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8" r:id="rId4"/>
    <p:sldId id="269" r:id="rId5"/>
    <p:sldId id="260" r:id="rId6"/>
    <p:sldId id="261" r:id="rId7"/>
    <p:sldId id="264" r:id="rId8"/>
    <p:sldId id="267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80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F4B9-2F28-43AD-9347-E9D92E70A7F4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A5ACC-3D83-4068-9688-1F42E7D778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2768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2772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30FCA9-A559-4F65-8A08-D2B8BF15C4B5}" type="slidenum">
              <a:rPr lang="ja-JP" altLang="en-US" sz="1200">
                <a:latin typeface="Calibri" pitchFamily="34" charset="0"/>
                <a:ea typeface="ＭＳ Ｐゴシック" pitchFamily="34" charset="-128"/>
              </a:rPr>
              <a:pPr algn="r"/>
              <a:t>3</a:t>
            </a:fld>
            <a:endParaRPr lang="en-US" altLang="ja-JP" sz="12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2772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30FCA9-A559-4F65-8A08-D2B8BF15C4B5}" type="slidenum">
              <a:rPr lang="ja-JP" altLang="en-US" sz="1200">
                <a:solidFill>
                  <a:prstClr val="black"/>
                </a:solidFill>
              </a:rPr>
              <a:pPr algn="r"/>
              <a:t>4</a:t>
            </a:fld>
            <a:endParaRPr lang="en-US" altLang="ja-JP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9226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9239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9488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559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81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859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7726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925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3272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5611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020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9082-2780-4A11-9F01-4ADA49DA39C3}" type="datetimeFigureOut">
              <a:rPr lang="zh-TW" altLang="en-US" smtClean="0"/>
              <a:pPr/>
              <a:t>2015/3/21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7C6D-FCA9-4090-A4E5-666914E04C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2393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30g.tw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30g.tw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0g.tw/" TargetMode="External"/><Relationship Id="rId2" Type="http://schemas.openxmlformats.org/officeDocument/2006/relationships/hyperlink" Target="http://www3.zero.ad.jp/lab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テキスト ボックス 1"/>
          <p:cNvSpPr txBox="1">
            <a:spLocks noChangeArrowheads="1"/>
          </p:cNvSpPr>
          <p:nvPr/>
        </p:nvSpPr>
        <p:spPr bwMode="auto">
          <a:xfrm rot="-1800000">
            <a:off x="6352917" y="83850"/>
            <a:ext cx="26468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花</a:t>
            </a:r>
            <a:r>
              <a:rPr lang="zh-TW" altLang="en-US" sz="9600" dirty="0" smtClean="0">
                <a:solidFill>
                  <a:schemeClr val="accent6"/>
                </a:solidFill>
                <a:latin typeface="Calibri" pitchFamily="34" charset="0"/>
                <a:ea typeface="ＭＳ Ｐゴシック" pitchFamily="34" charset="-128"/>
              </a:rPr>
              <a:t>東</a:t>
            </a:r>
            <a:endParaRPr lang="en-US" altLang="ja-JP" sz="9600" dirty="0" smtClean="0">
              <a:solidFill>
                <a:schemeClr val="accent6"/>
              </a:solidFill>
              <a:latin typeface="Calibri" pitchFamily="34" charset="0"/>
              <a:ea typeface="ＭＳ Ｐゴシック" pitchFamily="34" charset="-128"/>
            </a:endParaRPr>
          </a:p>
          <a:p>
            <a:r>
              <a:rPr lang="zh-TW" altLang="en-US" sz="96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市集</a:t>
            </a:r>
            <a:endParaRPr lang="ja-JP" altLang="en-US" sz="9600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338" name="テキスト ボックス 2"/>
          <p:cNvSpPr txBox="1">
            <a:spLocks noChangeArrowheads="1"/>
          </p:cNvSpPr>
          <p:nvPr/>
        </p:nvSpPr>
        <p:spPr bwMode="auto">
          <a:xfrm>
            <a:off x="5004048" y="3315337"/>
            <a:ext cx="4688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9999FF"/>
                </a:solidFill>
                <a:latin typeface="Calibri" pitchFamily="34" charset="0"/>
                <a:ea typeface="微軟正黑體" pitchFamily="34" charset="-120"/>
              </a:rPr>
              <a:t>Think Globally, Act Locally  </a:t>
            </a:r>
            <a:r>
              <a:rPr lang="zh-TW" altLang="en-US" sz="1600" dirty="0" smtClean="0">
                <a:solidFill>
                  <a:srgbClr val="9999FF"/>
                </a:solidFill>
                <a:latin typeface="Calibri" pitchFamily="34" charset="0"/>
                <a:ea typeface="微軟正黑體" pitchFamily="34" charset="-120"/>
              </a:rPr>
              <a:t>創業經驗談</a:t>
            </a:r>
            <a:endParaRPr lang="ja-JP" altLang="en-US" sz="1600" dirty="0">
              <a:solidFill>
                <a:srgbClr val="9999FF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4339" name="テキスト ボックス 3"/>
          <p:cNvSpPr txBox="1">
            <a:spLocks noChangeArrowheads="1"/>
          </p:cNvSpPr>
          <p:nvPr/>
        </p:nvSpPr>
        <p:spPr bwMode="auto">
          <a:xfrm>
            <a:off x="115888" y="125413"/>
            <a:ext cx="11305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Calibri" pitchFamily="34" charset="0"/>
                <a:ea typeface="微軟正黑體" pitchFamily="34" charset="-120"/>
              </a:rPr>
              <a:t>www.30g.tw</a:t>
            </a:r>
            <a:endParaRPr lang="zh-TW" altLang="en-US" sz="1400" b="1" dirty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7149632" y="6403975"/>
            <a:ext cx="1821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TW" altLang="en-US" sz="1400" dirty="0" smtClean="0">
                <a:solidFill>
                  <a:srgbClr val="3333CC"/>
                </a:solidFill>
                <a:latin typeface="Monotype Corsiva" pitchFamily="66" charset="0"/>
                <a:ea typeface="ＭＳ Ｐゴシック" pitchFamily="34" charset="-128"/>
              </a:rPr>
              <a:t>花東菜市集     </a:t>
            </a:r>
            <a:r>
              <a:rPr lang="zh-TW" altLang="en-US" sz="1400" dirty="0" smtClean="0">
                <a:solidFill>
                  <a:srgbClr val="3333CC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彭</a:t>
            </a:r>
            <a:r>
              <a:rPr lang="zh-TW" altLang="en-US" sz="1400" dirty="0" smtClean="0">
                <a:solidFill>
                  <a:srgbClr val="3333CC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昱融</a:t>
            </a:r>
            <a:endParaRPr lang="en-US" altLang="ja-JP" sz="1400" dirty="0">
              <a:solidFill>
                <a:srgbClr val="3333CC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8156316" y="4995863"/>
            <a:ext cx="814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400" dirty="0" smtClean="0">
                <a:solidFill>
                  <a:srgbClr val="3333CC"/>
                </a:solidFill>
                <a:latin typeface="Monotype Corsiva" pitchFamily="66" charset="0"/>
                <a:ea typeface="ＭＳ Ｐゴシック" pitchFamily="34" charset="-128"/>
              </a:rPr>
              <a:t>2015.3.21</a:t>
            </a:r>
            <a:endParaRPr lang="en-US" altLang="ja-JP" sz="1400" dirty="0">
              <a:solidFill>
                <a:srgbClr val="3333CC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14342" name="テキスト ボックス 35"/>
          <p:cNvSpPr txBox="1">
            <a:spLocks noChangeArrowheads="1"/>
          </p:cNvSpPr>
          <p:nvPr/>
        </p:nvSpPr>
        <p:spPr bwMode="auto">
          <a:xfrm>
            <a:off x="6471561" y="3639060"/>
            <a:ext cx="24929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000" dirty="0" smtClean="0">
                <a:solidFill>
                  <a:srgbClr val="3333CC"/>
                </a:solidFill>
                <a:latin typeface="Calibri" pitchFamily="34" charset="0"/>
                <a:ea typeface="微軟正黑體" pitchFamily="34" charset="-120"/>
              </a:rPr>
              <a:t>如何在資源與資訊相對不足的東部創業？</a:t>
            </a:r>
            <a:endParaRPr lang="ja-JP" altLang="en-US" sz="1000" dirty="0">
              <a:solidFill>
                <a:srgbClr val="3333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4343" name="テキスト ボックス 26"/>
          <p:cNvSpPr txBox="1">
            <a:spLocks noChangeArrowheads="1"/>
          </p:cNvSpPr>
          <p:nvPr/>
        </p:nvSpPr>
        <p:spPr bwMode="auto">
          <a:xfrm rot="-1800000">
            <a:off x="7340987" y="1370342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Calibri" pitchFamily="34" charset="0"/>
                <a:ea typeface="ＭＳ Ｐゴシック" pitchFamily="34" charset="-128"/>
              </a:rPr>
              <a:t>菜</a:t>
            </a:r>
            <a:endParaRPr lang="en-US" altLang="ja-JP" sz="28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5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6377744"/>
            <a:ext cx="6400800" cy="960512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hlinkClick r:id="rId2"/>
              </a:rPr>
              <a:t>www.30g.tw</a:t>
            </a:r>
            <a:r>
              <a:rPr lang="en-US" altLang="zh-TW" sz="2000" dirty="0" smtClean="0"/>
              <a:t> </a:t>
            </a:r>
            <a:endParaRPr lang="zh-TW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843" y="0"/>
            <a:ext cx="10667380" cy="54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13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円/楕円 50"/>
          <p:cNvSpPr/>
          <p:nvPr/>
        </p:nvSpPr>
        <p:spPr>
          <a:xfrm>
            <a:off x="4067175" y="5016500"/>
            <a:ext cx="1011238" cy="1011238"/>
          </a:xfrm>
          <a:prstGeom prst="ellips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下矢印 113"/>
          <p:cNvSpPr/>
          <p:nvPr/>
        </p:nvSpPr>
        <p:spPr>
          <a:xfrm>
            <a:off x="2738438" y="1384300"/>
            <a:ext cx="3667125" cy="2860675"/>
          </a:xfrm>
          <a:prstGeom prst="downArrow">
            <a:avLst>
              <a:gd name="adj1" fmla="val 50000"/>
              <a:gd name="adj2" fmla="val 15226"/>
            </a:avLst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4114800" y="5064125"/>
            <a:ext cx="914400" cy="914400"/>
          </a:xfrm>
          <a:prstGeom prst="ellipse">
            <a:avLst/>
          </a:prstGeom>
          <a:solidFill>
            <a:srgbClr val="FFDF57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756" name="テキスト ボックス 30"/>
          <p:cNvSpPr txBox="1">
            <a:spLocks noChangeArrowheads="1"/>
          </p:cNvSpPr>
          <p:nvPr/>
        </p:nvSpPr>
        <p:spPr bwMode="auto">
          <a:xfrm>
            <a:off x="4319267" y="3709988"/>
            <a:ext cx="492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因此</a:t>
            </a:r>
            <a:endParaRPr lang="ja-JP" altLang="en-US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57" name="テキスト ボックス 32"/>
          <p:cNvSpPr txBox="1">
            <a:spLocks noChangeArrowheads="1"/>
          </p:cNvSpPr>
          <p:nvPr/>
        </p:nvSpPr>
        <p:spPr bwMode="auto">
          <a:xfrm>
            <a:off x="4171890" y="1436688"/>
            <a:ext cx="8002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４</a:t>
            </a:r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個條件</a:t>
            </a:r>
            <a:endParaRPr lang="ja-JP" altLang="en-US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746125" y="4003675"/>
            <a:ext cx="3052763" cy="1731963"/>
          </a:xfrm>
          <a:prstGeom prst="rect">
            <a:avLst/>
          </a:prstGeom>
          <a:solidFill>
            <a:srgbClr val="EEEDDA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803275" y="5367338"/>
            <a:ext cx="2938463" cy="309562"/>
          </a:xfrm>
          <a:prstGeom prst="rect">
            <a:avLst/>
          </a:prstGeom>
          <a:solidFill>
            <a:srgbClr val="0099CC"/>
          </a:solidFill>
          <a:ln w="190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0" name="二等辺三角形 129"/>
          <p:cNvSpPr/>
          <p:nvPr/>
        </p:nvSpPr>
        <p:spPr>
          <a:xfrm rot="5400000">
            <a:off x="3902075" y="5326063"/>
            <a:ext cx="312738" cy="392112"/>
          </a:xfrm>
          <a:prstGeom prst="triangle">
            <a:avLst/>
          </a:prstGeom>
          <a:solidFill>
            <a:srgbClr val="0099CC"/>
          </a:solidFill>
          <a:ln w="190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5362575" y="4003675"/>
            <a:ext cx="3052763" cy="1731963"/>
          </a:xfrm>
          <a:prstGeom prst="rect">
            <a:avLst/>
          </a:prstGeom>
          <a:solidFill>
            <a:srgbClr val="EEEDDA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5419725" y="5367338"/>
            <a:ext cx="2938463" cy="309562"/>
          </a:xfrm>
          <a:prstGeom prst="rect">
            <a:avLst/>
          </a:prstGeom>
          <a:solidFill>
            <a:srgbClr val="0099CC"/>
          </a:solidFill>
          <a:ln w="190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6" name="二等辺三角形 135"/>
          <p:cNvSpPr/>
          <p:nvPr/>
        </p:nvSpPr>
        <p:spPr>
          <a:xfrm rot="16200000" flipH="1">
            <a:off x="4957763" y="5326062"/>
            <a:ext cx="312738" cy="392113"/>
          </a:xfrm>
          <a:prstGeom prst="triangle">
            <a:avLst/>
          </a:prstGeom>
          <a:solidFill>
            <a:srgbClr val="0099CC"/>
          </a:solidFill>
          <a:ln w="190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rot="10800000" flipH="1">
            <a:off x="252413" y="6445250"/>
            <a:ext cx="8640762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461963" y="1749425"/>
            <a:ext cx="4038600" cy="655638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06413" y="1789113"/>
            <a:ext cx="3949700" cy="576262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23875" y="1774825"/>
            <a:ext cx="603250" cy="604838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06925" y="1749425"/>
            <a:ext cx="4040188" cy="655638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651375" y="1789113"/>
            <a:ext cx="3951288" cy="576262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670425" y="1774825"/>
            <a:ext cx="603250" cy="604838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61963" y="2520950"/>
            <a:ext cx="4038600" cy="657225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06413" y="2560638"/>
            <a:ext cx="3949700" cy="577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23875" y="2547938"/>
            <a:ext cx="603250" cy="603250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D32D9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606925" y="2520950"/>
            <a:ext cx="4040188" cy="657225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4651375" y="2560638"/>
            <a:ext cx="3951288" cy="577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670425" y="2547938"/>
            <a:ext cx="603250" cy="603250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777" name="テキスト ボックス 52"/>
          <p:cNvSpPr txBox="1">
            <a:spLocks noChangeArrowheads="1"/>
          </p:cNvSpPr>
          <p:nvPr/>
        </p:nvSpPr>
        <p:spPr bwMode="auto">
          <a:xfrm>
            <a:off x="1166652" y="3299989"/>
            <a:ext cx="6750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找到市場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缺口，分析此缺口是否有商機，以及自己是否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有能力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取得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商機</a:t>
            </a:r>
            <a:endParaRPr lang="ja-JP" altLang="en-US" sz="16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78" name="テキスト ボックス 52"/>
          <p:cNvSpPr txBox="1">
            <a:spLocks noChangeArrowheads="1"/>
          </p:cNvSpPr>
          <p:nvPr/>
        </p:nvSpPr>
        <p:spPr bwMode="auto">
          <a:xfrm>
            <a:off x="3180893" y="6071402"/>
            <a:ext cx="2852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為自己的創業找到意義與樂趣</a:t>
            </a:r>
            <a:endParaRPr lang="ja-JP" altLang="en-US" sz="16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904875" y="835025"/>
            <a:ext cx="7208838" cy="41751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4" name="フローチャート : 手操作入力 53"/>
          <p:cNvSpPr/>
          <p:nvPr/>
        </p:nvSpPr>
        <p:spPr>
          <a:xfrm rot="16200000" flipV="1">
            <a:off x="1255713" y="393700"/>
            <a:ext cx="415925" cy="1228725"/>
          </a:xfrm>
          <a:prstGeom prst="flowChartManualInput">
            <a:avLst/>
          </a:prstGeom>
          <a:solidFill>
            <a:srgbClr val="FFDF57"/>
          </a:solidFill>
          <a:ln>
            <a:solidFill>
              <a:srgbClr val="FF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781" name="テキスト ボックス 52"/>
          <p:cNvSpPr txBox="1">
            <a:spLocks noChangeArrowheads="1"/>
          </p:cNvSpPr>
          <p:nvPr/>
        </p:nvSpPr>
        <p:spPr bwMode="auto">
          <a:xfrm>
            <a:off x="2041525" y="877888"/>
            <a:ext cx="4668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如何在資源與資訊相對不足的東部創業</a:t>
            </a:r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1600" dirty="0" smtClean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82" name="テキスト ボックス 32"/>
          <p:cNvSpPr txBox="1">
            <a:spLocks noChangeArrowheads="1"/>
          </p:cNvSpPr>
          <p:nvPr/>
        </p:nvSpPr>
        <p:spPr bwMode="auto">
          <a:xfrm>
            <a:off x="1166652" y="850900"/>
            <a:ext cx="492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思考</a:t>
            </a:r>
            <a:endParaRPr lang="ja-JP" altLang="en-US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83" name="テキスト ボックス 32"/>
          <p:cNvSpPr txBox="1">
            <a:spLocks noChangeArrowheads="1"/>
          </p:cNvSpPr>
          <p:nvPr/>
        </p:nvSpPr>
        <p:spPr bwMode="auto">
          <a:xfrm>
            <a:off x="571342" y="183673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決定</a:t>
            </a:r>
            <a:endParaRPr lang="en-US" altLang="ja-JP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意願</a:t>
            </a:r>
            <a:endParaRPr lang="ja-JP" altLang="en-US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84" name="テキスト ボックス 32"/>
          <p:cNvSpPr txBox="1">
            <a:spLocks noChangeArrowheads="1"/>
          </p:cNvSpPr>
          <p:nvPr/>
        </p:nvSpPr>
        <p:spPr bwMode="auto">
          <a:xfrm>
            <a:off x="571341" y="262731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en-US" altLang="zh-TW" sz="1200" b="1" dirty="0" smtClean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能力</a:t>
            </a:r>
            <a:endParaRPr lang="zh-TW" altLang="en-US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85" name="テキスト ボックス 32"/>
          <p:cNvSpPr txBox="1">
            <a:spLocks noChangeArrowheads="1"/>
          </p:cNvSpPr>
          <p:nvPr/>
        </p:nvSpPr>
        <p:spPr bwMode="auto">
          <a:xfrm>
            <a:off x="4717890" y="183673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尋找</a:t>
            </a:r>
            <a:endParaRPr lang="en-US" altLang="zh-TW" sz="1200" b="1" dirty="0" smtClean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商機</a:t>
            </a:r>
            <a:endParaRPr lang="en-US" altLang="zh-TW" sz="1200" b="1" dirty="0" smtClean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87" name="テキスト ボックス 52"/>
          <p:cNvSpPr txBox="1">
            <a:spLocks noChangeArrowheads="1"/>
          </p:cNvSpPr>
          <p:nvPr/>
        </p:nvSpPr>
        <p:spPr bwMode="auto">
          <a:xfrm>
            <a:off x="1208088" y="1809750"/>
            <a:ext cx="3195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是想創業還是不想上班、想當老闆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是否可以忍受不確定的生活與失敗的風險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是否取得身邊親友的支持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88" name="テキスト ボックス 52"/>
          <p:cNvSpPr txBox="1">
            <a:spLocks noChangeArrowheads="1"/>
          </p:cNvSpPr>
          <p:nvPr/>
        </p:nvSpPr>
        <p:spPr bwMode="auto">
          <a:xfrm>
            <a:off x="5345113" y="1809750"/>
            <a:ext cx="3195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所有的創業都來自於一個好主意，你是否有好主意或對現狀的不滿想改善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31789" name="テキスト ボックス 52"/>
          <p:cNvSpPr txBox="1">
            <a:spLocks noChangeArrowheads="1"/>
          </p:cNvSpPr>
          <p:nvPr/>
        </p:nvSpPr>
        <p:spPr bwMode="auto">
          <a:xfrm>
            <a:off x="1208088" y="2573338"/>
            <a:ext cx="3195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自己的特質與強項是甚麼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適合擔任新創公司中的哪種角色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企劃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公關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財務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會計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倉管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編輯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網站開發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90" name="テキスト ボックス 52"/>
          <p:cNvSpPr txBox="1">
            <a:spLocks noChangeArrowheads="1"/>
          </p:cNvSpPr>
          <p:nvPr/>
        </p:nvSpPr>
        <p:spPr bwMode="auto">
          <a:xfrm>
            <a:off x="5383213" y="2557463"/>
            <a:ext cx="318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自己的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存款、合夥人、家族支持、政府資源、貸款、群眾募資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1700213" y="3895725"/>
            <a:ext cx="1144587" cy="322263"/>
          </a:xfrm>
          <a:prstGeom prst="roundRect">
            <a:avLst/>
          </a:prstGeom>
          <a:solidFill>
            <a:srgbClr val="0099CC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792" name="テキスト ボックス 52"/>
          <p:cNvSpPr txBox="1">
            <a:spLocks noChangeArrowheads="1"/>
          </p:cNvSpPr>
          <p:nvPr/>
        </p:nvSpPr>
        <p:spPr bwMode="auto">
          <a:xfrm>
            <a:off x="1999840" y="3903663"/>
            <a:ext cx="543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產</a:t>
            </a:r>
            <a:endParaRPr lang="ja-JP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6316663" y="3895725"/>
            <a:ext cx="1144587" cy="322263"/>
          </a:xfrm>
          <a:prstGeom prst="roundRect">
            <a:avLst/>
          </a:prstGeom>
          <a:solidFill>
            <a:srgbClr val="0099CC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31794" name="テキスト ボックス 52"/>
          <p:cNvSpPr txBox="1">
            <a:spLocks noChangeArrowheads="1"/>
          </p:cNvSpPr>
          <p:nvPr/>
        </p:nvSpPr>
        <p:spPr bwMode="auto">
          <a:xfrm>
            <a:off x="6616287" y="3903663"/>
            <a:ext cx="543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行銷</a:t>
            </a:r>
            <a:endParaRPr lang="ja-JP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95" name="テキスト ボックス 52"/>
          <p:cNvSpPr txBox="1">
            <a:spLocks noChangeArrowheads="1"/>
          </p:cNvSpPr>
          <p:nvPr/>
        </p:nvSpPr>
        <p:spPr bwMode="auto">
          <a:xfrm>
            <a:off x="1089970" y="4311532"/>
            <a:ext cx="2557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東部是全台灣有機耕作面積最大的地區，然而卻因為缺少品牌與行銷，農友往往單打獨鬥，缺少在地通路策略合作，產品規格與包裝也難以提升，容易陷入低價競爭與生產過剩的惡性循環，難以與西部或北部同業競爭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96" name="テキスト ボックス 52"/>
          <p:cNvSpPr txBox="1">
            <a:spLocks noChangeArrowheads="1"/>
          </p:cNvSpPr>
          <p:nvPr/>
        </p:nvSpPr>
        <p:spPr bwMode="auto">
          <a:xfrm>
            <a:off x="5633964" y="4357688"/>
            <a:ext cx="246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隨著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網路技術的發達，商流、物流、金流的數位化與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串接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，以及消費者越來越重視資訊透明、食品安全、包裝設計，以生產者或產品為導向的商業模式會越來越辛苦，行銷的角色會越來越重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97" name="テキスト ボックス 73"/>
          <p:cNvSpPr txBox="1">
            <a:spLocks noChangeArrowheads="1"/>
          </p:cNvSpPr>
          <p:nvPr/>
        </p:nvSpPr>
        <p:spPr bwMode="auto">
          <a:xfrm>
            <a:off x="850479" y="5337175"/>
            <a:ext cx="2845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Production &amp; </a:t>
            </a:r>
            <a:r>
              <a:rPr lang="en-US" altLang="ja-JP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Quality</a:t>
            </a:r>
            <a:endParaRPr lang="ja-JP" altLang="en-US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798" name="テキスト ボックス 74"/>
          <p:cNvSpPr txBox="1">
            <a:spLocks noChangeArrowheads="1"/>
          </p:cNvSpPr>
          <p:nvPr/>
        </p:nvSpPr>
        <p:spPr bwMode="auto">
          <a:xfrm>
            <a:off x="5548691" y="5337175"/>
            <a:ext cx="2680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Marketing &amp; Selling</a:t>
            </a:r>
            <a:endParaRPr lang="ja-JP" altLang="en-US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799" name="テキスト ボックス 52"/>
          <p:cNvSpPr txBox="1">
            <a:spLocks noChangeArrowheads="1"/>
          </p:cNvSpPr>
          <p:nvPr/>
        </p:nvSpPr>
        <p:spPr bwMode="auto">
          <a:xfrm>
            <a:off x="4030824" y="5260975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花東菜市集</a:t>
            </a:r>
            <a:endParaRPr lang="en-US" altLang="zh-TW" sz="1400" b="1" dirty="0" smtClean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電子通路</a:t>
            </a:r>
            <a:endParaRPr lang="ja-JP" altLang="en-US" sz="14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803" name="テキスト ボックス 52"/>
          <p:cNvSpPr txBox="1">
            <a:spLocks noChangeArrowheads="1"/>
          </p:cNvSpPr>
          <p:nvPr/>
        </p:nvSpPr>
        <p:spPr bwMode="auto">
          <a:xfrm>
            <a:off x="3938042" y="6446839"/>
            <a:ext cx="1275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99CC"/>
                </a:solidFill>
                <a:latin typeface="Berlin Sans FB Demi"/>
                <a:ea typeface="ＭＳ Ｐゴシック" pitchFamily="34" charset="-128"/>
              </a:rPr>
              <a:t>www.30g.tw</a:t>
            </a:r>
            <a:endParaRPr lang="ja-JP" altLang="en-US" sz="1400" b="1" dirty="0">
              <a:solidFill>
                <a:srgbClr val="0099CC"/>
              </a:solidFill>
              <a:latin typeface="Berlin Sans FB Demi"/>
              <a:ea typeface="ＭＳ Ｐゴシック" pitchFamily="34" charset="-128"/>
            </a:endParaRPr>
          </a:p>
        </p:txBody>
      </p:sp>
      <p:sp>
        <p:nvSpPr>
          <p:cNvPr id="31805" name="テキスト ボックス 95"/>
          <p:cNvSpPr txBox="1">
            <a:spLocks noChangeArrowheads="1"/>
          </p:cNvSpPr>
          <p:nvPr/>
        </p:nvSpPr>
        <p:spPr bwMode="auto">
          <a:xfrm>
            <a:off x="6770199" y="444500"/>
            <a:ext cx="2151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 sz="1200" dirty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E</a:t>
            </a:r>
            <a:r>
              <a:rPr lang="en-US" altLang="zh-TW" sz="1200" dirty="0" smtClean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ntrepreneurship </a:t>
            </a:r>
            <a:r>
              <a:rPr lang="en-US" altLang="ja-JP" sz="1200" dirty="0" smtClean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 </a:t>
            </a:r>
            <a:r>
              <a:rPr lang="en-US" altLang="ja-JP" sz="1200" dirty="0">
                <a:solidFill>
                  <a:srgbClr val="0099CC"/>
                </a:solidFill>
                <a:latin typeface="Rockwell" pitchFamily="18" charset="0"/>
                <a:ea typeface="ＭＳ Ｐゴシック" pitchFamily="34" charset="-128"/>
              </a:rPr>
              <a:t>&amp; </a:t>
            </a:r>
            <a:r>
              <a:rPr lang="en-US" altLang="ja-JP" sz="1200" dirty="0" smtClean="0">
                <a:solidFill>
                  <a:srgbClr val="FF9933"/>
                </a:solidFill>
                <a:latin typeface="Rockwell" pitchFamily="18" charset="0"/>
                <a:ea typeface="ＭＳ Ｐゴシック" pitchFamily="34" charset="-128"/>
              </a:rPr>
              <a:t>Innovation</a:t>
            </a:r>
            <a:endParaRPr lang="ja-JP" altLang="en-US" sz="1200" dirty="0">
              <a:solidFill>
                <a:srgbClr val="FF9933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0800000" flipH="1">
            <a:off x="252413" y="711200"/>
            <a:ext cx="8639175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7" y="41706"/>
            <a:ext cx="2044767" cy="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テキスト ボックス 32"/>
          <p:cNvSpPr txBox="1">
            <a:spLocks noChangeArrowheads="1"/>
          </p:cNvSpPr>
          <p:nvPr/>
        </p:nvSpPr>
        <p:spPr bwMode="auto">
          <a:xfrm>
            <a:off x="4735350" y="262468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籌措</a:t>
            </a:r>
            <a:endParaRPr lang="en-US" altLang="zh-TW" sz="1200" b="1" dirty="0" smtClean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資金</a:t>
            </a:r>
            <a:endParaRPr lang="en-US" altLang="zh-TW" sz="1200" b="1" dirty="0" smtClean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1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コネクタ 28"/>
          <p:cNvCxnSpPr/>
          <p:nvPr/>
        </p:nvCxnSpPr>
        <p:spPr>
          <a:xfrm rot="10800000" flipH="1">
            <a:off x="252413" y="6445250"/>
            <a:ext cx="8640762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904875" y="835025"/>
            <a:ext cx="7208838" cy="41751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フローチャート : 手操作入力 53"/>
          <p:cNvSpPr/>
          <p:nvPr/>
        </p:nvSpPr>
        <p:spPr>
          <a:xfrm rot="16200000" flipV="1">
            <a:off x="1255713" y="393700"/>
            <a:ext cx="415925" cy="1228725"/>
          </a:xfrm>
          <a:prstGeom prst="flowChartManualInput">
            <a:avLst/>
          </a:prstGeom>
          <a:solidFill>
            <a:srgbClr val="FFDF57"/>
          </a:solidFill>
          <a:ln>
            <a:solidFill>
              <a:srgbClr val="FF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781" name="テキスト ボックス 52"/>
          <p:cNvSpPr txBox="1">
            <a:spLocks noChangeArrowheads="1"/>
          </p:cNvSpPr>
          <p:nvPr/>
        </p:nvSpPr>
        <p:spPr bwMode="auto">
          <a:xfrm>
            <a:off x="2041525" y="877888"/>
            <a:ext cx="49039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如何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掌握策略方向？我們如何獲利？我們如何競爭？</a:t>
            </a:r>
            <a:endParaRPr lang="ja-JP" altLang="en-US" sz="16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82" name="テキスト ボックス 32"/>
          <p:cNvSpPr txBox="1">
            <a:spLocks noChangeArrowheads="1"/>
          </p:cNvSpPr>
          <p:nvPr/>
        </p:nvSpPr>
        <p:spPr bwMode="auto">
          <a:xfrm>
            <a:off x="1012762" y="850900"/>
            <a:ext cx="8002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商業模式</a:t>
            </a:r>
            <a:endParaRPr lang="ja-JP" altLang="en-US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97" name="テキスト ボックス 73"/>
          <p:cNvSpPr txBox="1">
            <a:spLocks noChangeArrowheads="1"/>
          </p:cNvSpPr>
          <p:nvPr/>
        </p:nvSpPr>
        <p:spPr bwMode="auto">
          <a:xfrm>
            <a:off x="1703272" y="5337175"/>
            <a:ext cx="1140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prstClr val="white"/>
                </a:solidFill>
                <a:latin typeface="Gungsuh" pitchFamily="18" charset="-127"/>
                <a:ea typeface="Gungsuh" pitchFamily="18" charset="-127"/>
              </a:rPr>
              <a:t>Quality</a:t>
            </a:r>
            <a:endParaRPr lang="ja-JP" altLang="en-US" dirty="0">
              <a:solidFill>
                <a:prstClr val="white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798" name="テキスト ボックス 74"/>
          <p:cNvSpPr txBox="1">
            <a:spLocks noChangeArrowheads="1"/>
          </p:cNvSpPr>
          <p:nvPr/>
        </p:nvSpPr>
        <p:spPr bwMode="auto">
          <a:xfrm>
            <a:off x="6153020" y="5337175"/>
            <a:ext cx="147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prstClr val="white"/>
                </a:solidFill>
                <a:latin typeface="Gungsuh" pitchFamily="18" charset="-127"/>
                <a:ea typeface="Gungsuh" pitchFamily="18" charset="-127"/>
              </a:rPr>
              <a:t>Marketing</a:t>
            </a:r>
            <a:endParaRPr lang="ja-JP" altLang="en-US" dirty="0">
              <a:solidFill>
                <a:prstClr val="white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803" name="テキスト ボックス 52"/>
          <p:cNvSpPr txBox="1">
            <a:spLocks noChangeArrowheads="1"/>
          </p:cNvSpPr>
          <p:nvPr/>
        </p:nvSpPr>
        <p:spPr bwMode="auto">
          <a:xfrm>
            <a:off x="3938042" y="6446839"/>
            <a:ext cx="1275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0099CC"/>
                </a:solidFill>
                <a:latin typeface="Berlin Sans FB Demi"/>
              </a:rPr>
              <a:t>www.30g.tw</a:t>
            </a:r>
            <a:endParaRPr lang="ja-JP" altLang="en-US" sz="1400" b="1" dirty="0">
              <a:solidFill>
                <a:srgbClr val="0099CC"/>
              </a:solidFill>
              <a:latin typeface="Berlin Sans FB Demi"/>
            </a:endParaRPr>
          </a:p>
        </p:txBody>
      </p:sp>
      <p:sp>
        <p:nvSpPr>
          <p:cNvPr id="31805" name="テキスト ボックス 95"/>
          <p:cNvSpPr txBox="1">
            <a:spLocks noChangeArrowheads="1"/>
          </p:cNvSpPr>
          <p:nvPr/>
        </p:nvSpPr>
        <p:spPr bwMode="auto">
          <a:xfrm>
            <a:off x="7037901" y="444500"/>
            <a:ext cx="1883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 sz="1200" dirty="0" smtClean="0">
                <a:solidFill>
                  <a:srgbClr val="D32D90"/>
                </a:solidFill>
                <a:latin typeface="Rockwell" pitchFamily="18" charset="0"/>
              </a:rPr>
              <a:t>Business Model</a:t>
            </a:r>
            <a:r>
              <a:rPr lang="en-US" altLang="ja-JP" sz="1200" dirty="0" smtClean="0">
                <a:solidFill>
                  <a:srgbClr val="D32D90"/>
                </a:solidFill>
                <a:latin typeface="Rockwell" pitchFamily="18" charset="0"/>
              </a:rPr>
              <a:t> </a:t>
            </a:r>
            <a:r>
              <a:rPr lang="en-US" altLang="ja-JP" sz="1200" dirty="0" smtClean="0">
                <a:solidFill>
                  <a:srgbClr val="0099CC"/>
                </a:solidFill>
                <a:latin typeface="Rockwell" pitchFamily="18" charset="0"/>
              </a:rPr>
              <a:t>&amp; </a:t>
            </a:r>
            <a:r>
              <a:rPr lang="en-US" altLang="zh-TW" sz="1200" dirty="0" smtClean="0">
                <a:solidFill>
                  <a:srgbClr val="FF9933"/>
                </a:solidFill>
                <a:latin typeface="Rockwell" pitchFamily="18" charset="0"/>
                <a:ea typeface="ＭＳ Ｐゴシック" pitchFamily="34" charset="-128"/>
              </a:rPr>
              <a:t>Strategy</a:t>
            </a:r>
            <a:endParaRPr lang="ja-JP" altLang="en-US" sz="1200" dirty="0" smtClean="0">
              <a:solidFill>
                <a:srgbClr val="FF9933"/>
              </a:solidFill>
              <a:latin typeface="Rockwell" pitchFamily="18" charset="0"/>
              <a:ea typeface="ＭＳ Ｐゴシック" pitchFamily="34" charset="-128"/>
            </a:endParaRPr>
          </a:p>
          <a:p>
            <a:pPr algn="r"/>
            <a:r>
              <a:rPr lang="en-US" altLang="ja-JP" sz="1200" dirty="0" smtClean="0">
                <a:solidFill>
                  <a:srgbClr val="0099CC"/>
                </a:solidFill>
                <a:latin typeface="Rockwell" pitchFamily="18" charset="0"/>
              </a:rPr>
              <a:t> </a:t>
            </a:r>
            <a:endParaRPr lang="ja-JP" altLang="en-US" sz="1200" dirty="0">
              <a:solidFill>
                <a:srgbClr val="FF9933"/>
              </a:solidFill>
              <a:latin typeface="Rockwell" pitchFamily="18" charset="0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0800000" flipH="1">
            <a:off x="252413" y="711200"/>
            <a:ext cx="8639175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7" y="41706"/>
            <a:ext cx="2044767" cy="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956128" y="1440723"/>
            <a:ext cx="7239000" cy="444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956128" y="1440723"/>
            <a:ext cx="3619500" cy="2389187"/>
          </a:xfrm>
          <a:prstGeom prst="rect">
            <a:avLst/>
          </a:prstGeom>
          <a:solidFill>
            <a:srgbClr val="FFC000">
              <a:alpha val="26000"/>
            </a:srgb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956128" y="3828323"/>
            <a:ext cx="3619500" cy="2389187"/>
          </a:xfrm>
          <a:prstGeom prst="rect">
            <a:avLst/>
          </a:prstGeom>
          <a:solidFill>
            <a:schemeClr val="bg1">
              <a:alpha val="43921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575628" y="1440723"/>
            <a:ext cx="3619500" cy="2389187"/>
          </a:xfrm>
          <a:prstGeom prst="rect">
            <a:avLst/>
          </a:prstGeom>
          <a:solidFill>
            <a:schemeClr val="bg1">
              <a:alpha val="43921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4575628" y="3828323"/>
            <a:ext cx="3619500" cy="2389187"/>
          </a:xfrm>
          <a:prstGeom prst="rect">
            <a:avLst/>
          </a:prstGeom>
          <a:solidFill>
            <a:srgbClr val="FFC000">
              <a:alpha val="26000"/>
            </a:srgb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1" name="二等辺三角形 86"/>
          <p:cNvSpPr/>
          <p:nvPr/>
        </p:nvSpPr>
        <p:spPr>
          <a:xfrm rot="10800000">
            <a:off x="956128" y="1440723"/>
            <a:ext cx="7239000" cy="2389187"/>
          </a:xfrm>
          <a:prstGeom prst="triangl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2" name="二等辺三角形 87"/>
          <p:cNvSpPr/>
          <p:nvPr/>
        </p:nvSpPr>
        <p:spPr>
          <a:xfrm>
            <a:off x="956128" y="3828323"/>
            <a:ext cx="7239000" cy="2389187"/>
          </a:xfrm>
          <a:prstGeom prst="triangl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3" name="六角形 88"/>
          <p:cNvSpPr/>
          <p:nvPr/>
        </p:nvSpPr>
        <p:spPr>
          <a:xfrm>
            <a:off x="2711903" y="2609123"/>
            <a:ext cx="1398588" cy="1206500"/>
          </a:xfrm>
          <a:prstGeom prst="hexagon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4" name="六角形 92"/>
          <p:cNvSpPr/>
          <p:nvPr/>
        </p:nvSpPr>
        <p:spPr>
          <a:xfrm>
            <a:off x="2711903" y="3874360"/>
            <a:ext cx="1398588" cy="1204913"/>
          </a:xfrm>
          <a:prstGeom prst="hexagon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6" name="六角形 93"/>
          <p:cNvSpPr/>
          <p:nvPr/>
        </p:nvSpPr>
        <p:spPr>
          <a:xfrm>
            <a:off x="5040766" y="2609123"/>
            <a:ext cx="1398587" cy="1206500"/>
          </a:xfrm>
          <a:prstGeom prst="hexagon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7" name="六角形 94"/>
          <p:cNvSpPr/>
          <p:nvPr/>
        </p:nvSpPr>
        <p:spPr>
          <a:xfrm>
            <a:off x="5040766" y="3874360"/>
            <a:ext cx="1398587" cy="1204913"/>
          </a:xfrm>
          <a:prstGeom prst="hexagon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8" name="六角形 95"/>
          <p:cNvSpPr/>
          <p:nvPr/>
        </p:nvSpPr>
        <p:spPr>
          <a:xfrm>
            <a:off x="3877128" y="3226660"/>
            <a:ext cx="1397000" cy="1206500"/>
          </a:xfrm>
          <a:prstGeom prst="hexagon">
            <a:avLst/>
          </a:prstGeom>
          <a:solidFill>
            <a:srgbClr val="FFFF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9" name="六角形 97"/>
          <p:cNvSpPr/>
          <p:nvPr/>
        </p:nvSpPr>
        <p:spPr>
          <a:xfrm>
            <a:off x="3877128" y="1955073"/>
            <a:ext cx="1397000" cy="1204912"/>
          </a:xfrm>
          <a:prstGeom prst="hexagon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0" name="六角形 98"/>
          <p:cNvSpPr/>
          <p:nvPr/>
        </p:nvSpPr>
        <p:spPr>
          <a:xfrm>
            <a:off x="3877128" y="4498248"/>
            <a:ext cx="1397000" cy="1206500"/>
          </a:xfrm>
          <a:prstGeom prst="hexagon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1" name="テキスト ボックス 99"/>
          <p:cNvSpPr txBox="1">
            <a:spLocks noChangeArrowheads="1"/>
          </p:cNvSpPr>
          <p:nvPr/>
        </p:nvSpPr>
        <p:spPr bwMode="auto">
          <a:xfrm>
            <a:off x="2942142" y="2836955"/>
            <a:ext cx="10262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目標客層</a:t>
            </a:r>
            <a:endParaRPr lang="en-US" altLang="zh-TW" sz="1400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ja-JP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Customer</a:t>
            </a:r>
          </a:p>
          <a:p>
            <a:pPr algn="ctr"/>
            <a:r>
              <a:rPr lang="en-US" altLang="ja-JP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Segments</a:t>
            </a:r>
            <a:endParaRPr lang="ja-JP" altLang="en-US" sz="1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テキスト ボックス 100"/>
          <p:cNvSpPr txBox="1">
            <a:spLocks noChangeArrowheads="1"/>
          </p:cNvSpPr>
          <p:nvPr/>
        </p:nvSpPr>
        <p:spPr bwMode="auto">
          <a:xfrm>
            <a:off x="5234661" y="2857328"/>
            <a:ext cx="9893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關鍵活動</a:t>
            </a: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Key</a:t>
            </a: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Activities</a:t>
            </a:r>
            <a:endParaRPr lang="ja-JP" altLang="en-US" sz="1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" name="テキスト ボックス 101"/>
          <p:cNvSpPr txBox="1">
            <a:spLocks noChangeArrowheads="1"/>
          </p:cNvSpPr>
          <p:nvPr/>
        </p:nvSpPr>
        <p:spPr bwMode="auto">
          <a:xfrm>
            <a:off x="2801397" y="4144540"/>
            <a:ext cx="13077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顧客關係</a:t>
            </a: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Customer </a:t>
            </a: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Relationships</a:t>
            </a:r>
            <a:endParaRPr lang="ja-JP" altLang="en-US" sz="1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テキスト ボックス 116"/>
          <p:cNvSpPr txBox="1">
            <a:spLocks noChangeArrowheads="1"/>
          </p:cNvSpPr>
          <p:nvPr/>
        </p:nvSpPr>
        <p:spPr bwMode="auto">
          <a:xfrm>
            <a:off x="5118915" y="4138728"/>
            <a:ext cx="1261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關鍵合作</a:t>
            </a:r>
            <a:r>
              <a:rPr lang="zh-TW" altLang="en-US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夥伴</a:t>
            </a:r>
            <a:endParaRPr lang="en-US" altLang="zh-TW" sz="1400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Key </a:t>
            </a: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Partners</a:t>
            </a:r>
            <a:endParaRPr lang="zh-TW" altLang="en-US" sz="1400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テキスト ボックス 117"/>
          <p:cNvSpPr txBox="1">
            <a:spLocks noChangeArrowheads="1"/>
          </p:cNvSpPr>
          <p:nvPr/>
        </p:nvSpPr>
        <p:spPr bwMode="auto">
          <a:xfrm>
            <a:off x="4138657" y="4585004"/>
            <a:ext cx="905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成本</a:t>
            </a:r>
            <a:r>
              <a:rPr lang="zh-TW" altLang="en-US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結構</a:t>
            </a:r>
            <a:endParaRPr lang="en-US" altLang="zh-TW" sz="1400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收益流</a:t>
            </a:r>
            <a:endParaRPr lang="en-US" altLang="zh-TW" sz="1400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Cost &amp;</a:t>
            </a:r>
          </a:p>
          <a:p>
            <a:pPr algn="ctr"/>
            <a:r>
              <a:rPr lang="en-US" altLang="ja-JP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Revenue</a:t>
            </a:r>
          </a:p>
        </p:txBody>
      </p:sp>
      <p:sp>
        <p:nvSpPr>
          <p:cNvPr id="76" name="テキスト ボックス 118"/>
          <p:cNvSpPr txBox="1">
            <a:spLocks noChangeArrowheads="1"/>
          </p:cNvSpPr>
          <p:nvPr/>
        </p:nvSpPr>
        <p:spPr bwMode="auto">
          <a:xfrm>
            <a:off x="3969926" y="2189880"/>
            <a:ext cx="124328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價值主張</a:t>
            </a: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Value </a:t>
            </a:r>
          </a:p>
          <a:p>
            <a:pPr algn="ctr"/>
            <a:r>
              <a:rPr lang="en-US" altLang="zh-TW" sz="1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Propositions</a:t>
            </a:r>
          </a:p>
          <a:p>
            <a:endParaRPr lang="en-US" altLang="zh-TW" sz="1600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956128" y="1440723"/>
            <a:ext cx="7239000" cy="477678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8" name="テキスト ボックス 123"/>
          <p:cNvSpPr txBox="1">
            <a:spLocks noChangeArrowheads="1"/>
          </p:cNvSpPr>
          <p:nvPr/>
        </p:nvSpPr>
        <p:spPr bwMode="auto">
          <a:xfrm>
            <a:off x="1000578" y="2594835"/>
            <a:ext cx="1712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西北部都會區忙碌卻越來越在乎健康的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歲左右者</a:t>
            </a:r>
            <a:endParaRPr lang="en-US" altLang="zh-TW" sz="1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想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送優質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農產品給朋友者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テキスト ボックス 124"/>
          <p:cNvSpPr txBox="1">
            <a:spLocks noChangeArrowheads="1"/>
          </p:cNvSpPr>
          <p:nvPr/>
        </p:nvSpPr>
        <p:spPr bwMode="auto">
          <a:xfrm>
            <a:off x="6437766" y="2594835"/>
            <a:ext cx="1712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簡潔而方便的購物網站，方便的金流功能，高效率的物流，對農友周轉迅速的金流，包裝與物流資訊傳遞的媒介，生產者報導</a:t>
            </a:r>
            <a:endParaRPr lang="en-US" altLang="zh-TW" sz="1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テキスト ボックス 126"/>
          <p:cNvSpPr txBox="1">
            <a:spLocks noChangeArrowheads="1"/>
          </p:cNvSpPr>
          <p:nvPr/>
        </p:nvSpPr>
        <p:spPr bwMode="auto">
          <a:xfrm>
            <a:off x="1000578" y="3931510"/>
            <a:ext cx="17129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方便好用的購物系統與帳號，彈性卻準時的收貨時間，定期通知推出新產品，固定購買者的訂閱服務模式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建構中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テキスト ボックス 130"/>
          <p:cNvSpPr txBox="1">
            <a:spLocks noChangeArrowheads="1"/>
          </p:cNvSpPr>
          <p:nvPr/>
        </p:nvSpPr>
        <p:spPr bwMode="auto">
          <a:xfrm>
            <a:off x="6437766" y="3931510"/>
            <a:ext cx="17129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大中小型生產者，物流業者，農會，包裝材料業者，印刷廠，設計師，實體通路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テキスト ボックス 132"/>
          <p:cNvSpPr txBox="1">
            <a:spLocks noChangeArrowheads="1"/>
          </p:cNvSpPr>
          <p:nvPr/>
        </p:nvSpPr>
        <p:spPr bwMode="auto">
          <a:xfrm>
            <a:off x="2000980" y="1440723"/>
            <a:ext cx="51657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串聯生產與消費的友善通路：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與農友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一起擬定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策略，開發產品，打開銷路；為消費者提供可靠而安全的產品，透明的生產與加工資訊，方便與舒服的購物經驗；加入加工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規劃或媒合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設計資源，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為優質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農產品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農產加工品加值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テキスト ボックス 133"/>
          <p:cNvSpPr txBox="1">
            <a:spLocks noChangeArrowheads="1"/>
          </p:cNvSpPr>
          <p:nvPr/>
        </p:nvSpPr>
        <p:spPr bwMode="auto">
          <a:xfrm>
            <a:off x="1999482" y="5698518"/>
            <a:ext cx="5747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成本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：系統開發成本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行銷資源投入 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文案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攝影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網頁企劃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美編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營業稅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物流金流成本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訂單處理成本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商品開發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成本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 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印刷成本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生鮮品報廢成本</a:t>
            </a:r>
            <a:endParaRPr lang="en-US" altLang="zh-TW" sz="1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收益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：高流量與優質產品所帶來的轉換率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禮品訂購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テキスト ボックス 134"/>
          <p:cNvSpPr txBox="1">
            <a:spLocks noChangeArrowheads="1"/>
          </p:cNvSpPr>
          <p:nvPr/>
        </p:nvSpPr>
        <p:spPr bwMode="auto">
          <a:xfrm>
            <a:off x="3477833" y="3575619"/>
            <a:ext cx="2244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6600"/>
                </a:solidFill>
                <a:latin typeface="Cooper Black"/>
                <a:ea typeface="ＭＳ Ｐゴシック" pitchFamily="34" charset="-128"/>
              </a:rPr>
              <a:t>花東菜市集</a:t>
            </a:r>
            <a:endParaRPr lang="ja-JP" altLang="en-US" sz="3200" b="1" dirty="0">
              <a:solidFill>
                <a:srgbClr val="006600"/>
              </a:solidFill>
              <a:latin typeface="Cooper Black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直線コネクタ 136"/>
          <p:cNvCxnSpPr/>
          <p:nvPr/>
        </p:nvCxnSpPr>
        <p:spPr>
          <a:xfrm rot="10800000" flipH="1">
            <a:off x="252413" y="711200"/>
            <a:ext cx="8639175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5400000">
            <a:off x="1312069" y="3618707"/>
            <a:ext cx="2211387" cy="0"/>
          </a:xfrm>
          <a:prstGeom prst="straightConnector1">
            <a:avLst/>
          </a:prstGeom>
          <a:ln w="57150">
            <a:solidFill>
              <a:srgbClr val="FF993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506413" y="3373438"/>
            <a:ext cx="3822700" cy="1038225"/>
          </a:xfrm>
          <a:prstGeom prst="roundRect">
            <a:avLst>
              <a:gd name="adj" fmla="val 16420"/>
            </a:avLst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904875" y="835025"/>
            <a:ext cx="7208838" cy="41751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" name="フローチャート : 手操作入力 119"/>
          <p:cNvSpPr/>
          <p:nvPr/>
        </p:nvSpPr>
        <p:spPr>
          <a:xfrm rot="16200000" flipV="1">
            <a:off x="1255713" y="393700"/>
            <a:ext cx="415925" cy="1228725"/>
          </a:xfrm>
          <a:prstGeom prst="flowChartManualInput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4870450" y="4776788"/>
            <a:ext cx="1774825" cy="1223962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4919663" y="4821238"/>
            <a:ext cx="1676400" cy="11350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823075" y="4776788"/>
            <a:ext cx="1774825" cy="1223962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872288" y="4821238"/>
            <a:ext cx="1676400" cy="11350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530350" y="4776788"/>
            <a:ext cx="1774825" cy="1223962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1579563" y="4821238"/>
            <a:ext cx="1676400" cy="11350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rot="5400000">
            <a:off x="4505325" y="3506788"/>
            <a:ext cx="2484437" cy="1588"/>
          </a:xfrm>
          <a:prstGeom prst="straightConnector1">
            <a:avLst/>
          </a:prstGeom>
          <a:ln w="57150">
            <a:solidFill>
              <a:srgbClr val="FF993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5400000">
            <a:off x="6469063" y="3506788"/>
            <a:ext cx="2484437" cy="1587"/>
          </a:xfrm>
          <a:prstGeom prst="straightConnector1">
            <a:avLst/>
          </a:prstGeom>
          <a:ln w="57150">
            <a:solidFill>
              <a:srgbClr val="FF993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04825" y="1668463"/>
            <a:ext cx="3825875" cy="84455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821238" y="1668463"/>
            <a:ext cx="3825875" cy="84455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加算記号 22"/>
          <p:cNvSpPr/>
          <p:nvPr/>
        </p:nvSpPr>
        <p:spPr>
          <a:xfrm>
            <a:off x="4160838" y="1797050"/>
            <a:ext cx="836612" cy="836613"/>
          </a:xfrm>
          <a:prstGeom prst="mathPlus">
            <a:avLst>
              <a:gd name="adj1" fmla="val 8657"/>
            </a:avLst>
          </a:prstGeom>
          <a:solidFill>
            <a:schemeClr val="bg1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1090613" y="2654300"/>
            <a:ext cx="2654300" cy="430213"/>
          </a:xfrm>
          <a:prstGeom prst="roundRect">
            <a:avLst>
              <a:gd name="adj" fmla="val 50000"/>
            </a:avLst>
          </a:prstGeom>
          <a:solidFill>
            <a:srgbClr val="EEEDDA"/>
          </a:solidFill>
          <a:ln>
            <a:solidFill>
              <a:srgbClr val="FF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407025" y="2654300"/>
            <a:ext cx="2654300" cy="430213"/>
          </a:xfrm>
          <a:prstGeom prst="roundRect">
            <a:avLst>
              <a:gd name="adj" fmla="val 50000"/>
            </a:avLst>
          </a:prstGeom>
          <a:solidFill>
            <a:srgbClr val="EEEDDA"/>
          </a:solidFill>
          <a:ln>
            <a:solidFill>
              <a:srgbClr val="FF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4816475" y="3373438"/>
            <a:ext cx="1882775" cy="1038225"/>
          </a:xfrm>
          <a:prstGeom prst="roundRect">
            <a:avLst>
              <a:gd name="adj" fmla="val 16420"/>
            </a:avLst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6769100" y="3373438"/>
            <a:ext cx="1882775" cy="1038225"/>
          </a:xfrm>
          <a:prstGeom prst="roundRect">
            <a:avLst>
              <a:gd name="adj" fmla="val 16420"/>
            </a:avLst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3305175" y="5291138"/>
            <a:ext cx="1565275" cy="1587"/>
          </a:xfrm>
          <a:prstGeom prst="straightConnector1">
            <a:avLst/>
          </a:prstGeom>
          <a:ln w="38100">
            <a:solidFill>
              <a:srgbClr val="FF993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4" name="テキスト ボックス 65"/>
          <p:cNvSpPr txBox="1">
            <a:spLocks noChangeArrowheads="1"/>
          </p:cNvSpPr>
          <p:nvPr/>
        </p:nvSpPr>
        <p:spPr bwMode="auto">
          <a:xfrm>
            <a:off x="1527175" y="1617940"/>
            <a:ext cx="1234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en-US" altLang="zh-TW" b="1" dirty="0" smtClean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XYZ</a:t>
            </a:r>
            <a:r>
              <a:rPr lang="zh-TW" altLang="en-US" b="1" dirty="0" smtClean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zh-TW" altLang="en-US" b="1" dirty="0" smtClean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農場</a:t>
            </a:r>
            <a:endParaRPr lang="ja-JP" altLang="en-US" b="1" dirty="0">
              <a:solidFill>
                <a:srgbClr val="D32D9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3835" name="テキスト ボックス 66"/>
          <p:cNvSpPr txBox="1">
            <a:spLocks noChangeArrowheads="1"/>
          </p:cNvSpPr>
          <p:nvPr/>
        </p:nvSpPr>
        <p:spPr bwMode="auto">
          <a:xfrm>
            <a:off x="5712721" y="1633537"/>
            <a:ext cx="2502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花東菜市集網站 </a:t>
            </a:r>
            <a:r>
              <a:rPr lang="en-US" altLang="zh-TW" b="1" dirty="0" smtClean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&amp;</a:t>
            </a:r>
            <a:r>
              <a:rPr lang="zh-TW" altLang="en-US" b="1" dirty="0" smtClean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en-US" altLang="zh-TW" b="1" dirty="0" smtClean="0">
                <a:solidFill>
                  <a:srgbClr val="D32D90"/>
                </a:solidFill>
                <a:latin typeface="Gungsuh" pitchFamily="18" charset="-127"/>
                <a:ea typeface="Gungsuh" pitchFamily="18" charset="-127"/>
              </a:rPr>
              <a:t>App</a:t>
            </a:r>
            <a:endParaRPr lang="ja-JP" altLang="en-US" b="1" dirty="0">
              <a:solidFill>
                <a:srgbClr val="D32D9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3836" name="テキスト ボックス 67"/>
          <p:cNvSpPr txBox="1">
            <a:spLocks noChangeArrowheads="1"/>
          </p:cNvSpPr>
          <p:nvPr/>
        </p:nvSpPr>
        <p:spPr bwMode="auto">
          <a:xfrm>
            <a:off x="1500188" y="2708275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種源</a:t>
            </a:r>
            <a:endParaRPr lang="ja-JP" altLang="en-US" sz="1600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37" name="テキスト ボックス 68"/>
          <p:cNvSpPr txBox="1">
            <a:spLocks noChangeArrowheads="1"/>
          </p:cNvSpPr>
          <p:nvPr/>
        </p:nvSpPr>
        <p:spPr bwMode="auto">
          <a:xfrm>
            <a:off x="2582863" y="2708275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栽種技術</a:t>
            </a:r>
            <a:endParaRPr lang="ja-JP" altLang="en-US" sz="1600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38" name="テキスト ボックス 69"/>
          <p:cNvSpPr txBox="1">
            <a:spLocks noChangeArrowheads="1"/>
          </p:cNvSpPr>
          <p:nvPr/>
        </p:nvSpPr>
        <p:spPr bwMode="auto">
          <a:xfrm>
            <a:off x="5714925" y="2709564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市場調查</a:t>
            </a:r>
            <a:endParaRPr lang="ja-JP" altLang="en-US" sz="1600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39" name="テキスト ボックス 70"/>
          <p:cNvSpPr txBox="1">
            <a:spLocks noChangeArrowheads="1"/>
          </p:cNvSpPr>
          <p:nvPr/>
        </p:nvSpPr>
        <p:spPr bwMode="auto">
          <a:xfrm>
            <a:off x="6959600" y="2708275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企劃開發</a:t>
            </a:r>
            <a:endParaRPr lang="ja-JP" altLang="en-US" sz="1600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40" name="テキスト ボックス 71"/>
          <p:cNvSpPr txBox="1">
            <a:spLocks noChangeArrowheads="1"/>
          </p:cNvSpPr>
          <p:nvPr/>
        </p:nvSpPr>
        <p:spPr bwMode="auto">
          <a:xfrm>
            <a:off x="1898650" y="3400425"/>
            <a:ext cx="1441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可行</a:t>
            </a:r>
            <a:r>
              <a:rPr lang="zh-TW" altLang="en-US" sz="14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的潛力產品</a:t>
            </a:r>
            <a:endParaRPr lang="ja-JP" altLang="en-US" sz="14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cxnSp>
        <p:nvCxnSpPr>
          <p:cNvPr id="76" name="直線矢印コネクタ 75"/>
          <p:cNvCxnSpPr/>
          <p:nvPr/>
        </p:nvCxnSpPr>
        <p:spPr>
          <a:xfrm rot="5400000">
            <a:off x="2238376" y="1466850"/>
            <a:ext cx="360362" cy="1587"/>
          </a:xfrm>
          <a:prstGeom prst="straightConnector1">
            <a:avLst/>
          </a:prstGeom>
          <a:ln w="57150">
            <a:solidFill>
              <a:srgbClr val="FF993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rot="5400000">
            <a:off x="6623051" y="1466850"/>
            <a:ext cx="360362" cy="1587"/>
          </a:xfrm>
          <a:prstGeom prst="straightConnector1">
            <a:avLst/>
          </a:prstGeom>
          <a:ln w="57150">
            <a:solidFill>
              <a:srgbClr val="FF993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657225" y="1952625"/>
            <a:ext cx="3541713" cy="158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4979988" y="1952625"/>
            <a:ext cx="3543300" cy="158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乗算記号 80"/>
          <p:cNvSpPr/>
          <p:nvPr/>
        </p:nvSpPr>
        <p:spPr>
          <a:xfrm>
            <a:off x="6259513" y="4900613"/>
            <a:ext cx="957262" cy="958850"/>
          </a:xfrm>
          <a:prstGeom prst="mathMultiply">
            <a:avLst>
              <a:gd name="adj1" fmla="val 7986"/>
            </a:avLst>
          </a:prstGeom>
          <a:solidFill>
            <a:schemeClr val="bg1"/>
          </a:solidFill>
          <a:ln w="28575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46" name="テキスト ボックス 82"/>
          <p:cNvSpPr txBox="1">
            <a:spLocks noChangeArrowheads="1"/>
          </p:cNvSpPr>
          <p:nvPr/>
        </p:nvSpPr>
        <p:spPr bwMode="auto">
          <a:xfrm>
            <a:off x="4934705" y="3849111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口味</a:t>
            </a:r>
            <a:r>
              <a:rPr lang="zh-TW" altLang="en-US" sz="12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測試，規格，成本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47" name="テキスト ボックス 83"/>
          <p:cNvSpPr txBox="1">
            <a:spLocks noChangeArrowheads="1"/>
          </p:cNvSpPr>
          <p:nvPr/>
        </p:nvSpPr>
        <p:spPr bwMode="auto">
          <a:xfrm>
            <a:off x="6928326" y="3763963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符合通路的風格與利潤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4878388" y="3435350"/>
            <a:ext cx="1757362" cy="212725"/>
          </a:xfrm>
          <a:prstGeom prst="roundRect">
            <a:avLst>
              <a:gd name="adj" fmla="val 50000"/>
            </a:avLst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/>
          </a:p>
        </p:txBody>
      </p:sp>
      <p:sp>
        <p:nvSpPr>
          <p:cNvPr id="86" name="角丸四角形 85"/>
          <p:cNvSpPr/>
          <p:nvPr/>
        </p:nvSpPr>
        <p:spPr>
          <a:xfrm>
            <a:off x="6832600" y="3435350"/>
            <a:ext cx="1757363" cy="212725"/>
          </a:xfrm>
          <a:prstGeom prst="roundRect">
            <a:avLst>
              <a:gd name="adj" fmla="val 50000"/>
            </a:avLst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50" name="テキスト ボックス 86"/>
          <p:cNvSpPr txBox="1">
            <a:spLocks noChangeArrowheads="1"/>
          </p:cNvSpPr>
          <p:nvPr/>
        </p:nvSpPr>
        <p:spPr bwMode="auto">
          <a:xfrm>
            <a:off x="5126038" y="3403600"/>
            <a:ext cx="1441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加工廠 </a:t>
            </a:r>
            <a:r>
              <a:rPr lang="en-US" altLang="zh-TW" sz="1200" b="1" dirty="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&amp;</a:t>
            </a:r>
            <a:r>
              <a:rPr lang="zh-TW" altLang="en-US" sz="1200" b="1" dirty="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 包材廠商</a:t>
            </a:r>
            <a:endParaRPr lang="ja-JP" altLang="en-US" sz="1200" b="1" dirty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51" name="テキスト ボックス 87"/>
          <p:cNvSpPr txBox="1">
            <a:spLocks noChangeArrowheads="1"/>
          </p:cNvSpPr>
          <p:nvPr/>
        </p:nvSpPr>
        <p:spPr bwMode="auto">
          <a:xfrm>
            <a:off x="7092950" y="3403600"/>
            <a:ext cx="14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設計師</a:t>
            </a:r>
            <a:r>
              <a:rPr lang="zh-TW" altLang="en-US" sz="1200" b="1" dirty="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與合作通路</a:t>
            </a:r>
            <a:endParaRPr lang="ja-JP" altLang="en-US" sz="1200" b="1" dirty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52" name="テキスト ボックス 92"/>
          <p:cNvSpPr txBox="1">
            <a:spLocks noChangeArrowheads="1"/>
          </p:cNvSpPr>
          <p:nvPr/>
        </p:nvSpPr>
        <p:spPr bwMode="auto">
          <a:xfrm>
            <a:off x="5345075" y="4900613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包裝設計</a:t>
            </a:r>
            <a:endParaRPr lang="ja-JP" altLang="en-US" sz="14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53" name="テキスト ボックス 93"/>
          <p:cNvSpPr txBox="1">
            <a:spLocks noChangeArrowheads="1"/>
          </p:cNvSpPr>
          <p:nvPr/>
        </p:nvSpPr>
        <p:spPr bwMode="auto">
          <a:xfrm>
            <a:off x="2157413" y="48942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口碑</a:t>
            </a:r>
            <a:endParaRPr lang="ja-JP" altLang="en-US" sz="14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54" name="テキスト ボックス 96"/>
          <p:cNvSpPr txBox="1">
            <a:spLocks noChangeArrowheads="1"/>
          </p:cNvSpPr>
          <p:nvPr/>
        </p:nvSpPr>
        <p:spPr bwMode="auto">
          <a:xfrm>
            <a:off x="7300913" y="4900613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行銷推廣</a:t>
            </a:r>
            <a:endParaRPr lang="ja-JP" altLang="en-US" sz="14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89" name="ホームベース 88"/>
          <p:cNvSpPr/>
          <p:nvPr/>
        </p:nvSpPr>
        <p:spPr>
          <a:xfrm>
            <a:off x="3151188" y="3729038"/>
            <a:ext cx="976312" cy="630237"/>
          </a:xfrm>
          <a:prstGeom prst="homePlat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6" name="ホームベース 95"/>
          <p:cNvSpPr/>
          <p:nvPr/>
        </p:nvSpPr>
        <p:spPr>
          <a:xfrm>
            <a:off x="3205163" y="3773488"/>
            <a:ext cx="869950" cy="541337"/>
          </a:xfrm>
          <a:prstGeom prst="homePlat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57" name="テキスト ボックス 98"/>
          <p:cNvSpPr txBox="1">
            <a:spLocks noChangeArrowheads="1"/>
          </p:cNvSpPr>
          <p:nvPr/>
        </p:nvSpPr>
        <p:spPr bwMode="auto">
          <a:xfrm>
            <a:off x="3240028" y="3905250"/>
            <a:ext cx="800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量產品項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58" name="テキスト ボックス 99"/>
          <p:cNvSpPr txBox="1">
            <a:spLocks noChangeArrowheads="1"/>
          </p:cNvSpPr>
          <p:nvPr/>
        </p:nvSpPr>
        <p:spPr bwMode="auto">
          <a:xfrm>
            <a:off x="7191227" y="3987611"/>
            <a:ext cx="1082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（</a:t>
            </a:r>
            <a:r>
              <a:rPr lang="zh-TW" altLang="en-US" sz="10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食品</a:t>
            </a:r>
            <a:r>
              <a:rPr lang="ja-JP" altLang="en-US" sz="10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、</a:t>
            </a:r>
            <a:r>
              <a:rPr lang="zh-TW" altLang="en-US" sz="10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禮品</a:t>
            </a:r>
            <a:r>
              <a:rPr lang="ja-JP" altLang="en-US" sz="10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）</a:t>
            </a:r>
            <a:endParaRPr lang="ja-JP" altLang="en-US" sz="10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59" name="テキスト ボックス 101"/>
          <p:cNvSpPr txBox="1">
            <a:spLocks noChangeArrowheads="1"/>
          </p:cNvSpPr>
          <p:nvPr/>
        </p:nvSpPr>
        <p:spPr bwMode="auto">
          <a:xfrm>
            <a:off x="2570163" y="1382713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0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生產</a:t>
            </a:r>
            <a:endParaRPr lang="ja-JP" altLang="en-US" sz="10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60" name="テキスト ボックス 102"/>
          <p:cNvSpPr txBox="1">
            <a:spLocks noChangeArrowheads="1"/>
          </p:cNvSpPr>
          <p:nvPr/>
        </p:nvSpPr>
        <p:spPr bwMode="auto">
          <a:xfrm>
            <a:off x="6981825" y="1382713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0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銷售</a:t>
            </a:r>
            <a:endParaRPr lang="ja-JP" altLang="en-US" sz="10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61" name="テキスト ボックス 73"/>
          <p:cNvSpPr txBox="1">
            <a:spLocks noChangeArrowheads="1"/>
          </p:cNvSpPr>
          <p:nvPr/>
        </p:nvSpPr>
        <p:spPr bwMode="auto">
          <a:xfrm>
            <a:off x="1508125" y="1390650"/>
            <a:ext cx="7729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 dirty="0" smtClean="0">
                <a:solidFill>
                  <a:srgbClr val="0099CC"/>
                </a:solidFill>
                <a:ea typeface="ＭＳ Ｐゴシック" pitchFamily="34" charset="-128"/>
              </a:rPr>
              <a:t>Production</a:t>
            </a:r>
            <a:endParaRPr lang="ja-JP" altLang="en-US" sz="1000" b="1" dirty="0">
              <a:solidFill>
                <a:srgbClr val="0099CC"/>
              </a:solidFill>
              <a:ea typeface="ＭＳ Ｐゴシック" pitchFamily="34" charset="-128"/>
            </a:endParaRPr>
          </a:p>
        </p:txBody>
      </p:sp>
      <p:cxnSp>
        <p:nvCxnSpPr>
          <p:cNvPr id="101" name="直線矢印コネクタ 100"/>
          <p:cNvCxnSpPr/>
          <p:nvPr/>
        </p:nvCxnSpPr>
        <p:spPr>
          <a:xfrm flipH="1">
            <a:off x="3305175" y="5540375"/>
            <a:ext cx="1565275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63" name="テキスト ボックス 105"/>
          <p:cNvSpPr txBox="1">
            <a:spLocks noChangeArrowheads="1"/>
          </p:cNvSpPr>
          <p:nvPr/>
        </p:nvSpPr>
        <p:spPr bwMode="auto">
          <a:xfrm>
            <a:off x="6516216" y="4581128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品牌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cxnSp>
        <p:nvCxnSpPr>
          <p:cNvPr id="111" name="直線コネクタ 110"/>
          <p:cNvCxnSpPr/>
          <p:nvPr/>
        </p:nvCxnSpPr>
        <p:spPr>
          <a:xfrm rot="10800000" flipH="1">
            <a:off x="252413" y="6445250"/>
            <a:ext cx="8640762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直角三角形 109"/>
          <p:cNvSpPr/>
          <p:nvPr/>
        </p:nvSpPr>
        <p:spPr>
          <a:xfrm rot="5400000">
            <a:off x="590551" y="1504950"/>
            <a:ext cx="488950" cy="746125"/>
          </a:xfrm>
          <a:prstGeom prst="rt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直角三角形 113"/>
          <p:cNvSpPr/>
          <p:nvPr/>
        </p:nvSpPr>
        <p:spPr>
          <a:xfrm rot="5400000">
            <a:off x="4904582" y="1505744"/>
            <a:ext cx="488950" cy="744537"/>
          </a:xfrm>
          <a:prstGeom prst="rt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67" name="テキスト ボックス 52"/>
          <p:cNvSpPr txBox="1">
            <a:spLocks noChangeArrowheads="1"/>
          </p:cNvSpPr>
          <p:nvPr/>
        </p:nvSpPr>
        <p:spPr bwMode="auto">
          <a:xfrm>
            <a:off x="2159000" y="6045200"/>
            <a:ext cx="49039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生產</a:t>
            </a:r>
            <a:r>
              <a:rPr lang="zh-TW" altLang="en-US" sz="1600" dirty="0" smtClean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跟行銷彼此</a:t>
            </a:r>
            <a:r>
              <a:rPr lang="zh-TW" altLang="en-US" sz="1600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互動，</a:t>
            </a:r>
            <a:r>
              <a:rPr lang="zh-TW" altLang="en-US" sz="1600" dirty="0" smtClean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以此</a:t>
            </a:r>
            <a:r>
              <a:rPr lang="zh-TW" altLang="en-US" sz="1600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來因應</a:t>
            </a:r>
            <a:r>
              <a:rPr lang="zh-TW" altLang="en-US" sz="1600" dirty="0" smtClean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消費者需求的</a:t>
            </a:r>
            <a:r>
              <a:rPr lang="zh-TW" altLang="en-US" sz="1600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變化</a:t>
            </a:r>
            <a:endParaRPr lang="ja-JP" altLang="en-US" sz="1600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68" name="テキスト ボックス 134"/>
          <p:cNvSpPr txBox="1">
            <a:spLocks noChangeArrowheads="1"/>
          </p:cNvSpPr>
          <p:nvPr/>
        </p:nvSpPr>
        <p:spPr bwMode="auto">
          <a:xfrm>
            <a:off x="430213" y="1571625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A</a:t>
            </a:r>
            <a:endParaRPr lang="ja-JP" altLang="en-US" sz="24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869" name="テキスト ボックス 135"/>
          <p:cNvSpPr txBox="1">
            <a:spLocks noChangeArrowheads="1"/>
          </p:cNvSpPr>
          <p:nvPr/>
        </p:nvSpPr>
        <p:spPr bwMode="auto">
          <a:xfrm>
            <a:off x="4745038" y="15716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B</a:t>
            </a:r>
            <a:endParaRPr lang="ja-JP" altLang="en-US" sz="24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1" name="ホームベース 140"/>
          <p:cNvSpPr/>
          <p:nvPr/>
        </p:nvSpPr>
        <p:spPr>
          <a:xfrm>
            <a:off x="2228850" y="3729038"/>
            <a:ext cx="976313" cy="630237"/>
          </a:xfrm>
          <a:prstGeom prst="homePlat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2" name="ホームベース 141"/>
          <p:cNvSpPr/>
          <p:nvPr/>
        </p:nvSpPr>
        <p:spPr>
          <a:xfrm>
            <a:off x="2281238" y="3773488"/>
            <a:ext cx="869950" cy="541337"/>
          </a:xfrm>
          <a:prstGeom prst="homePlat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72" name="テキスト ボックス 142"/>
          <p:cNvSpPr txBox="1">
            <a:spLocks noChangeArrowheads="1"/>
          </p:cNvSpPr>
          <p:nvPr/>
        </p:nvSpPr>
        <p:spPr bwMode="auto">
          <a:xfrm>
            <a:off x="2289175" y="3905250"/>
            <a:ext cx="800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自行加工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45" name="ホームベース 144"/>
          <p:cNvSpPr/>
          <p:nvPr/>
        </p:nvSpPr>
        <p:spPr>
          <a:xfrm>
            <a:off x="1304925" y="3729038"/>
            <a:ext cx="976313" cy="630237"/>
          </a:xfrm>
          <a:prstGeom prst="homePlat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6" name="ホームベース 145"/>
          <p:cNvSpPr/>
          <p:nvPr/>
        </p:nvSpPr>
        <p:spPr>
          <a:xfrm>
            <a:off x="1358900" y="3773488"/>
            <a:ext cx="869950" cy="541337"/>
          </a:xfrm>
          <a:prstGeom prst="homePlat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76" name="テキスト ボックス 52"/>
          <p:cNvSpPr txBox="1">
            <a:spLocks noChangeArrowheads="1"/>
          </p:cNvSpPr>
          <p:nvPr/>
        </p:nvSpPr>
        <p:spPr bwMode="auto">
          <a:xfrm>
            <a:off x="2041525" y="877888"/>
            <a:ext cx="367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花東菜市集網站平台與農友的合作模式</a:t>
            </a:r>
            <a:endParaRPr lang="ja-JP" altLang="en-US" sz="1600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77" name="テキスト ボックス 32"/>
          <p:cNvSpPr txBox="1">
            <a:spLocks noChangeArrowheads="1"/>
          </p:cNvSpPr>
          <p:nvPr/>
        </p:nvSpPr>
        <p:spPr bwMode="auto">
          <a:xfrm>
            <a:off x="1023875" y="850900"/>
            <a:ext cx="8002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電子商務</a:t>
            </a:r>
            <a:endParaRPr lang="ja-JP" altLang="en-US" sz="1200" b="1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78" name="テキスト ボックス 147"/>
          <p:cNvSpPr txBox="1">
            <a:spLocks noChangeArrowheads="1"/>
          </p:cNvSpPr>
          <p:nvPr/>
        </p:nvSpPr>
        <p:spPr bwMode="auto">
          <a:xfrm>
            <a:off x="5649913" y="1398588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 dirty="0" smtClean="0">
                <a:solidFill>
                  <a:srgbClr val="0099CC"/>
                </a:solidFill>
                <a:ea typeface="ＭＳ Ｐゴシック" pitchFamily="34" charset="-128"/>
              </a:rPr>
              <a:t>Selling </a:t>
            </a:r>
            <a:endParaRPr lang="ja-JP" altLang="en-US" sz="1000" b="1" dirty="0">
              <a:solidFill>
                <a:srgbClr val="0099CC"/>
              </a:solidFill>
              <a:ea typeface="ＭＳ Ｐゴシック" pitchFamily="34" charset="-128"/>
            </a:endParaRPr>
          </a:p>
        </p:txBody>
      </p:sp>
      <p:sp>
        <p:nvSpPr>
          <p:cNvPr id="33879" name="テキスト ボックス 148"/>
          <p:cNvSpPr txBox="1">
            <a:spLocks noChangeArrowheads="1"/>
          </p:cNvSpPr>
          <p:nvPr/>
        </p:nvSpPr>
        <p:spPr bwMode="auto">
          <a:xfrm>
            <a:off x="1102383" y="2092325"/>
            <a:ext cx="26212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0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專注提升品質，部分自產自銷，多通路策略</a:t>
            </a:r>
            <a:endParaRPr lang="ja-JP" altLang="en-US" sz="10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80" name="テキスト ボックス 149"/>
          <p:cNvSpPr txBox="1">
            <a:spLocks noChangeArrowheads="1"/>
          </p:cNvSpPr>
          <p:nvPr/>
        </p:nvSpPr>
        <p:spPr bwMode="auto">
          <a:xfrm>
            <a:off x="5367651" y="2092325"/>
            <a:ext cx="23647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0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策略擬定，階梯型產品組合，加值服務</a:t>
            </a:r>
            <a:endParaRPr lang="ja-JP" altLang="en-US" sz="10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81" name="テキスト ボックス 150"/>
          <p:cNvSpPr txBox="1">
            <a:spLocks noChangeArrowheads="1"/>
          </p:cNvSpPr>
          <p:nvPr/>
        </p:nvSpPr>
        <p:spPr bwMode="auto">
          <a:xfrm>
            <a:off x="6503988" y="3122613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000" b="1" dirty="0" smtClean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溝通</a:t>
            </a:r>
            <a:endParaRPr lang="ja-JP" altLang="en-US" sz="10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82" name="テキスト ボックス 151"/>
          <p:cNvSpPr txBox="1">
            <a:spLocks noChangeArrowheads="1"/>
          </p:cNvSpPr>
          <p:nvPr/>
        </p:nvSpPr>
        <p:spPr bwMode="auto">
          <a:xfrm>
            <a:off x="1527175" y="5200650"/>
            <a:ext cx="1781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dirty="0">
                <a:latin typeface="Calibri" pitchFamily="34" charset="0"/>
                <a:ea typeface="微軟正黑體" pitchFamily="34" charset="-120"/>
              </a:rPr>
              <a:t>在口耳相傳的效果下，</a:t>
            </a:r>
          </a:p>
          <a:p>
            <a:pPr algn="ctr"/>
            <a:r>
              <a:rPr lang="zh-TW" altLang="en-US" sz="1000" dirty="0">
                <a:latin typeface="Calibri" pitchFamily="34" charset="0"/>
                <a:ea typeface="微軟正黑體" pitchFamily="34" charset="-120"/>
              </a:rPr>
              <a:t>新商品得到高度矚目，</a:t>
            </a:r>
          </a:p>
          <a:p>
            <a:pPr algn="ctr"/>
            <a:r>
              <a:rPr lang="zh-TW" altLang="en-US" sz="1000" dirty="0">
                <a:latin typeface="Calibri" pitchFamily="34" charset="0"/>
                <a:ea typeface="微軟正黑體" pitchFamily="34" charset="-120"/>
              </a:rPr>
              <a:t>成為最初的客戶</a:t>
            </a:r>
            <a:endParaRPr lang="ja-JP" altLang="en-US" sz="1000" dirty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83" name="テキスト ボックス 108"/>
          <p:cNvSpPr txBox="1">
            <a:spLocks noChangeArrowheads="1"/>
          </p:cNvSpPr>
          <p:nvPr/>
        </p:nvSpPr>
        <p:spPr bwMode="auto">
          <a:xfrm>
            <a:off x="4867275" y="5200650"/>
            <a:ext cx="178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dirty="0" smtClean="0">
                <a:latin typeface="Calibri" pitchFamily="34" charset="0"/>
                <a:ea typeface="微軟正黑體" pitchFamily="34" charset="-120"/>
              </a:rPr>
              <a:t>兼顧自用與送禮，不只買到裡子，也送得有面子</a:t>
            </a:r>
            <a:endParaRPr lang="ja-JP" altLang="en-US" sz="1000" dirty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84" name="テキスト ボックス 137"/>
          <p:cNvSpPr txBox="1">
            <a:spLocks noChangeArrowheads="1"/>
          </p:cNvSpPr>
          <p:nvPr/>
        </p:nvSpPr>
        <p:spPr bwMode="auto">
          <a:xfrm>
            <a:off x="6819900" y="5200650"/>
            <a:ext cx="17811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dirty="0" smtClean="0">
                <a:latin typeface="Calibri" pitchFamily="34" charset="0"/>
                <a:ea typeface="微軟正黑體" pitchFamily="34" charset="-120"/>
              </a:rPr>
              <a:t>透過自有網站與多通路策略，打開產品知名度，藉此支持更多農友投入友善栽種</a:t>
            </a:r>
            <a:endParaRPr lang="ja-JP" altLang="en-US" sz="1000" dirty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3678238" y="3106738"/>
            <a:ext cx="869950" cy="523875"/>
          </a:xfrm>
          <a:prstGeom prst="rect">
            <a:avLst/>
          </a:prstGeom>
          <a:solidFill>
            <a:srgbClr val="FFDF57"/>
          </a:solidFill>
          <a:ln>
            <a:solidFill>
              <a:srgbClr val="D32D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3678238" y="3106738"/>
            <a:ext cx="869950" cy="263525"/>
          </a:xfrm>
          <a:prstGeom prst="rect">
            <a:avLst/>
          </a:prstGeom>
          <a:solidFill>
            <a:srgbClr val="D32D90"/>
          </a:solidFill>
          <a:ln>
            <a:solidFill>
              <a:srgbClr val="D32D9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87" name="テキスト ボックス 122"/>
          <p:cNvSpPr txBox="1">
            <a:spLocks noChangeArrowheads="1"/>
          </p:cNvSpPr>
          <p:nvPr/>
        </p:nvSpPr>
        <p:spPr bwMode="auto">
          <a:xfrm>
            <a:off x="3867150" y="3362325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聚焦</a:t>
            </a:r>
            <a:endParaRPr lang="ja-JP" altLang="en-US" sz="1200" b="1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88" name="テキスト ボックス 123"/>
          <p:cNvSpPr txBox="1">
            <a:spLocks noChangeArrowheads="1"/>
          </p:cNvSpPr>
          <p:nvPr/>
        </p:nvSpPr>
        <p:spPr bwMode="auto">
          <a:xfrm>
            <a:off x="3793292" y="3098800"/>
            <a:ext cx="545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Focus</a:t>
            </a:r>
            <a:endParaRPr lang="ja-JP" altLang="en-US" sz="1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7985125" y="2078038"/>
            <a:ext cx="869950" cy="523875"/>
          </a:xfrm>
          <a:prstGeom prst="rect">
            <a:avLst/>
          </a:prstGeom>
          <a:solidFill>
            <a:srgbClr val="FFDF57"/>
          </a:solidFill>
          <a:ln>
            <a:solidFill>
              <a:srgbClr val="D32D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7985125" y="2078038"/>
            <a:ext cx="869950" cy="261937"/>
          </a:xfrm>
          <a:prstGeom prst="rect">
            <a:avLst/>
          </a:prstGeom>
          <a:solidFill>
            <a:srgbClr val="D32D90"/>
          </a:solidFill>
          <a:ln>
            <a:solidFill>
              <a:srgbClr val="D32D9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91" name="テキスト ボックス 130"/>
          <p:cNvSpPr txBox="1">
            <a:spLocks noChangeArrowheads="1"/>
          </p:cNvSpPr>
          <p:nvPr/>
        </p:nvSpPr>
        <p:spPr bwMode="auto">
          <a:xfrm>
            <a:off x="8174038" y="2332038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開發</a:t>
            </a:r>
            <a:endParaRPr lang="ja-JP" altLang="en-US" sz="1200" b="1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92" name="テキスト ボックス 131"/>
          <p:cNvSpPr txBox="1">
            <a:spLocks noChangeArrowheads="1"/>
          </p:cNvSpPr>
          <p:nvPr/>
        </p:nvSpPr>
        <p:spPr bwMode="auto">
          <a:xfrm>
            <a:off x="7937500" y="2068513"/>
            <a:ext cx="954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zh-TW" sz="1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Exploration</a:t>
            </a:r>
            <a:endParaRPr lang="ja-JP" altLang="en-US" sz="1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3678238" y="4794250"/>
            <a:ext cx="869950" cy="523875"/>
          </a:xfrm>
          <a:prstGeom prst="rect">
            <a:avLst/>
          </a:prstGeom>
          <a:solidFill>
            <a:srgbClr val="FFDF57"/>
          </a:solidFill>
          <a:ln>
            <a:solidFill>
              <a:srgbClr val="D32D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6" name="正方形/長方形 155"/>
          <p:cNvSpPr/>
          <p:nvPr/>
        </p:nvSpPr>
        <p:spPr>
          <a:xfrm>
            <a:off x="3678238" y="4794250"/>
            <a:ext cx="869950" cy="261938"/>
          </a:xfrm>
          <a:prstGeom prst="rect">
            <a:avLst/>
          </a:prstGeom>
          <a:solidFill>
            <a:srgbClr val="D32D90"/>
          </a:solidFill>
          <a:ln>
            <a:solidFill>
              <a:srgbClr val="D32D9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95" name="テキスト ボックス 160"/>
          <p:cNvSpPr txBox="1">
            <a:spLocks noChangeArrowheads="1"/>
          </p:cNvSpPr>
          <p:nvPr/>
        </p:nvSpPr>
        <p:spPr bwMode="auto">
          <a:xfrm>
            <a:off x="3698024" y="5042139"/>
            <a:ext cx="800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優質產品</a:t>
            </a:r>
            <a:endParaRPr lang="ja-JP" altLang="en-US" sz="1200" b="1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896" name="テキスト ボックス 165"/>
          <p:cNvSpPr txBox="1">
            <a:spLocks noChangeArrowheads="1"/>
          </p:cNvSpPr>
          <p:nvPr/>
        </p:nvSpPr>
        <p:spPr bwMode="auto">
          <a:xfrm>
            <a:off x="3652838" y="4784725"/>
            <a:ext cx="885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Premium P</a:t>
            </a:r>
            <a:endParaRPr lang="ja-JP" altLang="en-US" sz="1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3678238" y="5486400"/>
            <a:ext cx="869950" cy="523875"/>
          </a:xfrm>
          <a:prstGeom prst="rect">
            <a:avLst/>
          </a:prstGeom>
          <a:solidFill>
            <a:srgbClr val="FFDF57"/>
          </a:solidFill>
          <a:ln>
            <a:solidFill>
              <a:srgbClr val="D32D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9" name="正方形/長方形 168"/>
          <p:cNvSpPr/>
          <p:nvPr/>
        </p:nvSpPr>
        <p:spPr>
          <a:xfrm>
            <a:off x="3678238" y="5486400"/>
            <a:ext cx="869950" cy="263525"/>
          </a:xfrm>
          <a:prstGeom prst="rect">
            <a:avLst/>
          </a:prstGeom>
          <a:solidFill>
            <a:srgbClr val="D32D90"/>
          </a:solidFill>
          <a:ln>
            <a:solidFill>
              <a:srgbClr val="D32D9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99" name="テキスト ボックス 169"/>
          <p:cNvSpPr txBox="1">
            <a:spLocks noChangeArrowheads="1"/>
          </p:cNvSpPr>
          <p:nvPr/>
        </p:nvSpPr>
        <p:spPr bwMode="auto">
          <a:xfrm>
            <a:off x="3759042" y="5733276"/>
            <a:ext cx="800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D32D90"/>
                </a:solidFill>
                <a:latin typeface="Calibri" pitchFamily="34" charset="0"/>
                <a:ea typeface="微軟正黑體" pitchFamily="34" charset="-120"/>
              </a:rPr>
              <a:t>設計質感</a:t>
            </a:r>
            <a:endParaRPr lang="ja-JP" altLang="en-US" sz="1200" b="1" dirty="0">
              <a:solidFill>
                <a:srgbClr val="D32D9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33900" name="テキスト ボックス 170"/>
          <p:cNvSpPr txBox="1">
            <a:spLocks noChangeArrowheads="1"/>
          </p:cNvSpPr>
          <p:nvPr/>
        </p:nvSpPr>
        <p:spPr bwMode="auto">
          <a:xfrm>
            <a:off x="3705622" y="5476875"/>
            <a:ext cx="843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Elegant  D</a:t>
            </a:r>
            <a:endParaRPr lang="ja-JP" altLang="en-US" sz="1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903" name="テキスト ボックス 174"/>
          <p:cNvSpPr txBox="1">
            <a:spLocks noChangeArrowheads="1"/>
          </p:cNvSpPr>
          <p:nvPr/>
        </p:nvSpPr>
        <p:spPr bwMode="auto">
          <a:xfrm>
            <a:off x="6857915" y="444500"/>
            <a:ext cx="20638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200" dirty="0" smtClean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Organic </a:t>
            </a:r>
            <a:r>
              <a:rPr lang="en-US" altLang="zh-TW" sz="1200" dirty="0" smtClean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Farm</a:t>
            </a:r>
            <a:r>
              <a:rPr lang="en-US" altLang="ja-JP" sz="1200" dirty="0" smtClean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 </a:t>
            </a:r>
            <a:r>
              <a:rPr lang="en-US" altLang="ja-JP" sz="1200" dirty="0">
                <a:solidFill>
                  <a:srgbClr val="0099CC"/>
                </a:solidFill>
                <a:latin typeface="Rockwell" pitchFamily="18" charset="0"/>
                <a:ea typeface="ＭＳ Ｐゴシック" pitchFamily="34" charset="-128"/>
              </a:rPr>
              <a:t>&amp; </a:t>
            </a:r>
            <a:r>
              <a:rPr lang="en-US" altLang="ja-JP" sz="1200" dirty="0" smtClean="0">
                <a:solidFill>
                  <a:srgbClr val="FF9933"/>
                </a:solidFill>
                <a:latin typeface="Rockwell" pitchFamily="18" charset="0"/>
                <a:ea typeface="ＭＳ Ｐゴシック" pitchFamily="34" charset="-128"/>
              </a:rPr>
              <a:t>E-Commerce</a:t>
            </a:r>
            <a:endParaRPr lang="ja-JP" altLang="en-US" sz="1200" dirty="0">
              <a:solidFill>
                <a:srgbClr val="FF9933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7" y="41706"/>
            <a:ext cx="2044767" cy="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テキスト ボックス 52"/>
          <p:cNvSpPr txBox="1">
            <a:spLocks noChangeArrowheads="1"/>
          </p:cNvSpPr>
          <p:nvPr/>
        </p:nvSpPr>
        <p:spPr bwMode="auto">
          <a:xfrm>
            <a:off x="3938042" y="6446839"/>
            <a:ext cx="1275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99CC"/>
                </a:solidFill>
                <a:latin typeface="Berlin Sans FB Demi"/>
                <a:ea typeface="ＭＳ Ｐゴシック" pitchFamily="34" charset="-128"/>
              </a:rPr>
              <a:t>www.30g.tw</a:t>
            </a:r>
            <a:endParaRPr lang="ja-JP" altLang="en-US" sz="1400" b="1" dirty="0">
              <a:solidFill>
                <a:srgbClr val="0099CC"/>
              </a:solidFill>
              <a:latin typeface="Berlin Sans FB Demi"/>
              <a:ea typeface="ＭＳ Ｐゴシック" pitchFamily="34" charset="-128"/>
            </a:endParaRPr>
          </a:p>
        </p:txBody>
      </p:sp>
      <p:sp>
        <p:nvSpPr>
          <p:cNvPr id="122" name="テキスト ボックス 142"/>
          <p:cNvSpPr txBox="1">
            <a:spLocks noChangeArrowheads="1"/>
          </p:cNvSpPr>
          <p:nvPr/>
        </p:nvSpPr>
        <p:spPr bwMode="auto">
          <a:xfrm>
            <a:off x="1451421" y="3923908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0099CC"/>
                </a:solidFill>
                <a:latin typeface="Calibri" pitchFamily="34" charset="0"/>
                <a:ea typeface="微軟正黑體" pitchFamily="34" charset="-120"/>
              </a:rPr>
              <a:t>鮮品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2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直線コネクタ 129"/>
          <p:cNvCxnSpPr/>
          <p:nvPr/>
        </p:nvCxnSpPr>
        <p:spPr>
          <a:xfrm rot="10800000" flipH="1">
            <a:off x="252413" y="711200"/>
            <a:ext cx="8639175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696913" y="2743200"/>
            <a:ext cx="7750175" cy="3240088"/>
          </a:xfrm>
          <a:prstGeom prst="rect">
            <a:avLst/>
          </a:prstGeom>
          <a:noFill/>
          <a:ln w="28575">
            <a:solidFill>
              <a:srgbClr val="FF99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1131888" y="2100263"/>
            <a:ext cx="6880225" cy="1317625"/>
          </a:xfrm>
          <a:prstGeom prst="roundRect">
            <a:avLst>
              <a:gd name="adj" fmla="val 38434"/>
            </a:avLst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1590675" y="2960688"/>
            <a:ext cx="5962650" cy="65246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 rot="10800000" flipH="1">
            <a:off x="252413" y="6445250"/>
            <a:ext cx="8640762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テキスト ボックス 52"/>
          <p:cNvSpPr txBox="1">
            <a:spLocks noChangeArrowheads="1"/>
          </p:cNvSpPr>
          <p:nvPr/>
        </p:nvSpPr>
        <p:spPr bwMode="auto">
          <a:xfrm>
            <a:off x="1374775" y="6045200"/>
            <a:ext cx="5314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循環連結</a:t>
            </a:r>
            <a:r>
              <a:rPr lang="ja-JP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、行銷</a:t>
            </a:r>
            <a:r>
              <a:rPr lang="ja-JP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ja-JP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顧客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反應</a:t>
            </a:r>
            <a:r>
              <a:rPr lang="ja-JP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來貼近市場</a:t>
            </a:r>
            <a:r>
              <a:rPr lang="ja-JP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！</a:t>
            </a:r>
            <a:endParaRPr lang="ja-JP" altLang="en-US" sz="16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グループ化 27"/>
          <p:cNvGrpSpPr>
            <a:grpSpLocks/>
          </p:cNvGrpSpPr>
          <p:nvPr/>
        </p:nvGrpSpPr>
        <p:grpSpPr bwMode="auto">
          <a:xfrm>
            <a:off x="1546225" y="1606550"/>
            <a:ext cx="1855788" cy="1074738"/>
            <a:chOff x="2402540" y="2187387"/>
            <a:chExt cx="1353671" cy="784412"/>
          </a:xfrm>
        </p:grpSpPr>
        <p:sp>
          <p:nvSpPr>
            <p:cNvPr id="25" name="円/楕円 24"/>
            <p:cNvSpPr/>
            <p:nvPr/>
          </p:nvSpPr>
          <p:spPr>
            <a:xfrm>
              <a:off x="2402540" y="2187387"/>
              <a:ext cx="1353671" cy="784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u="sng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448859" y="2229099"/>
              <a:ext cx="1261033" cy="70098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u="sng"/>
            </a:p>
          </p:txBody>
        </p:sp>
      </p:grpSp>
      <p:sp>
        <p:nvSpPr>
          <p:cNvPr id="36" name="二等辺三角形 35"/>
          <p:cNvSpPr/>
          <p:nvPr/>
        </p:nvSpPr>
        <p:spPr>
          <a:xfrm rot="10800000">
            <a:off x="2416175" y="2771775"/>
            <a:ext cx="115888" cy="10795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59" name="テキスト ボックス 52"/>
          <p:cNvSpPr txBox="1">
            <a:spLocks noChangeArrowheads="1"/>
          </p:cNvSpPr>
          <p:nvPr/>
        </p:nvSpPr>
        <p:spPr bwMode="auto">
          <a:xfrm>
            <a:off x="2201863" y="17033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觀察</a:t>
            </a:r>
            <a:endParaRPr lang="ja-JP" altLang="en-US" sz="1400" b="1" dirty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60" name="テキスト ボックス 52"/>
          <p:cNvSpPr txBox="1">
            <a:spLocks noChangeArrowheads="1"/>
          </p:cNvSpPr>
          <p:nvPr/>
        </p:nvSpPr>
        <p:spPr bwMode="auto">
          <a:xfrm>
            <a:off x="1706563" y="1987550"/>
            <a:ext cx="1535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詳細觀察與測試顧客對產品的口味與喜好，以及市場上的競爭產品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グループ化 28"/>
          <p:cNvGrpSpPr>
            <a:grpSpLocks/>
          </p:cNvGrpSpPr>
          <p:nvPr/>
        </p:nvGrpSpPr>
        <p:grpSpPr bwMode="auto">
          <a:xfrm>
            <a:off x="3643313" y="1606550"/>
            <a:ext cx="1857375" cy="1074738"/>
            <a:chOff x="2402540" y="2187387"/>
            <a:chExt cx="1353671" cy="784412"/>
          </a:xfrm>
        </p:grpSpPr>
        <p:sp>
          <p:nvSpPr>
            <p:cNvPr id="30" name="円/楕円 29"/>
            <p:cNvSpPr/>
            <p:nvPr/>
          </p:nvSpPr>
          <p:spPr>
            <a:xfrm>
              <a:off x="2402540" y="2187387"/>
              <a:ext cx="1353671" cy="784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u="sng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448819" y="2229099"/>
              <a:ext cx="1261112" cy="70098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u="sng"/>
            </a:p>
          </p:txBody>
        </p:sp>
      </p:grpSp>
      <p:sp>
        <p:nvSpPr>
          <p:cNvPr id="38" name="二等辺三角形 37"/>
          <p:cNvSpPr/>
          <p:nvPr/>
        </p:nvSpPr>
        <p:spPr>
          <a:xfrm rot="10800000">
            <a:off x="4513263" y="2771775"/>
            <a:ext cx="117475" cy="10795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65" name="テキスト ボックス 52"/>
          <p:cNvSpPr txBox="1">
            <a:spLocks noChangeArrowheads="1"/>
          </p:cNvSpPr>
          <p:nvPr/>
        </p:nvSpPr>
        <p:spPr bwMode="auto">
          <a:xfrm>
            <a:off x="4300538" y="17033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開發</a:t>
            </a:r>
            <a:endParaRPr lang="ja-JP" altLang="en-US" sz="1400" b="1" dirty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66" name="テキスト ボックス 52"/>
          <p:cNvSpPr txBox="1">
            <a:spLocks noChangeArrowheads="1"/>
          </p:cNvSpPr>
          <p:nvPr/>
        </p:nvSpPr>
        <p:spPr bwMode="auto">
          <a:xfrm>
            <a:off x="3757613" y="1987550"/>
            <a:ext cx="165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以觀察為基礎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，與加工廠共同打樣測試味道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グループ化 31"/>
          <p:cNvGrpSpPr>
            <a:grpSpLocks/>
          </p:cNvGrpSpPr>
          <p:nvPr/>
        </p:nvGrpSpPr>
        <p:grpSpPr bwMode="auto">
          <a:xfrm>
            <a:off x="5741988" y="1606550"/>
            <a:ext cx="1855787" cy="1074738"/>
            <a:chOff x="2402540" y="2187387"/>
            <a:chExt cx="1353671" cy="784412"/>
          </a:xfrm>
        </p:grpSpPr>
        <p:sp>
          <p:nvSpPr>
            <p:cNvPr id="33" name="円/楕円 32"/>
            <p:cNvSpPr/>
            <p:nvPr/>
          </p:nvSpPr>
          <p:spPr>
            <a:xfrm>
              <a:off x="2402540" y="2187387"/>
              <a:ext cx="1353671" cy="784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u="sng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448859" y="2229099"/>
              <a:ext cx="1261033" cy="70098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u="sng"/>
            </a:p>
          </p:txBody>
        </p:sp>
      </p:grpSp>
      <p:sp>
        <p:nvSpPr>
          <p:cNvPr id="39" name="二等辺三角形 38"/>
          <p:cNvSpPr/>
          <p:nvPr/>
        </p:nvSpPr>
        <p:spPr>
          <a:xfrm rot="10800000">
            <a:off x="6611938" y="2771775"/>
            <a:ext cx="115887" cy="10795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71" name="テキスト ボックス 52"/>
          <p:cNvSpPr txBox="1">
            <a:spLocks noChangeArrowheads="1"/>
          </p:cNvSpPr>
          <p:nvPr/>
        </p:nvSpPr>
        <p:spPr bwMode="auto">
          <a:xfrm>
            <a:off x="6397625" y="17033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回饋</a:t>
            </a:r>
            <a:endParaRPr lang="ja-JP" altLang="en-US" sz="1400" b="1" dirty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2" name="テキスト ボックス 52"/>
          <p:cNvSpPr txBox="1">
            <a:spLocks noChangeArrowheads="1"/>
          </p:cNvSpPr>
          <p:nvPr/>
        </p:nvSpPr>
        <p:spPr bwMode="auto">
          <a:xfrm>
            <a:off x="5902325" y="1987550"/>
            <a:ext cx="1535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與農友討論顧客與市場反應，分析成因並改善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3" name="テキスト ボックス 52"/>
          <p:cNvSpPr txBox="1">
            <a:spLocks noChangeArrowheads="1"/>
          </p:cNvSpPr>
          <p:nvPr/>
        </p:nvSpPr>
        <p:spPr bwMode="auto">
          <a:xfrm>
            <a:off x="3482975" y="1303338"/>
            <a:ext cx="1800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產品與市場反應循環</a:t>
            </a:r>
            <a:endParaRPr lang="ja-JP" altLang="en-US" sz="14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904875" y="835025"/>
            <a:ext cx="7208838" cy="41751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2" name="フローチャート : 手操作入力 61"/>
          <p:cNvSpPr/>
          <p:nvPr/>
        </p:nvSpPr>
        <p:spPr>
          <a:xfrm rot="16200000" flipV="1">
            <a:off x="1255713" y="393700"/>
            <a:ext cx="415925" cy="1228725"/>
          </a:xfrm>
          <a:prstGeom prst="flowChartManualInput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76" name="テキスト ボックス 52"/>
          <p:cNvSpPr txBox="1">
            <a:spLocks noChangeArrowheads="1"/>
          </p:cNvSpPr>
          <p:nvPr/>
        </p:nvSpPr>
        <p:spPr bwMode="auto">
          <a:xfrm>
            <a:off x="2028825" y="877888"/>
            <a:ext cx="3057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以顧客導向為主</a:t>
            </a:r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的商品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開</a:t>
            </a:r>
            <a:r>
              <a:rPr lang="zh-TW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發流程</a:t>
            </a:r>
            <a:endParaRPr lang="ja-JP" altLang="en-US" sz="16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7" name="テキスト ボックス 32"/>
          <p:cNvSpPr txBox="1">
            <a:spLocks noChangeArrowheads="1"/>
          </p:cNvSpPr>
          <p:nvPr/>
        </p:nvSpPr>
        <p:spPr bwMode="auto">
          <a:xfrm>
            <a:off x="862053" y="850900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產品開發</a:t>
            </a:r>
            <a:r>
              <a:rPr lang="zh-TW" altLang="en-US" sz="12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程序</a:t>
            </a:r>
            <a:endParaRPr lang="ja-JP" altLang="en-US" sz="12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8" name="テキスト ボックス 52"/>
          <p:cNvSpPr txBox="1">
            <a:spLocks noChangeArrowheads="1"/>
          </p:cNvSpPr>
          <p:nvPr/>
        </p:nvSpPr>
        <p:spPr bwMode="auto">
          <a:xfrm>
            <a:off x="2583397" y="2936874"/>
            <a:ext cx="4507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Berlin Sans FB Demi"/>
                <a:ea typeface="ＭＳ Ｐゴシック" pitchFamily="34" charset="-128"/>
              </a:rPr>
              <a:t>P</a:t>
            </a:r>
            <a:r>
              <a:rPr lang="en-US" altLang="zh-TW" sz="2400" b="1" dirty="0" smtClean="0">
                <a:solidFill>
                  <a:schemeClr val="bg1"/>
                </a:solidFill>
                <a:latin typeface="Berlin Sans FB Demi"/>
                <a:ea typeface="ＭＳ Ｐゴシック" pitchFamily="34" charset="-128"/>
              </a:rPr>
              <a:t>roduct Development </a:t>
            </a:r>
            <a:r>
              <a:rPr lang="en-US" altLang="zh-TW" sz="2400" b="1" dirty="0">
                <a:solidFill>
                  <a:schemeClr val="bg1"/>
                </a:solidFill>
                <a:latin typeface="Berlin Sans FB Demi"/>
                <a:ea typeface="ＭＳ Ｐゴシック" pitchFamily="34" charset="-128"/>
              </a:rPr>
              <a:t>P</a:t>
            </a:r>
            <a:r>
              <a:rPr lang="en-US" altLang="zh-TW" sz="2400" b="1" dirty="0" smtClean="0">
                <a:solidFill>
                  <a:schemeClr val="bg1"/>
                </a:solidFill>
                <a:latin typeface="Berlin Sans FB Demi"/>
                <a:ea typeface="ＭＳ Ｐゴシック" pitchFamily="34" charset="-128"/>
              </a:rPr>
              <a:t>rocesses</a:t>
            </a:r>
            <a:endParaRPr lang="ja-JP" altLang="en-US" sz="2400" b="1" dirty="0">
              <a:solidFill>
                <a:schemeClr val="bg1"/>
              </a:solidFill>
              <a:latin typeface="Berlin Sans FB Demi"/>
              <a:ea typeface="ＭＳ Ｐゴシック" pitchFamily="34" charset="-128"/>
            </a:endParaRPr>
          </a:p>
        </p:txBody>
      </p:sp>
      <p:sp>
        <p:nvSpPr>
          <p:cNvPr id="35879" name="テキスト ボックス 52"/>
          <p:cNvSpPr txBox="1">
            <a:spLocks noChangeArrowheads="1"/>
          </p:cNvSpPr>
          <p:nvPr/>
        </p:nvSpPr>
        <p:spPr bwMode="auto">
          <a:xfrm>
            <a:off x="3657600" y="3336925"/>
            <a:ext cx="2185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以市場為導向的產品開發模式</a:t>
            </a:r>
            <a:endParaRPr lang="ja-JP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アーチ 12"/>
          <p:cNvSpPr/>
          <p:nvPr/>
        </p:nvSpPr>
        <p:spPr>
          <a:xfrm rot="5400000">
            <a:off x="6088063" y="4013200"/>
            <a:ext cx="1574800" cy="1574800"/>
          </a:xfrm>
          <a:prstGeom prst="blockArc">
            <a:avLst/>
          </a:prstGeom>
          <a:solidFill>
            <a:srgbClr val="FFDF57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200275" y="4013200"/>
            <a:ext cx="4656138" cy="390525"/>
          </a:xfrm>
          <a:prstGeom prst="rect">
            <a:avLst/>
          </a:prstGeom>
          <a:solidFill>
            <a:srgbClr val="FFDF57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左矢印 16"/>
          <p:cNvSpPr/>
          <p:nvPr/>
        </p:nvSpPr>
        <p:spPr>
          <a:xfrm>
            <a:off x="2366963" y="5105400"/>
            <a:ext cx="4489450" cy="579438"/>
          </a:xfrm>
          <a:prstGeom prst="leftArrow">
            <a:avLst>
              <a:gd name="adj1" fmla="val 67500"/>
              <a:gd name="adj2" fmla="val 50000"/>
            </a:avLst>
          </a:prstGeom>
          <a:solidFill>
            <a:srgbClr val="FFDF57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965200" y="3865563"/>
            <a:ext cx="2174875" cy="711200"/>
          </a:xfrm>
          <a:prstGeom prst="roundRect">
            <a:avLst>
              <a:gd name="adj" fmla="val 20192"/>
            </a:avLst>
          </a:prstGeom>
          <a:solidFill>
            <a:srgbClr val="EEEDDA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030288" y="3878263"/>
            <a:ext cx="685800" cy="685800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6003925" y="5026025"/>
            <a:ext cx="2174875" cy="711200"/>
          </a:xfrm>
          <a:prstGeom prst="roundRect">
            <a:avLst>
              <a:gd name="adj" fmla="val 20192"/>
            </a:avLst>
          </a:prstGeom>
          <a:solidFill>
            <a:srgbClr val="EEEDDA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6069013" y="5038725"/>
            <a:ext cx="685800" cy="685800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3484563" y="3865563"/>
            <a:ext cx="2174875" cy="711200"/>
          </a:xfrm>
          <a:prstGeom prst="roundRect">
            <a:avLst>
              <a:gd name="adj" fmla="val 20192"/>
            </a:avLst>
          </a:prstGeom>
          <a:solidFill>
            <a:srgbClr val="EEEDDA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549650" y="3878263"/>
            <a:ext cx="685800" cy="685800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3484563" y="5026025"/>
            <a:ext cx="2174875" cy="711200"/>
          </a:xfrm>
          <a:prstGeom prst="roundRect">
            <a:avLst>
              <a:gd name="adj" fmla="val 20192"/>
            </a:avLst>
          </a:prstGeom>
          <a:solidFill>
            <a:srgbClr val="EEEDDA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549650" y="5038725"/>
            <a:ext cx="685800" cy="685800"/>
          </a:xfrm>
          <a:prstGeom prst="ellipse">
            <a:avLst/>
          </a:prstGeom>
          <a:solidFill>
            <a:srgbClr val="FFDF5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91" name="テキスト ボックス 87"/>
          <p:cNvSpPr txBox="1">
            <a:spLocks noChangeArrowheads="1"/>
          </p:cNvSpPr>
          <p:nvPr/>
        </p:nvSpPr>
        <p:spPr bwMode="auto">
          <a:xfrm>
            <a:off x="1101317" y="4067175"/>
            <a:ext cx="543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農友</a:t>
            </a:r>
            <a:endParaRPr lang="ja-JP" altLang="en-US" sz="14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92" name="テキスト ボックス 88"/>
          <p:cNvSpPr txBox="1">
            <a:spLocks noChangeArrowheads="1"/>
          </p:cNvSpPr>
          <p:nvPr/>
        </p:nvSpPr>
        <p:spPr bwMode="auto">
          <a:xfrm>
            <a:off x="1801544" y="3905250"/>
            <a:ext cx="843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99CC"/>
                </a:solidFill>
                <a:latin typeface="Calibri" pitchFamily="34" charset="0"/>
                <a:ea typeface="ＭＳ Ｐゴシック" pitchFamily="34" charset="-128"/>
              </a:rPr>
              <a:t>PLANTING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893" name="テキスト ボックス 92"/>
          <p:cNvSpPr txBox="1">
            <a:spLocks noChangeArrowheads="1"/>
          </p:cNvSpPr>
          <p:nvPr/>
        </p:nvSpPr>
        <p:spPr bwMode="auto">
          <a:xfrm>
            <a:off x="6142038" y="522763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實驗</a:t>
            </a:r>
            <a:endParaRPr lang="ja-JP" altLang="en-US" sz="14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94" name="テキスト ボックス 93"/>
          <p:cNvSpPr txBox="1">
            <a:spLocks noChangeArrowheads="1"/>
          </p:cNvSpPr>
          <p:nvPr/>
        </p:nvSpPr>
        <p:spPr bwMode="auto">
          <a:xfrm>
            <a:off x="6804025" y="5057775"/>
            <a:ext cx="1017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rgbClr val="0099CC"/>
                </a:solidFill>
                <a:latin typeface="Calibri" pitchFamily="34" charset="0"/>
                <a:ea typeface="ＭＳ Ｐゴシック" pitchFamily="34" charset="-128"/>
              </a:rPr>
              <a:t>EXPERIMENT</a:t>
            </a:r>
            <a:endParaRPr lang="ja-JP" altLang="en-US" sz="1200" b="1">
              <a:solidFill>
                <a:srgbClr val="0099CC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895" name="テキスト ボックス 94"/>
          <p:cNvSpPr txBox="1">
            <a:spLocks noChangeArrowheads="1"/>
          </p:cNvSpPr>
          <p:nvPr/>
        </p:nvSpPr>
        <p:spPr bwMode="auto">
          <a:xfrm>
            <a:off x="3622675" y="40671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企劃</a:t>
            </a:r>
            <a:endParaRPr lang="ja-JP" altLang="en-US" sz="14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96" name="テキスト ボックス 95"/>
          <p:cNvSpPr txBox="1">
            <a:spLocks noChangeArrowheads="1"/>
          </p:cNvSpPr>
          <p:nvPr/>
        </p:nvSpPr>
        <p:spPr bwMode="auto">
          <a:xfrm>
            <a:off x="4457700" y="390525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0099CC"/>
                </a:solidFill>
                <a:latin typeface="Calibri" pitchFamily="34" charset="0"/>
                <a:ea typeface="ＭＳ Ｐゴシック" pitchFamily="34" charset="-128"/>
              </a:rPr>
              <a:t>PLANNING</a:t>
            </a:r>
            <a:endParaRPr lang="ja-JP" altLang="en-US" sz="1200" b="1" dirty="0">
              <a:solidFill>
                <a:srgbClr val="0099CC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897" name="テキスト ボックス 96"/>
          <p:cNvSpPr txBox="1">
            <a:spLocks noChangeArrowheads="1"/>
          </p:cNvSpPr>
          <p:nvPr/>
        </p:nvSpPr>
        <p:spPr bwMode="auto">
          <a:xfrm>
            <a:off x="3622675" y="522763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b="1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開發</a:t>
            </a:r>
            <a:endParaRPr lang="ja-JP" altLang="en-US" sz="1400" b="1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98" name="テキスト ボックス 97"/>
          <p:cNvSpPr txBox="1">
            <a:spLocks noChangeArrowheads="1"/>
          </p:cNvSpPr>
          <p:nvPr/>
        </p:nvSpPr>
        <p:spPr bwMode="auto">
          <a:xfrm>
            <a:off x="4310063" y="5057775"/>
            <a:ext cx="1162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rgbClr val="0099CC"/>
                </a:solidFill>
                <a:latin typeface="Calibri" pitchFamily="34" charset="0"/>
                <a:ea typeface="ＭＳ Ｐゴシック" pitchFamily="34" charset="-128"/>
              </a:rPr>
              <a:t>DEVELOPMENT</a:t>
            </a:r>
            <a:endParaRPr lang="ja-JP" altLang="en-US" sz="1200" b="1">
              <a:solidFill>
                <a:srgbClr val="0099CC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899" name="テキスト ボックス 52"/>
          <p:cNvSpPr txBox="1">
            <a:spLocks noChangeArrowheads="1"/>
          </p:cNvSpPr>
          <p:nvPr/>
        </p:nvSpPr>
        <p:spPr bwMode="auto">
          <a:xfrm>
            <a:off x="1071563" y="5251450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solidFill>
                  <a:srgbClr val="0099CC"/>
                </a:solidFill>
                <a:latin typeface="Calibri" pitchFamily="34" charset="0"/>
                <a:ea typeface="ＭＳ Ｐゴシック" pitchFamily="34" charset="-128"/>
              </a:rPr>
              <a:t>Feed Back</a:t>
            </a:r>
            <a:endParaRPr lang="ja-JP" altLang="en-US">
              <a:solidFill>
                <a:srgbClr val="0099CC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3338513" y="3729038"/>
            <a:ext cx="2479675" cy="2155825"/>
          </a:xfrm>
          <a:prstGeom prst="roundRect">
            <a:avLst>
              <a:gd name="adj" fmla="val 9840"/>
            </a:avLst>
          </a:prstGeom>
          <a:noFill/>
          <a:ln w="28575">
            <a:solidFill>
              <a:srgbClr val="FF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107"/>
          <p:cNvGrpSpPr/>
          <p:nvPr/>
        </p:nvGrpSpPr>
        <p:grpSpPr>
          <a:xfrm rot="16200000">
            <a:off x="1377520" y="4597937"/>
            <a:ext cx="518299" cy="750754"/>
            <a:chOff x="7048869" y="2325951"/>
            <a:chExt cx="1455939" cy="2840870"/>
          </a:xfrm>
          <a:solidFill>
            <a:srgbClr val="FFDF57"/>
          </a:solidFill>
        </p:grpSpPr>
        <p:sp>
          <p:nvSpPr>
            <p:cNvPr id="109" name="右矢印 108"/>
            <p:cNvSpPr/>
            <p:nvPr/>
          </p:nvSpPr>
          <p:spPr>
            <a:xfrm>
              <a:off x="7723575" y="2325951"/>
              <a:ext cx="781233" cy="2840870"/>
            </a:xfrm>
            <a:prstGeom prst="rightArrow">
              <a:avLst>
                <a:gd name="adj1" fmla="val 50000"/>
                <a:gd name="adj2" fmla="val 75895"/>
              </a:avLst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7498673" y="3040611"/>
              <a:ext cx="124287" cy="1411550"/>
            </a:xfrm>
            <a:prstGeom prst="rect">
              <a:avLst/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7273771" y="3040611"/>
              <a:ext cx="124287" cy="1411550"/>
            </a:xfrm>
            <a:prstGeom prst="rect">
              <a:avLst/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048869" y="3040611"/>
              <a:ext cx="124287" cy="1411550"/>
            </a:xfrm>
            <a:prstGeom prst="rect">
              <a:avLst/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7" name="グループ化 113"/>
          <p:cNvGrpSpPr/>
          <p:nvPr/>
        </p:nvGrpSpPr>
        <p:grpSpPr>
          <a:xfrm rot="5400000">
            <a:off x="4386128" y="4543453"/>
            <a:ext cx="355715" cy="515253"/>
            <a:chOff x="7048869" y="2325951"/>
            <a:chExt cx="1455939" cy="2840870"/>
          </a:xfrm>
          <a:solidFill>
            <a:srgbClr val="FFDF57"/>
          </a:solidFill>
        </p:grpSpPr>
        <p:sp>
          <p:nvSpPr>
            <p:cNvPr id="120" name="右矢印 119"/>
            <p:cNvSpPr/>
            <p:nvPr/>
          </p:nvSpPr>
          <p:spPr>
            <a:xfrm>
              <a:off x="7723575" y="2325951"/>
              <a:ext cx="781233" cy="2840870"/>
            </a:xfrm>
            <a:prstGeom prst="rightArrow">
              <a:avLst>
                <a:gd name="adj1" fmla="val 50000"/>
                <a:gd name="adj2" fmla="val 75895"/>
              </a:avLst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7498673" y="3040611"/>
              <a:ext cx="124287" cy="1411550"/>
            </a:xfrm>
            <a:prstGeom prst="rect">
              <a:avLst/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7273771" y="3040611"/>
              <a:ext cx="124287" cy="1411550"/>
            </a:xfrm>
            <a:prstGeom prst="rect">
              <a:avLst/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7048869" y="3040611"/>
              <a:ext cx="124287" cy="1411550"/>
            </a:xfrm>
            <a:prstGeom prst="rect">
              <a:avLst/>
            </a:prstGeom>
            <a:grpFill/>
            <a:ln w="19050">
              <a:solidFill>
                <a:srgbClr val="FFD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5903" name="テキスト ボックス 52"/>
          <p:cNvSpPr txBox="1">
            <a:spLocks noChangeArrowheads="1"/>
          </p:cNvSpPr>
          <p:nvPr/>
        </p:nvSpPr>
        <p:spPr bwMode="auto">
          <a:xfrm>
            <a:off x="3657600" y="4633913"/>
            <a:ext cx="155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>
                <a:solidFill>
                  <a:srgbClr val="0099CC"/>
                </a:solidFill>
                <a:latin typeface="Calibri" pitchFamily="34" charset="0"/>
              </a:rPr>
              <a:t>以往的商品開發程序</a:t>
            </a:r>
            <a:endParaRPr lang="ja-JP" altLang="en-US" sz="1200" b="1">
              <a:solidFill>
                <a:srgbClr val="0099CC"/>
              </a:solidFill>
              <a:latin typeface="Calibri" pitchFamily="34" charset="0"/>
            </a:endParaRPr>
          </a:p>
        </p:txBody>
      </p:sp>
      <p:sp>
        <p:nvSpPr>
          <p:cNvPr id="35904" name="テキスト ボックス 123"/>
          <p:cNvSpPr txBox="1">
            <a:spLocks noChangeArrowheads="1"/>
          </p:cNvSpPr>
          <p:nvPr/>
        </p:nvSpPr>
        <p:spPr bwMode="auto">
          <a:xfrm>
            <a:off x="4566332" y="4171950"/>
            <a:ext cx="6463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產品部</a:t>
            </a:r>
            <a:endParaRPr lang="ja-JP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905" name="テキスト ボックス 124"/>
          <p:cNvSpPr txBox="1">
            <a:spLocks noChangeArrowheads="1"/>
          </p:cNvSpPr>
          <p:nvPr/>
        </p:nvSpPr>
        <p:spPr bwMode="auto">
          <a:xfrm>
            <a:off x="4335499" y="5343525"/>
            <a:ext cx="11079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進階產品開發</a:t>
            </a:r>
            <a:endParaRPr lang="en-US" altLang="ja-JP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906" name="テキスト ボックス 125"/>
          <p:cNvSpPr txBox="1">
            <a:spLocks noChangeArrowheads="1"/>
          </p:cNvSpPr>
          <p:nvPr/>
        </p:nvSpPr>
        <p:spPr bwMode="auto">
          <a:xfrm>
            <a:off x="7189628" y="5343525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試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賣</a:t>
            </a:r>
            <a:endParaRPr lang="ja-JP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907" name="テキスト ボックス 126"/>
          <p:cNvSpPr txBox="1">
            <a:spLocks noChangeArrowheads="1"/>
          </p:cNvSpPr>
          <p:nvPr/>
        </p:nvSpPr>
        <p:spPr bwMode="auto">
          <a:xfrm>
            <a:off x="1843870" y="4171950"/>
            <a:ext cx="954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農產品品項</a:t>
            </a:r>
            <a:endParaRPr lang="ja-JP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908" name="テキスト ボックス 52"/>
          <p:cNvSpPr txBox="1">
            <a:spLocks noChangeArrowheads="1"/>
          </p:cNvSpPr>
          <p:nvPr/>
        </p:nvSpPr>
        <p:spPr bwMode="auto">
          <a:xfrm>
            <a:off x="6232525" y="4083050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往實踐的階段</a:t>
            </a:r>
            <a:endParaRPr lang="ja-JP" altLang="en-US" sz="1200" b="1" dirty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575550" y="1055688"/>
            <a:ext cx="869950" cy="523875"/>
          </a:xfrm>
          <a:prstGeom prst="rect">
            <a:avLst/>
          </a:prstGeom>
          <a:solidFill>
            <a:srgbClr val="FFDF57"/>
          </a:solidFill>
          <a:ln>
            <a:solidFill>
              <a:srgbClr val="D32D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7575550" y="1055688"/>
            <a:ext cx="869950" cy="263525"/>
          </a:xfrm>
          <a:prstGeom prst="rect">
            <a:avLst/>
          </a:prstGeom>
          <a:solidFill>
            <a:srgbClr val="D32D90"/>
          </a:solidFill>
          <a:ln>
            <a:solidFill>
              <a:srgbClr val="D32D9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911" name="テキスト ボックス 84"/>
          <p:cNvSpPr txBox="1">
            <a:spLocks noChangeArrowheads="1"/>
          </p:cNvSpPr>
          <p:nvPr/>
        </p:nvSpPr>
        <p:spPr bwMode="auto">
          <a:xfrm>
            <a:off x="7764463" y="1311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實驗</a:t>
            </a:r>
            <a:endParaRPr lang="ja-JP" altLang="en-US" sz="1200" b="1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912" name="テキスト ボックス 85"/>
          <p:cNvSpPr txBox="1">
            <a:spLocks noChangeArrowheads="1"/>
          </p:cNvSpPr>
          <p:nvPr/>
        </p:nvSpPr>
        <p:spPr bwMode="auto">
          <a:xfrm>
            <a:off x="7529513" y="1047750"/>
            <a:ext cx="1017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EXPERIMENT</a:t>
            </a:r>
            <a:endParaRPr lang="ja-JP" altLang="en-US" sz="12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913" name="テキスト ボックス 52"/>
          <p:cNvSpPr txBox="1">
            <a:spLocks noChangeArrowheads="1"/>
          </p:cNvSpPr>
          <p:nvPr/>
        </p:nvSpPr>
        <p:spPr bwMode="auto">
          <a:xfrm>
            <a:off x="3960186" y="6450313"/>
            <a:ext cx="12458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99CC"/>
                </a:solidFill>
                <a:latin typeface="Berlin Sans FB Demi"/>
                <a:ea typeface="ＭＳ Ｐゴシック" pitchFamily="34" charset="-128"/>
                <a:hlinkClick r:id="rId2"/>
              </a:rPr>
              <a:t>www.30g.tw</a:t>
            </a:r>
            <a:r>
              <a:rPr lang="en-US" altLang="ja-JP" sz="1400" b="1" dirty="0" smtClean="0">
                <a:solidFill>
                  <a:srgbClr val="0099CC"/>
                </a:solidFill>
                <a:latin typeface="Berlin Sans FB Demi"/>
                <a:ea typeface="ＭＳ Ｐゴシック" pitchFamily="34" charset="-128"/>
              </a:rPr>
              <a:t> </a:t>
            </a:r>
            <a:endParaRPr lang="ja-JP" altLang="en-US" sz="1400" b="1" dirty="0">
              <a:solidFill>
                <a:srgbClr val="0099CC"/>
              </a:solidFill>
              <a:latin typeface="Berlin Sans FB Demi"/>
              <a:ea typeface="ＭＳ Ｐゴシック" pitchFamily="34" charset="-128"/>
            </a:endParaRPr>
          </a:p>
        </p:txBody>
      </p:sp>
      <p:sp>
        <p:nvSpPr>
          <p:cNvPr id="35915" name="テキスト ボックス 137"/>
          <p:cNvSpPr txBox="1">
            <a:spLocks noChangeArrowheads="1"/>
          </p:cNvSpPr>
          <p:nvPr/>
        </p:nvSpPr>
        <p:spPr bwMode="auto">
          <a:xfrm>
            <a:off x="7417749" y="444500"/>
            <a:ext cx="150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 sz="1200" dirty="0" smtClean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Product</a:t>
            </a:r>
            <a:r>
              <a:rPr lang="en-US" altLang="ja-JP" sz="1200" dirty="0" smtClean="0">
                <a:solidFill>
                  <a:srgbClr val="D32D90"/>
                </a:solidFill>
                <a:latin typeface="Rockwell" pitchFamily="18" charset="0"/>
                <a:ea typeface="ＭＳ Ｐゴシック" pitchFamily="34" charset="-128"/>
              </a:rPr>
              <a:t> </a:t>
            </a:r>
            <a:r>
              <a:rPr lang="en-US" altLang="ja-JP" sz="1200" dirty="0">
                <a:solidFill>
                  <a:srgbClr val="0099CC"/>
                </a:solidFill>
                <a:latin typeface="Rockwell" pitchFamily="18" charset="0"/>
                <a:ea typeface="ＭＳ Ｐゴシック" pitchFamily="34" charset="-128"/>
              </a:rPr>
              <a:t>&amp; </a:t>
            </a:r>
            <a:r>
              <a:rPr lang="en-US" altLang="zh-TW" sz="1200" dirty="0" smtClean="0">
                <a:solidFill>
                  <a:srgbClr val="FF9933"/>
                </a:solidFill>
                <a:latin typeface="Rockwell" pitchFamily="18" charset="0"/>
                <a:ea typeface="ＭＳ Ｐゴシック" pitchFamily="34" charset="-128"/>
              </a:rPr>
              <a:t>Marketing</a:t>
            </a:r>
            <a:endParaRPr lang="ja-JP" altLang="en-US" sz="1200" dirty="0" smtClean="0">
              <a:solidFill>
                <a:srgbClr val="FF9933"/>
              </a:solidFill>
              <a:latin typeface="Rockwell" pitchFamily="18" charset="0"/>
              <a:ea typeface="ＭＳ Ｐゴシック" pitchFamily="34" charset="-128"/>
            </a:endParaRPr>
          </a:p>
          <a:p>
            <a:pPr algn="r"/>
            <a:endParaRPr lang="ja-JP" altLang="en-US" sz="1200" dirty="0">
              <a:solidFill>
                <a:srgbClr val="FF9933"/>
              </a:solidFill>
              <a:latin typeface="Rockwell" pitchFamily="18" charset="0"/>
              <a:ea typeface="ＭＳ Ｐゴシック" pitchFamily="34" charset="-128"/>
            </a:endParaRP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7" y="41706"/>
            <a:ext cx="2044767" cy="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02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角丸四角形 64"/>
          <p:cNvSpPr>
            <a:spLocks noChangeArrowheads="1"/>
          </p:cNvSpPr>
          <p:nvPr/>
        </p:nvSpPr>
        <p:spPr bwMode="auto">
          <a:xfrm>
            <a:off x="3459163" y="4030663"/>
            <a:ext cx="1550987" cy="2263775"/>
          </a:xfrm>
          <a:prstGeom prst="roundRect">
            <a:avLst>
              <a:gd name="adj" fmla="val 6389"/>
            </a:avLst>
          </a:prstGeom>
          <a:solidFill>
            <a:srgbClr val="E7EBCD"/>
          </a:solidFill>
          <a:ln w="19050" algn="ctr">
            <a:noFill/>
            <a:prstDash val="sys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252413" y="908050"/>
            <a:ext cx="1131887" cy="3397250"/>
          </a:xfrm>
          <a:prstGeom prst="rect">
            <a:avLst/>
          </a:prstGeom>
          <a:solidFill>
            <a:srgbClr val="FFDF57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3543" y="2995263"/>
            <a:ext cx="1248007" cy="1523470"/>
            <a:chOff x="201" y="1191"/>
            <a:chExt cx="915" cy="1093"/>
          </a:xfrm>
          <a:solidFill>
            <a:schemeClr val="bg1"/>
          </a:solidFill>
        </p:grpSpPr>
        <p:sp>
          <p:nvSpPr>
            <p:cNvPr id="96" name="Oval 17"/>
            <p:cNvSpPr>
              <a:spLocks noChangeArrowheads="1"/>
            </p:cNvSpPr>
            <p:nvPr/>
          </p:nvSpPr>
          <p:spPr bwMode="auto">
            <a:xfrm flipH="1">
              <a:off x="201" y="1191"/>
              <a:ext cx="875" cy="87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97" name="AutoShape 18"/>
            <p:cNvSpPr>
              <a:spLocks noChangeArrowheads="1"/>
            </p:cNvSpPr>
            <p:nvPr/>
          </p:nvSpPr>
          <p:spPr bwMode="auto">
            <a:xfrm rot="19696898" flipH="1">
              <a:off x="761" y="1560"/>
              <a:ext cx="355" cy="356"/>
            </a:xfrm>
            <a:prstGeom prst="rtTriangle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98" name="AutoShape 19"/>
            <p:cNvSpPr>
              <a:spLocks noChangeArrowheads="1"/>
            </p:cNvSpPr>
            <p:nvPr/>
          </p:nvSpPr>
          <p:spPr bwMode="auto">
            <a:xfrm flipH="1">
              <a:off x="715" y="1723"/>
              <a:ext cx="352" cy="352"/>
            </a:xfrm>
            <a:prstGeom prst="rtTriangle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99" name="AutoShape 20"/>
            <p:cNvSpPr>
              <a:spLocks noChangeArrowheads="1"/>
            </p:cNvSpPr>
            <p:nvPr/>
          </p:nvSpPr>
          <p:spPr bwMode="auto">
            <a:xfrm rot="900000" flipH="1">
              <a:off x="470" y="1629"/>
              <a:ext cx="526" cy="595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100" name="AutoShape 21"/>
            <p:cNvSpPr>
              <a:spLocks noChangeArrowheads="1"/>
            </p:cNvSpPr>
            <p:nvPr/>
          </p:nvSpPr>
          <p:spPr bwMode="auto">
            <a:xfrm flipH="1">
              <a:off x="255" y="1780"/>
              <a:ext cx="659" cy="504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</p:grpSp>
      <p:sp>
        <p:nvSpPr>
          <p:cNvPr id="22534" name="Text Box 43"/>
          <p:cNvSpPr txBox="1">
            <a:spLocks noChangeArrowheads="1"/>
          </p:cNvSpPr>
          <p:nvPr/>
        </p:nvSpPr>
        <p:spPr bwMode="auto">
          <a:xfrm>
            <a:off x="246405" y="3527052"/>
            <a:ext cx="10470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３</a:t>
            </a:r>
            <a:r>
              <a:rPr lang="ja-JP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16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ja-JP" sz="16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535" name="直線コネクタ 62"/>
          <p:cNvCxnSpPr>
            <a:cxnSpLocks noChangeShapeType="1"/>
          </p:cNvCxnSpPr>
          <p:nvPr/>
        </p:nvCxnSpPr>
        <p:spPr bwMode="auto">
          <a:xfrm>
            <a:off x="550863" y="1198563"/>
            <a:ext cx="3933825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2536" name="直線コネクタ 63"/>
          <p:cNvCxnSpPr>
            <a:cxnSpLocks noChangeShapeType="1"/>
          </p:cNvCxnSpPr>
          <p:nvPr/>
        </p:nvCxnSpPr>
        <p:spPr bwMode="auto">
          <a:xfrm>
            <a:off x="1389063" y="1198563"/>
            <a:ext cx="3600450" cy="1587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2537" name="Text Box 43"/>
          <p:cNvSpPr txBox="1">
            <a:spLocks noChangeArrowheads="1"/>
          </p:cNvSpPr>
          <p:nvPr/>
        </p:nvSpPr>
        <p:spPr bwMode="auto">
          <a:xfrm>
            <a:off x="595194" y="941388"/>
            <a:ext cx="878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Target </a:t>
            </a:r>
            <a:r>
              <a:rPr lang="en-US" altLang="ja-JP" sz="14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ja-JP" altLang="en-US" sz="14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538" name="直線コネクタ 74"/>
          <p:cNvCxnSpPr>
            <a:cxnSpLocks noChangeShapeType="1"/>
          </p:cNvCxnSpPr>
          <p:nvPr/>
        </p:nvCxnSpPr>
        <p:spPr bwMode="auto">
          <a:xfrm>
            <a:off x="550863" y="2051050"/>
            <a:ext cx="3933825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2539" name="直線コネクタ 76"/>
          <p:cNvCxnSpPr>
            <a:cxnSpLocks noChangeShapeType="1"/>
          </p:cNvCxnSpPr>
          <p:nvPr/>
        </p:nvCxnSpPr>
        <p:spPr bwMode="auto">
          <a:xfrm>
            <a:off x="1389063" y="2051050"/>
            <a:ext cx="3600450" cy="1588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2540" name="Text Box 43"/>
          <p:cNvSpPr txBox="1">
            <a:spLocks noChangeArrowheads="1"/>
          </p:cNvSpPr>
          <p:nvPr/>
        </p:nvSpPr>
        <p:spPr bwMode="auto">
          <a:xfrm>
            <a:off x="595194" y="1793875"/>
            <a:ext cx="878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Target 2</a:t>
            </a:r>
            <a:endParaRPr lang="ja-JP" altLang="en-US" sz="14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541" name="直線コネクタ 79"/>
          <p:cNvCxnSpPr>
            <a:cxnSpLocks noChangeShapeType="1"/>
          </p:cNvCxnSpPr>
          <p:nvPr/>
        </p:nvCxnSpPr>
        <p:spPr bwMode="auto">
          <a:xfrm>
            <a:off x="550863" y="2876550"/>
            <a:ext cx="3933825" cy="15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2542" name="直線コネクタ 80"/>
          <p:cNvCxnSpPr>
            <a:cxnSpLocks noChangeShapeType="1"/>
          </p:cNvCxnSpPr>
          <p:nvPr/>
        </p:nvCxnSpPr>
        <p:spPr bwMode="auto">
          <a:xfrm>
            <a:off x="1389063" y="2876550"/>
            <a:ext cx="3600450" cy="1588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2543" name="Text Box 43"/>
          <p:cNvSpPr txBox="1">
            <a:spLocks noChangeArrowheads="1"/>
          </p:cNvSpPr>
          <p:nvPr/>
        </p:nvSpPr>
        <p:spPr bwMode="auto">
          <a:xfrm>
            <a:off x="595194" y="2619375"/>
            <a:ext cx="878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Target 3</a:t>
            </a:r>
            <a:endParaRPr lang="ja-JP" altLang="en-US" sz="1400" b="1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44" name="Text Box 5"/>
          <p:cNvSpPr txBox="1">
            <a:spLocks noChangeArrowheads="1"/>
          </p:cNvSpPr>
          <p:nvPr/>
        </p:nvSpPr>
        <p:spPr bwMode="auto">
          <a:xfrm>
            <a:off x="1516063" y="1778000"/>
            <a:ext cx="2518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建立副品牌，測試伴手禮市場</a:t>
            </a:r>
            <a:endParaRPr lang="ja-JP" altLang="en-US" sz="14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45" name="Text Box 6"/>
          <p:cNvSpPr txBox="1">
            <a:spLocks noChangeArrowheads="1"/>
          </p:cNvSpPr>
          <p:nvPr/>
        </p:nvSpPr>
        <p:spPr bwMode="auto">
          <a:xfrm>
            <a:off x="1516063" y="2622550"/>
            <a:ext cx="1800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與西北部</a:t>
            </a:r>
            <a:r>
              <a:rPr lang="zh-TW" altLang="en-US" sz="14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同業</a:t>
            </a:r>
            <a:r>
              <a:rPr lang="zh-TW" altLang="en-US" sz="14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差異化</a:t>
            </a:r>
            <a:endParaRPr lang="ja-JP" altLang="en-US" sz="14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46" name="Text Box 7"/>
          <p:cNvSpPr txBox="1">
            <a:spLocks noChangeArrowheads="1"/>
          </p:cNvSpPr>
          <p:nvPr/>
        </p:nvSpPr>
        <p:spPr bwMode="auto">
          <a:xfrm>
            <a:off x="1519238" y="2100263"/>
            <a:ext cx="340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000" dirty="0" smtClean="0">
                <a:solidFill>
                  <a:srgbClr val="CC66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提升設計感，打開東部觀光客口碑知名度</a:t>
            </a:r>
            <a:endParaRPr kumimoji="0"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47" name="Text Box 8"/>
          <p:cNvSpPr txBox="1">
            <a:spLocks noChangeArrowheads="1"/>
          </p:cNvSpPr>
          <p:nvPr/>
        </p:nvSpPr>
        <p:spPr bwMode="auto">
          <a:xfrm>
            <a:off x="1519238" y="2960688"/>
            <a:ext cx="35226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000" dirty="0">
                <a:solidFill>
                  <a:srgbClr val="CC66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kumimoji="0" lang="ja-JP" altLang="en-US" sz="1000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1000" dirty="0" smtClean="0">
                <a:latin typeface="微軟正黑體" pitchFamily="34" charset="-120"/>
                <a:ea typeface="微軟正黑體" pitchFamily="34" charset="-120"/>
              </a:rPr>
              <a:t>我們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比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競爭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對手晚進市場，沒有占到先機，要靠品質競爭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48" name="Text Box 9"/>
          <p:cNvSpPr txBox="1">
            <a:spLocks noChangeArrowheads="1"/>
          </p:cNvSpPr>
          <p:nvPr/>
        </p:nvSpPr>
        <p:spPr bwMode="auto">
          <a:xfrm>
            <a:off x="1519238" y="3197225"/>
            <a:ext cx="3522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000" dirty="0">
                <a:solidFill>
                  <a:srgbClr val="CC66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kumimoji="0" lang="en-US" altLang="zh-TW" sz="1000" dirty="0">
                <a:solidFill>
                  <a:srgbClr val="CC66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1000" dirty="0" smtClean="0">
                <a:latin typeface="微軟正黑體" pitchFamily="34" charset="-120"/>
                <a:ea typeface="微軟正黑體" pitchFamily="34" charset="-120"/>
              </a:rPr>
              <a:t>差異化才能生存，掌握產地優勢，反應要更靈活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49" name="Text Box 45"/>
          <p:cNvSpPr txBox="1">
            <a:spLocks noChangeArrowheads="1"/>
          </p:cNvSpPr>
          <p:nvPr/>
        </p:nvSpPr>
        <p:spPr bwMode="auto">
          <a:xfrm>
            <a:off x="1516063" y="927100"/>
            <a:ext cx="1620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跨入行動商務領域</a:t>
            </a:r>
            <a:endParaRPr lang="ja-JP" altLang="en-US" sz="14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50" name="Text Box 46"/>
          <p:cNvSpPr txBox="1">
            <a:spLocks noChangeArrowheads="1"/>
          </p:cNvSpPr>
          <p:nvPr/>
        </p:nvSpPr>
        <p:spPr bwMode="auto">
          <a:xfrm>
            <a:off x="1519238" y="1247775"/>
            <a:ext cx="344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000" dirty="0" smtClean="0">
                <a:solidFill>
                  <a:srgbClr val="CC66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行動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版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網頁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行動店面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胖卡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51" name="Text Box 48"/>
          <p:cNvSpPr txBox="1">
            <a:spLocks noChangeArrowheads="1"/>
          </p:cNvSpPr>
          <p:nvPr/>
        </p:nvSpPr>
        <p:spPr bwMode="auto">
          <a:xfrm>
            <a:off x="1519238" y="1485900"/>
            <a:ext cx="3397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000" dirty="0" smtClean="0">
                <a:solidFill>
                  <a:srgbClr val="CC66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kumimoji="0" lang="zh-TW" altLang="en-US" sz="1000" dirty="0" smtClean="0">
                <a:latin typeface="微軟正黑體" pitchFamily="34" charset="-120"/>
                <a:ea typeface="微軟正黑體" pitchFamily="34" charset="-120"/>
              </a:rPr>
              <a:t>測試</a:t>
            </a:r>
            <a:r>
              <a:rPr kumimoji="0" lang="en-US" altLang="zh-TW" sz="1000" dirty="0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kumimoji="0" lang="zh-TW" altLang="en-US" sz="1000" dirty="0" smtClean="0">
                <a:latin typeface="微軟正黑體" pitchFamily="34" charset="-120"/>
                <a:ea typeface="微軟正黑體" pitchFamily="34" charset="-120"/>
              </a:rPr>
              <a:t>商務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52" name="Text Box 51"/>
          <p:cNvSpPr txBox="1">
            <a:spLocks noChangeArrowheads="1"/>
          </p:cNvSpPr>
          <p:nvPr/>
        </p:nvSpPr>
        <p:spPr bwMode="auto">
          <a:xfrm>
            <a:off x="1519238" y="2339975"/>
            <a:ext cx="340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000" dirty="0">
                <a:solidFill>
                  <a:srgbClr val="CC66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kumimoji="0" lang="en-US" altLang="ja-JP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1000" dirty="0" smtClean="0">
                <a:latin typeface="微軟正黑體" pitchFamily="34" charset="-120"/>
                <a:ea typeface="微軟正黑體" pitchFamily="34" charset="-120"/>
              </a:rPr>
              <a:t>打開禮品銷路，邀請更</a:t>
            </a:r>
            <a:r>
              <a:rPr kumimoji="0" lang="zh-TW" altLang="en-US" sz="1000" dirty="0" smtClean="0">
                <a:latin typeface="微軟正黑體" pitchFamily="34" charset="-120"/>
                <a:ea typeface="微軟正黑體" pitchFamily="34" charset="-120"/>
              </a:rPr>
              <a:t>多農友投入友善栽種</a:t>
            </a:r>
            <a:endParaRPr kumimoji="0"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53" name="Text Box 86"/>
          <p:cNvSpPr txBox="1">
            <a:spLocks noChangeArrowheads="1"/>
          </p:cNvSpPr>
          <p:nvPr/>
        </p:nvSpPr>
        <p:spPr bwMode="auto">
          <a:xfrm>
            <a:off x="1976601" y="4228001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品質與口碑</a:t>
            </a:r>
            <a:endParaRPr lang="ja-JP" altLang="en-US" sz="14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54" name="Text Box 87"/>
          <p:cNvSpPr txBox="1">
            <a:spLocks noChangeArrowheads="1"/>
          </p:cNvSpPr>
          <p:nvPr/>
        </p:nvSpPr>
        <p:spPr bwMode="auto">
          <a:xfrm>
            <a:off x="2064677" y="5070673"/>
            <a:ext cx="978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O2O</a:t>
            </a:r>
            <a:r>
              <a:rPr lang="zh-TW" altLang="en-US" sz="14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實驗</a:t>
            </a:r>
            <a:endParaRPr lang="ja-JP" altLang="en-US" sz="14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55" name="Text Box 88"/>
          <p:cNvSpPr txBox="1">
            <a:spLocks noChangeArrowheads="1"/>
          </p:cNvSpPr>
          <p:nvPr/>
        </p:nvSpPr>
        <p:spPr bwMode="auto">
          <a:xfrm>
            <a:off x="2052778" y="5827713"/>
            <a:ext cx="11160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05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外銷可能性</a:t>
            </a:r>
            <a:endParaRPr lang="ja-JP" altLang="en-US" sz="14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56" name="Text Box 116"/>
          <p:cNvSpPr txBox="1">
            <a:spLocks noChangeArrowheads="1"/>
          </p:cNvSpPr>
          <p:nvPr/>
        </p:nvSpPr>
        <p:spPr bwMode="auto">
          <a:xfrm>
            <a:off x="2282825" y="4437063"/>
            <a:ext cx="673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rgbClr val="CC0000"/>
                </a:solidFill>
                <a:latin typeface="新細明體" pitchFamily="18" charset="-120"/>
              </a:rPr>
              <a:t>F</a:t>
            </a:r>
            <a:r>
              <a:rPr lang="en-US" altLang="ja-JP" sz="1200" dirty="0" smtClean="0">
                <a:solidFill>
                  <a:srgbClr val="CC0000"/>
                </a:solidFill>
                <a:latin typeface="新細明體" pitchFamily="18" charset="-120"/>
              </a:rPr>
              <a:t>amiliar</a:t>
            </a:r>
            <a:endParaRPr lang="en-US" altLang="ja-JP" sz="1200" dirty="0">
              <a:solidFill>
                <a:srgbClr val="CC0000"/>
              </a:solidFill>
              <a:latin typeface="新細明體" pitchFamily="18" charset="-120"/>
            </a:endParaRPr>
          </a:p>
        </p:txBody>
      </p:sp>
      <p:sp>
        <p:nvSpPr>
          <p:cNvPr id="22558" name="Text Box 118"/>
          <p:cNvSpPr txBox="1">
            <a:spLocks noChangeArrowheads="1"/>
          </p:cNvSpPr>
          <p:nvPr/>
        </p:nvSpPr>
        <p:spPr bwMode="auto">
          <a:xfrm>
            <a:off x="2282825" y="6026150"/>
            <a:ext cx="657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CC0000"/>
                </a:solidFill>
                <a:latin typeface="新細明體" pitchFamily="18" charset="-120"/>
              </a:rPr>
              <a:t>Oversea</a:t>
            </a:r>
            <a:endParaRPr lang="en-US" altLang="ja-JP" sz="1200" dirty="0">
              <a:solidFill>
                <a:srgbClr val="CC0000"/>
              </a:solidFill>
              <a:latin typeface="新細明體" pitchFamily="18" charset="-120"/>
            </a:endParaRPr>
          </a:p>
        </p:txBody>
      </p:sp>
      <p:sp>
        <p:nvSpPr>
          <p:cNvPr id="22559" name="Rectangle 119"/>
          <p:cNvSpPr>
            <a:spLocks noChangeArrowheads="1"/>
          </p:cNvSpPr>
          <p:nvPr/>
        </p:nvSpPr>
        <p:spPr bwMode="auto">
          <a:xfrm>
            <a:off x="1633538" y="4283075"/>
            <a:ext cx="298450" cy="298450"/>
          </a:xfrm>
          <a:prstGeom prst="rect">
            <a:avLst/>
          </a:prstGeom>
          <a:solidFill>
            <a:srgbClr val="CC0066"/>
          </a:solidFill>
          <a:ln w="1905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質</a:t>
            </a:r>
            <a:endParaRPr lang="ja-JP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60" name="Rectangle 120"/>
          <p:cNvSpPr>
            <a:spLocks noChangeArrowheads="1"/>
          </p:cNvSpPr>
          <p:nvPr/>
        </p:nvSpPr>
        <p:spPr bwMode="auto">
          <a:xfrm>
            <a:off x="1633538" y="5111750"/>
            <a:ext cx="298450" cy="298450"/>
          </a:xfrm>
          <a:prstGeom prst="rect">
            <a:avLst/>
          </a:prstGeom>
          <a:solidFill>
            <a:srgbClr val="FF6600"/>
          </a:solidFill>
          <a:ln w="1905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量</a:t>
            </a:r>
            <a:endParaRPr lang="ja-JP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61" name="Rectangle 121"/>
          <p:cNvSpPr>
            <a:spLocks noChangeArrowheads="1"/>
          </p:cNvSpPr>
          <p:nvPr/>
        </p:nvSpPr>
        <p:spPr bwMode="auto">
          <a:xfrm>
            <a:off x="1633538" y="5873750"/>
            <a:ext cx="298450" cy="30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外</a:t>
            </a:r>
            <a:endParaRPr lang="ja-JP" altLang="en-US" sz="1400" b="1" dirty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62" name="Text Box 27"/>
          <p:cNvSpPr txBox="1">
            <a:spLocks noChangeArrowheads="1"/>
          </p:cNvSpPr>
          <p:nvPr/>
        </p:nvSpPr>
        <p:spPr bwMode="auto">
          <a:xfrm>
            <a:off x="3546475" y="4230688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期</a:t>
            </a:r>
          </a:p>
        </p:txBody>
      </p:sp>
      <p:sp>
        <p:nvSpPr>
          <p:cNvPr id="22563" name="Text Box 28"/>
          <p:cNvSpPr txBox="1">
            <a:spLocks noChangeArrowheads="1"/>
          </p:cNvSpPr>
          <p:nvPr/>
        </p:nvSpPr>
        <p:spPr bwMode="auto">
          <a:xfrm>
            <a:off x="3546475" y="5103813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期</a:t>
            </a:r>
          </a:p>
        </p:txBody>
      </p:sp>
      <p:sp>
        <p:nvSpPr>
          <p:cNvPr id="22564" name="Text Box 56"/>
          <p:cNvSpPr txBox="1">
            <a:spLocks noChangeArrowheads="1"/>
          </p:cNvSpPr>
          <p:nvPr/>
        </p:nvSpPr>
        <p:spPr bwMode="auto">
          <a:xfrm>
            <a:off x="3679071" y="5795963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海外通路合作</a:t>
            </a:r>
            <a:endParaRPr lang="ja-JP" altLang="en-US" sz="1200" b="1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65" name="Text Box 90"/>
          <p:cNvSpPr txBox="1">
            <a:spLocks noChangeArrowheads="1"/>
          </p:cNvSpPr>
          <p:nvPr/>
        </p:nvSpPr>
        <p:spPr bwMode="auto">
          <a:xfrm>
            <a:off x="3654425" y="4438650"/>
            <a:ext cx="915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660066"/>
                </a:solidFill>
                <a:latin typeface="新細明體" pitchFamily="18" charset="-120"/>
              </a:rPr>
              <a:t>2015</a:t>
            </a:r>
            <a:r>
              <a:rPr lang="ja-JP" altLang="en-US" sz="1200" dirty="0" smtClean="0">
                <a:solidFill>
                  <a:srgbClr val="660066"/>
                </a:solidFill>
                <a:latin typeface="新細明體" pitchFamily="18" charset="-120"/>
              </a:rPr>
              <a:t>～</a:t>
            </a:r>
            <a:r>
              <a:rPr lang="en-US" altLang="ja-JP" sz="1200" dirty="0" smtClean="0">
                <a:solidFill>
                  <a:srgbClr val="660066"/>
                </a:solidFill>
                <a:latin typeface="新細明體" pitchFamily="18" charset="-120"/>
              </a:rPr>
              <a:t>2016</a:t>
            </a:r>
            <a:endParaRPr lang="en-US" altLang="ja-JP" sz="1200" dirty="0">
              <a:solidFill>
                <a:srgbClr val="660066"/>
              </a:solidFill>
              <a:latin typeface="新細明體" pitchFamily="18" charset="-120"/>
            </a:endParaRPr>
          </a:p>
        </p:txBody>
      </p:sp>
      <p:sp>
        <p:nvSpPr>
          <p:cNvPr id="22566" name="Text Box 91"/>
          <p:cNvSpPr txBox="1">
            <a:spLocks noChangeArrowheads="1"/>
          </p:cNvSpPr>
          <p:nvPr/>
        </p:nvSpPr>
        <p:spPr bwMode="auto">
          <a:xfrm>
            <a:off x="3654425" y="5299075"/>
            <a:ext cx="915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660066"/>
                </a:solidFill>
                <a:latin typeface="新細明體" pitchFamily="18" charset="-120"/>
              </a:rPr>
              <a:t>2016</a:t>
            </a:r>
            <a:r>
              <a:rPr lang="ja-JP" altLang="en-US" sz="1200" dirty="0" smtClean="0">
                <a:solidFill>
                  <a:srgbClr val="660066"/>
                </a:solidFill>
                <a:latin typeface="新細明體" pitchFamily="18" charset="-120"/>
              </a:rPr>
              <a:t>～</a:t>
            </a:r>
            <a:r>
              <a:rPr lang="en-US" altLang="ja-JP" sz="1200" dirty="0" smtClean="0">
                <a:solidFill>
                  <a:srgbClr val="660066"/>
                </a:solidFill>
                <a:latin typeface="新細明體" pitchFamily="18" charset="-120"/>
              </a:rPr>
              <a:t>2017</a:t>
            </a:r>
            <a:endParaRPr lang="en-US" altLang="ja-JP" sz="1200" dirty="0">
              <a:solidFill>
                <a:srgbClr val="660066"/>
              </a:solidFill>
              <a:latin typeface="新細明體" pitchFamily="18" charset="-120"/>
            </a:endParaRPr>
          </a:p>
        </p:txBody>
      </p:sp>
      <p:sp>
        <p:nvSpPr>
          <p:cNvPr id="22568" name="Text Box 61"/>
          <p:cNvSpPr txBox="1">
            <a:spLocks noChangeArrowheads="1"/>
          </p:cNvSpPr>
          <p:nvPr/>
        </p:nvSpPr>
        <p:spPr bwMode="auto">
          <a:xfrm>
            <a:off x="5233988" y="4438650"/>
            <a:ext cx="3509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同一種產品繼續深化與提升進階版產品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69" name="Text Box 62"/>
          <p:cNvSpPr txBox="1">
            <a:spLocks noChangeArrowheads="1"/>
          </p:cNvSpPr>
          <p:nvPr/>
        </p:nvSpPr>
        <p:spPr bwMode="auto">
          <a:xfrm>
            <a:off x="5233988" y="5846763"/>
            <a:ext cx="35099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打開海外市場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70" name="Text Box 63"/>
          <p:cNvSpPr txBox="1">
            <a:spLocks noChangeArrowheads="1"/>
          </p:cNvSpPr>
          <p:nvPr/>
        </p:nvSpPr>
        <p:spPr bwMode="auto">
          <a:xfrm>
            <a:off x="5233988" y="4071938"/>
            <a:ext cx="3509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1000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規劃禮盒系列</a:t>
            </a:r>
            <a:r>
              <a:rPr lang="ja-JP" altLang="en-US" sz="1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持續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穩定開發產品，盡速追求損平，抓緊獲利率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71" name="Text Box 64"/>
          <p:cNvSpPr txBox="1">
            <a:spLocks noChangeArrowheads="1"/>
          </p:cNvSpPr>
          <p:nvPr/>
        </p:nvSpPr>
        <p:spPr bwMode="auto">
          <a:xfrm>
            <a:off x="5233988" y="5311775"/>
            <a:ext cx="35099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結合特殊通路</a:t>
            </a:r>
            <a:endParaRPr lang="ja-JP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72" name="Text Box 65"/>
          <p:cNvSpPr txBox="1">
            <a:spLocks noChangeArrowheads="1"/>
          </p:cNvSpPr>
          <p:nvPr/>
        </p:nvSpPr>
        <p:spPr bwMode="auto">
          <a:xfrm>
            <a:off x="5233988" y="4978400"/>
            <a:ext cx="3509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實體虛擬整合，線上線下綜效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1270000" y="4900613"/>
            <a:ext cx="7483475" cy="158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1270000" y="5761038"/>
            <a:ext cx="7483475" cy="158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3459163" y="3770313"/>
            <a:ext cx="1550987" cy="19685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136" name="正方形/長方形 135"/>
          <p:cNvSpPr/>
          <p:nvPr/>
        </p:nvSpPr>
        <p:spPr>
          <a:xfrm>
            <a:off x="5300663" y="3770313"/>
            <a:ext cx="3417887" cy="19685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137" name="正方形/長方形 136"/>
          <p:cNvSpPr/>
          <p:nvPr/>
        </p:nvSpPr>
        <p:spPr>
          <a:xfrm>
            <a:off x="1633538" y="3770313"/>
            <a:ext cx="1550987" cy="19685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22578" name="Text Box 54"/>
          <p:cNvSpPr txBox="1">
            <a:spLocks noChangeArrowheads="1"/>
          </p:cNvSpPr>
          <p:nvPr/>
        </p:nvSpPr>
        <p:spPr bwMode="auto">
          <a:xfrm>
            <a:off x="2109788" y="37306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目標</a:t>
            </a:r>
          </a:p>
        </p:txBody>
      </p:sp>
      <p:sp>
        <p:nvSpPr>
          <p:cNvPr id="22579" name="Text Box 55"/>
          <p:cNvSpPr txBox="1">
            <a:spLocks noChangeArrowheads="1"/>
          </p:cNvSpPr>
          <p:nvPr/>
        </p:nvSpPr>
        <p:spPr bwMode="auto">
          <a:xfrm>
            <a:off x="3878263" y="37306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階段</a:t>
            </a:r>
            <a:endParaRPr lang="ja-JP" altLang="en-US" sz="12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80" name="Text Box 56"/>
          <p:cNvSpPr txBox="1">
            <a:spLocks noChangeArrowheads="1"/>
          </p:cNvSpPr>
          <p:nvPr/>
        </p:nvSpPr>
        <p:spPr bwMode="auto">
          <a:xfrm>
            <a:off x="6710363" y="37306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内容</a:t>
            </a:r>
          </a:p>
        </p:txBody>
      </p:sp>
      <p:sp>
        <p:nvSpPr>
          <p:cNvPr id="22581" name="Rectangle 4"/>
          <p:cNvSpPr>
            <a:spLocks noChangeArrowheads="1"/>
          </p:cNvSpPr>
          <p:nvPr/>
        </p:nvSpPr>
        <p:spPr bwMode="auto">
          <a:xfrm>
            <a:off x="252413" y="711200"/>
            <a:ext cx="8640762" cy="195263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582" name="Line 5"/>
          <p:cNvSpPr>
            <a:spLocks noChangeShapeType="1"/>
          </p:cNvSpPr>
          <p:nvPr/>
        </p:nvSpPr>
        <p:spPr bwMode="auto">
          <a:xfrm>
            <a:off x="252413" y="674688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583" name="Line 6"/>
          <p:cNvSpPr>
            <a:spLocks noChangeShapeType="1"/>
          </p:cNvSpPr>
          <p:nvPr/>
        </p:nvSpPr>
        <p:spPr bwMode="auto">
          <a:xfrm>
            <a:off x="252413" y="631825"/>
            <a:ext cx="8639175" cy="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584" name="Text Box 19"/>
          <p:cNvSpPr txBox="1">
            <a:spLocks noChangeArrowheads="1"/>
          </p:cNvSpPr>
          <p:nvPr/>
        </p:nvSpPr>
        <p:spPr bwMode="auto">
          <a:xfrm>
            <a:off x="5630743" y="169994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花東菜市集今後</a:t>
            </a:r>
            <a:r>
              <a:rPr lang="ja-JP" altLang="en-US" sz="20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３</a:t>
            </a:r>
            <a:r>
              <a:rPr lang="ja-JP" altLang="en-US" sz="20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0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dirty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目標</a:t>
            </a:r>
            <a:endParaRPr lang="ja-JP" altLang="en-US" sz="20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89" name="Rectangle 4"/>
          <p:cNvSpPr>
            <a:spLocks noChangeArrowheads="1"/>
          </p:cNvSpPr>
          <p:nvPr/>
        </p:nvSpPr>
        <p:spPr bwMode="auto">
          <a:xfrm>
            <a:off x="252413" y="6419850"/>
            <a:ext cx="8639175" cy="193675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590" name="Text Box 3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759575" y="6351588"/>
            <a:ext cx="2194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Monotype Corsiva" pitchFamily="66" charset="0"/>
                <a:ea typeface="ＭＳ Ｐゴシック" pitchFamily="34" charset="-128"/>
                <a:hlinkClick r:id="rId3"/>
              </a:rPr>
              <a:t>WWW.30G.TW</a:t>
            </a:r>
            <a:r>
              <a:rPr lang="en-US" altLang="ja-JP" sz="1400" dirty="0" smtClean="0">
                <a:solidFill>
                  <a:schemeClr val="bg1"/>
                </a:solidFill>
                <a:latin typeface="Monotype Corsiva" pitchFamily="66" charset="0"/>
                <a:ea typeface="ＭＳ Ｐゴシック" pitchFamily="34" charset="-128"/>
              </a:rPr>
              <a:t> </a:t>
            </a:r>
            <a:r>
              <a:rPr lang="zh-TW" altLang="en-US" sz="1400" dirty="0" smtClean="0">
                <a:solidFill>
                  <a:schemeClr val="bg1"/>
                </a:solidFill>
                <a:latin typeface="Monotype Corsiva" pitchFamily="66" charset="0"/>
                <a:ea typeface="ＭＳ Ｐゴシック" pitchFamily="34" charset="-128"/>
              </a:rPr>
              <a:t>花東菜市集</a:t>
            </a:r>
            <a:endParaRPr lang="en-US" altLang="ja-JP" sz="1400" dirty="0">
              <a:solidFill>
                <a:schemeClr val="bg1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2591" name="Line 6"/>
          <p:cNvSpPr>
            <a:spLocks noChangeShapeType="1"/>
          </p:cNvSpPr>
          <p:nvPr/>
        </p:nvSpPr>
        <p:spPr bwMode="auto">
          <a:xfrm>
            <a:off x="252413" y="6650038"/>
            <a:ext cx="8639175" cy="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592" name="Line 5"/>
          <p:cNvSpPr>
            <a:spLocks noChangeShapeType="1"/>
          </p:cNvSpPr>
          <p:nvPr/>
        </p:nvSpPr>
        <p:spPr bwMode="auto">
          <a:xfrm>
            <a:off x="252413" y="6383338"/>
            <a:ext cx="8639175" cy="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74" y="1155211"/>
            <a:ext cx="3738701" cy="23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7" y="50168"/>
            <a:ext cx="20431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21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6237312"/>
            <a:ext cx="8229600" cy="392907"/>
          </a:xfrm>
        </p:spPr>
        <p:txBody>
          <a:bodyPr>
            <a:noAutofit/>
          </a:bodyPr>
          <a:lstStyle/>
          <a:p>
            <a:pPr algn="r"/>
            <a:endParaRPr lang="zh-TW" altLang="en-US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342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89962" y="260648"/>
            <a:ext cx="7109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D32D90"/>
                </a:solidFill>
                <a:latin typeface="微軟正黑體" pitchFamily="34" charset="-120"/>
                <a:ea typeface="微軟正黑體" pitchFamily="34" charset="-120"/>
              </a:rPr>
              <a:t>展望未來：持續提升商流、物流、金流功能服務農友與消費者</a:t>
            </a:r>
            <a:endParaRPr lang="ja-JP" altLang="en-US" sz="2000" dirty="0">
              <a:solidFill>
                <a:srgbClr val="D32D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0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1124</Words>
  <Application>Microsoft Office PowerPoint</Application>
  <PresentationFormat>如螢幕大小 (4:3)</PresentationFormat>
  <Paragraphs>189</Paragraphs>
  <Slides>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展望未來：持續提升商流、物流、金流功能服務農友與消費者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Sinead Chen</cp:lastModifiedBy>
  <cp:revision>64</cp:revision>
  <dcterms:created xsi:type="dcterms:W3CDTF">2014-11-17T02:18:13Z</dcterms:created>
  <dcterms:modified xsi:type="dcterms:W3CDTF">2015-03-21T04:49:03Z</dcterms:modified>
</cp:coreProperties>
</file>