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9" r:id="rId3"/>
    <p:sldId id="258" r:id="rId4"/>
    <p:sldId id="286" r:id="rId5"/>
    <p:sldId id="285" r:id="rId6"/>
    <p:sldId id="287" r:id="rId7"/>
    <p:sldId id="277" r:id="rId8"/>
    <p:sldId id="289" r:id="rId9"/>
    <p:sldId id="290" r:id="rId10"/>
    <p:sldId id="291" r:id="rId11"/>
    <p:sldId id="261" r:id="rId12"/>
    <p:sldId id="292" r:id="rId13"/>
    <p:sldId id="293" r:id="rId14"/>
    <p:sldId id="294" r:id="rId15"/>
    <p:sldId id="295" r:id="rId16"/>
    <p:sldId id="296" r:id="rId17"/>
    <p:sldId id="271" r:id="rId18"/>
    <p:sldId id="262" r:id="rId19"/>
  </p:sldIdLst>
  <p:sldSz cx="9144000" cy="6858000" type="screen4x3"/>
  <p:notesSz cx="6807200" cy="9939338"/>
  <p:embeddedFontLst>
    <p:embeddedFont>
      <p:font typeface="微軟正黑體" panose="020B0604030504040204" pitchFamily="34" charset="-120"/>
      <p:regular r:id="rId21"/>
      <p:bold r:id="rId22"/>
    </p:embeddedFont>
    <p:embeddedFont>
      <p:font typeface="Amatic SC" panose="020B0604020202020204" charset="-79"/>
      <p:regular r:id="rId23"/>
      <p:bold r:id="rId24"/>
    </p:embeddedFont>
    <p:embeddedFont>
      <p:font typeface="標楷體" panose="03000509000000000000" pitchFamily="65" charset="-120"/>
      <p:regular r:id="rId25"/>
    </p:embeddedFont>
    <p:embeddedFont>
      <p:font typeface="Merriweather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4BD2F3-E99F-4227-B44F-43500EB74926}">
  <a:tblStyle styleId="{F94BD2F3-E99F-4227-B44F-43500EB749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4660"/>
  </p:normalViewPr>
  <p:slideViewPr>
    <p:cSldViewPr>
      <p:cViewPr varScale="1">
        <p:scale>
          <a:sx n="81" d="100"/>
          <a:sy n="81" d="100"/>
        </p:scale>
        <p:origin x="90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215019452637203E-2"/>
          <c:y val="0.13888341229177456"/>
          <c:w val="0.8776451457761697"/>
          <c:h val="0.75814938102635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105年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8424591738712775E-3"/>
                  <c:y val="1.3852836518258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27377521613869E-2"/>
                  <c:y val="1.7316045647823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27377521613903E-2"/>
                  <c:y val="1.0389627388693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684918347742555E-3"/>
                  <c:y val="1.7316045647823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工作表1!$B$1:$H$1</c:f>
              <c:strCache>
                <c:ptCount val="7"/>
                <c:pt idx="0">
                  <c:v>全體</c:v>
                </c:pt>
                <c:pt idx="1">
                  <c:v>12-19歲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60歲以上</c:v>
                </c:pt>
              </c:strCache>
            </c:strRef>
          </c:cat>
          <c:val>
            <c:numRef>
              <c:f>工作表1!$B$2:$H$2</c:f>
              <c:numCache>
                <c:formatCode>General</c:formatCode>
                <c:ptCount val="7"/>
                <c:pt idx="0">
                  <c:v>79.7</c:v>
                </c:pt>
                <c:pt idx="1">
                  <c:v>98.4</c:v>
                </c:pt>
                <c:pt idx="2">
                  <c:v>98.8</c:v>
                </c:pt>
                <c:pt idx="3">
                  <c:v>97.5</c:v>
                </c:pt>
                <c:pt idx="4">
                  <c:v>94.1</c:v>
                </c:pt>
                <c:pt idx="5">
                  <c:v>74.099999999999994</c:v>
                </c:pt>
                <c:pt idx="6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106年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66643627160577E-2"/>
                  <c:y val="-3.174571695844471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工作表1!$B$1:$H$1</c:f>
              <c:strCache>
                <c:ptCount val="7"/>
                <c:pt idx="0">
                  <c:v>全體</c:v>
                </c:pt>
                <c:pt idx="1">
                  <c:v>12-19歲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60歲以上</c:v>
                </c:pt>
              </c:strCache>
            </c:strRef>
          </c:cat>
          <c:val>
            <c:numRef>
              <c:f>工作表1!$B$3:$H$3</c:f>
              <c:numCache>
                <c:formatCode>General</c:formatCode>
                <c:ptCount val="7"/>
                <c:pt idx="0">
                  <c:v>82.3</c:v>
                </c:pt>
                <c:pt idx="1">
                  <c:v>99.8</c:v>
                </c:pt>
                <c:pt idx="2">
                  <c:v>99.2</c:v>
                </c:pt>
                <c:pt idx="3">
                  <c:v>98.7</c:v>
                </c:pt>
                <c:pt idx="4">
                  <c:v>96.1</c:v>
                </c:pt>
                <c:pt idx="5">
                  <c:v>83.3</c:v>
                </c:pt>
                <c:pt idx="6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879032"/>
        <c:axId val="408878640"/>
      </c:barChart>
      <c:catAx>
        <c:axId val="408879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08878640"/>
        <c:crosses val="autoZero"/>
        <c:auto val="1"/>
        <c:lblAlgn val="ctr"/>
        <c:lblOffset val="100"/>
        <c:noMultiLvlLbl val="0"/>
      </c:catAx>
      <c:valAx>
        <c:axId val="40887864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08879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97363219127552"/>
          <c:y val="0.23361336242428998"/>
          <c:w val="9.9543115113662414E-2"/>
          <c:h val="0.1587464164648052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03018372703412"/>
          <c:y val="5.1400554097404488E-2"/>
          <c:w val="0.85912401574803143"/>
          <c:h val="0.82889289880431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'[Microsoft PowerPoint 的圖表 ]工作表1'!$B$88</c:f>
              <c:strCache>
                <c:ptCount val="1"/>
                <c:pt idx="0">
                  <c:v>智慧型手機擁有率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'[Microsoft PowerPoint 的圖表 ]工作表1'!$A$89:$A$91</c:f>
              <c:strCache>
                <c:ptCount val="3"/>
                <c:pt idx="0">
                  <c:v>18-44歲</c:v>
                </c:pt>
                <c:pt idx="1">
                  <c:v>45-64歲</c:v>
                </c:pt>
                <c:pt idx="2">
                  <c:v>65歲以上</c:v>
                </c:pt>
              </c:strCache>
            </c:strRef>
          </c:cat>
          <c:val>
            <c:numRef>
              <c:f>'[Microsoft PowerPoint 的圖表 ]工作表1'!$B$89:$B$91</c:f>
              <c:numCache>
                <c:formatCode>0.0%</c:formatCode>
                <c:ptCount val="3"/>
                <c:pt idx="0">
                  <c:v>0.98699999999999999</c:v>
                </c:pt>
                <c:pt idx="1">
                  <c:v>0.95499999999999996</c:v>
                </c:pt>
                <c:pt idx="2">
                  <c:v>0.90100000000000002</c:v>
                </c:pt>
              </c:numCache>
            </c:numRef>
          </c:val>
        </c:ser>
        <c:ser>
          <c:idx val="1"/>
          <c:order val="1"/>
          <c:tx>
            <c:strRef>
              <c:f>'[Microsoft PowerPoint 的圖表 ]工作表1'!$C$88</c:f>
              <c:strCache>
                <c:ptCount val="1"/>
                <c:pt idx="0">
                  <c:v>最常使用智慧型手機比率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'[Microsoft PowerPoint 的圖表 ]工作表1'!$A$89:$A$91</c:f>
              <c:strCache>
                <c:ptCount val="3"/>
                <c:pt idx="0">
                  <c:v>18-44歲</c:v>
                </c:pt>
                <c:pt idx="1">
                  <c:v>45-64歲</c:v>
                </c:pt>
                <c:pt idx="2">
                  <c:v>65歲以上</c:v>
                </c:pt>
              </c:strCache>
            </c:strRef>
          </c:cat>
          <c:val>
            <c:numRef>
              <c:f>'[Microsoft PowerPoint 的圖表 ]工作表1'!$C$89:$C$91</c:f>
              <c:numCache>
                <c:formatCode>0.0%</c:formatCode>
                <c:ptCount val="3"/>
                <c:pt idx="0">
                  <c:v>0.80700000000000005</c:v>
                </c:pt>
                <c:pt idx="1">
                  <c:v>0.77400000000000002</c:v>
                </c:pt>
                <c:pt idx="2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874328"/>
        <c:axId val="486086872"/>
      </c:barChart>
      <c:catAx>
        <c:axId val="408874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6086872"/>
        <c:crosses val="autoZero"/>
        <c:auto val="1"/>
        <c:lblAlgn val="ctr"/>
        <c:lblOffset val="100"/>
        <c:noMultiLvlLbl val="0"/>
      </c:catAx>
      <c:valAx>
        <c:axId val="4860868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408874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59869324058768"/>
          <c:y val="5.7517243611828557E-4"/>
          <c:w val="0.66384580052493436"/>
          <c:h val="0.16743438320209975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工作表3!$B$1:$H$1</c:f>
              <c:strCache>
                <c:ptCount val="7"/>
                <c:pt idx="0">
                  <c:v>12-17歲</c:v>
                </c:pt>
                <c:pt idx="1">
                  <c:v>18-19歲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60歲以上</c:v>
                </c:pt>
              </c:strCache>
            </c:strRef>
          </c:cat>
          <c:val>
            <c:numRef>
              <c:f>工作表3!$B$2:$H$2</c:f>
              <c:numCache>
                <c:formatCode>General</c:formatCode>
                <c:ptCount val="7"/>
                <c:pt idx="0">
                  <c:v>5.7</c:v>
                </c:pt>
                <c:pt idx="1">
                  <c:v>5.9</c:v>
                </c:pt>
                <c:pt idx="2">
                  <c:v>6.5</c:v>
                </c:pt>
                <c:pt idx="3">
                  <c:v>8.3000000000000007</c:v>
                </c:pt>
                <c:pt idx="4">
                  <c:v>4.9000000000000004</c:v>
                </c:pt>
                <c:pt idx="5">
                  <c:v>4.3</c:v>
                </c:pt>
                <c:pt idx="6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486087656"/>
        <c:axId val="486088048"/>
      </c:barChart>
      <c:catAx>
        <c:axId val="486087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6088048"/>
        <c:crosses val="autoZero"/>
        <c:auto val="1"/>
        <c:lblAlgn val="ctr"/>
        <c:lblOffset val="100"/>
        <c:noMultiLvlLbl val="0"/>
      </c:catAx>
      <c:valAx>
        <c:axId val="486088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60876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268012203708048E-2"/>
          <c:y val="0.19764390351097827"/>
          <c:w val="0.8866494378752523"/>
          <c:h val="0.4924080158644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工作表1!$B$96</c:f>
              <c:strCache>
                <c:ptCount val="1"/>
                <c:pt idx="0">
                  <c:v>網路沉迷風險者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工作表1!$A$97:$A$99</c:f>
              <c:strCache>
                <c:ptCount val="3"/>
                <c:pt idx="0">
                  <c:v>超過一個月未跟朋友面對面見面</c:v>
                </c:pt>
                <c:pt idx="1">
                  <c:v>超過一個月未運動</c:v>
                </c:pt>
                <c:pt idx="2">
                  <c:v>超過一個月未休閒外出</c:v>
                </c:pt>
              </c:strCache>
            </c:strRef>
          </c:cat>
          <c:val>
            <c:numRef>
              <c:f>工作表1!$B$97:$B$99</c:f>
              <c:numCache>
                <c:formatCode>0.0%</c:formatCode>
                <c:ptCount val="3"/>
                <c:pt idx="0">
                  <c:v>0.20899999999999999</c:v>
                </c:pt>
                <c:pt idx="1">
                  <c:v>0.27900000000000003</c:v>
                </c:pt>
                <c:pt idx="2">
                  <c:v>0.21099999999999999</c:v>
                </c:pt>
              </c:numCache>
            </c:numRef>
          </c:val>
        </c:ser>
        <c:ser>
          <c:idx val="1"/>
          <c:order val="1"/>
          <c:tx>
            <c:strRef>
              <c:f>工作表1!$C$96</c:f>
              <c:strCache>
                <c:ptCount val="1"/>
                <c:pt idx="0">
                  <c:v>非網路沉迷風險者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工作表1!$A$97:$A$99</c:f>
              <c:strCache>
                <c:ptCount val="3"/>
                <c:pt idx="0">
                  <c:v>超過一個月未跟朋友面對面見面</c:v>
                </c:pt>
                <c:pt idx="1">
                  <c:v>超過一個月未運動</c:v>
                </c:pt>
                <c:pt idx="2">
                  <c:v>超過一個月未休閒外出</c:v>
                </c:pt>
              </c:strCache>
            </c:strRef>
          </c:cat>
          <c:val>
            <c:numRef>
              <c:f>工作表1!$C$97:$C$99</c:f>
              <c:numCache>
                <c:formatCode>0.0%</c:formatCode>
                <c:ptCount val="3"/>
                <c:pt idx="0">
                  <c:v>0.113</c:v>
                </c:pt>
                <c:pt idx="1">
                  <c:v>0.14299999999999999</c:v>
                </c:pt>
                <c:pt idx="2">
                  <c:v>0.10299999999999999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088832"/>
        <c:axId val="486089224"/>
      </c:barChart>
      <c:catAx>
        <c:axId val="48608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6089224"/>
        <c:crosses val="autoZero"/>
        <c:auto val="1"/>
        <c:lblAlgn val="ctr"/>
        <c:lblOffset val="100"/>
        <c:tickLblSkip val="1"/>
        <c:noMultiLvlLbl val="0"/>
      </c:catAx>
      <c:valAx>
        <c:axId val="4860892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crossAx val="48608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82134958859204"/>
          <c:y val="1.1033065837792337E-2"/>
          <c:w val="0.58158456031154215"/>
          <c:h val="0.17283549233765133"/>
        </c:manualLayout>
      </c:layout>
      <c:overlay val="0"/>
      <c:txPr>
        <a:bodyPr/>
        <a:lstStyle/>
        <a:p>
          <a:pPr>
            <a:defRPr sz="1400"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505897759363735"/>
          <c:y val="0.11521229158795517"/>
          <c:w val="0.61178815453282187"/>
          <c:h val="0.799897755094635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每天使用</c:v>
                </c:pt>
              </c:strCache>
            </c:strRef>
          </c:tx>
          <c:spPr>
            <a:pattFill prst="wdDnDiag">
              <a:fgClr>
                <a:srgbClr val="FF9933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1990813648293913E-2"/>
                  <c:y val="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工作表2!$A$2:$A$7</c:f>
              <c:strCache>
                <c:ptCount val="6"/>
                <c:pt idx="0">
                  <c:v>網路貼文</c:v>
                </c:pt>
                <c:pt idx="1">
                  <c:v>網路電話</c:v>
                </c:pt>
                <c:pt idx="2">
                  <c:v>線上遊戲</c:v>
                </c:pt>
                <c:pt idx="3">
                  <c:v>線上影音</c:v>
                </c:pt>
                <c:pt idx="4">
                  <c:v>即時通訊及社群軟體</c:v>
                </c:pt>
                <c:pt idx="5">
                  <c:v>接收新資訊</c:v>
                </c:pt>
              </c:strCache>
            </c:strRef>
          </c:cat>
          <c:val>
            <c:numRef>
              <c:f>工作表2!$B$2:$B$7</c:f>
              <c:numCache>
                <c:formatCode>General</c:formatCode>
                <c:ptCount val="6"/>
                <c:pt idx="0">
                  <c:v>5.5</c:v>
                </c:pt>
                <c:pt idx="1">
                  <c:v>38.6</c:v>
                </c:pt>
                <c:pt idx="2">
                  <c:v>32</c:v>
                </c:pt>
                <c:pt idx="3">
                  <c:v>49.9</c:v>
                </c:pt>
                <c:pt idx="4">
                  <c:v>89.7</c:v>
                </c:pt>
                <c:pt idx="5">
                  <c:v>37.6</c:v>
                </c:pt>
              </c:numCache>
            </c:numRef>
          </c:val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使用率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49.7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86.3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/>
                      <a:t>48.8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84.6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525371828521335E-2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96.8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701224846894139E-2"/>
                  <c:y val="-1.060944534001666E-17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84.4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工作表2!$A$2:$A$7</c:f>
              <c:strCache>
                <c:ptCount val="6"/>
                <c:pt idx="0">
                  <c:v>網路貼文</c:v>
                </c:pt>
                <c:pt idx="1">
                  <c:v>網路電話</c:v>
                </c:pt>
                <c:pt idx="2">
                  <c:v>線上遊戲</c:v>
                </c:pt>
                <c:pt idx="3">
                  <c:v>線上影音</c:v>
                </c:pt>
                <c:pt idx="4">
                  <c:v>即時通訊及社群軟體</c:v>
                </c:pt>
                <c:pt idx="5">
                  <c:v>接收新資訊</c:v>
                </c:pt>
              </c:strCache>
            </c:strRef>
          </c:cat>
          <c:val>
            <c:numRef>
              <c:f>工作表2!$C$2:$C$7</c:f>
              <c:numCache>
                <c:formatCode>General</c:formatCode>
                <c:ptCount val="6"/>
                <c:pt idx="0">
                  <c:v>44.2</c:v>
                </c:pt>
                <c:pt idx="1">
                  <c:v>47.699999999999996</c:v>
                </c:pt>
                <c:pt idx="2">
                  <c:v>16.799999999999997</c:v>
                </c:pt>
                <c:pt idx="3">
                  <c:v>34.699999999999996</c:v>
                </c:pt>
                <c:pt idx="4">
                  <c:v>7.0999999999999943</c:v>
                </c:pt>
                <c:pt idx="5">
                  <c:v>46.800000000000004</c:v>
                </c:pt>
              </c:numCache>
            </c:numRef>
          </c:val>
        </c:ser>
        <c:ser>
          <c:idx val="2"/>
          <c:order val="2"/>
          <c:tx>
            <c:strRef>
              <c:f>工作表2!$D$1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工作表2!$A$2:$A$7</c:f>
              <c:strCache>
                <c:ptCount val="6"/>
                <c:pt idx="0">
                  <c:v>網路貼文</c:v>
                </c:pt>
                <c:pt idx="1">
                  <c:v>網路電話</c:v>
                </c:pt>
                <c:pt idx="2">
                  <c:v>線上遊戲</c:v>
                </c:pt>
                <c:pt idx="3">
                  <c:v>線上影音</c:v>
                </c:pt>
                <c:pt idx="4">
                  <c:v>即時通訊及社群軟體</c:v>
                </c:pt>
                <c:pt idx="5">
                  <c:v>接收新資訊</c:v>
                </c:pt>
              </c:strCache>
            </c:strRef>
          </c:cat>
          <c:val>
            <c:numRef>
              <c:f>工作表2!$D$2:$D$7</c:f>
              <c:numCache>
                <c:formatCode>General</c:formatCode>
                <c:ptCount val="6"/>
                <c:pt idx="0">
                  <c:v>50.3</c:v>
                </c:pt>
                <c:pt idx="1">
                  <c:v>13.700000000000003</c:v>
                </c:pt>
                <c:pt idx="2">
                  <c:v>51.2</c:v>
                </c:pt>
                <c:pt idx="3">
                  <c:v>15.400000000000006</c:v>
                </c:pt>
                <c:pt idx="4">
                  <c:v>3.2000000000000028</c:v>
                </c:pt>
                <c:pt idx="5">
                  <c:v>15.599999999999994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408880600"/>
        <c:axId val="408880992"/>
      </c:barChart>
      <c:catAx>
        <c:axId val="408880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08880992"/>
        <c:crosses val="autoZero"/>
        <c:auto val="1"/>
        <c:lblAlgn val="ctr"/>
        <c:lblOffset val="100"/>
        <c:noMultiLvlLbl val="0"/>
      </c:catAx>
      <c:valAx>
        <c:axId val="4088809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08880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99183214759127"/>
          <c:y val="1.454695261087382E-3"/>
          <c:w val="0.29884270080237701"/>
          <c:h val="0.1126665748810522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359248684692475E-2"/>
          <c:y val="4.5196461158208405E-2"/>
          <c:w val="0.89237887906526958"/>
          <c:h val="0.731364198101222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工作表1!$A$32:$A$37</c:f>
              <c:strCache>
                <c:ptCount val="6"/>
                <c:pt idx="0">
                  <c:v>網路查詢商品評價或比價</c:v>
                </c:pt>
                <c:pt idx="1">
                  <c:v>線上購物</c:v>
                </c:pt>
                <c:pt idx="2">
                  <c:v>網路銀行</c:v>
                </c:pt>
                <c:pt idx="3">
                  <c:v>網路創新服務</c:v>
                </c:pt>
                <c:pt idx="4">
                  <c:v>手機行動支付</c:v>
                </c:pt>
                <c:pt idx="5">
                  <c:v>網路銷售商品</c:v>
                </c:pt>
              </c:strCache>
            </c:strRef>
          </c:cat>
          <c:val>
            <c:numRef>
              <c:f>工作表1!$B$32:$B$37</c:f>
              <c:numCache>
                <c:formatCode>0.0%</c:formatCode>
                <c:ptCount val="6"/>
                <c:pt idx="0">
                  <c:v>0.61299999999999999</c:v>
                </c:pt>
                <c:pt idx="1">
                  <c:v>0.59199999999999997</c:v>
                </c:pt>
                <c:pt idx="2">
                  <c:v>0.33200000000000002</c:v>
                </c:pt>
                <c:pt idx="3">
                  <c:v>0.10199999999999999</c:v>
                </c:pt>
                <c:pt idx="4">
                  <c:v>0.10100000000000001</c:v>
                </c:pt>
                <c:pt idx="5">
                  <c:v>7.2999999999999995E-2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881776"/>
        <c:axId val="485833896"/>
      </c:barChart>
      <c:catAx>
        <c:axId val="40888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5833896"/>
        <c:crosses val="autoZero"/>
        <c:auto val="1"/>
        <c:lblAlgn val="ctr"/>
        <c:lblOffset val="100"/>
        <c:tickLblSkip val="1"/>
        <c:noMultiLvlLbl val="0"/>
      </c:catAx>
      <c:valAx>
        <c:axId val="485833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08881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工作表1!$A$42:$A$45</c:f>
              <c:strCache>
                <c:ptCount val="4"/>
                <c:pt idx="0">
                  <c:v>下載政府公開資料</c:v>
                </c:pt>
                <c:pt idx="1">
                  <c:v>線上申請服務</c:v>
                </c:pt>
                <c:pt idx="2">
                  <c:v>線上查詢政府公共資訊</c:v>
                </c:pt>
                <c:pt idx="3">
                  <c:v>收到政府的防災通知</c:v>
                </c:pt>
              </c:strCache>
            </c:strRef>
          </c:cat>
          <c:val>
            <c:numRef>
              <c:f>工作表1!$B$42:$B$45</c:f>
              <c:numCache>
                <c:formatCode>0.0%</c:formatCode>
                <c:ptCount val="4"/>
                <c:pt idx="0">
                  <c:v>0.114</c:v>
                </c:pt>
                <c:pt idx="1">
                  <c:v>0.27600000000000002</c:v>
                </c:pt>
                <c:pt idx="2">
                  <c:v>0.35399999999999998</c:v>
                </c:pt>
                <c:pt idx="3">
                  <c:v>0.502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834680"/>
        <c:axId val="485835072"/>
      </c:barChart>
      <c:catAx>
        <c:axId val="485834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485835072"/>
        <c:crosses val="autoZero"/>
        <c:auto val="1"/>
        <c:lblAlgn val="ctr"/>
        <c:lblOffset val="100"/>
        <c:noMultiLvlLbl val="0"/>
      </c:catAx>
      <c:valAx>
        <c:axId val="4858350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485834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349518810148731E-2"/>
          <c:y val="5.1400554097404488E-2"/>
          <c:w val="0.8432213473315836"/>
          <c:h val="0.76866141732283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工作表2!$A$25</c:f>
              <c:strCache>
                <c:ptCount val="1"/>
                <c:pt idx="0">
                  <c:v>105年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工作表2!$B$24:$H$24</c:f>
              <c:strCache>
                <c:ptCount val="7"/>
                <c:pt idx="0">
                  <c:v>全體</c:v>
                </c:pt>
                <c:pt idx="1">
                  <c:v>12-19歲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60歲以上</c:v>
                </c:pt>
              </c:strCache>
            </c:strRef>
          </c:cat>
          <c:val>
            <c:numRef>
              <c:f>工作表2!$B$25:$H$25</c:f>
              <c:numCache>
                <c:formatCode>0_);[Red]\(0\)</c:formatCode>
                <c:ptCount val="7"/>
                <c:pt idx="0">
                  <c:v>201</c:v>
                </c:pt>
                <c:pt idx="1">
                  <c:v>244</c:v>
                </c:pt>
                <c:pt idx="2">
                  <c:v>253</c:v>
                </c:pt>
                <c:pt idx="3">
                  <c:v>235</c:v>
                </c:pt>
                <c:pt idx="4">
                  <c:v>165</c:v>
                </c:pt>
                <c:pt idx="5">
                  <c:v>116</c:v>
                </c:pt>
                <c:pt idx="6">
                  <c:v>88</c:v>
                </c:pt>
              </c:numCache>
            </c:numRef>
          </c:val>
        </c:ser>
        <c:ser>
          <c:idx val="1"/>
          <c:order val="1"/>
          <c:tx>
            <c:strRef>
              <c:f>工作表2!$A$26</c:f>
              <c:strCache>
                <c:ptCount val="1"/>
                <c:pt idx="0">
                  <c:v>106年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工作表2!$B$24:$H$24</c:f>
              <c:strCache>
                <c:ptCount val="7"/>
                <c:pt idx="0">
                  <c:v>全體</c:v>
                </c:pt>
                <c:pt idx="1">
                  <c:v>12-19歲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60歲以上</c:v>
                </c:pt>
              </c:strCache>
            </c:strRef>
          </c:cat>
          <c:val>
            <c:numRef>
              <c:f>工作表2!$B$26:$H$26</c:f>
              <c:numCache>
                <c:formatCode>0_);[Red]\(0\)</c:formatCode>
                <c:ptCount val="7"/>
                <c:pt idx="0">
                  <c:v>204</c:v>
                </c:pt>
                <c:pt idx="1">
                  <c:v>281</c:v>
                </c:pt>
                <c:pt idx="2">
                  <c:v>263</c:v>
                </c:pt>
                <c:pt idx="3">
                  <c:v>203</c:v>
                </c:pt>
                <c:pt idx="4">
                  <c:v>202</c:v>
                </c:pt>
                <c:pt idx="5">
                  <c:v>134</c:v>
                </c:pt>
                <c:pt idx="6">
                  <c:v>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3"/>
        <c:axId val="485835856"/>
        <c:axId val="485836248"/>
      </c:barChart>
      <c:catAx>
        <c:axId val="48583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zh-TW"/>
          </a:p>
        </c:txPr>
        <c:crossAx val="485836248"/>
        <c:crosses val="autoZero"/>
        <c:auto val="1"/>
        <c:lblAlgn val="ctr"/>
        <c:lblOffset val="100"/>
        <c:tickLblSkip val="1"/>
        <c:noMultiLvlLbl val="0"/>
      </c:catAx>
      <c:valAx>
        <c:axId val="4858362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_);[Red]\(0\)" sourceLinked="1"/>
        <c:majorTickMark val="out"/>
        <c:minorTickMark val="none"/>
        <c:tickLblPos val="nextTo"/>
        <c:crossAx val="48583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12642169728788"/>
          <c:y val="0.23109762321376495"/>
          <c:w val="0.13109580052493439"/>
          <c:h val="0.1674343832020997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363517060367459E-2"/>
          <c:y val="5.1400554097404488E-2"/>
          <c:w val="0.88898512685914266"/>
          <c:h val="0.76870771361913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工作表2!$B$32</c:f>
              <c:strCache>
                <c:ptCount val="1"/>
                <c:pt idx="0">
                  <c:v>105年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工作表2!$A$33:$A$37</c:f>
              <c:strCache>
                <c:ptCount val="5"/>
                <c:pt idx="0">
                  <c:v>看電視</c:v>
                </c:pt>
                <c:pt idx="1">
                  <c:v>跟家人朋友吃飯</c:v>
                </c:pt>
                <c:pt idx="2">
                  <c:v>上班上課中</c:v>
                </c:pt>
                <c:pt idx="3">
                  <c:v>走路中</c:v>
                </c:pt>
                <c:pt idx="4">
                  <c:v>開車騎車</c:v>
                </c:pt>
              </c:strCache>
            </c:strRef>
          </c:cat>
          <c:val>
            <c:numRef>
              <c:f>工作表2!$B$33:$B$37</c:f>
              <c:numCache>
                <c:formatCode>0.0_ </c:formatCode>
                <c:ptCount val="5"/>
                <c:pt idx="0">
                  <c:v>63.8</c:v>
                </c:pt>
                <c:pt idx="1">
                  <c:v>65</c:v>
                </c:pt>
                <c:pt idx="2">
                  <c:v>46.4</c:v>
                </c:pt>
                <c:pt idx="3">
                  <c:v>25.9</c:v>
                </c:pt>
                <c:pt idx="4">
                  <c:v>17.3</c:v>
                </c:pt>
              </c:numCache>
            </c:numRef>
          </c:val>
        </c:ser>
        <c:ser>
          <c:idx val="1"/>
          <c:order val="1"/>
          <c:tx>
            <c:strRef>
              <c:f>工作表2!$C$32</c:f>
              <c:strCache>
                <c:ptCount val="1"/>
                <c:pt idx="0">
                  <c:v>106年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工作表2!$A$33:$A$37</c:f>
              <c:strCache>
                <c:ptCount val="5"/>
                <c:pt idx="0">
                  <c:v>看電視</c:v>
                </c:pt>
                <c:pt idx="1">
                  <c:v>跟家人朋友吃飯</c:v>
                </c:pt>
                <c:pt idx="2">
                  <c:v>上班上課中</c:v>
                </c:pt>
                <c:pt idx="3">
                  <c:v>走路中</c:v>
                </c:pt>
                <c:pt idx="4">
                  <c:v>開車騎車</c:v>
                </c:pt>
              </c:strCache>
            </c:strRef>
          </c:cat>
          <c:val>
            <c:numRef>
              <c:f>工作表2!$C$33:$C$37</c:f>
              <c:numCache>
                <c:formatCode>0.0_ </c:formatCode>
                <c:ptCount val="5"/>
                <c:pt idx="0">
                  <c:v>69.8</c:v>
                </c:pt>
                <c:pt idx="1">
                  <c:v>75.3</c:v>
                </c:pt>
                <c:pt idx="2">
                  <c:v>56.6</c:v>
                </c:pt>
                <c:pt idx="3">
                  <c:v>38.200000000000003</c:v>
                </c:pt>
                <c:pt idx="4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485837032"/>
        <c:axId val="485837424"/>
      </c:barChart>
      <c:catAx>
        <c:axId val="485837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5837424"/>
        <c:crosses val="autoZero"/>
        <c:auto val="1"/>
        <c:lblAlgn val="ctr"/>
        <c:lblOffset val="100"/>
        <c:tickLblSkip val="1"/>
        <c:noMultiLvlLbl val="0"/>
      </c:catAx>
      <c:valAx>
        <c:axId val="485837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_ " sourceLinked="0"/>
        <c:majorTickMark val="out"/>
        <c:minorTickMark val="none"/>
        <c:tickLblPos val="nextTo"/>
        <c:crossAx val="48583703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716819772528434"/>
          <c:y val="6.9060586176727903E-2"/>
          <c:w val="0.23387357830271216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95369419288966"/>
          <c:y val="0.22732648002333042"/>
          <c:w val="0.81971305409220518"/>
          <c:h val="0.65296697287839023"/>
        </c:manualLayout>
      </c:layout>
      <c:lineChart>
        <c:grouping val="standard"/>
        <c:varyColors val="0"/>
        <c:ser>
          <c:idx val="0"/>
          <c:order val="0"/>
          <c:tx>
            <c:strRef>
              <c:f>工作表2!$B$40</c:f>
              <c:strCache>
                <c:ptCount val="1"/>
                <c:pt idx="0">
                  <c:v>新住民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6.768766404199475E-2"/>
                  <c:y val="-5.0451297754447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798775153105965E-2"/>
                  <c:y val="-3.656240886555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工作表2!$A$41:$A$44</c:f>
              <c:strCache>
                <c:ptCount val="4"/>
                <c:pt idx="0">
                  <c:v>97 年</c:v>
                </c:pt>
                <c:pt idx="1">
                  <c:v>100年</c:v>
                </c:pt>
                <c:pt idx="2">
                  <c:v>103年</c:v>
                </c:pt>
                <c:pt idx="3">
                  <c:v>106年</c:v>
                </c:pt>
              </c:strCache>
            </c:strRef>
          </c:cat>
          <c:val>
            <c:numRef>
              <c:f>工作表2!$B$41:$B$44</c:f>
              <c:numCache>
                <c:formatCode>General</c:formatCode>
                <c:ptCount val="4"/>
                <c:pt idx="0">
                  <c:v>43.6</c:v>
                </c:pt>
                <c:pt idx="1">
                  <c:v>62.4</c:v>
                </c:pt>
                <c:pt idx="2">
                  <c:v>72.099999999999994</c:v>
                </c:pt>
                <c:pt idx="3">
                  <c:v>91.5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工作表2!$C$40</c:f>
              <c:strCache>
                <c:ptCount val="1"/>
                <c:pt idx="0">
                  <c:v>全國</c:v>
                </c:pt>
              </c:strCache>
            </c:strRef>
          </c:tx>
          <c:marker>
            <c:symbol val="square"/>
            <c:size val="5"/>
            <c:spPr>
              <a:solidFill>
                <a:schemeClr val="accent2"/>
              </a:solidFill>
              <a:ln w="19050" cap="rnd"/>
            </c:spPr>
          </c:marker>
          <c:dLbls>
            <c:dLbl>
              <c:idx val="3"/>
              <c:layout>
                <c:manualLayout>
                  <c:x val="-4.8243219597550409E-2"/>
                  <c:y val="-3.751166520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工作表2!$A$41:$A$44</c:f>
              <c:strCache>
                <c:ptCount val="4"/>
                <c:pt idx="0">
                  <c:v>97 年</c:v>
                </c:pt>
                <c:pt idx="1">
                  <c:v>100年</c:v>
                </c:pt>
                <c:pt idx="2">
                  <c:v>103年</c:v>
                </c:pt>
                <c:pt idx="3">
                  <c:v>106年</c:v>
                </c:pt>
              </c:strCache>
            </c:strRef>
          </c:cat>
          <c:val>
            <c:numRef>
              <c:f>工作表2!$C$41:$C$44</c:f>
              <c:numCache>
                <c:formatCode>General</c:formatCode>
                <c:ptCount val="4"/>
                <c:pt idx="0">
                  <c:v>68.5</c:v>
                </c:pt>
                <c:pt idx="1">
                  <c:v>72</c:v>
                </c:pt>
                <c:pt idx="2">
                  <c:v>78</c:v>
                </c:pt>
                <c:pt idx="3">
                  <c:v>82.3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838208"/>
        <c:axId val="485838600"/>
      </c:lineChart>
      <c:catAx>
        <c:axId val="48583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485838600"/>
        <c:crosses val="autoZero"/>
        <c:auto val="1"/>
        <c:lblAlgn val="ctr"/>
        <c:lblOffset val="100"/>
        <c:noMultiLvlLbl val="0"/>
      </c:catAx>
      <c:valAx>
        <c:axId val="48583860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4858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11111111111111"/>
          <c:y val="4.5912438028579763E-2"/>
          <c:w val="0.57499999999999996"/>
          <c:h val="0.16743438320209975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120546368376927E-2"/>
          <c:y val="4.967580829496724E-2"/>
          <c:w val="0.8812342408049656"/>
          <c:h val="0.7764687272322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工作表1!$B$56</c:f>
              <c:strCache>
                <c:ptCount val="1"/>
                <c:pt idx="0">
                  <c:v>新住民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7897129554079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409577819785761E-3"/>
                  <c:y val="1.7897129554079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工作表1!$A$57:$A$62</c:f>
              <c:strCache>
                <c:ptCount val="6"/>
                <c:pt idx="0">
                  <c:v>即時通訊</c:v>
                </c:pt>
                <c:pt idx="1">
                  <c:v>網路電話</c:v>
                </c:pt>
                <c:pt idx="2">
                  <c:v>線上影音</c:v>
                </c:pt>
                <c:pt idx="3">
                  <c:v>查詢新資訊</c:v>
                </c:pt>
                <c:pt idx="4">
                  <c:v>網路貼文</c:v>
                </c:pt>
                <c:pt idx="5">
                  <c:v>線上遊戲</c:v>
                </c:pt>
              </c:strCache>
            </c:strRef>
          </c:cat>
          <c:val>
            <c:numRef>
              <c:f>工作表1!$B$57:$B$62</c:f>
              <c:numCache>
                <c:formatCode>0.0%</c:formatCode>
                <c:ptCount val="6"/>
                <c:pt idx="0">
                  <c:v>0.95</c:v>
                </c:pt>
                <c:pt idx="1">
                  <c:v>0.83099999999999996</c:v>
                </c:pt>
                <c:pt idx="2">
                  <c:v>0.79</c:v>
                </c:pt>
                <c:pt idx="3">
                  <c:v>0.64200000000000002</c:v>
                </c:pt>
                <c:pt idx="4">
                  <c:v>0.51800000000000002</c:v>
                </c:pt>
                <c:pt idx="5">
                  <c:v>0.29499999999999998</c:v>
                </c:pt>
              </c:numCache>
            </c:numRef>
          </c:val>
        </c:ser>
        <c:ser>
          <c:idx val="1"/>
          <c:order val="1"/>
          <c:tx>
            <c:strRef>
              <c:f>工作表1!$C$56</c:f>
              <c:strCache>
                <c:ptCount val="1"/>
                <c:pt idx="0">
                  <c:v>全國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工作表1!$A$57:$A$62</c:f>
              <c:strCache>
                <c:ptCount val="6"/>
                <c:pt idx="0">
                  <c:v>即時通訊</c:v>
                </c:pt>
                <c:pt idx="1">
                  <c:v>網路電話</c:v>
                </c:pt>
                <c:pt idx="2">
                  <c:v>線上影音</c:v>
                </c:pt>
                <c:pt idx="3">
                  <c:v>查詢新資訊</c:v>
                </c:pt>
                <c:pt idx="4">
                  <c:v>網路貼文</c:v>
                </c:pt>
                <c:pt idx="5">
                  <c:v>線上遊戲</c:v>
                </c:pt>
              </c:strCache>
            </c:strRef>
          </c:cat>
          <c:val>
            <c:numRef>
              <c:f>工作表1!$C$57:$C$62</c:f>
              <c:numCache>
                <c:formatCode>0.0%</c:formatCode>
                <c:ptCount val="6"/>
                <c:pt idx="0">
                  <c:v>0.96799999999999997</c:v>
                </c:pt>
                <c:pt idx="1">
                  <c:v>0.96299999999999997</c:v>
                </c:pt>
                <c:pt idx="2">
                  <c:v>0.84599999999999997</c:v>
                </c:pt>
                <c:pt idx="3">
                  <c:v>0.84399999999999997</c:v>
                </c:pt>
                <c:pt idx="4">
                  <c:v>0.497</c:v>
                </c:pt>
                <c:pt idx="5">
                  <c:v>0.48799999999999999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839384"/>
        <c:axId val="485840168"/>
      </c:barChart>
      <c:catAx>
        <c:axId val="485839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5840168"/>
        <c:crosses val="autoZero"/>
        <c:auto val="1"/>
        <c:lblAlgn val="ctr"/>
        <c:lblOffset val="100"/>
        <c:tickLblSkip val="1"/>
        <c:noMultiLvlLbl val="0"/>
      </c:catAx>
      <c:valAx>
        <c:axId val="485840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485839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56461704101746"/>
          <c:y val="0.10141788951975096"/>
          <c:w val="0.11842341068425048"/>
          <c:h val="0.166290404179191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03018372703412"/>
          <c:y val="5.1400554097404488E-2"/>
          <c:w val="0.85040179352580925"/>
          <c:h val="0.8288928988043161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工作表1!$A$68:$A$70</c:f>
              <c:strCache>
                <c:ptCount val="3"/>
                <c:pt idx="0">
                  <c:v>18-44歲</c:v>
                </c:pt>
                <c:pt idx="1">
                  <c:v>45-64歲</c:v>
                </c:pt>
                <c:pt idx="2">
                  <c:v>65歲以上</c:v>
                </c:pt>
              </c:strCache>
            </c:strRef>
          </c:cat>
          <c:val>
            <c:numRef>
              <c:f>工作表1!$B$68:$B$70</c:f>
              <c:numCache>
                <c:formatCode>0.0%</c:formatCode>
                <c:ptCount val="3"/>
                <c:pt idx="0">
                  <c:v>0.95599999999999996</c:v>
                </c:pt>
                <c:pt idx="1">
                  <c:v>0.67100000000000004</c:v>
                </c:pt>
                <c:pt idx="2">
                  <c:v>0.20599999999999999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840952"/>
        <c:axId val="485841344"/>
      </c:barChart>
      <c:catAx>
        <c:axId val="48584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485841344"/>
        <c:crosses val="autoZero"/>
        <c:auto val="1"/>
        <c:lblAlgn val="ctr"/>
        <c:lblOffset val="100"/>
        <c:noMultiLvlLbl val="0"/>
      </c:catAx>
      <c:valAx>
        <c:axId val="485841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85840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187642169728783"/>
          <c:y val="3.646106736657917E-2"/>
          <c:w val="0.40867913385826771"/>
          <c:h val="0.25115157480314959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6034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3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hape 205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Shape 2052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9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Shape 1838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650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Shape 1838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52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55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7550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Shape 1867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39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Shape 1867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30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Shape 199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Shape 1996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200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Shape 1844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04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hape 206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Shape 2066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67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25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29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743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92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hape 205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Shape 2052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97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hape 205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Shape 2052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9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hape 205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Shape 2052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03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600"/>
              <a:buChar char="✖"/>
              <a:defRPr/>
            </a:lvl1pPr>
            <a:lvl2pPr lvl="1">
              <a:spcBef>
                <a:spcPts val="0"/>
              </a:spcBef>
              <a:buSzPts val="2200"/>
              <a:buChar char="○"/>
              <a:defRPr/>
            </a:lvl2pPr>
            <a:lvl3pPr lvl="2">
              <a:spcBef>
                <a:spcPts val="0"/>
              </a:spcBef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7" r:id="rId4"/>
    <p:sldLayoutId id="2147483658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c.gov.tw/cp.aspx?n=55C8164714DFD9E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835696" y="2492896"/>
            <a:ext cx="5765326" cy="154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機會調查報告</a:t>
            </a:r>
            <a:endParaRPr lang="en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hape 2054"/>
          <p:cNvSpPr/>
          <p:nvPr/>
        </p:nvSpPr>
        <p:spPr>
          <a:xfrm>
            <a:off x="827584" y="3933056"/>
            <a:ext cx="2448272" cy="212268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位手機行動上網族有就一人因為不當使用手機出現實際損害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。包括詐騙、手機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中毒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、信用卡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或帳號被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盜，滑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手機不專心出現跌倒等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意外。</a:t>
            </a:r>
            <a:endParaRPr lang="en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4733925" cy="53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Shape 2056"/>
          <p:cNvSpPr txBox="1">
            <a:spLocks noGrp="1"/>
          </p:cNvSpPr>
          <p:nvPr>
            <p:ph type="body" idx="4294967295"/>
          </p:nvPr>
        </p:nvSpPr>
        <p:spPr>
          <a:xfrm>
            <a:off x="1835696" y="631560"/>
            <a:ext cx="5233362" cy="127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每百人次有</a:t>
            </a:r>
            <a:r>
              <a:rPr lang="en-US" altLang="zh-TW" sz="2400" b="1" dirty="0" smtClean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2</a:t>
            </a:r>
            <a:r>
              <a:rPr lang="zh-TW" altLang="en-US" sz="2400" b="1" dirty="0" smtClean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人次</a:t>
            </a: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滑手機發生意外</a:t>
            </a:r>
          </a:p>
        </p:txBody>
      </p:sp>
    </p:spTree>
    <p:extLst>
      <p:ext uri="{BB962C8B-B14F-4D97-AF65-F5344CB8AC3E}">
        <p14:creationId xmlns:p14="http://schemas.microsoft.com/office/powerpoint/2010/main" val="21271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新住民上網率首次超過全國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歲以上民眾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1187624" y="5301208"/>
            <a:ext cx="7344816" cy="1174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63500" lvl="0">
              <a:buNone/>
            </a:pP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住民的上網率不斷提升，由民國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年的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43.6%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62.4%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72.1%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，到今年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91.5%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，首次超越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全國的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82.3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336294"/>
              </p:ext>
            </p:extLst>
          </p:nvPr>
        </p:nvGraphicFramePr>
        <p:xfrm>
          <a:off x="1187624" y="1844824"/>
          <a:ext cx="6534472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新住民僅在即時通訊及網路電話應用高</a:t>
            </a:r>
          </a:p>
        </p:txBody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1187624" y="5301208"/>
            <a:ext cx="6880500" cy="7920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63500" lvl="0">
              <a:buNone/>
            </a:pPr>
            <a:r>
              <a:rPr lang="zh-TW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新住民上網</a:t>
            </a:r>
            <a:r>
              <a:rPr lang="zh-TW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率突破</a:t>
            </a:r>
            <a:r>
              <a:rPr lang="zh-TW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九成</a:t>
            </a:r>
            <a:r>
              <a:rPr lang="zh-TW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，即時</a:t>
            </a:r>
            <a:r>
              <a:rPr lang="zh-TW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通訊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(95.0%)</a:t>
            </a:r>
            <a:r>
              <a:rPr lang="zh-TW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及網路電話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(83.1%)</a:t>
            </a:r>
            <a:r>
              <a:rPr lang="zh-TW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使用率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均高。</a:t>
            </a:r>
            <a:endParaRPr lang="en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739119"/>
              </p:ext>
            </p:extLst>
          </p:nvPr>
        </p:nvGraphicFramePr>
        <p:xfrm>
          <a:off x="1187624" y="1628800"/>
          <a:ext cx="6623819" cy="372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604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691680" y="476672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農漁牧資訊近用較居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弱勢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化結構是主因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331640" y="5013176"/>
            <a:ext cx="6408712" cy="12961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從事農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漁牧民眾異質性高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歲以下青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農上網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率達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95.6%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45-64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歲者也有近七成上網，網路近用落差主要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以上族群。</a:t>
            </a:r>
            <a:endParaRPr lang="en" sz="1800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30106"/>
              </p:ext>
            </p:extLst>
          </p:nvPr>
        </p:nvGraphicFramePr>
        <p:xfrm>
          <a:off x="1835696" y="1700808"/>
          <a:ext cx="57606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51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691680" y="476672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智慧型手機的快速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提升高齡農漁牧的上網意願</a:t>
            </a:r>
            <a:endParaRPr lang="zh-TW" altLang="zh-TW" dirty="0"/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331640" y="5251759"/>
            <a:ext cx="6408712" cy="8640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歲以上高齡農民，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90.1%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持有智慧型手機，近七成最常使用智慧型手機上網，比率和其他年齡層族群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相當。</a:t>
            </a:r>
            <a:endParaRPr lang="en" sz="1800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483482"/>
              </p:ext>
            </p:extLst>
          </p:nvPr>
        </p:nvGraphicFramePr>
        <p:xfrm>
          <a:off x="1331640" y="1556792"/>
          <a:ext cx="610242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91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title"/>
          </p:nvPr>
        </p:nvSpPr>
        <p:spPr>
          <a:xfrm>
            <a:off x="1331640" y="1052736"/>
            <a:ext cx="6912768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為網路沉迷高風險族群 ，成長幅度達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43%</a:t>
            </a:r>
            <a:endParaRPr lang="zh-TW" altLang="zh-TW" dirty="0"/>
          </a:p>
        </p:txBody>
      </p:sp>
      <p:sp>
        <p:nvSpPr>
          <p:cNvPr id="1870" name="Shape 1870"/>
          <p:cNvSpPr txBox="1">
            <a:spLocks noGrp="1"/>
          </p:cNvSpPr>
          <p:nvPr>
            <p:ph type="body" idx="1"/>
          </p:nvPr>
        </p:nvSpPr>
        <p:spPr>
          <a:xfrm>
            <a:off x="1259632" y="5352339"/>
            <a:ext cx="6696744" cy="45292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年齡層來看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30-39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歲民眾的網路沉迷風險最高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(8.3%)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" sz="1800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875954"/>
              </p:ext>
            </p:extLst>
          </p:nvPr>
        </p:nvGraphicFramePr>
        <p:xfrm>
          <a:off x="971600" y="1772816"/>
          <a:ext cx="756084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65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title"/>
          </p:nvPr>
        </p:nvSpPr>
        <p:spPr>
          <a:xfrm>
            <a:off x="1333978" y="836712"/>
            <a:ext cx="6912768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網路沉迷高風險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族群實體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世界參與度低</a:t>
            </a:r>
            <a:endParaRPr lang="zh-TW" altLang="zh-TW" dirty="0"/>
          </a:p>
        </p:txBody>
      </p:sp>
      <p:sp>
        <p:nvSpPr>
          <p:cNvPr id="1870" name="Shape 1870"/>
          <p:cNvSpPr txBox="1">
            <a:spLocks noGrp="1"/>
          </p:cNvSpPr>
          <p:nvPr>
            <p:ph type="body" idx="1"/>
          </p:nvPr>
        </p:nvSpPr>
        <p:spPr>
          <a:xfrm>
            <a:off x="1403648" y="5621834"/>
            <a:ext cx="6552728" cy="102416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沉迷風險者對於實體生活的參與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度較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低，逾二成超過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個月未跟朋友面對面見（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20.9%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）、運動（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27.9%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）或休閒外出（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21.1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） 。</a:t>
            </a:r>
            <a:endParaRPr lang="en" sz="1600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53672"/>
              </p:ext>
            </p:extLst>
          </p:nvPr>
        </p:nvGraphicFramePr>
        <p:xfrm>
          <a:off x="1367015" y="1700808"/>
          <a:ext cx="6997675" cy="392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323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Shape 1998"/>
          <p:cNvSpPr txBox="1">
            <a:spLocks noGrp="1"/>
          </p:cNvSpPr>
          <p:nvPr>
            <p:ph type="ctrTitle" idx="4294967295"/>
          </p:nvPr>
        </p:nvSpPr>
        <p:spPr>
          <a:xfrm>
            <a:off x="1547664" y="476672"/>
            <a:ext cx="5823600" cy="52578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altLang="zh-TW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年度數位機會調查各項調查研究設計及方法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149977"/>
              </p:ext>
            </p:extLst>
          </p:nvPr>
        </p:nvGraphicFramePr>
        <p:xfrm>
          <a:off x="683568" y="1196752"/>
          <a:ext cx="7920880" cy="434471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A5A5A5">
                        <a:tint val="50000"/>
                        <a:satMod val="300000"/>
                      </a:srgbClr>
                    </a:gs>
                    <a:gs pos="35000">
                      <a:srgbClr val="A5A5A5">
                        <a:tint val="37000"/>
                        <a:satMod val="300000"/>
                      </a:srgbClr>
                    </a:gs>
                    <a:gs pos="100000">
                      <a:srgbClr val="A5A5A5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49771"/>
                <a:gridCol w="1371571"/>
                <a:gridCol w="1508923"/>
                <a:gridCol w="1507956"/>
                <a:gridCol w="1782659"/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調查名稱</a:t>
                      </a:r>
                      <a:endParaRPr lang="zh-TW" sz="18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調查對象</a:t>
                      </a:r>
                      <a:endParaRPr lang="zh-TW" sz="18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調查時間</a:t>
                      </a:r>
                      <a:endParaRPr lang="zh-TW" sz="18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抽樣方法</a:t>
                      </a:r>
                      <a:endParaRPr lang="zh-TW" sz="18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回收樣本</a:t>
                      </a:r>
                      <a:endParaRPr lang="zh-TW" sz="18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>
                    <a:lnL>
                      <a:noFill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</a:tr>
              <a:tr h="10244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個人家戶數位機會調查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隨機抽樣，縣市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1,067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份，抽樣誤差全體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0.6%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有效樣本</a:t>
                      </a: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9,337</a:t>
                      </a: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依性別、年齡及居住縣市進行加權。</a:t>
                      </a:r>
                      <a:r>
                        <a:rPr lang="en-US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5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</a:tr>
              <a:tr h="6311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持有手機民眾數位機會調查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歲以上持有手機民眾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隨機產生隨機手機門號，抽樣誤差全體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3.1%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有效樣本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91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新住民數位機會現況與需求調查</a:t>
                      </a:r>
                      <a:endParaRPr lang="zh-TW" sz="1400" kern="15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歲以上新住民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不含歐美、日韓、港澳等先進國家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抽樣誤差全體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2.1%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有效樣本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2,183(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依國籍及地區人口比率進行加權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</a:tr>
              <a:tr h="7920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農民數位機會現況與需求調查</a:t>
                      </a:r>
                      <a:endParaRPr lang="zh-TW" sz="1400" kern="15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歲以上農民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農漁牧家庭戶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-10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抽樣誤差全體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2.5%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有效樣本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1,520(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依產業別、年齡及縣市結構進行加權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6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網路</a:t>
                      </a:r>
                      <a:r>
                        <a:rPr lang="zh-TW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沉迷研究</a:t>
                      </a:r>
                      <a:r>
                        <a:rPr lang="zh-TW" altLang="en-US" sz="1400" kern="15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歲以上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4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抽樣誤差全體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2.5%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新細明體"/>
                          <a:ea typeface="華康龍門石碑"/>
                          <a:sym typeface="Arial"/>
                        </a:defRPr>
                      </a:lvl9pPr>
                    </a:lstStyle>
                    <a:p>
                      <a:pPr marL="0" algn="l" defTabSz="844083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有效樣本</a:t>
                      </a:r>
                      <a:r>
                        <a:rPr lang="en-US" sz="14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1,508</a:t>
                      </a:r>
                      <a:endParaRPr lang="zh-TW" sz="1400" kern="15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794" marR="38794" marT="0" marB="0" anchor="ctr">
                    <a:lnL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5A5A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763688" y="573576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備註：上述調查方法均採</a:t>
            </a:r>
            <a:r>
              <a:rPr lang="zh-TW" altLang="zh-TW" kern="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電腦輔助電話訪問法</a:t>
            </a:r>
            <a:r>
              <a:rPr lang="en-US" altLang="zh-TW" kern="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(CATI</a:t>
            </a:r>
            <a:r>
              <a:rPr lang="en-US" altLang="zh-TW" kern="1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/>
              <a:t>方法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26904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歷年數位機會調查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sz="3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全文</a:t>
            </a:r>
            <a:r>
              <a:rPr lang="en-US" altLang="zh-TW" sz="3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公布於國發會全球資訊網</a:t>
            </a:r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(https://www.ndc.gov.tw)/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主要業務</a:t>
            </a:r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數位機會</a:t>
            </a:r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歷年數位機會</a:t>
            </a:r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(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落差</a:t>
            </a:r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)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調查報告項</a:t>
            </a:r>
            <a:r>
              <a:rPr lang="zh-TW" altLang="en-US" sz="3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下喔！</a:t>
            </a:r>
            <a:endParaRPr lang="en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8" name="Shape 1848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49" name="Shape 184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Shape 2068"/>
          <p:cNvSpPr/>
          <p:nvPr/>
        </p:nvSpPr>
        <p:spPr>
          <a:xfrm>
            <a:off x="1769496" y="1556792"/>
            <a:ext cx="5472608" cy="3190096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公平數位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機會是政府施政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重點。自民國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93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年起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，政府陸續推動擴增數位機會相關計畫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，運用政府及民間資源，提供所有地區、族群和產業平等的數位機會，分享優質網路社會的效益。</a:t>
            </a:r>
          </a:p>
          <a:p>
            <a:pPr lvl="0"/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掌握我國數位發展情形，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定期辦理個人家戶數位機會調查，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針對全國年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歲以上民眾進行電話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訪問。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9" name="Shape 2069"/>
          <p:cNvSpPr/>
          <p:nvPr/>
        </p:nvSpPr>
        <p:spPr>
          <a:xfrm>
            <a:off x="1259632" y="980728"/>
            <a:ext cx="6552728" cy="504056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70" name="Shape 2070"/>
          <p:cNvSpPr txBox="1">
            <a:spLocks noGrp="1"/>
          </p:cNvSpPr>
          <p:nvPr>
            <p:ph type="body" idx="4294967295"/>
          </p:nvPr>
        </p:nvSpPr>
        <p:spPr>
          <a:xfrm>
            <a:off x="2080750" y="5301208"/>
            <a:ext cx="4850100" cy="127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55D4B"/>
              </a:buClr>
              <a:buSzPts val="2800"/>
              <a:buNone/>
            </a:pPr>
            <a:r>
              <a:rPr lang="zh-TW" altLang="en-US" sz="28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調查目的</a:t>
            </a:r>
            <a:endParaRPr lang="en" sz="2800" b="1" dirty="0">
              <a:solidFill>
                <a:srgbClr val="F55D4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691680" y="476672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國人上網率再創新高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七手機族行動上網</a:t>
            </a:r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331640" y="5301208"/>
            <a:ext cx="6552728" cy="12961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歲以下世代上網率超過九成六，明顯屬於網路</a:t>
            </a:r>
            <a:r>
              <a:rPr lang="zh-TW" altLang="zh-TW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</a:t>
            </a:r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" sz="2000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33429"/>
              </p:ext>
            </p:extLst>
          </p:nvPr>
        </p:nvGraphicFramePr>
        <p:xfrm>
          <a:off x="899592" y="1556792"/>
          <a:ext cx="7229611" cy="366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691680" y="476672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即時通訊與社群軟體依舊是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民眾最常使用的網路工具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187624" y="5373216"/>
            <a:ext cx="6480720" cy="12961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「社會生活參與」是國人上網最熱衷的</a:t>
            </a:r>
            <a:r>
              <a:rPr lang="zh-TW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最顯著的是即時通訊與社群軟體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(96.8%)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66047"/>
              </p:ext>
            </p:extLst>
          </p:nvPr>
        </p:nvGraphicFramePr>
        <p:xfrm>
          <a:off x="1547664" y="1412776"/>
          <a:ext cx="648072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02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691680" y="476672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一成以上民眾開始使用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網路創新應用服務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259632" y="5301208"/>
            <a:ext cx="6480720" cy="7837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網路購物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是網路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族參與數位經濟的主要方式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61.3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曾透過網路查詢商品評價或比價，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59.2%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曾於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線上購物。</a:t>
            </a:r>
            <a:endParaRPr lang="en" sz="1800" dirty="0"/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324038"/>
              </p:ext>
            </p:extLst>
          </p:nvPr>
        </p:nvGraphicFramePr>
        <p:xfrm>
          <a:off x="1547664" y="1630195"/>
          <a:ext cx="6336704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圓角矩形 7"/>
          <p:cNvSpPr/>
          <p:nvPr/>
        </p:nvSpPr>
        <p:spPr bwMode="auto">
          <a:xfrm>
            <a:off x="5004048" y="3212976"/>
            <a:ext cx="1800200" cy="172819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4000" b="1" i="0" u="none" strike="noStrike" cap="none" normalizeH="0" baseline="0" smtClean="0">
              <a:ln>
                <a:noFill/>
              </a:ln>
              <a:noFill/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691680" y="476672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半數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網路族曾收到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政府發送的防災通知</a:t>
            </a:r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259632" y="5093495"/>
            <a:ext cx="6624736" cy="7117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主動出擊提供訊息最能接觸網路族，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50.2%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網路族曾收到政府發送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的公共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35.4%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民眾曾線上查詢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政府公共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資訊。</a:t>
            </a:r>
            <a:endParaRPr lang="en" sz="1800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006890"/>
              </p:ext>
            </p:extLst>
          </p:nvPr>
        </p:nvGraphicFramePr>
        <p:xfrm>
          <a:off x="1619672" y="1844824"/>
          <a:ext cx="54006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41" y="1052736"/>
            <a:ext cx="47765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Shape 2056"/>
          <p:cNvSpPr txBox="1">
            <a:spLocks noGrp="1"/>
          </p:cNvSpPr>
          <p:nvPr>
            <p:ph type="body" idx="4294967295"/>
          </p:nvPr>
        </p:nvSpPr>
        <p:spPr>
          <a:xfrm>
            <a:off x="1979712" y="548680"/>
            <a:ext cx="5233362" cy="127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手機行動族 </a:t>
            </a:r>
            <a:r>
              <a:rPr lang="en-US" altLang="zh-TW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60 </a:t>
            </a: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歲以上世代成長</a:t>
            </a:r>
            <a:r>
              <a:rPr lang="zh-TW" altLang="en-US" sz="2400" b="1" dirty="0" smtClean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最多</a:t>
            </a:r>
            <a:endParaRPr lang="zh-TW" altLang="en-US" sz="2400" b="1" dirty="0">
              <a:solidFill>
                <a:srgbClr val="F55D4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matic SC"/>
              <a:sym typeface="Amatic SC"/>
            </a:endParaRPr>
          </a:p>
        </p:txBody>
      </p:sp>
      <p:sp>
        <p:nvSpPr>
          <p:cNvPr id="2054" name="Shape 2054"/>
          <p:cNvSpPr/>
          <p:nvPr/>
        </p:nvSpPr>
        <p:spPr>
          <a:xfrm>
            <a:off x="1691680" y="5985808"/>
            <a:ext cx="6264696" cy="648072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年調查結果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相較，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手機行動上網成長最多的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歲以上世代，較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年加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百分點</a:t>
            </a:r>
            <a:endParaRPr lang="en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hape 2054"/>
          <p:cNvSpPr/>
          <p:nvPr/>
        </p:nvSpPr>
        <p:spPr>
          <a:xfrm>
            <a:off x="1619672" y="5238418"/>
            <a:ext cx="6192688" cy="852417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歲以下手機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行動上網族的連網時間最長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，整體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</a:t>
            </a:r>
            <a:r>
              <a:rPr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網時間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年略增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6" name="Shape 2056"/>
          <p:cNvSpPr txBox="1">
            <a:spLocks noGrp="1"/>
          </p:cNvSpPr>
          <p:nvPr>
            <p:ph type="body" idx="4294967295"/>
          </p:nvPr>
        </p:nvSpPr>
        <p:spPr>
          <a:xfrm>
            <a:off x="1835696" y="703568"/>
            <a:ext cx="5233362" cy="127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手機族每天「滑」</a:t>
            </a:r>
            <a:r>
              <a:rPr lang="en-US" altLang="zh-TW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3 </a:t>
            </a: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小時</a:t>
            </a:r>
            <a:r>
              <a:rPr lang="en-US" altLang="zh-TW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24 </a:t>
            </a:r>
            <a:r>
              <a:rPr lang="zh-TW" altLang="en-US" sz="2400" b="1" dirty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分鐘</a:t>
            </a: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153705"/>
              </p:ext>
            </p:extLst>
          </p:nvPr>
        </p:nvGraphicFramePr>
        <p:xfrm>
          <a:off x="1619672" y="1412776"/>
          <a:ext cx="603041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43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Shape 2054"/>
          <p:cNvSpPr/>
          <p:nvPr/>
        </p:nvSpPr>
        <p:spPr>
          <a:xfrm>
            <a:off x="1835696" y="5224712"/>
            <a:ext cx="6192688" cy="65256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不當情境使用手機的比率有全面增加趨勢，包括看電視、與家人朋友吃飯、上班上課、走路及開車騎車。</a:t>
            </a:r>
            <a:endParaRPr lang="en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6" name="Shape 2056"/>
          <p:cNvSpPr txBox="1">
            <a:spLocks noGrp="1"/>
          </p:cNvSpPr>
          <p:nvPr>
            <p:ph type="body" idx="4294967295"/>
          </p:nvPr>
        </p:nvSpPr>
        <p:spPr>
          <a:xfrm>
            <a:off x="1835696" y="836712"/>
            <a:ext cx="5233362" cy="127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rgbClr val="F55D4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隨時隨地上網 滑手機存風險</a:t>
            </a:r>
            <a:endParaRPr lang="zh-TW" altLang="en-US" sz="2400" b="1" dirty="0">
              <a:solidFill>
                <a:srgbClr val="F55D4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matic SC"/>
              <a:sym typeface="Amatic SC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296867"/>
              </p:ext>
            </p:extLst>
          </p:nvPr>
        </p:nvGraphicFramePr>
        <p:xfrm>
          <a:off x="1825144" y="1700808"/>
          <a:ext cx="5163328" cy="352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55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898</Words>
  <Application>Microsoft Office PowerPoint</Application>
  <PresentationFormat>如螢幕大小 (4:3)</PresentationFormat>
  <Paragraphs>76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Amatic SC</vt:lpstr>
      <vt:lpstr>Arial</vt:lpstr>
      <vt:lpstr>標楷體</vt:lpstr>
      <vt:lpstr>Merriweather</vt:lpstr>
      <vt:lpstr>Nathaniel template</vt:lpstr>
      <vt:lpstr>106年度 數位機會調查報告</vt:lpstr>
      <vt:lpstr>PowerPoint 簡報</vt:lpstr>
      <vt:lpstr>國人上網率再創新高 八成七手機族行動上網</vt:lpstr>
      <vt:lpstr>即時通訊與社群軟體依舊是 民眾最常使用的網路工具</vt:lpstr>
      <vt:lpstr>一成以上民眾開始使用 網路創新應用服務</vt:lpstr>
      <vt:lpstr>半數網路族曾收到 政府發送的防災通知</vt:lpstr>
      <vt:lpstr>PowerPoint 簡報</vt:lpstr>
      <vt:lpstr>PowerPoint 簡報</vt:lpstr>
      <vt:lpstr>PowerPoint 簡報</vt:lpstr>
      <vt:lpstr>PowerPoint 簡報</vt:lpstr>
      <vt:lpstr>新住民上網率首次超過全國12歲以上民眾</vt:lpstr>
      <vt:lpstr>新住民僅在即時通訊及網路電話應用高</vt:lpstr>
      <vt:lpstr>農漁牧資訊近用較居弱勢 高齡化結構是主因</vt:lpstr>
      <vt:lpstr>智慧型手機的快速發展 有助於提升高齡農漁牧的上網意願</vt:lpstr>
      <vt:lpstr>每20人就有1位為網路沉迷高風險族群 ，成長幅度達43%</vt:lpstr>
      <vt:lpstr>網路沉迷高風險族群實體世界參與度低</vt:lpstr>
      <vt:lpstr>106年度數位機會調查各項調查研究設計及方法</vt:lpstr>
      <vt:lpstr>歷年數位機會調查報告全文 公布於國發會全球資訊網(https://www.ndc.gov.tw)/主要業務/數位機會/歷年數位機會(落差)調查報告項下喔！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106年度 數位機會調查報告</dc:title>
  <dc:creator>ASUS</dc:creator>
  <cp:lastModifiedBy>蔡鴻銘</cp:lastModifiedBy>
  <cp:revision>20</cp:revision>
  <cp:lastPrinted>2017-12-26T01:21:24Z</cp:lastPrinted>
  <dcterms:modified xsi:type="dcterms:W3CDTF">2017-12-27T09:59:24Z</dcterms:modified>
</cp:coreProperties>
</file>