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00" r:id="rId1"/>
  </p:sldMasterIdLst>
  <p:notesMasterIdLst>
    <p:notesMasterId r:id="rId14"/>
  </p:notesMasterIdLst>
  <p:handoutMasterIdLst>
    <p:handoutMasterId r:id="rId15"/>
  </p:handoutMasterIdLst>
  <p:sldIdLst>
    <p:sldId id="1280" r:id="rId2"/>
    <p:sldId id="1281" r:id="rId3"/>
    <p:sldId id="1304" r:id="rId4"/>
    <p:sldId id="1307" r:id="rId5"/>
    <p:sldId id="1326" r:id="rId6"/>
    <p:sldId id="1288" r:id="rId7"/>
    <p:sldId id="1327" r:id="rId8"/>
    <p:sldId id="1323" r:id="rId9"/>
    <p:sldId id="1328" r:id="rId10"/>
    <p:sldId id="1324" r:id="rId11"/>
    <p:sldId id="1331" r:id="rId12"/>
    <p:sldId id="1319" r:id="rId13"/>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CE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0066CC"/>
    <a:srgbClr val="006600"/>
    <a:srgbClr val="006666"/>
    <a:srgbClr val="00CC99"/>
    <a:srgbClr val="FF00FF"/>
    <a:srgbClr val="000066"/>
    <a:srgbClr val="003399"/>
    <a:srgbClr val="FFFF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480" autoAdjust="0"/>
    <p:restoredTop sz="98839" autoAdjust="0"/>
  </p:normalViewPr>
  <p:slideViewPr>
    <p:cSldViewPr>
      <p:cViewPr>
        <p:scale>
          <a:sx n="80" d="100"/>
          <a:sy n="80" d="100"/>
        </p:scale>
        <p:origin x="-612" y="3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80" d="100"/>
          <a:sy n="80" d="100"/>
        </p:scale>
        <p:origin x="-4044"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31" tIns="45715" rIns="91431" bIns="45715" rtlCol="0"/>
          <a:lstStyle>
            <a:lvl1pPr algn="l">
              <a:defRPr sz="1200"/>
            </a:lvl1pPr>
          </a:lstStyle>
          <a:p>
            <a:pPr>
              <a:defRPr/>
            </a:pPr>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31" tIns="45715" rIns="91431" bIns="45715" rtlCol="0"/>
          <a:lstStyle>
            <a:lvl1pPr algn="r">
              <a:defRPr sz="1200"/>
            </a:lvl1pPr>
          </a:lstStyle>
          <a:p>
            <a:pPr>
              <a:defRPr/>
            </a:pPr>
            <a:fld id="{CA81722E-25E3-40FE-9244-CDD53D35B104}" type="datetimeFigureOut">
              <a:rPr lang="zh-TW" altLang="en-US"/>
              <a:pPr>
                <a:defRPr/>
              </a:pPr>
              <a:t>2017/10/23</a:t>
            </a:fld>
            <a:endParaRPr lang="zh-TW" altLang="en-US"/>
          </a:p>
        </p:txBody>
      </p:sp>
      <p:sp>
        <p:nvSpPr>
          <p:cNvPr id="4" name="頁尾版面配置區 3"/>
          <p:cNvSpPr>
            <a:spLocks noGrp="1"/>
          </p:cNvSpPr>
          <p:nvPr>
            <p:ph type="ftr" sz="quarter" idx="2"/>
          </p:nvPr>
        </p:nvSpPr>
        <p:spPr>
          <a:xfrm>
            <a:off x="0" y="9428163"/>
            <a:ext cx="2946400" cy="496887"/>
          </a:xfrm>
          <a:prstGeom prst="rect">
            <a:avLst/>
          </a:prstGeom>
        </p:spPr>
        <p:txBody>
          <a:bodyPr vert="horz" lIns="91431" tIns="45715" rIns="91431" bIns="45715" rtlCol="0" anchor="b"/>
          <a:lstStyle>
            <a:lvl1pPr algn="l">
              <a:defRPr sz="1200"/>
            </a:lvl1pPr>
          </a:lstStyle>
          <a:p>
            <a:pPr>
              <a:defRPr/>
            </a:pPr>
            <a:endParaRPr lang="zh-TW" altLang="en-US"/>
          </a:p>
        </p:txBody>
      </p:sp>
      <p:sp>
        <p:nvSpPr>
          <p:cNvPr id="5" name="投影片編號版面配置區 4"/>
          <p:cNvSpPr>
            <a:spLocks noGrp="1"/>
          </p:cNvSpPr>
          <p:nvPr>
            <p:ph type="sldNum" sz="quarter" idx="3"/>
          </p:nvPr>
        </p:nvSpPr>
        <p:spPr>
          <a:xfrm>
            <a:off x="3849688" y="9428163"/>
            <a:ext cx="2946400" cy="496887"/>
          </a:xfrm>
          <a:prstGeom prst="rect">
            <a:avLst/>
          </a:prstGeom>
        </p:spPr>
        <p:txBody>
          <a:bodyPr vert="horz" lIns="91431" tIns="45715" rIns="91431" bIns="45715" rtlCol="0" anchor="b"/>
          <a:lstStyle>
            <a:lvl1pPr algn="r">
              <a:defRPr sz="1200"/>
            </a:lvl1pPr>
          </a:lstStyle>
          <a:p>
            <a:pPr>
              <a:defRPr/>
            </a:pPr>
            <a:fld id="{EBE5A11F-6849-4459-B000-45F588984B93}" type="slidenum">
              <a:rPr lang="zh-TW" altLang="en-US"/>
              <a:pPr>
                <a:defRPr/>
              </a:pPr>
              <a:t>‹#›</a:t>
            </a:fld>
            <a:endParaRPr lang="zh-TW" altLang="en-US"/>
          </a:p>
        </p:txBody>
      </p:sp>
    </p:spTree>
    <p:extLst>
      <p:ext uri="{BB962C8B-B14F-4D97-AF65-F5344CB8AC3E}">
        <p14:creationId xmlns:p14="http://schemas.microsoft.com/office/powerpoint/2010/main" val="2840103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31" tIns="45715" rIns="91431" bIns="45715"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Date Placeholder 2"/>
          <p:cNvSpPr>
            <a:spLocks noGrp="1"/>
          </p:cNvSpPr>
          <p:nvPr>
            <p:ph type="dt" idx="1"/>
          </p:nvPr>
        </p:nvSpPr>
        <p:spPr>
          <a:xfrm>
            <a:off x="3849688" y="0"/>
            <a:ext cx="2946400" cy="496888"/>
          </a:xfrm>
          <a:prstGeom prst="rect">
            <a:avLst/>
          </a:prstGeom>
        </p:spPr>
        <p:txBody>
          <a:bodyPr vert="horz" lIns="91431" tIns="45715" rIns="91431" bIns="45715" rtlCol="0"/>
          <a:lstStyle>
            <a:lvl1pPr algn="r" fontAlgn="auto">
              <a:spcBef>
                <a:spcPts val="0"/>
              </a:spcBef>
              <a:spcAft>
                <a:spcPts val="0"/>
              </a:spcAft>
              <a:defRPr kumimoji="0" sz="1200">
                <a:latin typeface="+mn-lt"/>
                <a:ea typeface="+mn-ea"/>
              </a:defRPr>
            </a:lvl1pPr>
          </a:lstStyle>
          <a:p>
            <a:pPr>
              <a:defRPr/>
            </a:pPr>
            <a:fld id="{EBB4BA53-B89D-47A2-B7E6-2FF2B4B20A9C}" type="datetimeFigureOut">
              <a:rPr lang="zh-TW" altLang="en-US"/>
              <a:pPr>
                <a:defRPr/>
              </a:pPr>
              <a:t>2017/10/23</a:t>
            </a:fld>
            <a:endParaRPr lang="zh-TW" alt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5" rIns="91431" bIns="45715" rtlCol="0" anchor="ctr"/>
          <a:lstStyle/>
          <a:p>
            <a:pPr lvl="0"/>
            <a:endParaRPr lang="zh-TW" alt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31" tIns="45715" rIns="91431" bIns="45715" rtlCol="0"/>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endParaRPr lang="zh-TW" alt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31" tIns="45715" rIns="91431" bIns="45715"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31" tIns="45715" rIns="91431" bIns="45715" rtlCol="0" anchor="b"/>
          <a:lstStyle>
            <a:lvl1pPr algn="r" fontAlgn="auto">
              <a:spcBef>
                <a:spcPts val="0"/>
              </a:spcBef>
              <a:spcAft>
                <a:spcPts val="0"/>
              </a:spcAft>
              <a:defRPr kumimoji="0" sz="1200">
                <a:latin typeface="+mn-lt"/>
                <a:ea typeface="+mn-ea"/>
              </a:defRPr>
            </a:lvl1pPr>
          </a:lstStyle>
          <a:p>
            <a:pPr>
              <a:defRPr/>
            </a:pPr>
            <a:fld id="{BA92217C-FE88-4CBD-AC7B-9E8CA07C5E48}" type="slidenum">
              <a:rPr lang="zh-TW" altLang="en-US"/>
              <a:pPr>
                <a:defRPr/>
              </a:pPr>
              <a:t>‹#›</a:t>
            </a:fld>
            <a:endParaRPr lang="zh-TW" altLang="en-US"/>
          </a:p>
        </p:txBody>
      </p:sp>
    </p:spTree>
    <p:extLst>
      <p:ext uri="{BB962C8B-B14F-4D97-AF65-F5344CB8AC3E}">
        <p14:creationId xmlns:p14="http://schemas.microsoft.com/office/powerpoint/2010/main" val="19361553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0AEEB84-A78F-4289-A46B-F9141456B214}" type="slidenum">
              <a:rPr lang="zh-TW" altLang="en-US" smtClean="0">
                <a:solidFill>
                  <a:prstClr val="black"/>
                </a:solidFill>
              </a:rPr>
              <a:pPr/>
              <a:t>0</a:t>
            </a:fld>
            <a:endParaRPr lang="zh-TW" altLang="en-US">
              <a:solidFill>
                <a:prstClr val="black"/>
              </a:solidFill>
            </a:endParaRPr>
          </a:p>
        </p:txBody>
      </p:sp>
    </p:spTree>
    <p:extLst>
      <p:ext uri="{BB962C8B-B14F-4D97-AF65-F5344CB8AC3E}">
        <p14:creationId xmlns:p14="http://schemas.microsoft.com/office/powerpoint/2010/main" val="1852320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Tree>
    <p:extLst>
      <p:ext uri="{BB962C8B-B14F-4D97-AF65-F5344CB8AC3E}">
        <p14:creationId xmlns:p14="http://schemas.microsoft.com/office/powerpoint/2010/main" val="3508720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631603" y="5789"/>
            <a:ext cx="7886700" cy="1325563"/>
          </a:xfrm>
        </p:spPr>
        <p:txBody>
          <a:bodyPr>
            <a:normAutofit/>
          </a:bodyPr>
          <a:lstStyle>
            <a:lvl1pPr marL="360000" algn="ctr">
              <a:defRPr sz="4800" b="1">
                <a:solidFill>
                  <a:srgbClr val="002060"/>
                </a:solidFill>
              </a:defRPr>
            </a:lvl1pPr>
          </a:lstStyle>
          <a:p>
            <a:r>
              <a:rPr lang="zh-TW" altLang="en-US" dirty="0"/>
              <a:t>按一下以編輯母片標題樣式</a:t>
            </a:r>
            <a:endParaRPr lang="en-US" dirty="0"/>
          </a:p>
        </p:txBody>
      </p:sp>
      <p:sp>
        <p:nvSpPr>
          <p:cNvPr id="3" name="Content Placeholder 2"/>
          <p:cNvSpPr>
            <a:spLocks noGrp="1"/>
          </p:cNvSpPr>
          <p:nvPr>
            <p:ph idx="1"/>
          </p:nvPr>
        </p:nvSpPr>
        <p:spPr>
          <a:xfrm>
            <a:off x="631603" y="1386305"/>
            <a:ext cx="7886700" cy="4670401"/>
          </a:xfrm>
        </p:spPr>
        <p:txBody>
          <a:bodyPr/>
          <a:lstStyle>
            <a:lvl1pPr marL="457200" indent="-457200">
              <a:lnSpc>
                <a:spcPct val="110000"/>
              </a:lnSpc>
              <a:spcBef>
                <a:spcPts val="0"/>
              </a:spcBef>
              <a:spcAft>
                <a:spcPts val="600"/>
              </a:spcAft>
              <a:buFont typeface="Wingdings" panose="05000000000000000000" pitchFamily="2" charset="2"/>
              <a:buChar char="l"/>
              <a:defRPr/>
            </a:lvl1pPr>
            <a:lvl2pPr marL="800100" indent="-342900">
              <a:lnSpc>
                <a:spcPct val="105000"/>
              </a:lnSpc>
              <a:spcBef>
                <a:spcPts val="0"/>
              </a:spcBef>
              <a:spcAft>
                <a:spcPts val="400"/>
              </a:spcAft>
              <a:buFont typeface="Wingdings" panose="05000000000000000000" pitchFamily="2" charset="2"/>
              <a:buChar char="Ø"/>
              <a:defRPr/>
            </a:lvl2pPr>
            <a:lvl3pPr marL="1257300" indent="-342900">
              <a:lnSpc>
                <a:spcPct val="105000"/>
              </a:lnSpc>
              <a:spcBef>
                <a:spcPts val="0"/>
              </a:spcBef>
              <a:spcAft>
                <a:spcPts val="400"/>
              </a:spcAft>
              <a:buFont typeface="Wingdings" panose="05000000000000000000" pitchFamily="2" charset="2"/>
              <a:buChar char="ü"/>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10" name="Slide Number Placeholder 5"/>
          <p:cNvSpPr txBox="1">
            <a:spLocks/>
          </p:cNvSpPr>
          <p:nvPr userDrawn="1"/>
        </p:nvSpPr>
        <p:spPr>
          <a:xfrm>
            <a:off x="7086600" y="6558332"/>
            <a:ext cx="2057400" cy="365125"/>
          </a:xfrm>
          <a:prstGeom prst="rect">
            <a:avLst/>
          </a:prstGeom>
        </p:spPr>
        <p:txBody>
          <a:bodyPr vert="horz" lIns="91440" tIns="45720" rIns="91440" bIns="45720" rtlCol="0" anchor="ctr"/>
          <a:lstStyle>
            <a:defPPr>
              <a:defRPr lang="zh-TW"/>
            </a:defPPr>
            <a:lvl1pPr marL="0" algn="r" defTabSz="914400" rtl="0" eaLnBrk="1" latinLnBrk="0" hangingPunct="1">
              <a:defRPr sz="1400" kern="1200">
                <a:solidFill>
                  <a:schemeClr val="accent3">
                    <a:lumMod val="50000"/>
                  </a:schemeClr>
                </a:solidFill>
                <a:latin typeface="Arial" panose="020B0604020202020204" pitchFamily="34" charset="0"/>
                <a:ea typeface="文鼎圓體M" panose="020F0600000000000000" pitchFamily="34" charset="-12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C7024E13-29F1-4D11-A106-D3F56B743DA7}" type="slidenum">
              <a:rPr kumimoji="0" lang="zh-TW" altLang="en-US" sz="1600" smtClean="0">
                <a:solidFill>
                  <a:prstClr val="white">
                    <a:lumMod val="95000"/>
                  </a:prstClr>
                </a:solidFill>
              </a:rPr>
              <a:pPr fontAlgn="auto">
                <a:spcBef>
                  <a:spcPts val="0"/>
                </a:spcBef>
                <a:spcAft>
                  <a:spcPts val="0"/>
                </a:spcAft>
              </a:pPr>
              <a:t>‹#›</a:t>
            </a:fld>
            <a:endParaRPr kumimoji="0" lang="zh-TW" altLang="en-US" sz="1600" dirty="0">
              <a:solidFill>
                <a:prstClr val="white">
                  <a:lumMod val="95000"/>
                </a:prstClr>
              </a:solidFill>
            </a:endParaRPr>
          </a:p>
        </p:txBody>
      </p:sp>
      <p:sp>
        <p:nvSpPr>
          <p:cNvPr id="11" name="Footer Placeholder 4"/>
          <p:cNvSpPr txBox="1">
            <a:spLocks/>
          </p:cNvSpPr>
          <p:nvPr userDrawn="1"/>
        </p:nvSpPr>
        <p:spPr>
          <a:xfrm>
            <a:off x="5029200" y="6056707"/>
            <a:ext cx="3086100" cy="365125"/>
          </a:xfrm>
          <a:prstGeom prst="rect">
            <a:avLst/>
          </a:prstGeom>
        </p:spPr>
        <p:txBody>
          <a:bodyPr/>
          <a:lstStyle>
            <a:defPPr>
              <a:defRPr lang="zh-TW"/>
            </a:defPPr>
            <a:lvl1pPr marL="0" algn="r" defTabSz="914400" rtl="0" eaLnBrk="1" latinLnBrk="0" hangingPunct="1">
              <a:defRPr sz="2000" kern="1200">
                <a:solidFill>
                  <a:schemeClr val="accent3">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kumimoji="0" lang="zh-TW" altLang="en-US" sz="1600" dirty="0">
              <a:solidFill>
                <a:prstClr val="white">
                  <a:lumMod val="95000"/>
                </a:prstClr>
              </a:solidFill>
              <a:latin typeface="Arial" panose="020B0604020202020204" pitchFamily="34" charset="0"/>
              <a:ea typeface="文鼎圓體M" panose="020F0600000000000000" pitchFamily="34" charset="-120"/>
              <a:cs typeface="Arial" panose="020B0604020202020204" pitchFamily="34" charset="0"/>
            </a:endParaRPr>
          </a:p>
        </p:txBody>
      </p:sp>
      <p:cxnSp>
        <p:nvCxnSpPr>
          <p:cNvPr id="5" name="直線接點 4"/>
          <p:cNvCxnSpPr/>
          <p:nvPr userDrawn="1"/>
        </p:nvCxnSpPr>
        <p:spPr>
          <a:xfrm>
            <a:off x="467544" y="1124744"/>
            <a:ext cx="8280920" cy="0"/>
          </a:xfrm>
          <a:prstGeom prst="line">
            <a:avLst/>
          </a:prstGeom>
          <a:ln w="38100">
            <a:gradFill>
              <a:gsLst>
                <a:gs pos="0">
                  <a:schemeClr val="accent5">
                    <a:lumMod val="75000"/>
                  </a:schemeClr>
                </a:gs>
                <a:gs pos="43000">
                  <a:schemeClr val="accent1">
                    <a:tint val="44500"/>
                    <a:satMod val="160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624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群組 6"/>
          <p:cNvGrpSpPr/>
          <p:nvPr userDrawn="1"/>
        </p:nvGrpSpPr>
        <p:grpSpPr>
          <a:xfrm>
            <a:off x="0" y="5511802"/>
            <a:ext cx="9144000" cy="1464296"/>
            <a:chOff x="0" y="5072063"/>
            <a:chExt cx="9144000" cy="1863517"/>
          </a:xfrm>
        </p:grpSpPr>
        <p:pic>
          <p:nvPicPr>
            <p:cNvPr id="8" name="图片 8" descr="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72063"/>
              <a:ext cx="9144000" cy="178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图片 13" descr="1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1040" y="5649705"/>
              <a:ext cx="4572000"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 name="Title Placeholder 1"/>
          <p:cNvSpPr>
            <a:spLocks noGrp="1"/>
          </p:cNvSpPr>
          <p:nvPr>
            <p:ph type="title"/>
          </p:nvPr>
        </p:nvSpPr>
        <p:spPr>
          <a:xfrm>
            <a:off x="631603" y="0"/>
            <a:ext cx="7883747" cy="1325563"/>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631603" y="1386306"/>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extLst>
      <p:ext uri="{BB962C8B-B14F-4D97-AF65-F5344CB8AC3E}">
        <p14:creationId xmlns:p14="http://schemas.microsoft.com/office/powerpoint/2010/main" val="49517860"/>
      </p:ext>
    </p:extLst>
  </p:cSld>
  <p:clrMap bg1="lt1" tx1="dk1" bg2="lt2" tx2="dk2" accent1="accent1" accent2="accent2" accent3="accent3" accent4="accent4" accent5="accent5" accent6="accent6" hlink="hlink" folHlink="folHlink"/>
  <p:sldLayoutIdLst>
    <p:sldLayoutId id="2147483801" r:id="rId1"/>
    <p:sldLayoutId id="2147483802" r:id="rId2"/>
  </p:sldLayoutIdLst>
  <p:hf hdr="0" ftr="0" dt="0"/>
  <p:txStyles>
    <p:titleStyle>
      <a:lvl1pPr algn="ctr" defTabSz="914400" rtl="0" eaLnBrk="1" latinLnBrk="0" hangingPunct="1">
        <a:lnSpc>
          <a:spcPct val="90000"/>
        </a:lnSpc>
        <a:spcBef>
          <a:spcPct val="0"/>
        </a:spcBef>
        <a:buNone/>
        <a:defRPr sz="4400" kern="1200">
          <a:solidFill>
            <a:schemeClr val="tx1"/>
          </a:solidFill>
          <a:latin typeface="微軟正黑體" panose="020B0604030504040204" pitchFamily="34" charset="-120"/>
          <a:ea typeface="微軟正黑體" panose="020B0604030504040204" pitchFamily="34" charset="-12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2384508"/>
            <a:ext cx="9144000" cy="1195903"/>
          </a:xfrm>
        </p:spPr>
        <p:txBody>
          <a:bodyPr>
            <a:noAutofit/>
          </a:bodyPr>
          <a:lstStyle/>
          <a:p>
            <a:pPr>
              <a:lnSpc>
                <a:spcPct val="100000"/>
              </a:lnSpc>
            </a:pPr>
            <a:r>
              <a:rPr lang="en-US" altLang="zh-TW" sz="5500" b="1" dirty="0" smtClean="0">
                <a:ln>
                  <a:solidFill>
                    <a:schemeClr val="bg1"/>
                  </a:solidFill>
                </a:ln>
                <a:solidFill>
                  <a:srgbClr val="002060"/>
                </a:solidFill>
                <a:effectLst>
                  <a:outerShdw blurRad="38100" dist="38100" dir="2700000" algn="tl">
                    <a:srgbClr val="000000">
                      <a:alpha val="43137"/>
                    </a:srgbClr>
                  </a:outerShdw>
                </a:effectLst>
              </a:rPr>
              <a:t/>
            </a:r>
            <a:br>
              <a:rPr lang="en-US" altLang="zh-TW" sz="5500" b="1" dirty="0" smtClean="0">
                <a:ln>
                  <a:solidFill>
                    <a:schemeClr val="bg1"/>
                  </a:solidFill>
                </a:ln>
                <a:solidFill>
                  <a:srgbClr val="002060"/>
                </a:solidFill>
                <a:effectLst>
                  <a:outerShdw blurRad="38100" dist="38100" dir="2700000" algn="tl">
                    <a:srgbClr val="000000">
                      <a:alpha val="43137"/>
                    </a:srgbClr>
                  </a:outerShdw>
                </a:effectLst>
              </a:rPr>
            </a:br>
            <a:r>
              <a:rPr lang="zh-TW" altLang="en-US" sz="4000" b="1" dirty="0" smtClean="0">
                <a:ln>
                  <a:solidFill>
                    <a:schemeClr val="bg1"/>
                  </a:solidFill>
                </a:ln>
                <a:solidFill>
                  <a:srgbClr val="002060"/>
                </a:solidFill>
                <a:effectLst>
                  <a:outerShdw blurRad="38100" dist="38100" dir="2700000" algn="tl">
                    <a:srgbClr val="000000">
                      <a:alpha val="43137"/>
                    </a:srgbClr>
                  </a:outerShdw>
                </a:effectLst>
              </a:rPr>
              <a:t>打造創新創業投資友善環境第一步</a:t>
            </a:r>
            <a:r>
              <a:rPr lang="en-US" altLang="zh-TW" sz="4000" b="1" dirty="0" smtClean="0">
                <a:ln>
                  <a:solidFill>
                    <a:schemeClr val="bg1"/>
                  </a:solidFill>
                </a:ln>
                <a:solidFill>
                  <a:srgbClr val="002060"/>
                </a:solidFill>
                <a:effectLst>
                  <a:outerShdw blurRad="38100" dist="38100" dir="2700000" algn="tl">
                    <a:srgbClr val="000000">
                      <a:alpha val="43137"/>
                    </a:srgbClr>
                  </a:outerShdw>
                </a:effectLst>
              </a:rPr>
              <a:t>-</a:t>
            </a:r>
            <a:br>
              <a:rPr lang="en-US" altLang="zh-TW" sz="4000" b="1" dirty="0" smtClean="0">
                <a:ln>
                  <a:solidFill>
                    <a:schemeClr val="bg1"/>
                  </a:solidFill>
                </a:ln>
                <a:solidFill>
                  <a:srgbClr val="002060"/>
                </a:solidFill>
                <a:effectLst>
                  <a:outerShdw blurRad="38100" dist="38100" dir="2700000" algn="tl">
                    <a:srgbClr val="000000">
                      <a:alpha val="43137"/>
                    </a:srgbClr>
                  </a:outerShdw>
                </a:effectLst>
              </a:rPr>
            </a:br>
            <a:r>
              <a:rPr lang="zh-TW" altLang="en-US" sz="4000" b="1" dirty="0">
                <a:ln>
                  <a:solidFill>
                    <a:schemeClr val="bg1"/>
                  </a:solidFill>
                </a:ln>
                <a:solidFill>
                  <a:schemeClr val="accent5">
                    <a:lumMod val="50000"/>
                  </a:schemeClr>
                </a:solidFill>
                <a:effectLst>
                  <a:outerShdw blurRad="38100" dist="38100" dir="2700000" algn="tl">
                    <a:srgbClr val="000000">
                      <a:alpha val="43137"/>
                    </a:srgbClr>
                  </a:outerShdw>
                </a:effectLst>
              </a:rPr>
              <a:t>建</a:t>
            </a:r>
            <a:r>
              <a:rPr lang="zh-TW" altLang="en-US" sz="4000" b="1" dirty="0" smtClean="0">
                <a:ln>
                  <a:solidFill>
                    <a:schemeClr val="bg1"/>
                  </a:solidFill>
                </a:ln>
                <a:solidFill>
                  <a:schemeClr val="accent5">
                    <a:lumMod val="50000"/>
                  </a:schemeClr>
                </a:solidFill>
                <a:effectLst>
                  <a:outerShdw blurRad="38100" dist="38100" dir="2700000" algn="tl">
                    <a:srgbClr val="000000">
                      <a:alpha val="43137"/>
                    </a:srgbClr>
                  </a:outerShdw>
                </a:effectLst>
              </a:rPr>
              <a:t>立新創法規調適平臺 </a:t>
            </a:r>
            <a:endParaRPr lang="zh-TW" altLang="en-US" sz="4000" b="1" dirty="0">
              <a:ln>
                <a:solidFill>
                  <a:schemeClr val="bg1"/>
                </a:solidFill>
              </a:ln>
              <a:solidFill>
                <a:schemeClr val="accent5">
                  <a:lumMod val="50000"/>
                </a:schemeClr>
              </a:solidFill>
              <a:effectLst>
                <a:outerShdw blurRad="38100" dist="38100" dir="2700000" algn="tl">
                  <a:srgbClr val="000000">
                    <a:alpha val="43137"/>
                  </a:srgbClr>
                </a:outerShdw>
              </a:effectLst>
            </a:endParaRPr>
          </a:p>
        </p:txBody>
      </p:sp>
      <p:sp>
        <p:nvSpPr>
          <p:cNvPr id="3" name="副標題 2"/>
          <p:cNvSpPr>
            <a:spLocks noGrp="1"/>
          </p:cNvSpPr>
          <p:nvPr>
            <p:ph type="subTitle" idx="1"/>
          </p:nvPr>
        </p:nvSpPr>
        <p:spPr>
          <a:xfrm>
            <a:off x="0" y="4724400"/>
            <a:ext cx="9144000" cy="1428811"/>
          </a:xfrm>
        </p:spPr>
        <p:txBody>
          <a:bodyPr>
            <a:noAutofit/>
          </a:bodyPr>
          <a:lstStyle/>
          <a:p>
            <a:pPr>
              <a:lnSpc>
                <a:spcPct val="110000"/>
              </a:lnSpc>
              <a:spcBef>
                <a:spcPts val="0"/>
              </a:spcBef>
            </a:pPr>
            <a:r>
              <a:rPr lang="zh-TW" altLang="en-US" b="1" dirty="0" smtClean="0">
                <a:solidFill>
                  <a:schemeClr val="accent5">
                    <a:lumMod val="50000"/>
                  </a:schemeClr>
                </a:solidFill>
              </a:rPr>
              <a:t>國家發展委員會</a:t>
            </a:r>
            <a:endParaRPr lang="en-US" altLang="zh-TW" b="1" dirty="0" smtClean="0">
              <a:solidFill>
                <a:schemeClr val="accent5">
                  <a:lumMod val="50000"/>
                </a:schemeClr>
              </a:solidFill>
            </a:endParaRPr>
          </a:p>
          <a:p>
            <a:pPr>
              <a:lnSpc>
                <a:spcPct val="110000"/>
              </a:lnSpc>
              <a:spcBef>
                <a:spcPts val="0"/>
              </a:spcBef>
            </a:pPr>
            <a:r>
              <a:rPr lang="en-US" altLang="zh-TW" b="1" dirty="0" smtClean="0">
                <a:solidFill>
                  <a:schemeClr val="accent5">
                    <a:lumMod val="50000"/>
                  </a:schemeClr>
                </a:solidFill>
              </a:rPr>
              <a:t>106</a:t>
            </a:r>
            <a:r>
              <a:rPr lang="zh-TW" altLang="en-US" b="1" dirty="0" smtClean="0">
                <a:solidFill>
                  <a:schemeClr val="accent5">
                    <a:lumMod val="50000"/>
                  </a:schemeClr>
                </a:solidFill>
              </a:rPr>
              <a:t> 年 </a:t>
            </a:r>
            <a:r>
              <a:rPr lang="en-US" altLang="zh-TW" b="1" dirty="0" smtClean="0">
                <a:solidFill>
                  <a:schemeClr val="accent5">
                    <a:lumMod val="50000"/>
                  </a:schemeClr>
                </a:solidFill>
              </a:rPr>
              <a:t>10</a:t>
            </a:r>
            <a:r>
              <a:rPr lang="zh-TW" altLang="en-US" b="1" dirty="0" smtClean="0">
                <a:solidFill>
                  <a:schemeClr val="accent5">
                    <a:lumMod val="50000"/>
                  </a:schemeClr>
                </a:solidFill>
              </a:rPr>
              <a:t> 月 </a:t>
            </a:r>
            <a:r>
              <a:rPr lang="en-US" altLang="zh-TW" b="1" dirty="0" smtClean="0">
                <a:solidFill>
                  <a:schemeClr val="accent5">
                    <a:lumMod val="50000"/>
                  </a:schemeClr>
                </a:solidFill>
              </a:rPr>
              <a:t>25</a:t>
            </a:r>
            <a:r>
              <a:rPr lang="zh-TW" altLang="en-US" b="1" dirty="0" smtClean="0">
                <a:solidFill>
                  <a:schemeClr val="accent5">
                    <a:lumMod val="50000"/>
                  </a:schemeClr>
                </a:solidFill>
              </a:rPr>
              <a:t> 日</a:t>
            </a:r>
            <a:endParaRPr lang="zh-TW" altLang="en-US" b="1" dirty="0">
              <a:solidFill>
                <a:schemeClr val="accent5">
                  <a:lumMod val="50000"/>
                </a:schemeClr>
              </a:solidFill>
            </a:endParaRPr>
          </a:p>
        </p:txBody>
      </p:sp>
      <p:pic>
        <p:nvPicPr>
          <p:cNvPr id="4" name="Picture 2" descr="D:\Users\candy\00業務\102年業務\23.經建會邁向國發會1021119\國發會LOGO定稿"/>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4995"/>
          <a:stretch/>
        </p:blipFill>
        <p:spPr bwMode="auto">
          <a:xfrm>
            <a:off x="254491" y="120900"/>
            <a:ext cx="799274" cy="801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845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t>肆、具體案例</a:t>
            </a:r>
            <a:r>
              <a:rPr lang="en-US" altLang="zh-TW" sz="4000" dirty="0" smtClean="0"/>
              <a:t>(</a:t>
            </a:r>
            <a:r>
              <a:rPr lang="zh-TW" altLang="en-US" sz="4000" dirty="0" smtClean="0"/>
              <a:t>１</a:t>
            </a:r>
            <a:r>
              <a:rPr lang="en-US" altLang="zh-TW" sz="4000" dirty="0" smtClean="0"/>
              <a:t>/</a:t>
            </a:r>
            <a:r>
              <a:rPr lang="zh-TW" altLang="en-US" sz="4000" dirty="0" smtClean="0"/>
              <a:t>２</a:t>
            </a:r>
            <a:r>
              <a:rPr lang="en-US" altLang="zh-TW" sz="4000" dirty="0" smtClean="0"/>
              <a:t>)</a:t>
            </a:r>
            <a:endParaRPr lang="zh-TW" altLang="en-US" sz="4000" dirty="0"/>
          </a:p>
        </p:txBody>
      </p:sp>
      <p:graphicFrame>
        <p:nvGraphicFramePr>
          <p:cNvPr id="4" name="表格 3"/>
          <p:cNvGraphicFramePr>
            <a:graphicFrameLocks noGrp="1"/>
          </p:cNvGraphicFramePr>
          <p:nvPr>
            <p:extLst>
              <p:ext uri="{D42A27DB-BD31-4B8C-83A1-F6EECF244321}">
                <p14:modId xmlns:p14="http://schemas.microsoft.com/office/powerpoint/2010/main" val="865075937"/>
              </p:ext>
            </p:extLst>
          </p:nvPr>
        </p:nvGraphicFramePr>
        <p:xfrm>
          <a:off x="395536" y="1700808"/>
          <a:ext cx="8352928" cy="3899256"/>
        </p:xfrm>
        <a:graphic>
          <a:graphicData uri="http://schemas.openxmlformats.org/drawingml/2006/table">
            <a:tbl>
              <a:tblPr firstRow="1" bandRow="1">
                <a:tableStyleId>{93296810-A885-4BE3-A3E7-6D5BEEA58F35}</a:tableStyleId>
              </a:tblPr>
              <a:tblGrid>
                <a:gridCol w="936104"/>
                <a:gridCol w="1584176"/>
                <a:gridCol w="3240360"/>
                <a:gridCol w="2592288"/>
              </a:tblGrid>
              <a:tr h="504056">
                <a:tc>
                  <a:txBody>
                    <a:bodyPr/>
                    <a:lstStyle/>
                    <a:p>
                      <a:pPr algn="ctr"/>
                      <a:endParaRPr lang="zh-TW" altLang="en-US" dirty="0">
                        <a:solidFill>
                          <a:schemeClr val="bg1"/>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dirty="0" smtClean="0">
                          <a:latin typeface="微軟正黑體" panose="020B0604030504040204" pitchFamily="34" charset="-120"/>
                          <a:ea typeface="微軟正黑體" panose="020B0604030504040204" pitchFamily="34" charset="-120"/>
                        </a:rPr>
                        <a:t>議題</a:t>
                      </a:r>
                      <a:endParaRPr lang="zh-TW" altLang="en-US" dirty="0">
                        <a:solidFill>
                          <a:schemeClr val="bg1"/>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dirty="0" smtClean="0">
                          <a:latin typeface="微軟正黑體" panose="020B0604030504040204" pitchFamily="34" charset="-120"/>
                          <a:ea typeface="微軟正黑體" panose="020B0604030504040204" pitchFamily="34" charset="-120"/>
                        </a:rPr>
                        <a:t>說明</a:t>
                      </a:r>
                      <a:endParaRPr lang="zh-TW" altLang="en-US" dirty="0">
                        <a:solidFill>
                          <a:schemeClr val="bg1"/>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dirty="0" smtClean="0">
                          <a:latin typeface="微軟正黑體" panose="020B0604030504040204" pitchFamily="34" charset="-120"/>
                          <a:ea typeface="微軟正黑體" panose="020B0604030504040204" pitchFamily="34" charset="-120"/>
                        </a:rPr>
                        <a:t>辦理進度</a:t>
                      </a:r>
                      <a:endParaRPr lang="zh-TW" altLang="en-US" dirty="0">
                        <a:solidFill>
                          <a:schemeClr val="bg1"/>
                        </a:solidFill>
                        <a:latin typeface="微軟正黑體" panose="020B0604030504040204" pitchFamily="34" charset="-120"/>
                        <a:ea typeface="微軟正黑體" panose="020B0604030504040204" pitchFamily="34" charset="-120"/>
                      </a:endParaRPr>
                    </a:p>
                  </a:txBody>
                  <a:tcPr anchor="ctr"/>
                </a:tc>
              </a:tr>
              <a:tr h="734482">
                <a:tc>
                  <a:txBody>
                    <a:bodyPr/>
                    <a:lstStyle/>
                    <a:p>
                      <a:pPr algn="ctr">
                        <a:lnSpc>
                          <a:spcPts val="2500"/>
                        </a:lnSpc>
                        <a:spcAft>
                          <a:spcPts val="600"/>
                        </a:spcAft>
                      </a:pP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案例一</a:t>
                      </a:r>
                      <a:endParaRPr lang="zh-TW" altLang="en-US" dirty="0">
                        <a:solidFill>
                          <a:schemeClr val="accent5">
                            <a:lumMod val="50000"/>
                          </a:schemeClr>
                        </a:solidFill>
                        <a:latin typeface="微軟正黑體" panose="020B0604030504040204" pitchFamily="34" charset="-120"/>
                        <a:ea typeface="微軟正黑體" panose="020B0604030504040204" pitchFamily="34" charset="-120"/>
                      </a:endParaRPr>
                    </a:p>
                  </a:txBody>
                  <a:tcPr marT="72000" marB="72000"/>
                </a:tc>
                <a:tc>
                  <a:txBody>
                    <a:bodyPr/>
                    <a:lstStyle/>
                    <a:p>
                      <a:pPr>
                        <a:lnSpc>
                          <a:spcPts val="2500"/>
                        </a:lnSpc>
                        <a:spcAft>
                          <a:spcPts val="600"/>
                        </a:spcAft>
                      </a:pP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心理師可否透過網路提供諮詢服務問題</a:t>
                      </a:r>
                      <a:endParaRPr lang="zh-TW" altLang="en-US" dirty="0">
                        <a:solidFill>
                          <a:schemeClr val="accent5">
                            <a:lumMod val="50000"/>
                          </a:schemeClr>
                        </a:solidFill>
                        <a:latin typeface="微軟正黑體" panose="020B0604030504040204" pitchFamily="34" charset="-120"/>
                        <a:ea typeface="微軟正黑體" panose="020B0604030504040204" pitchFamily="34" charset="-120"/>
                      </a:endParaRPr>
                    </a:p>
                  </a:txBody>
                  <a:tcPr marT="72000" marB="72000"/>
                </a:tc>
                <a:tc>
                  <a:txBody>
                    <a:bodyPr/>
                    <a:lstStyle/>
                    <a:p>
                      <a:pPr marL="342900" indent="-342900">
                        <a:lnSpc>
                          <a:spcPts val="2500"/>
                        </a:lnSpc>
                        <a:spcAft>
                          <a:spcPts val="600"/>
                        </a:spcAft>
                        <a:buFont typeface="+mj-lt"/>
                        <a:buAutoNum type="arabicPeriod"/>
                      </a:pP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新創業者提出心理師欲透過網路平臺提供專業諮詢服務，是否違反心理師法第 </a:t>
                      </a:r>
                      <a:r>
                        <a:rPr lang="en-US" altLang="zh-TW" dirty="0" smtClean="0">
                          <a:solidFill>
                            <a:schemeClr val="accent5">
                              <a:lumMod val="50000"/>
                            </a:schemeClr>
                          </a:solidFill>
                          <a:latin typeface="微軟正黑體" panose="020B0604030504040204" pitchFamily="34" charset="-120"/>
                          <a:ea typeface="微軟正黑體" panose="020B0604030504040204" pitchFamily="34" charset="-120"/>
                        </a:rPr>
                        <a:t>10</a:t>
                      </a: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 條</a:t>
                      </a:r>
                      <a:r>
                        <a:rPr lang="en-US" altLang="zh-TW" dirty="0" smtClean="0">
                          <a:solidFill>
                            <a:schemeClr val="accent5">
                              <a:lumMod val="50000"/>
                            </a:schemeClr>
                          </a:solidFill>
                          <a:latin typeface="微軟正黑體" panose="020B0604030504040204" pitchFamily="34" charset="-120"/>
                          <a:ea typeface="微軟正黑體" panose="020B0604030504040204" pitchFamily="34" charset="-120"/>
                        </a:rPr>
                        <a:t>:</a:t>
                      </a: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「心理師執業以一處為限</a:t>
                      </a:r>
                      <a:r>
                        <a:rPr lang="en-US" altLang="zh-TW" dirty="0" smtClean="0">
                          <a:solidFill>
                            <a:schemeClr val="accent5">
                              <a:lumMod val="50000"/>
                            </a:schemeClr>
                          </a:solidFill>
                          <a:latin typeface="微軟正黑體" panose="020B0604030504040204" pitchFamily="34" charset="-120"/>
                          <a:ea typeface="微軟正黑體" panose="020B0604030504040204" pitchFamily="34" charset="-120"/>
                        </a:rPr>
                        <a:t>…</a:t>
                      </a: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a:t>
                      </a:r>
                    </a:p>
                    <a:p>
                      <a:pPr marL="342900" indent="-342900">
                        <a:lnSpc>
                          <a:spcPts val="2500"/>
                        </a:lnSpc>
                        <a:spcAft>
                          <a:spcPts val="600"/>
                        </a:spcAft>
                        <a:buFont typeface="+mj-lt"/>
                        <a:buAutoNum type="arabicPeriod"/>
                      </a:pP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本會去函衛福部詢問，該部函復略以，心理師法並未准許心理師得利用網路方式進行諮商心理師業務，自不得任意為之。</a:t>
                      </a:r>
                    </a:p>
                  </a:txBody>
                  <a:tcPr marT="72000" marB="72000"/>
                </a:tc>
                <a:tc>
                  <a:txBody>
                    <a:bodyPr/>
                    <a:lstStyle/>
                    <a:p>
                      <a:pPr>
                        <a:lnSpc>
                          <a:spcPts val="2500"/>
                        </a:lnSpc>
                        <a:spcAft>
                          <a:spcPts val="600"/>
                        </a:spcAft>
                      </a:pP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經本會研析美、日等國之立法例，相關國家就心理師執業方式皆未設有明文限制，爰就本項鬆綁議題於 </a:t>
                      </a:r>
                      <a:r>
                        <a:rPr lang="en-US" altLang="zh-TW" dirty="0" smtClean="0">
                          <a:solidFill>
                            <a:schemeClr val="accent5">
                              <a:lumMod val="50000"/>
                            </a:schemeClr>
                          </a:solidFill>
                          <a:latin typeface="微軟正黑體" panose="020B0604030504040204" pitchFamily="34" charset="-120"/>
                          <a:ea typeface="微軟正黑體" panose="020B0604030504040204" pitchFamily="34" charset="-120"/>
                        </a:rPr>
                        <a:t>106</a:t>
                      </a: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 年 </a:t>
                      </a:r>
                      <a:r>
                        <a:rPr lang="en-US" altLang="zh-TW" dirty="0" smtClean="0">
                          <a:solidFill>
                            <a:schemeClr val="accent5">
                              <a:lumMod val="50000"/>
                            </a:schemeClr>
                          </a:solidFill>
                          <a:latin typeface="微軟正黑體" panose="020B0604030504040204" pitchFamily="34" charset="-120"/>
                          <a:ea typeface="微軟正黑體" panose="020B0604030504040204" pitchFamily="34" charset="-120"/>
                        </a:rPr>
                        <a:t>9</a:t>
                      </a: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 月完成 </a:t>
                      </a:r>
                      <a:r>
                        <a:rPr lang="en-US" altLang="zh-TW" dirty="0" err="1" smtClean="0">
                          <a:solidFill>
                            <a:schemeClr val="accent5">
                              <a:lumMod val="50000"/>
                            </a:schemeClr>
                          </a:solidFill>
                          <a:latin typeface="微軟正黑體" panose="020B0604030504040204" pitchFamily="34" charset="-120"/>
                          <a:ea typeface="微軟正黑體" panose="020B0604030504040204" pitchFamily="34" charset="-120"/>
                        </a:rPr>
                        <a:t>vTaiwan</a:t>
                      </a: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 意見徵集，預訂 </a:t>
                      </a:r>
                      <a:r>
                        <a:rPr lang="en-US" altLang="zh-TW" dirty="0" smtClean="0">
                          <a:solidFill>
                            <a:schemeClr val="accent5">
                              <a:lumMod val="50000"/>
                            </a:schemeClr>
                          </a:solidFill>
                          <a:latin typeface="微軟正黑體" panose="020B0604030504040204" pitchFamily="34" charset="-120"/>
                          <a:ea typeface="微軟正黑體" panose="020B0604030504040204" pitchFamily="34" charset="-120"/>
                        </a:rPr>
                        <a:t>106</a:t>
                      </a: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 年 </a:t>
                      </a:r>
                      <a:r>
                        <a:rPr lang="en-US" altLang="zh-TW" dirty="0" smtClean="0">
                          <a:solidFill>
                            <a:schemeClr val="accent5">
                              <a:lumMod val="50000"/>
                            </a:schemeClr>
                          </a:solidFill>
                          <a:latin typeface="微軟正黑體" panose="020B0604030504040204" pitchFamily="34" charset="-120"/>
                          <a:ea typeface="微軟正黑體" panose="020B0604030504040204" pitchFamily="34" charset="-120"/>
                        </a:rPr>
                        <a:t>10</a:t>
                      </a: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 月 </a:t>
                      </a:r>
                      <a:r>
                        <a:rPr lang="en-US" altLang="zh-TW" dirty="0" smtClean="0">
                          <a:solidFill>
                            <a:schemeClr val="accent5">
                              <a:lumMod val="50000"/>
                            </a:schemeClr>
                          </a:solidFill>
                          <a:latin typeface="微軟正黑體" panose="020B0604030504040204" pitchFamily="34" charset="-120"/>
                          <a:ea typeface="微軟正黑體" panose="020B0604030504040204" pitchFamily="34" charset="-120"/>
                        </a:rPr>
                        <a:t>26</a:t>
                      </a: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 日召開線上諮詢會議。</a:t>
                      </a:r>
                      <a:endParaRPr lang="zh-TW" altLang="en-US" dirty="0">
                        <a:solidFill>
                          <a:schemeClr val="accent5">
                            <a:lumMod val="50000"/>
                          </a:schemeClr>
                        </a:solidFill>
                        <a:latin typeface="微軟正黑體" panose="020B0604030504040204" pitchFamily="34" charset="-120"/>
                        <a:ea typeface="微軟正黑體" panose="020B0604030504040204" pitchFamily="34" charset="-120"/>
                      </a:endParaRPr>
                    </a:p>
                  </a:txBody>
                  <a:tcPr marT="72000" marB="72000"/>
                </a:tc>
              </a:tr>
            </a:tbl>
          </a:graphicData>
        </a:graphic>
      </p:graphicFrame>
      <p:sp>
        <p:nvSpPr>
          <p:cNvPr id="3" name="文字方塊 2"/>
          <p:cNvSpPr txBox="1"/>
          <p:nvPr/>
        </p:nvSpPr>
        <p:spPr>
          <a:xfrm>
            <a:off x="467544" y="1196752"/>
            <a:ext cx="4176464" cy="430887"/>
          </a:xfrm>
          <a:prstGeom prst="rect">
            <a:avLst/>
          </a:prstGeom>
          <a:noFill/>
        </p:spPr>
        <p:txBody>
          <a:bodyPr wrap="square" rtlCol="0">
            <a:spAutoFit/>
          </a:bodyPr>
          <a:lstStyle/>
          <a:p>
            <a:pPr marL="285750" indent="-285750">
              <a:buFont typeface="Wingdings" panose="05000000000000000000" pitchFamily="2" charset="2"/>
              <a:buChar char="n"/>
            </a:pPr>
            <a:r>
              <a:rPr lang="zh-TW" altLang="en-US" sz="2200" b="1" dirty="0" smtClean="0">
                <a:solidFill>
                  <a:schemeClr val="accent5">
                    <a:lumMod val="50000"/>
                  </a:schemeClr>
                </a:solidFill>
                <a:latin typeface="微軟正黑體" panose="020B0604030504040204" pitchFamily="34" charset="-120"/>
                <a:ea typeface="微軟正黑體" panose="020B0604030504040204" pitchFamily="34" charset="-120"/>
              </a:rPr>
              <a:t>迄今蒐集之新創法規調適案例</a:t>
            </a:r>
            <a:endParaRPr lang="zh-TW" altLang="en-US" sz="2200" b="1" dirty="0">
              <a:solidFill>
                <a:schemeClr val="accent5">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00915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t>肆、具體案例</a:t>
            </a:r>
            <a:r>
              <a:rPr lang="en-US" altLang="zh-TW" sz="4000" dirty="0" smtClean="0"/>
              <a:t>(</a:t>
            </a:r>
            <a:r>
              <a:rPr lang="zh-TW" altLang="en-US" sz="4000" dirty="0" smtClean="0"/>
              <a:t>２</a:t>
            </a:r>
            <a:r>
              <a:rPr lang="en-US" altLang="zh-TW" sz="4000" dirty="0" smtClean="0"/>
              <a:t>/</a:t>
            </a:r>
            <a:r>
              <a:rPr lang="zh-TW" altLang="en-US" sz="4000" dirty="0" smtClean="0"/>
              <a:t>２</a:t>
            </a:r>
            <a:r>
              <a:rPr lang="en-US" altLang="zh-TW" sz="4000" dirty="0" smtClean="0"/>
              <a:t>)</a:t>
            </a:r>
            <a:endParaRPr lang="zh-TW" altLang="en-US" sz="4000" dirty="0"/>
          </a:p>
        </p:txBody>
      </p:sp>
      <p:graphicFrame>
        <p:nvGraphicFramePr>
          <p:cNvPr id="4" name="表格 3"/>
          <p:cNvGraphicFramePr>
            <a:graphicFrameLocks noGrp="1"/>
          </p:cNvGraphicFramePr>
          <p:nvPr>
            <p:extLst>
              <p:ext uri="{D42A27DB-BD31-4B8C-83A1-F6EECF244321}">
                <p14:modId xmlns:p14="http://schemas.microsoft.com/office/powerpoint/2010/main" val="3225140949"/>
              </p:ext>
            </p:extLst>
          </p:nvPr>
        </p:nvGraphicFramePr>
        <p:xfrm>
          <a:off x="323528" y="1268760"/>
          <a:ext cx="8496944" cy="4799196"/>
        </p:xfrm>
        <a:graphic>
          <a:graphicData uri="http://schemas.openxmlformats.org/drawingml/2006/table">
            <a:tbl>
              <a:tblPr firstRow="1" bandRow="1">
                <a:tableStyleId>{93296810-A885-4BE3-A3E7-6D5BEEA58F35}</a:tableStyleId>
              </a:tblPr>
              <a:tblGrid>
                <a:gridCol w="1008112"/>
                <a:gridCol w="1584176"/>
                <a:gridCol w="4032448"/>
                <a:gridCol w="1872208"/>
              </a:tblGrid>
              <a:tr h="504056">
                <a:tc>
                  <a:txBody>
                    <a:bodyPr/>
                    <a:lstStyle/>
                    <a:p>
                      <a:pPr algn="ctr"/>
                      <a:endParaRPr lang="zh-TW" altLang="en-US" dirty="0">
                        <a:solidFill>
                          <a:schemeClr val="bg1"/>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dirty="0" smtClean="0">
                          <a:latin typeface="微軟正黑體" panose="020B0604030504040204" pitchFamily="34" charset="-120"/>
                          <a:ea typeface="微軟正黑體" panose="020B0604030504040204" pitchFamily="34" charset="-120"/>
                        </a:rPr>
                        <a:t>議題</a:t>
                      </a:r>
                      <a:endParaRPr lang="zh-TW" altLang="en-US" dirty="0">
                        <a:solidFill>
                          <a:schemeClr val="bg1"/>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dirty="0" smtClean="0">
                          <a:latin typeface="微軟正黑體" panose="020B0604030504040204" pitchFamily="34" charset="-120"/>
                          <a:ea typeface="微軟正黑體" panose="020B0604030504040204" pitchFamily="34" charset="-120"/>
                        </a:rPr>
                        <a:t>說明</a:t>
                      </a:r>
                      <a:endParaRPr lang="zh-TW" altLang="en-US" dirty="0">
                        <a:solidFill>
                          <a:schemeClr val="bg1"/>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dirty="0" smtClean="0">
                          <a:latin typeface="微軟正黑體" panose="020B0604030504040204" pitchFamily="34" charset="-120"/>
                          <a:ea typeface="微軟正黑體" panose="020B0604030504040204" pitchFamily="34" charset="-120"/>
                        </a:rPr>
                        <a:t>辦理進度</a:t>
                      </a:r>
                      <a:endParaRPr lang="zh-TW" altLang="en-US" dirty="0">
                        <a:solidFill>
                          <a:schemeClr val="bg1"/>
                        </a:solidFill>
                        <a:latin typeface="微軟正黑體" panose="020B0604030504040204" pitchFamily="34" charset="-120"/>
                        <a:ea typeface="微軟正黑體" panose="020B0604030504040204" pitchFamily="34" charset="-120"/>
                      </a:endParaRPr>
                    </a:p>
                  </a:txBody>
                  <a:tcPr anchor="ctr"/>
                </a:tc>
              </a:tr>
              <a:tr h="734482">
                <a:tc>
                  <a:txBody>
                    <a:bodyPr/>
                    <a:lstStyle/>
                    <a:p>
                      <a:pPr algn="ctr">
                        <a:lnSpc>
                          <a:spcPts val="2500"/>
                        </a:lnSpc>
                        <a:spcAft>
                          <a:spcPts val="600"/>
                        </a:spcAft>
                      </a:pPr>
                      <a:r>
                        <a:rPr lang="zh-TW" altLang="en-US" smtClean="0">
                          <a:solidFill>
                            <a:schemeClr val="accent5">
                              <a:lumMod val="50000"/>
                            </a:schemeClr>
                          </a:solidFill>
                          <a:latin typeface="微軟正黑體" panose="020B0604030504040204" pitchFamily="34" charset="-120"/>
                          <a:ea typeface="微軟正黑體" panose="020B0604030504040204" pitchFamily="34" charset="-120"/>
                        </a:rPr>
                        <a:t>案例二</a:t>
                      </a:r>
                      <a:endParaRPr lang="zh-TW" altLang="en-US" dirty="0">
                        <a:solidFill>
                          <a:schemeClr val="accent5">
                            <a:lumMod val="50000"/>
                          </a:schemeClr>
                        </a:solidFill>
                        <a:latin typeface="微軟正黑體" panose="020B0604030504040204" pitchFamily="34" charset="-120"/>
                        <a:ea typeface="微軟正黑體" panose="020B0604030504040204" pitchFamily="34" charset="-120"/>
                      </a:endParaRPr>
                    </a:p>
                  </a:txBody>
                  <a:tcPr/>
                </a:tc>
                <a:tc>
                  <a:txBody>
                    <a:bodyPr/>
                    <a:lstStyle/>
                    <a:p>
                      <a:pPr>
                        <a:lnSpc>
                          <a:spcPts val="2500"/>
                        </a:lnSpc>
                        <a:spcAft>
                          <a:spcPts val="600"/>
                        </a:spcAft>
                      </a:pP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「電子票證應用安全準則」關於讀卡機的讀距限制問題</a:t>
                      </a:r>
                      <a:endParaRPr lang="zh-TW" altLang="en-US" dirty="0">
                        <a:solidFill>
                          <a:schemeClr val="accent5">
                            <a:lumMod val="50000"/>
                          </a:schemeClr>
                        </a:solidFill>
                        <a:latin typeface="微軟正黑體" panose="020B0604030504040204" pitchFamily="34" charset="-120"/>
                        <a:ea typeface="微軟正黑體" panose="020B0604030504040204" pitchFamily="34" charset="-120"/>
                      </a:endParaRPr>
                    </a:p>
                  </a:txBody>
                  <a:tcPr/>
                </a:tc>
                <a:tc>
                  <a:txBody>
                    <a:bodyPr/>
                    <a:lstStyle/>
                    <a:p>
                      <a:pPr marL="342900" indent="-342900">
                        <a:lnSpc>
                          <a:spcPts val="2500"/>
                        </a:lnSpc>
                        <a:spcAft>
                          <a:spcPts val="600"/>
                        </a:spcAft>
                        <a:buFont typeface="+mj-lt"/>
                        <a:buAutoNum type="arabicPeriod"/>
                      </a:pP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電子票證應用安全準則第 </a:t>
                      </a:r>
                      <a:r>
                        <a:rPr lang="en-US" altLang="zh-TW" dirty="0" smtClean="0">
                          <a:solidFill>
                            <a:schemeClr val="accent5">
                              <a:lumMod val="50000"/>
                            </a:schemeClr>
                          </a:solidFill>
                          <a:latin typeface="微軟正黑體" panose="020B0604030504040204" pitchFamily="34" charset="-120"/>
                          <a:ea typeface="微軟正黑體" panose="020B0604030504040204" pitchFamily="34" charset="-120"/>
                        </a:rPr>
                        <a:t>11</a:t>
                      </a: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 條關於</a:t>
                      </a:r>
                      <a:r>
                        <a:rPr lang="zh-TW" altLang="en-US" dirty="0" smtClean="0">
                          <a:solidFill>
                            <a:schemeClr val="accent5">
                              <a:lumMod val="50000"/>
                            </a:schemeClr>
                          </a:solidFill>
                          <a:latin typeface="微軟正黑體"/>
                          <a:ea typeface="微軟正黑體"/>
                        </a:rPr>
                        <a:t>「</a:t>
                      </a: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發行機構端末設備與環境面安全需求之安全設計</a:t>
                      </a:r>
                      <a:r>
                        <a:rPr lang="zh-TW" altLang="en-US" dirty="0" smtClean="0">
                          <a:solidFill>
                            <a:schemeClr val="accent5">
                              <a:lumMod val="50000"/>
                            </a:schemeClr>
                          </a:solidFill>
                          <a:latin typeface="微軟正黑體"/>
                          <a:ea typeface="微軟正黑體"/>
                        </a:rPr>
                        <a:t>」</a:t>
                      </a: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第</a:t>
                      </a:r>
                      <a:r>
                        <a:rPr lang="en-US" altLang="zh-TW" dirty="0" smtClean="0">
                          <a:solidFill>
                            <a:schemeClr val="accent5">
                              <a:lumMod val="50000"/>
                            </a:schemeClr>
                          </a:solidFill>
                          <a:latin typeface="微軟正黑體" panose="020B0604030504040204" pitchFamily="34" charset="-120"/>
                          <a:ea typeface="微軟正黑體" panose="020B0604030504040204" pitchFamily="34" charset="-120"/>
                        </a:rPr>
                        <a:t>4</a:t>
                      </a: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款規定：端末設備應包含下列設計，以降低非接觸式電子票證在持卡人無交易之意願下，交易被意外觸發之機率： </a:t>
                      </a:r>
                      <a:r>
                        <a:rPr lang="en-US" altLang="zh-TW" dirty="0" smtClean="0">
                          <a:solidFill>
                            <a:schemeClr val="accent5">
                              <a:lumMod val="50000"/>
                            </a:schemeClr>
                          </a:solidFill>
                          <a:latin typeface="微軟正黑體" panose="020B0604030504040204" pitchFamily="34" charset="-120"/>
                          <a:ea typeface="微軟正黑體" panose="020B0604030504040204" pitchFamily="34" charset="-120"/>
                        </a:rPr>
                        <a:t>(</a:t>
                      </a: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一</a:t>
                      </a:r>
                      <a:r>
                        <a:rPr lang="en-US" altLang="zh-TW" dirty="0" smtClean="0">
                          <a:solidFill>
                            <a:schemeClr val="accent5">
                              <a:lumMod val="50000"/>
                            </a:schemeClr>
                          </a:solidFill>
                          <a:latin typeface="微軟正黑體" panose="020B0604030504040204" pitchFamily="34" charset="-120"/>
                          <a:ea typeface="微軟正黑體" panose="020B0604030504040204" pitchFamily="34" charset="-120"/>
                        </a:rPr>
                        <a:t>) </a:t>
                      </a: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感應距離限縮至六公分</a:t>
                      </a:r>
                      <a:r>
                        <a:rPr lang="en-US" altLang="zh-TW" dirty="0" smtClean="0">
                          <a:solidFill>
                            <a:schemeClr val="accent5">
                              <a:lumMod val="50000"/>
                            </a:schemeClr>
                          </a:solidFill>
                          <a:latin typeface="微軟正黑體" panose="020B0604030504040204" pitchFamily="34" charset="-120"/>
                          <a:ea typeface="微軟正黑體" panose="020B0604030504040204" pitchFamily="34" charset="-120"/>
                        </a:rPr>
                        <a:t>(</a:t>
                      </a: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含</a:t>
                      </a:r>
                      <a:r>
                        <a:rPr lang="en-US" altLang="zh-TW" dirty="0" smtClean="0">
                          <a:solidFill>
                            <a:schemeClr val="accent5">
                              <a:lumMod val="50000"/>
                            </a:schemeClr>
                          </a:solidFill>
                          <a:latin typeface="微軟正黑體" panose="020B0604030504040204" pitchFamily="34" charset="-120"/>
                          <a:ea typeface="微軟正黑體" panose="020B0604030504040204" pitchFamily="34" charset="-120"/>
                        </a:rPr>
                        <a:t>)</a:t>
                      </a: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以下。但發行機構如係共用信用卡收單機構之端末設備或特約機構係提供公共運輸服務者者，其端末設備感應距離限縮至十公分</a:t>
                      </a:r>
                      <a:r>
                        <a:rPr lang="en-US" altLang="zh-TW" dirty="0" smtClean="0">
                          <a:solidFill>
                            <a:schemeClr val="accent5">
                              <a:lumMod val="50000"/>
                            </a:schemeClr>
                          </a:solidFill>
                          <a:latin typeface="微軟正黑體" panose="020B0604030504040204" pitchFamily="34" charset="-120"/>
                          <a:ea typeface="微軟正黑體" panose="020B0604030504040204" pitchFamily="34" charset="-120"/>
                        </a:rPr>
                        <a:t>(</a:t>
                      </a: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含</a:t>
                      </a:r>
                      <a:r>
                        <a:rPr lang="en-US" altLang="zh-TW" dirty="0" smtClean="0">
                          <a:solidFill>
                            <a:schemeClr val="accent5">
                              <a:lumMod val="50000"/>
                            </a:schemeClr>
                          </a:solidFill>
                          <a:latin typeface="微軟正黑體" panose="020B0604030504040204" pitchFamily="34" charset="-120"/>
                          <a:ea typeface="微軟正黑體" panose="020B0604030504040204" pitchFamily="34" charset="-120"/>
                        </a:rPr>
                        <a:t>)</a:t>
                      </a: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以下。 </a:t>
                      </a:r>
                      <a:endParaRPr lang="en-US" altLang="zh-TW" dirty="0" smtClean="0">
                        <a:solidFill>
                          <a:schemeClr val="accent5">
                            <a:lumMod val="50000"/>
                          </a:schemeClr>
                        </a:solidFill>
                        <a:latin typeface="微軟正黑體" panose="020B0604030504040204" pitchFamily="34" charset="-120"/>
                        <a:ea typeface="微軟正黑體" panose="020B0604030504040204" pitchFamily="34" charset="-120"/>
                      </a:endParaRPr>
                    </a:p>
                    <a:p>
                      <a:pPr marL="342900" indent="-342900">
                        <a:lnSpc>
                          <a:spcPts val="2500"/>
                        </a:lnSpc>
                        <a:spcAft>
                          <a:spcPts val="600"/>
                        </a:spcAft>
                        <a:buFont typeface="+mj-lt"/>
                        <a:buAutoNum type="arabicPeriod"/>
                      </a:pP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建請鬆綁全省四大超商讀卡機的讀距限制，恢復至十公分的世界通例。 </a:t>
                      </a:r>
                      <a:endParaRPr lang="zh-TW" altLang="en-US" dirty="0">
                        <a:solidFill>
                          <a:schemeClr val="accent5">
                            <a:lumMod val="50000"/>
                          </a:schemeClr>
                        </a:solidFill>
                        <a:latin typeface="微軟正黑體" panose="020B0604030504040204" pitchFamily="34" charset="-120"/>
                        <a:ea typeface="微軟正黑體" panose="020B0604030504040204" pitchFamily="34" charset="-120"/>
                      </a:endParaRPr>
                    </a:p>
                  </a:txBody>
                  <a:tcPr/>
                </a:tc>
                <a:tc>
                  <a:txBody>
                    <a:bodyPr/>
                    <a:lstStyle/>
                    <a:p>
                      <a:pPr>
                        <a:lnSpc>
                          <a:spcPts val="2500"/>
                        </a:lnSpc>
                        <a:spcAft>
                          <a:spcPts val="600"/>
                        </a:spcAft>
                      </a:pP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預訂於 </a:t>
                      </a:r>
                      <a:r>
                        <a:rPr lang="en-US" altLang="zh-TW" dirty="0" smtClean="0">
                          <a:solidFill>
                            <a:schemeClr val="accent5">
                              <a:lumMod val="50000"/>
                            </a:schemeClr>
                          </a:solidFill>
                          <a:latin typeface="微軟正黑體" panose="020B0604030504040204" pitchFamily="34" charset="-120"/>
                          <a:ea typeface="微軟正黑體" panose="020B0604030504040204" pitchFamily="34" charset="-120"/>
                        </a:rPr>
                        <a:t>106</a:t>
                      </a: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 年 </a:t>
                      </a:r>
                      <a:r>
                        <a:rPr lang="en-US" altLang="zh-TW" dirty="0" smtClean="0">
                          <a:solidFill>
                            <a:schemeClr val="accent5">
                              <a:lumMod val="50000"/>
                            </a:schemeClr>
                          </a:solidFill>
                          <a:latin typeface="微軟正黑體" panose="020B0604030504040204" pitchFamily="34" charset="-120"/>
                          <a:ea typeface="微軟正黑體" panose="020B0604030504040204" pitchFamily="34" charset="-120"/>
                        </a:rPr>
                        <a:t>11</a:t>
                      </a: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 月 </a:t>
                      </a:r>
                      <a:r>
                        <a:rPr lang="en-US" altLang="zh-TW" dirty="0" smtClean="0">
                          <a:solidFill>
                            <a:schemeClr val="accent5">
                              <a:lumMod val="50000"/>
                            </a:schemeClr>
                          </a:solidFill>
                          <a:latin typeface="微軟正黑體" panose="020B0604030504040204" pitchFamily="34" charset="-120"/>
                          <a:ea typeface="微軟正黑體" panose="020B0604030504040204" pitchFamily="34" charset="-120"/>
                        </a:rPr>
                        <a:t>3</a:t>
                      </a:r>
                      <a:r>
                        <a:rPr lang="zh-TW" altLang="en-US" dirty="0" smtClean="0">
                          <a:solidFill>
                            <a:schemeClr val="accent5">
                              <a:lumMod val="50000"/>
                            </a:schemeClr>
                          </a:solidFill>
                          <a:latin typeface="微軟正黑體" panose="020B0604030504040204" pitchFamily="34" charset="-120"/>
                          <a:ea typeface="微軟正黑體" panose="020B0604030504040204" pitchFamily="34" charset="-120"/>
                        </a:rPr>
                        <a:t> 日邀集金管會、經濟部與交通部召開協調會議。</a:t>
                      </a:r>
                      <a:endParaRPr lang="zh-TW" altLang="en-US" dirty="0">
                        <a:solidFill>
                          <a:schemeClr val="accent5">
                            <a:lumMod val="50000"/>
                          </a:schemeClr>
                        </a:solidFill>
                        <a:latin typeface="微軟正黑體" panose="020B0604030504040204" pitchFamily="34" charset="-120"/>
                        <a:ea typeface="微軟正黑體" panose="020B0604030504040204" pitchFamily="34" charset="-120"/>
                      </a:endParaRPr>
                    </a:p>
                  </a:txBody>
                  <a:tcPr/>
                </a:tc>
              </a:tr>
            </a:tbl>
          </a:graphicData>
        </a:graphic>
      </p:graphicFrame>
    </p:spTree>
    <p:extLst>
      <p:ext uri="{BB962C8B-B14F-4D97-AF65-F5344CB8AC3E}">
        <p14:creationId xmlns:p14="http://schemas.microsoft.com/office/powerpoint/2010/main" val="1597638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358775" indent="-358775"/>
            <a:r>
              <a:rPr lang="zh-TW" altLang="en-US" sz="4000" dirty="0" smtClean="0"/>
              <a:t>伍、結語</a:t>
            </a:r>
            <a:endParaRPr lang="en-US" sz="4000" dirty="0"/>
          </a:p>
        </p:txBody>
      </p:sp>
      <p:sp>
        <p:nvSpPr>
          <p:cNvPr id="3" name="內容版面配置區 2"/>
          <p:cNvSpPr>
            <a:spLocks noGrp="1"/>
          </p:cNvSpPr>
          <p:nvPr>
            <p:ph idx="1"/>
          </p:nvPr>
        </p:nvSpPr>
        <p:spPr>
          <a:xfrm>
            <a:off x="494357" y="1238925"/>
            <a:ext cx="8182099" cy="5286419"/>
          </a:xfrm>
        </p:spPr>
        <p:txBody>
          <a:bodyPr>
            <a:noAutofit/>
          </a:bodyPr>
          <a:lstStyle/>
          <a:p>
            <a:pPr marL="658350" lvl="0" indent="-514350">
              <a:lnSpc>
                <a:spcPts val="4000"/>
              </a:lnSpc>
              <a:buFont typeface="+mj-ea"/>
              <a:buAutoNum type="ea1ChtPeriod"/>
            </a:pPr>
            <a:r>
              <a:rPr lang="zh-TW" altLang="en-US" sz="2400" b="1" dirty="0" smtClean="0">
                <a:solidFill>
                  <a:schemeClr val="accent5">
                    <a:lumMod val="50000"/>
                  </a:schemeClr>
                </a:solidFill>
              </a:rPr>
              <a:t>本會「新創</a:t>
            </a:r>
            <a:r>
              <a:rPr lang="zh-TW" altLang="en-US" sz="2400" b="1" dirty="0">
                <a:solidFill>
                  <a:schemeClr val="accent5">
                    <a:lumMod val="50000"/>
                  </a:schemeClr>
                </a:solidFill>
              </a:rPr>
              <a:t>法規調適</a:t>
            </a:r>
            <a:r>
              <a:rPr lang="zh-TW" altLang="en-US" sz="2400" b="1" dirty="0" smtClean="0">
                <a:solidFill>
                  <a:schemeClr val="accent5">
                    <a:lumMod val="50000"/>
                  </a:schemeClr>
                </a:solidFill>
              </a:rPr>
              <a:t>平臺」已於 </a:t>
            </a:r>
            <a:r>
              <a:rPr lang="en-US" altLang="zh-TW" sz="2400" b="1" dirty="0" smtClean="0">
                <a:solidFill>
                  <a:schemeClr val="accent5">
                    <a:lumMod val="50000"/>
                  </a:schemeClr>
                </a:solidFill>
              </a:rPr>
              <a:t>10</a:t>
            </a:r>
            <a:r>
              <a:rPr lang="zh-TW" altLang="en-US" sz="2400" b="1" dirty="0" smtClean="0">
                <a:solidFill>
                  <a:schemeClr val="accent5">
                    <a:lumMod val="50000"/>
                  </a:schemeClr>
                </a:solidFill>
              </a:rPr>
              <a:t> 月 </a:t>
            </a:r>
            <a:r>
              <a:rPr lang="en-US" altLang="zh-TW" sz="2400" b="1" dirty="0" smtClean="0">
                <a:solidFill>
                  <a:schemeClr val="accent5">
                    <a:lumMod val="50000"/>
                  </a:schemeClr>
                </a:solidFill>
              </a:rPr>
              <a:t>18</a:t>
            </a:r>
            <a:r>
              <a:rPr lang="zh-TW" altLang="en-US" sz="2400" b="1" dirty="0" smtClean="0">
                <a:solidFill>
                  <a:schemeClr val="accent5">
                    <a:lumMod val="50000"/>
                  </a:schemeClr>
                </a:solidFill>
              </a:rPr>
              <a:t> 日正式上線運作，針對目前所蒐集案例</a:t>
            </a:r>
            <a:r>
              <a:rPr lang="zh-TW" altLang="en-US" sz="2400" b="1" smtClean="0">
                <a:solidFill>
                  <a:schemeClr val="accent5">
                    <a:lumMod val="50000"/>
                  </a:schemeClr>
                </a:solidFill>
              </a:rPr>
              <a:t>，已陸續於</a:t>
            </a:r>
            <a:r>
              <a:rPr lang="zh-TW" altLang="en-US" sz="2400" b="1" dirty="0" smtClean="0">
                <a:solidFill>
                  <a:schemeClr val="accent5">
                    <a:lumMod val="50000"/>
                  </a:schemeClr>
                </a:solidFill>
              </a:rPr>
              <a:t>近期召開會議，邀請新創業者與相關機關面對面溝通。</a:t>
            </a:r>
            <a:endParaRPr lang="en-US" altLang="zh-TW" sz="2400" b="1" dirty="0" smtClean="0">
              <a:solidFill>
                <a:schemeClr val="accent5">
                  <a:lumMod val="50000"/>
                </a:schemeClr>
              </a:solidFill>
            </a:endParaRPr>
          </a:p>
          <a:p>
            <a:pPr marL="658350" lvl="0" indent="-514350">
              <a:lnSpc>
                <a:spcPts val="4000"/>
              </a:lnSpc>
              <a:buFont typeface="+mj-ea"/>
              <a:buAutoNum type="ea1ChtPeriod"/>
            </a:pPr>
            <a:r>
              <a:rPr lang="zh-TW" altLang="en-US" sz="2400" b="1" dirty="0" smtClean="0">
                <a:solidFill>
                  <a:schemeClr val="accent5">
                    <a:lumMod val="50000"/>
                  </a:schemeClr>
                </a:solidFill>
              </a:rPr>
              <a:t>為加速新創事業成長動能，除請各部會配合本會辦理</a:t>
            </a:r>
            <a:r>
              <a:rPr lang="zh-TW" altLang="en-US" sz="2400" b="1" dirty="0">
                <a:solidFill>
                  <a:schemeClr val="accent5">
                    <a:lumMod val="50000"/>
                  </a:schemeClr>
                </a:solidFill>
              </a:rPr>
              <a:t>個案新創法規釐清與出席協調會議等</a:t>
            </a:r>
            <a:r>
              <a:rPr lang="zh-TW" altLang="en-US" sz="2400" b="1" dirty="0" smtClean="0">
                <a:solidFill>
                  <a:schemeClr val="accent5">
                    <a:lumMod val="50000"/>
                  </a:schemeClr>
                </a:solidFill>
              </a:rPr>
              <a:t>事宜外，亦建請各部會本於積極協助新創事業發展之方向，以開放心態釐清法規適用疑義。</a:t>
            </a:r>
            <a:endParaRPr lang="zh-TW" altLang="en-US" sz="2400" b="1" dirty="0">
              <a:solidFill>
                <a:schemeClr val="accent5">
                  <a:lumMod val="50000"/>
                </a:schemeClr>
              </a:solidFill>
            </a:endParaRPr>
          </a:p>
          <a:p>
            <a:pPr marL="0" indent="0">
              <a:lnSpc>
                <a:spcPct val="150000"/>
              </a:lnSpc>
              <a:buNone/>
            </a:pPr>
            <a:endParaRPr lang="en-US" altLang="zh-TW" sz="2400" b="1" dirty="0"/>
          </a:p>
          <a:p>
            <a:pPr marL="0" indent="0">
              <a:lnSpc>
                <a:spcPct val="150000"/>
              </a:lnSpc>
              <a:buNone/>
            </a:pPr>
            <a:endParaRPr lang="zh-TW" altLang="zh-TW" sz="2400" b="1" dirty="0"/>
          </a:p>
          <a:p>
            <a:pPr marL="0" indent="0">
              <a:lnSpc>
                <a:spcPct val="150000"/>
              </a:lnSpc>
              <a:buNone/>
            </a:pPr>
            <a:endParaRPr lang="en-US" altLang="zh-TW" sz="2400" b="1" dirty="0"/>
          </a:p>
        </p:txBody>
      </p:sp>
    </p:spTree>
    <p:extLst>
      <p:ext uri="{BB962C8B-B14F-4D97-AF65-F5344CB8AC3E}">
        <p14:creationId xmlns:p14="http://schemas.microsoft.com/office/powerpoint/2010/main" val="4274683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12962" y="1523619"/>
            <a:ext cx="8116862" cy="5015345"/>
          </a:xfrm>
        </p:spPr>
        <p:txBody>
          <a:bodyPr>
            <a:noAutofit/>
          </a:bodyPr>
          <a:lstStyle/>
          <a:p>
            <a:pPr marL="34925" indent="323850">
              <a:lnSpc>
                <a:spcPts val="7000"/>
              </a:lnSpc>
              <a:spcAft>
                <a:spcPts val="0"/>
              </a:spcAft>
              <a:buNone/>
              <a:defRPr/>
            </a:pPr>
            <a:r>
              <a:rPr lang="zh-TW" altLang="en-US" sz="3300" b="1" dirty="0">
                <a:solidFill>
                  <a:schemeClr val="accent5">
                    <a:lumMod val="50000"/>
                  </a:schemeClr>
                </a:solidFill>
                <a:latin typeface="Times New Roman" pitchFamily="18" charset="0"/>
              </a:rPr>
              <a:t>壹、背景</a:t>
            </a:r>
            <a:endParaRPr lang="en-US" altLang="zh-TW" sz="3300" b="1" dirty="0">
              <a:solidFill>
                <a:schemeClr val="accent5">
                  <a:lumMod val="50000"/>
                </a:schemeClr>
              </a:solidFill>
              <a:latin typeface="Times New Roman" pitchFamily="18" charset="0"/>
            </a:endParaRPr>
          </a:p>
          <a:p>
            <a:pPr marL="34925" indent="323850">
              <a:lnSpc>
                <a:spcPts val="7000"/>
              </a:lnSpc>
              <a:spcAft>
                <a:spcPts val="0"/>
              </a:spcAft>
              <a:buNone/>
              <a:defRPr/>
            </a:pPr>
            <a:r>
              <a:rPr lang="zh-TW" altLang="en-US" sz="3300" b="1" dirty="0">
                <a:solidFill>
                  <a:schemeClr val="accent5">
                    <a:lumMod val="50000"/>
                  </a:schemeClr>
                </a:solidFill>
                <a:latin typeface="Times New Roman" pitchFamily="18" charset="0"/>
              </a:rPr>
              <a:t>貳</a:t>
            </a:r>
            <a:r>
              <a:rPr lang="zh-TW" altLang="en-US" sz="3300" b="1" dirty="0" smtClean="0">
                <a:solidFill>
                  <a:schemeClr val="accent5">
                    <a:lumMod val="50000"/>
                  </a:schemeClr>
                </a:solidFill>
                <a:latin typeface="Times New Roman" pitchFamily="18" charset="0"/>
              </a:rPr>
              <a:t>、問題與對策</a:t>
            </a:r>
            <a:endParaRPr lang="en-US" altLang="zh-TW" sz="3300" b="1" dirty="0" smtClean="0">
              <a:solidFill>
                <a:schemeClr val="accent5">
                  <a:lumMod val="50000"/>
                </a:schemeClr>
              </a:solidFill>
              <a:latin typeface="Times New Roman" pitchFamily="18" charset="0"/>
            </a:endParaRPr>
          </a:p>
          <a:p>
            <a:pPr marL="34925" indent="323850">
              <a:lnSpc>
                <a:spcPts val="7000"/>
              </a:lnSpc>
              <a:spcAft>
                <a:spcPts val="0"/>
              </a:spcAft>
              <a:buNone/>
              <a:defRPr/>
            </a:pPr>
            <a:r>
              <a:rPr lang="zh-TW" altLang="en-US" sz="3300" b="1" dirty="0" smtClean="0">
                <a:solidFill>
                  <a:schemeClr val="accent5">
                    <a:lumMod val="50000"/>
                  </a:schemeClr>
                </a:solidFill>
                <a:latin typeface="Times New Roman" pitchFamily="18" charset="0"/>
              </a:rPr>
              <a:t>參、具體措施</a:t>
            </a:r>
            <a:endParaRPr lang="en-US" altLang="zh-TW" sz="3300" b="1" dirty="0" smtClean="0">
              <a:solidFill>
                <a:schemeClr val="accent5">
                  <a:lumMod val="50000"/>
                </a:schemeClr>
              </a:solidFill>
              <a:latin typeface="Times New Roman" pitchFamily="18" charset="0"/>
            </a:endParaRPr>
          </a:p>
          <a:p>
            <a:pPr marL="34925" indent="323850">
              <a:lnSpc>
                <a:spcPts val="7000"/>
              </a:lnSpc>
              <a:spcAft>
                <a:spcPts val="0"/>
              </a:spcAft>
              <a:buNone/>
              <a:defRPr/>
            </a:pPr>
            <a:r>
              <a:rPr lang="zh-TW" altLang="en-US" sz="3300" b="1" dirty="0" smtClean="0">
                <a:solidFill>
                  <a:schemeClr val="accent5">
                    <a:lumMod val="50000"/>
                  </a:schemeClr>
                </a:solidFill>
                <a:latin typeface="Times New Roman" pitchFamily="18" charset="0"/>
              </a:rPr>
              <a:t>肆、具體案例</a:t>
            </a:r>
            <a:endParaRPr lang="en-US" altLang="zh-TW" sz="3300" b="1" dirty="0">
              <a:solidFill>
                <a:schemeClr val="accent5">
                  <a:lumMod val="50000"/>
                </a:schemeClr>
              </a:solidFill>
              <a:latin typeface="Times New Roman" pitchFamily="18" charset="0"/>
            </a:endParaRPr>
          </a:p>
          <a:p>
            <a:pPr marL="34925" indent="323850">
              <a:lnSpc>
                <a:spcPts val="7000"/>
              </a:lnSpc>
              <a:spcAft>
                <a:spcPts val="0"/>
              </a:spcAft>
              <a:buNone/>
              <a:defRPr/>
            </a:pPr>
            <a:r>
              <a:rPr lang="zh-TW" altLang="en-US" sz="3300" b="1" dirty="0">
                <a:solidFill>
                  <a:schemeClr val="accent5">
                    <a:lumMod val="50000"/>
                  </a:schemeClr>
                </a:solidFill>
                <a:latin typeface="Times New Roman" pitchFamily="18" charset="0"/>
              </a:rPr>
              <a:t>伍</a:t>
            </a:r>
            <a:r>
              <a:rPr lang="zh-TW" altLang="en-US" sz="3300" b="1" dirty="0" smtClean="0">
                <a:solidFill>
                  <a:schemeClr val="accent5">
                    <a:lumMod val="50000"/>
                  </a:schemeClr>
                </a:solidFill>
                <a:latin typeface="Times New Roman" pitchFamily="18" charset="0"/>
              </a:rPr>
              <a:t>、結語</a:t>
            </a:r>
            <a:endParaRPr lang="en-US" altLang="zh-TW" sz="3300" b="1" dirty="0">
              <a:solidFill>
                <a:schemeClr val="accent5">
                  <a:lumMod val="50000"/>
                </a:schemeClr>
              </a:solidFill>
              <a:latin typeface="Times New Roman" pitchFamily="18" charset="0"/>
            </a:endParaRPr>
          </a:p>
        </p:txBody>
      </p:sp>
      <p:sp>
        <p:nvSpPr>
          <p:cNvPr id="7" name="標題 1"/>
          <p:cNvSpPr txBox="1">
            <a:spLocks/>
          </p:cNvSpPr>
          <p:nvPr/>
        </p:nvSpPr>
        <p:spPr>
          <a:xfrm>
            <a:off x="643124" y="116632"/>
            <a:ext cx="7886700" cy="1262971"/>
          </a:xfrm>
          <a:prstGeom prst="rect">
            <a:avLst/>
          </a:prstGeom>
        </p:spPr>
        <p:txBody>
          <a:bodyPr vert="horz" lIns="91440" tIns="45720" rIns="91440" bIns="45720" rtlCol="0" anchor="ctr">
            <a:normAutofit/>
          </a:bodyPr>
          <a:lstStyle>
            <a:lvl1pPr marL="360000" algn="ctr" defTabSz="914400" rtl="0" eaLnBrk="1" latinLnBrk="0" hangingPunct="1">
              <a:lnSpc>
                <a:spcPct val="90000"/>
              </a:lnSpc>
              <a:spcBef>
                <a:spcPct val="0"/>
              </a:spcBef>
              <a:buNone/>
              <a:defRPr sz="4800" b="1" kern="1200">
                <a:solidFill>
                  <a:srgbClr val="002060"/>
                </a:solidFill>
                <a:latin typeface="微軟正黑體" panose="020B0604030504040204" pitchFamily="34" charset="-120"/>
                <a:ea typeface="微軟正黑體" panose="020B0604030504040204" pitchFamily="34" charset="-120"/>
                <a:cs typeface="Arial" panose="020B0604020202020204" pitchFamily="34" charset="0"/>
              </a:defRPr>
            </a:lvl1pPr>
          </a:lstStyle>
          <a:p>
            <a:pPr marL="358775" indent="-358775" fontAlgn="auto">
              <a:spcAft>
                <a:spcPts val="0"/>
              </a:spcAft>
            </a:pPr>
            <a:r>
              <a:rPr lang="zh-TW" altLang="en-US" sz="4000" dirty="0"/>
              <a:t>大  綱</a:t>
            </a:r>
          </a:p>
        </p:txBody>
      </p:sp>
    </p:spTree>
    <p:extLst>
      <p:ext uri="{BB962C8B-B14F-4D97-AF65-F5344CB8AC3E}">
        <p14:creationId xmlns:p14="http://schemas.microsoft.com/office/powerpoint/2010/main" val="3726370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358775" indent="-358775"/>
            <a:r>
              <a:rPr lang="zh-TW" altLang="en-US" sz="4000" dirty="0"/>
              <a:t>壹、</a:t>
            </a:r>
            <a:r>
              <a:rPr lang="zh-TW" altLang="en-US" sz="4000" dirty="0" smtClean="0"/>
              <a:t>背景</a:t>
            </a:r>
            <a:endParaRPr lang="en-US" sz="4000" dirty="0"/>
          </a:p>
        </p:txBody>
      </p:sp>
      <p:sp>
        <p:nvSpPr>
          <p:cNvPr id="3" name="內容版面配置區 2"/>
          <p:cNvSpPr>
            <a:spLocks noGrp="1"/>
          </p:cNvSpPr>
          <p:nvPr>
            <p:ph idx="1"/>
          </p:nvPr>
        </p:nvSpPr>
        <p:spPr>
          <a:xfrm>
            <a:off x="467544" y="1340768"/>
            <a:ext cx="8182099" cy="5400600"/>
          </a:xfrm>
        </p:spPr>
        <p:txBody>
          <a:bodyPr>
            <a:noAutofit/>
          </a:bodyPr>
          <a:lstStyle/>
          <a:p>
            <a:pPr marL="628650" lvl="0" indent="-628650">
              <a:lnSpc>
                <a:spcPts val="3800"/>
              </a:lnSpc>
              <a:buFont typeface="+mj-ea"/>
              <a:buAutoNum type="ea1ChtPeriod"/>
            </a:pPr>
            <a:r>
              <a:rPr lang="zh-TW" altLang="en-US" sz="2400" b="1" dirty="0" smtClean="0">
                <a:solidFill>
                  <a:schemeClr val="accent5">
                    <a:lumMod val="50000"/>
                  </a:schemeClr>
                </a:solidFill>
              </a:rPr>
              <a:t>隨著</a:t>
            </a:r>
            <a:r>
              <a:rPr lang="zh-TW" altLang="en-US" sz="2400" b="1" dirty="0">
                <a:solidFill>
                  <a:schemeClr val="accent5">
                    <a:lumMod val="50000"/>
                  </a:schemeClr>
                </a:solidFill>
              </a:rPr>
              <a:t>資通訊科技的進步，全球化與網路環境日趨成熟，</a:t>
            </a:r>
            <a:r>
              <a:rPr lang="zh-TW" altLang="en-US" sz="2400" b="1" dirty="0">
                <a:solidFill>
                  <a:srgbClr val="C00000"/>
                </a:solidFill>
              </a:rPr>
              <a:t>發展數位經濟產業</a:t>
            </a:r>
            <a:r>
              <a:rPr lang="zh-TW" altLang="en-US" sz="2400" b="1" dirty="0">
                <a:solidFill>
                  <a:schemeClr val="accent5">
                    <a:lumMod val="50000"/>
                  </a:schemeClr>
                </a:solidFill>
              </a:rPr>
              <a:t>成為各國</a:t>
            </a:r>
            <a:r>
              <a:rPr lang="zh-TW" altLang="en-US" sz="2400" b="1" dirty="0">
                <a:solidFill>
                  <a:srgbClr val="C00000"/>
                </a:solidFill>
              </a:rPr>
              <a:t>政府之重要政策</a:t>
            </a:r>
            <a:r>
              <a:rPr lang="zh-TW" altLang="en-US" sz="2400" b="1" dirty="0" smtClean="0">
                <a:solidFill>
                  <a:prstClr val="black"/>
                </a:solidFill>
              </a:rPr>
              <a:t>。</a:t>
            </a:r>
            <a:endParaRPr lang="en-US" altLang="zh-TW" sz="2400" b="1" dirty="0" smtClean="0">
              <a:solidFill>
                <a:prstClr val="black"/>
              </a:solidFill>
            </a:endParaRPr>
          </a:p>
          <a:p>
            <a:pPr marL="628650" lvl="0" indent="-628650">
              <a:lnSpc>
                <a:spcPts val="3800"/>
              </a:lnSpc>
              <a:buFont typeface="+mj-ea"/>
              <a:buAutoNum type="ea1ChtPeriod"/>
            </a:pPr>
            <a:r>
              <a:rPr lang="zh-TW" altLang="en-US" sz="2400" b="1" dirty="0" smtClean="0">
                <a:solidFill>
                  <a:schemeClr val="accent5">
                    <a:lumMod val="50000"/>
                  </a:schemeClr>
                </a:solidFill>
              </a:rPr>
              <a:t>數位</a:t>
            </a:r>
            <a:r>
              <a:rPr lang="zh-TW" altLang="en-US" sz="2400" b="1" dirty="0">
                <a:solidFill>
                  <a:schemeClr val="accent5">
                    <a:lumMod val="50000"/>
                  </a:schemeClr>
                </a:solidFill>
              </a:rPr>
              <a:t>經濟之蓬勃發展，帶動新創事業的多元面貌，許多新興商業模式跨越傳統產業之藩離，</a:t>
            </a:r>
            <a:r>
              <a:rPr lang="zh-TW" altLang="en-US" sz="2400" b="1" dirty="0">
                <a:solidFill>
                  <a:srgbClr val="C00000"/>
                </a:solidFill>
              </a:rPr>
              <a:t>新創業者面臨之法規適用疑義更為複雜</a:t>
            </a:r>
            <a:r>
              <a:rPr lang="zh-TW" altLang="en-US" sz="2400" b="1" dirty="0" smtClean="0">
                <a:solidFill>
                  <a:schemeClr val="accent5">
                    <a:lumMod val="50000"/>
                  </a:schemeClr>
                </a:solidFill>
              </a:rPr>
              <a:t>，</a:t>
            </a:r>
            <a:r>
              <a:rPr lang="zh-TW" altLang="en-US" sz="2400" b="1" dirty="0">
                <a:solidFill>
                  <a:schemeClr val="accent5">
                    <a:lumMod val="50000"/>
                  </a:schemeClr>
                </a:solidFill>
              </a:rPr>
              <a:t>產生</a:t>
            </a:r>
            <a:r>
              <a:rPr lang="zh-TW" altLang="en-US" sz="2400" b="1" dirty="0" smtClean="0">
                <a:solidFill>
                  <a:schemeClr val="accent5">
                    <a:lumMod val="50000"/>
                  </a:schemeClr>
                </a:solidFill>
              </a:rPr>
              <a:t>適用法規的不確定性，致衝擊其未來發展。</a:t>
            </a:r>
            <a:endParaRPr lang="en-US" altLang="zh-TW" sz="2400" b="1" dirty="0">
              <a:solidFill>
                <a:schemeClr val="accent5">
                  <a:lumMod val="50000"/>
                </a:schemeClr>
              </a:solidFill>
            </a:endParaRPr>
          </a:p>
          <a:p>
            <a:pPr marL="628650" lvl="0" indent="-628650">
              <a:lnSpc>
                <a:spcPts val="3800"/>
              </a:lnSpc>
              <a:buFont typeface="+mj-ea"/>
              <a:buAutoNum type="ea1ChtPeriod"/>
            </a:pPr>
            <a:r>
              <a:rPr lang="zh-TW" altLang="en-US" sz="2400" b="1" dirty="0" smtClean="0">
                <a:solidFill>
                  <a:schemeClr val="accent5">
                    <a:lumMod val="50000"/>
                  </a:schemeClr>
                </a:solidFill>
              </a:rPr>
              <a:t>新</a:t>
            </a:r>
            <a:r>
              <a:rPr lang="zh-TW" altLang="en-US" sz="2400" b="1" dirty="0">
                <a:solidFill>
                  <a:schemeClr val="accent5">
                    <a:lumMod val="50000"/>
                  </a:schemeClr>
                </a:solidFill>
              </a:rPr>
              <a:t>創業態的發展使</a:t>
            </a:r>
            <a:r>
              <a:rPr lang="zh-TW" altLang="en-US" sz="2400" b="1" dirty="0">
                <a:solidFill>
                  <a:srgbClr val="C00000"/>
                </a:solidFill>
              </a:rPr>
              <a:t>政府傳統法規管制架構面臨挑戰</a:t>
            </a:r>
            <a:r>
              <a:rPr lang="zh-TW" altLang="en-US" sz="2400" b="1" dirty="0">
                <a:solidFill>
                  <a:schemeClr val="accent5">
                    <a:lumMod val="50000"/>
                  </a:schemeClr>
                </a:solidFill>
              </a:rPr>
              <a:t>，如何因應數位經濟發展加速法規之</a:t>
            </a:r>
            <a:r>
              <a:rPr lang="zh-TW" altLang="en-US" sz="2400" b="1" dirty="0" smtClean="0">
                <a:solidFill>
                  <a:schemeClr val="accent5">
                    <a:lumMod val="50000"/>
                  </a:schemeClr>
                </a:solidFill>
              </a:rPr>
              <a:t>調適，俾予新創事業良好發展環境，成為</a:t>
            </a:r>
            <a:r>
              <a:rPr lang="zh-TW" altLang="en-US" sz="2400" b="1" dirty="0">
                <a:solidFill>
                  <a:schemeClr val="accent5">
                    <a:lumMod val="50000"/>
                  </a:schemeClr>
                </a:solidFill>
              </a:rPr>
              <a:t>政府法制革新之優先課題。</a:t>
            </a:r>
            <a:endParaRPr lang="en-US" altLang="zh-TW" sz="2400" b="1" dirty="0">
              <a:solidFill>
                <a:schemeClr val="accent5">
                  <a:lumMod val="50000"/>
                </a:schemeClr>
              </a:solidFill>
            </a:endParaRPr>
          </a:p>
        </p:txBody>
      </p:sp>
    </p:spTree>
    <p:extLst>
      <p:ext uri="{BB962C8B-B14F-4D97-AF65-F5344CB8AC3E}">
        <p14:creationId xmlns:p14="http://schemas.microsoft.com/office/powerpoint/2010/main" val="980186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496" y="5789"/>
            <a:ext cx="9000999" cy="1334979"/>
          </a:xfrm>
        </p:spPr>
        <p:txBody>
          <a:bodyPr>
            <a:normAutofit/>
          </a:bodyPr>
          <a:lstStyle/>
          <a:p>
            <a:pPr marL="358775" indent="-358775"/>
            <a:r>
              <a:rPr lang="zh-TW" altLang="en-US" sz="4000" dirty="0"/>
              <a:t>貳</a:t>
            </a:r>
            <a:r>
              <a:rPr lang="zh-TW" altLang="en-US" sz="4000" dirty="0" smtClean="0"/>
              <a:t>、問題與對策</a:t>
            </a:r>
            <a:endParaRPr lang="zh-TW" altLang="en-US" sz="4000" dirty="0"/>
          </a:p>
        </p:txBody>
      </p:sp>
      <p:grpSp>
        <p:nvGrpSpPr>
          <p:cNvPr id="9" name="群組 8"/>
          <p:cNvGrpSpPr/>
          <p:nvPr/>
        </p:nvGrpSpPr>
        <p:grpSpPr>
          <a:xfrm>
            <a:off x="688497" y="1527481"/>
            <a:ext cx="7911020" cy="4667132"/>
            <a:chOff x="688497" y="1527481"/>
            <a:chExt cx="7911020" cy="4667132"/>
          </a:xfrm>
        </p:grpSpPr>
        <p:sp>
          <p:nvSpPr>
            <p:cNvPr id="10" name="手繪多邊形 9"/>
            <p:cNvSpPr/>
            <p:nvPr/>
          </p:nvSpPr>
          <p:spPr>
            <a:xfrm>
              <a:off x="688497" y="1527481"/>
              <a:ext cx="3696738" cy="924184"/>
            </a:xfrm>
            <a:custGeom>
              <a:avLst/>
              <a:gdLst>
                <a:gd name="connsiteX0" fmla="*/ 0 w 3696738"/>
                <a:gd name="connsiteY0" fmla="*/ 92418 h 924184"/>
                <a:gd name="connsiteX1" fmla="*/ 92418 w 3696738"/>
                <a:gd name="connsiteY1" fmla="*/ 0 h 924184"/>
                <a:gd name="connsiteX2" fmla="*/ 3604320 w 3696738"/>
                <a:gd name="connsiteY2" fmla="*/ 0 h 924184"/>
                <a:gd name="connsiteX3" fmla="*/ 3696738 w 3696738"/>
                <a:gd name="connsiteY3" fmla="*/ 92418 h 924184"/>
                <a:gd name="connsiteX4" fmla="*/ 3696738 w 3696738"/>
                <a:gd name="connsiteY4" fmla="*/ 831766 h 924184"/>
                <a:gd name="connsiteX5" fmla="*/ 3604320 w 3696738"/>
                <a:gd name="connsiteY5" fmla="*/ 924184 h 924184"/>
                <a:gd name="connsiteX6" fmla="*/ 92418 w 3696738"/>
                <a:gd name="connsiteY6" fmla="*/ 924184 h 924184"/>
                <a:gd name="connsiteX7" fmla="*/ 0 w 3696738"/>
                <a:gd name="connsiteY7" fmla="*/ 831766 h 924184"/>
                <a:gd name="connsiteX8" fmla="*/ 0 w 3696738"/>
                <a:gd name="connsiteY8" fmla="*/ 92418 h 9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6738" h="924184">
                  <a:moveTo>
                    <a:pt x="0" y="92418"/>
                  </a:moveTo>
                  <a:cubicBezTo>
                    <a:pt x="0" y="41377"/>
                    <a:pt x="41377" y="0"/>
                    <a:pt x="92418" y="0"/>
                  </a:cubicBezTo>
                  <a:lnTo>
                    <a:pt x="3604320" y="0"/>
                  </a:lnTo>
                  <a:cubicBezTo>
                    <a:pt x="3655361" y="0"/>
                    <a:pt x="3696738" y="41377"/>
                    <a:pt x="3696738" y="92418"/>
                  </a:cubicBezTo>
                  <a:lnTo>
                    <a:pt x="3696738" y="831766"/>
                  </a:lnTo>
                  <a:cubicBezTo>
                    <a:pt x="3696738" y="882807"/>
                    <a:pt x="3655361" y="924184"/>
                    <a:pt x="3604320" y="924184"/>
                  </a:cubicBezTo>
                  <a:lnTo>
                    <a:pt x="92418" y="924184"/>
                  </a:lnTo>
                  <a:cubicBezTo>
                    <a:pt x="41377" y="924184"/>
                    <a:pt x="0" y="882807"/>
                    <a:pt x="0" y="831766"/>
                  </a:cubicBezTo>
                  <a:lnTo>
                    <a:pt x="0" y="92418"/>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5328" tIns="75328" rIns="75328" bIns="75328" numCol="1" spcCol="1270" anchor="ctr" anchorCtr="0">
              <a:noAutofit/>
            </a:bodyPr>
            <a:lstStyle/>
            <a:p>
              <a:pPr lvl="0" algn="ctr" defTabSz="1689100">
                <a:lnSpc>
                  <a:spcPct val="90000"/>
                </a:lnSpc>
                <a:spcBef>
                  <a:spcPct val="0"/>
                </a:spcBef>
                <a:spcAft>
                  <a:spcPct val="35000"/>
                </a:spcAft>
              </a:pPr>
              <a:r>
                <a:rPr lang="zh-TW" altLang="en-US" sz="3800" kern="1200" dirty="0" smtClean="0">
                  <a:latin typeface="微軟正黑體" panose="020B0604030504040204" pitchFamily="34" charset="-120"/>
                  <a:ea typeface="微軟正黑體" panose="020B0604030504040204" pitchFamily="34" charset="-120"/>
                </a:rPr>
                <a:t>問題</a:t>
              </a:r>
              <a:endParaRPr lang="zh-TW" altLang="en-US" sz="3800" kern="1200" dirty="0">
                <a:latin typeface="微軟正黑體" panose="020B0604030504040204" pitchFamily="34" charset="-120"/>
                <a:ea typeface="微軟正黑體" panose="020B0604030504040204" pitchFamily="34" charset="-120"/>
              </a:endParaRPr>
            </a:p>
          </p:txBody>
        </p:sp>
        <p:sp>
          <p:nvSpPr>
            <p:cNvPr id="11" name="向右箭號 10"/>
            <p:cNvSpPr/>
            <p:nvPr/>
          </p:nvSpPr>
          <p:spPr>
            <a:xfrm>
              <a:off x="4572000" y="3156356"/>
              <a:ext cx="252000" cy="252000"/>
            </a:xfrm>
            <a:prstGeom prst="rightArrow">
              <a:avLst>
                <a:gd name="adj1" fmla="val 667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手繪多邊形 11"/>
            <p:cNvSpPr/>
            <p:nvPr/>
          </p:nvSpPr>
          <p:spPr>
            <a:xfrm>
              <a:off x="688497" y="2775130"/>
              <a:ext cx="3696738" cy="924184"/>
            </a:xfrm>
            <a:custGeom>
              <a:avLst/>
              <a:gdLst>
                <a:gd name="connsiteX0" fmla="*/ 0 w 3696738"/>
                <a:gd name="connsiteY0" fmla="*/ 92418 h 924184"/>
                <a:gd name="connsiteX1" fmla="*/ 92418 w 3696738"/>
                <a:gd name="connsiteY1" fmla="*/ 0 h 924184"/>
                <a:gd name="connsiteX2" fmla="*/ 3604320 w 3696738"/>
                <a:gd name="connsiteY2" fmla="*/ 0 h 924184"/>
                <a:gd name="connsiteX3" fmla="*/ 3696738 w 3696738"/>
                <a:gd name="connsiteY3" fmla="*/ 92418 h 924184"/>
                <a:gd name="connsiteX4" fmla="*/ 3696738 w 3696738"/>
                <a:gd name="connsiteY4" fmla="*/ 831766 h 924184"/>
                <a:gd name="connsiteX5" fmla="*/ 3604320 w 3696738"/>
                <a:gd name="connsiteY5" fmla="*/ 924184 h 924184"/>
                <a:gd name="connsiteX6" fmla="*/ 92418 w 3696738"/>
                <a:gd name="connsiteY6" fmla="*/ 924184 h 924184"/>
                <a:gd name="connsiteX7" fmla="*/ 0 w 3696738"/>
                <a:gd name="connsiteY7" fmla="*/ 831766 h 924184"/>
                <a:gd name="connsiteX8" fmla="*/ 0 w 3696738"/>
                <a:gd name="connsiteY8" fmla="*/ 92418 h 9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6738" h="924184">
                  <a:moveTo>
                    <a:pt x="0" y="92418"/>
                  </a:moveTo>
                  <a:cubicBezTo>
                    <a:pt x="0" y="41377"/>
                    <a:pt x="41377" y="0"/>
                    <a:pt x="92418" y="0"/>
                  </a:cubicBezTo>
                  <a:lnTo>
                    <a:pt x="3604320" y="0"/>
                  </a:lnTo>
                  <a:cubicBezTo>
                    <a:pt x="3655361" y="0"/>
                    <a:pt x="3696738" y="41377"/>
                    <a:pt x="3696738" y="92418"/>
                  </a:cubicBezTo>
                  <a:lnTo>
                    <a:pt x="3696738" y="831766"/>
                  </a:lnTo>
                  <a:cubicBezTo>
                    <a:pt x="3696738" y="882807"/>
                    <a:pt x="3655361" y="924184"/>
                    <a:pt x="3604320" y="924184"/>
                  </a:cubicBezTo>
                  <a:lnTo>
                    <a:pt x="92418" y="924184"/>
                  </a:lnTo>
                  <a:cubicBezTo>
                    <a:pt x="41377" y="924184"/>
                    <a:pt x="0" y="882807"/>
                    <a:pt x="0" y="831766"/>
                  </a:cubicBezTo>
                  <a:lnTo>
                    <a:pt x="0" y="92418"/>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2468" tIns="52468" rIns="52468" bIns="52468" numCol="1" spcCol="1270" anchor="ctr" anchorCtr="0">
              <a:noAutofit/>
            </a:bodyPr>
            <a:lstStyle/>
            <a:p>
              <a:pPr lvl="0" defTabSz="889000">
                <a:lnSpc>
                  <a:spcPts val="2600"/>
                </a:lnSpc>
                <a:spcAft>
                  <a:spcPct val="35000"/>
                </a:spcAft>
              </a:pPr>
              <a:r>
                <a:rPr lang="zh-TW" altLang="en-US" sz="2000" dirty="0">
                  <a:latin typeface="微軟正黑體" panose="020B0604030504040204" pitchFamily="34" charset="-120"/>
                  <a:ea typeface="微軟正黑體" panose="020B0604030504040204" pitchFamily="34" charset="-120"/>
                </a:rPr>
                <a:t>新興商業模式跨業別，新創業者無法明確判斷</a:t>
              </a:r>
              <a:r>
                <a:rPr lang="zh-TW" altLang="en-US" sz="2000" dirty="0" smtClean="0">
                  <a:latin typeface="微軟正黑體" panose="020B0604030504040204" pitchFamily="34" charset="-120"/>
                  <a:ea typeface="微軟正黑體" panose="020B0604030504040204" pitchFamily="34" charset="-120"/>
                </a:rPr>
                <a:t>主管機關</a:t>
              </a:r>
              <a:endParaRPr lang="zh-TW" altLang="en-US" sz="2000" dirty="0">
                <a:latin typeface="微軟正黑體" panose="020B0604030504040204" pitchFamily="34" charset="-120"/>
                <a:ea typeface="微軟正黑體" panose="020B0604030504040204" pitchFamily="34" charset="-120"/>
              </a:endParaRPr>
            </a:p>
          </p:txBody>
        </p:sp>
        <p:sp>
          <p:nvSpPr>
            <p:cNvPr id="14" name="向右箭號 13"/>
            <p:cNvSpPr/>
            <p:nvPr/>
          </p:nvSpPr>
          <p:spPr>
            <a:xfrm>
              <a:off x="4556497" y="4404006"/>
              <a:ext cx="252000" cy="252000"/>
            </a:xfrm>
            <a:prstGeom prst="rightArrow">
              <a:avLst>
                <a:gd name="adj1" fmla="val 66700"/>
                <a:gd name="adj2" fmla="val 50000"/>
              </a:avLst>
            </a:prstGeom>
          </p:spPr>
          <p:style>
            <a:lnRef idx="0">
              <a:schemeClr val="lt1">
                <a:hueOff val="0"/>
                <a:satOff val="0"/>
                <a:lumOff val="0"/>
                <a:alphaOff val="0"/>
              </a:schemeClr>
            </a:lnRef>
            <a:fillRef idx="1">
              <a:schemeClr val="accent3">
                <a:hueOff val="542120"/>
                <a:satOff val="20000"/>
                <a:lumOff val="-2941"/>
                <a:alphaOff val="0"/>
              </a:schemeClr>
            </a:fillRef>
            <a:effectRef idx="0">
              <a:schemeClr val="accent3">
                <a:hueOff val="542120"/>
                <a:satOff val="20000"/>
                <a:lumOff val="-2941"/>
                <a:alphaOff val="0"/>
              </a:schemeClr>
            </a:effectRef>
            <a:fontRef idx="minor">
              <a:schemeClr val="lt1"/>
            </a:fontRef>
          </p:style>
        </p:sp>
        <p:sp>
          <p:nvSpPr>
            <p:cNvPr id="16" name="手繪多邊形 15"/>
            <p:cNvSpPr/>
            <p:nvPr/>
          </p:nvSpPr>
          <p:spPr>
            <a:xfrm>
              <a:off x="688497" y="4022780"/>
              <a:ext cx="3696738" cy="924184"/>
            </a:xfrm>
            <a:custGeom>
              <a:avLst/>
              <a:gdLst>
                <a:gd name="connsiteX0" fmla="*/ 0 w 3696738"/>
                <a:gd name="connsiteY0" fmla="*/ 92418 h 924184"/>
                <a:gd name="connsiteX1" fmla="*/ 92418 w 3696738"/>
                <a:gd name="connsiteY1" fmla="*/ 0 h 924184"/>
                <a:gd name="connsiteX2" fmla="*/ 3604320 w 3696738"/>
                <a:gd name="connsiteY2" fmla="*/ 0 h 924184"/>
                <a:gd name="connsiteX3" fmla="*/ 3696738 w 3696738"/>
                <a:gd name="connsiteY3" fmla="*/ 92418 h 924184"/>
                <a:gd name="connsiteX4" fmla="*/ 3696738 w 3696738"/>
                <a:gd name="connsiteY4" fmla="*/ 831766 h 924184"/>
                <a:gd name="connsiteX5" fmla="*/ 3604320 w 3696738"/>
                <a:gd name="connsiteY5" fmla="*/ 924184 h 924184"/>
                <a:gd name="connsiteX6" fmla="*/ 92418 w 3696738"/>
                <a:gd name="connsiteY6" fmla="*/ 924184 h 924184"/>
                <a:gd name="connsiteX7" fmla="*/ 0 w 3696738"/>
                <a:gd name="connsiteY7" fmla="*/ 831766 h 924184"/>
                <a:gd name="connsiteX8" fmla="*/ 0 w 3696738"/>
                <a:gd name="connsiteY8" fmla="*/ 92418 h 9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6738" h="924184">
                  <a:moveTo>
                    <a:pt x="0" y="92418"/>
                  </a:moveTo>
                  <a:cubicBezTo>
                    <a:pt x="0" y="41377"/>
                    <a:pt x="41377" y="0"/>
                    <a:pt x="92418" y="0"/>
                  </a:cubicBezTo>
                  <a:lnTo>
                    <a:pt x="3604320" y="0"/>
                  </a:lnTo>
                  <a:cubicBezTo>
                    <a:pt x="3655361" y="0"/>
                    <a:pt x="3696738" y="41377"/>
                    <a:pt x="3696738" y="92418"/>
                  </a:cubicBezTo>
                  <a:lnTo>
                    <a:pt x="3696738" y="831766"/>
                  </a:lnTo>
                  <a:cubicBezTo>
                    <a:pt x="3696738" y="882807"/>
                    <a:pt x="3655361" y="924184"/>
                    <a:pt x="3604320" y="924184"/>
                  </a:cubicBezTo>
                  <a:lnTo>
                    <a:pt x="92418" y="924184"/>
                  </a:lnTo>
                  <a:cubicBezTo>
                    <a:pt x="41377" y="924184"/>
                    <a:pt x="0" y="882807"/>
                    <a:pt x="0" y="831766"/>
                  </a:cubicBezTo>
                  <a:lnTo>
                    <a:pt x="0" y="92418"/>
                  </a:lnTo>
                  <a:close/>
                </a:path>
              </a:pathLst>
            </a:custGeom>
          </p:spPr>
          <p:style>
            <a:lnRef idx="2">
              <a:schemeClr val="accent3">
                <a:tint val="40000"/>
                <a:alpha val="90000"/>
                <a:hueOff val="405828"/>
                <a:satOff val="20000"/>
                <a:lumOff val="356"/>
                <a:alphaOff val="0"/>
              </a:schemeClr>
            </a:lnRef>
            <a:fillRef idx="1">
              <a:schemeClr val="accent3">
                <a:tint val="40000"/>
                <a:alpha val="90000"/>
                <a:hueOff val="405828"/>
                <a:satOff val="20000"/>
                <a:lumOff val="356"/>
                <a:alphaOff val="0"/>
              </a:schemeClr>
            </a:fillRef>
            <a:effectRef idx="0">
              <a:schemeClr val="accent3">
                <a:tint val="40000"/>
                <a:alpha val="90000"/>
                <a:hueOff val="405828"/>
                <a:satOff val="20000"/>
                <a:lumOff val="356"/>
                <a:alphaOff val="0"/>
              </a:schemeClr>
            </a:effectRef>
            <a:fontRef idx="minor">
              <a:schemeClr val="dk1">
                <a:hueOff val="0"/>
                <a:satOff val="0"/>
                <a:lumOff val="0"/>
                <a:alphaOff val="0"/>
              </a:schemeClr>
            </a:fontRef>
          </p:style>
          <p:txBody>
            <a:bodyPr spcFirstLastPara="0" vert="horz" wrap="square" lIns="52468" tIns="52468" rIns="52468" bIns="52468" numCol="1" spcCol="1270" anchor="ctr" anchorCtr="0">
              <a:noAutofit/>
            </a:bodyPr>
            <a:lstStyle/>
            <a:p>
              <a:pPr defTabSz="889000">
                <a:lnSpc>
                  <a:spcPct val="90000"/>
                </a:lnSpc>
                <a:spcAft>
                  <a:spcPct val="35000"/>
                </a:spcAft>
              </a:pPr>
              <a:r>
                <a:rPr lang="zh-TW" altLang="en-US" sz="2000" dirty="0">
                  <a:latin typeface="微軟正黑體" panose="020B0604030504040204" pitchFamily="34" charset="-120"/>
                  <a:ea typeface="微軟正黑體" panose="020B0604030504040204" pitchFamily="34" charset="-120"/>
                </a:rPr>
                <a:t>法規主管機關未能明確</a:t>
              </a:r>
              <a:r>
                <a:rPr lang="zh-TW" altLang="en-US" sz="2000" dirty="0" smtClean="0">
                  <a:latin typeface="微軟正黑體" panose="020B0604030504040204" pitchFamily="34" charset="-120"/>
                  <a:ea typeface="微軟正黑體" panose="020B0604030504040204" pitchFamily="34" charset="-120"/>
                </a:rPr>
                <a:t>釋疑</a:t>
              </a:r>
              <a:endParaRPr lang="zh-TW" altLang="en-US" sz="2000" dirty="0">
                <a:latin typeface="微軟正黑體" panose="020B0604030504040204" pitchFamily="34" charset="-120"/>
                <a:ea typeface="微軟正黑體" panose="020B0604030504040204" pitchFamily="34" charset="-120"/>
              </a:endParaRPr>
            </a:p>
          </p:txBody>
        </p:sp>
        <p:sp>
          <p:nvSpPr>
            <p:cNvPr id="17" name="向右箭號 16"/>
            <p:cNvSpPr/>
            <p:nvPr/>
          </p:nvSpPr>
          <p:spPr>
            <a:xfrm>
              <a:off x="4556897" y="5643532"/>
              <a:ext cx="252000" cy="252000"/>
            </a:xfrm>
            <a:prstGeom prst="rightArrow">
              <a:avLst>
                <a:gd name="adj1" fmla="val 66700"/>
                <a:gd name="adj2" fmla="val 50000"/>
              </a:avLst>
            </a:prstGeom>
          </p:spPr>
          <p:style>
            <a:lnRef idx="0">
              <a:schemeClr val="lt1">
                <a:hueOff val="0"/>
                <a:satOff val="0"/>
                <a:lumOff val="0"/>
                <a:alphaOff val="0"/>
              </a:schemeClr>
            </a:lnRef>
            <a:fillRef idx="1">
              <a:schemeClr val="accent3">
                <a:hueOff val="1084240"/>
                <a:satOff val="40000"/>
                <a:lumOff val="-5882"/>
                <a:alphaOff val="0"/>
              </a:schemeClr>
            </a:fillRef>
            <a:effectRef idx="0">
              <a:schemeClr val="accent3">
                <a:hueOff val="1084240"/>
                <a:satOff val="40000"/>
                <a:lumOff val="-5882"/>
                <a:alphaOff val="0"/>
              </a:schemeClr>
            </a:effectRef>
            <a:fontRef idx="minor">
              <a:schemeClr val="lt1"/>
            </a:fontRef>
          </p:style>
        </p:sp>
        <p:sp>
          <p:nvSpPr>
            <p:cNvPr id="18" name="手繪多邊形 17"/>
            <p:cNvSpPr/>
            <p:nvPr/>
          </p:nvSpPr>
          <p:spPr>
            <a:xfrm>
              <a:off x="688497" y="5270429"/>
              <a:ext cx="3696738" cy="924184"/>
            </a:xfrm>
            <a:custGeom>
              <a:avLst/>
              <a:gdLst>
                <a:gd name="connsiteX0" fmla="*/ 0 w 3696738"/>
                <a:gd name="connsiteY0" fmla="*/ 92418 h 924184"/>
                <a:gd name="connsiteX1" fmla="*/ 92418 w 3696738"/>
                <a:gd name="connsiteY1" fmla="*/ 0 h 924184"/>
                <a:gd name="connsiteX2" fmla="*/ 3604320 w 3696738"/>
                <a:gd name="connsiteY2" fmla="*/ 0 h 924184"/>
                <a:gd name="connsiteX3" fmla="*/ 3696738 w 3696738"/>
                <a:gd name="connsiteY3" fmla="*/ 92418 h 924184"/>
                <a:gd name="connsiteX4" fmla="*/ 3696738 w 3696738"/>
                <a:gd name="connsiteY4" fmla="*/ 831766 h 924184"/>
                <a:gd name="connsiteX5" fmla="*/ 3604320 w 3696738"/>
                <a:gd name="connsiteY5" fmla="*/ 924184 h 924184"/>
                <a:gd name="connsiteX6" fmla="*/ 92418 w 3696738"/>
                <a:gd name="connsiteY6" fmla="*/ 924184 h 924184"/>
                <a:gd name="connsiteX7" fmla="*/ 0 w 3696738"/>
                <a:gd name="connsiteY7" fmla="*/ 831766 h 924184"/>
                <a:gd name="connsiteX8" fmla="*/ 0 w 3696738"/>
                <a:gd name="connsiteY8" fmla="*/ 92418 h 9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6738" h="924184">
                  <a:moveTo>
                    <a:pt x="0" y="92418"/>
                  </a:moveTo>
                  <a:cubicBezTo>
                    <a:pt x="0" y="41377"/>
                    <a:pt x="41377" y="0"/>
                    <a:pt x="92418" y="0"/>
                  </a:cubicBezTo>
                  <a:lnTo>
                    <a:pt x="3604320" y="0"/>
                  </a:lnTo>
                  <a:cubicBezTo>
                    <a:pt x="3655361" y="0"/>
                    <a:pt x="3696738" y="41377"/>
                    <a:pt x="3696738" y="92418"/>
                  </a:cubicBezTo>
                  <a:lnTo>
                    <a:pt x="3696738" y="831766"/>
                  </a:lnTo>
                  <a:cubicBezTo>
                    <a:pt x="3696738" y="882807"/>
                    <a:pt x="3655361" y="924184"/>
                    <a:pt x="3604320" y="924184"/>
                  </a:cubicBezTo>
                  <a:lnTo>
                    <a:pt x="92418" y="924184"/>
                  </a:lnTo>
                  <a:cubicBezTo>
                    <a:pt x="41377" y="924184"/>
                    <a:pt x="0" y="882807"/>
                    <a:pt x="0" y="831766"/>
                  </a:cubicBezTo>
                  <a:lnTo>
                    <a:pt x="0" y="92418"/>
                  </a:lnTo>
                  <a:close/>
                </a:path>
              </a:pathLst>
            </a:custGeom>
          </p:spPr>
          <p:style>
            <a:lnRef idx="2">
              <a:schemeClr val="accent3">
                <a:tint val="40000"/>
                <a:alpha val="90000"/>
                <a:hueOff val="811656"/>
                <a:satOff val="40000"/>
                <a:lumOff val="712"/>
                <a:alphaOff val="0"/>
              </a:schemeClr>
            </a:lnRef>
            <a:fillRef idx="1">
              <a:schemeClr val="accent3">
                <a:tint val="40000"/>
                <a:alpha val="90000"/>
                <a:hueOff val="811656"/>
                <a:satOff val="40000"/>
                <a:lumOff val="712"/>
                <a:alphaOff val="0"/>
              </a:schemeClr>
            </a:fillRef>
            <a:effectRef idx="0">
              <a:schemeClr val="accent3">
                <a:tint val="40000"/>
                <a:alpha val="90000"/>
                <a:hueOff val="811656"/>
                <a:satOff val="40000"/>
                <a:lumOff val="712"/>
                <a:alphaOff val="0"/>
              </a:schemeClr>
            </a:effectRef>
            <a:fontRef idx="minor">
              <a:schemeClr val="dk1">
                <a:hueOff val="0"/>
                <a:satOff val="0"/>
                <a:lumOff val="0"/>
                <a:alphaOff val="0"/>
              </a:schemeClr>
            </a:fontRef>
          </p:style>
          <p:txBody>
            <a:bodyPr spcFirstLastPara="0" vert="horz" wrap="square" lIns="52468" tIns="52468" rIns="52468" bIns="52468" numCol="1" spcCol="1270" anchor="ctr" anchorCtr="0">
              <a:noAutofit/>
            </a:bodyPr>
            <a:lstStyle/>
            <a:p>
              <a:pPr defTabSz="889000">
                <a:lnSpc>
                  <a:spcPts val="2600"/>
                </a:lnSpc>
                <a:spcAft>
                  <a:spcPct val="35000"/>
                </a:spcAft>
              </a:pPr>
              <a:r>
                <a:rPr lang="zh-TW" altLang="en-US" sz="2000" dirty="0">
                  <a:latin typeface="微軟正黑體" panose="020B0604030504040204" pitchFamily="34" charset="-120"/>
                  <a:ea typeface="微軟正黑體" panose="020B0604030504040204" pitchFamily="34" charset="-120"/>
                </a:rPr>
                <a:t>個案或個別議題處理，欠缺一致性處理機制</a:t>
              </a:r>
            </a:p>
          </p:txBody>
        </p:sp>
        <p:sp>
          <p:nvSpPr>
            <p:cNvPr id="19" name="手繪多邊形 18"/>
            <p:cNvSpPr/>
            <p:nvPr/>
          </p:nvSpPr>
          <p:spPr>
            <a:xfrm>
              <a:off x="4902779" y="1527481"/>
              <a:ext cx="3696738" cy="924184"/>
            </a:xfrm>
            <a:custGeom>
              <a:avLst/>
              <a:gdLst>
                <a:gd name="connsiteX0" fmla="*/ 0 w 3696738"/>
                <a:gd name="connsiteY0" fmla="*/ 92418 h 924184"/>
                <a:gd name="connsiteX1" fmla="*/ 92418 w 3696738"/>
                <a:gd name="connsiteY1" fmla="*/ 0 h 924184"/>
                <a:gd name="connsiteX2" fmla="*/ 3604320 w 3696738"/>
                <a:gd name="connsiteY2" fmla="*/ 0 h 924184"/>
                <a:gd name="connsiteX3" fmla="*/ 3696738 w 3696738"/>
                <a:gd name="connsiteY3" fmla="*/ 92418 h 924184"/>
                <a:gd name="connsiteX4" fmla="*/ 3696738 w 3696738"/>
                <a:gd name="connsiteY4" fmla="*/ 831766 h 924184"/>
                <a:gd name="connsiteX5" fmla="*/ 3604320 w 3696738"/>
                <a:gd name="connsiteY5" fmla="*/ 924184 h 924184"/>
                <a:gd name="connsiteX6" fmla="*/ 92418 w 3696738"/>
                <a:gd name="connsiteY6" fmla="*/ 924184 h 924184"/>
                <a:gd name="connsiteX7" fmla="*/ 0 w 3696738"/>
                <a:gd name="connsiteY7" fmla="*/ 831766 h 924184"/>
                <a:gd name="connsiteX8" fmla="*/ 0 w 3696738"/>
                <a:gd name="connsiteY8" fmla="*/ 92418 h 9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6738" h="924184">
                  <a:moveTo>
                    <a:pt x="0" y="92418"/>
                  </a:moveTo>
                  <a:cubicBezTo>
                    <a:pt x="0" y="41377"/>
                    <a:pt x="41377" y="0"/>
                    <a:pt x="92418" y="0"/>
                  </a:cubicBezTo>
                  <a:lnTo>
                    <a:pt x="3604320" y="0"/>
                  </a:lnTo>
                  <a:cubicBezTo>
                    <a:pt x="3655361" y="0"/>
                    <a:pt x="3696738" y="41377"/>
                    <a:pt x="3696738" y="92418"/>
                  </a:cubicBezTo>
                  <a:lnTo>
                    <a:pt x="3696738" y="831766"/>
                  </a:lnTo>
                  <a:cubicBezTo>
                    <a:pt x="3696738" y="882807"/>
                    <a:pt x="3655361" y="924184"/>
                    <a:pt x="3604320" y="924184"/>
                  </a:cubicBezTo>
                  <a:lnTo>
                    <a:pt x="92418" y="924184"/>
                  </a:lnTo>
                  <a:cubicBezTo>
                    <a:pt x="41377" y="924184"/>
                    <a:pt x="0" y="882807"/>
                    <a:pt x="0" y="831766"/>
                  </a:cubicBezTo>
                  <a:lnTo>
                    <a:pt x="0" y="92418"/>
                  </a:lnTo>
                  <a:close/>
                </a:path>
              </a:pathLst>
            </a:custGeom>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75328" tIns="75328" rIns="75328" bIns="75328" numCol="1" spcCol="1270" anchor="ctr" anchorCtr="0">
              <a:noAutofit/>
            </a:bodyPr>
            <a:lstStyle/>
            <a:p>
              <a:pPr lvl="0" algn="ctr" defTabSz="1689100">
                <a:lnSpc>
                  <a:spcPct val="90000"/>
                </a:lnSpc>
                <a:spcBef>
                  <a:spcPct val="0"/>
                </a:spcBef>
                <a:spcAft>
                  <a:spcPct val="35000"/>
                </a:spcAft>
              </a:pPr>
              <a:r>
                <a:rPr lang="zh-TW" altLang="en-US" sz="3800" kern="1200" dirty="0" smtClean="0">
                  <a:latin typeface="微軟正黑體" panose="020B0604030504040204" pitchFamily="34" charset="-120"/>
                  <a:ea typeface="微軟正黑體" panose="020B0604030504040204" pitchFamily="34" charset="-120"/>
                </a:rPr>
                <a:t>對策</a:t>
              </a:r>
              <a:endParaRPr lang="zh-TW" altLang="en-US" sz="3800" kern="1200" dirty="0">
                <a:latin typeface="微軟正黑體" panose="020B0604030504040204" pitchFamily="34" charset="-120"/>
                <a:ea typeface="微軟正黑體" panose="020B0604030504040204" pitchFamily="34" charset="-120"/>
              </a:endParaRPr>
            </a:p>
          </p:txBody>
        </p:sp>
        <p:sp>
          <p:nvSpPr>
            <p:cNvPr id="21" name="手繪多邊形 20"/>
            <p:cNvSpPr/>
            <p:nvPr/>
          </p:nvSpPr>
          <p:spPr>
            <a:xfrm>
              <a:off x="4902779" y="2775130"/>
              <a:ext cx="3696738" cy="924184"/>
            </a:xfrm>
            <a:custGeom>
              <a:avLst/>
              <a:gdLst>
                <a:gd name="connsiteX0" fmla="*/ 0 w 3696738"/>
                <a:gd name="connsiteY0" fmla="*/ 92418 h 924184"/>
                <a:gd name="connsiteX1" fmla="*/ 92418 w 3696738"/>
                <a:gd name="connsiteY1" fmla="*/ 0 h 924184"/>
                <a:gd name="connsiteX2" fmla="*/ 3604320 w 3696738"/>
                <a:gd name="connsiteY2" fmla="*/ 0 h 924184"/>
                <a:gd name="connsiteX3" fmla="*/ 3696738 w 3696738"/>
                <a:gd name="connsiteY3" fmla="*/ 92418 h 924184"/>
                <a:gd name="connsiteX4" fmla="*/ 3696738 w 3696738"/>
                <a:gd name="connsiteY4" fmla="*/ 831766 h 924184"/>
                <a:gd name="connsiteX5" fmla="*/ 3604320 w 3696738"/>
                <a:gd name="connsiteY5" fmla="*/ 924184 h 924184"/>
                <a:gd name="connsiteX6" fmla="*/ 92418 w 3696738"/>
                <a:gd name="connsiteY6" fmla="*/ 924184 h 924184"/>
                <a:gd name="connsiteX7" fmla="*/ 0 w 3696738"/>
                <a:gd name="connsiteY7" fmla="*/ 831766 h 924184"/>
                <a:gd name="connsiteX8" fmla="*/ 0 w 3696738"/>
                <a:gd name="connsiteY8" fmla="*/ 92418 h 9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6738" h="924184">
                  <a:moveTo>
                    <a:pt x="0" y="92418"/>
                  </a:moveTo>
                  <a:cubicBezTo>
                    <a:pt x="0" y="41377"/>
                    <a:pt x="41377" y="0"/>
                    <a:pt x="92418" y="0"/>
                  </a:cubicBezTo>
                  <a:lnTo>
                    <a:pt x="3604320" y="0"/>
                  </a:lnTo>
                  <a:cubicBezTo>
                    <a:pt x="3655361" y="0"/>
                    <a:pt x="3696738" y="41377"/>
                    <a:pt x="3696738" y="92418"/>
                  </a:cubicBezTo>
                  <a:lnTo>
                    <a:pt x="3696738" y="831766"/>
                  </a:lnTo>
                  <a:cubicBezTo>
                    <a:pt x="3696738" y="882807"/>
                    <a:pt x="3655361" y="924184"/>
                    <a:pt x="3604320" y="924184"/>
                  </a:cubicBezTo>
                  <a:lnTo>
                    <a:pt x="92418" y="924184"/>
                  </a:lnTo>
                  <a:cubicBezTo>
                    <a:pt x="41377" y="924184"/>
                    <a:pt x="0" y="882807"/>
                    <a:pt x="0" y="831766"/>
                  </a:cubicBezTo>
                  <a:lnTo>
                    <a:pt x="0" y="92418"/>
                  </a:lnTo>
                  <a:close/>
                </a:path>
              </a:pathLst>
            </a:custGeom>
          </p:spPr>
          <p:style>
            <a:lnRef idx="2">
              <a:schemeClr val="accent3">
                <a:tint val="40000"/>
                <a:alpha val="90000"/>
                <a:hueOff val="1217485"/>
                <a:satOff val="60000"/>
                <a:lumOff val="1067"/>
                <a:alphaOff val="0"/>
              </a:schemeClr>
            </a:lnRef>
            <a:fillRef idx="1">
              <a:schemeClr val="accent3">
                <a:tint val="40000"/>
                <a:alpha val="90000"/>
                <a:hueOff val="1217485"/>
                <a:satOff val="60000"/>
                <a:lumOff val="1067"/>
                <a:alphaOff val="0"/>
              </a:schemeClr>
            </a:fillRef>
            <a:effectRef idx="0">
              <a:schemeClr val="accent3">
                <a:tint val="40000"/>
                <a:alpha val="90000"/>
                <a:hueOff val="1217485"/>
                <a:satOff val="60000"/>
                <a:lumOff val="1067"/>
                <a:alphaOff val="0"/>
              </a:schemeClr>
            </a:effectRef>
            <a:fontRef idx="minor">
              <a:schemeClr val="dk1">
                <a:hueOff val="0"/>
                <a:satOff val="0"/>
                <a:lumOff val="0"/>
                <a:alphaOff val="0"/>
              </a:schemeClr>
            </a:fontRef>
          </p:style>
          <p:txBody>
            <a:bodyPr spcFirstLastPara="0" vert="horz" wrap="square" lIns="52468" tIns="52468" rIns="52468" bIns="52468" numCol="1" spcCol="1270" anchor="ctr" anchorCtr="0">
              <a:noAutofit/>
            </a:bodyPr>
            <a:lstStyle/>
            <a:p>
              <a:pPr defTabSz="889000">
                <a:lnSpc>
                  <a:spcPct val="90000"/>
                </a:lnSpc>
                <a:spcAft>
                  <a:spcPct val="35000"/>
                </a:spcAft>
              </a:pPr>
              <a:r>
                <a:rPr lang="zh-TW" altLang="en-US" sz="2000" dirty="0">
                  <a:latin typeface="微軟正黑體" panose="020B0604030504040204" pitchFamily="34" charset="-120"/>
                  <a:ea typeface="微軟正黑體" panose="020B0604030504040204" pitchFamily="34" charset="-120"/>
                </a:rPr>
                <a:t>設立單一窗口，協助新創業者釐清主管機關及相關法規適用</a:t>
              </a:r>
              <a:r>
                <a:rPr lang="zh-TW" altLang="en-US" sz="2000" dirty="0" smtClean="0">
                  <a:latin typeface="微軟正黑體" panose="020B0604030504040204" pitchFamily="34" charset="-120"/>
                  <a:ea typeface="微軟正黑體" panose="020B0604030504040204" pitchFamily="34" charset="-120"/>
                </a:rPr>
                <a:t>疑義</a:t>
              </a:r>
              <a:endParaRPr lang="zh-TW" altLang="en-US" sz="2000" dirty="0">
                <a:latin typeface="微軟正黑體" panose="020B0604030504040204" pitchFamily="34" charset="-120"/>
                <a:ea typeface="微軟正黑體" panose="020B0604030504040204" pitchFamily="34" charset="-120"/>
              </a:endParaRPr>
            </a:p>
          </p:txBody>
        </p:sp>
        <p:sp>
          <p:nvSpPr>
            <p:cNvPr id="23" name="手繪多邊形 22"/>
            <p:cNvSpPr/>
            <p:nvPr/>
          </p:nvSpPr>
          <p:spPr>
            <a:xfrm>
              <a:off x="4902779" y="4022780"/>
              <a:ext cx="3696738" cy="924184"/>
            </a:xfrm>
            <a:custGeom>
              <a:avLst/>
              <a:gdLst>
                <a:gd name="connsiteX0" fmla="*/ 0 w 3696738"/>
                <a:gd name="connsiteY0" fmla="*/ 92418 h 924184"/>
                <a:gd name="connsiteX1" fmla="*/ 92418 w 3696738"/>
                <a:gd name="connsiteY1" fmla="*/ 0 h 924184"/>
                <a:gd name="connsiteX2" fmla="*/ 3604320 w 3696738"/>
                <a:gd name="connsiteY2" fmla="*/ 0 h 924184"/>
                <a:gd name="connsiteX3" fmla="*/ 3696738 w 3696738"/>
                <a:gd name="connsiteY3" fmla="*/ 92418 h 924184"/>
                <a:gd name="connsiteX4" fmla="*/ 3696738 w 3696738"/>
                <a:gd name="connsiteY4" fmla="*/ 831766 h 924184"/>
                <a:gd name="connsiteX5" fmla="*/ 3604320 w 3696738"/>
                <a:gd name="connsiteY5" fmla="*/ 924184 h 924184"/>
                <a:gd name="connsiteX6" fmla="*/ 92418 w 3696738"/>
                <a:gd name="connsiteY6" fmla="*/ 924184 h 924184"/>
                <a:gd name="connsiteX7" fmla="*/ 0 w 3696738"/>
                <a:gd name="connsiteY7" fmla="*/ 831766 h 924184"/>
                <a:gd name="connsiteX8" fmla="*/ 0 w 3696738"/>
                <a:gd name="connsiteY8" fmla="*/ 92418 h 9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6738" h="924184">
                  <a:moveTo>
                    <a:pt x="0" y="92418"/>
                  </a:moveTo>
                  <a:cubicBezTo>
                    <a:pt x="0" y="41377"/>
                    <a:pt x="41377" y="0"/>
                    <a:pt x="92418" y="0"/>
                  </a:cubicBezTo>
                  <a:lnTo>
                    <a:pt x="3604320" y="0"/>
                  </a:lnTo>
                  <a:cubicBezTo>
                    <a:pt x="3655361" y="0"/>
                    <a:pt x="3696738" y="41377"/>
                    <a:pt x="3696738" y="92418"/>
                  </a:cubicBezTo>
                  <a:lnTo>
                    <a:pt x="3696738" y="831766"/>
                  </a:lnTo>
                  <a:cubicBezTo>
                    <a:pt x="3696738" y="882807"/>
                    <a:pt x="3655361" y="924184"/>
                    <a:pt x="3604320" y="924184"/>
                  </a:cubicBezTo>
                  <a:lnTo>
                    <a:pt x="92418" y="924184"/>
                  </a:lnTo>
                  <a:cubicBezTo>
                    <a:pt x="41377" y="924184"/>
                    <a:pt x="0" y="882807"/>
                    <a:pt x="0" y="831766"/>
                  </a:cubicBezTo>
                  <a:lnTo>
                    <a:pt x="0" y="92418"/>
                  </a:lnTo>
                  <a:close/>
                </a:path>
              </a:pathLst>
            </a:custGeom>
          </p:spPr>
          <p:style>
            <a:lnRef idx="2">
              <a:schemeClr val="accent3">
                <a:tint val="40000"/>
                <a:alpha val="90000"/>
                <a:hueOff val="1623313"/>
                <a:satOff val="80000"/>
                <a:lumOff val="1423"/>
                <a:alphaOff val="0"/>
              </a:schemeClr>
            </a:lnRef>
            <a:fillRef idx="1">
              <a:schemeClr val="accent3">
                <a:tint val="40000"/>
                <a:alpha val="90000"/>
                <a:hueOff val="1623313"/>
                <a:satOff val="80000"/>
                <a:lumOff val="1423"/>
                <a:alphaOff val="0"/>
              </a:schemeClr>
            </a:fillRef>
            <a:effectRef idx="0">
              <a:schemeClr val="accent3">
                <a:tint val="40000"/>
                <a:alpha val="90000"/>
                <a:hueOff val="1623313"/>
                <a:satOff val="80000"/>
                <a:lumOff val="1423"/>
                <a:alphaOff val="0"/>
              </a:schemeClr>
            </a:effectRef>
            <a:fontRef idx="minor">
              <a:schemeClr val="dk1">
                <a:hueOff val="0"/>
                <a:satOff val="0"/>
                <a:lumOff val="0"/>
                <a:alphaOff val="0"/>
              </a:schemeClr>
            </a:fontRef>
          </p:style>
          <p:txBody>
            <a:bodyPr spcFirstLastPara="0" vert="horz" wrap="square" lIns="52468" tIns="52468" rIns="52468" bIns="52468" numCol="1" spcCol="1270" anchor="ctr" anchorCtr="0">
              <a:noAutofit/>
            </a:bodyPr>
            <a:lstStyle/>
            <a:p>
              <a:pPr defTabSz="889000">
                <a:lnSpc>
                  <a:spcPts val="2600"/>
                </a:lnSpc>
                <a:spcAft>
                  <a:spcPct val="35000"/>
                </a:spcAft>
              </a:pPr>
              <a:r>
                <a:rPr lang="zh-TW" altLang="en-US" sz="2000" dirty="0">
                  <a:latin typeface="微軟正黑體" panose="020B0604030504040204" pitchFamily="34" charset="-120"/>
                  <a:ea typeface="微軟正黑體" panose="020B0604030504040204" pitchFamily="34" charset="-120"/>
                </a:rPr>
                <a:t>透過協調會議釐清疑義，俾利主管機關明確</a:t>
              </a:r>
              <a:r>
                <a:rPr lang="zh-TW" altLang="en-US" sz="2000" dirty="0" smtClean="0">
                  <a:latin typeface="微軟正黑體" panose="020B0604030504040204" pitchFamily="34" charset="-120"/>
                  <a:ea typeface="微軟正黑體" panose="020B0604030504040204" pitchFamily="34" charset="-120"/>
                </a:rPr>
                <a:t>答覆</a:t>
              </a:r>
              <a:endParaRPr lang="zh-TW" altLang="en-US" sz="2000" dirty="0">
                <a:latin typeface="微軟正黑體" panose="020B0604030504040204" pitchFamily="34" charset="-120"/>
                <a:ea typeface="微軟正黑體" panose="020B0604030504040204" pitchFamily="34" charset="-120"/>
              </a:endParaRPr>
            </a:p>
          </p:txBody>
        </p:sp>
        <p:sp>
          <p:nvSpPr>
            <p:cNvPr id="25" name="手繪多邊形 24"/>
            <p:cNvSpPr/>
            <p:nvPr/>
          </p:nvSpPr>
          <p:spPr>
            <a:xfrm>
              <a:off x="4902779" y="5270429"/>
              <a:ext cx="3696738" cy="924184"/>
            </a:xfrm>
            <a:custGeom>
              <a:avLst/>
              <a:gdLst>
                <a:gd name="connsiteX0" fmla="*/ 0 w 3696738"/>
                <a:gd name="connsiteY0" fmla="*/ 92418 h 924184"/>
                <a:gd name="connsiteX1" fmla="*/ 92418 w 3696738"/>
                <a:gd name="connsiteY1" fmla="*/ 0 h 924184"/>
                <a:gd name="connsiteX2" fmla="*/ 3604320 w 3696738"/>
                <a:gd name="connsiteY2" fmla="*/ 0 h 924184"/>
                <a:gd name="connsiteX3" fmla="*/ 3696738 w 3696738"/>
                <a:gd name="connsiteY3" fmla="*/ 92418 h 924184"/>
                <a:gd name="connsiteX4" fmla="*/ 3696738 w 3696738"/>
                <a:gd name="connsiteY4" fmla="*/ 831766 h 924184"/>
                <a:gd name="connsiteX5" fmla="*/ 3604320 w 3696738"/>
                <a:gd name="connsiteY5" fmla="*/ 924184 h 924184"/>
                <a:gd name="connsiteX6" fmla="*/ 92418 w 3696738"/>
                <a:gd name="connsiteY6" fmla="*/ 924184 h 924184"/>
                <a:gd name="connsiteX7" fmla="*/ 0 w 3696738"/>
                <a:gd name="connsiteY7" fmla="*/ 831766 h 924184"/>
                <a:gd name="connsiteX8" fmla="*/ 0 w 3696738"/>
                <a:gd name="connsiteY8" fmla="*/ 92418 h 9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6738" h="924184">
                  <a:moveTo>
                    <a:pt x="0" y="92418"/>
                  </a:moveTo>
                  <a:cubicBezTo>
                    <a:pt x="0" y="41377"/>
                    <a:pt x="41377" y="0"/>
                    <a:pt x="92418" y="0"/>
                  </a:cubicBezTo>
                  <a:lnTo>
                    <a:pt x="3604320" y="0"/>
                  </a:lnTo>
                  <a:cubicBezTo>
                    <a:pt x="3655361" y="0"/>
                    <a:pt x="3696738" y="41377"/>
                    <a:pt x="3696738" y="92418"/>
                  </a:cubicBezTo>
                  <a:lnTo>
                    <a:pt x="3696738" y="831766"/>
                  </a:lnTo>
                  <a:cubicBezTo>
                    <a:pt x="3696738" y="882807"/>
                    <a:pt x="3655361" y="924184"/>
                    <a:pt x="3604320" y="924184"/>
                  </a:cubicBezTo>
                  <a:lnTo>
                    <a:pt x="92418" y="924184"/>
                  </a:lnTo>
                  <a:cubicBezTo>
                    <a:pt x="41377" y="924184"/>
                    <a:pt x="0" y="882807"/>
                    <a:pt x="0" y="831766"/>
                  </a:cubicBezTo>
                  <a:lnTo>
                    <a:pt x="0" y="92418"/>
                  </a:lnTo>
                  <a:close/>
                </a:path>
              </a:pathLst>
            </a:custGeom>
          </p:spPr>
          <p:style>
            <a:lnRef idx="2">
              <a:schemeClr val="accent3">
                <a:tint val="40000"/>
                <a:alpha val="90000"/>
                <a:hueOff val="2029141"/>
                <a:satOff val="100000"/>
                <a:lumOff val="1779"/>
                <a:alphaOff val="0"/>
              </a:schemeClr>
            </a:lnRef>
            <a:fillRef idx="1">
              <a:schemeClr val="accent3">
                <a:tint val="40000"/>
                <a:alpha val="90000"/>
                <a:hueOff val="2029141"/>
                <a:satOff val="100000"/>
                <a:lumOff val="1779"/>
                <a:alphaOff val="0"/>
              </a:schemeClr>
            </a:fillRef>
            <a:effectRef idx="0">
              <a:schemeClr val="accent3">
                <a:tint val="40000"/>
                <a:alpha val="90000"/>
                <a:hueOff val="2029141"/>
                <a:satOff val="100000"/>
                <a:lumOff val="1779"/>
                <a:alphaOff val="0"/>
              </a:schemeClr>
            </a:effectRef>
            <a:fontRef idx="minor">
              <a:schemeClr val="dk1">
                <a:hueOff val="0"/>
                <a:satOff val="0"/>
                <a:lumOff val="0"/>
                <a:alphaOff val="0"/>
              </a:schemeClr>
            </a:fontRef>
          </p:style>
          <p:txBody>
            <a:bodyPr spcFirstLastPara="0" vert="horz" wrap="square" lIns="52468" tIns="52468" rIns="52468" bIns="52468" numCol="1" spcCol="1270" anchor="ctr" anchorCtr="0">
              <a:noAutofit/>
            </a:bodyPr>
            <a:lstStyle/>
            <a:p>
              <a:pPr defTabSz="889000">
                <a:lnSpc>
                  <a:spcPts val="2600"/>
                </a:lnSpc>
                <a:spcAft>
                  <a:spcPct val="35000"/>
                </a:spcAft>
              </a:pPr>
              <a:r>
                <a:rPr lang="zh-TW" altLang="en-US" sz="2000" dirty="0">
                  <a:latin typeface="微軟正黑體" panose="020B0604030504040204" pitchFamily="34" charset="-120"/>
                  <a:ea typeface="微軟正黑體" panose="020B0604030504040204" pitchFamily="34" charset="-120"/>
                </a:rPr>
                <a:t>研擬法規調適指導</a:t>
              </a:r>
              <a:r>
                <a:rPr lang="zh-TW" altLang="en-US" sz="2000" dirty="0" smtClean="0">
                  <a:latin typeface="微軟正黑體" panose="020B0604030504040204" pitchFamily="34" charset="-120"/>
                  <a:ea typeface="微軟正黑體" panose="020B0604030504040204" pitchFamily="34" charset="-120"/>
                </a:rPr>
                <a:t>原則</a:t>
              </a:r>
              <a:endParaRPr lang="zh-TW" altLang="en-US" sz="2000" dirty="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963184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4624"/>
            <a:ext cx="7886700" cy="1325563"/>
          </a:xfrm>
        </p:spPr>
        <p:txBody>
          <a:bodyPr>
            <a:normAutofit/>
          </a:bodyPr>
          <a:lstStyle/>
          <a:p>
            <a:r>
              <a:rPr lang="zh-TW" altLang="en-US" sz="4000" dirty="0" smtClean="0"/>
              <a:t>參、具體措施 </a:t>
            </a:r>
            <a:r>
              <a:rPr lang="en-US" altLang="zh-TW" sz="4000" dirty="0" smtClean="0"/>
              <a:t>(</a:t>
            </a:r>
            <a:r>
              <a:rPr lang="zh-TW" altLang="en-US" sz="4000" dirty="0" smtClean="0"/>
              <a:t>１</a:t>
            </a:r>
            <a:r>
              <a:rPr lang="en-US" altLang="zh-TW" sz="4000" dirty="0" smtClean="0"/>
              <a:t>/</a:t>
            </a:r>
            <a:r>
              <a:rPr lang="zh-TW" altLang="en-US" sz="4000" dirty="0" smtClean="0"/>
              <a:t>５</a:t>
            </a:r>
            <a:r>
              <a:rPr lang="en-US" altLang="zh-TW" sz="4000" dirty="0" smtClean="0"/>
              <a:t>)</a:t>
            </a:r>
            <a:endParaRPr lang="zh-TW" altLang="en-US" sz="4000" dirty="0"/>
          </a:p>
        </p:txBody>
      </p:sp>
      <p:sp>
        <p:nvSpPr>
          <p:cNvPr id="4" name="內容版面配置區 2"/>
          <p:cNvSpPr>
            <a:spLocks noGrp="1"/>
          </p:cNvSpPr>
          <p:nvPr>
            <p:ph idx="1"/>
          </p:nvPr>
        </p:nvSpPr>
        <p:spPr>
          <a:xfrm>
            <a:off x="539552" y="1412776"/>
            <a:ext cx="8208911" cy="5544616"/>
          </a:xfrm>
        </p:spPr>
        <p:txBody>
          <a:bodyPr>
            <a:noAutofit/>
          </a:bodyPr>
          <a:lstStyle/>
          <a:p>
            <a:pPr marL="536575" indent="-536575">
              <a:lnSpc>
                <a:spcPts val="3800"/>
              </a:lnSpc>
              <a:buNone/>
            </a:pPr>
            <a:r>
              <a:rPr lang="zh-TW" altLang="en-US" sz="2600" b="1" dirty="0">
                <a:solidFill>
                  <a:schemeClr val="accent5">
                    <a:lumMod val="50000"/>
                  </a:schemeClr>
                </a:solidFill>
              </a:rPr>
              <a:t>一</a:t>
            </a:r>
            <a:r>
              <a:rPr lang="en-US" altLang="zh-TW" sz="2600" b="1" dirty="0" smtClean="0">
                <a:solidFill>
                  <a:schemeClr val="accent5">
                    <a:lumMod val="50000"/>
                  </a:schemeClr>
                </a:solidFill>
              </a:rPr>
              <a:t>.</a:t>
            </a:r>
            <a:r>
              <a:rPr lang="zh-TW" altLang="en-US" sz="2600" b="1" dirty="0" smtClean="0">
                <a:solidFill>
                  <a:schemeClr val="accent5">
                    <a:lumMod val="50000"/>
                  </a:schemeClr>
                </a:solidFill>
              </a:rPr>
              <a:t>成立新創法規調適平臺</a:t>
            </a:r>
            <a:endParaRPr lang="en-US" altLang="zh-TW" sz="2600" b="1" dirty="0">
              <a:solidFill>
                <a:schemeClr val="accent5">
                  <a:lumMod val="50000"/>
                </a:schemeClr>
              </a:solidFill>
            </a:endParaRPr>
          </a:p>
          <a:p>
            <a:pPr marL="536575" indent="-536575">
              <a:lnSpc>
                <a:spcPts val="3800"/>
              </a:lnSpc>
              <a:buNone/>
            </a:pPr>
            <a:r>
              <a:rPr lang="en-US" altLang="zh-TW" sz="2400" b="1" dirty="0" smtClean="0">
                <a:solidFill>
                  <a:schemeClr val="accent5">
                    <a:lumMod val="50000"/>
                  </a:schemeClr>
                </a:solidFill>
              </a:rPr>
              <a:t>(</a:t>
            </a:r>
            <a:r>
              <a:rPr lang="zh-TW" altLang="en-US" sz="2400" b="1" dirty="0" smtClean="0">
                <a:solidFill>
                  <a:schemeClr val="accent5">
                    <a:lumMod val="50000"/>
                  </a:schemeClr>
                </a:solidFill>
              </a:rPr>
              <a:t>一</a:t>
            </a:r>
            <a:r>
              <a:rPr lang="en-US" altLang="zh-TW" sz="2400" b="1" dirty="0" smtClean="0">
                <a:solidFill>
                  <a:schemeClr val="accent5">
                    <a:lumMod val="50000"/>
                  </a:schemeClr>
                </a:solidFill>
              </a:rPr>
              <a:t>)</a:t>
            </a:r>
            <a:r>
              <a:rPr lang="zh-TW" altLang="en-US" sz="2400" b="1" dirty="0">
                <a:solidFill>
                  <a:schemeClr val="accent5">
                    <a:lumMod val="50000"/>
                  </a:schemeClr>
                </a:solidFill>
              </a:rPr>
              <a:t>本會於</a:t>
            </a:r>
            <a:r>
              <a:rPr lang="en-US" altLang="zh-TW" sz="2400" b="1" dirty="0">
                <a:solidFill>
                  <a:schemeClr val="accent5">
                    <a:lumMod val="50000"/>
                  </a:schemeClr>
                </a:solidFill>
              </a:rPr>
              <a:t>106</a:t>
            </a:r>
            <a:r>
              <a:rPr lang="zh-TW" altLang="en-US" sz="2400" b="1" dirty="0">
                <a:solidFill>
                  <a:schemeClr val="accent5">
                    <a:lumMod val="50000"/>
                  </a:schemeClr>
                </a:solidFill>
              </a:rPr>
              <a:t>年</a:t>
            </a:r>
            <a:r>
              <a:rPr lang="en-US" altLang="zh-TW" sz="2400" b="1" dirty="0">
                <a:solidFill>
                  <a:schemeClr val="accent5">
                    <a:lumMod val="50000"/>
                  </a:schemeClr>
                </a:solidFill>
              </a:rPr>
              <a:t>9</a:t>
            </a:r>
            <a:r>
              <a:rPr lang="zh-TW" altLang="en-US" sz="2400" b="1" dirty="0">
                <a:solidFill>
                  <a:schemeClr val="accent5">
                    <a:lumMod val="50000"/>
                  </a:schemeClr>
                </a:solidFill>
              </a:rPr>
              <a:t>月</a:t>
            </a:r>
            <a:r>
              <a:rPr lang="en-US" altLang="zh-TW" sz="2400" b="1" dirty="0">
                <a:solidFill>
                  <a:schemeClr val="accent5">
                    <a:lumMod val="50000"/>
                  </a:schemeClr>
                </a:solidFill>
              </a:rPr>
              <a:t>14</a:t>
            </a:r>
            <a:r>
              <a:rPr lang="zh-TW" altLang="en-US" sz="2400" b="1" dirty="0">
                <a:solidFill>
                  <a:schemeClr val="accent5">
                    <a:lumMod val="50000"/>
                  </a:schemeClr>
                </a:solidFill>
              </a:rPr>
              <a:t>日發布未來</a:t>
            </a:r>
            <a:r>
              <a:rPr lang="en-US" altLang="zh-TW" sz="2400" b="1" dirty="0">
                <a:solidFill>
                  <a:schemeClr val="accent5">
                    <a:lumMod val="50000"/>
                  </a:schemeClr>
                </a:solidFill>
              </a:rPr>
              <a:t>10</a:t>
            </a:r>
            <a:r>
              <a:rPr lang="zh-TW" altLang="en-US" sz="2400" b="1" dirty="0">
                <a:solidFill>
                  <a:schemeClr val="accent5">
                    <a:lumMod val="50000"/>
                  </a:schemeClr>
                </a:solidFill>
              </a:rPr>
              <a:t>大工作重點，並以</a:t>
            </a:r>
            <a:r>
              <a:rPr lang="zh-TW" altLang="en-US" sz="2400" b="1" dirty="0" smtClean="0">
                <a:solidFill>
                  <a:srgbClr val="FF0000"/>
                </a:solidFill>
              </a:rPr>
              <a:t>「建立</a:t>
            </a:r>
            <a:r>
              <a:rPr lang="zh-TW" altLang="en-US" sz="2400" b="1" dirty="0">
                <a:solidFill>
                  <a:srgbClr val="FF0000"/>
                </a:solidFill>
              </a:rPr>
              <a:t>新創法規調適平臺」</a:t>
            </a:r>
            <a:r>
              <a:rPr lang="zh-TW" altLang="en-US" sz="2400" b="1" dirty="0">
                <a:solidFill>
                  <a:schemeClr val="accent5">
                    <a:lumMod val="50000"/>
                  </a:schemeClr>
                </a:solidFill>
              </a:rPr>
              <a:t>為首要工作項目。鑑於新創產業之發展，除面臨新創營運模式之法規適用需協助釐清，並涉及既有法規之調適，爰由本會擔任新創業者法規協調窗口，釐清法規適用疑義及處理法規協調事宜。</a:t>
            </a:r>
          </a:p>
          <a:p>
            <a:pPr marL="536575" indent="-536575">
              <a:lnSpc>
                <a:spcPts val="3800"/>
              </a:lnSpc>
              <a:buNone/>
            </a:pPr>
            <a:r>
              <a:rPr lang="en-US" altLang="zh-TW" sz="2400" b="1" dirty="0" smtClean="0">
                <a:solidFill>
                  <a:schemeClr val="accent5">
                    <a:lumMod val="50000"/>
                  </a:schemeClr>
                </a:solidFill>
              </a:rPr>
              <a:t>(</a:t>
            </a:r>
            <a:r>
              <a:rPr lang="zh-TW" altLang="en-US" sz="2400" b="1" dirty="0" smtClean="0">
                <a:solidFill>
                  <a:schemeClr val="accent5">
                    <a:lumMod val="50000"/>
                  </a:schemeClr>
                </a:solidFill>
              </a:rPr>
              <a:t>二</a:t>
            </a:r>
            <a:r>
              <a:rPr lang="en-US" altLang="zh-TW" sz="2400" b="1" dirty="0" smtClean="0">
                <a:solidFill>
                  <a:schemeClr val="accent5">
                    <a:lumMod val="50000"/>
                  </a:schemeClr>
                </a:solidFill>
              </a:rPr>
              <a:t>)</a:t>
            </a:r>
            <a:r>
              <a:rPr lang="zh-TW" altLang="en-US" sz="2400" b="1" dirty="0" smtClean="0">
                <a:solidFill>
                  <a:schemeClr val="accent5">
                    <a:lumMod val="50000"/>
                  </a:schemeClr>
                </a:solidFill>
              </a:rPr>
              <a:t>任務</a:t>
            </a:r>
            <a:endParaRPr lang="en-US" altLang="zh-TW" sz="2400" b="1" dirty="0" smtClean="0">
              <a:solidFill>
                <a:schemeClr val="accent5">
                  <a:lumMod val="50000"/>
                </a:schemeClr>
              </a:solidFill>
            </a:endParaRPr>
          </a:p>
          <a:p>
            <a:pPr marL="828000" indent="-468000">
              <a:lnSpc>
                <a:spcPts val="3800"/>
              </a:lnSpc>
              <a:buFont typeface="+mj-lt"/>
              <a:buAutoNum type="arabicPeriod"/>
            </a:pPr>
            <a:r>
              <a:rPr lang="zh-TW" altLang="en-US" sz="2400" b="1" dirty="0" smtClean="0">
                <a:solidFill>
                  <a:schemeClr val="accent5">
                    <a:lumMod val="50000"/>
                  </a:schemeClr>
                </a:solidFill>
              </a:rPr>
              <a:t>釐</a:t>
            </a:r>
            <a:r>
              <a:rPr lang="zh-TW" altLang="en-US" sz="2400" b="1" dirty="0">
                <a:solidFill>
                  <a:schemeClr val="accent5">
                    <a:lumMod val="50000"/>
                  </a:schemeClr>
                </a:solidFill>
              </a:rPr>
              <a:t>清新創法規灰色地帶，確認商業模式之適法性</a:t>
            </a:r>
          </a:p>
          <a:p>
            <a:pPr marL="828000" indent="-468000">
              <a:lnSpc>
                <a:spcPts val="3800"/>
              </a:lnSpc>
              <a:buFont typeface="+mj-lt"/>
              <a:buAutoNum type="arabicPeriod"/>
            </a:pPr>
            <a:r>
              <a:rPr lang="zh-TW" altLang="en-US" sz="2400" b="1" dirty="0" smtClean="0">
                <a:solidFill>
                  <a:schemeClr val="accent5">
                    <a:lumMod val="50000"/>
                  </a:schemeClr>
                </a:solidFill>
              </a:rPr>
              <a:t>推動</a:t>
            </a:r>
            <a:r>
              <a:rPr lang="zh-TW" altLang="en-US" sz="2400" b="1" dirty="0">
                <a:solidFill>
                  <a:schemeClr val="accent5">
                    <a:lumMod val="50000"/>
                  </a:schemeClr>
                </a:solidFill>
              </a:rPr>
              <a:t>新創法制革新，優化新創法規環境</a:t>
            </a:r>
          </a:p>
        </p:txBody>
      </p:sp>
    </p:spTree>
    <p:extLst>
      <p:ext uri="{BB962C8B-B14F-4D97-AF65-F5344CB8AC3E}">
        <p14:creationId xmlns:p14="http://schemas.microsoft.com/office/powerpoint/2010/main" val="2172100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496" y="5789"/>
            <a:ext cx="9000999" cy="1334979"/>
          </a:xfrm>
        </p:spPr>
        <p:txBody>
          <a:bodyPr>
            <a:normAutofit/>
          </a:bodyPr>
          <a:lstStyle/>
          <a:p>
            <a:pPr marL="358775" indent="-358775"/>
            <a:r>
              <a:rPr lang="zh-TW" altLang="en-US" sz="4000" dirty="0"/>
              <a:t>參</a:t>
            </a:r>
            <a:r>
              <a:rPr lang="zh-TW" altLang="en-US" sz="4000" dirty="0" smtClean="0"/>
              <a:t>、具體措施</a:t>
            </a:r>
            <a:r>
              <a:rPr lang="en-US" altLang="zh-TW" sz="4000" dirty="0" smtClean="0"/>
              <a:t>(</a:t>
            </a:r>
            <a:r>
              <a:rPr lang="zh-TW" altLang="en-US" sz="4000" dirty="0" smtClean="0"/>
              <a:t>２</a:t>
            </a:r>
            <a:r>
              <a:rPr lang="en-US" altLang="zh-TW" sz="4000" dirty="0" smtClean="0"/>
              <a:t>/</a:t>
            </a:r>
            <a:r>
              <a:rPr lang="zh-TW" altLang="en-US" sz="4000" dirty="0" smtClean="0"/>
              <a:t>５</a:t>
            </a:r>
            <a:r>
              <a:rPr lang="en-US" altLang="zh-TW" sz="4000" dirty="0" smtClean="0"/>
              <a:t>)</a:t>
            </a:r>
            <a:endParaRPr lang="zh-TW" altLang="en-US" sz="4000" dirty="0"/>
          </a:p>
        </p:txBody>
      </p:sp>
      <p:sp>
        <p:nvSpPr>
          <p:cNvPr id="6" name="內容版面配置區 2"/>
          <p:cNvSpPr>
            <a:spLocks noGrp="1"/>
          </p:cNvSpPr>
          <p:nvPr>
            <p:ph idx="1"/>
          </p:nvPr>
        </p:nvSpPr>
        <p:spPr>
          <a:xfrm>
            <a:off x="251520" y="1268760"/>
            <a:ext cx="4032448" cy="5256584"/>
          </a:xfrm>
        </p:spPr>
        <p:txBody>
          <a:bodyPr>
            <a:normAutofit lnSpcReduction="10000"/>
          </a:bodyPr>
          <a:lstStyle/>
          <a:p>
            <a:pPr marL="536575" indent="-536575">
              <a:lnSpc>
                <a:spcPct val="150000"/>
              </a:lnSpc>
              <a:buNone/>
            </a:pPr>
            <a:r>
              <a:rPr lang="en-US" altLang="zh-TW" sz="2400" b="1" dirty="0" smtClean="0">
                <a:solidFill>
                  <a:schemeClr val="accent5">
                    <a:lumMod val="50000"/>
                  </a:schemeClr>
                </a:solidFill>
              </a:rPr>
              <a:t>(</a:t>
            </a:r>
            <a:r>
              <a:rPr lang="zh-TW" altLang="en-US" sz="2400" b="1" dirty="0" smtClean="0">
                <a:solidFill>
                  <a:schemeClr val="accent5">
                    <a:lumMod val="50000"/>
                  </a:schemeClr>
                </a:solidFill>
              </a:rPr>
              <a:t>三</a:t>
            </a:r>
            <a:r>
              <a:rPr lang="en-US" altLang="zh-TW" sz="2400" b="1" dirty="0" smtClean="0">
                <a:solidFill>
                  <a:schemeClr val="accent5">
                    <a:lumMod val="50000"/>
                  </a:schemeClr>
                </a:solidFill>
              </a:rPr>
              <a:t>)</a:t>
            </a:r>
            <a:r>
              <a:rPr lang="zh-TW" altLang="en-US" sz="2400" b="1" dirty="0" smtClean="0">
                <a:solidFill>
                  <a:schemeClr val="accent5">
                    <a:lumMod val="50000"/>
                  </a:schemeClr>
                </a:solidFill>
              </a:rPr>
              <a:t>運作方式</a:t>
            </a:r>
            <a:endParaRPr lang="en-US" altLang="zh-TW" sz="2400" b="1" dirty="0" smtClean="0">
              <a:solidFill>
                <a:schemeClr val="accent5">
                  <a:lumMod val="50000"/>
                </a:schemeClr>
              </a:solidFill>
            </a:endParaRPr>
          </a:p>
          <a:p>
            <a:pPr marL="396000" indent="0">
              <a:lnSpc>
                <a:spcPts val="3200"/>
              </a:lnSpc>
              <a:buNone/>
            </a:pPr>
            <a:r>
              <a:rPr lang="zh-TW" altLang="en-US" sz="2400" b="1" dirty="0" smtClean="0">
                <a:solidFill>
                  <a:schemeClr val="accent5">
                    <a:lumMod val="50000"/>
                  </a:schemeClr>
                </a:solidFill>
              </a:rPr>
              <a:t>新創事業於本會建置之</a:t>
            </a:r>
            <a:r>
              <a:rPr lang="zh-TW" altLang="en-US" sz="2400" b="1" dirty="0" smtClean="0">
                <a:solidFill>
                  <a:srgbClr val="FF0000"/>
                </a:solidFill>
                <a:latin typeface="微軟正黑體"/>
                <a:ea typeface="微軟正黑體"/>
              </a:rPr>
              <a:t>「</a:t>
            </a:r>
            <a:r>
              <a:rPr lang="zh-TW" altLang="en-US" sz="2400" b="1" dirty="0" smtClean="0">
                <a:solidFill>
                  <a:srgbClr val="FF0000"/>
                </a:solidFill>
              </a:rPr>
              <a:t>新創法規調適平臺</a:t>
            </a:r>
            <a:r>
              <a:rPr lang="zh-TW" altLang="en-US" sz="2400" b="1" dirty="0" smtClean="0">
                <a:solidFill>
                  <a:srgbClr val="FF0000"/>
                </a:solidFill>
                <a:latin typeface="微軟正黑體"/>
                <a:ea typeface="微軟正黑體"/>
              </a:rPr>
              <a:t>」</a:t>
            </a:r>
            <a:r>
              <a:rPr lang="zh-TW" altLang="en-US" sz="2400" b="1" dirty="0" smtClean="0">
                <a:solidFill>
                  <a:schemeClr val="accent5">
                    <a:lumMod val="50000"/>
                  </a:schemeClr>
                </a:solidFill>
                <a:latin typeface="微軟正黑體"/>
                <a:ea typeface="微軟正黑體"/>
              </a:rPr>
              <a:t>（或透過書面）</a:t>
            </a:r>
            <a:r>
              <a:rPr lang="zh-TW" altLang="en-US" sz="2400" b="1" dirty="0" smtClean="0">
                <a:solidFill>
                  <a:schemeClr val="accent5">
                    <a:lumMod val="50000"/>
                  </a:schemeClr>
                </a:solidFill>
              </a:rPr>
              <a:t>提出建言申請，由本會邀集新創事業與相關主管機關面對面溝通，釐清事實，確認法規適用關係及其結果，俾利新創事業之發展。另透過</a:t>
            </a:r>
            <a:r>
              <a:rPr lang="zh-TW" altLang="en-US" sz="2400" b="1" dirty="0">
                <a:solidFill>
                  <a:schemeClr val="accent5">
                    <a:lumMod val="50000"/>
                  </a:schemeClr>
                </a:solidFill>
              </a:rPr>
              <a:t>線</a:t>
            </a:r>
            <a:r>
              <a:rPr lang="zh-TW" altLang="en-US" sz="2400" b="1" dirty="0" smtClean="0">
                <a:solidFill>
                  <a:schemeClr val="accent5">
                    <a:lumMod val="50000"/>
                  </a:schemeClr>
                </a:solidFill>
              </a:rPr>
              <a:t>上之回復，</a:t>
            </a:r>
            <a:r>
              <a:rPr lang="zh-TW" altLang="en-US" sz="2400" b="1" dirty="0">
                <a:solidFill>
                  <a:schemeClr val="accent5">
                    <a:lumMod val="50000"/>
                  </a:schemeClr>
                </a:solidFill>
              </a:rPr>
              <a:t>使後續遇到類似</a:t>
            </a:r>
            <a:r>
              <a:rPr lang="zh-TW" altLang="en-US" sz="2400" b="1" dirty="0" smtClean="0">
                <a:solidFill>
                  <a:schemeClr val="accent5">
                    <a:lumMod val="50000"/>
                  </a:schemeClr>
                </a:solidFill>
              </a:rPr>
              <a:t>問題</a:t>
            </a:r>
            <a:r>
              <a:rPr lang="zh-TW" altLang="en-US" sz="2400" b="1" dirty="0">
                <a:solidFill>
                  <a:schemeClr val="accent5">
                    <a:lumMod val="50000"/>
                  </a:schemeClr>
                </a:solidFill>
              </a:rPr>
              <a:t>之</a:t>
            </a:r>
            <a:r>
              <a:rPr lang="zh-TW" altLang="en-US" sz="2400" b="1" dirty="0" smtClean="0">
                <a:solidFill>
                  <a:schemeClr val="accent5">
                    <a:lumMod val="50000"/>
                  </a:schemeClr>
                </a:solidFill>
              </a:rPr>
              <a:t>新創事業亦</a:t>
            </a:r>
            <a:r>
              <a:rPr lang="zh-TW" altLang="en-US" sz="2400" b="1" dirty="0">
                <a:solidFill>
                  <a:schemeClr val="accent5">
                    <a:lumMod val="50000"/>
                  </a:schemeClr>
                </a:solidFill>
              </a:rPr>
              <a:t>能獲得幫助。</a:t>
            </a:r>
          </a:p>
          <a:p>
            <a:pPr marL="536575" indent="-536575">
              <a:lnSpc>
                <a:spcPct val="150000"/>
              </a:lnSpc>
              <a:buNone/>
            </a:pPr>
            <a:endParaRPr lang="en-US" altLang="zh-TW" sz="2400" b="1" dirty="0">
              <a:solidFill>
                <a:prstClr val="black"/>
              </a:solidFill>
            </a:endParaRPr>
          </a:p>
        </p:txBody>
      </p:sp>
      <p:sp>
        <p:nvSpPr>
          <p:cNvPr id="9" name="文字方塊 8"/>
          <p:cNvSpPr txBox="1"/>
          <p:nvPr/>
        </p:nvSpPr>
        <p:spPr>
          <a:xfrm>
            <a:off x="4716016" y="1372706"/>
            <a:ext cx="3929090" cy="400110"/>
          </a:xfrm>
          <a:prstGeom prst="rect">
            <a:avLst/>
          </a:prstGeom>
          <a:noFill/>
        </p:spPr>
        <p:txBody>
          <a:bodyPr wrap="square" rtlCol="0">
            <a:spAutoFit/>
          </a:bodyPr>
          <a:lstStyle/>
          <a:p>
            <a:r>
              <a:rPr lang="zh-TW" altLang="en-US" sz="2000" b="1" dirty="0" smtClean="0">
                <a:solidFill>
                  <a:srgbClr val="FF0000"/>
                </a:solidFill>
                <a:latin typeface="微軟正黑體" pitchFamily="34" charset="-120"/>
                <a:ea typeface="微軟正黑體" pitchFamily="34" charset="-120"/>
              </a:rPr>
              <a:t>※ 新創法規調適平台處理流程</a:t>
            </a:r>
            <a:endParaRPr lang="zh-TW" altLang="en-US" sz="2000" b="1" dirty="0">
              <a:solidFill>
                <a:srgbClr val="FF0000"/>
              </a:solidFill>
              <a:latin typeface="微軟正黑體" pitchFamily="34" charset="-120"/>
              <a:ea typeface="微軟正黑體" pitchFamily="34" charset="-120"/>
            </a:endParaRPr>
          </a:p>
        </p:txBody>
      </p:sp>
      <p:pic>
        <p:nvPicPr>
          <p:cNvPr id="10" name="圖片 9" descr="process2.png"/>
          <p:cNvPicPr>
            <a:picLocks noChangeAspect="1"/>
          </p:cNvPicPr>
          <p:nvPr/>
        </p:nvPicPr>
        <p:blipFill>
          <a:blip r:embed="rId2"/>
          <a:stretch>
            <a:fillRect/>
          </a:stretch>
        </p:blipFill>
        <p:spPr>
          <a:xfrm>
            <a:off x="4321112" y="1728192"/>
            <a:ext cx="4718897" cy="5085184"/>
          </a:xfrm>
          <a:prstGeom prst="rect">
            <a:avLst/>
          </a:prstGeom>
        </p:spPr>
      </p:pic>
    </p:spTree>
    <p:extLst>
      <p:ext uri="{BB962C8B-B14F-4D97-AF65-F5344CB8AC3E}">
        <p14:creationId xmlns:p14="http://schemas.microsoft.com/office/powerpoint/2010/main" val="3103128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496" y="5789"/>
            <a:ext cx="9000999" cy="1334979"/>
          </a:xfrm>
        </p:spPr>
        <p:txBody>
          <a:bodyPr>
            <a:normAutofit/>
          </a:bodyPr>
          <a:lstStyle/>
          <a:p>
            <a:pPr marL="358775" indent="-358775"/>
            <a:r>
              <a:rPr lang="zh-TW" altLang="en-US" sz="4000" dirty="0"/>
              <a:t>參</a:t>
            </a:r>
            <a:r>
              <a:rPr lang="zh-TW" altLang="en-US" sz="4000" dirty="0" smtClean="0"/>
              <a:t>、具體措施</a:t>
            </a:r>
            <a:r>
              <a:rPr lang="en-US" altLang="zh-TW" sz="4000" dirty="0" smtClean="0"/>
              <a:t>(</a:t>
            </a:r>
            <a:r>
              <a:rPr lang="zh-TW" altLang="en-US" sz="4000" dirty="0" smtClean="0"/>
              <a:t>３</a:t>
            </a:r>
            <a:r>
              <a:rPr lang="en-US" altLang="zh-TW" sz="4000" dirty="0" smtClean="0"/>
              <a:t>/</a:t>
            </a:r>
            <a:r>
              <a:rPr lang="zh-TW" altLang="en-US" sz="4000" dirty="0" smtClean="0"/>
              <a:t>５</a:t>
            </a:r>
            <a:r>
              <a:rPr lang="en-US" altLang="zh-TW" sz="4000" dirty="0" smtClean="0"/>
              <a:t>)</a:t>
            </a:r>
            <a:endParaRPr lang="zh-TW" altLang="en-US" sz="4000" dirty="0"/>
          </a:p>
        </p:txBody>
      </p:sp>
      <p:pic>
        <p:nvPicPr>
          <p:cNvPr id="1026" name="Picture 2"/>
          <p:cNvPicPr>
            <a:picLocks noChangeAspect="1" noChangeArrowheads="1"/>
          </p:cNvPicPr>
          <p:nvPr/>
        </p:nvPicPr>
        <p:blipFill>
          <a:blip r:embed="rId2">
            <a:lum bright="-10000" contrast="30000"/>
          </a:blip>
          <a:srcRect l="4702" t="3052" r="5960" b="5360"/>
          <a:stretch>
            <a:fillRect/>
          </a:stretch>
        </p:blipFill>
        <p:spPr bwMode="auto">
          <a:xfrm>
            <a:off x="575556" y="1813466"/>
            <a:ext cx="7992888" cy="4855894"/>
          </a:xfrm>
          <a:prstGeom prst="rect">
            <a:avLst/>
          </a:prstGeom>
          <a:noFill/>
          <a:ln w="9525">
            <a:noFill/>
            <a:miter lim="800000"/>
            <a:headEnd/>
            <a:tailEnd/>
          </a:ln>
          <a:effectLst/>
        </p:spPr>
      </p:pic>
      <p:sp>
        <p:nvSpPr>
          <p:cNvPr id="16" name="橢圓 15"/>
          <p:cNvSpPr/>
          <p:nvPr/>
        </p:nvSpPr>
        <p:spPr>
          <a:xfrm>
            <a:off x="1043608" y="3356992"/>
            <a:ext cx="7056784" cy="1008112"/>
          </a:xfrm>
          <a:prstGeom prst="ellipse">
            <a:avLst/>
          </a:prstGeom>
          <a:noFill/>
          <a:ln w="12700" cap="flat" cmpd="sng" algn="ctr">
            <a:solidFill>
              <a:srgbClr val="FF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zh-TW" altLang="en-US" sz="22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endParaRPr>
          </a:p>
        </p:txBody>
      </p:sp>
      <p:sp>
        <p:nvSpPr>
          <p:cNvPr id="19" name="橢圓 18"/>
          <p:cNvSpPr/>
          <p:nvPr/>
        </p:nvSpPr>
        <p:spPr>
          <a:xfrm>
            <a:off x="4072219" y="5594940"/>
            <a:ext cx="1071570" cy="714380"/>
          </a:xfrm>
          <a:prstGeom prst="ellipse">
            <a:avLst/>
          </a:prstGeom>
          <a:noFill/>
          <a:ln w="12700" cap="flat" cmpd="sng" algn="ctr">
            <a:solidFill>
              <a:srgbClr val="FF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zh-TW" altLang="en-US" sz="22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549836" y="1340768"/>
            <a:ext cx="2880320" cy="369332"/>
          </a:xfrm>
          <a:prstGeom prst="rect">
            <a:avLst/>
          </a:prstGeom>
          <a:solidFill>
            <a:schemeClr val="bg1"/>
          </a:solidFill>
        </p:spPr>
        <p:txBody>
          <a:bodyPr wrap="square" rtlCol="0">
            <a:spAutoFit/>
          </a:bodyPr>
          <a:lstStyle/>
          <a:p>
            <a:r>
              <a:rPr lang="en-US" altLang="zh-TW" b="1" dirty="0" smtClean="0">
                <a:solidFill>
                  <a:srgbClr val="C00000"/>
                </a:solidFill>
              </a:rPr>
              <a:t>http</a:t>
            </a:r>
            <a:r>
              <a:rPr lang="en-US" altLang="zh-TW" b="1" dirty="0">
                <a:solidFill>
                  <a:srgbClr val="C00000"/>
                </a:solidFill>
              </a:rPr>
              <a:t>://law.ndc.gov.tw/  </a:t>
            </a:r>
            <a:endParaRPr lang="zh-TW" altLang="en-US" b="1" dirty="0">
              <a:solidFill>
                <a:srgbClr val="C00000"/>
              </a:solidFill>
            </a:endParaRPr>
          </a:p>
        </p:txBody>
      </p:sp>
      <p:sp>
        <p:nvSpPr>
          <p:cNvPr id="8" name="橢圓 7"/>
          <p:cNvSpPr/>
          <p:nvPr/>
        </p:nvSpPr>
        <p:spPr>
          <a:xfrm>
            <a:off x="6410862" y="1196752"/>
            <a:ext cx="2592288" cy="823182"/>
          </a:xfrm>
          <a:prstGeom prst="ellipse">
            <a:avLst/>
          </a:prstGeom>
          <a:solidFill>
            <a:srgbClr val="9BBB59"/>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2000" rIns="72000"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zh-TW" altLang="en-US" sz="22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rPr>
              <a:t>網頁畫面簡介</a:t>
            </a:r>
          </a:p>
        </p:txBody>
      </p:sp>
    </p:spTree>
    <p:extLst>
      <p:ext uri="{BB962C8B-B14F-4D97-AF65-F5344CB8AC3E}">
        <p14:creationId xmlns:p14="http://schemas.microsoft.com/office/powerpoint/2010/main" val="1041406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496" y="5789"/>
            <a:ext cx="9000999" cy="1334979"/>
          </a:xfrm>
        </p:spPr>
        <p:txBody>
          <a:bodyPr>
            <a:normAutofit/>
          </a:bodyPr>
          <a:lstStyle/>
          <a:p>
            <a:pPr marL="358775" indent="-358775"/>
            <a:r>
              <a:rPr lang="zh-TW" altLang="en-US" sz="4000" dirty="0"/>
              <a:t>參</a:t>
            </a:r>
            <a:r>
              <a:rPr lang="zh-TW" altLang="en-US" sz="4000" dirty="0" smtClean="0"/>
              <a:t>、具體措施</a:t>
            </a:r>
            <a:r>
              <a:rPr lang="en-US" altLang="zh-TW" sz="4000" dirty="0" smtClean="0"/>
              <a:t>(</a:t>
            </a:r>
            <a:r>
              <a:rPr lang="zh-TW" altLang="en-US" sz="4000" dirty="0" smtClean="0"/>
              <a:t>４</a:t>
            </a:r>
            <a:r>
              <a:rPr lang="en-US" altLang="zh-TW" sz="4000" dirty="0" smtClean="0"/>
              <a:t>/</a:t>
            </a:r>
            <a:r>
              <a:rPr lang="zh-TW" altLang="en-US" sz="4000" dirty="0" smtClean="0"/>
              <a:t>５</a:t>
            </a:r>
            <a:r>
              <a:rPr lang="en-US" altLang="zh-TW" sz="4000" dirty="0" smtClean="0"/>
              <a:t>)</a:t>
            </a:r>
            <a:endParaRPr lang="zh-TW" altLang="en-US" sz="4000" dirty="0"/>
          </a:p>
        </p:txBody>
      </p:sp>
      <p:pic>
        <p:nvPicPr>
          <p:cNvPr id="1026"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9044" r="2433" b="10127"/>
          <a:stretch/>
        </p:blipFill>
        <p:spPr bwMode="auto">
          <a:xfrm>
            <a:off x="323528" y="1340768"/>
            <a:ext cx="4896544" cy="27352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9156" t="8786" r="17512" b="5264"/>
          <a:stretch/>
        </p:blipFill>
        <p:spPr bwMode="auto">
          <a:xfrm>
            <a:off x="1928218" y="2726973"/>
            <a:ext cx="4732014" cy="26462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6105" t="8375" r="7186" b="4989"/>
          <a:stretch/>
        </p:blipFill>
        <p:spPr bwMode="auto">
          <a:xfrm>
            <a:off x="3375910" y="3717032"/>
            <a:ext cx="5444562" cy="30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橢圓 2"/>
          <p:cNvSpPr/>
          <p:nvPr/>
        </p:nvSpPr>
        <p:spPr>
          <a:xfrm>
            <a:off x="6098191" y="1196752"/>
            <a:ext cx="2592288" cy="886307"/>
          </a:xfrm>
          <a:prstGeom prst="ellipse">
            <a:avLst/>
          </a:prstGeom>
          <a:solidFill>
            <a:srgbClr val="9BBB59"/>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2000" rIns="72000"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zh-TW" altLang="en-US" sz="22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rPr>
              <a:t>網頁畫面簡介</a:t>
            </a:r>
          </a:p>
        </p:txBody>
      </p:sp>
      <p:sp>
        <p:nvSpPr>
          <p:cNvPr id="4" name="向上箭號 3"/>
          <p:cNvSpPr/>
          <p:nvPr/>
        </p:nvSpPr>
        <p:spPr>
          <a:xfrm>
            <a:off x="215516" y="4202916"/>
            <a:ext cx="1080120" cy="2088232"/>
          </a:xfrm>
          <a:prstGeom prst="upArrow">
            <a:avLst/>
          </a:prstGeom>
          <a:solidFill>
            <a:srgbClr val="FFFF00"/>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zh-TW" altLang="en-US" b="1" i="0" u="none" strike="noStrike" kern="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rPr>
              <a:t>點選我要建言</a:t>
            </a:r>
          </a:p>
        </p:txBody>
      </p:sp>
      <p:sp>
        <p:nvSpPr>
          <p:cNvPr id="5" name="向上箭號 4"/>
          <p:cNvSpPr/>
          <p:nvPr/>
        </p:nvSpPr>
        <p:spPr>
          <a:xfrm>
            <a:off x="1547664" y="4797152"/>
            <a:ext cx="1080120" cy="1979880"/>
          </a:xfrm>
          <a:prstGeom prst="upArrow">
            <a:avLst/>
          </a:prstGeom>
          <a:solidFill>
            <a:srgbClr val="FFFF00"/>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zh-TW" altLang="en-US" b="1" i="0" u="none" strike="noStrike" kern="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rPr>
              <a:t>填寫建言內容</a:t>
            </a:r>
          </a:p>
        </p:txBody>
      </p:sp>
      <p:sp>
        <p:nvSpPr>
          <p:cNvPr id="6" name="向下箭號 5"/>
          <p:cNvSpPr/>
          <p:nvPr/>
        </p:nvSpPr>
        <p:spPr>
          <a:xfrm>
            <a:off x="8028384" y="3067905"/>
            <a:ext cx="1008112" cy="2016224"/>
          </a:xfrm>
          <a:prstGeom prst="downArrow">
            <a:avLst>
              <a:gd name="adj1" fmla="val 53155"/>
              <a:gd name="adj2" fmla="val 50000"/>
            </a:avLst>
          </a:prstGeom>
          <a:solidFill>
            <a:srgbClr val="FFFF00"/>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zh-TW" altLang="en-US" b="1" i="0" u="none" strike="noStrike" kern="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rPr>
              <a:t>建言查詢介面</a:t>
            </a:r>
          </a:p>
        </p:txBody>
      </p:sp>
    </p:spTree>
    <p:extLst>
      <p:ext uri="{BB962C8B-B14F-4D97-AF65-F5344CB8AC3E}">
        <p14:creationId xmlns:p14="http://schemas.microsoft.com/office/powerpoint/2010/main" val="223379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ppt_x"/>
                                          </p:val>
                                        </p:tav>
                                        <p:tav tm="100000">
                                          <p:val>
                                            <p:strVal val="#ppt_x"/>
                                          </p:val>
                                        </p:tav>
                                      </p:tavLst>
                                    </p:anim>
                                    <p:anim calcmode="lin" valueType="num">
                                      <p:cBhvr additive="base">
                                        <p:cTn id="1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500" fill="hold"/>
                                        <p:tgtEl>
                                          <p:spTgt spid="1028"/>
                                        </p:tgtEl>
                                        <p:attrNameLst>
                                          <p:attrName>ppt_x</p:attrName>
                                        </p:attrNameLst>
                                      </p:cBhvr>
                                      <p:tavLst>
                                        <p:tav tm="0">
                                          <p:val>
                                            <p:strVal val="#ppt_x"/>
                                          </p:val>
                                        </p:tav>
                                        <p:tav tm="100000">
                                          <p:val>
                                            <p:strVal val="#ppt_x"/>
                                          </p:val>
                                        </p:tav>
                                      </p:tavLst>
                                    </p:anim>
                                    <p:anim calcmode="lin" valueType="num">
                                      <p:cBhvr additive="base">
                                        <p:cTn id="1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31603" y="44624"/>
            <a:ext cx="7886700" cy="1325563"/>
          </a:xfrm>
        </p:spPr>
        <p:txBody>
          <a:bodyPr>
            <a:normAutofit/>
          </a:bodyPr>
          <a:lstStyle/>
          <a:p>
            <a:r>
              <a:rPr lang="zh-TW" altLang="en-US" sz="4000" dirty="0" smtClean="0"/>
              <a:t>參、具體措施 </a:t>
            </a:r>
            <a:r>
              <a:rPr lang="en-US" altLang="zh-TW" sz="4000" dirty="0" smtClean="0"/>
              <a:t>(</a:t>
            </a:r>
            <a:r>
              <a:rPr lang="zh-TW" altLang="en-US" sz="4000" dirty="0" smtClean="0"/>
              <a:t>５</a:t>
            </a:r>
            <a:r>
              <a:rPr lang="en-US" altLang="zh-TW" sz="4000" dirty="0" smtClean="0"/>
              <a:t>/</a:t>
            </a:r>
            <a:r>
              <a:rPr lang="zh-TW" altLang="en-US" sz="4000" dirty="0" smtClean="0"/>
              <a:t>５</a:t>
            </a:r>
            <a:r>
              <a:rPr lang="en-US" altLang="zh-TW" sz="4000" dirty="0" smtClean="0"/>
              <a:t>)</a:t>
            </a:r>
            <a:endParaRPr lang="zh-TW" altLang="en-US" sz="4000" dirty="0"/>
          </a:p>
        </p:txBody>
      </p:sp>
      <p:sp>
        <p:nvSpPr>
          <p:cNvPr id="4" name="內容版面配置區 2"/>
          <p:cNvSpPr>
            <a:spLocks noGrp="1"/>
          </p:cNvSpPr>
          <p:nvPr>
            <p:ph idx="1"/>
          </p:nvPr>
        </p:nvSpPr>
        <p:spPr>
          <a:xfrm>
            <a:off x="539552" y="1412776"/>
            <a:ext cx="8208911" cy="5544616"/>
          </a:xfrm>
        </p:spPr>
        <p:txBody>
          <a:bodyPr>
            <a:noAutofit/>
          </a:bodyPr>
          <a:lstStyle/>
          <a:p>
            <a:pPr marL="536575" indent="-536575">
              <a:lnSpc>
                <a:spcPts val="3800"/>
              </a:lnSpc>
              <a:buNone/>
            </a:pPr>
            <a:r>
              <a:rPr lang="zh-TW" altLang="en-US" sz="2600" b="1" dirty="0" smtClean="0">
                <a:solidFill>
                  <a:schemeClr val="accent5">
                    <a:lumMod val="50000"/>
                  </a:schemeClr>
                </a:solidFill>
              </a:rPr>
              <a:t>二</a:t>
            </a:r>
            <a:r>
              <a:rPr lang="en-US" altLang="zh-TW" sz="2600" b="1" dirty="0" smtClean="0">
                <a:solidFill>
                  <a:schemeClr val="accent5">
                    <a:lumMod val="50000"/>
                  </a:schemeClr>
                </a:solidFill>
              </a:rPr>
              <a:t>.</a:t>
            </a:r>
            <a:r>
              <a:rPr lang="zh-TW" altLang="en-US" sz="2600" b="1" dirty="0" smtClean="0">
                <a:solidFill>
                  <a:schemeClr val="accent5">
                    <a:lumMod val="50000"/>
                  </a:schemeClr>
                </a:solidFill>
              </a:rPr>
              <a:t>發布法規調適指導原則</a:t>
            </a:r>
            <a:endParaRPr lang="en-US" altLang="zh-TW" sz="2600" b="1" dirty="0">
              <a:solidFill>
                <a:schemeClr val="accent5">
                  <a:lumMod val="50000"/>
                </a:schemeClr>
              </a:solidFill>
            </a:endParaRPr>
          </a:p>
          <a:p>
            <a:pPr marL="536575" indent="-536575">
              <a:lnSpc>
                <a:spcPts val="3800"/>
              </a:lnSpc>
              <a:buNone/>
            </a:pPr>
            <a:r>
              <a:rPr lang="en-US" altLang="zh-TW" sz="2400" b="1" dirty="0" smtClean="0">
                <a:solidFill>
                  <a:schemeClr val="accent5">
                    <a:lumMod val="50000"/>
                  </a:schemeClr>
                </a:solidFill>
              </a:rPr>
              <a:t>(</a:t>
            </a:r>
            <a:r>
              <a:rPr lang="zh-TW" altLang="en-US" sz="2400" b="1" dirty="0" smtClean="0">
                <a:solidFill>
                  <a:schemeClr val="accent5">
                    <a:lumMod val="50000"/>
                  </a:schemeClr>
                </a:solidFill>
              </a:rPr>
              <a:t>一</a:t>
            </a:r>
            <a:r>
              <a:rPr lang="en-US" altLang="zh-TW" sz="2400" b="1" dirty="0" smtClean="0">
                <a:solidFill>
                  <a:schemeClr val="accent5">
                    <a:lumMod val="50000"/>
                  </a:schemeClr>
                </a:solidFill>
              </a:rPr>
              <a:t>)</a:t>
            </a:r>
            <a:r>
              <a:rPr lang="zh-TW" altLang="en-US" sz="2400" b="1" dirty="0" smtClean="0">
                <a:solidFill>
                  <a:schemeClr val="accent5">
                    <a:lumMod val="50000"/>
                  </a:schemeClr>
                </a:solidFill>
              </a:rPr>
              <a:t>考量新創產業發展多透過網路平臺經營，新興平臺經濟模式則涉及消費者</a:t>
            </a:r>
            <a:r>
              <a:rPr lang="zh-TW" altLang="en-US" sz="2400" b="1" dirty="0">
                <a:solidFill>
                  <a:schemeClr val="accent5">
                    <a:lumMod val="50000"/>
                  </a:schemeClr>
                </a:solidFill>
              </a:rPr>
              <a:t>權益保障、個人資料保護、資訊安全</a:t>
            </a:r>
            <a:r>
              <a:rPr lang="zh-TW" altLang="en-US" sz="2400" b="1" dirty="0" smtClean="0">
                <a:solidFill>
                  <a:schemeClr val="accent5">
                    <a:lumMod val="50000"/>
                  </a:schemeClr>
                </a:solidFill>
              </a:rPr>
              <a:t>維護、公平競爭、勞工權益保障等多面向之法規議題。</a:t>
            </a:r>
            <a:endParaRPr lang="en-US" altLang="zh-TW" sz="2400" b="1" dirty="0" smtClean="0">
              <a:solidFill>
                <a:schemeClr val="accent5">
                  <a:lumMod val="50000"/>
                </a:schemeClr>
              </a:solidFill>
            </a:endParaRPr>
          </a:p>
          <a:p>
            <a:pPr marL="536575" indent="-536575">
              <a:lnSpc>
                <a:spcPts val="3800"/>
              </a:lnSpc>
              <a:buNone/>
            </a:pPr>
            <a:r>
              <a:rPr lang="en-US" altLang="zh-TW" sz="2400" b="1" dirty="0" smtClean="0">
                <a:solidFill>
                  <a:schemeClr val="accent5">
                    <a:lumMod val="50000"/>
                  </a:schemeClr>
                </a:solidFill>
              </a:rPr>
              <a:t>(</a:t>
            </a:r>
            <a:r>
              <a:rPr lang="zh-TW" altLang="en-US" sz="2400" b="1" dirty="0" smtClean="0">
                <a:solidFill>
                  <a:schemeClr val="accent5">
                    <a:lumMod val="50000"/>
                  </a:schemeClr>
                </a:solidFill>
              </a:rPr>
              <a:t>二</a:t>
            </a:r>
            <a:r>
              <a:rPr lang="en-US" altLang="zh-TW" sz="2400" b="1" dirty="0" smtClean="0">
                <a:solidFill>
                  <a:schemeClr val="accent5">
                    <a:lumMod val="50000"/>
                  </a:schemeClr>
                </a:solidFill>
              </a:rPr>
              <a:t>)</a:t>
            </a:r>
            <a:r>
              <a:rPr lang="zh-TW" altLang="en-US" sz="2400" b="1" dirty="0" smtClean="0">
                <a:solidFill>
                  <a:schemeClr val="accent5">
                    <a:lumMod val="50000"/>
                  </a:schemeClr>
                </a:solidFill>
              </a:rPr>
              <a:t>參考國際研究與歐盟 </a:t>
            </a:r>
            <a:r>
              <a:rPr lang="en-US" altLang="zh-TW" sz="2400" b="1" dirty="0" smtClean="0">
                <a:solidFill>
                  <a:schemeClr val="accent5">
                    <a:lumMod val="50000"/>
                  </a:schemeClr>
                </a:solidFill>
              </a:rPr>
              <a:t>2016</a:t>
            </a:r>
            <a:r>
              <a:rPr lang="zh-TW" altLang="en-US" sz="2400" b="1" dirty="0" smtClean="0">
                <a:solidFill>
                  <a:schemeClr val="accent5">
                    <a:lumMod val="50000"/>
                  </a:schemeClr>
                </a:solidFill>
              </a:rPr>
              <a:t> 年「</a:t>
            </a:r>
            <a:r>
              <a:rPr lang="zh-TW" altLang="en-US" sz="2400" b="1" dirty="0">
                <a:solidFill>
                  <a:schemeClr val="accent5">
                    <a:lumMod val="50000"/>
                  </a:schemeClr>
                </a:solidFill>
              </a:rPr>
              <a:t>協作經濟議程</a:t>
            </a:r>
            <a:r>
              <a:rPr lang="zh-TW" altLang="en-US" sz="2400" b="1" dirty="0" smtClean="0">
                <a:solidFill>
                  <a:schemeClr val="accent5">
                    <a:lumMod val="50000"/>
                  </a:schemeClr>
                </a:solidFill>
              </a:rPr>
              <a:t>」（</a:t>
            </a:r>
            <a:r>
              <a:rPr lang="en-US" altLang="zh-TW" sz="2400" b="1" dirty="0" smtClean="0">
                <a:solidFill>
                  <a:schemeClr val="accent5">
                    <a:lumMod val="50000"/>
                  </a:schemeClr>
                </a:solidFill>
              </a:rPr>
              <a:t>A </a:t>
            </a:r>
            <a:r>
              <a:rPr lang="en-US" altLang="zh-TW" sz="2400" b="1" dirty="0">
                <a:solidFill>
                  <a:schemeClr val="accent5">
                    <a:lumMod val="50000"/>
                  </a:schemeClr>
                </a:solidFill>
              </a:rPr>
              <a:t>European agenda for the collaborative </a:t>
            </a:r>
            <a:r>
              <a:rPr lang="en-US" altLang="zh-TW" sz="2400" b="1" dirty="0" smtClean="0">
                <a:solidFill>
                  <a:schemeClr val="accent5">
                    <a:lumMod val="50000"/>
                  </a:schemeClr>
                </a:solidFill>
              </a:rPr>
              <a:t>economy</a:t>
            </a:r>
            <a:r>
              <a:rPr lang="zh-TW" altLang="en-US" sz="2400" b="1" dirty="0" smtClean="0">
                <a:solidFill>
                  <a:schemeClr val="accent5">
                    <a:lumMod val="50000"/>
                  </a:schemeClr>
                </a:solidFill>
              </a:rPr>
              <a:t>），</a:t>
            </a:r>
            <a:r>
              <a:rPr lang="zh-TW" altLang="en-US" sz="2400" b="1" dirty="0">
                <a:solidFill>
                  <a:schemeClr val="accent5">
                    <a:lumMod val="50000"/>
                  </a:schemeClr>
                </a:solidFill>
              </a:rPr>
              <a:t>提出</a:t>
            </a:r>
            <a:r>
              <a:rPr lang="zh-TW" altLang="en-US" sz="2400" b="1" dirty="0" smtClean="0">
                <a:solidFill>
                  <a:schemeClr val="accent5">
                    <a:lumMod val="50000"/>
                  </a:schemeClr>
                </a:solidFill>
              </a:rPr>
              <a:t>「</a:t>
            </a:r>
            <a:r>
              <a:rPr lang="zh-TW" altLang="en-US" sz="2400" b="1" dirty="0">
                <a:solidFill>
                  <a:schemeClr val="accent5">
                    <a:lumMod val="50000"/>
                  </a:schemeClr>
                </a:solidFill>
              </a:rPr>
              <a:t>行政院所屬各機關</a:t>
            </a:r>
            <a:r>
              <a:rPr lang="zh-TW" altLang="en-US" sz="2400" b="1" dirty="0" smtClean="0">
                <a:solidFill>
                  <a:schemeClr val="accent5">
                    <a:lumMod val="50000"/>
                  </a:schemeClr>
                </a:solidFill>
              </a:rPr>
              <a:t>因應平臺經濟</a:t>
            </a:r>
            <a:r>
              <a:rPr lang="zh-TW" altLang="en-US" sz="2400" b="1" dirty="0">
                <a:solidFill>
                  <a:schemeClr val="accent5">
                    <a:lumMod val="50000"/>
                  </a:schemeClr>
                </a:solidFill>
              </a:rPr>
              <a:t>發展法規調適參考原則」，協助各機關釐</a:t>
            </a:r>
            <a:r>
              <a:rPr lang="zh-TW" altLang="en-US" sz="2400" b="1" dirty="0" smtClean="0">
                <a:solidFill>
                  <a:schemeClr val="accent5">
                    <a:lumMod val="50000"/>
                  </a:schemeClr>
                </a:solidFill>
              </a:rPr>
              <a:t>清平臺經濟下相關新創商業模式之法規爭議，並依此原則主動</a:t>
            </a:r>
            <a:r>
              <a:rPr lang="zh-TW" altLang="en-US" sz="2400" b="1" dirty="0">
                <a:solidFill>
                  <a:schemeClr val="accent5">
                    <a:lumMod val="50000"/>
                  </a:schemeClr>
                </a:solidFill>
              </a:rPr>
              <a:t>檢視、</a:t>
            </a:r>
            <a:r>
              <a:rPr lang="zh-TW" altLang="en-US" sz="2400" b="1" dirty="0" smtClean="0">
                <a:solidFill>
                  <a:schemeClr val="accent5">
                    <a:lumMod val="50000"/>
                  </a:schemeClr>
                </a:solidFill>
              </a:rPr>
              <a:t>修正主管法規，促使法規調適與產業發展與時俱進。</a:t>
            </a:r>
            <a:endParaRPr lang="zh-TW" altLang="en-US" sz="2400" b="1" dirty="0">
              <a:solidFill>
                <a:schemeClr val="accent5">
                  <a:lumMod val="50000"/>
                </a:schemeClr>
              </a:solidFill>
            </a:endParaRPr>
          </a:p>
        </p:txBody>
      </p:sp>
    </p:spTree>
    <p:extLst>
      <p:ext uri="{BB962C8B-B14F-4D97-AF65-F5344CB8AC3E}">
        <p14:creationId xmlns:p14="http://schemas.microsoft.com/office/powerpoint/2010/main" val="48399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BBB59"/>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22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defRPr>
        </a:defPPr>
      </a:lst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30633</TotalTime>
  <Words>1048</Words>
  <Application>Microsoft Office PowerPoint</Application>
  <PresentationFormat>如螢幕大小 (4:3)</PresentationFormat>
  <Paragraphs>68</Paragraphs>
  <Slides>12</Slides>
  <Notes>1</Notes>
  <HiddenSlides>0</HiddenSlides>
  <MMClips>0</MMClips>
  <ScaleCrop>false</ScaleCrop>
  <HeadingPairs>
    <vt:vector size="4" baseType="variant">
      <vt:variant>
        <vt:lpstr>佈景主題</vt:lpstr>
      </vt:variant>
      <vt:variant>
        <vt:i4>1</vt:i4>
      </vt:variant>
      <vt:variant>
        <vt:lpstr>投影片標題</vt:lpstr>
      </vt:variant>
      <vt:variant>
        <vt:i4>12</vt:i4>
      </vt:variant>
    </vt:vector>
  </HeadingPairs>
  <TitlesOfParts>
    <vt:vector size="13" baseType="lpstr">
      <vt:lpstr>Office 佈景主題</vt:lpstr>
      <vt:lpstr> 打造創新創業投資友善環境第一步- 建立新創法規調適平臺 </vt:lpstr>
      <vt:lpstr>PowerPoint 簡報</vt:lpstr>
      <vt:lpstr>壹、背景</vt:lpstr>
      <vt:lpstr>貳、問題與對策</vt:lpstr>
      <vt:lpstr>參、具體措施 (１/５)</vt:lpstr>
      <vt:lpstr>參、具體措施(２/５)</vt:lpstr>
      <vt:lpstr>參、具體措施(３/５)</vt:lpstr>
      <vt:lpstr>參、具體措施(４/５)</vt:lpstr>
      <vt:lpstr>參、具體措施 (５/５)</vt:lpstr>
      <vt:lpstr>肆、具體案例(１/２)</vt:lpstr>
      <vt:lpstr>肆、具體案例(２/２)</vt:lpstr>
      <vt:lpstr>伍、結語</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ACER</cp:lastModifiedBy>
  <cp:revision>2957</cp:revision>
  <cp:lastPrinted>2017-10-20T08:02:50Z</cp:lastPrinted>
  <dcterms:created xsi:type="dcterms:W3CDTF">2012-02-29T14:54:28Z</dcterms:created>
  <dcterms:modified xsi:type="dcterms:W3CDTF">2017-10-23T03:34:24Z</dcterms:modified>
</cp:coreProperties>
</file>