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  <p:sldMasterId id="2147483708" r:id="rId2"/>
  </p:sldMasterIdLst>
  <p:notesMasterIdLst>
    <p:notesMasterId r:id="rId18"/>
  </p:notesMasterIdLst>
  <p:handoutMasterIdLst>
    <p:handoutMasterId r:id="rId19"/>
  </p:handoutMasterIdLst>
  <p:sldIdLst>
    <p:sldId id="570" r:id="rId3"/>
    <p:sldId id="1193" r:id="rId4"/>
    <p:sldId id="1176" r:id="rId5"/>
    <p:sldId id="1178" r:id="rId6"/>
    <p:sldId id="1179" r:id="rId7"/>
    <p:sldId id="1180" r:id="rId8"/>
    <p:sldId id="1181" r:id="rId9"/>
    <p:sldId id="1182" r:id="rId10"/>
    <p:sldId id="1183" r:id="rId11"/>
    <p:sldId id="1185" r:id="rId12"/>
    <p:sldId id="1186" r:id="rId13"/>
    <p:sldId id="1187" r:id="rId14"/>
    <p:sldId id="1188" r:id="rId15"/>
    <p:sldId id="1189" r:id="rId16"/>
    <p:sldId id="1190" r:id="rId17"/>
  </p:sldIdLst>
  <p:sldSz cx="9144000" cy="6858000" type="screen4x3"/>
  <p:notesSz cx="9926638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545F52A-9CDE-49C1-B85C-0765838DE5B8}">
          <p14:sldIdLst>
            <p14:sldId id="570"/>
            <p14:sldId id="1193"/>
            <p14:sldId id="1176"/>
            <p14:sldId id="1178"/>
            <p14:sldId id="1179"/>
            <p14:sldId id="1180"/>
            <p14:sldId id="1181"/>
            <p14:sldId id="1182"/>
            <p14:sldId id="1183"/>
            <p14:sldId id="1185"/>
            <p14:sldId id="1186"/>
            <p14:sldId id="1187"/>
            <p14:sldId id="1188"/>
            <p14:sldId id="1189"/>
            <p14:sldId id="11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FF"/>
    <a:srgbClr val="FFFFCC"/>
    <a:srgbClr val="990000"/>
    <a:srgbClr val="FFCCFF"/>
    <a:srgbClr val="FF3300"/>
    <a:srgbClr val="006600"/>
    <a:srgbClr val="CCFFCC"/>
    <a:srgbClr val="0000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2583" autoAdjust="0"/>
  </p:normalViewPr>
  <p:slideViewPr>
    <p:cSldViewPr snapToGrid="0">
      <p:cViewPr varScale="1">
        <p:scale>
          <a:sx n="67" d="100"/>
          <a:sy n="67" d="100"/>
        </p:scale>
        <p:origin x="124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2" d="100"/>
        <a:sy n="62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24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CEF10-2AA1-4A53-8D67-67AFA90948D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A166BD0-FB98-4835-9EE9-2616DB9A3490}">
      <dgm:prSet phldrT="[文字]"/>
      <dgm:spPr>
        <a:solidFill>
          <a:srgbClr val="FFCC99"/>
        </a:solidFill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+mj-ea"/>
              <a:ea typeface="+mj-ea"/>
            </a:rPr>
            <a:t>公平共享</a:t>
          </a:r>
          <a:endParaRPr lang="zh-TW" altLang="en-US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BD759853-02C4-43DF-B584-7B9C22FFC2AB}" type="parTrans" cxnId="{32811786-2785-4C1A-AB81-87657D9F08FB}">
      <dgm:prSet/>
      <dgm:spPr/>
      <dgm:t>
        <a:bodyPr/>
        <a:lstStyle/>
        <a:p>
          <a:endParaRPr lang="zh-TW" altLang="en-US"/>
        </a:p>
      </dgm:t>
    </dgm:pt>
    <dgm:pt modelId="{68097CEC-B7DA-4C58-9C3A-4FED8FDBBC8B}" type="sibTrans" cxnId="{32811786-2785-4C1A-AB81-87657D9F08FB}">
      <dgm:prSet/>
      <dgm:spPr>
        <a:solidFill>
          <a:srgbClr val="CC3300"/>
        </a:solidFill>
      </dgm:spPr>
      <dgm:t>
        <a:bodyPr/>
        <a:lstStyle/>
        <a:p>
          <a:endParaRPr lang="zh-TW" altLang="en-US"/>
        </a:p>
      </dgm:t>
    </dgm:pt>
    <dgm:pt modelId="{8AB34AB4-28C8-44C8-9FAA-DFDD3C051B05}">
      <dgm:prSet phldrT="[文字]"/>
      <dgm:spPr>
        <a:solidFill>
          <a:srgbClr val="FF7C80"/>
        </a:solidFill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+mj-ea"/>
              <a:ea typeface="+mj-ea"/>
            </a:rPr>
            <a:t>開放透明</a:t>
          </a:r>
          <a:endParaRPr lang="zh-TW" altLang="en-US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A39C2A59-7854-4C8E-A7AB-DF7D83A7F5BC}" type="parTrans" cxnId="{FC2F92E7-ECE3-4404-877D-39F359111801}">
      <dgm:prSet/>
      <dgm:spPr/>
      <dgm:t>
        <a:bodyPr/>
        <a:lstStyle/>
        <a:p>
          <a:endParaRPr lang="zh-TW" altLang="en-US"/>
        </a:p>
      </dgm:t>
    </dgm:pt>
    <dgm:pt modelId="{720F8B99-25D1-4A19-9FD6-C6A5EE7BF22B}" type="sibTrans" cxnId="{FC2F92E7-ECE3-4404-877D-39F359111801}">
      <dgm:prSet/>
      <dgm:spPr>
        <a:solidFill>
          <a:srgbClr val="CC3300"/>
        </a:solidFill>
      </dgm:spPr>
      <dgm:t>
        <a:bodyPr/>
        <a:lstStyle/>
        <a:p>
          <a:endParaRPr lang="zh-TW" altLang="en-US"/>
        </a:p>
      </dgm:t>
    </dgm:pt>
    <dgm:pt modelId="{6C293784-E2DD-41D5-B0EC-0D7DF267B957}">
      <dgm:prSet phldrT="[文字]"/>
      <dgm:spPr>
        <a:solidFill>
          <a:srgbClr val="3399FF"/>
        </a:solidFill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+mj-ea"/>
              <a:ea typeface="+mj-ea"/>
            </a:rPr>
            <a:t>參與合作</a:t>
          </a:r>
          <a:endParaRPr lang="zh-TW" altLang="en-US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EB7AB9A8-DA69-4306-86B9-498B9B9387D3}" type="parTrans" cxnId="{9EA36B60-E8E7-40DB-9A3C-0FF667222197}">
      <dgm:prSet/>
      <dgm:spPr/>
      <dgm:t>
        <a:bodyPr/>
        <a:lstStyle/>
        <a:p>
          <a:endParaRPr lang="zh-TW" altLang="en-US"/>
        </a:p>
      </dgm:t>
    </dgm:pt>
    <dgm:pt modelId="{09A3ED74-EB56-4791-8E76-BB50D605ED18}" type="sibTrans" cxnId="{9EA36B60-E8E7-40DB-9A3C-0FF667222197}">
      <dgm:prSet/>
      <dgm:spPr>
        <a:solidFill>
          <a:srgbClr val="CC3300"/>
        </a:solidFill>
      </dgm:spPr>
      <dgm:t>
        <a:bodyPr/>
        <a:lstStyle/>
        <a:p>
          <a:endParaRPr lang="zh-TW" altLang="en-US"/>
        </a:p>
      </dgm:t>
    </dgm:pt>
    <dgm:pt modelId="{17D2A3A0-B321-4FD3-94DB-61247A181355}" type="pres">
      <dgm:prSet presAssocID="{5A4CEF10-2AA1-4A53-8D67-67AFA90948D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DC54661-F3D2-4013-B973-60E9F2F6A5A2}" type="pres">
      <dgm:prSet presAssocID="{FA166BD0-FB98-4835-9EE9-2616DB9A349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9498EF-860B-4A15-A22E-8979D829C65C}" type="pres">
      <dgm:prSet presAssocID="{68097CEC-B7DA-4C58-9C3A-4FED8FDBBC8B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DEF243D8-7AAC-4C28-BE2D-58BD68153A28}" type="pres">
      <dgm:prSet presAssocID="{68097CEC-B7DA-4C58-9C3A-4FED8FDBBC8B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C99FBA7B-9A93-444D-8FA2-7523068B66C2}" type="pres">
      <dgm:prSet presAssocID="{8AB34AB4-28C8-44C8-9FAA-DFDD3C051B0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D6570C-1B49-4FC8-BAAC-A37D3D45F36B}" type="pres">
      <dgm:prSet presAssocID="{720F8B99-25D1-4A19-9FD6-C6A5EE7BF22B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587739FB-9C5C-4B88-B4F0-7EBAC36BB188}" type="pres">
      <dgm:prSet presAssocID="{720F8B99-25D1-4A19-9FD6-C6A5EE7BF22B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2A570EBC-3CAD-4ABF-9D3C-43C8A2C6E181}" type="pres">
      <dgm:prSet presAssocID="{6C293784-E2DD-41D5-B0EC-0D7DF267B95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100C3FA-12AD-42C9-822A-7FB51063C27F}" type="pres">
      <dgm:prSet presAssocID="{09A3ED74-EB56-4791-8E76-BB50D605ED18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82D59DDC-3582-4805-A7AA-CE2922D9E7EA}" type="pres">
      <dgm:prSet presAssocID="{09A3ED74-EB56-4791-8E76-BB50D605ED18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9EA36B60-E8E7-40DB-9A3C-0FF667222197}" srcId="{5A4CEF10-2AA1-4A53-8D67-67AFA90948D4}" destId="{6C293784-E2DD-41D5-B0EC-0D7DF267B957}" srcOrd="2" destOrd="0" parTransId="{EB7AB9A8-DA69-4306-86B9-498B9B9387D3}" sibTransId="{09A3ED74-EB56-4791-8E76-BB50D605ED18}"/>
    <dgm:cxn modelId="{880D4EA2-F31F-40ED-8357-6D75132A966F}" type="presOf" srcId="{68097CEC-B7DA-4C58-9C3A-4FED8FDBBC8B}" destId="{809498EF-860B-4A15-A22E-8979D829C65C}" srcOrd="0" destOrd="0" presId="urn:microsoft.com/office/officeart/2005/8/layout/cycle7"/>
    <dgm:cxn modelId="{FC2F92E7-ECE3-4404-877D-39F359111801}" srcId="{5A4CEF10-2AA1-4A53-8D67-67AFA90948D4}" destId="{8AB34AB4-28C8-44C8-9FAA-DFDD3C051B05}" srcOrd="1" destOrd="0" parTransId="{A39C2A59-7854-4C8E-A7AB-DF7D83A7F5BC}" sibTransId="{720F8B99-25D1-4A19-9FD6-C6A5EE7BF22B}"/>
    <dgm:cxn modelId="{C48F2025-2C19-4388-A177-A8C591DB4EFF}" type="presOf" srcId="{8AB34AB4-28C8-44C8-9FAA-DFDD3C051B05}" destId="{C99FBA7B-9A93-444D-8FA2-7523068B66C2}" srcOrd="0" destOrd="0" presId="urn:microsoft.com/office/officeart/2005/8/layout/cycle7"/>
    <dgm:cxn modelId="{9D637D86-D028-424E-A989-9C5D66538B2B}" type="presOf" srcId="{6C293784-E2DD-41D5-B0EC-0D7DF267B957}" destId="{2A570EBC-3CAD-4ABF-9D3C-43C8A2C6E181}" srcOrd="0" destOrd="0" presId="urn:microsoft.com/office/officeart/2005/8/layout/cycle7"/>
    <dgm:cxn modelId="{8DAE6708-D703-435F-8F37-334A6E71DADA}" type="presOf" srcId="{720F8B99-25D1-4A19-9FD6-C6A5EE7BF22B}" destId="{E1D6570C-1B49-4FC8-BAAC-A37D3D45F36B}" srcOrd="0" destOrd="0" presId="urn:microsoft.com/office/officeart/2005/8/layout/cycle7"/>
    <dgm:cxn modelId="{A538F367-357D-40F6-9201-D2787C79A1B0}" type="presOf" srcId="{09A3ED74-EB56-4791-8E76-BB50D605ED18}" destId="{B100C3FA-12AD-42C9-822A-7FB51063C27F}" srcOrd="0" destOrd="0" presId="urn:microsoft.com/office/officeart/2005/8/layout/cycle7"/>
    <dgm:cxn modelId="{E9DCA8E6-992E-4074-8A02-E6EB9DCE39C1}" type="presOf" srcId="{720F8B99-25D1-4A19-9FD6-C6A5EE7BF22B}" destId="{587739FB-9C5C-4B88-B4F0-7EBAC36BB188}" srcOrd="1" destOrd="0" presId="urn:microsoft.com/office/officeart/2005/8/layout/cycle7"/>
    <dgm:cxn modelId="{940AB115-B227-40DB-A43F-A848818FCFA7}" type="presOf" srcId="{FA166BD0-FB98-4835-9EE9-2616DB9A3490}" destId="{7DC54661-F3D2-4013-B973-60E9F2F6A5A2}" srcOrd="0" destOrd="0" presId="urn:microsoft.com/office/officeart/2005/8/layout/cycle7"/>
    <dgm:cxn modelId="{D76B4987-6244-4790-971A-24DAD3F3A6CD}" type="presOf" srcId="{09A3ED74-EB56-4791-8E76-BB50D605ED18}" destId="{82D59DDC-3582-4805-A7AA-CE2922D9E7EA}" srcOrd="1" destOrd="0" presId="urn:microsoft.com/office/officeart/2005/8/layout/cycle7"/>
    <dgm:cxn modelId="{32811786-2785-4C1A-AB81-87657D9F08FB}" srcId="{5A4CEF10-2AA1-4A53-8D67-67AFA90948D4}" destId="{FA166BD0-FB98-4835-9EE9-2616DB9A3490}" srcOrd="0" destOrd="0" parTransId="{BD759853-02C4-43DF-B584-7B9C22FFC2AB}" sibTransId="{68097CEC-B7DA-4C58-9C3A-4FED8FDBBC8B}"/>
    <dgm:cxn modelId="{59C93383-15DF-40BC-989C-5A56D87A7468}" type="presOf" srcId="{68097CEC-B7DA-4C58-9C3A-4FED8FDBBC8B}" destId="{DEF243D8-7AAC-4C28-BE2D-58BD68153A28}" srcOrd="1" destOrd="0" presId="urn:microsoft.com/office/officeart/2005/8/layout/cycle7"/>
    <dgm:cxn modelId="{32705E2E-0213-44BB-A5E5-02F1D1C5E1BE}" type="presOf" srcId="{5A4CEF10-2AA1-4A53-8D67-67AFA90948D4}" destId="{17D2A3A0-B321-4FD3-94DB-61247A181355}" srcOrd="0" destOrd="0" presId="urn:microsoft.com/office/officeart/2005/8/layout/cycle7"/>
    <dgm:cxn modelId="{FFA8EF4E-4A54-43F1-9713-C4F85D499A5B}" type="presParOf" srcId="{17D2A3A0-B321-4FD3-94DB-61247A181355}" destId="{7DC54661-F3D2-4013-B973-60E9F2F6A5A2}" srcOrd="0" destOrd="0" presId="urn:microsoft.com/office/officeart/2005/8/layout/cycle7"/>
    <dgm:cxn modelId="{E5DB6CA9-79A3-4AC3-9D6F-CE668DB30440}" type="presParOf" srcId="{17D2A3A0-B321-4FD3-94DB-61247A181355}" destId="{809498EF-860B-4A15-A22E-8979D829C65C}" srcOrd="1" destOrd="0" presId="urn:microsoft.com/office/officeart/2005/8/layout/cycle7"/>
    <dgm:cxn modelId="{005404C0-C6B3-4664-9490-860CE7995195}" type="presParOf" srcId="{809498EF-860B-4A15-A22E-8979D829C65C}" destId="{DEF243D8-7AAC-4C28-BE2D-58BD68153A28}" srcOrd="0" destOrd="0" presId="urn:microsoft.com/office/officeart/2005/8/layout/cycle7"/>
    <dgm:cxn modelId="{B4BD528C-8250-4ED0-B7F6-22961C6D1771}" type="presParOf" srcId="{17D2A3A0-B321-4FD3-94DB-61247A181355}" destId="{C99FBA7B-9A93-444D-8FA2-7523068B66C2}" srcOrd="2" destOrd="0" presId="urn:microsoft.com/office/officeart/2005/8/layout/cycle7"/>
    <dgm:cxn modelId="{E1BA9AE5-53D1-4912-9A3B-8FBE2328C4C4}" type="presParOf" srcId="{17D2A3A0-B321-4FD3-94DB-61247A181355}" destId="{E1D6570C-1B49-4FC8-BAAC-A37D3D45F36B}" srcOrd="3" destOrd="0" presId="urn:microsoft.com/office/officeart/2005/8/layout/cycle7"/>
    <dgm:cxn modelId="{F4EFA846-6DDC-438F-972B-B3F0227FE58C}" type="presParOf" srcId="{E1D6570C-1B49-4FC8-BAAC-A37D3D45F36B}" destId="{587739FB-9C5C-4B88-B4F0-7EBAC36BB188}" srcOrd="0" destOrd="0" presId="urn:microsoft.com/office/officeart/2005/8/layout/cycle7"/>
    <dgm:cxn modelId="{F46B941B-1B41-4726-9D43-178E7A686C7D}" type="presParOf" srcId="{17D2A3A0-B321-4FD3-94DB-61247A181355}" destId="{2A570EBC-3CAD-4ABF-9D3C-43C8A2C6E181}" srcOrd="4" destOrd="0" presId="urn:microsoft.com/office/officeart/2005/8/layout/cycle7"/>
    <dgm:cxn modelId="{926FA0E9-3069-41FE-85F6-0D85E432658E}" type="presParOf" srcId="{17D2A3A0-B321-4FD3-94DB-61247A181355}" destId="{B100C3FA-12AD-42C9-822A-7FB51063C27F}" srcOrd="5" destOrd="0" presId="urn:microsoft.com/office/officeart/2005/8/layout/cycle7"/>
    <dgm:cxn modelId="{FA390808-3918-46F8-A09F-620483BAE377}" type="presParOf" srcId="{B100C3FA-12AD-42C9-822A-7FB51063C27F}" destId="{82D59DDC-3582-4805-A7AA-CE2922D9E7E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8D1ADC-E1F6-4D56-8257-714F693FBFB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E27C3BB-28AD-410A-8627-8E7606F80707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服務設計</a:t>
          </a:r>
          <a:endParaRPr lang="zh-TW" altLang="en-US" sz="2400" dirty="0">
            <a:latin typeface="+mj-ea"/>
            <a:ea typeface="+mj-ea"/>
          </a:endParaRPr>
        </a:p>
      </dgm:t>
    </dgm:pt>
    <dgm:pt modelId="{D09A558E-7EDC-4818-802C-E9A5D647926A}" type="parTrans" cxnId="{98C39394-F975-4C13-B959-E3030ED72FA8}">
      <dgm:prSet/>
      <dgm:spPr/>
      <dgm:t>
        <a:bodyPr/>
        <a:lstStyle/>
        <a:p>
          <a:endParaRPr lang="zh-TW" altLang="en-US"/>
        </a:p>
      </dgm:t>
    </dgm:pt>
    <dgm:pt modelId="{4577B4C5-3035-46D2-B60C-46711302B5BD}" type="sibTrans" cxnId="{98C39394-F975-4C13-B959-E3030ED72FA8}">
      <dgm:prSet/>
      <dgm:spPr/>
      <dgm:t>
        <a:bodyPr/>
        <a:lstStyle/>
        <a:p>
          <a:endParaRPr lang="zh-TW" altLang="en-US"/>
        </a:p>
      </dgm:t>
    </dgm:pt>
    <dgm:pt modelId="{64CA8048-FDB1-482B-8208-F39E2286D3A7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服務遞送</a:t>
          </a:r>
          <a:endParaRPr lang="zh-TW" altLang="en-US" sz="2400" dirty="0">
            <a:latin typeface="+mj-ea"/>
            <a:ea typeface="+mj-ea"/>
          </a:endParaRPr>
        </a:p>
      </dgm:t>
    </dgm:pt>
    <dgm:pt modelId="{093EA8CA-028F-4420-9546-B34B4EB11CB9}" type="parTrans" cxnId="{7E7DC59A-F1ED-4AE7-94CD-5B4D6DA5E544}">
      <dgm:prSet/>
      <dgm:spPr/>
      <dgm:t>
        <a:bodyPr/>
        <a:lstStyle/>
        <a:p>
          <a:endParaRPr lang="zh-TW" altLang="en-US"/>
        </a:p>
      </dgm:t>
    </dgm:pt>
    <dgm:pt modelId="{C67D10E2-B158-4816-9BA5-463610B66272}" type="sibTrans" cxnId="{7E7DC59A-F1ED-4AE7-94CD-5B4D6DA5E544}">
      <dgm:prSet/>
      <dgm:spPr/>
      <dgm:t>
        <a:bodyPr/>
        <a:lstStyle/>
        <a:p>
          <a:endParaRPr lang="zh-TW" altLang="en-US"/>
        </a:p>
      </dgm:t>
    </dgm:pt>
    <dgm:pt modelId="{70366538-F2D2-49C5-9CAF-2F3B2FDDE203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服務評價</a:t>
          </a:r>
          <a:endParaRPr lang="zh-TW" altLang="en-US" sz="2400" dirty="0">
            <a:latin typeface="+mj-ea"/>
            <a:ea typeface="+mj-ea"/>
          </a:endParaRPr>
        </a:p>
      </dgm:t>
    </dgm:pt>
    <dgm:pt modelId="{8D10B29B-589C-4A3B-9F66-8F44A211E451}" type="parTrans" cxnId="{C9C6028D-2611-4C55-9381-13A9B7A9F329}">
      <dgm:prSet/>
      <dgm:spPr/>
      <dgm:t>
        <a:bodyPr/>
        <a:lstStyle/>
        <a:p>
          <a:endParaRPr lang="zh-TW" altLang="en-US"/>
        </a:p>
      </dgm:t>
    </dgm:pt>
    <dgm:pt modelId="{17420FB7-E858-439B-86FF-43D822A1EFFC}" type="sibTrans" cxnId="{C9C6028D-2611-4C55-9381-13A9B7A9F329}">
      <dgm:prSet/>
      <dgm:spPr/>
      <dgm:t>
        <a:bodyPr/>
        <a:lstStyle/>
        <a:p>
          <a:endParaRPr lang="zh-TW" altLang="en-US"/>
        </a:p>
      </dgm:t>
    </dgm:pt>
    <dgm:pt modelId="{85F57458-177C-417D-905A-BC41A3855C0E}" type="pres">
      <dgm:prSet presAssocID="{8D8D1ADC-E1F6-4D56-8257-714F693FBFB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6ED3019-F9A4-45B3-AA3F-F074C90A89E5}" type="pres">
      <dgm:prSet presAssocID="{0E27C3BB-28AD-410A-8627-8E7606F80707}" presName="dummy" presStyleCnt="0"/>
      <dgm:spPr/>
    </dgm:pt>
    <dgm:pt modelId="{9AAAB682-023D-446F-88C3-CD88C591826C}" type="pres">
      <dgm:prSet presAssocID="{0E27C3BB-28AD-410A-8627-8E7606F80707}" presName="node" presStyleLbl="revTx" presStyleIdx="0" presStyleCnt="3" custScaleX="116281" custScaleY="75322" custRadScaleRad="112504" custRadScaleInc="113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4BE30F-0DF1-4C16-A401-62CC40B06BC6}" type="pres">
      <dgm:prSet presAssocID="{4577B4C5-3035-46D2-B60C-46711302B5BD}" presName="sibTrans" presStyleLbl="node1" presStyleIdx="0" presStyleCnt="3" custLinFactNeighborX="1347" custLinFactNeighborY="-4389"/>
      <dgm:spPr/>
      <dgm:t>
        <a:bodyPr/>
        <a:lstStyle/>
        <a:p>
          <a:endParaRPr lang="zh-TW" altLang="en-US"/>
        </a:p>
      </dgm:t>
    </dgm:pt>
    <dgm:pt modelId="{DA6318BE-B11D-4A35-8646-266545ED8F9C}" type="pres">
      <dgm:prSet presAssocID="{64CA8048-FDB1-482B-8208-F39E2286D3A7}" presName="dummy" presStyleCnt="0"/>
      <dgm:spPr/>
    </dgm:pt>
    <dgm:pt modelId="{20AD0A8E-3835-415F-A248-1D97B3A71484}" type="pres">
      <dgm:prSet presAssocID="{64CA8048-FDB1-482B-8208-F39E2286D3A7}" presName="node" presStyleLbl="revTx" presStyleIdx="1" presStyleCnt="3" custScaleX="117870" custScaleY="10151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A056CD-010C-4D53-851D-32F60C6E221D}" type="pres">
      <dgm:prSet presAssocID="{C67D10E2-B158-4816-9BA5-463610B66272}" presName="sibTrans" presStyleLbl="node1" presStyleIdx="1" presStyleCnt="3" custLinFactNeighborX="38" custLinFactNeighborY="-1735"/>
      <dgm:spPr/>
      <dgm:t>
        <a:bodyPr/>
        <a:lstStyle/>
        <a:p>
          <a:endParaRPr lang="zh-TW" altLang="en-US"/>
        </a:p>
      </dgm:t>
    </dgm:pt>
    <dgm:pt modelId="{6BE03A5E-3CCB-4A60-A8D3-1F44EA4A250A}" type="pres">
      <dgm:prSet presAssocID="{70366538-F2D2-49C5-9CAF-2F3B2FDDE203}" presName="dummy" presStyleCnt="0"/>
      <dgm:spPr/>
    </dgm:pt>
    <dgm:pt modelId="{3B7A1D15-0C6D-43FB-84BF-C10D689433CD}" type="pres">
      <dgm:prSet presAssocID="{70366538-F2D2-49C5-9CAF-2F3B2FDDE203}" presName="node" presStyleLbl="revTx" presStyleIdx="2" presStyleCnt="3" custScaleX="117870" custScaleY="688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EEFC0F-3E43-46E7-B792-7972687B9AE5}" type="pres">
      <dgm:prSet presAssocID="{17420FB7-E858-439B-86FF-43D822A1EFFC}" presName="sibTrans" presStyleLbl="node1" presStyleIdx="2" presStyleCnt="3" custLinFactNeighborX="1582" custLinFactNeighborY="1734"/>
      <dgm:spPr/>
      <dgm:t>
        <a:bodyPr/>
        <a:lstStyle/>
        <a:p>
          <a:endParaRPr lang="zh-TW" altLang="en-US"/>
        </a:p>
      </dgm:t>
    </dgm:pt>
  </dgm:ptLst>
  <dgm:cxnLst>
    <dgm:cxn modelId="{83B7BADD-1CB1-4B17-83DB-D9852B84A9BB}" type="presOf" srcId="{4577B4C5-3035-46D2-B60C-46711302B5BD}" destId="{C24BE30F-0DF1-4C16-A401-62CC40B06BC6}" srcOrd="0" destOrd="0" presId="urn:microsoft.com/office/officeart/2005/8/layout/cycle1"/>
    <dgm:cxn modelId="{C9C6028D-2611-4C55-9381-13A9B7A9F329}" srcId="{8D8D1ADC-E1F6-4D56-8257-714F693FBFBB}" destId="{70366538-F2D2-49C5-9CAF-2F3B2FDDE203}" srcOrd="2" destOrd="0" parTransId="{8D10B29B-589C-4A3B-9F66-8F44A211E451}" sibTransId="{17420FB7-E858-439B-86FF-43D822A1EFFC}"/>
    <dgm:cxn modelId="{463214C7-3DE7-44D5-B73D-EF7D2417F94A}" type="presOf" srcId="{C67D10E2-B158-4816-9BA5-463610B66272}" destId="{C0A056CD-010C-4D53-851D-32F60C6E221D}" srcOrd="0" destOrd="0" presId="urn:microsoft.com/office/officeart/2005/8/layout/cycle1"/>
    <dgm:cxn modelId="{98C39394-F975-4C13-B959-E3030ED72FA8}" srcId="{8D8D1ADC-E1F6-4D56-8257-714F693FBFBB}" destId="{0E27C3BB-28AD-410A-8627-8E7606F80707}" srcOrd="0" destOrd="0" parTransId="{D09A558E-7EDC-4818-802C-E9A5D647926A}" sibTransId="{4577B4C5-3035-46D2-B60C-46711302B5BD}"/>
    <dgm:cxn modelId="{D3F8D877-4A26-4382-AEDC-112A041D2BC2}" type="presOf" srcId="{8D8D1ADC-E1F6-4D56-8257-714F693FBFBB}" destId="{85F57458-177C-417D-905A-BC41A3855C0E}" srcOrd="0" destOrd="0" presId="urn:microsoft.com/office/officeart/2005/8/layout/cycle1"/>
    <dgm:cxn modelId="{50C0B0CD-018F-48DC-8207-4288E82E9217}" type="presOf" srcId="{64CA8048-FDB1-482B-8208-F39E2286D3A7}" destId="{20AD0A8E-3835-415F-A248-1D97B3A71484}" srcOrd="0" destOrd="0" presId="urn:microsoft.com/office/officeart/2005/8/layout/cycle1"/>
    <dgm:cxn modelId="{7E7DC59A-F1ED-4AE7-94CD-5B4D6DA5E544}" srcId="{8D8D1ADC-E1F6-4D56-8257-714F693FBFBB}" destId="{64CA8048-FDB1-482B-8208-F39E2286D3A7}" srcOrd="1" destOrd="0" parTransId="{093EA8CA-028F-4420-9546-B34B4EB11CB9}" sibTransId="{C67D10E2-B158-4816-9BA5-463610B66272}"/>
    <dgm:cxn modelId="{F9D38367-5B90-4B55-9A7F-44136684F26F}" type="presOf" srcId="{70366538-F2D2-49C5-9CAF-2F3B2FDDE203}" destId="{3B7A1D15-0C6D-43FB-84BF-C10D689433CD}" srcOrd="0" destOrd="0" presId="urn:microsoft.com/office/officeart/2005/8/layout/cycle1"/>
    <dgm:cxn modelId="{69353278-A2C0-459F-B496-192FF213FE5D}" type="presOf" srcId="{0E27C3BB-28AD-410A-8627-8E7606F80707}" destId="{9AAAB682-023D-446F-88C3-CD88C591826C}" srcOrd="0" destOrd="0" presId="urn:microsoft.com/office/officeart/2005/8/layout/cycle1"/>
    <dgm:cxn modelId="{5B2D9E2E-84CF-46ED-A671-52C9A1DE2814}" type="presOf" srcId="{17420FB7-E858-439B-86FF-43D822A1EFFC}" destId="{B5EEFC0F-3E43-46E7-B792-7972687B9AE5}" srcOrd="0" destOrd="0" presId="urn:microsoft.com/office/officeart/2005/8/layout/cycle1"/>
    <dgm:cxn modelId="{3387BEBE-48EA-4ACD-8DBB-C34427D02F8E}" type="presParOf" srcId="{85F57458-177C-417D-905A-BC41A3855C0E}" destId="{86ED3019-F9A4-45B3-AA3F-F074C90A89E5}" srcOrd="0" destOrd="0" presId="urn:microsoft.com/office/officeart/2005/8/layout/cycle1"/>
    <dgm:cxn modelId="{B41539BF-0360-43BC-BC67-3AF14D290B9A}" type="presParOf" srcId="{85F57458-177C-417D-905A-BC41A3855C0E}" destId="{9AAAB682-023D-446F-88C3-CD88C591826C}" srcOrd="1" destOrd="0" presId="urn:microsoft.com/office/officeart/2005/8/layout/cycle1"/>
    <dgm:cxn modelId="{EB3E19EE-D4D9-42CA-BF89-AB55130DEB62}" type="presParOf" srcId="{85F57458-177C-417D-905A-BC41A3855C0E}" destId="{C24BE30F-0DF1-4C16-A401-62CC40B06BC6}" srcOrd="2" destOrd="0" presId="urn:microsoft.com/office/officeart/2005/8/layout/cycle1"/>
    <dgm:cxn modelId="{396DE646-3F79-48D5-9C07-FF24A1C6168B}" type="presParOf" srcId="{85F57458-177C-417D-905A-BC41A3855C0E}" destId="{DA6318BE-B11D-4A35-8646-266545ED8F9C}" srcOrd="3" destOrd="0" presId="urn:microsoft.com/office/officeart/2005/8/layout/cycle1"/>
    <dgm:cxn modelId="{14BC4109-C531-430B-AE26-181D5ED5622E}" type="presParOf" srcId="{85F57458-177C-417D-905A-BC41A3855C0E}" destId="{20AD0A8E-3835-415F-A248-1D97B3A71484}" srcOrd="4" destOrd="0" presId="urn:microsoft.com/office/officeart/2005/8/layout/cycle1"/>
    <dgm:cxn modelId="{57056D77-069E-4369-85FC-11205EB7262B}" type="presParOf" srcId="{85F57458-177C-417D-905A-BC41A3855C0E}" destId="{C0A056CD-010C-4D53-851D-32F60C6E221D}" srcOrd="5" destOrd="0" presId="urn:microsoft.com/office/officeart/2005/8/layout/cycle1"/>
    <dgm:cxn modelId="{ECC587FD-D0CC-4472-B749-63B2A64570A1}" type="presParOf" srcId="{85F57458-177C-417D-905A-BC41A3855C0E}" destId="{6BE03A5E-3CCB-4A60-A8D3-1F44EA4A250A}" srcOrd="6" destOrd="0" presId="urn:microsoft.com/office/officeart/2005/8/layout/cycle1"/>
    <dgm:cxn modelId="{074CCEA4-8B38-4A8D-AD37-30246563F522}" type="presParOf" srcId="{85F57458-177C-417D-905A-BC41A3855C0E}" destId="{3B7A1D15-0C6D-43FB-84BF-C10D689433CD}" srcOrd="7" destOrd="0" presId="urn:microsoft.com/office/officeart/2005/8/layout/cycle1"/>
    <dgm:cxn modelId="{3FCC2F4A-ABBB-4C00-B671-A3F1CECF957F}" type="presParOf" srcId="{85F57458-177C-417D-905A-BC41A3855C0E}" destId="{B5EEFC0F-3E43-46E7-B792-7972687B9AE5}" srcOrd="8" destOrd="0" presId="urn:microsoft.com/office/officeart/2005/8/layout/cycle1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BEACC7-93D0-484A-9A6C-530AD21C1AB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BD0016F-6513-4157-8F2B-AE36D98E1A67}">
      <dgm:prSet phldrT="[文字]" custT="1"/>
      <dgm:spPr>
        <a:solidFill>
          <a:srgbClr val="F5C636"/>
        </a:solidFill>
      </dgm:spPr>
      <dgm:t>
        <a:bodyPr/>
        <a:lstStyle/>
        <a:p>
          <a:pPr>
            <a:spcAft>
              <a:spcPts val="0"/>
            </a:spcAft>
          </a:pPr>
          <a:r>
            <a:rPr lang="zh-TW" altLang="en-US" sz="2200" b="1" dirty="0" smtClean="0">
              <a:solidFill>
                <a:schemeClr val="tx1"/>
              </a:solidFill>
              <a:latin typeface="+mj-ea"/>
              <a:ea typeface="+mj-ea"/>
            </a:rPr>
            <a:t>服務</a:t>
          </a:r>
          <a:endParaRPr lang="en-US" altLang="zh-TW" sz="2200" b="1" dirty="0" smtClean="0">
            <a:solidFill>
              <a:schemeClr val="tx1"/>
            </a:solidFill>
            <a:latin typeface="+mj-ea"/>
            <a:ea typeface="+mj-ea"/>
          </a:endParaRPr>
        </a:p>
        <a:p>
          <a:pPr>
            <a:spcAft>
              <a:spcPts val="0"/>
            </a:spcAft>
          </a:pPr>
          <a:r>
            <a:rPr lang="zh-TW" altLang="en-US" sz="2200" b="1" dirty="0" smtClean="0">
              <a:solidFill>
                <a:schemeClr val="tx1"/>
              </a:solidFill>
              <a:latin typeface="+mj-ea"/>
              <a:ea typeface="+mj-ea"/>
            </a:rPr>
            <a:t>創新</a:t>
          </a:r>
          <a:endParaRPr lang="zh-TW" altLang="en-US" sz="22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D2A9A4AD-63D0-4DD1-843D-8C6929AF6A6A}" type="parTrans" cxnId="{9056F7E2-F6B8-4286-8434-D24E1522F278}">
      <dgm:prSet/>
      <dgm:spPr/>
      <dgm:t>
        <a:bodyPr/>
        <a:lstStyle/>
        <a:p>
          <a:endParaRPr lang="zh-TW" altLang="en-US"/>
        </a:p>
      </dgm:t>
    </dgm:pt>
    <dgm:pt modelId="{808665A0-C7D9-4EA5-832F-49876A01254E}" type="sibTrans" cxnId="{9056F7E2-F6B8-4286-8434-D24E1522F278}">
      <dgm:prSet/>
      <dgm:spPr/>
      <dgm:t>
        <a:bodyPr/>
        <a:lstStyle/>
        <a:p>
          <a:endParaRPr lang="zh-TW" altLang="en-US"/>
        </a:p>
      </dgm:t>
    </dgm:pt>
    <dgm:pt modelId="{3CDC0329-0130-4529-955D-563DB484753A}">
      <dgm:prSet phldrT="[文字]" custT="1"/>
      <dgm:spPr>
        <a:solidFill>
          <a:srgbClr val="F79646"/>
        </a:solidFill>
      </dgm:spPr>
      <dgm:t>
        <a:bodyPr/>
        <a:lstStyle/>
        <a:p>
          <a:pPr>
            <a:spcAft>
              <a:spcPts val="0"/>
            </a:spcAft>
          </a:pPr>
          <a:r>
            <a:rPr lang="zh-TW" altLang="en-US" sz="2200" b="1" dirty="0" smtClean="0">
              <a:solidFill>
                <a:schemeClr val="tx1"/>
              </a:solidFill>
              <a:latin typeface="+mj-ea"/>
              <a:ea typeface="+mj-ea"/>
            </a:rPr>
            <a:t>開放透明治理</a:t>
          </a:r>
          <a:endParaRPr lang="zh-TW" altLang="en-US" sz="22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E584D6A5-BDBB-45E4-BF8F-03C49B4BE8B8}" type="parTrans" cxnId="{20C6621A-ED31-4649-AD02-CB6B8084145C}">
      <dgm:prSet/>
      <dgm:spPr/>
      <dgm:t>
        <a:bodyPr/>
        <a:lstStyle/>
        <a:p>
          <a:endParaRPr lang="zh-TW" altLang="en-US"/>
        </a:p>
      </dgm:t>
    </dgm:pt>
    <dgm:pt modelId="{B1786D80-DF37-4CF8-ACD7-5F5325DA3769}" type="sibTrans" cxnId="{20C6621A-ED31-4649-AD02-CB6B8084145C}">
      <dgm:prSet/>
      <dgm:spPr/>
      <dgm:t>
        <a:bodyPr/>
        <a:lstStyle/>
        <a:p>
          <a:endParaRPr lang="zh-TW" altLang="en-US"/>
        </a:p>
      </dgm:t>
    </dgm:pt>
    <dgm:pt modelId="{E27D81D9-E6A6-4A08-B42C-51B363044134}">
      <dgm:prSet phldrT="[文字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zh-TW" altLang="en-US" sz="2200" b="1" dirty="0" smtClean="0">
              <a:solidFill>
                <a:schemeClr val="tx1"/>
              </a:solidFill>
              <a:latin typeface="+mj-ea"/>
              <a:ea typeface="+mj-ea"/>
            </a:rPr>
            <a:t>精實內部作業</a:t>
          </a:r>
          <a:endParaRPr lang="zh-TW" altLang="en-US" sz="22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9547F066-1FAB-4E47-96A9-AA89561B62E0}" type="parTrans" cxnId="{2EAC7167-F8DA-4ADB-AA33-50E7551BEA27}">
      <dgm:prSet/>
      <dgm:spPr/>
      <dgm:t>
        <a:bodyPr/>
        <a:lstStyle/>
        <a:p>
          <a:endParaRPr lang="zh-TW" altLang="en-US"/>
        </a:p>
      </dgm:t>
    </dgm:pt>
    <dgm:pt modelId="{BE2BBFD7-797A-4C66-B570-FDD18D829A56}" type="sibTrans" cxnId="{2EAC7167-F8DA-4ADB-AA33-50E7551BEA27}">
      <dgm:prSet/>
      <dgm:spPr/>
      <dgm:t>
        <a:bodyPr/>
        <a:lstStyle/>
        <a:p>
          <a:endParaRPr lang="zh-TW" altLang="en-US"/>
        </a:p>
      </dgm:t>
    </dgm:pt>
    <dgm:pt modelId="{F03F6765-9BF6-498C-BA3D-46084BF89EC4}" type="pres">
      <dgm:prSet presAssocID="{93BEACC7-93D0-484A-9A6C-530AD21C1AB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74D0659-1F2D-49D3-90EF-E09972E79DAA}" type="pres">
      <dgm:prSet presAssocID="{93BEACC7-93D0-484A-9A6C-530AD21C1AB6}" presName="comp1" presStyleCnt="0"/>
      <dgm:spPr/>
    </dgm:pt>
    <dgm:pt modelId="{00FA7D19-9E8D-448C-9944-8875DD1B114F}" type="pres">
      <dgm:prSet presAssocID="{93BEACC7-93D0-484A-9A6C-530AD21C1AB6}" presName="circle1" presStyleLbl="node1" presStyleIdx="0" presStyleCnt="3"/>
      <dgm:spPr/>
      <dgm:t>
        <a:bodyPr/>
        <a:lstStyle/>
        <a:p>
          <a:endParaRPr lang="zh-TW" altLang="en-US"/>
        </a:p>
      </dgm:t>
    </dgm:pt>
    <dgm:pt modelId="{8083899C-21D9-4265-ADAD-80833A8C7E6C}" type="pres">
      <dgm:prSet presAssocID="{93BEACC7-93D0-484A-9A6C-530AD21C1AB6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152CA2-8534-472B-89C7-2045343393BF}" type="pres">
      <dgm:prSet presAssocID="{93BEACC7-93D0-484A-9A6C-530AD21C1AB6}" presName="comp2" presStyleCnt="0"/>
      <dgm:spPr/>
    </dgm:pt>
    <dgm:pt modelId="{0C479AFE-509B-465B-846A-6B3C0C80F54B}" type="pres">
      <dgm:prSet presAssocID="{93BEACC7-93D0-484A-9A6C-530AD21C1AB6}" presName="circle2" presStyleLbl="node1" presStyleIdx="1" presStyleCnt="3"/>
      <dgm:spPr/>
      <dgm:t>
        <a:bodyPr/>
        <a:lstStyle/>
        <a:p>
          <a:endParaRPr lang="zh-TW" altLang="en-US"/>
        </a:p>
      </dgm:t>
    </dgm:pt>
    <dgm:pt modelId="{9D18C8A0-3524-4683-B3C4-9C2E24F38568}" type="pres">
      <dgm:prSet presAssocID="{93BEACC7-93D0-484A-9A6C-530AD21C1AB6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A66295-5A94-4D22-9FA2-0EB4BB4743F4}" type="pres">
      <dgm:prSet presAssocID="{93BEACC7-93D0-484A-9A6C-530AD21C1AB6}" presName="comp3" presStyleCnt="0"/>
      <dgm:spPr/>
    </dgm:pt>
    <dgm:pt modelId="{04E13440-4848-49A2-B561-8C6157CDFF81}" type="pres">
      <dgm:prSet presAssocID="{93BEACC7-93D0-484A-9A6C-530AD21C1AB6}" presName="circle3" presStyleLbl="node1" presStyleIdx="2" presStyleCnt="3"/>
      <dgm:spPr/>
      <dgm:t>
        <a:bodyPr/>
        <a:lstStyle/>
        <a:p>
          <a:endParaRPr lang="zh-TW" altLang="en-US"/>
        </a:p>
      </dgm:t>
    </dgm:pt>
    <dgm:pt modelId="{2BC14A2F-7108-40F5-B108-9385983FE704}" type="pres">
      <dgm:prSet presAssocID="{93BEACC7-93D0-484A-9A6C-530AD21C1AB6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EAC7167-F8DA-4ADB-AA33-50E7551BEA27}" srcId="{93BEACC7-93D0-484A-9A6C-530AD21C1AB6}" destId="{E27D81D9-E6A6-4A08-B42C-51B363044134}" srcOrd="2" destOrd="0" parTransId="{9547F066-1FAB-4E47-96A9-AA89561B62E0}" sibTransId="{BE2BBFD7-797A-4C66-B570-FDD18D829A56}"/>
    <dgm:cxn modelId="{8440815A-7AAB-4D32-8749-2F54C4EA0273}" type="presOf" srcId="{93BEACC7-93D0-484A-9A6C-530AD21C1AB6}" destId="{F03F6765-9BF6-498C-BA3D-46084BF89EC4}" srcOrd="0" destOrd="0" presId="urn:microsoft.com/office/officeart/2005/8/layout/venn2"/>
    <dgm:cxn modelId="{C3689B50-0C4A-4626-87AB-274DE47BCD33}" type="presOf" srcId="{3BD0016F-6513-4157-8F2B-AE36D98E1A67}" destId="{8083899C-21D9-4265-ADAD-80833A8C7E6C}" srcOrd="1" destOrd="0" presId="urn:microsoft.com/office/officeart/2005/8/layout/venn2"/>
    <dgm:cxn modelId="{3FBCDA2B-B863-4E43-B7F8-03887B529D6F}" type="presOf" srcId="{3CDC0329-0130-4529-955D-563DB484753A}" destId="{0C479AFE-509B-465B-846A-6B3C0C80F54B}" srcOrd="0" destOrd="0" presId="urn:microsoft.com/office/officeart/2005/8/layout/venn2"/>
    <dgm:cxn modelId="{100CA52D-7943-41B6-9FEA-B04422D28514}" type="presOf" srcId="{E27D81D9-E6A6-4A08-B42C-51B363044134}" destId="{2BC14A2F-7108-40F5-B108-9385983FE704}" srcOrd="1" destOrd="0" presId="urn:microsoft.com/office/officeart/2005/8/layout/venn2"/>
    <dgm:cxn modelId="{2E479F58-3EE1-4757-8CC2-E083FDA2C8A1}" type="presOf" srcId="{3BD0016F-6513-4157-8F2B-AE36D98E1A67}" destId="{00FA7D19-9E8D-448C-9944-8875DD1B114F}" srcOrd="0" destOrd="0" presId="urn:microsoft.com/office/officeart/2005/8/layout/venn2"/>
    <dgm:cxn modelId="{9056F7E2-F6B8-4286-8434-D24E1522F278}" srcId="{93BEACC7-93D0-484A-9A6C-530AD21C1AB6}" destId="{3BD0016F-6513-4157-8F2B-AE36D98E1A67}" srcOrd="0" destOrd="0" parTransId="{D2A9A4AD-63D0-4DD1-843D-8C6929AF6A6A}" sibTransId="{808665A0-C7D9-4EA5-832F-49876A01254E}"/>
    <dgm:cxn modelId="{20C6621A-ED31-4649-AD02-CB6B8084145C}" srcId="{93BEACC7-93D0-484A-9A6C-530AD21C1AB6}" destId="{3CDC0329-0130-4529-955D-563DB484753A}" srcOrd="1" destOrd="0" parTransId="{E584D6A5-BDBB-45E4-BF8F-03C49B4BE8B8}" sibTransId="{B1786D80-DF37-4CF8-ACD7-5F5325DA3769}"/>
    <dgm:cxn modelId="{71B3DB2A-6D33-45C0-B224-A7742F7C222D}" type="presOf" srcId="{3CDC0329-0130-4529-955D-563DB484753A}" destId="{9D18C8A0-3524-4683-B3C4-9C2E24F38568}" srcOrd="1" destOrd="0" presId="urn:microsoft.com/office/officeart/2005/8/layout/venn2"/>
    <dgm:cxn modelId="{222C1662-A37F-476D-A675-893703D2D821}" type="presOf" srcId="{E27D81D9-E6A6-4A08-B42C-51B363044134}" destId="{04E13440-4848-49A2-B561-8C6157CDFF81}" srcOrd="0" destOrd="0" presId="urn:microsoft.com/office/officeart/2005/8/layout/venn2"/>
    <dgm:cxn modelId="{D358C4DE-63AF-4979-85B3-A1BAEE0EDFC8}" type="presParOf" srcId="{F03F6765-9BF6-498C-BA3D-46084BF89EC4}" destId="{674D0659-1F2D-49D3-90EF-E09972E79DAA}" srcOrd="0" destOrd="0" presId="urn:microsoft.com/office/officeart/2005/8/layout/venn2"/>
    <dgm:cxn modelId="{C7C5D4D9-EDF6-404F-886C-933A11BC04FC}" type="presParOf" srcId="{674D0659-1F2D-49D3-90EF-E09972E79DAA}" destId="{00FA7D19-9E8D-448C-9944-8875DD1B114F}" srcOrd="0" destOrd="0" presId="urn:microsoft.com/office/officeart/2005/8/layout/venn2"/>
    <dgm:cxn modelId="{B09ACDA6-C87E-4C9C-A4AD-97A6F2DB85BA}" type="presParOf" srcId="{674D0659-1F2D-49D3-90EF-E09972E79DAA}" destId="{8083899C-21D9-4265-ADAD-80833A8C7E6C}" srcOrd="1" destOrd="0" presId="urn:microsoft.com/office/officeart/2005/8/layout/venn2"/>
    <dgm:cxn modelId="{97706558-79A9-4E74-916B-3CE4630F65EE}" type="presParOf" srcId="{F03F6765-9BF6-498C-BA3D-46084BF89EC4}" destId="{43152CA2-8534-472B-89C7-2045343393BF}" srcOrd="1" destOrd="0" presId="urn:microsoft.com/office/officeart/2005/8/layout/venn2"/>
    <dgm:cxn modelId="{6DA9520F-8CD5-4B46-8706-CE900024DEF1}" type="presParOf" srcId="{43152CA2-8534-472B-89C7-2045343393BF}" destId="{0C479AFE-509B-465B-846A-6B3C0C80F54B}" srcOrd="0" destOrd="0" presId="urn:microsoft.com/office/officeart/2005/8/layout/venn2"/>
    <dgm:cxn modelId="{E054CD94-9567-4C89-9F7D-FFC632DA0378}" type="presParOf" srcId="{43152CA2-8534-472B-89C7-2045343393BF}" destId="{9D18C8A0-3524-4683-B3C4-9C2E24F38568}" srcOrd="1" destOrd="0" presId="urn:microsoft.com/office/officeart/2005/8/layout/venn2"/>
    <dgm:cxn modelId="{C21EDAEA-24C6-4DA7-9E41-F94C05613564}" type="presParOf" srcId="{F03F6765-9BF6-498C-BA3D-46084BF89EC4}" destId="{16A66295-5A94-4D22-9FA2-0EB4BB4743F4}" srcOrd="2" destOrd="0" presId="urn:microsoft.com/office/officeart/2005/8/layout/venn2"/>
    <dgm:cxn modelId="{BF51CA20-1B66-4205-A05E-0954BA8CB2DC}" type="presParOf" srcId="{16A66295-5A94-4D22-9FA2-0EB4BB4743F4}" destId="{04E13440-4848-49A2-B561-8C6157CDFF81}" srcOrd="0" destOrd="0" presId="urn:microsoft.com/office/officeart/2005/8/layout/venn2"/>
    <dgm:cxn modelId="{EA3AB216-D875-497B-99B7-DC98C687CDC7}" type="presParOf" srcId="{16A66295-5A94-4D22-9FA2-0EB4BB4743F4}" destId="{2BC14A2F-7108-40F5-B108-9385983FE70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144C23-2FAF-449E-AB57-864F3F959F5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4B0ECD2-B608-4AD5-8B32-BFEFEF3450CF}">
      <dgm:prSet phldrT="[文字]"/>
      <dgm:spPr>
        <a:solidFill>
          <a:srgbClr val="00B0F0"/>
        </a:solidFill>
      </dgm:spPr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發掘問題</a:t>
          </a:r>
          <a:endParaRPr lang="zh-TW" altLang="en-US" dirty="0">
            <a:latin typeface="+mj-ea"/>
            <a:ea typeface="+mj-ea"/>
          </a:endParaRPr>
        </a:p>
      </dgm:t>
    </dgm:pt>
    <dgm:pt modelId="{AFC66CD6-A6BC-43DF-9AD8-22AFAF8D7A6C}" type="parTrans" cxnId="{C46C1BB3-8E70-4880-A7FE-C7BD414C9ECD}">
      <dgm:prSet/>
      <dgm:spPr/>
      <dgm:t>
        <a:bodyPr/>
        <a:lstStyle/>
        <a:p>
          <a:endParaRPr lang="zh-TW" altLang="en-US"/>
        </a:p>
      </dgm:t>
    </dgm:pt>
    <dgm:pt modelId="{77E1EFBE-2640-42C0-A0CA-5821C848376F}" type="sibTrans" cxnId="{C46C1BB3-8E70-4880-A7FE-C7BD414C9EC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zh-TW" altLang="en-US"/>
        </a:p>
      </dgm:t>
    </dgm:pt>
    <dgm:pt modelId="{4DC0A614-AF2A-4787-B237-531B8EE8A14E}">
      <dgm:prSet phldrT="[文字]"/>
      <dgm:spPr>
        <a:solidFill>
          <a:srgbClr val="FF614C"/>
        </a:solidFill>
      </dgm:spPr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規劃服務</a:t>
          </a:r>
          <a:endParaRPr lang="zh-TW" altLang="en-US" dirty="0">
            <a:latin typeface="+mj-ea"/>
            <a:ea typeface="+mj-ea"/>
          </a:endParaRPr>
        </a:p>
      </dgm:t>
    </dgm:pt>
    <dgm:pt modelId="{7264C26F-30FE-461F-BB9F-B2942F1D5D56}" type="parTrans" cxnId="{2B55BA27-44C7-4F4D-BC69-AE20F3A2573F}">
      <dgm:prSet/>
      <dgm:spPr/>
      <dgm:t>
        <a:bodyPr/>
        <a:lstStyle/>
        <a:p>
          <a:endParaRPr lang="zh-TW" altLang="en-US"/>
        </a:p>
      </dgm:t>
    </dgm:pt>
    <dgm:pt modelId="{B4DCBECC-EBB3-4483-A23D-7180E3E9492F}" type="sibTrans" cxnId="{2B55BA27-44C7-4F4D-BC69-AE20F3A2573F}">
      <dgm:prSet/>
      <dgm:spPr/>
      <dgm:t>
        <a:bodyPr/>
        <a:lstStyle/>
        <a:p>
          <a:endParaRPr lang="zh-TW" altLang="en-US"/>
        </a:p>
      </dgm:t>
    </dgm:pt>
    <dgm:pt modelId="{41903EA3-5B0E-4E86-A638-EDC1028E17D3}">
      <dgm:prSet phldrT="[文字]"/>
      <dgm:spPr>
        <a:solidFill>
          <a:srgbClr val="00B050"/>
        </a:solidFill>
      </dgm:spPr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實施推動</a:t>
          </a:r>
          <a:endParaRPr lang="zh-TW" altLang="en-US" dirty="0">
            <a:latin typeface="+mj-ea"/>
            <a:ea typeface="+mj-ea"/>
          </a:endParaRPr>
        </a:p>
      </dgm:t>
    </dgm:pt>
    <dgm:pt modelId="{D89A35A0-52F2-441F-82CF-A7A304AC8744}" type="parTrans" cxnId="{78EFE077-A175-450D-BFBD-078B31983842}">
      <dgm:prSet/>
      <dgm:spPr/>
      <dgm:t>
        <a:bodyPr/>
        <a:lstStyle/>
        <a:p>
          <a:endParaRPr lang="zh-TW" altLang="en-US"/>
        </a:p>
      </dgm:t>
    </dgm:pt>
    <dgm:pt modelId="{F17C8176-DD00-4268-8FEC-625589B2E078}" type="sibTrans" cxnId="{78EFE077-A175-450D-BFBD-078B31983842}">
      <dgm:prSet/>
      <dgm:spPr/>
      <dgm:t>
        <a:bodyPr/>
        <a:lstStyle/>
        <a:p>
          <a:endParaRPr lang="zh-TW" altLang="en-US"/>
        </a:p>
      </dgm:t>
    </dgm:pt>
    <dgm:pt modelId="{78DE3EF6-E27F-4753-A5AE-17485E71D24D}">
      <dgm:prSet phldrT="[文字]"/>
      <dgm:spPr>
        <a:solidFill>
          <a:srgbClr val="F79646"/>
        </a:solidFill>
      </dgm:spPr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評估</a:t>
          </a:r>
          <a:endParaRPr lang="zh-TW" altLang="en-US" dirty="0">
            <a:latin typeface="+mj-ea"/>
            <a:ea typeface="+mj-ea"/>
          </a:endParaRPr>
        </a:p>
      </dgm:t>
    </dgm:pt>
    <dgm:pt modelId="{F414E8AD-C616-4DCB-89FC-A929EEDEE270}" type="parTrans" cxnId="{C9CB9DC4-9DDC-48FC-AF2D-F7C6D9582A75}">
      <dgm:prSet/>
      <dgm:spPr/>
      <dgm:t>
        <a:bodyPr/>
        <a:lstStyle/>
        <a:p>
          <a:endParaRPr lang="zh-TW" altLang="en-US"/>
        </a:p>
      </dgm:t>
    </dgm:pt>
    <dgm:pt modelId="{F4094289-102C-4330-9347-537FA0F157D6}" type="sibTrans" cxnId="{C9CB9DC4-9DDC-48FC-AF2D-F7C6D9582A75}">
      <dgm:prSet/>
      <dgm:spPr/>
      <dgm:t>
        <a:bodyPr/>
        <a:lstStyle/>
        <a:p>
          <a:endParaRPr lang="zh-TW" altLang="en-US"/>
        </a:p>
      </dgm:t>
    </dgm:pt>
    <dgm:pt modelId="{697F1029-7DF9-4A86-BDD5-2C97DF1FC455}" type="pres">
      <dgm:prSet presAssocID="{EF144C23-2FAF-449E-AB57-864F3F959F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135C352-6EB4-4B72-8181-69AD8821DCB0}" type="pres">
      <dgm:prSet presAssocID="{EF144C23-2FAF-449E-AB57-864F3F959F5A}" presName="cycle" presStyleCnt="0"/>
      <dgm:spPr/>
    </dgm:pt>
    <dgm:pt modelId="{15B037CD-9E9F-430B-B927-CDBC52A2F229}" type="pres">
      <dgm:prSet presAssocID="{54B0ECD2-B608-4AD5-8B32-BFEFEF3450CF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AD717B-B4FB-4654-BA14-F329D34623A0}" type="pres">
      <dgm:prSet presAssocID="{77E1EFBE-2640-42C0-A0CA-5821C848376F}" presName="sibTransFirstNode" presStyleLbl="bgShp" presStyleIdx="0" presStyleCnt="1"/>
      <dgm:spPr/>
      <dgm:t>
        <a:bodyPr/>
        <a:lstStyle/>
        <a:p>
          <a:endParaRPr lang="zh-TW" altLang="en-US"/>
        </a:p>
      </dgm:t>
    </dgm:pt>
    <dgm:pt modelId="{2B73C98E-AEDA-4015-842E-66DE9F4A6465}" type="pres">
      <dgm:prSet presAssocID="{4DC0A614-AF2A-4787-B237-531B8EE8A14E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114442-97EA-410A-AC18-79EBDB0C37A3}" type="pres">
      <dgm:prSet presAssocID="{41903EA3-5B0E-4E86-A638-EDC1028E17D3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0C41B6-474F-4E61-A4EA-8E0388738F37}" type="pres">
      <dgm:prSet presAssocID="{78DE3EF6-E27F-4753-A5AE-17485E71D24D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21DE607-ABF6-432E-A251-F20AD005C27A}" type="presOf" srcId="{77E1EFBE-2640-42C0-A0CA-5821C848376F}" destId="{53AD717B-B4FB-4654-BA14-F329D34623A0}" srcOrd="0" destOrd="0" presId="urn:microsoft.com/office/officeart/2005/8/layout/cycle3"/>
    <dgm:cxn modelId="{2B55BA27-44C7-4F4D-BC69-AE20F3A2573F}" srcId="{EF144C23-2FAF-449E-AB57-864F3F959F5A}" destId="{4DC0A614-AF2A-4787-B237-531B8EE8A14E}" srcOrd="1" destOrd="0" parTransId="{7264C26F-30FE-461F-BB9F-B2942F1D5D56}" sibTransId="{B4DCBECC-EBB3-4483-A23D-7180E3E9492F}"/>
    <dgm:cxn modelId="{78EFE077-A175-450D-BFBD-078B31983842}" srcId="{EF144C23-2FAF-449E-AB57-864F3F959F5A}" destId="{41903EA3-5B0E-4E86-A638-EDC1028E17D3}" srcOrd="2" destOrd="0" parTransId="{D89A35A0-52F2-441F-82CF-A7A304AC8744}" sibTransId="{F17C8176-DD00-4268-8FEC-625589B2E078}"/>
    <dgm:cxn modelId="{C46C1BB3-8E70-4880-A7FE-C7BD414C9ECD}" srcId="{EF144C23-2FAF-449E-AB57-864F3F959F5A}" destId="{54B0ECD2-B608-4AD5-8B32-BFEFEF3450CF}" srcOrd="0" destOrd="0" parTransId="{AFC66CD6-A6BC-43DF-9AD8-22AFAF8D7A6C}" sibTransId="{77E1EFBE-2640-42C0-A0CA-5821C848376F}"/>
    <dgm:cxn modelId="{191429B5-1071-4414-93C4-678C446262B8}" type="presOf" srcId="{78DE3EF6-E27F-4753-A5AE-17485E71D24D}" destId="{340C41B6-474F-4E61-A4EA-8E0388738F37}" srcOrd="0" destOrd="0" presId="urn:microsoft.com/office/officeart/2005/8/layout/cycle3"/>
    <dgm:cxn modelId="{75DCDFB5-2CB2-4053-BECB-B4F45AE1A7F7}" type="presOf" srcId="{41903EA3-5B0E-4E86-A638-EDC1028E17D3}" destId="{2E114442-97EA-410A-AC18-79EBDB0C37A3}" srcOrd="0" destOrd="0" presId="urn:microsoft.com/office/officeart/2005/8/layout/cycle3"/>
    <dgm:cxn modelId="{2D89DC18-B2D4-4B02-B1DA-58FB0C2EA7B0}" type="presOf" srcId="{54B0ECD2-B608-4AD5-8B32-BFEFEF3450CF}" destId="{15B037CD-9E9F-430B-B927-CDBC52A2F229}" srcOrd="0" destOrd="0" presId="urn:microsoft.com/office/officeart/2005/8/layout/cycle3"/>
    <dgm:cxn modelId="{39943328-3513-4459-B806-BC4F9C1622E5}" type="presOf" srcId="{EF144C23-2FAF-449E-AB57-864F3F959F5A}" destId="{697F1029-7DF9-4A86-BDD5-2C97DF1FC455}" srcOrd="0" destOrd="0" presId="urn:microsoft.com/office/officeart/2005/8/layout/cycle3"/>
    <dgm:cxn modelId="{C9CB9DC4-9DDC-48FC-AF2D-F7C6D9582A75}" srcId="{EF144C23-2FAF-449E-AB57-864F3F959F5A}" destId="{78DE3EF6-E27F-4753-A5AE-17485E71D24D}" srcOrd="3" destOrd="0" parTransId="{F414E8AD-C616-4DCB-89FC-A929EEDEE270}" sibTransId="{F4094289-102C-4330-9347-537FA0F157D6}"/>
    <dgm:cxn modelId="{C22B1FED-8EF2-402C-9CCE-DB1280EE2512}" type="presOf" srcId="{4DC0A614-AF2A-4787-B237-531B8EE8A14E}" destId="{2B73C98E-AEDA-4015-842E-66DE9F4A6465}" srcOrd="0" destOrd="0" presId="urn:microsoft.com/office/officeart/2005/8/layout/cycle3"/>
    <dgm:cxn modelId="{FE53C171-023C-4E20-8B5F-EB2584DE3AB6}" type="presParOf" srcId="{697F1029-7DF9-4A86-BDD5-2C97DF1FC455}" destId="{F135C352-6EB4-4B72-8181-69AD8821DCB0}" srcOrd="0" destOrd="0" presId="urn:microsoft.com/office/officeart/2005/8/layout/cycle3"/>
    <dgm:cxn modelId="{F590B35A-0C8F-4BE1-B46D-1FD4787A7EAA}" type="presParOf" srcId="{F135C352-6EB4-4B72-8181-69AD8821DCB0}" destId="{15B037CD-9E9F-430B-B927-CDBC52A2F229}" srcOrd="0" destOrd="0" presId="urn:microsoft.com/office/officeart/2005/8/layout/cycle3"/>
    <dgm:cxn modelId="{2C89BE8D-DD1A-4A8D-86CD-1D3531FC717E}" type="presParOf" srcId="{F135C352-6EB4-4B72-8181-69AD8821DCB0}" destId="{53AD717B-B4FB-4654-BA14-F329D34623A0}" srcOrd="1" destOrd="0" presId="urn:microsoft.com/office/officeart/2005/8/layout/cycle3"/>
    <dgm:cxn modelId="{FB80A07F-251F-4E7C-B228-61A178FDD9D4}" type="presParOf" srcId="{F135C352-6EB4-4B72-8181-69AD8821DCB0}" destId="{2B73C98E-AEDA-4015-842E-66DE9F4A6465}" srcOrd="2" destOrd="0" presId="urn:microsoft.com/office/officeart/2005/8/layout/cycle3"/>
    <dgm:cxn modelId="{377239BA-482A-428D-B87F-DD78E0F409E6}" type="presParOf" srcId="{F135C352-6EB4-4B72-8181-69AD8821DCB0}" destId="{2E114442-97EA-410A-AC18-79EBDB0C37A3}" srcOrd="3" destOrd="0" presId="urn:microsoft.com/office/officeart/2005/8/layout/cycle3"/>
    <dgm:cxn modelId="{4D71AC28-05AC-4A29-987E-456B30CA41ED}" type="presParOf" srcId="{F135C352-6EB4-4B72-8181-69AD8821DCB0}" destId="{340C41B6-474F-4E61-A4EA-8E0388738F37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A7D19-9E8D-448C-9944-8875DD1B114F}">
      <dsp:nvSpPr>
        <dsp:cNvPr id="0" name=""/>
        <dsp:cNvSpPr/>
      </dsp:nvSpPr>
      <dsp:spPr>
        <a:xfrm>
          <a:off x="403025" y="0"/>
          <a:ext cx="4080549" cy="4080549"/>
        </a:xfrm>
        <a:prstGeom prst="ellipse">
          <a:avLst/>
        </a:prstGeom>
        <a:solidFill>
          <a:srgbClr val="F5C636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200" b="1" kern="1200" dirty="0" smtClean="0">
              <a:solidFill>
                <a:schemeClr val="tx1"/>
              </a:solidFill>
              <a:latin typeface="+mj-ea"/>
              <a:ea typeface="+mj-ea"/>
            </a:rPr>
            <a:t>服務</a:t>
          </a:r>
          <a:endParaRPr lang="en-US" altLang="zh-TW" sz="2200" b="1" kern="1200" dirty="0" smtClean="0">
            <a:solidFill>
              <a:schemeClr val="tx1"/>
            </a:solidFill>
            <a:latin typeface="+mj-ea"/>
            <a:ea typeface="+mj-ea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200" b="1" kern="1200" dirty="0" smtClean="0">
              <a:solidFill>
                <a:schemeClr val="tx1"/>
              </a:solidFill>
              <a:latin typeface="+mj-ea"/>
              <a:ea typeface="+mj-ea"/>
            </a:rPr>
            <a:t>創新</a:t>
          </a:r>
          <a:endParaRPr lang="zh-TW" altLang="en-US" sz="2200" b="1" kern="1200" dirty="0">
            <a:solidFill>
              <a:schemeClr val="tx1"/>
            </a:solidFill>
            <a:latin typeface="+mj-ea"/>
            <a:ea typeface="+mj-ea"/>
          </a:endParaRPr>
        </a:p>
      </dsp:txBody>
      <dsp:txXfrm>
        <a:off x="1730224" y="204027"/>
        <a:ext cx="1426151" cy="612082"/>
      </dsp:txXfrm>
    </dsp:sp>
    <dsp:sp modelId="{0C479AFE-509B-465B-846A-6B3C0C80F54B}">
      <dsp:nvSpPr>
        <dsp:cNvPr id="0" name=""/>
        <dsp:cNvSpPr/>
      </dsp:nvSpPr>
      <dsp:spPr>
        <a:xfrm>
          <a:off x="913094" y="1020137"/>
          <a:ext cx="3060411" cy="3060411"/>
        </a:xfrm>
        <a:prstGeom prst="ellipse">
          <a:avLst/>
        </a:prstGeom>
        <a:solidFill>
          <a:srgbClr val="F79646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200" b="1" kern="1200" dirty="0" smtClean="0">
              <a:solidFill>
                <a:schemeClr val="tx1"/>
              </a:solidFill>
              <a:latin typeface="+mj-ea"/>
              <a:ea typeface="+mj-ea"/>
            </a:rPr>
            <a:t>開放透明治理</a:t>
          </a:r>
          <a:endParaRPr lang="zh-TW" altLang="en-US" sz="2200" b="1" kern="1200" dirty="0">
            <a:solidFill>
              <a:schemeClr val="tx1"/>
            </a:solidFill>
            <a:latin typeface="+mj-ea"/>
            <a:ea typeface="+mj-ea"/>
          </a:endParaRPr>
        </a:p>
      </dsp:txBody>
      <dsp:txXfrm>
        <a:off x="1730224" y="1211412"/>
        <a:ext cx="1426151" cy="573827"/>
      </dsp:txXfrm>
    </dsp:sp>
    <dsp:sp modelId="{04E13440-4848-49A2-B561-8C6157CDFF81}">
      <dsp:nvSpPr>
        <dsp:cNvPr id="0" name=""/>
        <dsp:cNvSpPr/>
      </dsp:nvSpPr>
      <dsp:spPr>
        <a:xfrm>
          <a:off x="1423163" y="2040274"/>
          <a:ext cx="2040274" cy="2040274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chemeClr val="tx1"/>
              </a:solidFill>
              <a:latin typeface="+mj-ea"/>
              <a:ea typeface="+mj-ea"/>
            </a:rPr>
            <a:t>精實內部作業</a:t>
          </a:r>
          <a:endParaRPr lang="zh-TW" altLang="en-US" sz="2200" b="1" kern="1200" dirty="0">
            <a:solidFill>
              <a:schemeClr val="tx1"/>
            </a:solidFill>
            <a:latin typeface="+mj-ea"/>
            <a:ea typeface="+mj-ea"/>
          </a:endParaRPr>
        </a:p>
      </dsp:txBody>
      <dsp:txXfrm>
        <a:off x="1721954" y="2550343"/>
        <a:ext cx="1442691" cy="10201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1698" y="4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794D317-46B7-457C-B1A1-69B93980B183}" type="datetimeFigureOut">
              <a:rPr lang="zh-TW" altLang="en-US"/>
              <a:pPr>
                <a:defRPr/>
              </a:pPr>
              <a:t>2020/7/6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381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1698" y="6456381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BAFB2CC-0D88-41EC-9D7D-4BCFCD9CDC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147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1698" y="4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406F1CC-59EF-4FF6-817F-E814B77F39CC}" type="datetimeFigureOut">
              <a:rPr lang="zh-TW" altLang="en-US"/>
              <a:pPr>
                <a:defRPr/>
              </a:pPr>
              <a:t>2020/7/6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9" rIns="91396" bIns="45699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207" y="3271669"/>
            <a:ext cx="7942238" cy="2676027"/>
          </a:xfrm>
          <a:prstGeom prst="rect">
            <a:avLst/>
          </a:prstGeom>
        </p:spPr>
        <p:txBody>
          <a:bodyPr vert="horz" lIns="91396" tIns="45699" rIns="91396" bIns="45699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81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1698" y="6456381"/>
            <a:ext cx="4302625" cy="341297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4CFFC86-50CA-4F5A-BC9F-571D915B83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802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30872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pic>
        <p:nvPicPr>
          <p:cNvPr id="10" name="Picture 2" descr="D:\Users\candy\00業務\102年業務\23.經建會邁向國發會1021119\國發會LOGO定稿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4995"/>
          <a:stretch>
            <a:fillRect/>
          </a:stretch>
        </p:blipFill>
        <p:spPr bwMode="auto">
          <a:xfrm>
            <a:off x="254000" y="120650"/>
            <a:ext cx="130968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pPr>
              <a:defRPr/>
            </a:pPr>
            <a:fld id="{ACE9D333-EAA3-4A72-B114-4FA3F1403B2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1EEED-A4FE-4EF4-9841-FAC6171F2C3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1F78A-8EAE-4E27-AA45-913F47B36C5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Users\candy\00業務\102年業務\23.經建會邁向國發會1021119\國發會LOGO定稿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95"/>
          <a:stretch/>
        </p:blipFill>
        <p:spPr bwMode="auto">
          <a:xfrm>
            <a:off x="187568" y="117230"/>
            <a:ext cx="1008112" cy="101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16913" y="6524625"/>
            <a:ext cx="765175" cy="2174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4B105-DF4A-45D3-9D53-740CBD84F61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493234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080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932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410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578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596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4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086600" y="6557963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zh-TW"/>
            </a:defPPr>
            <a:lvl1pPr marL="0" algn="r" defTabSz="914400" rtl="0" eaLnBrk="1" latinLnBrk="0" hangingPunct="1">
              <a:defRPr sz="1400" kern="12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文鼎圓體M" panose="020F0600000000000000" pitchFamily="34" charset="-12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A509FE-44AE-4418-A90B-CF50A3D6D71D}" type="slidenum">
              <a:rPr kumimoji="0" lang="zh-TW" altLang="en-US" sz="1600" smtClean="0">
                <a:solidFill>
                  <a:schemeClr val="bg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029200" y="6056313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r" defTabSz="914400" rtl="0" eaLnBrk="1" latinLnBrk="0" hangingPunct="1">
              <a:defRPr sz="2000" kern="120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文鼎圓體M" panose="020F0600000000000000" pitchFamily="34" charset="-120"/>
              <a:cs typeface="Arial" panose="020B0604020202020204" pitchFamily="34" charset="0"/>
            </a:endParaRPr>
          </a:p>
        </p:txBody>
      </p:sp>
      <p:pic>
        <p:nvPicPr>
          <p:cNvPr id="9" name="Picture 2" descr="D:\Users\candy\00業務\102年業務\23.經建會邁向國發會1021119\國發會LOGO定稿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4995"/>
          <a:stretch>
            <a:fillRect/>
          </a:stretch>
        </p:blipFill>
        <p:spPr bwMode="auto">
          <a:xfrm>
            <a:off x="0" y="84138"/>
            <a:ext cx="914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群組 6"/>
          <p:cNvGrpSpPr>
            <a:grpSpLocks/>
          </p:cNvGrpSpPr>
          <p:nvPr userDrawn="1"/>
        </p:nvGrpSpPr>
        <p:grpSpPr bwMode="auto">
          <a:xfrm>
            <a:off x="0" y="5539887"/>
            <a:ext cx="9144000" cy="1435588"/>
            <a:chOff x="0" y="5107823"/>
            <a:chExt cx="9144000" cy="1827757"/>
          </a:xfrm>
        </p:grpSpPr>
        <p:pic>
          <p:nvPicPr>
            <p:cNvPr id="11" name="图片 13" descr="10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040" y="5649705"/>
              <a:ext cx="4572000" cy="1285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图片 8" descr="4.png"/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107823"/>
              <a:ext cx="9144000" cy="1785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pPr>
              <a:defRPr/>
            </a:pPr>
            <a:fld id="{ACE9D333-EAA3-4A72-B114-4FA3F1403B2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9212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129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092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810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9EB1-97E3-4E5A-BA1E-ACB909B519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9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86600" y="6557963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zh-TW"/>
            </a:defPPr>
            <a:lvl1pPr marL="0" algn="r" defTabSz="914400" rtl="0" eaLnBrk="1" latinLnBrk="0" hangingPunct="1">
              <a:defRPr sz="1400" kern="12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文鼎圓體M" panose="020F0600000000000000" pitchFamily="34" charset="-12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6ED1D74-F01A-43CB-8B4F-A8A1BA6BAB20}" type="slidenum">
              <a:rPr kumimoji="0" lang="zh-TW" altLang="en-US" sz="1600" smtClean="0">
                <a:solidFill>
                  <a:schemeClr val="bg1">
                    <a:lumMod val="9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en-US" altLang="zh-TW" sz="1600" dirty="0" smtClean="0">
                <a:solidFill>
                  <a:schemeClr val="bg1">
                    <a:lumMod val="95000"/>
                  </a:schemeClr>
                </a:solidFill>
              </a:rPr>
              <a:t>/30</a:t>
            </a:r>
            <a:endParaRPr kumimoji="0" lang="zh-TW" alt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029200" y="6056313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r" defTabSz="914400" rtl="0" eaLnBrk="1" latinLnBrk="0" hangingPunct="1">
              <a:defRPr sz="2000" kern="120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文鼎圓體M" panose="020F0600000000000000" pitchFamily="34" charset="-120"/>
              <a:cs typeface="Arial" panose="020B0604020202020204" pitchFamily="34" charset="0"/>
            </a:endParaRPr>
          </a:p>
        </p:txBody>
      </p:sp>
      <p:pic>
        <p:nvPicPr>
          <p:cNvPr id="12" name="Picture 2" descr="D:\Users\candy\00業務\102年業務\23.經建會邁向國發會1021119\國發會LOGO定稿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4995"/>
          <a:stretch>
            <a:fillRect/>
          </a:stretch>
        </p:blipFill>
        <p:spPr bwMode="auto">
          <a:xfrm>
            <a:off x="254000" y="120650"/>
            <a:ext cx="1008063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pPr>
              <a:defRPr/>
            </a:pPr>
            <a:fld id="{ACE9D333-EAA3-4A72-B114-4FA3F1403B2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9144000" cy="1011238"/>
          </a:xfrm>
          <a:prstGeom prst="rect">
            <a:avLst/>
          </a:prstGeom>
          <a:solidFill>
            <a:srgbClr val="002060">
              <a:alpha val="67059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  <p:pic>
        <p:nvPicPr>
          <p:cNvPr id="12" name="Picture 2" descr="D:\Users\candy\00業務\102年業務\23.經建會邁向國發會1021119\國發會LOGO定稿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4995"/>
          <a:stretch>
            <a:fillRect/>
          </a:stretch>
        </p:blipFill>
        <p:spPr bwMode="auto">
          <a:xfrm>
            <a:off x="0" y="0"/>
            <a:ext cx="1008063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4665" y="-678730"/>
            <a:ext cx="8229600" cy="16002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9D333-EAA3-4A72-B114-4FA3F1403B2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6641B-114C-46C9-BCB0-844994BF962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10FE6-9BDF-450E-B5CE-BE26358D2CE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439EB-94E5-479C-A7CA-AE712B9E6D8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EA53A-9845-4159-AD5B-750F6B03D52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7/6/2020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72" r:id="rId12"/>
    <p:sldLayoutId id="214748372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1157-A642-4C42-B8B2-B9654C8D0760}" type="datetimeFigureOut">
              <a:rPr lang="zh-TW" altLang="en-US" smtClean="0"/>
              <a:t>2020/7/6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A31E9EB1-97E3-4E5A-BA1E-ACB909B519D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15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字方塊 4"/>
          <p:cNvSpPr txBox="1">
            <a:spLocks noChangeArrowheads="1"/>
          </p:cNvSpPr>
          <p:nvPr/>
        </p:nvSpPr>
        <p:spPr bwMode="auto">
          <a:xfrm>
            <a:off x="545343" y="1670944"/>
            <a:ext cx="78747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政府服務躍升</a:t>
            </a:r>
            <a:r>
              <a:rPr lang="zh-TW" altLang="en-US" sz="48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方案</a:t>
            </a:r>
            <a:endParaRPr lang="en-US" altLang="zh-TW" sz="4800" b="1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96736" y="4399072"/>
            <a:ext cx="4572000" cy="6134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defTabSz="876300" fontAlgn="auto">
              <a:lnSpc>
                <a:spcPct val="125000"/>
              </a:lnSpc>
              <a:spcAft>
                <a:spcPts val="0"/>
              </a:spcAft>
              <a:defRPr/>
            </a:pPr>
            <a:r>
              <a:rPr lang="zh-TW" alt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國家發展委員會</a:t>
            </a:r>
            <a:endParaRPr lang="en-US" altLang="zh-TW" sz="3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9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30267" y="1589266"/>
            <a:ext cx="7396174" cy="4676067"/>
            <a:chOff x="732686" y="4349030"/>
            <a:chExt cx="3452374" cy="1656302"/>
          </a:xfrm>
        </p:grpSpPr>
        <p:sp>
          <p:nvSpPr>
            <p:cNvPr id="5" name="手繪多邊形 4"/>
            <p:cNvSpPr/>
            <p:nvPr/>
          </p:nvSpPr>
          <p:spPr>
            <a:xfrm>
              <a:off x="732686" y="4385332"/>
              <a:ext cx="3194281" cy="1620000"/>
            </a:xfrm>
            <a:custGeom>
              <a:avLst/>
              <a:gdLst>
                <a:gd name="connsiteX0" fmla="*/ 270005 w 3194281"/>
                <a:gd name="connsiteY0" fmla="*/ 0 h 1620000"/>
                <a:gd name="connsiteX1" fmla="*/ 3194281 w 3194281"/>
                <a:gd name="connsiteY1" fmla="*/ 0 h 1620000"/>
                <a:gd name="connsiteX2" fmla="*/ 3194281 w 3194281"/>
                <a:gd name="connsiteY2" fmla="*/ 1620000 h 1620000"/>
                <a:gd name="connsiteX3" fmla="*/ 270005 w 3194281"/>
                <a:gd name="connsiteY3" fmla="*/ 1620000 h 1620000"/>
                <a:gd name="connsiteX4" fmla="*/ 0 w 3194281"/>
                <a:gd name="connsiteY4" fmla="*/ 1349995 h 1620000"/>
                <a:gd name="connsiteX5" fmla="*/ 0 w 3194281"/>
                <a:gd name="connsiteY5" fmla="*/ 270005 h 1620000"/>
                <a:gd name="connsiteX6" fmla="*/ 270005 w 3194281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4281" h="1620000">
                  <a:moveTo>
                    <a:pt x="270005" y="0"/>
                  </a:moveTo>
                  <a:lnTo>
                    <a:pt x="3194281" y="0"/>
                  </a:lnTo>
                  <a:lnTo>
                    <a:pt x="3194281" y="1620000"/>
                  </a:lnTo>
                  <a:lnTo>
                    <a:pt x="270005" y="1620000"/>
                  </a:lnTo>
                  <a:cubicBezTo>
                    <a:pt x="120885" y="1620000"/>
                    <a:pt x="0" y="1499115"/>
                    <a:pt x="0" y="1349995"/>
                  </a:cubicBezTo>
                  <a:lnTo>
                    <a:pt x="0" y="270005"/>
                  </a:lnTo>
                  <a:cubicBezTo>
                    <a:pt x="0" y="120885"/>
                    <a:pt x="120885" y="0"/>
                    <a:pt x="270005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3825060" y="4385332"/>
              <a:ext cx="360000" cy="1620000"/>
            </a:xfrm>
            <a:custGeom>
              <a:avLst/>
              <a:gdLst>
                <a:gd name="connsiteX0" fmla="*/ 0 w 360000"/>
                <a:gd name="connsiteY0" fmla="*/ 0 h 1620000"/>
                <a:gd name="connsiteX1" fmla="*/ 89995 w 360000"/>
                <a:gd name="connsiteY1" fmla="*/ 0 h 1620000"/>
                <a:gd name="connsiteX2" fmla="*/ 360000 w 360000"/>
                <a:gd name="connsiteY2" fmla="*/ 270005 h 1620000"/>
                <a:gd name="connsiteX3" fmla="*/ 360000 w 360000"/>
                <a:gd name="connsiteY3" fmla="*/ 1349995 h 1620000"/>
                <a:gd name="connsiteX4" fmla="*/ 89995 w 360000"/>
                <a:gd name="connsiteY4" fmla="*/ 1620000 h 1620000"/>
                <a:gd name="connsiteX5" fmla="*/ 0 w 360000"/>
                <a:gd name="connsiteY5" fmla="*/ 1620000 h 1620000"/>
                <a:gd name="connsiteX6" fmla="*/ 0 w 360000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0000" h="1620000">
                  <a:moveTo>
                    <a:pt x="0" y="0"/>
                  </a:moveTo>
                  <a:lnTo>
                    <a:pt x="89995" y="0"/>
                  </a:lnTo>
                  <a:cubicBezTo>
                    <a:pt x="239115" y="0"/>
                    <a:pt x="360000" y="120885"/>
                    <a:pt x="360000" y="270005"/>
                  </a:cubicBezTo>
                  <a:lnTo>
                    <a:pt x="360000" y="1349995"/>
                  </a:lnTo>
                  <a:cubicBezTo>
                    <a:pt x="360000" y="1499115"/>
                    <a:pt x="239115" y="1620000"/>
                    <a:pt x="89995" y="1620000"/>
                  </a:cubicBezTo>
                  <a:lnTo>
                    <a:pt x="0" y="16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CA9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834671" y="4349030"/>
              <a:ext cx="659041" cy="293862"/>
              <a:chOff x="834671" y="4349030"/>
              <a:chExt cx="659041" cy="293862"/>
            </a:xfrm>
          </p:grpSpPr>
          <p:sp>
            <p:nvSpPr>
              <p:cNvPr id="8" name="手繪多邊形 7"/>
              <p:cNvSpPr/>
              <p:nvPr/>
            </p:nvSpPr>
            <p:spPr>
              <a:xfrm>
                <a:off x="919512" y="4349030"/>
                <a:ext cx="574200" cy="293862"/>
              </a:xfrm>
              <a:custGeom>
                <a:avLst/>
                <a:gdLst>
                  <a:gd name="connsiteX0" fmla="*/ 0 w 1194869"/>
                  <a:gd name="connsiteY0" fmla="*/ 0 h 1170000"/>
                  <a:gd name="connsiteX1" fmla="*/ 294869 w 1194869"/>
                  <a:gd name="connsiteY1" fmla="*/ 0 h 1170000"/>
                  <a:gd name="connsiteX2" fmla="*/ 294873 w 1194869"/>
                  <a:gd name="connsiteY2" fmla="*/ 0 h 1170000"/>
                  <a:gd name="connsiteX3" fmla="*/ 1014865 w 1194869"/>
                  <a:gd name="connsiteY3" fmla="*/ 0 h 1170000"/>
                  <a:gd name="connsiteX4" fmla="*/ 1194869 w 1194869"/>
                  <a:gd name="connsiteY4" fmla="*/ 180004 h 1170000"/>
                  <a:gd name="connsiteX5" fmla="*/ 1194869 w 1194869"/>
                  <a:gd name="connsiteY5" fmla="*/ 989996 h 1170000"/>
                  <a:gd name="connsiteX6" fmla="*/ 1014865 w 1194869"/>
                  <a:gd name="connsiteY6" fmla="*/ 1170000 h 1170000"/>
                  <a:gd name="connsiteX7" fmla="*/ 294873 w 1194869"/>
                  <a:gd name="connsiteY7" fmla="*/ 1170000 h 1170000"/>
                  <a:gd name="connsiteX8" fmla="*/ 114869 w 1194869"/>
                  <a:gd name="connsiteY8" fmla="*/ 989996 h 1170000"/>
                  <a:gd name="connsiteX9" fmla="*/ 114869 w 1194869"/>
                  <a:gd name="connsiteY9" fmla="*/ 315700 h 1170000"/>
                  <a:gd name="connsiteX10" fmla="*/ 113086 w 1194869"/>
                  <a:gd name="connsiteY10" fmla="*/ 315700 h 1170000"/>
                  <a:gd name="connsiteX11" fmla="*/ 113086 w 1194869"/>
                  <a:gd name="connsiteY11" fmla="*/ 113086 h 1170000"/>
                  <a:gd name="connsiteX12" fmla="*/ 0 w 1194869"/>
                  <a:gd name="connsiteY12" fmla="*/ 0 h 11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4869" h="1170000">
                    <a:moveTo>
                      <a:pt x="0" y="0"/>
                    </a:moveTo>
                    <a:lnTo>
                      <a:pt x="294869" y="0"/>
                    </a:lnTo>
                    <a:lnTo>
                      <a:pt x="294873" y="0"/>
                    </a:lnTo>
                    <a:lnTo>
                      <a:pt x="1014865" y="0"/>
                    </a:lnTo>
                    <a:cubicBezTo>
                      <a:pt x="1114278" y="0"/>
                      <a:pt x="1194869" y="80591"/>
                      <a:pt x="1194869" y="180004"/>
                    </a:cubicBezTo>
                    <a:lnTo>
                      <a:pt x="1194869" y="989996"/>
                    </a:lnTo>
                    <a:cubicBezTo>
                      <a:pt x="1194869" y="1089409"/>
                      <a:pt x="1114278" y="1170000"/>
                      <a:pt x="1014865" y="1170000"/>
                    </a:cubicBezTo>
                    <a:lnTo>
                      <a:pt x="294873" y="1170000"/>
                    </a:lnTo>
                    <a:cubicBezTo>
                      <a:pt x="195460" y="1170000"/>
                      <a:pt x="114869" y="1089409"/>
                      <a:pt x="114869" y="989996"/>
                    </a:cubicBezTo>
                    <a:lnTo>
                      <a:pt x="114869" y="315700"/>
                    </a:lnTo>
                    <a:lnTo>
                      <a:pt x="113086" y="315700"/>
                    </a:lnTo>
                    <a:lnTo>
                      <a:pt x="113086" y="113086"/>
                    </a:lnTo>
                    <a:cubicBezTo>
                      <a:pt x="113086" y="50630"/>
                      <a:pt x="62456" y="0"/>
                      <a:pt x="0" y="0"/>
                    </a:cubicBezTo>
                    <a:close/>
                  </a:path>
                </a:pathLst>
              </a:custGeom>
              <a:solidFill>
                <a:srgbClr val="9ACA9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9" name="手繪多邊形 8"/>
              <p:cNvSpPr/>
              <p:nvPr/>
            </p:nvSpPr>
            <p:spPr>
              <a:xfrm>
                <a:off x="834671" y="4349030"/>
                <a:ext cx="189499" cy="110468"/>
              </a:xfrm>
              <a:custGeom>
                <a:avLst/>
                <a:gdLst>
                  <a:gd name="connsiteX0" fmla="*/ 113086 w 226172"/>
                  <a:gd name="connsiteY0" fmla="*/ 0 h 138374"/>
                  <a:gd name="connsiteX1" fmla="*/ 226172 w 226172"/>
                  <a:gd name="connsiteY1" fmla="*/ 113086 h 138374"/>
                  <a:gd name="connsiteX2" fmla="*/ 226172 w 226172"/>
                  <a:gd name="connsiteY2" fmla="*/ 138374 h 138374"/>
                  <a:gd name="connsiteX3" fmla="*/ 0 w 226172"/>
                  <a:gd name="connsiteY3" fmla="*/ 138374 h 138374"/>
                  <a:gd name="connsiteX4" fmla="*/ 0 w 226172"/>
                  <a:gd name="connsiteY4" fmla="*/ 113086 h 138374"/>
                  <a:gd name="connsiteX5" fmla="*/ 113086 w 226172"/>
                  <a:gd name="connsiteY5" fmla="*/ 0 h 13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6172" h="138374">
                    <a:moveTo>
                      <a:pt x="113086" y="0"/>
                    </a:moveTo>
                    <a:cubicBezTo>
                      <a:pt x="175542" y="0"/>
                      <a:pt x="226172" y="50630"/>
                      <a:pt x="226172" y="113086"/>
                    </a:cubicBezTo>
                    <a:lnTo>
                      <a:pt x="226172" y="138374"/>
                    </a:lnTo>
                    <a:lnTo>
                      <a:pt x="0" y="138374"/>
                    </a:lnTo>
                    <a:lnTo>
                      <a:pt x="0" y="113086"/>
                    </a:lnTo>
                    <a:cubicBezTo>
                      <a:pt x="0" y="50630"/>
                      <a:pt x="50630" y="0"/>
                      <a:pt x="113086" y="0"/>
                    </a:cubicBezTo>
                    <a:close/>
                  </a:path>
                </a:pathLst>
              </a:custGeom>
              <a:solidFill>
                <a:srgbClr val="73B57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</p:grpSp>
      <p:sp>
        <p:nvSpPr>
          <p:cNvPr id="10" name="矩形 9"/>
          <p:cNvSpPr/>
          <p:nvPr/>
        </p:nvSpPr>
        <p:spPr>
          <a:xfrm>
            <a:off x="1328147" y="2508462"/>
            <a:ext cx="6054786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600" dirty="0" smtClean="0">
                <a:latin typeface="+mj-ea"/>
                <a:ea typeface="+mj-ea"/>
              </a:rPr>
              <a:t>體認服務對象差異，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提</a:t>
            </a:r>
            <a:r>
              <a:rPr lang="zh-TW" altLang="en-US" sz="2600" b="1" dirty="0">
                <a:solidFill>
                  <a:srgbClr val="C00000"/>
                </a:solidFill>
                <a:latin typeface="+mj-ea"/>
                <a:ea typeface="+mj-ea"/>
              </a:rPr>
              <a:t>供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特殊</a:t>
            </a:r>
            <a:r>
              <a:rPr lang="zh-TW" altLang="en-US" sz="2600" b="1" dirty="0">
                <a:solidFill>
                  <a:srgbClr val="C00000"/>
                </a:solidFill>
                <a:latin typeface="+mj-ea"/>
                <a:ea typeface="+mj-ea"/>
              </a:rPr>
              <a:t>或弱勢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族群適性服務</a:t>
            </a:r>
            <a:endParaRPr lang="en-US" altLang="zh-TW" sz="26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57200" lvl="0" indent="-457200"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600" dirty="0" smtClean="0">
                <a:latin typeface="+mj-ea"/>
                <a:ea typeface="+mj-ea"/>
              </a:rPr>
              <a:t>搭配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複合策略</a:t>
            </a:r>
            <a:r>
              <a:rPr lang="zh-TW" altLang="en-US" sz="2600" dirty="0" smtClean="0">
                <a:latin typeface="+mj-ea"/>
                <a:ea typeface="+mj-ea"/>
              </a:rPr>
              <a:t>，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延伸服務據點</a:t>
            </a:r>
            <a:r>
              <a:rPr lang="zh-TW" altLang="en-US" sz="2600" dirty="0" smtClean="0">
                <a:latin typeface="+mj-ea"/>
                <a:ea typeface="+mj-ea"/>
              </a:rPr>
              <a:t>，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提高</a:t>
            </a:r>
            <a:r>
              <a:rPr lang="zh-TW" altLang="zh-TW" sz="2600" dirty="0" smtClean="0">
                <a:latin typeface="+mj-ea"/>
                <a:ea typeface="+mj-ea"/>
              </a:rPr>
              <a:t>偏遠</a:t>
            </a:r>
            <a:r>
              <a:rPr lang="zh-TW" altLang="en-US" sz="2600" dirty="0" smtClean="0">
                <a:latin typeface="+mj-ea"/>
                <a:ea typeface="+mj-ea"/>
              </a:rPr>
              <a:t>或交通不便</a:t>
            </a:r>
            <a:r>
              <a:rPr lang="zh-TW" altLang="zh-TW" sz="2600" dirty="0" smtClean="0">
                <a:latin typeface="+mj-ea"/>
                <a:ea typeface="+mj-ea"/>
              </a:rPr>
              <a:t>地區民眾</a:t>
            </a:r>
            <a:r>
              <a:rPr lang="zh-TW" altLang="zh-TW" sz="2600" b="1" dirty="0" smtClean="0">
                <a:solidFill>
                  <a:srgbClr val="C00000"/>
                </a:solidFill>
                <a:latin typeface="+mj-ea"/>
                <a:ea typeface="+mj-ea"/>
              </a:rPr>
              <a:t>服務</a:t>
            </a:r>
            <a:r>
              <a:rPr lang="zh-TW" altLang="zh-TW" sz="2600" b="1" dirty="0">
                <a:solidFill>
                  <a:srgbClr val="C00000"/>
                </a:solidFill>
                <a:latin typeface="+mj-ea"/>
                <a:ea typeface="+mj-ea"/>
              </a:rPr>
              <a:t>可近</a:t>
            </a:r>
            <a:r>
              <a:rPr lang="zh-TW" altLang="zh-TW" sz="2600" b="1" dirty="0" smtClean="0">
                <a:solidFill>
                  <a:srgbClr val="C00000"/>
                </a:solidFill>
                <a:latin typeface="+mj-ea"/>
                <a:ea typeface="+mj-ea"/>
              </a:rPr>
              <a:t>性</a:t>
            </a:r>
            <a:endParaRPr lang="zh-TW" altLang="zh-TW" sz="2600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457200" indent="-457200"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>
                <a:solidFill>
                  <a:srgbClr val="C00000"/>
                </a:solidFill>
                <a:latin typeface="+mj-ea"/>
                <a:ea typeface="+mj-ea"/>
              </a:rPr>
              <a:t>關注</a:t>
            </a:r>
            <a:r>
              <a:rPr lang="zh-TW" altLang="en-US" sz="2600" dirty="0">
                <a:latin typeface="+mj-ea"/>
                <a:ea typeface="+mj-ea"/>
              </a:rPr>
              <a:t>服務對象</a:t>
            </a:r>
            <a:r>
              <a:rPr lang="zh-TW" altLang="en-US" sz="2600" b="1" dirty="0">
                <a:solidFill>
                  <a:srgbClr val="C00000"/>
                </a:solidFill>
                <a:latin typeface="+mj-ea"/>
                <a:ea typeface="+mj-ea"/>
              </a:rPr>
              <a:t>數位落差</a:t>
            </a:r>
            <a:r>
              <a:rPr lang="zh-TW" altLang="en-US" sz="2600" dirty="0" smtClean="0">
                <a:latin typeface="+mj-ea"/>
                <a:ea typeface="+mj-ea"/>
              </a:rPr>
              <a:t>，發展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網路服務</a:t>
            </a:r>
            <a:r>
              <a:rPr lang="zh-TW" altLang="en-US" sz="2600" dirty="0" smtClean="0">
                <a:latin typeface="+mj-ea"/>
                <a:ea typeface="+mj-ea"/>
              </a:rPr>
              <a:t>或輔以其他方式，提供</a:t>
            </a:r>
            <a:r>
              <a:rPr lang="zh-TW" altLang="en-US" sz="2600" dirty="0">
                <a:latin typeface="+mj-ea"/>
                <a:ea typeface="+mj-ea"/>
              </a:rPr>
              <a:t>可</a:t>
            </a:r>
            <a:r>
              <a:rPr lang="zh-TW" altLang="en-US" sz="2600" dirty="0" smtClean="0">
                <a:latin typeface="+mj-ea"/>
                <a:ea typeface="+mj-ea"/>
              </a:rPr>
              <a:t>替代服務管道</a:t>
            </a:r>
            <a:endParaRPr lang="zh-TW" altLang="en-US" sz="2600" dirty="0">
              <a:latin typeface="+mj-ea"/>
              <a:ea typeface="+mj-ea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463973" y="575178"/>
            <a:ext cx="7862468" cy="777600"/>
            <a:chOff x="396240" y="1134672"/>
            <a:chExt cx="7862468" cy="777600"/>
          </a:xfrm>
        </p:grpSpPr>
        <p:grpSp>
          <p:nvGrpSpPr>
            <p:cNvPr id="13" name="群組 12"/>
            <p:cNvGrpSpPr/>
            <p:nvPr/>
          </p:nvGrpSpPr>
          <p:grpSpPr>
            <a:xfrm>
              <a:off x="396240" y="1134672"/>
              <a:ext cx="7623810" cy="777600"/>
              <a:chOff x="1725930" y="2077647"/>
              <a:chExt cx="5870321" cy="777600"/>
            </a:xfrm>
          </p:grpSpPr>
          <p:sp>
            <p:nvSpPr>
              <p:cNvPr id="16" name="圓角矩形 15"/>
              <p:cNvSpPr/>
              <p:nvPr/>
            </p:nvSpPr>
            <p:spPr>
              <a:xfrm>
                <a:off x="1725930" y="2077647"/>
                <a:ext cx="5870321" cy="777600"/>
              </a:xfrm>
              <a:prstGeom prst="roundRect">
                <a:avLst>
                  <a:gd name="adj" fmla="val 50000"/>
                </a:avLst>
              </a:prstGeom>
              <a:noFill/>
              <a:ln w="28575" cap="flat" cmpd="sng" algn="ctr">
                <a:solidFill>
                  <a:srgbClr val="9ACA9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7" name="淚滴形 16"/>
              <p:cNvSpPr/>
              <p:nvPr/>
            </p:nvSpPr>
            <p:spPr>
              <a:xfrm flipV="1">
                <a:off x="1725930" y="2078007"/>
                <a:ext cx="555289" cy="777240"/>
              </a:xfrm>
              <a:prstGeom prst="teardrop">
                <a:avLst/>
              </a:prstGeom>
              <a:solidFill>
                <a:srgbClr val="9ACA9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14" name="文字方塊 13"/>
            <p:cNvSpPr txBox="1"/>
            <p:nvPr/>
          </p:nvSpPr>
          <p:spPr>
            <a:xfrm>
              <a:off x="464176" y="1270226"/>
              <a:ext cx="652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 smtClean="0">
                  <a:solidFill>
                    <a:schemeClr val="bg1"/>
                  </a:solidFill>
                </a:rPr>
                <a:t>4</a:t>
              </a:r>
              <a:endParaRPr lang="zh-TW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56818" y="1371520"/>
              <a:ext cx="75018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8775">
                <a:lnSpc>
                  <a:spcPts val="2400"/>
                </a:lnSpc>
                <a:spcAft>
                  <a:spcPts val="0"/>
                </a:spcAft>
              </a:pPr>
              <a:r>
                <a:rPr lang="zh-TW" altLang="zh-TW" sz="2400" b="1" dirty="0">
                  <a:ea typeface="微軟正黑體" panose="020B0604030504040204" pitchFamily="34" charset="-120"/>
                </a:rPr>
                <a:t>關懷多元對象及城鄉差距，促進社會資源公平</a:t>
              </a:r>
              <a:r>
                <a:rPr lang="zh-TW" altLang="zh-TW" sz="2400" b="1" dirty="0" smtClean="0">
                  <a:ea typeface="微軟正黑體" panose="020B0604030504040204" pitchFamily="34" charset="-120"/>
                </a:rPr>
                <a:t>使用</a:t>
              </a:r>
              <a:endParaRPr lang="zh-TW" altLang="zh-TW" sz="2400" b="1" dirty="0"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75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10</a:t>
            </a:fld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419951" y="464486"/>
            <a:ext cx="6659385" cy="784402"/>
            <a:chOff x="419951" y="464486"/>
            <a:chExt cx="6659385" cy="784402"/>
          </a:xfrm>
        </p:grpSpPr>
        <p:grpSp>
          <p:nvGrpSpPr>
            <p:cNvPr id="4" name="群組 3"/>
            <p:cNvGrpSpPr/>
            <p:nvPr/>
          </p:nvGrpSpPr>
          <p:grpSpPr>
            <a:xfrm>
              <a:off x="419951" y="464486"/>
              <a:ext cx="6347460" cy="784402"/>
              <a:chOff x="1744187" y="1407461"/>
              <a:chExt cx="4887534" cy="784402"/>
            </a:xfrm>
          </p:grpSpPr>
          <p:sp>
            <p:nvSpPr>
              <p:cNvPr id="5" name="圓角矩形 4"/>
              <p:cNvSpPr/>
              <p:nvPr/>
            </p:nvSpPr>
            <p:spPr>
              <a:xfrm>
                <a:off x="1744187" y="1407461"/>
                <a:ext cx="4887534" cy="777600"/>
              </a:xfrm>
              <a:prstGeom prst="roundRect">
                <a:avLst>
                  <a:gd name="adj" fmla="val 50000"/>
                </a:avLst>
              </a:prstGeom>
              <a:noFill/>
              <a:ln w="28575" cap="flat" cmpd="sng" algn="ctr">
                <a:solidFill>
                  <a:srgbClr val="70758C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6" name="淚滴形 5"/>
              <p:cNvSpPr/>
              <p:nvPr/>
            </p:nvSpPr>
            <p:spPr>
              <a:xfrm flipV="1">
                <a:off x="1744187" y="1414623"/>
                <a:ext cx="555289" cy="777240"/>
              </a:xfrm>
              <a:prstGeom prst="teardrop">
                <a:avLst/>
              </a:prstGeom>
              <a:solidFill>
                <a:srgbClr val="70758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7" name="文字方塊 6"/>
            <p:cNvSpPr txBox="1"/>
            <p:nvPr/>
          </p:nvSpPr>
          <p:spPr>
            <a:xfrm>
              <a:off x="454452" y="598658"/>
              <a:ext cx="652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 smtClean="0">
                  <a:solidFill>
                    <a:schemeClr val="bg1"/>
                  </a:solidFill>
                </a:rPr>
                <a:t>5</a:t>
              </a:r>
              <a:endParaRPr lang="zh-TW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949579" y="660213"/>
              <a:ext cx="612975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8775">
                <a:lnSpc>
                  <a:spcPts val="2400"/>
                </a:lnSpc>
                <a:spcAft>
                  <a:spcPts val="0"/>
                </a:spcAft>
              </a:pPr>
              <a:r>
                <a:rPr lang="zh-TW" altLang="zh-TW" sz="2400" b="1" dirty="0">
                  <a:ea typeface="微軟正黑體" panose="020B0604030504040204" pitchFamily="34" charset="-120"/>
                </a:rPr>
                <a:t>開放政府透明治理，優化機關管理</a:t>
              </a:r>
              <a:r>
                <a:rPr lang="zh-TW" altLang="zh-TW" sz="2400" b="1" dirty="0" smtClean="0">
                  <a:ea typeface="微軟正黑體" panose="020B0604030504040204" pitchFamily="34" charset="-120"/>
                </a:rPr>
                <a:t>創新</a:t>
              </a:r>
              <a:endParaRPr lang="zh-TW" altLang="zh-TW" sz="2400" b="1" dirty="0"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2867657149"/>
              </p:ext>
            </p:extLst>
          </p:nvPr>
        </p:nvGraphicFramePr>
        <p:xfrm>
          <a:off x="2634857" y="1803400"/>
          <a:ext cx="4886601" cy="408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向上箭號 12"/>
          <p:cNvSpPr/>
          <p:nvPr/>
        </p:nvSpPr>
        <p:spPr>
          <a:xfrm>
            <a:off x="1974647" y="1965524"/>
            <a:ext cx="568528" cy="3552825"/>
          </a:xfrm>
          <a:prstGeom prst="up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995419" y="5007283"/>
            <a:ext cx="841705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  <a:spcBef>
                <a:spcPts val="600"/>
              </a:spcBef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內部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49579" y="2139588"/>
            <a:ext cx="933386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  <a:spcBef>
                <a:spcPts val="600"/>
              </a:spcBef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外部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56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11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63930" y="1634066"/>
            <a:ext cx="7333403" cy="4224867"/>
            <a:chOff x="732686" y="4349030"/>
            <a:chExt cx="3452374" cy="1656302"/>
          </a:xfrm>
        </p:grpSpPr>
        <p:sp>
          <p:nvSpPr>
            <p:cNvPr id="5" name="手繪多邊形 4"/>
            <p:cNvSpPr/>
            <p:nvPr/>
          </p:nvSpPr>
          <p:spPr>
            <a:xfrm>
              <a:off x="732686" y="4385332"/>
              <a:ext cx="3194281" cy="1620000"/>
            </a:xfrm>
            <a:custGeom>
              <a:avLst/>
              <a:gdLst>
                <a:gd name="connsiteX0" fmla="*/ 270005 w 3194281"/>
                <a:gd name="connsiteY0" fmla="*/ 0 h 1620000"/>
                <a:gd name="connsiteX1" fmla="*/ 3194281 w 3194281"/>
                <a:gd name="connsiteY1" fmla="*/ 0 h 1620000"/>
                <a:gd name="connsiteX2" fmla="*/ 3194281 w 3194281"/>
                <a:gd name="connsiteY2" fmla="*/ 1620000 h 1620000"/>
                <a:gd name="connsiteX3" fmla="*/ 270005 w 3194281"/>
                <a:gd name="connsiteY3" fmla="*/ 1620000 h 1620000"/>
                <a:gd name="connsiteX4" fmla="*/ 0 w 3194281"/>
                <a:gd name="connsiteY4" fmla="*/ 1349995 h 1620000"/>
                <a:gd name="connsiteX5" fmla="*/ 0 w 3194281"/>
                <a:gd name="connsiteY5" fmla="*/ 270005 h 1620000"/>
                <a:gd name="connsiteX6" fmla="*/ 270005 w 3194281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4281" h="1620000">
                  <a:moveTo>
                    <a:pt x="270005" y="0"/>
                  </a:moveTo>
                  <a:lnTo>
                    <a:pt x="3194281" y="0"/>
                  </a:lnTo>
                  <a:lnTo>
                    <a:pt x="3194281" y="1620000"/>
                  </a:lnTo>
                  <a:lnTo>
                    <a:pt x="270005" y="1620000"/>
                  </a:lnTo>
                  <a:cubicBezTo>
                    <a:pt x="120885" y="1620000"/>
                    <a:pt x="0" y="1499115"/>
                    <a:pt x="0" y="1349995"/>
                  </a:cubicBezTo>
                  <a:lnTo>
                    <a:pt x="0" y="270005"/>
                  </a:lnTo>
                  <a:cubicBezTo>
                    <a:pt x="0" y="120885"/>
                    <a:pt x="120885" y="0"/>
                    <a:pt x="270005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3825060" y="4385332"/>
              <a:ext cx="360000" cy="1620000"/>
            </a:xfrm>
            <a:custGeom>
              <a:avLst/>
              <a:gdLst>
                <a:gd name="connsiteX0" fmla="*/ 0 w 360000"/>
                <a:gd name="connsiteY0" fmla="*/ 0 h 1620000"/>
                <a:gd name="connsiteX1" fmla="*/ 89995 w 360000"/>
                <a:gd name="connsiteY1" fmla="*/ 0 h 1620000"/>
                <a:gd name="connsiteX2" fmla="*/ 360000 w 360000"/>
                <a:gd name="connsiteY2" fmla="*/ 270005 h 1620000"/>
                <a:gd name="connsiteX3" fmla="*/ 360000 w 360000"/>
                <a:gd name="connsiteY3" fmla="*/ 1349995 h 1620000"/>
                <a:gd name="connsiteX4" fmla="*/ 89995 w 360000"/>
                <a:gd name="connsiteY4" fmla="*/ 1620000 h 1620000"/>
                <a:gd name="connsiteX5" fmla="*/ 0 w 360000"/>
                <a:gd name="connsiteY5" fmla="*/ 1620000 h 1620000"/>
                <a:gd name="connsiteX6" fmla="*/ 0 w 360000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0000" h="1620000">
                  <a:moveTo>
                    <a:pt x="0" y="0"/>
                  </a:moveTo>
                  <a:lnTo>
                    <a:pt x="89995" y="0"/>
                  </a:lnTo>
                  <a:cubicBezTo>
                    <a:pt x="239115" y="0"/>
                    <a:pt x="360000" y="120885"/>
                    <a:pt x="360000" y="270005"/>
                  </a:cubicBezTo>
                  <a:lnTo>
                    <a:pt x="360000" y="1349995"/>
                  </a:lnTo>
                  <a:cubicBezTo>
                    <a:pt x="360000" y="1499115"/>
                    <a:pt x="239115" y="1620000"/>
                    <a:pt x="89995" y="1620000"/>
                  </a:cubicBezTo>
                  <a:lnTo>
                    <a:pt x="0" y="16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758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834671" y="4349030"/>
              <a:ext cx="659041" cy="293862"/>
              <a:chOff x="834671" y="4349030"/>
              <a:chExt cx="659041" cy="293862"/>
            </a:xfrm>
          </p:grpSpPr>
          <p:sp>
            <p:nvSpPr>
              <p:cNvPr id="8" name="手繪多邊形 7"/>
              <p:cNvSpPr/>
              <p:nvPr/>
            </p:nvSpPr>
            <p:spPr>
              <a:xfrm>
                <a:off x="919512" y="4349030"/>
                <a:ext cx="574200" cy="293862"/>
              </a:xfrm>
              <a:custGeom>
                <a:avLst/>
                <a:gdLst>
                  <a:gd name="connsiteX0" fmla="*/ 0 w 1194869"/>
                  <a:gd name="connsiteY0" fmla="*/ 0 h 1170000"/>
                  <a:gd name="connsiteX1" fmla="*/ 294869 w 1194869"/>
                  <a:gd name="connsiteY1" fmla="*/ 0 h 1170000"/>
                  <a:gd name="connsiteX2" fmla="*/ 294873 w 1194869"/>
                  <a:gd name="connsiteY2" fmla="*/ 0 h 1170000"/>
                  <a:gd name="connsiteX3" fmla="*/ 1014865 w 1194869"/>
                  <a:gd name="connsiteY3" fmla="*/ 0 h 1170000"/>
                  <a:gd name="connsiteX4" fmla="*/ 1194869 w 1194869"/>
                  <a:gd name="connsiteY4" fmla="*/ 180004 h 1170000"/>
                  <a:gd name="connsiteX5" fmla="*/ 1194869 w 1194869"/>
                  <a:gd name="connsiteY5" fmla="*/ 989996 h 1170000"/>
                  <a:gd name="connsiteX6" fmla="*/ 1014865 w 1194869"/>
                  <a:gd name="connsiteY6" fmla="*/ 1170000 h 1170000"/>
                  <a:gd name="connsiteX7" fmla="*/ 294873 w 1194869"/>
                  <a:gd name="connsiteY7" fmla="*/ 1170000 h 1170000"/>
                  <a:gd name="connsiteX8" fmla="*/ 114869 w 1194869"/>
                  <a:gd name="connsiteY8" fmla="*/ 989996 h 1170000"/>
                  <a:gd name="connsiteX9" fmla="*/ 114869 w 1194869"/>
                  <a:gd name="connsiteY9" fmla="*/ 315700 h 1170000"/>
                  <a:gd name="connsiteX10" fmla="*/ 113086 w 1194869"/>
                  <a:gd name="connsiteY10" fmla="*/ 315700 h 1170000"/>
                  <a:gd name="connsiteX11" fmla="*/ 113086 w 1194869"/>
                  <a:gd name="connsiteY11" fmla="*/ 113086 h 1170000"/>
                  <a:gd name="connsiteX12" fmla="*/ 0 w 1194869"/>
                  <a:gd name="connsiteY12" fmla="*/ 0 h 11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4869" h="1170000">
                    <a:moveTo>
                      <a:pt x="0" y="0"/>
                    </a:moveTo>
                    <a:lnTo>
                      <a:pt x="294869" y="0"/>
                    </a:lnTo>
                    <a:lnTo>
                      <a:pt x="294873" y="0"/>
                    </a:lnTo>
                    <a:lnTo>
                      <a:pt x="1014865" y="0"/>
                    </a:lnTo>
                    <a:cubicBezTo>
                      <a:pt x="1114278" y="0"/>
                      <a:pt x="1194869" y="80591"/>
                      <a:pt x="1194869" y="180004"/>
                    </a:cubicBezTo>
                    <a:lnTo>
                      <a:pt x="1194869" y="989996"/>
                    </a:lnTo>
                    <a:cubicBezTo>
                      <a:pt x="1194869" y="1089409"/>
                      <a:pt x="1114278" y="1170000"/>
                      <a:pt x="1014865" y="1170000"/>
                    </a:cubicBezTo>
                    <a:lnTo>
                      <a:pt x="294873" y="1170000"/>
                    </a:lnTo>
                    <a:cubicBezTo>
                      <a:pt x="195460" y="1170000"/>
                      <a:pt x="114869" y="1089409"/>
                      <a:pt x="114869" y="989996"/>
                    </a:cubicBezTo>
                    <a:lnTo>
                      <a:pt x="114869" y="315700"/>
                    </a:lnTo>
                    <a:lnTo>
                      <a:pt x="113086" y="315700"/>
                    </a:lnTo>
                    <a:lnTo>
                      <a:pt x="113086" y="113086"/>
                    </a:lnTo>
                    <a:cubicBezTo>
                      <a:pt x="113086" y="50630"/>
                      <a:pt x="62456" y="0"/>
                      <a:pt x="0" y="0"/>
                    </a:cubicBezTo>
                    <a:close/>
                  </a:path>
                </a:pathLst>
              </a:custGeom>
              <a:solidFill>
                <a:srgbClr val="70758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9" name="手繪多邊形 8"/>
              <p:cNvSpPr/>
              <p:nvPr/>
            </p:nvSpPr>
            <p:spPr>
              <a:xfrm>
                <a:off x="834671" y="4349030"/>
                <a:ext cx="189499" cy="110468"/>
              </a:xfrm>
              <a:custGeom>
                <a:avLst/>
                <a:gdLst>
                  <a:gd name="connsiteX0" fmla="*/ 113086 w 226172"/>
                  <a:gd name="connsiteY0" fmla="*/ 0 h 138374"/>
                  <a:gd name="connsiteX1" fmla="*/ 226172 w 226172"/>
                  <a:gd name="connsiteY1" fmla="*/ 113086 h 138374"/>
                  <a:gd name="connsiteX2" fmla="*/ 226172 w 226172"/>
                  <a:gd name="connsiteY2" fmla="*/ 138374 h 138374"/>
                  <a:gd name="connsiteX3" fmla="*/ 0 w 226172"/>
                  <a:gd name="connsiteY3" fmla="*/ 138374 h 138374"/>
                  <a:gd name="connsiteX4" fmla="*/ 0 w 226172"/>
                  <a:gd name="connsiteY4" fmla="*/ 113086 h 138374"/>
                  <a:gd name="connsiteX5" fmla="*/ 113086 w 226172"/>
                  <a:gd name="connsiteY5" fmla="*/ 0 h 13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6172" h="138374">
                    <a:moveTo>
                      <a:pt x="113086" y="0"/>
                    </a:moveTo>
                    <a:cubicBezTo>
                      <a:pt x="175542" y="0"/>
                      <a:pt x="226172" y="50630"/>
                      <a:pt x="226172" y="113086"/>
                    </a:cubicBezTo>
                    <a:lnTo>
                      <a:pt x="226172" y="138374"/>
                    </a:lnTo>
                    <a:lnTo>
                      <a:pt x="0" y="138374"/>
                    </a:lnTo>
                    <a:lnTo>
                      <a:pt x="0" y="113086"/>
                    </a:lnTo>
                    <a:cubicBezTo>
                      <a:pt x="0" y="50630"/>
                      <a:pt x="50630" y="0"/>
                      <a:pt x="113086" y="0"/>
                    </a:cubicBezTo>
                    <a:close/>
                  </a:path>
                </a:pathLst>
              </a:custGeom>
              <a:solidFill>
                <a:srgbClr val="575B6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</p:grpSp>
      <p:sp>
        <p:nvSpPr>
          <p:cNvPr id="10" name="矩形 9"/>
          <p:cNvSpPr/>
          <p:nvPr/>
        </p:nvSpPr>
        <p:spPr>
          <a:xfrm>
            <a:off x="1358455" y="2508476"/>
            <a:ext cx="59990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建構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友善安全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開放環境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、落實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資料開放透明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，便利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共享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民眾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運用實體或網路等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多方管道</a:t>
            </a:r>
            <a:r>
              <a:rPr lang="zh-TW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參與決策制定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強化政策溝通及對話</a:t>
            </a:r>
            <a:r>
              <a:rPr lang="zh-TW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簡化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內部</a:t>
            </a:r>
            <a:r>
              <a:rPr lang="zh-TW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，減省不必要的審核及行政作業，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聚焦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核心業務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，推動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430107" y="505892"/>
            <a:ext cx="6490335" cy="777600"/>
            <a:chOff x="396240" y="1134672"/>
            <a:chExt cx="6490335" cy="777600"/>
          </a:xfrm>
        </p:grpSpPr>
        <p:grpSp>
          <p:nvGrpSpPr>
            <p:cNvPr id="13" name="群組 12"/>
            <p:cNvGrpSpPr/>
            <p:nvPr/>
          </p:nvGrpSpPr>
          <p:grpSpPr>
            <a:xfrm>
              <a:off x="396240" y="1134672"/>
              <a:ext cx="6347460" cy="777600"/>
              <a:chOff x="1725930" y="2077647"/>
              <a:chExt cx="4887534" cy="777600"/>
            </a:xfrm>
          </p:grpSpPr>
          <p:sp>
            <p:nvSpPr>
              <p:cNvPr id="16" name="圓角矩形 15"/>
              <p:cNvSpPr/>
              <p:nvPr/>
            </p:nvSpPr>
            <p:spPr>
              <a:xfrm>
                <a:off x="1725930" y="2077647"/>
                <a:ext cx="4887534" cy="777600"/>
              </a:xfrm>
              <a:prstGeom prst="roundRect">
                <a:avLst>
                  <a:gd name="adj" fmla="val 50000"/>
                </a:avLst>
              </a:prstGeom>
              <a:noFill/>
              <a:ln w="28575" cap="flat" cmpd="sng" algn="ctr">
                <a:solidFill>
                  <a:srgbClr val="70758C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7" name="淚滴形 16"/>
              <p:cNvSpPr/>
              <p:nvPr/>
            </p:nvSpPr>
            <p:spPr>
              <a:xfrm flipV="1">
                <a:off x="1725930" y="2078007"/>
                <a:ext cx="555289" cy="777240"/>
              </a:xfrm>
              <a:prstGeom prst="teardrop">
                <a:avLst/>
              </a:prstGeom>
              <a:solidFill>
                <a:srgbClr val="70758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14" name="文字方塊 13"/>
            <p:cNvSpPr txBox="1"/>
            <p:nvPr/>
          </p:nvSpPr>
          <p:spPr>
            <a:xfrm>
              <a:off x="464176" y="1270226"/>
              <a:ext cx="652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 smtClean="0">
                  <a:solidFill>
                    <a:schemeClr val="bg1"/>
                  </a:solidFill>
                </a:rPr>
                <a:t>5</a:t>
              </a:r>
              <a:endParaRPr lang="zh-TW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56818" y="1371520"/>
              <a:ext cx="612975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8775">
                <a:lnSpc>
                  <a:spcPts val="2400"/>
                </a:lnSpc>
                <a:spcAft>
                  <a:spcPts val="0"/>
                </a:spcAft>
              </a:pPr>
              <a:r>
                <a:rPr lang="zh-TW" altLang="zh-TW" sz="2400" b="1" dirty="0">
                  <a:ea typeface="微軟正黑體" panose="020B0604030504040204" pitchFamily="34" charset="-120"/>
                </a:rPr>
                <a:t>開放政府透明治理，優化機關管理</a:t>
              </a:r>
              <a:r>
                <a:rPr lang="zh-TW" altLang="zh-TW" sz="2400" b="1" dirty="0" smtClean="0">
                  <a:ea typeface="微軟正黑體" panose="020B0604030504040204" pitchFamily="34" charset="-120"/>
                </a:rPr>
                <a:t>創新</a:t>
              </a:r>
              <a:endParaRPr lang="zh-TW" altLang="zh-TW" sz="2400" b="1" dirty="0"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69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334525" y="1406097"/>
            <a:ext cx="6336275" cy="46860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12</a:t>
            </a:fld>
            <a:endParaRPr lang="zh-TW" altLang="en-US" dirty="0"/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135167401"/>
              </p:ext>
            </p:extLst>
          </p:nvPr>
        </p:nvGraphicFramePr>
        <p:xfrm>
          <a:off x="1627413" y="2407585"/>
          <a:ext cx="5672217" cy="3388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矩形 9"/>
          <p:cNvSpPr/>
          <p:nvPr/>
        </p:nvSpPr>
        <p:spPr>
          <a:xfrm>
            <a:off x="3144592" y="1779330"/>
            <a:ext cx="284134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  <a:spcBef>
                <a:spcPts val="600"/>
              </a:spcBef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前瞻、全觀思維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253365" y="352107"/>
            <a:ext cx="6633210" cy="777600"/>
            <a:chOff x="1725930" y="2077647"/>
            <a:chExt cx="5870321" cy="777600"/>
          </a:xfrm>
        </p:grpSpPr>
        <p:sp>
          <p:nvSpPr>
            <p:cNvPr id="17" name="圓角矩形 16"/>
            <p:cNvSpPr/>
            <p:nvPr/>
          </p:nvSpPr>
          <p:spPr>
            <a:xfrm>
              <a:off x="1725930" y="2077647"/>
              <a:ext cx="5870321" cy="777600"/>
            </a:xfrm>
            <a:prstGeom prst="roundRect">
              <a:avLst>
                <a:gd name="adj" fmla="val 50000"/>
              </a:avLst>
            </a:prstGeom>
            <a:noFill/>
            <a:ln w="28575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18" name="淚滴形 17"/>
            <p:cNvSpPr/>
            <p:nvPr/>
          </p:nvSpPr>
          <p:spPr>
            <a:xfrm flipV="1">
              <a:off x="1725930" y="2078007"/>
              <a:ext cx="555289" cy="777240"/>
            </a:xfrm>
            <a:prstGeom prst="teardrop">
              <a:avLst/>
            </a:prstGeom>
            <a:solidFill>
              <a:srgbClr val="F79646"/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sp>
        <p:nvSpPr>
          <p:cNvPr id="19" name="文字方塊 18"/>
          <p:cNvSpPr txBox="1"/>
          <p:nvPr/>
        </p:nvSpPr>
        <p:spPr>
          <a:xfrm>
            <a:off x="216147" y="479297"/>
            <a:ext cx="6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6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49521" y="571261"/>
            <a:ext cx="61297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>
              <a:lnSpc>
                <a:spcPts val="2400"/>
              </a:lnSpc>
              <a:spcAft>
                <a:spcPts val="0"/>
              </a:spcAft>
            </a:pPr>
            <a:r>
              <a:rPr lang="zh-TW" altLang="zh-TW" sz="2400" b="1" dirty="0">
                <a:ea typeface="微軟正黑體" panose="020B0604030504040204" pitchFamily="34" charset="-120"/>
              </a:rPr>
              <a:t>掌握社經發展趨勢，專案規劃前瞻</a:t>
            </a:r>
            <a:r>
              <a:rPr lang="zh-TW" altLang="zh-TW" sz="2400" b="1" dirty="0" smtClean="0">
                <a:ea typeface="微軟正黑體" panose="020B0604030504040204" pitchFamily="34" charset="-120"/>
              </a:rPr>
              <a:t>服務</a:t>
            </a:r>
            <a:endParaRPr lang="zh-TW" altLang="zh-TW" sz="2400" b="1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10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13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72604" y="1367823"/>
            <a:ext cx="7290458" cy="4552951"/>
            <a:chOff x="732686" y="4349030"/>
            <a:chExt cx="3452374" cy="1656302"/>
          </a:xfrm>
        </p:grpSpPr>
        <p:sp>
          <p:nvSpPr>
            <p:cNvPr id="5" name="手繪多邊形 4"/>
            <p:cNvSpPr/>
            <p:nvPr/>
          </p:nvSpPr>
          <p:spPr>
            <a:xfrm>
              <a:off x="732686" y="4385332"/>
              <a:ext cx="3194281" cy="1620000"/>
            </a:xfrm>
            <a:custGeom>
              <a:avLst/>
              <a:gdLst>
                <a:gd name="connsiteX0" fmla="*/ 270005 w 3194281"/>
                <a:gd name="connsiteY0" fmla="*/ 0 h 1620000"/>
                <a:gd name="connsiteX1" fmla="*/ 3194281 w 3194281"/>
                <a:gd name="connsiteY1" fmla="*/ 0 h 1620000"/>
                <a:gd name="connsiteX2" fmla="*/ 3194281 w 3194281"/>
                <a:gd name="connsiteY2" fmla="*/ 1620000 h 1620000"/>
                <a:gd name="connsiteX3" fmla="*/ 270005 w 3194281"/>
                <a:gd name="connsiteY3" fmla="*/ 1620000 h 1620000"/>
                <a:gd name="connsiteX4" fmla="*/ 0 w 3194281"/>
                <a:gd name="connsiteY4" fmla="*/ 1349995 h 1620000"/>
                <a:gd name="connsiteX5" fmla="*/ 0 w 3194281"/>
                <a:gd name="connsiteY5" fmla="*/ 270005 h 1620000"/>
                <a:gd name="connsiteX6" fmla="*/ 270005 w 3194281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4281" h="1620000">
                  <a:moveTo>
                    <a:pt x="270005" y="0"/>
                  </a:moveTo>
                  <a:lnTo>
                    <a:pt x="3194281" y="0"/>
                  </a:lnTo>
                  <a:lnTo>
                    <a:pt x="3194281" y="1620000"/>
                  </a:lnTo>
                  <a:lnTo>
                    <a:pt x="270005" y="1620000"/>
                  </a:lnTo>
                  <a:cubicBezTo>
                    <a:pt x="120885" y="1620000"/>
                    <a:pt x="0" y="1499115"/>
                    <a:pt x="0" y="1349995"/>
                  </a:cubicBezTo>
                  <a:lnTo>
                    <a:pt x="0" y="270005"/>
                  </a:lnTo>
                  <a:cubicBezTo>
                    <a:pt x="0" y="120885"/>
                    <a:pt x="120885" y="0"/>
                    <a:pt x="270005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3825060" y="4385332"/>
              <a:ext cx="360000" cy="1620000"/>
            </a:xfrm>
            <a:custGeom>
              <a:avLst/>
              <a:gdLst>
                <a:gd name="connsiteX0" fmla="*/ 0 w 360000"/>
                <a:gd name="connsiteY0" fmla="*/ 0 h 1620000"/>
                <a:gd name="connsiteX1" fmla="*/ 89995 w 360000"/>
                <a:gd name="connsiteY1" fmla="*/ 0 h 1620000"/>
                <a:gd name="connsiteX2" fmla="*/ 360000 w 360000"/>
                <a:gd name="connsiteY2" fmla="*/ 270005 h 1620000"/>
                <a:gd name="connsiteX3" fmla="*/ 360000 w 360000"/>
                <a:gd name="connsiteY3" fmla="*/ 1349995 h 1620000"/>
                <a:gd name="connsiteX4" fmla="*/ 89995 w 360000"/>
                <a:gd name="connsiteY4" fmla="*/ 1620000 h 1620000"/>
                <a:gd name="connsiteX5" fmla="*/ 0 w 360000"/>
                <a:gd name="connsiteY5" fmla="*/ 1620000 h 1620000"/>
                <a:gd name="connsiteX6" fmla="*/ 0 w 360000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0000" h="1620000">
                  <a:moveTo>
                    <a:pt x="0" y="0"/>
                  </a:moveTo>
                  <a:lnTo>
                    <a:pt x="89995" y="0"/>
                  </a:lnTo>
                  <a:cubicBezTo>
                    <a:pt x="239115" y="0"/>
                    <a:pt x="360000" y="120885"/>
                    <a:pt x="360000" y="270005"/>
                  </a:cubicBezTo>
                  <a:lnTo>
                    <a:pt x="360000" y="1349995"/>
                  </a:lnTo>
                  <a:cubicBezTo>
                    <a:pt x="360000" y="1499115"/>
                    <a:pt x="239115" y="1620000"/>
                    <a:pt x="89995" y="1620000"/>
                  </a:cubicBezTo>
                  <a:lnTo>
                    <a:pt x="0" y="16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64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834671" y="4349030"/>
              <a:ext cx="659041" cy="293862"/>
              <a:chOff x="834671" y="4349030"/>
              <a:chExt cx="659041" cy="293862"/>
            </a:xfrm>
          </p:grpSpPr>
          <p:sp>
            <p:nvSpPr>
              <p:cNvPr id="8" name="手繪多邊形 7"/>
              <p:cNvSpPr/>
              <p:nvPr/>
            </p:nvSpPr>
            <p:spPr>
              <a:xfrm>
                <a:off x="919512" y="4349030"/>
                <a:ext cx="574200" cy="293862"/>
              </a:xfrm>
              <a:custGeom>
                <a:avLst/>
                <a:gdLst>
                  <a:gd name="connsiteX0" fmla="*/ 0 w 1194869"/>
                  <a:gd name="connsiteY0" fmla="*/ 0 h 1170000"/>
                  <a:gd name="connsiteX1" fmla="*/ 294869 w 1194869"/>
                  <a:gd name="connsiteY1" fmla="*/ 0 h 1170000"/>
                  <a:gd name="connsiteX2" fmla="*/ 294873 w 1194869"/>
                  <a:gd name="connsiteY2" fmla="*/ 0 h 1170000"/>
                  <a:gd name="connsiteX3" fmla="*/ 1014865 w 1194869"/>
                  <a:gd name="connsiteY3" fmla="*/ 0 h 1170000"/>
                  <a:gd name="connsiteX4" fmla="*/ 1194869 w 1194869"/>
                  <a:gd name="connsiteY4" fmla="*/ 180004 h 1170000"/>
                  <a:gd name="connsiteX5" fmla="*/ 1194869 w 1194869"/>
                  <a:gd name="connsiteY5" fmla="*/ 989996 h 1170000"/>
                  <a:gd name="connsiteX6" fmla="*/ 1014865 w 1194869"/>
                  <a:gd name="connsiteY6" fmla="*/ 1170000 h 1170000"/>
                  <a:gd name="connsiteX7" fmla="*/ 294873 w 1194869"/>
                  <a:gd name="connsiteY7" fmla="*/ 1170000 h 1170000"/>
                  <a:gd name="connsiteX8" fmla="*/ 114869 w 1194869"/>
                  <a:gd name="connsiteY8" fmla="*/ 989996 h 1170000"/>
                  <a:gd name="connsiteX9" fmla="*/ 114869 w 1194869"/>
                  <a:gd name="connsiteY9" fmla="*/ 315700 h 1170000"/>
                  <a:gd name="connsiteX10" fmla="*/ 113086 w 1194869"/>
                  <a:gd name="connsiteY10" fmla="*/ 315700 h 1170000"/>
                  <a:gd name="connsiteX11" fmla="*/ 113086 w 1194869"/>
                  <a:gd name="connsiteY11" fmla="*/ 113086 h 1170000"/>
                  <a:gd name="connsiteX12" fmla="*/ 0 w 1194869"/>
                  <a:gd name="connsiteY12" fmla="*/ 0 h 11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4869" h="1170000">
                    <a:moveTo>
                      <a:pt x="0" y="0"/>
                    </a:moveTo>
                    <a:lnTo>
                      <a:pt x="294869" y="0"/>
                    </a:lnTo>
                    <a:lnTo>
                      <a:pt x="294873" y="0"/>
                    </a:lnTo>
                    <a:lnTo>
                      <a:pt x="1014865" y="0"/>
                    </a:lnTo>
                    <a:cubicBezTo>
                      <a:pt x="1114278" y="0"/>
                      <a:pt x="1194869" y="80591"/>
                      <a:pt x="1194869" y="180004"/>
                    </a:cubicBezTo>
                    <a:lnTo>
                      <a:pt x="1194869" y="989996"/>
                    </a:lnTo>
                    <a:cubicBezTo>
                      <a:pt x="1194869" y="1089409"/>
                      <a:pt x="1114278" y="1170000"/>
                      <a:pt x="1014865" y="1170000"/>
                    </a:cubicBezTo>
                    <a:lnTo>
                      <a:pt x="294873" y="1170000"/>
                    </a:lnTo>
                    <a:cubicBezTo>
                      <a:pt x="195460" y="1170000"/>
                      <a:pt x="114869" y="1089409"/>
                      <a:pt x="114869" y="989996"/>
                    </a:cubicBezTo>
                    <a:lnTo>
                      <a:pt x="114869" y="315700"/>
                    </a:lnTo>
                    <a:lnTo>
                      <a:pt x="113086" y="315700"/>
                    </a:lnTo>
                    <a:lnTo>
                      <a:pt x="113086" y="113086"/>
                    </a:lnTo>
                    <a:cubicBezTo>
                      <a:pt x="113086" y="50630"/>
                      <a:pt x="62456" y="0"/>
                      <a:pt x="0" y="0"/>
                    </a:cubicBezTo>
                    <a:close/>
                  </a:path>
                </a:pathLst>
              </a:custGeom>
              <a:solidFill>
                <a:srgbClr val="F7964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9" name="手繪多邊形 8"/>
              <p:cNvSpPr/>
              <p:nvPr/>
            </p:nvSpPr>
            <p:spPr>
              <a:xfrm>
                <a:off x="834671" y="4349030"/>
                <a:ext cx="189499" cy="110468"/>
              </a:xfrm>
              <a:custGeom>
                <a:avLst/>
                <a:gdLst>
                  <a:gd name="connsiteX0" fmla="*/ 113086 w 226172"/>
                  <a:gd name="connsiteY0" fmla="*/ 0 h 138374"/>
                  <a:gd name="connsiteX1" fmla="*/ 226172 w 226172"/>
                  <a:gd name="connsiteY1" fmla="*/ 113086 h 138374"/>
                  <a:gd name="connsiteX2" fmla="*/ 226172 w 226172"/>
                  <a:gd name="connsiteY2" fmla="*/ 138374 h 138374"/>
                  <a:gd name="connsiteX3" fmla="*/ 0 w 226172"/>
                  <a:gd name="connsiteY3" fmla="*/ 138374 h 138374"/>
                  <a:gd name="connsiteX4" fmla="*/ 0 w 226172"/>
                  <a:gd name="connsiteY4" fmla="*/ 113086 h 138374"/>
                  <a:gd name="connsiteX5" fmla="*/ 113086 w 226172"/>
                  <a:gd name="connsiteY5" fmla="*/ 0 h 13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6172" h="138374">
                    <a:moveTo>
                      <a:pt x="113086" y="0"/>
                    </a:moveTo>
                    <a:cubicBezTo>
                      <a:pt x="175542" y="0"/>
                      <a:pt x="226172" y="50630"/>
                      <a:pt x="226172" y="113086"/>
                    </a:cubicBezTo>
                    <a:lnTo>
                      <a:pt x="226172" y="138374"/>
                    </a:lnTo>
                    <a:lnTo>
                      <a:pt x="0" y="138374"/>
                    </a:lnTo>
                    <a:lnTo>
                      <a:pt x="0" y="113086"/>
                    </a:lnTo>
                    <a:cubicBezTo>
                      <a:pt x="0" y="50630"/>
                      <a:pt x="50630" y="0"/>
                      <a:pt x="113086" y="0"/>
                    </a:cubicBezTo>
                    <a:close/>
                  </a:path>
                </a:pathLst>
              </a:custGeom>
              <a:solidFill>
                <a:srgbClr val="EC70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</p:grpSp>
      <p:sp>
        <p:nvSpPr>
          <p:cNvPr id="10" name="矩形 9"/>
          <p:cNvSpPr/>
          <p:nvPr/>
        </p:nvSpPr>
        <p:spPr>
          <a:xfrm>
            <a:off x="1428094" y="2254206"/>
            <a:ext cx="611479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主動發掘</a:t>
            </a:r>
            <a:r>
              <a:rPr lang="zh-TW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關鍵議題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，前瞻規劃服務策略預為因應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調適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規、應用資通訊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技術及簡化流程，擴大機關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措施運作彈性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結合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跨域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整合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、引進民間資源、社會創新及開放社群協作等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務實</a:t>
            </a:r>
            <a:r>
              <a:rPr lang="zh-TW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解決問題</a:t>
            </a:r>
            <a:endParaRPr lang="en-US" altLang="zh-TW" sz="24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重視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措施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必要性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成本合理性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、服務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制度化及持續性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86173" y="355485"/>
            <a:ext cx="7419638" cy="777600"/>
            <a:chOff x="286173" y="355485"/>
            <a:chExt cx="7419638" cy="777600"/>
          </a:xfrm>
        </p:grpSpPr>
        <p:grpSp>
          <p:nvGrpSpPr>
            <p:cNvPr id="12" name="群組 11"/>
            <p:cNvGrpSpPr/>
            <p:nvPr/>
          </p:nvGrpSpPr>
          <p:grpSpPr>
            <a:xfrm>
              <a:off x="286173" y="355485"/>
              <a:ext cx="7256711" cy="777600"/>
              <a:chOff x="1725930" y="2077647"/>
              <a:chExt cx="5870321" cy="777600"/>
            </a:xfrm>
          </p:grpSpPr>
          <p:sp>
            <p:nvSpPr>
              <p:cNvPr id="13" name="圓角矩形 12"/>
              <p:cNvSpPr/>
              <p:nvPr/>
            </p:nvSpPr>
            <p:spPr>
              <a:xfrm>
                <a:off x="1725930" y="2077647"/>
                <a:ext cx="5870321" cy="777600"/>
              </a:xfrm>
              <a:prstGeom prst="roundRect">
                <a:avLst>
                  <a:gd name="adj" fmla="val 50000"/>
                </a:avLst>
              </a:prstGeom>
              <a:noFill/>
              <a:ln w="28575" cap="flat" cmpd="sng" algn="ctr">
                <a:solidFill>
                  <a:srgbClr val="F79646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4" name="淚滴形 13"/>
              <p:cNvSpPr/>
              <p:nvPr/>
            </p:nvSpPr>
            <p:spPr>
              <a:xfrm flipV="1">
                <a:off x="1725930" y="2078007"/>
                <a:ext cx="555289" cy="777240"/>
              </a:xfrm>
              <a:prstGeom prst="teardrop">
                <a:avLst/>
              </a:prstGeom>
              <a:solidFill>
                <a:srgbClr val="F79646"/>
              </a:solidFill>
              <a:ln w="25400" cap="flat" cmpd="sng" algn="ctr">
                <a:solidFill>
                  <a:srgbClr val="F79646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303311" y="482675"/>
              <a:ext cx="652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 smtClean="0">
                  <a:solidFill>
                    <a:schemeClr val="bg1"/>
                  </a:solidFill>
                </a:rPr>
                <a:t>6</a:t>
              </a:r>
              <a:endParaRPr lang="zh-TW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809678" y="590583"/>
              <a:ext cx="689613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8775">
                <a:lnSpc>
                  <a:spcPts val="2400"/>
                </a:lnSpc>
                <a:spcAft>
                  <a:spcPts val="0"/>
                </a:spcAft>
              </a:pPr>
              <a:r>
                <a:rPr lang="zh-TW" altLang="zh-TW" sz="2800" b="1" dirty="0">
                  <a:ea typeface="微軟正黑體" panose="020B0604030504040204" pitchFamily="34" charset="-120"/>
                </a:rPr>
                <a:t>掌握社經發展趨勢，專案規劃前瞻</a:t>
              </a:r>
              <a:r>
                <a:rPr lang="zh-TW" altLang="zh-TW" sz="2800" b="1" dirty="0" smtClean="0">
                  <a:ea typeface="微軟正黑體" panose="020B0604030504040204" pitchFamily="34" charset="-120"/>
                </a:rPr>
                <a:t>服務</a:t>
              </a:r>
              <a:endParaRPr lang="zh-TW" altLang="zh-TW" sz="2800" b="1" dirty="0"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878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弧形箭號 (上彎) 11"/>
          <p:cNvSpPr/>
          <p:nvPr/>
        </p:nvSpPr>
        <p:spPr>
          <a:xfrm rot="21184548">
            <a:off x="3412072" y="4918638"/>
            <a:ext cx="3556483" cy="1508771"/>
          </a:xfrm>
          <a:prstGeom prst="curvedUpArrow">
            <a:avLst>
              <a:gd name="adj1" fmla="val 25000"/>
              <a:gd name="adj2" fmla="val 45057"/>
              <a:gd name="adj3" fmla="val 25000"/>
            </a:avLst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弧形箭號 (下彎) 10"/>
          <p:cNvSpPr/>
          <p:nvPr/>
        </p:nvSpPr>
        <p:spPr>
          <a:xfrm rot="927994">
            <a:off x="4194640" y="1217264"/>
            <a:ext cx="2763686" cy="1036811"/>
          </a:xfrm>
          <a:prstGeom prst="curved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14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227372" y="310174"/>
            <a:ext cx="5158475" cy="833658"/>
            <a:chOff x="67728" y="1137236"/>
            <a:chExt cx="5158475" cy="833658"/>
          </a:xfrm>
        </p:grpSpPr>
        <p:sp>
          <p:nvSpPr>
            <p:cNvPr id="5" name="橢圓 4"/>
            <p:cNvSpPr/>
            <p:nvPr/>
          </p:nvSpPr>
          <p:spPr>
            <a:xfrm>
              <a:off x="67728" y="1216414"/>
              <a:ext cx="752461" cy="75448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cxnSp>
          <p:nvCxnSpPr>
            <p:cNvPr id="6" name="直線接點 5"/>
            <p:cNvCxnSpPr/>
            <p:nvPr/>
          </p:nvCxnSpPr>
          <p:spPr>
            <a:xfrm flipV="1">
              <a:off x="443959" y="1682051"/>
              <a:ext cx="4237842" cy="10458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oval" w="lg" len="lg"/>
              <a:tailEnd type="oval" w="lg" len="lg"/>
            </a:ln>
            <a:effectLst/>
          </p:spPr>
        </p:cxnSp>
        <p:sp>
          <p:nvSpPr>
            <p:cNvPr id="7" name="Text Box 17"/>
            <p:cNvSpPr txBox="1">
              <a:spLocks noChangeArrowheads="1"/>
            </p:cNvSpPr>
            <p:nvPr/>
          </p:nvSpPr>
          <p:spPr bwMode="auto">
            <a:xfrm>
              <a:off x="855699" y="1137236"/>
              <a:ext cx="4370504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zh-TW" altLang="en-US" sz="3200" b="1" dirty="0" smtClean="0">
                  <a:latin typeface="+mj-ea"/>
                  <a:ea typeface="+mj-ea"/>
                  <a:cs typeface="新細明體" pitchFamily="18" charset="-120"/>
                </a:rPr>
                <a:t>推動作法及權責分工</a:t>
              </a:r>
              <a:endParaRPr lang="zh-TW" altLang="zh-TW" sz="3200" b="1" dirty="0" smtClean="0">
                <a:latin typeface="+mj-ea"/>
                <a:ea typeface="+mj-ea"/>
                <a:cs typeface="新細明體" pitchFamily="18" charset="-120"/>
              </a:endParaRPr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5275781" y="2728182"/>
            <a:ext cx="3412065" cy="1828064"/>
            <a:chOff x="2561085" y="2034066"/>
            <a:chExt cx="4981575" cy="594771"/>
          </a:xfrm>
        </p:grpSpPr>
        <p:sp>
          <p:nvSpPr>
            <p:cNvPr id="45" name="矩形 44"/>
            <p:cNvSpPr/>
            <p:nvPr/>
          </p:nvSpPr>
          <p:spPr>
            <a:xfrm>
              <a:off x="2561085" y="2034066"/>
              <a:ext cx="4981575" cy="5947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2849790" y="2227258"/>
              <a:ext cx="4404164" cy="33045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zh-TW" altLang="zh-TW" sz="20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訂定</a:t>
              </a:r>
              <a:r>
                <a:rPr lang="zh-TW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相關</a:t>
              </a:r>
              <a:r>
                <a:rPr lang="zh-TW" altLang="zh-TW" sz="20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</a:t>
              </a:r>
              <a:r>
                <a:rPr lang="zh-TW" altLang="zh-TW" sz="20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</a:t>
              </a:r>
              <a:r>
                <a:rPr lang="zh-TW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推動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zh-TW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依計畫加強督導</a:t>
              </a:r>
              <a:r>
                <a:rPr lang="zh-TW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與</a:t>
              </a:r>
              <a:r>
                <a:rPr lang="zh-TW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輔導</a:t>
              </a: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所屬機關</a:t>
              </a:r>
              <a:endPara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文字方塊 88"/>
            <p:cNvSpPr txBox="1"/>
            <p:nvPr/>
          </p:nvSpPr>
          <p:spPr>
            <a:xfrm>
              <a:off x="3102757" y="2064543"/>
              <a:ext cx="4151198" cy="16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2400" b="1" dirty="0" smtClean="0">
                  <a:solidFill>
                    <a:srgbClr val="0070C0"/>
                  </a:solidFill>
                  <a:latin typeface="Arial"/>
                  <a:ea typeface="微軟正黑體"/>
                </a:rPr>
                <a:t>主管機關</a:t>
              </a:r>
              <a:r>
                <a:rPr kumimoji="0" lang="en-US" altLang="zh-TW" sz="2400" b="1" dirty="0" smtClean="0">
                  <a:solidFill>
                    <a:srgbClr val="0070C0"/>
                  </a:solidFill>
                  <a:latin typeface="Arial"/>
                  <a:ea typeface="微軟正黑體"/>
                </a:rPr>
                <a:t>-</a:t>
              </a:r>
              <a:r>
                <a:rPr kumimoji="0" lang="zh-TW" altLang="en-US" sz="2400" b="1" dirty="0" smtClean="0">
                  <a:solidFill>
                    <a:srgbClr val="0070C0"/>
                  </a:solidFill>
                  <a:latin typeface="Arial"/>
                  <a:ea typeface="微軟正黑體"/>
                </a:rPr>
                <a:t>自主推動</a:t>
              </a:r>
              <a:endParaRPr kumimoji="0" lang="zh-TW" altLang="en-US" sz="2400" b="1" dirty="0">
                <a:solidFill>
                  <a:srgbClr val="0070C0"/>
                </a:solidFill>
                <a:latin typeface="Arial"/>
                <a:ea typeface="微軟正黑體"/>
              </a:endParaRPr>
            </a:p>
          </p:txBody>
        </p:sp>
      </p:grpSp>
      <p:grpSp>
        <p:nvGrpSpPr>
          <p:cNvPr id="54" name="群組 53"/>
          <p:cNvGrpSpPr/>
          <p:nvPr/>
        </p:nvGrpSpPr>
        <p:grpSpPr>
          <a:xfrm>
            <a:off x="578854" y="1588197"/>
            <a:ext cx="3816364" cy="1842223"/>
            <a:chOff x="283610" y="4964507"/>
            <a:chExt cx="3816364" cy="1835816"/>
          </a:xfrm>
        </p:grpSpPr>
        <p:grpSp>
          <p:nvGrpSpPr>
            <p:cNvPr id="53" name="群組 52"/>
            <p:cNvGrpSpPr/>
            <p:nvPr/>
          </p:nvGrpSpPr>
          <p:grpSpPr>
            <a:xfrm>
              <a:off x="283610" y="4964507"/>
              <a:ext cx="3816364" cy="1835816"/>
              <a:chOff x="283610" y="4964507"/>
              <a:chExt cx="3816364" cy="1835816"/>
            </a:xfrm>
          </p:grpSpPr>
          <p:sp>
            <p:nvSpPr>
              <p:cNvPr id="46" name="矩形 45"/>
              <p:cNvSpPr/>
              <p:nvPr/>
            </p:nvSpPr>
            <p:spPr>
              <a:xfrm>
                <a:off x="283610" y="4964507"/>
                <a:ext cx="3816364" cy="1835816"/>
              </a:xfrm>
              <a:prstGeom prst="rect">
                <a:avLst/>
              </a:prstGeom>
              <a:solidFill>
                <a:srgbClr val="A2DED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8" name="文字方塊 88"/>
              <p:cNvSpPr txBox="1"/>
              <p:nvPr/>
            </p:nvSpPr>
            <p:spPr>
              <a:xfrm>
                <a:off x="934192" y="5032238"/>
                <a:ext cx="2991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0" lang="zh-TW" altLang="en-US" sz="2400" b="1" dirty="0">
                    <a:latin typeface="Arial"/>
                    <a:ea typeface="微軟正黑體"/>
                  </a:rPr>
                  <a:t>國發會</a:t>
                </a:r>
                <a:r>
                  <a:rPr kumimoji="0" lang="en-US" altLang="zh-TW" sz="2400" b="1" dirty="0">
                    <a:latin typeface="Arial"/>
                    <a:ea typeface="微軟正黑體"/>
                  </a:rPr>
                  <a:t>-</a:t>
                </a:r>
                <a:r>
                  <a:rPr kumimoji="0" lang="zh-TW" altLang="en-US" sz="2400" b="1" dirty="0">
                    <a:solidFill>
                      <a:srgbClr val="C00000"/>
                    </a:solidFill>
                    <a:latin typeface="Arial"/>
                    <a:ea typeface="微軟正黑體"/>
                  </a:rPr>
                  <a:t>協調整合</a:t>
                </a:r>
              </a:p>
            </p:txBody>
          </p:sp>
        </p:grpSp>
        <p:sp>
          <p:nvSpPr>
            <p:cNvPr id="47" name="矩形 46"/>
            <p:cNvSpPr/>
            <p:nvPr/>
          </p:nvSpPr>
          <p:spPr>
            <a:xfrm>
              <a:off x="289015" y="5431827"/>
              <a:ext cx="3518668" cy="10121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主動協調跨機關資源整合及法規</a:t>
              </a: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調適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服務落差例外管理</a:t>
              </a:r>
              <a:endPara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55" name="群組 54"/>
          <p:cNvGrpSpPr/>
          <p:nvPr/>
        </p:nvGrpSpPr>
        <p:grpSpPr>
          <a:xfrm>
            <a:off x="580623" y="5621810"/>
            <a:ext cx="3453323" cy="519639"/>
            <a:chOff x="4756371" y="5003118"/>
            <a:chExt cx="3816364" cy="962928"/>
          </a:xfrm>
        </p:grpSpPr>
        <p:sp>
          <p:nvSpPr>
            <p:cNvPr id="50" name="矩形 49"/>
            <p:cNvSpPr/>
            <p:nvPr/>
          </p:nvSpPr>
          <p:spPr>
            <a:xfrm>
              <a:off x="4756371" y="5003118"/>
              <a:ext cx="3816364" cy="9629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矩形 51"/>
            <p:cNvSpPr/>
            <p:nvPr/>
          </p:nvSpPr>
          <p:spPr>
            <a:xfrm>
              <a:off x="4821332" y="5105172"/>
              <a:ext cx="3751403" cy="38819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2000" b="1" dirty="0">
                  <a:solidFill>
                    <a:srgbClr val="C00000"/>
                  </a:solidFill>
                  <a:latin typeface="Arial"/>
                  <a:ea typeface="微軟正黑體"/>
                </a:rPr>
                <a:t>競爭</a:t>
              </a:r>
              <a:r>
                <a:rPr kumimoji="0" lang="zh-TW" altLang="en-US" sz="2000" b="1" dirty="0" smtClean="0">
                  <a:solidFill>
                    <a:srgbClr val="C00000"/>
                  </a:solidFill>
                  <a:latin typeface="Arial"/>
                  <a:ea typeface="微軟正黑體"/>
                </a:rPr>
                <a:t>激勵</a:t>
              </a:r>
              <a:r>
                <a:rPr kumimoji="0" lang="en-US" altLang="zh-TW" sz="2000" b="1" dirty="0" smtClean="0">
                  <a:solidFill>
                    <a:srgbClr val="C00000"/>
                  </a:solidFill>
                  <a:latin typeface="Arial"/>
                  <a:ea typeface="微軟正黑體"/>
                </a:rPr>
                <a:t>-</a:t>
              </a:r>
              <a:r>
                <a:rPr lang="zh-TW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引導機關落實服務</a:t>
              </a:r>
              <a:endPara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0" name="圖片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95" y="4000771"/>
            <a:ext cx="3449881" cy="164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1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249630" y="482012"/>
            <a:ext cx="2969562" cy="846923"/>
            <a:chOff x="249630" y="482012"/>
            <a:chExt cx="2969562" cy="846923"/>
          </a:xfrm>
        </p:grpSpPr>
        <p:sp>
          <p:nvSpPr>
            <p:cNvPr id="32" name="橢圓 31"/>
            <p:cNvSpPr/>
            <p:nvPr/>
          </p:nvSpPr>
          <p:spPr>
            <a:xfrm>
              <a:off x="249630" y="574455"/>
              <a:ext cx="752461" cy="75448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cxnSp>
          <p:nvCxnSpPr>
            <p:cNvPr id="33" name="直線接點 32"/>
            <p:cNvCxnSpPr/>
            <p:nvPr/>
          </p:nvCxnSpPr>
          <p:spPr>
            <a:xfrm flipV="1">
              <a:off x="738976" y="1059122"/>
              <a:ext cx="2480216" cy="13927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oval" w="lg" len="lg"/>
              <a:tailEnd type="oval" w="lg" len="lg"/>
            </a:ln>
            <a:effectLst/>
          </p:spPr>
        </p:cxn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1226607" y="482012"/>
              <a:ext cx="155892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zh-TW" altLang="en-US" sz="3200" b="1" dirty="0" smtClean="0">
                  <a:latin typeface="+mj-ea"/>
                  <a:ea typeface="+mj-ea"/>
                  <a:cs typeface="新細明體" pitchFamily="18" charset="-120"/>
                </a:rPr>
                <a:t>目標</a:t>
              </a:r>
              <a:endParaRPr lang="zh-TW" altLang="zh-TW" sz="3200" b="1" dirty="0" smtClean="0">
                <a:latin typeface="+mj-ea"/>
                <a:ea typeface="+mj-ea"/>
                <a:cs typeface="新細明體" pitchFamily="18" charset="-120"/>
              </a:endParaRPr>
            </a:p>
          </p:txBody>
        </p:sp>
      </p:grp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612655048"/>
              </p:ext>
            </p:extLst>
          </p:nvPr>
        </p:nvGraphicFramePr>
        <p:xfrm>
          <a:off x="1002091" y="1566333"/>
          <a:ext cx="6840181" cy="3632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441420" y="1735666"/>
            <a:ext cx="2111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便捷服務</a:t>
            </a:r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遞送</a:t>
            </a:r>
            <a:endParaRPr lang="en-US" altLang="zh-TW" sz="2000" dirty="0" smtClean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  <a:p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效能</a:t>
            </a:r>
            <a:r>
              <a:rPr lang="zh-TW" altLang="en-US" sz="20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與公平</a:t>
            </a:r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並重</a:t>
            </a:r>
            <a:endParaRPr lang="en-US" altLang="zh-TW" sz="2000" dirty="0" smtClean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  <a:p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正確服務</a:t>
            </a:r>
            <a:endParaRPr lang="en-US" altLang="zh-TW" sz="2000" dirty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6916078" y="4436532"/>
            <a:ext cx="2227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開放政府</a:t>
            </a:r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治理</a:t>
            </a:r>
            <a:endParaRPr lang="en-US" altLang="zh-TW" sz="2000" dirty="0" smtClean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  <a:p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透明互信合作環境創新加</a:t>
            </a:r>
            <a:r>
              <a:rPr lang="zh-TW" altLang="en-US" sz="20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值服務</a:t>
            </a:r>
            <a:endParaRPr lang="en-US" altLang="zh-TW" sz="2000" dirty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71814" y="4436532"/>
            <a:ext cx="1860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擴大社會</a:t>
            </a:r>
            <a:r>
              <a:rPr lang="zh-TW" altLang="zh-TW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參與</a:t>
            </a:r>
            <a:endParaRPr lang="en-US" altLang="zh-TW" sz="2000" dirty="0" smtClean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  <a:p>
            <a:pPr algn="r"/>
            <a:r>
              <a:rPr lang="zh-TW" altLang="zh-TW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重視意見回饋</a:t>
            </a:r>
            <a:endParaRPr lang="en-US" altLang="zh-TW" sz="2000" dirty="0" smtClean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  <a:p>
            <a:pPr algn="r"/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有感</a:t>
            </a:r>
            <a:r>
              <a:rPr lang="zh-TW" altLang="zh-TW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優</a:t>
            </a:r>
            <a:r>
              <a:rPr lang="zh-TW" altLang="en-US" sz="2000" dirty="0" smtClean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質</a:t>
            </a:r>
            <a:r>
              <a:rPr lang="zh-TW" altLang="zh-TW" sz="20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itchFamily="18" charset="-120"/>
              </a:rPr>
              <a:t>服務</a:t>
            </a:r>
            <a:endParaRPr lang="en-US" altLang="zh-TW" sz="2000" dirty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758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2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2571187" y="2014870"/>
            <a:ext cx="3893782" cy="4006863"/>
            <a:chOff x="2119661" y="950243"/>
            <a:chExt cx="4904678" cy="4957515"/>
          </a:xfrm>
        </p:grpSpPr>
        <p:sp>
          <p:nvSpPr>
            <p:cNvPr id="5" name="手繪多邊形 4"/>
            <p:cNvSpPr>
              <a:spLocks/>
            </p:cNvSpPr>
            <p:nvPr/>
          </p:nvSpPr>
          <p:spPr bwMode="auto">
            <a:xfrm>
              <a:off x="4598696" y="1002703"/>
              <a:ext cx="2082656" cy="1962934"/>
            </a:xfrm>
            <a:custGeom>
              <a:avLst/>
              <a:gdLst>
                <a:gd name="connsiteX0" fmla="*/ 0 w 1783160"/>
                <a:gd name="connsiteY0" fmla="*/ 0 h 1680655"/>
                <a:gd name="connsiteX1" fmla="*/ 220962 w 1783160"/>
                <a:gd name="connsiteY1" fmla="*/ 12856 h 1680655"/>
                <a:gd name="connsiteX2" fmla="*/ 1641047 w 1783160"/>
                <a:gd name="connsiteY2" fmla="*/ 817965 h 1680655"/>
                <a:gd name="connsiteX3" fmla="*/ 1783160 w 1783160"/>
                <a:gd name="connsiteY3" fmla="*/ 1030457 h 1680655"/>
                <a:gd name="connsiteX4" fmla="*/ 1443276 w 1783160"/>
                <a:gd name="connsiteY4" fmla="*/ 1226689 h 1680655"/>
                <a:gd name="connsiteX5" fmla="*/ 1481367 w 1783160"/>
                <a:gd name="connsiteY5" fmla="*/ 1253651 h 1680655"/>
                <a:gd name="connsiteX6" fmla="*/ 1540309 w 1783160"/>
                <a:gd name="connsiteY6" fmla="*/ 1330103 h 1680655"/>
                <a:gd name="connsiteX7" fmla="*/ 1429609 w 1783160"/>
                <a:gd name="connsiteY7" fmla="*/ 1655593 h 1680655"/>
                <a:gd name="connsiteX8" fmla="*/ 1104120 w 1783160"/>
                <a:gd name="connsiteY8" fmla="*/ 1544893 h 1680655"/>
                <a:gd name="connsiteX9" fmla="*/ 1079456 w 1783160"/>
                <a:gd name="connsiteY9" fmla="*/ 1451561 h 1680655"/>
                <a:gd name="connsiteX10" fmla="*/ 1080059 w 1783160"/>
                <a:gd name="connsiteY10" fmla="*/ 1436393 h 1680655"/>
                <a:gd name="connsiteX11" fmla="*/ 782329 w 1783160"/>
                <a:gd name="connsiteY11" fmla="*/ 1608287 h 1680655"/>
                <a:gd name="connsiteX12" fmla="*/ 725949 w 1783160"/>
                <a:gd name="connsiteY12" fmla="*/ 1523902 h 1680655"/>
                <a:gd name="connsiteX13" fmla="*/ 102404 w 1783160"/>
                <a:gd name="connsiteY13" fmla="*/ 1163552 h 1680655"/>
                <a:gd name="connsiteX14" fmla="*/ 0 w 1783160"/>
                <a:gd name="connsiteY14" fmla="*/ 1156752 h 1680655"/>
                <a:gd name="connsiteX15" fmla="*/ 0 w 1783160"/>
                <a:gd name="connsiteY15" fmla="*/ 899541 h 1680655"/>
                <a:gd name="connsiteX16" fmla="*/ 55896 w 1783160"/>
                <a:gd name="connsiteY16" fmla="*/ 908935 h 1680655"/>
                <a:gd name="connsiteX17" fmla="*/ 381203 w 1783160"/>
                <a:gd name="connsiteY17" fmla="*/ 623983 h 1680655"/>
                <a:gd name="connsiteX18" fmla="*/ 96251 w 1783160"/>
                <a:gd name="connsiteY18" fmla="*/ 298676 h 1680655"/>
                <a:gd name="connsiteX19" fmla="*/ 34347 w 1783160"/>
                <a:gd name="connsiteY19" fmla="*/ 300808 h 1680655"/>
                <a:gd name="connsiteX20" fmla="*/ 0 w 1783160"/>
                <a:gd name="connsiteY20" fmla="*/ 309030 h 1680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83160" h="1680655">
                  <a:moveTo>
                    <a:pt x="0" y="0"/>
                  </a:moveTo>
                  <a:lnTo>
                    <a:pt x="220962" y="12856"/>
                  </a:lnTo>
                  <a:cubicBezTo>
                    <a:pt x="783527" y="78596"/>
                    <a:pt x="1296006" y="369578"/>
                    <a:pt x="1641047" y="817965"/>
                  </a:cubicBezTo>
                  <a:lnTo>
                    <a:pt x="1783160" y="1030457"/>
                  </a:lnTo>
                  <a:lnTo>
                    <a:pt x="1443276" y="1226689"/>
                  </a:lnTo>
                  <a:lnTo>
                    <a:pt x="1481367" y="1253651"/>
                  </a:lnTo>
                  <a:cubicBezTo>
                    <a:pt x="1505252" y="1274309"/>
                    <a:pt x="1525481" y="1299991"/>
                    <a:pt x="1540309" y="1330103"/>
                  </a:cubicBezTo>
                  <a:cubicBezTo>
                    <a:pt x="1599622" y="1450554"/>
                    <a:pt x="1550060" y="1596281"/>
                    <a:pt x="1429609" y="1655593"/>
                  </a:cubicBezTo>
                  <a:cubicBezTo>
                    <a:pt x="1309159" y="1714906"/>
                    <a:pt x="1163432" y="1665344"/>
                    <a:pt x="1104120" y="1544893"/>
                  </a:cubicBezTo>
                  <a:cubicBezTo>
                    <a:pt x="1089292" y="1514781"/>
                    <a:pt x="1081268" y="1483088"/>
                    <a:pt x="1079456" y="1451561"/>
                  </a:cubicBezTo>
                  <a:lnTo>
                    <a:pt x="1080059" y="1436393"/>
                  </a:lnTo>
                  <a:lnTo>
                    <a:pt x="782329" y="1608287"/>
                  </a:lnTo>
                  <a:lnTo>
                    <a:pt x="725949" y="1523902"/>
                  </a:lnTo>
                  <a:cubicBezTo>
                    <a:pt x="573945" y="1326206"/>
                    <a:pt x="349589" y="1196559"/>
                    <a:pt x="102404" y="1163552"/>
                  </a:cubicBezTo>
                  <a:lnTo>
                    <a:pt x="0" y="1156752"/>
                  </a:lnTo>
                  <a:lnTo>
                    <a:pt x="0" y="899541"/>
                  </a:lnTo>
                  <a:lnTo>
                    <a:pt x="55896" y="908935"/>
                  </a:lnTo>
                  <a:cubicBezTo>
                    <a:pt x="224414" y="920078"/>
                    <a:pt x="370059" y="792501"/>
                    <a:pt x="381203" y="623983"/>
                  </a:cubicBezTo>
                  <a:cubicBezTo>
                    <a:pt x="392346" y="455465"/>
                    <a:pt x="264769" y="309819"/>
                    <a:pt x="96251" y="298676"/>
                  </a:cubicBezTo>
                  <a:cubicBezTo>
                    <a:pt x="75186" y="297283"/>
                    <a:pt x="54479" y="298057"/>
                    <a:pt x="34347" y="300808"/>
                  </a:cubicBezTo>
                  <a:lnTo>
                    <a:pt x="0" y="309030"/>
                  </a:lnTo>
                  <a:close/>
                </a:path>
              </a:pathLst>
            </a:custGeom>
            <a:solidFill>
              <a:srgbClr val="6BCBC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/>
              </a:endParaRPr>
            </a:p>
          </p:txBody>
        </p:sp>
        <p:sp>
          <p:nvSpPr>
            <p:cNvPr id="6" name="手繪多邊形 5"/>
            <p:cNvSpPr>
              <a:spLocks/>
            </p:cNvSpPr>
            <p:nvPr/>
          </p:nvSpPr>
          <p:spPr bwMode="auto">
            <a:xfrm>
              <a:off x="2461908" y="3944823"/>
              <a:ext cx="2083390" cy="1962935"/>
            </a:xfrm>
            <a:custGeom>
              <a:avLst/>
              <a:gdLst>
                <a:gd name="connsiteX0" fmla="*/ 447517 w 1783789"/>
                <a:gd name="connsiteY0" fmla="*/ 398 h 1680656"/>
                <a:gd name="connsiteX1" fmla="*/ 679675 w 1783789"/>
                <a:gd name="connsiteY1" fmla="*/ 135763 h 1680656"/>
                <a:gd name="connsiteX2" fmla="*/ 704339 w 1783789"/>
                <a:gd name="connsiteY2" fmla="*/ 229095 h 1680656"/>
                <a:gd name="connsiteX3" fmla="*/ 703760 w 1783789"/>
                <a:gd name="connsiteY3" fmla="*/ 243680 h 1680656"/>
                <a:gd name="connsiteX4" fmla="*/ 1000518 w 1783789"/>
                <a:gd name="connsiteY4" fmla="*/ 72346 h 1680656"/>
                <a:gd name="connsiteX5" fmla="*/ 1057993 w 1783789"/>
                <a:gd name="connsiteY5" fmla="*/ 158238 h 1680656"/>
                <a:gd name="connsiteX6" fmla="*/ 1681451 w 1783789"/>
                <a:gd name="connsiteY6" fmla="*/ 518285 h 1680656"/>
                <a:gd name="connsiteX7" fmla="*/ 1783789 w 1783789"/>
                <a:gd name="connsiteY7" fmla="*/ 525084 h 1680656"/>
                <a:gd name="connsiteX8" fmla="*/ 1783789 w 1783789"/>
                <a:gd name="connsiteY8" fmla="*/ 781115 h 1680656"/>
                <a:gd name="connsiteX9" fmla="*/ 1727901 w 1783789"/>
                <a:gd name="connsiteY9" fmla="*/ 771723 h 1680656"/>
                <a:gd name="connsiteX10" fmla="*/ 1402594 w 1783789"/>
                <a:gd name="connsiteY10" fmla="*/ 1056675 h 1680656"/>
                <a:gd name="connsiteX11" fmla="*/ 1687546 w 1783789"/>
                <a:gd name="connsiteY11" fmla="*/ 1381982 h 1680656"/>
                <a:gd name="connsiteX12" fmla="*/ 1749450 w 1783789"/>
                <a:gd name="connsiteY12" fmla="*/ 1379849 h 1680656"/>
                <a:gd name="connsiteX13" fmla="*/ 1783789 w 1783789"/>
                <a:gd name="connsiteY13" fmla="*/ 1371629 h 1680656"/>
                <a:gd name="connsiteX14" fmla="*/ 1783788 w 1783789"/>
                <a:gd name="connsiteY14" fmla="*/ 1680656 h 1680656"/>
                <a:gd name="connsiteX15" fmla="*/ 1666714 w 1783789"/>
                <a:gd name="connsiteY15" fmla="*/ 1676763 h 1680656"/>
                <a:gd name="connsiteX16" fmla="*/ 142762 w 1783789"/>
                <a:gd name="connsiteY16" fmla="*/ 863184 h 1680656"/>
                <a:gd name="connsiteX17" fmla="*/ 0 w 1783789"/>
                <a:gd name="connsiteY17" fmla="*/ 649995 h 1680656"/>
                <a:gd name="connsiteX18" fmla="*/ 340076 w 1783789"/>
                <a:gd name="connsiteY18" fmla="*/ 453653 h 1680656"/>
                <a:gd name="connsiteX19" fmla="*/ 302427 w 1783789"/>
                <a:gd name="connsiteY19" fmla="*/ 427005 h 1680656"/>
                <a:gd name="connsiteX20" fmla="*/ 243485 w 1783789"/>
                <a:gd name="connsiteY20" fmla="*/ 350552 h 1680656"/>
                <a:gd name="connsiteX21" fmla="*/ 354185 w 1783789"/>
                <a:gd name="connsiteY21" fmla="*/ 25062 h 1680656"/>
                <a:gd name="connsiteX22" fmla="*/ 447517 w 1783789"/>
                <a:gd name="connsiteY22" fmla="*/ 398 h 168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83789" h="1680656">
                  <a:moveTo>
                    <a:pt x="447517" y="398"/>
                  </a:moveTo>
                  <a:cubicBezTo>
                    <a:pt x="542098" y="-5039"/>
                    <a:pt x="635191" y="45424"/>
                    <a:pt x="679675" y="135763"/>
                  </a:cubicBezTo>
                  <a:cubicBezTo>
                    <a:pt x="694504" y="165875"/>
                    <a:pt x="702527" y="197568"/>
                    <a:pt x="704339" y="229095"/>
                  </a:cubicBezTo>
                  <a:lnTo>
                    <a:pt x="703760" y="243680"/>
                  </a:lnTo>
                  <a:lnTo>
                    <a:pt x="1000518" y="72346"/>
                  </a:lnTo>
                  <a:lnTo>
                    <a:pt x="1057993" y="158238"/>
                  </a:lnTo>
                  <a:cubicBezTo>
                    <a:pt x="1210015" y="355679"/>
                    <a:pt x="1434382" y="485285"/>
                    <a:pt x="1681451" y="518285"/>
                  </a:cubicBezTo>
                  <a:lnTo>
                    <a:pt x="1783789" y="525084"/>
                  </a:lnTo>
                  <a:lnTo>
                    <a:pt x="1783789" y="781115"/>
                  </a:lnTo>
                  <a:lnTo>
                    <a:pt x="1727901" y="771723"/>
                  </a:lnTo>
                  <a:cubicBezTo>
                    <a:pt x="1559383" y="760579"/>
                    <a:pt x="1413737" y="888157"/>
                    <a:pt x="1402594" y="1056675"/>
                  </a:cubicBezTo>
                  <a:cubicBezTo>
                    <a:pt x="1391450" y="1225193"/>
                    <a:pt x="1519028" y="1370838"/>
                    <a:pt x="1687546" y="1381982"/>
                  </a:cubicBezTo>
                  <a:cubicBezTo>
                    <a:pt x="1708610" y="1383375"/>
                    <a:pt x="1729318" y="1382600"/>
                    <a:pt x="1749450" y="1379849"/>
                  </a:cubicBezTo>
                  <a:lnTo>
                    <a:pt x="1783789" y="1371629"/>
                  </a:lnTo>
                  <a:lnTo>
                    <a:pt x="1783788" y="1680656"/>
                  </a:lnTo>
                  <a:lnTo>
                    <a:pt x="1666714" y="1676763"/>
                  </a:lnTo>
                  <a:cubicBezTo>
                    <a:pt x="1063767" y="1636598"/>
                    <a:pt x="508978" y="1338468"/>
                    <a:pt x="142762" y="863184"/>
                  </a:cubicBezTo>
                  <a:lnTo>
                    <a:pt x="0" y="649995"/>
                  </a:lnTo>
                  <a:lnTo>
                    <a:pt x="340076" y="453653"/>
                  </a:lnTo>
                  <a:lnTo>
                    <a:pt x="302427" y="427005"/>
                  </a:lnTo>
                  <a:cubicBezTo>
                    <a:pt x="278543" y="406347"/>
                    <a:pt x="258314" y="380665"/>
                    <a:pt x="243485" y="350552"/>
                  </a:cubicBezTo>
                  <a:cubicBezTo>
                    <a:pt x="184173" y="230102"/>
                    <a:pt x="233735" y="84375"/>
                    <a:pt x="354185" y="25062"/>
                  </a:cubicBezTo>
                  <a:cubicBezTo>
                    <a:pt x="384298" y="10234"/>
                    <a:pt x="415990" y="2210"/>
                    <a:pt x="447517" y="398"/>
                  </a:cubicBezTo>
                  <a:close/>
                </a:path>
              </a:pathLst>
            </a:custGeom>
            <a:solidFill>
              <a:srgbClr val="9ACA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/>
              </a:endParaRPr>
            </a:p>
          </p:txBody>
        </p:sp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4172512" y="4029390"/>
              <a:ext cx="2509574" cy="1878368"/>
            </a:xfrm>
            <a:custGeom>
              <a:avLst/>
              <a:gdLst>
                <a:gd name="connsiteX0" fmla="*/ 1148273 w 2148685"/>
                <a:gd name="connsiteY0" fmla="*/ 0 h 1608250"/>
                <a:gd name="connsiteX1" fmla="*/ 1370260 w 2148685"/>
                <a:gd name="connsiteY1" fmla="*/ 128165 h 1608250"/>
                <a:gd name="connsiteX2" fmla="*/ 1334022 w 2148685"/>
                <a:gd name="connsiteY2" fmla="*/ 172063 h 1608250"/>
                <a:gd name="connsiteX3" fmla="*/ 1418144 w 2148685"/>
                <a:gd name="connsiteY3" fmla="*/ 596263 h 1608250"/>
                <a:gd name="connsiteX4" fmla="*/ 1842345 w 2148685"/>
                <a:gd name="connsiteY4" fmla="*/ 512141 h 1608250"/>
                <a:gd name="connsiteX5" fmla="*/ 1871450 w 2148685"/>
                <a:gd name="connsiteY5" fmla="*/ 457464 h 1608250"/>
                <a:gd name="connsiteX6" fmla="*/ 1881573 w 2148685"/>
                <a:gd name="connsiteY6" fmla="*/ 423371 h 1608250"/>
                <a:gd name="connsiteX7" fmla="*/ 2148685 w 2148685"/>
                <a:gd name="connsiteY7" fmla="*/ 577588 h 1608250"/>
                <a:gd name="connsiteX8" fmla="*/ 2005943 w 2148685"/>
                <a:gd name="connsiteY8" fmla="*/ 790778 h 1608250"/>
                <a:gd name="connsiteX9" fmla="*/ 481995 w 2148685"/>
                <a:gd name="connsiteY9" fmla="*/ 1604357 h 1608250"/>
                <a:gd name="connsiteX10" fmla="*/ 364896 w 2148685"/>
                <a:gd name="connsiteY10" fmla="*/ 1608250 h 1608250"/>
                <a:gd name="connsiteX11" fmla="*/ 364896 w 2148685"/>
                <a:gd name="connsiteY11" fmla="*/ 1214807 h 1608250"/>
                <a:gd name="connsiteX12" fmla="*/ 322751 w 2148685"/>
                <a:gd name="connsiteY12" fmla="*/ 1234200 h 1608250"/>
                <a:gd name="connsiteX13" fmla="*/ 227070 w 2148685"/>
                <a:gd name="connsiteY13" fmla="*/ 1247018 h 1608250"/>
                <a:gd name="connsiteX14" fmla="*/ 538 w 2148685"/>
                <a:gd name="connsiteY14" fmla="*/ 988405 h 1608250"/>
                <a:gd name="connsiteX15" fmla="*/ 259151 w 2148685"/>
                <a:gd name="connsiteY15" fmla="*/ 761872 h 1608250"/>
                <a:gd name="connsiteX16" fmla="*/ 352311 w 2148685"/>
                <a:gd name="connsiteY16" fmla="*/ 787179 h 1608250"/>
                <a:gd name="connsiteX17" fmla="*/ 364896 w 2148685"/>
                <a:gd name="connsiteY17" fmla="*/ 795127 h 1608250"/>
                <a:gd name="connsiteX18" fmla="*/ 364896 w 2148685"/>
                <a:gd name="connsiteY18" fmla="*/ 452678 h 1608250"/>
                <a:gd name="connsiteX19" fmla="*/ 467301 w 2148685"/>
                <a:gd name="connsiteY19" fmla="*/ 445879 h 1608250"/>
                <a:gd name="connsiteX20" fmla="*/ 1090846 w 2148685"/>
                <a:gd name="connsiteY20" fmla="*/ 85832 h 160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148685" h="1608250">
                  <a:moveTo>
                    <a:pt x="1148273" y="0"/>
                  </a:moveTo>
                  <a:lnTo>
                    <a:pt x="1370260" y="128165"/>
                  </a:lnTo>
                  <a:lnTo>
                    <a:pt x="1334022" y="172063"/>
                  </a:lnTo>
                  <a:cubicBezTo>
                    <a:pt x="1240113" y="312432"/>
                    <a:pt x="1277775" y="502353"/>
                    <a:pt x="1418144" y="596263"/>
                  </a:cubicBezTo>
                  <a:cubicBezTo>
                    <a:pt x="1558513" y="690173"/>
                    <a:pt x="1748435" y="652510"/>
                    <a:pt x="1842345" y="512141"/>
                  </a:cubicBezTo>
                  <a:cubicBezTo>
                    <a:pt x="1854083" y="494595"/>
                    <a:pt x="1863766" y="476274"/>
                    <a:pt x="1871450" y="457464"/>
                  </a:cubicBezTo>
                  <a:lnTo>
                    <a:pt x="1881573" y="423371"/>
                  </a:lnTo>
                  <a:lnTo>
                    <a:pt x="2148685" y="577588"/>
                  </a:lnTo>
                  <a:lnTo>
                    <a:pt x="2005943" y="790778"/>
                  </a:lnTo>
                  <a:cubicBezTo>
                    <a:pt x="1639778" y="1266062"/>
                    <a:pt x="1085044" y="1564192"/>
                    <a:pt x="481995" y="1604357"/>
                  </a:cubicBezTo>
                  <a:lnTo>
                    <a:pt x="364896" y="1608250"/>
                  </a:lnTo>
                  <a:lnTo>
                    <a:pt x="364896" y="1214807"/>
                  </a:lnTo>
                  <a:lnTo>
                    <a:pt x="322751" y="1234200"/>
                  </a:lnTo>
                  <a:cubicBezTo>
                    <a:pt x="292918" y="1244555"/>
                    <a:pt x="260562" y="1249233"/>
                    <a:pt x="227070" y="1247018"/>
                  </a:cubicBezTo>
                  <a:cubicBezTo>
                    <a:pt x="93101" y="1238159"/>
                    <a:pt x="-8322" y="1122374"/>
                    <a:pt x="538" y="988405"/>
                  </a:cubicBezTo>
                  <a:cubicBezTo>
                    <a:pt x="9397" y="854435"/>
                    <a:pt x="125182" y="753013"/>
                    <a:pt x="259151" y="761872"/>
                  </a:cubicBezTo>
                  <a:cubicBezTo>
                    <a:pt x="292644" y="764087"/>
                    <a:pt x="324102" y="772985"/>
                    <a:pt x="352311" y="787179"/>
                  </a:cubicBezTo>
                  <a:lnTo>
                    <a:pt x="364896" y="795127"/>
                  </a:lnTo>
                  <a:lnTo>
                    <a:pt x="364896" y="452678"/>
                  </a:lnTo>
                  <a:lnTo>
                    <a:pt x="467301" y="445879"/>
                  </a:lnTo>
                  <a:cubicBezTo>
                    <a:pt x="714486" y="412879"/>
                    <a:pt x="938842" y="283273"/>
                    <a:pt x="1090846" y="85832"/>
                  </a:cubicBezTo>
                  <a:close/>
                </a:path>
              </a:pathLst>
            </a:custGeom>
            <a:solidFill>
              <a:srgbClr val="FF614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/>
              </a:endParaRPr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2119661" y="2197547"/>
              <a:ext cx="1483810" cy="2460216"/>
            </a:xfrm>
            <a:custGeom>
              <a:avLst/>
              <a:gdLst>
                <a:gd name="connsiteX0" fmla="*/ 829325 w 1270431"/>
                <a:gd name="connsiteY0" fmla="*/ 1228 h 2106425"/>
                <a:gd name="connsiteX1" fmla="*/ 899446 w 1270431"/>
                <a:gd name="connsiteY1" fmla="*/ 4335 h 2106425"/>
                <a:gd name="connsiteX2" fmla="*/ 988718 w 1270431"/>
                <a:gd name="connsiteY2" fmla="*/ 41074 h 2106425"/>
                <a:gd name="connsiteX3" fmla="*/ 1055594 w 1270431"/>
                <a:gd name="connsiteY3" fmla="*/ 378307 h 2106425"/>
                <a:gd name="connsiteX4" fmla="*/ 987098 w 1270431"/>
                <a:gd name="connsiteY4" fmla="*/ 446332 h 2106425"/>
                <a:gd name="connsiteX5" fmla="*/ 972640 w 1270431"/>
                <a:gd name="connsiteY5" fmla="*/ 452241 h 2106425"/>
                <a:gd name="connsiteX6" fmla="*/ 1270431 w 1270431"/>
                <a:gd name="connsiteY6" fmla="*/ 624170 h 2106425"/>
                <a:gd name="connsiteX7" fmla="*/ 1225125 w 1270431"/>
                <a:gd name="connsiteY7" fmla="*/ 716367 h 2106425"/>
                <a:gd name="connsiteX8" fmla="*/ 1231177 w 1270431"/>
                <a:gd name="connsiteY8" fmla="*/ 1450947 h 2106425"/>
                <a:gd name="connsiteX9" fmla="*/ 1270321 w 1270431"/>
                <a:gd name="connsiteY9" fmla="*/ 1528974 h 2106425"/>
                <a:gd name="connsiteX10" fmla="*/ 1048673 w 1270431"/>
                <a:gd name="connsiteY10" fmla="*/ 1656943 h 2106425"/>
                <a:gd name="connsiteX11" fmla="*/ 1028949 w 1270431"/>
                <a:gd name="connsiteY11" fmla="*/ 1604077 h 2106425"/>
                <a:gd name="connsiteX12" fmla="*/ 619520 w 1270431"/>
                <a:gd name="connsiteY12" fmla="*/ 1464829 h 2106425"/>
                <a:gd name="connsiteX13" fmla="*/ 480272 w 1270431"/>
                <a:gd name="connsiteY13" fmla="*/ 1874258 h 2106425"/>
                <a:gd name="connsiteX14" fmla="*/ 513071 w 1270431"/>
                <a:gd name="connsiteY14" fmla="*/ 1926802 h 2106425"/>
                <a:gd name="connsiteX15" fmla="*/ 537187 w 1270431"/>
                <a:gd name="connsiteY15" fmla="*/ 1952249 h 2106425"/>
                <a:gd name="connsiteX16" fmla="*/ 270146 w 1270431"/>
                <a:gd name="connsiteY16" fmla="*/ 2106425 h 2106425"/>
                <a:gd name="connsiteX17" fmla="*/ 215222 w 1270431"/>
                <a:gd name="connsiteY17" fmla="*/ 2003412 h 2106425"/>
                <a:gd name="connsiteX18" fmla="*/ 215222 w 1270431"/>
                <a:gd name="connsiteY18" fmla="*/ 149663 h 2106425"/>
                <a:gd name="connsiteX19" fmla="*/ 270144 w 1270431"/>
                <a:gd name="connsiteY19" fmla="*/ 46654 h 2106425"/>
                <a:gd name="connsiteX20" fmla="*/ 610492 w 1270431"/>
                <a:gd name="connsiteY20" fmla="*/ 243154 h 2106425"/>
                <a:gd name="connsiteX21" fmla="*/ 614746 w 1270431"/>
                <a:gd name="connsiteY21" fmla="*/ 197222 h 2106425"/>
                <a:gd name="connsiteX22" fmla="*/ 651485 w 1270431"/>
                <a:gd name="connsiteY22" fmla="*/ 107950 h 2106425"/>
                <a:gd name="connsiteX23" fmla="*/ 829325 w 1270431"/>
                <a:gd name="connsiteY23" fmla="*/ 1228 h 210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270431" h="2106425">
                  <a:moveTo>
                    <a:pt x="829325" y="1228"/>
                  </a:moveTo>
                  <a:cubicBezTo>
                    <a:pt x="852558" y="-1112"/>
                    <a:pt x="876186" y="-126"/>
                    <a:pt x="899446" y="4335"/>
                  </a:cubicBezTo>
                  <a:cubicBezTo>
                    <a:pt x="930460" y="10283"/>
                    <a:pt x="960820" y="22410"/>
                    <a:pt x="988718" y="41074"/>
                  </a:cubicBezTo>
                  <a:cubicBezTo>
                    <a:pt x="1100309" y="115731"/>
                    <a:pt x="1130250" y="266715"/>
                    <a:pt x="1055594" y="378307"/>
                  </a:cubicBezTo>
                  <a:cubicBezTo>
                    <a:pt x="1036929" y="406205"/>
                    <a:pt x="1013495" y="428999"/>
                    <a:pt x="987098" y="446332"/>
                  </a:cubicBezTo>
                  <a:lnTo>
                    <a:pt x="972640" y="452241"/>
                  </a:lnTo>
                  <a:lnTo>
                    <a:pt x="1270431" y="624170"/>
                  </a:lnTo>
                  <a:lnTo>
                    <a:pt x="1225125" y="716367"/>
                  </a:lnTo>
                  <a:cubicBezTo>
                    <a:pt x="1128283" y="951699"/>
                    <a:pt x="1130300" y="1216858"/>
                    <a:pt x="1231177" y="1450947"/>
                  </a:cubicBezTo>
                  <a:lnTo>
                    <a:pt x="1270321" y="1528974"/>
                  </a:lnTo>
                  <a:lnTo>
                    <a:pt x="1048673" y="1656943"/>
                  </a:lnTo>
                  <a:lnTo>
                    <a:pt x="1028949" y="1604077"/>
                  </a:lnTo>
                  <a:cubicBezTo>
                    <a:pt x="954341" y="1452564"/>
                    <a:pt x="771032" y="1390220"/>
                    <a:pt x="619520" y="1464829"/>
                  </a:cubicBezTo>
                  <a:cubicBezTo>
                    <a:pt x="468007" y="1539437"/>
                    <a:pt x="405663" y="1722745"/>
                    <a:pt x="480272" y="1874258"/>
                  </a:cubicBezTo>
                  <a:cubicBezTo>
                    <a:pt x="489598" y="1893197"/>
                    <a:pt x="500622" y="1910743"/>
                    <a:pt x="513071" y="1926802"/>
                  </a:cubicBezTo>
                  <a:lnTo>
                    <a:pt x="537187" y="1952249"/>
                  </a:lnTo>
                  <a:lnTo>
                    <a:pt x="270146" y="2106425"/>
                  </a:lnTo>
                  <a:lnTo>
                    <a:pt x="215222" y="2003412"/>
                  </a:lnTo>
                  <a:cubicBezTo>
                    <a:pt x="-71741" y="1419192"/>
                    <a:pt x="-71741" y="733884"/>
                    <a:pt x="215222" y="149663"/>
                  </a:cubicBezTo>
                  <a:lnTo>
                    <a:pt x="270144" y="46654"/>
                  </a:lnTo>
                  <a:lnTo>
                    <a:pt x="610492" y="243154"/>
                  </a:lnTo>
                  <a:lnTo>
                    <a:pt x="614746" y="197222"/>
                  </a:lnTo>
                  <a:cubicBezTo>
                    <a:pt x="620694" y="166208"/>
                    <a:pt x="632821" y="135848"/>
                    <a:pt x="651485" y="107950"/>
                  </a:cubicBezTo>
                  <a:cubicBezTo>
                    <a:pt x="693480" y="45180"/>
                    <a:pt x="759625" y="8244"/>
                    <a:pt x="829325" y="1228"/>
                  </a:cubicBezTo>
                  <a:close/>
                </a:path>
              </a:pathLst>
            </a:custGeom>
            <a:solidFill>
              <a:srgbClr val="70758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/>
              </a:endParaRPr>
            </a:p>
          </p:txBody>
        </p:sp>
        <p:sp>
          <p:nvSpPr>
            <p:cNvPr id="9" name="手繪多邊形 8"/>
            <p:cNvSpPr>
              <a:spLocks/>
            </p:cNvSpPr>
            <p:nvPr/>
          </p:nvSpPr>
          <p:spPr bwMode="auto">
            <a:xfrm>
              <a:off x="5540444" y="2252469"/>
              <a:ext cx="1483895" cy="2460445"/>
            </a:xfrm>
            <a:custGeom>
              <a:avLst/>
              <a:gdLst>
                <a:gd name="connsiteX0" fmla="*/ 999712 w 1270504"/>
                <a:gd name="connsiteY0" fmla="*/ 0 h 2106621"/>
                <a:gd name="connsiteX1" fmla="*/ 1112398 w 1270504"/>
                <a:gd name="connsiteY1" fmla="*/ 229314 h 2106621"/>
                <a:gd name="connsiteX2" fmla="*/ 1098948 w 1270504"/>
                <a:gd name="connsiteY2" fmla="*/ 1861644 h 2106621"/>
                <a:gd name="connsiteX3" fmla="*/ 999876 w 1270504"/>
                <a:gd name="connsiteY3" fmla="*/ 2059126 h 2106621"/>
                <a:gd name="connsiteX4" fmla="*/ 660062 w 1270504"/>
                <a:gd name="connsiteY4" fmla="*/ 1862934 h 2106621"/>
                <a:gd name="connsiteX5" fmla="*/ 655759 w 1270504"/>
                <a:gd name="connsiteY5" fmla="*/ 1909399 h 2106621"/>
                <a:gd name="connsiteX6" fmla="*/ 619020 w 1270504"/>
                <a:gd name="connsiteY6" fmla="*/ 1998671 h 2106621"/>
                <a:gd name="connsiteX7" fmla="*/ 281787 w 1270504"/>
                <a:gd name="connsiteY7" fmla="*/ 2065547 h 2106621"/>
                <a:gd name="connsiteX8" fmla="*/ 214911 w 1270504"/>
                <a:gd name="connsiteY8" fmla="*/ 1728314 h 2106621"/>
                <a:gd name="connsiteX9" fmla="*/ 283407 w 1270504"/>
                <a:gd name="connsiteY9" fmla="*/ 1660289 h 2106621"/>
                <a:gd name="connsiteX10" fmla="*/ 298435 w 1270504"/>
                <a:gd name="connsiteY10" fmla="*/ 1654147 h 2106621"/>
                <a:gd name="connsiteX11" fmla="*/ 160 w 1270504"/>
                <a:gd name="connsiteY11" fmla="*/ 1481938 h 2106621"/>
                <a:gd name="connsiteX12" fmla="*/ 39353 w 1270504"/>
                <a:gd name="connsiteY12" fmla="*/ 1403879 h 2106621"/>
                <a:gd name="connsiteX13" fmla="*/ 45410 w 1270504"/>
                <a:gd name="connsiteY13" fmla="*/ 669514 h 2106621"/>
                <a:gd name="connsiteX14" fmla="*/ 0 w 1270504"/>
                <a:gd name="connsiteY14" fmla="*/ 577183 h 2106621"/>
                <a:gd name="connsiteX15" fmla="*/ 221657 w 1270504"/>
                <a:gd name="connsiteY15" fmla="*/ 449210 h 2106621"/>
                <a:gd name="connsiteX16" fmla="*/ 241556 w 1270504"/>
                <a:gd name="connsiteY16" fmla="*/ 502546 h 2106621"/>
                <a:gd name="connsiteX17" fmla="*/ 650985 w 1270504"/>
                <a:gd name="connsiteY17" fmla="*/ 641794 h 2106621"/>
                <a:gd name="connsiteX18" fmla="*/ 790233 w 1270504"/>
                <a:gd name="connsiteY18" fmla="*/ 232365 h 2106621"/>
                <a:gd name="connsiteX19" fmla="*/ 757434 w 1270504"/>
                <a:gd name="connsiteY19" fmla="*/ 179821 h 2106621"/>
                <a:gd name="connsiteX20" fmla="*/ 732968 w 1270504"/>
                <a:gd name="connsiteY20" fmla="*/ 154005 h 210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0504" h="2106621">
                  <a:moveTo>
                    <a:pt x="999712" y="0"/>
                  </a:moveTo>
                  <a:lnTo>
                    <a:pt x="1112398" y="229314"/>
                  </a:lnTo>
                  <a:cubicBezTo>
                    <a:pt x="1327599" y="752254"/>
                    <a:pt x="1323116" y="1341466"/>
                    <a:pt x="1098948" y="1861644"/>
                  </a:cubicBezTo>
                  <a:lnTo>
                    <a:pt x="999876" y="2059126"/>
                  </a:lnTo>
                  <a:lnTo>
                    <a:pt x="660062" y="1862934"/>
                  </a:lnTo>
                  <a:lnTo>
                    <a:pt x="655759" y="1909399"/>
                  </a:lnTo>
                  <a:cubicBezTo>
                    <a:pt x="649811" y="1940413"/>
                    <a:pt x="637684" y="1970773"/>
                    <a:pt x="619020" y="1998671"/>
                  </a:cubicBezTo>
                  <a:cubicBezTo>
                    <a:pt x="544363" y="2110262"/>
                    <a:pt x="393379" y="2140204"/>
                    <a:pt x="281787" y="2065547"/>
                  </a:cubicBezTo>
                  <a:cubicBezTo>
                    <a:pt x="170196" y="1990890"/>
                    <a:pt x="140254" y="1839906"/>
                    <a:pt x="214911" y="1728314"/>
                  </a:cubicBezTo>
                  <a:cubicBezTo>
                    <a:pt x="233576" y="1700416"/>
                    <a:pt x="257010" y="1677622"/>
                    <a:pt x="283407" y="1660289"/>
                  </a:cubicBezTo>
                  <a:lnTo>
                    <a:pt x="298435" y="1654147"/>
                  </a:lnTo>
                  <a:lnTo>
                    <a:pt x="160" y="1481938"/>
                  </a:lnTo>
                  <a:lnTo>
                    <a:pt x="39353" y="1403879"/>
                  </a:lnTo>
                  <a:cubicBezTo>
                    <a:pt x="140300" y="1169839"/>
                    <a:pt x="142319" y="904794"/>
                    <a:pt x="45410" y="669514"/>
                  </a:cubicBezTo>
                  <a:lnTo>
                    <a:pt x="0" y="577183"/>
                  </a:lnTo>
                  <a:lnTo>
                    <a:pt x="221657" y="449210"/>
                  </a:lnTo>
                  <a:lnTo>
                    <a:pt x="241556" y="502546"/>
                  </a:lnTo>
                  <a:cubicBezTo>
                    <a:pt x="316164" y="654059"/>
                    <a:pt x="499472" y="716402"/>
                    <a:pt x="650985" y="641794"/>
                  </a:cubicBezTo>
                  <a:cubicBezTo>
                    <a:pt x="802498" y="567186"/>
                    <a:pt x="864841" y="383877"/>
                    <a:pt x="790233" y="232365"/>
                  </a:cubicBezTo>
                  <a:cubicBezTo>
                    <a:pt x="780907" y="213426"/>
                    <a:pt x="769883" y="195880"/>
                    <a:pt x="757434" y="179821"/>
                  </a:cubicBezTo>
                  <a:lnTo>
                    <a:pt x="732968" y="154005"/>
                  </a:lnTo>
                  <a:close/>
                </a:path>
              </a:pathLst>
            </a:custGeom>
            <a:solidFill>
              <a:srgbClr val="F5C6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/>
              </a:endParaRPr>
            </a:p>
          </p:txBody>
        </p:sp>
        <p:sp>
          <p:nvSpPr>
            <p:cNvPr id="10" name="手繪多邊形 9"/>
            <p:cNvSpPr/>
            <p:nvPr/>
          </p:nvSpPr>
          <p:spPr>
            <a:xfrm rot="226999">
              <a:off x="2484579" y="950243"/>
              <a:ext cx="2470959" cy="1934619"/>
            </a:xfrm>
            <a:custGeom>
              <a:avLst/>
              <a:gdLst>
                <a:gd name="connsiteX0" fmla="*/ 1711152 w 2115623"/>
                <a:gd name="connsiteY0" fmla="*/ 0 h 1656412"/>
                <a:gd name="connsiteX1" fmla="*/ 1737114 w 2115623"/>
                <a:gd name="connsiteY1" fmla="*/ 392588 h 1656412"/>
                <a:gd name="connsiteX2" fmla="*/ 1777894 w 2115623"/>
                <a:gd name="connsiteY2" fmla="*/ 370453 h 1656412"/>
                <a:gd name="connsiteX3" fmla="*/ 1872520 w 2115623"/>
                <a:gd name="connsiteY3" fmla="*/ 351349 h 1656412"/>
                <a:gd name="connsiteX4" fmla="*/ 2115623 w 2115623"/>
                <a:gd name="connsiteY4" fmla="*/ 594452 h 1656412"/>
                <a:gd name="connsiteX5" fmla="*/ 1872520 w 2115623"/>
                <a:gd name="connsiteY5" fmla="*/ 837555 h 1656412"/>
                <a:gd name="connsiteX6" fmla="*/ 1777894 w 2115623"/>
                <a:gd name="connsiteY6" fmla="*/ 818451 h 1656412"/>
                <a:gd name="connsiteX7" fmla="*/ 1764805 w 2115623"/>
                <a:gd name="connsiteY7" fmla="*/ 811347 h 1656412"/>
                <a:gd name="connsiteX8" fmla="*/ 1787480 w 2115623"/>
                <a:gd name="connsiteY8" fmla="*/ 1154232 h 1656412"/>
                <a:gd name="connsiteX9" fmla="*/ 1685813 w 2115623"/>
                <a:gd name="connsiteY9" fmla="*/ 1167769 h 1656412"/>
                <a:gd name="connsiteX10" fmla="*/ 1087402 w 2115623"/>
                <a:gd name="connsiteY10" fmla="*/ 1568477 h 1656412"/>
                <a:gd name="connsiteX11" fmla="*/ 1036665 w 2115623"/>
                <a:gd name="connsiteY11" fmla="*/ 1656412 h 1656412"/>
                <a:gd name="connsiteX12" fmla="*/ 805939 w 2115623"/>
                <a:gd name="connsiteY12" fmla="*/ 1542797 h 1656412"/>
                <a:gd name="connsiteX13" fmla="*/ 838913 w 2115623"/>
                <a:gd name="connsiteY13" fmla="*/ 1497004 h 1656412"/>
                <a:gd name="connsiteX14" fmla="*/ 726984 w 2115623"/>
                <a:gd name="connsiteY14" fmla="*/ 1079279 h 1656412"/>
                <a:gd name="connsiteX15" fmla="*/ 309259 w 2115623"/>
                <a:gd name="connsiteY15" fmla="*/ 1191209 h 1656412"/>
                <a:gd name="connsiteX16" fmla="*/ 283825 w 2115623"/>
                <a:gd name="connsiteY16" fmla="*/ 1247687 h 1656412"/>
                <a:gd name="connsiteX17" fmla="*/ 276084 w 2115623"/>
                <a:gd name="connsiteY17" fmla="*/ 1281884 h 1656412"/>
                <a:gd name="connsiteX18" fmla="*/ 0 w 2115623"/>
                <a:gd name="connsiteY18" fmla="*/ 1145934 h 1656412"/>
                <a:gd name="connsiteX19" fmla="*/ 127680 w 2115623"/>
                <a:gd name="connsiteY19" fmla="*/ 924640 h 1656412"/>
                <a:gd name="connsiteX20" fmla="*/ 1491526 w 2115623"/>
                <a:gd name="connsiteY20" fmla="*/ 27407 h 1656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115623" h="1656412">
                  <a:moveTo>
                    <a:pt x="1711152" y="0"/>
                  </a:moveTo>
                  <a:lnTo>
                    <a:pt x="1737114" y="392588"/>
                  </a:lnTo>
                  <a:lnTo>
                    <a:pt x="1777894" y="370453"/>
                  </a:lnTo>
                  <a:cubicBezTo>
                    <a:pt x="1806978" y="358151"/>
                    <a:pt x="1838955" y="351349"/>
                    <a:pt x="1872520" y="351349"/>
                  </a:cubicBezTo>
                  <a:cubicBezTo>
                    <a:pt x="2006782" y="351349"/>
                    <a:pt x="2115623" y="460190"/>
                    <a:pt x="2115623" y="594452"/>
                  </a:cubicBezTo>
                  <a:cubicBezTo>
                    <a:pt x="2115623" y="728714"/>
                    <a:pt x="2006782" y="837555"/>
                    <a:pt x="1872520" y="837555"/>
                  </a:cubicBezTo>
                  <a:cubicBezTo>
                    <a:pt x="1838955" y="837555"/>
                    <a:pt x="1806978" y="830752"/>
                    <a:pt x="1777894" y="818451"/>
                  </a:cubicBezTo>
                  <a:lnTo>
                    <a:pt x="1764805" y="811347"/>
                  </a:lnTo>
                  <a:lnTo>
                    <a:pt x="1787480" y="1154232"/>
                  </a:lnTo>
                  <a:lnTo>
                    <a:pt x="1685813" y="1167769"/>
                  </a:lnTo>
                  <a:cubicBezTo>
                    <a:pt x="1441459" y="1217007"/>
                    <a:pt x="1226125" y="1361176"/>
                    <a:pt x="1087402" y="1568477"/>
                  </a:cubicBezTo>
                  <a:lnTo>
                    <a:pt x="1036665" y="1656412"/>
                  </a:lnTo>
                  <a:lnTo>
                    <a:pt x="805939" y="1542797"/>
                  </a:lnTo>
                  <a:lnTo>
                    <a:pt x="838913" y="1497004"/>
                  </a:lnTo>
                  <a:cubicBezTo>
                    <a:pt x="923356" y="1350745"/>
                    <a:pt x="873244" y="1163722"/>
                    <a:pt x="726984" y="1079279"/>
                  </a:cubicBezTo>
                  <a:cubicBezTo>
                    <a:pt x="580724" y="994836"/>
                    <a:pt x="393702" y="1044949"/>
                    <a:pt x="309259" y="1191209"/>
                  </a:cubicBezTo>
                  <a:cubicBezTo>
                    <a:pt x="298703" y="1209491"/>
                    <a:pt x="290251" y="1228410"/>
                    <a:pt x="283825" y="1247687"/>
                  </a:cubicBezTo>
                  <a:lnTo>
                    <a:pt x="276084" y="1281884"/>
                  </a:lnTo>
                  <a:lnTo>
                    <a:pt x="0" y="1145934"/>
                  </a:lnTo>
                  <a:lnTo>
                    <a:pt x="127680" y="924640"/>
                  </a:lnTo>
                  <a:cubicBezTo>
                    <a:pt x="442401" y="454308"/>
                    <a:pt x="934544" y="130125"/>
                    <a:pt x="1491526" y="27407"/>
                  </a:cubicBezTo>
                  <a:close/>
                </a:path>
              </a:pathLst>
            </a:custGeom>
            <a:solidFill>
              <a:srgbClr val="F7964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5598270" y="2114817"/>
            <a:ext cx="2769011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0" indent="-266700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完備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基礎服務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6700" lvl="0" indent="-266700" algn="r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注重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服務特性差異化</a:t>
            </a:r>
          </a:p>
        </p:txBody>
      </p:sp>
      <p:grpSp>
        <p:nvGrpSpPr>
          <p:cNvPr id="27" name="群組 26"/>
          <p:cNvGrpSpPr/>
          <p:nvPr/>
        </p:nvGrpSpPr>
        <p:grpSpPr>
          <a:xfrm>
            <a:off x="158679" y="444982"/>
            <a:ext cx="3719055" cy="894198"/>
            <a:chOff x="103238" y="1235936"/>
            <a:chExt cx="3651786" cy="823355"/>
          </a:xfrm>
        </p:grpSpPr>
        <p:sp>
          <p:nvSpPr>
            <p:cNvPr id="24" name="橢圓 23"/>
            <p:cNvSpPr/>
            <p:nvPr/>
          </p:nvSpPr>
          <p:spPr>
            <a:xfrm>
              <a:off x="103238" y="1304811"/>
              <a:ext cx="752461" cy="75448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cxnSp>
          <p:nvCxnSpPr>
            <p:cNvPr id="25" name="直線接點 24"/>
            <p:cNvCxnSpPr/>
            <p:nvPr/>
          </p:nvCxnSpPr>
          <p:spPr>
            <a:xfrm>
              <a:off x="543721" y="1770468"/>
              <a:ext cx="2868930" cy="0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oval" w="lg" len="lg"/>
              <a:tailEnd type="oval" w="lg" len="lg"/>
            </a:ln>
            <a:effectLst/>
          </p:spPr>
        </p:cxn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1012374" y="1235936"/>
              <a:ext cx="2742650" cy="453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zh-TW" altLang="en-US" sz="3200" b="1" dirty="0" smtClean="0">
                  <a:latin typeface="+mj-ea"/>
                  <a:ea typeface="+mj-ea"/>
                  <a:cs typeface="新細明體" pitchFamily="18" charset="-120"/>
                </a:rPr>
                <a:t>具體措</a:t>
              </a:r>
              <a:r>
                <a:rPr lang="zh-TW" altLang="en-US" sz="3200" b="1" dirty="0">
                  <a:latin typeface="+mj-ea"/>
                  <a:ea typeface="+mj-ea"/>
                  <a:cs typeface="新細明體" pitchFamily="18" charset="-120"/>
                </a:rPr>
                <a:t>施</a:t>
              </a:r>
              <a:endParaRPr lang="zh-TW" altLang="zh-TW" sz="3200" b="1" dirty="0" smtClean="0">
                <a:latin typeface="+mj-ea"/>
                <a:ea typeface="+mj-ea"/>
                <a:cs typeface="新細明體" pitchFamily="18" charset="-120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5694570" y="5313847"/>
            <a:ext cx="3129695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0" indent="-276225" algn="r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便捷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服務遞送過程與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0" indent="-276225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民眾生活便利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297194" y="3592133"/>
            <a:ext cx="2846806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0" indent="-276225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重視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全程意見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回饋參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0" indent="-276225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力求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服務切合民眾需求</a:t>
            </a:r>
          </a:p>
        </p:txBody>
      </p:sp>
      <p:sp>
        <p:nvSpPr>
          <p:cNvPr id="30" name="矩形 29"/>
          <p:cNvSpPr/>
          <p:nvPr/>
        </p:nvSpPr>
        <p:spPr>
          <a:xfrm>
            <a:off x="433719" y="5374688"/>
            <a:ext cx="2977172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0" indent="-276225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關懷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多元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對象城鄉差距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0" indent="-276225" algn="r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社會資源公平使用</a:t>
            </a:r>
          </a:p>
        </p:txBody>
      </p:sp>
      <p:sp>
        <p:nvSpPr>
          <p:cNvPr id="31" name="矩形 30"/>
          <p:cNvSpPr/>
          <p:nvPr/>
        </p:nvSpPr>
        <p:spPr>
          <a:xfrm>
            <a:off x="-54213" y="3663271"/>
            <a:ext cx="2663577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0" indent="-276225" algn="r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開放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政府透明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治理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0" indent="-276225" algn="r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化機關管理創新</a:t>
            </a:r>
          </a:p>
        </p:txBody>
      </p:sp>
      <p:sp>
        <p:nvSpPr>
          <p:cNvPr id="32" name="矩形 31"/>
          <p:cNvSpPr/>
          <p:nvPr/>
        </p:nvSpPr>
        <p:spPr>
          <a:xfrm>
            <a:off x="855699" y="2117282"/>
            <a:ext cx="2550616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0" indent="-276225" algn="r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掌握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社經發展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趨勢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0" indent="-276225"/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專案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規劃前瞻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749171" y="3752774"/>
            <a:ext cx="1641746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lvl="0" indent="-6350"/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推動政府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服務躍升方案</a:t>
            </a:r>
          </a:p>
        </p:txBody>
      </p:sp>
    </p:spTree>
    <p:extLst>
      <p:ext uri="{BB962C8B-B14F-4D97-AF65-F5344CB8AC3E}">
        <p14:creationId xmlns:p14="http://schemas.microsoft.com/office/powerpoint/2010/main" val="6388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圓角矩形 41"/>
          <p:cNvSpPr/>
          <p:nvPr/>
        </p:nvSpPr>
        <p:spPr>
          <a:xfrm>
            <a:off x="1413938" y="5157775"/>
            <a:ext cx="1329266" cy="920829"/>
          </a:xfrm>
          <a:prstGeom prst="roundRect">
            <a:avLst/>
          </a:prstGeom>
          <a:solidFill>
            <a:srgbClr val="73B579"/>
          </a:solidFill>
          <a:ln w="7938" cap="rnd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 kern="0">
              <a:solidFill>
                <a:prstClr val="black"/>
              </a:solidFill>
              <a:latin typeface="Arial"/>
              <a:ea typeface="微軟正黑體"/>
            </a:endParaRPr>
          </a:p>
        </p:txBody>
      </p:sp>
      <p:sp>
        <p:nvSpPr>
          <p:cNvPr id="41" name="圓角矩形 40"/>
          <p:cNvSpPr/>
          <p:nvPr/>
        </p:nvSpPr>
        <p:spPr>
          <a:xfrm>
            <a:off x="1413938" y="3970976"/>
            <a:ext cx="1329266" cy="920829"/>
          </a:xfrm>
          <a:prstGeom prst="roundRect">
            <a:avLst/>
          </a:prstGeom>
          <a:solidFill>
            <a:srgbClr val="FF614C"/>
          </a:solidFill>
          <a:ln w="19050" cap="rnd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 kern="0">
              <a:solidFill>
                <a:prstClr val="black"/>
              </a:solidFill>
              <a:latin typeface="Arial"/>
              <a:ea typeface="微軟正黑體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1413938" y="2773440"/>
            <a:ext cx="1329266" cy="991670"/>
          </a:xfrm>
          <a:prstGeom prst="roundRect">
            <a:avLst/>
          </a:prstGeom>
          <a:solidFill>
            <a:srgbClr val="F5C636"/>
          </a:solidFill>
          <a:ln w="19050" cap="rnd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 kern="0">
              <a:solidFill>
                <a:prstClr val="black"/>
              </a:solidFill>
              <a:latin typeface="Arial"/>
              <a:ea typeface="微軟正黑體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3</a:t>
            </a:fld>
            <a:endParaRPr lang="zh-TW" altLang="en-US" dirty="0"/>
          </a:p>
        </p:txBody>
      </p:sp>
      <p:grpSp>
        <p:nvGrpSpPr>
          <p:cNvPr id="20" name="群組 19"/>
          <p:cNvGrpSpPr/>
          <p:nvPr/>
        </p:nvGrpSpPr>
        <p:grpSpPr>
          <a:xfrm>
            <a:off x="755065" y="1670614"/>
            <a:ext cx="6433185" cy="777600"/>
            <a:chOff x="1725930" y="2077647"/>
            <a:chExt cx="4960876" cy="777600"/>
          </a:xfrm>
        </p:grpSpPr>
        <p:sp>
          <p:nvSpPr>
            <p:cNvPr id="21" name="圓角矩形 20"/>
            <p:cNvSpPr/>
            <p:nvPr/>
          </p:nvSpPr>
          <p:spPr>
            <a:xfrm>
              <a:off x="1725930" y="2077647"/>
              <a:ext cx="4960876" cy="777600"/>
            </a:xfrm>
            <a:prstGeom prst="roundRect">
              <a:avLst>
                <a:gd name="adj" fmla="val 50000"/>
              </a:avLst>
            </a:prstGeom>
            <a:noFill/>
            <a:ln w="28575" cap="flat" cmpd="sng" algn="ctr">
              <a:solidFill>
                <a:srgbClr val="6BCBC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22" name="淚滴形 21"/>
            <p:cNvSpPr/>
            <p:nvPr/>
          </p:nvSpPr>
          <p:spPr>
            <a:xfrm flipV="1">
              <a:off x="1725930" y="2078007"/>
              <a:ext cx="555289" cy="777240"/>
            </a:xfrm>
            <a:prstGeom prst="teardrop">
              <a:avLst/>
            </a:prstGeom>
            <a:solidFill>
              <a:srgbClr val="6BCB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823001" y="1807658"/>
            <a:ext cx="6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1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89363" y="1877638"/>
            <a:ext cx="6039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>
              <a:lnSpc>
                <a:spcPts val="2400"/>
              </a:lnSpc>
              <a:spcAft>
                <a:spcPts val="0"/>
              </a:spcAft>
            </a:pPr>
            <a:r>
              <a:rPr lang="zh-TW" altLang="en-US" sz="2400" b="1" dirty="0">
                <a:ea typeface="微軟正黑體" panose="020B0604030504040204" pitchFamily="34" charset="-120"/>
              </a:rPr>
              <a:t>完備基礎服務項目，注重服務特性差異化</a:t>
            </a:r>
            <a:endParaRPr lang="zh-TW" altLang="zh-TW" sz="2400" b="1" dirty="0">
              <a:ea typeface="微軟正黑體" panose="020B0604030504040204" pitchFamily="34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589791" y="2773440"/>
            <a:ext cx="5573876" cy="3292900"/>
            <a:chOff x="231508" y="1543484"/>
            <a:chExt cx="3011013" cy="3035820"/>
          </a:xfrm>
        </p:grpSpPr>
        <p:grpSp>
          <p:nvGrpSpPr>
            <p:cNvPr id="51" name="群組 50"/>
            <p:cNvGrpSpPr/>
            <p:nvPr/>
          </p:nvGrpSpPr>
          <p:grpSpPr>
            <a:xfrm>
              <a:off x="909466" y="2873792"/>
              <a:ext cx="2333055" cy="1705512"/>
              <a:chOff x="2860108" y="3788186"/>
              <a:chExt cx="3628991" cy="1705512"/>
            </a:xfrm>
          </p:grpSpPr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2860108" y="4667375"/>
                <a:ext cx="2236928" cy="826322"/>
              </a:xfrm>
              <a:prstGeom prst="rect">
                <a:avLst/>
              </a:prstGeom>
              <a:solidFill>
                <a:srgbClr val="9ACA9F"/>
              </a:solidFill>
              <a:ln w="19050" cap="rnd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軟正黑體"/>
                </a:endParaRPr>
              </a:p>
            </p:txBody>
          </p:sp>
          <p:sp>
            <p:nvSpPr>
              <p:cNvPr id="62" name="Freeform 12"/>
              <p:cNvSpPr>
                <a:spLocks/>
              </p:cNvSpPr>
              <p:nvPr/>
            </p:nvSpPr>
            <p:spPr bwMode="auto">
              <a:xfrm>
                <a:off x="5097036" y="3788186"/>
                <a:ext cx="1392063" cy="1705512"/>
              </a:xfrm>
              <a:custGeom>
                <a:avLst/>
                <a:gdLst>
                  <a:gd name="T0" fmla="*/ 0 w 1023"/>
                  <a:gd name="T1" fmla="*/ 776 h 776"/>
                  <a:gd name="T2" fmla="*/ 1023 w 1023"/>
                  <a:gd name="T3" fmla="*/ 0 h 776"/>
                  <a:gd name="T4" fmla="*/ 0 w 1023"/>
                  <a:gd name="T5" fmla="*/ 403 h 776"/>
                  <a:gd name="T6" fmla="*/ 0 w 1023"/>
                  <a:gd name="T7" fmla="*/ 776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3" h="776">
                    <a:moveTo>
                      <a:pt x="0" y="776"/>
                    </a:moveTo>
                    <a:lnTo>
                      <a:pt x="1023" y="0"/>
                    </a:lnTo>
                    <a:lnTo>
                      <a:pt x="0" y="403"/>
                    </a:lnTo>
                    <a:lnTo>
                      <a:pt x="0" y="776"/>
                    </a:lnTo>
                    <a:close/>
                  </a:path>
                </a:pathLst>
              </a:custGeom>
              <a:solidFill>
                <a:srgbClr val="73B579"/>
              </a:solidFill>
              <a:ln w="7938" cap="rnd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軟正黑體"/>
                </a:endParaRPr>
              </a:p>
            </p:txBody>
          </p:sp>
        </p:grpSp>
        <p:grpSp>
          <p:nvGrpSpPr>
            <p:cNvPr id="52" name="群組 51"/>
            <p:cNvGrpSpPr/>
            <p:nvPr/>
          </p:nvGrpSpPr>
          <p:grpSpPr>
            <a:xfrm>
              <a:off x="909467" y="1543484"/>
              <a:ext cx="2333054" cy="914249"/>
              <a:chOff x="2860110" y="2457878"/>
              <a:chExt cx="3628988" cy="914249"/>
            </a:xfrm>
          </p:grpSpPr>
          <p:sp>
            <p:nvSpPr>
              <p:cNvPr id="59" name="Rectangle 8"/>
              <p:cNvSpPr>
                <a:spLocks noChangeArrowheads="1"/>
              </p:cNvSpPr>
              <p:nvPr/>
            </p:nvSpPr>
            <p:spPr bwMode="auto">
              <a:xfrm>
                <a:off x="2860110" y="2457878"/>
                <a:ext cx="2236925" cy="914249"/>
              </a:xfrm>
              <a:prstGeom prst="rect">
                <a:avLst/>
              </a:prstGeom>
              <a:solidFill>
                <a:srgbClr val="F5C636"/>
              </a:solidFill>
              <a:ln w="19050" cap="rnd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軟正黑體"/>
                </a:endParaRPr>
              </a:p>
            </p:txBody>
          </p:sp>
          <p:sp>
            <p:nvSpPr>
              <p:cNvPr id="60" name="Freeform 14"/>
              <p:cNvSpPr>
                <a:spLocks/>
              </p:cNvSpPr>
              <p:nvPr/>
            </p:nvSpPr>
            <p:spPr bwMode="auto">
              <a:xfrm>
                <a:off x="5097037" y="2457878"/>
                <a:ext cx="1392061" cy="914249"/>
              </a:xfrm>
              <a:custGeom>
                <a:avLst/>
                <a:gdLst>
                  <a:gd name="T0" fmla="*/ 0 w 1023"/>
                  <a:gd name="T1" fmla="*/ 0 h 377"/>
                  <a:gd name="T2" fmla="*/ 1023 w 1023"/>
                  <a:gd name="T3" fmla="*/ 370 h 377"/>
                  <a:gd name="T4" fmla="*/ 0 w 1023"/>
                  <a:gd name="T5" fmla="*/ 377 h 377"/>
                  <a:gd name="T6" fmla="*/ 0 w 1023"/>
                  <a:gd name="T7" fmla="*/ 0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3" h="377">
                    <a:moveTo>
                      <a:pt x="0" y="0"/>
                    </a:moveTo>
                    <a:lnTo>
                      <a:pt x="1023" y="370"/>
                    </a:lnTo>
                    <a:lnTo>
                      <a:pt x="0" y="3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4A40A"/>
              </a:solidFill>
              <a:ln w="7938" cap="rnd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軟正黑體"/>
                </a:endParaRPr>
              </a:p>
            </p:txBody>
          </p:sp>
        </p:grpSp>
        <p:grpSp>
          <p:nvGrpSpPr>
            <p:cNvPr id="53" name="群組 52"/>
            <p:cNvGrpSpPr/>
            <p:nvPr/>
          </p:nvGrpSpPr>
          <p:grpSpPr>
            <a:xfrm>
              <a:off x="909466" y="2630976"/>
              <a:ext cx="2333054" cy="849519"/>
              <a:chOff x="2860109" y="3545370"/>
              <a:chExt cx="3628990" cy="849519"/>
            </a:xfrm>
          </p:grpSpPr>
          <p:sp>
            <p:nvSpPr>
              <p:cNvPr id="57" name="Rectangle 6"/>
              <p:cNvSpPr>
                <a:spLocks noChangeArrowheads="1"/>
              </p:cNvSpPr>
              <p:nvPr/>
            </p:nvSpPr>
            <p:spPr bwMode="auto">
              <a:xfrm>
                <a:off x="2860109" y="3561922"/>
                <a:ext cx="2236926" cy="832967"/>
              </a:xfrm>
              <a:prstGeom prst="rect">
                <a:avLst/>
              </a:prstGeom>
              <a:solidFill>
                <a:srgbClr val="FF614C"/>
              </a:solidFill>
              <a:ln w="19050" cap="rnd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軟正黑體"/>
                </a:endParaRPr>
              </a:p>
            </p:txBody>
          </p:sp>
          <p:sp>
            <p:nvSpPr>
              <p:cNvPr id="58" name="Freeform 16"/>
              <p:cNvSpPr>
                <a:spLocks/>
              </p:cNvSpPr>
              <p:nvPr/>
            </p:nvSpPr>
            <p:spPr bwMode="auto">
              <a:xfrm>
                <a:off x="5097037" y="3545370"/>
                <a:ext cx="1392062" cy="849519"/>
              </a:xfrm>
              <a:custGeom>
                <a:avLst/>
                <a:gdLst>
                  <a:gd name="T0" fmla="*/ 0 w 1023"/>
                  <a:gd name="T1" fmla="*/ 6 h 382"/>
                  <a:gd name="T2" fmla="*/ 1023 w 1023"/>
                  <a:gd name="T3" fmla="*/ 0 h 382"/>
                  <a:gd name="T4" fmla="*/ 0 w 1023"/>
                  <a:gd name="T5" fmla="*/ 382 h 382"/>
                  <a:gd name="T6" fmla="*/ 0 w 1023"/>
                  <a:gd name="T7" fmla="*/ 6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3" h="382">
                    <a:moveTo>
                      <a:pt x="0" y="6"/>
                    </a:moveTo>
                    <a:lnTo>
                      <a:pt x="1023" y="0"/>
                    </a:lnTo>
                    <a:lnTo>
                      <a:pt x="0" y="38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E1A00"/>
              </a:solidFill>
              <a:ln w="25400" cap="flat" cmpd="sng" algn="ctr">
                <a:noFill/>
                <a:prstDash val="solid"/>
              </a:ln>
              <a:effectLst/>
              <a:ex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54" name="文字方塊 88"/>
            <p:cNvSpPr txBox="1"/>
            <p:nvPr/>
          </p:nvSpPr>
          <p:spPr>
            <a:xfrm>
              <a:off x="231508" y="1740151"/>
              <a:ext cx="529955" cy="482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2800" b="1" dirty="0" smtClean="0">
                  <a:solidFill>
                    <a:srgbClr val="0000CC"/>
                  </a:solidFill>
                  <a:latin typeface="Arial"/>
                  <a:ea typeface="微軟正黑體"/>
                </a:rPr>
                <a:t>一致</a:t>
              </a:r>
              <a:endParaRPr kumimoji="0" lang="en-US" altLang="zh-TW" sz="2800" b="1" dirty="0" smtClean="0">
                <a:solidFill>
                  <a:srgbClr val="0000CC"/>
                </a:solidFill>
                <a:latin typeface="Arial"/>
                <a:ea typeface="微軟正黑體"/>
              </a:endParaRPr>
            </a:p>
          </p:txBody>
        </p:sp>
        <p:sp>
          <p:nvSpPr>
            <p:cNvPr id="55" name="文字方塊 88"/>
            <p:cNvSpPr txBox="1"/>
            <p:nvPr/>
          </p:nvSpPr>
          <p:spPr>
            <a:xfrm>
              <a:off x="927751" y="3929228"/>
              <a:ext cx="1343199" cy="340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資訊及服務正確</a:t>
              </a:r>
              <a:r>
                <a:rPr kumimoji="0"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無誤</a:t>
              </a:r>
            </a:p>
          </p:txBody>
        </p:sp>
        <p:sp>
          <p:nvSpPr>
            <p:cNvPr id="56" name="文字方塊 88"/>
            <p:cNvSpPr txBox="1"/>
            <p:nvPr/>
          </p:nvSpPr>
          <p:spPr>
            <a:xfrm>
              <a:off x="932759" y="2779286"/>
              <a:ext cx="1710311" cy="595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硬體、軟體及人員</a:t>
              </a:r>
              <a:endParaRPr kumimoji="0"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友善服務</a:t>
              </a:r>
              <a:endParaRPr kumimoji="0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文字方塊 88"/>
            <p:cNvSpPr txBox="1"/>
            <p:nvPr/>
          </p:nvSpPr>
          <p:spPr>
            <a:xfrm>
              <a:off x="932759" y="1795987"/>
              <a:ext cx="1312229" cy="368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服務標準化</a:t>
              </a:r>
              <a:endParaRPr kumimoji="0"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文字方塊 88"/>
            <p:cNvSpPr txBox="1"/>
            <p:nvPr/>
          </p:nvSpPr>
          <p:spPr>
            <a:xfrm>
              <a:off x="245124" y="2828524"/>
              <a:ext cx="516339" cy="482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2800" b="1" dirty="0" smtClean="0">
                  <a:solidFill>
                    <a:srgbClr val="0000CC"/>
                  </a:solidFill>
                  <a:latin typeface="Arial"/>
                  <a:ea typeface="微軟正黑體"/>
                </a:rPr>
                <a:t>友善</a:t>
              </a:r>
              <a:endParaRPr kumimoji="0" lang="en-US" altLang="zh-TW" sz="2800" b="1" dirty="0" smtClean="0">
                <a:solidFill>
                  <a:srgbClr val="0000CC"/>
                </a:solidFill>
                <a:latin typeface="Arial"/>
                <a:ea typeface="微軟正黑體"/>
              </a:endParaRPr>
            </a:p>
          </p:txBody>
        </p:sp>
        <p:sp>
          <p:nvSpPr>
            <p:cNvPr id="44" name="文字方塊 88"/>
            <p:cNvSpPr txBox="1"/>
            <p:nvPr/>
          </p:nvSpPr>
          <p:spPr>
            <a:xfrm>
              <a:off x="270778" y="3881689"/>
              <a:ext cx="562065" cy="482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2800" b="1" dirty="0" smtClean="0">
                  <a:solidFill>
                    <a:srgbClr val="0000CC"/>
                  </a:solidFill>
                  <a:latin typeface="Arial"/>
                  <a:ea typeface="微軟正黑體"/>
                </a:rPr>
                <a:t>正</a:t>
              </a:r>
              <a:r>
                <a:rPr kumimoji="0" lang="zh-TW" altLang="en-US" sz="2800" b="1" dirty="0">
                  <a:solidFill>
                    <a:srgbClr val="0000CC"/>
                  </a:solidFill>
                  <a:latin typeface="Arial"/>
                  <a:ea typeface="微軟正黑體"/>
                </a:rPr>
                <a:t>確</a:t>
              </a:r>
              <a:endParaRPr kumimoji="0" lang="en-US" altLang="zh-TW" sz="2800" b="1" dirty="0" smtClean="0">
                <a:solidFill>
                  <a:srgbClr val="0000CC"/>
                </a:solidFill>
                <a:latin typeface="Arial"/>
                <a:ea typeface="微軟正黑體"/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7186214" y="2573754"/>
            <a:ext cx="963621" cy="3556113"/>
            <a:chOff x="6907714" y="2806930"/>
            <a:chExt cx="963621" cy="3297773"/>
          </a:xfrm>
        </p:grpSpPr>
        <p:sp>
          <p:nvSpPr>
            <p:cNvPr id="63" name="矩形 62"/>
            <p:cNvSpPr/>
            <p:nvPr/>
          </p:nvSpPr>
          <p:spPr>
            <a:xfrm>
              <a:off x="6907714" y="2806930"/>
              <a:ext cx="963621" cy="3297773"/>
            </a:xfrm>
            <a:prstGeom prst="rect">
              <a:avLst/>
            </a:prstGeom>
            <a:solidFill>
              <a:srgbClr val="0066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矩形 63"/>
            <p:cNvSpPr/>
            <p:nvPr/>
          </p:nvSpPr>
          <p:spPr>
            <a:xfrm>
              <a:off x="7133298" y="2826637"/>
              <a:ext cx="553998" cy="3070815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pPr lvl="0" algn="ctr" fontAlgn="auto">
                <a:spcBef>
                  <a:spcPts val="1200"/>
                </a:spcBef>
                <a:spcAft>
                  <a:spcPts val="0"/>
                </a:spcAft>
                <a:defRPr/>
              </a:pPr>
              <a:r>
                <a:rPr lang="zh-TW" altLang="en-US" sz="24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機關基礎服務項目</a:t>
              </a:r>
              <a:endPara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00125" y="771779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</a:rPr>
              <a:t>指服務是齊一的、標準化的，不因服務人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62050" y="773620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</a:rPr>
              <a:t>員、地點或時間的不同而有所差異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152525" y="773303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</a:rPr>
              <a:t>指服務是齊一的、標準化的，不因服務人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14450" y="775144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</a:rPr>
              <a:t>員、地點或時間的不同而有所差異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304925" y="774827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</a:rPr>
              <a:t>指服務是齊一的、標準化的，不因服務人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466850" y="776668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</a:rPr>
              <a:t>員、地點或時間的不同而有所差異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4" name="群組 33"/>
          <p:cNvGrpSpPr/>
          <p:nvPr/>
        </p:nvGrpSpPr>
        <p:grpSpPr>
          <a:xfrm>
            <a:off x="203696" y="454521"/>
            <a:ext cx="5368429" cy="960964"/>
            <a:chOff x="103238" y="1174460"/>
            <a:chExt cx="5271326" cy="884831"/>
          </a:xfrm>
        </p:grpSpPr>
        <p:sp>
          <p:nvSpPr>
            <p:cNvPr id="35" name="橢圓 34"/>
            <p:cNvSpPr/>
            <p:nvPr/>
          </p:nvSpPr>
          <p:spPr>
            <a:xfrm>
              <a:off x="103238" y="1304811"/>
              <a:ext cx="752461" cy="754480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443959" y="1692509"/>
              <a:ext cx="2868930" cy="0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oval" w="lg" len="lg"/>
              <a:tailEnd type="oval" w="lg" len="lg"/>
            </a:ln>
            <a:effectLst/>
          </p:spPr>
        </p:cxnSp>
        <p:sp>
          <p:nvSpPr>
            <p:cNvPr id="37" name="Text Box 17"/>
            <p:cNvSpPr txBox="1">
              <a:spLocks noChangeArrowheads="1"/>
            </p:cNvSpPr>
            <p:nvPr/>
          </p:nvSpPr>
          <p:spPr bwMode="auto">
            <a:xfrm>
              <a:off x="1004060" y="1174460"/>
              <a:ext cx="4370504" cy="453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2692400" algn="l"/>
                </a:tabLst>
              </a:pPr>
              <a:r>
                <a:rPr lang="zh-TW" altLang="en-US" sz="3200" b="1" dirty="0" smtClean="0">
                  <a:latin typeface="+mj-ea"/>
                  <a:ea typeface="+mj-ea"/>
                  <a:cs typeface="新細明體" pitchFamily="18" charset="-120"/>
                </a:rPr>
                <a:t>具體措</a:t>
              </a:r>
              <a:r>
                <a:rPr lang="zh-TW" altLang="en-US" sz="3200" b="1" dirty="0">
                  <a:latin typeface="+mj-ea"/>
                  <a:ea typeface="+mj-ea"/>
                  <a:cs typeface="新細明體" pitchFamily="18" charset="-120"/>
                </a:rPr>
                <a:t>施</a:t>
              </a:r>
              <a:endParaRPr lang="zh-TW" altLang="zh-TW" sz="3200" b="1" dirty="0" smtClean="0">
                <a:latin typeface="+mj-ea"/>
                <a:ea typeface="+mj-ea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50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790253" y="1531836"/>
            <a:ext cx="7983869" cy="4601119"/>
            <a:chOff x="732686" y="4349030"/>
            <a:chExt cx="3452374" cy="1656302"/>
          </a:xfrm>
        </p:grpSpPr>
        <p:sp>
          <p:nvSpPr>
            <p:cNvPr id="8" name="手繪多邊形 7"/>
            <p:cNvSpPr/>
            <p:nvPr/>
          </p:nvSpPr>
          <p:spPr>
            <a:xfrm>
              <a:off x="732686" y="4385332"/>
              <a:ext cx="3194281" cy="1620000"/>
            </a:xfrm>
            <a:custGeom>
              <a:avLst/>
              <a:gdLst>
                <a:gd name="connsiteX0" fmla="*/ 270005 w 3194281"/>
                <a:gd name="connsiteY0" fmla="*/ 0 h 1620000"/>
                <a:gd name="connsiteX1" fmla="*/ 3194281 w 3194281"/>
                <a:gd name="connsiteY1" fmla="*/ 0 h 1620000"/>
                <a:gd name="connsiteX2" fmla="*/ 3194281 w 3194281"/>
                <a:gd name="connsiteY2" fmla="*/ 1620000 h 1620000"/>
                <a:gd name="connsiteX3" fmla="*/ 270005 w 3194281"/>
                <a:gd name="connsiteY3" fmla="*/ 1620000 h 1620000"/>
                <a:gd name="connsiteX4" fmla="*/ 0 w 3194281"/>
                <a:gd name="connsiteY4" fmla="*/ 1349995 h 1620000"/>
                <a:gd name="connsiteX5" fmla="*/ 0 w 3194281"/>
                <a:gd name="connsiteY5" fmla="*/ 270005 h 1620000"/>
                <a:gd name="connsiteX6" fmla="*/ 270005 w 3194281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4281" h="1620000">
                  <a:moveTo>
                    <a:pt x="270005" y="0"/>
                  </a:moveTo>
                  <a:lnTo>
                    <a:pt x="3194281" y="0"/>
                  </a:lnTo>
                  <a:lnTo>
                    <a:pt x="3194281" y="1620000"/>
                  </a:lnTo>
                  <a:lnTo>
                    <a:pt x="270005" y="1620000"/>
                  </a:lnTo>
                  <a:cubicBezTo>
                    <a:pt x="120885" y="1620000"/>
                    <a:pt x="0" y="1499115"/>
                    <a:pt x="0" y="1349995"/>
                  </a:cubicBezTo>
                  <a:lnTo>
                    <a:pt x="0" y="270005"/>
                  </a:lnTo>
                  <a:cubicBezTo>
                    <a:pt x="0" y="120885"/>
                    <a:pt x="120885" y="0"/>
                    <a:pt x="270005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3825060" y="4385332"/>
              <a:ext cx="360000" cy="1620000"/>
            </a:xfrm>
            <a:custGeom>
              <a:avLst/>
              <a:gdLst>
                <a:gd name="connsiteX0" fmla="*/ 0 w 360000"/>
                <a:gd name="connsiteY0" fmla="*/ 0 h 1620000"/>
                <a:gd name="connsiteX1" fmla="*/ 89995 w 360000"/>
                <a:gd name="connsiteY1" fmla="*/ 0 h 1620000"/>
                <a:gd name="connsiteX2" fmla="*/ 360000 w 360000"/>
                <a:gd name="connsiteY2" fmla="*/ 270005 h 1620000"/>
                <a:gd name="connsiteX3" fmla="*/ 360000 w 360000"/>
                <a:gd name="connsiteY3" fmla="*/ 1349995 h 1620000"/>
                <a:gd name="connsiteX4" fmla="*/ 89995 w 360000"/>
                <a:gd name="connsiteY4" fmla="*/ 1620000 h 1620000"/>
                <a:gd name="connsiteX5" fmla="*/ 0 w 360000"/>
                <a:gd name="connsiteY5" fmla="*/ 1620000 h 1620000"/>
                <a:gd name="connsiteX6" fmla="*/ 0 w 360000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0000" h="1620000">
                  <a:moveTo>
                    <a:pt x="0" y="0"/>
                  </a:moveTo>
                  <a:lnTo>
                    <a:pt x="89995" y="0"/>
                  </a:lnTo>
                  <a:cubicBezTo>
                    <a:pt x="239115" y="0"/>
                    <a:pt x="360000" y="120885"/>
                    <a:pt x="360000" y="270005"/>
                  </a:cubicBezTo>
                  <a:lnTo>
                    <a:pt x="360000" y="1349995"/>
                  </a:lnTo>
                  <a:cubicBezTo>
                    <a:pt x="360000" y="1499115"/>
                    <a:pt x="239115" y="1620000"/>
                    <a:pt x="89995" y="1620000"/>
                  </a:cubicBezTo>
                  <a:lnTo>
                    <a:pt x="0" y="16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CB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grpSp>
          <p:nvGrpSpPr>
            <p:cNvPr id="10" name="群組 9"/>
            <p:cNvGrpSpPr/>
            <p:nvPr/>
          </p:nvGrpSpPr>
          <p:grpSpPr>
            <a:xfrm>
              <a:off x="834671" y="4349030"/>
              <a:ext cx="659041" cy="293862"/>
              <a:chOff x="834671" y="4349030"/>
              <a:chExt cx="659041" cy="293862"/>
            </a:xfrm>
          </p:grpSpPr>
          <p:sp>
            <p:nvSpPr>
              <p:cNvPr id="11" name="手繪多邊形 10"/>
              <p:cNvSpPr/>
              <p:nvPr/>
            </p:nvSpPr>
            <p:spPr>
              <a:xfrm>
                <a:off x="919512" y="4349030"/>
                <a:ext cx="574200" cy="293862"/>
              </a:xfrm>
              <a:custGeom>
                <a:avLst/>
                <a:gdLst>
                  <a:gd name="connsiteX0" fmla="*/ 0 w 1194869"/>
                  <a:gd name="connsiteY0" fmla="*/ 0 h 1170000"/>
                  <a:gd name="connsiteX1" fmla="*/ 294869 w 1194869"/>
                  <a:gd name="connsiteY1" fmla="*/ 0 h 1170000"/>
                  <a:gd name="connsiteX2" fmla="*/ 294873 w 1194869"/>
                  <a:gd name="connsiteY2" fmla="*/ 0 h 1170000"/>
                  <a:gd name="connsiteX3" fmla="*/ 1014865 w 1194869"/>
                  <a:gd name="connsiteY3" fmla="*/ 0 h 1170000"/>
                  <a:gd name="connsiteX4" fmla="*/ 1194869 w 1194869"/>
                  <a:gd name="connsiteY4" fmla="*/ 180004 h 1170000"/>
                  <a:gd name="connsiteX5" fmla="*/ 1194869 w 1194869"/>
                  <a:gd name="connsiteY5" fmla="*/ 989996 h 1170000"/>
                  <a:gd name="connsiteX6" fmla="*/ 1014865 w 1194869"/>
                  <a:gd name="connsiteY6" fmla="*/ 1170000 h 1170000"/>
                  <a:gd name="connsiteX7" fmla="*/ 294873 w 1194869"/>
                  <a:gd name="connsiteY7" fmla="*/ 1170000 h 1170000"/>
                  <a:gd name="connsiteX8" fmla="*/ 114869 w 1194869"/>
                  <a:gd name="connsiteY8" fmla="*/ 989996 h 1170000"/>
                  <a:gd name="connsiteX9" fmla="*/ 114869 w 1194869"/>
                  <a:gd name="connsiteY9" fmla="*/ 315700 h 1170000"/>
                  <a:gd name="connsiteX10" fmla="*/ 113086 w 1194869"/>
                  <a:gd name="connsiteY10" fmla="*/ 315700 h 1170000"/>
                  <a:gd name="connsiteX11" fmla="*/ 113086 w 1194869"/>
                  <a:gd name="connsiteY11" fmla="*/ 113086 h 1170000"/>
                  <a:gd name="connsiteX12" fmla="*/ 0 w 1194869"/>
                  <a:gd name="connsiteY12" fmla="*/ 0 h 11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4869" h="1170000">
                    <a:moveTo>
                      <a:pt x="0" y="0"/>
                    </a:moveTo>
                    <a:lnTo>
                      <a:pt x="294869" y="0"/>
                    </a:lnTo>
                    <a:lnTo>
                      <a:pt x="294873" y="0"/>
                    </a:lnTo>
                    <a:lnTo>
                      <a:pt x="1014865" y="0"/>
                    </a:lnTo>
                    <a:cubicBezTo>
                      <a:pt x="1114278" y="0"/>
                      <a:pt x="1194869" y="80591"/>
                      <a:pt x="1194869" y="180004"/>
                    </a:cubicBezTo>
                    <a:lnTo>
                      <a:pt x="1194869" y="989996"/>
                    </a:lnTo>
                    <a:cubicBezTo>
                      <a:pt x="1194869" y="1089409"/>
                      <a:pt x="1114278" y="1170000"/>
                      <a:pt x="1014865" y="1170000"/>
                    </a:cubicBezTo>
                    <a:lnTo>
                      <a:pt x="294873" y="1170000"/>
                    </a:lnTo>
                    <a:cubicBezTo>
                      <a:pt x="195460" y="1170000"/>
                      <a:pt x="114869" y="1089409"/>
                      <a:pt x="114869" y="989996"/>
                    </a:cubicBezTo>
                    <a:lnTo>
                      <a:pt x="114869" y="315700"/>
                    </a:lnTo>
                    <a:lnTo>
                      <a:pt x="113086" y="315700"/>
                    </a:lnTo>
                    <a:lnTo>
                      <a:pt x="113086" y="113086"/>
                    </a:lnTo>
                    <a:cubicBezTo>
                      <a:pt x="113086" y="50630"/>
                      <a:pt x="62456" y="0"/>
                      <a:pt x="0" y="0"/>
                    </a:cubicBezTo>
                    <a:close/>
                  </a:path>
                </a:pathLst>
              </a:custGeom>
              <a:solidFill>
                <a:srgbClr val="6BCBC5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2" name="手繪多邊形 11"/>
              <p:cNvSpPr/>
              <p:nvPr/>
            </p:nvSpPr>
            <p:spPr>
              <a:xfrm>
                <a:off x="834671" y="4349030"/>
                <a:ext cx="189499" cy="110468"/>
              </a:xfrm>
              <a:custGeom>
                <a:avLst/>
                <a:gdLst>
                  <a:gd name="connsiteX0" fmla="*/ 113086 w 226172"/>
                  <a:gd name="connsiteY0" fmla="*/ 0 h 138374"/>
                  <a:gd name="connsiteX1" fmla="*/ 226172 w 226172"/>
                  <a:gd name="connsiteY1" fmla="*/ 113086 h 138374"/>
                  <a:gd name="connsiteX2" fmla="*/ 226172 w 226172"/>
                  <a:gd name="connsiteY2" fmla="*/ 138374 h 138374"/>
                  <a:gd name="connsiteX3" fmla="*/ 0 w 226172"/>
                  <a:gd name="connsiteY3" fmla="*/ 138374 h 138374"/>
                  <a:gd name="connsiteX4" fmla="*/ 0 w 226172"/>
                  <a:gd name="connsiteY4" fmla="*/ 113086 h 138374"/>
                  <a:gd name="connsiteX5" fmla="*/ 113086 w 226172"/>
                  <a:gd name="connsiteY5" fmla="*/ 0 h 13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6172" h="138374">
                    <a:moveTo>
                      <a:pt x="113086" y="0"/>
                    </a:moveTo>
                    <a:cubicBezTo>
                      <a:pt x="175542" y="0"/>
                      <a:pt x="226172" y="50630"/>
                      <a:pt x="226172" y="113086"/>
                    </a:cubicBezTo>
                    <a:lnTo>
                      <a:pt x="226172" y="138374"/>
                    </a:lnTo>
                    <a:lnTo>
                      <a:pt x="0" y="138374"/>
                    </a:lnTo>
                    <a:lnTo>
                      <a:pt x="0" y="113086"/>
                    </a:lnTo>
                    <a:cubicBezTo>
                      <a:pt x="0" y="50630"/>
                      <a:pt x="50630" y="0"/>
                      <a:pt x="113086" y="0"/>
                    </a:cubicBezTo>
                    <a:close/>
                  </a:path>
                </a:pathLst>
              </a:custGeom>
              <a:solidFill>
                <a:srgbClr val="33918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4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1245216" y="2197423"/>
            <a:ext cx="6863258" cy="3753726"/>
            <a:chOff x="4301763" y="2270977"/>
            <a:chExt cx="4522502" cy="3544817"/>
          </a:xfrm>
        </p:grpSpPr>
        <p:sp>
          <p:nvSpPr>
            <p:cNvPr id="5" name="矩形 4"/>
            <p:cNvSpPr/>
            <p:nvPr/>
          </p:nvSpPr>
          <p:spPr>
            <a:xfrm>
              <a:off x="4382483" y="2606339"/>
              <a:ext cx="4361062" cy="22670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57200" lvl="0" indent="-457200" fontAlgn="auto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u"/>
                <a:defRPr/>
              </a:pP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標準作業流程</a:t>
              </a:r>
              <a:endParaRPr lang="en-US" altLang="zh-TW" sz="2600" b="1" dirty="0" smtClean="0">
                <a:solidFill>
                  <a:srgbClr val="C00000"/>
                </a:solidFill>
                <a:latin typeface="+mj-ea"/>
                <a:ea typeface="+mj-ea"/>
              </a:endParaRPr>
            </a:p>
            <a:p>
              <a:pPr marL="457200" lvl="0" indent="-457200" fontAlgn="auto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u"/>
                <a:defRPr/>
              </a:pPr>
              <a:r>
                <a:rPr lang="zh-TW" altLang="en-US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正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確</a:t>
              </a:r>
              <a:r>
                <a:rPr lang="zh-TW" altLang="en-US" sz="2600" dirty="0" smtClean="0">
                  <a:latin typeface="+mj-ea"/>
                  <a:ea typeface="+mj-ea"/>
                </a:rPr>
                <a:t>提供</a:t>
              </a:r>
              <a:r>
                <a:rPr lang="zh-TW" altLang="zh-TW" sz="2600" dirty="0" smtClean="0">
                  <a:latin typeface="+mj-ea"/>
                  <a:ea typeface="+mj-ea"/>
                </a:rPr>
                <a:t>資訊、</a:t>
              </a:r>
              <a:r>
                <a:rPr lang="zh-TW" altLang="en-US" sz="2600" dirty="0" smtClean="0">
                  <a:latin typeface="+mj-ea"/>
                  <a:ea typeface="+mj-ea"/>
                </a:rPr>
                <a:t>回應</a:t>
              </a:r>
              <a:r>
                <a:rPr lang="zh-TW" altLang="zh-TW" sz="2600" dirty="0" smtClean="0">
                  <a:latin typeface="+mj-ea"/>
                  <a:ea typeface="+mj-ea"/>
                </a:rPr>
                <a:t>問題</a:t>
              </a:r>
              <a:r>
                <a:rPr lang="zh-TW" altLang="en-US" sz="2600" dirty="0" smtClean="0">
                  <a:latin typeface="+mj-ea"/>
                  <a:ea typeface="+mj-ea"/>
                </a:rPr>
                <a:t>及處理</a:t>
              </a:r>
              <a:r>
                <a:rPr lang="zh-TW" altLang="zh-TW" sz="2600" dirty="0" smtClean="0">
                  <a:latin typeface="+mj-ea"/>
                  <a:ea typeface="+mj-ea"/>
                </a:rPr>
                <a:t>案件</a:t>
              </a:r>
              <a:endParaRPr lang="en-US" altLang="zh-TW" sz="2600" dirty="0" smtClean="0">
                <a:latin typeface="+mj-ea"/>
                <a:ea typeface="+mj-ea"/>
              </a:endParaRPr>
            </a:p>
            <a:p>
              <a:pPr marL="457200" lvl="0" indent="-457200" fontAlgn="auto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u"/>
                <a:defRPr/>
              </a:pPr>
              <a:r>
                <a:rPr lang="zh-TW" altLang="en-US" sz="2600" dirty="0" smtClean="0">
                  <a:latin typeface="+mj-ea"/>
                  <a:ea typeface="+mj-ea"/>
                </a:rPr>
                <a:t>申辦及</a:t>
              </a:r>
              <a:r>
                <a:rPr lang="zh-TW" altLang="zh-TW" sz="2600" dirty="0" smtClean="0">
                  <a:latin typeface="+mj-ea"/>
                  <a:ea typeface="+mj-ea"/>
                </a:rPr>
                <a:t>查詢管道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易讀</a:t>
              </a:r>
              <a:r>
                <a:rPr lang="zh-TW" altLang="zh-TW" sz="2600" dirty="0">
                  <a:latin typeface="+mj-ea"/>
                  <a:ea typeface="+mj-ea"/>
                </a:rPr>
                <a:t>、</a:t>
              </a:r>
              <a:r>
                <a:rPr lang="zh-TW" altLang="zh-TW" sz="2600" b="1" dirty="0">
                  <a:solidFill>
                    <a:srgbClr val="C00000"/>
                  </a:solidFill>
                  <a:latin typeface="+mj-ea"/>
                  <a:ea typeface="+mj-ea"/>
                </a:rPr>
                <a:t>易懂</a:t>
              </a:r>
              <a:r>
                <a:rPr lang="zh-TW" altLang="zh-TW" sz="2600" dirty="0">
                  <a:latin typeface="+mj-ea"/>
                  <a:ea typeface="+mj-ea"/>
                </a:rPr>
                <a:t>、</a:t>
              </a:r>
              <a:r>
                <a:rPr lang="zh-TW" altLang="zh-TW" sz="2600" b="1" dirty="0">
                  <a:solidFill>
                    <a:srgbClr val="C00000"/>
                  </a:solidFill>
                  <a:latin typeface="+mj-ea"/>
                  <a:ea typeface="+mj-ea"/>
                </a:rPr>
                <a:t>易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用</a:t>
              </a:r>
              <a:endParaRPr lang="en-US" altLang="zh-TW" sz="2600" dirty="0">
                <a:latin typeface="+mj-ea"/>
                <a:ea typeface="+mj-ea"/>
              </a:endParaRPr>
            </a:p>
            <a:p>
              <a:pPr marL="457200" lvl="0" indent="-457200" fontAlgn="auto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u"/>
                <a:defRPr/>
              </a:pPr>
              <a:r>
                <a:rPr lang="zh-TW" altLang="en-US" sz="2600" dirty="0" smtClean="0">
                  <a:latin typeface="+mj-ea"/>
                  <a:ea typeface="+mj-ea"/>
                </a:rPr>
                <a:t>服務設施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便利</a:t>
              </a:r>
              <a:r>
                <a:rPr lang="zh-TW" altLang="en-US" sz="2600" dirty="0" smtClean="0">
                  <a:latin typeface="+mj-ea"/>
                  <a:ea typeface="+mj-ea"/>
                </a:rPr>
                <a:t>，</a:t>
              </a:r>
              <a:r>
                <a:rPr lang="zh-TW" altLang="zh-TW" sz="2600" dirty="0" smtClean="0">
                  <a:latin typeface="+mj-ea"/>
                  <a:ea typeface="+mj-ea"/>
                </a:rPr>
                <a:t>人員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禮貌態度</a:t>
              </a:r>
              <a:endParaRPr lang="en-US" altLang="zh-TW" sz="2600" b="1" dirty="0" smtClean="0">
                <a:solidFill>
                  <a:srgbClr val="C00000"/>
                </a:solidFill>
                <a:latin typeface="+mj-ea"/>
                <a:ea typeface="+mj-ea"/>
              </a:endParaRPr>
            </a:p>
            <a:p>
              <a:pPr marL="457200" lvl="0" indent="-457200" fontAlgn="auto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u"/>
                <a:defRPr/>
              </a:pP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因應</a:t>
              </a:r>
              <a:r>
                <a:rPr lang="zh-TW" altLang="zh-TW" sz="2600" dirty="0" smtClean="0">
                  <a:latin typeface="+mj-ea"/>
                  <a:ea typeface="+mj-ea"/>
                </a:rPr>
                <a:t>業務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差異改善</a:t>
              </a:r>
              <a:r>
                <a:rPr lang="zh-TW" altLang="zh-TW" sz="2600" dirty="0" smtClean="0">
                  <a:latin typeface="+mj-ea"/>
                  <a:ea typeface="+mj-ea"/>
                </a:rPr>
                <a:t>服務</a:t>
              </a:r>
              <a:r>
                <a:rPr lang="zh-TW" altLang="zh-TW" sz="2600" b="1" dirty="0" smtClean="0">
                  <a:solidFill>
                    <a:srgbClr val="C00000"/>
                  </a:solidFill>
                  <a:latin typeface="+mj-ea"/>
                  <a:ea typeface="+mj-ea"/>
                </a:rPr>
                <a:t>品質</a:t>
              </a:r>
              <a:r>
                <a:rPr lang="zh-TW" altLang="zh-TW" sz="2600" dirty="0" smtClean="0">
                  <a:latin typeface="+mj-ea"/>
                  <a:ea typeface="+mj-ea"/>
                </a:rPr>
                <a:t>。</a:t>
              </a:r>
              <a:endParaRPr lang="en-US" altLang="zh-TW" sz="2600" dirty="0">
                <a:latin typeface="+mj-ea"/>
                <a:ea typeface="+mj-ea"/>
              </a:endParaRPr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4301763" y="2270977"/>
              <a:ext cx="4522502" cy="3544817"/>
            </a:xfrm>
            <a:prstGeom prst="roundRect">
              <a:avLst/>
            </a:prstGeom>
            <a:no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271559" y="496368"/>
            <a:ext cx="6704974" cy="777600"/>
            <a:chOff x="1725930" y="2077647"/>
            <a:chExt cx="4960876" cy="777600"/>
          </a:xfrm>
        </p:grpSpPr>
        <p:sp>
          <p:nvSpPr>
            <p:cNvPr id="18" name="圓角矩形 17"/>
            <p:cNvSpPr/>
            <p:nvPr/>
          </p:nvSpPr>
          <p:spPr>
            <a:xfrm>
              <a:off x="1725930" y="2077647"/>
              <a:ext cx="4960876" cy="777600"/>
            </a:xfrm>
            <a:prstGeom prst="roundRect">
              <a:avLst>
                <a:gd name="adj" fmla="val 50000"/>
              </a:avLst>
            </a:prstGeom>
            <a:noFill/>
            <a:ln w="28575" cap="flat" cmpd="sng" algn="ctr">
              <a:solidFill>
                <a:srgbClr val="6BCBC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19" name="淚滴形 18"/>
            <p:cNvSpPr/>
            <p:nvPr/>
          </p:nvSpPr>
          <p:spPr>
            <a:xfrm flipV="1">
              <a:off x="1725930" y="2078007"/>
              <a:ext cx="555289" cy="777240"/>
            </a:xfrm>
            <a:prstGeom prst="teardrop">
              <a:avLst/>
            </a:prstGeom>
            <a:solidFill>
              <a:srgbClr val="6BCB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665572" y="740016"/>
            <a:ext cx="6039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>
              <a:lnSpc>
                <a:spcPts val="2400"/>
              </a:lnSpc>
              <a:spcAft>
                <a:spcPts val="0"/>
              </a:spcAft>
            </a:pPr>
            <a:r>
              <a:rPr lang="zh-TW" altLang="en-US" sz="2400" b="1" dirty="0">
                <a:ea typeface="微軟正黑體" panose="020B0604030504040204" pitchFamily="34" charset="-120"/>
              </a:rPr>
              <a:t>完備基礎服務項目，注重服務特性差異化</a:t>
            </a:r>
            <a:endParaRPr lang="zh-TW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05527" y="616906"/>
            <a:ext cx="6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1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5</a:t>
            </a:fld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315469326"/>
              </p:ext>
            </p:extLst>
          </p:nvPr>
        </p:nvGraphicFramePr>
        <p:xfrm>
          <a:off x="1960615" y="1610248"/>
          <a:ext cx="4782501" cy="350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3615266" y="4155374"/>
            <a:ext cx="1625601" cy="490383"/>
          </a:xfrm>
          <a:prstGeom prst="rect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839864" y="2262878"/>
            <a:ext cx="1654558" cy="539525"/>
          </a:xfrm>
          <a:prstGeom prst="rect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458724" y="2255641"/>
            <a:ext cx="1661483" cy="5467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上箭號圖說文字 8"/>
          <p:cNvSpPr/>
          <p:nvPr/>
        </p:nvSpPr>
        <p:spPr>
          <a:xfrm>
            <a:off x="1732581" y="5027371"/>
            <a:ext cx="5727437" cy="942215"/>
          </a:xfrm>
          <a:prstGeom prst="upArrowCallou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922460" y="5552425"/>
            <a:ext cx="51556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algn="ctr">
              <a:lnSpc>
                <a:spcPts val="2400"/>
              </a:lnSpc>
              <a:spcAft>
                <a:spcPts val="0"/>
              </a:spcAf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重視</a:t>
            </a:r>
            <a:r>
              <a:rPr lang="zh-TW" altLang="en-US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服務對象</a:t>
            </a:r>
            <a:r>
              <a:rPr lang="zh-TW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意見</a:t>
            </a:r>
            <a:r>
              <a:rPr lang="zh-TW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回饋及</a:t>
            </a:r>
            <a:r>
              <a:rPr lang="zh-TW" altLang="zh-TW" sz="2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286170" y="388252"/>
            <a:ext cx="7841829" cy="651865"/>
            <a:chOff x="1725930" y="2077647"/>
            <a:chExt cx="5870321" cy="777600"/>
          </a:xfrm>
        </p:grpSpPr>
        <p:sp>
          <p:nvSpPr>
            <p:cNvPr id="20" name="圓角矩形 19"/>
            <p:cNvSpPr/>
            <p:nvPr/>
          </p:nvSpPr>
          <p:spPr>
            <a:xfrm>
              <a:off x="1725930" y="2077647"/>
              <a:ext cx="5870321" cy="777600"/>
            </a:xfrm>
            <a:prstGeom prst="roundRect">
              <a:avLst>
                <a:gd name="adj" fmla="val 50000"/>
              </a:avLst>
            </a:prstGeom>
            <a:noFill/>
            <a:ln w="28575" cap="flat" cmpd="sng" algn="ctr">
              <a:solidFill>
                <a:srgbClr val="F5C63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21" name="淚滴形 20"/>
            <p:cNvSpPr/>
            <p:nvPr/>
          </p:nvSpPr>
          <p:spPr>
            <a:xfrm flipV="1">
              <a:off x="1725930" y="2078007"/>
              <a:ext cx="555289" cy="777240"/>
            </a:xfrm>
            <a:prstGeom prst="teardrop">
              <a:avLst/>
            </a:prstGeom>
            <a:solidFill>
              <a:srgbClr val="F5C63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749358" y="538257"/>
            <a:ext cx="7501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>
              <a:lnSpc>
                <a:spcPts val="2400"/>
              </a:lnSpc>
              <a:spcAft>
                <a:spcPts val="0"/>
              </a:spcAft>
            </a:pPr>
            <a:r>
              <a:rPr lang="zh-TW" altLang="zh-TW" sz="2400" b="1" dirty="0">
                <a:ea typeface="微軟正黑體" panose="020B0604030504040204" pitchFamily="34" charset="-120"/>
              </a:rPr>
              <a:t>重視全程意見回饋及參與，力求服務切合民眾</a:t>
            </a:r>
            <a:r>
              <a:rPr lang="zh-TW" altLang="zh-TW" sz="2400" b="1" dirty="0" smtClean="0">
                <a:ea typeface="微軟正黑體" panose="020B0604030504040204" pitchFamily="34" charset="-120"/>
              </a:rPr>
              <a:t>需求</a:t>
            </a:r>
            <a:endParaRPr lang="zh-TW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358455" y="452574"/>
            <a:ext cx="6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2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1437132" y="1483220"/>
            <a:ext cx="6197601" cy="3257264"/>
          </a:xfrm>
          <a:prstGeom prst="ellipse">
            <a:avLst/>
          </a:prstGeom>
          <a:noFill/>
          <a:ln w="57150">
            <a:solidFill>
              <a:srgbClr val="CC33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0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6</a:t>
            </a:fld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706018" y="1577432"/>
            <a:ext cx="7693045" cy="4312194"/>
            <a:chOff x="732686" y="4349030"/>
            <a:chExt cx="3452374" cy="1656302"/>
          </a:xfrm>
        </p:grpSpPr>
        <p:sp>
          <p:nvSpPr>
            <p:cNvPr id="7" name="手繪多邊形 6"/>
            <p:cNvSpPr/>
            <p:nvPr/>
          </p:nvSpPr>
          <p:spPr>
            <a:xfrm>
              <a:off x="732686" y="4385332"/>
              <a:ext cx="3194281" cy="1620000"/>
            </a:xfrm>
            <a:custGeom>
              <a:avLst/>
              <a:gdLst>
                <a:gd name="connsiteX0" fmla="*/ 270005 w 3194281"/>
                <a:gd name="connsiteY0" fmla="*/ 0 h 1620000"/>
                <a:gd name="connsiteX1" fmla="*/ 3194281 w 3194281"/>
                <a:gd name="connsiteY1" fmla="*/ 0 h 1620000"/>
                <a:gd name="connsiteX2" fmla="*/ 3194281 w 3194281"/>
                <a:gd name="connsiteY2" fmla="*/ 1620000 h 1620000"/>
                <a:gd name="connsiteX3" fmla="*/ 270005 w 3194281"/>
                <a:gd name="connsiteY3" fmla="*/ 1620000 h 1620000"/>
                <a:gd name="connsiteX4" fmla="*/ 0 w 3194281"/>
                <a:gd name="connsiteY4" fmla="*/ 1349995 h 1620000"/>
                <a:gd name="connsiteX5" fmla="*/ 0 w 3194281"/>
                <a:gd name="connsiteY5" fmla="*/ 270005 h 1620000"/>
                <a:gd name="connsiteX6" fmla="*/ 270005 w 3194281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4281" h="1620000">
                  <a:moveTo>
                    <a:pt x="270005" y="0"/>
                  </a:moveTo>
                  <a:lnTo>
                    <a:pt x="3194281" y="0"/>
                  </a:lnTo>
                  <a:lnTo>
                    <a:pt x="3194281" y="1620000"/>
                  </a:lnTo>
                  <a:lnTo>
                    <a:pt x="270005" y="1620000"/>
                  </a:lnTo>
                  <a:cubicBezTo>
                    <a:pt x="120885" y="1620000"/>
                    <a:pt x="0" y="1499115"/>
                    <a:pt x="0" y="1349995"/>
                  </a:cubicBezTo>
                  <a:lnTo>
                    <a:pt x="0" y="270005"/>
                  </a:lnTo>
                  <a:cubicBezTo>
                    <a:pt x="0" y="120885"/>
                    <a:pt x="120885" y="0"/>
                    <a:pt x="270005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3825060" y="4385332"/>
              <a:ext cx="360000" cy="1620000"/>
            </a:xfrm>
            <a:custGeom>
              <a:avLst/>
              <a:gdLst>
                <a:gd name="connsiteX0" fmla="*/ 0 w 360000"/>
                <a:gd name="connsiteY0" fmla="*/ 0 h 1620000"/>
                <a:gd name="connsiteX1" fmla="*/ 89995 w 360000"/>
                <a:gd name="connsiteY1" fmla="*/ 0 h 1620000"/>
                <a:gd name="connsiteX2" fmla="*/ 360000 w 360000"/>
                <a:gd name="connsiteY2" fmla="*/ 270005 h 1620000"/>
                <a:gd name="connsiteX3" fmla="*/ 360000 w 360000"/>
                <a:gd name="connsiteY3" fmla="*/ 1349995 h 1620000"/>
                <a:gd name="connsiteX4" fmla="*/ 89995 w 360000"/>
                <a:gd name="connsiteY4" fmla="*/ 1620000 h 1620000"/>
                <a:gd name="connsiteX5" fmla="*/ 0 w 360000"/>
                <a:gd name="connsiteY5" fmla="*/ 1620000 h 1620000"/>
                <a:gd name="connsiteX6" fmla="*/ 0 w 360000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0000" h="1620000">
                  <a:moveTo>
                    <a:pt x="0" y="0"/>
                  </a:moveTo>
                  <a:lnTo>
                    <a:pt x="89995" y="0"/>
                  </a:lnTo>
                  <a:cubicBezTo>
                    <a:pt x="239115" y="0"/>
                    <a:pt x="360000" y="120885"/>
                    <a:pt x="360000" y="270005"/>
                  </a:cubicBezTo>
                  <a:lnTo>
                    <a:pt x="360000" y="1349995"/>
                  </a:lnTo>
                  <a:cubicBezTo>
                    <a:pt x="360000" y="1499115"/>
                    <a:pt x="239115" y="1620000"/>
                    <a:pt x="89995" y="1620000"/>
                  </a:cubicBezTo>
                  <a:lnTo>
                    <a:pt x="0" y="16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63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grpSp>
          <p:nvGrpSpPr>
            <p:cNvPr id="9" name="群組 8"/>
            <p:cNvGrpSpPr/>
            <p:nvPr/>
          </p:nvGrpSpPr>
          <p:grpSpPr>
            <a:xfrm>
              <a:off x="834671" y="4349030"/>
              <a:ext cx="659041" cy="293862"/>
              <a:chOff x="834671" y="4349030"/>
              <a:chExt cx="659041" cy="293862"/>
            </a:xfrm>
          </p:grpSpPr>
          <p:sp>
            <p:nvSpPr>
              <p:cNvPr id="10" name="手繪多邊形 9"/>
              <p:cNvSpPr/>
              <p:nvPr/>
            </p:nvSpPr>
            <p:spPr>
              <a:xfrm>
                <a:off x="919512" y="4349030"/>
                <a:ext cx="574200" cy="293862"/>
              </a:xfrm>
              <a:custGeom>
                <a:avLst/>
                <a:gdLst>
                  <a:gd name="connsiteX0" fmla="*/ 0 w 1194869"/>
                  <a:gd name="connsiteY0" fmla="*/ 0 h 1170000"/>
                  <a:gd name="connsiteX1" fmla="*/ 294869 w 1194869"/>
                  <a:gd name="connsiteY1" fmla="*/ 0 h 1170000"/>
                  <a:gd name="connsiteX2" fmla="*/ 294873 w 1194869"/>
                  <a:gd name="connsiteY2" fmla="*/ 0 h 1170000"/>
                  <a:gd name="connsiteX3" fmla="*/ 1014865 w 1194869"/>
                  <a:gd name="connsiteY3" fmla="*/ 0 h 1170000"/>
                  <a:gd name="connsiteX4" fmla="*/ 1194869 w 1194869"/>
                  <a:gd name="connsiteY4" fmla="*/ 180004 h 1170000"/>
                  <a:gd name="connsiteX5" fmla="*/ 1194869 w 1194869"/>
                  <a:gd name="connsiteY5" fmla="*/ 989996 h 1170000"/>
                  <a:gd name="connsiteX6" fmla="*/ 1014865 w 1194869"/>
                  <a:gd name="connsiteY6" fmla="*/ 1170000 h 1170000"/>
                  <a:gd name="connsiteX7" fmla="*/ 294873 w 1194869"/>
                  <a:gd name="connsiteY7" fmla="*/ 1170000 h 1170000"/>
                  <a:gd name="connsiteX8" fmla="*/ 114869 w 1194869"/>
                  <a:gd name="connsiteY8" fmla="*/ 989996 h 1170000"/>
                  <a:gd name="connsiteX9" fmla="*/ 114869 w 1194869"/>
                  <a:gd name="connsiteY9" fmla="*/ 315700 h 1170000"/>
                  <a:gd name="connsiteX10" fmla="*/ 113086 w 1194869"/>
                  <a:gd name="connsiteY10" fmla="*/ 315700 h 1170000"/>
                  <a:gd name="connsiteX11" fmla="*/ 113086 w 1194869"/>
                  <a:gd name="connsiteY11" fmla="*/ 113086 h 1170000"/>
                  <a:gd name="connsiteX12" fmla="*/ 0 w 1194869"/>
                  <a:gd name="connsiteY12" fmla="*/ 0 h 11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4869" h="1170000">
                    <a:moveTo>
                      <a:pt x="0" y="0"/>
                    </a:moveTo>
                    <a:lnTo>
                      <a:pt x="294869" y="0"/>
                    </a:lnTo>
                    <a:lnTo>
                      <a:pt x="294873" y="0"/>
                    </a:lnTo>
                    <a:lnTo>
                      <a:pt x="1014865" y="0"/>
                    </a:lnTo>
                    <a:cubicBezTo>
                      <a:pt x="1114278" y="0"/>
                      <a:pt x="1194869" y="80591"/>
                      <a:pt x="1194869" y="180004"/>
                    </a:cubicBezTo>
                    <a:lnTo>
                      <a:pt x="1194869" y="989996"/>
                    </a:lnTo>
                    <a:cubicBezTo>
                      <a:pt x="1194869" y="1089409"/>
                      <a:pt x="1114278" y="1170000"/>
                      <a:pt x="1014865" y="1170000"/>
                    </a:cubicBezTo>
                    <a:lnTo>
                      <a:pt x="294873" y="1170000"/>
                    </a:lnTo>
                    <a:cubicBezTo>
                      <a:pt x="195460" y="1170000"/>
                      <a:pt x="114869" y="1089409"/>
                      <a:pt x="114869" y="989996"/>
                    </a:cubicBezTo>
                    <a:lnTo>
                      <a:pt x="114869" y="315700"/>
                    </a:lnTo>
                    <a:lnTo>
                      <a:pt x="113086" y="315700"/>
                    </a:lnTo>
                    <a:lnTo>
                      <a:pt x="113086" y="113086"/>
                    </a:lnTo>
                    <a:cubicBezTo>
                      <a:pt x="113086" y="50630"/>
                      <a:pt x="62456" y="0"/>
                      <a:pt x="0" y="0"/>
                    </a:cubicBezTo>
                    <a:close/>
                  </a:path>
                </a:pathLst>
              </a:custGeom>
              <a:solidFill>
                <a:srgbClr val="F5C63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1" name="手繪多邊形 10"/>
              <p:cNvSpPr/>
              <p:nvPr/>
            </p:nvSpPr>
            <p:spPr>
              <a:xfrm>
                <a:off x="834671" y="4349030"/>
                <a:ext cx="189499" cy="110468"/>
              </a:xfrm>
              <a:custGeom>
                <a:avLst/>
                <a:gdLst>
                  <a:gd name="connsiteX0" fmla="*/ 113086 w 226172"/>
                  <a:gd name="connsiteY0" fmla="*/ 0 h 138374"/>
                  <a:gd name="connsiteX1" fmla="*/ 226172 w 226172"/>
                  <a:gd name="connsiteY1" fmla="*/ 113086 h 138374"/>
                  <a:gd name="connsiteX2" fmla="*/ 226172 w 226172"/>
                  <a:gd name="connsiteY2" fmla="*/ 138374 h 138374"/>
                  <a:gd name="connsiteX3" fmla="*/ 0 w 226172"/>
                  <a:gd name="connsiteY3" fmla="*/ 138374 h 138374"/>
                  <a:gd name="connsiteX4" fmla="*/ 0 w 226172"/>
                  <a:gd name="connsiteY4" fmla="*/ 113086 h 138374"/>
                  <a:gd name="connsiteX5" fmla="*/ 113086 w 226172"/>
                  <a:gd name="connsiteY5" fmla="*/ 0 h 13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6172" h="138374">
                    <a:moveTo>
                      <a:pt x="113086" y="0"/>
                    </a:moveTo>
                    <a:cubicBezTo>
                      <a:pt x="175542" y="0"/>
                      <a:pt x="226172" y="50630"/>
                      <a:pt x="226172" y="113086"/>
                    </a:cubicBezTo>
                    <a:lnTo>
                      <a:pt x="226172" y="138374"/>
                    </a:lnTo>
                    <a:lnTo>
                      <a:pt x="0" y="138374"/>
                    </a:lnTo>
                    <a:lnTo>
                      <a:pt x="0" y="113086"/>
                    </a:lnTo>
                    <a:cubicBezTo>
                      <a:pt x="0" y="50630"/>
                      <a:pt x="50630" y="0"/>
                      <a:pt x="113086" y="0"/>
                    </a:cubicBezTo>
                    <a:close/>
                  </a:path>
                </a:pathLst>
              </a:custGeom>
              <a:solidFill>
                <a:srgbClr val="D7A60B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</p:grpSp>
      <p:sp>
        <p:nvSpPr>
          <p:cNvPr id="4" name="矩形 3"/>
          <p:cNvSpPr/>
          <p:nvPr/>
        </p:nvSpPr>
        <p:spPr>
          <a:xfrm>
            <a:off x="1109170" y="2555550"/>
            <a:ext cx="6404868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zh-TW" altLang="zh-TW" sz="2600" b="1" dirty="0" smtClean="0">
                <a:solidFill>
                  <a:srgbClr val="C00000"/>
                </a:solidFill>
                <a:latin typeface="+mj-ea"/>
                <a:ea typeface="+mj-ea"/>
              </a:rPr>
              <a:t>民眾參與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設計</a:t>
            </a:r>
            <a:r>
              <a:rPr lang="zh-TW" altLang="zh-TW" sz="2600" b="1" dirty="0" smtClean="0">
                <a:solidFill>
                  <a:srgbClr val="C00000"/>
                </a:solidFill>
                <a:latin typeface="+mj-ea"/>
                <a:ea typeface="+mj-ea"/>
              </a:rPr>
              <a:t>或協作</a:t>
            </a:r>
            <a:endParaRPr lang="en-US" altLang="zh-TW" sz="2600" dirty="0">
              <a:latin typeface="+mj-ea"/>
              <a:ea typeface="+mj-ea"/>
            </a:endParaRPr>
          </a:p>
          <a:p>
            <a:pPr marL="457200" lvl="0" indent="-4572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2600" b="1" dirty="0">
                <a:solidFill>
                  <a:srgbClr val="C00000"/>
                </a:solidFill>
                <a:latin typeface="+mj-ea"/>
                <a:ea typeface="+mj-ea"/>
              </a:rPr>
              <a:t>善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用</a:t>
            </a:r>
            <a:r>
              <a:rPr lang="zh-TW" altLang="en-US" sz="2600" dirty="0" smtClean="0">
                <a:latin typeface="+mj-ea"/>
                <a:ea typeface="+mj-ea"/>
              </a:rPr>
              <a:t>意見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調查工具與機制</a:t>
            </a:r>
            <a:endParaRPr lang="zh-TW" altLang="zh-TW" sz="2600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>
                <a:solidFill>
                  <a:srgbClr val="C00000"/>
                </a:solidFill>
                <a:latin typeface="+mj-ea"/>
                <a:ea typeface="+mj-ea"/>
              </a:rPr>
              <a:t>依據</a:t>
            </a:r>
            <a:r>
              <a:rPr lang="zh-TW" altLang="en-US" sz="2600" dirty="0">
                <a:latin typeface="+mj-ea"/>
                <a:ea typeface="+mj-ea"/>
              </a:rPr>
              <a:t>服務</a:t>
            </a:r>
            <a:r>
              <a:rPr lang="zh-TW" altLang="en-US" sz="2600" dirty="0" smtClean="0">
                <a:latin typeface="+mj-ea"/>
                <a:ea typeface="+mj-ea"/>
              </a:rPr>
              <a:t>特性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調查</a:t>
            </a:r>
            <a:r>
              <a:rPr lang="zh-TW" altLang="en-US" sz="2600" dirty="0" smtClean="0">
                <a:latin typeface="+mj-ea"/>
                <a:ea typeface="+mj-ea"/>
              </a:rPr>
              <a:t>滿意度</a:t>
            </a: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檢討改善</a:t>
            </a:r>
            <a:endParaRPr lang="en-US" altLang="zh-TW" sz="26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積極回應</a:t>
            </a:r>
            <a:r>
              <a:rPr lang="zh-TW" altLang="en-US" sz="2600" dirty="0">
                <a:latin typeface="+mj-ea"/>
                <a:ea typeface="+mj-ea"/>
              </a:rPr>
              <a:t>民眾意見</a:t>
            </a:r>
            <a:endParaRPr lang="en-US" altLang="zh-TW" sz="2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grpSp>
        <p:nvGrpSpPr>
          <p:cNvPr id="13" name="群組 12"/>
          <p:cNvGrpSpPr/>
          <p:nvPr/>
        </p:nvGrpSpPr>
        <p:grpSpPr>
          <a:xfrm>
            <a:off x="424952" y="380477"/>
            <a:ext cx="7623810" cy="777600"/>
            <a:chOff x="1725930" y="2077647"/>
            <a:chExt cx="5870321" cy="777600"/>
          </a:xfrm>
        </p:grpSpPr>
        <p:sp>
          <p:nvSpPr>
            <p:cNvPr id="14" name="圓角矩形 13"/>
            <p:cNvSpPr/>
            <p:nvPr/>
          </p:nvSpPr>
          <p:spPr>
            <a:xfrm>
              <a:off x="1725930" y="2077647"/>
              <a:ext cx="5870321" cy="777600"/>
            </a:xfrm>
            <a:prstGeom prst="roundRect">
              <a:avLst>
                <a:gd name="adj" fmla="val 50000"/>
              </a:avLst>
            </a:prstGeom>
            <a:noFill/>
            <a:ln w="28575" cap="flat" cmpd="sng" algn="ctr">
              <a:solidFill>
                <a:srgbClr val="F5C63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15" name="淚滴形 14"/>
            <p:cNvSpPr/>
            <p:nvPr/>
          </p:nvSpPr>
          <p:spPr>
            <a:xfrm flipV="1">
              <a:off x="1725930" y="2078007"/>
              <a:ext cx="555289" cy="777240"/>
            </a:xfrm>
            <a:prstGeom prst="teardrop">
              <a:avLst/>
            </a:prstGeom>
            <a:solidFill>
              <a:srgbClr val="F5C63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783093" y="591093"/>
            <a:ext cx="7501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>
              <a:lnSpc>
                <a:spcPts val="2400"/>
              </a:lnSpc>
              <a:spcAft>
                <a:spcPts val="0"/>
              </a:spcAft>
            </a:pPr>
            <a:r>
              <a:rPr lang="zh-TW" altLang="zh-TW" sz="2400" b="1" dirty="0">
                <a:ea typeface="微軟正黑體" panose="020B0604030504040204" pitchFamily="34" charset="-120"/>
              </a:rPr>
              <a:t>重視全程意見回饋及參與，力求服務切合民眾</a:t>
            </a:r>
            <a:r>
              <a:rPr lang="zh-TW" altLang="zh-TW" sz="2400" b="1" dirty="0" smtClean="0">
                <a:ea typeface="微軟正黑體" panose="020B0604030504040204" pitchFamily="34" charset="-120"/>
              </a:rPr>
              <a:t>需求</a:t>
            </a:r>
            <a:endParaRPr lang="zh-TW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457016" y="507667"/>
            <a:ext cx="6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2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3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7</a:t>
            </a:fld>
            <a:endParaRPr lang="zh-TW" altLang="en-US" dirty="0"/>
          </a:p>
        </p:txBody>
      </p:sp>
      <p:grpSp>
        <p:nvGrpSpPr>
          <p:cNvPr id="50" name="群組 49"/>
          <p:cNvGrpSpPr/>
          <p:nvPr/>
        </p:nvGrpSpPr>
        <p:grpSpPr>
          <a:xfrm>
            <a:off x="332300" y="476905"/>
            <a:ext cx="7862468" cy="777600"/>
            <a:chOff x="396240" y="1134672"/>
            <a:chExt cx="7862468" cy="777600"/>
          </a:xfrm>
        </p:grpSpPr>
        <p:grpSp>
          <p:nvGrpSpPr>
            <p:cNvPr id="4" name="群組 3"/>
            <p:cNvGrpSpPr/>
            <p:nvPr/>
          </p:nvGrpSpPr>
          <p:grpSpPr>
            <a:xfrm>
              <a:off x="396240" y="1134672"/>
              <a:ext cx="7623810" cy="777600"/>
              <a:chOff x="1725930" y="2077647"/>
              <a:chExt cx="5870321" cy="777600"/>
            </a:xfrm>
          </p:grpSpPr>
          <p:sp>
            <p:nvSpPr>
              <p:cNvPr id="5" name="圓角矩形 4"/>
              <p:cNvSpPr/>
              <p:nvPr/>
            </p:nvSpPr>
            <p:spPr>
              <a:xfrm>
                <a:off x="1725930" y="2077647"/>
                <a:ext cx="5870321" cy="777600"/>
              </a:xfrm>
              <a:prstGeom prst="roundRect">
                <a:avLst>
                  <a:gd name="adj" fmla="val 50000"/>
                </a:avLst>
              </a:prstGeom>
              <a:noFill/>
              <a:ln w="28575" cap="flat" cmpd="sng" algn="ctr">
                <a:solidFill>
                  <a:srgbClr val="FF614C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6" name="淚滴形 5"/>
              <p:cNvSpPr/>
              <p:nvPr/>
            </p:nvSpPr>
            <p:spPr>
              <a:xfrm flipV="1">
                <a:off x="1725930" y="2078007"/>
                <a:ext cx="555289" cy="777240"/>
              </a:xfrm>
              <a:prstGeom prst="teardrop">
                <a:avLst/>
              </a:prstGeom>
              <a:solidFill>
                <a:srgbClr val="FF614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7" name="文字方塊 6"/>
            <p:cNvSpPr txBox="1"/>
            <p:nvPr/>
          </p:nvSpPr>
          <p:spPr>
            <a:xfrm>
              <a:off x="464176" y="1270226"/>
              <a:ext cx="652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 smtClean="0">
                  <a:solidFill>
                    <a:schemeClr val="bg1"/>
                  </a:solidFill>
                </a:rPr>
                <a:t>3</a:t>
              </a:r>
              <a:endParaRPr lang="zh-TW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56818" y="1371520"/>
              <a:ext cx="75018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8775">
                <a:lnSpc>
                  <a:spcPts val="2400"/>
                </a:lnSpc>
                <a:spcAft>
                  <a:spcPts val="0"/>
                </a:spcAft>
              </a:pPr>
              <a:r>
                <a:rPr lang="zh-TW" altLang="zh-TW" sz="2400" b="1" dirty="0">
                  <a:ea typeface="微軟正黑體" panose="020B0604030504040204" pitchFamily="34" charset="-120"/>
                </a:rPr>
                <a:t>便捷服務遞送過程與方式，提升民眾生活便利</a:t>
              </a:r>
              <a:r>
                <a:rPr lang="zh-TW" altLang="zh-TW" sz="2400" b="1" dirty="0" smtClean="0">
                  <a:ea typeface="微軟正黑體" panose="020B0604030504040204" pitchFamily="34" charset="-120"/>
                </a:rPr>
                <a:t>度</a:t>
              </a:r>
              <a:endParaRPr lang="zh-TW" altLang="zh-TW" sz="2400" b="1" dirty="0"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3108369" y="4852112"/>
            <a:ext cx="4050102" cy="1439975"/>
            <a:chOff x="1610" y="1409"/>
            <a:chExt cx="3270" cy="961"/>
          </a:xfrm>
        </p:grpSpPr>
        <p:pic>
          <p:nvPicPr>
            <p:cNvPr id="26" name="Picture 18" descr="system_user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1616"/>
              <a:ext cx="727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向右箭號 26"/>
            <p:cNvSpPr>
              <a:spLocks noChangeArrowheads="1"/>
            </p:cNvSpPr>
            <p:nvPr/>
          </p:nvSpPr>
          <p:spPr bwMode="auto">
            <a:xfrm rot="20745519">
              <a:off x="2514" y="1479"/>
              <a:ext cx="519" cy="96"/>
            </a:xfrm>
            <a:prstGeom prst="rightArrow">
              <a:avLst>
                <a:gd name="adj1" fmla="val 50000"/>
                <a:gd name="adj2" fmla="val 65696"/>
              </a:avLst>
            </a:prstGeom>
            <a:solidFill>
              <a:schemeClr val="accent1"/>
            </a:solidFill>
            <a:ln w="25400" algn="ctr">
              <a:solidFill>
                <a:srgbClr val="AEB89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zh-TW" altLang="en-US" sz="1800" b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pic>
          <p:nvPicPr>
            <p:cNvPr id="29" name="Picture 7" descr="j02353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1409"/>
              <a:ext cx="505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向右箭號 26"/>
            <p:cNvSpPr>
              <a:spLocks noChangeArrowheads="1"/>
            </p:cNvSpPr>
            <p:nvPr/>
          </p:nvSpPr>
          <p:spPr bwMode="auto">
            <a:xfrm rot="1030996">
              <a:off x="2452" y="1951"/>
              <a:ext cx="519" cy="79"/>
            </a:xfrm>
            <a:prstGeom prst="rightArrow">
              <a:avLst>
                <a:gd name="adj1" fmla="val 50000"/>
                <a:gd name="adj2" fmla="val 64875"/>
              </a:avLst>
            </a:prstGeom>
            <a:solidFill>
              <a:schemeClr val="accent1"/>
            </a:solidFill>
            <a:ln w="25400" algn="ctr">
              <a:solidFill>
                <a:srgbClr val="AEB89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zh-TW" altLang="en-US" sz="1800" b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pic>
          <p:nvPicPr>
            <p:cNvPr id="31" name="Picture 5" descr="j020546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1888"/>
              <a:ext cx="627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 Box 40"/>
            <p:cNvSpPr txBox="1">
              <a:spLocks noChangeArrowheads="1"/>
            </p:cNvSpPr>
            <p:nvPr/>
          </p:nvSpPr>
          <p:spPr bwMode="auto">
            <a:xfrm>
              <a:off x="3922" y="1436"/>
              <a:ext cx="958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1800" dirty="0">
                  <a:solidFill>
                    <a:srgbClr val="3B0076"/>
                  </a:solidFill>
                  <a:latin typeface="+mj-ea"/>
                  <a:ea typeface="+mj-ea"/>
                </a:rPr>
                <a:t>乙</a:t>
              </a:r>
              <a:r>
                <a:rPr lang="zh-TW" altLang="en-US" sz="1800" dirty="0" smtClean="0">
                  <a:solidFill>
                    <a:srgbClr val="3B0076"/>
                  </a:solidFill>
                  <a:latin typeface="+mj-ea"/>
                  <a:ea typeface="+mj-ea"/>
                </a:rPr>
                <a:t>機關</a:t>
              </a:r>
              <a:endParaRPr lang="zh-TW" altLang="en-US" sz="1800" dirty="0">
                <a:solidFill>
                  <a:srgbClr val="3B0076"/>
                </a:solidFill>
                <a:latin typeface="+mj-ea"/>
                <a:ea typeface="+mj-ea"/>
              </a:endParaRPr>
            </a:p>
          </p:txBody>
        </p: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3949" y="1999"/>
              <a:ext cx="931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2pPr>
              <a:lvl3pPr marL="1143000" indent="-22860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3pPr>
              <a:lvl4pPr marL="1600200" indent="-22860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4pPr>
              <a:lvl5pPr marL="2057400" indent="-228600"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TW" altLang="en-US" sz="1800" dirty="0">
                  <a:solidFill>
                    <a:srgbClr val="3B0076"/>
                  </a:solidFill>
                  <a:latin typeface="+mj-ea"/>
                  <a:ea typeface="+mj-ea"/>
                </a:rPr>
                <a:t>甲</a:t>
              </a:r>
              <a:r>
                <a:rPr lang="zh-TW" altLang="en-US" sz="1800" dirty="0" smtClean="0">
                  <a:solidFill>
                    <a:srgbClr val="3B0076"/>
                  </a:solidFill>
                  <a:latin typeface="+mj-ea"/>
                  <a:ea typeface="+mj-ea"/>
                </a:rPr>
                <a:t>機關</a:t>
              </a:r>
              <a:endParaRPr lang="zh-TW" altLang="en-US" sz="1800" dirty="0">
                <a:solidFill>
                  <a:srgbClr val="3B0076"/>
                </a:solidFill>
                <a:latin typeface="+mj-ea"/>
                <a:ea typeface="+mj-ea"/>
              </a:endParaRPr>
            </a:p>
          </p:txBody>
        </p:sp>
      </p:grpSp>
      <p:pic>
        <p:nvPicPr>
          <p:cNvPr id="14" name="Picture 18" descr="system_us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68" y="2226683"/>
            <a:ext cx="910344" cy="74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 descr="j02353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966" y="1678326"/>
            <a:ext cx="625475" cy="4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向右箭號 16"/>
          <p:cNvSpPr/>
          <p:nvPr/>
        </p:nvSpPr>
        <p:spPr bwMode="auto">
          <a:xfrm>
            <a:off x="4151037" y="2439916"/>
            <a:ext cx="979190" cy="90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800" b="0"/>
          </a:p>
        </p:txBody>
      </p:sp>
      <p:pic>
        <p:nvPicPr>
          <p:cNvPr id="18" name="Picture 5" descr="j020546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450" y="2801351"/>
            <a:ext cx="776579" cy="56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6154752" y="1696732"/>
            <a:ext cx="1080027" cy="368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</a:pPr>
            <a:r>
              <a:rPr lang="zh-TW" altLang="en-US" sz="1800" dirty="0">
                <a:solidFill>
                  <a:srgbClr val="3B0076"/>
                </a:solidFill>
                <a:latin typeface="+mj-ea"/>
                <a:ea typeface="+mj-ea"/>
              </a:rPr>
              <a:t>乙</a:t>
            </a:r>
            <a:r>
              <a:rPr lang="zh-TW" altLang="en-US" sz="1800" dirty="0" smtClean="0">
                <a:solidFill>
                  <a:srgbClr val="3B0076"/>
                </a:solidFill>
                <a:latin typeface="+mj-ea"/>
                <a:ea typeface="+mj-ea"/>
              </a:rPr>
              <a:t>機關</a:t>
            </a:r>
            <a:endParaRPr lang="zh-TW" altLang="en-US" sz="1800" dirty="0">
              <a:solidFill>
                <a:srgbClr val="3B0076"/>
              </a:solidFill>
              <a:latin typeface="+mj-ea"/>
              <a:ea typeface="+mj-ea"/>
            </a:endParaRPr>
          </a:p>
        </p:txBody>
      </p:sp>
      <p:sp>
        <p:nvSpPr>
          <p:cNvPr id="21" name="Text Box 43"/>
          <p:cNvSpPr txBox="1">
            <a:spLocks noChangeArrowheads="1"/>
          </p:cNvSpPr>
          <p:nvPr/>
        </p:nvSpPr>
        <p:spPr bwMode="auto">
          <a:xfrm>
            <a:off x="6186954" y="2841746"/>
            <a:ext cx="10156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</a:pPr>
            <a:r>
              <a:rPr lang="zh-TW" altLang="en-US" sz="1800" dirty="0" smtClean="0">
                <a:solidFill>
                  <a:srgbClr val="3B0076"/>
                </a:solidFill>
                <a:latin typeface="+mj-ea"/>
                <a:ea typeface="+mj-ea"/>
              </a:rPr>
              <a:t>甲機關</a:t>
            </a:r>
            <a:endParaRPr lang="zh-TW" altLang="en-US" sz="1800" dirty="0">
              <a:solidFill>
                <a:srgbClr val="3B0076"/>
              </a:solidFill>
              <a:latin typeface="+mj-ea"/>
              <a:ea typeface="+mj-ea"/>
            </a:endParaRPr>
          </a:p>
        </p:txBody>
      </p:sp>
      <p:sp>
        <p:nvSpPr>
          <p:cNvPr id="22" name="Text Box 45"/>
          <p:cNvSpPr txBox="1">
            <a:spLocks noChangeArrowheads="1"/>
          </p:cNvSpPr>
          <p:nvPr/>
        </p:nvSpPr>
        <p:spPr bwMode="auto">
          <a:xfrm>
            <a:off x="3838193" y="1834346"/>
            <a:ext cx="2191019" cy="26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en-US" sz="1600">
              <a:solidFill>
                <a:srgbClr val="6600CC"/>
              </a:solidFill>
            </a:endParaRP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3107441" y="3587338"/>
            <a:ext cx="3427105" cy="26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en-US" sz="1600" dirty="0">
              <a:solidFill>
                <a:srgbClr val="6600CC"/>
              </a:solidFill>
            </a:endParaRPr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>
            <a:off x="2801333" y="4623704"/>
            <a:ext cx="5055816" cy="0"/>
          </a:xfrm>
          <a:prstGeom prst="line">
            <a:avLst/>
          </a:prstGeom>
          <a:noFill/>
          <a:ln w="38100">
            <a:solidFill>
              <a:srgbClr val="CC005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5548962" y="2319504"/>
            <a:ext cx="277999" cy="336841"/>
            <a:chOff x="5601346" y="2506599"/>
            <a:chExt cx="277999" cy="336841"/>
          </a:xfrm>
        </p:grpSpPr>
        <p:sp>
          <p:nvSpPr>
            <p:cNvPr id="19" name="向右箭號 26"/>
            <p:cNvSpPr>
              <a:spLocks noChangeArrowheads="1"/>
            </p:cNvSpPr>
            <p:nvPr/>
          </p:nvSpPr>
          <p:spPr bwMode="auto">
            <a:xfrm rot="16200000">
              <a:off x="5663681" y="2609554"/>
              <a:ext cx="318620" cy="112709"/>
            </a:xfrm>
            <a:prstGeom prst="rightArrow">
              <a:avLst>
                <a:gd name="adj1" fmla="val 50000"/>
                <a:gd name="adj2" fmla="val 30000"/>
              </a:avLst>
            </a:prstGeom>
            <a:solidFill>
              <a:schemeClr val="accent1"/>
            </a:solidFill>
            <a:ln w="25400" algn="ctr">
              <a:solidFill>
                <a:srgbClr val="AEB89A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eaLnBrk="1" hangingPunct="1">
                <a:defRPr/>
              </a:pPr>
              <a:endParaRPr lang="zh-TW" altLang="en-US" sz="1800" b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5" name="向右箭號 26"/>
            <p:cNvSpPr>
              <a:spLocks noChangeArrowheads="1"/>
            </p:cNvSpPr>
            <p:nvPr/>
          </p:nvSpPr>
          <p:spPr bwMode="auto">
            <a:xfrm rot="5400000">
              <a:off x="5497807" y="2627192"/>
              <a:ext cx="319787" cy="112709"/>
            </a:xfrm>
            <a:prstGeom prst="rightArrow">
              <a:avLst>
                <a:gd name="adj1" fmla="val 50000"/>
                <a:gd name="adj2" fmla="val 30000"/>
              </a:avLst>
            </a:prstGeom>
            <a:solidFill>
              <a:schemeClr val="accent1"/>
            </a:solidFill>
            <a:ln w="25400" algn="ctr">
              <a:solidFill>
                <a:srgbClr val="AEB89A"/>
              </a:solidFill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 eaLnBrk="1" hangingPunct="1">
                <a:defRPr/>
              </a:pPr>
              <a:endParaRPr lang="zh-TW" altLang="en-US" sz="1800" b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1" name="手繪多邊形 40"/>
          <p:cNvSpPr>
            <a:spLocks/>
          </p:cNvSpPr>
          <p:nvPr/>
        </p:nvSpPr>
        <p:spPr bwMode="auto">
          <a:xfrm>
            <a:off x="5133467" y="4159383"/>
            <a:ext cx="524234" cy="386884"/>
          </a:xfrm>
          <a:custGeom>
            <a:avLst/>
            <a:gdLst>
              <a:gd name="connsiteX0" fmla="*/ 2313240 w 4627012"/>
              <a:gd name="connsiteY0" fmla="*/ 2906712 h 3414712"/>
              <a:gd name="connsiteX1" fmla="*/ 1912260 w 4627012"/>
              <a:gd name="connsiteY1" fmla="*/ 2918932 h 3414712"/>
              <a:gd name="connsiteX2" fmla="*/ 1906856 w 4627012"/>
              <a:gd name="connsiteY2" fmla="*/ 3234846 h 3414712"/>
              <a:gd name="connsiteX3" fmla="*/ 2311440 w 4627012"/>
              <a:gd name="connsiteY3" fmla="*/ 3241676 h 3414712"/>
              <a:gd name="connsiteX4" fmla="*/ 2721424 w 4627012"/>
              <a:gd name="connsiteY4" fmla="*/ 3229456 h 3414712"/>
              <a:gd name="connsiteX5" fmla="*/ 2733676 w 4627012"/>
              <a:gd name="connsiteY5" fmla="*/ 3078146 h 3414712"/>
              <a:gd name="connsiteX6" fmla="*/ 2717824 w 4627012"/>
              <a:gd name="connsiteY6" fmla="*/ 2922886 h 3414712"/>
              <a:gd name="connsiteX7" fmla="*/ 2313240 w 4627012"/>
              <a:gd name="connsiteY7" fmla="*/ 2906712 h 3414712"/>
              <a:gd name="connsiteX8" fmla="*/ 1584960 w 4627012"/>
              <a:gd name="connsiteY8" fmla="*/ 286972 h 3414712"/>
              <a:gd name="connsiteX9" fmla="*/ 289164 w 4627012"/>
              <a:gd name="connsiteY9" fmla="*/ 296550 h 3414712"/>
              <a:gd name="connsiteX10" fmla="*/ 287364 w 4627012"/>
              <a:gd name="connsiteY10" fmla="*/ 2620194 h 3414712"/>
              <a:gd name="connsiteX11" fmla="*/ 2319024 w 4627012"/>
              <a:gd name="connsiteY11" fmla="*/ 2632076 h 3414712"/>
              <a:gd name="connsiteX12" fmla="*/ 4338444 w 4627012"/>
              <a:gd name="connsiteY12" fmla="*/ 2632076 h 3414712"/>
              <a:gd name="connsiteX13" fmla="*/ 4343844 w 4627012"/>
              <a:gd name="connsiteY13" fmla="*/ 2609392 h 3414712"/>
              <a:gd name="connsiteX14" fmla="*/ 4346724 w 4627012"/>
              <a:gd name="connsiteY14" fmla="*/ 1438210 h 3414712"/>
              <a:gd name="connsiteX15" fmla="*/ 4343844 w 4627012"/>
              <a:gd name="connsiteY15" fmla="*/ 290070 h 3414712"/>
              <a:gd name="connsiteX16" fmla="*/ 2323344 w 4627012"/>
              <a:gd name="connsiteY16" fmla="*/ 287550 h 3414712"/>
              <a:gd name="connsiteX17" fmla="*/ 1584960 w 4627012"/>
              <a:gd name="connsiteY17" fmla="*/ 286972 h 3414712"/>
              <a:gd name="connsiteX18" fmla="*/ 4623604 w 4627012"/>
              <a:gd name="connsiteY18" fmla="*/ 0 h 3414712"/>
              <a:gd name="connsiteX19" fmla="*/ 4626124 w 4627012"/>
              <a:gd name="connsiteY19" fmla="*/ 1442872 h 3414712"/>
              <a:gd name="connsiteX20" fmla="*/ 4625404 w 4627012"/>
              <a:gd name="connsiteY20" fmla="*/ 2896186 h 3414712"/>
              <a:gd name="connsiteX21" fmla="*/ 3827856 w 4627012"/>
              <a:gd name="connsiteY21" fmla="*/ 2906628 h 3414712"/>
              <a:gd name="connsiteX22" fmla="*/ 3020592 w 4627012"/>
              <a:gd name="connsiteY22" fmla="*/ 2914912 h 3414712"/>
              <a:gd name="connsiteX23" fmla="*/ 3010148 w 4627012"/>
              <a:gd name="connsiteY23" fmla="*/ 3079832 h 3414712"/>
              <a:gd name="connsiteX24" fmla="*/ 3013028 w 4627012"/>
              <a:gd name="connsiteY24" fmla="*/ 3236830 h 3414712"/>
              <a:gd name="connsiteX25" fmla="*/ 3485796 w 4627012"/>
              <a:gd name="connsiteY25" fmla="*/ 3241870 h 3414712"/>
              <a:gd name="connsiteX26" fmla="*/ 3976204 w 4627012"/>
              <a:gd name="connsiteY26" fmla="*/ 3255554 h 3414712"/>
              <a:gd name="connsiteX27" fmla="*/ 4014012 w 4627012"/>
              <a:gd name="connsiteY27" fmla="*/ 3357820 h 3414712"/>
              <a:gd name="connsiteX28" fmla="*/ 4014012 w 4627012"/>
              <a:gd name="connsiteY28" fmla="*/ 3414712 h 3414712"/>
              <a:gd name="connsiteX29" fmla="*/ 2306940 w 4627012"/>
              <a:gd name="connsiteY29" fmla="*/ 3414712 h 3414712"/>
              <a:gd name="connsiteX30" fmla="*/ 599508 w 4627012"/>
              <a:gd name="connsiteY30" fmla="*/ 3414712 h 3414712"/>
              <a:gd name="connsiteX31" fmla="*/ 599508 w 4627012"/>
              <a:gd name="connsiteY31" fmla="*/ 3372942 h 3414712"/>
              <a:gd name="connsiteX32" fmla="*/ 656400 w 4627012"/>
              <a:gd name="connsiteY32" fmla="*/ 3253394 h 3414712"/>
              <a:gd name="connsiteX33" fmla="*/ 1136728 w 4627012"/>
              <a:gd name="connsiteY33" fmla="*/ 3241870 h 3414712"/>
              <a:gd name="connsiteX34" fmla="*/ 1603732 w 4627012"/>
              <a:gd name="connsiteY34" fmla="*/ 3229628 h 3414712"/>
              <a:gd name="connsiteX35" fmla="*/ 1615976 w 4627012"/>
              <a:gd name="connsiteY35" fmla="*/ 3078030 h 3414712"/>
              <a:gd name="connsiteX36" fmla="*/ 1599772 w 4627012"/>
              <a:gd name="connsiteY36" fmla="*/ 2922472 h 3414712"/>
              <a:gd name="connsiteX37" fmla="*/ 792144 w 4627012"/>
              <a:gd name="connsiteY37" fmla="*/ 2906268 h 3414712"/>
              <a:gd name="connsiteX38" fmla="*/ 0 w 4627012"/>
              <a:gd name="connsiteY38" fmla="*/ 2906268 h 3414712"/>
              <a:gd name="connsiteX39" fmla="*/ 2520 w 4627012"/>
              <a:gd name="connsiteY39" fmla="*/ 1455836 h 3414712"/>
              <a:gd name="connsiteX40" fmla="*/ 5040 w 4627012"/>
              <a:gd name="connsiteY40" fmla="*/ 5042 h 3414712"/>
              <a:gd name="connsiteX41" fmla="*/ 2314500 w 4627012"/>
              <a:gd name="connsiteY41" fmla="*/ 2520 h 3414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627012" h="3414712">
                <a:moveTo>
                  <a:pt x="2313240" y="2906712"/>
                </a:moveTo>
                <a:cubicBezTo>
                  <a:pt x="2024304" y="2906712"/>
                  <a:pt x="1921268" y="2909946"/>
                  <a:pt x="1912260" y="2918932"/>
                </a:cubicBezTo>
                <a:cubicBezTo>
                  <a:pt x="1898932" y="2932230"/>
                  <a:pt x="1893888" y="3222268"/>
                  <a:pt x="1906856" y="3234846"/>
                </a:cubicBezTo>
                <a:cubicBezTo>
                  <a:pt x="1910460" y="3238440"/>
                  <a:pt x="2092756" y="3241676"/>
                  <a:pt x="2311440" y="3241676"/>
                </a:cubicBezTo>
                <a:cubicBezTo>
                  <a:pt x="2607220" y="3241676"/>
                  <a:pt x="2712420" y="3238440"/>
                  <a:pt x="2721424" y="3229456"/>
                </a:cubicBezTo>
                <a:cubicBezTo>
                  <a:pt x="2729712" y="3221190"/>
                  <a:pt x="2733676" y="3172670"/>
                  <a:pt x="2733676" y="3078146"/>
                </a:cubicBezTo>
                <a:cubicBezTo>
                  <a:pt x="2733676" y="2964936"/>
                  <a:pt x="2730792" y="2935824"/>
                  <a:pt x="2717824" y="2922886"/>
                </a:cubicBezTo>
                <a:cubicBezTo>
                  <a:pt x="2703772" y="2908868"/>
                  <a:pt x="2652976" y="2906712"/>
                  <a:pt x="2313240" y="2906712"/>
                </a:cubicBezTo>
                <a:close/>
                <a:moveTo>
                  <a:pt x="1584960" y="286972"/>
                </a:moveTo>
                <a:cubicBezTo>
                  <a:pt x="654628" y="286788"/>
                  <a:pt x="297356" y="289530"/>
                  <a:pt x="289164" y="296550"/>
                </a:cubicBezTo>
                <a:cubicBezTo>
                  <a:pt x="269728" y="312392"/>
                  <a:pt x="268288" y="2601112"/>
                  <a:pt x="287364" y="2620194"/>
                </a:cubicBezTo>
                <a:cubicBezTo>
                  <a:pt x="296724" y="2629554"/>
                  <a:pt x="761804" y="2632076"/>
                  <a:pt x="2319024" y="2632076"/>
                </a:cubicBezTo>
                <a:lnTo>
                  <a:pt x="4338444" y="2632076"/>
                </a:lnTo>
                <a:lnTo>
                  <a:pt x="4343844" y="2609392"/>
                </a:lnTo>
                <a:cubicBezTo>
                  <a:pt x="4347080" y="2596792"/>
                  <a:pt x="4348160" y="2069706"/>
                  <a:pt x="4346724" y="1438210"/>
                </a:cubicBezTo>
                <a:lnTo>
                  <a:pt x="4343844" y="290070"/>
                </a:lnTo>
                <a:lnTo>
                  <a:pt x="2323344" y="287550"/>
                </a:lnTo>
                <a:cubicBezTo>
                  <a:pt x="2044864" y="287212"/>
                  <a:pt x="1799652" y="287014"/>
                  <a:pt x="1584960" y="286972"/>
                </a:cubicBezTo>
                <a:close/>
                <a:moveTo>
                  <a:pt x="4623604" y="0"/>
                </a:moveTo>
                <a:lnTo>
                  <a:pt x="4626124" y="1442872"/>
                </a:lnTo>
                <a:cubicBezTo>
                  <a:pt x="4627564" y="2236866"/>
                  <a:pt x="4627204" y="2890786"/>
                  <a:pt x="4625404" y="2896186"/>
                </a:cubicBezTo>
                <a:cubicBezTo>
                  <a:pt x="4623240" y="2903028"/>
                  <a:pt x="4347792" y="2906628"/>
                  <a:pt x="3827856" y="2906628"/>
                </a:cubicBezTo>
                <a:cubicBezTo>
                  <a:pt x="3390736" y="2906628"/>
                  <a:pt x="3027432" y="2910590"/>
                  <a:pt x="3020592" y="2914912"/>
                </a:cubicBezTo>
                <a:cubicBezTo>
                  <a:pt x="3010508" y="2921392"/>
                  <a:pt x="3007988" y="2961362"/>
                  <a:pt x="3010148" y="3079832"/>
                </a:cubicBezTo>
                <a:lnTo>
                  <a:pt x="3013028" y="3236830"/>
                </a:lnTo>
                <a:lnTo>
                  <a:pt x="3485796" y="3241870"/>
                </a:lnTo>
                <a:cubicBezTo>
                  <a:pt x="3745404" y="3244752"/>
                  <a:pt x="3966124" y="3250872"/>
                  <a:pt x="3976204" y="3255554"/>
                </a:cubicBezTo>
                <a:cubicBezTo>
                  <a:pt x="4003928" y="3269238"/>
                  <a:pt x="4014012" y="3296244"/>
                  <a:pt x="4014012" y="3357820"/>
                </a:cubicBezTo>
                <a:lnTo>
                  <a:pt x="4014012" y="3414712"/>
                </a:lnTo>
                <a:lnTo>
                  <a:pt x="2306940" y="3414712"/>
                </a:lnTo>
                <a:lnTo>
                  <a:pt x="599508" y="3414712"/>
                </a:lnTo>
                <a:lnTo>
                  <a:pt x="599508" y="3372942"/>
                </a:lnTo>
                <a:cubicBezTo>
                  <a:pt x="599508" y="3319650"/>
                  <a:pt x="623992" y="3268158"/>
                  <a:pt x="656400" y="3253394"/>
                </a:cubicBezTo>
                <a:cubicBezTo>
                  <a:pt x="674404" y="3245112"/>
                  <a:pt x="818428" y="3241870"/>
                  <a:pt x="1136728" y="3241870"/>
                </a:cubicBezTo>
                <a:cubicBezTo>
                  <a:pt x="1476988" y="3241870"/>
                  <a:pt x="1594372" y="3238630"/>
                  <a:pt x="1603732" y="3229628"/>
                </a:cubicBezTo>
                <a:cubicBezTo>
                  <a:pt x="1612012" y="3221346"/>
                  <a:pt x="1615976" y="3172734"/>
                  <a:pt x="1615976" y="3078030"/>
                </a:cubicBezTo>
                <a:cubicBezTo>
                  <a:pt x="1615976" y="2964604"/>
                  <a:pt x="1612732" y="2935436"/>
                  <a:pt x="1599772" y="2922472"/>
                </a:cubicBezTo>
                <a:cubicBezTo>
                  <a:pt x="1585728" y="2908070"/>
                  <a:pt x="1498232" y="2906268"/>
                  <a:pt x="792144" y="2906268"/>
                </a:cubicBezTo>
                <a:lnTo>
                  <a:pt x="0" y="2906268"/>
                </a:lnTo>
                <a:lnTo>
                  <a:pt x="2520" y="1455836"/>
                </a:lnTo>
                <a:lnTo>
                  <a:pt x="5040" y="5042"/>
                </a:lnTo>
                <a:lnTo>
                  <a:pt x="2314500" y="2520"/>
                </a:lnTo>
                <a:close/>
              </a:path>
            </a:pathLst>
          </a:custGeom>
          <a:solidFill>
            <a:sysClr val="window" lastClr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1" rIns="91440" bIns="45721" numCol="1" anchor="t" anchorCtr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軟正黑體"/>
              <a:cs typeface="+mn-cs"/>
            </a:endParaRP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4151037" y="2713476"/>
            <a:ext cx="4711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</a:pPr>
            <a:r>
              <a:rPr lang="zh-TW" altLang="en-US" sz="2400" dirty="0" smtClean="0">
                <a:solidFill>
                  <a:srgbClr val="3B0076"/>
                </a:solidFill>
                <a:latin typeface="+mj-ea"/>
                <a:ea typeface="+mj-ea"/>
              </a:rPr>
              <a:t>或</a:t>
            </a:r>
            <a:endParaRPr lang="zh-TW" altLang="en-US" sz="2400" dirty="0">
              <a:solidFill>
                <a:srgbClr val="3B0076"/>
              </a:solidFill>
              <a:latin typeface="+mj-ea"/>
              <a:ea typeface="+mj-ea"/>
            </a:endParaRPr>
          </a:p>
        </p:txBody>
      </p:sp>
      <p:pic>
        <p:nvPicPr>
          <p:cNvPr id="45" name="圖片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661" y="3237824"/>
            <a:ext cx="1284118" cy="997079"/>
          </a:xfrm>
          <a:prstGeom prst="rect">
            <a:avLst/>
          </a:prstGeom>
        </p:spPr>
      </p:pic>
      <p:pic>
        <p:nvPicPr>
          <p:cNvPr id="47" name="Picture 2" descr="Apple Iphone, Android Os, Touchscreen, Water Resistant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7515" y="3459574"/>
            <a:ext cx="183096" cy="36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643403" y="1665797"/>
            <a:ext cx="2021425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便捷服務遞送</a:t>
            </a:r>
            <a:endParaRPr lang="en-US" altLang="zh-TW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民眾臨櫃或線上</a:t>
            </a:r>
            <a:endParaRPr lang="en-US" altLang="zh-TW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全程整合服務</a:t>
            </a:r>
            <a:endParaRPr lang="zh-TW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744221" y="5325004"/>
            <a:ext cx="181978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民眾需往返各機關申辦業務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向下箭號 2"/>
          <p:cNvSpPr/>
          <p:nvPr/>
        </p:nvSpPr>
        <p:spPr>
          <a:xfrm rot="10800000">
            <a:off x="1057372" y="3168640"/>
            <a:ext cx="1089293" cy="1806030"/>
          </a:xfrm>
          <a:prstGeom prst="downArrow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325019" y="3862374"/>
            <a:ext cx="553998" cy="8700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精進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向右箭號 26"/>
          <p:cNvSpPr>
            <a:spLocks noChangeArrowheads="1"/>
          </p:cNvSpPr>
          <p:nvPr/>
        </p:nvSpPr>
        <p:spPr bwMode="auto">
          <a:xfrm rot="9844413">
            <a:off x="4300790" y="5200936"/>
            <a:ext cx="642814" cy="92201"/>
          </a:xfrm>
          <a:prstGeom prst="rightArrow">
            <a:avLst>
              <a:gd name="adj1" fmla="val 50000"/>
              <a:gd name="adj2" fmla="val 65696"/>
            </a:avLst>
          </a:prstGeom>
          <a:solidFill>
            <a:schemeClr val="accent1"/>
          </a:solidFill>
          <a:ln w="25400" algn="ctr">
            <a:solidFill>
              <a:srgbClr val="AEB89A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zh-TW" altLang="en-US" sz="1800" b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6" name="向右箭號 26"/>
          <p:cNvSpPr>
            <a:spLocks noChangeArrowheads="1"/>
          </p:cNvSpPr>
          <p:nvPr/>
        </p:nvSpPr>
        <p:spPr bwMode="auto">
          <a:xfrm rot="11914038">
            <a:off x="4198541" y="5925065"/>
            <a:ext cx="642814" cy="92201"/>
          </a:xfrm>
          <a:prstGeom prst="rightArrow">
            <a:avLst>
              <a:gd name="adj1" fmla="val 50000"/>
              <a:gd name="adj2" fmla="val 65696"/>
            </a:avLst>
          </a:prstGeom>
          <a:solidFill>
            <a:schemeClr val="accent1"/>
          </a:solidFill>
          <a:ln w="25400" algn="ctr">
            <a:solidFill>
              <a:srgbClr val="AEB89A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zh-TW" altLang="en-US" sz="1800" b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7" name="弧形箭號 (上彎) 36"/>
          <p:cNvSpPr/>
          <p:nvPr/>
        </p:nvSpPr>
        <p:spPr>
          <a:xfrm>
            <a:off x="3159541" y="3385502"/>
            <a:ext cx="3547533" cy="10269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2056" name="Picture 8" descr="ãwifiãçåçæå°çµæ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24" y="2770316"/>
            <a:ext cx="332445" cy="33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9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753574" y="1649531"/>
            <a:ext cx="7789704" cy="4615801"/>
            <a:chOff x="732686" y="4349030"/>
            <a:chExt cx="3452374" cy="1656302"/>
          </a:xfrm>
        </p:grpSpPr>
        <p:sp>
          <p:nvSpPr>
            <p:cNvPr id="8" name="手繪多邊形 7"/>
            <p:cNvSpPr/>
            <p:nvPr/>
          </p:nvSpPr>
          <p:spPr>
            <a:xfrm>
              <a:off x="732686" y="4385332"/>
              <a:ext cx="3194281" cy="1620000"/>
            </a:xfrm>
            <a:custGeom>
              <a:avLst/>
              <a:gdLst>
                <a:gd name="connsiteX0" fmla="*/ 270005 w 3194281"/>
                <a:gd name="connsiteY0" fmla="*/ 0 h 1620000"/>
                <a:gd name="connsiteX1" fmla="*/ 3194281 w 3194281"/>
                <a:gd name="connsiteY1" fmla="*/ 0 h 1620000"/>
                <a:gd name="connsiteX2" fmla="*/ 3194281 w 3194281"/>
                <a:gd name="connsiteY2" fmla="*/ 1620000 h 1620000"/>
                <a:gd name="connsiteX3" fmla="*/ 270005 w 3194281"/>
                <a:gd name="connsiteY3" fmla="*/ 1620000 h 1620000"/>
                <a:gd name="connsiteX4" fmla="*/ 0 w 3194281"/>
                <a:gd name="connsiteY4" fmla="*/ 1349995 h 1620000"/>
                <a:gd name="connsiteX5" fmla="*/ 0 w 3194281"/>
                <a:gd name="connsiteY5" fmla="*/ 270005 h 1620000"/>
                <a:gd name="connsiteX6" fmla="*/ 270005 w 3194281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4281" h="1620000">
                  <a:moveTo>
                    <a:pt x="270005" y="0"/>
                  </a:moveTo>
                  <a:lnTo>
                    <a:pt x="3194281" y="0"/>
                  </a:lnTo>
                  <a:lnTo>
                    <a:pt x="3194281" y="1620000"/>
                  </a:lnTo>
                  <a:lnTo>
                    <a:pt x="270005" y="1620000"/>
                  </a:lnTo>
                  <a:cubicBezTo>
                    <a:pt x="120885" y="1620000"/>
                    <a:pt x="0" y="1499115"/>
                    <a:pt x="0" y="1349995"/>
                  </a:cubicBezTo>
                  <a:lnTo>
                    <a:pt x="0" y="270005"/>
                  </a:lnTo>
                  <a:cubicBezTo>
                    <a:pt x="0" y="120885"/>
                    <a:pt x="120885" y="0"/>
                    <a:pt x="270005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3825060" y="4385332"/>
              <a:ext cx="360000" cy="1620000"/>
            </a:xfrm>
            <a:custGeom>
              <a:avLst/>
              <a:gdLst>
                <a:gd name="connsiteX0" fmla="*/ 0 w 360000"/>
                <a:gd name="connsiteY0" fmla="*/ 0 h 1620000"/>
                <a:gd name="connsiteX1" fmla="*/ 89995 w 360000"/>
                <a:gd name="connsiteY1" fmla="*/ 0 h 1620000"/>
                <a:gd name="connsiteX2" fmla="*/ 360000 w 360000"/>
                <a:gd name="connsiteY2" fmla="*/ 270005 h 1620000"/>
                <a:gd name="connsiteX3" fmla="*/ 360000 w 360000"/>
                <a:gd name="connsiteY3" fmla="*/ 1349995 h 1620000"/>
                <a:gd name="connsiteX4" fmla="*/ 89995 w 360000"/>
                <a:gd name="connsiteY4" fmla="*/ 1620000 h 1620000"/>
                <a:gd name="connsiteX5" fmla="*/ 0 w 360000"/>
                <a:gd name="connsiteY5" fmla="*/ 1620000 h 1620000"/>
                <a:gd name="connsiteX6" fmla="*/ 0 w 360000"/>
                <a:gd name="connsiteY6" fmla="*/ 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0000" h="1620000">
                  <a:moveTo>
                    <a:pt x="0" y="0"/>
                  </a:moveTo>
                  <a:lnTo>
                    <a:pt x="89995" y="0"/>
                  </a:lnTo>
                  <a:cubicBezTo>
                    <a:pt x="239115" y="0"/>
                    <a:pt x="360000" y="120885"/>
                    <a:pt x="360000" y="270005"/>
                  </a:cubicBezTo>
                  <a:lnTo>
                    <a:pt x="360000" y="1349995"/>
                  </a:lnTo>
                  <a:cubicBezTo>
                    <a:pt x="360000" y="1499115"/>
                    <a:pt x="239115" y="1620000"/>
                    <a:pt x="89995" y="1620000"/>
                  </a:cubicBezTo>
                  <a:lnTo>
                    <a:pt x="0" y="16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50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  <p:grpSp>
          <p:nvGrpSpPr>
            <p:cNvPr id="10" name="群組 9"/>
            <p:cNvGrpSpPr/>
            <p:nvPr/>
          </p:nvGrpSpPr>
          <p:grpSpPr>
            <a:xfrm>
              <a:off x="834671" y="4349030"/>
              <a:ext cx="659041" cy="293862"/>
              <a:chOff x="834671" y="4349030"/>
              <a:chExt cx="659041" cy="293862"/>
            </a:xfrm>
          </p:grpSpPr>
          <p:sp>
            <p:nvSpPr>
              <p:cNvPr id="11" name="手繪多邊形 10"/>
              <p:cNvSpPr/>
              <p:nvPr/>
            </p:nvSpPr>
            <p:spPr>
              <a:xfrm>
                <a:off x="919512" y="4349030"/>
                <a:ext cx="574200" cy="293862"/>
              </a:xfrm>
              <a:custGeom>
                <a:avLst/>
                <a:gdLst>
                  <a:gd name="connsiteX0" fmla="*/ 0 w 1194869"/>
                  <a:gd name="connsiteY0" fmla="*/ 0 h 1170000"/>
                  <a:gd name="connsiteX1" fmla="*/ 294869 w 1194869"/>
                  <a:gd name="connsiteY1" fmla="*/ 0 h 1170000"/>
                  <a:gd name="connsiteX2" fmla="*/ 294873 w 1194869"/>
                  <a:gd name="connsiteY2" fmla="*/ 0 h 1170000"/>
                  <a:gd name="connsiteX3" fmla="*/ 1014865 w 1194869"/>
                  <a:gd name="connsiteY3" fmla="*/ 0 h 1170000"/>
                  <a:gd name="connsiteX4" fmla="*/ 1194869 w 1194869"/>
                  <a:gd name="connsiteY4" fmla="*/ 180004 h 1170000"/>
                  <a:gd name="connsiteX5" fmla="*/ 1194869 w 1194869"/>
                  <a:gd name="connsiteY5" fmla="*/ 989996 h 1170000"/>
                  <a:gd name="connsiteX6" fmla="*/ 1014865 w 1194869"/>
                  <a:gd name="connsiteY6" fmla="*/ 1170000 h 1170000"/>
                  <a:gd name="connsiteX7" fmla="*/ 294873 w 1194869"/>
                  <a:gd name="connsiteY7" fmla="*/ 1170000 h 1170000"/>
                  <a:gd name="connsiteX8" fmla="*/ 114869 w 1194869"/>
                  <a:gd name="connsiteY8" fmla="*/ 989996 h 1170000"/>
                  <a:gd name="connsiteX9" fmla="*/ 114869 w 1194869"/>
                  <a:gd name="connsiteY9" fmla="*/ 315700 h 1170000"/>
                  <a:gd name="connsiteX10" fmla="*/ 113086 w 1194869"/>
                  <a:gd name="connsiteY10" fmla="*/ 315700 h 1170000"/>
                  <a:gd name="connsiteX11" fmla="*/ 113086 w 1194869"/>
                  <a:gd name="connsiteY11" fmla="*/ 113086 h 1170000"/>
                  <a:gd name="connsiteX12" fmla="*/ 0 w 1194869"/>
                  <a:gd name="connsiteY12" fmla="*/ 0 h 11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4869" h="1170000">
                    <a:moveTo>
                      <a:pt x="0" y="0"/>
                    </a:moveTo>
                    <a:lnTo>
                      <a:pt x="294869" y="0"/>
                    </a:lnTo>
                    <a:lnTo>
                      <a:pt x="294873" y="0"/>
                    </a:lnTo>
                    <a:lnTo>
                      <a:pt x="1014865" y="0"/>
                    </a:lnTo>
                    <a:cubicBezTo>
                      <a:pt x="1114278" y="0"/>
                      <a:pt x="1194869" y="80591"/>
                      <a:pt x="1194869" y="180004"/>
                    </a:cubicBezTo>
                    <a:lnTo>
                      <a:pt x="1194869" y="989996"/>
                    </a:lnTo>
                    <a:cubicBezTo>
                      <a:pt x="1194869" y="1089409"/>
                      <a:pt x="1114278" y="1170000"/>
                      <a:pt x="1014865" y="1170000"/>
                    </a:cubicBezTo>
                    <a:lnTo>
                      <a:pt x="294873" y="1170000"/>
                    </a:lnTo>
                    <a:cubicBezTo>
                      <a:pt x="195460" y="1170000"/>
                      <a:pt x="114869" y="1089409"/>
                      <a:pt x="114869" y="989996"/>
                    </a:cubicBezTo>
                    <a:lnTo>
                      <a:pt x="114869" y="315700"/>
                    </a:lnTo>
                    <a:lnTo>
                      <a:pt x="113086" y="315700"/>
                    </a:lnTo>
                    <a:lnTo>
                      <a:pt x="113086" y="113086"/>
                    </a:lnTo>
                    <a:cubicBezTo>
                      <a:pt x="113086" y="50630"/>
                      <a:pt x="62456" y="0"/>
                      <a:pt x="0" y="0"/>
                    </a:cubicBezTo>
                    <a:close/>
                  </a:path>
                </a:pathLst>
              </a:custGeom>
              <a:solidFill>
                <a:srgbClr val="FF5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2" name="手繪多邊形 11"/>
              <p:cNvSpPr/>
              <p:nvPr/>
            </p:nvSpPr>
            <p:spPr>
              <a:xfrm>
                <a:off x="834671" y="4349030"/>
                <a:ext cx="189499" cy="110468"/>
              </a:xfrm>
              <a:custGeom>
                <a:avLst/>
                <a:gdLst>
                  <a:gd name="connsiteX0" fmla="*/ 113086 w 226172"/>
                  <a:gd name="connsiteY0" fmla="*/ 0 h 138374"/>
                  <a:gd name="connsiteX1" fmla="*/ 226172 w 226172"/>
                  <a:gd name="connsiteY1" fmla="*/ 113086 h 138374"/>
                  <a:gd name="connsiteX2" fmla="*/ 226172 w 226172"/>
                  <a:gd name="connsiteY2" fmla="*/ 138374 h 138374"/>
                  <a:gd name="connsiteX3" fmla="*/ 0 w 226172"/>
                  <a:gd name="connsiteY3" fmla="*/ 138374 h 138374"/>
                  <a:gd name="connsiteX4" fmla="*/ 0 w 226172"/>
                  <a:gd name="connsiteY4" fmla="*/ 113086 h 138374"/>
                  <a:gd name="connsiteX5" fmla="*/ 113086 w 226172"/>
                  <a:gd name="connsiteY5" fmla="*/ 0 h 13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6172" h="138374">
                    <a:moveTo>
                      <a:pt x="113086" y="0"/>
                    </a:moveTo>
                    <a:cubicBezTo>
                      <a:pt x="175542" y="0"/>
                      <a:pt x="226172" y="50630"/>
                      <a:pt x="226172" y="113086"/>
                    </a:cubicBezTo>
                    <a:lnTo>
                      <a:pt x="226172" y="138374"/>
                    </a:lnTo>
                    <a:lnTo>
                      <a:pt x="0" y="138374"/>
                    </a:lnTo>
                    <a:lnTo>
                      <a:pt x="0" y="113086"/>
                    </a:lnTo>
                    <a:cubicBezTo>
                      <a:pt x="0" y="50630"/>
                      <a:pt x="50630" y="0"/>
                      <a:pt x="113086" y="0"/>
                    </a:cubicBezTo>
                    <a:close/>
                  </a:path>
                </a:pathLst>
              </a:custGeom>
              <a:solidFill>
                <a:srgbClr val="F6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EC435-DDC8-4F97-B99D-64746B79FD4F}" type="slidenum">
              <a:rPr lang="zh-TW" altLang="en-US" smtClean="0"/>
              <a:pPr>
                <a:defRPr/>
              </a:pPr>
              <a:t>8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253068" y="2509117"/>
            <a:ext cx="6442922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擴大單一窗口</a:t>
            </a:r>
            <a:r>
              <a:rPr lang="zh-TW" altLang="zh-TW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業務範疇</a:t>
            </a:r>
            <a:endParaRPr lang="en-US" altLang="zh-TW" sz="2600" kern="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減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除</a:t>
            </a:r>
            <a:r>
              <a:rPr lang="zh-TW" altLang="zh-TW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申辦</a:t>
            </a: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需附書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表</a:t>
            </a: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謄本</a:t>
            </a:r>
            <a:endParaRPr lang="en-US" altLang="zh-TW" sz="2600" b="1" kern="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線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上申辦</a:t>
            </a:r>
            <a:r>
              <a:rPr lang="zh-TW" altLang="zh-TW" sz="26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及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跨平台</a:t>
            </a:r>
            <a:r>
              <a:rPr lang="zh-TW" altLang="zh-TW" sz="26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通用</a:t>
            </a:r>
            <a:r>
              <a:rPr lang="zh-TW" altLang="zh-TW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服務</a:t>
            </a:r>
            <a:endParaRPr lang="en-US" altLang="zh-TW" sz="2600" kern="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跨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單位</a:t>
            </a:r>
            <a:r>
              <a:rPr lang="zh-TW" altLang="zh-TW" sz="26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、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跨機關</a:t>
            </a:r>
            <a:r>
              <a:rPr lang="zh-TW" altLang="zh-TW" sz="26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服務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流程</a:t>
            </a: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整合</a:t>
            </a:r>
            <a:endParaRPr lang="en-US" altLang="zh-TW" sz="2600" b="1" kern="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政府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資訊資源共用</a:t>
            </a:r>
            <a:r>
              <a:rPr lang="zh-TW" altLang="zh-TW" sz="2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共享</a:t>
            </a:r>
            <a:endParaRPr lang="en-US" altLang="zh-TW" sz="2600" b="1" kern="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關注社經發展趨勢，</a:t>
            </a:r>
            <a:r>
              <a:rPr lang="zh-TW" altLang="zh-TW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運用</a:t>
            </a:r>
            <a:r>
              <a:rPr lang="zh-TW" altLang="zh-TW" sz="26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創新策略</a:t>
            </a:r>
            <a:r>
              <a:rPr lang="zh-TW" altLang="zh-TW" sz="26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，提升服務</a:t>
            </a:r>
            <a:r>
              <a:rPr lang="zh-TW" altLang="zh-TW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效能</a:t>
            </a:r>
            <a:r>
              <a:rPr lang="zh-TW" altLang="en-US" sz="2600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。</a:t>
            </a:r>
            <a:endParaRPr lang="en-US" altLang="zh-TW" sz="2600" kern="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421640" y="450244"/>
            <a:ext cx="7862468" cy="777600"/>
            <a:chOff x="396240" y="1134672"/>
            <a:chExt cx="7862468" cy="777600"/>
          </a:xfrm>
        </p:grpSpPr>
        <p:grpSp>
          <p:nvGrpSpPr>
            <p:cNvPr id="15" name="群組 14"/>
            <p:cNvGrpSpPr/>
            <p:nvPr/>
          </p:nvGrpSpPr>
          <p:grpSpPr>
            <a:xfrm>
              <a:off x="396240" y="1134672"/>
              <a:ext cx="7623810" cy="777600"/>
              <a:chOff x="1725930" y="2077647"/>
              <a:chExt cx="5870321" cy="777600"/>
            </a:xfrm>
          </p:grpSpPr>
          <p:sp>
            <p:nvSpPr>
              <p:cNvPr id="18" name="圓角矩形 17"/>
              <p:cNvSpPr/>
              <p:nvPr/>
            </p:nvSpPr>
            <p:spPr>
              <a:xfrm>
                <a:off x="1725930" y="2077647"/>
                <a:ext cx="5870321" cy="777600"/>
              </a:xfrm>
              <a:prstGeom prst="roundRect">
                <a:avLst>
                  <a:gd name="adj" fmla="val 50000"/>
                </a:avLst>
              </a:prstGeom>
              <a:noFill/>
              <a:ln w="28575" cap="flat" cmpd="sng" algn="ctr">
                <a:solidFill>
                  <a:srgbClr val="FF614C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  <p:sp>
            <p:nvSpPr>
              <p:cNvPr id="19" name="淚滴形 18"/>
              <p:cNvSpPr/>
              <p:nvPr/>
            </p:nvSpPr>
            <p:spPr>
              <a:xfrm flipV="1">
                <a:off x="1725930" y="2078007"/>
                <a:ext cx="555289" cy="777240"/>
              </a:xfrm>
              <a:prstGeom prst="teardrop">
                <a:avLst/>
              </a:prstGeom>
              <a:solidFill>
                <a:srgbClr val="FF614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endParaRPr>
              </a:p>
            </p:txBody>
          </p:sp>
        </p:grpSp>
        <p:sp>
          <p:nvSpPr>
            <p:cNvPr id="16" name="文字方塊 15"/>
            <p:cNvSpPr txBox="1"/>
            <p:nvPr/>
          </p:nvSpPr>
          <p:spPr>
            <a:xfrm>
              <a:off x="464176" y="1270226"/>
              <a:ext cx="6521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 smtClean="0">
                  <a:solidFill>
                    <a:schemeClr val="bg1"/>
                  </a:solidFill>
                </a:rPr>
                <a:t>3</a:t>
              </a:r>
              <a:endParaRPr lang="zh-TW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756818" y="1371520"/>
              <a:ext cx="75018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8775">
                <a:lnSpc>
                  <a:spcPts val="2400"/>
                </a:lnSpc>
                <a:spcAft>
                  <a:spcPts val="0"/>
                </a:spcAft>
              </a:pPr>
              <a:r>
                <a:rPr lang="zh-TW" altLang="zh-TW" sz="2400" b="1" dirty="0">
                  <a:ea typeface="微軟正黑體" panose="020B0604030504040204" pitchFamily="34" charset="-120"/>
                </a:rPr>
                <a:t>便捷服務遞送過程與方式，提升民眾生活便利</a:t>
              </a:r>
              <a:r>
                <a:rPr lang="zh-TW" altLang="zh-TW" sz="2400" b="1" dirty="0" smtClean="0">
                  <a:ea typeface="微軟正黑體" panose="020B0604030504040204" pitchFamily="34" charset="-120"/>
                </a:rPr>
                <a:t>度</a:t>
              </a:r>
              <a:endParaRPr lang="zh-TW" altLang="zh-TW" sz="2400" b="1" dirty="0"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36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30417</TotalTime>
  <Words>749</Words>
  <Application>Microsoft Office PowerPoint</Application>
  <PresentationFormat>如螢幕大小 (4:3)</PresentationFormat>
  <Paragraphs>137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30" baseType="lpstr">
      <vt:lpstr>文鼎圓體M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Courier New</vt:lpstr>
      <vt:lpstr>Palatino Linotype</vt:lpstr>
      <vt:lpstr>Times</vt:lpstr>
      <vt:lpstr>Times New Roman</vt:lpstr>
      <vt:lpstr>Wingdings</vt:lpstr>
      <vt:lpstr>高階主管</vt:lpstr>
      <vt:lpstr>自訂設計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Yiting Yeh</dc:creator>
  <cp:lastModifiedBy>簡徐芬</cp:lastModifiedBy>
  <cp:revision>2934</cp:revision>
  <cp:lastPrinted>2020-07-06T10:03:22Z</cp:lastPrinted>
  <dcterms:created xsi:type="dcterms:W3CDTF">2013-09-03T05:44:19Z</dcterms:created>
  <dcterms:modified xsi:type="dcterms:W3CDTF">2020-07-06T10:04:10Z</dcterms:modified>
</cp:coreProperties>
</file>