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408" r:id="rId2"/>
    <p:sldId id="262" r:id="rId3"/>
    <p:sldId id="425" r:id="rId4"/>
    <p:sldId id="426" r:id="rId5"/>
    <p:sldId id="424" r:id="rId6"/>
    <p:sldId id="423" r:id="rId7"/>
    <p:sldId id="427" r:id="rId8"/>
    <p:sldId id="430" r:id="rId9"/>
    <p:sldId id="431" r:id="rId10"/>
    <p:sldId id="432" r:id="rId11"/>
    <p:sldId id="433" r:id="rId12"/>
    <p:sldId id="434" r:id="rId13"/>
    <p:sldId id="435" r:id="rId14"/>
    <p:sldId id="449" r:id="rId15"/>
    <p:sldId id="437" r:id="rId16"/>
    <p:sldId id="448" r:id="rId17"/>
    <p:sldId id="414" r:id="rId18"/>
    <p:sldId id="415" r:id="rId19"/>
    <p:sldId id="416" r:id="rId20"/>
    <p:sldId id="417" r:id="rId21"/>
    <p:sldId id="439" r:id="rId22"/>
    <p:sldId id="418" r:id="rId23"/>
    <p:sldId id="419" r:id="rId24"/>
    <p:sldId id="440" r:id="rId25"/>
    <p:sldId id="420" r:id="rId26"/>
    <p:sldId id="441" r:id="rId27"/>
    <p:sldId id="446" r:id="rId28"/>
    <p:sldId id="442" r:id="rId29"/>
    <p:sldId id="422" r:id="rId30"/>
    <p:sldId id="443" r:id="rId31"/>
    <p:sldId id="445" r:id="rId32"/>
    <p:sldId id="447" r:id="rId33"/>
    <p:sldId id="400" r:id="rId34"/>
    <p:sldId id="401" r:id="rId3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DF515F"/>
    <a:srgbClr val="003399"/>
    <a:srgbClr val="7A5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2593" autoAdjust="0"/>
  </p:normalViewPr>
  <p:slideViewPr>
    <p:cSldViewPr snapToGrid="0">
      <p:cViewPr>
        <p:scale>
          <a:sx n="79" d="100"/>
          <a:sy n="79" d="100"/>
        </p:scale>
        <p:origin x="-2658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2945659" cy="498055"/>
          </a:xfrm>
          <a:prstGeom prst="rect">
            <a:avLst/>
          </a:prstGeom>
        </p:spPr>
        <p:txBody>
          <a:bodyPr vert="horz" lIns="91386" tIns="45694" rIns="91386" bIns="4569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50" y="7"/>
            <a:ext cx="2945659" cy="498055"/>
          </a:xfrm>
          <a:prstGeom prst="rect">
            <a:avLst/>
          </a:prstGeom>
        </p:spPr>
        <p:txBody>
          <a:bodyPr vert="horz" lIns="91386" tIns="45694" rIns="91386" bIns="45694" rtlCol="0"/>
          <a:lstStyle>
            <a:lvl1pPr algn="r">
              <a:defRPr sz="1200"/>
            </a:lvl1pPr>
          </a:lstStyle>
          <a:p>
            <a:fld id="{268843A0-06A4-4E67-BB37-2B7E7CCDB499}" type="datetimeFigureOut">
              <a:rPr lang="zh-TW" altLang="en-US" smtClean="0"/>
              <a:pPr/>
              <a:t>2015/8/27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6" tIns="45694" rIns="91386" bIns="4569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201"/>
            <a:ext cx="5438140" cy="3908614"/>
          </a:xfrm>
          <a:prstGeom prst="rect">
            <a:avLst/>
          </a:prstGeom>
        </p:spPr>
        <p:txBody>
          <a:bodyPr vert="horz" lIns="91386" tIns="45694" rIns="91386" bIns="4569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7" y="9428590"/>
            <a:ext cx="2945659" cy="498054"/>
          </a:xfrm>
          <a:prstGeom prst="rect">
            <a:avLst/>
          </a:prstGeom>
        </p:spPr>
        <p:txBody>
          <a:bodyPr vert="horz" lIns="91386" tIns="45694" rIns="91386" bIns="4569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50" y="9428590"/>
            <a:ext cx="2945659" cy="498054"/>
          </a:xfrm>
          <a:prstGeom prst="rect">
            <a:avLst/>
          </a:prstGeom>
        </p:spPr>
        <p:txBody>
          <a:bodyPr vert="horz" lIns="91386" tIns="45694" rIns="91386" bIns="45694" rtlCol="0" anchor="b"/>
          <a:lstStyle>
            <a:lvl1pPr algn="r">
              <a:defRPr sz="1200"/>
            </a:lvl1pPr>
          </a:lstStyle>
          <a:p>
            <a:fld id="{10AEEB84-A78F-4289-A46B-F9141456B2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89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42F9D-308A-4F05-830A-30FD927BD37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495" indent="-285576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303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224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147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3068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989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91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FB285A1-B5C8-4AC1-8269-C66D173EC163}" type="slidenum">
              <a:rPr kumimoji="0" lang="zh-TW" altLang="en-US">
                <a:solidFill>
                  <a:prstClr val="black"/>
                </a:solidFill>
              </a:rPr>
              <a:pPr eaLnBrk="1" hangingPunct="1"/>
              <a:t>11</a:t>
            </a:fld>
            <a:endParaRPr kumimoji="0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495" indent="-285576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303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224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147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3068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989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91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FB285A1-B5C8-4AC1-8269-C66D173EC163}" type="slidenum">
              <a:rPr kumimoji="0" lang="zh-TW" altLang="en-US">
                <a:solidFill>
                  <a:prstClr val="black"/>
                </a:solidFill>
              </a:rPr>
              <a:pPr eaLnBrk="1" hangingPunct="1"/>
              <a:t>12</a:t>
            </a:fld>
            <a:endParaRPr kumimoji="0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47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495" indent="-285576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303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224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147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3068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989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91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FB285A1-B5C8-4AC1-8269-C66D173EC163}" type="slidenum">
              <a:rPr kumimoji="0" lang="zh-TW" altLang="en-US">
                <a:solidFill>
                  <a:prstClr val="black"/>
                </a:solidFill>
              </a:rPr>
              <a:pPr eaLnBrk="1" hangingPunct="1"/>
              <a:t>13</a:t>
            </a:fld>
            <a:endParaRPr kumimoji="0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9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495" indent="-285576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303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224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147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3068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989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91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FB285A1-B5C8-4AC1-8269-C66D173EC163}" type="slidenum">
              <a:rPr kumimoji="0" lang="zh-TW" altLang="en-US">
                <a:solidFill>
                  <a:prstClr val="black"/>
                </a:solidFill>
              </a:rPr>
              <a:pPr eaLnBrk="1" hangingPunct="1"/>
              <a:t>14</a:t>
            </a:fld>
            <a:endParaRPr kumimoji="0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1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495" indent="-285576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303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224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147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3068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989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91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FB285A1-B5C8-4AC1-8269-C66D173EC163}" type="slidenum">
              <a:rPr kumimoji="0" lang="zh-TW" altLang="en-US">
                <a:solidFill>
                  <a:prstClr val="black"/>
                </a:solidFill>
              </a:rPr>
              <a:pPr eaLnBrk="1" hangingPunct="1"/>
              <a:t>15</a:t>
            </a:fld>
            <a:endParaRPr kumimoji="0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10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495" indent="-285576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303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224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147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3068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989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91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FB285A1-B5C8-4AC1-8269-C66D173EC163}" type="slidenum">
              <a:rPr kumimoji="0" lang="zh-TW" altLang="en-US">
                <a:solidFill>
                  <a:prstClr val="black"/>
                </a:solidFill>
              </a:rPr>
              <a:pPr eaLnBrk="1" hangingPunct="1"/>
              <a:t>16</a:t>
            </a:fld>
            <a:endParaRPr kumimoji="0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29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7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88B47-C7B6-41CF-AE3B-C0326C4C9020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07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6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7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22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21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27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20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29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68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80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B536-47E8-4F55-969D-AB8E63AC39A8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08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58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4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B536-47E8-4F55-969D-AB8E63AC39A8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9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B536-47E8-4F55-969D-AB8E63AC39A8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9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6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B536-47E8-4F55-969D-AB8E63AC39A8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495" indent="-285576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303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224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147" indent="-22846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3068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989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91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831" indent="-2284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FB285A1-B5C8-4AC1-8269-C66D173EC163}" type="slidenum">
              <a:rPr kumimoji="0" lang="zh-TW" altLang="en-US">
                <a:solidFill>
                  <a:prstClr val="black"/>
                </a:solidFill>
              </a:rPr>
              <a:pPr eaLnBrk="1" hangingPunct="1"/>
              <a:t>10</a:t>
            </a:fld>
            <a:endParaRPr kumimoji="0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4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pic>
        <p:nvPicPr>
          <p:cNvPr id="5" name="Picture 2" descr="D:\Users\candy\00業務\102年業務\23.經建會邁向國發會1021119\國發會LOGO定稿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5"/>
          <a:stretch/>
        </p:blipFill>
        <p:spPr bwMode="auto">
          <a:xfrm>
            <a:off x="254491" y="120900"/>
            <a:ext cx="1308838" cy="13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9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03" y="5789"/>
            <a:ext cx="7886700" cy="1325563"/>
          </a:xfrm>
        </p:spPr>
        <p:txBody>
          <a:bodyPr>
            <a:normAutofit/>
          </a:bodyPr>
          <a:lstStyle>
            <a:lvl1pPr marL="360000" algn="ctr">
              <a:defRPr sz="4800" b="1">
                <a:solidFill>
                  <a:srgbClr val="00206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03" y="1386305"/>
            <a:ext cx="7886700" cy="4670401"/>
          </a:xfrm>
        </p:spPr>
        <p:txBody>
          <a:bodyPr/>
          <a:lstStyle>
            <a:lvl1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lvl1pPr>
            <a:lvl2pPr marL="800100" indent="-34290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lvl2pPr>
            <a:lvl3pPr marL="1257300" indent="-34290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86600" y="65583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文鼎圓體M" panose="020F0600000000000000" pitchFamily="34" charset="-12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24E13-29F1-4D11-A106-D3F56B743DA7}" type="slidenum">
              <a:rPr lang="zh-TW" alt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‹#›</a:t>
            </a:fld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</a:rPr>
              <a:t>/34</a:t>
            </a:r>
            <a:endParaRPr lang="zh-TW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029200" y="605670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029200" y="6558332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Free</a:t>
            </a:r>
            <a:r>
              <a:rPr lang="en-US" altLang="zh-TW" sz="1600" baseline="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 Economic Pilot Zones</a:t>
            </a:r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2" descr="D:\Users\candy\00業務\102年業務\23.經建會邁向國發會1021119\國發會LOGO定稿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5"/>
          <a:stretch/>
        </p:blipFill>
        <p:spPr bwMode="auto">
          <a:xfrm>
            <a:off x="254491" y="120900"/>
            <a:ext cx="1008112" cy="10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6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086600" y="65583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文鼎圓體M" panose="020F0600000000000000" pitchFamily="34" charset="-12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24E13-29F1-4D11-A106-D3F56B743DA7}" type="slidenum">
              <a:rPr lang="zh-TW" alt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‹#›</a:t>
            </a:fld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</a:rPr>
              <a:t>/34</a:t>
            </a:r>
            <a:endParaRPr lang="zh-TW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029200" y="605670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5029200" y="6558332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Free</a:t>
            </a:r>
            <a:r>
              <a:rPr lang="en-US" altLang="zh-TW" sz="1600" baseline="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 Economic Pilot Zones</a:t>
            </a:r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2" descr="D:\Users\candy\00業務\102年業務\23.經建會邁向國發會1021119\國發會LOGO定稿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5"/>
          <a:stretch/>
        </p:blipFill>
        <p:spPr bwMode="auto">
          <a:xfrm>
            <a:off x="254491" y="120900"/>
            <a:ext cx="1008112" cy="10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6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49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0" y="5511802"/>
            <a:ext cx="9144000" cy="1464296"/>
            <a:chOff x="0" y="5072063"/>
            <a:chExt cx="9144000" cy="1863517"/>
          </a:xfrm>
        </p:grpSpPr>
        <p:pic>
          <p:nvPicPr>
            <p:cNvPr id="8" name="图片 8" descr="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72063"/>
              <a:ext cx="9144000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图片 13" descr="1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40" y="5649705"/>
              <a:ext cx="457200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603" y="0"/>
            <a:ext cx="7883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03" y="138630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9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pz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'自由經濟示範區'">
            <a:hlinkClick r:id="rId3" tooltip="自由經濟示範區  點選後開新視窗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95" y="1"/>
            <a:ext cx="9195869" cy="29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ubtitle 2"/>
          <p:cNvSpPr txBox="1">
            <a:spLocks/>
          </p:cNvSpPr>
          <p:nvPr/>
        </p:nvSpPr>
        <p:spPr>
          <a:xfrm>
            <a:off x="435822" y="4581128"/>
            <a:ext cx="8280400" cy="14393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ct val="10000"/>
              </a:spcAft>
              <a:buNone/>
              <a:defRPr/>
            </a:pP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endParaRPr lang="en-US" altLang="zh-TW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385" y="3016790"/>
            <a:ext cx="9023230" cy="2160239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Choice </a:t>
            </a:r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Winning </a:t>
            </a:r>
          </a:p>
          <a:p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osition </a:t>
            </a:r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Asia-Pacific Region</a:t>
            </a:r>
          </a:p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FEPZs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703123" y="3584779"/>
            <a:ext cx="5976664" cy="920750"/>
          </a:xfrm>
          <a:prstGeom prst="rect">
            <a:avLst/>
          </a:prstGeom>
        </p:spPr>
        <p:txBody>
          <a:bodyPr anchor="b"/>
          <a:lstStyle>
            <a:defPPr>
              <a:defRPr lang="zh-TW"/>
            </a:defPPr>
            <a:lvl1pPr indent="-2063750" algn="ctr" eaLnBrk="1" hangingPunct="1">
              <a:lnSpc>
                <a:spcPct val="120000"/>
              </a:lnSpc>
              <a:spcAft>
                <a:spcPts val="600"/>
              </a:spcAft>
              <a:defRPr sz="4800" b="1">
                <a:solidFill>
                  <a:srgbClr val="3A1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文鼎圓體M"/>
                <a:cs typeface="Arial" pitchFamily="34" charset="0"/>
              </a:defRPr>
            </a:lvl1pPr>
            <a:lvl2pPr algn="ctr" eaLnBrk="0" hangingPunct="0">
              <a:defRPr sz="4400">
                <a:ea typeface="新細明體" charset="-120"/>
              </a:defRPr>
            </a:lvl2pPr>
            <a:lvl3pPr algn="ctr" eaLnBrk="0" hangingPunct="0">
              <a:defRPr sz="4400">
                <a:ea typeface="新細明體" charset="-120"/>
              </a:defRPr>
            </a:lvl3pPr>
            <a:lvl4pPr algn="ctr" eaLnBrk="0" hangingPunct="0">
              <a:defRPr sz="4400">
                <a:ea typeface="新細明體" charset="-120"/>
              </a:defRPr>
            </a:lvl4pPr>
            <a:lvl5pPr algn="ctr" eaLnBrk="0" hangingPunct="0">
              <a:defRPr sz="4400">
                <a:ea typeface="新細明體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ea typeface="新細明體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ea typeface="新細明體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ea typeface="新細明體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ea typeface="新細明體" charset="-120"/>
              </a:defRPr>
            </a:lvl9pPr>
          </a:lstStyle>
          <a:p>
            <a:endParaRPr lang="zh-TW" altLang="en-US" sz="4000" b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9" name="Picture 5" descr="國家發展委員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87" y="5576767"/>
            <a:ext cx="304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0487" y="5790"/>
            <a:ext cx="8505651" cy="1019100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Movement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oods,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6523" y="1176561"/>
            <a:ext cx="8539351" cy="53245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Liberalization of entry and exit of personnel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Loosening restrictions on foreign professionals coming to Taiwan to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work.   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scope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 visa exemption or landing visas for international business people coming to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Taiwan.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Loosening restrictions on Mainland Chinese people coming to Taiwan for business or residence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Liberalization of goods flow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import in principle of  agricultural and industrial raw materials 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incentives for import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 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 of inspection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examination system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example, pre-market entry examination exemption if an SDoC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provided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product maker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Liberalization of capital flow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movement of zone businesses’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services by OBU for non-NT$ capital requirements of international personnel in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FEPZs.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4001" cy="1325563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Opening 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U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p Market to be in Line </a:t>
            </a:r>
            <a:b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</a:b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with International Norms</a:t>
            </a:r>
            <a:endParaRPr lang="zh-TW" altLang="en-US" sz="3200" dirty="0">
              <a:solidFill>
                <a:schemeClr val="tx1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30" name="矩形 20"/>
          <p:cNvSpPr>
            <a:spLocks noChangeArrowheads="1"/>
          </p:cNvSpPr>
          <p:nvPr/>
        </p:nvSpPr>
        <p:spPr bwMode="auto">
          <a:xfrm>
            <a:off x="539552" y="1505326"/>
            <a:ext cx="8064896" cy="421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FEPZs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c</a:t>
            </a:r>
            <a:r>
              <a:rPr lang="fr-FR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apital </a:t>
            </a:r>
            <a:r>
              <a:rPr lang="fr-FR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enterprises</a:t>
            </a:r>
            <a:r>
              <a:rPr lang="fr-FR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from WTO to WTO+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7563" lvl="1" indent="-360363" algn="just" hangingPunct="0">
              <a:lnSpc>
                <a:spcPct val="101000"/>
              </a:lnSpc>
              <a:spcAft>
                <a:spcPts val="400"/>
              </a:spcAft>
              <a:buFont typeface="Wingdings" pitchFamily="2" charset="2"/>
              <a:buChar char="Ø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Loosening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restrictions on investment in professional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services,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lawyers,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accountants,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architects.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Mainland Chinese invested enterprises in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FEPZs to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from ECFA to WTO</a:t>
            </a:r>
            <a:endParaRPr lang="zh-TW" altLang="zh-TW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7563" lvl="1" indent="-360363" algn="just" hangingPunct="0">
              <a:lnSpc>
                <a:spcPct val="101000"/>
              </a:lnSpc>
              <a:spcAft>
                <a:spcPts val="400"/>
              </a:spcAft>
              <a:buFont typeface="Wingdings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Mainland Chinese manufacturing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investing in FEPZs to be treated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foreign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investments; while treatment of Mainland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industries investing in FEPZs to take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WTO commitments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consideration, being supported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mechanism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Simplifying the foreign investment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by changing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post-facto reporting for investment cases below a certain amount</a:t>
            </a:r>
            <a:endParaRPr lang="zh-TW" altLang="zh-TW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   Provision of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T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ax Incentives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8664" y="1526515"/>
            <a:ext cx="8005784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international goods owners (including Mainland China, Hong Kong, and Macau) engaging in goods storage or simple processing in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FEPZs, 100%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export and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domestic sale will enjoy business income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 exemption.</a:t>
            </a:r>
            <a:endParaRPr lang="zh-TW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foreign (/mainland Chinese) professionals to come to work in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Taiwan, they are exempt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reporting foreign source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 under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tax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burden system and for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3 years only half of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salary would be taxed.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Taiwanese businesses to invest more in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Taiwan,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overseas </a:t>
            </a:r>
            <a:r>
              <a:rPr lang="fr-FR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dividends and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earnings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repatriated by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Taiwanese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for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substantive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FEPZs are exempt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tax.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4851" y="5789"/>
            <a:ext cx="7924800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Promoting Cross-Border </a:t>
            </a:r>
            <a:r>
              <a:rPr lang="en-US" altLang="zh-TW" dirty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I</a:t>
            </a:r>
            <a:r>
              <a:rPr lang="en-US" altLang="zh-TW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ndustrial Cooperation </a:t>
            </a:r>
            <a:endParaRPr lang="zh-TW" altLang="en-US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738" y="1551459"/>
            <a:ext cx="8154811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FEPZs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good environment and all industries are encouraged to engage in cross-border cooperation.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Enterprises are encouraged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import key technology, intellectual property or capital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as to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cross-border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cooperation.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 Taiwan’s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in the international industrial value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promote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cross-border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so as to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jointly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up new emerging markets.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FEPZs to promote industrial cooperation with other countries and strengthen </a:t>
            </a: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zone-to-zone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3999" cy="1325563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      Fast and Convenient </a:t>
            </a:r>
            <a:r>
              <a:rPr lang="en-US" altLang="zh-TW" sz="3600" dirty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L</a:t>
            </a:r>
            <a:r>
              <a:rPr lang="en-US" altLang="zh-TW" sz="3600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and </a:t>
            </a:r>
            <a:r>
              <a:rPr lang="en-US" altLang="zh-TW" sz="3600" dirty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A</a:t>
            </a:r>
            <a:r>
              <a:rPr lang="en-US" altLang="zh-TW" sz="3600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cquisition</a:t>
            </a:r>
            <a:endParaRPr lang="zh-TW" altLang="en-US" sz="3600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0672" y="1628800"/>
            <a:ext cx="8005784" cy="4093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strengthen land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acquisition: public land will be acquired through allocation or sale, private land through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ontract price-purchase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renting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granting </a:t>
            </a:r>
            <a:r>
              <a:rPr lang="fr-FR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fr-FR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fr-FR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superficies,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development. </a:t>
            </a:r>
          </a:p>
          <a:p>
            <a:pPr lvl="0" algn="just"/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expedite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review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zoning change: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FEPZs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the central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government,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use change will adopt the “one grade, one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review” approach. For FEPZs being transformed from existing industrial parks or zones,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future reference approach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adopted for non-urban land.   </a:t>
            </a:r>
          </a:p>
          <a:p>
            <a:pPr lvl="0" algn="just"/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control of land use: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zone competent authorities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 formulate land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plans, which could be implemented after receiving approval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3999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Building a Superior </a:t>
            </a:r>
            <a:br>
              <a:rPr lang="en-US" altLang="zh-TW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Operating </a:t>
            </a:r>
            <a:r>
              <a:rPr lang="en-US" altLang="zh-TW" dirty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E</a:t>
            </a:r>
            <a:r>
              <a:rPr lang="en-US" altLang="zh-TW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nvironment</a:t>
            </a:r>
            <a:endParaRPr lang="zh-TW" altLang="en-US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27" name="矩形 19"/>
          <p:cNvSpPr>
            <a:spLocks noChangeArrowheads="1"/>
          </p:cNvSpPr>
          <p:nvPr/>
        </p:nvSpPr>
        <p:spPr bwMode="auto">
          <a:xfrm>
            <a:off x="714375" y="1710333"/>
            <a:ext cx="77819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high-efficiency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one-stop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 window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One-stop service window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overseen by a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manager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providing such services as business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management, building management, environmental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permit review,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affairs, taxes, etc.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 public infrastructure required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industrial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complete ICT infrastructure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hangingPunct="0"/>
            <a:r>
              <a:rPr lang="en-US" altLang="zh-TW" sz="4000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Dual-Track </a:t>
            </a:r>
            <a:r>
              <a:rPr lang="en-US" altLang="zh-TW" sz="4000" dirty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P</a:t>
            </a:r>
            <a:r>
              <a:rPr lang="en-US" altLang="zh-TW" sz="4000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ilot </a:t>
            </a:r>
            <a:r>
              <a:rPr lang="en-US" altLang="zh-TW" sz="4000" dirty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M</a:t>
            </a:r>
            <a:r>
              <a:rPr lang="en-US" altLang="zh-TW" sz="4000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echanism</a:t>
            </a:r>
            <a:endParaRPr lang="zh-TW" altLang="en-US" sz="4000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2248" y="1184125"/>
            <a:ext cx="800578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with clear physical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piloted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physical zone areas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companies outside 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zones via a “shop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onsite, factory offsite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operation model.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suitable for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confined to physical zone areas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at designated trial-points,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loosened pilot operation scope 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separate-grade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69667" y="3777177"/>
            <a:ext cx="1424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Physical</a:t>
            </a:r>
          </a:p>
          <a:p>
            <a:pPr algn="ctr"/>
            <a:r>
              <a:rPr lang="en-US" altLang="zh-TW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Zone areas </a:t>
            </a:r>
          </a:p>
          <a:p>
            <a:pPr algn="ctr"/>
            <a:r>
              <a:rPr lang="en-US" altLang="zh-TW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(shop onsite)</a:t>
            </a:r>
            <a:endParaRPr lang="zh-TW" altLang="en-US" sz="16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93206" y="3825088"/>
            <a:ext cx="142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Designated trial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points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95068" y="6260121"/>
            <a:ext cx="1424692" cy="29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(factory offsite)</a:t>
            </a:r>
            <a:endParaRPr lang="zh-TW" altLang="en-US" sz="16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38650" y="3455962"/>
            <a:ext cx="2256633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Pilot models to be defined by competent authorities</a:t>
            </a:r>
          </a:p>
          <a:p>
            <a:pPr marL="177800" indent="-1778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 not feasible for implementation in physical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  <a:r>
              <a:rPr lang="en-US" altLang="zh-TW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</a:p>
          <a:p>
            <a:pPr marL="177800" indent="-1778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FEPZ businesses</a:t>
            </a:r>
            <a:endParaRPr lang="zh-TW" altLang="en-US" sz="14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7800" indent="-1778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Stratified </a:t>
            </a: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zh-TW" altLang="en-US" sz="14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85216" y="3649726"/>
            <a:ext cx="17766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Geographically defined </a:t>
            </a:r>
            <a:r>
              <a:rPr lang="en-US" altLang="zh-TW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 marL="177800" indent="-1778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FEPZ </a:t>
            </a:r>
            <a:r>
              <a:rPr lang="en-US" altLang="zh-TW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zh-TW" altLang="en-US" sz="14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93685" y="5011932"/>
            <a:ext cx="17766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location outside the </a:t>
            </a:r>
            <a:r>
              <a:rPr lang="en-US" altLang="zh-TW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</a:p>
          <a:p>
            <a:pPr marL="177800" indent="-1778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Outsourced processing</a:t>
            </a:r>
            <a:endParaRPr lang="zh-TW" altLang="zh-TW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028936" y="3696334"/>
            <a:ext cx="1306000" cy="954970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642876" y="3703955"/>
            <a:ext cx="1306000" cy="864865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3" name="向右箭號 22"/>
          <p:cNvSpPr/>
          <p:nvPr/>
        </p:nvSpPr>
        <p:spPr>
          <a:xfrm rot="16200000" flipH="1">
            <a:off x="3522476" y="3502786"/>
            <a:ext cx="324000" cy="237067"/>
          </a:xfrm>
          <a:prstGeom prst="rightArrow">
            <a:avLst/>
          </a:prstGeom>
          <a:ln cap="sq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8" name="向右箭號 27"/>
          <p:cNvSpPr/>
          <p:nvPr/>
        </p:nvSpPr>
        <p:spPr>
          <a:xfrm rot="16200000" flipH="1">
            <a:off x="3509272" y="4949161"/>
            <a:ext cx="324000" cy="237067"/>
          </a:xfrm>
          <a:prstGeom prst="rightArrow">
            <a:avLst/>
          </a:prstGeom>
          <a:ln cap="sq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9" name="向右箭號 28"/>
          <p:cNvSpPr/>
          <p:nvPr/>
        </p:nvSpPr>
        <p:spPr>
          <a:xfrm rot="5400000" flipH="1" flipV="1">
            <a:off x="3507018" y="4710809"/>
            <a:ext cx="324000" cy="237067"/>
          </a:xfrm>
          <a:prstGeom prst="rightArrow">
            <a:avLst/>
          </a:prstGeom>
          <a:ln cap="sq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59" y="5307621"/>
            <a:ext cx="1343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向右箭號 24"/>
          <p:cNvSpPr/>
          <p:nvPr/>
        </p:nvSpPr>
        <p:spPr>
          <a:xfrm flipH="1">
            <a:off x="6017898" y="3955608"/>
            <a:ext cx="324000" cy="237067"/>
          </a:xfrm>
          <a:prstGeom prst="rightArrow">
            <a:avLst/>
          </a:prstGeom>
          <a:ln cap="sq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2645667" y="3998941"/>
            <a:ext cx="324000" cy="237067"/>
          </a:xfrm>
          <a:prstGeom prst="rightArrow">
            <a:avLst/>
          </a:prstGeom>
          <a:ln cap="sq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2675759" y="5350456"/>
            <a:ext cx="324000" cy="237067"/>
          </a:xfrm>
          <a:prstGeom prst="rightArrow">
            <a:avLst/>
          </a:prstGeom>
          <a:ln cap="sq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0" name="向右箭號 29"/>
          <p:cNvSpPr/>
          <p:nvPr/>
        </p:nvSpPr>
        <p:spPr>
          <a:xfrm rot="16200000" flipH="1">
            <a:off x="5143552" y="3491992"/>
            <a:ext cx="324000" cy="237067"/>
          </a:xfrm>
          <a:prstGeom prst="rightArrow">
            <a:avLst/>
          </a:prstGeom>
          <a:ln cap="sq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25888" y="3431273"/>
            <a:ext cx="1738800" cy="96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結束點 15"/>
          <p:cNvSpPr/>
          <p:nvPr/>
        </p:nvSpPr>
        <p:spPr>
          <a:xfrm>
            <a:off x="1030089" y="2240279"/>
            <a:ext cx="7089329" cy="1682791"/>
          </a:xfrm>
          <a:prstGeom prst="flowChartTerminator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Priorities for FEPZs Development </a:t>
            </a:r>
            <a:r>
              <a:rPr lang="zh-TW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 </a:t>
            </a:r>
            <a:endParaRPr lang="zh-TW" altLang="en-US" sz="4400" dirty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3"/>
          <p:cNvSpPr/>
          <p:nvPr/>
        </p:nvSpPr>
        <p:spPr>
          <a:xfrm>
            <a:off x="323528" y="1995149"/>
            <a:ext cx="4364263" cy="3221061"/>
          </a:xfrm>
          <a:prstGeom prst="roundRect">
            <a:avLst>
              <a:gd name="adj" fmla="val 18135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High-value-added </a:t>
            </a:r>
            <a:r>
              <a:rPr lang="en-US" altLang="zh-TW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industries</a:t>
            </a:r>
            <a:endParaRPr lang="zh-TW" altLang="zh-TW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</a:t>
            </a:r>
            <a:r>
              <a:rPr lang="en-US" altLang="zh-TW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 that can promote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n-US" altLang="zh-TW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endParaRPr lang="zh-TW" altLang="zh-TW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21"/>
          <p:cNvSpPr/>
          <p:nvPr/>
        </p:nvSpPr>
        <p:spPr>
          <a:xfrm>
            <a:off x="5517268" y="1841813"/>
            <a:ext cx="2808000" cy="5743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Smart logistics</a:t>
            </a:r>
            <a:endParaRPr lang="zh-TW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32" name="Rounded Rectangle 21"/>
          <p:cNvSpPr/>
          <p:nvPr/>
        </p:nvSpPr>
        <p:spPr>
          <a:xfrm>
            <a:off x="5529678" y="2530451"/>
            <a:ext cx="2808000" cy="705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International </a:t>
            </a:r>
          </a:p>
          <a:p>
            <a:pPr algn="ctr" hangingPunct="0">
              <a:defRPr/>
            </a:pPr>
            <a:r>
              <a:rPr lang="en-US" altLang="zh-TW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health care</a:t>
            </a:r>
            <a:endParaRPr lang="zh-TW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33" name="Rounded Rectangle 21"/>
          <p:cNvSpPr/>
          <p:nvPr/>
        </p:nvSpPr>
        <p:spPr>
          <a:xfrm>
            <a:off x="5517581" y="3357196"/>
            <a:ext cx="2808000" cy="705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Value-added agriculture</a:t>
            </a:r>
            <a:endParaRPr lang="zh-TW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21" name="向右箭號 20"/>
          <p:cNvSpPr/>
          <p:nvPr/>
        </p:nvSpPr>
        <p:spPr bwMode="auto">
          <a:xfrm>
            <a:off x="4810126" y="2501371"/>
            <a:ext cx="504504" cy="184955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 hangingPunct="0">
              <a:defRPr/>
            </a:pPr>
            <a:endParaRPr lang="zh-TW" altLang="en-US" sz="2000" b="1">
              <a:solidFill>
                <a:prstClr val="black"/>
              </a:solidFill>
              <a:latin typeface="文鼎圓體M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57151"/>
            <a:ext cx="9143999" cy="1124744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     Priorities for FEPZs Development </a:t>
            </a:r>
            <a:endParaRPr lang="zh-TW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18" name="Rounded Rectangle 21"/>
          <p:cNvSpPr/>
          <p:nvPr/>
        </p:nvSpPr>
        <p:spPr>
          <a:xfrm>
            <a:off x="5529678" y="4188287"/>
            <a:ext cx="2808000" cy="5743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Financial services</a:t>
            </a:r>
            <a:endParaRPr lang="zh-TW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19" name="Rounded Rectangle 21"/>
          <p:cNvSpPr/>
          <p:nvPr/>
        </p:nvSpPr>
        <p:spPr>
          <a:xfrm>
            <a:off x="5529678" y="4883462"/>
            <a:ext cx="2808000" cy="5743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Education innovation</a:t>
            </a:r>
            <a:endParaRPr lang="zh-TW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18955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Smart Logistics</a:t>
            </a:r>
            <a:endParaRPr lang="en-US" altLang="zh-TW" b="1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45740" y="1195575"/>
            <a:ext cx="7886700" cy="1661926"/>
          </a:xfrm>
        </p:spPr>
        <p:txBody>
          <a:bodyPr>
            <a:normAutofit/>
          </a:bodyPr>
          <a:lstStyle/>
          <a:p>
            <a:pPr algn="just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use e-ledgers,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customs mechanisms, and cloud computing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platforms,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ICT infrastructure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facilitate goods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employ 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“shop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onsite,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factory offsite” operation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expand the scope and depth of processing.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565597" y="2756622"/>
            <a:ext cx="8215383" cy="3713006"/>
            <a:chOff x="759286" y="3013812"/>
            <a:chExt cx="8215383" cy="3713006"/>
          </a:xfrm>
        </p:grpSpPr>
        <p:sp>
          <p:nvSpPr>
            <p:cNvPr id="31" name="Rounded Rectangle 30"/>
            <p:cNvSpPr/>
            <p:nvPr/>
          </p:nvSpPr>
          <p:spPr>
            <a:xfrm>
              <a:off x="1665614" y="3321589"/>
              <a:ext cx="5113337" cy="1568373"/>
            </a:xfrm>
            <a:prstGeom prst="roundRect">
              <a:avLst>
                <a:gd name="adj" fmla="val 7838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ysDash"/>
            </a:ln>
            <a:effectLst/>
          </p:spPr>
          <p:txBody>
            <a:bodyPr lIns="36000" rIns="36000" anchor="t" anchorCtr="0"/>
            <a:lstStyle/>
            <a:p>
              <a:pPr marL="720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Non-FEPZ</a:t>
              </a:r>
            </a:p>
          </p:txBody>
        </p:sp>
        <p:sp>
          <p:nvSpPr>
            <p:cNvPr id="32" name="Rounded Rectangle 36"/>
            <p:cNvSpPr/>
            <p:nvPr/>
          </p:nvSpPr>
          <p:spPr>
            <a:xfrm>
              <a:off x="3806629" y="5022750"/>
              <a:ext cx="3997325" cy="1396292"/>
            </a:xfrm>
            <a:prstGeom prst="roundRect">
              <a:avLst>
                <a:gd name="adj" fmla="val 10442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ysDash"/>
            </a:ln>
            <a:effectLst/>
          </p:spPr>
          <p:txBody>
            <a:bodyPr lIns="36000" rIns="36000" anchor="t" anchorCtr="0"/>
            <a:lstStyle/>
            <a:p>
              <a:pPr marL="720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FEPZs</a:t>
              </a: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759286" y="3013812"/>
              <a:ext cx="8215383" cy="3713006"/>
              <a:chOff x="624298" y="3426835"/>
              <a:chExt cx="8215383" cy="3713006"/>
            </a:xfrm>
          </p:grpSpPr>
          <p:sp>
            <p:nvSpPr>
              <p:cNvPr id="55" name="TextBox 39"/>
              <p:cNvSpPr txBox="1">
                <a:spLocks noChangeArrowheads="1"/>
              </p:cNvSpPr>
              <p:nvPr/>
            </p:nvSpPr>
            <p:spPr bwMode="auto">
              <a:xfrm>
                <a:off x="1016656" y="3426835"/>
                <a:ext cx="28992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rIns="360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Innovative customs mechanisms</a:t>
                </a:r>
                <a:endParaRPr lang="zh-TW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91"/>
              <p:cNvSpPr txBox="1">
                <a:spLocks noChangeArrowheads="1"/>
              </p:cNvSpPr>
              <p:nvPr/>
            </p:nvSpPr>
            <p:spPr bwMode="auto">
              <a:xfrm>
                <a:off x="6520719" y="6832064"/>
                <a:ext cx="23189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rIns="360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Best logistics practice</a:t>
                </a:r>
                <a:endParaRPr lang="zh-TW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ounded Rectangle 37"/>
              <p:cNvSpPr/>
              <p:nvPr/>
            </p:nvSpPr>
            <p:spPr>
              <a:xfrm>
                <a:off x="624298" y="5958265"/>
                <a:ext cx="1052029" cy="809369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Foreign goods owner or suppliers</a:t>
                </a:r>
                <a:endParaRPr kumimoji="1" lang="zh-TW" alt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Straight Connector 40"/>
              <p:cNvCxnSpPr/>
              <p:nvPr/>
            </p:nvCxnSpPr>
            <p:spPr>
              <a:xfrm>
                <a:off x="1604320" y="6312528"/>
                <a:ext cx="445107" cy="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14339"/>
              <p:cNvCxnSpPr/>
              <p:nvPr/>
            </p:nvCxnSpPr>
            <p:spPr>
              <a:xfrm flipH="1" flipV="1">
                <a:off x="6660903" y="4589072"/>
                <a:ext cx="1008063" cy="1336121"/>
              </a:xfrm>
              <a:prstGeom prst="bentConnector3">
                <a:avLst>
                  <a:gd name="adj1" fmla="val -22677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lbow Connector 42"/>
              <p:cNvCxnSpPr/>
              <p:nvPr/>
            </p:nvCxnSpPr>
            <p:spPr>
              <a:xfrm rot="10800000" flipH="1" flipV="1">
                <a:off x="1547566" y="4589072"/>
                <a:ext cx="2124074" cy="1174452"/>
              </a:xfrm>
              <a:prstGeom prst="bentConnector3">
                <a:avLst>
                  <a:gd name="adj1" fmla="val -10762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ounded Rectangle 43"/>
              <p:cNvSpPr/>
              <p:nvPr/>
            </p:nvSpPr>
            <p:spPr bwMode="auto">
              <a:xfrm>
                <a:off x="1764607" y="4265365"/>
                <a:ext cx="1403350" cy="44969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Industrial parks</a:t>
                </a:r>
                <a:endParaRPr kumimoji="1" lang="zh-TW" alt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Rounded Rectangle 44"/>
              <p:cNvSpPr/>
              <p:nvPr/>
            </p:nvSpPr>
            <p:spPr bwMode="auto">
              <a:xfrm>
                <a:off x="3263051" y="4265365"/>
                <a:ext cx="1724292" cy="44969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Export processing zones</a:t>
                </a:r>
                <a:endParaRPr kumimoji="1" lang="zh-TW" alt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ounded Rectangle 45"/>
              <p:cNvSpPr/>
              <p:nvPr/>
            </p:nvSpPr>
            <p:spPr bwMode="auto">
              <a:xfrm>
                <a:off x="5091708" y="4265365"/>
                <a:ext cx="1403350" cy="44969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Science parks</a:t>
                </a:r>
                <a:endParaRPr kumimoji="1" lang="zh-TW" alt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Rounded Rectangle 47"/>
              <p:cNvSpPr/>
              <p:nvPr/>
            </p:nvSpPr>
            <p:spPr bwMode="auto">
              <a:xfrm>
                <a:off x="1764607" y="4766819"/>
                <a:ext cx="1403350" cy="44969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Agricultural parks</a:t>
                </a:r>
                <a:endParaRPr kumimoji="1" lang="zh-TW" alt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ounded Rectangle 48"/>
              <p:cNvSpPr/>
              <p:nvPr/>
            </p:nvSpPr>
            <p:spPr bwMode="auto">
              <a:xfrm>
                <a:off x="3263051" y="4757673"/>
                <a:ext cx="1724292" cy="450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Other parks</a:t>
                </a:r>
                <a:endParaRPr kumimoji="1" lang="zh-TW" alt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49"/>
              <p:cNvSpPr/>
              <p:nvPr/>
            </p:nvSpPr>
            <p:spPr bwMode="auto">
              <a:xfrm>
                <a:off x="5091708" y="4748928"/>
                <a:ext cx="1403350" cy="450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Manufacturing industries</a:t>
                </a:r>
                <a:endParaRPr kumimoji="1" lang="zh-TW" alt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ounded Rectangle 50"/>
              <p:cNvSpPr/>
              <p:nvPr/>
            </p:nvSpPr>
            <p:spPr>
              <a:xfrm>
                <a:off x="1764607" y="3821368"/>
                <a:ext cx="1639472" cy="36004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OEM processing</a:t>
                </a:r>
                <a:endParaRPr kumimoji="1" lang="zh-TW" altLang="en-US" sz="1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ounded Rectangle 51"/>
              <p:cNvSpPr/>
              <p:nvPr/>
            </p:nvSpPr>
            <p:spPr>
              <a:xfrm>
                <a:off x="3814826" y="5519245"/>
                <a:ext cx="1511300" cy="450000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Manufacturing &amp; processing</a:t>
                </a:r>
                <a:endParaRPr kumimoji="1" lang="zh-TW" altLang="en-US" sz="1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ounded Rectangle 52"/>
              <p:cNvSpPr/>
              <p:nvPr/>
            </p:nvSpPr>
            <p:spPr>
              <a:xfrm>
                <a:off x="3814826" y="6048943"/>
                <a:ext cx="1656630" cy="65942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Logistics and Distribution Center</a:t>
                </a:r>
                <a:endParaRPr kumimoji="1" lang="zh-TW" alt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ounded Rectangle 53"/>
              <p:cNvSpPr/>
              <p:nvPr/>
            </p:nvSpPr>
            <p:spPr>
              <a:xfrm>
                <a:off x="5867823" y="6072406"/>
                <a:ext cx="1656630" cy="658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Manufacturing industries</a:t>
                </a:r>
                <a:endParaRPr kumimoji="1" lang="zh-TW" alt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55"/>
              <p:cNvSpPr txBox="1"/>
              <p:nvPr/>
            </p:nvSpPr>
            <p:spPr>
              <a:xfrm>
                <a:off x="7894680" y="4704218"/>
                <a:ext cx="9450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Shop onsite, Factory </a:t>
                </a:r>
                <a:r>
                  <a:rPr kumimoji="1" lang="en-US" altLang="zh-TW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itchFamily="34" charset="-120"/>
                    <a:cs typeface="Times New Roman" panose="02020603050405020304" pitchFamily="18" charset="0"/>
                  </a:rPr>
                  <a:t>offsite</a:t>
                </a:r>
                <a:endParaRPr kumimoji="1"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Rounded Rectangle 38"/>
            <p:cNvSpPr/>
            <p:nvPr/>
          </p:nvSpPr>
          <p:spPr>
            <a:xfrm>
              <a:off x="2224602" y="5662306"/>
              <a:ext cx="1076171" cy="515302"/>
            </a:xfrm>
            <a:prstGeom prst="roundRect">
              <a:avLst>
                <a:gd name="adj" fmla="val 13385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ysDash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Air and sea </a:t>
              </a:r>
              <a:r>
                <a:rPr kumimoji="1" lang="en-US" altLang="zh-TW" sz="1400" b="1" kern="0" dirty="0" smtClean="0">
                  <a:latin typeface="Times New Roman" panose="02020603050405020304" pitchFamily="18" charset="0"/>
                  <a:ea typeface="微軟正黑體" pitchFamily="34" charset="-120"/>
                  <a:cs typeface="Times New Roman" panose="02020603050405020304" pitchFamily="18" charset="0"/>
                </a:rPr>
                <a:t>ports</a:t>
              </a:r>
              <a:endParaRPr kumimoji="1" lang="en-US" altLang="zh-TW" sz="1400" b="1" kern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4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五邊形 3"/>
          <p:cNvSpPr/>
          <p:nvPr/>
        </p:nvSpPr>
        <p:spPr>
          <a:xfrm>
            <a:off x="1098491" y="1590232"/>
            <a:ext cx="6975862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Taiwan: the Best Choice for Investment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098490" y="2290590"/>
            <a:ext cx="6975863" cy="80221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New Highlight for Investing in Taiwan: Free Economic Pilot Zones (FEPZs)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五邊形 5"/>
          <p:cNvSpPr/>
          <p:nvPr/>
        </p:nvSpPr>
        <p:spPr>
          <a:xfrm>
            <a:off x="1098491" y="3301632"/>
            <a:ext cx="6975862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Exclusive </a:t>
            </a:r>
            <a:r>
              <a:rPr lang="fr-FR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P</a:t>
            </a:r>
            <a:r>
              <a:rPr lang="fr-FR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rivileges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 for FEPZs Businesses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五邊形 6"/>
          <p:cNvSpPr/>
          <p:nvPr/>
        </p:nvSpPr>
        <p:spPr>
          <a:xfrm>
            <a:off x="1098490" y="4727282"/>
            <a:ext cx="6975862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Introduction to the 8 Newly-Established FEPZs 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五邊形 8"/>
          <p:cNvSpPr/>
          <p:nvPr/>
        </p:nvSpPr>
        <p:spPr>
          <a:xfrm>
            <a:off x="1098491" y="4014457"/>
            <a:ext cx="6975862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Priorities for FEPZs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Development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1098490" y="5418186"/>
            <a:ext cx="6975862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FEPZs Contact Information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1223" y="5789"/>
            <a:ext cx="7295552" cy="1325563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Logistics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“Shop Onsite, Factory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ffsite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zh-TW" altLang="zh-T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91421" y="1498590"/>
            <a:ext cx="9033419" cy="4283788"/>
            <a:chOff x="212185" y="1498590"/>
            <a:chExt cx="9033419" cy="4283788"/>
          </a:xfrm>
        </p:grpSpPr>
        <p:grpSp>
          <p:nvGrpSpPr>
            <p:cNvPr id="30" name="群組 29"/>
            <p:cNvGrpSpPr/>
            <p:nvPr/>
          </p:nvGrpSpPr>
          <p:grpSpPr>
            <a:xfrm>
              <a:off x="212185" y="1498590"/>
              <a:ext cx="8143875" cy="4089948"/>
              <a:chOff x="212185" y="1498590"/>
              <a:chExt cx="8143875" cy="4089948"/>
            </a:xfrm>
          </p:grpSpPr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185" y="1692813"/>
                <a:ext cx="8143875" cy="389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4" name="群組 43"/>
              <p:cNvGrpSpPr/>
              <p:nvPr/>
            </p:nvGrpSpPr>
            <p:grpSpPr>
              <a:xfrm>
                <a:off x="437847" y="1498590"/>
                <a:ext cx="1466538" cy="598471"/>
                <a:chOff x="707366" y="2003482"/>
                <a:chExt cx="1414733" cy="446420"/>
              </a:xfrm>
            </p:grpSpPr>
            <p:sp>
              <p:nvSpPr>
                <p:cNvPr id="48" name="橢圓 47"/>
                <p:cNvSpPr/>
                <p:nvPr/>
              </p:nvSpPr>
              <p:spPr>
                <a:xfrm>
                  <a:off x="707366" y="2003482"/>
                  <a:ext cx="1414732" cy="446420"/>
                </a:xfrm>
                <a:prstGeom prst="ellipse">
                  <a:avLst/>
                </a:prstGeom>
                <a:solidFill>
                  <a:srgbClr val="DF515F"/>
                </a:solidFill>
                <a:ln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9" name="文字方塊 48"/>
                <p:cNvSpPr txBox="1"/>
                <p:nvPr/>
              </p:nvSpPr>
              <p:spPr>
                <a:xfrm>
                  <a:off x="747734" y="2019798"/>
                  <a:ext cx="1374365" cy="390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文鼎圓體M" pitchFamily="34" charset="-120"/>
                      <a:cs typeface="Times New Roman" panose="02020603050405020304" pitchFamily="18" charset="0"/>
                    </a:rPr>
                    <a:t>30% </a:t>
                  </a:r>
                </a:p>
                <a:p>
                  <a:pPr algn="ctr"/>
                  <a:r>
                    <a:rPr lang="en-US" altLang="zh-TW" sz="1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文鼎圓體M" pitchFamily="34" charset="-120"/>
                      <a:cs typeface="Times New Roman" panose="02020603050405020304" pitchFamily="18" charset="0"/>
                    </a:rPr>
                    <a:t>components</a:t>
                  </a:r>
                  <a:endParaRPr lang="zh-TW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文鼎圓體M" pitchFamily="34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5" name="群組 44"/>
              <p:cNvGrpSpPr/>
              <p:nvPr/>
            </p:nvGrpSpPr>
            <p:grpSpPr>
              <a:xfrm>
                <a:off x="6872513" y="3403601"/>
                <a:ext cx="1466538" cy="598471"/>
                <a:chOff x="707366" y="2003482"/>
                <a:chExt cx="1414733" cy="446420"/>
              </a:xfrm>
            </p:grpSpPr>
            <p:sp>
              <p:nvSpPr>
                <p:cNvPr id="46" name="橢圓 45"/>
                <p:cNvSpPr/>
                <p:nvPr/>
              </p:nvSpPr>
              <p:spPr>
                <a:xfrm>
                  <a:off x="707366" y="2003482"/>
                  <a:ext cx="1414732" cy="446420"/>
                </a:xfrm>
                <a:prstGeom prst="ellipse">
                  <a:avLst/>
                </a:prstGeom>
                <a:solidFill>
                  <a:srgbClr val="DF515F"/>
                </a:solidFill>
                <a:ln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7" name="文字方塊 46"/>
                <p:cNvSpPr txBox="1"/>
                <p:nvPr/>
              </p:nvSpPr>
              <p:spPr>
                <a:xfrm>
                  <a:off x="747734" y="2019798"/>
                  <a:ext cx="1374365" cy="390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文鼎圓體M" pitchFamily="34" charset="-120"/>
                      <a:cs typeface="Times New Roman" panose="02020603050405020304" pitchFamily="18" charset="0"/>
                    </a:rPr>
                    <a:t>7</a:t>
                  </a:r>
                  <a:r>
                    <a:rPr lang="en-US" altLang="zh-TW" sz="1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文鼎圓體M" pitchFamily="34" charset="-120"/>
                      <a:cs typeface="Times New Roman" panose="02020603050405020304" pitchFamily="18" charset="0"/>
                    </a:rPr>
                    <a:t>0% </a:t>
                  </a:r>
                </a:p>
                <a:p>
                  <a:pPr algn="ctr"/>
                  <a:r>
                    <a:rPr lang="en-US" altLang="zh-TW" sz="1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文鼎圓體M" pitchFamily="34" charset="-120"/>
                      <a:cs typeface="Times New Roman" panose="02020603050405020304" pitchFamily="18" charset="0"/>
                    </a:rPr>
                    <a:t>components</a:t>
                  </a:r>
                  <a:endParaRPr lang="zh-TW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文鼎圓體M" pitchFamily="34" charset="-12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1" name="文字方塊 30"/>
            <p:cNvSpPr txBox="1"/>
            <p:nvPr/>
          </p:nvSpPr>
          <p:spPr>
            <a:xfrm>
              <a:off x="364185" y="2074354"/>
              <a:ext cx="1659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 components from overseas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981187" y="2489111"/>
              <a:ext cx="2472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Taipei </a:t>
              </a:r>
              <a:r>
                <a:rPr lang="en-US" altLang="zh-TW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Free </a:t>
              </a:r>
              <a:r>
                <a:rPr lang="en-US" altLang="zh-TW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Trade Port</a:t>
              </a:r>
              <a:endParaRPr lang="zh-TW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573849" y="3535545"/>
              <a:ext cx="16510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Tonglit</a:t>
              </a:r>
              <a:r>
                <a:rPr lang="en-US" altLang="zh-TW" sz="1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Logistics Co., Ltd </a:t>
              </a:r>
              <a:r>
                <a:rPr lang="en-US" altLang="zh-TW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entrusting company)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175925" y="4423589"/>
              <a:ext cx="1803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Warehouse, Logistics and distribution, processing</a:t>
              </a:r>
              <a:endParaRPr lang="zh-TW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98231" y="4725185"/>
              <a:ext cx="1424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Export overseas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4360318" y="2513578"/>
              <a:ext cx="1701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OEM processing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4258738" y="3183451"/>
              <a:ext cx="21335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Kuozui</a:t>
              </a:r>
              <a:r>
                <a:rPr lang="en-US" altLang="zh-TW" sz="1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Motors, </a:t>
              </a:r>
              <a:r>
                <a:rPr lang="en-US" altLang="zh-TW" sz="14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Zhongli</a:t>
              </a:r>
              <a:r>
                <a:rPr lang="en-US" altLang="zh-TW" sz="1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City </a:t>
              </a:r>
              <a:r>
                <a:rPr lang="en-US" altLang="zh-TW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branch </a:t>
              </a:r>
              <a:r>
                <a:rPr lang="en-US" altLang="zh-TW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entrusted supplier</a:t>
              </a:r>
              <a:r>
                <a:rPr lang="en-US" altLang="zh-TW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: </a:t>
              </a:r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 assembling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4121898" y="4750586"/>
              <a:ext cx="1423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Export whole car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618014" y="1761049"/>
              <a:ext cx="1086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Duty </a:t>
              </a:r>
              <a:r>
                <a:rPr lang="en-US" altLang="zh-TW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area</a:t>
              </a:r>
              <a:endParaRPr lang="zh-TW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6872512" y="2142046"/>
              <a:ext cx="23730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</a:t>
              </a:r>
              <a:r>
                <a:rPr lang="en-US" altLang="zh-TW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collaborating suppliers </a:t>
              </a:r>
              <a:r>
                <a:rPr lang="en-US" altLang="zh-TW" sz="1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North of </a:t>
              </a:r>
              <a:r>
                <a:rPr lang="en-US" altLang="zh-TW" sz="14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Hsinchu</a:t>
              </a:r>
              <a:r>
                <a:rPr lang="en-US" altLang="zh-TW" sz="1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City</a:t>
              </a:r>
              <a:r>
                <a:rPr lang="en-US" altLang="zh-TW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Assembling of semi-finished car chassis, car body plating etc.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5985925" y="4047054"/>
              <a:ext cx="165771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Ship the semi-products to the entrusted supplier</a:t>
              </a:r>
              <a:endParaRPr lang="zh-TW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900316" y="4828271"/>
              <a:ext cx="19388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Domestic product: Tainan car Lights, Kaohsiung Glass, </a:t>
              </a:r>
              <a:r>
                <a:rPr lang="en-US" altLang="zh-TW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Hsinchu</a:t>
              </a:r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car interior etc.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文字方塊 49"/>
          <p:cNvSpPr txBox="1"/>
          <p:nvPr/>
        </p:nvSpPr>
        <p:spPr>
          <a:xfrm>
            <a:off x="6261513" y="6053184"/>
            <a:ext cx="2777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Taiwan International Ports Corporation Ltd.</a:t>
            </a:r>
            <a:endParaRPr lang="zh-TW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/>
          <p:cNvSpPr/>
          <p:nvPr/>
        </p:nvSpPr>
        <p:spPr bwMode="auto">
          <a:xfrm>
            <a:off x="255988" y="3709359"/>
            <a:ext cx="1682999" cy="1995019"/>
          </a:xfrm>
          <a:prstGeom prst="roundRect">
            <a:avLst>
              <a:gd name="adj" fmla="val 10095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B</a:t>
            </a:r>
            <a:r>
              <a: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usiness opportunities for enterprises</a:t>
            </a:r>
          </a:p>
        </p:txBody>
      </p:sp>
      <p:sp>
        <p:nvSpPr>
          <p:cNvPr id="5" name="Rounded Rectangle 1"/>
          <p:cNvSpPr/>
          <p:nvPr/>
        </p:nvSpPr>
        <p:spPr bwMode="auto">
          <a:xfrm>
            <a:off x="245981" y="1595888"/>
            <a:ext cx="1693006" cy="1673271"/>
          </a:xfrm>
          <a:prstGeom prst="roundRect">
            <a:avLst>
              <a:gd name="adj" fmla="val 10095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Taiwan’s advantages</a:t>
            </a:r>
            <a:endParaRPr lang="zh-TW" altLang="en-US" sz="2000" dirty="0">
              <a:solidFill>
                <a:prstClr val="white"/>
              </a:solidFill>
              <a:latin typeface="Times New Roman" panose="02020603050405020304" pitchFamily="18" charset="0"/>
              <a:ea typeface="文鼎圓體M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Rounded Rectangle 4"/>
          <p:cNvSpPr/>
          <p:nvPr/>
        </p:nvSpPr>
        <p:spPr bwMode="auto">
          <a:xfrm>
            <a:off x="1938987" y="1540372"/>
            <a:ext cx="6495584" cy="1728787"/>
          </a:xfrm>
          <a:prstGeom prst="roundRect">
            <a:avLst>
              <a:gd name="adj" fmla="val 9775"/>
            </a:avLst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geographical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High-quality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 and air transport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 of computerization of the industrial supply chain and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 ICT capabilities.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4"/>
          <p:cNvSpPr/>
          <p:nvPr/>
        </p:nvSpPr>
        <p:spPr bwMode="auto">
          <a:xfrm>
            <a:off x="1938988" y="3840796"/>
            <a:ext cx="6894228" cy="1728787"/>
          </a:xfrm>
          <a:prstGeom prst="roundRect">
            <a:avLst>
              <a:gd name="adj" fmla="val 9775"/>
            </a:avLst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2013, the air-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seaport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volume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grew by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for three consecutive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and will reach 22 million tons in 2015 according to prediction.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of trade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double and break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NTD $1 trillion mark in 2015.  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18955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Smart Logistics</a:t>
            </a:r>
            <a:endParaRPr lang="en-US" altLang="zh-TW" b="1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150" y="0"/>
            <a:ext cx="9144000" cy="1226171"/>
          </a:xfrm>
        </p:spPr>
        <p:txBody>
          <a:bodyPr>
            <a:normAutofit/>
          </a:bodyPr>
          <a:lstStyle/>
          <a:p>
            <a:pPr hangingPunct="0"/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International Health </a:t>
            </a:r>
            <a:r>
              <a:rPr lang="en-US" altLang="zh-TW" dirty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C</a:t>
            </a:r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are</a:t>
            </a:r>
            <a:endParaRPr lang="en-US" altLang="zh-TW" b="1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07504" y="1380524"/>
            <a:ext cx="8856984" cy="2143726"/>
          </a:xfrm>
        </p:spPr>
        <p:txBody>
          <a:bodyPr>
            <a:normAutofit/>
          </a:bodyPr>
          <a:lstStyle/>
          <a:p>
            <a:pPr algn="just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establishment of International Healthcare Industry Parks 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promoted, with dedicated international healthcare and biotechnology R&amp;D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institutes created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medical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serious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illnesses), biotechnology,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pharmaceutical, rehabilitation, health-preservation, and other health-related industries.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91041" y="3297212"/>
            <a:ext cx="8441293" cy="2943079"/>
            <a:chOff x="499506" y="550366"/>
            <a:chExt cx="8441293" cy="2943079"/>
          </a:xfrm>
        </p:grpSpPr>
        <p:sp>
          <p:nvSpPr>
            <p:cNvPr id="7" name="文字方塊 6"/>
            <p:cNvSpPr txBox="1"/>
            <p:nvPr/>
          </p:nvSpPr>
          <p:spPr>
            <a:xfrm>
              <a:off x="2191709" y="550366"/>
              <a:ext cx="3430132" cy="5232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Internationally famous biotechnology, medical treatment and instrument operators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2023515" y="1433481"/>
              <a:ext cx="3787389" cy="1165799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412978" y="1498608"/>
              <a:ext cx="3183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International Healthcare Industry Park</a:t>
              </a:r>
              <a:endParaRPr lang="zh-TW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625164" y="1848684"/>
              <a:ext cx="792000" cy="270000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Biotech</a:t>
              </a:r>
              <a:endParaRPr lang="zh-TW" altLang="zh-TW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456824" y="1849485"/>
              <a:ext cx="1332000" cy="270000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Pharmaceutical</a:t>
              </a:r>
              <a:endParaRPr lang="zh-TW" altLang="zh-TW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441965" y="2196491"/>
              <a:ext cx="1224000" cy="270000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Rehabilitation</a:t>
              </a:r>
              <a:endParaRPr lang="zh-TW" altLang="zh-TW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073075" y="1850473"/>
              <a:ext cx="1512000" cy="270000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zh-TW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Medical treatment</a:t>
              </a:r>
              <a:endParaRPr lang="zh-TW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737830" y="2200548"/>
              <a:ext cx="1656000" cy="270000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TW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ealth-preservation</a:t>
              </a:r>
              <a:endParaRPr lang="zh-TW" altLang="zh-TW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3606261" y="1081868"/>
              <a:ext cx="267548" cy="340050"/>
              <a:chOff x="4503763" y="734721"/>
              <a:chExt cx="267548" cy="340050"/>
            </a:xfrm>
          </p:grpSpPr>
          <p:sp>
            <p:nvSpPr>
              <p:cNvPr id="33" name="向右箭號 32"/>
              <p:cNvSpPr/>
              <p:nvPr/>
            </p:nvSpPr>
            <p:spPr>
              <a:xfrm rot="5400000">
                <a:off x="4521200" y="828043"/>
                <a:ext cx="229291" cy="264165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向右箭號 33"/>
              <p:cNvSpPr/>
              <p:nvPr/>
            </p:nvSpPr>
            <p:spPr>
              <a:xfrm rot="16200000">
                <a:off x="4524583" y="717284"/>
                <a:ext cx="229291" cy="264165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3793026" y="1090335"/>
              <a:ext cx="345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 specialized technology and capital</a:t>
              </a:r>
              <a:endParaRPr lang="zh-TW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3605748" y="2607251"/>
              <a:ext cx="267548" cy="340050"/>
              <a:chOff x="4503763" y="734721"/>
              <a:chExt cx="267548" cy="340050"/>
            </a:xfrm>
          </p:grpSpPr>
          <p:sp>
            <p:nvSpPr>
              <p:cNvPr id="31" name="向右箭號 30"/>
              <p:cNvSpPr/>
              <p:nvPr/>
            </p:nvSpPr>
            <p:spPr>
              <a:xfrm rot="5400000">
                <a:off x="4521200" y="828043"/>
                <a:ext cx="229291" cy="264165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向右箭號 31"/>
              <p:cNvSpPr/>
              <p:nvPr/>
            </p:nvSpPr>
            <p:spPr>
              <a:xfrm rot="16200000">
                <a:off x="4524583" y="717284"/>
                <a:ext cx="229291" cy="264165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文字方塊 22"/>
            <p:cNvSpPr txBox="1"/>
            <p:nvPr/>
          </p:nvSpPr>
          <p:spPr>
            <a:xfrm>
              <a:off x="3793033" y="2616406"/>
              <a:ext cx="3437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Auxiliary value-added services</a:t>
              </a:r>
              <a:endParaRPr lang="zh-TW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187342" y="2970225"/>
              <a:ext cx="3430132" cy="5232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Domestic and International tourism, insurance, and legal service providers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五邊形 24"/>
            <p:cNvSpPr/>
            <p:nvPr/>
          </p:nvSpPr>
          <p:spPr>
            <a:xfrm>
              <a:off x="499506" y="1783848"/>
              <a:ext cx="1405466" cy="394212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09583" y="1811079"/>
              <a:ext cx="1557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Foreigners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向右箭號 26"/>
            <p:cNvSpPr/>
            <p:nvPr/>
          </p:nvSpPr>
          <p:spPr>
            <a:xfrm>
              <a:off x="5875839" y="1655890"/>
              <a:ext cx="465667" cy="351412"/>
            </a:xfrm>
            <a:prstGeom prst="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向右箭號 27"/>
            <p:cNvSpPr/>
            <p:nvPr/>
          </p:nvSpPr>
          <p:spPr>
            <a:xfrm>
              <a:off x="5888538" y="2235646"/>
              <a:ext cx="465667" cy="351412"/>
            </a:xfrm>
            <a:prstGeom prst="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354204" y="1475816"/>
              <a:ext cx="2586595" cy="73866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Referrals to domestic hospitals for follow-up treatment based on the medical condition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371133" y="2279465"/>
              <a:ext cx="1612901" cy="30777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Scenic spots, Malls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3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6775" y="5789"/>
            <a:ext cx="8270653" cy="1325563"/>
          </a:xfrm>
        </p:spPr>
        <p:txBody>
          <a:bodyPr>
            <a:noAutofit/>
          </a:bodyPr>
          <a:lstStyle/>
          <a:p>
            <a:r>
              <a:rPr lang="en-US" altLang="zh-TW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of </a:t>
            </a:r>
            <a:r>
              <a:rPr lang="en-US" altLang="zh-TW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Healthcare </a:t>
            </a:r>
            <a:r>
              <a:rPr lang="en-US" altLang="zh-TW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ndustry </a:t>
            </a:r>
            <a:r>
              <a:rPr lang="en-US" altLang="zh-TW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 </a:t>
            </a:r>
            <a:endParaRPr lang="zh-TW" altLang="zh-TW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90779" y="1244907"/>
            <a:ext cx="7840612" cy="5035310"/>
            <a:chOff x="690779" y="1244907"/>
            <a:chExt cx="7840612" cy="5035310"/>
          </a:xfrm>
        </p:grpSpPr>
        <p:grpSp>
          <p:nvGrpSpPr>
            <p:cNvPr id="7" name="群組 6"/>
            <p:cNvGrpSpPr/>
            <p:nvPr/>
          </p:nvGrpSpPr>
          <p:grpSpPr>
            <a:xfrm>
              <a:off x="719031" y="1244907"/>
              <a:ext cx="7812360" cy="5035310"/>
              <a:chOff x="719031" y="1244907"/>
              <a:chExt cx="7812360" cy="5035310"/>
            </a:xfrm>
          </p:grpSpPr>
          <p:pic>
            <p:nvPicPr>
              <p:cNvPr id="15" name="圖片 14" descr="未命名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9031" y="1244907"/>
                <a:ext cx="7812360" cy="5035310"/>
              </a:xfrm>
              <a:prstGeom prst="rect">
                <a:avLst/>
              </a:prstGeom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1577" y="5221522"/>
                <a:ext cx="1506218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5"/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000">
                <a:off x="4857305" y="4372915"/>
                <a:ext cx="890545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884" y="2295147"/>
                <a:ext cx="1393893" cy="646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8271" y="2137985"/>
                <a:ext cx="1263457" cy="228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/>
              <p:cNvPicPr preferRelativeResize="0"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671" y="5765234"/>
                <a:ext cx="864000" cy="1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1"/>
              <p:cNvPicPr preferRelativeResize="0"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884" y="2944331"/>
                <a:ext cx="118928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">
                <a:off x="6754743" y="2744128"/>
                <a:ext cx="1193912" cy="336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群組 7"/>
            <p:cNvGrpSpPr/>
            <p:nvPr/>
          </p:nvGrpSpPr>
          <p:grpSpPr>
            <a:xfrm>
              <a:off x="690779" y="1919699"/>
              <a:ext cx="7605496" cy="4064486"/>
              <a:chOff x="690779" y="1919699"/>
              <a:chExt cx="7605496" cy="4064486"/>
            </a:xfrm>
          </p:grpSpPr>
          <p:sp>
            <p:nvSpPr>
              <p:cNvPr id="9" name="文字方塊 8"/>
              <p:cNvSpPr txBox="1"/>
              <p:nvPr/>
            </p:nvSpPr>
            <p:spPr>
              <a:xfrm>
                <a:off x="6936343" y="5163143"/>
                <a:ext cx="13599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2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Land R</a:t>
                </a:r>
                <a:r>
                  <a:rPr lang="en-US" altLang="ja-JP" sz="12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eserved for Future </a:t>
                </a:r>
                <a:r>
                  <a:rPr lang="en-US" altLang="ja-JP" sz="12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D</a:t>
                </a:r>
                <a:r>
                  <a:rPr lang="en-US" altLang="ja-JP" sz="12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evelopment</a:t>
                </a:r>
                <a:endParaRPr lang="en-US" altLang="ja-JP" sz="1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7052884" y="2553480"/>
                <a:ext cx="112431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2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Health-Preservation Park</a:t>
                </a: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2276912" y="1919699"/>
                <a:ext cx="191856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12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International Medical </a:t>
                </a:r>
                <a:r>
                  <a:rPr lang="en-US" altLang="zh-TW" sz="12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Care </a:t>
                </a:r>
                <a:r>
                  <a:rPr lang="en-US" altLang="zh-TW" sz="12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Special Zone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 sz="12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690779" y="2317124"/>
                <a:ext cx="15840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2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Health Policy </a:t>
                </a:r>
                <a:r>
                  <a:rPr lang="en-US" altLang="ja-JP" sz="12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and </a:t>
                </a:r>
                <a:r>
                  <a:rPr lang="en-US" altLang="ja-JP" sz="12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Medical </a:t>
                </a:r>
                <a:r>
                  <a:rPr lang="en-US" altLang="ja-JP" sz="12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Affairs Management </a:t>
                </a:r>
                <a:r>
                  <a:rPr lang="en-US" altLang="ja-JP" sz="12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Education Center</a:t>
                </a: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2152355" y="5707186"/>
                <a:ext cx="161290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2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Biotech Park</a:t>
                </a: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4694227" y="4292284"/>
                <a:ext cx="161290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12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Rehabilitation Center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56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7675" y="0"/>
            <a:ext cx="9144000" cy="1226171"/>
          </a:xfrm>
        </p:spPr>
        <p:txBody>
          <a:bodyPr>
            <a:normAutofit/>
          </a:bodyPr>
          <a:lstStyle/>
          <a:p>
            <a:pPr hangingPunct="0"/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International Health Care</a:t>
            </a:r>
            <a:endParaRPr lang="en-US" altLang="zh-TW" b="1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5" name="Rounded Rectangle 7"/>
          <p:cNvSpPr/>
          <p:nvPr/>
        </p:nvSpPr>
        <p:spPr bwMode="auto">
          <a:xfrm>
            <a:off x="123825" y="3283843"/>
            <a:ext cx="1547321" cy="2233289"/>
          </a:xfrm>
          <a:prstGeom prst="roundRect">
            <a:avLst>
              <a:gd name="adj" fmla="val 10095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Business opportunities for enterprises</a:t>
            </a:r>
          </a:p>
        </p:txBody>
      </p:sp>
      <p:sp>
        <p:nvSpPr>
          <p:cNvPr id="6" name="Rounded Rectangle 8"/>
          <p:cNvSpPr/>
          <p:nvPr/>
        </p:nvSpPr>
        <p:spPr bwMode="auto">
          <a:xfrm>
            <a:off x="1671145" y="3140968"/>
            <a:ext cx="7199805" cy="1677590"/>
          </a:xfrm>
          <a:prstGeom prst="roundRect">
            <a:avLst>
              <a:gd name="adj" fmla="val 3458"/>
            </a:avLst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Taiwan’s high level medical technology in conjunction with the joint development of bio-tech, drug, health preservation and other health industries to create an industrial cluster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effect,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will make Taiwan an attractive place for people overseas to visit for medical services.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Taiwan’s international health related output value will reach NT$38.7 billion in 2016 and will drive the development of the domestic medical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"/>
          <p:cNvSpPr/>
          <p:nvPr/>
        </p:nvSpPr>
        <p:spPr bwMode="auto">
          <a:xfrm>
            <a:off x="123826" y="1499021"/>
            <a:ext cx="1547320" cy="1390830"/>
          </a:xfrm>
          <a:prstGeom prst="roundRect">
            <a:avLst>
              <a:gd name="adj" fmla="val 10095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000" dirty="0" smtClean="0"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Taiwan’s advantages</a:t>
            </a:r>
            <a:endParaRPr lang="zh-TW" altLang="en-US" sz="2000" dirty="0">
              <a:latin typeface="Times New Roman" panose="02020603050405020304" pitchFamily="18" charset="0"/>
              <a:ea typeface="文鼎圓體M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ounded Rectangle 4"/>
          <p:cNvSpPr/>
          <p:nvPr/>
        </p:nvSpPr>
        <p:spPr bwMode="auto">
          <a:xfrm>
            <a:off x="1671145" y="1376363"/>
            <a:ext cx="7199805" cy="1655762"/>
          </a:xfrm>
          <a:prstGeom prst="roundRect">
            <a:avLst>
              <a:gd name="adj" fmla="val 9775"/>
            </a:avLst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technology reaches international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is attractive.</a:t>
            </a:r>
            <a:endParaRPr lang="zh-TW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visitors to Taiwan has increased sharply and the number of medical care tourists has increased in recent years.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4001" cy="1046947"/>
          </a:xfrm>
        </p:spPr>
        <p:txBody>
          <a:bodyPr>
            <a:normAutofit/>
          </a:bodyPr>
          <a:lstStyle/>
          <a:p>
            <a:pPr hangingPunct="0"/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Value-Added </a:t>
            </a:r>
            <a:r>
              <a:rPr lang="en-US" altLang="zh-TW" dirty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A</a:t>
            </a:r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griculture</a:t>
            </a:r>
            <a:endParaRPr lang="en-US" altLang="zh-TW" b="1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53534"/>
          </a:xfrm>
        </p:spPr>
        <p:txBody>
          <a:bodyPr>
            <a:noAutofit/>
          </a:bodyPr>
          <a:lstStyle/>
          <a:p>
            <a:pPr algn="just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Taiwan’s quality “agricultural products” into a high-value “value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chain” and using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Taiwan’s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high-quality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technology to promote innovative and value-added products and market them internationally under the MIT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brand.</a:t>
            </a:r>
            <a:endParaRPr lang="zh-TW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 will be made to develop key agricultural industries such as tea production, aquarium fish (and shrimp), and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 vaccines.</a:t>
            </a:r>
            <a:endParaRPr lang="zh-TW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440372" y="2891637"/>
            <a:ext cx="4379528" cy="3571396"/>
            <a:chOff x="2285999" y="169333"/>
            <a:chExt cx="4182534" cy="3571396"/>
          </a:xfrm>
        </p:grpSpPr>
        <p:sp>
          <p:nvSpPr>
            <p:cNvPr id="7" name="文字方塊 6"/>
            <p:cNvSpPr txBox="1"/>
            <p:nvPr/>
          </p:nvSpPr>
          <p:spPr>
            <a:xfrm>
              <a:off x="2709336" y="169333"/>
              <a:ext cx="3384000" cy="34051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Marketing Worldwide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285999" y="685804"/>
              <a:ext cx="4182534" cy="10556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FEPZ - Value-added </a:t>
              </a:r>
              <a:r>
                <a:rPr lang="en-US" altLang="zh-TW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agriculture</a:t>
              </a:r>
            </a:p>
            <a:p>
              <a:pPr algn="ctr"/>
              <a:endParaRPr lang="en-US" altLang="zh-TW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altLang="zh-TW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zh-TW" alt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354644" y="1052643"/>
              <a:ext cx="2016000" cy="576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Agricultural Technology commercialization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436535" y="1166857"/>
              <a:ext cx="1980000" cy="3405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Value-added agriculture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rot="-420000" flipV="1">
              <a:off x="4382214" y="492486"/>
              <a:ext cx="24070" cy="216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 rot="-420000" flipV="1">
              <a:off x="5372166" y="1744902"/>
              <a:ext cx="24070" cy="216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rot="-420000" flipV="1">
              <a:off x="3290029" y="1745549"/>
              <a:ext cx="24070" cy="216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2370660" y="1962211"/>
              <a:ext cx="1800000" cy="81724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Domestic agriculture, fishery and animal husbandry products</a:t>
              </a:r>
              <a:endParaRPr lang="zh-TW" alt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362193" y="2879490"/>
              <a:ext cx="1800000" cy="578882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contracted </a:t>
              </a:r>
              <a:r>
                <a:rPr lang="en-US" altLang="zh-TW" sz="1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farm</a:t>
              </a:r>
              <a:r>
                <a:rPr lang="en-US" altLang="zh-TW" sz="1400" dirty="0" smtClean="0">
                  <a:solidFill>
                    <a:srgbClr val="DF51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TW" sz="1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14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 satellite </a:t>
              </a:r>
              <a:r>
                <a:rPr lang="en-US" altLang="zh-TW" sz="1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farm</a:t>
              </a:r>
              <a:r>
                <a:rPr lang="en-US" altLang="zh-TW" sz="1400" dirty="0" smtClean="0">
                  <a:solidFill>
                    <a:srgbClr val="DF51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TW" altLang="en-US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504324" y="1970031"/>
              <a:ext cx="1908000" cy="177069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Imported </a:t>
              </a:r>
              <a:r>
                <a:rPr lang="en-US" altLang="zh-TW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raw </a:t>
              </a:r>
              <a:r>
                <a:rPr lang="en-US" altLang="zh-TW" sz="1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materials</a:t>
              </a:r>
            </a:p>
            <a:p>
              <a:r>
                <a:rPr lang="en-US" altLang="zh-TW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(All value-added </a:t>
              </a:r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products have to </a:t>
              </a:r>
              <a:r>
                <a:rPr lang="en-US" altLang="zh-TW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 exported if they are import-controlled products)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170659" y="2421635"/>
              <a:ext cx="4276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5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4001" cy="1046947"/>
          </a:xfrm>
        </p:spPr>
        <p:txBody>
          <a:bodyPr>
            <a:normAutofit/>
          </a:bodyPr>
          <a:lstStyle/>
          <a:p>
            <a:pPr hangingPunct="0"/>
            <a:r>
              <a:rPr lang="en-US" altLang="zh-TW" sz="4400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Value-Added </a:t>
            </a:r>
            <a:r>
              <a:rPr lang="en-US" altLang="zh-TW" sz="4400" dirty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A</a:t>
            </a:r>
            <a:r>
              <a:rPr lang="en-US" altLang="zh-TW" sz="4400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griculture</a:t>
            </a:r>
            <a:endParaRPr lang="en-US" altLang="zh-TW" sz="4400" b="1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896516" y="1374775"/>
            <a:ext cx="6974433" cy="1622425"/>
          </a:xfrm>
          <a:prstGeom prst="roundRect">
            <a:avLst>
              <a:gd name="adj" fmla="val 9775"/>
            </a:avLst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Possessing excellent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product processing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to be able to open up new markets.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technology such as breeding, growing, storing and transportation and R&amp;D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 to enhance the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of the agricultural industry value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production history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8"/>
          <p:cNvSpPr/>
          <p:nvPr/>
        </p:nvSpPr>
        <p:spPr bwMode="auto">
          <a:xfrm>
            <a:off x="1907628" y="3645768"/>
            <a:ext cx="6974434" cy="1840632"/>
          </a:xfrm>
          <a:prstGeom prst="roundRect">
            <a:avLst>
              <a:gd name="adj" fmla="val 3458"/>
            </a:avLst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Pingtung Agricultural Biotechnology Park has been included in the first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FEPZs development. Through Taiwan’s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technology,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to create huge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 innovative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value-added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opportunities.    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annual value of output from the Pingtung Agricultural Biotechnology Park can be increased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NTD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 billion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2013 to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$18 billion in 2017. </a:t>
            </a:r>
            <a:endParaRPr lang="zh-TW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7"/>
          <p:cNvSpPr/>
          <p:nvPr/>
        </p:nvSpPr>
        <p:spPr bwMode="auto">
          <a:xfrm>
            <a:off x="273050" y="3653649"/>
            <a:ext cx="1623466" cy="1720607"/>
          </a:xfrm>
          <a:prstGeom prst="roundRect">
            <a:avLst>
              <a:gd name="adj" fmla="val 10095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Business opportunities for enterprises</a:t>
            </a:r>
          </a:p>
        </p:txBody>
      </p:sp>
      <p:sp>
        <p:nvSpPr>
          <p:cNvPr id="8" name="Rounded Rectangle 1"/>
          <p:cNvSpPr/>
          <p:nvPr/>
        </p:nvSpPr>
        <p:spPr bwMode="auto">
          <a:xfrm>
            <a:off x="273050" y="1374774"/>
            <a:ext cx="1623466" cy="1704855"/>
          </a:xfrm>
          <a:prstGeom prst="roundRect">
            <a:avLst>
              <a:gd name="adj" fmla="val 10095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000" dirty="0" smtClean="0"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Taiwan’s advantages</a:t>
            </a:r>
            <a:endParaRPr lang="zh-TW" altLang="en-US" sz="2000" dirty="0">
              <a:latin typeface="Times New Roman" panose="02020603050405020304" pitchFamily="18" charset="0"/>
              <a:ea typeface="文鼎圓體M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66713"/>
            <a:ext cx="8424936" cy="4273909"/>
          </a:xfrm>
        </p:spPr>
        <p:txBody>
          <a:bodyPr>
            <a:noAutofit/>
          </a:bodyPr>
          <a:lstStyle/>
          <a:p>
            <a:pPr algn="just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institutions allowed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wealth and asset management services under grading-based differentiated management, actively encouraging domestic financial institutions to develop innovative financial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will operate on the non-physical zone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concept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financial services first provided by offshore banking units (OBU) and offshore securities units (OSU), broadening the scope of financial services and products, with the opening measure applicable nationwide. 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loosening of laws and regulations and simplifying processes, widening the scope of financial operations and products.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institutions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of operations, developing innovative products.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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hangingPunct="0">
              <a:lnSpc>
                <a:spcPct val="101000"/>
              </a:lnSpc>
              <a:spcBef>
                <a:spcPts val="1200"/>
              </a:spcBef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zh-TW" altLang="en-US" sz="2000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4001" cy="1046947"/>
          </a:xfrm>
        </p:spPr>
        <p:txBody>
          <a:bodyPr>
            <a:normAutofit/>
          </a:bodyPr>
          <a:lstStyle/>
          <a:p>
            <a:pPr hangingPunct="0"/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Financial Services</a:t>
            </a:r>
            <a:endParaRPr lang="en-US" altLang="zh-TW" b="1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4001" cy="1046947"/>
          </a:xfrm>
        </p:spPr>
        <p:txBody>
          <a:bodyPr>
            <a:normAutofit/>
          </a:bodyPr>
          <a:lstStyle/>
          <a:p>
            <a:pPr hangingPunct="0"/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Financial Services</a:t>
            </a:r>
            <a:endParaRPr lang="en-US" altLang="zh-TW" b="1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017986" y="1611922"/>
            <a:ext cx="6864077" cy="2131953"/>
          </a:xfrm>
          <a:prstGeom prst="roundRect">
            <a:avLst>
              <a:gd name="adj" fmla="val 9775"/>
            </a:avLst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variety of incentives will be provided for Taiwanese OBU engaged in the aforementioned overseas financial services, including exemption from business income taxes and business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taxes.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 from Taiwan’s regulations in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conduct of financial business outside the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securities business conducted by OSUs will be entitled to related tax benefits as OBU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years.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文鼎圓體M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Rounded Rectangle 8"/>
          <p:cNvSpPr/>
          <p:nvPr/>
        </p:nvSpPr>
        <p:spPr bwMode="auto">
          <a:xfrm>
            <a:off x="2026973" y="4237655"/>
            <a:ext cx="6864078" cy="1295400"/>
          </a:xfrm>
          <a:prstGeom prst="roundRect">
            <a:avLst>
              <a:gd name="adj" fmla="val 3458"/>
            </a:avLst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estimated that the annual revenue of the banking and securities industry can be increased from NTD $28 billion to $42 billion.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 overseas customers to engage in investment and wealth management in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Taiwan so as to expand market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scale. </a:t>
            </a:r>
            <a:endParaRPr lang="zh-TW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7"/>
          <p:cNvSpPr/>
          <p:nvPr/>
        </p:nvSpPr>
        <p:spPr bwMode="auto">
          <a:xfrm>
            <a:off x="273050" y="4166568"/>
            <a:ext cx="1744936" cy="1457855"/>
          </a:xfrm>
          <a:prstGeom prst="roundRect">
            <a:avLst>
              <a:gd name="adj" fmla="val 10095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Business opportunities for enterprises</a:t>
            </a:r>
          </a:p>
        </p:txBody>
      </p:sp>
      <p:sp>
        <p:nvSpPr>
          <p:cNvPr id="8" name="Rounded Rectangle 1"/>
          <p:cNvSpPr/>
          <p:nvPr/>
        </p:nvSpPr>
        <p:spPr bwMode="auto">
          <a:xfrm>
            <a:off x="273050" y="1475117"/>
            <a:ext cx="1744936" cy="2449901"/>
          </a:xfrm>
          <a:prstGeom prst="roundRect">
            <a:avLst>
              <a:gd name="adj" fmla="val 10095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000" dirty="0" smtClean="0"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Taiwan’s advantages</a:t>
            </a:r>
            <a:endParaRPr lang="zh-TW" altLang="en-US" sz="2000" dirty="0">
              <a:latin typeface="Times New Roman" panose="02020603050405020304" pitchFamily="18" charset="0"/>
              <a:ea typeface="文鼎圓體M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4001" cy="1046947"/>
          </a:xfrm>
        </p:spPr>
        <p:txBody>
          <a:bodyPr>
            <a:normAutofit/>
          </a:bodyPr>
          <a:lstStyle/>
          <a:p>
            <a:pPr hangingPunct="0"/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Education Innovation</a:t>
            </a:r>
            <a:endParaRPr lang="en-US" altLang="zh-TW" b="1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83079" y="1193752"/>
            <a:ext cx="8307238" cy="201527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cooperation between domestic and overseas universities to set up university branch schools or departments, independent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schools,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courses or professional programs,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as to break through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existing legal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restrictions, to innovate governance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model,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 increase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of overseas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students.</a:t>
            </a:r>
            <a:endParaRPr lang="zh-TW" altLang="en-US" sz="1800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797812" y="2422080"/>
            <a:ext cx="7862486" cy="4159000"/>
            <a:chOff x="797812" y="2345880"/>
            <a:chExt cx="7862486" cy="4159000"/>
          </a:xfrm>
        </p:grpSpPr>
        <p:grpSp>
          <p:nvGrpSpPr>
            <p:cNvPr id="9" name="群組 8"/>
            <p:cNvGrpSpPr/>
            <p:nvPr/>
          </p:nvGrpSpPr>
          <p:grpSpPr>
            <a:xfrm>
              <a:off x="1361669" y="5962830"/>
              <a:ext cx="5834621" cy="303372"/>
              <a:chOff x="1859798" y="5787107"/>
              <a:chExt cx="5834621" cy="303372"/>
            </a:xfrm>
          </p:grpSpPr>
          <p:cxnSp>
            <p:nvCxnSpPr>
              <p:cNvPr id="50" name="直線接點 49"/>
              <p:cNvCxnSpPr/>
              <p:nvPr/>
            </p:nvCxnSpPr>
            <p:spPr>
              <a:xfrm flipV="1">
                <a:off x="1859798" y="5974590"/>
                <a:ext cx="5832000" cy="1"/>
              </a:xfrm>
              <a:prstGeom prst="line">
                <a:avLst/>
              </a:prstGeom>
              <a:ln w="15875">
                <a:solidFill>
                  <a:srgbClr val="A365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3310028" y="5793913"/>
                <a:ext cx="0" cy="180000"/>
              </a:xfrm>
              <a:prstGeom prst="line">
                <a:avLst/>
              </a:prstGeom>
              <a:ln w="15875">
                <a:solidFill>
                  <a:srgbClr val="A365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>
                <a:off x="7694419" y="5802479"/>
                <a:ext cx="0" cy="180000"/>
              </a:xfrm>
              <a:prstGeom prst="line">
                <a:avLst/>
              </a:prstGeom>
              <a:ln w="15875">
                <a:solidFill>
                  <a:srgbClr val="A365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>
                <a:off x="4801777" y="5802479"/>
                <a:ext cx="0" cy="288000"/>
              </a:xfrm>
              <a:prstGeom prst="line">
                <a:avLst/>
              </a:prstGeom>
              <a:ln w="15875">
                <a:solidFill>
                  <a:srgbClr val="A365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>
                <a:off x="1867088" y="5787107"/>
                <a:ext cx="0" cy="180000"/>
              </a:xfrm>
              <a:prstGeom prst="line">
                <a:avLst/>
              </a:prstGeom>
              <a:ln w="15875">
                <a:solidFill>
                  <a:srgbClr val="A365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>
                <a:off x="6158145" y="5798033"/>
                <a:ext cx="0" cy="180000"/>
              </a:xfrm>
              <a:prstGeom prst="line">
                <a:avLst/>
              </a:prstGeom>
              <a:ln w="15875">
                <a:solidFill>
                  <a:srgbClr val="A365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字方塊 9"/>
            <p:cNvSpPr txBox="1"/>
            <p:nvPr/>
          </p:nvSpPr>
          <p:spPr>
            <a:xfrm>
              <a:off x="849570" y="2860958"/>
              <a:ext cx="2486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solidFill>
                    <a:srgbClr val="548235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International Universities</a:t>
              </a:r>
              <a:endParaRPr lang="zh-TW" altLang="en-US" sz="1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548235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792671" y="2856697"/>
              <a:ext cx="4373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Taiwanese Universities</a:t>
              </a:r>
              <a:endParaRPr lang="zh-TW" altLang="en-US" sz="16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194749" y="2393047"/>
              <a:ext cx="2965946" cy="307777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endParaRPr lang="zh-TW" altLang="en-US" sz="1400" b="1" dirty="0">
                <a:solidFill>
                  <a:srgbClr val="FF0000"/>
                </a:solidFill>
                <a:effectLst>
                  <a:glow rad="139700">
                    <a:srgbClr val="FF1945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7472298" y="3486112"/>
              <a:ext cx="1188000" cy="576000"/>
            </a:xfrm>
            <a:prstGeom prst="roundRect">
              <a:avLst/>
            </a:prstGeom>
            <a:solidFill>
              <a:srgbClr val="3E89CE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altLang="zh-TW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Professional program</a:t>
              </a:r>
              <a:endPara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6261856" y="3474723"/>
              <a:ext cx="1044000" cy="576000"/>
            </a:xfrm>
            <a:prstGeom prst="roundRect">
              <a:avLst/>
            </a:prstGeom>
            <a:solidFill>
              <a:srgbClr val="3E89CE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altLang="zh-TW" sz="1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Degree program</a:t>
              </a:r>
              <a:endPara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4891206" y="3465852"/>
              <a:ext cx="1224000" cy="576000"/>
            </a:xfrm>
            <a:prstGeom prst="roundRect">
              <a:avLst/>
            </a:prstGeom>
            <a:solidFill>
              <a:srgbClr val="3E89CE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altLang="zh-TW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Independent 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schools</a:t>
              </a:r>
              <a:endParaRPr lang="zh-TW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853054" y="3465852"/>
              <a:ext cx="900000" cy="576000"/>
            </a:xfrm>
            <a:prstGeom prst="roundRect">
              <a:avLst/>
            </a:prstGeom>
            <a:solidFill>
              <a:srgbClr val="3E89CE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altLang="zh-TW" sz="1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Campus</a:t>
              </a:r>
              <a:endPara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2292067" y="3453976"/>
              <a:ext cx="1044000" cy="576000"/>
            </a:xfrm>
            <a:prstGeom prst="roundRect">
              <a:avLst/>
            </a:prstGeom>
            <a:solidFill>
              <a:srgbClr val="7EBA56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altLang="zh-TW" sz="1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Branch</a:t>
              </a:r>
              <a:endPara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849569" y="3453975"/>
              <a:ext cx="1224000" cy="576000"/>
            </a:xfrm>
            <a:prstGeom prst="roundRect">
              <a:avLst/>
            </a:prstGeom>
            <a:solidFill>
              <a:srgbClr val="7EBA56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altLang="zh-TW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Independent schools</a:t>
              </a:r>
              <a:endParaRPr lang="zh-TW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2839905" y="4156998"/>
              <a:ext cx="3348000" cy="999265"/>
            </a:xfrm>
            <a:prstGeom prst="ellipse">
              <a:avLst/>
            </a:prstGeom>
            <a:gradFill flip="none" rotWithShape="1">
              <a:gsLst>
                <a:gs pos="99000">
                  <a:srgbClr val="FFA7A9"/>
                </a:gs>
                <a:gs pos="49000">
                  <a:srgbClr val="D34949"/>
                </a:gs>
                <a:gs pos="2083">
                  <a:srgbClr val="FFA7A9"/>
                </a:gs>
                <a:gs pos="75000">
                  <a:srgbClr val="FF7174"/>
                </a:gs>
                <a:gs pos="25000">
                  <a:srgbClr val="FF7174"/>
                </a:gs>
              </a:gsLst>
              <a:lin ang="0" scaled="1"/>
              <a:tileRect/>
            </a:gradFill>
            <a:ln>
              <a:solidFill>
                <a:srgbClr val="8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797812" y="5176616"/>
              <a:ext cx="1152000" cy="756000"/>
            </a:xfrm>
            <a:prstGeom prst="roundRect">
              <a:avLst/>
            </a:prstGeom>
            <a:solidFill>
              <a:srgbClr val="A365D1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Build-up operational system</a:t>
              </a:r>
              <a:endParaRPr lang="zh-TW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 flipV="1">
              <a:off x="1353903" y="3365865"/>
              <a:ext cx="1440000" cy="1"/>
            </a:xfrm>
            <a:prstGeom prst="line">
              <a:avLst/>
            </a:prstGeom>
            <a:ln w="15875">
              <a:solidFill>
                <a:srgbClr val="7EBA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2101998" y="3187740"/>
              <a:ext cx="0" cy="180000"/>
            </a:xfrm>
            <a:prstGeom prst="line">
              <a:avLst/>
            </a:prstGeom>
            <a:ln w="15875">
              <a:solidFill>
                <a:srgbClr val="7EBA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2792221" y="3364545"/>
              <a:ext cx="0" cy="180000"/>
            </a:xfrm>
            <a:prstGeom prst="line">
              <a:avLst/>
            </a:prstGeom>
            <a:ln w="15875">
              <a:solidFill>
                <a:srgbClr val="7EBA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1359921" y="3362570"/>
              <a:ext cx="0" cy="180000"/>
            </a:xfrm>
            <a:prstGeom prst="line">
              <a:avLst/>
            </a:prstGeom>
            <a:ln w="15875">
              <a:solidFill>
                <a:srgbClr val="7EBA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群組 24"/>
            <p:cNvGrpSpPr/>
            <p:nvPr/>
          </p:nvGrpSpPr>
          <p:grpSpPr>
            <a:xfrm>
              <a:off x="4326694" y="3191914"/>
              <a:ext cx="3838977" cy="356805"/>
              <a:chOff x="4739099" y="2806734"/>
              <a:chExt cx="3352670" cy="356805"/>
            </a:xfrm>
          </p:grpSpPr>
          <p:cxnSp>
            <p:nvCxnSpPr>
              <p:cNvPr id="44" name="直線接點 43"/>
              <p:cNvCxnSpPr/>
              <p:nvPr/>
            </p:nvCxnSpPr>
            <p:spPr>
              <a:xfrm flipV="1">
                <a:off x="4739099" y="2980096"/>
                <a:ext cx="3348000" cy="1"/>
              </a:xfrm>
              <a:prstGeom prst="line">
                <a:avLst/>
              </a:prstGeom>
              <a:ln w="15875">
                <a:solidFill>
                  <a:srgbClr val="3E89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>
              <a:xfrm>
                <a:off x="6303629" y="2806734"/>
                <a:ext cx="0" cy="180000"/>
              </a:xfrm>
              <a:prstGeom prst="line">
                <a:avLst/>
              </a:prstGeom>
              <a:ln w="15875">
                <a:solidFill>
                  <a:srgbClr val="3E89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>
                <a:off x="6929719" y="2983539"/>
                <a:ext cx="0" cy="180000"/>
              </a:xfrm>
              <a:prstGeom prst="line">
                <a:avLst/>
              </a:prstGeom>
              <a:ln w="15875">
                <a:solidFill>
                  <a:srgbClr val="3E89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>
                <a:off x="5839914" y="2981564"/>
                <a:ext cx="0" cy="180000"/>
              </a:xfrm>
              <a:prstGeom prst="line">
                <a:avLst/>
              </a:prstGeom>
              <a:ln w="15875">
                <a:solidFill>
                  <a:srgbClr val="3E89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>
                <a:off x="4741284" y="2975798"/>
                <a:ext cx="0" cy="180000"/>
              </a:xfrm>
              <a:prstGeom prst="line">
                <a:avLst/>
              </a:prstGeom>
              <a:ln w="15875">
                <a:solidFill>
                  <a:srgbClr val="3E89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>
              <a:xfrm>
                <a:off x="8091769" y="2974014"/>
                <a:ext cx="0" cy="180000"/>
              </a:xfrm>
              <a:prstGeom prst="line">
                <a:avLst/>
              </a:prstGeom>
              <a:ln w="15875">
                <a:solidFill>
                  <a:srgbClr val="3E89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線接點 25"/>
            <p:cNvCxnSpPr/>
            <p:nvPr/>
          </p:nvCxnSpPr>
          <p:spPr>
            <a:xfrm>
              <a:off x="2847189" y="4662891"/>
              <a:ext cx="576000" cy="0"/>
            </a:xfrm>
            <a:prstGeom prst="line">
              <a:avLst/>
            </a:prstGeom>
            <a:ln w="34925">
              <a:solidFill>
                <a:schemeClr val="tx1">
                  <a:alpha val="83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5568161" y="4683681"/>
              <a:ext cx="648000" cy="0"/>
            </a:xfrm>
            <a:prstGeom prst="line">
              <a:avLst/>
            </a:prstGeom>
            <a:ln w="34925">
              <a:solidFill>
                <a:schemeClr val="tx1">
                  <a:alpha val="83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3416468" y="4504103"/>
              <a:ext cx="26567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Joint management system</a:t>
              </a:r>
              <a:endParaRPr lang="zh-TW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726799" y="4242062"/>
              <a:ext cx="19377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Deepening cooperation</a:t>
              </a:r>
              <a:endParaRPr lang="zh-TW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761803" y="4788104"/>
              <a:ext cx="19822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Self-accountability</a:t>
              </a:r>
              <a:endParaRPr lang="zh-TW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上-下雙向箭號 30"/>
            <p:cNvSpPr/>
            <p:nvPr/>
          </p:nvSpPr>
          <p:spPr>
            <a:xfrm>
              <a:off x="1147313" y="4064504"/>
              <a:ext cx="1508007" cy="1091759"/>
            </a:xfrm>
            <a:prstGeom prst="upDownArrow">
              <a:avLst>
                <a:gd name="adj1" fmla="val 50000"/>
                <a:gd name="adj2" fmla="val 38186"/>
              </a:avLst>
            </a:prstGeom>
            <a:gradFill flip="none" rotWithShape="1">
              <a:gsLst>
                <a:gs pos="16000">
                  <a:srgbClr val="D34949"/>
                </a:gs>
                <a:gs pos="82000">
                  <a:srgbClr val="FFA7A9"/>
                </a:gs>
              </a:gsLst>
              <a:lin ang="16200000" scaled="1"/>
              <a:tileRect/>
            </a:gradFill>
            <a:ln>
              <a:solidFill>
                <a:srgbClr val="CC323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358863" y="4287124"/>
              <a:ext cx="110557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Provide 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More Flexibility</a:t>
              </a:r>
              <a:endParaRPr lang="zh-TW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211315" y="2345880"/>
              <a:ext cx="35846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International Cooperation 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Framework</a:t>
              </a:r>
              <a:endPara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2214879" y="5190273"/>
              <a:ext cx="1224000" cy="756000"/>
            </a:xfrm>
            <a:prstGeom prst="roundRect">
              <a:avLst/>
            </a:prstGeom>
            <a:solidFill>
              <a:srgbClr val="A365D1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 and personnel recruitment</a:t>
              </a:r>
              <a:endParaRPr lang="zh-TW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圓角矩形 34"/>
            <p:cNvSpPr/>
            <p:nvPr/>
          </p:nvSpPr>
          <p:spPr>
            <a:xfrm>
              <a:off x="3687253" y="5201235"/>
              <a:ext cx="1116000" cy="756000"/>
            </a:xfrm>
            <a:prstGeom prst="roundRect">
              <a:avLst/>
            </a:prstGeom>
            <a:solidFill>
              <a:srgbClr val="A365D1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Students’ courses</a:t>
              </a:r>
              <a:endParaRPr lang="zh-TW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5097169" y="5222202"/>
              <a:ext cx="1116000" cy="756000"/>
            </a:xfrm>
            <a:prstGeom prst="roundRect">
              <a:avLst/>
            </a:prstGeom>
            <a:solidFill>
              <a:srgbClr val="A365D1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 of funding</a:t>
              </a:r>
              <a:endParaRPr lang="zh-TW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6588129" y="5222202"/>
              <a:ext cx="1116000" cy="756000"/>
            </a:xfrm>
            <a:prstGeom prst="roundRect">
              <a:avLst/>
            </a:prstGeom>
            <a:solidFill>
              <a:srgbClr val="A365D1"/>
            </a:solidFill>
            <a:ln w="25400" cap="sq" cmpd="sng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 enrollment</a:t>
              </a:r>
              <a:endParaRPr lang="zh-TW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518119" y="6166326"/>
              <a:ext cx="33885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Loosened the higher education items</a:t>
              </a:r>
              <a:endPara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2086083" y="2662501"/>
              <a:ext cx="3798406" cy="258964"/>
              <a:chOff x="2086083" y="2705631"/>
              <a:chExt cx="3798406" cy="258964"/>
            </a:xfrm>
          </p:grpSpPr>
          <p:cxnSp>
            <p:nvCxnSpPr>
              <p:cNvPr id="40" name="直線接點 39"/>
              <p:cNvCxnSpPr/>
              <p:nvPr/>
            </p:nvCxnSpPr>
            <p:spPr>
              <a:xfrm rot="21300000" flipV="1">
                <a:off x="2092819" y="2835113"/>
                <a:ext cx="9179" cy="1293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 rot="-360000" flipV="1">
                <a:off x="5875310" y="2835238"/>
                <a:ext cx="9179" cy="1293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>
                <a:off x="2086083" y="2834987"/>
                <a:ext cx="3793816" cy="0"/>
              </a:xfrm>
              <a:prstGeom prst="line">
                <a:avLst/>
              </a:prstGeom>
              <a:ln w="19050">
                <a:solidFill>
                  <a:srgbClr val="DF51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 rot="-360000" flipV="1">
                <a:off x="3993968" y="2705631"/>
                <a:ext cx="9179" cy="1293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499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結束點 15"/>
          <p:cNvSpPr/>
          <p:nvPr/>
        </p:nvSpPr>
        <p:spPr>
          <a:xfrm>
            <a:off x="396815" y="2240279"/>
            <a:ext cx="8203726" cy="1682791"/>
          </a:xfrm>
          <a:prstGeom prst="flowChartTerminator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Taiwan: The Best Choice for </a:t>
            </a:r>
            <a:r>
              <a:rPr lang="en-US" altLang="zh-TW" sz="4000" dirty="0">
                <a:solidFill>
                  <a:srgbClr val="002060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I</a:t>
            </a:r>
            <a:r>
              <a:rPr lang="en-US" altLang="zh-TW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nvestment</a:t>
            </a:r>
            <a:endParaRPr lang="zh-TW" altLang="en-US" sz="4000" dirty="0">
              <a:solidFill>
                <a:srgbClr val="002060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4001" cy="1046947"/>
          </a:xfrm>
        </p:spPr>
        <p:txBody>
          <a:bodyPr>
            <a:normAutofit/>
          </a:bodyPr>
          <a:lstStyle/>
          <a:p>
            <a:pPr hangingPunct="0"/>
            <a:r>
              <a:rPr lang="en-US" altLang="zh-TW" b="1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Education Innovation</a:t>
            </a:r>
            <a:endParaRPr lang="en-US" altLang="zh-TW" b="1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813036" y="1250353"/>
            <a:ext cx="7102422" cy="2391481"/>
          </a:xfrm>
          <a:prstGeom prst="roundRect">
            <a:avLst>
              <a:gd name="adj" fmla="val 9775"/>
            </a:avLst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Taiwan’s institutions of higher education are endowed with highly qualified instructors and high-quality campus environments.</a:t>
            </a:r>
            <a:endParaRPr lang="zh-TW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Vocational education resources meet the talent needs of emerging countries in Asia and can be exported.</a:t>
            </a:r>
            <a:endParaRPr lang="zh-TW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Joined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international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education certification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organization,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qualifications recognized internationally.</a:t>
            </a:r>
            <a:endParaRPr lang="zh-TW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Friendly living environment and tuition fees lower than in Europe and North America.</a:t>
            </a:r>
            <a:endParaRPr lang="zh-TW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8"/>
          <p:cNvSpPr/>
          <p:nvPr/>
        </p:nvSpPr>
        <p:spPr bwMode="auto">
          <a:xfrm>
            <a:off x="1813034" y="3793152"/>
            <a:ext cx="7102423" cy="3014662"/>
          </a:xfrm>
          <a:prstGeom prst="roundRect">
            <a:avLst>
              <a:gd name="adj" fmla="val 3458"/>
            </a:avLst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universities can, through cooperation with universities in Taiwan, directly establish affiliated branches or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international university branches or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non-affiliated but have a clear joint management mechanism.</a:t>
            </a:r>
            <a:endParaRPr lang="zh-TW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estimated that within a year there will be five and within three years ten degree programs and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rofessional programs being established through collaboration with major foreign universities, and that within three years there will be five independent educational institutions being established through such cooperation.</a:t>
            </a:r>
            <a:endParaRPr lang="zh-TW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400" indent="-3564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l"/>
              <a:defRPr/>
            </a:pP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文鼎圓體M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Rounded Rectangle 7"/>
          <p:cNvSpPr/>
          <p:nvPr/>
        </p:nvSpPr>
        <p:spPr bwMode="auto">
          <a:xfrm>
            <a:off x="273050" y="3872300"/>
            <a:ext cx="1539986" cy="2364598"/>
          </a:xfrm>
          <a:prstGeom prst="roundRect">
            <a:avLst>
              <a:gd name="adj" fmla="val 10095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en-US" altLang="zh-TW" sz="2000" smtClean="0"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Projected benefits</a:t>
            </a:r>
            <a:endParaRPr lang="en-US" altLang="zh-TW" sz="2000" dirty="0">
              <a:latin typeface="Times New Roman" panose="02020603050405020304" pitchFamily="18" charset="0"/>
              <a:ea typeface="文鼎圓體M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ounded Rectangle 1"/>
          <p:cNvSpPr/>
          <p:nvPr/>
        </p:nvSpPr>
        <p:spPr bwMode="auto">
          <a:xfrm>
            <a:off x="273050" y="1362973"/>
            <a:ext cx="1539986" cy="2027207"/>
          </a:xfrm>
          <a:prstGeom prst="roundRect">
            <a:avLst>
              <a:gd name="adj" fmla="val 10095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000" dirty="0" smtClean="0">
                <a:latin typeface="Times New Roman" panose="02020603050405020304" pitchFamily="18" charset="0"/>
                <a:ea typeface="文鼎圓體M" pitchFamily="34" charset="-120"/>
                <a:cs typeface="Times New Roman" panose="02020603050405020304" pitchFamily="18" charset="0"/>
              </a:rPr>
              <a:t>Taiwan’s advantages</a:t>
            </a:r>
            <a:endParaRPr lang="zh-TW" altLang="en-US" sz="2000" dirty="0">
              <a:latin typeface="Times New Roman" panose="02020603050405020304" pitchFamily="18" charset="0"/>
              <a:ea typeface="文鼎圓體M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結束點 15"/>
          <p:cNvSpPr/>
          <p:nvPr/>
        </p:nvSpPr>
        <p:spPr>
          <a:xfrm>
            <a:off x="1038715" y="2214401"/>
            <a:ext cx="7381385" cy="1943532"/>
          </a:xfrm>
          <a:prstGeom prst="flowChartTerminator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Introduction </a:t>
            </a:r>
            <a:r>
              <a:rPr lang="en-US" altLang="zh-TW" sz="4000" dirty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to </a:t>
            </a:r>
            <a:endParaRPr lang="en-US" altLang="zh-TW" sz="4000" dirty="0" smtClean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the </a:t>
            </a:r>
            <a:r>
              <a:rPr lang="en-US" altLang="zh-TW" sz="4000" dirty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8 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Newly-Established FEPZs </a:t>
            </a:r>
            <a:endParaRPr lang="zh-TW" altLang="en-US" sz="4000" dirty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3999" cy="111895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Introduction to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8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Newly-Established FEPZs 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3294" y="2274028"/>
            <a:ext cx="4076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FTZs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-biotech 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 and 1 industrial park.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special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being enacted, local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can apply to establish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FEPZs.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53254" y="1487599"/>
            <a:ext cx="1296144" cy="6480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Physical Locations</a:t>
            </a:r>
            <a:endParaRPr lang="zh-TW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3288" y="4812225"/>
            <a:ext cx="4229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285750" indent="-285750" algn="just">
              <a:buFont typeface="Arial" panose="020B0604020202020204" pitchFamily="34" charset="0"/>
              <a:buChar char="•"/>
            </a:lvl1pPr>
            <a:lvl2pPr marL="285750" lvl="1" indent="-285750" algn="just">
              <a:buFont typeface="Arial" panose="020B0604020202020204" pitchFamily="34" charset="0"/>
              <a:buChar char="•"/>
            </a:lvl2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designated trial-points approach can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be adopted for piloting some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activities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their special characteristics, such financial services and education innovation.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01553" y="4131721"/>
            <a:ext cx="1416887" cy="6480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Designated trial-points</a:t>
            </a:r>
            <a:endParaRPr lang="zh-TW" altLang="en-US" sz="1600" b="1" dirty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787968" y="1557480"/>
            <a:ext cx="4297483" cy="4609769"/>
            <a:chOff x="4787968" y="1557480"/>
            <a:chExt cx="4297483" cy="4609769"/>
          </a:xfrm>
        </p:grpSpPr>
        <p:grpSp>
          <p:nvGrpSpPr>
            <p:cNvPr id="14" name="群組 15"/>
            <p:cNvGrpSpPr>
              <a:grpSpLocks/>
            </p:cNvGrpSpPr>
            <p:nvPr/>
          </p:nvGrpSpPr>
          <p:grpSpPr bwMode="auto">
            <a:xfrm>
              <a:off x="5776963" y="1934155"/>
              <a:ext cx="2609529" cy="4233094"/>
              <a:chOff x="3119871" y="1142289"/>
              <a:chExt cx="2965450" cy="4811712"/>
            </a:xfrm>
          </p:grpSpPr>
          <p:grpSp>
            <p:nvGrpSpPr>
              <p:cNvPr id="24" name="群組 202"/>
              <p:cNvGrpSpPr>
                <a:grpSpLocks/>
              </p:cNvGrpSpPr>
              <p:nvPr/>
            </p:nvGrpSpPr>
            <p:grpSpPr bwMode="auto">
              <a:xfrm>
                <a:off x="3119871" y="1142289"/>
                <a:ext cx="2965450" cy="4811712"/>
                <a:chOff x="3701901" y="1712913"/>
                <a:chExt cx="2965450" cy="4811712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2" name="Freeform 61" descr="大棋盤格"/>
                <p:cNvSpPr>
                  <a:spLocks/>
                </p:cNvSpPr>
                <p:nvPr/>
              </p:nvSpPr>
              <p:spPr bwMode="auto">
                <a:xfrm>
                  <a:off x="4455486" y="3273608"/>
                  <a:ext cx="345604" cy="167649"/>
                </a:xfrm>
                <a:custGeom>
                  <a:avLst/>
                  <a:gdLst>
                    <a:gd name="T0" fmla="*/ 43986 w 55"/>
                    <a:gd name="T1" fmla="*/ 6448 h 26"/>
                    <a:gd name="T2" fmla="*/ 25135 w 55"/>
                    <a:gd name="T3" fmla="*/ 38688 h 26"/>
                    <a:gd name="T4" fmla="*/ 31419 w 55"/>
                    <a:gd name="T5" fmla="*/ 51584 h 26"/>
                    <a:gd name="T6" fmla="*/ 0 w 55"/>
                    <a:gd name="T7" fmla="*/ 96721 h 26"/>
                    <a:gd name="T8" fmla="*/ 31419 w 55"/>
                    <a:gd name="T9" fmla="*/ 128961 h 26"/>
                    <a:gd name="T10" fmla="*/ 62837 w 55"/>
                    <a:gd name="T11" fmla="*/ 135409 h 26"/>
                    <a:gd name="T12" fmla="*/ 69121 w 55"/>
                    <a:gd name="T13" fmla="*/ 148305 h 26"/>
                    <a:gd name="T14" fmla="*/ 119390 w 55"/>
                    <a:gd name="T15" fmla="*/ 161201 h 26"/>
                    <a:gd name="T16" fmla="*/ 201079 w 55"/>
                    <a:gd name="T17" fmla="*/ 122513 h 26"/>
                    <a:gd name="T18" fmla="*/ 201079 w 55"/>
                    <a:gd name="T19" fmla="*/ 109617 h 26"/>
                    <a:gd name="T20" fmla="*/ 188511 w 55"/>
                    <a:gd name="T21" fmla="*/ 83825 h 26"/>
                    <a:gd name="T22" fmla="*/ 263916 w 55"/>
                    <a:gd name="T23" fmla="*/ 90273 h 26"/>
                    <a:gd name="T24" fmla="*/ 333037 w 55"/>
                    <a:gd name="T25" fmla="*/ 77376 h 26"/>
                    <a:gd name="T26" fmla="*/ 339320 w 55"/>
                    <a:gd name="T27" fmla="*/ 32240 h 26"/>
                    <a:gd name="T28" fmla="*/ 270200 w 55"/>
                    <a:gd name="T29" fmla="*/ 0 h 26"/>
                    <a:gd name="T30" fmla="*/ 257632 w 55"/>
                    <a:gd name="T31" fmla="*/ 19344 h 26"/>
                    <a:gd name="T32" fmla="*/ 226214 w 55"/>
                    <a:gd name="T33" fmla="*/ 38688 h 26"/>
                    <a:gd name="T34" fmla="*/ 182228 w 55"/>
                    <a:gd name="T35" fmla="*/ 38688 h 26"/>
                    <a:gd name="T36" fmla="*/ 175944 w 55"/>
                    <a:gd name="T37" fmla="*/ 19344 h 26"/>
                    <a:gd name="T38" fmla="*/ 131958 w 55"/>
                    <a:gd name="T39" fmla="*/ 25792 h 26"/>
                    <a:gd name="T40" fmla="*/ 119390 w 55"/>
                    <a:gd name="T41" fmla="*/ 19344 h 26"/>
                    <a:gd name="T42" fmla="*/ 87972 w 55"/>
                    <a:gd name="T43" fmla="*/ 19344 h 26"/>
                    <a:gd name="T44" fmla="*/ 43986 w 55"/>
                    <a:gd name="T45" fmla="*/ 6448 h 2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5"/>
                    <a:gd name="T70" fmla="*/ 0 h 26"/>
                    <a:gd name="T71" fmla="*/ 55 w 55"/>
                    <a:gd name="T72" fmla="*/ 26 h 2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5" h="26">
                      <a:moveTo>
                        <a:pt x="7" y="1"/>
                      </a:move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0" y="15"/>
                      </a:lnTo>
                      <a:lnTo>
                        <a:pt x="5" y="20"/>
                      </a:lnTo>
                      <a:lnTo>
                        <a:pt x="10" y="21"/>
                      </a:lnTo>
                      <a:lnTo>
                        <a:pt x="11" y="23"/>
                      </a:lnTo>
                      <a:lnTo>
                        <a:pt x="19" y="25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0" y="13"/>
                      </a:lnTo>
                      <a:lnTo>
                        <a:pt x="42" y="14"/>
                      </a:lnTo>
                      <a:lnTo>
                        <a:pt x="53" y="12"/>
                      </a:lnTo>
                      <a:lnTo>
                        <a:pt x="54" y="5"/>
                      </a:lnTo>
                      <a:lnTo>
                        <a:pt x="43" y="0"/>
                      </a:lnTo>
                      <a:lnTo>
                        <a:pt x="41" y="3"/>
                      </a:lnTo>
                      <a:lnTo>
                        <a:pt x="36" y="6"/>
                      </a:lnTo>
                      <a:lnTo>
                        <a:pt x="29" y="6"/>
                      </a:lnTo>
                      <a:lnTo>
                        <a:pt x="28" y="3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4" y="3"/>
                      </a:lnTo>
                      <a:lnTo>
                        <a:pt x="7" y="1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33" name="Freeform 62" descr="大棋盤格"/>
                <p:cNvSpPr>
                  <a:spLocks/>
                </p:cNvSpPr>
                <p:nvPr/>
              </p:nvSpPr>
              <p:spPr bwMode="auto">
                <a:xfrm>
                  <a:off x="6082353" y="1892661"/>
                  <a:ext cx="296714" cy="191846"/>
                </a:xfrm>
                <a:custGeom>
                  <a:avLst/>
                  <a:gdLst>
                    <a:gd name="T0" fmla="*/ 290401 w 47"/>
                    <a:gd name="T1" fmla="*/ 51159 h 30"/>
                    <a:gd name="T2" fmla="*/ 271462 w 47"/>
                    <a:gd name="T3" fmla="*/ 44764 h 30"/>
                    <a:gd name="T4" fmla="*/ 157827 w 47"/>
                    <a:gd name="T5" fmla="*/ 31974 h 30"/>
                    <a:gd name="T6" fmla="*/ 101009 w 47"/>
                    <a:gd name="T7" fmla="*/ 0 h 30"/>
                    <a:gd name="T8" fmla="*/ 94696 w 47"/>
                    <a:gd name="T9" fmla="*/ 0 h 30"/>
                    <a:gd name="T10" fmla="*/ 63131 w 47"/>
                    <a:gd name="T11" fmla="*/ 38369 h 30"/>
                    <a:gd name="T12" fmla="*/ 12626 w 47"/>
                    <a:gd name="T13" fmla="*/ 51159 h 30"/>
                    <a:gd name="T14" fmla="*/ 0 w 47"/>
                    <a:gd name="T15" fmla="*/ 76738 h 30"/>
                    <a:gd name="T16" fmla="*/ 44191 w 47"/>
                    <a:gd name="T17" fmla="*/ 115108 h 30"/>
                    <a:gd name="T18" fmla="*/ 82070 w 47"/>
                    <a:gd name="T19" fmla="*/ 166267 h 30"/>
                    <a:gd name="T20" fmla="*/ 164140 w 47"/>
                    <a:gd name="T21" fmla="*/ 185451 h 30"/>
                    <a:gd name="T22" fmla="*/ 214644 w 47"/>
                    <a:gd name="T23" fmla="*/ 185451 h 30"/>
                    <a:gd name="T24" fmla="*/ 246210 w 47"/>
                    <a:gd name="T25" fmla="*/ 159872 h 30"/>
                    <a:gd name="T26" fmla="*/ 239896 w 47"/>
                    <a:gd name="T27" fmla="*/ 147082 h 30"/>
                    <a:gd name="T28" fmla="*/ 214644 w 47"/>
                    <a:gd name="T29" fmla="*/ 134292 h 30"/>
                    <a:gd name="T30" fmla="*/ 195705 w 47"/>
                    <a:gd name="T31" fmla="*/ 95923 h 30"/>
                    <a:gd name="T32" fmla="*/ 220957 w 47"/>
                    <a:gd name="T33" fmla="*/ 70344 h 30"/>
                    <a:gd name="T34" fmla="*/ 271462 w 47"/>
                    <a:gd name="T35" fmla="*/ 70344 h 30"/>
                    <a:gd name="T36" fmla="*/ 290401 w 47"/>
                    <a:gd name="T37" fmla="*/ 51159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"/>
                    <a:gd name="T58" fmla="*/ 0 h 30"/>
                    <a:gd name="T59" fmla="*/ 47 w 47"/>
                    <a:gd name="T60" fmla="*/ 30 h 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" h="30">
                      <a:moveTo>
                        <a:pt x="46" y="8"/>
                      </a:moveTo>
                      <a:lnTo>
                        <a:pt x="43" y="7"/>
                      </a:lnTo>
                      <a:lnTo>
                        <a:pt x="25" y="5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0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7" y="18"/>
                      </a:lnTo>
                      <a:lnTo>
                        <a:pt x="13" y="26"/>
                      </a:lnTo>
                      <a:lnTo>
                        <a:pt x="26" y="29"/>
                      </a:lnTo>
                      <a:lnTo>
                        <a:pt x="34" y="29"/>
                      </a:lnTo>
                      <a:lnTo>
                        <a:pt x="39" y="25"/>
                      </a:lnTo>
                      <a:lnTo>
                        <a:pt x="38" y="23"/>
                      </a:lnTo>
                      <a:lnTo>
                        <a:pt x="34" y="21"/>
                      </a:lnTo>
                      <a:lnTo>
                        <a:pt x="31" y="15"/>
                      </a:lnTo>
                      <a:lnTo>
                        <a:pt x="35" y="11"/>
                      </a:lnTo>
                      <a:lnTo>
                        <a:pt x="43" y="11"/>
                      </a:lnTo>
                      <a:lnTo>
                        <a:pt x="46" y="8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34" name="Freeform 63" descr="大棋盤格"/>
                <p:cNvSpPr>
                  <a:spLocks/>
                </p:cNvSpPr>
                <p:nvPr/>
              </p:nvSpPr>
              <p:spPr bwMode="auto">
                <a:xfrm>
                  <a:off x="4858410" y="2366227"/>
                  <a:ext cx="237708" cy="210858"/>
                </a:xfrm>
                <a:custGeom>
                  <a:avLst/>
                  <a:gdLst>
                    <a:gd name="T0" fmla="*/ 50044 w 38"/>
                    <a:gd name="T1" fmla="*/ 12779 h 33"/>
                    <a:gd name="T2" fmla="*/ 37533 w 38"/>
                    <a:gd name="T3" fmla="*/ 31948 h 33"/>
                    <a:gd name="T4" fmla="*/ 37533 w 38"/>
                    <a:gd name="T5" fmla="*/ 44727 h 33"/>
                    <a:gd name="T6" fmla="*/ 56299 w 38"/>
                    <a:gd name="T7" fmla="*/ 57507 h 33"/>
                    <a:gd name="T8" fmla="*/ 31277 w 38"/>
                    <a:gd name="T9" fmla="*/ 63896 h 33"/>
                    <a:gd name="T10" fmla="*/ 25022 w 38"/>
                    <a:gd name="T11" fmla="*/ 127793 h 33"/>
                    <a:gd name="T12" fmla="*/ 18766 w 38"/>
                    <a:gd name="T13" fmla="*/ 166131 h 33"/>
                    <a:gd name="T14" fmla="*/ 0 w 38"/>
                    <a:gd name="T15" fmla="*/ 185299 h 33"/>
                    <a:gd name="T16" fmla="*/ 12511 w 38"/>
                    <a:gd name="T17" fmla="*/ 191689 h 33"/>
                    <a:gd name="T18" fmla="*/ 43788 w 38"/>
                    <a:gd name="T19" fmla="*/ 172520 h 33"/>
                    <a:gd name="T20" fmla="*/ 56299 w 38"/>
                    <a:gd name="T21" fmla="*/ 198079 h 33"/>
                    <a:gd name="T22" fmla="*/ 81321 w 38"/>
                    <a:gd name="T23" fmla="*/ 204468 h 33"/>
                    <a:gd name="T24" fmla="*/ 100088 w 38"/>
                    <a:gd name="T25" fmla="*/ 153351 h 33"/>
                    <a:gd name="T26" fmla="*/ 150131 w 38"/>
                    <a:gd name="T27" fmla="*/ 108624 h 33"/>
                    <a:gd name="T28" fmla="*/ 162642 w 38"/>
                    <a:gd name="T29" fmla="*/ 108624 h 33"/>
                    <a:gd name="T30" fmla="*/ 206431 w 38"/>
                    <a:gd name="T31" fmla="*/ 115013 h 33"/>
                    <a:gd name="T32" fmla="*/ 212686 w 38"/>
                    <a:gd name="T33" fmla="*/ 134182 h 33"/>
                    <a:gd name="T34" fmla="*/ 231453 w 38"/>
                    <a:gd name="T35" fmla="*/ 127793 h 33"/>
                    <a:gd name="T36" fmla="*/ 218942 w 38"/>
                    <a:gd name="T37" fmla="*/ 63896 h 33"/>
                    <a:gd name="T38" fmla="*/ 181409 w 38"/>
                    <a:gd name="T39" fmla="*/ 31948 h 33"/>
                    <a:gd name="T40" fmla="*/ 106343 w 38"/>
                    <a:gd name="T41" fmla="*/ 19169 h 33"/>
                    <a:gd name="T42" fmla="*/ 62555 w 38"/>
                    <a:gd name="T43" fmla="*/ 0 h 33"/>
                    <a:gd name="T44" fmla="*/ 50044 w 38"/>
                    <a:gd name="T45" fmla="*/ 12779 h 3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33"/>
                    <a:gd name="T71" fmla="*/ 38 w 38"/>
                    <a:gd name="T72" fmla="*/ 33 h 3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33">
                      <a:moveTo>
                        <a:pt x="8" y="2"/>
                      </a:moveTo>
                      <a:lnTo>
                        <a:pt x="6" y="5"/>
                      </a:lnTo>
                      <a:lnTo>
                        <a:pt x="6" y="7"/>
                      </a:lnTo>
                      <a:lnTo>
                        <a:pt x="9" y="9"/>
                      </a:lnTo>
                      <a:lnTo>
                        <a:pt x="5" y="10"/>
                      </a:lnTo>
                      <a:lnTo>
                        <a:pt x="4" y="20"/>
                      </a:lnTo>
                      <a:lnTo>
                        <a:pt x="3" y="26"/>
                      </a:lnTo>
                      <a:lnTo>
                        <a:pt x="0" y="29"/>
                      </a:lnTo>
                      <a:lnTo>
                        <a:pt x="2" y="30"/>
                      </a:lnTo>
                      <a:lnTo>
                        <a:pt x="7" y="27"/>
                      </a:lnTo>
                      <a:lnTo>
                        <a:pt x="9" y="31"/>
                      </a:lnTo>
                      <a:lnTo>
                        <a:pt x="13" y="32"/>
                      </a:lnTo>
                      <a:lnTo>
                        <a:pt x="16" y="24"/>
                      </a:lnTo>
                      <a:lnTo>
                        <a:pt x="24" y="17"/>
                      </a:lnTo>
                      <a:lnTo>
                        <a:pt x="26" y="17"/>
                      </a:lnTo>
                      <a:lnTo>
                        <a:pt x="33" y="18"/>
                      </a:lnTo>
                      <a:lnTo>
                        <a:pt x="34" y="21"/>
                      </a:lnTo>
                      <a:lnTo>
                        <a:pt x="37" y="20"/>
                      </a:lnTo>
                      <a:lnTo>
                        <a:pt x="35" y="10"/>
                      </a:lnTo>
                      <a:lnTo>
                        <a:pt x="29" y="5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8" y="2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35" name="Freeform 65" descr="大棋盤格"/>
                <p:cNvSpPr>
                  <a:spLocks/>
                </p:cNvSpPr>
                <p:nvPr/>
              </p:nvSpPr>
              <p:spPr bwMode="auto">
                <a:xfrm>
                  <a:off x="4349276" y="5117752"/>
                  <a:ext cx="935659" cy="1406873"/>
                </a:xfrm>
                <a:custGeom>
                  <a:avLst/>
                  <a:gdLst>
                    <a:gd name="T0" fmla="*/ 872863 w 149"/>
                    <a:gd name="T1" fmla="*/ 888888 h 220"/>
                    <a:gd name="T2" fmla="*/ 722153 w 149"/>
                    <a:gd name="T3" fmla="*/ 863309 h 220"/>
                    <a:gd name="T4" fmla="*/ 684475 w 149"/>
                    <a:gd name="T5" fmla="*/ 805755 h 220"/>
                    <a:gd name="T6" fmla="*/ 678196 w 149"/>
                    <a:gd name="T7" fmla="*/ 754596 h 220"/>
                    <a:gd name="T8" fmla="*/ 621679 w 149"/>
                    <a:gd name="T9" fmla="*/ 735411 h 220"/>
                    <a:gd name="T10" fmla="*/ 634239 w 149"/>
                    <a:gd name="T11" fmla="*/ 652277 h 220"/>
                    <a:gd name="T12" fmla="*/ 558884 w 149"/>
                    <a:gd name="T13" fmla="*/ 460431 h 220"/>
                    <a:gd name="T14" fmla="*/ 627959 w 149"/>
                    <a:gd name="T15" fmla="*/ 268585 h 220"/>
                    <a:gd name="T16" fmla="*/ 784949 w 149"/>
                    <a:gd name="T17" fmla="*/ 198241 h 220"/>
                    <a:gd name="T18" fmla="*/ 791228 w 149"/>
                    <a:gd name="T19" fmla="*/ 115108 h 220"/>
                    <a:gd name="T20" fmla="*/ 703314 w 149"/>
                    <a:gd name="T21" fmla="*/ 6395 h 220"/>
                    <a:gd name="T22" fmla="*/ 715873 w 149"/>
                    <a:gd name="T23" fmla="*/ 19185 h 220"/>
                    <a:gd name="T24" fmla="*/ 709594 w 149"/>
                    <a:gd name="T25" fmla="*/ 19185 h 220"/>
                    <a:gd name="T26" fmla="*/ 640518 w 149"/>
                    <a:gd name="T27" fmla="*/ 0 h 220"/>
                    <a:gd name="T28" fmla="*/ 565163 w 149"/>
                    <a:gd name="T29" fmla="*/ 51159 h 220"/>
                    <a:gd name="T30" fmla="*/ 496088 w 149"/>
                    <a:gd name="T31" fmla="*/ 19185 h 220"/>
                    <a:gd name="T32" fmla="*/ 439571 w 149"/>
                    <a:gd name="T33" fmla="*/ 38369 h 220"/>
                    <a:gd name="T34" fmla="*/ 383055 w 149"/>
                    <a:gd name="T35" fmla="*/ 0 h 220"/>
                    <a:gd name="T36" fmla="*/ 332818 w 149"/>
                    <a:gd name="T37" fmla="*/ 19185 h 220"/>
                    <a:gd name="T38" fmla="*/ 270022 w 149"/>
                    <a:gd name="T39" fmla="*/ 19185 h 220"/>
                    <a:gd name="T40" fmla="*/ 175829 w 149"/>
                    <a:gd name="T41" fmla="*/ 108713 h 220"/>
                    <a:gd name="T42" fmla="*/ 69075 w 149"/>
                    <a:gd name="T43" fmla="*/ 108713 h 220"/>
                    <a:gd name="T44" fmla="*/ 31398 w 149"/>
                    <a:gd name="T45" fmla="*/ 140687 h 220"/>
                    <a:gd name="T46" fmla="*/ 37678 w 149"/>
                    <a:gd name="T47" fmla="*/ 383693 h 220"/>
                    <a:gd name="T48" fmla="*/ 50237 w 149"/>
                    <a:gd name="T49" fmla="*/ 422062 h 220"/>
                    <a:gd name="T50" fmla="*/ 62796 w 149"/>
                    <a:gd name="T51" fmla="*/ 428457 h 220"/>
                    <a:gd name="T52" fmla="*/ 62796 w 149"/>
                    <a:gd name="T53" fmla="*/ 434852 h 220"/>
                    <a:gd name="T54" fmla="*/ 56516 w 149"/>
                    <a:gd name="T55" fmla="*/ 498800 h 220"/>
                    <a:gd name="T56" fmla="*/ 0 w 149"/>
                    <a:gd name="T57" fmla="*/ 633093 h 220"/>
                    <a:gd name="T58" fmla="*/ 87914 w 149"/>
                    <a:gd name="T59" fmla="*/ 658672 h 220"/>
                    <a:gd name="T60" fmla="*/ 119312 w 149"/>
                    <a:gd name="T61" fmla="*/ 626698 h 220"/>
                    <a:gd name="T62" fmla="*/ 144431 w 149"/>
                    <a:gd name="T63" fmla="*/ 677857 h 220"/>
                    <a:gd name="T64" fmla="*/ 226065 w 149"/>
                    <a:gd name="T65" fmla="*/ 703437 h 220"/>
                    <a:gd name="T66" fmla="*/ 320259 w 149"/>
                    <a:gd name="T67" fmla="*/ 805755 h 220"/>
                    <a:gd name="T68" fmla="*/ 464690 w 149"/>
                    <a:gd name="T69" fmla="*/ 901678 h 220"/>
                    <a:gd name="T70" fmla="*/ 602841 w 149"/>
                    <a:gd name="T71" fmla="*/ 1099919 h 220"/>
                    <a:gd name="T72" fmla="*/ 558884 w 149"/>
                    <a:gd name="T73" fmla="*/ 1208632 h 220"/>
                    <a:gd name="T74" fmla="*/ 709594 w 149"/>
                    <a:gd name="T75" fmla="*/ 1394083 h 220"/>
                    <a:gd name="T76" fmla="*/ 747271 w 149"/>
                    <a:gd name="T77" fmla="*/ 1323740 h 220"/>
                    <a:gd name="T78" fmla="*/ 879143 w 149"/>
                    <a:gd name="T79" fmla="*/ 1400478 h 220"/>
                    <a:gd name="T80" fmla="*/ 885422 w 149"/>
                    <a:gd name="T81" fmla="*/ 1221422 h 220"/>
                    <a:gd name="T82" fmla="*/ 929379 w 149"/>
                    <a:gd name="T83" fmla="*/ 1151078 h 220"/>
                    <a:gd name="T84" fmla="*/ 897981 w 149"/>
                    <a:gd name="T85" fmla="*/ 1074339 h 220"/>
                    <a:gd name="T86" fmla="*/ 904261 w 149"/>
                    <a:gd name="T87" fmla="*/ 978416 h 220"/>
                    <a:gd name="T88" fmla="*/ 879143 w 149"/>
                    <a:gd name="T89" fmla="*/ 888888 h 220"/>
                    <a:gd name="T90" fmla="*/ 872863 w 149"/>
                    <a:gd name="T91" fmla="*/ 888888 h 22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49"/>
                    <a:gd name="T139" fmla="*/ 0 h 220"/>
                    <a:gd name="T140" fmla="*/ 149 w 149"/>
                    <a:gd name="T141" fmla="*/ 220 h 22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49" h="220">
                      <a:moveTo>
                        <a:pt x="139" y="139"/>
                      </a:moveTo>
                      <a:lnTo>
                        <a:pt x="115" y="135"/>
                      </a:lnTo>
                      <a:lnTo>
                        <a:pt x="109" y="126"/>
                      </a:lnTo>
                      <a:lnTo>
                        <a:pt x="108" y="118"/>
                      </a:lnTo>
                      <a:lnTo>
                        <a:pt x="99" y="115"/>
                      </a:lnTo>
                      <a:lnTo>
                        <a:pt x="101" y="102"/>
                      </a:lnTo>
                      <a:lnTo>
                        <a:pt x="89" y="72"/>
                      </a:lnTo>
                      <a:lnTo>
                        <a:pt x="100" y="42"/>
                      </a:lnTo>
                      <a:lnTo>
                        <a:pt x="125" y="31"/>
                      </a:lnTo>
                      <a:lnTo>
                        <a:pt x="126" y="18"/>
                      </a:lnTo>
                      <a:lnTo>
                        <a:pt x="112" y="1"/>
                      </a:lnTo>
                      <a:lnTo>
                        <a:pt x="114" y="3"/>
                      </a:lnTo>
                      <a:lnTo>
                        <a:pt x="113" y="3"/>
                      </a:lnTo>
                      <a:lnTo>
                        <a:pt x="102" y="0"/>
                      </a:lnTo>
                      <a:lnTo>
                        <a:pt x="90" y="8"/>
                      </a:lnTo>
                      <a:lnTo>
                        <a:pt x="79" y="3"/>
                      </a:lnTo>
                      <a:lnTo>
                        <a:pt x="70" y="6"/>
                      </a:lnTo>
                      <a:lnTo>
                        <a:pt x="61" y="0"/>
                      </a:lnTo>
                      <a:lnTo>
                        <a:pt x="53" y="3"/>
                      </a:lnTo>
                      <a:lnTo>
                        <a:pt x="43" y="3"/>
                      </a:lnTo>
                      <a:lnTo>
                        <a:pt x="28" y="17"/>
                      </a:lnTo>
                      <a:lnTo>
                        <a:pt x="11" y="17"/>
                      </a:lnTo>
                      <a:lnTo>
                        <a:pt x="5" y="22"/>
                      </a:lnTo>
                      <a:lnTo>
                        <a:pt x="6" y="60"/>
                      </a:lnTo>
                      <a:lnTo>
                        <a:pt x="8" y="66"/>
                      </a:lnTo>
                      <a:lnTo>
                        <a:pt x="10" y="67"/>
                      </a:lnTo>
                      <a:lnTo>
                        <a:pt x="10" y="68"/>
                      </a:lnTo>
                      <a:lnTo>
                        <a:pt x="9" y="78"/>
                      </a:lnTo>
                      <a:lnTo>
                        <a:pt x="0" y="99"/>
                      </a:lnTo>
                      <a:lnTo>
                        <a:pt x="14" y="103"/>
                      </a:lnTo>
                      <a:lnTo>
                        <a:pt x="19" y="98"/>
                      </a:lnTo>
                      <a:lnTo>
                        <a:pt x="23" y="106"/>
                      </a:lnTo>
                      <a:lnTo>
                        <a:pt x="36" y="110"/>
                      </a:lnTo>
                      <a:lnTo>
                        <a:pt x="51" y="126"/>
                      </a:lnTo>
                      <a:lnTo>
                        <a:pt x="74" y="141"/>
                      </a:lnTo>
                      <a:lnTo>
                        <a:pt x="96" y="172"/>
                      </a:lnTo>
                      <a:lnTo>
                        <a:pt x="89" y="189"/>
                      </a:lnTo>
                      <a:lnTo>
                        <a:pt x="113" y="218"/>
                      </a:lnTo>
                      <a:lnTo>
                        <a:pt x="119" y="207"/>
                      </a:lnTo>
                      <a:lnTo>
                        <a:pt x="140" y="219"/>
                      </a:lnTo>
                      <a:lnTo>
                        <a:pt x="141" y="191"/>
                      </a:lnTo>
                      <a:lnTo>
                        <a:pt x="148" y="180"/>
                      </a:lnTo>
                      <a:lnTo>
                        <a:pt x="143" y="168"/>
                      </a:lnTo>
                      <a:lnTo>
                        <a:pt x="144" y="153"/>
                      </a:lnTo>
                      <a:lnTo>
                        <a:pt x="140" y="139"/>
                      </a:lnTo>
                      <a:lnTo>
                        <a:pt x="139" y="139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36" name="Freeform 66" descr="大棋盤格"/>
                <p:cNvSpPr>
                  <a:spLocks/>
                </p:cNvSpPr>
                <p:nvPr/>
              </p:nvSpPr>
              <p:spPr bwMode="auto">
                <a:xfrm>
                  <a:off x="5026997" y="1987720"/>
                  <a:ext cx="804161" cy="743188"/>
                </a:xfrm>
                <a:custGeom>
                  <a:avLst/>
                  <a:gdLst>
                    <a:gd name="T0" fmla="*/ 797878 w 128"/>
                    <a:gd name="T1" fmla="*/ 595832 h 116"/>
                    <a:gd name="T2" fmla="*/ 791596 w 128"/>
                    <a:gd name="T3" fmla="*/ 595832 h 116"/>
                    <a:gd name="T4" fmla="*/ 722488 w 128"/>
                    <a:gd name="T5" fmla="*/ 486916 h 116"/>
                    <a:gd name="T6" fmla="*/ 697358 w 128"/>
                    <a:gd name="T7" fmla="*/ 378001 h 116"/>
                    <a:gd name="T8" fmla="*/ 628251 w 128"/>
                    <a:gd name="T9" fmla="*/ 384408 h 116"/>
                    <a:gd name="T10" fmla="*/ 577991 w 128"/>
                    <a:gd name="T11" fmla="*/ 384408 h 116"/>
                    <a:gd name="T12" fmla="*/ 559143 w 128"/>
                    <a:gd name="T13" fmla="*/ 313933 h 116"/>
                    <a:gd name="T14" fmla="*/ 515166 w 128"/>
                    <a:gd name="T15" fmla="*/ 269085 h 116"/>
                    <a:gd name="T16" fmla="*/ 515166 w 128"/>
                    <a:gd name="T17" fmla="*/ 198611 h 116"/>
                    <a:gd name="T18" fmla="*/ 577991 w 128"/>
                    <a:gd name="T19" fmla="*/ 198611 h 116"/>
                    <a:gd name="T20" fmla="*/ 621968 w 128"/>
                    <a:gd name="T21" fmla="*/ 153763 h 116"/>
                    <a:gd name="T22" fmla="*/ 628251 w 128"/>
                    <a:gd name="T23" fmla="*/ 76882 h 116"/>
                    <a:gd name="T24" fmla="*/ 559143 w 128"/>
                    <a:gd name="T25" fmla="*/ 25627 h 116"/>
                    <a:gd name="T26" fmla="*/ 471188 w 128"/>
                    <a:gd name="T27" fmla="*/ 0 h 116"/>
                    <a:gd name="T28" fmla="*/ 464906 w 128"/>
                    <a:gd name="T29" fmla="*/ 0 h 116"/>
                    <a:gd name="T30" fmla="*/ 320408 w 128"/>
                    <a:gd name="T31" fmla="*/ 32034 h 116"/>
                    <a:gd name="T32" fmla="*/ 150780 w 128"/>
                    <a:gd name="T33" fmla="*/ 128136 h 116"/>
                    <a:gd name="T34" fmla="*/ 113085 w 128"/>
                    <a:gd name="T35" fmla="*/ 134543 h 116"/>
                    <a:gd name="T36" fmla="*/ 0 w 128"/>
                    <a:gd name="T37" fmla="*/ 262679 h 116"/>
                    <a:gd name="T38" fmla="*/ 6283 w 128"/>
                    <a:gd name="T39" fmla="*/ 249865 h 116"/>
                    <a:gd name="T40" fmla="*/ 106803 w 128"/>
                    <a:gd name="T41" fmla="*/ 262679 h 116"/>
                    <a:gd name="T42" fmla="*/ 263865 w 128"/>
                    <a:gd name="T43" fmla="*/ 358780 h 116"/>
                    <a:gd name="T44" fmla="*/ 282713 w 128"/>
                    <a:gd name="T45" fmla="*/ 397221 h 116"/>
                    <a:gd name="T46" fmla="*/ 383233 w 128"/>
                    <a:gd name="T47" fmla="*/ 442069 h 116"/>
                    <a:gd name="T48" fmla="*/ 490036 w 128"/>
                    <a:gd name="T49" fmla="*/ 467696 h 116"/>
                    <a:gd name="T50" fmla="*/ 515166 w 128"/>
                    <a:gd name="T51" fmla="*/ 525357 h 116"/>
                    <a:gd name="T52" fmla="*/ 515166 w 128"/>
                    <a:gd name="T53" fmla="*/ 621459 h 116"/>
                    <a:gd name="T54" fmla="*/ 590556 w 128"/>
                    <a:gd name="T55" fmla="*/ 666307 h 116"/>
                    <a:gd name="T56" fmla="*/ 628251 w 128"/>
                    <a:gd name="T57" fmla="*/ 679120 h 116"/>
                    <a:gd name="T58" fmla="*/ 697358 w 128"/>
                    <a:gd name="T59" fmla="*/ 736781 h 116"/>
                    <a:gd name="T60" fmla="*/ 797878 w 128"/>
                    <a:gd name="T61" fmla="*/ 602239 h 116"/>
                    <a:gd name="T62" fmla="*/ 797878 w 128"/>
                    <a:gd name="T63" fmla="*/ 595832 h 1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8"/>
                    <a:gd name="T97" fmla="*/ 0 h 116"/>
                    <a:gd name="T98" fmla="*/ 128 w 128"/>
                    <a:gd name="T99" fmla="*/ 116 h 1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8" h="116">
                      <a:moveTo>
                        <a:pt x="127" y="93"/>
                      </a:moveTo>
                      <a:lnTo>
                        <a:pt x="126" y="93"/>
                      </a:lnTo>
                      <a:lnTo>
                        <a:pt x="115" y="76"/>
                      </a:lnTo>
                      <a:lnTo>
                        <a:pt x="111" y="59"/>
                      </a:lnTo>
                      <a:lnTo>
                        <a:pt x="100" y="60"/>
                      </a:lnTo>
                      <a:lnTo>
                        <a:pt x="92" y="60"/>
                      </a:lnTo>
                      <a:lnTo>
                        <a:pt x="89" y="49"/>
                      </a:lnTo>
                      <a:lnTo>
                        <a:pt x="82" y="42"/>
                      </a:lnTo>
                      <a:lnTo>
                        <a:pt x="82" y="31"/>
                      </a:lnTo>
                      <a:lnTo>
                        <a:pt x="92" y="31"/>
                      </a:lnTo>
                      <a:lnTo>
                        <a:pt x="99" y="24"/>
                      </a:lnTo>
                      <a:lnTo>
                        <a:pt x="100" y="12"/>
                      </a:lnTo>
                      <a:lnTo>
                        <a:pt x="89" y="4"/>
                      </a:lnTo>
                      <a:lnTo>
                        <a:pt x="75" y="0"/>
                      </a:lnTo>
                      <a:lnTo>
                        <a:pt x="74" y="0"/>
                      </a:lnTo>
                      <a:lnTo>
                        <a:pt x="51" y="5"/>
                      </a:lnTo>
                      <a:lnTo>
                        <a:pt x="24" y="20"/>
                      </a:lnTo>
                      <a:lnTo>
                        <a:pt x="18" y="21"/>
                      </a:lnTo>
                      <a:lnTo>
                        <a:pt x="0" y="41"/>
                      </a:lnTo>
                      <a:lnTo>
                        <a:pt x="1" y="39"/>
                      </a:lnTo>
                      <a:lnTo>
                        <a:pt x="17" y="41"/>
                      </a:lnTo>
                      <a:lnTo>
                        <a:pt x="42" y="56"/>
                      </a:lnTo>
                      <a:lnTo>
                        <a:pt x="45" y="62"/>
                      </a:lnTo>
                      <a:lnTo>
                        <a:pt x="61" y="69"/>
                      </a:lnTo>
                      <a:lnTo>
                        <a:pt x="78" y="73"/>
                      </a:lnTo>
                      <a:lnTo>
                        <a:pt x="82" y="82"/>
                      </a:lnTo>
                      <a:lnTo>
                        <a:pt x="82" y="97"/>
                      </a:lnTo>
                      <a:lnTo>
                        <a:pt x="94" y="104"/>
                      </a:lnTo>
                      <a:lnTo>
                        <a:pt x="100" y="106"/>
                      </a:lnTo>
                      <a:lnTo>
                        <a:pt x="111" y="115"/>
                      </a:lnTo>
                      <a:lnTo>
                        <a:pt x="127" y="94"/>
                      </a:lnTo>
                      <a:lnTo>
                        <a:pt x="127" y="93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37" name="Freeform 67" descr="大棋盤格"/>
                <p:cNvSpPr>
                  <a:spLocks/>
                </p:cNvSpPr>
                <p:nvPr/>
              </p:nvSpPr>
              <p:spPr bwMode="auto">
                <a:xfrm>
                  <a:off x="4908986" y="4246667"/>
                  <a:ext cx="1149765" cy="1759455"/>
                </a:xfrm>
                <a:custGeom>
                  <a:avLst/>
                  <a:gdLst>
                    <a:gd name="T0" fmla="*/ 1143482 w 183"/>
                    <a:gd name="T1" fmla="*/ 51184 h 275"/>
                    <a:gd name="T2" fmla="*/ 1143482 w 183"/>
                    <a:gd name="T3" fmla="*/ 38388 h 275"/>
                    <a:gd name="T4" fmla="*/ 1074371 w 183"/>
                    <a:gd name="T5" fmla="*/ 0 h 275"/>
                    <a:gd name="T6" fmla="*/ 973845 w 183"/>
                    <a:gd name="T7" fmla="*/ 51184 h 275"/>
                    <a:gd name="T8" fmla="*/ 986410 w 183"/>
                    <a:gd name="T9" fmla="*/ 102368 h 275"/>
                    <a:gd name="T10" fmla="*/ 860753 w 183"/>
                    <a:gd name="T11" fmla="*/ 460657 h 275"/>
                    <a:gd name="T12" fmla="*/ 804207 w 183"/>
                    <a:gd name="T13" fmla="*/ 460657 h 275"/>
                    <a:gd name="T14" fmla="*/ 640853 w 183"/>
                    <a:gd name="T15" fmla="*/ 364687 h 275"/>
                    <a:gd name="T16" fmla="*/ 603155 w 183"/>
                    <a:gd name="T17" fmla="*/ 371085 h 275"/>
                    <a:gd name="T18" fmla="*/ 389538 w 183"/>
                    <a:gd name="T19" fmla="*/ 249523 h 275"/>
                    <a:gd name="T20" fmla="*/ 364406 w 183"/>
                    <a:gd name="T21" fmla="*/ 262319 h 275"/>
                    <a:gd name="T22" fmla="*/ 270163 w 183"/>
                    <a:gd name="T23" fmla="*/ 313503 h 275"/>
                    <a:gd name="T24" fmla="*/ 182203 w 183"/>
                    <a:gd name="T25" fmla="*/ 428667 h 275"/>
                    <a:gd name="T26" fmla="*/ 157072 w 183"/>
                    <a:gd name="T27" fmla="*/ 684588 h 275"/>
                    <a:gd name="T28" fmla="*/ 113092 w 183"/>
                    <a:gd name="T29" fmla="*/ 722976 h 275"/>
                    <a:gd name="T30" fmla="*/ 106809 w 183"/>
                    <a:gd name="T31" fmla="*/ 774160 h 275"/>
                    <a:gd name="T32" fmla="*/ 150789 w 183"/>
                    <a:gd name="T33" fmla="*/ 876528 h 275"/>
                    <a:gd name="T34" fmla="*/ 232466 w 183"/>
                    <a:gd name="T35" fmla="*/ 985295 h 275"/>
                    <a:gd name="T36" fmla="*/ 232466 w 183"/>
                    <a:gd name="T37" fmla="*/ 1062071 h 275"/>
                    <a:gd name="T38" fmla="*/ 69112 w 183"/>
                    <a:gd name="T39" fmla="*/ 1132449 h 275"/>
                    <a:gd name="T40" fmla="*/ 0 w 183"/>
                    <a:gd name="T41" fmla="*/ 1324390 h 275"/>
                    <a:gd name="T42" fmla="*/ 75394 w 183"/>
                    <a:gd name="T43" fmla="*/ 1516330 h 275"/>
                    <a:gd name="T44" fmla="*/ 62829 w 183"/>
                    <a:gd name="T45" fmla="*/ 1599504 h 275"/>
                    <a:gd name="T46" fmla="*/ 119375 w 183"/>
                    <a:gd name="T47" fmla="*/ 1618698 h 275"/>
                    <a:gd name="T48" fmla="*/ 125657 w 183"/>
                    <a:gd name="T49" fmla="*/ 1669883 h 275"/>
                    <a:gd name="T50" fmla="*/ 169637 w 183"/>
                    <a:gd name="T51" fmla="*/ 1727465 h 275"/>
                    <a:gd name="T52" fmla="*/ 314143 w 183"/>
                    <a:gd name="T53" fmla="*/ 1753057 h 275"/>
                    <a:gd name="T54" fmla="*/ 345558 w 183"/>
                    <a:gd name="T55" fmla="*/ 1573912 h 275"/>
                    <a:gd name="T56" fmla="*/ 383255 w 183"/>
                    <a:gd name="T57" fmla="*/ 1548320 h 275"/>
                    <a:gd name="T58" fmla="*/ 452367 w 183"/>
                    <a:gd name="T59" fmla="*/ 1273205 h 275"/>
                    <a:gd name="T60" fmla="*/ 766510 w 183"/>
                    <a:gd name="T61" fmla="*/ 927713 h 275"/>
                    <a:gd name="T62" fmla="*/ 760227 w 183"/>
                    <a:gd name="T63" fmla="*/ 850936 h 275"/>
                    <a:gd name="T64" fmla="*/ 848187 w 183"/>
                    <a:gd name="T65" fmla="*/ 838140 h 275"/>
                    <a:gd name="T66" fmla="*/ 1068088 w 183"/>
                    <a:gd name="T67" fmla="*/ 518239 h 275"/>
                    <a:gd name="T68" fmla="*/ 1049239 w 183"/>
                    <a:gd name="T69" fmla="*/ 396677 h 275"/>
                    <a:gd name="T70" fmla="*/ 1143482 w 183"/>
                    <a:gd name="T71" fmla="*/ 140756 h 275"/>
                    <a:gd name="T72" fmla="*/ 1143482 w 183"/>
                    <a:gd name="T73" fmla="*/ 51184 h 27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3"/>
                    <a:gd name="T112" fmla="*/ 0 h 275"/>
                    <a:gd name="T113" fmla="*/ 183 w 183"/>
                    <a:gd name="T114" fmla="*/ 275 h 27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3" h="275">
                      <a:moveTo>
                        <a:pt x="182" y="8"/>
                      </a:moveTo>
                      <a:lnTo>
                        <a:pt x="182" y="6"/>
                      </a:lnTo>
                      <a:lnTo>
                        <a:pt x="171" y="0"/>
                      </a:lnTo>
                      <a:lnTo>
                        <a:pt x="155" y="8"/>
                      </a:lnTo>
                      <a:lnTo>
                        <a:pt x="157" y="16"/>
                      </a:lnTo>
                      <a:lnTo>
                        <a:pt x="137" y="72"/>
                      </a:lnTo>
                      <a:lnTo>
                        <a:pt x="128" y="72"/>
                      </a:lnTo>
                      <a:lnTo>
                        <a:pt x="102" y="57"/>
                      </a:lnTo>
                      <a:lnTo>
                        <a:pt x="96" y="58"/>
                      </a:lnTo>
                      <a:lnTo>
                        <a:pt x="62" y="39"/>
                      </a:lnTo>
                      <a:lnTo>
                        <a:pt x="58" y="41"/>
                      </a:lnTo>
                      <a:lnTo>
                        <a:pt x="43" y="49"/>
                      </a:lnTo>
                      <a:lnTo>
                        <a:pt x="29" y="67"/>
                      </a:lnTo>
                      <a:lnTo>
                        <a:pt x="25" y="107"/>
                      </a:lnTo>
                      <a:lnTo>
                        <a:pt x="18" y="113"/>
                      </a:lnTo>
                      <a:lnTo>
                        <a:pt x="17" y="121"/>
                      </a:lnTo>
                      <a:lnTo>
                        <a:pt x="24" y="137"/>
                      </a:lnTo>
                      <a:lnTo>
                        <a:pt x="37" y="154"/>
                      </a:lnTo>
                      <a:lnTo>
                        <a:pt x="37" y="166"/>
                      </a:lnTo>
                      <a:lnTo>
                        <a:pt x="11" y="177"/>
                      </a:lnTo>
                      <a:lnTo>
                        <a:pt x="0" y="207"/>
                      </a:lnTo>
                      <a:lnTo>
                        <a:pt x="12" y="237"/>
                      </a:lnTo>
                      <a:lnTo>
                        <a:pt x="10" y="250"/>
                      </a:lnTo>
                      <a:lnTo>
                        <a:pt x="19" y="253"/>
                      </a:lnTo>
                      <a:lnTo>
                        <a:pt x="20" y="261"/>
                      </a:lnTo>
                      <a:lnTo>
                        <a:pt x="27" y="270"/>
                      </a:lnTo>
                      <a:lnTo>
                        <a:pt x="50" y="274"/>
                      </a:lnTo>
                      <a:lnTo>
                        <a:pt x="55" y="246"/>
                      </a:lnTo>
                      <a:lnTo>
                        <a:pt x="61" y="242"/>
                      </a:lnTo>
                      <a:lnTo>
                        <a:pt x="72" y="199"/>
                      </a:lnTo>
                      <a:lnTo>
                        <a:pt x="122" y="145"/>
                      </a:lnTo>
                      <a:lnTo>
                        <a:pt x="121" y="133"/>
                      </a:lnTo>
                      <a:lnTo>
                        <a:pt x="135" y="131"/>
                      </a:lnTo>
                      <a:lnTo>
                        <a:pt x="170" y="81"/>
                      </a:lnTo>
                      <a:lnTo>
                        <a:pt x="167" y="62"/>
                      </a:lnTo>
                      <a:lnTo>
                        <a:pt x="182" y="22"/>
                      </a:lnTo>
                      <a:lnTo>
                        <a:pt x="182" y="8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38" name="Freeform 68" descr="大棋盤格"/>
                <p:cNvSpPr>
                  <a:spLocks/>
                </p:cNvSpPr>
                <p:nvPr/>
              </p:nvSpPr>
              <p:spPr bwMode="auto">
                <a:xfrm>
                  <a:off x="3927808" y="3318545"/>
                  <a:ext cx="723239" cy="582452"/>
                </a:xfrm>
                <a:custGeom>
                  <a:avLst/>
                  <a:gdLst>
                    <a:gd name="T0" fmla="*/ 641482 w 115"/>
                    <a:gd name="T1" fmla="*/ 576051 h 91"/>
                    <a:gd name="T2" fmla="*/ 716950 w 115"/>
                    <a:gd name="T3" fmla="*/ 550449 h 91"/>
                    <a:gd name="T4" fmla="*/ 716950 w 115"/>
                    <a:gd name="T5" fmla="*/ 512046 h 91"/>
                    <a:gd name="T6" fmla="*/ 672927 w 115"/>
                    <a:gd name="T7" fmla="*/ 505645 h 91"/>
                    <a:gd name="T8" fmla="*/ 641482 w 115"/>
                    <a:gd name="T9" fmla="*/ 505645 h 91"/>
                    <a:gd name="T10" fmla="*/ 616325 w 115"/>
                    <a:gd name="T11" fmla="*/ 492844 h 91"/>
                    <a:gd name="T12" fmla="*/ 584880 w 115"/>
                    <a:gd name="T13" fmla="*/ 448040 h 91"/>
                    <a:gd name="T14" fmla="*/ 597458 w 115"/>
                    <a:gd name="T15" fmla="*/ 352031 h 91"/>
                    <a:gd name="T16" fmla="*/ 591169 w 115"/>
                    <a:gd name="T17" fmla="*/ 307227 h 91"/>
                    <a:gd name="T18" fmla="*/ 566013 w 115"/>
                    <a:gd name="T19" fmla="*/ 262423 h 91"/>
                    <a:gd name="T20" fmla="*/ 566013 w 115"/>
                    <a:gd name="T21" fmla="*/ 217619 h 91"/>
                    <a:gd name="T22" fmla="*/ 584880 w 115"/>
                    <a:gd name="T23" fmla="*/ 211219 h 91"/>
                    <a:gd name="T24" fmla="*/ 603747 w 115"/>
                    <a:gd name="T25" fmla="*/ 198418 h 91"/>
                    <a:gd name="T26" fmla="*/ 603747 w 115"/>
                    <a:gd name="T27" fmla="*/ 192017 h 91"/>
                    <a:gd name="T28" fmla="*/ 578591 w 115"/>
                    <a:gd name="T29" fmla="*/ 160014 h 91"/>
                    <a:gd name="T30" fmla="*/ 553435 w 115"/>
                    <a:gd name="T31" fmla="*/ 140813 h 91"/>
                    <a:gd name="T32" fmla="*/ 471678 w 115"/>
                    <a:gd name="T33" fmla="*/ 96009 h 91"/>
                    <a:gd name="T34" fmla="*/ 408787 w 115"/>
                    <a:gd name="T35" fmla="*/ 57605 h 91"/>
                    <a:gd name="T36" fmla="*/ 402498 w 115"/>
                    <a:gd name="T37" fmla="*/ 6401 h 91"/>
                    <a:gd name="T38" fmla="*/ 352186 w 115"/>
                    <a:gd name="T39" fmla="*/ 0 h 91"/>
                    <a:gd name="T40" fmla="*/ 345897 w 115"/>
                    <a:gd name="T41" fmla="*/ 6401 h 91"/>
                    <a:gd name="T42" fmla="*/ 232694 w 115"/>
                    <a:gd name="T43" fmla="*/ 192017 h 91"/>
                    <a:gd name="T44" fmla="*/ 138359 w 115"/>
                    <a:gd name="T45" fmla="*/ 294426 h 91"/>
                    <a:gd name="T46" fmla="*/ 113203 w 115"/>
                    <a:gd name="T47" fmla="*/ 352031 h 91"/>
                    <a:gd name="T48" fmla="*/ 62890 w 115"/>
                    <a:gd name="T49" fmla="*/ 460841 h 91"/>
                    <a:gd name="T50" fmla="*/ 6289 w 115"/>
                    <a:gd name="T51" fmla="*/ 518446 h 91"/>
                    <a:gd name="T52" fmla="*/ 0 w 115"/>
                    <a:gd name="T53" fmla="*/ 524847 h 91"/>
                    <a:gd name="T54" fmla="*/ 81757 w 115"/>
                    <a:gd name="T55" fmla="*/ 556850 h 91"/>
                    <a:gd name="T56" fmla="*/ 188671 w 115"/>
                    <a:gd name="T57" fmla="*/ 531247 h 91"/>
                    <a:gd name="T58" fmla="*/ 264139 w 115"/>
                    <a:gd name="T59" fmla="*/ 531247 h 91"/>
                    <a:gd name="T60" fmla="*/ 490545 w 115"/>
                    <a:gd name="T61" fmla="*/ 569651 h 91"/>
                    <a:gd name="T62" fmla="*/ 641482 w 115"/>
                    <a:gd name="T63" fmla="*/ 576051 h 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5"/>
                    <a:gd name="T97" fmla="*/ 0 h 91"/>
                    <a:gd name="T98" fmla="*/ 115 w 115"/>
                    <a:gd name="T99" fmla="*/ 91 h 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5" h="91">
                      <a:moveTo>
                        <a:pt x="102" y="90"/>
                      </a:moveTo>
                      <a:lnTo>
                        <a:pt x="114" y="86"/>
                      </a:lnTo>
                      <a:lnTo>
                        <a:pt x="114" y="80"/>
                      </a:lnTo>
                      <a:lnTo>
                        <a:pt x="107" y="79"/>
                      </a:lnTo>
                      <a:lnTo>
                        <a:pt x="102" y="79"/>
                      </a:lnTo>
                      <a:lnTo>
                        <a:pt x="98" y="77"/>
                      </a:lnTo>
                      <a:lnTo>
                        <a:pt x="93" y="70"/>
                      </a:lnTo>
                      <a:lnTo>
                        <a:pt x="95" y="55"/>
                      </a:lnTo>
                      <a:lnTo>
                        <a:pt x="94" y="48"/>
                      </a:lnTo>
                      <a:lnTo>
                        <a:pt x="90" y="41"/>
                      </a:lnTo>
                      <a:lnTo>
                        <a:pt x="90" y="34"/>
                      </a:lnTo>
                      <a:lnTo>
                        <a:pt x="93" y="33"/>
                      </a:lnTo>
                      <a:lnTo>
                        <a:pt x="96" y="31"/>
                      </a:lnTo>
                      <a:lnTo>
                        <a:pt x="96" y="30"/>
                      </a:lnTo>
                      <a:lnTo>
                        <a:pt x="92" y="25"/>
                      </a:lnTo>
                      <a:lnTo>
                        <a:pt x="88" y="22"/>
                      </a:lnTo>
                      <a:lnTo>
                        <a:pt x="75" y="15"/>
                      </a:lnTo>
                      <a:lnTo>
                        <a:pt x="65" y="9"/>
                      </a:lnTo>
                      <a:lnTo>
                        <a:pt x="64" y="1"/>
                      </a:lnTo>
                      <a:lnTo>
                        <a:pt x="56" y="0"/>
                      </a:lnTo>
                      <a:lnTo>
                        <a:pt x="55" y="1"/>
                      </a:lnTo>
                      <a:lnTo>
                        <a:pt x="37" y="30"/>
                      </a:lnTo>
                      <a:lnTo>
                        <a:pt x="22" y="46"/>
                      </a:lnTo>
                      <a:lnTo>
                        <a:pt x="18" y="55"/>
                      </a:lnTo>
                      <a:lnTo>
                        <a:pt x="10" y="72"/>
                      </a:lnTo>
                      <a:lnTo>
                        <a:pt x="1" y="81"/>
                      </a:lnTo>
                      <a:lnTo>
                        <a:pt x="0" y="82"/>
                      </a:lnTo>
                      <a:lnTo>
                        <a:pt x="13" y="87"/>
                      </a:lnTo>
                      <a:lnTo>
                        <a:pt x="30" y="83"/>
                      </a:lnTo>
                      <a:lnTo>
                        <a:pt x="42" y="83"/>
                      </a:lnTo>
                      <a:lnTo>
                        <a:pt x="78" y="89"/>
                      </a:lnTo>
                      <a:lnTo>
                        <a:pt x="102" y="90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39" name="Freeform 69" descr="大棋盤格"/>
                <p:cNvSpPr>
                  <a:spLocks/>
                </p:cNvSpPr>
                <p:nvPr/>
              </p:nvSpPr>
              <p:spPr bwMode="auto">
                <a:xfrm>
                  <a:off x="4273412" y="2908928"/>
                  <a:ext cx="1552689" cy="653314"/>
                </a:xfrm>
                <a:custGeom>
                  <a:avLst/>
                  <a:gdLst>
                    <a:gd name="T0" fmla="*/ 1546403 w 247"/>
                    <a:gd name="T1" fmla="*/ 102481 h 102"/>
                    <a:gd name="T2" fmla="*/ 1540117 w 247"/>
                    <a:gd name="T3" fmla="*/ 102481 h 102"/>
                    <a:gd name="T4" fmla="*/ 1483541 w 247"/>
                    <a:gd name="T5" fmla="*/ 83266 h 102"/>
                    <a:gd name="T6" fmla="*/ 1433251 w 247"/>
                    <a:gd name="T7" fmla="*/ 89671 h 102"/>
                    <a:gd name="T8" fmla="*/ 1382962 w 247"/>
                    <a:gd name="T9" fmla="*/ 83266 h 102"/>
                    <a:gd name="T10" fmla="*/ 1320100 w 247"/>
                    <a:gd name="T11" fmla="*/ 0 h 102"/>
                    <a:gd name="T12" fmla="*/ 1213235 w 247"/>
                    <a:gd name="T13" fmla="*/ 38430 h 102"/>
                    <a:gd name="T14" fmla="*/ 1213235 w 247"/>
                    <a:gd name="T15" fmla="*/ 51240 h 102"/>
                    <a:gd name="T16" fmla="*/ 1175518 w 247"/>
                    <a:gd name="T17" fmla="*/ 102481 h 102"/>
                    <a:gd name="T18" fmla="*/ 1150373 w 247"/>
                    <a:gd name="T19" fmla="*/ 96076 h 102"/>
                    <a:gd name="T20" fmla="*/ 1093797 w 247"/>
                    <a:gd name="T21" fmla="*/ 115291 h 102"/>
                    <a:gd name="T22" fmla="*/ 1056080 w 247"/>
                    <a:gd name="T23" fmla="*/ 153721 h 102"/>
                    <a:gd name="T24" fmla="*/ 1030935 w 247"/>
                    <a:gd name="T25" fmla="*/ 153721 h 102"/>
                    <a:gd name="T26" fmla="*/ 986932 w 247"/>
                    <a:gd name="T27" fmla="*/ 198556 h 102"/>
                    <a:gd name="T28" fmla="*/ 949215 w 247"/>
                    <a:gd name="T29" fmla="*/ 198556 h 102"/>
                    <a:gd name="T30" fmla="*/ 911498 w 247"/>
                    <a:gd name="T31" fmla="*/ 224176 h 102"/>
                    <a:gd name="T32" fmla="*/ 848636 w 247"/>
                    <a:gd name="T33" fmla="*/ 217771 h 102"/>
                    <a:gd name="T34" fmla="*/ 836063 w 247"/>
                    <a:gd name="T35" fmla="*/ 198556 h 102"/>
                    <a:gd name="T36" fmla="*/ 798346 w 247"/>
                    <a:gd name="T37" fmla="*/ 211366 h 102"/>
                    <a:gd name="T38" fmla="*/ 773201 w 247"/>
                    <a:gd name="T39" fmla="*/ 198556 h 102"/>
                    <a:gd name="T40" fmla="*/ 766915 w 247"/>
                    <a:gd name="T41" fmla="*/ 198556 h 102"/>
                    <a:gd name="T42" fmla="*/ 678909 w 247"/>
                    <a:gd name="T43" fmla="*/ 198556 h 102"/>
                    <a:gd name="T44" fmla="*/ 609760 w 247"/>
                    <a:gd name="T45" fmla="*/ 153721 h 102"/>
                    <a:gd name="T46" fmla="*/ 559471 w 247"/>
                    <a:gd name="T47" fmla="*/ 160126 h 102"/>
                    <a:gd name="T48" fmla="*/ 440033 w 247"/>
                    <a:gd name="T49" fmla="*/ 198556 h 102"/>
                    <a:gd name="T50" fmla="*/ 389744 w 247"/>
                    <a:gd name="T51" fmla="*/ 192151 h 102"/>
                    <a:gd name="T52" fmla="*/ 270306 w 247"/>
                    <a:gd name="T53" fmla="*/ 134506 h 102"/>
                    <a:gd name="T54" fmla="*/ 194872 w 247"/>
                    <a:gd name="T55" fmla="*/ 70455 h 102"/>
                    <a:gd name="T56" fmla="*/ 106865 w 247"/>
                    <a:gd name="T57" fmla="*/ 217771 h 102"/>
                    <a:gd name="T58" fmla="*/ 69148 w 247"/>
                    <a:gd name="T59" fmla="*/ 320252 h 102"/>
                    <a:gd name="T60" fmla="*/ 0 w 247"/>
                    <a:gd name="T61" fmla="*/ 409923 h 102"/>
                    <a:gd name="T62" fmla="*/ 6286 w 247"/>
                    <a:gd name="T63" fmla="*/ 403517 h 102"/>
                    <a:gd name="T64" fmla="*/ 56576 w 247"/>
                    <a:gd name="T65" fmla="*/ 409923 h 102"/>
                    <a:gd name="T66" fmla="*/ 62862 w 247"/>
                    <a:gd name="T67" fmla="*/ 467568 h 102"/>
                    <a:gd name="T68" fmla="*/ 125724 w 247"/>
                    <a:gd name="T69" fmla="*/ 505998 h 102"/>
                    <a:gd name="T70" fmla="*/ 207444 w 247"/>
                    <a:gd name="T71" fmla="*/ 550833 h 102"/>
                    <a:gd name="T72" fmla="*/ 232589 w 247"/>
                    <a:gd name="T73" fmla="*/ 570049 h 102"/>
                    <a:gd name="T74" fmla="*/ 264020 w 247"/>
                    <a:gd name="T75" fmla="*/ 602074 h 102"/>
                    <a:gd name="T76" fmla="*/ 270306 w 247"/>
                    <a:gd name="T77" fmla="*/ 608479 h 102"/>
                    <a:gd name="T78" fmla="*/ 301737 w 247"/>
                    <a:gd name="T79" fmla="*/ 608479 h 102"/>
                    <a:gd name="T80" fmla="*/ 383458 w 247"/>
                    <a:gd name="T81" fmla="*/ 646909 h 102"/>
                    <a:gd name="T82" fmla="*/ 490323 w 247"/>
                    <a:gd name="T83" fmla="*/ 646909 h 102"/>
                    <a:gd name="T84" fmla="*/ 590902 w 247"/>
                    <a:gd name="T85" fmla="*/ 480378 h 102"/>
                    <a:gd name="T86" fmla="*/ 647478 w 247"/>
                    <a:gd name="T87" fmla="*/ 486783 h 102"/>
                    <a:gd name="T88" fmla="*/ 678909 w 247"/>
                    <a:gd name="T89" fmla="*/ 505998 h 102"/>
                    <a:gd name="T90" fmla="*/ 729198 w 247"/>
                    <a:gd name="T91" fmla="*/ 448353 h 102"/>
                    <a:gd name="T92" fmla="*/ 798346 w 247"/>
                    <a:gd name="T93" fmla="*/ 461163 h 102"/>
                    <a:gd name="T94" fmla="*/ 854922 w 247"/>
                    <a:gd name="T95" fmla="*/ 429138 h 102"/>
                    <a:gd name="T96" fmla="*/ 886353 w 247"/>
                    <a:gd name="T97" fmla="*/ 435543 h 102"/>
                    <a:gd name="T98" fmla="*/ 892639 w 247"/>
                    <a:gd name="T99" fmla="*/ 422733 h 102"/>
                    <a:gd name="T100" fmla="*/ 974360 w 247"/>
                    <a:gd name="T101" fmla="*/ 390707 h 102"/>
                    <a:gd name="T102" fmla="*/ 974360 w 247"/>
                    <a:gd name="T103" fmla="*/ 358682 h 102"/>
                    <a:gd name="T104" fmla="*/ 1043508 w 247"/>
                    <a:gd name="T105" fmla="*/ 352277 h 102"/>
                    <a:gd name="T106" fmla="*/ 1106370 w 247"/>
                    <a:gd name="T107" fmla="*/ 307442 h 102"/>
                    <a:gd name="T108" fmla="*/ 1206949 w 247"/>
                    <a:gd name="T109" fmla="*/ 403517 h 102"/>
                    <a:gd name="T110" fmla="*/ 1376676 w 247"/>
                    <a:gd name="T111" fmla="*/ 422733 h 102"/>
                    <a:gd name="T112" fmla="*/ 1439538 w 247"/>
                    <a:gd name="T113" fmla="*/ 403517 h 102"/>
                    <a:gd name="T114" fmla="*/ 1408107 w 247"/>
                    <a:gd name="T115" fmla="*/ 301037 h 102"/>
                    <a:gd name="T116" fmla="*/ 1408107 w 247"/>
                    <a:gd name="T117" fmla="*/ 230581 h 102"/>
                    <a:gd name="T118" fmla="*/ 1546403 w 247"/>
                    <a:gd name="T119" fmla="*/ 102481 h 10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47"/>
                    <a:gd name="T181" fmla="*/ 0 h 102"/>
                    <a:gd name="T182" fmla="*/ 247 w 247"/>
                    <a:gd name="T183" fmla="*/ 102 h 10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47" h="102">
                      <a:moveTo>
                        <a:pt x="246" y="16"/>
                      </a:moveTo>
                      <a:lnTo>
                        <a:pt x="245" y="16"/>
                      </a:lnTo>
                      <a:lnTo>
                        <a:pt x="236" y="13"/>
                      </a:lnTo>
                      <a:lnTo>
                        <a:pt x="228" y="14"/>
                      </a:lnTo>
                      <a:lnTo>
                        <a:pt x="220" y="13"/>
                      </a:lnTo>
                      <a:lnTo>
                        <a:pt x="210" y="0"/>
                      </a:lnTo>
                      <a:lnTo>
                        <a:pt x="193" y="6"/>
                      </a:lnTo>
                      <a:lnTo>
                        <a:pt x="193" y="8"/>
                      </a:lnTo>
                      <a:lnTo>
                        <a:pt x="187" y="16"/>
                      </a:lnTo>
                      <a:lnTo>
                        <a:pt x="183" y="15"/>
                      </a:lnTo>
                      <a:lnTo>
                        <a:pt x="174" y="18"/>
                      </a:lnTo>
                      <a:lnTo>
                        <a:pt x="168" y="24"/>
                      </a:lnTo>
                      <a:lnTo>
                        <a:pt x="164" y="24"/>
                      </a:lnTo>
                      <a:lnTo>
                        <a:pt x="157" y="31"/>
                      </a:lnTo>
                      <a:lnTo>
                        <a:pt x="151" y="31"/>
                      </a:lnTo>
                      <a:lnTo>
                        <a:pt x="145" y="35"/>
                      </a:lnTo>
                      <a:lnTo>
                        <a:pt x="135" y="34"/>
                      </a:lnTo>
                      <a:lnTo>
                        <a:pt x="133" y="31"/>
                      </a:lnTo>
                      <a:lnTo>
                        <a:pt x="127" y="33"/>
                      </a:lnTo>
                      <a:lnTo>
                        <a:pt x="123" y="31"/>
                      </a:lnTo>
                      <a:lnTo>
                        <a:pt x="122" y="31"/>
                      </a:lnTo>
                      <a:lnTo>
                        <a:pt x="108" y="31"/>
                      </a:lnTo>
                      <a:lnTo>
                        <a:pt x="97" y="24"/>
                      </a:lnTo>
                      <a:lnTo>
                        <a:pt x="89" y="25"/>
                      </a:lnTo>
                      <a:lnTo>
                        <a:pt x="70" y="31"/>
                      </a:lnTo>
                      <a:lnTo>
                        <a:pt x="62" y="30"/>
                      </a:lnTo>
                      <a:lnTo>
                        <a:pt x="43" y="21"/>
                      </a:lnTo>
                      <a:lnTo>
                        <a:pt x="31" y="11"/>
                      </a:lnTo>
                      <a:lnTo>
                        <a:pt x="17" y="34"/>
                      </a:lnTo>
                      <a:lnTo>
                        <a:pt x="11" y="50"/>
                      </a:lnTo>
                      <a:lnTo>
                        <a:pt x="0" y="64"/>
                      </a:lnTo>
                      <a:lnTo>
                        <a:pt x="1" y="63"/>
                      </a:lnTo>
                      <a:lnTo>
                        <a:pt x="9" y="64"/>
                      </a:lnTo>
                      <a:lnTo>
                        <a:pt x="10" y="73"/>
                      </a:lnTo>
                      <a:lnTo>
                        <a:pt x="20" y="79"/>
                      </a:lnTo>
                      <a:lnTo>
                        <a:pt x="33" y="86"/>
                      </a:lnTo>
                      <a:lnTo>
                        <a:pt x="37" y="89"/>
                      </a:lnTo>
                      <a:lnTo>
                        <a:pt x="42" y="94"/>
                      </a:lnTo>
                      <a:lnTo>
                        <a:pt x="43" y="95"/>
                      </a:lnTo>
                      <a:lnTo>
                        <a:pt x="48" y="95"/>
                      </a:lnTo>
                      <a:lnTo>
                        <a:pt x="61" y="101"/>
                      </a:lnTo>
                      <a:lnTo>
                        <a:pt x="78" y="101"/>
                      </a:lnTo>
                      <a:lnTo>
                        <a:pt x="94" y="75"/>
                      </a:lnTo>
                      <a:lnTo>
                        <a:pt x="103" y="76"/>
                      </a:lnTo>
                      <a:lnTo>
                        <a:pt x="108" y="79"/>
                      </a:lnTo>
                      <a:lnTo>
                        <a:pt x="116" y="70"/>
                      </a:lnTo>
                      <a:lnTo>
                        <a:pt x="127" y="72"/>
                      </a:lnTo>
                      <a:lnTo>
                        <a:pt x="136" y="67"/>
                      </a:lnTo>
                      <a:lnTo>
                        <a:pt x="141" y="68"/>
                      </a:lnTo>
                      <a:lnTo>
                        <a:pt x="142" y="66"/>
                      </a:lnTo>
                      <a:lnTo>
                        <a:pt x="155" y="61"/>
                      </a:lnTo>
                      <a:lnTo>
                        <a:pt x="155" y="56"/>
                      </a:lnTo>
                      <a:lnTo>
                        <a:pt x="166" y="55"/>
                      </a:lnTo>
                      <a:lnTo>
                        <a:pt x="176" y="48"/>
                      </a:lnTo>
                      <a:lnTo>
                        <a:pt x="192" y="63"/>
                      </a:lnTo>
                      <a:lnTo>
                        <a:pt x="219" y="66"/>
                      </a:lnTo>
                      <a:lnTo>
                        <a:pt x="229" y="63"/>
                      </a:lnTo>
                      <a:lnTo>
                        <a:pt x="224" y="47"/>
                      </a:lnTo>
                      <a:lnTo>
                        <a:pt x="224" y="36"/>
                      </a:lnTo>
                      <a:lnTo>
                        <a:pt x="246" y="16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40" name="Freeform 70" descr="大棋盤格"/>
                <p:cNvSpPr>
                  <a:spLocks/>
                </p:cNvSpPr>
                <p:nvPr/>
              </p:nvSpPr>
              <p:spPr bwMode="auto">
                <a:xfrm>
                  <a:off x="5593450" y="2141543"/>
                  <a:ext cx="1023325" cy="928121"/>
                </a:xfrm>
                <a:custGeom>
                  <a:avLst/>
                  <a:gdLst>
                    <a:gd name="T0" fmla="*/ 226010 w 163"/>
                    <a:gd name="T1" fmla="*/ 870514 h 145"/>
                    <a:gd name="T2" fmla="*/ 332738 w 163"/>
                    <a:gd name="T3" fmla="*/ 889716 h 145"/>
                    <a:gd name="T4" fmla="*/ 357850 w 163"/>
                    <a:gd name="T5" fmla="*/ 908919 h 145"/>
                    <a:gd name="T6" fmla="*/ 395518 w 163"/>
                    <a:gd name="T7" fmla="*/ 915319 h 145"/>
                    <a:gd name="T8" fmla="*/ 477133 w 163"/>
                    <a:gd name="T9" fmla="*/ 921720 h 145"/>
                    <a:gd name="T10" fmla="*/ 552470 w 163"/>
                    <a:gd name="T11" fmla="*/ 883315 h 145"/>
                    <a:gd name="T12" fmla="*/ 602694 w 163"/>
                    <a:gd name="T13" fmla="*/ 889716 h 145"/>
                    <a:gd name="T14" fmla="*/ 696865 w 163"/>
                    <a:gd name="T15" fmla="*/ 902518 h 145"/>
                    <a:gd name="T16" fmla="*/ 765924 w 163"/>
                    <a:gd name="T17" fmla="*/ 915319 h 145"/>
                    <a:gd name="T18" fmla="*/ 772202 w 163"/>
                    <a:gd name="T19" fmla="*/ 908919 h 145"/>
                    <a:gd name="T20" fmla="*/ 784758 w 163"/>
                    <a:gd name="T21" fmla="*/ 838509 h 145"/>
                    <a:gd name="T22" fmla="*/ 847539 w 163"/>
                    <a:gd name="T23" fmla="*/ 768100 h 145"/>
                    <a:gd name="T24" fmla="*/ 860095 w 163"/>
                    <a:gd name="T25" fmla="*/ 716893 h 145"/>
                    <a:gd name="T26" fmla="*/ 885208 w 163"/>
                    <a:gd name="T27" fmla="*/ 678488 h 145"/>
                    <a:gd name="T28" fmla="*/ 904042 w 163"/>
                    <a:gd name="T29" fmla="*/ 595278 h 145"/>
                    <a:gd name="T30" fmla="*/ 935432 w 163"/>
                    <a:gd name="T31" fmla="*/ 550472 h 145"/>
                    <a:gd name="T32" fmla="*/ 841261 w 163"/>
                    <a:gd name="T33" fmla="*/ 460860 h 145"/>
                    <a:gd name="T34" fmla="*/ 803593 w 163"/>
                    <a:gd name="T35" fmla="*/ 281637 h 145"/>
                    <a:gd name="T36" fmla="*/ 866373 w 163"/>
                    <a:gd name="T37" fmla="*/ 128017 h 145"/>
                    <a:gd name="T38" fmla="*/ 979379 w 163"/>
                    <a:gd name="T39" fmla="*/ 25603 h 145"/>
                    <a:gd name="T40" fmla="*/ 1017047 w 163"/>
                    <a:gd name="T41" fmla="*/ 0 h 145"/>
                    <a:gd name="T42" fmla="*/ 947988 w 163"/>
                    <a:gd name="T43" fmla="*/ 0 h 145"/>
                    <a:gd name="T44" fmla="*/ 929154 w 163"/>
                    <a:gd name="T45" fmla="*/ 6401 h 145"/>
                    <a:gd name="T46" fmla="*/ 809871 w 163"/>
                    <a:gd name="T47" fmla="*/ 51207 h 145"/>
                    <a:gd name="T48" fmla="*/ 778480 w 163"/>
                    <a:gd name="T49" fmla="*/ 102413 h 145"/>
                    <a:gd name="T50" fmla="*/ 728256 w 163"/>
                    <a:gd name="T51" fmla="*/ 121616 h 145"/>
                    <a:gd name="T52" fmla="*/ 709422 w 163"/>
                    <a:gd name="T53" fmla="*/ 108814 h 145"/>
                    <a:gd name="T54" fmla="*/ 696865 w 163"/>
                    <a:gd name="T55" fmla="*/ 140818 h 145"/>
                    <a:gd name="T56" fmla="*/ 445743 w 163"/>
                    <a:gd name="T57" fmla="*/ 281637 h 145"/>
                    <a:gd name="T58" fmla="*/ 426909 w 163"/>
                    <a:gd name="T59" fmla="*/ 288038 h 145"/>
                    <a:gd name="T60" fmla="*/ 408074 w 163"/>
                    <a:gd name="T61" fmla="*/ 384050 h 145"/>
                    <a:gd name="T62" fmla="*/ 232289 w 163"/>
                    <a:gd name="T63" fmla="*/ 441658 h 145"/>
                    <a:gd name="T64" fmla="*/ 131839 w 163"/>
                    <a:gd name="T65" fmla="*/ 582476 h 145"/>
                    <a:gd name="T66" fmla="*/ 144396 w 163"/>
                    <a:gd name="T67" fmla="*/ 620881 h 145"/>
                    <a:gd name="T68" fmla="*/ 0 w 163"/>
                    <a:gd name="T69" fmla="*/ 768100 h 145"/>
                    <a:gd name="T70" fmla="*/ 0 w 163"/>
                    <a:gd name="T71" fmla="*/ 774501 h 145"/>
                    <a:gd name="T72" fmla="*/ 62781 w 163"/>
                    <a:gd name="T73" fmla="*/ 851311 h 145"/>
                    <a:gd name="T74" fmla="*/ 113005 w 163"/>
                    <a:gd name="T75" fmla="*/ 857712 h 145"/>
                    <a:gd name="T76" fmla="*/ 163230 w 163"/>
                    <a:gd name="T77" fmla="*/ 851311 h 145"/>
                    <a:gd name="T78" fmla="*/ 219732 w 163"/>
                    <a:gd name="T79" fmla="*/ 870514 h 145"/>
                    <a:gd name="T80" fmla="*/ 226010 w 163"/>
                    <a:gd name="T81" fmla="*/ 870514 h 14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3"/>
                    <a:gd name="T124" fmla="*/ 0 h 145"/>
                    <a:gd name="T125" fmla="*/ 163 w 163"/>
                    <a:gd name="T126" fmla="*/ 145 h 14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3" h="145">
                      <a:moveTo>
                        <a:pt x="36" y="136"/>
                      </a:moveTo>
                      <a:lnTo>
                        <a:pt x="53" y="139"/>
                      </a:lnTo>
                      <a:lnTo>
                        <a:pt x="57" y="142"/>
                      </a:lnTo>
                      <a:lnTo>
                        <a:pt x="63" y="143"/>
                      </a:lnTo>
                      <a:lnTo>
                        <a:pt x="76" y="144"/>
                      </a:lnTo>
                      <a:lnTo>
                        <a:pt x="88" y="138"/>
                      </a:lnTo>
                      <a:lnTo>
                        <a:pt x="96" y="139"/>
                      </a:lnTo>
                      <a:lnTo>
                        <a:pt x="111" y="141"/>
                      </a:lnTo>
                      <a:lnTo>
                        <a:pt x="122" y="143"/>
                      </a:lnTo>
                      <a:lnTo>
                        <a:pt x="123" y="142"/>
                      </a:lnTo>
                      <a:lnTo>
                        <a:pt x="125" y="131"/>
                      </a:lnTo>
                      <a:lnTo>
                        <a:pt x="135" y="120"/>
                      </a:lnTo>
                      <a:lnTo>
                        <a:pt x="137" y="112"/>
                      </a:lnTo>
                      <a:lnTo>
                        <a:pt x="141" y="106"/>
                      </a:lnTo>
                      <a:lnTo>
                        <a:pt x="144" y="93"/>
                      </a:lnTo>
                      <a:lnTo>
                        <a:pt x="149" y="86"/>
                      </a:lnTo>
                      <a:lnTo>
                        <a:pt x="134" y="72"/>
                      </a:lnTo>
                      <a:lnTo>
                        <a:pt x="128" y="44"/>
                      </a:lnTo>
                      <a:lnTo>
                        <a:pt x="138" y="20"/>
                      </a:lnTo>
                      <a:lnTo>
                        <a:pt x="156" y="4"/>
                      </a:lnTo>
                      <a:lnTo>
                        <a:pt x="162" y="0"/>
                      </a:lnTo>
                      <a:lnTo>
                        <a:pt x="151" y="0"/>
                      </a:lnTo>
                      <a:lnTo>
                        <a:pt x="148" y="1"/>
                      </a:lnTo>
                      <a:lnTo>
                        <a:pt x="129" y="8"/>
                      </a:lnTo>
                      <a:lnTo>
                        <a:pt x="124" y="16"/>
                      </a:lnTo>
                      <a:lnTo>
                        <a:pt x="116" y="19"/>
                      </a:lnTo>
                      <a:lnTo>
                        <a:pt x="113" y="17"/>
                      </a:lnTo>
                      <a:lnTo>
                        <a:pt x="111" y="22"/>
                      </a:lnTo>
                      <a:lnTo>
                        <a:pt x="71" y="44"/>
                      </a:lnTo>
                      <a:lnTo>
                        <a:pt x="68" y="45"/>
                      </a:lnTo>
                      <a:lnTo>
                        <a:pt x="65" y="60"/>
                      </a:lnTo>
                      <a:lnTo>
                        <a:pt x="37" y="69"/>
                      </a:lnTo>
                      <a:lnTo>
                        <a:pt x="21" y="91"/>
                      </a:lnTo>
                      <a:lnTo>
                        <a:pt x="23" y="97"/>
                      </a:lnTo>
                      <a:lnTo>
                        <a:pt x="0" y="120"/>
                      </a:lnTo>
                      <a:lnTo>
                        <a:pt x="0" y="121"/>
                      </a:lnTo>
                      <a:lnTo>
                        <a:pt x="10" y="133"/>
                      </a:lnTo>
                      <a:lnTo>
                        <a:pt x="18" y="134"/>
                      </a:lnTo>
                      <a:lnTo>
                        <a:pt x="26" y="133"/>
                      </a:lnTo>
                      <a:lnTo>
                        <a:pt x="35" y="136"/>
                      </a:lnTo>
                      <a:lnTo>
                        <a:pt x="36" y="136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41" name="Freeform 71" descr="大棋盤格"/>
                <p:cNvSpPr>
                  <a:spLocks/>
                </p:cNvSpPr>
                <p:nvPr/>
              </p:nvSpPr>
              <p:spPr bwMode="auto">
                <a:xfrm>
                  <a:off x="4914043" y="2231416"/>
                  <a:ext cx="829449" cy="729362"/>
                </a:xfrm>
                <a:custGeom>
                  <a:avLst/>
                  <a:gdLst>
                    <a:gd name="T0" fmla="*/ 571817 w 132"/>
                    <a:gd name="T1" fmla="*/ 722964 h 114"/>
                    <a:gd name="T2" fmla="*/ 678640 w 132"/>
                    <a:gd name="T3" fmla="*/ 684577 h 114"/>
                    <a:gd name="T4" fmla="*/ 816882 w 132"/>
                    <a:gd name="T5" fmla="*/ 556618 h 114"/>
                    <a:gd name="T6" fmla="*/ 823165 w 132"/>
                    <a:gd name="T7" fmla="*/ 518231 h 114"/>
                    <a:gd name="T8" fmla="*/ 816882 w 132"/>
                    <a:gd name="T9" fmla="*/ 492639 h 114"/>
                    <a:gd name="T10" fmla="*/ 747761 w 132"/>
                    <a:gd name="T11" fmla="*/ 435058 h 114"/>
                    <a:gd name="T12" fmla="*/ 703775 w 132"/>
                    <a:gd name="T13" fmla="*/ 422262 h 114"/>
                    <a:gd name="T14" fmla="*/ 628370 w 132"/>
                    <a:gd name="T15" fmla="*/ 377477 h 114"/>
                    <a:gd name="T16" fmla="*/ 628370 w 132"/>
                    <a:gd name="T17" fmla="*/ 275110 h 114"/>
                    <a:gd name="T18" fmla="*/ 603236 w 132"/>
                    <a:gd name="T19" fmla="*/ 223927 h 114"/>
                    <a:gd name="T20" fmla="*/ 490129 w 132"/>
                    <a:gd name="T21" fmla="*/ 191937 h 114"/>
                    <a:gd name="T22" fmla="*/ 395873 w 132"/>
                    <a:gd name="T23" fmla="*/ 147152 h 114"/>
                    <a:gd name="T24" fmla="*/ 377022 w 132"/>
                    <a:gd name="T25" fmla="*/ 108765 h 114"/>
                    <a:gd name="T26" fmla="*/ 219930 w 132"/>
                    <a:gd name="T27" fmla="*/ 12796 h 114"/>
                    <a:gd name="T28" fmla="*/ 119390 w 132"/>
                    <a:gd name="T29" fmla="*/ 0 h 114"/>
                    <a:gd name="T30" fmla="*/ 106823 w 132"/>
                    <a:gd name="T31" fmla="*/ 6398 h 114"/>
                    <a:gd name="T32" fmla="*/ 0 w 132"/>
                    <a:gd name="T33" fmla="*/ 127958 h 114"/>
                    <a:gd name="T34" fmla="*/ 43986 w 132"/>
                    <a:gd name="T35" fmla="*/ 147152 h 114"/>
                    <a:gd name="T36" fmla="*/ 125674 w 132"/>
                    <a:gd name="T37" fmla="*/ 159948 h 114"/>
                    <a:gd name="T38" fmla="*/ 163376 w 132"/>
                    <a:gd name="T39" fmla="*/ 191937 h 114"/>
                    <a:gd name="T40" fmla="*/ 175944 w 132"/>
                    <a:gd name="T41" fmla="*/ 262314 h 114"/>
                    <a:gd name="T42" fmla="*/ 157093 w 132"/>
                    <a:gd name="T43" fmla="*/ 268712 h 114"/>
                    <a:gd name="T44" fmla="*/ 144525 w 132"/>
                    <a:gd name="T45" fmla="*/ 249519 h 114"/>
                    <a:gd name="T46" fmla="*/ 106823 w 132"/>
                    <a:gd name="T47" fmla="*/ 236723 h 114"/>
                    <a:gd name="T48" fmla="*/ 94256 w 132"/>
                    <a:gd name="T49" fmla="*/ 243121 h 114"/>
                    <a:gd name="T50" fmla="*/ 37702 w 132"/>
                    <a:gd name="T51" fmla="*/ 287906 h 114"/>
                    <a:gd name="T52" fmla="*/ 18851 w 132"/>
                    <a:gd name="T53" fmla="*/ 339089 h 114"/>
                    <a:gd name="T54" fmla="*/ 56553 w 132"/>
                    <a:gd name="T55" fmla="*/ 351885 h 114"/>
                    <a:gd name="T56" fmla="*/ 100539 w 132"/>
                    <a:gd name="T57" fmla="*/ 364681 h 114"/>
                    <a:gd name="T58" fmla="*/ 276483 w 132"/>
                    <a:gd name="T59" fmla="*/ 479843 h 114"/>
                    <a:gd name="T60" fmla="*/ 483845 w 132"/>
                    <a:gd name="T61" fmla="*/ 531027 h 114"/>
                    <a:gd name="T62" fmla="*/ 603236 w 132"/>
                    <a:gd name="T63" fmla="*/ 633393 h 114"/>
                    <a:gd name="T64" fmla="*/ 571817 w 132"/>
                    <a:gd name="T65" fmla="*/ 722964 h 1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2"/>
                    <a:gd name="T100" fmla="*/ 0 h 114"/>
                    <a:gd name="T101" fmla="*/ 132 w 132"/>
                    <a:gd name="T102" fmla="*/ 114 h 1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2" h="114">
                      <a:moveTo>
                        <a:pt x="91" y="113"/>
                      </a:moveTo>
                      <a:lnTo>
                        <a:pt x="108" y="107"/>
                      </a:lnTo>
                      <a:lnTo>
                        <a:pt x="130" y="87"/>
                      </a:lnTo>
                      <a:lnTo>
                        <a:pt x="131" y="81"/>
                      </a:lnTo>
                      <a:lnTo>
                        <a:pt x="130" y="77"/>
                      </a:lnTo>
                      <a:lnTo>
                        <a:pt x="119" y="68"/>
                      </a:lnTo>
                      <a:lnTo>
                        <a:pt x="112" y="66"/>
                      </a:lnTo>
                      <a:lnTo>
                        <a:pt x="100" y="59"/>
                      </a:lnTo>
                      <a:lnTo>
                        <a:pt x="100" y="43"/>
                      </a:lnTo>
                      <a:lnTo>
                        <a:pt x="96" y="35"/>
                      </a:lnTo>
                      <a:lnTo>
                        <a:pt x="78" y="30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17" y="1"/>
                      </a:lnTo>
                      <a:lnTo>
                        <a:pt x="0" y="20"/>
                      </a:lnTo>
                      <a:lnTo>
                        <a:pt x="7" y="23"/>
                      </a:lnTo>
                      <a:lnTo>
                        <a:pt x="20" y="25"/>
                      </a:lnTo>
                      <a:lnTo>
                        <a:pt x="26" y="30"/>
                      </a:lnTo>
                      <a:lnTo>
                        <a:pt x="28" y="41"/>
                      </a:lnTo>
                      <a:lnTo>
                        <a:pt x="25" y="42"/>
                      </a:lnTo>
                      <a:lnTo>
                        <a:pt x="23" y="39"/>
                      </a:lnTo>
                      <a:lnTo>
                        <a:pt x="17" y="37"/>
                      </a:lnTo>
                      <a:lnTo>
                        <a:pt x="15" y="38"/>
                      </a:lnTo>
                      <a:lnTo>
                        <a:pt x="6" y="45"/>
                      </a:lnTo>
                      <a:lnTo>
                        <a:pt x="3" y="53"/>
                      </a:lnTo>
                      <a:lnTo>
                        <a:pt x="9" y="55"/>
                      </a:lnTo>
                      <a:lnTo>
                        <a:pt x="16" y="57"/>
                      </a:lnTo>
                      <a:lnTo>
                        <a:pt x="44" y="75"/>
                      </a:lnTo>
                      <a:lnTo>
                        <a:pt x="77" y="83"/>
                      </a:lnTo>
                      <a:lnTo>
                        <a:pt x="96" y="99"/>
                      </a:lnTo>
                      <a:lnTo>
                        <a:pt x="91" y="113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42" name="Freeform 72" descr="大棋盤格"/>
                <p:cNvSpPr>
                  <a:spLocks/>
                </p:cNvSpPr>
                <p:nvPr/>
              </p:nvSpPr>
              <p:spPr bwMode="auto">
                <a:xfrm>
                  <a:off x="4468973" y="2544247"/>
                  <a:ext cx="1048613" cy="596279"/>
                </a:xfrm>
                <a:custGeom>
                  <a:avLst/>
                  <a:gdLst>
                    <a:gd name="T0" fmla="*/ 722099 w 167"/>
                    <a:gd name="T1" fmla="*/ 173113 h 93"/>
                    <a:gd name="T2" fmla="*/ 546283 w 167"/>
                    <a:gd name="T3" fmla="*/ 57704 h 93"/>
                    <a:gd name="T4" fmla="*/ 508609 w 167"/>
                    <a:gd name="T5" fmla="*/ 44881 h 93"/>
                    <a:gd name="T6" fmla="*/ 464655 w 167"/>
                    <a:gd name="T7" fmla="*/ 32058 h 93"/>
                    <a:gd name="T8" fmla="*/ 445818 w 167"/>
                    <a:gd name="T9" fmla="*/ 25646 h 93"/>
                    <a:gd name="T10" fmla="*/ 433259 w 167"/>
                    <a:gd name="T11" fmla="*/ 0 h 93"/>
                    <a:gd name="T12" fmla="*/ 420701 w 167"/>
                    <a:gd name="T13" fmla="*/ 6412 h 93"/>
                    <a:gd name="T14" fmla="*/ 383026 w 167"/>
                    <a:gd name="T15" fmla="*/ 19235 h 93"/>
                    <a:gd name="T16" fmla="*/ 351631 w 167"/>
                    <a:gd name="T17" fmla="*/ 51293 h 93"/>
                    <a:gd name="T18" fmla="*/ 307677 w 167"/>
                    <a:gd name="T19" fmla="*/ 115409 h 93"/>
                    <a:gd name="T20" fmla="*/ 226048 w 167"/>
                    <a:gd name="T21" fmla="*/ 147467 h 93"/>
                    <a:gd name="T22" fmla="*/ 200932 w 167"/>
                    <a:gd name="T23" fmla="*/ 185936 h 93"/>
                    <a:gd name="T24" fmla="*/ 138141 w 167"/>
                    <a:gd name="T25" fmla="*/ 230818 h 93"/>
                    <a:gd name="T26" fmla="*/ 12558 w 167"/>
                    <a:gd name="T27" fmla="*/ 423166 h 93"/>
                    <a:gd name="T28" fmla="*/ 0 w 167"/>
                    <a:gd name="T29" fmla="*/ 435989 h 93"/>
                    <a:gd name="T30" fmla="*/ 0 w 167"/>
                    <a:gd name="T31" fmla="*/ 442401 h 93"/>
                    <a:gd name="T32" fmla="*/ 75349 w 167"/>
                    <a:gd name="T33" fmla="*/ 500105 h 93"/>
                    <a:gd name="T34" fmla="*/ 194653 w 167"/>
                    <a:gd name="T35" fmla="*/ 557809 h 93"/>
                    <a:gd name="T36" fmla="*/ 244886 w 167"/>
                    <a:gd name="T37" fmla="*/ 564221 h 93"/>
                    <a:gd name="T38" fmla="*/ 357910 w 167"/>
                    <a:gd name="T39" fmla="*/ 525751 h 93"/>
                    <a:gd name="T40" fmla="*/ 414422 w 167"/>
                    <a:gd name="T41" fmla="*/ 519340 h 93"/>
                    <a:gd name="T42" fmla="*/ 483492 w 167"/>
                    <a:gd name="T43" fmla="*/ 564221 h 93"/>
                    <a:gd name="T44" fmla="*/ 565121 w 167"/>
                    <a:gd name="T45" fmla="*/ 564221 h 93"/>
                    <a:gd name="T46" fmla="*/ 577679 w 167"/>
                    <a:gd name="T47" fmla="*/ 570633 h 93"/>
                    <a:gd name="T48" fmla="*/ 596516 w 167"/>
                    <a:gd name="T49" fmla="*/ 577044 h 93"/>
                    <a:gd name="T50" fmla="*/ 640470 w 167"/>
                    <a:gd name="T51" fmla="*/ 564221 h 93"/>
                    <a:gd name="T52" fmla="*/ 653028 w 167"/>
                    <a:gd name="T53" fmla="*/ 583456 h 93"/>
                    <a:gd name="T54" fmla="*/ 715820 w 167"/>
                    <a:gd name="T55" fmla="*/ 589867 h 93"/>
                    <a:gd name="T56" fmla="*/ 747215 w 167"/>
                    <a:gd name="T57" fmla="*/ 564221 h 93"/>
                    <a:gd name="T58" fmla="*/ 784890 w 167"/>
                    <a:gd name="T59" fmla="*/ 564221 h 93"/>
                    <a:gd name="T60" fmla="*/ 828844 w 167"/>
                    <a:gd name="T61" fmla="*/ 519340 h 93"/>
                    <a:gd name="T62" fmla="*/ 860239 w 167"/>
                    <a:gd name="T63" fmla="*/ 519340 h 93"/>
                    <a:gd name="T64" fmla="*/ 891635 w 167"/>
                    <a:gd name="T65" fmla="*/ 487282 h 93"/>
                    <a:gd name="T66" fmla="*/ 948147 w 167"/>
                    <a:gd name="T67" fmla="*/ 461635 h 93"/>
                    <a:gd name="T68" fmla="*/ 979543 w 167"/>
                    <a:gd name="T69" fmla="*/ 468047 h 93"/>
                    <a:gd name="T70" fmla="*/ 1017217 w 167"/>
                    <a:gd name="T71" fmla="*/ 416754 h 93"/>
                    <a:gd name="T72" fmla="*/ 1017217 w 167"/>
                    <a:gd name="T73" fmla="*/ 410343 h 93"/>
                    <a:gd name="T74" fmla="*/ 1042334 w 167"/>
                    <a:gd name="T75" fmla="*/ 320580 h 93"/>
                    <a:gd name="T76" fmla="*/ 929310 w 167"/>
                    <a:gd name="T77" fmla="*/ 217994 h 93"/>
                    <a:gd name="T78" fmla="*/ 722099 w 167"/>
                    <a:gd name="T79" fmla="*/ 173113 h 9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7"/>
                    <a:gd name="T121" fmla="*/ 0 h 93"/>
                    <a:gd name="T122" fmla="*/ 167 w 167"/>
                    <a:gd name="T123" fmla="*/ 93 h 9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7" h="93">
                      <a:moveTo>
                        <a:pt x="115" y="27"/>
                      </a:moveTo>
                      <a:lnTo>
                        <a:pt x="87" y="9"/>
                      </a:lnTo>
                      <a:lnTo>
                        <a:pt x="81" y="7"/>
                      </a:lnTo>
                      <a:lnTo>
                        <a:pt x="74" y="5"/>
                      </a:lnTo>
                      <a:lnTo>
                        <a:pt x="71" y="4"/>
                      </a:lnTo>
                      <a:lnTo>
                        <a:pt x="69" y="0"/>
                      </a:lnTo>
                      <a:lnTo>
                        <a:pt x="67" y="1"/>
                      </a:lnTo>
                      <a:lnTo>
                        <a:pt x="61" y="3"/>
                      </a:lnTo>
                      <a:lnTo>
                        <a:pt x="56" y="8"/>
                      </a:lnTo>
                      <a:lnTo>
                        <a:pt x="49" y="18"/>
                      </a:lnTo>
                      <a:lnTo>
                        <a:pt x="36" y="23"/>
                      </a:lnTo>
                      <a:lnTo>
                        <a:pt x="32" y="29"/>
                      </a:lnTo>
                      <a:lnTo>
                        <a:pt x="22" y="36"/>
                      </a:lnTo>
                      <a:lnTo>
                        <a:pt x="2" y="66"/>
                      </a:lnTo>
                      <a:lnTo>
                        <a:pt x="0" y="68"/>
                      </a:lnTo>
                      <a:lnTo>
                        <a:pt x="0" y="69"/>
                      </a:lnTo>
                      <a:lnTo>
                        <a:pt x="12" y="78"/>
                      </a:lnTo>
                      <a:lnTo>
                        <a:pt x="31" y="87"/>
                      </a:lnTo>
                      <a:lnTo>
                        <a:pt x="39" y="88"/>
                      </a:lnTo>
                      <a:lnTo>
                        <a:pt x="57" y="82"/>
                      </a:lnTo>
                      <a:lnTo>
                        <a:pt x="66" y="81"/>
                      </a:lnTo>
                      <a:lnTo>
                        <a:pt x="77" y="88"/>
                      </a:lnTo>
                      <a:lnTo>
                        <a:pt x="90" y="88"/>
                      </a:lnTo>
                      <a:lnTo>
                        <a:pt x="92" y="89"/>
                      </a:lnTo>
                      <a:lnTo>
                        <a:pt x="95" y="90"/>
                      </a:lnTo>
                      <a:lnTo>
                        <a:pt x="102" y="88"/>
                      </a:lnTo>
                      <a:lnTo>
                        <a:pt x="104" y="91"/>
                      </a:lnTo>
                      <a:lnTo>
                        <a:pt x="114" y="92"/>
                      </a:lnTo>
                      <a:lnTo>
                        <a:pt x="119" y="88"/>
                      </a:lnTo>
                      <a:lnTo>
                        <a:pt x="125" y="88"/>
                      </a:lnTo>
                      <a:lnTo>
                        <a:pt x="132" y="81"/>
                      </a:lnTo>
                      <a:lnTo>
                        <a:pt x="137" y="81"/>
                      </a:lnTo>
                      <a:lnTo>
                        <a:pt x="142" y="76"/>
                      </a:lnTo>
                      <a:lnTo>
                        <a:pt x="151" y="72"/>
                      </a:lnTo>
                      <a:lnTo>
                        <a:pt x="156" y="73"/>
                      </a:lnTo>
                      <a:lnTo>
                        <a:pt x="162" y="65"/>
                      </a:lnTo>
                      <a:lnTo>
                        <a:pt x="162" y="64"/>
                      </a:lnTo>
                      <a:lnTo>
                        <a:pt x="166" y="50"/>
                      </a:lnTo>
                      <a:lnTo>
                        <a:pt x="148" y="34"/>
                      </a:lnTo>
                      <a:lnTo>
                        <a:pt x="115" y="27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43" name="Freeform 73" descr="大棋盤格"/>
                <p:cNvSpPr>
                  <a:spLocks/>
                </p:cNvSpPr>
                <p:nvPr/>
              </p:nvSpPr>
              <p:spPr bwMode="auto">
                <a:xfrm>
                  <a:off x="3752477" y="3837049"/>
                  <a:ext cx="1023325" cy="485665"/>
                </a:xfrm>
                <a:custGeom>
                  <a:avLst/>
                  <a:gdLst>
                    <a:gd name="T0" fmla="*/ 985657 w 163"/>
                    <a:gd name="T1" fmla="*/ 255613 h 76"/>
                    <a:gd name="T2" fmla="*/ 947988 w 163"/>
                    <a:gd name="T3" fmla="*/ 255613 h 76"/>
                    <a:gd name="T4" fmla="*/ 916598 w 163"/>
                    <a:gd name="T5" fmla="*/ 262003 h 76"/>
                    <a:gd name="T6" fmla="*/ 891486 w 163"/>
                    <a:gd name="T7" fmla="*/ 268394 h 76"/>
                    <a:gd name="T8" fmla="*/ 822427 w 163"/>
                    <a:gd name="T9" fmla="*/ 255613 h 76"/>
                    <a:gd name="T10" fmla="*/ 828705 w 163"/>
                    <a:gd name="T11" fmla="*/ 166149 h 76"/>
                    <a:gd name="T12" fmla="*/ 828705 w 163"/>
                    <a:gd name="T13" fmla="*/ 146978 h 76"/>
                    <a:gd name="T14" fmla="*/ 841261 w 163"/>
                    <a:gd name="T15" fmla="*/ 102245 h 76"/>
                    <a:gd name="T16" fmla="*/ 841261 w 163"/>
                    <a:gd name="T17" fmla="*/ 83074 h 76"/>
                    <a:gd name="T18" fmla="*/ 822427 w 163"/>
                    <a:gd name="T19" fmla="*/ 57513 h 76"/>
                    <a:gd name="T20" fmla="*/ 822427 w 163"/>
                    <a:gd name="T21" fmla="*/ 51123 h 76"/>
                    <a:gd name="T22" fmla="*/ 678031 w 163"/>
                    <a:gd name="T23" fmla="*/ 51123 h 76"/>
                    <a:gd name="T24" fmla="*/ 445743 w 163"/>
                    <a:gd name="T25" fmla="*/ 12781 h 76"/>
                    <a:gd name="T26" fmla="*/ 370406 w 163"/>
                    <a:gd name="T27" fmla="*/ 12781 h 76"/>
                    <a:gd name="T28" fmla="*/ 257401 w 163"/>
                    <a:gd name="T29" fmla="*/ 38342 h 76"/>
                    <a:gd name="T30" fmla="*/ 175786 w 163"/>
                    <a:gd name="T31" fmla="*/ 6390 h 76"/>
                    <a:gd name="T32" fmla="*/ 182064 w 163"/>
                    <a:gd name="T33" fmla="*/ 0 h 76"/>
                    <a:gd name="T34" fmla="*/ 131839 w 163"/>
                    <a:gd name="T35" fmla="*/ 51123 h 76"/>
                    <a:gd name="T36" fmla="*/ 100449 w 163"/>
                    <a:gd name="T37" fmla="*/ 115026 h 76"/>
                    <a:gd name="T38" fmla="*/ 31390 w 163"/>
                    <a:gd name="T39" fmla="*/ 236442 h 76"/>
                    <a:gd name="T40" fmla="*/ 0 w 163"/>
                    <a:gd name="T41" fmla="*/ 447323 h 76"/>
                    <a:gd name="T42" fmla="*/ 6278 w 163"/>
                    <a:gd name="T43" fmla="*/ 447323 h 76"/>
                    <a:gd name="T44" fmla="*/ 81615 w 163"/>
                    <a:gd name="T45" fmla="*/ 460104 h 76"/>
                    <a:gd name="T46" fmla="*/ 81615 w 163"/>
                    <a:gd name="T47" fmla="*/ 472884 h 76"/>
                    <a:gd name="T48" fmla="*/ 125561 w 163"/>
                    <a:gd name="T49" fmla="*/ 479275 h 76"/>
                    <a:gd name="T50" fmla="*/ 163230 w 163"/>
                    <a:gd name="T51" fmla="*/ 460104 h 76"/>
                    <a:gd name="T52" fmla="*/ 169508 w 163"/>
                    <a:gd name="T53" fmla="*/ 421762 h 76"/>
                    <a:gd name="T54" fmla="*/ 213454 w 163"/>
                    <a:gd name="T55" fmla="*/ 408981 h 76"/>
                    <a:gd name="T56" fmla="*/ 257401 w 163"/>
                    <a:gd name="T57" fmla="*/ 408981 h 76"/>
                    <a:gd name="T58" fmla="*/ 320181 w 163"/>
                    <a:gd name="T59" fmla="*/ 332297 h 76"/>
                    <a:gd name="T60" fmla="*/ 339016 w 163"/>
                    <a:gd name="T61" fmla="*/ 345078 h 76"/>
                    <a:gd name="T62" fmla="*/ 477133 w 163"/>
                    <a:gd name="T63" fmla="*/ 262003 h 76"/>
                    <a:gd name="T64" fmla="*/ 539914 w 163"/>
                    <a:gd name="T65" fmla="*/ 255613 h 76"/>
                    <a:gd name="T66" fmla="*/ 608973 w 163"/>
                    <a:gd name="T67" fmla="*/ 262003 h 76"/>
                    <a:gd name="T68" fmla="*/ 671753 w 163"/>
                    <a:gd name="T69" fmla="*/ 319516 h 76"/>
                    <a:gd name="T70" fmla="*/ 734534 w 163"/>
                    <a:gd name="T71" fmla="*/ 325907 h 76"/>
                    <a:gd name="T72" fmla="*/ 747090 w 163"/>
                    <a:gd name="T73" fmla="*/ 319516 h 76"/>
                    <a:gd name="T74" fmla="*/ 791036 w 163"/>
                    <a:gd name="T75" fmla="*/ 325907 h 76"/>
                    <a:gd name="T76" fmla="*/ 822427 w 163"/>
                    <a:gd name="T77" fmla="*/ 313126 h 76"/>
                    <a:gd name="T78" fmla="*/ 935432 w 163"/>
                    <a:gd name="T79" fmla="*/ 325907 h 76"/>
                    <a:gd name="T80" fmla="*/ 991935 w 163"/>
                    <a:gd name="T81" fmla="*/ 325907 h 76"/>
                    <a:gd name="T82" fmla="*/ 1004491 w 163"/>
                    <a:gd name="T83" fmla="*/ 281174 h 76"/>
                    <a:gd name="T84" fmla="*/ 1017047 w 163"/>
                    <a:gd name="T85" fmla="*/ 255613 h 76"/>
                    <a:gd name="T86" fmla="*/ 991935 w 163"/>
                    <a:gd name="T87" fmla="*/ 255613 h 76"/>
                    <a:gd name="T88" fmla="*/ 985657 w 163"/>
                    <a:gd name="T89" fmla="*/ 255613 h 7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3"/>
                    <a:gd name="T136" fmla="*/ 0 h 76"/>
                    <a:gd name="T137" fmla="*/ 163 w 163"/>
                    <a:gd name="T138" fmla="*/ 76 h 7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3" h="76">
                      <a:moveTo>
                        <a:pt x="157" y="40"/>
                      </a:moveTo>
                      <a:lnTo>
                        <a:pt x="151" y="40"/>
                      </a:lnTo>
                      <a:lnTo>
                        <a:pt x="146" y="41"/>
                      </a:lnTo>
                      <a:lnTo>
                        <a:pt x="142" y="42"/>
                      </a:lnTo>
                      <a:lnTo>
                        <a:pt x="131" y="40"/>
                      </a:lnTo>
                      <a:lnTo>
                        <a:pt x="132" y="26"/>
                      </a:lnTo>
                      <a:lnTo>
                        <a:pt x="132" y="23"/>
                      </a:lnTo>
                      <a:lnTo>
                        <a:pt x="134" y="16"/>
                      </a:lnTo>
                      <a:lnTo>
                        <a:pt x="134" y="13"/>
                      </a:lnTo>
                      <a:lnTo>
                        <a:pt x="131" y="9"/>
                      </a:lnTo>
                      <a:lnTo>
                        <a:pt x="131" y="8"/>
                      </a:lnTo>
                      <a:lnTo>
                        <a:pt x="108" y="8"/>
                      </a:lnTo>
                      <a:lnTo>
                        <a:pt x="71" y="2"/>
                      </a:lnTo>
                      <a:lnTo>
                        <a:pt x="59" y="2"/>
                      </a:lnTo>
                      <a:lnTo>
                        <a:pt x="41" y="6"/>
                      </a:lnTo>
                      <a:lnTo>
                        <a:pt x="28" y="1"/>
                      </a:lnTo>
                      <a:lnTo>
                        <a:pt x="29" y="0"/>
                      </a:lnTo>
                      <a:lnTo>
                        <a:pt x="21" y="8"/>
                      </a:lnTo>
                      <a:lnTo>
                        <a:pt x="16" y="18"/>
                      </a:lnTo>
                      <a:lnTo>
                        <a:pt x="5" y="37"/>
                      </a:lnTo>
                      <a:lnTo>
                        <a:pt x="0" y="70"/>
                      </a:lnTo>
                      <a:lnTo>
                        <a:pt x="1" y="70"/>
                      </a:lnTo>
                      <a:lnTo>
                        <a:pt x="13" y="72"/>
                      </a:lnTo>
                      <a:lnTo>
                        <a:pt x="13" y="74"/>
                      </a:lnTo>
                      <a:lnTo>
                        <a:pt x="20" y="75"/>
                      </a:lnTo>
                      <a:lnTo>
                        <a:pt x="26" y="72"/>
                      </a:lnTo>
                      <a:lnTo>
                        <a:pt x="27" y="66"/>
                      </a:lnTo>
                      <a:lnTo>
                        <a:pt x="34" y="64"/>
                      </a:lnTo>
                      <a:lnTo>
                        <a:pt x="41" y="64"/>
                      </a:lnTo>
                      <a:lnTo>
                        <a:pt x="51" y="52"/>
                      </a:lnTo>
                      <a:lnTo>
                        <a:pt x="54" y="54"/>
                      </a:lnTo>
                      <a:lnTo>
                        <a:pt x="76" y="41"/>
                      </a:lnTo>
                      <a:lnTo>
                        <a:pt x="86" y="40"/>
                      </a:lnTo>
                      <a:lnTo>
                        <a:pt x="97" y="41"/>
                      </a:lnTo>
                      <a:lnTo>
                        <a:pt x="107" y="50"/>
                      </a:lnTo>
                      <a:lnTo>
                        <a:pt x="117" y="51"/>
                      </a:lnTo>
                      <a:lnTo>
                        <a:pt x="119" y="50"/>
                      </a:lnTo>
                      <a:lnTo>
                        <a:pt x="126" y="51"/>
                      </a:lnTo>
                      <a:lnTo>
                        <a:pt x="131" y="49"/>
                      </a:lnTo>
                      <a:lnTo>
                        <a:pt x="149" y="51"/>
                      </a:lnTo>
                      <a:lnTo>
                        <a:pt x="158" y="51"/>
                      </a:lnTo>
                      <a:lnTo>
                        <a:pt x="160" y="44"/>
                      </a:lnTo>
                      <a:lnTo>
                        <a:pt x="162" y="40"/>
                      </a:lnTo>
                      <a:lnTo>
                        <a:pt x="158" y="40"/>
                      </a:lnTo>
                      <a:lnTo>
                        <a:pt x="157" y="40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44" name="Freeform 76" descr="大棋盤格"/>
                <p:cNvSpPr>
                  <a:spLocks/>
                </p:cNvSpPr>
                <p:nvPr/>
              </p:nvSpPr>
              <p:spPr bwMode="auto">
                <a:xfrm>
                  <a:off x="3921064" y="4310615"/>
                  <a:ext cx="1395903" cy="1451810"/>
                </a:xfrm>
                <a:custGeom>
                  <a:avLst/>
                  <a:gdLst>
                    <a:gd name="T0" fmla="*/ 716815 w 222"/>
                    <a:gd name="T1" fmla="*/ 434904 h 227"/>
                    <a:gd name="T2" fmla="*/ 490452 w 222"/>
                    <a:gd name="T3" fmla="*/ 690729 h 227"/>
                    <a:gd name="T4" fmla="*/ 389847 w 222"/>
                    <a:gd name="T5" fmla="*/ 786664 h 227"/>
                    <a:gd name="T6" fmla="*/ 320680 w 222"/>
                    <a:gd name="T7" fmla="*/ 831433 h 227"/>
                    <a:gd name="T8" fmla="*/ 169772 w 222"/>
                    <a:gd name="T9" fmla="*/ 844224 h 227"/>
                    <a:gd name="T10" fmla="*/ 6288 w 222"/>
                    <a:gd name="T11" fmla="*/ 825038 h 227"/>
                    <a:gd name="T12" fmla="*/ 0 w 222"/>
                    <a:gd name="T13" fmla="*/ 850620 h 227"/>
                    <a:gd name="T14" fmla="*/ 176060 w 222"/>
                    <a:gd name="T15" fmla="*/ 1074467 h 227"/>
                    <a:gd name="T16" fmla="*/ 226363 w 222"/>
                    <a:gd name="T17" fmla="*/ 1061676 h 227"/>
                    <a:gd name="T18" fmla="*/ 257802 w 222"/>
                    <a:gd name="T19" fmla="*/ 1074467 h 227"/>
                    <a:gd name="T20" fmla="*/ 276665 w 222"/>
                    <a:gd name="T21" fmla="*/ 1061676 h 227"/>
                    <a:gd name="T22" fmla="*/ 301817 w 222"/>
                    <a:gd name="T23" fmla="*/ 1048885 h 227"/>
                    <a:gd name="T24" fmla="*/ 276665 w 222"/>
                    <a:gd name="T25" fmla="*/ 1087259 h 227"/>
                    <a:gd name="T26" fmla="*/ 264090 w 222"/>
                    <a:gd name="T27" fmla="*/ 1132028 h 227"/>
                    <a:gd name="T28" fmla="*/ 295529 w 222"/>
                    <a:gd name="T29" fmla="*/ 1195985 h 227"/>
                    <a:gd name="T30" fmla="*/ 301817 w 222"/>
                    <a:gd name="T31" fmla="*/ 1234358 h 227"/>
                    <a:gd name="T32" fmla="*/ 301817 w 222"/>
                    <a:gd name="T33" fmla="*/ 1259941 h 227"/>
                    <a:gd name="T34" fmla="*/ 289241 w 222"/>
                    <a:gd name="T35" fmla="*/ 1298315 h 227"/>
                    <a:gd name="T36" fmla="*/ 352120 w 222"/>
                    <a:gd name="T37" fmla="*/ 1285523 h 227"/>
                    <a:gd name="T38" fmla="*/ 396135 w 222"/>
                    <a:gd name="T39" fmla="*/ 1362271 h 227"/>
                    <a:gd name="T40" fmla="*/ 345832 w 222"/>
                    <a:gd name="T41" fmla="*/ 1394249 h 227"/>
                    <a:gd name="T42" fmla="*/ 490452 w 222"/>
                    <a:gd name="T43" fmla="*/ 1311106 h 227"/>
                    <a:gd name="T44" fmla="*/ 490452 w 222"/>
                    <a:gd name="T45" fmla="*/ 1234358 h 227"/>
                    <a:gd name="T46" fmla="*/ 465301 w 222"/>
                    <a:gd name="T47" fmla="*/ 1195985 h 227"/>
                    <a:gd name="T48" fmla="*/ 496740 w 222"/>
                    <a:gd name="T49" fmla="*/ 920972 h 227"/>
                    <a:gd name="T50" fmla="*/ 697952 w 222"/>
                    <a:gd name="T51" fmla="*/ 831433 h 227"/>
                    <a:gd name="T52" fmla="*/ 811133 w 222"/>
                    <a:gd name="T53" fmla="*/ 818642 h 227"/>
                    <a:gd name="T54" fmla="*/ 930602 w 222"/>
                    <a:gd name="T55" fmla="*/ 831433 h 227"/>
                    <a:gd name="T56" fmla="*/ 1068935 w 222"/>
                    <a:gd name="T57" fmla="*/ 812246 h 227"/>
                    <a:gd name="T58" fmla="*/ 1150677 w 222"/>
                    <a:gd name="T59" fmla="*/ 837829 h 227"/>
                    <a:gd name="T60" fmla="*/ 1094086 w 222"/>
                    <a:gd name="T61" fmla="*/ 716312 h 227"/>
                    <a:gd name="T62" fmla="*/ 1144389 w 222"/>
                    <a:gd name="T63" fmla="*/ 626773 h 227"/>
                    <a:gd name="T64" fmla="*/ 1257570 w 222"/>
                    <a:gd name="T65" fmla="*/ 255826 h 227"/>
                    <a:gd name="T66" fmla="*/ 1389615 w 222"/>
                    <a:gd name="T67" fmla="*/ 191869 h 227"/>
                    <a:gd name="T68" fmla="*/ 1295297 w 222"/>
                    <a:gd name="T69" fmla="*/ 102330 h 227"/>
                    <a:gd name="T70" fmla="*/ 1377039 w 222"/>
                    <a:gd name="T71" fmla="*/ 38374 h 227"/>
                    <a:gd name="T72" fmla="*/ 1188404 w 222"/>
                    <a:gd name="T73" fmla="*/ 0 h 227"/>
                    <a:gd name="T74" fmla="*/ 1087798 w 222"/>
                    <a:gd name="T75" fmla="*/ 83143 h 227"/>
                    <a:gd name="T76" fmla="*/ 1006056 w 222"/>
                    <a:gd name="T77" fmla="*/ 127913 h 227"/>
                    <a:gd name="T78" fmla="*/ 779694 w 222"/>
                    <a:gd name="T79" fmla="*/ 287804 h 227"/>
                    <a:gd name="T80" fmla="*/ 723103 w 222"/>
                    <a:gd name="T81" fmla="*/ 377343 h 22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22"/>
                    <a:gd name="T124" fmla="*/ 0 h 227"/>
                    <a:gd name="T125" fmla="*/ 222 w 222"/>
                    <a:gd name="T126" fmla="*/ 227 h 22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22" h="227">
                      <a:moveTo>
                        <a:pt x="115" y="59"/>
                      </a:moveTo>
                      <a:lnTo>
                        <a:pt x="114" y="68"/>
                      </a:lnTo>
                      <a:lnTo>
                        <a:pt x="81" y="99"/>
                      </a:lnTo>
                      <a:lnTo>
                        <a:pt x="78" y="108"/>
                      </a:lnTo>
                      <a:lnTo>
                        <a:pt x="66" y="113"/>
                      </a:lnTo>
                      <a:lnTo>
                        <a:pt x="62" y="123"/>
                      </a:lnTo>
                      <a:lnTo>
                        <a:pt x="54" y="125"/>
                      </a:lnTo>
                      <a:lnTo>
                        <a:pt x="51" y="130"/>
                      </a:lnTo>
                      <a:lnTo>
                        <a:pt x="39" y="133"/>
                      </a:lnTo>
                      <a:lnTo>
                        <a:pt x="27" y="132"/>
                      </a:lnTo>
                      <a:lnTo>
                        <a:pt x="6" y="128"/>
                      </a:lnTo>
                      <a:lnTo>
                        <a:pt x="1" y="129"/>
                      </a:lnTo>
                      <a:lnTo>
                        <a:pt x="1" y="131"/>
                      </a:lnTo>
                      <a:lnTo>
                        <a:pt x="0" y="133"/>
                      </a:lnTo>
                      <a:lnTo>
                        <a:pt x="24" y="170"/>
                      </a:lnTo>
                      <a:lnTo>
                        <a:pt x="28" y="168"/>
                      </a:lnTo>
                      <a:lnTo>
                        <a:pt x="33" y="165"/>
                      </a:lnTo>
                      <a:lnTo>
                        <a:pt x="36" y="166"/>
                      </a:lnTo>
                      <a:lnTo>
                        <a:pt x="37" y="168"/>
                      </a:lnTo>
                      <a:lnTo>
                        <a:pt x="41" y="168"/>
                      </a:lnTo>
                      <a:lnTo>
                        <a:pt x="40" y="166"/>
                      </a:lnTo>
                      <a:lnTo>
                        <a:pt x="44" y="166"/>
                      </a:lnTo>
                      <a:lnTo>
                        <a:pt x="44" y="161"/>
                      </a:lnTo>
                      <a:lnTo>
                        <a:pt x="48" y="164"/>
                      </a:lnTo>
                      <a:lnTo>
                        <a:pt x="48" y="169"/>
                      </a:lnTo>
                      <a:lnTo>
                        <a:pt x="44" y="170"/>
                      </a:lnTo>
                      <a:lnTo>
                        <a:pt x="45" y="174"/>
                      </a:lnTo>
                      <a:lnTo>
                        <a:pt x="42" y="177"/>
                      </a:lnTo>
                      <a:lnTo>
                        <a:pt x="47" y="182"/>
                      </a:lnTo>
                      <a:lnTo>
                        <a:pt x="47" y="187"/>
                      </a:lnTo>
                      <a:lnTo>
                        <a:pt x="50" y="190"/>
                      </a:lnTo>
                      <a:lnTo>
                        <a:pt x="48" y="193"/>
                      </a:lnTo>
                      <a:lnTo>
                        <a:pt x="44" y="195"/>
                      </a:lnTo>
                      <a:lnTo>
                        <a:pt x="48" y="197"/>
                      </a:lnTo>
                      <a:lnTo>
                        <a:pt x="44" y="201"/>
                      </a:lnTo>
                      <a:lnTo>
                        <a:pt x="46" y="203"/>
                      </a:lnTo>
                      <a:lnTo>
                        <a:pt x="49" y="201"/>
                      </a:lnTo>
                      <a:lnTo>
                        <a:pt x="56" y="201"/>
                      </a:lnTo>
                      <a:lnTo>
                        <a:pt x="64" y="207"/>
                      </a:lnTo>
                      <a:lnTo>
                        <a:pt x="63" y="213"/>
                      </a:lnTo>
                      <a:lnTo>
                        <a:pt x="56" y="216"/>
                      </a:lnTo>
                      <a:lnTo>
                        <a:pt x="55" y="218"/>
                      </a:lnTo>
                      <a:lnTo>
                        <a:pt x="68" y="226"/>
                      </a:lnTo>
                      <a:lnTo>
                        <a:pt x="78" y="205"/>
                      </a:lnTo>
                      <a:lnTo>
                        <a:pt x="78" y="195"/>
                      </a:lnTo>
                      <a:lnTo>
                        <a:pt x="78" y="193"/>
                      </a:lnTo>
                      <a:lnTo>
                        <a:pt x="77" y="193"/>
                      </a:lnTo>
                      <a:lnTo>
                        <a:pt x="74" y="187"/>
                      </a:lnTo>
                      <a:lnTo>
                        <a:pt x="74" y="149"/>
                      </a:lnTo>
                      <a:lnTo>
                        <a:pt x="79" y="144"/>
                      </a:lnTo>
                      <a:lnTo>
                        <a:pt x="97" y="144"/>
                      </a:lnTo>
                      <a:lnTo>
                        <a:pt x="111" y="130"/>
                      </a:lnTo>
                      <a:lnTo>
                        <a:pt x="121" y="130"/>
                      </a:lnTo>
                      <a:lnTo>
                        <a:pt x="129" y="128"/>
                      </a:lnTo>
                      <a:lnTo>
                        <a:pt x="138" y="133"/>
                      </a:lnTo>
                      <a:lnTo>
                        <a:pt x="148" y="130"/>
                      </a:lnTo>
                      <a:lnTo>
                        <a:pt x="159" y="135"/>
                      </a:lnTo>
                      <a:lnTo>
                        <a:pt x="170" y="127"/>
                      </a:lnTo>
                      <a:lnTo>
                        <a:pt x="182" y="131"/>
                      </a:lnTo>
                      <a:lnTo>
                        <a:pt x="183" y="131"/>
                      </a:lnTo>
                      <a:lnTo>
                        <a:pt x="181" y="128"/>
                      </a:lnTo>
                      <a:lnTo>
                        <a:pt x="174" y="112"/>
                      </a:lnTo>
                      <a:lnTo>
                        <a:pt x="175" y="104"/>
                      </a:lnTo>
                      <a:lnTo>
                        <a:pt x="182" y="98"/>
                      </a:lnTo>
                      <a:lnTo>
                        <a:pt x="186" y="58"/>
                      </a:lnTo>
                      <a:lnTo>
                        <a:pt x="200" y="40"/>
                      </a:lnTo>
                      <a:lnTo>
                        <a:pt x="220" y="30"/>
                      </a:lnTo>
                      <a:lnTo>
                        <a:pt x="221" y="30"/>
                      </a:lnTo>
                      <a:lnTo>
                        <a:pt x="220" y="19"/>
                      </a:lnTo>
                      <a:lnTo>
                        <a:pt x="206" y="16"/>
                      </a:lnTo>
                      <a:lnTo>
                        <a:pt x="205" y="10"/>
                      </a:lnTo>
                      <a:lnTo>
                        <a:pt x="219" y="6"/>
                      </a:lnTo>
                      <a:lnTo>
                        <a:pt x="215" y="1"/>
                      </a:lnTo>
                      <a:lnTo>
                        <a:pt x="189" y="0"/>
                      </a:lnTo>
                      <a:lnTo>
                        <a:pt x="187" y="0"/>
                      </a:lnTo>
                      <a:lnTo>
                        <a:pt x="173" y="13"/>
                      </a:lnTo>
                      <a:lnTo>
                        <a:pt x="172" y="13"/>
                      </a:lnTo>
                      <a:lnTo>
                        <a:pt x="160" y="20"/>
                      </a:lnTo>
                      <a:lnTo>
                        <a:pt x="145" y="33"/>
                      </a:lnTo>
                      <a:lnTo>
                        <a:pt x="124" y="45"/>
                      </a:lnTo>
                      <a:lnTo>
                        <a:pt x="117" y="56"/>
                      </a:lnTo>
                      <a:lnTo>
                        <a:pt x="115" y="59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45" name="Freeform 77" descr="大棋盤格"/>
                <p:cNvSpPr>
                  <a:spLocks/>
                </p:cNvSpPr>
                <p:nvPr/>
              </p:nvSpPr>
              <p:spPr bwMode="auto">
                <a:xfrm>
                  <a:off x="5204014" y="3012628"/>
                  <a:ext cx="1161566" cy="1707605"/>
                </a:xfrm>
                <a:custGeom>
                  <a:avLst/>
                  <a:gdLst>
                    <a:gd name="T0" fmla="*/ 56509 w 185"/>
                    <a:gd name="T1" fmla="*/ 1298291 h 267"/>
                    <a:gd name="T2" fmla="*/ 87902 w 185"/>
                    <a:gd name="T3" fmla="*/ 1330269 h 267"/>
                    <a:gd name="T4" fmla="*/ 0 w 185"/>
                    <a:gd name="T5" fmla="*/ 1355851 h 267"/>
                    <a:gd name="T6" fmla="*/ 6279 w 185"/>
                    <a:gd name="T7" fmla="*/ 1400620 h 267"/>
                    <a:gd name="T8" fmla="*/ 87902 w 185"/>
                    <a:gd name="T9" fmla="*/ 1419806 h 267"/>
                    <a:gd name="T10" fmla="*/ 100460 w 185"/>
                    <a:gd name="T11" fmla="*/ 1490157 h 267"/>
                    <a:gd name="T12" fmla="*/ 94181 w 185"/>
                    <a:gd name="T13" fmla="*/ 1490157 h 267"/>
                    <a:gd name="T14" fmla="*/ 301379 w 185"/>
                    <a:gd name="T15" fmla="*/ 1611672 h 267"/>
                    <a:gd name="T16" fmla="*/ 339052 w 185"/>
                    <a:gd name="T17" fmla="*/ 1605276 h 267"/>
                    <a:gd name="T18" fmla="*/ 496020 w 185"/>
                    <a:gd name="T19" fmla="*/ 1701209 h 267"/>
                    <a:gd name="T20" fmla="*/ 552529 w 185"/>
                    <a:gd name="T21" fmla="*/ 1701209 h 267"/>
                    <a:gd name="T22" fmla="*/ 678103 w 185"/>
                    <a:gd name="T23" fmla="*/ 1343060 h 267"/>
                    <a:gd name="T24" fmla="*/ 665546 w 185"/>
                    <a:gd name="T25" fmla="*/ 1291896 h 267"/>
                    <a:gd name="T26" fmla="*/ 766006 w 185"/>
                    <a:gd name="T27" fmla="*/ 1240732 h 267"/>
                    <a:gd name="T28" fmla="*/ 835072 w 185"/>
                    <a:gd name="T29" fmla="*/ 1279105 h 267"/>
                    <a:gd name="T30" fmla="*/ 828793 w 185"/>
                    <a:gd name="T31" fmla="*/ 1285500 h 267"/>
                    <a:gd name="T32" fmla="*/ 835072 w 185"/>
                    <a:gd name="T33" fmla="*/ 1285500 h 267"/>
                    <a:gd name="T34" fmla="*/ 853908 w 185"/>
                    <a:gd name="T35" fmla="*/ 1221545 h 267"/>
                    <a:gd name="T36" fmla="*/ 816236 w 185"/>
                    <a:gd name="T37" fmla="*/ 1170381 h 267"/>
                    <a:gd name="T38" fmla="*/ 847629 w 185"/>
                    <a:gd name="T39" fmla="*/ 1106426 h 267"/>
                    <a:gd name="T40" fmla="*/ 941810 w 185"/>
                    <a:gd name="T41" fmla="*/ 581993 h 267"/>
                    <a:gd name="T42" fmla="*/ 985761 w 185"/>
                    <a:gd name="T43" fmla="*/ 479664 h 267"/>
                    <a:gd name="T44" fmla="*/ 979483 w 185"/>
                    <a:gd name="T45" fmla="*/ 390127 h 267"/>
                    <a:gd name="T46" fmla="*/ 1023434 w 185"/>
                    <a:gd name="T47" fmla="*/ 268612 h 267"/>
                    <a:gd name="T48" fmla="*/ 1004598 w 185"/>
                    <a:gd name="T49" fmla="*/ 204657 h 267"/>
                    <a:gd name="T50" fmla="*/ 1155287 w 185"/>
                    <a:gd name="T51" fmla="*/ 108724 h 267"/>
                    <a:gd name="T52" fmla="*/ 1155287 w 185"/>
                    <a:gd name="T53" fmla="*/ 38373 h 267"/>
                    <a:gd name="T54" fmla="*/ 1079942 w 185"/>
                    <a:gd name="T55" fmla="*/ 25582 h 267"/>
                    <a:gd name="T56" fmla="*/ 985761 w 185"/>
                    <a:gd name="T57" fmla="*/ 19187 h 267"/>
                    <a:gd name="T58" fmla="*/ 935532 w 185"/>
                    <a:gd name="T59" fmla="*/ 6396 h 267"/>
                    <a:gd name="T60" fmla="*/ 866466 w 185"/>
                    <a:gd name="T61" fmla="*/ 51164 h 267"/>
                    <a:gd name="T62" fmla="*/ 778563 w 185"/>
                    <a:gd name="T63" fmla="*/ 38373 h 267"/>
                    <a:gd name="T64" fmla="*/ 740891 w 185"/>
                    <a:gd name="T65" fmla="*/ 38373 h 267"/>
                    <a:gd name="T66" fmla="*/ 715776 w 185"/>
                    <a:gd name="T67" fmla="*/ 19187 h 267"/>
                    <a:gd name="T68" fmla="*/ 609037 w 185"/>
                    <a:gd name="T69" fmla="*/ 0 h 267"/>
                    <a:gd name="T70" fmla="*/ 470905 w 185"/>
                    <a:gd name="T71" fmla="*/ 127910 h 267"/>
                    <a:gd name="T72" fmla="*/ 470905 w 185"/>
                    <a:gd name="T73" fmla="*/ 198261 h 267"/>
                    <a:gd name="T74" fmla="*/ 508578 w 185"/>
                    <a:gd name="T75" fmla="*/ 300590 h 267"/>
                    <a:gd name="T76" fmla="*/ 445790 w 185"/>
                    <a:gd name="T77" fmla="*/ 319776 h 267"/>
                    <a:gd name="T78" fmla="*/ 452069 w 185"/>
                    <a:gd name="T79" fmla="*/ 326172 h 267"/>
                    <a:gd name="T80" fmla="*/ 452069 w 185"/>
                    <a:gd name="T81" fmla="*/ 332567 h 267"/>
                    <a:gd name="T82" fmla="*/ 458348 w 185"/>
                    <a:gd name="T83" fmla="*/ 383731 h 267"/>
                    <a:gd name="T84" fmla="*/ 370445 w 185"/>
                    <a:gd name="T85" fmla="*/ 498851 h 267"/>
                    <a:gd name="T86" fmla="*/ 376724 w 185"/>
                    <a:gd name="T87" fmla="*/ 543620 h 267"/>
                    <a:gd name="T88" fmla="*/ 389282 w 185"/>
                    <a:gd name="T89" fmla="*/ 562806 h 267"/>
                    <a:gd name="T90" fmla="*/ 370445 w 185"/>
                    <a:gd name="T91" fmla="*/ 709903 h 267"/>
                    <a:gd name="T92" fmla="*/ 295101 w 185"/>
                    <a:gd name="T93" fmla="*/ 825023 h 267"/>
                    <a:gd name="T94" fmla="*/ 364167 w 185"/>
                    <a:gd name="T95" fmla="*/ 876187 h 267"/>
                    <a:gd name="T96" fmla="*/ 326494 w 185"/>
                    <a:gd name="T97" fmla="*/ 1068052 h 267"/>
                    <a:gd name="T98" fmla="*/ 251149 w 185"/>
                    <a:gd name="T99" fmla="*/ 1106426 h 267"/>
                    <a:gd name="T100" fmla="*/ 238592 w 185"/>
                    <a:gd name="T101" fmla="*/ 1170381 h 267"/>
                    <a:gd name="T102" fmla="*/ 138132 w 185"/>
                    <a:gd name="T103" fmla="*/ 1189567 h 267"/>
                    <a:gd name="T104" fmla="*/ 62787 w 185"/>
                    <a:gd name="T105" fmla="*/ 1298291 h 267"/>
                    <a:gd name="T106" fmla="*/ 56509 w 185"/>
                    <a:gd name="T107" fmla="*/ 1298291 h 2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85"/>
                    <a:gd name="T163" fmla="*/ 0 h 267"/>
                    <a:gd name="T164" fmla="*/ 185 w 185"/>
                    <a:gd name="T165" fmla="*/ 267 h 26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85" h="267">
                      <a:moveTo>
                        <a:pt x="9" y="203"/>
                      </a:moveTo>
                      <a:lnTo>
                        <a:pt x="14" y="208"/>
                      </a:lnTo>
                      <a:lnTo>
                        <a:pt x="0" y="212"/>
                      </a:lnTo>
                      <a:lnTo>
                        <a:pt x="1" y="219"/>
                      </a:lnTo>
                      <a:lnTo>
                        <a:pt x="14" y="222"/>
                      </a:lnTo>
                      <a:lnTo>
                        <a:pt x="16" y="233"/>
                      </a:lnTo>
                      <a:lnTo>
                        <a:pt x="15" y="233"/>
                      </a:lnTo>
                      <a:lnTo>
                        <a:pt x="48" y="252"/>
                      </a:lnTo>
                      <a:lnTo>
                        <a:pt x="54" y="251"/>
                      </a:lnTo>
                      <a:lnTo>
                        <a:pt x="79" y="266"/>
                      </a:lnTo>
                      <a:lnTo>
                        <a:pt x="88" y="266"/>
                      </a:lnTo>
                      <a:lnTo>
                        <a:pt x="108" y="210"/>
                      </a:lnTo>
                      <a:lnTo>
                        <a:pt x="106" y="202"/>
                      </a:lnTo>
                      <a:lnTo>
                        <a:pt x="122" y="194"/>
                      </a:lnTo>
                      <a:lnTo>
                        <a:pt x="133" y="200"/>
                      </a:lnTo>
                      <a:lnTo>
                        <a:pt x="132" y="201"/>
                      </a:lnTo>
                      <a:lnTo>
                        <a:pt x="133" y="201"/>
                      </a:lnTo>
                      <a:lnTo>
                        <a:pt x="136" y="191"/>
                      </a:lnTo>
                      <a:lnTo>
                        <a:pt x="130" y="183"/>
                      </a:lnTo>
                      <a:lnTo>
                        <a:pt x="135" y="173"/>
                      </a:lnTo>
                      <a:lnTo>
                        <a:pt x="150" y="91"/>
                      </a:lnTo>
                      <a:lnTo>
                        <a:pt x="157" y="75"/>
                      </a:lnTo>
                      <a:lnTo>
                        <a:pt x="156" y="61"/>
                      </a:lnTo>
                      <a:lnTo>
                        <a:pt x="163" y="42"/>
                      </a:lnTo>
                      <a:lnTo>
                        <a:pt x="160" y="32"/>
                      </a:lnTo>
                      <a:lnTo>
                        <a:pt x="184" y="17"/>
                      </a:lnTo>
                      <a:lnTo>
                        <a:pt x="184" y="6"/>
                      </a:lnTo>
                      <a:lnTo>
                        <a:pt x="172" y="4"/>
                      </a:lnTo>
                      <a:lnTo>
                        <a:pt x="157" y="3"/>
                      </a:lnTo>
                      <a:lnTo>
                        <a:pt x="149" y="1"/>
                      </a:lnTo>
                      <a:lnTo>
                        <a:pt x="138" y="8"/>
                      </a:lnTo>
                      <a:lnTo>
                        <a:pt x="124" y="6"/>
                      </a:lnTo>
                      <a:lnTo>
                        <a:pt x="118" y="6"/>
                      </a:lnTo>
                      <a:lnTo>
                        <a:pt x="114" y="3"/>
                      </a:lnTo>
                      <a:lnTo>
                        <a:pt x="97" y="0"/>
                      </a:lnTo>
                      <a:lnTo>
                        <a:pt x="75" y="20"/>
                      </a:lnTo>
                      <a:lnTo>
                        <a:pt x="75" y="31"/>
                      </a:lnTo>
                      <a:lnTo>
                        <a:pt x="81" y="47"/>
                      </a:lnTo>
                      <a:lnTo>
                        <a:pt x="71" y="50"/>
                      </a:lnTo>
                      <a:lnTo>
                        <a:pt x="72" y="51"/>
                      </a:lnTo>
                      <a:lnTo>
                        <a:pt x="72" y="52"/>
                      </a:lnTo>
                      <a:lnTo>
                        <a:pt x="73" y="60"/>
                      </a:lnTo>
                      <a:lnTo>
                        <a:pt x="59" y="78"/>
                      </a:lnTo>
                      <a:lnTo>
                        <a:pt x="60" y="85"/>
                      </a:lnTo>
                      <a:lnTo>
                        <a:pt x="62" y="88"/>
                      </a:lnTo>
                      <a:lnTo>
                        <a:pt x="59" y="111"/>
                      </a:lnTo>
                      <a:lnTo>
                        <a:pt x="47" y="129"/>
                      </a:lnTo>
                      <a:lnTo>
                        <a:pt x="58" y="137"/>
                      </a:lnTo>
                      <a:lnTo>
                        <a:pt x="52" y="167"/>
                      </a:lnTo>
                      <a:lnTo>
                        <a:pt x="40" y="173"/>
                      </a:lnTo>
                      <a:lnTo>
                        <a:pt x="38" y="183"/>
                      </a:lnTo>
                      <a:lnTo>
                        <a:pt x="22" y="186"/>
                      </a:lnTo>
                      <a:lnTo>
                        <a:pt x="10" y="203"/>
                      </a:lnTo>
                      <a:lnTo>
                        <a:pt x="9" y="203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46" name="Freeform 78" descr="大棋盤格"/>
                <p:cNvSpPr>
                  <a:spLocks/>
                </p:cNvSpPr>
                <p:nvPr/>
              </p:nvSpPr>
              <p:spPr bwMode="auto">
                <a:xfrm>
                  <a:off x="4499319" y="3216573"/>
                  <a:ext cx="1168310" cy="1106141"/>
                </a:xfrm>
                <a:custGeom>
                  <a:avLst/>
                  <a:gdLst>
                    <a:gd name="T0" fmla="*/ 766311 w 186"/>
                    <a:gd name="T1" fmla="*/ 1099747 h 173"/>
                    <a:gd name="T2" fmla="*/ 942186 w 186"/>
                    <a:gd name="T3" fmla="*/ 965476 h 173"/>
                    <a:gd name="T4" fmla="*/ 1030123 w 186"/>
                    <a:gd name="T5" fmla="*/ 869568 h 173"/>
                    <a:gd name="T6" fmla="*/ 998717 w 186"/>
                    <a:gd name="T7" fmla="*/ 620206 h 173"/>
                    <a:gd name="T8" fmla="*/ 1099216 w 186"/>
                    <a:gd name="T9" fmla="*/ 358057 h 173"/>
                    <a:gd name="T10" fmla="*/ 1074091 w 186"/>
                    <a:gd name="T11" fmla="*/ 294118 h 173"/>
                    <a:gd name="T12" fmla="*/ 1155748 w 186"/>
                    <a:gd name="T13" fmla="*/ 127878 h 173"/>
                    <a:gd name="T14" fmla="*/ 1149466 w 186"/>
                    <a:gd name="T15" fmla="*/ 115090 h 173"/>
                    <a:gd name="T16" fmla="*/ 879373 w 186"/>
                    <a:gd name="T17" fmla="*/ 0 h 173"/>
                    <a:gd name="T18" fmla="*/ 747467 w 186"/>
                    <a:gd name="T19" fmla="*/ 57545 h 173"/>
                    <a:gd name="T20" fmla="*/ 665811 w 186"/>
                    <a:gd name="T21" fmla="*/ 115090 h 173"/>
                    <a:gd name="T22" fmla="*/ 628124 w 186"/>
                    <a:gd name="T23" fmla="*/ 121484 h 173"/>
                    <a:gd name="T24" fmla="*/ 502499 w 186"/>
                    <a:gd name="T25" fmla="*/ 140665 h 173"/>
                    <a:gd name="T26" fmla="*/ 420843 w 186"/>
                    <a:gd name="T27" fmla="*/ 179029 h 173"/>
                    <a:gd name="T28" fmla="*/ 263812 w 186"/>
                    <a:gd name="T29" fmla="*/ 338876 h 173"/>
                    <a:gd name="T30" fmla="*/ 81656 w 186"/>
                    <a:gd name="T31" fmla="*/ 306906 h 173"/>
                    <a:gd name="T32" fmla="*/ 37687 w 186"/>
                    <a:gd name="T33" fmla="*/ 294118 h 173"/>
                    <a:gd name="T34" fmla="*/ 0 w 186"/>
                    <a:gd name="T35" fmla="*/ 313300 h 173"/>
                    <a:gd name="T36" fmla="*/ 25125 w 186"/>
                    <a:gd name="T37" fmla="*/ 409208 h 173"/>
                    <a:gd name="T38" fmla="*/ 18844 w 186"/>
                    <a:gd name="T39" fmla="*/ 549874 h 173"/>
                    <a:gd name="T40" fmla="*/ 75375 w 186"/>
                    <a:gd name="T41" fmla="*/ 607418 h 173"/>
                    <a:gd name="T42" fmla="*/ 150750 w 186"/>
                    <a:gd name="T43" fmla="*/ 613812 h 173"/>
                    <a:gd name="T44" fmla="*/ 75375 w 186"/>
                    <a:gd name="T45" fmla="*/ 677751 h 173"/>
                    <a:gd name="T46" fmla="*/ 94219 w 186"/>
                    <a:gd name="T47" fmla="*/ 728902 h 173"/>
                    <a:gd name="T48" fmla="*/ 81656 w 186"/>
                    <a:gd name="T49" fmla="*/ 786447 h 173"/>
                    <a:gd name="T50" fmla="*/ 144468 w 186"/>
                    <a:gd name="T51" fmla="*/ 888749 h 173"/>
                    <a:gd name="T52" fmla="*/ 194718 w 186"/>
                    <a:gd name="T53" fmla="*/ 875961 h 173"/>
                    <a:gd name="T54" fmla="*/ 270093 w 186"/>
                    <a:gd name="T55" fmla="*/ 875961 h 173"/>
                    <a:gd name="T56" fmla="*/ 257531 w 186"/>
                    <a:gd name="T57" fmla="*/ 907931 h 173"/>
                    <a:gd name="T58" fmla="*/ 414562 w 186"/>
                    <a:gd name="T59" fmla="*/ 965476 h 173"/>
                    <a:gd name="T60" fmla="*/ 483655 w 186"/>
                    <a:gd name="T61" fmla="*/ 1093353 h 173"/>
                    <a:gd name="T62" fmla="*/ 602999 w 186"/>
                    <a:gd name="T63" fmla="*/ 1093353 h 17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6"/>
                    <a:gd name="T97" fmla="*/ 0 h 173"/>
                    <a:gd name="T98" fmla="*/ 186 w 186"/>
                    <a:gd name="T99" fmla="*/ 173 h 17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6" h="173">
                      <a:moveTo>
                        <a:pt x="121" y="172"/>
                      </a:moveTo>
                      <a:lnTo>
                        <a:pt x="122" y="172"/>
                      </a:lnTo>
                      <a:lnTo>
                        <a:pt x="134" y="155"/>
                      </a:lnTo>
                      <a:lnTo>
                        <a:pt x="150" y="151"/>
                      </a:lnTo>
                      <a:lnTo>
                        <a:pt x="152" y="141"/>
                      </a:lnTo>
                      <a:lnTo>
                        <a:pt x="164" y="136"/>
                      </a:lnTo>
                      <a:lnTo>
                        <a:pt x="170" y="105"/>
                      </a:lnTo>
                      <a:lnTo>
                        <a:pt x="159" y="97"/>
                      </a:lnTo>
                      <a:lnTo>
                        <a:pt x="171" y="80"/>
                      </a:lnTo>
                      <a:lnTo>
                        <a:pt x="175" y="56"/>
                      </a:lnTo>
                      <a:lnTo>
                        <a:pt x="172" y="53"/>
                      </a:lnTo>
                      <a:lnTo>
                        <a:pt x="171" y="46"/>
                      </a:lnTo>
                      <a:lnTo>
                        <a:pt x="185" y="28"/>
                      </a:lnTo>
                      <a:lnTo>
                        <a:pt x="184" y="20"/>
                      </a:lnTo>
                      <a:lnTo>
                        <a:pt x="184" y="19"/>
                      </a:lnTo>
                      <a:lnTo>
                        <a:pt x="183" y="18"/>
                      </a:lnTo>
                      <a:lnTo>
                        <a:pt x="156" y="15"/>
                      </a:lnTo>
                      <a:lnTo>
                        <a:pt x="140" y="0"/>
                      </a:lnTo>
                      <a:lnTo>
                        <a:pt x="130" y="7"/>
                      </a:lnTo>
                      <a:lnTo>
                        <a:pt x="119" y="9"/>
                      </a:lnTo>
                      <a:lnTo>
                        <a:pt x="119" y="13"/>
                      </a:lnTo>
                      <a:lnTo>
                        <a:pt x="106" y="18"/>
                      </a:lnTo>
                      <a:lnTo>
                        <a:pt x="105" y="20"/>
                      </a:lnTo>
                      <a:lnTo>
                        <a:pt x="100" y="19"/>
                      </a:lnTo>
                      <a:lnTo>
                        <a:pt x="92" y="24"/>
                      </a:lnTo>
                      <a:lnTo>
                        <a:pt x="80" y="22"/>
                      </a:lnTo>
                      <a:lnTo>
                        <a:pt x="72" y="31"/>
                      </a:lnTo>
                      <a:lnTo>
                        <a:pt x="67" y="28"/>
                      </a:lnTo>
                      <a:lnTo>
                        <a:pt x="59" y="27"/>
                      </a:lnTo>
                      <a:lnTo>
                        <a:pt x="42" y="53"/>
                      </a:lnTo>
                      <a:lnTo>
                        <a:pt x="25" y="53"/>
                      </a:lnTo>
                      <a:lnTo>
                        <a:pt x="13" y="48"/>
                      </a:lnTo>
                      <a:lnTo>
                        <a:pt x="7" y="47"/>
                      </a:lnTo>
                      <a:lnTo>
                        <a:pt x="6" y="46"/>
                      </a:lnTo>
                      <a:lnTo>
                        <a:pt x="3" y="48"/>
                      </a:lnTo>
                      <a:lnTo>
                        <a:pt x="0" y="49"/>
                      </a:lnTo>
                      <a:lnTo>
                        <a:pt x="0" y="56"/>
                      </a:lnTo>
                      <a:lnTo>
                        <a:pt x="4" y="64"/>
                      </a:lnTo>
                      <a:lnTo>
                        <a:pt x="5" y="70"/>
                      </a:lnTo>
                      <a:lnTo>
                        <a:pt x="3" y="86"/>
                      </a:lnTo>
                      <a:lnTo>
                        <a:pt x="8" y="93"/>
                      </a:lnTo>
                      <a:lnTo>
                        <a:pt x="12" y="95"/>
                      </a:lnTo>
                      <a:lnTo>
                        <a:pt x="18" y="95"/>
                      </a:lnTo>
                      <a:lnTo>
                        <a:pt x="24" y="96"/>
                      </a:lnTo>
                      <a:lnTo>
                        <a:pt x="24" y="102"/>
                      </a:lnTo>
                      <a:lnTo>
                        <a:pt x="12" y="106"/>
                      </a:lnTo>
                      <a:lnTo>
                        <a:pt x="15" y="110"/>
                      </a:lnTo>
                      <a:lnTo>
                        <a:pt x="15" y="114"/>
                      </a:lnTo>
                      <a:lnTo>
                        <a:pt x="13" y="120"/>
                      </a:lnTo>
                      <a:lnTo>
                        <a:pt x="13" y="123"/>
                      </a:lnTo>
                      <a:lnTo>
                        <a:pt x="12" y="138"/>
                      </a:lnTo>
                      <a:lnTo>
                        <a:pt x="23" y="139"/>
                      </a:lnTo>
                      <a:lnTo>
                        <a:pt x="27" y="138"/>
                      </a:lnTo>
                      <a:lnTo>
                        <a:pt x="31" y="137"/>
                      </a:lnTo>
                      <a:lnTo>
                        <a:pt x="38" y="137"/>
                      </a:lnTo>
                      <a:lnTo>
                        <a:pt x="43" y="137"/>
                      </a:lnTo>
                      <a:lnTo>
                        <a:pt x="42" y="138"/>
                      </a:lnTo>
                      <a:lnTo>
                        <a:pt x="41" y="142"/>
                      </a:lnTo>
                      <a:lnTo>
                        <a:pt x="58" y="144"/>
                      </a:lnTo>
                      <a:lnTo>
                        <a:pt x="66" y="151"/>
                      </a:lnTo>
                      <a:lnTo>
                        <a:pt x="65" y="158"/>
                      </a:lnTo>
                      <a:lnTo>
                        <a:pt x="77" y="171"/>
                      </a:lnTo>
                      <a:lnTo>
                        <a:pt x="94" y="171"/>
                      </a:lnTo>
                      <a:lnTo>
                        <a:pt x="96" y="171"/>
                      </a:lnTo>
                      <a:lnTo>
                        <a:pt x="121" y="172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47" name="Freeform 79" descr="大棋盤格"/>
                <p:cNvSpPr>
                  <a:spLocks/>
                </p:cNvSpPr>
                <p:nvPr/>
              </p:nvSpPr>
              <p:spPr bwMode="auto">
                <a:xfrm>
                  <a:off x="4084594" y="5539468"/>
                  <a:ext cx="107896" cy="127898"/>
                </a:xfrm>
                <a:custGeom>
                  <a:avLst/>
                  <a:gdLst>
                    <a:gd name="T0" fmla="*/ 12694 w 17"/>
                    <a:gd name="T1" fmla="*/ 0 h 20"/>
                    <a:gd name="T2" fmla="*/ 31734 w 17"/>
                    <a:gd name="T3" fmla="*/ 25580 h 20"/>
                    <a:gd name="T4" fmla="*/ 69815 w 17"/>
                    <a:gd name="T5" fmla="*/ 83134 h 20"/>
                    <a:gd name="T6" fmla="*/ 101549 w 17"/>
                    <a:gd name="T7" fmla="*/ 121503 h 20"/>
                    <a:gd name="T8" fmla="*/ 88856 w 17"/>
                    <a:gd name="T9" fmla="*/ 121503 h 20"/>
                    <a:gd name="T10" fmla="*/ 63468 w 17"/>
                    <a:gd name="T11" fmla="*/ 83134 h 20"/>
                    <a:gd name="T12" fmla="*/ 19040 w 17"/>
                    <a:gd name="T13" fmla="*/ 25580 h 20"/>
                    <a:gd name="T14" fmla="*/ 0 w 17"/>
                    <a:gd name="T15" fmla="*/ 0 h 20"/>
                    <a:gd name="T16" fmla="*/ 12694 w 17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20"/>
                    <a:gd name="T29" fmla="*/ 17 w 17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20">
                      <a:moveTo>
                        <a:pt x="2" y="0"/>
                      </a:moveTo>
                      <a:lnTo>
                        <a:pt x="5" y="4"/>
                      </a:lnTo>
                      <a:lnTo>
                        <a:pt x="11" y="13"/>
                      </a:lnTo>
                      <a:lnTo>
                        <a:pt x="16" y="19"/>
                      </a:lnTo>
                      <a:lnTo>
                        <a:pt x="14" y="19"/>
                      </a:lnTo>
                      <a:lnTo>
                        <a:pt x="10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48" name="Freeform 80" descr="大棋盤格"/>
                <p:cNvSpPr>
                  <a:spLocks/>
                </p:cNvSpPr>
                <p:nvPr/>
              </p:nvSpPr>
              <p:spPr bwMode="auto">
                <a:xfrm>
                  <a:off x="4079536" y="5340709"/>
                  <a:ext cx="251195" cy="371594"/>
                </a:xfrm>
                <a:custGeom>
                  <a:avLst/>
                  <a:gdLst>
                    <a:gd name="T0" fmla="*/ 188396 w 40"/>
                    <a:gd name="T1" fmla="*/ 365187 h 58"/>
                    <a:gd name="T2" fmla="*/ 194676 w 40"/>
                    <a:gd name="T3" fmla="*/ 345967 h 58"/>
                    <a:gd name="T4" fmla="*/ 238635 w 40"/>
                    <a:gd name="T5" fmla="*/ 333153 h 58"/>
                    <a:gd name="T6" fmla="*/ 244915 w 40"/>
                    <a:gd name="T7" fmla="*/ 294713 h 58"/>
                    <a:gd name="T8" fmla="*/ 194676 w 40"/>
                    <a:gd name="T9" fmla="*/ 256272 h 58"/>
                    <a:gd name="T10" fmla="*/ 150717 w 40"/>
                    <a:gd name="T11" fmla="*/ 256272 h 58"/>
                    <a:gd name="T12" fmla="*/ 131877 w 40"/>
                    <a:gd name="T13" fmla="*/ 262679 h 58"/>
                    <a:gd name="T14" fmla="*/ 119318 w 40"/>
                    <a:gd name="T15" fmla="*/ 249865 h 58"/>
                    <a:gd name="T16" fmla="*/ 144437 w 40"/>
                    <a:gd name="T17" fmla="*/ 230645 h 58"/>
                    <a:gd name="T18" fmla="*/ 119318 w 40"/>
                    <a:gd name="T19" fmla="*/ 217831 h 58"/>
                    <a:gd name="T20" fmla="*/ 144437 w 40"/>
                    <a:gd name="T21" fmla="*/ 205017 h 58"/>
                    <a:gd name="T22" fmla="*/ 156997 w 40"/>
                    <a:gd name="T23" fmla="*/ 179390 h 58"/>
                    <a:gd name="T24" fmla="*/ 138157 w 40"/>
                    <a:gd name="T25" fmla="*/ 160170 h 58"/>
                    <a:gd name="T26" fmla="*/ 138157 w 40"/>
                    <a:gd name="T27" fmla="*/ 128136 h 58"/>
                    <a:gd name="T28" fmla="*/ 106758 w 40"/>
                    <a:gd name="T29" fmla="*/ 102509 h 58"/>
                    <a:gd name="T30" fmla="*/ 125598 w 40"/>
                    <a:gd name="T31" fmla="*/ 76882 h 58"/>
                    <a:gd name="T32" fmla="*/ 125598 w 40"/>
                    <a:gd name="T33" fmla="*/ 57661 h 58"/>
                    <a:gd name="T34" fmla="*/ 144437 w 40"/>
                    <a:gd name="T35" fmla="*/ 44848 h 58"/>
                    <a:gd name="T36" fmla="*/ 144437 w 40"/>
                    <a:gd name="T37" fmla="*/ 19220 h 58"/>
                    <a:gd name="T38" fmla="*/ 125598 w 40"/>
                    <a:gd name="T39" fmla="*/ 0 h 58"/>
                    <a:gd name="T40" fmla="*/ 125598 w 40"/>
                    <a:gd name="T41" fmla="*/ 32034 h 58"/>
                    <a:gd name="T42" fmla="*/ 100478 w 40"/>
                    <a:gd name="T43" fmla="*/ 32034 h 58"/>
                    <a:gd name="T44" fmla="*/ 100478 w 40"/>
                    <a:gd name="T45" fmla="*/ 38441 h 58"/>
                    <a:gd name="T46" fmla="*/ 75358 w 40"/>
                    <a:gd name="T47" fmla="*/ 38441 h 58"/>
                    <a:gd name="T48" fmla="*/ 75358 w 40"/>
                    <a:gd name="T49" fmla="*/ 32034 h 58"/>
                    <a:gd name="T50" fmla="*/ 50239 w 40"/>
                    <a:gd name="T51" fmla="*/ 25627 h 58"/>
                    <a:gd name="T52" fmla="*/ 25120 w 40"/>
                    <a:gd name="T53" fmla="*/ 38441 h 58"/>
                    <a:gd name="T54" fmla="*/ 0 w 40"/>
                    <a:gd name="T55" fmla="*/ 57661 h 58"/>
                    <a:gd name="T56" fmla="*/ 12560 w 40"/>
                    <a:gd name="T57" fmla="*/ 70475 h 58"/>
                    <a:gd name="T58" fmla="*/ 12560 w 40"/>
                    <a:gd name="T59" fmla="*/ 83288 h 58"/>
                    <a:gd name="T60" fmla="*/ 25120 w 40"/>
                    <a:gd name="T61" fmla="*/ 70475 h 58"/>
                    <a:gd name="T62" fmla="*/ 43959 w 40"/>
                    <a:gd name="T63" fmla="*/ 102509 h 58"/>
                    <a:gd name="T64" fmla="*/ 31399 w 40"/>
                    <a:gd name="T65" fmla="*/ 115322 h 58"/>
                    <a:gd name="T66" fmla="*/ 18840 w 40"/>
                    <a:gd name="T67" fmla="*/ 102509 h 58"/>
                    <a:gd name="T68" fmla="*/ 18840 w 40"/>
                    <a:gd name="T69" fmla="*/ 121729 h 58"/>
                    <a:gd name="T70" fmla="*/ 6280 w 40"/>
                    <a:gd name="T71" fmla="*/ 128136 h 58"/>
                    <a:gd name="T72" fmla="*/ 6280 w 40"/>
                    <a:gd name="T73" fmla="*/ 166577 h 58"/>
                    <a:gd name="T74" fmla="*/ 12560 w 40"/>
                    <a:gd name="T75" fmla="*/ 172983 h 58"/>
                    <a:gd name="T76" fmla="*/ 25120 w 40"/>
                    <a:gd name="T77" fmla="*/ 185797 h 58"/>
                    <a:gd name="T78" fmla="*/ 25120 w 40"/>
                    <a:gd name="T79" fmla="*/ 192204 h 58"/>
                    <a:gd name="T80" fmla="*/ 31399 w 40"/>
                    <a:gd name="T81" fmla="*/ 198611 h 58"/>
                    <a:gd name="T82" fmla="*/ 37679 w 40"/>
                    <a:gd name="T83" fmla="*/ 198611 h 58"/>
                    <a:gd name="T84" fmla="*/ 81638 w 40"/>
                    <a:gd name="T85" fmla="*/ 249865 h 58"/>
                    <a:gd name="T86" fmla="*/ 125598 w 40"/>
                    <a:gd name="T87" fmla="*/ 301119 h 58"/>
                    <a:gd name="T88" fmla="*/ 163277 w 40"/>
                    <a:gd name="T89" fmla="*/ 333153 h 58"/>
                    <a:gd name="T90" fmla="*/ 150717 w 40"/>
                    <a:gd name="T91" fmla="*/ 339560 h 58"/>
                    <a:gd name="T92" fmla="*/ 119318 w 40"/>
                    <a:gd name="T93" fmla="*/ 320340 h 58"/>
                    <a:gd name="T94" fmla="*/ 113038 w 40"/>
                    <a:gd name="T95" fmla="*/ 333153 h 58"/>
                    <a:gd name="T96" fmla="*/ 182116 w 40"/>
                    <a:gd name="T97" fmla="*/ 365187 h 58"/>
                    <a:gd name="T98" fmla="*/ 188396 w 40"/>
                    <a:gd name="T99" fmla="*/ 365187 h 5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0"/>
                    <a:gd name="T151" fmla="*/ 0 h 58"/>
                    <a:gd name="T152" fmla="*/ 40 w 40"/>
                    <a:gd name="T153" fmla="*/ 58 h 5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0" h="58">
                      <a:moveTo>
                        <a:pt x="30" y="57"/>
                      </a:moveTo>
                      <a:lnTo>
                        <a:pt x="31" y="54"/>
                      </a:lnTo>
                      <a:lnTo>
                        <a:pt x="38" y="52"/>
                      </a:lnTo>
                      <a:lnTo>
                        <a:pt x="39" y="46"/>
                      </a:lnTo>
                      <a:lnTo>
                        <a:pt x="31" y="40"/>
                      </a:lnTo>
                      <a:lnTo>
                        <a:pt x="24" y="40"/>
                      </a:lnTo>
                      <a:lnTo>
                        <a:pt x="21" y="41"/>
                      </a:lnTo>
                      <a:lnTo>
                        <a:pt x="19" y="39"/>
                      </a:lnTo>
                      <a:lnTo>
                        <a:pt x="23" y="36"/>
                      </a:lnTo>
                      <a:lnTo>
                        <a:pt x="19" y="34"/>
                      </a:lnTo>
                      <a:lnTo>
                        <a:pt x="23" y="32"/>
                      </a:lnTo>
                      <a:lnTo>
                        <a:pt x="25" y="28"/>
                      </a:lnTo>
                      <a:lnTo>
                        <a:pt x="22" y="25"/>
                      </a:lnTo>
                      <a:lnTo>
                        <a:pt x="22" y="20"/>
                      </a:lnTo>
                      <a:lnTo>
                        <a:pt x="17" y="16"/>
                      </a:lnTo>
                      <a:lnTo>
                        <a:pt x="20" y="12"/>
                      </a:lnTo>
                      <a:lnTo>
                        <a:pt x="20" y="9"/>
                      </a:lnTo>
                      <a:lnTo>
                        <a:pt x="23" y="7"/>
                      </a:lnTo>
                      <a:lnTo>
                        <a:pt x="23" y="3"/>
                      </a:lnTo>
                      <a:lnTo>
                        <a:pt x="20" y="0"/>
                      </a:lnTo>
                      <a:lnTo>
                        <a:pt x="20" y="5"/>
                      </a:lnTo>
                      <a:lnTo>
                        <a:pt x="16" y="5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7" y="16"/>
                      </a:lnTo>
                      <a:lnTo>
                        <a:pt x="5" y="18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13" y="39"/>
                      </a:lnTo>
                      <a:lnTo>
                        <a:pt x="20" y="47"/>
                      </a:lnTo>
                      <a:lnTo>
                        <a:pt x="26" y="52"/>
                      </a:lnTo>
                      <a:lnTo>
                        <a:pt x="24" y="53"/>
                      </a:lnTo>
                      <a:lnTo>
                        <a:pt x="19" y="50"/>
                      </a:lnTo>
                      <a:lnTo>
                        <a:pt x="18" y="52"/>
                      </a:lnTo>
                      <a:lnTo>
                        <a:pt x="29" y="57"/>
                      </a:lnTo>
                      <a:lnTo>
                        <a:pt x="30" y="57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49" name="Freeform 81" descr="大棋盤格"/>
                <p:cNvSpPr>
                  <a:spLocks/>
                </p:cNvSpPr>
                <p:nvPr/>
              </p:nvSpPr>
              <p:spPr bwMode="auto">
                <a:xfrm>
                  <a:off x="5499041" y="1712913"/>
                  <a:ext cx="1168310" cy="883184"/>
                </a:xfrm>
                <a:custGeom>
                  <a:avLst/>
                  <a:gdLst>
                    <a:gd name="T0" fmla="*/ 602999 w 186"/>
                    <a:gd name="T1" fmla="*/ 108798 h 138"/>
                    <a:gd name="T2" fmla="*/ 546468 w 186"/>
                    <a:gd name="T3" fmla="*/ 102398 h 138"/>
                    <a:gd name="T4" fmla="*/ 508780 w 186"/>
                    <a:gd name="T5" fmla="*/ 31999 h 138"/>
                    <a:gd name="T6" fmla="*/ 471093 w 186"/>
                    <a:gd name="T7" fmla="*/ 0 h 138"/>
                    <a:gd name="T8" fmla="*/ 433405 w 186"/>
                    <a:gd name="T9" fmla="*/ 0 h 138"/>
                    <a:gd name="T10" fmla="*/ 345468 w 186"/>
                    <a:gd name="T11" fmla="*/ 25600 h 138"/>
                    <a:gd name="T12" fmla="*/ 213562 w 186"/>
                    <a:gd name="T13" fmla="*/ 115198 h 138"/>
                    <a:gd name="T14" fmla="*/ 169593 w 186"/>
                    <a:gd name="T15" fmla="*/ 204796 h 138"/>
                    <a:gd name="T16" fmla="*/ 0 w 186"/>
                    <a:gd name="T17" fmla="*/ 275195 h 138"/>
                    <a:gd name="T18" fmla="*/ 87937 w 186"/>
                    <a:gd name="T19" fmla="*/ 294395 h 138"/>
                    <a:gd name="T20" fmla="*/ 157031 w 186"/>
                    <a:gd name="T21" fmla="*/ 345594 h 138"/>
                    <a:gd name="T22" fmla="*/ 150750 w 186"/>
                    <a:gd name="T23" fmla="*/ 428792 h 138"/>
                    <a:gd name="T24" fmla="*/ 106781 w 186"/>
                    <a:gd name="T25" fmla="*/ 473591 h 138"/>
                    <a:gd name="T26" fmla="*/ 43969 w 186"/>
                    <a:gd name="T27" fmla="*/ 473591 h 138"/>
                    <a:gd name="T28" fmla="*/ 43969 w 186"/>
                    <a:gd name="T29" fmla="*/ 550390 h 138"/>
                    <a:gd name="T30" fmla="*/ 56531 w 186"/>
                    <a:gd name="T31" fmla="*/ 563190 h 138"/>
                    <a:gd name="T32" fmla="*/ 87937 w 186"/>
                    <a:gd name="T33" fmla="*/ 595189 h 138"/>
                    <a:gd name="T34" fmla="*/ 106781 w 186"/>
                    <a:gd name="T35" fmla="*/ 665588 h 138"/>
                    <a:gd name="T36" fmla="*/ 163312 w 186"/>
                    <a:gd name="T37" fmla="*/ 659188 h 138"/>
                    <a:gd name="T38" fmla="*/ 226125 w 186"/>
                    <a:gd name="T39" fmla="*/ 659188 h 138"/>
                    <a:gd name="T40" fmla="*/ 251249 w 186"/>
                    <a:gd name="T41" fmla="*/ 767986 h 138"/>
                    <a:gd name="T42" fmla="*/ 320343 w 186"/>
                    <a:gd name="T43" fmla="*/ 876784 h 138"/>
                    <a:gd name="T44" fmla="*/ 326624 w 186"/>
                    <a:gd name="T45" fmla="*/ 876784 h 138"/>
                    <a:gd name="T46" fmla="*/ 332906 w 186"/>
                    <a:gd name="T47" fmla="*/ 876784 h 138"/>
                    <a:gd name="T48" fmla="*/ 502499 w 186"/>
                    <a:gd name="T49" fmla="*/ 819185 h 138"/>
                    <a:gd name="T50" fmla="*/ 521343 w 186"/>
                    <a:gd name="T51" fmla="*/ 716787 h 138"/>
                    <a:gd name="T52" fmla="*/ 540186 w 186"/>
                    <a:gd name="T53" fmla="*/ 710387 h 138"/>
                    <a:gd name="T54" fmla="*/ 797717 w 186"/>
                    <a:gd name="T55" fmla="*/ 569590 h 138"/>
                    <a:gd name="T56" fmla="*/ 803998 w 186"/>
                    <a:gd name="T57" fmla="*/ 537590 h 138"/>
                    <a:gd name="T58" fmla="*/ 829123 w 186"/>
                    <a:gd name="T59" fmla="*/ 550390 h 138"/>
                    <a:gd name="T60" fmla="*/ 879373 w 186"/>
                    <a:gd name="T61" fmla="*/ 531190 h 138"/>
                    <a:gd name="T62" fmla="*/ 904498 w 186"/>
                    <a:gd name="T63" fmla="*/ 479991 h 138"/>
                    <a:gd name="T64" fmla="*/ 1023842 w 186"/>
                    <a:gd name="T65" fmla="*/ 435192 h 138"/>
                    <a:gd name="T66" fmla="*/ 1048967 w 186"/>
                    <a:gd name="T67" fmla="*/ 428792 h 138"/>
                    <a:gd name="T68" fmla="*/ 1118060 w 186"/>
                    <a:gd name="T69" fmla="*/ 428792 h 138"/>
                    <a:gd name="T70" fmla="*/ 1162029 w 186"/>
                    <a:gd name="T71" fmla="*/ 415992 h 138"/>
                    <a:gd name="T72" fmla="*/ 1149466 w 186"/>
                    <a:gd name="T73" fmla="*/ 371193 h 138"/>
                    <a:gd name="T74" fmla="*/ 1074091 w 186"/>
                    <a:gd name="T75" fmla="*/ 351994 h 138"/>
                    <a:gd name="T76" fmla="*/ 1048967 w 186"/>
                    <a:gd name="T77" fmla="*/ 326394 h 138"/>
                    <a:gd name="T78" fmla="*/ 1030123 w 186"/>
                    <a:gd name="T79" fmla="*/ 287995 h 138"/>
                    <a:gd name="T80" fmla="*/ 998717 w 186"/>
                    <a:gd name="T81" fmla="*/ 255995 h 138"/>
                    <a:gd name="T82" fmla="*/ 929623 w 186"/>
                    <a:gd name="T83" fmla="*/ 249595 h 138"/>
                    <a:gd name="T84" fmla="*/ 879373 w 186"/>
                    <a:gd name="T85" fmla="*/ 230396 h 138"/>
                    <a:gd name="T86" fmla="*/ 860530 w 186"/>
                    <a:gd name="T87" fmla="*/ 255995 h 138"/>
                    <a:gd name="T88" fmla="*/ 810280 w 186"/>
                    <a:gd name="T89" fmla="*/ 255995 h 138"/>
                    <a:gd name="T90" fmla="*/ 785155 w 186"/>
                    <a:gd name="T91" fmla="*/ 275195 h 138"/>
                    <a:gd name="T92" fmla="*/ 803998 w 186"/>
                    <a:gd name="T93" fmla="*/ 319994 h 138"/>
                    <a:gd name="T94" fmla="*/ 829123 w 186"/>
                    <a:gd name="T95" fmla="*/ 326394 h 138"/>
                    <a:gd name="T96" fmla="*/ 829123 w 186"/>
                    <a:gd name="T97" fmla="*/ 345594 h 138"/>
                    <a:gd name="T98" fmla="*/ 803998 w 186"/>
                    <a:gd name="T99" fmla="*/ 371193 h 138"/>
                    <a:gd name="T100" fmla="*/ 753748 w 186"/>
                    <a:gd name="T101" fmla="*/ 371193 h 138"/>
                    <a:gd name="T102" fmla="*/ 672092 w 186"/>
                    <a:gd name="T103" fmla="*/ 351994 h 138"/>
                    <a:gd name="T104" fmla="*/ 634405 w 186"/>
                    <a:gd name="T105" fmla="*/ 300795 h 138"/>
                    <a:gd name="T106" fmla="*/ 590436 w 186"/>
                    <a:gd name="T107" fmla="*/ 262395 h 138"/>
                    <a:gd name="T108" fmla="*/ 602999 w 186"/>
                    <a:gd name="T109" fmla="*/ 230396 h 138"/>
                    <a:gd name="T110" fmla="*/ 653249 w 186"/>
                    <a:gd name="T111" fmla="*/ 217596 h 138"/>
                    <a:gd name="T112" fmla="*/ 684655 w 186"/>
                    <a:gd name="T113" fmla="*/ 179197 h 138"/>
                    <a:gd name="T114" fmla="*/ 665811 w 186"/>
                    <a:gd name="T115" fmla="*/ 166397 h 138"/>
                    <a:gd name="T116" fmla="*/ 621842 w 186"/>
                    <a:gd name="T117" fmla="*/ 115198 h 138"/>
                    <a:gd name="T118" fmla="*/ 602999 w 186"/>
                    <a:gd name="T119" fmla="*/ 108798 h 13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86"/>
                    <a:gd name="T181" fmla="*/ 0 h 138"/>
                    <a:gd name="T182" fmla="*/ 186 w 186"/>
                    <a:gd name="T183" fmla="*/ 138 h 13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86" h="138">
                      <a:moveTo>
                        <a:pt x="96" y="17"/>
                      </a:moveTo>
                      <a:lnTo>
                        <a:pt x="87" y="16"/>
                      </a:lnTo>
                      <a:lnTo>
                        <a:pt x="81" y="5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55" y="4"/>
                      </a:lnTo>
                      <a:lnTo>
                        <a:pt x="34" y="18"/>
                      </a:lnTo>
                      <a:lnTo>
                        <a:pt x="27" y="32"/>
                      </a:lnTo>
                      <a:lnTo>
                        <a:pt x="0" y="43"/>
                      </a:lnTo>
                      <a:lnTo>
                        <a:pt x="14" y="46"/>
                      </a:lnTo>
                      <a:lnTo>
                        <a:pt x="25" y="54"/>
                      </a:lnTo>
                      <a:lnTo>
                        <a:pt x="24" y="67"/>
                      </a:lnTo>
                      <a:lnTo>
                        <a:pt x="17" y="74"/>
                      </a:lnTo>
                      <a:lnTo>
                        <a:pt x="7" y="74"/>
                      </a:lnTo>
                      <a:lnTo>
                        <a:pt x="7" y="86"/>
                      </a:lnTo>
                      <a:lnTo>
                        <a:pt x="9" y="88"/>
                      </a:lnTo>
                      <a:lnTo>
                        <a:pt x="14" y="93"/>
                      </a:lnTo>
                      <a:lnTo>
                        <a:pt x="17" y="104"/>
                      </a:lnTo>
                      <a:lnTo>
                        <a:pt x="26" y="103"/>
                      </a:lnTo>
                      <a:lnTo>
                        <a:pt x="36" y="103"/>
                      </a:lnTo>
                      <a:lnTo>
                        <a:pt x="40" y="120"/>
                      </a:lnTo>
                      <a:lnTo>
                        <a:pt x="51" y="137"/>
                      </a:lnTo>
                      <a:lnTo>
                        <a:pt x="52" y="137"/>
                      </a:lnTo>
                      <a:lnTo>
                        <a:pt x="53" y="137"/>
                      </a:lnTo>
                      <a:lnTo>
                        <a:pt x="80" y="128"/>
                      </a:lnTo>
                      <a:lnTo>
                        <a:pt x="83" y="112"/>
                      </a:lnTo>
                      <a:lnTo>
                        <a:pt x="86" y="111"/>
                      </a:lnTo>
                      <a:lnTo>
                        <a:pt x="127" y="89"/>
                      </a:lnTo>
                      <a:lnTo>
                        <a:pt x="128" y="84"/>
                      </a:lnTo>
                      <a:lnTo>
                        <a:pt x="132" y="86"/>
                      </a:lnTo>
                      <a:lnTo>
                        <a:pt x="140" y="83"/>
                      </a:lnTo>
                      <a:lnTo>
                        <a:pt x="144" y="75"/>
                      </a:lnTo>
                      <a:lnTo>
                        <a:pt x="163" y="68"/>
                      </a:lnTo>
                      <a:lnTo>
                        <a:pt x="167" y="67"/>
                      </a:lnTo>
                      <a:lnTo>
                        <a:pt x="178" y="67"/>
                      </a:lnTo>
                      <a:lnTo>
                        <a:pt x="185" y="65"/>
                      </a:lnTo>
                      <a:lnTo>
                        <a:pt x="183" y="58"/>
                      </a:lnTo>
                      <a:lnTo>
                        <a:pt x="171" y="55"/>
                      </a:lnTo>
                      <a:lnTo>
                        <a:pt x="167" y="51"/>
                      </a:lnTo>
                      <a:lnTo>
                        <a:pt x="164" y="45"/>
                      </a:lnTo>
                      <a:lnTo>
                        <a:pt x="159" y="40"/>
                      </a:lnTo>
                      <a:lnTo>
                        <a:pt x="148" y="39"/>
                      </a:lnTo>
                      <a:lnTo>
                        <a:pt x="140" y="36"/>
                      </a:lnTo>
                      <a:lnTo>
                        <a:pt x="137" y="40"/>
                      </a:lnTo>
                      <a:lnTo>
                        <a:pt x="129" y="40"/>
                      </a:lnTo>
                      <a:lnTo>
                        <a:pt x="125" y="43"/>
                      </a:lnTo>
                      <a:lnTo>
                        <a:pt x="128" y="50"/>
                      </a:lnTo>
                      <a:lnTo>
                        <a:pt x="132" y="51"/>
                      </a:lnTo>
                      <a:lnTo>
                        <a:pt x="132" y="54"/>
                      </a:lnTo>
                      <a:lnTo>
                        <a:pt x="128" y="58"/>
                      </a:lnTo>
                      <a:lnTo>
                        <a:pt x="120" y="58"/>
                      </a:lnTo>
                      <a:lnTo>
                        <a:pt x="107" y="55"/>
                      </a:lnTo>
                      <a:lnTo>
                        <a:pt x="101" y="47"/>
                      </a:lnTo>
                      <a:lnTo>
                        <a:pt x="94" y="41"/>
                      </a:lnTo>
                      <a:lnTo>
                        <a:pt x="96" y="36"/>
                      </a:lnTo>
                      <a:lnTo>
                        <a:pt x="104" y="34"/>
                      </a:lnTo>
                      <a:lnTo>
                        <a:pt x="109" y="28"/>
                      </a:lnTo>
                      <a:lnTo>
                        <a:pt x="106" y="26"/>
                      </a:lnTo>
                      <a:lnTo>
                        <a:pt x="99" y="18"/>
                      </a:lnTo>
                      <a:lnTo>
                        <a:pt x="96" y="17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50" name="Freeform 82" descr="大棋盤格"/>
                <p:cNvSpPr>
                  <a:spLocks/>
                </p:cNvSpPr>
                <p:nvPr/>
              </p:nvSpPr>
              <p:spPr bwMode="auto">
                <a:xfrm>
                  <a:off x="5794069" y="1840811"/>
                  <a:ext cx="301771" cy="352582"/>
                </a:xfrm>
                <a:custGeom>
                  <a:avLst/>
                  <a:gdLst>
                    <a:gd name="T0" fmla="*/ 194894 w 48"/>
                    <a:gd name="T1" fmla="*/ 57695 h 55"/>
                    <a:gd name="T2" fmla="*/ 182320 w 48"/>
                    <a:gd name="T3" fmla="*/ 38463 h 55"/>
                    <a:gd name="T4" fmla="*/ 169746 w 48"/>
                    <a:gd name="T5" fmla="*/ 6411 h 55"/>
                    <a:gd name="T6" fmla="*/ 138312 w 48"/>
                    <a:gd name="T7" fmla="*/ 0 h 55"/>
                    <a:gd name="T8" fmla="*/ 125738 w 48"/>
                    <a:gd name="T9" fmla="*/ 19232 h 55"/>
                    <a:gd name="T10" fmla="*/ 94303 w 48"/>
                    <a:gd name="T11" fmla="*/ 19232 h 55"/>
                    <a:gd name="T12" fmla="*/ 88017 w 48"/>
                    <a:gd name="T13" fmla="*/ 51285 h 55"/>
                    <a:gd name="T14" fmla="*/ 50295 w 48"/>
                    <a:gd name="T15" fmla="*/ 57695 h 55"/>
                    <a:gd name="T16" fmla="*/ 12574 w 48"/>
                    <a:gd name="T17" fmla="*/ 89748 h 55"/>
                    <a:gd name="T18" fmla="*/ 0 w 48"/>
                    <a:gd name="T19" fmla="*/ 121801 h 55"/>
                    <a:gd name="T20" fmla="*/ 6287 w 48"/>
                    <a:gd name="T21" fmla="*/ 141033 h 55"/>
                    <a:gd name="T22" fmla="*/ 56582 w 48"/>
                    <a:gd name="T23" fmla="*/ 153854 h 55"/>
                    <a:gd name="T24" fmla="*/ 62869 w 48"/>
                    <a:gd name="T25" fmla="*/ 173086 h 55"/>
                    <a:gd name="T26" fmla="*/ 75443 w 48"/>
                    <a:gd name="T27" fmla="*/ 185907 h 55"/>
                    <a:gd name="T28" fmla="*/ 44008 w 48"/>
                    <a:gd name="T29" fmla="*/ 243602 h 55"/>
                    <a:gd name="T30" fmla="*/ 44008 w 48"/>
                    <a:gd name="T31" fmla="*/ 269244 h 55"/>
                    <a:gd name="T32" fmla="*/ 62869 w 48"/>
                    <a:gd name="T33" fmla="*/ 269244 h 55"/>
                    <a:gd name="T34" fmla="*/ 88017 w 48"/>
                    <a:gd name="T35" fmla="*/ 256423 h 55"/>
                    <a:gd name="T36" fmla="*/ 113164 w 48"/>
                    <a:gd name="T37" fmla="*/ 282066 h 55"/>
                    <a:gd name="T38" fmla="*/ 125738 w 48"/>
                    <a:gd name="T39" fmla="*/ 314119 h 55"/>
                    <a:gd name="T40" fmla="*/ 188607 w 48"/>
                    <a:gd name="T41" fmla="*/ 346171 h 55"/>
                    <a:gd name="T42" fmla="*/ 238902 w 48"/>
                    <a:gd name="T43" fmla="*/ 346171 h 55"/>
                    <a:gd name="T44" fmla="*/ 245189 w 48"/>
                    <a:gd name="T45" fmla="*/ 333350 h 55"/>
                    <a:gd name="T46" fmla="*/ 201181 w 48"/>
                    <a:gd name="T47" fmla="*/ 326940 h 55"/>
                    <a:gd name="T48" fmla="*/ 207468 w 48"/>
                    <a:gd name="T49" fmla="*/ 294887 h 55"/>
                    <a:gd name="T50" fmla="*/ 220041 w 48"/>
                    <a:gd name="T51" fmla="*/ 275655 h 55"/>
                    <a:gd name="T52" fmla="*/ 245189 w 48"/>
                    <a:gd name="T53" fmla="*/ 262834 h 55"/>
                    <a:gd name="T54" fmla="*/ 289197 w 48"/>
                    <a:gd name="T55" fmla="*/ 262834 h 55"/>
                    <a:gd name="T56" fmla="*/ 295484 w 48"/>
                    <a:gd name="T57" fmla="*/ 250013 h 55"/>
                    <a:gd name="T58" fmla="*/ 270337 w 48"/>
                    <a:gd name="T59" fmla="*/ 243602 h 55"/>
                    <a:gd name="T60" fmla="*/ 251476 w 48"/>
                    <a:gd name="T61" fmla="*/ 217960 h 55"/>
                    <a:gd name="T62" fmla="*/ 238902 w 48"/>
                    <a:gd name="T63" fmla="*/ 173086 h 55"/>
                    <a:gd name="T64" fmla="*/ 238902 w 48"/>
                    <a:gd name="T65" fmla="*/ 141033 h 55"/>
                    <a:gd name="T66" fmla="*/ 213754 w 48"/>
                    <a:gd name="T67" fmla="*/ 121801 h 55"/>
                    <a:gd name="T68" fmla="*/ 220041 w 48"/>
                    <a:gd name="T69" fmla="*/ 83338 h 55"/>
                    <a:gd name="T70" fmla="*/ 194894 w 48"/>
                    <a:gd name="T71" fmla="*/ 57695 h 5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8"/>
                    <a:gd name="T109" fmla="*/ 0 h 55"/>
                    <a:gd name="T110" fmla="*/ 48 w 48"/>
                    <a:gd name="T111" fmla="*/ 55 h 5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8" h="55">
                      <a:moveTo>
                        <a:pt x="31" y="9"/>
                      </a:moveTo>
                      <a:lnTo>
                        <a:pt x="29" y="6"/>
                      </a:lnTo>
                      <a:lnTo>
                        <a:pt x="27" y="1"/>
                      </a:lnTo>
                      <a:lnTo>
                        <a:pt x="22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4" y="8"/>
                      </a:lnTo>
                      <a:lnTo>
                        <a:pt x="8" y="9"/>
                      </a:lnTo>
                      <a:lnTo>
                        <a:pt x="2" y="14"/>
                      </a:lnTo>
                      <a:lnTo>
                        <a:pt x="0" y="19"/>
                      </a:lnTo>
                      <a:lnTo>
                        <a:pt x="1" y="22"/>
                      </a:lnTo>
                      <a:lnTo>
                        <a:pt x="9" y="24"/>
                      </a:lnTo>
                      <a:lnTo>
                        <a:pt x="10" y="27"/>
                      </a:lnTo>
                      <a:lnTo>
                        <a:pt x="12" y="29"/>
                      </a:lnTo>
                      <a:lnTo>
                        <a:pt x="7" y="38"/>
                      </a:lnTo>
                      <a:lnTo>
                        <a:pt x="7" y="42"/>
                      </a:lnTo>
                      <a:lnTo>
                        <a:pt x="10" y="42"/>
                      </a:lnTo>
                      <a:lnTo>
                        <a:pt x="14" y="40"/>
                      </a:lnTo>
                      <a:lnTo>
                        <a:pt x="18" y="44"/>
                      </a:lnTo>
                      <a:lnTo>
                        <a:pt x="20" y="49"/>
                      </a:lnTo>
                      <a:lnTo>
                        <a:pt x="30" y="54"/>
                      </a:lnTo>
                      <a:lnTo>
                        <a:pt x="38" y="54"/>
                      </a:lnTo>
                      <a:lnTo>
                        <a:pt x="39" y="52"/>
                      </a:lnTo>
                      <a:lnTo>
                        <a:pt x="32" y="51"/>
                      </a:lnTo>
                      <a:lnTo>
                        <a:pt x="33" y="46"/>
                      </a:lnTo>
                      <a:lnTo>
                        <a:pt x="35" y="43"/>
                      </a:lnTo>
                      <a:lnTo>
                        <a:pt x="39" y="41"/>
                      </a:lnTo>
                      <a:lnTo>
                        <a:pt x="46" y="41"/>
                      </a:lnTo>
                      <a:lnTo>
                        <a:pt x="47" y="39"/>
                      </a:lnTo>
                      <a:lnTo>
                        <a:pt x="43" y="38"/>
                      </a:lnTo>
                      <a:lnTo>
                        <a:pt x="40" y="34"/>
                      </a:lnTo>
                      <a:lnTo>
                        <a:pt x="38" y="27"/>
                      </a:lnTo>
                      <a:lnTo>
                        <a:pt x="38" y="22"/>
                      </a:lnTo>
                      <a:lnTo>
                        <a:pt x="34" y="19"/>
                      </a:lnTo>
                      <a:lnTo>
                        <a:pt x="35" y="13"/>
                      </a:lnTo>
                      <a:lnTo>
                        <a:pt x="31" y="9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51" name="Freeform 83" descr="大棋盤格"/>
                <p:cNvSpPr>
                  <a:spLocks/>
                </p:cNvSpPr>
                <p:nvPr/>
              </p:nvSpPr>
              <p:spPr bwMode="auto">
                <a:xfrm>
                  <a:off x="3745734" y="4092844"/>
                  <a:ext cx="1350384" cy="608377"/>
                </a:xfrm>
                <a:custGeom>
                  <a:avLst/>
                  <a:gdLst>
                    <a:gd name="T0" fmla="*/ 1136835 w 215"/>
                    <a:gd name="T1" fmla="*/ 57636 h 95"/>
                    <a:gd name="T2" fmla="*/ 1117992 w 215"/>
                    <a:gd name="T3" fmla="*/ 38424 h 95"/>
                    <a:gd name="T4" fmla="*/ 1004937 w 215"/>
                    <a:gd name="T5" fmla="*/ 25616 h 95"/>
                    <a:gd name="T6" fmla="*/ 1017499 w 215"/>
                    <a:gd name="T7" fmla="*/ 0 h 95"/>
                    <a:gd name="T8" fmla="*/ 1011218 w 215"/>
                    <a:gd name="T9" fmla="*/ 0 h 95"/>
                    <a:gd name="T10" fmla="*/ 992375 w 215"/>
                    <a:gd name="T11" fmla="*/ 64040 h 95"/>
                    <a:gd name="T12" fmla="*/ 942128 w 215"/>
                    <a:gd name="T13" fmla="*/ 64040 h 95"/>
                    <a:gd name="T14" fmla="*/ 829073 w 215"/>
                    <a:gd name="T15" fmla="*/ 57636 h 95"/>
                    <a:gd name="T16" fmla="*/ 791388 w 215"/>
                    <a:gd name="T17" fmla="*/ 64040 h 95"/>
                    <a:gd name="T18" fmla="*/ 753703 w 215"/>
                    <a:gd name="T19" fmla="*/ 64040 h 95"/>
                    <a:gd name="T20" fmla="*/ 734860 w 215"/>
                    <a:gd name="T21" fmla="*/ 70444 h 95"/>
                    <a:gd name="T22" fmla="*/ 678332 w 215"/>
                    <a:gd name="T23" fmla="*/ 64040 h 95"/>
                    <a:gd name="T24" fmla="*/ 609243 w 215"/>
                    <a:gd name="T25" fmla="*/ 0 h 95"/>
                    <a:gd name="T26" fmla="*/ 546434 w 215"/>
                    <a:gd name="T27" fmla="*/ 0 h 95"/>
                    <a:gd name="T28" fmla="*/ 477345 w 215"/>
                    <a:gd name="T29" fmla="*/ 6404 h 95"/>
                    <a:gd name="T30" fmla="*/ 345447 w 215"/>
                    <a:gd name="T31" fmla="*/ 89656 h 95"/>
                    <a:gd name="T32" fmla="*/ 326605 w 215"/>
                    <a:gd name="T33" fmla="*/ 76848 h 95"/>
                    <a:gd name="T34" fmla="*/ 257515 w 215"/>
                    <a:gd name="T35" fmla="*/ 153695 h 95"/>
                    <a:gd name="T36" fmla="*/ 213549 w 215"/>
                    <a:gd name="T37" fmla="*/ 153695 h 95"/>
                    <a:gd name="T38" fmla="*/ 175864 w 215"/>
                    <a:gd name="T39" fmla="*/ 166503 h 95"/>
                    <a:gd name="T40" fmla="*/ 169583 w 215"/>
                    <a:gd name="T41" fmla="*/ 204927 h 95"/>
                    <a:gd name="T42" fmla="*/ 131898 w 215"/>
                    <a:gd name="T43" fmla="*/ 224139 h 95"/>
                    <a:gd name="T44" fmla="*/ 87932 w 215"/>
                    <a:gd name="T45" fmla="*/ 217735 h 95"/>
                    <a:gd name="T46" fmla="*/ 87932 w 215"/>
                    <a:gd name="T47" fmla="*/ 204927 h 95"/>
                    <a:gd name="T48" fmla="*/ 12562 w 215"/>
                    <a:gd name="T49" fmla="*/ 192119 h 95"/>
                    <a:gd name="T50" fmla="*/ 31404 w 215"/>
                    <a:gd name="T51" fmla="*/ 268967 h 95"/>
                    <a:gd name="T52" fmla="*/ 12562 w 215"/>
                    <a:gd name="T53" fmla="*/ 409854 h 95"/>
                    <a:gd name="T54" fmla="*/ 0 w 215"/>
                    <a:gd name="T55" fmla="*/ 486702 h 95"/>
                    <a:gd name="T56" fmla="*/ 56528 w 215"/>
                    <a:gd name="T57" fmla="*/ 486702 h 95"/>
                    <a:gd name="T58" fmla="*/ 157021 w 215"/>
                    <a:gd name="T59" fmla="*/ 512318 h 95"/>
                    <a:gd name="T60" fmla="*/ 207268 w 215"/>
                    <a:gd name="T61" fmla="*/ 467490 h 95"/>
                    <a:gd name="T62" fmla="*/ 232392 w 215"/>
                    <a:gd name="T63" fmla="*/ 473894 h 95"/>
                    <a:gd name="T64" fmla="*/ 244953 w 215"/>
                    <a:gd name="T65" fmla="*/ 435470 h 95"/>
                    <a:gd name="T66" fmla="*/ 282639 w 215"/>
                    <a:gd name="T67" fmla="*/ 397046 h 95"/>
                    <a:gd name="T68" fmla="*/ 401975 w 215"/>
                    <a:gd name="T69" fmla="*/ 339410 h 95"/>
                    <a:gd name="T70" fmla="*/ 496188 w 215"/>
                    <a:gd name="T71" fmla="*/ 345814 h 95"/>
                    <a:gd name="T72" fmla="*/ 565277 w 215"/>
                    <a:gd name="T73" fmla="*/ 320198 h 95"/>
                    <a:gd name="T74" fmla="*/ 621805 w 215"/>
                    <a:gd name="T75" fmla="*/ 371430 h 95"/>
                    <a:gd name="T76" fmla="*/ 697175 w 215"/>
                    <a:gd name="T77" fmla="*/ 409854 h 95"/>
                    <a:gd name="T78" fmla="*/ 684613 w 215"/>
                    <a:gd name="T79" fmla="*/ 467490 h 95"/>
                    <a:gd name="T80" fmla="*/ 759984 w 215"/>
                    <a:gd name="T81" fmla="*/ 601973 h 95"/>
                    <a:gd name="T82" fmla="*/ 791388 w 215"/>
                    <a:gd name="T83" fmla="*/ 601973 h 95"/>
                    <a:gd name="T84" fmla="*/ 791388 w 215"/>
                    <a:gd name="T85" fmla="*/ 595569 h 95"/>
                    <a:gd name="T86" fmla="*/ 797669 w 215"/>
                    <a:gd name="T87" fmla="*/ 595569 h 95"/>
                    <a:gd name="T88" fmla="*/ 803950 w 215"/>
                    <a:gd name="T89" fmla="*/ 576357 h 95"/>
                    <a:gd name="T90" fmla="*/ 810231 w 215"/>
                    <a:gd name="T91" fmla="*/ 569953 h 95"/>
                    <a:gd name="T92" fmla="*/ 835354 w 215"/>
                    <a:gd name="T93" fmla="*/ 589165 h 95"/>
                    <a:gd name="T94" fmla="*/ 898163 w 215"/>
                    <a:gd name="T95" fmla="*/ 595569 h 95"/>
                    <a:gd name="T96" fmla="*/ 904443 w 215"/>
                    <a:gd name="T97" fmla="*/ 582761 h 95"/>
                    <a:gd name="T98" fmla="*/ 910724 w 215"/>
                    <a:gd name="T99" fmla="*/ 576357 h 95"/>
                    <a:gd name="T100" fmla="*/ 954690 w 215"/>
                    <a:gd name="T101" fmla="*/ 505914 h 95"/>
                    <a:gd name="T102" fmla="*/ 1086588 w 215"/>
                    <a:gd name="T103" fmla="*/ 429066 h 95"/>
                    <a:gd name="T104" fmla="*/ 1174520 w 215"/>
                    <a:gd name="T105" fmla="*/ 345814 h 95"/>
                    <a:gd name="T106" fmla="*/ 1256171 w 215"/>
                    <a:gd name="T107" fmla="*/ 294583 h 95"/>
                    <a:gd name="T108" fmla="*/ 1344103 w 215"/>
                    <a:gd name="T109" fmla="*/ 211331 h 95"/>
                    <a:gd name="T110" fmla="*/ 1237329 w 215"/>
                    <a:gd name="T111" fmla="*/ 211331 h 95"/>
                    <a:gd name="T112" fmla="*/ 1161958 w 215"/>
                    <a:gd name="T113" fmla="*/ 128079 h 95"/>
                    <a:gd name="T114" fmla="*/ 1168239 w 215"/>
                    <a:gd name="T115" fmla="*/ 83252 h 95"/>
                    <a:gd name="T116" fmla="*/ 1136835 w 215"/>
                    <a:gd name="T117" fmla="*/ 57636 h 9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15"/>
                    <a:gd name="T178" fmla="*/ 0 h 95"/>
                    <a:gd name="T179" fmla="*/ 215 w 215"/>
                    <a:gd name="T180" fmla="*/ 95 h 9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15" h="95">
                      <a:moveTo>
                        <a:pt x="181" y="9"/>
                      </a:moveTo>
                      <a:lnTo>
                        <a:pt x="178" y="6"/>
                      </a:lnTo>
                      <a:lnTo>
                        <a:pt x="160" y="4"/>
                      </a:lnTo>
                      <a:lnTo>
                        <a:pt x="162" y="0"/>
                      </a:lnTo>
                      <a:lnTo>
                        <a:pt x="161" y="0"/>
                      </a:lnTo>
                      <a:lnTo>
                        <a:pt x="158" y="10"/>
                      </a:lnTo>
                      <a:lnTo>
                        <a:pt x="150" y="10"/>
                      </a:lnTo>
                      <a:lnTo>
                        <a:pt x="132" y="9"/>
                      </a:lnTo>
                      <a:lnTo>
                        <a:pt x="126" y="10"/>
                      </a:lnTo>
                      <a:lnTo>
                        <a:pt x="120" y="10"/>
                      </a:lnTo>
                      <a:lnTo>
                        <a:pt x="117" y="11"/>
                      </a:lnTo>
                      <a:lnTo>
                        <a:pt x="108" y="1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76" y="1"/>
                      </a:lnTo>
                      <a:lnTo>
                        <a:pt x="55" y="14"/>
                      </a:lnTo>
                      <a:lnTo>
                        <a:pt x="52" y="12"/>
                      </a:lnTo>
                      <a:lnTo>
                        <a:pt x="41" y="24"/>
                      </a:lnTo>
                      <a:lnTo>
                        <a:pt x="34" y="24"/>
                      </a:lnTo>
                      <a:lnTo>
                        <a:pt x="28" y="26"/>
                      </a:lnTo>
                      <a:lnTo>
                        <a:pt x="27" y="32"/>
                      </a:lnTo>
                      <a:lnTo>
                        <a:pt x="21" y="35"/>
                      </a:lnTo>
                      <a:lnTo>
                        <a:pt x="14" y="34"/>
                      </a:lnTo>
                      <a:lnTo>
                        <a:pt x="14" y="32"/>
                      </a:lnTo>
                      <a:lnTo>
                        <a:pt x="2" y="30"/>
                      </a:lnTo>
                      <a:lnTo>
                        <a:pt x="5" y="42"/>
                      </a:lnTo>
                      <a:lnTo>
                        <a:pt x="2" y="64"/>
                      </a:lnTo>
                      <a:lnTo>
                        <a:pt x="0" y="76"/>
                      </a:lnTo>
                      <a:lnTo>
                        <a:pt x="9" y="76"/>
                      </a:lnTo>
                      <a:lnTo>
                        <a:pt x="25" y="80"/>
                      </a:lnTo>
                      <a:lnTo>
                        <a:pt x="33" y="73"/>
                      </a:lnTo>
                      <a:lnTo>
                        <a:pt x="37" y="74"/>
                      </a:lnTo>
                      <a:lnTo>
                        <a:pt x="39" y="68"/>
                      </a:lnTo>
                      <a:lnTo>
                        <a:pt x="45" y="62"/>
                      </a:lnTo>
                      <a:lnTo>
                        <a:pt x="64" y="53"/>
                      </a:lnTo>
                      <a:lnTo>
                        <a:pt x="79" y="54"/>
                      </a:lnTo>
                      <a:lnTo>
                        <a:pt x="90" y="50"/>
                      </a:lnTo>
                      <a:lnTo>
                        <a:pt x="99" y="58"/>
                      </a:lnTo>
                      <a:lnTo>
                        <a:pt x="111" y="64"/>
                      </a:lnTo>
                      <a:lnTo>
                        <a:pt x="109" y="73"/>
                      </a:lnTo>
                      <a:lnTo>
                        <a:pt x="121" y="94"/>
                      </a:lnTo>
                      <a:lnTo>
                        <a:pt x="126" y="94"/>
                      </a:lnTo>
                      <a:lnTo>
                        <a:pt x="126" y="93"/>
                      </a:lnTo>
                      <a:lnTo>
                        <a:pt x="127" y="93"/>
                      </a:lnTo>
                      <a:lnTo>
                        <a:pt x="128" y="90"/>
                      </a:lnTo>
                      <a:lnTo>
                        <a:pt x="129" y="89"/>
                      </a:lnTo>
                      <a:lnTo>
                        <a:pt x="133" y="92"/>
                      </a:lnTo>
                      <a:lnTo>
                        <a:pt x="143" y="93"/>
                      </a:lnTo>
                      <a:lnTo>
                        <a:pt x="144" y="91"/>
                      </a:lnTo>
                      <a:lnTo>
                        <a:pt x="145" y="90"/>
                      </a:lnTo>
                      <a:lnTo>
                        <a:pt x="152" y="79"/>
                      </a:lnTo>
                      <a:lnTo>
                        <a:pt x="173" y="67"/>
                      </a:lnTo>
                      <a:lnTo>
                        <a:pt x="187" y="54"/>
                      </a:lnTo>
                      <a:lnTo>
                        <a:pt x="200" y="46"/>
                      </a:lnTo>
                      <a:lnTo>
                        <a:pt x="214" y="33"/>
                      </a:lnTo>
                      <a:lnTo>
                        <a:pt x="197" y="33"/>
                      </a:lnTo>
                      <a:lnTo>
                        <a:pt x="185" y="20"/>
                      </a:lnTo>
                      <a:lnTo>
                        <a:pt x="186" y="13"/>
                      </a:lnTo>
                      <a:lnTo>
                        <a:pt x="181" y="9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52" name="Freeform 84" descr="大棋盤格"/>
                <p:cNvSpPr>
                  <a:spLocks/>
                </p:cNvSpPr>
                <p:nvPr/>
              </p:nvSpPr>
              <p:spPr bwMode="auto">
                <a:xfrm>
                  <a:off x="4229579" y="4272592"/>
                  <a:ext cx="182074" cy="120984"/>
                </a:xfrm>
                <a:custGeom>
                  <a:avLst/>
                  <a:gdLst>
                    <a:gd name="T0" fmla="*/ 144404 w 29"/>
                    <a:gd name="T1" fmla="*/ 31838 h 19"/>
                    <a:gd name="T2" fmla="*/ 131847 w 29"/>
                    <a:gd name="T3" fmla="*/ 19103 h 19"/>
                    <a:gd name="T4" fmla="*/ 125568 w 29"/>
                    <a:gd name="T5" fmla="*/ 31838 h 19"/>
                    <a:gd name="T6" fmla="*/ 113011 w 29"/>
                    <a:gd name="T7" fmla="*/ 6368 h 19"/>
                    <a:gd name="T8" fmla="*/ 87898 w 29"/>
                    <a:gd name="T9" fmla="*/ 0 h 19"/>
                    <a:gd name="T10" fmla="*/ 81619 w 29"/>
                    <a:gd name="T11" fmla="*/ 6368 h 19"/>
                    <a:gd name="T12" fmla="*/ 75341 w 29"/>
                    <a:gd name="T13" fmla="*/ 0 h 19"/>
                    <a:gd name="T14" fmla="*/ 69063 w 29"/>
                    <a:gd name="T15" fmla="*/ 0 h 19"/>
                    <a:gd name="T16" fmla="*/ 69063 w 29"/>
                    <a:gd name="T17" fmla="*/ 12735 h 19"/>
                    <a:gd name="T18" fmla="*/ 37670 w 29"/>
                    <a:gd name="T19" fmla="*/ 25470 h 19"/>
                    <a:gd name="T20" fmla="*/ 31392 w 29"/>
                    <a:gd name="T21" fmla="*/ 19103 h 19"/>
                    <a:gd name="T22" fmla="*/ 0 w 29"/>
                    <a:gd name="T23" fmla="*/ 19103 h 19"/>
                    <a:gd name="T24" fmla="*/ 0 w 29"/>
                    <a:gd name="T25" fmla="*/ 31838 h 19"/>
                    <a:gd name="T26" fmla="*/ 6278 w 29"/>
                    <a:gd name="T27" fmla="*/ 31838 h 19"/>
                    <a:gd name="T28" fmla="*/ 12557 w 29"/>
                    <a:gd name="T29" fmla="*/ 63676 h 19"/>
                    <a:gd name="T30" fmla="*/ 0 w 29"/>
                    <a:gd name="T31" fmla="*/ 70043 h 19"/>
                    <a:gd name="T32" fmla="*/ 6278 w 29"/>
                    <a:gd name="T33" fmla="*/ 76411 h 19"/>
                    <a:gd name="T34" fmla="*/ 12557 w 29"/>
                    <a:gd name="T35" fmla="*/ 76411 h 19"/>
                    <a:gd name="T36" fmla="*/ 31392 w 29"/>
                    <a:gd name="T37" fmla="*/ 76411 h 19"/>
                    <a:gd name="T38" fmla="*/ 37670 w 29"/>
                    <a:gd name="T39" fmla="*/ 89146 h 19"/>
                    <a:gd name="T40" fmla="*/ 56506 w 29"/>
                    <a:gd name="T41" fmla="*/ 82779 h 19"/>
                    <a:gd name="T42" fmla="*/ 69063 w 29"/>
                    <a:gd name="T43" fmla="*/ 114616 h 19"/>
                    <a:gd name="T44" fmla="*/ 94176 w 29"/>
                    <a:gd name="T45" fmla="*/ 108249 h 19"/>
                    <a:gd name="T46" fmla="*/ 113011 w 29"/>
                    <a:gd name="T47" fmla="*/ 95514 h 19"/>
                    <a:gd name="T48" fmla="*/ 131847 w 29"/>
                    <a:gd name="T49" fmla="*/ 89146 h 19"/>
                    <a:gd name="T50" fmla="*/ 156960 w 29"/>
                    <a:gd name="T51" fmla="*/ 108249 h 19"/>
                    <a:gd name="T52" fmla="*/ 175796 w 29"/>
                    <a:gd name="T53" fmla="*/ 70043 h 19"/>
                    <a:gd name="T54" fmla="*/ 169517 w 29"/>
                    <a:gd name="T55" fmla="*/ 50941 h 19"/>
                    <a:gd name="T56" fmla="*/ 144404 w 29"/>
                    <a:gd name="T57" fmla="*/ 38205 h 19"/>
                    <a:gd name="T58" fmla="*/ 144404 w 29"/>
                    <a:gd name="T59" fmla="*/ 31838 h 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"/>
                    <a:gd name="T91" fmla="*/ 0 h 19"/>
                    <a:gd name="T92" fmla="*/ 29 w 29"/>
                    <a:gd name="T93" fmla="*/ 19 h 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" h="19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6" y="14"/>
                      </a:lnTo>
                      <a:lnTo>
                        <a:pt x="9" y="13"/>
                      </a:lnTo>
                      <a:lnTo>
                        <a:pt x="11" y="18"/>
                      </a:lnTo>
                      <a:lnTo>
                        <a:pt x="15" y="17"/>
                      </a:lnTo>
                      <a:lnTo>
                        <a:pt x="18" y="15"/>
                      </a:lnTo>
                      <a:lnTo>
                        <a:pt x="21" y="14"/>
                      </a:lnTo>
                      <a:lnTo>
                        <a:pt x="25" y="17"/>
                      </a:lnTo>
                      <a:lnTo>
                        <a:pt x="28" y="11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3" y="5"/>
                      </a:lnTo>
                    </a:path>
                  </a:pathLst>
                </a:custGeom>
                <a:grpFill/>
                <a:ln w="12700" cap="rnd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53" name="Freeform 84" descr="大棋盤格"/>
                <p:cNvSpPr>
                  <a:spLocks/>
                </p:cNvSpPr>
                <p:nvPr/>
              </p:nvSpPr>
              <p:spPr bwMode="auto">
                <a:xfrm>
                  <a:off x="4056514" y="5312638"/>
                  <a:ext cx="182074" cy="120984"/>
                </a:xfrm>
                <a:custGeom>
                  <a:avLst/>
                  <a:gdLst>
                    <a:gd name="T0" fmla="*/ 144404 w 29"/>
                    <a:gd name="T1" fmla="*/ 31838 h 19"/>
                    <a:gd name="T2" fmla="*/ 131847 w 29"/>
                    <a:gd name="T3" fmla="*/ 19103 h 19"/>
                    <a:gd name="T4" fmla="*/ 125568 w 29"/>
                    <a:gd name="T5" fmla="*/ 31838 h 19"/>
                    <a:gd name="T6" fmla="*/ 113011 w 29"/>
                    <a:gd name="T7" fmla="*/ 6368 h 19"/>
                    <a:gd name="T8" fmla="*/ 87898 w 29"/>
                    <a:gd name="T9" fmla="*/ 0 h 19"/>
                    <a:gd name="T10" fmla="*/ 81619 w 29"/>
                    <a:gd name="T11" fmla="*/ 6368 h 19"/>
                    <a:gd name="T12" fmla="*/ 75341 w 29"/>
                    <a:gd name="T13" fmla="*/ 0 h 19"/>
                    <a:gd name="T14" fmla="*/ 69063 w 29"/>
                    <a:gd name="T15" fmla="*/ 0 h 19"/>
                    <a:gd name="T16" fmla="*/ 69063 w 29"/>
                    <a:gd name="T17" fmla="*/ 12735 h 19"/>
                    <a:gd name="T18" fmla="*/ 37670 w 29"/>
                    <a:gd name="T19" fmla="*/ 25470 h 19"/>
                    <a:gd name="T20" fmla="*/ 31392 w 29"/>
                    <a:gd name="T21" fmla="*/ 19103 h 19"/>
                    <a:gd name="T22" fmla="*/ 0 w 29"/>
                    <a:gd name="T23" fmla="*/ 19103 h 19"/>
                    <a:gd name="T24" fmla="*/ 0 w 29"/>
                    <a:gd name="T25" fmla="*/ 31838 h 19"/>
                    <a:gd name="T26" fmla="*/ 6278 w 29"/>
                    <a:gd name="T27" fmla="*/ 31838 h 19"/>
                    <a:gd name="T28" fmla="*/ 12557 w 29"/>
                    <a:gd name="T29" fmla="*/ 63676 h 19"/>
                    <a:gd name="T30" fmla="*/ 0 w 29"/>
                    <a:gd name="T31" fmla="*/ 70043 h 19"/>
                    <a:gd name="T32" fmla="*/ 6278 w 29"/>
                    <a:gd name="T33" fmla="*/ 76411 h 19"/>
                    <a:gd name="T34" fmla="*/ 12557 w 29"/>
                    <a:gd name="T35" fmla="*/ 76411 h 19"/>
                    <a:gd name="T36" fmla="*/ 31392 w 29"/>
                    <a:gd name="T37" fmla="*/ 76411 h 19"/>
                    <a:gd name="T38" fmla="*/ 37670 w 29"/>
                    <a:gd name="T39" fmla="*/ 89146 h 19"/>
                    <a:gd name="T40" fmla="*/ 56506 w 29"/>
                    <a:gd name="T41" fmla="*/ 82779 h 19"/>
                    <a:gd name="T42" fmla="*/ 69063 w 29"/>
                    <a:gd name="T43" fmla="*/ 114616 h 19"/>
                    <a:gd name="T44" fmla="*/ 94176 w 29"/>
                    <a:gd name="T45" fmla="*/ 108249 h 19"/>
                    <a:gd name="T46" fmla="*/ 113011 w 29"/>
                    <a:gd name="T47" fmla="*/ 95514 h 19"/>
                    <a:gd name="T48" fmla="*/ 131847 w 29"/>
                    <a:gd name="T49" fmla="*/ 89146 h 19"/>
                    <a:gd name="T50" fmla="*/ 156960 w 29"/>
                    <a:gd name="T51" fmla="*/ 108249 h 19"/>
                    <a:gd name="T52" fmla="*/ 175796 w 29"/>
                    <a:gd name="T53" fmla="*/ 70043 h 19"/>
                    <a:gd name="T54" fmla="*/ 169517 w 29"/>
                    <a:gd name="T55" fmla="*/ 50941 h 19"/>
                    <a:gd name="T56" fmla="*/ 144404 w 29"/>
                    <a:gd name="T57" fmla="*/ 38205 h 19"/>
                    <a:gd name="T58" fmla="*/ 144404 w 29"/>
                    <a:gd name="T59" fmla="*/ 31838 h 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"/>
                    <a:gd name="T91" fmla="*/ 0 h 19"/>
                    <a:gd name="T92" fmla="*/ 29 w 29"/>
                    <a:gd name="T93" fmla="*/ 19 h 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" h="19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6" y="14"/>
                      </a:lnTo>
                      <a:lnTo>
                        <a:pt x="9" y="13"/>
                      </a:lnTo>
                      <a:lnTo>
                        <a:pt x="11" y="18"/>
                      </a:lnTo>
                      <a:lnTo>
                        <a:pt x="15" y="17"/>
                      </a:lnTo>
                      <a:lnTo>
                        <a:pt x="18" y="15"/>
                      </a:lnTo>
                      <a:lnTo>
                        <a:pt x="21" y="14"/>
                      </a:lnTo>
                      <a:lnTo>
                        <a:pt x="25" y="17"/>
                      </a:lnTo>
                      <a:lnTo>
                        <a:pt x="28" y="11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3" y="5"/>
                      </a:lnTo>
                    </a:path>
                  </a:pathLst>
                </a:custGeom>
                <a:grpFill/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54" name="Freeform 84" descr="大棋盤格"/>
                <p:cNvSpPr>
                  <a:spLocks/>
                </p:cNvSpPr>
                <p:nvPr/>
              </p:nvSpPr>
              <p:spPr bwMode="auto">
                <a:xfrm>
                  <a:off x="4139952" y="5301208"/>
                  <a:ext cx="182074" cy="120984"/>
                </a:xfrm>
                <a:custGeom>
                  <a:avLst/>
                  <a:gdLst>
                    <a:gd name="T0" fmla="*/ 144404 w 29"/>
                    <a:gd name="T1" fmla="*/ 31838 h 19"/>
                    <a:gd name="T2" fmla="*/ 131847 w 29"/>
                    <a:gd name="T3" fmla="*/ 19103 h 19"/>
                    <a:gd name="T4" fmla="*/ 125568 w 29"/>
                    <a:gd name="T5" fmla="*/ 31838 h 19"/>
                    <a:gd name="T6" fmla="*/ 113011 w 29"/>
                    <a:gd name="T7" fmla="*/ 6368 h 19"/>
                    <a:gd name="T8" fmla="*/ 87898 w 29"/>
                    <a:gd name="T9" fmla="*/ 0 h 19"/>
                    <a:gd name="T10" fmla="*/ 81619 w 29"/>
                    <a:gd name="T11" fmla="*/ 6368 h 19"/>
                    <a:gd name="T12" fmla="*/ 75341 w 29"/>
                    <a:gd name="T13" fmla="*/ 0 h 19"/>
                    <a:gd name="T14" fmla="*/ 69063 w 29"/>
                    <a:gd name="T15" fmla="*/ 0 h 19"/>
                    <a:gd name="T16" fmla="*/ 69063 w 29"/>
                    <a:gd name="T17" fmla="*/ 12735 h 19"/>
                    <a:gd name="T18" fmla="*/ 37670 w 29"/>
                    <a:gd name="T19" fmla="*/ 25470 h 19"/>
                    <a:gd name="T20" fmla="*/ 31392 w 29"/>
                    <a:gd name="T21" fmla="*/ 19103 h 19"/>
                    <a:gd name="T22" fmla="*/ 0 w 29"/>
                    <a:gd name="T23" fmla="*/ 19103 h 19"/>
                    <a:gd name="T24" fmla="*/ 0 w 29"/>
                    <a:gd name="T25" fmla="*/ 31838 h 19"/>
                    <a:gd name="T26" fmla="*/ 6278 w 29"/>
                    <a:gd name="T27" fmla="*/ 31838 h 19"/>
                    <a:gd name="T28" fmla="*/ 12557 w 29"/>
                    <a:gd name="T29" fmla="*/ 63676 h 19"/>
                    <a:gd name="T30" fmla="*/ 0 w 29"/>
                    <a:gd name="T31" fmla="*/ 70043 h 19"/>
                    <a:gd name="T32" fmla="*/ 6278 w 29"/>
                    <a:gd name="T33" fmla="*/ 76411 h 19"/>
                    <a:gd name="T34" fmla="*/ 12557 w 29"/>
                    <a:gd name="T35" fmla="*/ 76411 h 19"/>
                    <a:gd name="T36" fmla="*/ 31392 w 29"/>
                    <a:gd name="T37" fmla="*/ 76411 h 19"/>
                    <a:gd name="T38" fmla="*/ 37670 w 29"/>
                    <a:gd name="T39" fmla="*/ 89146 h 19"/>
                    <a:gd name="T40" fmla="*/ 56506 w 29"/>
                    <a:gd name="T41" fmla="*/ 82779 h 19"/>
                    <a:gd name="T42" fmla="*/ 69063 w 29"/>
                    <a:gd name="T43" fmla="*/ 114616 h 19"/>
                    <a:gd name="T44" fmla="*/ 94176 w 29"/>
                    <a:gd name="T45" fmla="*/ 108249 h 19"/>
                    <a:gd name="T46" fmla="*/ 113011 w 29"/>
                    <a:gd name="T47" fmla="*/ 95514 h 19"/>
                    <a:gd name="T48" fmla="*/ 131847 w 29"/>
                    <a:gd name="T49" fmla="*/ 89146 h 19"/>
                    <a:gd name="T50" fmla="*/ 156960 w 29"/>
                    <a:gd name="T51" fmla="*/ 108249 h 19"/>
                    <a:gd name="T52" fmla="*/ 175796 w 29"/>
                    <a:gd name="T53" fmla="*/ 70043 h 19"/>
                    <a:gd name="T54" fmla="*/ 169517 w 29"/>
                    <a:gd name="T55" fmla="*/ 50941 h 19"/>
                    <a:gd name="T56" fmla="*/ 144404 w 29"/>
                    <a:gd name="T57" fmla="*/ 38205 h 19"/>
                    <a:gd name="T58" fmla="*/ 144404 w 29"/>
                    <a:gd name="T59" fmla="*/ 31838 h 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"/>
                    <a:gd name="T91" fmla="*/ 0 h 19"/>
                    <a:gd name="T92" fmla="*/ 29 w 29"/>
                    <a:gd name="T93" fmla="*/ 19 h 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" h="19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6" y="14"/>
                      </a:lnTo>
                      <a:lnTo>
                        <a:pt x="9" y="13"/>
                      </a:lnTo>
                      <a:lnTo>
                        <a:pt x="11" y="18"/>
                      </a:lnTo>
                      <a:lnTo>
                        <a:pt x="15" y="17"/>
                      </a:lnTo>
                      <a:lnTo>
                        <a:pt x="18" y="15"/>
                      </a:lnTo>
                      <a:lnTo>
                        <a:pt x="21" y="14"/>
                      </a:lnTo>
                      <a:lnTo>
                        <a:pt x="25" y="17"/>
                      </a:lnTo>
                      <a:lnTo>
                        <a:pt x="28" y="11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3" y="5"/>
                      </a:lnTo>
                    </a:path>
                  </a:pathLst>
                </a:custGeom>
                <a:grpFill/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55" name="Freeform 84" descr="大棋盤格"/>
                <p:cNvSpPr>
                  <a:spLocks/>
                </p:cNvSpPr>
                <p:nvPr/>
              </p:nvSpPr>
              <p:spPr bwMode="auto">
                <a:xfrm>
                  <a:off x="4139952" y="5373216"/>
                  <a:ext cx="182074" cy="120984"/>
                </a:xfrm>
                <a:custGeom>
                  <a:avLst/>
                  <a:gdLst>
                    <a:gd name="T0" fmla="*/ 144404 w 29"/>
                    <a:gd name="T1" fmla="*/ 31838 h 19"/>
                    <a:gd name="T2" fmla="*/ 131847 w 29"/>
                    <a:gd name="T3" fmla="*/ 19103 h 19"/>
                    <a:gd name="T4" fmla="*/ 125568 w 29"/>
                    <a:gd name="T5" fmla="*/ 31838 h 19"/>
                    <a:gd name="T6" fmla="*/ 113011 w 29"/>
                    <a:gd name="T7" fmla="*/ 6368 h 19"/>
                    <a:gd name="T8" fmla="*/ 87898 w 29"/>
                    <a:gd name="T9" fmla="*/ 0 h 19"/>
                    <a:gd name="T10" fmla="*/ 81619 w 29"/>
                    <a:gd name="T11" fmla="*/ 6368 h 19"/>
                    <a:gd name="T12" fmla="*/ 75341 w 29"/>
                    <a:gd name="T13" fmla="*/ 0 h 19"/>
                    <a:gd name="T14" fmla="*/ 69063 w 29"/>
                    <a:gd name="T15" fmla="*/ 0 h 19"/>
                    <a:gd name="T16" fmla="*/ 69063 w 29"/>
                    <a:gd name="T17" fmla="*/ 12735 h 19"/>
                    <a:gd name="T18" fmla="*/ 37670 w 29"/>
                    <a:gd name="T19" fmla="*/ 25470 h 19"/>
                    <a:gd name="T20" fmla="*/ 31392 w 29"/>
                    <a:gd name="T21" fmla="*/ 19103 h 19"/>
                    <a:gd name="T22" fmla="*/ 0 w 29"/>
                    <a:gd name="T23" fmla="*/ 19103 h 19"/>
                    <a:gd name="T24" fmla="*/ 0 w 29"/>
                    <a:gd name="T25" fmla="*/ 31838 h 19"/>
                    <a:gd name="T26" fmla="*/ 6278 w 29"/>
                    <a:gd name="T27" fmla="*/ 31838 h 19"/>
                    <a:gd name="T28" fmla="*/ 12557 w 29"/>
                    <a:gd name="T29" fmla="*/ 63676 h 19"/>
                    <a:gd name="T30" fmla="*/ 0 w 29"/>
                    <a:gd name="T31" fmla="*/ 70043 h 19"/>
                    <a:gd name="T32" fmla="*/ 6278 w 29"/>
                    <a:gd name="T33" fmla="*/ 76411 h 19"/>
                    <a:gd name="T34" fmla="*/ 12557 w 29"/>
                    <a:gd name="T35" fmla="*/ 76411 h 19"/>
                    <a:gd name="T36" fmla="*/ 31392 w 29"/>
                    <a:gd name="T37" fmla="*/ 76411 h 19"/>
                    <a:gd name="T38" fmla="*/ 37670 w 29"/>
                    <a:gd name="T39" fmla="*/ 89146 h 19"/>
                    <a:gd name="T40" fmla="*/ 56506 w 29"/>
                    <a:gd name="T41" fmla="*/ 82779 h 19"/>
                    <a:gd name="T42" fmla="*/ 69063 w 29"/>
                    <a:gd name="T43" fmla="*/ 114616 h 19"/>
                    <a:gd name="T44" fmla="*/ 94176 w 29"/>
                    <a:gd name="T45" fmla="*/ 108249 h 19"/>
                    <a:gd name="T46" fmla="*/ 113011 w 29"/>
                    <a:gd name="T47" fmla="*/ 95514 h 19"/>
                    <a:gd name="T48" fmla="*/ 131847 w 29"/>
                    <a:gd name="T49" fmla="*/ 89146 h 19"/>
                    <a:gd name="T50" fmla="*/ 156960 w 29"/>
                    <a:gd name="T51" fmla="*/ 108249 h 19"/>
                    <a:gd name="T52" fmla="*/ 175796 w 29"/>
                    <a:gd name="T53" fmla="*/ 70043 h 19"/>
                    <a:gd name="T54" fmla="*/ 169517 w 29"/>
                    <a:gd name="T55" fmla="*/ 50941 h 19"/>
                    <a:gd name="T56" fmla="*/ 144404 w 29"/>
                    <a:gd name="T57" fmla="*/ 38205 h 19"/>
                    <a:gd name="T58" fmla="*/ 144404 w 29"/>
                    <a:gd name="T59" fmla="*/ 31838 h 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"/>
                    <a:gd name="T91" fmla="*/ 0 h 19"/>
                    <a:gd name="T92" fmla="*/ 29 w 29"/>
                    <a:gd name="T93" fmla="*/ 19 h 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" h="19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6" y="14"/>
                      </a:lnTo>
                      <a:lnTo>
                        <a:pt x="9" y="13"/>
                      </a:lnTo>
                      <a:lnTo>
                        <a:pt x="11" y="18"/>
                      </a:lnTo>
                      <a:lnTo>
                        <a:pt x="15" y="17"/>
                      </a:lnTo>
                      <a:lnTo>
                        <a:pt x="18" y="15"/>
                      </a:lnTo>
                      <a:lnTo>
                        <a:pt x="21" y="14"/>
                      </a:lnTo>
                      <a:lnTo>
                        <a:pt x="25" y="17"/>
                      </a:lnTo>
                      <a:lnTo>
                        <a:pt x="28" y="11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3" y="5"/>
                      </a:lnTo>
                    </a:path>
                  </a:pathLst>
                </a:custGeom>
                <a:grpFill/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56" name="Freeform 84" descr="大棋盤格"/>
                <p:cNvSpPr>
                  <a:spLocks/>
                </p:cNvSpPr>
                <p:nvPr/>
              </p:nvSpPr>
              <p:spPr bwMode="auto">
                <a:xfrm>
                  <a:off x="4169630" y="5456482"/>
                  <a:ext cx="175256" cy="224026"/>
                </a:xfrm>
                <a:custGeom>
                  <a:avLst/>
                  <a:gdLst>
                    <a:gd name="T0" fmla="*/ 138996 w 29"/>
                    <a:gd name="T1" fmla="*/ 58954 h 19"/>
                    <a:gd name="T2" fmla="*/ 126910 w 29"/>
                    <a:gd name="T3" fmla="*/ 35373 h 19"/>
                    <a:gd name="T4" fmla="*/ 120866 w 29"/>
                    <a:gd name="T5" fmla="*/ 58954 h 19"/>
                    <a:gd name="T6" fmla="*/ 108780 w 29"/>
                    <a:gd name="T7" fmla="*/ 11791 h 19"/>
                    <a:gd name="T8" fmla="*/ 84606 w 29"/>
                    <a:gd name="T9" fmla="*/ 0 h 19"/>
                    <a:gd name="T10" fmla="*/ 78563 w 29"/>
                    <a:gd name="T11" fmla="*/ 11791 h 19"/>
                    <a:gd name="T12" fmla="*/ 72520 w 29"/>
                    <a:gd name="T13" fmla="*/ 0 h 19"/>
                    <a:gd name="T14" fmla="*/ 66476 w 29"/>
                    <a:gd name="T15" fmla="*/ 0 h 19"/>
                    <a:gd name="T16" fmla="*/ 66476 w 29"/>
                    <a:gd name="T17" fmla="*/ 23582 h 19"/>
                    <a:gd name="T18" fmla="*/ 36260 w 29"/>
                    <a:gd name="T19" fmla="*/ 47163 h 19"/>
                    <a:gd name="T20" fmla="*/ 30217 w 29"/>
                    <a:gd name="T21" fmla="*/ 35373 h 19"/>
                    <a:gd name="T22" fmla="*/ 0 w 29"/>
                    <a:gd name="T23" fmla="*/ 35373 h 19"/>
                    <a:gd name="T24" fmla="*/ 0 w 29"/>
                    <a:gd name="T25" fmla="*/ 58954 h 19"/>
                    <a:gd name="T26" fmla="*/ 6043 w 29"/>
                    <a:gd name="T27" fmla="*/ 58954 h 19"/>
                    <a:gd name="T28" fmla="*/ 12087 w 29"/>
                    <a:gd name="T29" fmla="*/ 117908 h 19"/>
                    <a:gd name="T30" fmla="*/ 0 w 29"/>
                    <a:gd name="T31" fmla="*/ 129699 h 19"/>
                    <a:gd name="T32" fmla="*/ 6043 w 29"/>
                    <a:gd name="T33" fmla="*/ 141490 h 19"/>
                    <a:gd name="T34" fmla="*/ 12087 w 29"/>
                    <a:gd name="T35" fmla="*/ 141490 h 19"/>
                    <a:gd name="T36" fmla="*/ 30217 w 29"/>
                    <a:gd name="T37" fmla="*/ 141490 h 19"/>
                    <a:gd name="T38" fmla="*/ 36260 w 29"/>
                    <a:gd name="T39" fmla="*/ 165072 h 19"/>
                    <a:gd name="T40" fmla="*/ 54390 w 29"/>
                    <a:gd name="T41" fmla="*/ 153281 h 19"/>
                    <a:gd name="T42" fmla="*/ 66476 w 29"/>
                    <a:gd name="T43" fmla="*/ 212235 h 19"/>
                    <a:gd name="T44" fmla="*/ 90650 w 29"/>
                    <a:gd name="T45" fmla="*/ 200444 h 19"/>
                    <a:gd name="T46" fmla="*/ 108780 w 29"/>
                    <a:gd name="T47" fmla="*/ 176863 h 19"/>
                    <a:gd name="T48" fmla="*/ 126910 w 29"/>
                    <a:gd name="T49" fmla="*/ 165072 h 19"/>
                    <a:gd name="T50" fmla="*/ 151083 w 29"/>
                    <a:gd name="T51" fmla="*/ 200444 h 19"/>
                    <a:gd name="T52" fmla="*/ 169213 w 29"/>
                    <a:gd name="T53" fmla="*/ 129699 h 19"/>
                    <a:gd name="T54" fmla="*/ 163169 w 29"/>
                    <a:gd name="T55" fmla="*/ 94327 h 19"/>
                    <a:gd name="T56" fmla="*/ 138996 w 29"/>
                    <a:gd name="T57" fmla="*/ 70745 h 19"/>
                    <a:gd name="T58" fmla="*/ 138996 w 29"/>
                    <a:gd name="T59" fmla="*/ 58954 h 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"/>
                    <a:gd name="T91" fmla="*/ 0 h 19"/>
                    <a:gd name="T92" fmla="*/ 29 w 29"/>
                    <a:gd name="T93" fmla="*/ 19 h 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" h="19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6" y="14"/>
                      </a:lnTo>
                      <a:lnTo>
                        <a:pt x="9" y="13"/>
                      </a:lnTo>
                      <a:lnTo>
                        <a:pt x="11" y="18"/>
                      </a:lnTo>
                      <a:lnTo>
                        <a:pt x="15" y="17"/>
                      </a:lnTo>
                      <a:lnTo>
                        <a:pt x="18" y="15"/>
                      </a:lnTo>
                      <a:lnTo>
                        <a:pt x="21" y="14"/>
                      </a:lnTo>
                      <a:lnTo>
                        <a:pt x="25" y="17"/>
                      </a:lnTo>
                      <a:lnTo>
                        <a:pt x="28" y="11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3" y="5"/>
                      </a:lnTo>
                    </a:path>
                  </a:pathLst>
                </a:custGeom>
                <a:grpFill/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sp>
              <p:nvSpPr>
                <p:cNvPr id="57" name="Freeform 84" descr="大棋盤格"/>
                <p:cNvSpPr>
                  <a:spLocks/>
                </p:cNvSpPr>
                <p:nvPr/>
              </p:nvSpPr>
              <p:spPr bwMode="auto">
                <a:xfrm>
                  <a:off x="4211960" y="5589240"/>
                  <a:ext cx="182074" cy="120984"/>
                </a:xfrm>
                <a:custGeom>
                  <a:avLst/>
                  <a:gdLst>
                    <a:gd name="T0" fmla="*/ 144404 w 29"/>
                    <a:gd name="T1" fmla="*/ 31838 h 19"/>
                    <a:gd name="T2" fmla="*/ 131847 w 29"/>
                    <a:gd name="T3" fmla="*/ 19103 h 19"/>
                    <a:gd name="T4" fmla="*/ 125568 w 29"/>
                    <a:gd name="T5" fmla="*/ 31838 h 19"/>
                    <a:gd name="T6" fmla="*/ 113011 w 29"/>
                    <a:gd name="T7" fmla="*/ 6368 h 19"/>
                    <a:gd name="T8" fmla="*/ 87898 w 29"/>
                    <a:gd name="T9" fmla="*/ 0 h 19"/>
                    <a:gd name="T10" fmla="*/ 81619 w 29"/>
                    <a:gd name="T11" fmla="*/ 6368 h 19"/>
                    <a:gd name="T12" fmla="*/ 75341 w 29"/>
                    <a:gd name="T13" fmla="*/ 0 h 19"/>
                    <a:gd name="T14" fmla="*/ 69063 w 29"/>
                    <a:gd name="T15" fmla="*/ 0 h 19"/>
                    <a:gd name="T16" fmla="*/ 69063 w 29"/>
                    <a:gd name="T17" fmla="*/ 12735 h 19"/>
                    <a:gd name="T18" fmla="*/ 37670 w 29"/>
                    <a:gd name="T19" fmla="*/ 25470 h 19"/>
                    <a:gd name="T20" fmla="*/ 31392 w 29"/>
                    <a:gd name="T21" fmla="*/ 19103 h 19"/>
                    <a:gd name="T22" fmla="*/ 0 w 29"/>
                    <a:gd name="T23" fmla="*/ 19103 h 19"/>
                    <a:gd name="T24" fmla="*/ 0 w 29"/>
                    <a:gd name="T25" fmla="*/ 31838 h 19"/>
                    <a:gd name="T26" fmla="*/ 6278 w 29"/>
                    <a:gd name="T27" fmla="*/ 31838 h 19"/>
                    <a:gd name="T28" fmla="*/ 12557 w 29"/>
                    <a:gd name="T29" fmla="*/ 63676 h 19"/>
                    <a:gd name="T30" fmla="*/ 0 w 29"/>
                    <a:gd name="T31" fmla="*/ 70043 h 19"/>
                    <a:gd name="T32" fmla="*/ 6278 w 29"/>
                    <a:gd name="T33" fmla="*/ 76411 h 19"/>
                    <a:gd name="T34" fmla="*/ 12557 w 29"/>
                    <a:gd name="T35" fmla="*/ 76411 h 19"/>
                    <a:gd name="T36" fmla="*/ 31392 w 29"/>
                    <a:gd name="T37" fmla="*/ 76411 h 19"/>
                    <a:gd name="T38" fmla="*/ 37670 w 29"/>
                    <a:gd name="T39" fmla="*/ 89146 h 19"/>
                    <a:gd name="T40" fmla="*/ 56506 w 29"/>
                    <a:gd name="T41" fmla="*/ 82779 h 19"/>
                    <a:gd name="T42" fmla="*/ 69063 w 29"/>
                    <a:gd name="T43" fmla="*/ 114616 h 19"/>
                    <a:gd name="T44" fmla="*/ 94176 w 29"/>
                    <a:gd name="T45" fmla="*/ 108249 h 19"/>
                    <a:gd name="T46" fmla="*/ 113011 w 29"/>
                    <a:gd name="T47" fmla="*/ 95514 h 19"/>
                    <a:gd name="T48" fmla="*/ 131847 w 29"/>
                    <a:gd name="T49" fmla="*/ 89146 h 19"/>
                    <a:gd name="T50" fmla="*/ 156960 w 29"/>
                    <a:gd name="T51" fmla="*/ 108249 h 19"/>
                    <a:gd name="T52" fmla="*/ 175796 w 29"/>
                    <a:gd name="T53" fmla="*/ 70043 h 19"/>
                    <a:gd name="T54" fmla="*/ 169517 w 29"/>
                    <a:gd name="T55" fmla="*/ 50941 h 19"/>
                    <a:gd name="T56" fmla="*/ 144404 w 29"/>
                    <a:gd name="T57" fmla="*/ 38205 h 19"/>
                    <a:gd name="T58" fmla="*/ 144404 w 29"/>
                    <a:gd name="T59" fmla="*/ 31838 h 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"/>
                    <a:gd name="T91" fmla="*/ 0 h 19"/>
                    <a:gd name="T92" fmla="*/ 29 w 29"/>
                    <a:gd name="T93" fmla="*/ 19 h 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" h="19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6" y="14"/>
                      </a:lnTo>
                      <a:lnTo>
                        <a:pt x="9" y="13"/>
                      </a:lnTo>
                      <a:lnTo>
                        <a:pt x="11" y="18"/>
                      </a:lnTo>
                      <a:lnTo>
                        <a:pt x="15" y="17"/>
                      </a:lnTo>
                      <a:lnTo>
                        <a:pt x="18" y="15"/>
                      </a:lnTo>
                      <a:lnTo>
                        <a:pt x="21" y="14"/>
                      </a:lnTo>
                      <a:lnTo>
                        <a:pt x="25" y="17"/>
                      </a:lnTo>
                      <a:lnTo>
                        <a:pt x="28" y="11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3" y="5"/>
                      </a:lnTo>
                    </a:path>
                  </a:pathLst>
                </a:custGeom>
                <a:grpFill/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 sz="1400">
                    <a:solidFill>
                      <a:prstClr val="black"/>
                    </a:solidFill>
                    <a:latin typeface="Arial" pitchFamily="34" charset="0"/>
                    <a:ea typeface="+mj-ea"/>
                    <a:cs typeface="Arial" pitchFamily="34" charset="0"/>
                  </a:endParaRPr>
                </a:p>
              </p:txBody>
            </p:sp>
            <p:grpSp>
              <p:nvGrpSpPr>
                <p:cNvPr id="58" name="群組 51"/>
                <p:cNvGrpSpPr/>
                <p:nvPr/>
              </p:nvGrpSpPr>
              <p:grpSpPr>
                <a:xfrm>
                  <a:off x="3701901" y="4412588"/>
                  <a:ext cx="942403" cy="755287"/>
                  <a:chOff x="3701901" y="4412588"/>
                  <a:chExt cx="942403" cy="755287"/>
                </a:xfrm>
                <a:grpFill/>
              </p:grpSpPr>
              <p:sp>
                <p:nvSpPr>
                  <p:cNvPr id="59" name="Freeform 64" descr="大棋盤格"/>
                  <p:cNvSpPr>
                    <a:spLocks/>
                  </p:cNvSpPr>
                  <p:nvPr/>
                </p:nvSpPr>
                <p:spPr bwMode="auto">
                  <a:xfrm>
                    <a:off x="3738990" y="4918993"/>
                    <a:ext cx="264682" cy="248882"/>
                  </a:xfrm>
                  <a:custGeom>
                    <a:avLst/>
                    <a:gdLst>
                      <a:gd name="T0" fmla="*/ 31 w 42"/>
                      <a:gd name="T1" fmla="*/ 33 h 39"/>
                      <a:gd name="T2" fmla="*/ 30 w 42"/>
                      <a:gd name="T3" fmla="*/ 30 h 39"/>
                      <a:gd name="T4" fmla="*/ 33 w 42"/>
                      <a:gd name="T5" fmla="*/ 30 h 39"/>
                      <a:gd name="T6" fmla="*/ 33 w 42"/>
                      <a:gd name="T7" fmla="*/ 27 h 39"/>
                      <a:gd name="T8" fmla="*/ 39 w 42"/>
                      <a:gd name="T9" fmla="*/ 27 h 39"/>
                      <a:gd name="T10" fmla="*/ 39 w 42"/>
                      <a:gd name="T11" fmla="*/ 24 h 39"/>
                      <a:gd name="T12" fmla="*/ 41 w 42"/>
                      <a:gd name="T13" fmla="*/ 24 h 39"/>
                      <a:gd name="T14" fmla="*/ 41 w 42"/>
                      <a:gd name="T15" fmla="*/ 21 h 39"/>
                      <a:gd name="T16" fmla="*/ 37 w 42"/>
                      <a:gd name="T17" fmla="*/ 19 h 39"/>
                      <a:gd name="T18" fmla="*/ 34 w 42"/>
                      <a:gd name="T19" fmla="*/ 17 h 39"/>
                      <a:gd name="T20" fmla="*/ 31 w 42"/>
                      <a:gd name="T21" fmla="*/ 15 h 39"/>
                      <a:gd name="T22" fmla="*/ 35 w 42"/>
                      <a:gd name="T23" fmla="*/ 11 h 39"/>
                      <a:gd name="T24" fmla="*/ 39 w 42"/>
                      <a:gd name="T25" fmla="*/ 10 h 39"/>
                      <a:gd name="T26" fmla="*/ 39 w 42"/>
                      <a:gd name="T27" fmla="*/ 7 h 39"/>
                      <a:gd name="T28" fmla="*/ 34 w 42"/>
                      <a:gd name="T29" fmla="*/ 5 h 39"/>
                      <a:gd name="T30" fmla="*/ 32 w 42"/>
                      <a:gd name="T31" fmla="*/ 7 h 39"/>
                      <a:gd name="T32" fmla="*/ 32 w 42"/>
                      <a:gd name="T33" fmla="*/ 5 h 39"/>
                      <a:gd name="T34" fmla="*/ 28 w 42"/>
                      <a:gd name="T35" fmla="*/ 3 h 39"/>
                      <a:gd name="T36" fmla="*/ 26 w 42"/>
                      <a:gd name="T37" fmla="*/ 4 h 39"/>
                      <a:gd name="T38" fmla="*/ 26 w 42"/>
                      <a:gd name="T39" fmla="*/ 0 h 39"/>
                      <a:gd name="T40" fmla="*/ 22 w 42"/>
                      <a:gd name="T41" fmla="*/ 1 h 39"/>
                      <a:gd name="T42" fmla="*/ 21 w 42"/>
                      <a:gd name="T43" fmla="*/ 0 h 39"/>
                      <a:gd name="T44" fmla="*/ 10 w 42"/>
                      <a:gd name="T45" fmla="*/ 1 h 39"/>
                      <a:gd name="T46" fmla="*/ 0 w 42"/>
                      <a:gd name="T47" fmla="*/ 9 h 39"/>
                      <a:gd name="T48" fmla="*/ 10 w 42"/>
                      <a:gd name="T49" fmla="*/ 16 h 39"/>
                      <a:gd name="T50" fmla="*/ 28 w 42"/>
                      <a:gd name="T51" fmla="*/ 35 h 39"/>
                      <a:gd name="T52" fmla="*/ 28 w 42"/>
                      <a:gd name="T53" fmla="*/ 36 h 39"/>
                      <a:gd name="T54" fmla="*/ 29 w 42"/>
                      <a:gd name="T55" fmla="*/ 38 h 39"/>
                      <a:gd name="T56" fmla="*/ 31 w 42"/>
                      <a:gd name="T57" fmla="*/ 35 h 39"/>
                      <a:gd name="T58" fmla="*/ 31 w 42"/>
                      <a:gd name="T59" fmla="*/ 33 h 39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2"/>
                      <a:gd name="T91" fmla="*/ 0 h 39"/>
                      <a:gd name="T92" fmla="*/ 42 w 42"/>
                      <a:gd name="T93" fmla="*/ 39 h 39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2" h="39">
                        <a:moveTo>
                          <a:pt x="31" y="33"/>
                        </a:moveTo>
                        <a:lnTo>
                          <a:pt x="30" y="30"/>
                        </a:lnTo>
                        <a:lnTo>
                          <a:pt x="33" y="30"/>
                        </a:lnTo>
                        <a:lnTo>
                          <a:pt x="33" y="27"/>
                        </a:lnTo>
                        <a:lnTo>
                          <a:pt x="39" y="27"/>
                        </a:lnTo>
                        <a:lnTo>
                          <a:pt x="39" y="24"/>
                        </a:lnTo>
                        <a:lnTo>
                          <a:pt x="41" y="24"/>
                        </a:lnTo>
                        <a:lnTo>
                          <a:pt x="41" y="21"/>
                        </a:lnTo>
                        <a:lnTo>
                          <a:pt x="37" y="19"/>
                        </a:lnTo>
                        <a:lnTo>
                          <a:pt x="34" y="17"/>
                        </a:lnTo>
                        <a:lnTo>
                          <a:pt x="31" y="15"/>
                        </a:lnTo>
                        <a:lnTo>
                          <a:pt x="35" y="11"/>
                        </a:lnTo>
                        <a:lnTo>
                          <a:pt x="39" y="10"/>
                        </a:lnTo>
                        <a:lnTo>
                          <a:pt x="39" y="7"/>
                        </a:lnTo>
                        <a:lnTo>
                          <a:pt x="34" y="5"/>
                        </a:lnTo>
                        <a:lnTo>
                          <a:pt x="32" y="7"/>
                        </a:lnTo>
                        <a:lnTo>
                          <a:pt x="32" y="5"/>
                        </a:lnTo>
                        <a:lnTo>
                          <a:pt x="28" y="3"/>
                        </a:lnTo>
                        <a:lnTo>
                          <a:pt x="26" y="4"/>
                        </a:lnTo>
                        <a:lnTo>
                          <a:pt x="26" y="0"/>
                        </a:lnTo>
                        <a:lnTo>
                          <a:pt x="22" y="1"/>
                        </a:lnTo>
                        <a:lnTo>
                          <a:pt x="21" y="0"/>
                        </a:lnTo>
                        <a:lnTo>
                          <a:pt x="10" y="1"/>
                        </a:lnTo>
                        <a:lnTo>
                          <a:pt x="0" y="9"/>
                        </a:lnTo>
                        <a:lnTo>
                          <a:pt x="10" y="16"/>
                        </a:lnTo>
                        <a:lnTo>
                          <a:pt x="28" y="35"/>
                        </a:lnTo>
                        <a:lnTo>
                          <a:pt x="28" y="36"/>
                        </a:lnTo>
                        <a:lnTo>
                          <a:pt x="29" y="38"/>
                        </a:lnTo>
                        <a:lnTo>
                          <a:pt x="31" y="35"/>
                        </a:lnTo>
                        <a:lnTo>
                          <a:pt x="31" y="33"/>
                        </a:lnTo>
                      </a:path>
                    </a:pathLst>
                  </a:custGeom>
                  <a:grpFill/>
                  <a:ln w="12700" cap="rnd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TW" altLang="en-US" sz="1400">
                      <a:solidFill>
                        <a:prstClr val="black"/>
                      </a:solidFill>
                      <a:latin typeface="Arial" pitchFamily="34" charset="0"/>
                      <a:ea typeface="+mj-ea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Freeform 74" descr="大棋盤格"/>
                  <p:cNvSpPr>
                    <a:spLocks/>
                  </p:cNvSpPr>
                  <p:nvPr/>
                </p:nvSpPr>
                <p:spPr bwMode="auto">
                  <a:xfrm>
                    <a:off x="3701901" y="4412588"/>
                    <a:ext cx="942403" cy="755287"/>
                  </a:xfrm>
                  <a:custGeom>
                    <a:avLst/>
                    <a:gdLst>
                      <a:gd name="T0" fmla="*/ 37 w 150"/>
                      <a:gd name="T1" fmla="*/ 112 h 118"/>
                      <a:gd name="T2" fmla="*/ 42 w 150"/>
                      <a:gd name="T3" fmla="*/ 111 h 118"/>
                      <a:gd name="T4" fmla="*/ 62 w 150"/>
                      <a:gd name="T5" fmla="*/ 116 h 118"/>
                      <a:gd name="T6" fmla="*/ 74 w 150"/>
                      <a:gd name="T7" fmla="*/ 117 h 118"/>
                      <a:gd name="T8" fmla="*/ 86 w 150"/>
                      <a:gd name="T9" fmla="*/ 113 h 118"/>
                      <a:gd name="T10" fmla="*/ 89 w 150"/>
                      <a:gd name="T11" fmla="*/ 108 h 118"/>
                      <a:gd name="T12" fmla="*/ 97 w 150"/>
                      <a:gd name="T13" fmla="*/ 107 h 118"/>
                      <a:gd name="T14" fmla="*/ 100 w 150"/>
                      <a:gd name="T15" fmla="*/ 97 h 118"/>
                      <a:gd name="T16" fmla="*/ 112 w 150"/>
                      <a:gd name="T17" fmla="*/ 91 h 118"/>
                      <a:gd name="T18" fmla="*/ 115 w 150"/>
                      <a:gd name="T19" fmla="*/ 83 h 118"/>
                      <a:gd name="T20" fmla="*/ 148 w 150"/>
                      <a:gd name="T21" fmla="*/ 51 h 118"/>
                      <a:gd name="T22" fmla="*/ 149 w 150"/>
                      <a:gd name="T23" fmla="*/ 42 h 118"/>
                      <a:gd name="T24" fmla="*/ 139 w 150"/>
                      <a:gd name="T25" fmla="*/ 42 h 118"/>
                      <a:gd name="T26" fmla="*/ 135 w 150"/>
                      <a:gd name="T27" fmla="*/ 38 h 118"/>
                      <a:gd name="T28" fmla="*/ 134 w 150"/>
                      <a:gd name="T29" fmla="*/ 39 h 118"/>
                      <a:gd name="T30" fmla="*/ 133 w 150"/>
                      <a:gd name="T31" fmla="*/ 42 h 118"/>
                      <a:gd name="T32" fmla="*/ 132 w 150"/>
                      <a:gd name="T33" fmla="*/ 42 h 118"/>
                      <a:gd name="T34" fmla="*/ 132 w 150"/>
                      <a:gd name="T35" fmla="*/ 43 h 118"/>
                      <a:gd name="T36" fmla="*/ 127 w 150"/>
                      <a:gd name="T37" fmla="*/ 43 h 118"/>
                      <a:gd name="T38" fmla="*/ 115 w 150"/>
                      <a:gd name="T39" fmla="*/ 22 h 118"/>
                      <a:gd name="T40" fmla="*/ 117 w 150"/>
                      <a:gd name="T41" fmla="*/ 13 h 118"/>
                      <a:gd name="T42" fmla="*/ 106 w 150"/>
                      <a:gd name="T43" fmla="*/ 8 h 118"/>
                      <a:gd name="T44" fmla="*/ 96 w 150"/>
                      <a:gd name="T45" fmla="*/ 0 h 118"/>
                      <a:gd name="T46" fmla="*/ 86 w 150"/>
                      <a:gd name="T47" fmla="*/ 3 h 118"/>
                      <a:gd name="T48" fmla="*/ 71 w 150"/>
                      <a:gd name="T49" fmla="*/ 2 h 118"/>
                      <a:gd name="T50" fmla="*/ 52 w 150"/>
                      <a:gd name="T51" fmla="*/ 12 h 118"/>
                      <a:gd name="T52" fmla="*/ 46 w 150"/>
                      <a:gd name="T53" fmla="*/ 18 h 118"/>
                      <a:gd name="T54" fmla="*/ 44 w 150"/>
                      <a:gd name="T55" fmla="*/ 23 h 118"/>
                      <a:gd name="T56" fmla="*/ 40 w 150"/>
                      <a:gd name="T57" fmla="*/ 22 h 118"/>
                      <a:gd name="T58" fmla="*/ 32 w 150"/>
                      <a:gd name="T59" fmla="*/ 29 h 118"/>
                      <a:gd name="T60" fmla="*/ 16 w 150"/>
                      <a:gd name="T61" fmla="*/ 26 h 118"/>
                      <a:gd name="T62" fmla="*/ 7 w 150"/>
                      <a:gd name="T63" fmla="*/ 26 h 118"/>
                      <a:gd name="T64" fmla="*/ 5 w 150"/>
                      <a:gd name="T65" fmla="*/ 43 h 118"/>
                      <a:gd name="T66" fmla="*/ 0 w 150"/>
                      <a:gd name="T67" fmla="*/ 63 h 118"/>
                      <a:gd name="T68" fmla="*/ 3 w 150"/>
                      <a:gd name="T69" fmla="*/ 67 h 118"/>
                      <a:gd name="T70" fmla="*/ 5 w 150"/>
                      <a:gd name="T71" fmla="*/ 88 h 118"/>
                      <a:gd name="T72" fmla="*/ 6 w 150"/>
                      <a:gd name="T73" fmla="*/ 88 h 118"/>
                      <a:gd name="T74" fmla="*/ 16 w 150"/>
                      <a:gd name="T75" fmla="*/ 80 h 118"/>
                      <a:gd name="T76" fmla="*/ 27 w 150"/>
                      <a:gd name="T77" fmla="*/ 79 h 118"/>
                      <a:gd name="T78" fmla="*/ 29 w 150"/>
                      <a:gd name="T79" fmla="*/ 80 h 118"/>
                      <a:gd name="T80" fmla="*/ 32 w 150"/>
                      <a:gd name="T81" fmla="*/ 79 h 118"/>
                      <a:gd name="T82" fmla="*/ 32 w 150"/>
                      <a:gd name="T83" fmla="*/ 83 h 118"/>
                      <a:gd name="T84" fmla="*/ 35 w 150"/>
                      <a:gd name="T85" fmla="*/ 82 h 118"/>
                      <a:gd name="T86" fmla="*/ 38 w 150"/>
                      <a:gd name="T87" fmla="*/ 84 h 118"/>
                      <a:gd name="T88" fmla="*/ 39 w 150"/>
                      <a:gd name="T89" fmla="*/ 86 h 118"/>
                      <a:gd name="T90" fmla="*/ 41 w 150"/>
                      <a:gd name="T91" fmla="*/ 84 h 118"/>
                      <a:gd name="T92" fmla="*/ 46 w 150"/>
                      <a:gd name="T93" fmla="*/ 86 h 118"/>
                      <a:gd name="T94" fmla="*/ 45 w 150"/>
                      <a:gd name="T95" fmla="*/ 89 h 118"/>
                      <a:gd name="T96" fmla="*/ 42 w 150"/>
                      <a:gd name="T97" fmla="*/ 90 h 118"/>
                      <a:gd name="T98" fmla="*/ 38 w 150"/>
                      <a:gd name="T99" fmla="*/ 94 h 118"/>
                      <a:gd name="T100" fmla="*/ 41 w 150"/>
                      <a:gd name="T101" fmla="*/ 96 h 118"/>
                      <a:gd name="T102" fmla="*/ 44 w 150"/>
                      <a:gd name="T103" fmla="*/ 98 h 118"/>
                      <a:gd name="T104" fmla="*/ 48 w 150"/>
                      <a:gd name="T105" fmla="*/ 100 h 118"/>
                      <a:gd name="T106" fmla="*/ 48 w 150"/>
                      <a:gd name="T107" fmla="*/ 103 h 118"/>
                      <a:gd name="T108" fmla="*/ 45 w 150"/>
                      <a:gd name="T109" fmla="*/ 103 h 118"/>
                      <a:gd name="T110" fmla="*/ 45 w 150"/>
                      <a:gd name="T111" fmla="*/ 106 h 118"/>
                      <a:gd name="T112" fmla="*/ 39 w 150"/>
                      <a:gd name="T113" fmla="*/ 106 h 118"/>
                      <a:gd name="T114" fmla="*/ 40 w 150"/>
                      <a:gd name="T115" fmla="*/ 109 h 118"/>
                      <a:gd name="T116" fmla="*/ 37 w 150"/>
                      <a:gd name="T117" fmla="*/ 109 h 118"/>
                      <a:gd name="T118" fmla="*/ 37 w 150"/>
                      <a:gd name="T119" fmla="*/ 112 h 11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50"/>
                      <a:gd name="T181" fmla="*/ 0 h 118"/>
                      <a:gd name="T182" fmla="*/ 150 w 150"/>
                      <a:gd name="T183" fmla="*/ 118 h 11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50" h="118">
                        <a:moveTo>
                          <a:pt x="37" y="112"/>
                        </a:moveTo>
                        <a:lnTo>
                          <a:pt x="42" y="111"/>
                        </a:lnTo>
                        <a:lnTo>
                          <a:pt x="62" y="116"/>
                        </a:lnTo>
                        <a:lnTo>
                          <a:pt x="74" y="117"/>
                        </a:lnTo>
                        <a:lnTo>
                          <a:pt x="86" y="113"/>
                        </a:lnTo>
                        <a:lnTo>
                          <a:pt x="89" y="108"/>
                        </a:lnTo>
                        <a:lnTo>
                          <a:pt x="97" y="107"/>
                        </a:lnTo>
                        <a:lnTo>
                          <a:pt x="100" y="97"/>
                        </a:lnTo>
                        <a:lnTo>
                          <a:pt x="112" y="91"/>
                        </a:lnTo>
                        <a:lnTo>
                          <a:pt x="115" y="83"/>
                        </a:lnTo>
                        <a:lnTo>
                          <a:pt x="148" y="51"/>
                        </a:lnTo>
                        <a:lnTo>
                          <a:pt x="149" y="42"/>
                        </a:lnTo>
                        <a:lnTo>
                          <a:pt x="139" y="42"/>
                        </a:lnTo>
                        <a:lnTo>
                          <a:pt x="135" y="38"/>
                        </a:lnTo>
                        <a:lnTo>
                          <a:pt x="134" y="39"/>
                        </a:lnTo>
                        <a:lnTo>
                          <a:pt x="133" y="42"/>
                        </a:lnTo>
                        <a:lnTo>
                          <a:pt x="132" y="42"/>
                        </a:lnTo>
                        <a:lnTo>
                          <a:pt x="132" y="43"/>
                        </a:lnTo>
                        <a:lnTo>
                          <a:pt x="127" y="43"/>
                        </a:lnTo>
                        <a:lnTo>
                          <a:pt x="115" y="22"/>
                        </a:lnTo>
                        <a:lnTo>
                          <a:pt x="117" y="13"/>
                        </a:lnTo>
                        <a:lnTo>
                          <a:pt x="106" y="8"/>
                        </a:lnTo>
                        <a:lnTo>
                          <a:pt x="96" y="0"/>
                        </a:lnTo>
                        <a:lnTo>
                          <a:pt x="86" y="3"/>
                        </a:lnTo>
                        <a:lnTo>
                          <a:pt x="71" y="2"/>
                        </a:lnTo>
                        <a:lnTo>
                          <a:pt x="52" y="12"/>
                        </a:lnTo>
                        <a:lnTo>
                          <a:pt x="46" y="18"/>
                        </a:lnTo>
                        <a:lnTo>
                          <a:pt x="44" y="23"/>
                        </a:lnTo>
                        <a:lnTo>
                          <a:pt x="40" y="22"/>
                        </a:lnTo>
                        <a:lnTo>
                          <a:pt x="32" y="29"/>
                        </a:lnTo>
                        <a:lnTo>
                          <a:pt x="16" y="26"/>
                        </a:lnTo>
                        <a:lnTo>
                          <a:pt x="7" y="26"/>
                        </a:lnTo>
                        <a:lnTo>
                          <a:pt x="5" y="43"/>
                        </a:lnTo>
                        <a:lnTo>
                          <a:pt x="0" y="63"/>
                        </a:lnTo>
                        <a:lnTo>
                          <a:pt x="3" y="67"/>
                        </a:lnTo>
                        <a:lnTo>
                          <a:pt x="5" y="88"/>
                        </a:lnTo>
                        <a:lnTo>
                          <a:pt x="6" y="88"/>
                        </a:lnTo>
                        <a:lnTo>
                          <a:pt x="16" y="80"/>
                        </a:lnTo>
                        <a:lnTo>
                          <a:pt x="27" y="79"/>
                        </a:lnTo>
                        <a:lnTo>
                          <a:pt x="29" y="80"/>
                        </a:lnTo>
                        <a:lnTo>
                          <a:pt x="32" y="79"/>
                        </a:lnTo>
                        <a:lnTo>
                          <a:pt x="32" y="83"/>
                        </a:lnTo>
                        <a:lnTo>
                          <a:pt x="35" y="82"/>
                        </a:lnTo>
                        <a:lnTo>
                          <a:pt x="38" y="84"/>
                        </a:lnTo>
                        <a:lnTo>
                          <a:pt x="39" y="86"/>
                        </a:lnTo>
                        <a:lnTo>
                          <a:pt x="41" y="84"/>
                        </a:lnTo>
                        <a:lnTo>
                          <a:pt x="46" y="86"/>
                        </a:lnTo>
                        <a:lnTo>
                          <a:pt x="45" y="89"/>
                        </a:lnTo>
                        <a:lnTo>
                          <a:pt x="42" y="90"/>
                        </a:lnTo>
                        <a:lnTo>
                          <a:pt x="38" y="94"/>
                        </a:lnTo>
                        <a:lnTo>
                          <a:pt x="41" y="96"/>
                        </a:lnTo>
                        <a:lnTo>
                          <a:pt x="44" y="98"/>
                        </a:lnTo>
                        <a:lnTo>
                          <a:pt x="48" y="100"/>
                        </a:lnTo>
                        <a:lnTo>
                          <a:pt x="48" y="103"/>
                        </a:lnTo>
                        <a:lnTo>
                          <a:pt x="45" y="103"/>
                        </a:lnTo>
                        <a:lnTo>
                          <a:pt x="45" y="106"/>
                        </a:lnTo>
                        <a:lnTo>
                          <a:pt x="39" y="106"/>
                        </a:lnTo>
                        <a:lnTo>
                          <a:pt x="40" y="109"/>
                        </a:lnTo>
                        <a:lnTo>
                          <a:pt x="37" y="109"/>
                        </a:lnTo>
                        <a:lnTo>
                          <a:pt x="37" y="112"/>
                        </a:lnTo>
                      </a:path>
                    </a:pathLst>
                  </a:custGeom>
                  <a:grpFill/>
                  <a:ln w="12700" cap="rnd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TW" altLang="en-US" sz="1400">
                      <a:solidFill>
                        <a:prstClr val="black"/>
                      </a:solidFill>
                      <a:latin typeface="Arial" pitchFamily="34" charset="0"/>
                      <a:ea typeface="+mj-ea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Freeform 61" descr="大棋盤格"/>
                  <p:cNvSpPr>
                    <a:spLocks/>
                  </p:cNvSpPr>
                  <p:nvPr/>
                </p:nvSpPr>
                <p:spPr bwMode="auto">
                  <a:xfrm>
                    <a:off x="3745622" y="4831442"/>
                    <a:ext cx="345604" cy="167649"/>
                  </a:xfrm>
                  <a:custGeom>
                    <a:avLst/>
                    <a:gdLst>
                      <a:gd name="T0" fmla="*/ 7 w 55"/>
                      <a:gd name="T1" fmla="*/ 1 h 26"/>
                      <a:gd name="T2" fmla="*/ 4 w 55"/>
                      <a:gd name="T3" fmla="*/ 6 h 26"/>
                      <a:gd name="T4" fmla="*/ 5 w 55"/>
                      <a:gd name="T5" fmla="*/ 8 h 26"/>
                      <a:gd name="T6" fmla="*/ 0 w 55"/>
                      <a:gd name="T7" fmla="*/ 15 h 26"/>
                      <a:gd name="T8" fmla="*/ 5 w 55"/>
                      <a:gd name="T9" fmla="*/ 20 h 26"/>
                      <a:gd name="T10" fmla="*/ 10 w 55"/>
                      <a:gd name="T11" fmla="*/ 21 h 26"/>
                      <a:gd name="T12" fmla="*/ 11 w 55"/>
                      <a:gd name="T13" fmla="*/ 23 h 26"/>
                      <a:gd name="T14" fmla="*/ 19 w 55"/>
                      <a:gd name="T15" fmla="*/ 25 h 26"/>
                      <a:gd name="T16" fmla="*/ 32 w 55"/>
                      <a:gd name="T17" fmla="*/ 19 h 26"/>
                      <a:gd name="T18" fmla="*/ 32 w 55"/>
                      <a:gd name="T19" fmla="*/ 17 h 26"/>
                      <a:gd name="T20" fmla="*/ 30 w 55"/>
                      <a:gd name="T21" fmla="*/ 13 h 26"/>
                      <a:gd name="T22" fmla="*/ 42 w 55"/>
                      <a:gd name="T23" fmla="*/ 14 h 26"/>
                      <a:gd name="T24" fmla="*/ 53 w 55"/>
                      <a:gd name="T25" fmla="*/ 12 h 26"/>
                      <a:gd name="T26" fmla="*/ 54 w 55"/>
                      <a:gd name="T27" fmla="*/ 5 h 26"/>
                      <a:gd name="T28" fmla="*/ 43 w 55"/>
                      <a:gd name="T29" fmla="*/ 0 h 26"/>
                      <a:gd name="T30" fmla="*/ 41 w 55"/>
                      <a:gd name="T31" fmla="*/ 3 h 26"/>
                      <a:gd name="T32" fmla="*/ 36 w 55"/>
                      <a:gd name="T33" fmla="*/ 6 h 26"/>
                      <a:gd name="T34" fmla="*/ 29 w 55"/>
                      <a:gd name="T35" fmla="*/ 6 h 26"/>
                      <a:gd name="T36" fmla="*/ 28 w 55"/>
                      <a:gd name="T37" fmla="*/ 3 h 26"/>
                      <a:gd name="T38" fmla="*/ 21 w 55"/>
                      <a:gd name="T39" fmla="*/ 4 h 26"/>
                      <a:gd name="T40" fmla="*/ 19 w 55"/>
                      <a:gd name="T41" fmla="*/ 3 h 26"/>
                      <a:gd name="T42" fmla="*/ 14 w 55"/>
                      <a:gd name="T43" fmla="*/ 3 h 26"/>
                      <a:gd name="T44" fmla="*/ 7 w 55"/>
                      <a:gd name="T45" fmla="*/ 1 h 2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55"/>
                      <a:gd name="T70" fmla="*/ 0 h 26"/>
                      <a:gd name="T71" fmla="*/ 55 w 55"/>
                      <a:gd name="T72" fmla="*/ 26 h 2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55" h="26">
                        <a:moveTo>
                          <a:pt x="7" y="1"/>
                        </a:moveTo>
                        <a:lnTo>
                          <a:pt x="4" y="6"/>
                        </a:lnTo>
                        <a:lnTo>
                          <a:pt x="5" y="8"/>
                        </a:lnTo>
                        <a:lnTo>
                          <a:pt x="0" y="15"/>
                        </a:lnTo>
                        <a:lnTo>
                          <a:pt x="5" y="20"/>
                        </a:lnTo>
                        <a:lnTo>
                          <a:pt x="10" y="21"/>
                        </a:lnTo>
                        <a:lnTo>
                          <a:pt x="11" y="23"/>
                        </a:lnTo>
                        <a:lnTo>
                          <a:pt x="19" y="25"/>
                        </a:lnTo>
                        <a:lnTo>
                          <a:pt x="32" y="19"/>
                        </a:lnTo>
                        <a:lnTo>
                          <a:pt x="32" y="17"/>
                        </a:lnTo>
                        <a:lnTo>
                          <a:pt x="30" y="13"/>
                        </a:lnTo>
                        <a:lnTo>
                          <a:pt x="42" y="14"/>
                        </a:lnTo>
                        <a:lnTo>
                          <a:pt x="53" y="12"/>
                        </a:lnTo>
                        <a:lnTo>
                          <a:pt x="54" y="5"/>
                        </a:lnTo>
                        <a:lnTo>
                          <a:pt x="43" y="0"/>
                        </a:lnTo>
                        <a:lnTo>
                          <a:pt x="41" y="3"/>
                        </a:lnTo>
                        <a:lnTo>
                          <a:pt x="36" y="6"/>
                        </a:lnTo>
                        <a:lnTo>
                          <a:pt x="29" y="6"/>
                        </a:lnTo>
                        <a:lnTo>
                          <a:pt x="28" y="3"/>
                        </a:lnTo>
                        <a:lnTo>
                          <a:pt x="21" y="4"/>
                        </a:lnTo>
                        <a:lnTo>
                          <a:pt x="19" y="3"/>
                        </a:lnTo>
                        <a:lnTo>
                          <a:pt x="14" y="3"/>
                        </a:lnTo>
                        <a:lnTo>
                          <a:pt x="7" y="1"/>
                        </a:lnTo>
                      </a:path>
                    </a:pathLst>
                  </a:custGeom>
                  <a:grpFill/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TW" altLang="en-US" sz="1400">
                      <a:solidFill>
                        <a:prstClr val="black"/>
                      </a:solidFill>
                      <a:latin typeface="Arial" pitchFamily="34" charset="0"/>
                      <a:ea typeface="+mj-ea"/>
                      <a:cs typeface="Arial" pitchFamily="34" charset="0"/>
                    </a:endParaRPr>
                  </a:p>
                </p:txBody>
              </p:sp>
              <p:sp>
                <p:nvSpPr>
                  <p:cNvPr id="62" name="Freeform 61" descr="大棋盤格"/>
                  <p:cNvSpPr>
                    <a:spLocks/>
                  </p:cNvSpPr>
                  <p:nvPr/>
                </p:nvSpPr>
                <p:spPr bwMode="auto">
                  <a:xfrm>
                    <a:off x="3874780" y="4845528"/>
                    <a:ext cx="345604" cy="271292"/>
                  </a:xfrm>
                  <a:custGeom>
                    <a:avLst/>
                    <a:gdLst>
                      <a:gd name="T0" fmla="*/ 7 w 55"/>
                      <a:gd name="T1" fmla="*/ 1 h 26"/>
                      <a:gd name="T2" fmla="*/ 4 w 55"/>
                      <a:gd name="T3" fmla="*/ 6 h 26"/>
                      <a:gd name="T4" fmla="*/ 5 w 55"/>
                      <a:gd name="T5" fmla="*/ 8 h 26"/>
                      <a:gd name="T6" fmla="*/ 0 w 55"/>
                      <a:gd name="T7" fmla="*/ 15 h 26"/>
                      <a:gd name="T8" fmla="*/ 5 w 55"/>
                      <a:gd name="T9" fmla="*/ 20 h 26"/>
                      <a:gd name="T10" fmla="*/ 10 w 55"/>
                      <a:gd name="T11" fmla="*/ 21 h 26"/>
                      <a:gd name="T12" fmla="*/ 11 w 55"/>
                      <a:gd name="T13" fmla="*/ 23 h 26"/>
                      <a:gd name="T14" fmla="*/ 19 w 55"/>
                      <a:gd name="T15" fmla="*/ 25 h 26"/>
                      <a:gd name="T16" fmla="*/ 32 w 55"/>
                      <a:gd name="T17" fmla="*/ 19 h 26"/>
                      <a:gd name="T18" fmla="*/ 32 w 55"/>
                      <a:gd name="T19" fmla="*/ 17 h 26"/>
                      <a:gd name="T20" fmla="*/ 30 w 55"/>
                      <a:gd name="T21" fmla="*/ 13 h 26"/>
                      <a:gd name="T22" fmla="*/ 42 w 55"/>
                      <a:gd name="T23" fmla="*/ 14 h 26"/>
                      <a:gd name="T24" fmla="*/ 53 w 55"/>
                      <a:gd name="T25" fmla="*/ 12 h 26"/>
                      <a:gd name="T26" fmla="*/ 54 w 55"/>
                      <a:gd name="T27" fmla="*/ 5 h 26"/>
                      <a:gd name="T28" fmla="*/ 43 w 55"/>
                      <a:gd name="T29" fmla="*/ 0 h 26"/>
                      <a:gd name="T30" fmla="*/ 41 w 55"/>
                      <a:gd name="T31" fmla="*/ 3 h 26"/>
                      <a:gd name="T32" fmla="*/ 36 w 55"/>
                      <a:gd name="T33" fmla="*/ 6 h 26"/>
                      <a:gd name="T34" fmla="*/ 29 w 55"/>
                      <a:gd name="T35" fmla="*/ 6 h 26"/>
                      <a:gd name="T36" fmla="*/ 28 w 55"/>
                      <a:gd name="T37" fmla="*/ 3 h 26"/>
                      <a:gd name="T38" fmla="*/ 21 w 55"/>
                      <a:gd name="T39" fmla="*/ 4 h 26"/>
                      <a:gd name="T40" fmla="*/ 19 w 55"/>
                      <a:gd name="T41" fmla="*/ 3 h 26"/>
                      <a:gd name="T42" fmla="*/ 14 w 55"/>
                      <a:gd name="T43" fmla="*/ 3 h 26"/>
                      <a:gd name="T44" fmla="*/ 7 w 55"/>
                      <a:gd name="T45" fmla="*/ 1 h 2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55"/>
                      <a:gd name="T70" fmla="*/ 0 h 26"/>
                      <a:gd name="T71" fmla="*/ 55 w 55"/>
                      <a:gd name="T72" fmla="*/ 26 h 2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55" h="26">
                        <a:moveTo>
                          <a:pt x="7" y="1"/>
                        </a:moveTo>
                        <a:lnTo>
                          <a:pt x="4" y="6"/>
                        </a:lnTo>
                        <a:lnTo>
                          <a:pt x="5" y="8"/>
                        </a:lnTo>
                        <a:lnTo>
                          <a:pt x="0" y="15"/>
                        </a:lnTo>
                        <a:lnTo>
                          <a:pt x="5" y="20"/>
                        </a:lnTo>
                        <a:lnTo>
                          <a:pt x="10" y="21"/>
                        </a:lnTo>
                        <a:lnTo>
                          <a:pt x="11" y="23"/>
                        </a:lnTo>
                        <a:lnTo>
                          <a:pt x="19" y="25"/>
                        </a:lnTo>
                        <a:lnTo>
                          <a:pt x="32" y="19"/>
                        </a:lnTo>
                        <a:lnTo>
                          <a:pt x="32" y="17"/>
                        </a:lnTo>
                        <a:lnTo>
                          <a:pt x="30" y="13"/>
                        </a:lnTo>
                        <a:lnTo>
                          <a:pt x="42" y="14"/>
                        </a:lnTo>
                        <a:lnTo>
                          <a:pt x="53" y="12"/>
                        </a:lnTo>
                        <a:lnTo>
                          <a:pt x="54" y="5"/>
                        </a:lnTo>
                        <a:lnTo>
                          <a:pt x="43" y="0"/>
                        </a:lnTo>
                        <a:lnTo>
                          <a:pt x="41" y="3"/>
                        </a:lnTo>
                        <a:lnTo>
                          <a:pt x="36" y="6"/>
                        </a:lnTo>
                        <a:lnTo>
                          <a:pt x="29" y="6"/>
                        </a:lnTo>
                        <a:lnTo>
                          <a:pt x="28" y="3"/>
                        </a:lnTo>
                        <a:lnTo>
                          <a:pt x="21" y="4"/>
                        </a:lnTo>
                        <a:lnTo>
                          <a:pt x="19" y="3"/>
                        </a:lnTo>
                        <a:lnTo>
                          <a:pt x="14" y="3"/>
                        </a:lnTo>
                        <a:lnTo>
                          <a:pt x="7" y="1"/>
                        </a:lnTo>
                      </a:path>
                    </a:pathLst>
                  </a:custGeom>
                  <a:grpFill/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TW" altLang="en-US" sz="1400">
                      <a:solidFill>
                        <a:prstClr val="black"/>
                      </a:solidFill>
                      <a:latin typeface="Arial" pitchFamily="34" charset="0"/>
                      <a:ea typeface="+mj-ea"/>
                      <a:cs typeface="Arial" pitchFamily="34" charset="0"/>
                    </a:endParaRPr>
                  </a:p>
                </p:txBody>
              </p:sp>
              <p:sp>
                <p:nvSpPr>
                  <p:cNvPr id="63" name="Freeform 61" descr="大棋盤格"/>
                  <p:cNvSpPr>
                    <a:spLocks/>
                  </p:cNvSpPr>
                  <p:nvPr/>
                </p:nvSpPr>
                <p:spPr bwMode="auto">
                  <a:xfrm>
                    <a:off x="3771488" y="4845527"/>
                    <a:ext cx="345604" cy="167649"/>
                  </a:xfrm>
                  <a:custGeom>
                    <a:avLst/>
                    <a:gdLst>
                      <a:gd name="T0" fmla="*/ 7 w 55"/>
                      <a:gd name="T1" fmla="*/ 1 h 26"/>
                      <a:gd name="T2" fmla="*/ 4 w 55"/>
                      <a:gd name="T3" fmla="*/ 6 h 26"/>
                      <a:gd name="T4" fmla="*/ 5 w 55"/>
                      <a:gd name="T5" fmla="*/ 8 h 26"/>
                      <a:gd name="T6" fmla="*/ 0 w 55"/>
                      <a:gd name="T7" fmla="*/ 15 h 26"/>
                      <a:gd name="T8" fmla="*/ 5 w 55"/>
                      <a:gd name="T9" fmla="*/ 20 h 26"/>
                      <a:gd name="T10" fmla="*/ 10 w 55"/>
                      <a:gd name="T11" fmla="*/ 21 h 26"/>
                      <a:gd name="T12" fmla="*/ 11 w 55"/>
                      <a:gd name="T13" fmla="*/ 23 h 26"/>
                      <a:gd name="T14" fmla="*/ 19 w 55"/>
                      <a:gd name="T15" fmla="*/ 25 h 26"/>
                      <a:gd name="T16" fmla="*/ 32 w 55"/>
                      <a:gd name="T17" fmla="*/ 19 h 26"/>
                      <a:gd name="T18" fmla="*/ 32 w 55"/>
                      <a:gd name="T19" fmla="*/ 17 h 26"/>
                      <a:gd name="T20" fmla="*/ 30 w 55"/>
                      <a:gd name="T21" fmla="*/ 13 h 26"/>
                      <a:gd name="T22" fmla="*/ 42 w 55"/>
                      <a:gd name="T23" fmla="*/ 14 h 26"/>
                      <a:gd name="T24" fmla="*/ 53 w 55"/>
                      <a:gd name="T25" fmla="*/ 12 h 26"/>
                      <a:gd name="T26" fmla="*/ 54 w 55"/>
                      <a:gd name="T27" fmla="*/ 5 h 26"/>
                      <a:gd name="T28" fmla="*/ 43 w 55"/>
                      <a:gd name="T29" fmla="*/ 0 h 26"/>
                      <a:gd name="T30" fmla="*/ 41 w 55"/>
                      <a:gd name="T31" fmla="*/ 3 h 26"/>
                      <a:gd name="T32" fmla="*/ 36 w 55"/>
                      <a:gd name="T33" fmla="*/ 6 h 26"/>
                      <a:gd name="T34" fmla="*/ 29 w 55"/>
                      <a:gd name="T35" fmla="*/ 6 h 26"/>
                      <a:gd name="T36" fmla="*/ 28 w 55"/>
                      <a:gd name="T37" fmla="*/ 3 h 26"/>
                      <a:gd name="T38" fmla="*/ 21 w 55"/>
                      <a:gd name="T39" fmla="*/ 4 h 26"/>
                      <a:gd name="T40" fmla="*/ 19 w 55"/>
                      <a:gd name="T41" fmla="*/ 3 h 26"/>
                      <a:gd name="T42" fmla="*/ 14 w 55"/>
                      <a:gd name="T43" fmla="*/ 3 h 26"/>
                      <a:gd name="T44" fmla="*/ 7 w 55"/>
                      <a:gd name="T45" fmla="*/ 1 h 2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55"/>
                      <a:gd name="T70" fmla="*/ 0 h 26"/>
                      <a:gd name="T71" fmla="*/ 55 w 55"/>
                      <a:gd name="T72" fmla="*/ 26 h 2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55" h="26">
                        <a:moveTo>
                          <a:pt x="7" y="1"/>
                        </a:moveTo>
                        <a:lnTo>
                          <a:pt x="4" y="6"/>
                        </a:lnTo>
                        <a:lnTo>
                          <a:pt x="5" y="8"/>
                        </a:lnTo>
                        <a:lnTo>
                          <a:pt x="0" y="15"/>
                        </a:lnTo>
                        <a:lnTo>
                          <a:pt x="5" y="20"/>
                        </a:lnTo>
                        <a:lnTo>
                          <a:pt x="10" y="21"/>
                        </a:lnTo>
                        <a:lnTo>
                          <a:pt x="11" y="23"/>
                        </a:lnTo>
                        <a:lnTo>
                          <a:pt x="19" y="25"/>
                        </a:lnTo>
                        <a:lnTo>
                          <a:pt x="32" y="19"/>
                        </a:lnTo>
                        <a:lnTo>
                          <a:pt x="32" y="17"/>
                        </a:lnTo>
                        <a:lnTo>
                          <a:pt x="30" y="13"/>
                        </a:lnTo>
                        <a:lnTo>
                          <a:pt x="42" y="14"/>
                        </a:lnTo>
                        <a:lnTo>
                          <a:pt x="53" y="12"/>
                        </a:lnTo>
                        <a:lnTo>
                          <a:pt x="54" y="5"/>
                        </a:lnTo>
                        <a:lnTo>
                          <a:pt x="43" y="0"/>
                        </a:lnTo>
                        <a:lnTo>
                          <a:pt x="41" y="3"/>
                        </a:lnTo>
                        <a:lnTo>
                          <a:pt x="36" y="6"/>
                        </a:lnTo>
                        <a:lnTo>
                          <a:pt x="29" y="6"/>
                        </a:lnTo>
                        <a:lnTo>
                          <a:pt x="28" y="3"/>
                        </a:lnTo>
                        <a:lnTo>
                          <a:pt x="21" y="4"/>
                        </a:lnTo>
                        <a:lnTo>
                          <a:pt x="19" y="3"/>
                        </a:lnTo>
                        <a:lnTo>
                          <a:pt x="14" y="3"/>
                        </a:lnTo>
                        <a:lnTo>
                          <a:pt x="7" y="1"/>
                        </a:lnTo>
                      </a:path>
                    </a:pathLst>
                  </a:custGeom>
                  <a:grpFill/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TW" altLang="en-US" sz="1400">
                      <a:solidFill>
                        <a:prstClr val="black"/>
                      </a:solidFill>
                      <a:latin typeface="Arial" pitchFamily="34" charset="0"/>
                      <a:ea typeface="+mj-ea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Freeform 84" descr="大棋盤格"/>
                  <p:cNvSpPr>
                    <a:spLocks/>
                  </p:cNvSpPr>
                  <p:nvPr/>
                </p:nvSpPr>
                <p:spPr bwMode="auto">
                  <a:xfrm>
                    <a:off x="3863010" y="5013348"/>
                    <a:ext cx="182074" cy="120984"/>
                  </a:xfrm>
                  <a:custGeom>
                    <a:avLst/>
                    <a:gdLst>
                      <a:gd name="T0" fmla="*/ 23 w 29"/>
                      <a:gd name="T1" fmla="*/ 5 h 19"/>
                      <a:gd name="T2" fmla="*/ 21 w 29"/>
                      <a:gd name="T3" fmla="*/ 3 h 19"/>
                      <a:gd name="T4" fmla="*/ 20 w 29"/>
                      <a:gd name="T5" fmla="*/ 5 h 19"/>
                      <a:gd name="T6" fmla="*/ 18 w 29"/>
                      <a:gd name="T7" fmla="*/ 1 h 19"/>
                      <a:gd name="T8" fmla="*/ 14 w 29"/>
                      <a:gd name="T9" fmla="*/ 0 h 19"/>
                      <a:gd name="T10" fmla="*/ 13 w 29"/>
                      <a:gd name="T11" fmla="*/ 1 h 19"/>
                      <a:gd name="T12" fmla="*/ 12 w 29"/>
                      <a:gd name="T13" fmla="*/ 0 h 19"/>
                      <a:gd name="T14" fmla="*/ 11 w 29"/>
                      <a:gd name="T15" fmla="*/ 0 h 19"/>
                      <a:gd name="T16" fmla="*/ 11 w 29"/>
                      <a:gd name="T17" fmla="*/ 2 h 19"/>
                      <a:gd name="T18" fmla="*/ 6 w 29"/>
                      <a:gd name="T19" fmla="*/ 4 h 19"/>
                      <a:gd name="T20" fmla="*/ 5 w 29"/>
                      <a:gd name="T21" fmla="*/ 3 h 19"/>
                      <a:gd name="T22" fmla="*/ 0 w 29"/>
                      <a:gd name="T23" fmla="*/ 3 h 19"/>
                      <a:gd name="T24" fmla="*/ 0 w 29"/>
                      <a:gd name="T25" fmla="*/ 5 h 19"/>
                      <a:gd name="T26" fmla="*/ 1 w 29"/>
                      <a:gd name="T27" fmla="*/ 5 h 19"/>
                      <a:gd name="T28" fmla="*/ 2 w 29"/>
                      <a:gd name="T29" fmla="*/ 10 h 19"/>
                      <a:gd name="T30" fmla="*/ 0 w 29"/>
                      <a:gd name="T31" fmla="*/ 11 h 19"/>
                      <a:gd name="T32" fmla="*/ 1 w 29"/>
                      <a:gd name="T33" fmla="*/ 12 h 19"/>
                      <a:gd name="T34" fmla="*/ 2 w 29"/>
                      <a:gd name="T35" fmla="*/ 12 h 19"/>
                      <a:gd name="T36" fmla="*/ 5 w 29"/>
                      <a:gd name="T37" fmla="*/ 12 h 19"/>
                      <a:gd name="T38" fmla="*/ 6 w 29"/>
                      <a:gd name="T39" fmla="*/ 14 h 19"/>
                      <a:gd name="T40" fmla="*/ 9 w 29"/>
                      <a:gd name="T41" fmla="*/ 13 h 19"/>
                      <a:gd name="T42" fmla="*/ 11 w 29"/>
                      <a:gd name="T43" fmla="*/ 18 h 19"/>
                      <a:gd name="T44" fmla="*/ 15 w 29"/>
                      <a:gd name="T45" fmla="*/ 17 h 19"/>
                      <a:gd name="T46" fmla="*/ 18 w 29"/>
                      <a:gd name="T47" fmla="*/ 15 h 19"/>
                      <a:gd name="T48" fmla="*/ 21 w 29"/>
                      <a:gd name="T49" fmla="*/ 14 h 19"/>
                      <a:gd name="T50" fmla="*/ 25 w 29"/>
                      <a:gd name="T51" fmla="*/ 17 h 19"/>
                      <a:gd name="T52" fmla="*/ 28 w 29"/>
                      <a:gd name="T53" fmla="*/ 11 h 19"/>
                      <a:gd name="T54" fmla="*/ 27 w 29"/>
                      <a:gd name="T55" fmla="*/ 8 h 19"/>
                      <a:gd name="T56" fmla="*/ 23 w 29"/>
                      <a:gd name="T57" fmla="*/ 6 h 19"/>
                      <a:gd name="T58" fmla="*/ 23 w 29"/>
                      <a:gd name="T59" fmla="*/ 5 h 19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9"/>
                      <a:gd name="T91" fmla="*/ 0 h 19"/>
                      <a:gd name="T92" fmla="*/ 29 w 29"/>
                      <a:gd name="T93" fmla="*/ 19 h 19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9" h="19">
                        <a:moveTo>
                          <a:pt x="23" y="5"/>
                        </a:moveTo>
                        <a:lnTo>
                          <a:pt x="21" y="3"/>
                        </a:lnTo>
                        <a:lnTo>
                          <a:pt x="20" y="5"/>
                        </a:lnTo>
                        <a:lnTo>
                          <a:pt x="18" y="1"/>
                        </a:lnTo>
                        <a:lnTo>
                          <a:pt x="14" y="0"/>
                        </a:lnTo>
                        <a:lnTo>
                          <a:pt x="13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11" y="2"/>
                        </a:lnTo>
                        <a:lnTo>
                          <a:pt x="6" y="4"/>
                        </a:lnTo>
                        <a:lnTo>
                          <a:pt x="5" y="3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2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2" y="12"/>
                        </a:lnTo>
                        <a:lnTo>
                          <a:pt x="5" y="12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8"/>
                        </a:lnTo>
                        <a:lnTo>
                          <a:pt x="15" y="17"/>
                        </a:lnTo>
                        <a:lnTo>
                          <a:pt x="18" y="15"/>
                        </a:lnTo>
                        <a:lnTo>
                          <a:pt x="21" y="14"/>
                        </a:lnTo>
                        <a:lnTo>
                          <a:pt x="25" y="17"/>
                        </a:lnTo>
                        <a:lnTo>
                          <a:pt x="28" y="11"/>
                        </a:lnTo>
                        <a:lnTo>
                          <a:pt x="27" y="8"/>
                        </a:lnTo>
                        <a:lnTo>
                          <a:pt x="23" y="6"/>
                        </a:lnTo>
                        <a:lnTo>
                          <a:pt x="23" y="5"/>
                        </a:lnTo>
                      </a:path>
                    </a:pathLst>
                  </a:custGeom>
                  <a:grpFill/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TW" altLang="en-US" sz="1400">
                      <a:solidFill>
                        <a:prstClr val="black"/>
                      </a:solidFill>
                      <a:latin typeface="Arial" pitchFamily="34" charset="0"/>
                      <a:ea typeface="+mj-ea"/>
                      <a:cs typeface="Arial" pitchFamily="34" charset="0"/>
                    </a:endParaRPr>
                  </a:p>
                </p:txBody>
              </p:sp>
              <p:sp>
                <p:nvSpPr>
                  <p:cNvPr id="65" name="Freeform 84" descr="大棋盤格"/>
                  <p:cNvSpPr>
                    <a:spLocks/>
                  </p:cNvSpPr>
                  <p:nvPr/>
                </p:nvSpPr>
                <p:spPr bwMode="auto">
                  <a:xfrm>
                    <a:off x="3734192" y="4869160"/>
                    <a:ext cx="182074" cy="120984"/>
                  </a:xfrm>
                  <a:custGeom>
                    <a:avLst/>
                    <a:gdLst>
                      <a:gd name="T0" fmla="*/ 23 w 29"/>
                      <a:gd name="T1" fmla="*/ 5 h 19"/>
                      <a:gd name="T2" fmla="*/ 21 w 29"/>
                      <a:gd name="T3" fmla="*/ 3 h 19"/>
                      <a:gd name="T4" fmla="*/ 20 w 29"/>
                      <a:gd name="T5" fmla="*/ 5 h 19"/>
                      <a:gd name="T6" fmla="*/ 18 w 29"/>
                      <a:gd name="T7" fmla="*/ 1 h 19"/>
                      <a:gd name="T8" fmla="*/ 14 w 29"/>
                      <a:gd name="T9" fmla="*/ 0 h 19"/>
                      <a:gd name="T10" fmla="*/ 13 w 29"/>
                      <a:gd name="T11" fmla="*/ 1 h 19"/>
                      <a:gd name="T12" fmla="*/ 12 w 29"/>
                      <a:gd name="T13" fmla="*/ 0 h 19"/>
                      <a:gd name="T14" fmla="*/ 11 w 29"/>
                      <a:gd name="T15" fmla="*/ 0 h 19"/>
                      <a:gd name="T16" fmla="*/ 11 w 29"/>
                      <a:gd name="T17" fmla="*/ 2 h 19"/>
                      <a:gd name="T18" fmla="*/ 6 w 29"/>
                      <a:gd name="T19" fmla="*/ 4 h 19"/>
                      <a:gd name="T20" fmla="*/ 5 w 29"/>
                      <a:gd name="T21" fmla="*/ 3 h 19"/>
                      <a:gd name="T22" fmla="*/ 0 w 29"/>
                      <a:gd name="T23" fmla="*/ 3 h 19"/>
                      <a:gd name="T24" fmla="*/ 0 w 29"/>
                      <a:gd name="T25" fmla="*/ 5 h 19"/>
                      <a:gd name="T26" fmla="*/ 1 w 29"/>
                      <a:gd name="T27" fmla="*/ 5 h 19"/>
                      <a:gd name="T28" fmla="*/ 2 w 29"/>
                      <a:gd name="T29" fmla="*/ 10 h 19"/>
                      <a:gd name="T30" fmla="*/ 0 w 29"/>
                      <a:gd name="T31" fmla="*/ 11 h 19"/>
                      <a:gd name="T32" fmla="*/ 1 w 29"/>
                      <a:gd name="T33" fmla="*/ 12 h 19"/>
                      <a:gd name="T34" fmla="*/ 2 w 29"/>
                      <a:gd name="T35" fmla="*/ 12 h 19"/>
                      <a:gd name="T36" fmla="*/ 5 w 29"/>
                      <a:gd name="T37" fmla="*/ 12 h 19"/>
                      <a:gd name="T38" fmla="*/ 6 w 29"/>
                      <a:gd name="T39" fmla="*/ 14 h 19"/>
                      <a:gd name="T40" fmla="*/ 9 w 29"/>
                      <a:gd name="T41" fmla="*/ 13 h 19"/>
                      <a:gd name="T42" fmla="*/ 11 w 29"/>
                      <a:gd name="T43" fmla="*/ 18 h 19"/>
                      <a:gd name="T44" fmla="*/ 15 w 29"/>
                      <a:gd name="T45" fmla="*/ 17 h 19"/>
                      <a:gd name="T46" fmla="*/ 18 w 29"/>
                      <a:gd name="T47" fmla="*/ 15 h 19"/>
                      <a:gd name="T48" fmla="*/ 21 w 29"/>
                      <a:gd name="T49" fmla="*/ 14 h 19"/>
                      <a:gd name="T50" fmla="*/ 25 w 29"/>
                      <a:gd name="T51" fmla="*/ 17 h 19"/>
                      <a:gd name="T52" fmla="*/ 28 w 29"/>
                      <a:gd name="T53" fmla="*/ 11 h 19"/>
                      <a:gd name="T54" fmla="*/ 27 w 29"/>
                      <a:gd name="T55" fmla="*/ 8 h 19"/>
                      <a:gd name="T56" fmla="*/ 23 w 29"/>
                      <a:gd name="T57" fmla="*/ 6 h 19"/>
                      <a:gd name="T58" fmla="*/ 23 w 29"/>
                      <a:gd name="T59" fmla="*/ 5 h 19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9"/>
                      <a:gd name="T91" fmla="*/ 0 h 19"/>
                      <a:gd name="T92" fmla="*/ 29 w 29"/>
                      <a:gd name="T93" fmla="*/ 19 h 19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9" h="19">
                        <a:moveTo>
                          <a:pt x="23" y="5"/>
                        </a:moveTo>
                        <a:lnTo>
                          <a:pt x="21" y="3"/>
                        </a:lnTo>
                        <a:lnTo>
                          <a:pt x="20" y="5"/>
                        </a:lnTo>
                        <a:lnTo>
                          <a:pt x="18" y="1"/>
                        </a:lnTo>
                        <a:lnTo>
                          <a:pt x="14" y="0"/>
                        </a:lnTo>
                        <a:lnTo>
                          <a:pt x="13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11" y="2"/>
                        </a:lnTo>
                        <a:lnTo>
                          <a:pt x="6" y="4"/>
                        </a:lnTo>
                        <a:lnTo>
                          <a:pt x="5" y="3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2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2" y="12"/>
                        </a:lnTo>
                        <a:lnTo>
                          <a:pt x="5" y="12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8"/>
                        </a:lnTo>
                        <a:lnTo>
                          <a:pt x="15" y="17"/>
                        </a:lnTo>
                        <a:lnTo>
                          <a:pt x="18" y="15"/>
                        </a:lnTo>
                        <a:lnTo>
                          <a:pt x="21" y="14"/>
                        </a:lnTo>
                        <a:lnTo>
                          <a:pt x="25" y="17"/>
                        </a:lnTo>
                        <a:lnTo>
                          <a:pt x="28" y="11"/>
                        </a:lnTo>
                        <a:lnTo>
                          <a:pt x="27" y="8"/>
                        </a:lnTo>
                        <a:lnTo>
                          <a:pt x="23" y="6"/>
                        </a:lnTo>
                        <a:lnTo>
                          <a:pt x="23" y="5"/>
                        </a:lnTo>
                      </a:path>
                    </a:pathLst>
                  </a:custGeom>
                  <a:grpFill/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TW" altLang="en-US" sz="1400">
                      <a:solidFill>
                        <a:prstClr val="black"/>
                      </a:solidFill>
                      <a:latin typeface="Arial" pitchFamily="34" charset="0"/>
                      <a:ea typeface="+mj-ea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5" name="AutoShape 127"/>
              <p:cNvSpPr>
                <a:spLocks noChangeArrowheads="1"/>
              </p:cNvSpPr>
              <p:nvPr/>
            </p:nvSpPr>
            <p:spPr bwMode="auto">
              <a:xfrm>
                <a:off x="3697687" y="2512109"/>
                <a:ext cx="215906" cy="215962"/>
              </a:xfrm>
              <a:custGeom>
                <a:avLst/>
                <a:gdLst>
                  <a:gd name="T0" fmla="*/ 992190 w 21600"/>
                  <a:gd name="T1" fmla="*/ 0 h 21600"/>
                  <a:gd name="T2" fmla="*/ 290580 w 21600"/>
                  <a:gd name="T3" fmla="*/ 185970 h 21600"/>
                  <a:gd name="T4" fmla="*/ 0 w 21600"/>
                  <a:gd name="T5" fmla="*/ 635000 h 21600"/>
                  <a:gd name="T6" fmla="*/ 290580 w 21600"/>
                  <a:gd name="T7" fmla="*/ 1084030 h 21600"/>
                  <a:gd name="T8" fmla="*/ 992190 w 21600"/>
                  <a:gd name="T9" fmla="*/ 1270000 h 21600"/>
                  <a:gd name="T10" fmla="*/ 1693790 w 21600"/>
                  <a:gd name="T11" fmla="*/ 1084030 h 21600"/>
                  <a:gd name="T12" fmla="*/ 1984370 w 21600"/>
                  <a:gd name="T13" fmla="*/ 635000 h 21600"/>
                  <a:gd name="T14" fmla="*/ 1693790 w 21600"/>
                  <a:gd name="T15" fmla="*/ 18597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66"/>
              </a:solidFill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>
                  <a:defRPr/>
                </a:pPr>
                <a:endParaRPr lang="zh-TW" altLang="en-US" sz="1400">
                  <a:solidFill>
                    <a:prstClr val="black"/>
                  </a:solidFill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26" name="AutoShape 128"/>
              <p:cNvSpPr>
                <a:spLocks noChangeArrowheads="1"/>
              </p:cNvSpPr>
              <p:nvPr/>
            </p:nvSpPr>
            <p:spPr bwMode="auto">
              <a:xfrm>
                <a:off x="4951844" y="1268740"/>
                <a:ext cx="215906" cy="215962"/>
              </a:xfrm>
              <a:custGeom>
                <a:avLst/>
                <a:gdLst>
                  <a:gd name="T0" fmla="*/ 920750 w 21600"/>
                  <a:gd name="T1" fmla="*/ 0 h 21600"/>
                  <a:gd name="T2" fmla="*/ 269660 w 21600"/>
                  <a:gd name="T3" fmla="*/ 202240 h 21600"/>
                  <a:gd name="T4" fmla="*/ 0 w 21600"/>
                  <a:gd name="T5" fmla="*/ 690560 h 21600"/>
                  <a:gd name="T6" fmla="*/ 269660 w 21600"/>
                  <a:gd name="T7" fmla="*/ 1178880 h 21600"/>
                  <a:gd name="T8" fmla="*/ 920750 w 21600"/>
                  <a:gd name="T9" fmla="*/ 1381120 h 21600"/>
                  <a:gd name="T10" fmla="*/ 1571840 w 21600"/>
                  <a:gd name="T11" fmla="*/ 1178880 h 21600"/>
                  <a:gd name="T12" fmla="*/ 1841500 w 21600"/>
                  <a:gd name="T13" fmla="*/ 690560 h 21600"/>
                  <a:gd name="T14" fmla="*/ 1571840 w 21600"/>
                  <a:gd name="T15" fmla="*/ 20224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66"/>
              </a:solidFill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solidFill>
                    <a:prstClr val="black"/>
                  </a:solidFill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27" name="AutoShape 129"/>
              <p:cNvSpPr>
                <a:spLocks noChangeArrowheads="1"/>
              </p:cNvSpPr>
              <p:nvPr/>
            </p:nvSpPr>
            <p:spPr bwMode="auto">
              <a:xfrm>
                <a:off x="4675612" y="1413245"/>
                <a:ext cx="215906" cy="214373"/>
              </a:xfrm>
              <a:custGeom>
                <a:avLst/>
                <a:gdLst>
                  <a:gd name="T0" fmla="*/ 928690 w 21600"/>
                  <a:gd name="T1" fmla="*/ 0 h 21600"/>
                  <a:gd name="T2" fmla="*/ 271990 w 21600"/>
                  <a:gd name="T3" fmla="*/ 204570 h 21600"/>
                  <a:gd name="T4" fmla="*/ 0 w 21600"/>
                  <a:gd name="T5" fmla="*/ 698500 h 21600"/>
                  <a:gd name="T6" fmla="*/ 271990 w 21600"/>
                  <a:gd name="T7" fmla="*/ 1192430 h 21600"/>
                  <a:gd name="T8" fmla="*/ 928690 w 21600"/>
                  <a:gd name="T9" fmla="*/ 1397000 h 21600"/>
                  <a:gd name="T10" fmla="*/ 1585390 w 21600"/>
                  <a:gd name="T11" fmla="*/ 1192430 h 21600"/>
                  <a:gd name="T12" fmla="*/ 1857380 w 21600"/>
                  <a:gd name="T13" fmla="*/ 698500 h 21600"/>
                  <a:gd name="T14" fmla="*/ 1585390 w 21600"/>
                  <a:gd name="T15" fmla="*/ 20457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66"/>
              </a:solidFill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solidFill>
                    <a:prstClr val="black"/>
                  </a:solidFill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28" name="AutoShape 130"/>
              <p:cNvSpPr>
                <a:spLocks noChangeArrowheads="1"/>
              </p:cNvSpPr>
              <p:nvPr/>
            </p:nvSpPr>
            <p:spPr bwMode="auto">
              <a:xfrm>
                <a:off x="3491307" y="4940092"/>
                <a:ext cx="217493" cy="215962"/>
              </a:xfrm>
              <a:custGeom>
                <a:avLst/>
                <a:gdLst>
                  <a:gd name="T0" fmla="*/ 1023940 w 21600"/>
                  <a:gd name="T1" fmla="*/ 0 h 21600"/>
                  <a:gd name="T2" fmla="*/ 299880 w 21600"/>
                  <a:gd name="T3" fmla="*/ 251060 h 21600"/>
                  <a:gd name="T4" fmla="*/ 0 w 21600"/>
                  <a:gd name="T5" fmla="*/ 857250 h 21600"/>
                  <a:gd name="T6" fmla="*/ 299880 w 21600"/>
                  <a:gd name="T7" fmla="*/ 1463440 h 21600"/>
                  <a:gd name="T8" fmla="*/ 1023940 w 21600"/>
                  <a:gd name="T9" fmla="*/ 1714500 h 21600"/>
                  <a:gd name="T10" fmla="*/ 1747990 w 21600"/>
                  <a:gd name="T11" fmla="*/ 1463440 h 21600"/>
                  <a:gd name="T12" fmla="*/ 2047870 w 21600"/>
                  <a:gd name="T13" fmla="*/ 857250 h 21600"/>
                  <a:gd name="T14" fmla="*/ 1747990 w 21600"/>
                  <a:gd name="T15" fmla="*/ 25106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66"/>
              </a:solidFill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>
                  <a:defRPr/>
                </a:pPr>
                <a:endParaRPr lang="zh-TW" altLang="en-US" sz="1400">
                  <a:solidFill>
                    <a:prstClr val="black"/>
                  </a:solidFill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29" name="AutoShape 131"/>
              <p:cNvSpPr>
                <a:spLocks noChangeArrowheads="1"/>
              </p:cNvSpPr>
              <p:nvPr/>
            </p:nvSpPr>
            <p:spPr bwMode="auto">
              <a:xfrm>
                <a:off x="5520184" y="1229042"/>
                <a:ext cx="215906" cy="215962"/>
              </a:xfrm>
              <a:custGeom>
                <a:avLst/>
                <a:gdLst>
                  <a:gd name="T0" fmla="*/ 920750 w 21600"/>
                  <a:gd name="T1" fmla="*/ 0 h 21600"/>
                  <a:gd name="T2" fmla="*/ 269660 w 21600"/>
                  <a:gd name="T3" fmla="*/ 206900 h 21600"/>
                  <a:gd name="T4" fmla="*/ 0 w 21600"/>
                  <a:gd name="T5" fmla="*/ 706440 h 21600"/>
                  <a:gd name="T6" fmla="*/ 269660 w 21600"/>
                  <a:gd name="T7" fmla="*/ 1205980 h 21600"/>
                  <a:gd name="T8" fmla="*/ 920750 w 21600"/>
                  <a:gd name="T9" fmla="*/ 1412880 h 21600"/>
                  <a:gd name="T10" fmla="*/ 1571840 w 21600"/>
                  <a:gd name="T11" fmla="*/ 1205980 h 21600"/>
                  <a:gd name="T12" fmla="*/ 1841500 w 21600"/>
                  <a:gd name="T13" fmla="*/ 706440 h 21600"/>
                  <a:gd name="T14" fmla="*/ 1571840 w 21600"/>
                  <a:gd name="T15" fmla="*/ 20690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66"/>
              </a:solidFill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solidFill>
                    <a:prstClr val="black"/>
                  </a:solidFill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30" name="AutoShape 128"/>
              <p:cNvSpPr>
                <a:spLocks noChangeArrowheads="1"/>
              </p:cNvSpPr>
              <p:nvPr/>
            </p:nvSpPr>
            <p:spPr bwMode="auto">
              <a:xfrm>
                <a:off x="5799591" y="2035723"/>
                <a:ext cx="215906" cy="215962"/>
              </a:xfrm>
              <a:custGeom>
                <a:avLst/>
                <a:gdLst>
                  <a:gd name="T0" fmla="*/ 920750 w 21600"/>
                  <a:gd name="T1" fmla="*/ 0 h 21600"/>
                  <a:gd name="T2" fmla="*/ 269660 w 21600"/>
                  <a:gd name="T3" fmla="*/ 202240 h 21600"/>
                  <a:gd name="T4" fmla="*/ 0 w 21600"/>
                  <a:gd name="T5" fmla="*/ 690560 h 21600"/>
                  <a:gd name="T6" fmla="*/ 269660 w 21600"/>
                  <a:gd name="T7" fmla="*/ 1178880 h 21600"/>
                  <a:gd name="T8" fmla="*/ 920750 w 21600"/>
                  <a:gd name="T9" fmla="*/ 1381120 h 21600"/>
                  <a:gd name="T10" fmla="*/ 1571840 w 21600"/>
                  <a:gd name="T11" fmla="*/ 1178880 h 21600"/>
                  <a:gd name="T12" fmla="*/ 1841500 w 21600"/>
                  <a:gd name="T13" fmla="*/ 690560 h 21600"/>
                  <a:gd name="T14" fmla="*/ 1571840 w 21600"/>
                  <a:gd name="T15" fmla="*/ 20224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66"/>
              </a:solidFill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solidFill>
                    <a:prstClr val="black"/>
                  </a:solidFill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31" name="AutoShape 130"/>
              <p:cNvSpPr>
                <a:spLocks noChangeArrowheads="1"/>
              </p:cNvSpPr>
              <p:nvPr/>
            </p:nvSpPr>
            <p:spPr bwMode="auto">
              <a:xfrm>
                <a:off x="4067583" y="4940092"/>
                <a:ext cx="217494" cy="215962"/>
              </a:xfrm>
              <a:custGeom>
                <a:avLst/>
                <a:gdLst>
                  <a:gd name="T0" fmla="*/ 1023940 w 21600"/>
                  <a:gd name="T1" fmla="*/ 0 h 21600"/>
                  <a:gd name="T2" fmla="*/ 299880 w 21600"/>
                  <a:gd name="T3" fmla="*/ 251060 h 21600"/>
                  <a:gd name="T4" fmla="*/ 0 w 21600"/>
                  <a:gd name="T5" fmla="*/ 857250 h 21600"/>
                  <a:gd name="T6" fmla="*/ 299880 w 21600"/>
                  <a:gd name="T7" fmla="*/ 1463440 h 21600"/>
                  <a:gd name="T8" fmla="*/ 1023940 w 21600"/>
                  <a:gd name="T9" fmla="*/ 1714500 h 21600"/>
                  <a:gd name="T10" fmla="*/ 1747990 w 21600"/>
                  <a:gd name="T11" fmla="*/ 1463440 h 21600"/>
                  <a:gd name="T12" fmla="*/ 2047870 w 21600"/>
                  <a:gd name="T13" fmla="*/ 857250 h 21600"/>
                  <a:gd name="T14" fmla="*/ 1747990 w 21600"/>
                  <a:gd name="T15" fmla="*/ 25106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66"/>
              </a:solidFill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>
                  <a:defRPr/>
                </a:pPr>
                <a:endParaRPr lang="zh-TW" altLang="en-US" sz="1400">
                  <a:solidFill>
                    <a:prstClr val="black"/>
                  </a:solidFill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</p:grpSp>
        <p:sp>
          <p:nvSpPr>
            <p:cNvPr id="15" name="文字方塊 49"/>
            <p:cNvSpPr txBox="1">
              <a:spLocks noChangeArrowheads="1"/>
            </p:cNvSpPr>
            <p:nvPr/>
          </p:nvSpPr>
          <p:spPr bwMode="auto">
            <a:xfrm>
              <a:off x="6114538" y="1818618"/>
              <a:ext cx="14461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ü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TW" sz="1400" dirty="0">
                  <a:ea typeface="新細明體" pitchFamily="18" charset="-120"/>
                </a:rPr>
                <a:t>Taipei Port FTZ</a:t>
              </a:r>
              <a:endParaRPr lang="zh-TW" altLang="en-US" sz="1400" dirty="0">
                <a:ea typeface="新細明體" pitchFamily="18" charset="-120"/>
              </a:endParaRPr>
            </a:p>
          </p:txBody>
        </p:sp>
        <p:sp>
          <p:nvSpPr>
            <p:cNvPr id="16" name="文字方塊 50"/>
            <p:cNvSpPr txBox="1">
              <a:spLocks noChangeArrowheads="1"/>
            </p:cNvSpPr>
            <p:nvPr/>
          </p:nvSpPr>
          <p:spPr bwMode="auto">
            <a:xfrm>
              <a:off x="6860696" y="5147944"/>
              <a:ext cx="19954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ü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TW" sz="1400" dirty="0" err="1">
                  <a:ea typeface="新細明體" pitchFamily="18" charset="-120"/>
                </a:rPr>
                <a:t>Pingtung</a:t>
              </a:r>
              <a:r>
                <a:rPr lang="en-US" altLang="zh-TW" sz="1400" dirty="0">
                  <a:ea typeface="新細明體" pitchFamily="18" charset="-120"/>
                </a:rPr>
                <a:t> Agricultural Biotechnology Park</a:t>
              </a:r>
              <a:endParaRPr lang="zh-TW" altLang="en-US" sz="1400" dirty="0">
                <a:ea typeface="新細明體" pitchFamily="18" charset="-120"/>
              </a:endParaRPr>
            </a:p>
          </p:txBody>
        </p:sp>
        <p:sp>
          <p:nvSpPr>
            <p:cNvPr id="17" name="文字方塊 51"/>
            <p:cNvSpPr txBox="1">
              <a:spLocks noChangeArrowheads="1"/>
            </p:cNvSpPr>
            <p:nvPr/>
          </p:nvSpPr>
          <p:spPr bwMode="auto">
            <a:xfrm>
              <a:off x="4787968" y="4247629"/>
              <a:ext cx="15469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ü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TW" sz="1400" dirty="0" err="1">
                  <a:ea typeface="新細明體" pitchFamily="18" charset="-120"/>
                </a:rPr>
                <a:t>Anping</a:t>
              </a:r>
              <a:r>
                <a:rPr lang="en-US" altLang="zh-TW" sz="1400" dirty="0">
                  <a:ea typeface="新細明體" pitchFamily="18" charset="-120"/>
                </a:rPr>
                <a:t> Port FTZ</a:t>
              </a:r>
              <a:endParaRPr lang="zh-TW" altLang="en-US" sz="1400" dirty="0">
                <a:ea typeface="新細明體" pitchFamily="18" charset="-120"/>
              </a:endParaRPr>
            </a:p>
          </p:txBody>
        </p:sp>
        <p:sp>
          <p:nvSpPr>
            <p:cNvPr id="18" name="文字方塊 52"/>
            <p:cNvSpPr txBox="1">
              <a:spLocks noChangeArrowheads="1"/>
            </p:cNvSpPr>
            <p:nvPr/>
          </p:nvSpPr>
          <p:spPr bwMode="auto">
            <a:xfrm>
              <a:off x="4810955" y="5433331"/>
              <a:ext cx="18804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ü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TW" sz="1400" dirty="0" smtClean="0">
                  <a:ea typeface="新細明體" pitchFamily="18" charset="-120"/>
                </a:rPr>
                <a:t>Kaohsiung </a:t>
              </a:r>
              <a:r>
                <a:rPr lang="en-US" altLang="zh-TW" sz="1400" dirty="0">
                  <a:ea typeface="新細明體" pitchFamily="18" charset="-120"/>
                </a:rPr>
                <a:t>Port FTZ</a:t>
              </a:r>
              <a:endParaRPr lang="zh-TW" altLang="en-US" sz="1400" dirty="0">
                <a:ea typeface="新細明體" pitchFamily="18" charset="-120"/>
              </a:endParaRPr>
            </a:p>
          </p:txBody>
        </p:sp>
        <p:sp>
          <p:nvSpPr>
            <p:cNvPr id="19" name="文字方塊 53"/>
            <p:cNvSpPr txBox="1">
              <a:spLocks noChangeArrowheads="1"/>
            </p:cNvSpPr>
            <p:nvPr/>
          </p:nvSpPr>
          <p:spPr bwMode="auto">
            <a:xfrm>
              <a:off x="7804826" y="1557480"/>
              <a:ext cx="12629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ü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TW" sz="1400" dirty="0">
                  <a:ea typeface="新細明體" pitchFamily="18" charset="-120"/>
                </a:rPr>
                <a:t>Keelung Port FTZ</a:t>
              </a:r>
              <a:endParaRPr lang="zh-TW" altLang="en-US" sz="1400" dirty="0">
                <a:ea typeface="新細明體" pitchFamily="18" charset="-120"/>
              </a:endParaRPr>
            </a:p>
          </p:txBody>
        </p:sp>
        <p:sp>
          <p:nvSpPr>
            <p:cNvPr id="20" name="文字方塊 54"/>
            <p:cNvSpPr txBox="1">
              <a:spLocks noChangeArrowheads="1"/>
            </p:cNvSpPr>
            <p:nvPr/>
          </p:nvSpPr>
          <p:spPr bwMode="auto">
            <a:xfrm>
              <a:off x="5378431" y="2249075"/>
              <a:ext cx="18750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ü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TW" sz="1400" dirty="0" err="1">
                  <a:ea typeface="新細明體" pitchFamily="18" charset="-120"/>
                </a:rPr>
                <a:t>Taoyuan</a:t>
              </a:r>
              <a:r>
                <a:rPr lang="en-US" altLang="zh-TW" sz="1400" dirty="0">
                  <a:ea typeface="新細明體" pitchFamily="18" charset="-120"/>
                </a:rPr>
                <a:t>  Airport FTZ</a:t>
              </a:r>
              <a:endParaRPr lang="zh-TW" altLang="en-US" sz="1400" dirty="0">
                <a:ea typeface="新細明體" pitchFamily="18" charset="-120"/>
              </a:endParaRPr>
            </a:p>
          </p:txBody>
        </p:sp>
        <p:sp>
          <p:nvSpPr>
            <p:cNvPr id="21" name="文字方塊 55"/>
            <p:cNvSpPr txBox="1">
              <a:spLocks noChangeArrowheads="1"/>
            </p:cNvSpPr>
            <p:nvPr/>
          </p:nvSpPr>
          <p:spPr bwMode="auto">
            <a:xfrm>
              <a:off x="7691047" y="2872630"/>
              <a:ext cx="13944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ü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TW" sz="1400" dirty="0" err="1">
                  <a:ea typeface="新細明體" pitchFamily="18" charset="-120"/>
                </a:rPr>
                <a:t>Su’ao</a:t>
              </a:r>
              <a:r>
                <a:rPr lang="en-US" altLang="zh-TW" sz="1400" dirty="0">
                  <a:ea typeface="新細明體" pitchFamily="18" charset="-120"/>
                </a:rPr>
                <a:t> Port FTZ</a:t>
              </a:r>
              <a:endParaRPr lang="zh-TW" altLang="en-US" sz="1400" dirty="0">
                <a:ea typeface="新細明體" pitchFamily="18" charset="-120"/>
              </a:endParaRPr>
            </a:p>
          </p:txBody>
        </p:sp>
        <p:sp>
          <p:nvSpPr>
            <p:cNvPr id="22" name="文字方塊 56"/>
            <p:cNvSpPr txBox="1">
              <a:spLocks noChangeArrowheads="1"/>
            </p:cNvSpPr>
            <p:nvPr/>
          </p:nvSpPr>
          <p:spPr bwMode="auto">
            <a:xfrm>
              <a:off x="4836588" y="2869026"/>
              <a:ext cx="17076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ü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30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文鼎圓體M" pitchFamily="34" charset="-12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TW" sz="1400" dirty="0">
                  <a:ea typeface="新細明體" pitchFamily="18" charset="-120"/>
                </a:rPr>
                <a:t>Taichung Port FTZ</a:t>
              </a:r>
              <a:endParaRPr lang="zh-TW" altLang="en-US" sz="1400" dirty="0">
                <a:ea typeface="新細明體" pitchFamily="18" charset="-120"/>
              </a:endParaRPr>
            </a:p>
          </p:txBody>
        </p:sp>
        <p:sp>
          <p:nvSpPr>
            <p:cNvPr id="23" name="AutoShape 130"/>
            <p:cNvSpPr>
              <a:spLocks noChangeArrowheads="1"/>
            </p:cNvSpPr>
            <p:nvPr/>
          </p:nvSpPr>
          <p:spPr bwMode="auto">
            <a:xfrm>
              <a:off x="5765271" y="4546605"/>
              <a:ext cx="173990" cy="172720"/>
            </a:xfrm>
            <a:custGeom>
              <a:avLst/>
              <a:gdLst>
                <a:gd name="T0" fmla="*/ 1023940 w 21600"/>
                <a:gd name="T1" fmla="*/ 0 h 21600"/>
                <a:gd name="T2" fmla="*/ 299880 w 21600"/>
                <a:gd name="T3" fmla="*/ 251060 h 21600"/>
                <a:gd name="T4" fmla="*/ 0 w 21600"/>
                <a:gd name="T5" fmla="*/ 857250 h 21600"/>
                <a:gd name="T6" fmla="*/ 299880 w 21600"/>
                <a:gd name="T7" fmla="*/ 1463440 h 21600"/>
                <a:gd name="T8" fmla="*/ 1023940 w 21600"/>
                <a:gd name="T9" fmla="*/ 1714500 h 21600"/>
                <a:gd name="T10" fmla="*/ 1747990 w 21600"/>
                <a:gd name="T11" fmla="*/ 1463440 h 21600"/>
                <a:gd name="T12" fmla="*/ 2047870 w 21600"/>
                <a:gd name="T13" fmla="*/ 857250 h 21600"/>
                <a:gd name="T14" fmla="*/ 1747990 w 21600"/>
                <a:gd name="T15" fmla="*/ 25106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66"/>
            </a:solidFill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>
                <a:defRPr/>
              </a:pPr>
              <a:endParaRPr lang="zh-TW" altLang="en-US" sz="140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66" name="AutoShape 127"/>
          <p:cNvSpPr>
            <a:spLocks noChangeArrowheads="1"/>
          </p:cNvSpPr>
          <p:nvPr/>
        </p:nvSpPr>
        <p:spPr bwMode="auto">
          <a:xfrm>
            <a:off x="6113046" y="3414519"/>
            <a:ext cx="189992" cy="189992"/>
          </a:xfrm>
          <a:custGeom>
            <a:avLst/>
            <a:gdLst>
              <a:gd name="T0" fmla="*/ 992190 w 21600"/>
              <a:gd name="T1" fmla="*/ 0 h 21600"/>
              <a:gd name="T2" fmla="*/ 290580 w 21600"/>
              <a:gd name="T3" fmla="*/ 185970 h 21600"/>
              <a:gd name="T4" fmla="*/ 0 w 21600"/>
              <a:gd name="T5" fmla="*/ 635000 h 21600"/>
              <a:gd name="T6" fmla="*/ 290580 w 21600"/>
              <a:gd name="T7" fmla="*/ 1084030 h 21600"/>
              <a:gd name="T8" fmla="*/ 992190 w 21600"/>
              <a:gd name="T9" fmla="*/ 1270000 h 21600"/>
              <a:gd name="T10" fmla="*/ 1693790 w 21600"/>
              <a:gd name="T11" fmla="*/ 1084030 h 21600"/>
              <a:gd name="T12" fmla="*/ 1984370 w 21600"/>
              <a:gd name="T13" fmla="*/ 635000 h 21600"/>
              <a:gd name="T14" fmla="*/ 1693790 w 21600"/>
              <a:gd name="T15" fmla="*/ 18597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>
              <a:defRPr/>
            </a:pPr>
            <a:endParaRPr lang="zh-TW" altLang="en-US" sz="140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7" name="文字方塊 56"/>
          <p:cNvSpPr txBox="1">
            <a:spLocks noChangeArrowheads="1"/>
          </p:cNvSpPr>
          <p:nvPr/>
        </p:nvSpPr>
        <p:spPr bwMode="auto">
          <a:xfrm>
            <a:off x="4836587" y="3346707"/>
            <a:ext cx="1453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文鼎圓體M" pitchFamily="34" charset="-12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itchFamily="34" charset="0"/>
                <a:ea typeface="文鼎圓體M" pitchFamily="34" charset="-12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SzPct val="80000"/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Arial" pitchFamily="34" charset="0"/>
                <a:ea typeface="文鼎圓體M" pitchFamily="34" charset="-12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文鼎圓體M" pitchFamily="34" charset="-12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文鼎圓體M" pitchFamily="34" charset="-12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文鼎圓體M" pitchFamily="34" charset="-12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文鼎圓體M" pitchFamily="34" charset="-12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文鼎圓體M" pitchFamily="34" charset="-12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文鼎圓體M" pitchFamily="34" charset="-12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1400" dirty="0" err="1">
                <a:ea typeface="新細明體" pitchFamily="18" charset="-120"/>
              </a:rPr>
              <a:t>ChangPin</a:t>
            </a:r>
            <a:r>
              <a:rPr lang="en-US" altLang="zh-TW" sz="1400" dirty="0">
                <a:ea typeface="新細明體" pitchFamily="18" charset="-120"/>
              </a:rPr>
              <a:t> Industrial Park</a:t>
            </a:r>
          </a:p>
        </p:txBody>
      </p:sp>
    </p:spTree>
    <p:extLst>
      <p:ext uri="{BB962C8B-B14F-4D97-AF65-F5344CB8AC3E}">
        <p14:creationId xmlns:p14="http://schemas.microsoft.com/office/powerpoint/2010/main" val="3800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結束點 15"/>
          <p:cNvSpPr/>
          <p:nvPr/>
        </p:nvSpPr>
        <p:spPr>
          <a:xfrm>
            <a:off x="1038715" y="2240279"/>
            <a:ext cx="7089329" cy="1682791"/>
          </a:xfrm>
          <a:prstGeom prst="flowChartTerminator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FEPZs Contact Information</a:t>
            </a:r>
            <a:endParaRPr lang="zh-TW" altLang="en-US" sz="4400" dirty="0">
              <a:solidFill>
                <a:schemeClr val="tx1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79174" y="1733909"/>
            <a:ext cx="7886700" cy="383815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FEPZs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http://www.fepz.org.tw/en/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hotline: +886-2-2311-2070 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Address: 8F, 1 Xiangyang Road, Taipei 10046, Taiwan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Fax: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+886-2-2311-1949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service@invest.org.tw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3999" cy="111895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FEPZs Contact Information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標題 1"/>
          <p:cNvSpPr>
            <a:spLocks noGrp="1"/>
          </p:cNvSpPr>
          <p:nvPr>
            <p:ph type="title"/>
          </p:nvPr>
        </p:nvSpPr>
        <p:spPr>
          <a:xfrm>
            <a:off x="465826" y="5789"/>
            <a:ext cx="8678173" cy="111895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Taiwan: The Best Choice For Investment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7137" y="1506885"/>
            <a:ext cx="8589214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Good Reasons to Invest in Taiwan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hangingPunct="0">
              <a:lnSpc>
                <a:spcPct val="105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1900" dirty="0" smtClean="0"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A dynamic and open economy</a:t>
            </a:r>
          </a:p>
          <a:p>
            <a:pPr marL="800100" lvl="1" indent="-342900" hangingPunct="0">
              <a:lnSpc>
                <a:spcPct val="105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location in the Asia-Pacific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</a:p>
          <a:p>
            <a:pPr marL="800100" lvl="1" indent="-342900" hangingPunct="0">
              <a:lnSpc>
                <a:spcPct val="105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World-leading </a:t>
            </a: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and hi-tech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</a:p>
          <a:p>
            <a:pPr marL="800100" lvl="1" indent="-342900" hangingPunct="0">
              <a:lnSpc>
                <a:spcPct val="105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</a:t>
            </a: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chains and industrial clusters</a:t>
            </a:r>
            <a:endParaRPr lang="zh-TW" altLang="zh-TW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hangingPunct="0">
              <a:lnSpc>
                <a:spcPct val="105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infrastructure and abundant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</a:p>
          <a:p>
            <a:pPr marL="800100" lvl="1" indent="-342900" hangingPunct="0">
              <a:lnSpc>
                <a:spcPct val="105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Proximity </a:t>
            </a: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and linguistic/cultural affinity with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Mainland China</a:t>
            </a:r>
            <a:endParaRPr lang="zh-TW" altLang="zh-TW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hangingPunct="0">
              <a:lnSpc>
                <a:spcPct val="105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trade </a:t>
            </a: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 with neighboring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</a:p>
          <a:p>
            <a:pPr marL="800100" lvl="1" indent="-342900" algn="just" hangingPunct="0">
              <a:lnSpc>
                <a:spcPct val="105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taxes (an average tariff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of </a:t>
            </a: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4.23% on industrial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business income tax rate of only 17%.)</a:t>
            </a:r>
          </a:p>
          <a:p>
            <a:pPr marL="800100" lvl="1" indent="-342900" algn="just" hangingPunct="0">
              <a:lnSpc>
                <a:spcPct val="105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signed the Economic Cooperation Framework Agreement (ECFA) with Mainland China in 2010.</a:t>
            </a:r>
            <a:endParaRPr lang="zh-TW" altLang="zh-TW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hangingPunct="0">
              <a:lnSpc>
                <a:spcPct val="105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democratic</a:t>
            </a: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diverse,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open, </a:t>
            </a: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friendly civil society</a:t>
            </a:r>
            <a:endParaRPr lang="en-US" altLang="zh-TW" sz="1900" dirty="0"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結束點 15"/>
          <p:cNvSpPr/>
          <p:nvPr/>
        </p:nvSpPr>
        <p:spPr>
          <a:xfrm>
            <a:off x="857569" y="1981499"/>
            <a:ext cx="7492810" cy="2443864"/>
          </a:xfrm>
          <a:prstGeom prst="flowChartTerminator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文鼎古印體" panose="020B0609010101010101" pitchFamily="49" charset="-120"/>
                <a:cs typeface="Times New Roman" panose="02020603050405020304" pitchFamily="18" charset="0"/>
              </a:rPr>
              <a:t>New Highlight </a:t>
            </a:r>
            <a:r>
              <a:rPr lang="en-US" altLang="zh-TW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古印體" panose="020B0609010101010101" pitchFamily="49" charset="-120"/>
                <a:cs typeface="Times New Roman" panose="02020603050405020304" pitchFamily="18" charset="0"/>
              </a:rPr>
              <a:t>for Investing in </a:t>
            </a:r>
            <a:r>
              <a:rPr lang="en-US" altLang="zh-TW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文鼎古印體" panose="020B0609010101010101" pitchFamily="49" charset="-120"/>
                <a:cs typeface="Times New Roman" panose="02020603050405020304" pitchFamily="18" charset="0"/>
              </a:rPr>
              <a:t>Taiwan: Free Economic Pilot Zones</a:t>
            </a:r>
            <a:r>
              <a:rPr lang="zh-TW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文鼎古印體" panose="020B0609010101010101" pitchFamily="49" charset="-120"/>
                <a:cs typeface="Times New Roman" panose="02020603050405020304" pitchFamily="18" charset="0"/>
              </a:rPr>
              <a:t> </a:t>
            </a:r>
            <a:endParaRPr lang="zh-TW" altLang="en-US" sz="3600" dirty="0">
              <a:solidFill>
                <a:srgbClr val="002060"/>
              </a:solidFill>
              <a:latin typeface="Times New Roman" panose="02020603050405020304" pitchFamily="18" charset="0"/>
              <a:ea typeface="文鼎古印體" panose="020B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標題 1"/>
          <p:cNvSpPr>
            <a:spLocks noGrp="1"/>
          </p:cNvSpPr>
          <p:nvPr>
            <p:ph type="title"/>
          </p:nvPr>
        </p:nvSpPr>
        <p:spPr>
          <a:xfrm>
            <a:off x="0" y="5789"/>
            <a:ext cx="9143999" cy="111895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Ideas 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FEPZs</a:t>
            </a:r>
            <a:endParaRPr lang="zh-TW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24132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FEPZs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an important milestone in Taiwan’s launching of a new wave of economic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liberalization. The core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 are: 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Liberalization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internationalization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Loosening restrictions on the free movement of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personnel, goods, capital,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information.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opening: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granted to foreign c</a:t>
            </a:r>
            <a:r>
              <a:rPr lang="fr-FR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apital enterprises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FEPZs will move  from WTO treatment to WTO+,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to Mainland Chinese-invested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enterprises from ECFA to WTO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Forward-looking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activities selected for development in the zones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those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have strong growth potential, are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innovative,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can play a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demonstrative role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can create greater economic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as well. 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03" y="0"/>
            <a:ext cx="9083897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Two-Phase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iberalization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1412776"/>
            <a:ext cx="8424936" cy="43827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360363" indent="-360363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l"/>
              <a:defRPr sz="2600">
                <a:solidFill>
                  <a:prstClr val="black"/>
                </a:solidFill>
                <a:latin typeface="Arial" panose="020B0604020202020204" pitchFamily="34" charset="0"/>
                <a:ea typeface="文鼎圓體M" panose="020F06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1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FEPZs  Phase 1 Promotion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launched in August,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2013.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of the Special Act for Free Economic Pilot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Zones passed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Executive Yuan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2013 and sent to the Legislative Yuan for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review. 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2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activated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special law being enacted by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Legislative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Yuan. 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Phase 2 of the promotion plan,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FEPZs could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created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through central government’s planning or via the applications issued by local governments.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結束點 15"/>
          <p:cNvSpPr/>
          <p:nvPr/>
        </p:nvSpPr>
        <p:spPr>
          <a:xfrm>
            <a:off x="422705" y="2240279"/>
            <a:ext cx="8307237" cy="1682791"/>
          </a:xfrm>
          <a:prstGeom prst="flowChartTerminator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Exclusive Privileges </a:t>
            </a:r>
            <a:r>
              <a:rPr lang="en-US" altLang="zh-TW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文鼎圓體M" panose="020F0600000000000000" pitchFamily="34" charset="-120"/>
                <a:cs typeface="Times New Roman" panose="02020603050405020304" pitchFamily="18" charset="0"/>
              </a:rPr>
              <a:t>for FEPZs Businesses</a:t>
            </a:r>
            <a:endParaRPr lang="zh-TW" altLang="en-US" sz="3200" dirty="0">
              <a:solidFill>
                <a:srgbClr val="002060"/>
              </a:solidFill>
              <a:latin typeface="Times New Roman" panose="02020603050405020304" pitchFamily="18" charset="0"/>
              <a:ea typeface="文鼎圓體M" panose="020F06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3"/>
          <p:cNvSpPr/>
          <p:nvPr/>
        </p:nvSpPr>
        <p:spPr>
          <a:xfrm>
            <a:off x="416000" y="2420889"/>
            <a:ext cx="3075880" cy="25383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Breaking through the legal restrictions</a:t>
            </a:r>
            <a:endParaRPr lang="zh-TW" altLang="zh-TW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management mechanism</a:t>
            </a:r>
            <a:endParaRPr lang="zh-TW" altLang="zh-TW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1"/>
          <p:cNvSpPr/>
          <p:nvPr/>
        </p:nvSpPr>
        <p:spPr>
          <a:xfrm>
            <a:off x="4704054" y="1247775"/>
            <a:ext cx="4032000" cy="7050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Promotion of free movement of personnel, goods, and capital</a:t>
            </a:r>
            <a:endParaRPr lang="zh-TW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7" name="Rounded Rectangle 21"/>
          <p:cNvSpPr/>
          <p:nvPr/>
        </p:nvSpPr>
        <p:spPr>
          <a:xfrm>
            <a:off x="4716464" y="2032273"/>
            <a:ext cx="4032000" cy="705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/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Opening </a:t>
            </a:r>
            <a:r>
              <a:rPr lang="en-US" altLang="zh-TW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up the </a:t>
            </a:r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market to </a:t>
            </a:r>
            <a:r>
              <a:rPr lang="en-US" altLang="zh-TW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be in </a:t>
            </a:r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line with international norms</a:t>
            </a:r>
            <a:endParaRPr lang="zh-TW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8" name="Rounded Rectangle 21"/>
          <p:cNvSpPr/>
          <p:nvPr/>
        </p:nvSpPr>
        <p:spPr>
          <a:xfrm>
            <a:off x="4704367" y="2813695"/>
            <a:ext cx="4032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Provision of tax incentives</a:t>
            </a:r>
            <a:endParaRPr lang="zh-TW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9" name="向右箭號 8"/>
          <p:cNvSpPr/>
          <p:nvPr/>
        </p:nvSpPr>
        <p:spPr bwMode="auto">
          <a:xfrm>
            <a:off x="3779912" y="2825471"/>
            <a:ext cx="648072" cy="184955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 hangingPunct="0">
              <a:defRPr/>
            </a:pPr>
            <a:endParaRPr lang="zh-TW" altLang="en-US" sz="2000" b="1">
              <a:solidFill>
                <a:prstClr val="black"/>
              </a:solidFill>
              <a:latin typeface="文鼎圓體M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10" name="Rounded Rectangle 21"/>
          <p:cNvSpPr/>
          <p:nvPr/>
        </p:nvSpPr>
        <p:spPr>
          <a:xfrm>
            <a:off x="4716464" y="3433192"/>
            <a:ext cx="4032000" cy="705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Promotion of cross-border industrial cooperation </a:t>
            </a:r>
            <a:endParaRPr lang="zh-TW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11" name="Rounded Rectangle 21"/>
          <p:cNvSpPr/>
          <p:nvPr/>
        </p:nvSpPr>
        <p:spPr>
          <a:xfrm>
            <a:off x="4716464" y="4222103"/>
            <a:ext cx="4032000" cy="705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Fast and convenient land acquisition</a:t>
            </a:r>
            <a:endParaRPr lang="zh-TW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-1" y="5789"/>
            <a:ext cx="9067801" cy="1046947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Exclusive Privileges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FEPZs Businesses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21"/>
          <p:cNvSpPr/>
          <p:nvPr/>
        </p:nvSpPr>
        <p:spPr>
          <a:xfrm>
            <a:off x="4716464" y="5003525"/>
            <a:ext cx="4032000" cy="705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文鼎圓體M"/>
                <a:cs typeface="Times New Roman" panose="02020603050405020304" pitchFamily="18" charset="0"/>
              </a:rPr>
              <a:t>Building a superior operating environment</a:t>
            </a:r>
            <a:endParaRPr lang="zh-TW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  <p:sp>
        <p:nvSpPr>
          <p:cNvPr id="14" name="Rounded Rectangle 21"/>
          <p:cNvSpPr/>
          <p:nvPr/>
        </p:nvSpPr>
        <p:spPr>
          <a:xfrm>
            <a:off x="4716464" y="5794472"/>
            <a:ext cx="4032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Dual-track pilot mechanism</a:t>
            </a:r>
            <a:endParaRPr lang="zh-TW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文鼎圓體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5895</TotalTime>
  <Words>2436</Words>
  <Application>Microsoft Office PowerPoint</Application>
  <PresentationFormat>如螢幕大小 (4:3)</PresentationFormat>
  <Paragraphs>304</Paragraphs>
  <Slides>34</Slides>
  <Notes>25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PowerPoint 簡報</vt:lpstr>
      <vt:lpstr>Outline</vt:lpstr>
      <vt:lpstr>PowerPoint 簡報</vt:lpstr>
      <vt:lpstr>Taiwan: The Best Choice For Investment</vt:lpstr>
      <vt:lpstr>PowerPoint 簡報</vt:lpstr>
      <vt:lpstr>Core Ideas of FEPZs</vt:lpstr>
      <vt:lpstr>    Schedule of the Two-Phase Liberalization</vt:lpstr>
      <vt:lpstr>PowerPoint 簡報</vt:lpstr>
      <vt:lpstr>        Exclusive Privileges for FEPZs Businesses</vt:lpstr>
      <vt:lpstr>Promotion of Free Movement of Personnel, Goods, and Capital</vt:lpstr>
      <vt:lpstr>Opening Up Market to be in Line  with International Norms</vt:lpstr>
      <vt:lpstr>   Provision of Tax Incentives</vt:lpstr>
      <vt:lpstr>Promoting Cross-Border Industrial Cooperation </vt:lpstr>
      <vt:lpstr>      Fast and Convenient Land Acquisition</vt:lpstr>
      <vt:lpstr>Building a Superior  Operating Environment</vt:lpstr>
      <vt:lpstr>Dual-Track Pilot Mechanism</vt:lpstr>
      <vt:lpstr>PowerPoint 簡報</vt:lpstr>
      <vt:lpstr>     Priorities for FEPZs Development </vt:lpstr>
      <vt:lpstr>Smart Logistics</vt:lpstr>
      <vt:lpstr>Smart Logistics：“Shop Onsite, Factory Offsite” Case Study</vt:lpstr>
      <vt:lpstr>Smart Logistics</vt:lpstr>
      <vt:lpstr>International Health Care</vt:lpstr>
      <vt:lpstr>Diagram of a Healthcare Industry Park </vt:lpstr>
      <vt:lpstr>International Health Care</vt:lpstr>
      <vt:lpstr>Value-Added Agriculture</vt:lpstr>
      <vt:lpstr>Value-Added Agriculture</vt:lpstr>
      <vt:lpstr>Financial Services</vt:lpstr>
      <vt:lpstr>Financial Services</vt:lpstr>
      <vt:lpstr>Education Innovation</vt:lpstr>
      <vt:lpstr>Education Innovation</vt:lpstr>
      <vt:lpstr>PowerPoint 簡報</vt:lpstr>
      <vt:lpstr>       Introduction to the 8 Newly-Established FEPZs </vt:lpstr>
      <vt:lpstr>PowerPoint 簡報</vt:lpstr>
      <vt:lpstr>      FEPZs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Yiting Yeh</dc:creator>
  <cp:lastModifiedBy>ACER</cp:lastModifiedBy>
  <cp:revision>556</cp:revision>
  <cp:lastPrinted>2014-05-26T10:49:04Z</cp:lastPrinted>
  <dcterms:created xsi:type="dcterms:W3CDTF">2013-09-03T05:44:19Z</dcterms:created>
  <dcterms:modified xsi:type="dcterms:W3CDTF">2015-08-27T07:15:40Z</dcterms:modified>
</cp:coreProperties>
</file>