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0" r:id="rId2"/>
    <p:sldId id="426" r:id="rId3"/>
    <p:sldId id="355" r:id="rId4"/>
    <p:sldId id="383" r:id="rId5"/>
    <p:sldId id="396" r:id="rId6"/>
    <p:sldId id="406" r:id="rId7"/>
    <p:sldId id="415" r:id="rId8"/>
    <p:sldId id="411" r:id="rId9"/>
    <p:sldId id="427" r:id="rId10"/>
    <p:sldId id="429" r:id="rId11"/>
    <p:sldId id="331" r:id="rId12"/>
    <p:sldId id="425" r:id="rId13"/>
    <p:sldId id="412" r:id="rId14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66"/>
    <a:srgbClr val="CC99FF"/>
    <a:srgbClr val="9966FF"/>
    <a:srgbClr val="99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淺色樣式 1 - 輔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737" autoAdjust="0"/>
  </p:normalViewPr>
  <p:slideViewPr>
    <p:cSldViewPr snapToGrid="0">
      <p:cViewPr>
        <p:scale>
          <a:sx n="120" d="100"/>
          <a:sy n="120" d="100"/>
        </p:scale>
        <p:origin x="-1470" y="-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4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image" Target="../media/image39.png"/><Relationship Id="rId4" Type="http://schemas.openxmlformats.org/officeDocument/2006/relationships/image" Target="../media/image4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D8D015-159A-4DA5-B918-35E781D31306}" type="doc">
      <dgm:prSet loTypeId="urn:microsoft.com/office/officeart/2008/layout/VerticalCurvedList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zh-TW" altLang="en-US"/>
        </a:p>
      </dgm:t>
    </dgm:pt>
    <dgm:pt modelId="{5DE98069-8C85-4773-B8F3-304C88AC80D8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提議新</a:t>
          </a:r>
          <a:r>
            <a: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SIG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F190137-805A-465D-8143-A17E4B3E0460}" type="parTrans" cxnId="{6FDA1D95-78A7-4A35-8C52-AC8522E2A98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5382377-5BCC-45BC-B4DE-13B557DEF56C}" type="sibTrans" cxnId="{6FDA1D95-78A7-4A35-8C52-AC8522E2A98A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66FADA4-2B19-4A7F-A744-F86A48779B9D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部會計畫鏈結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73FAC7B-8BE9-4DCC-8D70-3F737CFF18E5}" type="parTrans" cxnId="{7B4DB4F0-850C-4376-BB0C-90C59B12E5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F393A3-54BA-4D97-B958-B400EA72D205}" type="sibTrans" cxnId="{7B4DB4F0-850C-4376-BB0C-90C59B12E56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40DE719-390A-4B42-B543-358A1664C291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場域專案推動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9C9790B-AD26-490F-9B31-341B9987AE6A}" type="parTrans" cxnId="{ABE38A81-3203-47AA-956E-C7453CA9AF6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CFA111-D52F-481E-AC36-F3C97875EB0A}" type="sibTrans" cxnId="{ABE38A81-3203-47AA-956E-C7453CA9AF67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1C69945-8C28-4BD5-BA6B-D9E9D64E831E}">
      <dgm:prSet phldrT="[文字]"/>
      <dgm:spPr/>
      <dgm:t>
        <a:bodyPr/>
        <a:lstStyle/>
        <a:p>
          <a:r>
            <a:rPr lang="zh-TW" altLang="en-US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資源情報分享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898B62-3A06-4549-9954-93F3237BFD60}" type="parTrans" cxnId="{36FA6079-8ADC-41AA-A9D9-14B452FC677B}">
      <dgm:prSet/>
      <dgm:spPr/>
      <dgm:t>
        <a:bodyPr/>
        <a:lstStyle/>
        <a:p>
          <a:endParaRPr lang="zh-TW" altLang="en-US"/>
        </a:p>
      </dgm:t>
    </dgm:pt>
    <dgm:pt modelId="{D11F0C92-304F-4262-BA79-835B4CBDF0A5}" type="sibTrans" cxnId="{36FA6079-8ADC-41AA-A9D9-14B452FC677B}">
      <dgm:prSet/>
      <dgm:spPr/>
      <dgm:t>
        <a:bodyPr/>
        <a:lstStyle/>
        <a:p>
          <a:endParaRPr lang="zh-TW" altLang="en-US"/>
        </a:p>
      </dgm:t>
    </dgm:pt>
    <dgm:pt modelId="{A1653F07-8466-494C-974A-E40B49BCCC68}" type="pres">
      <dgm:prSet presAssocID="{DDD8D015-159A-4DA5-B918-35E781D31306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zh-TW" altLang="en-US"/>
        </a:p>
      </dgm:t>
    </dgm:pt>
    <dgm:pt modelId="{19476AFE-FB50-494A-9EB1-546D384B298F}" type="pres">
      <dgm:prSet presAssocID="{DDD8D015-159A-4DA5-B918-35E781D31306}" presName="Name1" presStyleCnt="0"/>
      <dgm:spPr/>
    </dgm:pt>
    <dgm:pt modelId="{C72D4B9F-4F98-4E42-8969-CE743D711812}" type="pres">
      <dgm:prSet presAssocID="{DDD8D015-159A-4DA5-B918-35E781D31306}" presName="cycle" presStyleCnt="0"/>
      <dgm:spPr/>
    </dgm:pt>
    <dgm:pt modelId="{29EB1750-1BC2-4D65-9F6D-B681F6DB175F}" type="pres">
      <dgm:prSet presAssocID="{DDD8D015-159A-4DA5-B918-35E781D31306}" presName="srcNode" presStyleLbl="node1" presStyleIdx="0" presStyleCnt="4"/>
      <dgm:spPr/>
    </dgm:pt>
    <dgm:pt modelId="{46B50263-3A39-4F9E-8C7D-B4CD22D4E90D}" type="pres">
      <dgm:prSet presAssocID="{DDD8D015-159A-4DA5-B918-35E781D31306}" presName="conn" presStyleLbl="parChTrans1D2" presStyleIdx="0" presStyleCnt="1"/>
      <dgm:spPr/>
      <dgm:t>
        <a:bodyPr/>
        <a:lstStyle/>
        <a:p>
          <a:endParaRPr lang="zh-TW" altLang="en-US"/>
        </a:p>
      </dgm:t>
    </dgm:pt>
    <dgm:pt modelId="{F7320308-34A2-481B-9978-A04715696CD8}" type="pres">
      <dgm:prSet presAssocID="{DDD8D015-159A-4DA5-B918-35E781D31306}" presName="extraNode" presStyleLbl="node1" presStyleIdx="0" presStyleCnt="4"/>
      <dgm:spPr/>
    </dgm:pt>
    <dgm:pt modelId="{9FE27BF8-0D3F-411B-BF10-D63C9CCE451F}" type="pres">
      <dgm:prSet presAssocID="{DDD8D015-159A-4DA5-B918-35E781D31306}" presName="dstNode" presStyleLbl="node1" presStyleIdx="0" presStyleCnt="4"/>
      <dgm:spPr/>
    </dgm:pt>
    <dgm:pt modelId="{E0B50A0F-5424-46B6-98FF-D7479A938D7B}" type="pres">
      <dgm:prSet presAssocID="{5DE98069-8C85-4773-B8F3-304C88AC80D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9CEA02-A97A-4186-84B6-D8CBC64AB3DB}" type="pres">
      <dgm:prSet presAssocID="{5DE98069-8C85-4773-B8F3-304C88AC80D8}" presName="accent_1" presStyleCnt="0"/>
      <dgm:spPr/>
    </dgm:pt>
    <dgm:pt modelId="{15941B91-F21C-49DF-9EAC-B212227AED2E}" type="pres">
      <dgm:prSet presAssocID="{5DE98069-8C85-4773-B8F3-304C88AC80D8}" presName="accentRepeatNode" presStyleLbl="solidFgAcc1" presStyleIdx="0" presStyleCnt="4"/>
      <dgm:spPr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1DD76035-F1AD-41E0-83FE-FC6D34B3F84A}" type="pres">
      <dgm:prSet presAssocID="{766FADA4-2B19-4A7F-A744-F86A48779B9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1BB06B-C063-43FF-B3F1-81D1984B9EDC}" type="pres">
      <dgm:prSet presAssocID="{766FADA4-2B19-4A7F-A744-F86A48779B9D}" presName="accent_2" presStyleCnt="0"/>
      <dgm:spPr/>
    </dgm:pt>
    <dgm:pt modelId="{EDB7B6A6-7F5F-40D9-8012-9AC8429B56D1}" type="pres">
      <dgm:prSet presAssocID="{766FADA4-2B19-4A7F-A744-F86A48779B9D}" presName="accentRepeatNode" presStyleLbl="solidFgAcc1" presStyleIdx="1" presStyleCnt="4"/>
      <dgm:spPr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E94A53EB-BB3F-4425-B570-3D8A818261EC}" type="pres">
      <dgm:prSet presAssocID="{240DE719-390A-4B42-B543-358A1664C29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CAB1AA6-D9A0-4B20-AC99-9EDF4695E86E}" type="pres">
      <dgm:prSet presAssocID="{240DE719-390A-4B42-B543-358A1664C291}" presName="accent_3" presStyleCnt="0"/>
      <dgm:spPr/>
    </dgm:pt>
    <dgm:pt modelId="{270F83BA-EA0E-4A05-AA72-1B840FB7F7A4}" type="pres">
      <dgm:prSet presAssocID="{240DE719-390A-4B42-B543-358A1664C291}" presName="accentRepeatNode" presStyleLbl="solidFgAcc1" presStyleIdx="2" presStyleCnt="4"/>
      <dgm:spPr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</dgm:pt>
    <dgm:pt modelId="{CE62C6F6-B713-46E4-B1BA-63BE21F9B8EC}" type="pres">
      <dgm:prSet presAssocID="{D1C69945-8C28-4BD5-BA6B-D9E9D64E831E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937455-825F-47B5-8A3B-0CBDAE6DA370}" type="pres">
      <dgm:prSet presAssocID="{D1C69945-8C28-4BD5-BA6B-D9E9D64E831E}" presName="accent_4" presStyleCnt="0"/>
      <dgm:spPr/>
    </dgm:pt>
    <dgm:pt modelId="{160D329F-257E-44C0-AC5B-7FE571274AD4}" type="pres">
      <dgm:prSet presAssocID="{D1C69945-8C28-4BD5-BA6B-D9E9D64E831E}" presName="accentRepeatNode" presStyleLbl="solidFgAcc1" presStyleIdx="3" presStyleCnt="4"/>
      <dgm:spPr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zh-TW" altLang="en-US"/>
        </a:p>
      </dgm:t>
    </dgm:pt>
  </dgm:ptLst>
  <dgm:cxnLst>
    <dgm:cxn modelId="{E9F8BDE1-C250-4467-BF53-95991E9F1C94}" type="presOf" srcId="{15382377-5BCC-45BC-B4DE-13B557DEF56C}" destId="{46B50263-3A39-4F9E-8C7D-B4CD22D4E90D}" srcOrd="0" destOrd="0" presId="urn:microsoft.com/office/officeart/2008/layout/VerticalCurvedList"/>
    <dgm:cxn modelId="{128820C4-EC6F-4DC4-B652-FD52180F91D7}" type="presOf" srcId="{5DE98069-8C85-4773-B8F3-304C88AC80D8}" destId="{E0B50A0F-5424-46B6-98FF-D7479A938D7B}" srcOrd="0" destOrd="0" presId="urn:microsoft.com/office/officeart/2008/layout/VerticalCurvedList"/>
    <dgm:cxn modelId="{7B4DB4F0-850C-4376-BB0C-90C59B12E569}" srcId="{DDD8D015-159A-4DA5-B918-35E781D31306}" destId="{766FADA4-2B19-4A7F-A744-F86A48779B9D}" srcOrd="1" destOrd="0" parTransId="{A73FAC7B-8BE9-4DCC-8D70-3F737CFF18E5}" sibTransId="{D6F393A3-54BA-4D97-B958-B400EA72D205}"/>
    <dgm:cxn modelId="{D0CDB26A-7A93-4E07-970F-1D3B2508E44A}" type="presOf" srcId="{766FADA4-2B19-4A7F-A744-F86A48779B9D}" destId="{1DD76035-F1AD-41E0-83FE-FC6D34B3F84A}" srcOrd="0" destOrd="0" presId="urn:microsoft.com/office/officeart/2008/layout/VerticalCurvedList"/>
    <dgm:cxn modelId="{36FA6079-8ADC-41AA-A9D9-14B452FC677B}" srcId="{DDD8D015-159A-4DA5-B918-35E781D31306}" destId="{D1C69945-8C28-4BD5-BA6B-D9E9D64E831E}" srcOrd="3" destOrd="0" parTransId="{F2898B62-3A06-4549-9954-93F3237BFD60}" sibTransId="{D11F0C92-304F-4262-BA79-835B4CBDF0A5}"/>
    <dgm:cxn modelId="{BA5E3FE6-2910-4734-93AF-88566FF5BC77}" type="presOf" srcId="{DDD8D015-159A-4DA5-B918-35E781D31306}" destId="{A1653F07-8466-494C-974A-E40B49BCCC68}" srcOrd="0" destOrd="0" presId="urn:microsoft.com/office/officeart/2008/layout/VerticalCurvedList"/>
    <dgm:cxn modelId="{6FDA1D95-78A7-4A35-8C52-AC8522E2A98A}" srcId="{DDD8D015-159A-4DA5-B918-35E781D31306}" destId="{5DE98069-8C85-4773-B8F3-304C88AC80D8}" srcOrd="0" destOrd="0" parTransId="{9F190137-805A-465D-8143-A17E4B3E0460}" sibTransId="{15382377-5BCC-45BC-B4DE-13B557DEF56C}"/>
    <dgm:cxn modelId="{ABE38A81-3203-47AA-956E-C7453CA9AF67}" srcId="{DDD8D015-159A-4DA5-B918-35E781D31306}" destId="{240DE719-390A-4B42-B543-358A1664C291}" srcOrd="2" destOrd="0" parTransId="{99C9790B-AD26-490F-9B31-341B9987AE6A}" sibTransId="{AECFA111-D52F-481E-AC36-F3C97875EB0A}"/>
    <dgm:cxn modelId="{AB237D62-9F11-4F1A-8F87-554989E919CE}" type="presOf" srcId="{D1C69945-8C28-4BD5-BA6B-D9E9D64E831E}" destId="{CE62C6F6-B713-46E4-B1BA-63BE21F9B8EC}" srcOrd="0" destOrd="0" presId="urn:microsoft.com/office/officeart/2008/layout/VerticalCurvedList"/>
    <dgm:cxn modelId="{9AFE870C-0CF4-4C6F-A2A2-588FE6E8A72D}" type="presOf" srcId="{240DE719-390A-4B42-B543-358A1664C291}" destId="{E94A53EB-BB3F-4425-B570-3D8A818261EC}" srcOrd="0" destOrd="0" presId="urn:microsoft.com/office/officeart/2008/layout/VerticalCurvedList"/>
    <dgm:cxn modelId="{1C1BA653-6A20-44F0-8C5A-438AFF8C4405}" type="presParOf" srcId="{A1653F07-8466-494C-974A-E40B49BCCC68}" destId="{19476AFE-FB50-494A-9EB1-546D384B298F}" srcOrd="0" destOrd="0" presId="urn:microsoft.com/office/officeart/2008/layout/VerticalCurvedList"/>
    <dgm:cxn modelId="{57789989-83B6-4CDA-B35D-DCAF5CA5AD3E}" type="presParOf" srcId="{19476AFE-FB50-494A-9EB1-546D384B298F}" destId="{C72D4B9F-4F98-4E42-8969-CE743D711812}" srcOrd="0" destOrd="0" presId="urn:microsoft.com/office/officeart/2008/layout/VerticalCurvedList"/>
    <dgm:cxn modelId="{BBCDFC13-35A1-4B2D-B94F-B27CCF454E35}" type="presParOf" srcId="{C72D4B9F-4F98-4E42-8969-CE743D711812}" destId="{29EB1750-1BC2-4D65-9F6D-B681F6DB175F}" srcOrd="0" destOrd="0" presId="urn:microsoft.com/office/officeart/2008/layout/VerticalCurvedList"/>
    <dgm:cxn modelId="{5CB2BDE4-61A9-40B7-AC8E-628D32E6BB1A}" type="presParOf" srcId="{C72D4B9F-4F98-4E42-8969-CE743D711812}" destId="{46B50263-3A39-4F9E-8C7D-B4CD22D4E90D}" srcOrd="1" destOrd="0" presId="urn:microsoft.com/office/officeart/2008/layout/VerticalCurvedList"/>
    <dgm:cxn modelId="{22100230-CF53-4EBC-9C6F-CA19C056484D}" type="presParOf" srcId="{C72D4B9F-4F98-4E42-8969-CE743D711812}" destId="{F7320308-34A2-481B-9978-A04715696CD8}" srcOrd="2" destOrd="0" presId="urn:microsoft.com/office/officeart/2008/layout/VerticalCurvedList"/>
    <dgm:cxn modelId="{E5123AF2-0BA8-4B22-B56F-8EC434071DFE}" type="presParOf" srcId="{C72D4B9F-4F98-4E42-8969-CE743D711812}" destId="{9FE27BF8-0D3F-411B-BF10-D63C9CCE451F}" srcOrd="3" destOrd="0" presId="urn:microsoft.com/office/officeart/2008/layout/VerticalCurvedList"/>
    <dgm:cxn modelId="{B4ABB47C-BFAF-490E-B868-B0FD566DAACA}" type="presParOf" srcId="{19476AFE-FB50-494A-9EB1-546D384B298F}" destId="{E0B50A0F-5424-46B6-98FF-D7479A938D7B}" srcOrd="1" destOrd="0" presId="urn:microsoft.com/office/officeart/2008/layout/VerticalCurvedList"/>
    <dgm:cxn modelId="{10949F01-2FCA-4E0A-9D98-A4DF707B8AE1}" type="presParOf" srcId="{19476AFE-FB50-494A-9EB1-546D384B298F}" destId="{559CEA02-A97A-4186-84B6-D8CBC64AB3DB}" srcOrd="2" destOrd="0" presId="urn:microsoft.com/office/officeart/2008/layout/VerticalCurvedList"/>
    <dgm:cxn modelId="{90CCAE39-63E5-46F5-9BBD-9283B3246AB0}" type="presParOf" srcId="{559CEA02-A97A-4186-84B6-D8CBC64AB3DB}" destId="{15941B91-F21C-49DF-9EAC-B212227AED2E}" srcOrd="0" destOrd="0" presId="urn:microsoft.com/office/officeart/2008/layout/VerticalCurvedList"/>
    <dgm:cxn modelId="{AA1080FA-73C6-4D32-8023-BE6962AE5114}" type="presParOf" srcId="{19476AFE-FB50-494A-9EB1-546D384B298F}" destId="{1DD76035-F1AD-41E0-83FE-FC6D34B3F84A}" srcOrd="3" destOrd="0" presId="urn:microsoft.com/office/officeart/2008/layout/VerticalCurvedList"/>
    <dgm:cxn modelId="{7F719EAB-CE5F-4EF7-85E7-19DCC667C66E}" type="presParOf" srcId="{19476AFE-FB50-494A-9EB1-546D384B298F}" destId="{4D1BB06B-C063-43FF-B3F1-81D1984B9EDC}" srcOrd="4" destOrd="0" presId="urn:microsoft.com/office/officeart/2008/layout/VerticalCurvedList"/>
    <dgm:cxn modelId="{54039A8A-E908-4F71-81F3-82D292B43769}" type="presParOf" srcId="{4D1BB06B-C063-43FF-B3F1-81D1984B9EDC}" destId="{EDB7B6A6-7F5F-40D9-8012-9AC8429B56D1}" srcOrd="0" destOrd="0" presId="urn:microsoft.com/office/officeart/2008/layout/VerticalCurvedList"/>
    <dgm:cxn modelId="{52F384E5-BC20-46F7-8817-A9BD0A3704B9}" type="presParOf" srcId="{19476AFE-FB50-494A-9EB1-546D384B298F}" destId="{E94A53EB-BB3F-4425-B570-3D8A818261EC}" srcOrd="5" destOrd="0" presId="urn:microsoft.com/office/officeart/2008/layout/VerticalCurvedList"/>
    <dgm:cxn modelId="{A3CC4ABB-DE9A-439F-959B-B7E71ED9AF53}" type="presParOf" srcId="{19476AFE-FB50-494A-9EB1-546D384B298F}" destId="{1CAB1AA6-D9A0-4B20-AC99-9EDF4695E86E}" srcOrd="6" destOrd="0" presId="urn:microsoft.com/office/officeart/2008/layout/VerticalCurvedList"/>
    <dgm:cxn modelId="{70453B43-DD47-407B-A275-D652E45B8CBB}" type="presParOf" srcId="{1CAB1AA6-D9A0-4B20-AC99-9EDF4695E86E}" destId="{270F83BA-EA0E-4A05-AA72-1B840FB7F7A4}" srcOrd="0" destOrd="0" presId="urn:microsoft.com/office/officeart/2008/layout/VerticalCurvedList"/>
    <dgm:cxn modelId="{1A3F2436-6928-4C35-85DB-B12C03871C67}" type="presParOf" srcId="{19476AFE-FB50-494A-9EB1-546D384B298F}" destId="{CE62C6F6-B713-46E4-B1BA-63BE21F9B8EC}" srcOrd="7" destOrd="0" presId="urn:microsoft.com/office/officeart/2008/layout/VerticalCurvedList"/>
    <dgm:cxn modelId="{3A2C1BA9-C305-47DF-93BE-86399762B99B}" type="presParOf" srcId="{19476AFE-FB50-494A-9EB1-546D384B298F}" destId="{0E937455-825F-47B5-8A3B-0CBDAE6DA370}" srcOrd="8" destOrd="0" presId="urn:microsoft.com/office/officeart/2008/layout/VerticalCurvedList"/>
    <dgm:cxn modelId="{5E53A130-8025-4193-861B-B3F3811B4E64}" type="presParOf" srcId="{0E937455-825F-47B5-8A3B-0CBDAE6DA370}" destId="{160D329F-257E-44C0-AC5B-7FE571274AD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50263-3A39-4F9E-8C7D-B4CD22D4E90D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50A0F-5424-46B6-98FF-D7479A938D7B}">
      <dsp:nvSpPr>
        <dsp:cNvPr id="0" name=""/>
        <dsp:cNvSpPr/>
      </dsp:nvSpPr>
      <dsp:spPr>
        <a:xfrm>
          <a:off x="460128" y="312440"/>
          <a:ext cx="5580684" cy="62520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提議新</a:t>
          </a:r>
          <a:r>
            <a:rPr lang="en-US" altLang="zh-TW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SIG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0128" y="312440"/>
        <a:ext cx="5580684" cy="625205"/>
      </dsp:txXfrm>
    </dsp:sp>
    <dsp:sp modelId="{15941B91-F21C-49DF-9EAC-B212227AED2E}">
      <dsp:nvSpPr>
        <dsp:cNvPr id="0" name=""/>
        <dsp:cNvSpPr/>
      </dsp:nvSpPr>
      <dsp:spPr>
        <a:xfrm>
          <a:off x="69375" y="234289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76035-F1AD-41E0-83FE-FC6D34B3F84A}">
      <dsp:nvSpPr>
        <dsp:cNvPr id="0" name=""/>
        <dsp:cNvSpPr/>
      </dsp:nvSpPr>
      <dsp:spPr>
        <a:xfrm>
          <a:off x="818573" y="1250411"/>
          <a:ext cx="5222240" cy="62520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部會計畫鏈結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8573" y="1250411"/>
        <a:ext cx="5222240" cy="625205"/>
      </dsp:txXfrm>
    </dsp:sp>
    <dsp:sp modelId="{EDB7B6A6-7F5F-40D9-8012-9AC8429B56D1}">
      <dsp:nvSpPr>
        <dsp:cNvPr id="0" name=""/>
        <dsp:cNvSpPr/>
      </dsp:nvSpPr>
      <dsp:spPr>
        <a:xfrm>
          <a:off x="427819" y="1172260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4A53EB-BB3F-4425-B570-3D8A818261EC}">
      <dsp:nvSpPr>
        <dsp:cNvPr id="0" name=""/>
        <dsp:cNvSpPr/>
      </dsp:nvSpPr>
      <dsp:spPr>
        <a:xfrm>
          <a:off x="818573" y="2188382"/>
          <a:ext cx="5222240" cy="62520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場域專案推動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818573" y="2188382"/>
        <a:ext cx="5222240" cy="625205"/>
      </dsp:txXfrm>
    </dsp:sp>
    <dsp:sp modelId="{270F83BA-EA0E-4A05-AA72-1B840FB7F7A4}">
      <dsp:nvSpPr>
        <dsp:cNvPr id="0" name=""/>
        <dsp:cNvSpPr/>
      </dsp:nvSpPr>
      <dsp:spPr>
        <a:xfrm>
          <a:off x="427819" y="2110232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2C6F6-B713-46E4-B1BA-63BE21F9B8EC}">
      <dsp:nvSpPr>
        <dsp:cNvPr id="0" name=""/>
        <dsp:cNvSpPr/>
      </dsp:nvSpPr>
      <dsp:spPr>
        <a:xfrm>
          <a:off x="460128" y="3126353"/>
          <a:ext cx="5580684" cy="625205"/>
        </a:xfrm>
        <a:prstGeom prst="rect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6257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資源情報分享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60128" y="3126353"/>
        <a:ext cx="5580684" cy="625205"/>
      </dsp:txXfrm>
    </dsp:sp>
    <dsp:sp modelId="{160D329F-257E-44C0-AC5B-7FE571274AD4}">
      <dsp:nvSpPr>
        <dsp:cNvPr id="0" name=""/>
        <dsp:cNvSpPr/>
      </dsp:nvSpPr>
      <dsp:spPr>
        <a:xfrm>
          <a:off x="69375" y="3048203"/>
          <a:ext cx="781507" cy="781507"/>
        </a:xfrm>
        <a:prstGeom prst="ellipse">
          <a:avLst/>
        </a:prstGeom>
        <a:blipFill rotWithShape="0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E1368D-FF2C-4E44-B733-51E35226CF75}" type="datetimeFigureOut">
              <a:rPr lang="zh-TW" altLang="en-US" smtClean="0"/>
              <a:t>2017/9/11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CD6A8D-45DE-4ADD-AB50-96BC3014F1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21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CD6A8D-45DE-4ADD-AB50-96BC3014F194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92412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/>
          <a:lstStyle/>
          <a:p>
            <a:fld id="{B9604B4F-C981-4D9A-A291-E1209D018E03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6761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9771" y="4715907"/>
            <a:ext cx="5438139" cy="4467701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1420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9771" y="4715907"/>
            <a:ext cx="5438139" cy="4467701"/>
          </a:xfrm>
          <a:prstGeom prst="rect">
            <a:avLst/>
          </a:prstGeom>
        </p:spPr>
        <p:txBody>
          <a:bodyPr lIns="91416" tIns="91416" rIns="91416" bIns="91416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2448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5468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2905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6628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43" y="0"/>
            <a:ext cx="9140918" cy="4580878"/>
          </a:xfrm>
          <a:prstGeom prst="rect">
            <a:avLst/>
          </a:prstGeom>
          <a:effectLst>
            <a:softEdge rad="0"/>
          </a:effec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0156" r="1686" b="20578"/>
          <a:stretch/>
        </p:blipFill>
        <p:spPr>
          <a:xfrm>
            <a:off x="0" y="5"/>
            <a:ext cx="5823284" cy="147801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288952" y="1056532"/>
            <a:ext cx="7422509" cy="1299173"/>
          </a:xfrm>
        </p:spPr>
        <p:txBody>
          <a:bodyPr anchor="b"/>
          <a:lstStyle>
            <a:lvl1pPr algn="l">
              <a:defRPr sz="4050" b="1" i="0" cap="none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1288950" y="2355701"/>
            <a:ext cx="6619244" cy="860400"/>
          </a:xfrm>
        </p:spPr>
        <p:txBody>
          <a:bodyPr anchor="t"/>
          <a:lstStyle>
            <a:lvl1pPr marL="0" indent="0" algn="l">
              <a:buNone/>
              <a:defRPr sz="1500" b="1" cap="all">
                <a:solidFill>
                  <a:schemeClr val="tx1"/>
                </a:solidFill>
              </a:defRPr>
            </a:lvl1pPr>
            <a:lvl2pPr marL="342884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1230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ub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5323800"/>
          </a:xfrm>
          <a:prstGeom prst="rect">
            <a:avLst/>
          </a:prstGeom>
          <a:solidFill>
            <a:srgbClr val="2185C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buClr>
                <a:srgbClr val="FFFFFF"/>
              </a:buClr>
              <a:buNone/>
              <a:defRPr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buClr>
                <a:srgbClr val="FFFFFF"/>
              </a:buClr>
              <a:buSzPct val="1000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/>
          <p:nvPr/>
        </p:nvSpPr>
        <p:spPr>
          <a:xfrm>
            <a:off x="3047703" y="5323801"/>
            <a:ext cx="3047700" cy="102899"/>
          </a:xfrm>
          <a:prstGeom prst="rect">
            <a:avLst/>
          </a:prstGeom>
          <a:solidFill>
            <a:srgbClr val="FF9715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6096270" y="5323801"/>
            <a:ext cx="3047700" cy="102899"/>
          </a:xfrm>
          <a:prstGeom prst="rect">
            <a:avLst/>
          </a:prstGeom>
          <a:solidFill>
            <a:srgbClr val="F20253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1" y="5323801"/>
            <a:ext cx="3047700" cy="102899"/>
          </a:xfrm>
          <a:prstGeom prst="rect">
            <a:avLst/>
          </a:prstGeom>
          <a:solidFill>
            <a:srgbClr val="7ECEFD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 rotWithShape="1">
          <a:blip r:embed="rId2" cstate="print">
            <a:lum bright="4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0156" r="64549" b="20578"/>
          <a:stretch/>
        </p:blipFill>
        <p:spPr>
          <a:xfrm>
            <a:off x="7622766" y="4"/>
            <a:ext cx="1385888" cy="147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112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2792" y="6366493"/>
            <a:ext cx="2057400" cy="365125"/>
          </a:xfrm>
        </p:spPr>
        <p:txBody>
          <a:bodyPr/>
          <a:lstStyle/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195201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21591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1097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4718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3860" y="6383647"/>
            <a:ext cx="2057400" cy="365125"/>
          </a:xfrm>
        </p:spPr>
        <p:txBody>
          <a:bodyPr/>
          <a:lstStyle/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265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81031" y="6352845"/>
            <a:ext cx="2057400" cy="365125"/>
          </a:xfrm>
        </p:spPr>
        <p:txBody>
          <a:bodyPr/>
          <a:lstStyle/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5045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908327" y="6373504"/>
            <a:ext cx="2057400" cy="347972"/>
          </a:xfrm>
        </p:spPr>
        <p:txBody>
          <a:bodyPr/>
          <a:lstStyle/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537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5164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B2CC7-3608-41C4-B3ED-B67F6063EFD8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 rotWithShape="1">
          <a:blip r:embed="rId15" cstate="print"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8" t="50156" r="64549" b="20578"/>
          <a:stretch/>
        </p:blipFill>
        <p:spPr>
          <a:xfrm>
            <a:off x="8031480" y="-60955"/>
            <a:ext cx="1068614" cy="1139652"/>
          </a:xfrm>
          <a:prstGeom prst="rect">
            <a:avLst/>
          </a:prstGeom>
        </p:spPr>
      </p:pic>
      <p:sp>
        <p:nvSpPr>
          <p:cNvPr id="8" name="Footer Placeholder 6"/>
          <p:cNvSpPr txBox="1">
            <a:spLocks/>
          </p:cNvSpPr>
          <p:nvPr userDrawn="1"/>
        </p:nvSpPr>
        <p:spPr>
          <a:xfrm>
            <a:off x="-42772" y="6622042"/>
            <a:ext cx="4680960" cy="2396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Copyright 2017 Asia Silicon Valley Development Agency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52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1136" y="641269"/>
            <a:ext cx="7860349" cy="2290686"/>
          </a:xfrm>
        </p:spPr>
        <p:txBody>
          <a:bodyPr>
            <a:noAutofit/>
          </a:bodyPr>
          <a:lstStyle/>
          <a:p>
            <a:r>
              <a: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亞洲</a:t>
            </a:r>
            <a:r>
              <a:rPr lang="zh-TW" altLang="en-US" sz="54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</a:t>
            </a:r>
            <a:r>
              <a:rPr lang="zh-TW" altLang="en-US" sz="5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矽谷</a:t>
            </a:r>
            <a:r>
              <a:rPr lang="en-US" altLang="zh-TW" sz="5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/>
            </a:r>
            <a:br>
              <a:rPr lang="en-US" altLang="zh-TW" sz="54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</a:b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物聯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網</a:t>
            </a:r>
            <a:r>
              <a:rPr lang="zh-TW" altLang="en-US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產業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大聯盟第二次會員大會</a:t>
            </a:r>
            <a:endParaRPr lang="en-US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1508760" y="4652581"/>
            <a:ext cx="600995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亞洲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sym typeface="Wingdings"/>
              </a:rPr>
              <a:t>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矽谷計畫執行中心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          </a:t>
            </a:r>
            <a:endParaRPr lang="en-US" altLang="zh-TW" sz="36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/>
        </p:nvGrpSpPr>
        <p:grpSpPr>
          <a:xfrm>
            <a:off x="219075" y="3406247"/>
            <a:ext cx="8724900" cy="3159320"/>
            <a:chOff x="-186804" y="2509921"/>
            <a:chExt cx="9090053" cy="3627095"/>
          </a:xfrm>
        </p:grpSpPr>
        <p:pic>
          <p:nvPicPr>
            <p:cNvPr id="1026" name="Picture 2" descr="Colorful city vector file free to download.&#10;Enjoy ;)&#10;Remember to visit author's site!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43" t="3614" r="7659" b="5489"/>
            <a:stretch/>
          </p:blipFill>
          <p:spPr bwMode="auto">
            <a:xfrm>
              <a:off x="3289726" y="2676490"/>
              <a:ext cx="2477963" cy="27180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Freeform 8"/>
            <p:cNvSpPr/>
            <p:nvPr/>
          </p:nvSpPr>
          <p:spPr>
            <a:xfrm rot="21172262">
              <a:off x="2306960" y="2509921"/>
              <a:ext cx="3842082" cy="3627095"/>
            </a:xfrm>
            <a:custGeom>
              <a:avLst/>
              <a:gdLst>
                <a:gd name="connsiteX0" fmla="*/ 3120206 w 5240930"/>
                <a:gd name="connsiteY0" fmla="*/ 18970 h 4842334"/>
                <a:gd name="connsiteX1" fmla="*/ 5221960 w 5240930"/>
                <a:gd name="connsiteY1" fmla="*/ 2721610 h 4842334"/>
                <a:gd name="connsiteX2" fmla="*/ 2519320 w 5240930"/>
                <a:gd name="connsiteY2" fmla="*/ 4823364 h 4842334"/>
                <a:gd name="connsiteX3" fmla="*/ 436222 w 5240930"/>
                <a:gd name="connsiteY3" fmla="*/ 2848572 h 4842334"/>
                <a:gd name="connsiteX4" fmla="*/ 414986 w 5240930"/>
                <a:gd name="connsiteY4" fmla="*/ 2682589 h 4842334"/>
                <a:gd name="connsiteX5" fmla="*/ 0 w 5240930"/>
                <a:gd name="connsiteY5" fmla="*/ 2682589 h 4842334"/>
                <a:gd name="connsiteX6" fmla="*/ 457731 w 5240930"/>
                <a:gd name="connsiteY6" fmla="*/ 1893399 h 4842334"/>
                <a:gd name="connsiteX7" fmla="*/ 460687 w 5240930"/>
                <a:gd name="connsiteY7" fmla="*/ 1876665 h 4842334"/>
                <a:gd name="connsiteX8" fmla="*/ 464753 w 5240930"/>
                <a:gd name="connsiteY8" fmla="*/ 1862301 h 4842334"/>
                <a:gd name="connsiteX9" fmla="*/ 472187 w 5240930"/>
                <a:gd name="connsiteY9" fmla="*/ 1868475 h 4842334"/>
                <a:gd name="connsiteX10" fmla="*/ 622092 w 5240930"/>
                <a:gd name="connsiteY10" fmla="*/ 1610017 h 4842334"/>
                <a:gd name="connsiteX11" fmla="*/ 1244183 w 5240930"/>
                <a:gd name="connsiteY11" fmla="*/ 2682589 h 4842334"/>
                <a:gd name="connsiteX12" fmla="*/ 890089 w 5240930"/>
                <a:gd name="connsiteY12" fmla="*/ 2682589 h 4842334"/>
                <a:gd name="connsiteX13" fmla="*/ 897077 w 5240930"/>
                <a:gd name="connsiteY13" fmla="*/ 2741570 h 4842334"/>
                <a:gd name="connsiteX14" fmla="*/ 2577925 w 5240930"/>
                <a:gd name="connsiteY14" fmla="*/ 4354791 h 4842334"/>
                <a:gd name="connsiteX15" fmla="*/ 4753388 w 5240930"/>
                <a:gd name="connsiteY15" fmla="*/ 2663005 h 4842334"/>
                <a:gd name="connsiteX16" fmla="*/ 3061602 w 5240930"/>
                <a:gd name="connsiteY16" fmla="*/ 487542 h 4842334"/>
                <a:gd name="connsiteX17" fmla="*/ 1132227 w 5240930"/>
                <a:gd name="connsiteY17" fmla="*/ 1445680 h 4842334"/>
                <a:gd name="connsiteX18" fmla="*/ 1061341 w 5240930"/>
                <a:gd name="connsiteY18" fmla="*/ 1583422 h 4842334"/>
                <a:gd name="connsiteX19" fmla="*/ 1153218 w 5240930"/>
                <a:gd name="connsiteY19" fmla="*/ 1039838 h 4842334"/>
                <a:gd name="connsiteX20" fmla="*/ 732981 w 5240930"/>
                <a:gd name="connsiteY20" fmla="*/ 1194281 h 4842334"/>
                <a:gd name="connsiteX21" fmla="*/ 850707 w 5240930"/>
                <a:gd name="connsiteY21" fmla="*/ 1011957 h 4842334"/>
                <a:gd name="connsiteX22" fmla="*/ 3120206 w 5240930"/>
                <a:gd name="connsiteY22" fmla="*/ 18970 h 4842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5240930" h="4842334">
                  <a:moveTo>
                    <a:pt x="3120206" y="18970"/>
                  </a:moveTo>
                  <a:cubicBezTo>
                    <a:pt x="4446903" y="184900"/>
                    <a:pt x="5387890" y="1394913"/>
                    <a:pt x="5221960" y="2721610"/>
                  </a:cubicBezTo>
                  <a:cubicBezTo>
                    <a:pt x="5056030" y="4048307"/>
                    <a:pt x="3846017" y="4989294"/>
                    <a:pt x="2519320" y="4823364"/>
                  </a:cubicBezTo>
                  <a:cubicBezTo>
                    <a:pt x="1441379" y="4688546"/>
                    <a:pt x="618067" y="3864470"/>
                    <a:pt x="436222" y="2848572"/>
                  </a:cubicBezTo>
                  <a:lnTo>
                    <a:pt x="414986" y="2682589"/>
                  </a:lnTo>
                  <a:lnTo>
                    <a:pt x="0" y="2682589"/>
                  </a:lnTo>
                  <a:lnTo>
                    <a:pt x="457731" y="1893399"/>
                  </a:lnTo>
                  <a:lnTo>
                    <a:pt x="460687" y="1876665"/>
                  </a:lnTo>
                  <a:lnTo>
                    <a:pt x="464753" y="1862301"/>
                  </a:lnTo>
                  <a:lnTo>
                    <a:pt x="472187" y="1868475"/>
                  </a:lnTo>
                  <a:lnTo>
                    <a:pt x="622092" y="1610017"/>
                  </a:lnTo>
                  <a:lnTo>
                    <a:pt x="1244183" y="2682589"/>
                  </a:lnTo>
                  <a:lnTo>
                    <a:pt x="890089" y="2682589"/>
                  </a:lnTo>
                  <a:lnTo>
                    <a:pt x="897077" y="2741570"/>
                  </a:lnTo>
                  <a:cubicBezTo>
                    <a:pt x="1034804" y="3570131"/>
                    <a:pt x="1701904" y="4245227"/>
                    <a:pt x="2577925" y="4354791"/>
                  </a:cubicBezTo>
                  <a:cubicBezTo>
                    <a:pt x="3645836" y="4488355"/>
                    <a:pt x="4619824" y="3730916"/>
                    <a:pt x="4753388" y="2663005"/>
                  </a:cubicBezTo>
                  <a:cubicBezTo>
                    <a:pt x="4886951" y="1595094"/>
                    <a:pt x="4129513" y="621106"/>
                    <a:pt x="3061602" y="487542"/>
                  </a:cubicBezTo>
                  <a:cubicBezTo>
                    <a:pt x="2260669" y="387370"/>
                    <a:pt x="1512567" y="788386"/>
                    <a:pt x="1132227" y="1445680"/>
                  </a:cubicBezTo>
                  <a:lnTo>
                    <a:pt x="1061341" y="1583422"/>
                  </a:lnTo>
                  <a:lnTo>
                    <a:pt x="1153218" y="1039838"/>
                  </a:lnTo>
                  <a:lnTo>
                    <a:pt x="732981" y="1194281"/>
                  </a:lnTo>
                  <a:lnTo>
                    <a:pt x="850707" y="1011957"/>
                  </a:lnTo>
                  <a:cubicBezTo>
                    <a:pt x="1351150" y="314007"/>
                    <a:pt x="2208102" y="-95107"/>
                    <a:pt x="3120206" y="18970"/>
                  </a:cubicBezTo>
                  <a:close/>
                </a:path>
              </a:pathLst>
            </a:custGeom>
            <a:solidFill>
              <a:srgbClr val="FFC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1200" smtClea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1" name="Oval 9"/>
            <p:cNvSpPr/>
            <p:nvPr/>
          </p:nvSpPr>
          <p:spPr>
            <a:xfrm>
              <a:off x="2568006" y="2825625"/>
              <a:ext cx="936000" cy="97200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1200" smtClea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3" name="Oval 11"/>
            <p:cNvSpPr/>
            <p:nvPr/>
          </p:nvSpPr>
          <p:spPr>
            <a:xfrm>
              <a:off x="5229215" y="2825625"/>
              <a:ext cx="936000" cy="97200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1200" smtClea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5" name="Oval 16"/>
            <p:cNvSpPr/>
            <p:nvPr/>
          </p:nvSpPr>
          <p:spPr>
            <a:xfrm>
              <a:off x="2568006" y="5011981"/>
              <a:ext cx="936000" cy="97200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1200" smtClea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7" name="Oval 18"/>
            <p:cNvSpPr/>
            <p:nvPr/>
          </p:nvSpPr>
          <p:spPr>
            <a:xfrm>
              <a:off x="5229215" y="5011981"/>
              <a:ext cx="936000" cy="972000"/>
            </a:xfrm>
            <a:prstGeom prst="ellipse">
              <a:avLst/>
            </a:prstGeom>
            <a:solidFill>
              <a:srgbClr val="1F497D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endParaRPr lang="en-US" kern="1200" smtClean="0">
                <a:solidFill>
                  <a:srgbClr val="FFFFFF"/>
                </a:solidFill>
                <a:latin typeface="Calibri"/>
                <a:ea typeface="+mn-ea"/>
              </a:endParaRPr>
            </a:p>
          </p:txBody>
        </p:sp>
        <p:sp>
          <p:nvSpPr>
            <p:cNvPr id="29" name="TextBox 20"/>
            <p:cNvSpPr txBox="1"/>
            <p:nvPr/>
          </p:nvSpPr>
          <p:spPr>
            <a:xfrm>
              <a:off x="3247194" y="4498201"/>
              <a:ext cx="2232836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defRPr/>
              </a:pPr>
              <a:r>
                <a:rPr kumimoji="1" lang="zh-TW" altLang="en-US" sz="2400" b="1" dirty="0">
                  <a:solidFill>
                    <a:srgbClr val="002060"/>
                  </a:solidFill>
                  <a:effectLst>
                    <a:glow rad="63500">
                      <a:srgbClr val="FFFFFF"/>
                    </a:glow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推動智慧城市示範場域驗證</a:t>
              </a:r>
              <a:endParaRPr lang="en-US" sz="2400" b="1" kern="1200" dirty="0" smtClean="0">
                <a:solidFill>
                  <a:srgbClr val="002060"/>
                </a:solidFill>
                <a:effectLst>
                  <a:glow rad="635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charset="0"/>
                <a:ea typeface="Arial Narrow" charset="0"/>
                <a:cs typeface="Arial Narrow" charset="0"/>
              </a:endParaRPr>
            </a:p>
          </p:txBody>
        </p:sp>
        <p:sp>
          <p:nvSpPr>
            <p:cNvPr id="32" name="TextBox 25"/>
            <p:cNvSpPr txBox="1"/>
            <p:nvPr/>
          </p:nvSpPr>
          <p:spPr>
            <a:xfrm>
              <a:off x="-186804" y="2781686"/>
              <a:ext cx="2614895" cy="63602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just" hangingPunct="0">
                <a:defRPr/>
              </a:pPr>
              <a:r>
                <a:rPr lang="zh-TW" altLang="en-US" kern="1200" dirty="0" smtClean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聚焦</a:t>
              </a:r>
              <a:r>
                <a:rPr lang="zh-TW" altLang="en-US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城市共通議題，如</a:t>
              </a:r>
              <a:r>
                <a:rPr lang="zh-TW" altLang="en-US" b="1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智慧交通、智慧醫療</a:t>
              </a:r>
              <a:r>
                <a:rPr lang="zh-TW" altLang="en-US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等</a:t>
              </a:r>
            </a:p>
          </p:txBody>
        </p:sp>
        <p:pic>
          <p:nvPicPr>
            <p:cNvPr id="36" name="圖片 35"/>
            <p:cNvPicPr>
              <a:picLocks noChangeAspect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89053" y="3054672"/>
              <a:ext cx="500673" cy="500673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>
            <a:blip r:embed="rId4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0030" y="3065864"/>
              <a:ext cx="521167" cy="521167"/>
            </a:xfrm>
            <a:prstGeom prst="rect">
              <a:avLst/>
            </a:prstGeom>
          </p:spPr>
        </p:pic>
        <p:sp>
          <p:nvSpPr>
            <p:cNvPr id="38" name="TextBox 25"/>
            <p:cNvSpPr txBox="1"/>
            <p:nvPr/>
          </p:nvSpPr>
          <p:spPr>
            <a:xfrm>
              <a:off x="6359259" y="2812292"/>
              <a:ext cx="2543990" cy="580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just" hangingPunct="0">
                <a:defRPr/>
              </a:pPr>
              <a:r>
                <a:rPr lang="zh-TW" altLang="en-US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選定代表性場域進行技術測試與商業模式驗證</a:t>
              </a:r>
            </a:p>
          </p:txBody>
        </p:sp>
        <p:pic>
          <p:nvPicPr>
            <p:cNvPr id="39" name="圖片 38"/>
            <p:cNvPicPr>
              <a:picLocks noChangeAspect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0733" y="5202762"/>
              <a:ext cx="590438" cy="590438"/>
            </a:xfrm>
            <a:prstGeom prst="rect">
              <a:avLst/>
            </a:prstGeom>
          </p:spPr>
        </p:pic>
        <p:sp>
          <p:nvSpPr>
            <p:cNvPr id="40" name="TextBox 25"/>
            <p:cNvSpPr txBox="1"/>
            <p:nvPr/>
          </p:nvSpPr>
          <p:spPr>
            <a:xfrm>
              <a:off x="6334823" y="5301301"/>
              <a:ext cx="2405430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just" hangingPunct="0">
                <a:spcAft>
                  <a:spcPts val="300"/>
                </a:spcAft>
                <a:defRPr/>
              </a:pPr>
              <a:r>
                <a:rPr lang="zh-TW" altLang="en-US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推動服務導向的系統解決方案</a:t>
              </a:r>
            </a:p>
          </p:txBody>
        </p:sp>
        <p:sp>
          <p:nvSpPr>
            <p:cNvPr id="41" name="TextBox 25"/>
            <p:cNvSpPr txBox="1"/>
            <p:nvPr/>
          </p:nvSpPr>
          <p:spPr>
            <a:xfrm>
              <a:off x="-107415" y="5184286"/>
              <a:ext cx="2535506" cy="580664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just" hangingPunct="0">
                <a:spcAft>
                  <a:spcPts val="300"/>
                </a:spcAft>
                <a:defRPr/>
              </a:pPr>
              <a:r>
                <a:rPr lang="zh-TW" altLang="en-US" kern="1200" dirty="0">
                  <a:latin typeface="Arial Unicode MS" panose="020B0604020202020204" pitchFamily="34" charset="-120"/>
                  <a:ea typeface="微軟正黑體" panose="020B0604030504040204" pitchFamily="34" charset="-120"/>
                  <a:cs typeface="Lato"/>
                </a:rPr>
                <a:t>逐步將成功案例擴展至其他城市或海外市場</a:t>
              </a:r>
              <a:endParaRPr lang="zh-TW" altLang="en-US" kern="1200" dirty="0" smtClean="0">
                <a:latin typeface="Arial Unicode MS" panose="020B0604020202020204" pitchFamily="34" charset="-120"/>
                <a:ea typeface="微軟正黑體" panose="020B0604030504040204" pitchFamily="34" charset="-120"/>
                <a:cs typeface="Lato"/>
              </a:endParaRPr>
            </a:p>
          </p:txBody>
        </p:sp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2502" y="5222192"/>
              <a:ext cx="529426" cy="529426"/>
            </a:xfrm>
            <a:prstGeom prst="rect">
              <a:avLst/>
            </a:prstGeom>
          </p:spPr>
        </p:pic>
      </p:grpSp>
      <p:sp>
        <p:nvSpPr>
          <p:cNvPr id="24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6997419" y="649725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/>
            <a:fld id="{862BEF42-55D4-405D-879A-39DD27EC09B4}" type="slidenum">
              <a:rPr lang="zh-TW" altLang="en-US" sz="1200" b="1" kern="0">
                <a:solidFill>
                  <a:srgbClr val="000000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 algn="r"/>
              <a:t>10</a:t>
            </a:fld>
            <a:endParaRPr lang="zh-TW" altLang="en-US" sz="1200" b="1" kern="0" dirty="0">
              <a:solidFill>
                <a:srgbClr val="000000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9023" y="1339508"/>
            <a:ext cx="85153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已協調相關部會，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將積極推動智慧城市示範場域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驗證：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年運用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經濟部「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4G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智慧寬頻應用城市補助計畫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」辦理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00100" lvl="1" indent="-342900" algn="just">
              <a:buFont typeface="Wingdings" panose="05000000000000000000" pitchFamily="2" charset="2"/>
              <a:buChar char="ü"/>
            </a:pP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由經濟部提出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「亞洲．矽谷─智慧城市旗艦應用服務示範計畫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」，投入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億元預算，聚焦</a:t>
            </a:r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智慧交通、智慧醫療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等議題</a:t>
            </a:r>
            <a:endParaRPr lang="zh-TW" altLang="en-US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標題 4"/>
          <p:cNvSpPr>
            <a:spLocks noGrp="1"/>
          </p:cNvSpPr>
          <p:nvPr>
            <p:ph type="title"/>
          </p:nvPr>
        </p:nvSpPr>
        <p:spPr>
          <a:xfrm>
            <a:off x="570370" y="103775"/>
            <a:ext cx="8573630" cy="1109389"/>
          </a:xfr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360000" algn="ctr">
              <a:lnSpc>
                <a:spcPct val="100000"/>
              </a:lnSpc>
              <a:buClr>
                <a:srgbClr val="97ABBC"/>
              </a:buClr>
              <a:buSzPct val="100000"/>
              <a:buFont typeface="Raleway"/>
            </a:pPr>
            <a:r>
              <a:rPr lang="zh-TW" altLang="en-US" sz="3600" b="1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智慧</a:t>
            </a:r>
            <a:r>
              <a:rPr lang="zh-TW" altLang="en-US" sz="3600" b="1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化示範場</a:t>
            </a:r>
            <a:r>
              <a:rPr lang="zh-TW" altLang="en-US" sz="3600" b="1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  <a:sym typeface="Raleway"/>
              </a:rPr>
              <a:t>域</a:t>
            </a:r>
            <a:endParaRPr lang="zh-TW" altLang="en-US" sz="3600" b="1" dirty="0">
              <a:solidFill>
                <a:srgbClr val="9BBB59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  <a:sym typeface="Raleway"/>
            </a:endParaRPr>
          </a:p>
        </p:txBody>
      </p:sp>
    </p:spTree>
    <p:extLst>
      <p:ext uri="{BB962C8B-B14F-4D97-AF65-F5344CB8AC3E}">
        <p14:creationId xmlns:p14="http://schemas.microsoft.com/office/powerpoint/2010/main" val="345089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673925" y="1719237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zh-TW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後續方</a:t>
            </a: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8715903" y="6487659"/>
            <a:ext cx="419127" cy="36512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E7C3AC2-E42B-4790-A5FC-C4100EDFC814}" type="slidenum">
              <a:rPr lang="zh-TW" altLang="en-US" sz="120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11</a:t>
            </a:fld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4804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000" b="1" dirty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大聯盟</a:t>
            </a:r>
            <a:r>
              <a:rPr lang="zh-TW" altLang="zh-TW" sz="4000" b="1" dirty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後續的推動</a:t>
            </a:r>
            <a:endParaRPr lang="zh-TW" altLang="en-US" sz="4000" b="1" dirty="0">
              <a:solidFill>
                <a:srgbClr val="70AD47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109991038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437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1365662" y="2386940"/>
            <a:ext cx="593766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zh-TW" altLang="en-US" sz="66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簡報完畢</a:t>
            </a:r>
          </a:p>
          <a:p>
            <a:pPr algn="ctr">
              <a:buNone/>
            </a:pPr>
            <a:r>
              <a:rPr lang="zh-TW" altLang="en-US" sz="6600" b="1" dirty="0">
                <a:solidFill>
                  <a:schemeClr val="accent4">
                    <a:lumMod val="75000"/>
                  </a:schemeClr>
                </a:solidFill>
                <a:effectLst>
                  <a:glow rad="1016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敬請指教</a:t>
            </a:r>
          </a:p>
          <a:p>
            <a:endParaRPr lang="zh-TW" altLang="en-US" sz="6600" dirty="0"/>
          </a:p>
        </p:txBody>
      </p:sp>
    </p:spTree>
    <p:extLst>
      <p:ext uri="{BB962C8B-B14F-4D97-AF65-F5344CB8AC3E}">
        <p14:creationId xmlns:p14="http://schemas.microsoft.com/office/powerpoint/2010/main" val="226030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marL="3175" algn="ctr">
              <a:lnSpc>
                <a:spcPct val="100000"/>
              </a:lnSpc>
              <a:buClr>
                <a:srgbClr val="97ABBC"/>
              </a:buClr>
              <a:buSzPct val="100000"/>
              <a:buFont typeface="Raleway"/>
            </a:pPr>
            <a:r>
              <a:rPr lang="zh-TW" altLang="en-US" b="1" dirty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物聯網產業大</a:t>
            </a:r>
            <a:r>
              <a:rPr lang="zh-TW" altLang="en-US" b="1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聯盟進度</a:t>
            </a:r>
            <a:endParaRPr lang="zh-TW" altLang="en-US" b="1" dirty="0">
              <a:solidFill>
                <a:srgbClr val="9BBB59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12405" y="6352224"/>
            <a:ext cx="2057400" cy="365125"/>
          </a:xfrm>
        </p:spPr>
        <p:txBody>
          <a:bodyPr/>
          <a:lstStyle/>
          <a:p>
            <a:fld id="{F71B2CC7-3608-41C4-B3ED-B67F6063EFD8}" type="slidenum">
              <a:rPr lang="zh-TW" altLang="en-US" smtClean="0"/>
              <a:t>2</a:t>
            </a:fld>
            <a:endParaRPr lang="zh-TW" altLang="en-US"/>
          </a:p>
        </p:txBody>
      </p:sp>
      <p:grpSp>
        <p:nvGrpSpPr>
          <p:cNvPr id="8213" name="群組 8212"/>
          <p:cNvGrpSpPr/>
          <p:nvPr/>
        </p:nvGrpSpPr>
        <p:grpSpPr>
          <a:xfrm>
            <a:off x="28983" y="1135582"/>
            <a:ext cx="1412342" cy="1587173"/>
            <a:chOff x="386525" y="1511617"/>
            <a:chExt cx="1412342" cy="1587173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6525" y="1511617"/>
              <a:ext cx="1412342" cy="1130999"/>
            </a:xfrm>
            <a:prstGeom prst="rect">
              <a:avLst/>
            </a:prstGeom>
          </p:spPr>
        </p:pic>
        <p:sp>
          <p:nvSpPr>
            <p:cNvPr id="5" name="文字方塊 4"/>
            <p:cNvSpPr txBox="1"/>
            <p:nvPr/>
          </p:nvSpPr>
          <p:spPr>
            <a:xfrm>
              <a:off x="492211" y="2575570"/>
              <a:ext cx="120097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TW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2016/12/25</a:t>
              </a:r>
            </a:p>
            <a:p>
              <a:pPr algn="ctr"/>
              <a:r>
                <a:rPr lang="zh-TW" altLang="en-US" sz="1400" b="1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大聯盟成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立</a:t>
              </a:r>
            </a:p>
          </p:txBody>
        </p:sp>
      </p:grpSp>
      <p:grpSp>
        <p:nvGrpSpPr>
          <p:cNvPr id="54" name="群組 53"/>
          <p:cNvGrpSpPr/>
          <p:nvPr/>
        </p:nvGrpSpPr>
        <p:grpSpPr>
          <a:xfrm>
            <a:off x="1057406" y="3049811"/>
            <a:ext cx="1127591" cy="2044019"/>
            <a:chOff x="1825381" y="2547112"/>
            <a:chExt cx="1127591" cy="2044019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80819" y="2547112"/>
              <a:ext cx="972153" cy="972153"/>
            </a:xfrm>
            <a:prstGeom prst="rect">
              <a:avLst/>
            </a:prstGeom>
          </p:spPr>
        </p:pic>
        <p:sp>
          <p:nvSpPr>
            <p:cNvPr id="7" name="文字方塊 6"/>
            <p:cNvSpPr txBox="1"/>
            <p:nvPr/>
          </p:nvSpPr>
          <p:spPr>
            <a:xfrm>
              <a:off x="1825381" y="3637024"/>
              <a:ext cx="11275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400"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dirty="0" smtClean="0"/>
                <a:t>2017/1/17 </a:t>
              </a:r>
              <a:endParaRPr lang="en-US" altLang="zh-TW" dirty="0"/>
            </a:p>
            <a:p>
              <a:r>
                <a:rPr lang="zh-TW" altLang="en-US" dirty="0"/>
                <a:t>第一次</a:t>
              </a:r>
              <a:r>
                <a:rPr lang="en-US" altLang="zh-TW" dirty="0" err="1"/>
                <a:t>IoT</a:t>
              </a:r>
              <a:r>
                <a:rPr lang="zh-TW" altLang="en-US" dirty="0"/>
                <a:t>大聯盟季</a:t>
              </a:r>
              <a:r>
                <a:rPr lang="zh-TW" altLang="en-US" dirty="0" smtClean="0"/>
                <a:t>會</a:t>
              </a:r>
              <a:endParaRPr lang="en-US" altLang="zh-TW" dirty="0" smtClean="0"/>
            </a:p>
            <a:p>
              <a:r>
                <a:rPr lang="zh-TW" altLang="en-US" dirty="0" smtClean="0">
                  <a:solidFill>
                    <a:srgbClr val="C00000"/>
                  </a:solidFill>
                </a:rPr>
                <a:t>成</a:t>
              </a:r>
              <a:r>
                <a:rPr lang="zh-TW" altLang="en-US" dirty="0">
                  <a:solidFill>
                    <a:srgbClr val="C00000"/>
                  </a:solidFill>
                </a:rPr>
                <a:t>立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8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 </a:t>
              </a:r>
              <a:r>
                <a:rPr lang="en-US" altLang="zh-TW" dirty="0" smtClean="0">
                  <a:solidFill>
                    <a:srgbClr val="C00000"/>
                  </a:solidFill>
                </a:rPr>
                <a:t>SIG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4" name="肘形接點 13"/>
          <p:cNvCxnSpPr>
            <a:stCxn id="4" idx="3"/>
            <a:endCxn id="6" idx="0"/>
          </p:cNvCxnSpPr>
          <p:nvPr/>
        </p:nvCxnSpPr>
        <p:spPr>
          <a:xfrm>
            <a:off x="1441325" y="1701082"/>
            <a:ext cx="257595" cy="1348729"/>
          </a:xfrm>
          <a:prstGeom prst="bentConnector2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95" name="群組 8194"/>
          <p:cNvGrpSpPr/>
          <p:nvPr/>
        </p:nvGrpSpPr>
        <p:grpSpPr>
          <a:xfrm>
            <a:off x="3270965" y="1744210"/>
            <a:ext cx="1127591" cy="2279138"/>
            <a:chOff x="4933262" y="1677189"/>
            <a:chExt cx="1127591" cy="2279138"/>
          </a:xfrm>
        </p:grpSpPr>
        <p:sp>
          <p:nvSpPr>
            <p:cNvPr id="12" name="文字方塊 11"/>
            <p:cNvSpPr txBox="1"/>
            <p:nvPr/>
          </p:nvSpPr>
          <p:spPr>
            <a:xfrm>
              <a:off x="4933262" y="2786776"/>
              <a:ext cx="1127591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400"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dirty="0" smtClean="0"/>
                <a:t>2017/3/15~4/7 </a:t>
              </a:r>
              <a:endParaRPr lang="en-US" altLang="zh-TW" dirty="0"/>
            </a:p>
            <a:p>
              <a:r>
                <a:rPr lang="en-US" altLang="zh-TW" dirty="0" smtClean="0"/>
                <a:t>24</a:t>
              </a:r>
              <a:r>
                <a:rPr lang="zh-TW" altLang="en-US" dirty="0" smtClean="0"/>
                <a:t>議題廠商訪廠，了解需求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92577" y="1677189"/>
              <a:ext cx="1008959" cy="1008959"/>
            </a:xfrm>
            <a:prstGeom prst="rect">
              <a:avLst/>
            </a:prstGeom>
          </p:spPr>
        </p:pic>
      </p:grpSp>
      <p:grpSp>
        <p:nvGrpSpPr>
          <p:cNvPr id="8214" name="群組 8213"/>
          <p:cNvGrpSpPr/>
          <p:nvPr/>
        </p:nvGrpSpPr>
        <p:grpSpPr>
          <a:xfrm>
            <a:off x="1898012" y="5089050"/>
            <a:ext cx="1849950" cy="1523178"/>
            <a:chOff x="2342318" y="4708890"/>
            <a:chExt cx="1849950" cy="1523178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9176" y="4708890"/>
              <a:ext cx="1803092" cy="732506"/>
            </a:xfrm>
            <a:prstGeom prst="rect">
              <a:avLst/>
            </a:prstGeom>
          </p:spPr>
        </p:pic>
        <p:sp>
          <p:nvSpPr>
            <p:cNvPr id="17" name="文字方塊 16"/>
            <p:cNvSpPr txBox="1"/>
            <p:nvPr/>
          </p:nvSpPr>
          <p:spPr>
            <a:xfrm>
              <a:off x="2342318" y="5493404"/>
              <a:ext cx="168048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400"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dirty="0" smtClean="0"/>
                <a:t>2017/2/16~2/24 </a:t>
              </a:r>
              <a:endParaRPr lang="en-US" altLang="zh-TW" dirty="0"/>
            </a:p>
            <a:p>
              <a:r>
                <a:rPr lang="zh-TW" altLang="en-US" dirty="0" smtClean="0"/>
                <a:t>第一次</a:t>
              </a:r>
              <a:r>
                <a:rPr lang="en-US" altLang="zh-TW" dirty="0" smtClean="0"/>
                <a:t>8 SIG</a:t>
              </a:r>
              <a:r>
                <a:rPr lang="zh-TW" altLang="en-US" dirty="0" smtClean="0"/>
                <a:t>工作會議，挖掘議題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19" name="肘形接點 18"/>
          <p:cNvCxnSpPr>
            <a:stCxn id="6" idx="1"/>
            <a:endCxn id="16" idx="0"/>
          </p:cNvCxnSpPr>
          <p:nvPr/>
        </p:nvCxnSpPr>
        <p:spPr>
          <a:xfrm>
            <a:off x="2184997" y="3535888"/>
            <a:ext cx="661419" cy="1553162"/>
          </a:xfrm>
          <a:prstGeom prst="bentConnector2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肘形接點 22"/>
          <p:cNvCxnSpPr>
            <a:stCxn id="16" idx="3"/>
            <a:endCxn id="15" idx="1"/>
          </p:cNvCxnSpPr>
          <p:nvPr/>
        </p:nvCxnSpPr>
        <p:spPr>
          <a:xfrm flipH="1" flipV="1">
            <a:off x="3330280" y="2248690"/>
            <a:ext cx="417682" cy="3206613"/>
          </a:xfrm>
          <a:prstGeom prst="bentConnector5">
            <a:avLst>
              <a:gd name="adj1" fmla="val -54731"/>
              <a:gd name="adj2" fmla="val 32161"/>
              <a:gd name="adj3" fmla="val 154731"/>
            </a:avLst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1" name="群組 8200"/>
          <p:cNvGrpSpPr/>
          <p:nvPr/>
        </p:nvGrpSpPr>
        <p:grpSpPr>
          <a:xfrm>
            <a:off x="4159488" y="3864340"/>
            <a:ext cx="1348884" cy="1887751"/>
            <a:chOff x="4823105" y="4326989"/>
            <a:chExt cx="1348884" cy="1887751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3105" y="4326989"/>
              <a:ext cx="1348884" cy="934227"/>
            </a:xfrm>
            <a:prstGeom prst="rect">
              <a:avLst/>
            </a:prstGeom>
          </p:spPr>
        </p:pic>
        <p:sp>
          <p:nvSpPr>
            <p:cNvPr id="28" name="文字方塊 27"/>
            <p:cNvSpPr txBox="1"/>
            <p:nvPr/>
          </p:nvSpPr>
          <p:spPr>
            <a:xfrm>
              <a:off x="5029072" y="5260633"/>
              <a:ext cx="112759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400"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dirty="0" smtClean="0"/>
                <a:t>2017/4/28</a:t>
              </a:r>
              <a:r>
                <a:rPr lang="zh-TW" altLang="en-US" dirty="0">
                  <a:solidFill>
                    <a:srgbClr val="C00000"/>
                  </a:solidFill>
                </a:rPr>
                <a:t>亞洲矽谷徵案開跑 </a:t>
              </a:r>
              <a:r>
                <a:rPr lang="zh-TW" altLang="en-US" dirty="0" smtClean="0">
                  <a:solidFill>
                    <a:srgbClr val="C00000"/>
                  </a:solidFill>
                </a:rPr>
                <a:t>聚焦三大議題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31" name="肘形接點 30"/>
          <p:cNvCxnSpPr>
            <a:stCxn id="15" idx="3"/>
            <a:endCxn id="26" idx="0"/>
          </p:cNvCxnSpPr>
          <p:nvPr/>
        </p:nvCxnSpPr>
        <p:spPr>
          <a:xfrm>
            <a:off x="4339239" y="2248690"/>
            <a:ext cx="494691" cy="1615650"/>
          </a:xfrm>
          <a:prstGeom prst="bentConnector2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2" name="群組 51"/>
          <p:cNvGrpSpPr/>
          <p:nvPr/>
        </p:nvGrpSpPr>
        <p:grpSpPr>
          <a:xfrm>
            <a:off x="7960981" y="3489955"/>
            <a:ext cx="1039840" cy="1900779"/>
            <a:chOff x="7763148" y="1675064"/>
            <a:chExt cx="1039840" cy="1900779"/>
          </a:xfrm>
        </p:grpSpPr>
        <p:sp>
          <p:nvSpPr>
            <p:cNvPr id="34" name="矩形 33"/>
            <p:cNvSpPr/>
            <p:nvPr/>
          </p:nvSpPr>
          <p:spPr>
            <a:xfrm>
              <a:off x="7803724" y="2621736"/>
              <a:ext cx="95868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2017/8</a:t>
              </a:r>
              <a:r>
                <a:rPr lang="zh-TW" altLang="en-US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鏈結亞洲矽谷團隊與歐盟</a:t>
              </a:r>
            </a:p>
          </p:txBody>
        </p:sp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63148" y="1675064"/>
              <a:ext cx="1039840" cy="909860"/>
            </a:xfrm>
            <a:prstGeom prst="rect">
              <a:avLst/>
            </a:prstGeom>
          </p:spPr>
        </p:pic>
      </p:grpSp>
      <p:cxnSp>
        <p:nvCxnSpPr>
          <p:cNvPr id="36" name="肘形接點 35"/>
          <p:cNvCxnSpPr>
            <a:stCxn id="58" idx="2"/>
            <a:endCxn id="35" idx="1"/>
          </p:cNvCxnSpPr>
          <p:nvPr/>
        </p:nvCxnSpPr>
        <p:spPr>
          <a:xfrm rot="16200000" flipH="1">
            <a:off x="7069475" y="3053378"/>
            <a:ext cx="240623" cy="1542390"/>
          </a:xfrm>
          <a:prstGeom prst="bentConnector2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肘形接點 41"/>
          <p:cNvCxnSpPr>
            <a:stCxn id="58" idx="2"/>
            <a:endCxn id="8203" idx="1"/>
          </p:cNvCxnSpPr>
          <p:nvPr/>
        </p:nvCxnSpPr>
        <p:spPr>
          <a:xfrm rot="16200000" flipH="1">
            <a:off x="5739572" y="4383281"/>
            <a:ext cx="1989073" cy="631034"/>
          </a:xfrm>
          <a:prstGeom prst="bentConnector2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群組 55"/>
          <p:cNvGrpSpPr/>
          <p:nvPr/>
        </p:nvGrpSpPr>
        <p:grpSpPr>
          <a:xfrm>
            <a:off x="5854795" y="1660243"/>
            <a:ext cx="1127591" cy="2044019"/>
            <a:chOff x="1825381" y="2547112"/>
            <a:chExt cx="1127591" cy="2044019"/>
          </a:xfrm>
        </p:grpSpPr>
        <p:pic>
          <p:nvPicPr>
            <p:cNvPr id="57" name="圖片 5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80819" y="2547112"/>
              <a:ext cx="972153" cy="972153"/>
            </a:xfrm>
            <a:prstGeom prst="rect">
              <a:avLst/>
            </a:prstGeom>
          </p:spPr>
        </p:pic>
        <p:sp>
          <p:nvSpPr>
            <p:cNvPr id="58" name="文字方塊 57"/>
            <p:cNvSpPr txBox="1"/>
            <p:nvPr/>
          </p:nvSpPr>
          <p:spPr>
            <a:xfrm>
              <a:off x="1825381" y="3637024"/>
              <a:ext cx="1127591" cy="95410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>
              <a:defPPr>
                <a:defRPr lang="zh-TW"/>
              </a:defPPr>
              <a:lvl1pPr algn="ctr">
                <a:defRPr sz="1400" b="1">
                  <a:latin typeface="微軟正黑體" panose="020B0604030504040204" pitchFamily="34" charset="-120"/>
                  <a:ea typeface="微軟正黑體" panose="020B0604030504040204" pitchFamily="34" charset="-120"/>
                </a:defRPr>
              </a:lvl1pPr>
            </a:lstStyle>
            <a:p>
              <a:r>
                <a:rPr lang="en-US" altLang="zh-TW" dirty="0" smtClean="0">
                  <a:solidFill>
                    <a:srgbClr val="C00000"/>
                  </a:solidFill>
                </a:rPr>
                <a:t>2017/5/3</a:t>
              </a:r>
              <a:r>
                <a:rPr lang="en-US" altLang="zh-TW" dirty="0" smtClean="0"/>
                <a:t> </a:t>
              </a:r>
              <a:endParaRPr lang="en-US" altLang="zh-TW" dirty="0"/>
            </a:p>
            <a:p>
              <a:r>
                <a:rPr lang="zh-TW" altLang="en-US" dirty="0" smtClean="0"/>
                <a:t>第</a:t>
              </a:r>
              <a:r>
                <a:rPr lang="zh-TW" altLang="en-US" dirty="0"/>
                <a:t>二</a:t>
              </a:r>
              <a:r>
                <a:rPr lang="zh-TW" altLang="en-US" dirty="0" smtClean="0"/>
                <a:t>次</a:t>
              </a:r>
              <a:r>
                <a:rPr lang="en-US" altLang="zh-TW" dirty="0" err="1"/>
                <a:t>IoT</a:t>
              </a:r>
              <a:r>
                <a:rPr lang="zh-TW" altLang="en-US" dirty="0"/>
                <a:t>大聯盟季</a:t>
              </a:r>
              <a:r>
                <a:rPr lang="zh-TW" altLang="en-US" dirty="0" smtClean="0"/>
                <a:t>會</a:t>
              </a:r>
              <a:endParaRPr lang="en-US" altLang="zh-TW" dirty="0" smtClean="0"/>
            </a:p>
            <a:p>
              <a:r>
                <a:rPr lang="zh-TW" altLang="en-US" dirty="0" smtClean="0">
                  <a:solidFill>
                    <a:srgbClr val="C00000"/>
                  </a:solidFill>
                </a:rPr>
                <a:t>六大新議題</a:t>
              </a:r>
              <a:endParaRPr lang="zh-TW" altLang="en-US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59" name="肘形接點 58"/>
          <p:cNvCxnSpPr>
            <a:stCxn id="26" idx="3"/>
            <a:endCxn id="57" idx="3"/>
          </p:cNvCxnSpPr>
          <p:nvPr/>
        </p:nvCxnSpPr>
        <p:spPr>
          <a:xfrm flipV="1">
            <a:off x="5508372" y="2146320"/>
            <a:ext cx="501861" cy="2185134"/>
          </a:xfrm>
          <a:prstGeom prst="bentConnector3">
            <a:avLst>
              <a:gd name="adj1" fmla="val 50000"/>
            </a:avLst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204" name="群組 8203"/>
          <p:cNvGrpSpPr/>
          <p:nvPr/>
        </p:nvGrpSpPr>
        <p:grpSpPr>
          <a:xfrm>
            <a:off x="7038961" y="5390734"/>
            <a:ext cx="1024572" cy="1300302"/>
            <a:chOff x="7807332" y="5402718"/>
            <a:chExt cx="1024572" cy="1300302"/>
          </a:xfrm>
        </p:grpSpPr>
        <p:sp>
          <p:nvSpPr>
            <p:cNvPr id="39" name="矩形 38"/>
            <p:cNvSpPr/>
            <p:nvPr/>
          </p:nvSpPr>
          <p:spPr>
            <a:xfrm>
              <a:off x="7807332" y="5964356"/>
              <a:ext cx="102457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2017/9/10-9/13</a:t>
              </a:r>
            </a:p>
            <a:p>
              <a:pPr algn="ctr"/>
              <a:r>
                <a:rPr lang="en-US" altLang="zh-TW" sz="1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WCIT</a:t>
              </a:r>
            </a:p>
          </p:txBody>
        </p:sp>
        <p:pic>
          <p:nvPicPr>
            <p:cNvPr id="8203" name="圖片 8202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817996" y="5402718"/>
              <a:ext cx="1013908" cy="605201"/>
            </a:xfrm>
            <a:prstGeom prst="rect">
              <a:avLst/>
            </a:prstGeom>
          </p:spPr>
        </p:pic>
      </p:grpSp>
      <p:pic>
        <p:nvPicPr>
          <p:cNvPr id="78" name="圖片 7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007" y="1070172"/>
            <a:ext cx="1276685" cy="518653"/>
          </a:xfrm>
          <a:prstGeom prst="rect">
            <a:avLst/>
          </a:prstGeom>
        </p:spPr>
      </p:pic>
      <p:cxnSp>
        <p:nvCxnSpPr>
          <p:cNvPr id="79" name="肘形接點 78"/>
          <p:cNvCxnSpPr>
            <a:stCxn id="58" idx="3"/>
            <a:endCxn id="84" idx="2"/>
          </p:cNvCxnSpPr>
          <p:nvPr/>
        </p:nvCxnSpPr>
        <p:spPr>
          <a:xfrm flipV="1">
            <a:off x="6982386" y="2145618"/>
            <a:ext cx="1498130" cy="1081591"/>
          </a:xfrm>
          <a:prstGeom prst="bentConnector2">
            <a:avLst/>
          </a:prstGeom>
          <a:ln w="476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文字方塊 83"/>
          <p:cNvSpPr txBox="1"/>
          <p:nvPr/>
        </p:nvSpPr>
        <p:spPr>
          <a:xfrm>
            <a:off x="7846015" y="1622398"/>
            <a:ext cx="1269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algn="ctr">
              <a:defRPr sz="14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 smtClean="0"/>
              <a:t>SIG</a:t>
            </a:r>
            <a:r>
              <a:rPr lang="zh-TW" altLang="en-US" dirty="0" smtClean="0"/>
              <a:t>工作會議，挖掘議題</a:t>
            </a:r>
            <a:endParaRPr lang="zh-TW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91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389" y="4417621"/>
            <a:ext cx="2855862" cy="2141896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0" y="15557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TW" sz="4000" b="1" dirty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SIG</a:t>
            </a:r>
            <a:r>
              <a:rPr lang="zh-TW" altLang="en-US" sz="4000" b="1" dirty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工作會議熱烈參與提案及討論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55" y="4443552"/>
            <a:ext cx="2964873" cy="211596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711" y="1375787"/>
            <a:ext cx="3814618" cy="2860964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12" y="1375787"/>
            <a:ext cx="3814618" cy="2860964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929" y="4417621"/>
            <a:ext cx="2855860" cy="2141896"/>
          </a:xfrm>
          <a:prstGeom prst="rect">
            <a:avLst/>
          </a:prstGeom>
        </p:spPr>
      </p:pic>
      <p:sp>
        <p:nvSpPr>
          <p:cNvPr id="9" name="投影片編號版面配置區 3"/>
          <p:cNvSpPr txBox="1">
            <a:spLocks/>
          </p:cNvSpPr>
          <p:nvPr/>
        </p:nvSpPr>
        <p:spPr>
          <a:xfrm>
            <a:off x="8715903" y="6487659"/>
            <a:ext cx="419127" cy="36512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E7C3AC2-E42B-4790-A5FC-C4100EDFC814}" type="slidenum">
              <a:rPr lang="zh-TW" altLang="en-US" sz="120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3</a:t>
            </a:fld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09606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/>
              <a:t>4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8420461"/>
              </p:ext>
            </p:extLst>
          </p:nvPr>
        </p:nvGraphicFramePr>
        <p:xfrm>
          <a:off x="329564" y="967796"/>
          <a:ext cx="8530592" cy="543431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428751"/>
                <a:gridCol w="5067300"/>
                <a:gridCol w="2034541"/>
              </a:tblGrid>
              <a:tr h="294006">
                <a:tc>
                  <a:txBody>
                    <a:bodyPr/>
                    <a:lstStyle/>
                    <a:p>
                      <a:pPr algn="ctr"/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提案單位</a:t>
                      </a:r>
                      <a:endParaRPr lang="zh-TW" altLang="en-US" sz="18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rowSpan="3">
                  <a:txBody>
                    <a:bodyPr/>
                    <a:lstStyle/>
                    <a:p>
                      <a:r>
                        <a:rPr lang="zh-TW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</a:t>
                      </a:r>
                      <a:r>
                        <a:rPr lang="zh-TW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</a:t>
                      </a:r>
                      <a:endParaRPr lang="zh-TW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以大眾運輸為基礎的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Maas 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服務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中華電信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智慧路燈與物聯網應用服務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光寶科技</a:t>
                      </a:r>
                      <a:endParaRPr lang="zh-TW" altLang="en-US" sz="12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智慧交通解決方案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智慧路邊停車方案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富鴻網</a:t>
                      </a:r>
                      <a:endParaRPr lang="zh-TW" altLang="en-US" sz="12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rowSpan="3">
                  <a:txBody>
                    <a:bodyPr/>
                    <a:lstStyle/>
                    <a:p>
                      <a:r>
                        <a:rPr lang="zh-TW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</a:t>
                      </a:r>
                      <a:r>
                        <a:rPr lang="zh-TW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製造</a:t>
                      </a:r>
                      <a:endParaRPr lang="zh-TW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打造工業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4.0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國家隊技術自主整廠輸出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新漢股份有限公司</a:t>
                      </a:r>
                      <a:endParaRPr lang="zh-TW" altLang="en-US" sz="1200" b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打造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『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馬達島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‧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矽谷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』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專業園區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電電公會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YUS 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優勢 智慧自動化服務團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中華軟</a:t>
                      </a:r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協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rowSpan="3">
                  <a:txBody>
                    <a:bodyPr/>
                    <a:lstStyle/>
                    <a:p>
                      <a:r>
                        <a:rPr lang="zh-TW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智慧能</a:t>
                      </a:r>
                      <a:r>
                        <a:rPr lang="zh-TW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效</a:t>
                      </a:r>
                      <a:endParaRPr lang="zh-TW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智慧能效與環境監控解決方案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中華電信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革命性的 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3D 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立體光工業照明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宣冠公司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城市之智慧路燈解決方案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愛普仕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rowSpan="3">
                  <a:txBody>
                    <a:bodyPr/>
                    <a:lstStyle/>
                    <a:p>
                      <a:r>
                        <a:rPr lang="zh-TW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</a:t>
                      </a:r>
                      <a:r>
                        <a:rPr lang="zh-TW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商業</a:t>
                      </a:r>
                      <a:endParaRPr lang="zh-TW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KPMG-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智慧商業 創新平台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KPMG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安</a:t>
                      </a:r>
                      <a:r>
                        <a:rPr lang="zh-TW" altLang="en-US" sz="120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侯建業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文創與印刷雲服務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網訊雲端股份有限公司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國內新創公司發展之問題與經驗分享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宅妝股份有限公司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rowSpan="4">
                  <a:txBody>
                    <a:bodyPr/>
                    <a:lstStyle/>
                    <a:p>
                      <a:r>
                        <a:rPr lang="zh-TW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</a:t>
                      </a:r>
                      <a:r>
                        <a:rPr lang="zh-TW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</a:t>
                      </a:r>
                      <a:endParaRPr lang="zh-TW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亞洲華人市場 智慧家庭語音助理服務生態系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亞太電信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老舊建築智慧化推動引導方案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中興保全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政府統合之眾包搜尋平台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酷比令股份有限公司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186251">
                <a:tc vMerge="1">
                  <a:txBody>
                    <a:bodyPr/>
                    <a:lstStyle/>
                    <a:p>
                      <a:endParaRPr lang="zh-TW" altLang="en-US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20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建議增加</a:t>
                      </a:r>
                      <a:r>
                        <a:rPr lang="en-US" altLang="zh-TW" sz="120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IOT</a:t>
                      </a:r>
                      <a:r>
                        <a:rPr lang="zh-TW" altLang="en-US" sz="1200" kern="120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基礎建設組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zh-TW" altLang="en-US" sz="1200" kern="1200" dirty="0" smtClean="0">
                          <a:solidFill>
                            <a:schemeClr val="dk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精誠資訊</a:t>
                      </a:r>
                      <a:endParaRPr lang="zh-TW" altLang="en-US" sz="12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5491">
                <a:tc rowSpan="4">
                  <a:txBody>
                    <a:bodyPr/>
                    <a:lstStyle/>
                    <a:p>
                      <a:r>
                        <a:rPr lang="zh-TW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</a:t>
                      </a:r>
                      <a:r>
                        <a:rPr lang="zh-TW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</a:t>
                      </a:r>
                      <a:endParaRPr lang="zh-TW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無人機農業監控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柯思科技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農業物聯網融整平台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國興資訊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05491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台灣農業再興的軍火商：智慧農業發展聯盟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智網聯盟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186251">
                <a:tc vMerge="1">
                  <a:txBody>
                    <a:bodyPr/>
                    <a:lstStyle/>
                    <a:p>
                      <a:endParaRPr lang="zh-TW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ahoma"/>
                        </a:rPr>
                        <a:t>智慧農業解決方案</a:t>
                      </a:r>
                      <a:r>
                        <a:rPr lang="en-US" altLang="zh-TW" sz="1200" b="0" i="0" u="none" strike="noStrike">
                          <a:solidFill>
                            <a:srgbClr val="000000"/>
                          </a:solidFill>
                          <a:effectLst/>
                          <a:latin typeface="Timahoma"/>
                        </a:rPr>
                        <a:t>-</a:t>
                      </a:r>
                      <a:r>
                        <a:rPr lang="zh-TW" alt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ahoma"/>
                        </a:rPr>
                        <a:t>智慧農漁牧物聯網環控及冷鏈物流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ahoma"/>
                        </a:rPr>
                        <a:t>亞太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ahoma"/>
                        </a:rPr>
                        <a:t>電信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Timahoma"/>
                      </a:endParaRPr>
                    </a:p>
                  </a:txBody>
                  <a:tcPr marL="9525" marR="9525" marT="9525" marB="0" anchor="ctr"/>
                </a:tc>
              </a:tr>
              <a:tr h="205491">
                <a:tc rowSpan="4">
                  <a:txBody>
                    <a:bodyPr/>
                    <a:lstStyle/>
                    <a:p>
                      <a:r>
                        <a:rPr lang="zh-TW" altLang="en-US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</a:t>
                      </a:r>
                      <a:r>
                        <a:rPr lang="zh-TW" altLang="en-US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醫療</a:t>
                      </a:r>
                      <a:endParaRPr lang="zh-TW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智慧醫療解決方案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亞太電信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80668">
                <a:tc vMerge="1">
                  <a:txBody>
                    <a:bodyPr/>
                    <a:lstStyle/>
                    <a:p>
                      <a:endParaRPr lang="zh-TW" altLang="en-US" sz="200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新世代醫聯網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結合物聯網技術與醫療照護體系打造全方位醫養統合架構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新漢股份有限公司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15898">
                <a:tc vMerge="1">
                  <a:txBody>
                    <a:bodyPr/>
                    <a:lstStyle/>
                    <a:p>
                      <a:endParaRPr lang="zh-TW" altLang="en-US" sz="2000" dirty="0"/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從醫院到家庭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_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台灣照護產業的基礎：智聯照護平台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智網聯盟</a:t>
                      </a:r>
                      <a:endParaRPr lang="zh-TW" altLang="en-US" sz="12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</a:tr>
              <a:tr h="215898">
                <a:tc vMerge="1">
                  <a:txBody>
                    <a:bodyPr/>
                    <a:lstStyle/>
                    <a:p>
                      <a:endParaRPr lang="zh-TW" altLang="en-US" sz="2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29401" marR="29401" marT="14700" marB="1470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智慧醫療照護共享平台 合作國際場域輸出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磐儀</a:t>
                      </a:r>
                      <a:r>
                        <a:rPr lang="zh-TW" alt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新細明體"/>
                        </a:rPr>
                        <a:t>集團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新細明體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563880" y="230453"/>
            <a:ext cx="8061960" cy="73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1740" rIns="0" bIns="88872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zh-TW" sz="4000" b="1" dirty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七大領域</a:t>
            </a:r>
            <a:r>
              <a:rPr lang="zh-TW" altLang="zh-TW" sz="4000" b="1" dirty="0" smtClean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、</a:t>
            </a:r>
            <a:r>
              <a:rPr lang="zh-TW" altLang="en-US" sz="4000" b="1" dirty="0" smtClean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票選前三之</a:t>
            </a:r>
            <a:r>
              <a:rPr lang="zh-TW" altLang="zh-TW" sz="4000" b="1" dirty="0" smtClean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2</a:t>
            </a:r>
            <a:r>
              <a:rPr lang="en-US" altLang="zh-TW" sz="4000" b="1" dirty="0" smtClean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4</a:t>
            </a:r>
            <a:r>
              <a:rPr lang="zh-TW" altLang="en-US" sz="4000" b="1" dirty="0" smtClean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個議題</a:t>
            </a:r>
            <a:endParaRPr lang="en-US" altLang="zh-TW" sz="4000" b="1" dirty="0">
              <a:solidFill>
                <a:srgbClr val="70AD47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8715903" y="6487659"/>
            <a:ext cx="419127" cy="36512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E7C3AC2-E42B-4790-A5FC-C4100EDFC814}" type="slidenum">
              <a:rPr lang="zh-TW" altLang="en-US" sz="120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4</a:t>
            </a:fld>
            <a:endParaRPr lang="zh-TW" altLang="en-US" sz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33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81262" y="1787171"/>
            <a:ext cx="82245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106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月召開，出席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廠商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284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家，與會人數逾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550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，分為智慧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交通、智慧醫療、智慧製造等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項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23496" y="1325506"/>
            <a:ext cx="46297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召</a:t>
            </a:r>
            <a:r>
              <a:rPr lang="zh-TW" altLang="en-US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開物聯網產業大聯盟</a:t>
            </a:r>
            <a:r>
              <a:rPr lang="en-US" altLang="zh-TW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SIG</a:t>
            </a:r>
            <a:r>
              <a:rPr lang="zh-TW" altLang="en-US" sz="2400" b="1" dirty="0">
                <a:solidFill>
                  <a:srgbClr val="002060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Unicode MS" panose="020B0604020202020204" pitchFamily="34" charset="-120"/>
                <a:ea typeface="微軟正黑體" panose="020B0604030504040204" pitchFamily="34" charset="-120"/>
              </a:rPr>
              <a:t>會議</a:t>
            </a:r>
            <a:endParaRPr lang="en-US" altLang="zh-TW" sz="2400" b="1" dirty="0">
              <a:solidFill>
                <a:srgbClr val="002060"/>
              </a:solidFill>
              <a:effectLst>
                <a:glow rad="63500">
                  <a:schemeClr val="bg1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Unicode MS" panose="020B060402020202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標題 1"/>
          <p:cNvSpPr txBox="1">
            <a:spLocks/>
          </p:cNvSpPr>
          <p:nvPr/>
        </p:nvSpPr>
        <p:spPr>
          <a:xfrm>
            <a:off x="919735" y="53752"/>
            <a:ext cx="7943587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3175"/>
            <a:r>
              <a:rPr lang="zh-TW" altLang="en-US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第一次季會暨工作會議結論</a:t>
            </a:r>
            <a:endParaRPr lang="zh-TW" altLang="en-US" dirty="0">
              <a:solidFill>
                <a:srgbClr val="9BBB59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430794" y="3092170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智慧交通</a:t>
            </a:r>
            <a:endPara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812" y="2871800"/>
            <a:ext cx="857145" cy="857145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3477975" y="3094313"/>
            <a:ext cx="1143000" cy="433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智慧家庭</a:t>
            </a:r>
            <a:endPara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995" y="2711796"/>
            <a:ext cx="957472" cy="957472"/>
          </a:xfrm>
          <a:prstGeom prst="rect">
            <a:avLst/>
          </a:prstGeom>
        </p:spPr>
      </p:pic>
      <p:pic>
        <p:nvPicPr>
          <p:cNvPr id="28" name="圖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02" y="2802834"/>
            <a:ext cx="1007177" cy="793991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5320618" y="3102700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endParaRPr lang="en-US" altLang="zh-TW" sz="16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283036" y="3771965"/>
            <a:ext cx="1900348" cy="695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如老舊建築智慧化推動引導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方案、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政府公共宅智慧創新計畫</a:t>
            </a:r>
          </a:p>
        </p:txBody>
      </p:sp>
      <p:sp>
        <p:nvSpPr>
          <p:cNvPr id="35" name="矩形 34"/>
          <p:cNvSpPr/>
          <p:nvPr/>
        </p:nvSpPr>
        <p:spPr>
          <a:xfrm>
            <a:off x="317487" y="3818551"/>
            <a:ext cx="1820064" cy="49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如智慧路燈解決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方案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、智慧路邊停車方案</a:t>
            </a:r>
          </a:p>
        </p:txBody>
      </p:sp>
      <p:sp>
        <p:nvSpPr>
          <p:cNvPr id="36" name="矩形 35"/>
          <p:cNvSpPr/>
          <p:nvPr/>
        </p:nvSpPr>
        <p:spPr>
          <a:xfrm>
            <a:off x="4259585" y="3783568"/>
            <a:ext cx="2277726" cy="644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如打造工業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4.0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國家隊技術自主整廠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輸出、打造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馬達島</a:t>
            </a:r>
            <a:r>
              <a:rPr lang="en-US" altLang="zh-TW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‧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矽谷</a:t>
            </a:r>
            <a:r>
              <a:rPr lang="en-US" altLang="zh-TW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專業園區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7" name="圖片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680" y="2697869"/>
            <a:ext cx="1080119" cy="1080119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7814365" y="3102700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智慧醫療</a:t>
            </a:r>
            <a:endParaRPr lang="en-US" altLang="zh-TW" sz="1600" b="1" dirty="0" smtClean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6754406" y="3666151"/>
            <a:ext cx="2108915" cy="644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如智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聯照護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平台、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智慧醫療解決方案</a:t>
            </a: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91" y="4889896"/>
            <a:ext cx="982114" cy="982114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1400742" y="5141761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sz="16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農業</a:t>
            </a:r>
          </a:p>
        </p:txBody>
      </p:sp>
      <p:sp>
        <p:nvSpPr>
          <p:cNvPr id="42" name="矩形 41"/>
          <p:cNvSpPr/>
          <p:nvPr/>
        </p:nvSpPr>
        <p:spPr>
          <a:xfrm>
            <a:off x="98312" y="5802494"/>
            <a:ext cx="2013175" cy="49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如無人機農業監控</a:t>
            </a:r>
          </a:p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、物聯網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技術農業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園區</a:t>
            </a:r>
          </a:p>
        </p:txBody>
      </p:sp>
      <p:pic>
        <p:nvPicPr>
          <p:cNvPr id="43" name="圖片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435" y="4848592"/>
            <a:ext cx="830488" cy="861632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3411076" y="5071206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智慧商業</a:t>
            </a:r>
            <a:endPara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2495995" y="5802494"/>
            <a:ext cx="1217150" cy="49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如智慧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零售</a:t>
            </a:r>
            <a:endParaRPr lang="en-US" altLang="zh-TW" sz="1400" b="1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、智慧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商圈</a:t>
            </a:r>
          </a:p>
        </p:txBody>
      </p:sp>
      <p:pic>
        <p:nvPicPr>
          <p:cNvPr id="46" name="圖片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0783" y="4696101"/>
            <a:ext cx="1166614" cy="11666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" name="矩形 46"/>
          <p:cNvSpPr/>
          <p:nvPr/>
        </p:nvSpPr>
        <p:spPr>
          <a:xfrm>
            <a:off x="5409251" y="5071206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智慧物流</a:t>
            </a:r>
            <a:endPara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520502" y="5847871"/>
            <a:ext cx="1217150" cy="49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如冷鏈物流、智慧辨識</a:t>
            </a:r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9" name="圖片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469" y="4926101"/>
            <a:ext cx="847725" cy="847725"/>
          </a:xfrm>
          <a:prstGeom prst="rect">
            <a:avLst/>
          </a:prstGeom>
        </p:spPr>
      </p:pic>
      <p:sp>
        <p:nvSpPr>
          <p:cNvPr id="50" name="矩形 49"/>
          <p:cNvSpPr/>
          <p:nvPr/>
        </p:nvSpPr>
        <p:spPr>
          <a:xfrm>
            <a:off x="7848376" y="5089400"/>
            <a:ext cx="1216693" cy="416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智慧能效與環境監控</a:t>
            </a:r>
            <a:endParaRPr lang="zh-TW" altLang="en-US" sz="16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6966640" y="6000271"/>
            <a:ext cx="1624910" cy="491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智慧</a:t>
            </a:r>
            <a:r>
              <a:rPr lang="zh-TW" altLang="en-US" sz="14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電網</a:t>
            </a:r>
            <a:r>
              <a:rPr lang="zh-TW" altLang="en-US" sz="1400" b="1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平臺、智慧環境監測</a:t>
            </a:r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086626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fld id="{6A382ACD-46F7-4FA2-9C5B-AAC07B510721}" type="slidenum">
              <a:rPr lang="zh-TW" altLang="en-US" sz="1200" b="1">
                <a:solidFill>
                  <a:schemeClr val="tx1"/>
                </a:solidFill>
                <a:latin typeface="Arial Unicode MS" panose="020B0604020202020204" pitchFamily="34" charset="-120"/>
                <a:ea typeface="Arial Unicode MS" panose="020B0604020202020204" pitchFamily="34" charset="-120"/>
                <a:cs typeface="Arial Unicode MS" panose="020B0604020202020204" pitchFamily="34" charset="-120"/>
              </a:rPr>
              <a:pPr/>
              <a:t>5</a:t>
            </a:fld>
            <a:endParaRPr lang="zh-TW" altLang="en-US" sz="1200" b="1" dirty="0">
              <a:solidFill>
                <a:schemeClr val="tx1"/>
              </a:solidFill>
              <a:latin typeface="Arial Unicode MS" panose="020B0604020202020204" pitchFamily="34" charset="-120"/>
              <a:ea typeface="Arial Unicode MS" panose="020B0604020202020204" pitchFamily="34" charset="-120"/>
              <a:cs typeface="Arial Unicode MS" panose="020B060402020202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889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564" y="3188635"/>
            <a:ext cx="2704895" cy="3606527"/>
          </a:xfrm>
          <a:prstGeom prst="rect">
            <a:avLst/>
          </a:prstGeom>
        </p:spPr>
      </p:pic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9334" y="2740246"/>
            <a:ext cx="4352925" cy="3264693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628650" y="276638"/>
            <a:ext cx="7886700" cy="5914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TW" sz="4000" b="1" dirty="0" smtClean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0308</a:t>
            </a:r>
            <a:r>
              <a:rPr lang="zh-TW" altLang="en-US" sz="4000" b="1" dirty="0" smtClean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大聯盟媒體交流記者會</a:t>
            </a:r>
            <a:endParaRPr lang="zh-TW" altLang="en-US" sz="4000" b="1" dirty="0">
              <a:solidFill>
                <a:srgbClr val="70AD47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576" y="928328"/>
            <a:ext cx="4994163" cy="3117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516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455" y="4289834"/>
            <a:ext cx="3047078" cy="2191749"/>
          </a:xfrm>
          <a:prstGeom prst="rect">
            <a:avLst/>
          </a:prstGeom>
        </p:spPr>
      </p:pic>
      <p:pic>
        <p:nvPicPr>
          <p:cNvPr id="5" name="圖片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553" y="1789681"/>
            <a:ext cx="3402980" cy="2500153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B2CC7-3608-41C4-B3ED-B67F6063EFD8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009403" y="415636"/>
            <a:ext cx="68045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密集拜會</a:t>
            </a:r>
            <a:r>
              <a:rPr lang="zh-TW" altLang="zh-TW" sz="4000" b="1" dirty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2</a:t>
            </a:r>
            <a:r>
              <a:rPr lang="en-US" altLang="zh-TW" sz="4000" b="1" dirty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4</a:t>
            </a:r>
            <a:r>
              <a:rPr lang="zh-TW" altLang="en-US" sz="4000" b="1" dirty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個議題之</a:t>
            </a:r>
            <a:r>
              <a:rPr lang="zh-TW" altLang="en-US" sz="4000" b="1" dirty="0" smtClean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廠商</a:t>
            </a:r>
            <a:endParaRPr lang="en-US" altLang="zh-TW" sz="4000" b="1" dirty="0" smtClean="0">
              <a:solidFill>
                <a:srgbClr val="70AD47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  <a:p>
            <a:r>
              <a:rPr lang="zh-TW" altLang="en-US" sz="4000" b="1" dirty="0" smtClean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明</a:t>
            </a:r>
            <a:r>
              <a:rPr lang="zh-TW" altLang="en-US" sz="4000" b="1" dirty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確</a:t>
            </a:r>
            <a:r>
              <a:rPr lang="zh-TW" altLang="en-US" sz="4000" b="1" dirty="0" smtClean="0">
                <a:solidFill>
                  <a:srgbClr val="70AD47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廠商需求及建議</a:t>
            </a:r>
            <a:endParaRPr lang="en-US" altLang="zh-TW" sz="4000" b="1" dirty="0">
              <a:solidFill>
                <a:srgbClr val="70AD47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  <a:p>
            <a:endParaRPr lang="zh-TW" altLang="en-US" sz="4000" b="1" dirty="0">
              <a:solidFill>
                <a:srgbClr val="70AD47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  <p:pic>
        <p:nvPicPr>
          <p:cNvPr id="7" name="圖片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46" y="1723497"/>
            <a:ext cx="2944968" cy="2456144"/>
          </a:xfrm>
          <a:prstGeom prst="rect">
            <a:avLst/>
          </a:prstGeom>
        </p:spPr>
      </p:pic>
      <p:pic>
        <p:nvPicPr>
          <p:cNvPr id="8" name="圖片 7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988" y="4038172"/>
            <a:ext cx="2919730" cy="2345950"/>
          </a:xfrm>
          <a:prstGeom prst="rect">
            <a:avLst/>
          </a:prstGeom>
        </p:spPr>
      </p:pic>
      <p:pic>
        <p:nvPicPr>
          <p:cNvPr id="4" name="圖片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1" y="1745674"/>
            <a:ext cx="3074670" cy="2162175"/>
          </a:xfrm>
          <a:prstGeom prst="rect">
            <a:avLst/>
          </a:prstGeom>
        </p:spPr>
      </p:pic>
      <p:pic>
        <p:nvPicPr>
          <p:cNvPr id="10" name="圖片 9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73" y="4078307"/>
            <a:ext cx="3038475" cy="2265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52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ctrTitle"/>
          </p:nvPr>
        </p:nvSpPr>
        <p:spPr>
          <a:xfrm>
            <a:off x="578922" y="1754864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zh-TW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打造智慧化示範場域</a:t>
            </a:r>
          </a:p>
        </p:txBody>
      </p:sp>
      <p:sp>
        <p:nvSpPr>
          <p:cNvPr id="5" name="投影片編號版面配置區 3"/>
          <p:cNvSpPr txBox="1">
            <a:spLocks/>
          </p:cNvSpPr>
          <p:nvPr/>
        </p:nvSpPr>
        <p:spPr>
          <a:xfrm>
            <a:off x="8715903" y="6487659"/>
            <a:ext cx="419127" cy="365125"/>
          </a:xfrm>
          <a:prstGeom prst="rect">
            <a:avLst/>
          </a:prstGeom>
        </p:spPr>
        <p:txBody>
          <a:bodyPr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3E7C3AC2-E42B-4790-A5FC-C4100EDFC814}" type="slidenum">
              <a:rPr lang="zh-TW" altLang="en-US" sz="1200" smtClean="0">
                <a:solidFill>
                  <a:schemeClr val="bg1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/>
              <a:t>8</a:t>
            </a:fld>
            <a:endParaRPr lang="zh-TW" altLang="en-US" sz="1200" dirty="0">
              <a:solidFill>
                <a:schemeClr val="bg1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056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4724400" y="2931885"/>
          <a:ext cx="4419600" cy="348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8171"/>
                <a:gridCol w="272142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部會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示範項目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智慧運輸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衛福部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偏鄉數位資訊醫療照護、智慧醫療服務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經濟部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行動寬頻、智慧物流、智慧商業、電子商務、雲端應用服務</a:t>
                      </a:r>
                      <a:r>
                        <a:rPr lang="zh-TW" altLang="en-US" u="none" dirty="0" smtClean="0">
                          <a:solidFill>
                            <a:schemeClr val="tx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、智慧電網</a:t>
                      </a:r>
                      <a:endParaRPr lang="en-US" altLang="zh-TW" u="none" dirty="0" smtClean="0">
                        <a:solidFill>
                          <a:schemeClr val="tx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科技部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行動服務、科學園區智慧化、科學園區創新創業場域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4357" y="3818846"/>
            <a:ext cx="1526087" cy="1624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1" t="27217" r="36389" b="3410"/>
          <a:stretch/>
        </p:blipFill>
        <p:spPr bwMode="auto">
          <a:xfrm>
            <a:off x="407732" y="3285767"/>
            <a:ext cx="1977794" cy="2953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1170229" y="3479750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</a:t>
            </a:r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VR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08972" y="3773664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物聯網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669487" y="3991379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資通訊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932230" y="3523294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數位教育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36830" y="4219979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半導體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84431" y="4546551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智慧製造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527974" y="5079951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智慧能源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05200" y="3537857"/>
            <a:ext cx="1251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智慧物流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智慧醫療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智慧載具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傳統工業區智慧轉型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Font typeface="Arial" pitchFamily="34" charset="0"/>
              <a:buChar char="•"/>
            </a:pP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598714" y="995422"/>
            <a:ext cx="8545286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示範計畫三層次：</a:t>
            </a:r>
            <a:endParaRPr lang="en-US" altLang="zh-TW" sz="2400" b="1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全台場域：創新場域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AR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VR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、電商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區域示範場域：例智慧物流、醫療、商業、城市、既有園區智慧化、智慧電網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跨域示範場域：例如，基北桃竹之智慧交通、中部智慧製造、南部智慧能源、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東部智慧觀光等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475031" y="4655408"/>
            <a:ext cx="837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1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智慧觀光</a:t>
            </a:r>
            <a:endParaRPr lang="zh-TW" altLang="en-US" sz="1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46912" y="6376243"/>
            <a:ext cx="2133600" cy="365125"/>
          </a:xfrm>
        </p:spPr>
        <p:txBody>
          <a:bodyPr/>
          <a:lstStyle/>
          <a:p>
            <a:fld id="{6A382ACD-46F7-4FA2-9C5B-AAC07B510721}" type="slidenum">
              <a:rPr lang="zh-TW" altLang="en-US" sz="1400" b="1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pPr/>
              <a:t>9</a:t>
            </a:fld>
            <a:endParaRPr lang="zh-TW" altLang="en-US" sz="1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標題 1"/>
          <p:cNvSpPr txBox="1">
            <a:spLocks/>
          </p:cNvSpPr>
          <p:nvPr/>
        </p:nvSpPr>
        <p:spPr>
          <a:xfrm>
            <a:off x="111760" y="0"/>
            <a:ext cx="8970104" cy="135902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360000" marR="0" lvl="0" algn="ctr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97ABBC"/>
              </a:buClr>
              <a:buSzPct val="100000"/>
              <a:buFont typeface="Raleway"/>
              <a:buNone/>
              <a:defRPr lang="en-US" sz="4400" b="1" i="0" u="none" strike="noStrike" kern="1200" cap="none" baseline="0">
                <a:solidFill>
                  <a:schemeClr val="tx1"/>
                </a:solidFill>
                <a:effectLst>
                  <a:glow rad="63500">
                    <a:schemeClr val="bg1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  <a:sym typeface="Raleway"/>
              </a:defRPr>
            </a:lvl1pPr>
            <a:lvl2pPr lvl="1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rgbClr val="97ABBC"/>
              </a:buClr>
              <a:buSzPct val="100000"/>
              <a:buFont typeface="Raleway"/>
              <a:buNone/>
              <a:defRPr sz="3600">
                <a:solidFill>
                  <a:srgbClr val="97ABBC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r>
              <a:rPr lang="en-US" altLang="zh-TW" sz="3600" dirty="0" err="1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IoT</a:t>
            </a:r>
            <a:r>
              <a:rPr lang="zh-TW" altLang="en-US" sz="3600" dirty="0" smtClean="0">
                <a:solidFill>
                  <a:srgbClr val="9BBB59">
                    <a:lumMod val="75000"/>
                  </a:srgbClr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Lato"/>
              </a:rPr>
              <a:t>試驗場域緊密扣合產業發展</a:t>
            </a:r>
            <a:endParaRPr lang="zh-TW" altLang="en-US" sz="3600" dirty="0">
              <a:solidFill>
                <a:srgbClr val="9BBB59">
                  <a:lumMod val="75000"/>
                </a:srgbClr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68987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3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4-3" id="{607832E4-5C21-4CC9-A53F-7A51A4F6840A}" vid="{73C81F3A-404A-480A-9D52-F68BFBCADA91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7497</TotalTime>
  <Words>901</Words>
  <Application>Microsoft Office PowerPoint</Application>
  <PresentationFormat>如螢幕大小 (4:3)</PresentationFormat>
  <Paragraphs>163</Paragraphs>
  <Slides>13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4-3</vt:lpstr>
      <vt:lpstr>亞洲矽谷 物聯網產業大聯盟第二次會員大會</vt:lpstr>
      <vt:lpstr>物聯網產業大聯盟進度</vt:lpstr>
      <vt:lpstr>SIG工作會議熱烈參與提案及討論</vt:lpstr>
      <vt:lpstr>PowerPoint 簡報</vt:lpstr>
      <vt:lpstr>PowerPoint 簡報</vt:lpstr>
      <vt:lpstr>PowerPoint 簡報</vt:lpstr>
      <vt:lpstr>PowerPoint 簡報</vt:lpstr>
      <vt:lpstr>打造智慧化示範場域</vt:lpstr>
      <vt:lpstr>PowerPoint 簡報</vt:lpstr>
      <vt:lpstr>智慧化示範場域</vt:lpstr>
      <vt:lpstr>後續方向</vt:lpstr>
      <vt:lpstr>大聯盟後續的推動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魏惠美</dc:creator>
  <cp:lastModifiedBy>莊裕智</cp:lastModifiedBy>
  <cp:revision>352</cp:revision>
  <cp:lastPrinted>2017-03-13T04:35:13Z</cp:lastPrinted>
  <dcterms:created xsi:type="dcterms:W3CDTF">2016-12-29T05:28:05Z</dcterms:created>
  <dcterms:modified xsi:type="dcterms:W3CDTF">2017-09-11T09:38:32Z</dcterms:modified>
</cp:coreProperties>
</file>