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9" r:id="rId3"/>
    <p:sldId id="258" r:id="rId4"/>
    <p:sldId id="275" r:id="rId5"/>
    <p:sldId id="260" r:id="rId6"/>
    <p:sldId id="279" r:id="rId7"/>
    <p:sldId id="286" r:id="rId8"/>
    <p:sldId id="278" r:id="rId9"/>
    <p:sldId id="267" r:id="rId10"/>
    <p:sldId id="287" r:id="rId11"/>
    <p:sldId id="268" r:id="rId12"/>
    <p:sldId id="281" r:id="rId13"/>
    <p:sldId id="269" r:id="rId14"/>
    <p:sldId id="257" r:id="rId15"/>
    <p:sldId id="283" r:id="rId16"/>
    <p:sldId id="270" r:id="rId17"/>
    <p:sldId id="271" r:id="rId18"/>
    <p:sldId id="285" r:id="rId19"/>
    <p:sldId id="277" r:id="rId20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F61"/>
    <a:srgbClr val="01FF74"/>
    <a:srgbClr val="006600"/>
    <a:srgbClr val="00B451"/>
    <a:srgbClr val="00CC5C"/>
    <a:srgbClr val="7CE07E"/>
    <a:srgbClr val="ABDA98"/>
    <a:srgbClr val="00C459"/>
    <a:srgbClr val="00D25F"/>
    <a:srgbClr val="4CD4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9" autoAdjust="0"/>
    <p:restoredTop sz="94660"/>
  </p:normalViewPr>
  <p:slideViewPr>
    <p:cSldViewPr>
      <p:cViewPr>
        <p:scale>
          <a:sx n="120" d="100"/>
          <a:sy n="120" d="100"/>
        </p:scale>
        <p:origin x="-155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ubbleChart>
        <c:varyColors val="0"/>
        <c:ser>
          <c:idx val="1"/>
          <c:order val="0"/>
          <c:tx>
            <c:strRef>
              <c:f>Sheet1!$C$2</c:f>
              <c:strCache>
                <c:ptCount val="1"/>
                <c:pt idx="0">
                  <c:v>件數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6666666666666666E-2"/>
                  <c:y val="-8.4172003659652397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 smtClean="0"/>
                      <a:t>內政部</a:t>
                    </a:r>
                    <a:r>
                      <a:rPr lang="en-US" altLang="zh-TW" b="1" dirty="0" smtClean="0"/>
                      <a:t>(19)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0437286279210745E-2"/>
                  <c:y val="-4.9279655201709613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 smtClean="0"/>
                      <a:t>國防部</a:t>
                    </a:r>
                    <a:r>
                      <a:rPr lang="en-US" altLang="zh-TW" b="1" dirty="0" smtClean="0"/>
                      <a:t>(1)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611111111111111E-2"/>
                  <c:y val="-0.10247026532479418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 smtClean="0"/>
                      <a:t>財政部</a:t>
                    </a:r>
                    <a:r>
                      <a:rPr lang="en-US" altLang="zh-TW" b="1" dirty="0" smtClean="0"/>
                      <a:t>(51)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3098698859537547E-2"/>
                  <c:y val="-6.5126750622479856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 smtClean="0"/>
                      <a:t>教育部</a:t>
                    </a:r>
                    <a:r>
                      <a:rPr lang="en-US" altLang="zh-TW" b="1" dirty="0" smtClean="0"/>
                      <a:t>(18)</a:t>
                    </a:r>
                    <a:endParaRPr lang="en-US" altLang="zh-TW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6344628951912796E-2"/>
                  <c:y val="-4.604778390636325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 smtClean="0"/>
                      <a:t>法務部</a:t>
                    </a:r>
                    <a:r>
                      <a:rPr lang="en-US" altLang="zh-TW" b="1" dirty="0" smtClean="0"/>
                      <a:t>(9)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2602105213835519E-2"/>
                  <c:y val="-8.6765686165589398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 smtClean="0"/>
                      <a:t>經濟部</a:t>
                    </a:r>
                    <a:r>
                      <a:rPr lang="en-US" altLang="zh-TW" b="1" dirty="0" smtClean="0"/>
                      <a:t>(29)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7.8742474929447123E-2"/>
                  <c:y val="5.5356390139657687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 smtClean="0"/>
                      <a:t>交通部</a:t>
                    </a:r>
                    <a:r>
                      <a:rPr lang="en-US" altLang="zh-TW" b="1" dirty="0" smtClean="0"/>
                      <a:t>(7)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6.4210437432705103E-2"/>
                  <c:y val="-5.9939622721658377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/>
                      <a:t>勞動</a:t>
                    </a:r>
                    <a:r>
                      <a:rPr lang="zh-TW" altLang="en-US" b="1" dirty="0" smtClean="0"/>
                      <a:t>部</a:t>
                    </a:r>
                    <a:r>
                      <a:rPr lang="en-US" altLang="zh-TW" b="1" dirty="0" smtClean="0"/>
                      <a:t>(8)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8.2484998667524401E-2"/>
                  <c:y val="-8.0512296019396537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 smtClean="0"/>
                      <a:t>農委會</a:t>
                    </a:r>
                    <a:r>
                      <a:rPr lang="en-US" altLang="zh-TW" b="1" dirty="0" smtClean="0"/>
                      <a:t>(19)</a:t>
                    </a:r>
                    <a:endParaRPr lang="en-US" altLang="zh-TW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7718943312680775E-2"/>
                  <c:y val="-6.846747420221283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/>
                      <a:t>衛福</a:t>
                    </a:r>
                    <a:r>
                      <a:rPr lang="zh-TW" altLang="en-US" b="1" dirty="0" smtClean="0"/>
                      <a:t>部</a:t>
                    </a:r>
                    <a:r>
                      <a:rPr lang="en-US" altLang="zh-TW" b="1" dirty="0" smtClean="0"/>
                      <a:t>(14)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7.2222222222222326E-2"/>
                  <c:y val="5.48947849954253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 smtClean="0"/>
                      <a:t>環保署</a:t>
                    </a:r>
                    <a:r>
                      <a:rPr lang="en-US" altLang="zh-TW" b="1" dirty="0" smtClean="0"/>
                      <a:t>(6)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5.7806501114301023E-2"/>
                  <c:y val="-5.8554359973074885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/>
                      <a:t>文化</a:t>
                    </a:r>
                    <a:r>
                      <a:rPr lang="zh-TW" altLang="en-US" b="1" dirty="0" smtClean="0"/>
                      <a:t>部</a:t>
                    </a:r>
                    <a:r>
                      <a:rPr lang="en-US" altLang="zh-TW" b="1" dirty="0" smtClean="0"/>
                      <a:t>(10)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0.10456016591029565"/>
                  <c:y val="-9.1953018292085187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/>
                      <a:t>金管</a:t>
                    </a:r>
                    <a:r>
                      <a:rPr lang="zh-TW" altLang="en-US" b="1" dirty="0" smtClean="0"/>
                      <a:t>會</a:t>
                    </a:r>
                    <a:r>
                      <a:rPr lang="en-US" altLang="zh-TW" b="1" dirty="0" smtClean="0"/>
                      <a:t>(54)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7.5000000000000108E-2"/>
                  <c:y val="-3.2936870997255258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/>
                      <a:t>科技</a:t>
                    </a:r>
                    <a:r>
                      <a:rPr lang="zh-TW" altLang="en-US" b="1" dirty="0" smtClean="0"/>
                      <a:t>部</a:t>
                    </a:r>
                    <a:r>
                      <a:rPr lang="en-US" altLang="zh-TW" b="1" dirty="0" smtClean="0"/>
                      <a:t>(2)</a:t>
                    </a:r>
                    <a:endParaRPr lang="en-US" altLang="zh-TW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7.1257549474867954E-2"/>
                  <c:y val="-4.5443480136194016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/>
                      <a:t>海巡</a:t>
                    </a:r>
                    <a:r>
                      <a:rPr lang="zh-TW" altLang="en-US" b="1" dirty="0" smtClean="0"/>
                      <a:t>署</a:t>
                    </a:r>
                    <a:r>
                      <a:rPr lang="en-US" altLang="zh-TW" b="1" dirty="0" smtClean="0"/>
                      <a:t>(7)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5.7690458596127245E-2"/>
                  <c:y val="3.1738705139681224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/>
                      <a:t>僑委</a:t>
                    </a:r>
                    <a:r>
                      <a:rPr lang="zh-TW" altLang="en-US" b="1" dirty="0" smtClean="0"/>
                      <a:t>會</a:t>
                    </a:r>
                    <a:r>
                      <a:rPr lang="en-US" altLang="zh-TW" b="1" dirty="0" smtClean="0"/>
                      <a:t>(2)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6.1111089418386604E-2"/>
                  <c:y val="-4.6971088179744637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 smtClean="0"/>
                      <a:t>退輔會</a:t>
                    </a:r>
                    <a:r>
                      <a:rPr lang="en-US" altLang="zh-TW" b="1" dirty="0" smtClean="0"/>
                      <a:t>(4)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9.0380404701637732E-2"/>
                  <c:y val="-7.1061140265460704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/>
                      <a:t>工程</a:t>
                    </a:r>
                    <a:r>
                      <a:rPr lang="zh-TW" altLang="en-US" b="1" dirty="0" smtClean="0"/>
                      <a:t>會</a:t>
                    </a:r>
                    <a:r>
                      <a:rPr lang="en-US" altLang="zh-TW" b="1" dirty="0" smtClean="0"/>
                      <a:t>(11)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6.3888888888888995E-2"/>
                  <c:y val="3.6596523330283487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 smtClean="0"/>
                      <a:t>中央銀行</a:t>
                    </a:r>
                    <a:r>
                      <a:rPr lang="en-US" altLang="zh-TW" b="1" dirty="0" smtClean="0"/>
                      <a:t>(3)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3.6111111111111212E-2"/>
                  <c:y val="-6.2214089661482161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/>
                      <a:t>主計總</a:t>
                    </a:r>
                    <a:r>
                      <a:rPr lang="zh-TW" altLang="en-US" b="1" dirty="0" smtClean="0"/>
                      <a:t>處</a:t>
                    </a:r>
                    <a:r>
                      <a:rPr lang="en-US" altLang="zh-TW" b="1" dirty="0" smtClean="0"/>
                      <a:t>(11)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7.6106400740022104E-2"/>
                  <c:y val="-4.391582799634048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/>
                      <a:t>人事總</a:t>
                    </a:r>
                    <a:r>
                      <a:rPr lang="zh-TW" altLang="en-US" b="1" dirty="0" smtClean="0"/>
                      <a:t>處</a:t>
                    </a:r>
                    <a:r>
                      <a:rPr lang="en-US" altLang="zh-TW" b="1" dirty="0" smtClean="0"/>
                      <a:t>(3)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1"/>
              <c:layout/>
              <c:tx>
                <c:rich>
                  <a:bodyPr/>
                  <a:lstStyle/>
                  <a:p>
                    <a:r>
                      <a:rPr lang="zh-TW" altLang="en-US" b="1" smtClean="0"/>
                      <a:t>公平會</a:t>
                    </a:r>
                    <a:r>
                      <a:rPr lang="en-US" altLang="zh-TW" b="1" smtClean="0"/>
                      <a:t>(1)</a:t>
                    </a:r>
                    <a:endParaRPr lang="en-US" altLang="zh-TW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-3.6111111111111108E-2"/>
                  <c:y val="-5.4894784995425432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/>
                      <a:t>通傳</a:t>
                    </a:r>
                    <a:r>
                      <a:rPr lang="zh-TW" altLang="en-US" b="1" dirty="0" smtClean="0"/>
                      <a:t>會</a:t>
                    </a:r>
                    <a:r>
                      <a:rPr lang="en-US" altLang="zh-TW" b="1" dirty="0" smtClean="0"/>
                      <a:t>(6)</a:t>
                    </a:r>
                    <a:endParaRPr lang="zh-TW" alt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="1">
                    <a:latin typeface="微軟正黑體" panose="020B0604030504040204" pitchFamily="34" charset="-120"/>
                    <a:ea typeface="微軟正黑體" panose="020B0604030504040204" pitchFamily="34" charset="-120"/>
                  </a:defRPr>
                </a:pPr>
                <a:endParaRPr lang="zh-TW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xVal>
            <c:strRef>
              <c:f>Sheet1!$B$3:$B$25</c:f>
              <c:strCache>
                <c:ptCount val="23"/>
                <c:pt idx="0">
                  <c:v>內政部</c:v>
                </c:pt>
                <c:pt idx="1">
                  <c:v>國防部</c:v>
                </c:pt>
                <c:pt idx="2">
                  <c:v>財政部</c:v>
                </c:pt>
                <c:pt idx="3">
                  <c:v>教育部</c:v>
                </c:pt>
                <c:pt idx="4">
                  <c:v>法務部</c:v>
                </c:pt>
                <c:pt idx="5">
                  <c:v>經濟部</c:v>
                </c:pt>
                <c:pt idx="6">
                  <c:v>交通部</c:v>
                </c:pt>
                <c:pt idx="7">
                  <c:v>勞動部</c:v>
                </c:pt>
                <c:pt idx="8">
                  <c:v>農委會</c:v>
                </c:pt>
                <c:pt idx="9">
                  <c:v>衛福部</c:v>
                </c:pt>
                <c:pt idx="10">
                  <c:v>環保署</c:v>
                </c:pt>
                <c:pt idx="11">
                  <c:v>文化部</c:v>
                </c:pt>
                <c:pt idx="12">
                  <c:v>金管會</c:v>
                </c:pt>
                <c:pt idx="13">
                  <c:v>科技部</c:v>
                </c:pt>
                <c:pt idx="14">
                  <c:v>海巡署</c:v>
                </c:pt>
                <c:pt idx="15">
                  <c:v>僑委會</c:v>
                </c:pt>
                <c:pt idx="16">
                  <c:v>退輔會</c:v>
                </c:pt>
                <c:pt idx="17">
                  <c:v>工程會</c:v>
                </c:pt>
                <c:pt idx="18">
                  <c:v>中央銀行</c:v>
                </c:pt>
                <c:pt idx="19">
                  <c:v>主計總處</c:v>
                </c:pt>
                <c:pt idx="20">
                  <c:v>人事總處</c:v>
                </c:pt>
                <c:pt idx="21">
                  <c:v>公平會</c:v>
                </c:pt>
                <c:pt idx="22">
                  <c:v>通傳會</c:v>
                </c:pt>
              </c:strCache>
            </c:strRef>
          </c:xVal>
          <c:yVal>
            <c:numRef>
              <c:f>Sheet1!$C$3:$C$25</c:f>
              <c:numCache>
                <c:formatCode>General</c:formatCode>
                <c:ptCount val="23"/>
                <c:pt idx="0">
                  <c:v>19</c:v>
                </c:pt>
                <c:pt idx="1">
                  <c:v>1</c:v>
                </c:pt>
                <c:pt idx="2">
                  <c:v>51</c:v>
                </c:pt>
                <c:pt idx="3">
                  <c:v>18</c:v>
                </c:pt>
                <c:pt idx="4">
                  <c:v>9</c:v>
                </c:pt>
                <c:pt idx="5">
                  <c:v>29</c:v>
                </c:pt>
                <c:pt idx="6">
                  <c:v>7</c:v>
                </c:pt>
                <c:pt idx="7">
                  <c:v>8</c:v>
                </c:pt>
                <c:pt idx="8">
                  <c:v>19</c:v>
                </c:pt>
                <c:pt idx="9">
                  <c:v>14</c:v>
                </c:pt>
                <c:pt idx="10">
                  <c:v>6</c:v>
                </c:pt>
                <c:pt idx="11">
                  <c:v>10</c:v>
                </c:pt>
                <c:pt idx="12">
                  <c:v>54</c:v>
                </c:pt>
                <c:pt idx="13">
                  <c:v>2</c:v>
                </c:pt>
                <c:pt idx="14">
                  <c:v>7</c:v>
                </c:pt>
                <c:pt idx="15">
                  <c:v>2</c:v>
                </c:pt>
                <c:pt idx="16">
                  <c:v>4</c:v>
                </c:pt>
                <c:pt idx="17">
                  <c:v>11</c:v>
                </c:pt>
                <c:pt idx="18">
                  <c:v>3</c:v>
                </c:pt>
                <c:pt idx="19">
                  <c:v>11</c:v>
                </c:pt>
                <c:pt idx="20">
                  <c:v>3</c:v>
                </c:pt>
                <c:pt idx="21">
                  <c:v>1</c:v>
                </c:pt>
                <c:pt idx="22">
                  <c:v>6</c:v>
                </c:pt>
              </c:numCache>
            </c:numRef>
          </c:yVal>
          <c:bubbleSize>
            <c:numLit>
              <c:formatCode>General</c:formatCode>
              <c:ptCount val="23"/>
              <c:pt idx="0">
                <c:v>19</c:v>
              </c:pt>
              <c:pt idx="1">
                <c:v>1</c:v>
              </c:pt>
              <c:pt idx="2">
                <c:v>51</c:v>
              </c:pt>
              <c:pt idx="3">
                <c:v>18</c:v>
              </c:pt>
              <c:pt idx="4">
                <c:v>9</c:v>
              </c:pt>
              <c:pt idx="5">
                <c:v>29</c:v>
              </c:pt>
              <c:pt idx="6">
                <c:v>7</c:v>
              </c:pt>
              <c:pt idx="7">
                <c:v>8</c:v>
              </c:pt>
              <c:pt idx="8">
                <c:v>19</c:v>
              </c:pt>
              <c:pt idx="9">
                <c:v>14</c:v>
              </c:pt>
              <c:pt idx="10">
                <c:v>6</c:v>
              </c:pt>
              <c:pt idx="11">
                <c:v>10</c:v>
              </c:pt>
              <c:pt idx="12">
                <c:v>54</c:v>
              </c:pt>
              <c:pt idx="13">
                <c:v>2</c:v>
              </c:pt>
              <c:pt idx="14">
                <c:v>7</c:v>
              </c:pt>
              <c:pt idx="15">
                <c:v>2</c:v>
              </c:pt>
              <c:pt idx="16">
                <c:v>4</c:v>
              </c:pt>
              <c:pt idx="17">
                <c:v>11</c:v>
              </c:pt>
              <c:pt idx="18">
                <c:v>3</c:v>
              </c:pt>
              <c:pt idx="19">
                <c:v>11</c:v>
              </c:pt>
              <c:pt idx="20">
                <c:v>3</c:v>
              </c:pt>
              <c:pt idx="21">
                <c:v>1</c:v>
              </c:pt>
              <c:pt idx="22">
                <c:v>6</c:v>
              </c:pt>
            </c:numLit>
          </c:bubbleSize>
          <c:bubble3D val="1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bubbleScale val="50"/>
        <c:showNegBubbles val="1"/>
        <c:axId val="46773888"/>
        <c:axId val="46774464"/>
      </c:bubbleChart>
      <c:valAx>
        <c:axId val="46773888"/>
        <c:scaling>
          <c:orientation val="minMax"/>
          <c:max val="25"/>
          <c:min val="0"/>
        </c:scaling>
        <c:delete val="1"/>
        <c:axPos val="b"/>
        <c:majorTickMark val="none"/>
        <c:minorTickMark val="none"/>
        <c:tickLblPos val="nextTo"/>
        <c:crossAx val="46774464"/>
        <c:crosses val="autoZero"/>
        <c:crossBetween val="midCat"/>
      </c:valAx>
      <c:valAx>
        <c:axId val="46774464"/>
        <c:scaling>
          <c:orientation val="minMax"/>
          <c:max val="6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pPr>
            <a:endParaRPr lang="zh-TW"/>
          </a:p>
        </c:txPr>
        <c:crossAx val="46773888"/>
        <c:crosses val="autoZero"/>
        <c:crossBetween val="midCat"/>
      </c:valAx>
    </c:plotArea>
    <c:plotVisOnly val="1"/>
    <c:dispBlanksAs val="span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036C5-6E8F-4499-86E2-9CF2561DC811}" type="datetimeFigureOut">
              <a:rPr lang="zh-TW" altLang="en-US" smtClean="0"/>
              <a:t>2018/5/16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1A10A-3887-4B03-96CD-40EE861FD1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1084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D9FEC-29F7-4627-AAAD-7EEDBDFEB6F3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1689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30A4-0FFB-4150-9050-43C9001B44AF}" type="datetimeFigureOut">
              <a:rPr lang="zh-TW" altLang="en-US" smtClean="0"/>
              <a:pPr/>
              <a:t>2018/5/16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0" y="1700808"/>
            <a:ext cx="9144000" cy="2664296"/>
          </a:xfrm>
          <a:prstGeom prst="rect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6899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30A4-0FFB-4150-9050-43C9001B44AF}" type="datetimeFigureOut">
              <a:rPr lang="zh-TW" altLang="en-US" smtClean="0"/>
              <a:pPr/>
              <a:t>2018/5/16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265B-B332-4A2C-B8D5-6CDE254820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291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30A4-0FFB-4150-9050-43C9001B44AF}" type="datetimeFigureOut">
              <a:rPr lang="zh-TW" altLang="en-US" smtClean="0"/>
              <a:pPr/>
              <a:t>2018/5/16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265B-B332-4A2C-B8D5-6CDE254820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8566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標題投影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Users\candy\00業務\102年業務\23.經建會邁向國發會1021119\國發會LOGO定稿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995"/>
          <a:stretch/>
        </p:blipFill>
        <p:spPr bwMode="auto">
          <a:xfrm>
            <a:off x="187568" y="117230"/>
            <a:ext cx="1008112" cy="101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588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訂版面配置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5100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自訂版面配置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116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自訂版面配置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958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200" b="1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>
                <a:solidFill>
                  <a:schemeClr val="tx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30A4-0FFB-4150-9050-43C9001B44AF}" type="datetimeFigureOut">
              <a:rPr lang="zh-TW" altLang="en-US" smtClean="0"/>
              <a:pPr/>
              <a:t>2018/5/16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467544" y="1196752"/>
            <a:ext cx="8208912" cy="0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1" name="群組 10"/>
          <p:cNvGrpSpPr/>
          <p:nvPr/>
        </p:nvGrpSpPr>
        <p:grpSpPr>
          <a:xfrm>
            <a:off x="0" y="6536494"/>
            <a:ext cx="9144000" cy="332656"/>
            <a:chOff x="179512" y="5589240"/>
            <a:chExt cx="2699792" cy="332656"/>
          </a:xfrm>
          <a:gradFill>
            <a:gsLst>
              <a:gs pos="0">
                <a:schemeClr val="bg1"/>
              </a:gs>
              <a:gs pos="61000">
                <a:srgbClr val="00D661"/>
              </a:gs>
              <a:gs pos="97000">
                <a:srgbClr val="008000"/>
              </a:gs>
            </a:gsLst>
            <a:lin ang="4200000" scaled="0"/>
          </a:gradFill>
        </p:grpSpPr>
        <p:sp>
          <p:nvSpPr>
            <p:cNvPr id="10" name="矩形 9"/>
            <p:cNvSpPr/>
            <p:nvPr userDrawn="1"/>
          </p:nvSpPr>
          <p:spPr>
            <a:xfrm>
              <a:off x="179512" y="5589240"/>
              <a:ext cx="2699792" cy="33265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9" name="圖片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2731" y="5605016"/>
              <a:ext cx="389753" cy="288032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520259"/>
            <a:ext cx="21336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defRPr>
            </a:lvl1pPr>
          </a:lstStyle>
          <a:p>
            <a:fld id="{F2AA265B-B332-4A2C-B8D5-6CDE2548207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3442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30A4-0FFB-4150-9050-43C9001B44AF}" type="datetimeFigureOut">
              <a:rPr lang="zh-TW" altLang="en-US" smtClean="0"/>
              <a:pPr/>
              <a:t>2018/5/16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2AA265B-B332-4A2C-B8D5-6CDE254820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660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30A4-0FFB-4150-9050-43C9001B44AF}" type="datetimeFigureOut">
              <a:rPr lang="zh-TW" altLang="en-US" smtClean="0"/>
              <a:pPr/>
              <a:t>2018/5/16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2AA265B-B332-4A2C-B8D5-6CDE254820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558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30A4-0FFB-4150-9050-43C9001B44AF}" type="datetimeFigureOut">
              <a:rPr lang="zh-TW" altLang="en-US" smtClean="0"/>
              <a:pPr/>
              <a:t>2018/5/16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876256" y="6309320"/>
            <a:ext cx="2133600" cy="365125"/>
          </a:xfrm>
        </p:spPr>
        <p:txBody>
          <a:bodyPr/>
          <a:lstStyle/>
          <a:p>
            <a:fld id="{F2AA265B-B332-4A2C-B8D5-6CDE254820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048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30A4-0FFB-4150-9050-43C9001B44AF}" type="datetimeFigureOut">
              <a:rPr lang="zh-TW" altLang="en-US" smtClean="0"/>
              <a:pPr/>
              <a:t>2018/5/16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265B-B332-4A2C-B8D5-6CDE254820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5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30A4-0FFB-4150-9050-43C9001B44AF}" type="datetimeFigureOut">
              <a:rPr lang="zh-TW" altLang="en-US" smtClean="0"/>
              <a:pPr/>
              <a:t>2018/5/16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265B-B332-4A2C-B8D5-6CDE254820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1333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30A4-0FFB-4150-9050-43C9001B44AF}" type="datetimeFigureOut">
              <a:rPr lang="zh-TW" altLang="en-US" smtClean="0"/>
              <a:pPr/>
              <a:t>2018/5/16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265B-B332-4A2C-B8D5-6CDE254820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661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830A4-0FFB-4150-9050-43C9001B44AF}" type="datetimeFigureOut">
              <a:rPr lang="zh-TW" altLang="en-US" smtClean="0"/>
              <a:pPr/>
              <a:t>2018/5/16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265B-B332-4A2C-B8D5-6CDE254820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871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0000">
              <a:srgbClr val="BCF4CF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830A4-0FFB-4150-9050-43C9001B44AF}" type="datetimeFigureOut">
              <a:rPr lang="zh-TW" altLang="en-US" smtClean="0"/>
              <a:pPr/>
              <a:t>2018/5/16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836823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A265B-B332-4A2C-B8D5-6CDE2548207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604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99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3399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3399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3399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3399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3399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microsoft.com/office/2007/relationships/hdphoto" Target="../media/hdphoto4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jpg"/><Relationship Id="rId3" Type="http://schemas.openxmlformats.org/officeDocument/2006/relationships/image" Target="../media/image26.png"/><Relationship Id="rId7" Type="http://schemas.openxmlformats.org/officeDocument/2006/relationships/image" Target="../media/image30.jp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microsoft.com/office/2007/relationships/hdphoto" Target="../media/hdphoto6.wdp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4.png"/><Relationship Id="rId7" Type="http://schemas.openxmlformats.org/officeDocument/2006/relationships/image" Target="../media/image36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8.wdp"/><Relationship Id="rId5" Type="http://schemas.openxmlformats.org/officeDocument/2006/relationships/image" Target="../media/image35.png"/><Relationship Id="rId10" Type="http://schemas.openxmlformats.org/officeDocument/2006/relationships/image" Target="../media/image39.png"/><Relationship Id="rId4" Type="http://schemas.microsoft.com/office/2007/relationships/hdphoto" Target="../media/hdphoto7.wdp"/><Relationship Id="rId9" Type="http://schemas.openxmlformats.org/officeDocument/2006/relationships/image" Target="../media/image3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7" Type="http://schemas.openxmlformats.org/officeDocument/2006/relationships/image" Target="../media/image5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30.jpg"/><Relationship Id="rId4" Type="http://schemas.microsoft.com/office/2007/relationships/hdphoto" Target="../media/hdphoto9.wdp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11.png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59632" y="2468488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5400" b="1" dirty="0" smtClean="0">
                <a:solidFill>
                  <a:schemeClr val="bg1"/>
                </a:solidFill>
              </a:rPr>
              <a:t>法規鬆綁</a:t>
            </a:r>
            <a:r>
              <a:rPr lang="zh-TW" altLang="en-US" sz="5400" b="1" dirty="0">
                <a:solidFill>
                  <a:schemeClr val="bg1"/>
                </a:solidFill>
              </a:rPr>
              <a:t>推動</a:t>
            </a:r>
            <a:r>
              <a:rPr lang="zh-TW" altLang="en-US" sz="5400" b="1" dirty="0" smtClean="0">
                <a:solidFill>
                  <a:schemeClr val="bg1"/>
                </a:solidFill>
              </a:rPr>
              <a:t>成果</a:t>
            </a:r>
            <a:endParaRPr lang="zh-TW" altLang="en-US" sz="5400" b="1" dirty="0">
              <a:solidFill>
                <a:schemeClr val="bg1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619672" y="4941168"/>
            <a:ext cx="619268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國家發展委員會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報告人：法制協調中心林主任志憲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年 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月 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日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51520" y="260648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行政院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3600</a:t>
            </a:r>
            <a:r>
              <a:rPr lang="zh-TW" altLang="en-US" sz="20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次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院會</a:t>
            </a:r>
          </a:p>
        </p:txBody>
      </p:sp>
    </p:spTree>
    <p:extLst>
      <p:ext uri="{BB962C8B-B14F-4D97-AF65-F5344CB8AC3E}">
        <p14:creationId xmlns:p14="http://schemas.microsoft.com/office/powerpoint/2010/main" val="328075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14001" y="37268"/>
            <a:ext cx="7194503" cy="1143000"/>
          </a:xfrm>
        </p:spPr>
        <p:txBody>
          <a:bodyPr>
            <a:normAutofit/>
          </a:bodyPr>
          <a:lstStyle/>
          <a:p>
            <a:r>
              <a:rPr lang="zh-TW" altLang="en-US" sz="3400" kern="100" dirty="0" smtClean="0">
                <a:cs typeface="Times New Roman" panose="02020603050405020304" pitchFamily="18" charset="0"/>
              </a:rPr>
              <a:t>簡化</a:t>
            </a:r>
            <a:r>
              <a:rPr lang="zh-TW" altLang="en-US" sz="3400" kern="100" dirty="0" smtClean="0">
                <a:cs typeface="Times New Roman" panose="02020603050405020304" pitchFamily="18" charset="0"/>
              </a:rPr>
              <a:t>機關採購</a:t>
            </a:r>
            <a:r>
              <a:rPr lang="zh-TW" altLang="en-US" sz="3400" kern="100" dirty="0" smtClean="0">
                <a:cs typeface="Times New Roman" panose="02020603050405020304" pitchFamily="18" charset="0"/>
              </a:rPr>
              <a:t>程序促進新創參與</a:t>
            </a:r>
            <a:endParaRPr lang="zh-TW" altLang="en-US" sz="3400" dirty="0"/>
          </a:p>
        </p:txBody>
      </p:sp>
      <p:sp>
        <p:nvSpPr>
          <p:cNvPr id="4" name="矩形 3"/>
          <p:cNvSpPr/>
          <p:nvPr/>
        </p:nvSpPr>
        <p:spPr>
          <a:xfrm>
            <a:off x="1187624" y="1310666"/>
            <a:ext cx="6400814" cy="5040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300" b="1" kern="1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107.3.8</a:t>
            </a:r>
            <a:r>
              <a:rPr lang="zh-TW" altLang="en-US" sz="2300" b="1" kern="1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中央</a:t>
            </a:r>
            <a:r>
              <a:rPr lang="zh-TW" altLang="en-US" sz="2300" b="1" kern="1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機關未達公告金額採購招標辦法</a:t>
            </a:r>
            <a:endParaRPr lang="zh-TW" altLang="en-US" sz="23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520259"/>
            <a:ext cx="21336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defRPr>
            </a:lvl1pPr>
          </a:lstStyle>
          <a:p>
            <a:fld id="{F2AA265B-B332-4A2C-B8D5-6CDE25482072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sp>
        <p:nvSpPr>
          <p:cNvPr id="24" name="五邊形 23"/>
          <p:cNvSpPr/>
          <p:nvPr/>
        </p:nvSpPr>
        <p:spPr>
          <a:xfrm>
            <a:off x="0" y="0"/>
            <a:ext cx="1979712" cy="1224000"/>
          </a:xfrm>
          <a:prstGeom prst="homePlate">
            <a:avLst>
              <a:gd name="adj" fmla="val 28866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新創有感</a:t>
            </a:r>
            <a:endParaRPr lang="zh-TW" altLang="en-US" sz="2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7236296" y="1916832"/>
            <a:ext cx="2016024" cy="2058944"/>
            <a:chOff x="395042" y="1988840"/>
            <a:chExt cx="1914586" cy="1709431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042" y="2060848"/>
              <a:ext cx="1128225" cy="1628988"/>
            </a:xfrm>
            <a:prstGeom prst="rect">
              <a:avLst/>
            </a:prstGeom>
          </p:spPr>
        </p:pic>
        <p:pic>
          <p:nvPicPr>
            <p:cNvPr id="3" name="圖片 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889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197" y="1988840"/>
              <a:ext cx="1709431" cy="1709431"/>
            </a:xfrm>
            <a:prstGeom prst="rect">
              <a:avLst/>
            </a:prstGeom>
          </p:spPr>
        </p:pic>
      </p:grpSp>
      <p:grpSp>
        <p:nvGrpSpPr>
          <p:cNvPr id="7" name="群組 6"/>
          <p:cNvGrpSpPr/>
          <p:nvPr/>
        </p:nvGrpSpPr>
        <p:grpSpPr>
          <a:xfrm>
            <a:off x="1903260" y="2110813"/>
            <a:ext cx="3324091" cy="2110275"/>
            <a:chOff x="1903260" y="2110813"/>
            <a:chExt cx="3324091" cy="2110275"/>
          </a:xfrm>
        </p:grpSpPr>
        <p:pic>
          <p:nvPicPr>
            <p:cNvPr id="15" name="圖片 1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9912" y="2276872"/>
              <a:ext cx="1447439" cy="1468603"/>
            </a:xfrm>
            <a:prstGeom prst="rect">
              <a:avLst/>
            </a:prstGeom>
          </p:spPr>
        </p:pic>
        <p:sp>
          <p:nvSpPr>
            <p:cNvPr id="21" name="弧形箭號 (下彎) 20"/>
            <p:cNvSpPr/>
            <p:nvPr/>
          </p:nvSpPr>
          <p:spPr>
            <a:xfrm rot="158532">
              <a:off x="1903260" y="2110813"/>
              <a:ext cx="2079510" cy="619165"/>
            </a:xfrm>
            <a:prstGeom prst="curvedDown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32" name="弧形箭號 (下彎) 31"/>
            <p:cNvSpPr/>
            <p:nvPr/>
          </p:nvSpPr>
          <p:spPr>
            <a:xfrm rot="21349922" flipV="1">
              <a:off x="1914285" y="2972060"/>
              <a:ext cx="2079510" cy="619165"/>
            </a:xfrm>
            <a:prstGeom prst="curvedDownArrow">
              <a:avLst/>
            </a:prstGeom>
            <a:solidFill>
              <a:srgbClr val="00C4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2250134" y="2278613"/>
              <a:ext cx="14662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應敘明不採公告之理由</a:t>
              </a:r>
              <a:endPara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2223316" y="3574757"/>
              <a:ext cx="16547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無須</a:t>
              </a: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敘明不採公告之理由</a:t>
              </a:r>
              <a:endPara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263352" y="2033212"/>
            <a:ext cx="2049526" cy="2049526"/>
            <a:chOff x="1619672" y="2276872"/>
            <a:chExt cx="2049526" cy="2049526"/>
          </a:xfrm>
        </p:grpSpPr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9672" y="2276872"/>
              <a:ext cx="2049526" cy="2049526"/>
            </a:xfrm>
            <a:prstGeom prst="rect">
              <a:avLst/>
            </a:prstGeom>
          </p:spPr>
        </p:pic>
        <p:sp>
          <p:nvSpPr>
            <p:cNvPr id="34" name="文字方塊 33"/>
            <p:cNvSpPr txBox="1"/>
            <p:nvPr/>
          </p:nvSpPr>
          <p:spPr>
            <a:xfrm>
              <a:off x="2115932" y="2636912"/>
              <a:ext cx="10570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GOV</a:t>
              </a:r>
              <a:endPara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263352" y="4437112"/>
            <a:ext cx="4248000" cy="1887696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  <a:spcBef>
                <a:spcPts val="20"/>
              </a:spcBef>
              <a:spcAft>
                <a:spcPts val="20"/>
              </a:spcAft>
            </a:pP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修正前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2800"/>
              </a:lnSpc>
              <a:spcBef>
                <a:spcPts val="20"/>
              </a:spcBef>
              <a:spcAft>
                <a:spcPts val="20"/>
              </a:spcAft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機關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辦理逾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萬、但未達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萬之小額採購，</a:t>
            </a:r>
            <a:r>
              <a:rPr lang="zh-TW" altLang="en-US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需敘明不採公告方式辦理之理由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，始得採限制性招標，</a:t>
            </a:r>
            <a:r>
              <a:rPr lang="zh-TW" altLang="en-US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降低機關適用意願</a:t>
            </a:r>
            <a:r>
              <a:rPr lang="zh-TW" altLang="en-US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仍</a:t>
            </a:r>
            <a:r>
              <a:rPr lang="zh-TW" altLang="en-US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多採</a:t>
            </a:r>
            <a:r>
              <a:rPr lang="zh-TW" altLang="en-US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公告方式辦理。</a:t>
            </a:r>
            <a:endParaRPr lang="zh-TW" altLang="en-US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4610706" y="4444332"/>
            <a:ext cx="4248000" cy="1887696"/>
          </a:xfrm>
          <a:prstGeom prst="rect">
            <a:avLst/>
          </a:prstGeom>
          <a:noFill/>
          <a:ln w="19050">
            <a:solidFill>
              <a:srgbClr val="0066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  <a:spcBef>
                <a:spcPts val="20"/>
              </a:spcBef>
              <a:spcAft>
                <a:spcPts val="20"/>
              </a:spcAft>
            </a:pP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修正後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2800"/>
              </a:lnSpc>
              <a:spcBef>
                <a:spcPts val="20"/>
              </a:spcBef>
              <a:spcAft>
                <a:spcPts val="20"/>
              </a:spcAft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機關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辦理逾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萬、但未達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萬之小額採購，</a:t>
            </a:r>
            <a:r>
              <a:rPr lang="zh-TW" altLang="en-US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無需敘明不採公告方式辦理之理由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，即得採限制性招標，</a:t>
            </a:r>
            <a:r>
              <a:rPr lang="zh-TW" altLang="en-US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提升機關適用意願，有助新創參與。</a:t>
            </a:r>
            <a:endParaRPr lang="zh-TW" altLang="en-US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4860032" y="2537891"/>
            <a:ext cx="2592288" cy="1036047"/>
            <a:chOff x="4860032" y="2537891"/>
            <a:chExt cx="2592288" cy="1036047"/>
          </a:xfrm>
        </p:grpSpPr>
        <p:sp>
          <p:nvSpPr>
            <p:cNvPr id="20" name="向左箭號 19"/>
            <p:cNvSpPr/>
            <p:nvPr/>
          </p:nvSpPr>
          <p:spPr>
            <a:xfrm flipH="1">
              <a:off x="5004048" y="3141890"/>
              <a:ext cx="2448272" cy="432048"/>
            </a:xfrm>
            <a:prstGeom prst="leftArrow">
              <a:avLst/>
            </a:prstGeom>
            <a:solidFill>
              <a:srgbClr val="00B45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文字方塊 25"/>
            <p:cNvSpPr txBox="1"/>
            <p:nvPr/>
          </p:nvSpPr>
          <p:spPr>
            <a:xfrm>
              <a:off x="4860032" y="2537891"/>
              <a:ext cx="25922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100 </a:t>
              </a: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萬 </a:t>
              </a:r>
              <a:r>
                <a:rPr lang="en-US" altLang="zh-TW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&gt;</a:t>
              </a: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採購 </a:t>
              </a:r>
              <a:r>
                <a:rPr lang="en-US" altLang="zh-TW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&gt;</a:t>
              </a: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</a:t>
              </a:r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萬</a:t>
              </a:r>
              <a:endPara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0" name="文字方塊 39"/>
            <p:cNvSpPr txBox="1"/>
            <p:nvPr/>
          </p:nvSpPr>
          <p:spPr>
            <a:xfrm>
              <a:off x="5188143" y="2836249"/>
              <a:ext cx="17920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限制性招標</a:t>
              </a:r>
              <a:endPara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cxnSp>
        <p:nvCxnSpPr>
          <p:cNvPr id="10" name="直線單箭頭接點 9"/>
          <p:cNvCxnSpPr/>
          <p:nvPr/>
        </p:nvCxnSpPr>
        <p:spPr>
          <a:xfrm>
            <a:off x="2915816" y="2924944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69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群組 52"/>
          <p:cNvGrpSpPr/>
          <p:nvPr/>
        </p:nvGrpSpPr>
        <p:grpSpPr>
          <a:xfrm>
            <a:off x="8242617" y="2132856"/>
            <a:ext cx="880390" cy="1074632"/>
            <a:chOff x="8525441" y="1228867"/>
            <a:chExt cx="678766" cy="919265"/>
          </a:xfrm>
        </p:grpSpPr>
        <p:sp>
          <p:nvSpPr>
            <p:cNvPr id="54" name="摺角紙張 53"/>
            <p:cNvSpPr/>
            <p:nvPr/>
          </p:nvSpPr>
          <p:spPr>
            <a:xfrm rot="11449674" flipH="1">
              <a:off x="8699222" y="1228867"/>
              <a:ext cx="504985" cy="754613"/>
            </a:xfrm>
            <a:prstGeom prst="foldedCorner">
              <a:avLst>
                <a:gd name="adj" fmla="val 28975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摺角紙張 54"/>
            <p:cNvSpPr/>
            <p:nvPr/>
          </p:nvSpPr>
          <p:spPr>
            <a:xfrm rot="11449674" flipH="1">
              <a:off x="8630625" y="1318140"/>
              <a:ext cx="504985" cy="754613"/>
            </a:xfrm>
            <a:prstGeom prst="foldedCorner">
              <a:avLst>
                <a:gd name="adj" fmla="val 28975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" name="摺角紙張 56"/>
            <p:cNvSpPr/>
            <p:nvPr/>
          </p:nvSpPr>
          <p:spPr>
            <a:xfrm rot="11380229" flipH="1">
              <a:off x="8525441" y="1393519"/>
              <a:ext cx="504985" cy="754613"/>
            </a:xfrm>
            <a:prstGeom prst="foldedCorner">
              <a:avLst>
                <a:gd name="adj" fmla="val 28975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7884368" y="2402271"/>
            <a:ext cx="902593" cy="1065457"/>
            <a:chOff x="8355014" y="1268323"/>
            <a:chExt cx="695883" cy="911416"/>
          </a:xfrm>
        </p:grpSpPr>
        <p:sp>
          <p:nvSpPr>
            <p:cNvPr id="40" name="摺角紙張 39"/>
            <p:cNvSpPr/>
            <p:nvPr/>
          </p:nvSpPr>
          <p:spPr>
            <a:xfrm rot="11449674" flipH="1">
              <a:off x="8545912" y="1268323"/>
              <a:ext cx="504985" cy="754613"/>
            </a:xfrm>
            <a:prstGeom prst="foldedCorner">
              <a:avLst>
                <a:gd name="adj" fmla="val 28975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6" name="摺角紙張 45"/>
            <p:cNvSpPr/>
            <p:nvPr/>
          </p:nvSpPr>
          <p:spPr>
            <a:xfrm rot="11449674" flipH="1">
              <a:off x="8458821" y="1329919"/>
              <a:ext cx="504985" cy="754613"/>
            </a:xfrm>
            <a:prstGeom prst="foldedCorner">
              <a:avLst>
                <a:gd name="adj" fmla="val 28975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摺角紙張 38"/>
            <p:cNvSpPr/>
            <p:nvPr/>
          </p:nvSpPr>
          <p:spPr>
            <a:xfrm rot="11380229" flipH="1">
              <a:off x="8355014" y="1425126"/>
              <a:ext cx="504985" cy="754613"/>
            </a:xfrm>
            <a:prstGeom prst="foldedCorner">
              <a:avLst>
                <a:gd name="adj" fmla="val 28975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8" name="摺角紙張 47"/>
          <p:cNvSpPr/>
          <p:nvPr/>
        </p:nvSpPr>
        <p:spPr>
          <a:xfrm rot="11112312" flipH="1">
            <a:off x="7255092" y="1904881"/>
            <a:ext cx="864000" cy="1214446"/>
          </a:xfrm>
          <a:prstGeom prst="foldedCorner">
            <a:avLst>
              <a:gd name="adj" fmla="val 2897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摺角紙張 48"/>
          <p:cNvSpPr/>
          <p:nvPr/>
        </p:nvSpPr>
        <p:spPr>
          <a:xfrm rot="11155472" flipH="1">
            <a:off x="7160966" y="2033289"/>
            <a:ext cx="864000" cy="1214446"/>
          </a:xfrm>
          <a:prstGeom prst="foldedCorner">
            <a:avLst>
              <a:gd name="adj" fmla="val 2897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摺角紙張 49"/>
          <p:cNvSpPr/>
          <p:nvPr/>
        </p:nvSpPr>
        <p:spPr>
          <a:xfrm rot="11108655" flipH="1">
            <a:off x="7079563" y="2156783"/>
            <a:ext cx="864000" cy="1214446"/>
          </a:xfrm>
          <a:prstGeom prst="foldedCorner">
            <a:avLst>
              <a:gd name="adj" fmla="val 2897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83840-18B5-4699-BD5B-B36ED89B6B64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gray">
          <a:xfrm>
            <a:off x="3851275" y="3695700"/>
            <a:ext cx="1485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43" name="標題 1"/>
          <p:cNvSpPr>
            <a:spLocks noGrp="1"/>
          </p:cNvSpPr>
          <p:nvPr>
            <p:ph type="title"/>
          </p:nvPr>
        </p:nvSpPr>
        <p:spPr>
          <a:xfrm>
            <a:off x="1996837" y="44624"/>
            <a:ext cx="7183675" cy="1143000"/>
          </a:xfrm>
        </p:spPr>
        <p:txBody>
          <a:bodyPr>
            <a:noAutofit/>
          </a:bodyPr>
          <a:lstStyle/>
          <a:p>
            <a:r>
              <a:rPr lang="en-US" altLang="zh-TW" sz="3400" dirty="0" smtClean="0">
                <a:cs typeface="Times New Roman" panose="02020603050405020304" pitchFamily="18" charset="0"/>
              </a:rPr>
              <a:t/>
            </a:r>
            <a:br>
              <a:rPr lang="en-US" altLang="zh-TW" sz="3400" dirty="0" smtClean="0">
                <a:cs typeface="Times New Roman" panose="02020603050405020304" pitchFamily="18" charset="0"/>
              </a:rPr>
            </a:br>
            <a:r>
              <a:rPr lang="zh-TW" altLang="en-US" sz="3200" dirty="0" smtClean="0">
                <a:cs typeface="Times New Roman" panose="02020603050405020304" pitchFamily="18" charset="0"/>
              </a:rPr>
              <a:t>放寬股份有限公司</a:t>
            </a:r>
            <a:r>
              <a:rPr lang="zh-TW" altLang="en-US" sz="3200" kern="100" dirty="0" smtClean="0">
                <a:cs typeface="Times New Roman" panose="02020603050405020304" pitchFamily="18" charset="0"/>
              </a:rPr>
              <a:t>發行一元以下面額股</a:t>
            </a:r>
            <a:r>
              <a:rPr lang="en-US" altLang="zh-TW" sz="3400" kern="100" dirty="0">
                <a:solidFill>
                  <a:srgbClr val="FF0000"/>
                </a:solidFill>
                <a:cs typeface="Times New Roman" panose="02020603050405020304" pitchFamily="18" charset="0"/>
              </a:rPr>
              <a:t/>
            </a:r>
            <a:br>
              <a:rPr lang="en-US" altLang="zh-TW" sz="3400" kern="100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endParaRPr lang="zh-TW" altLang="en-US" sz="3400" dirty="0"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85764" y="1292127"/>
            <a:ext cx="5414832" cy="461665"/>
          </a:xfrm>
          <a:prstGeom prst="rect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altLang="zh-TW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107.2.1</a:t>
            </a:r>
            <a:r>
              <a:rPr lang="zh-TW" altLang="en-US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經商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字</a:t>
            </a:r>
            <a:r>
              <a:rPr lang="zh-TW" altLang="en-US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第 </a:t>
            </a:r>
            <a:r>
              <a:rPr lang="en-US" altLang="zh-TW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10702402640</a:t>
            </a:r>
            <a:r>
              <a:rPr lang="zh-TW" altLang="en-US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號函</a:t>
            </a:r>
            <a:endParaRPr lang="zh-TW" altLang="en-US" sz="2400" b="1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3786182" y="3789040"/>
            <a:ext cx="5072098" cy="2741877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lIns="108000" tIns="108000" rIns="108000" bIns="108000" rtlCol="0" anchor="ctr" anchorCtr="0">
            <a:spAutoFit/>
          </a:bodyPr>
          <a:lstStyle/>
          <a:p>
            <a:pPr marL="285750" indent="-285750" algn="just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廢止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92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年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函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釋，放寬股份有限公司可發行面額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元以下股票。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just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新創業者可以「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低出資，分配高股數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吸引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早期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投資人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just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以發行每股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0.01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元股票為例，投資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 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萬元，可取得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5000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萬股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just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計算方式：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algn="just" hangingPunct="0">
              <a:spcBef>
                <a:spcPts val="300"/>
              </a:spcBef>
              <a:spcAft>
                <a:spcPts val="300"/>
              </a:spcAft>
            </a:pP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萬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÷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0.01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元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股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5000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萬股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" name="摺角紙張 50"/>
          <p:cNvSpPr/>
          <p:nvPr/>
        </p:nvSpPr>
        <p:spPr>
          <a:xfrm rot="10489289" flipH="1">
            <a:off x="5186033" y="2017100"/>
            <a:ext cx="828000" cy="1214446"/>
          </a:xfrm>
          <a:prstGeom prst="foldedCorner">
            <a:avLst>
              <a:gd name="adj" fmla="val 2897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1619672" y="2056593"/>
            <a:ext cx="3456000" cy="1419226"/>
            <a:chOff x="2000232" y="2056593"/>
            <a:chExt cx="3548066" cy="1419226"/>
          </a:xfrm>
        </p:grpSpPr>
        <p:sp>
          <p:nvSpPr>
            <p:cNvPr id="3" name="圖案 2"/>
            <p:cNvSpPr/>
            <p:nvPr/>
          </p:nvSpPr>
          <p:spPr>
            <a:xfrm>
              <a:off x="2000232" y="2056593"/>
              <a:ext cx="3548066" cy="1419226"/>
            </a:xfrm>
            <a:prstGeom prst="leftRightRibbon">
              <a:avLst/>
            </a:prstGeom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手繪多邊形 5"/>
            <p:cNvSpPr/>
            <p:nvPr/>
          </p:nvSpPr>
          <p:spPr>
            <a:xfrm>
              <a:off x="2425999" y="2304958"/>
              <a:ext cx="1170861" cy="695420"/>
            </a:xfrm>
            <a:custGeom>
              <a:avLst/>
              <a:gdLst>
                <a:gd name="connsiteX0" fmla="*/ 0 w 1170861"/>
                <a:gd name="connsiteY0" fmla="*/ 0 h 695420"/>
                <a:gd name="connsiteX1" fmla="*/ 1170861 w 1170861"/>
                <a:gd name="connsiteY1" fmla="*/ 0 h 695420"/>
                <a:gd name="connsiteX2" fmla="*/ 1170861 w 1170861"/>
                <a:gd name="connsiteY2" fmla="*/ 695420 h 695420"/>
                <a:gd name="connsiteX3" fmla="*/ 0 w 1170861"/>
                <a:gd name="connsiteY3" fmla="*/ 695420 h 695420"/>
                <a:gd name="connsiteX4" fmla="*/ 0 w 1170861"/>
                <a:gd name="connsiteY4" fmla="*/ 0 h 695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70861" h="695420">
                  <a:moveTo>
                    <a:pt x="0" y="0"/>
                  </a:moveTo>
                  <a:lnTo>
                    <a:pt x="1170861" y="0"/>
                  </a:lnTo>
                  <a:lnTo>
                    <a:pt x="1170861" y="695420"/>
                  </a:lnTo>
                  <a:lnTo>
                    <a:pt x="0" y="69542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71120" rIns="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b="1" kern="1200" smtClean="0">
                  <a:latin typeface="微軟正黑體" pitchFamily="34" charset="-120"/>
                  <a:ea typeface="微軟正黑體" pitchFamily="34" charset="-120"/>
                </a:rPr>
                <a:t>92</a:t>
              </a:r>
              <a:r>
                <a:rPr lang="zh-TW" altLang="en-US" sz="2000" b="1" kern="1200" smtClean="0">
                  <a:latin typeface="微軟正黑體" pitchFamily="34" charset="-120"/>
                  <a:ea typeface="微軟正黑體" pitchFamily="34" charset="-120"/>
                </a:rPr>
                <a:t> 年函釋</a:t>
              </a:r>
              <a:endParaRPr lang="zh-TW" altLang="en-US" sz="2000" b="1" kern="12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" name="手繪多邊形 6"/>
            <p:cNvSpPr/>
            <p:nvPr/>
          </p:nvSpPr>
          <p:spPr>
            <a:xfrm>
              <a:off x="3774265" y="2532034"/>
              <a:ext cx="1383745" cy="695420"/>
            </a:xfrm>
            <a:custGeom>
              <a:avLst/>
              <a:gdLst>
                <a:gd name="connsiteX0" fmla="*/ 0 w 1383745"/>
                <a:gd name="connsiteY0" fmla="*/ 0 h 695420"/>
                <a:gd name="connsiteX1" fmla="*/ 1383745 w 1383745"/>
                <a:gd name="connsiteY1" fmla="*/ 0 h 695420"/>
                <a:gd name="connsiteX2" fmla="*/ 1383745 w 1383745"/>
                <a:gd name="connsiteY2" fmla="*/ 695420 h 695420"/>
                <a:gd name="connsiteX3" fmla="*/ 0 w 1383745"/>
                <a:gd name="connsiteY3" fmla="*/ 695420 h 695420"/>
                <a:gd name="connsiteX4" fmla="*/ 0 w 1383745"/>
                <a:gd name="connsiteY4" fmla="*/ 0 h 695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3745" h="695420">
                  <a:moveTo>
                    <a:pt x="0" y="0"/>
                  </a:moveTo>
                  <a:lnTo>
                    <a:pt x="1383745" y="0"/>
                  </a:lnTo>
                  <a:lnTo>
                    <a:pt x="1383745" y="695420"/>
                  </a:lnTo>
                  <a:lnTo>
                    <a:pt x="0" y="69542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71120" rIns="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2000" b="1" kern="1200" dirty="0" smtClean="0">
                  <a:latin typeface="微軟正黑體" pitchFamily="34" charset="-120"/>
                  <a:ea typeface="微軟正黑體" pitchFamily="34" charset="-120"/>
                </a:rPr>
                <a:t>107</a:t>
              </a:r>
              <a:r>
                <a:rPr lang="zh-TW" altLang="en-US" sz="2000" b="1" kern="1200" dirty="0" smtClean="0">
                  <a:latin typeface="微軟正黑體" pitchFamily="34" charset="-120"/>
                  <a:ea typeface="微軟正黑體" pitchFamily="34" charset="-120"/>
                </a:rPr>
                <a:t> 年函釋</a:t>
              </a:r>
              <a:endParaRPr lang="zh-TW" altLang="en-US" sz="2000" b="1" kern="1200" dirty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59" name="文字方塊 58"/>
          <p:cNvSpPr txBox="1"/>
          <p:nvPr/>
        </p:nvSpPr>
        <p:spPr>
          <a:xfrm>
            <a:off x="428596" y="3789040"/>
            <a:ext cx="3143274" cy="231099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lIns="108000" tIns="108000" rIns="108000" bIns="108000" rtlCol="0" anchor="ctr" anchorCtr="0">
            <a:spAutoFit/>
          </a:bodyPr>
          <a:lstStyle/>
          <a:p>
            <a:pPr marL="285750" indent="-285750" algn="just" hangingPunct="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「公司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發行股票面額最低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以元為單位」之限制，只能以最低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股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元。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just" hangingPunct="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投資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萬元，只可取得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萬股</a:t>
            </a:r>
            <a:r>
              <a:rPr lang="zh-TW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just" hangingPunct="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計算方式：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algn="just" hangingPunct="0">
              <a:spcBef>
                <a:spcPts val="200"/>
              </a:spcBef>
              <a:spcAft>
                <a:spcPts val="200"/>
              </a:spcAft>
            </a:pP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萬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÷ 1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元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股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萬股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1" name="直線單箭頭接點 60"/>
          <p:cNvCxnSpPr/>
          <p:nvPr/>
        </p:nvCxnSpPr>
        <p:spPr>
          <a:xfrm flipH="1">
            <a:off x="2267744" y="3056448"/>
            <a:ext cx="576064" cy="732592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單箭頭接點 62"/>
          <p:cNvCxnSpPr/>
          <p:nvPr/>
        </p:nvCxnSpPr>
        <p:spPr>
          <a:xfrm>
            <a:off x="3787746" y="3269480"/>
            <a:ext cx="806479" cy="51956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摺角紙張 63"/>
          <p:cNvSpPr/>
          <p:nvPr/>
        </p:nvSpPr>
        <p:spPr>
          <a:xfrm rot="10800000" flipH="1">
            <a:off x="592669" y="1951002"/>
            <a:ext cx="828000" cy="1214446"/>
          </a:xfrm>
          <a:prstGeom prst="foldedCorner">
            <a:avLst>
              <a:gd name="adj" fmla="val 2897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5" name="文字方塊 64"/>
          <p:cNvSpPr txBox="1"/>
          <p:nvPr/>
        </p:nvSpPr>
        <p:spPr>
          <a:xfrm>
            <a:off x="599867" y="216863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股票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元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085" y="2812280"/>
            <a:ext cx="457200" cy="457200"/>
          </a:xfrm>
          <a:prstGeom prst="rect">
            <a:avLst/>
          </a:prstGeom>
        </p:spPr>
      </p:pic>
      <p:sp>
        <p:nvSpPr>
          <p:cNvPr id="66" name="摺角紙張 65"/>
          <p:cNvSpPr/>
          <p:nvPr/>
        </p:nvSpPr>
        <p:spPr>
          <a:xfrm rot="10489289" flipH="1">
            <a:off x="5129174" y="2179665"/>
            <a:ext cx="828000" cy="1214446"/>
          </a:xfrm>
          <a:prstGeom prst="foldedCorner">
            <a:avLst>
              <a:gd name="adj" fmla="val 2897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文字方塊 28"/>
          <p:cNvSpPr txBox="1"/>
          <p:nvPr/>
        </p:nvSpPr>
        <p:spPr>
          <a:xfrm rot="21378668">
            <a:off x="5144112" y="244549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股票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0.1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元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7" name="圖片 6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768" y="3040880"/>
            <a:ext cx="457200" cy="457200"/>
          </a:xfrm>
          <a:prstGeom prst="rect">
            <a:avLst/>
          </a:prstGeom>
        </p:spPr>
      </p:pic>
      <p:sp>
        <p:nvSpPr>
          <p:cNvPr id="68" name="摺角紙張 67"/>
          <p:cNvSpPr/>
          <p:nvPr/>
        </p:nvSpPr>
        <p:spPr>
          <a:xfrm rot="10800000" flipH="1">
            <a:off x="6155827" y="1883736"/>
            <a:ext cx="828000" cy="1214446"/>
          </a:xfrm>
          <a:prstGeom prst="foldedCorner">
            <a:avLst>
              <a:gd name="adj" fmla="val 2897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9" name="摺角紙張 68"/>
          <p:cNvSpPr/>
          <p:nvPr/>
        </p:nvSpPr>
        <p:spPr>
          <a:xfrm rot="10800000" flipH="1">
            <a:off x="6085464" y="2010731"/>
            <a:ext cx="828000" cy="1214446"/>
          </a:xfrm>
          <a:prstGeom prst="foldedCorner">
            <a:avLst>
              <a:gd name="adj" fmla="val 2897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0" name="摺角紙張 69"/>
          <p:cNvSpPr/>
          <p:nvPr/>
        </p:nvSpPr>
        <p:spPr>
          <a:xfrm rot="10800000" flipH="1">
            <a:off x="6040343" y="2156186"/>
            <a:ext cx="828000" cy="1214446"/>
          </a:xfrm>
          <a:prstGeom prst="foldedCorner">
            <a:avLst>
              <a:gd name="adj" fmla="val 2897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1" name="摺角紙張 70"/>
          <p:cNvSpPr/>
          <p:nvPr/>
        </p:nvSpPr>
        <p:spPr>
          <a:xfrm rot="11152257" flipH="1">
            <a:off x="6984033" y="2280481"/>
            <a:ext cx="828000" cy="1116000"/>
          </a:xfrm>
          <a:prstGeom prst="foldedCorner">
            <a:avLst>
              <a:gd name="adj" fmla="val 2897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2" name="圖片 7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627" y="3056448"/>
            <a:ext cx="457200" cy="457200"/>
          </a:xfrm>
          <a:prstGeom prst="rect">
            <a:avLst/>
          </a:prstGeom>
        </p:spPr>
      </p:pic>
      <p:sp>
        <p:nvSpPr>
          <p:cNvPr id="73" name="文字方塊 72"/>
          <p:cNvSpPr txBox="1"/>
          <p:nvPr/>
        </p:nvSpPr>
        <p:spPr>
          <a:xfrm>
            <a:off x="6012160" y="2422699"/>
            <a:ext cx="901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股票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0.01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元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74" name="圖片 7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888" y="3112562"/>
            <a:ext cx="457200" cy="457200"/>
          </a:xfrm>
          <a:prstGeom prst="rect">
            <a:avLst/>
          </a:prstGeom>
        </p:spPr>
      </p:pic>
      <p:sp>
        <p:nvSpPr>
          <p:cNvPr id="75" name="文字方塊 74"/>
          <p:cNvSpPr txBox="1"/>
          <p:nvPr/>
        </p:nvSpPr>
        <p:spPr>
          <a:xfrm rot="375196">
            <a:off x="6865432" y="2389286"/>
            <a:ext cx="1091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股票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0.001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元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76" name="圖片 7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599" y="3116439"/>
            <a:ext cx="457200" cy="457200"/>
          </a:xfrm>
          <a:prstGeom prst="rect">
            <a:avLst/>
          </a:prstGeom>
        </p:spPr>
      </p:pic>
      <p:sp>
        <p:nvSpPr>
          <p:cNvPr id="41" name="五邊形 40"/>
          <p:cNvSpPr/>
          <p:nvPr/>
        </p:nvSpPr>
        <p:spPr>
          <a:xfrm>
            <a:off x="0" y="0"/>
            <a:ext cx="1979712" cy="1224000"/>
          </a:xfrm>
          <a:prstGeom prst="homePlate">
            <a:avLst>
              <a:gd name="adj" fmla="val 28866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新創有感</a:t>
            </a:r>
            <a:endParaRPr lang="zh-TW" altLang="en-US" sz="2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863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83840-18B5-4699-BD5B-B36ED89B6B64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sp>
        <p:nvSpPr>
          <p:cNvPr id="43" name="標題 1"/>
          <p:cNvSpPr>
            <a:spLocks noGrp="1"/>
          </p:cNvSpPr>
          <p:nvPr>
            <p:ph type="title"/>
          </p:nvPr>
        </p:nvSpPr>
        <p:spPr>
          <a:xfrm>
            <a:off x="1619672" y="44624"/>
            <a:ext cx="7166578" cy="1143000"/>
          </a:xfrm>
        </p:spPr>
        <p:txBody>
          <a:bodyPr>
            <a:normAutofit fontScale="90000"/>
          </a:bodyPr>
          <a:lstStyle/>
          <a:p>
            <a:r>
              <a:rPr lang="en-US" altLang="zh-TW" sz="4000" dirty="0" smtClean="0">
                <a:cs typeface="Times New Roman" panose="02020603050405020304" pitchFamily="18" charset="0"/>
              </a:rPr>
              <a:t/>
            </a:r>
            <a:br>
              <a:rPr lang="en-US" altLang="zh-TW" sz="4000" dirty="0" smtClean="0">
                <a:cs typeface="Times New Roman" panose="02020603050405020304" pitchFamily="18" charset="0"/>
              </a:rPr>
            </a:br>
            <a:r>
              <a:rPr lang="zh-TW" altLang="en-US" sz="4000" dirty="0" smtClean="0">
                <a:cs typeface="Times New Roman" panose="02020603050405020304" pitchFamily="18" charset="0"/>
              </a:rPr>
              <a:t>新增電子商務為上櫃掛牌類別</a:t>
            </a:r>
            <a:r>
              <a:rPr lang="en-US" altLang="zh-TW" sz="4000" dirty="0" smtClean="0">
                <a:cs typeface="Times New Roman" panose="02020603050405020304" pitchFamily="18" charset="0"/>
              </a:rPr>
              <a:t/>
            </a:r>
            <a:br>
              <a:rPr lang="en-US" altLang="zh-TW" sz="4000" dirty="0" smtClean="0">
                <a:cs typeface="Times New Roman" panose="02020603050405020304" pitchFamily="18" charset="0"/>
              </a:rPr>
            </a:br>
            <a:endParaRPr lang="zh-TW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714876" y="3970488"/>
            <a:ext cx="4071966" cy="1910880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txBody>
          <a:bodyPr wrap="square" lIns="108000" tIns="108000" rIns="108000" bIns="108000" rtlCol="0">
            <a:spAutoFit/>
          </a:bodyPr>
          <a:lstStyle/>
          <a:p>
            <a:pPr marL="285750" lvl="1" indent="-285750" algn="just" hangingPunct="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掛牌條件：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52000" lvl="2" algn="just" hangingPunct="0">
              <a:spcBef>
                <a:spcPts val="200"/>
              </a:spcBef>
              <a:spcAft>
                <a:spcPts val="200"/>
              </a:spcAft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來自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網路等電子媒介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通路之營業收入：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792000" lvl="3" indent="-457200" algn="just" hangingPunct="0">
              <a:spcBef>
                <a:spcPts val="200"/>
              </a:spcBef>
              <a:spcAft>
                <a:spcPts val="200"/>
              </a:spcAft>
              <a:buFont typeface="+mj-lt"/>
              <a:buAutoNum type="arabicParenR"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近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 年達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50%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 或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792000" lvl="3" indent="-457200" algn="just" hangingPunct="0">
              <a:spcBef>
                <a:spcPts val="200"/>
              </a:spcBef>
              <a:spcAft>
                <a:spcPts val="200"/>
              </a:spcAft>
              <a:buFont typeface="+mj-lt"/>
              <a:buAutoNum type="arabicParenR"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近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 年達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80%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357158" y="3970488"/>
            <a:ext cx="3926810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電商業者想申請上櫃，以利籌資，但沒有「電子商務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」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類別。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只好改用「文化創意業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｣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或「資訊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服務業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｣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等類股上櫃。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85750" indent="-2857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無適切分類，不利投資人分辨，影響新創電商業者籌資。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9" name="圖片 18" descr="電商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071678"/>
            <a:ext cx="1430747" cy="1071570"/>
          </a:xfrm>
          <a:prstGeom prst="rect">
            <a:avLst/>
          </a:prstGeom>
        </p:spPr>
      </p:pic>
      <p:sp>
        <p:nvSpPr>
          <p:cNvPr id="21" name="弧形箭號 (下彎) 20"/>
          <p:cNvSpPr/>
          <p:nvPr/>
        </p:nvSpPr>
        <p:spPr>
          <a:xfrm rot="1138173">
            <a:off x="1670373" y="1963261"/>
            <a:ext cx="1136101" cy="428628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912890" y="1928802"/>
            <a:ext cx="22351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b="1" dirty="0" smtClean="0">
                <a:latin typeface="微軟正黑體" pitchFamily="34" charset="-120"/>
                <a:ea typeface="微軟正黑體" pitchFamily="34" charset="-120"/>
              </a:rPr>
              <a:t>文化創意業？！</a:t>
            </a:r>
            <a:endParaRPr lang="zh-TW" altLang="en-US" sz="2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gray">
          <a:xfrm>
            <a:off x="3003784" y="2285992"/>
            <a:ext cx="22162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</a:rPr>
              <a:t>資訊服務業？！</a:t>
            </a:r>
            <a:endParaRPr kumimoji="0" lang="en-US" altLang="zh-TW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向右箭號 23"/>
          <p:cNvSpPr/>
          <p:nvPr/>
        </p:nvSpPr>
        <p:spPr>
          <a:xfrm>
            <a:off x="4355976" y="2744984"/>
            <a:ext cx="936000" cy="540000"/>
          </a:xfrm>
          <a:prstGeom prst="right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5600632" y="1788776"/>
            <a:ext cx="2571768" cy="2000264"/>
            <a:chOff x="5600632" y="1788776"/>
            <a:chExt cx="2571768" cy="2000264"/>
          </a:xfrm>
        </p:grpSpPr>
        <p:pic>
          <p:nvPicPr>
            <p:cNvPr id="25" name="圖片 24" descr="spreadsheet1.png"/>
            <p:cNvPicPr>
              <a:picLocks noChangeAspect="1"/>
            </p:cNvPicPr>
            <p:nvPr/>
          </p:nvPicPr>
          <p:blipFill>
            <a:blip r:embed="rId3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600632" y="1788776"/>
              <a:ext cx="2571768" cy="2000264"/>
            </a:xfrm>
            <a:prstGeom prst="rect">
              <a:avLst/>
            </a:prstGeom>
            <a:ln>
              <a:noFill/>
            </a:ln>
          </p:spPr>
        </p:pic>
        <p:sp>
          <p:nvSpPr>
            <p:cNvPr id="26" name="文字方塊 25"/>
            <p:cNvSpPr txBox="1"/>
            <p:nvPr/>
          </p:nvSpPr>
          <p:spPr>
            <a:xfrm>
              <a:off x="5671500" y="2503156"/>
              <a:ext cx="242889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b="1" dirty="0" smtClean="0">
                  <a:latin typeface="微軟正黑體" pitchFamily="34" charset="-120"/>
                  <a:ea typeface="微軟正黑體" pitchFamily="34" charset="-120"/>
                </a:rPr>
                <a:t>新增電子商務類</a:t>
              </a:r>
              <a:endParaRPr lang="zh-TW" altLang="en-US" sz="24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468472" y="1357298"/>
            <a:ext cx="8208000" cy="43088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lvl="1" algn="ctr">
              <a:spcBef>
                <a:spcPts val="600"/>
              </a:spcBef>
              <a:spcAft>
                <a:spcPts val="600"/>
              </a:spcAft>
            </a:pPr>
            <a:r>
              <a:rPr lang="en-US" altLang="zh-TW" sz="22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106.12.27</a:t>
            </a:r>
            <a:r>
              <a:rPr lang="zh-TW" altLang="en-US" sz="22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證券</a:t>
            </a:r>
            <a:r>
              <a:rPr lang="zh-TW" altLang="en-US" sz="22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櫃檯買賣中心上櫃公司</a:t>
            </a:r>
            <a:r>
              <a:rPr lang="zh-TW" altLang="en-US" sz="22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產業類別</a:t>
            </a:r>
            <a:r>
              <a:rPr lang="zh-TW" altLang="en-US" sz="22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劃分暨調整要點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56" y="2144245"/>
            <a:ext cx="1559959" cy="1559959"/>
          </a:xfrm>
          <a:prstGeom prst="rect">
            <a:avLst/>
          </a:prstGeom>
        </p:spPr>
      </p:pic>
      <p:grpSp>
        <p:nvGrpSpPr>
          <p:cNvPr id="8" name="群組 7"/>
          <p:cNvGrpSpPr/>
          <p:nvPr/>
        </p:nvGrpSpPr>
        <p:grpSpPr>
          <a:xfrm>
            <a:off x="1035543" y="2621096"/>
            <a:ext cx="820052" cy="820052"/>
            <a:chOff x="1035543" y="2621096"/>
            <a:chExt cx="820052" cy="820052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3179">
              <a:off x="1035543" y="2621096"/>
              <a:ext cx="820052" cy="820052"/>
            </a:xfrm>
            <a:prstGeom prst="rect">
              <a:avLst/>
            </a:prstGeom>
          </p:spPr>
        </p:pic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217660">
              <a:off x="1260080" y="2845384"/>
              <a:ext cx="371476" cy="371476"/>
            </a:xfrm>
            <a:prstGeom prst="rect">
              <a:avLst/>
            </a:prstGeom>
          </p:spPr>
        </p:pic>
      </p:grpSp>
      <p:sp>
        <p:nvSpPr>
          <p:cNvPr id="20" name="五邊形 19"/>
          <p:cNvSpPr/>
          <p:nvPr/>
        </p:nvSpPr>
        <p:spPr>
          <a:xfrm>
            <a:off x="0" y="0"/>
            <a:ext cx="1979712" cy="1224000"/>
          </a:xfrm>
          <a:prstGeom prst="homePlate">
            <a:avLst>
              <a:gd name="adj" fmla="val 28866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新創有感</a:t>
            </a:r>
            <a:endParaRPr lang="zh-TW" altLang="en-US" sz="2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012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83840-18B5-4699-BD5B-B36ED89B6B64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gray">
          <a:xfrm>
            <a:off x="3851275" y="3184961"/>
            <a:ext cx="1485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43" name="標題 1"/>
          <p:cNvSpPr>
            <a:spLocks noGrp="1"/>
          </p:cNvSpPr>
          <p:nvPr>
            <p:ph type="title"/>
          </p:nvPr>
        </p:nvSpPr>
        <p:spPr>
          <a:xfrm>
            <a:off x="1619672" y="44624"/>
            <a:ext cx="6662544" cy="1143000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cs typeface="Times New Roman" panose="02020603050405020304" pitchFamily="18" charset="0"/>
              </a:rPr>
              <a:t>鬆綁創櫃板條件</a:t>
            </a:r>
            <a:endParaRPr lang="zh-TW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28596" y="1357298"/>
            <a:ext cx="2587767" cy="4901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對象</a:t>
            </a:r>
            <a:endParaRPr lang="en-US" altLang="zh-TW" b="1" u="sng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8000" algn="just" hangingPunct="0">
              <a:spcBef>
                <a:spcPts val="300"/>
              </a:spcBef>
              <a:spcAft>
                <a:spcPts val="300"/>
              </a:spcAf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具創新、創意構想之非公開發行微型企業。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just" hangingPunct="0">
              <a:spcBef>
                <a:spcPts val="5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優點</a:t>
            </a:r>
            <a:endParaRPr lang="en-US" altLang="zh-TW" b="1" u="sng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0900" lvl="1" indent="-342900" algn="just" hangingPunct="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有利籌資。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0900" lvl="1" indent="-342900" algn="just" hangingPunct="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未來可循序補辦公開發行，進而興櫃、上櫃。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just" hangingPunct="0">
              <a:spcBef>
                <a:spcPts val="5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缺點</a:t>
            </a:r>
            <a:endParaRPr lang="en-US" altLang="zh-TW" b="1" u="sng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8000" algn="just" hangingPunct="0">
              <a:spcBef>
                <a:spcPts val="300"/>
              </a:spcBef>
              <a:spcAft>
                <a:spcPts val="300"/>
              </a:spcAf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申請條件繁瑣，影響登錄意願。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hangingPunct="0">
              <a:spcBef>
                <a:spcPts val="1200"/>
              </a:spcBef>
              <a:spcAft>
                <a:spcPts val="300"/>
              </a:spcAft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103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年開放，登錄創櫃板公司始終未達百家。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8" name="群組 17"/>
          <p:cNvGrpSpPr/>
          <p:nvPr/>
        </p:nvGrpSpPr>
        <p:grpSpPr>
          <a:xfrm>
            <a:off x="3286116" y="2285992"/>
            <a:ext cx="2071702" cy="1785950"/>
            <a:chOff x="2643174" y="1928802"/>
            <a:chExt cx="2071702" cy="1785950"/>
          </a:xfrm>
        </p:grpSpPr>
        <p:pic>
          <p:nvPicPr>
            <p:cNvPr id="16" name="圖片 15" descr="股市2.png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786050" y="2143116"/>
              <a:ext cx="1857388" cy="1571636"/>
            </a:xfrm>
            <a:prstGeom prst="rect">
              <a:avLst/>
            </a:prstGeom>
          </p:spPr>
        </p:pic>
        <p:sp>
          <p:nvSpPr>
            <p:cNvPr id="17" name="文字方塊 16"/>
            <p:cNvSpPr txBox="1"/>
            <p:nvPr/>
          </p:nvSpPr>
          <p:spPr>
            <a:xfrm>
              <a:off x="2643174" y="1928802"/>
              <a:ext cx="20717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dirty="0" smtClean="0">
                  <a:latin typeface="微軟正黑體" pitchFamily="34" charset="-120"/>
                  <a:ea typeface="微軟正黑體" pitchFamily="34" charset="-120"/>
                </a:rPr>
                <a:t>創櫃板</a:t>
              </a:r>
              <a:endParaRPr lang="zh-TW" altLang="en-US" sz="2400" dirty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9" name="流程圖: 接點 18"/>
          <p:cNvSpPr/>
          <p:nvPr/>
        </p:nvSpPr>
        <p:spPr>
          <a:xfrm>
            <a:off x="3143240" y="2000240"/>
            <a:ext cx="2448000" cy="2448000"/>
          </a:xfrm>
          <a:prstGeom prst="flowChartConnector">
            <a:avLst/>
          </a:prstGeom>
          <a:noFill/>
          <a:ln w="19050">
            <a:solidFill>
              <a:srgbClr val="00CC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直線圖說文字 1 19"/>
          <p:cNvSpPr/>
          <p:nvPr/>
        </p:nvSpPr>
        <p:spPr>
          <a:xfrm>
            <a:off x="6072198" y="1928802"/>
            <a:ext cx="2844000" cy="792000"/>
          </a:xfrm>
          <a:prstGeom prst="borderCallout1">
            <a:avLst>
              <a:gd name="adj1" fmla="val 35720"/>
              <a:gd name="adj2" fmla="val -6036"/>
              <a:gd name="adj3" fmla="val 78561"/>
              <a:gd name="adj4" fmla="val -20342"/>
            </a:avLst>
          </a:prstGeom>
          <a:noFill/>
          <a:ln>
            <a:solidFill>
              <a:srgbClr val="00CC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180000" indent="-180000"/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營收 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5,000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萬元以上公司免除創新創意審查。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1" name="直線圖說文字 1 20"/>
          <p:cNvSpPr/>
          <p:nvPr/>
        </p:nvSpPr>
        <p:spPr>
          <a:xfrm>
            <a:off x="6072198" y="2786058"/>
            <a:ext cx="2844000" cy="792000"/>
          </a:xfrm>
          <a:prstGeom prst="borderCallout1">
            <a:avLst>
              <a:gd name="adj1" fmla="val 37045"/>
              <a:gd name="adj2" fmla="val -6150"/>
              <a:gd name="adj3" fmla="val 47046"/>
              <a:gd name="adj4" fmla="val -15749"/>
            </a:avLst>
          </a:prstGeom>
          <a:noFill/>
          <a:ln>
            <a:solidFill>
              <a:srgbClr val="00CC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180000" indent="-180000" algn="just" hangingPunct="0"/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刪除申請條件有關實收資本額之限制。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2" name="直線圖說文字 1 21"/>
          <p:cNvSpPr/>
          <p:nvPr/>
        </p:nvSpPr>
        <p:spPr>
          <a:xfrm>
            <a:off x="6072198" y="3643314"/>
            <a:ext cx="2844000" cy="792000"/>
          </a:xfrm>
          <a:prstGeom prst="borderCallout1">
            <a:avLst>
              <a:gd name="adj1" fmla="val 33199"/>
              <a:gd name="adj2" fmla="val -6989"/>
              <a:gd name="adj3" fmla="val -3993"/>
              <a:gd name="adj4" fmla="val -18768"/>
            </a:avLst>
          </a:prstGeom>
          <a:noFill/>
          <a:ln>
            <a:solidFill>
              <a:srgbClr val="00CC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180000" indent="-180000"/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簡化登錄後須申報之年度財務報表。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直線圖說文字 1 22"/>
          <p:cNvSpPr/>
          <p:nvPr/>
        </p:nvSpPr>
        <p:spPr>
          <a:xfrm>
            <a:off x="6072198" y="4500570"/>
            <a:ext cx="2844000" cy="1008000"/>
          </a:xfrm>
          <a:prstGeom prst="borderCallout1">
            <a:avLst>
              <a:gd name="adj1" fmla="val 33333"/>
              <a:gd name="adj2" fmla="val -6199"/>
              <a:gd name="adj3" fmla="val -36937"/>
              <a:gd name="adj4" fmla="val -29911"/>
            </a:avLst>
          </a:prstGeom>
          <a:noFill/>
          <a:ln>
            <a:solidFill>
              <a:srgbClr val="00CC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180000" indent="-180000"/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刪除未透過創櫃板辦理現金增資，須經櫃買中心同意之規定。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500430" y="1357298"/>
            <a:ext cx="5034290" cy="461665"/>
          </a:xfrm>
          <a:prstGeom prst="rect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altLang="zh-TW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107.3.8</a:t>
            </a:r>
            <a:r>
              <a:rPr lang="zh-TW" altLang="en-US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櫃買中心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創櫃板管理</a:t>
            </a:r>
            <a:r>
              <a:rPr lang="zh-TW" altLang="en-US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辦法</a:t>
            </a:r>
            <a:endParaRPr lang="zh-TW" altLang="en-US" sz="2400" b="1" dirty="0"/>
          </a:p>
        </p:txBody>
      </p:sp>
      <p:cxnSp>
        <p:nvCxnSpPr>
          <p:cNvPr id="26" name="肘形接點 25"/>
          <p:cNvCxnSpPr/>
          <p:nvPr/>
        </p:nvCxnSpPr>
        <p:spPr>
          <a:xfrm flipV="1">
            <a:off x="571472" y="2357430"/>
            <a:ext cx="2786082" cy="285752"/>
          </a:xfrm>
          <a:prstGeom prst="bentConnector3">
            <a:avLst>
              <a:gd name="adj1" fmla="val 29487"/>
            </a:avLst>
          </a:prstGeom>
          <a:ln w="9525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接點 27"/>
          <p:cNvCxnSpPr/>
          <p:nvPr/>
        </p:nvCxnSpPr>
        <p:spPr>
          <a:xfrm flipV="1">
            <a:off x="571472" y="3894501"/>
            <a:ext cx="2786082" cy="285752"/>
          </a:xfrm>
          <a:prstGeom prst="bentConnector3">
            <a:avLst>
              <a:gd name="adj1" fmla="val 57832"/>
            </a:avLst>
          </a:prstGeom>
          <a:ln w="9525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肘形接點 33"/>
          <p:cNvCxnSpPr/>
          <p:nvPr/>
        </p:nvCxnSpPr>
        <p:spPr>
          <a:xfrm flipV="1">
            <a:off x="571472" y="4429132"/>
            <a:ext cx="3571900" cy="756000"/>
          </a:xfrm>
          <a:prstGeom prst="bentConnector3">
            <a:avLst>
              <a:gd name="adj1" fmla="val 72981"/>
            </a:avLst>
          </a:prstGeom>
          <a:ln w="9525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字方塊 48"/>
          <p:cNvSpPr txBox="1"/>
          <p:nvPr/>
        </p:nvSpPr>
        <p:spPr>
          <a:xfrm>
            <a:off x="6000760" y="5643578"/>
            <a:ext cx="285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提升登錄創櫃板意願，協助新創業者籌資。</a:t>
            </a:r>
            <a:endParaRPr lang="zh-TW" altLang="en-US" sz="20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5" name="五邊形 24"/>
          <p:cNvSpPr/>
          <p:nvPr/>
        </p:nvSpPr>
        <p:spPr>
          <a:xfrm>
            <a:off x="0" y="0"/>
            <a:ext cx="1979712" cy="1224000"/>
          </a:xfrm>
          <a:prstGeom prst="homePlate">
            <a:avLst>
              <a:gd name="adj" fmla="val 28866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新創有感</a:t>
            </a:r>
            <a:endParaRPr lang="zh-TW" altLang="en-US" sz="2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0942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9996" y="44624"/>
            <a:ext cx="6736804" cy="1143000"/>
          </a:xfrm>
        </p:spPr>
        <p:txBody>
          <a:bodyPr/>
          <a:lstStyle/>
          <a:p>
            <a:r>
              <a:rPr lang="zh-TW" altLang="en-US" dirty="0" smtClean="0"/>
              <a:t>放寬 </a:t>
            </a:r>
            <a:r>
              <a:rPr lang="en-US" altLang="zh-TW" dirty="0"/>
              <a:t>NFC </a:t>
            </a:r>
            <a:r>
              <a:rPr lang="zh-TW" altLang="en-US" dirty="0"/>
              <a:t>指環感應距離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92" y="1700864"/>
            <a:ext cx="1164704" cy="116470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67544" y="2925000"/>
            <a:ext cx="2016224" cy="5040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開發 </a:t>
            </a:r>
            <a:r>
              <a:rPr lang="en-US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NFC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指環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772354" y="2917726"/>
            <a:ext cx="2879766" cy="5040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公分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949996" y="1357298"/>
            <a:ext cx="5358308" cy="5400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107.3.31</a:t>
            </a:r>
            <a:r>
              <a:rPr lang="zh-TW" altLang="en-US" sz="2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電子票證應用安全強度準則</a:t>
            </a:r>
          </a:p>
        </p:txBody>
      </p:sp>
      <p:sp>
        <p:nvSpPr>
          <p:cNvPr id="21" name="乘號 20"/>
          <p:cNvSpPr/>
          <p:nvPr/>
        </p:nvSpPr>
        <p:spPr>
          <a:xfrm>
            <a:off x="5292120" y="2568934"/>
            <a:ext cx="360000" cy="360000"/>
          </a:xfrm>
          <a:prstGeom prst="mathMultiply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285720" y="3571876"/>
            <a:ext cx="2198048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-252000" algn="just" hangingPunc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新創業者開發「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NFC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智慧指環」，可用於結帳或出入捷運閘口小額支付。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52000" indent="-25200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2699792" y="3548623"/>
            <a:ext cx="302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-252000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為避免誤刷，舊準則限制部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分場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域（如超商）感應距離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公分以下。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52000" indent="-252000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須取下指環、平放於讀卡機才能感應。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52000" indent="-252000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推廣困難。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向右箭號 27"/>
          <p:cNvSpPr/>
          <p:nvPr/>
        </p:nvSpPr>
        <p:spPr>
          <a:xfrm>
            <a:off x="5922546" y="2767575"/>
            <a:ext cx="504000" cy="785818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文字方塊 28"/>
          <p:cNvSpPr txBox="1"/>
          <p:nvPr/>
        </p:nvSpPr>
        <p:spPr>
          <a:xfrm>
            <a:off x="6459574" y="2433293"/>
            <a:ext cx="2371048" cy="1975102"/>
          </a:xfrm>
          <a:prstGeom prst="rect">
            <a:avLst/>
          </a:prstGeom>
          <a:solidFill>
            <a:schemeClr val="bg1"/>
          </a:solidFill>
          <a:ln>
            <a:solidFill>
              <a:srgbClr val="0066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108000" tIns="216000" rIns="180000" bIns="216000" rtlCol="0">
            <a:spAutoFit/>
          </a:bodyPr>
          <a:lstStyle/>
          <a:p>
            <a:pPr marL="180000" indent="-1800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金管會參酌國際標準，將電子票證端末設備感應距離統一放寬至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公分以下。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7" name="圖片 16" descr="supermarket-1.png"/>
          <p:cNvPicPr>
            <a:picLocks noChangeAspect="1"/>
          </p:cNvPicPr>
          <p:nvPr/>
        </p:nvPicPr>
        <p:blipFill>
          <a:blip r:embed="rId3" cstate="print"/>
          <a:srcRect b="26468"/>
          <a:stretch>
            <a:fillRect/>
          </a:stretch>
        </p:blipFill>
        <p:spPr>
          <a:xfrm>
            <a:off x="3001858" y="2000240"/>
            <a:ext cx="2290222" cy="928694"/>
          </a:xfrm>
          <a:prstGeom prst="rect">
            <a:avLst/>
          </a:prstGeom>
        </p:spPr>
      </p:pic>
      <p:sp>
        <p:nvSpPr>
          <p:cNvPr id="18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520259"/>
            <a:ext cx="21336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defRPr>
            </a:lvl1pPr>
          </a:lstStyle>
          <a:p>
            <a:fld id="{F2AA265B-B332-4A2C-B8D5-6CDE25482072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sp>
        <p:nvSpPr>
          <p:cNvPr id="14" name="五邊形 13"/>
          <p:cNvSpPr/>
          <p:nvPr/>
        </p:nvSpPr>
        <p:spPr>
          <a:xfrm>
            <a:off x="0" y="0"/>
            <a:ext cx="1979712" cy="1224000"/>
          </a:xfrm>
          <a:prstGeom prst="homePlate">
            <a:avLst>
              <a:gd name="adj" fmla="val 28866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新創有感</a:t>
            </a:r>
            <a:endParaRPr lang="zh-TW" altLang="en-US" sz="2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96146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手繪多邊形 70"/>
          <p:cNvSpPr/>
          <p:nvPr/>
        </p:nvSpPr>
        <p:spPr>
          <a:xfrm>
            <a:off x="3348104" y="1953080"/>
            <a:ext cx="2376000" cy="2196000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gradFill>
            <a:gsLst>
              <a:gs pos="0">
                <a:srgbClr val="F57B17"/>
              </a:gs>
              <a:gs pos="41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0"/>
          </a:gra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-9933876"/>
              <a:satOff val="39811"/>
              <a:lumOff val="8628"/>
              <a:alphaOff val="0"/>
            </a:schemeClr>
          </a:fillRef>
          <a:effectRef idx="2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3884" tIns="213884" rIns="213884" bIns="108000" numCol="1" spcCol="1270" anchor="b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2700" b="1" kern="1200" dirty="0" smtClean="0">
                <a:solidFill>
                  <a:schemeClr val="tx1"/>
                </a:solidFill>
              </a:rPr>
              <a:t>TAX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69368" y="44624"/>
            <a:ext cx="6779096" cy="1143000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消除小規模營業人導入行動支付障礙</a:t>
            </a:r>
          </a:p>
        </p:txBody>
      </p:sp>
      <p:sp>
        <p:nvSpPr>
          <p:cNvPr id="4" name="五邊形 3"/>
          <p:cNvSpPr/>
          <p:nvPr/>
        </p:nvSpPr>
        <p:spPr>
          <a:xfrm>
            <a:off x="0" y="0"/>
            <a:ext cx="1979712" cy="1224000"/>
          </a:xfrm>
          <a:prstGeom prst="homePlate">
            <a:avLst>
              <a:gd name="adj" fmla="val 28866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民眾有感</a:t>
            </a:r>
            <a:endParaRPr lang="zh-TW" altLang="en-US" sz="2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11560" y="1340768"/>
            <a:ext cx="8064896" cy="430887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107.1.12</a:t>
            </a:r>
            <a:r>
              <a:rPr lang="zh-TW" altLang="en-US" sz="2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小規模營業人導入行動支付適用租稅優惠作業規範</a:t>
            </a:r>
            <a:endParaRPr lang="zh-TW" altLang="en-US" sz="2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775" y="1904942"/>
            <a:ext cx="1723125" cy="1723125"/>
          </a:xfrm>
          <a:prstGeom prst="rect">
            <a:avLst/>
          </a:prstGeom>
        </p:spPr>
      </p:pic>
      <p:sp>
        <p:nvSpPr>
          <p:cNvPr id="29" name="文字方塊 28"/>
          <p:cNvSpPr txBox="1"/>
          <p:nvPr/>
        </p:nvSpPr>
        <p:spPr>
          <a:xfrm>
            <a:off x="202694" y="3887063"/>
            <a:ext cx="3240000" cy="26640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lIns="108000" tIns="36000" rIns="108000" bIns="36000" rtlCol="0" anchor="ctr" anchorCtr="0">
            <a:spAutoFit/>
          </a:bodyPr>
          <a:lstStyle/>
          <a:p>
            <a:pPr>
              <a:lnSpc>
                <a:spcPts val="2400"/>
              </a:lnSpc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小規模營業人銷售額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000" indent="-180000">
              <a:lnSpc>
                <a:spcPts val="24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萬以上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月：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000">
              <a:lnSpc>
                <a:spcPts val="2400"/>
              </a:lnSpc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開發票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營業稅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000" indent="-180000">
              <a:lnSpc>
                <a:spcPts val="24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未達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萬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月：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000">
              <a:lnSpc>
                <a:spcPts val="2400"/>
              </a:lnSpc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免開發票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營業稅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000" indent="-180000">
              <a:lnSpc>
                <a:spcPts val="24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為避免達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萬門檻，增加租稅負擔，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喜歡收現金、排斥行動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支付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5580112" y="3867539"/>
            <a:ext cx="3240000" cy="26640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lIns="108000" tIns="36000" rIns="108000" bIns="36000" rtlCol="0" anchor="ctr" anchorCtr="0">
            <a:spAutoFit/>
          </a:bodyPr>
          <a:lstStyle/>
          <a:p>
            <a:pPr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小規模營業人自申請核准當季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109.12.31</a:t>
            </a:r>
          </a:p>
          <a:p>
            <a:pPr marL="180000" indent="-180000">
              <a:lnSpc>
                <a:spcPts val="24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由稽徵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機關比較行動支付業者提供之金流與原查定銷售額， 依較高者課稅。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000" indent="-180000">
              <a:lnSpc>
                <a:spcPts val="24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超過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萬，仍免開發票，並繳納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營業稅，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樂於接受行動支付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 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" name="向右箭號 45"/>
          <p:cNvSpPr/>
          <p:nvPr/>
        </p:nvSpPr>
        <p:spPr>
          <a:xfrm>
            <a:off x="3564104" y="5445224"/>
            <a:ext cx="1944000" cy="305500"/>
          </a:xfrm>
          <a:prstGeom prst="right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文字方塊 46"/>
          <p:cNvSpPr txBox="1"/>
          <p:nvPr/>
        </p:nvSpPr>
        <p:spPr>
          <a:xfrm>
            <a:off x="3462015" y="4521458"/>
            <a:ext cx="2148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107.5.7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止</a:t>
            </a:r>
            <a:endParaRPr lang="en-US" altLang="zh-TW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249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家小規模營業人適用優惠規範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37" name="群組 36"/>
          <p:cNvGrpSpPr/>
          <p:nvPr/>
        </p:nvGrpSpPr>
        <p:grpSpPr>
          <a:xfrm rot="19984693">
            <a:off x="5427459" y="1951600"/>
            <a:ext cx="2088000" cy="2052000"/>
            <a:chOff x="1525156" y="2030749"/>
            <a:chExt cx="2556000" cy="2556000"/>
          </a:xfrm>
        </p:grpSpPr>
        <p:pic>
          <p:nvPicPr>
            <p:cNvPr id="40" name="圖片 3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99134">
              <a:off x="1525156" y="2030749"/>
              <a:ext cx="2556000" cy="2556000"/>
            </a:xfrm>
            <a:prstGeom prst="rect">
              <a:avLst/>
            </a:prstGeom>
          </p:spPr>
        </p:pic>
        <p:pic>
          <p:nvPicPr>
            <p:cNvPr id="39" name="圖片 3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849308">
              <a:off x="2641413" y="3042867"/>
              <a:ext cx="346576" cy="616948"/>
            </a:xfrm>
            <a:prstGeom prst="rect">
              <a:avLst/>
            </a:prstGeom>
          </p:spPr>
        </p:pic>
      </p:grpSp>
      <p:grpSp>
        <p:nvGrpSpPr>
          <p:cNvPr id="54" name="群組 53"/>
          <p:cNvGrpSpPr/>
          <p:nvPr/>
        </p:nvGrpSpPr>
        <p:grpSpPr>
          <a:xfrm rot="1615307" flipH="1">
            <a:off x="1755051" y="2127098"/>
            <a:ext cx="2088000" cy="2052000"/>
            <a:chOff x="1525156" y="2030749"/>
            <a:chExt cx="2556000" cy="2556000"/>
          </a:xfrm>
        </p:grpSpPr>
        <p:pic>
          <p:nvPicPr>
            <p:cNvPr id="57" name="圖片 5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99134">
              <a:off x="1525156" y="2030749"/>
              <a:ext cx="2556000" cy="2556000"/>
            </a:xfrm>
            <a:prstGeom prst="rect">
              <a:avLst/>
            </a:prstGeom>
          </p:spPr>
        </p:pic>
        <p:pic>
          <p:nvPicPr>
            <p:cNvPr id="58" name="圖片 5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65382" flipH="1">
              <a:off x="2641413" y="3042868"/>
              <a:ext cx="346575" cy="616948"/>
            </a:xfrm>
            <a:prstGeom prst="rect">
              <a:avLst/>
            </a:prstGeom>
          </p:spPr>
        </p:pic>
      </p:grpSp>
      <p:pic>
        <p:nvPicPr>
          <p:cNvPr id="59" name="圖片 5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210" y="1780985"/>
            <a:ext cx="1116000" cy="1116000"/>
          </a:xfrm>
          <a:prstGeom prst="rect">
            <a:avLst/>
          </a:prstGeom>
        </p:spPr>
      </p:pic>
      <p:pic>
        <p:nvPicPr>
          <p:cNvPr id="60" name="圖片 5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376" y="1844824"/>
            <a:ext cx="1332000" cy="1332000"/>
          </a:xfrm>
          <a:prstGeom prst="rect">
            <a:avLst/>
          </a:prstGeom>
        </p:spPr>
      </p:pic>
      <p:grpSp>
        <p:nvGrpSpPr>
          <p:cNvPr id="93" name="群組 92"/>
          <p:cNvGrpSpPr/>
          <p:nvPr/>
        </p:nvGrpSpPr>
        <p:grpSpPr>
          <a:xfrm>
            <a:off x="661048" y="2216227"/>
            <a:ext cx="1228168" cy="514784"/>
            <a:chOff x="661048" y="2216227"/>
            <a:chExt cx="1318842" cy="490514"/>
          </a:xfrm>
        </p:grpSpPr>
        <p:sp>
          <p:nvSpPr>
            <p:cNvPr id="74" name="流程圖: 磁碟 73"/>
            <p:cNvSpPr/>
            <p:nvPr/>
          </p:nvSpPr>
          <p:spPr>
            <a:xfrm>
              <a:off x="1115616" y="2294824"/>
              <a:ext cx="288032" cy="108000"/>
            </a:xfrm>
            <a:prstGeom prst="flowChartMagneticDisk">
              <a:avLst/>
            </a:prstGeom>
            <a:blipFill>
              <a:blip r:embed="rId7"/>
              <a:stretch>
                <a:fillRect/>
              </a:stretch>
            </a:blipFill>
            <a:ln w="31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5" name="流程圖: 磁碟 74"/>
            <p:cNvSpPr/>
            <p:nvPr/>
          </p:nvSpPr>
          <p:spPr>
            <a:xfrm>
              <a:off x="845840" y="2339224"/>
              <a:ext cx="288032" cy="108000"/>
            </a:xfrm>
            <a:prstGeom prst="flowChartMagneticDisk">
              <a:avLst/>
            </a:prstGeom>
            <a:blipFill>
              <a:blip r:embed="rId7"/>
              <a:stretch>
                <a:fillRect/>
              </a:stretch>
            </a:blipFill>
            <a:ln w="31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6" name="流程圖: 磁碟 75"/>
            <p:cNvSpPr/>
            <p:nvPr/>
          </p:nvSpPr>
          <p:spPr>
            <a:xfrm>
              <a:off x="1141878" y="2383552"/>
              <a:ext cx="288032" cy="108000"/>
            </a:xfrm>
            <a:prstGeom prst="flowChartMagneticDisk">
              <a:avLst/>
            </a:prstGeom>
            <a:blipFill>
              <a:blip r:embed="rId7"/>
              <a:stretch>
                <a:fillRect/>
              </a:stretch>
            </a:blipFill>
            <a:ln w="31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7" name="流程圖: 磁碟 76"/>
            <p:cNvSpPr/>
            <p:nvPr/>
          </p:nvSpPr>
          <p:spPr>
            <a:xfrm>
              <a:off x="1109309" y="2517770"/>
              <a:ext cx="288032" cy="108000"/>
            </a:xfrm>
            <a:prstGeom prst="flowChartMagneticDisk">
              <a:avLst/>
            </a:prstGeom>
            <a:blipFill>
              <a:blip r:embed="rId7"/>
              <a:stretch>
                <a:fillRect/>
              </a:stretch>
            </a:blipFill>
            <a:ln w="31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8" name="流程圖: 磁碟 77"/>
            <p:cNvSpPr/>
            <p:nvPr/>
          </p:nvSpPr>
          <p:spPr>
            <a:xfrm>
              <a:off x="1308971" y="2464985"/>
              <a:ext cx="288032" cy="108000"/>
            </a:xfrm>
            <a:prstGeom prst="flowChartMagneticDisk">
              <a:avLst/>
            </a:prstGeom>
            <a:blipFill>
              <a:blip r:embed="rId7"/>
              <a:stretch>
                <a:fillRect/>
              </a:stretch>
            </a:blipFill>
            <a:ln w="31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9" name="流程圖: 磁碟 78"/>
            <p:cNvSpPr/>
            <p:nvPr/>
          </p:nvSpPr>
          <p:spPr>
            <a:xfrm>
              <a:off x="1403648" y="2366380"/>
              <a:ext cx="288032" cy="108000"/>
            </a:xfrm>
            <a:prstGeom prst="flowChartMagneticDisk">
              <a:avLst/>
            </a:prstGeom>
            <a:blipFill>
              <a:blip r:embed="rId7"/>
              <a:stretch>
                <a:fillRect/>
              </a:stretch>
            </a:blipFill>
            <a:ln w="31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0" name="流程圖: 磁碟 79"/>
            <p:cNvSpPr/>
            <p:nvPr/>
          </p:nvSpPr>
          <p:spPr>
            <a:xfrm>
              <a:off x="1429910" y="2572985"/>
              <a:ext cx="288032" cy="108000"/>
            </a:xfrm>
            <a:prstGeom prst="flowChartMagneticDisk">
              <a:avLst/>
            </a:prstGeom>
            <a:blipFill>
              <a:blip r:embed="rId7"/>
              <a:stretch>
                <a:fillRect/>
              </a:stretch>
            </a:blipFill>
            <a:ln w="31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流程圖: 磁碟 80"/>
            <p:cNvSpPr/>
            <p:nvPr/>
          </p:nvSpPr>
          <p:spPr>
            <a:xfrm>
              <a:off x="971600" y="2437552"/>
              <a:ext cx="288032" cy="108000"/>
            </a:xfrm>
            <a:prstGeom prst="flowChartMagneticDisk">
              <a:avLst/>
            </a:prstGeom>
            <a:blipFill>
              <a:blip r:embed="rId7"/>
              <a:stretch>
                <a:fillRect/>
              </a:stretch>
            </a:blipFill>
            <a:ln w="31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2" name="流程圖: 磁碟 81"/>
            <p:cNvSpPr/>
            <p:nvPr/>
          </p:nvSpPr>
          <p:spPr>
            <a:xfrm>
              <a:off x="1268016" y="2447224"/>
              <a:ext cx="288032" cy="108000"/>
            </a:xfrm>
            <a:prstGeom prst="flowChartMagneticDisk">
              <a:avLst/>
            </a:prstGeom>
            <a:blipFill>
              <a:blip r:embed="rId7"/>
              <a:stretch>
                <a:fillRect/>
              </a:stretch>
            </a:blipFill>
            <a:ln w="31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3" name="流程圖: 磁碟 82"/>
            <p:cNvSpPr/>
            <p:nvPr/>
          </p:nvSpPr>
          <p:spPr>
            <a:xfrm rot="1895634">
              <a:off x="1565871" y="2501224"/>
              <a:ext cx="288032" cy="108000"/>
            </a:xfrm>
            <a:prstGeom prst="flowChartMagneticDisk">
              <a:avLst/>
            </a:prstGeom>
            <a:blipFill>
              <a:blip r:embed="rId7"/>
              <a:stretch>
                <a:fillRect/>
              </a:stretch>
            </a:blipFill>
            <a:ln w="31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4" name="流程圖: 磁碟 83"/>
            <p:cNvSpPr/>
            <p:nvPr/>
          </p:nvSpPr>
          <p:spPr>
            <a:xfrm rot="20156670">
              <a:off x="954141" y="2234932"/>
              <a:ext cx="288032" cy="108000"/>
            </a:xfrm>
            <a:prstGeom prst="flowChartMagneticDisk">
              <a:avLst/>
            </a:prstGeom>
            <a:blipFill>
              <a:blip r:embed="rId7"/>
              <a:stretch>
                <a:fillRect/>
              </a:stretch>
            </a:blipFill>
            <a:ln w="31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5" name="流程圖: 磁碟 84"/>
            <p:cNvSpPr/>
            <p:nvPr/>
          </p:nvSpPr>
          <p:spPr>
            <a:xfrm>
              <a:off x="1164955" y="2431323"/>
              <a:ext cx="288032" cy="108000"/>
            </a:xfrm>
            <a:prstGeom prst="flowChartMagneticDisk">
              <a:avLst/>
            </a:prstGeom>
            <a:blipFill>
              <a:blip r:embed="rId8"/>
              <a:stretch>
                <a:fillRect/>
              </a:stretch>
            </a:blipFill>
            <a:ln w="3175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6" name="流程圖: 磁碟 85"/>
            <p:cNvSpPr/>
            <p:nvPr/>
          </p:nvSpPr>
          <p:spPr>
            <a:xfrm>
              <a:off x="1325980" y="2553253"/>
              <a:ext cx="288032" cy="108000"/>
            </a:xfrm>
            <a:prstGeom prst="flowChartMagneticDisk">
              <a:avLst/>
            </a:prstGeom>
            <a:blipFill>
              <a:blip r:embed="rId7"/>
              <a:stretch>
                <a:fillRect/>
              </a:stretch>
            </a:blipFill>
            <a:ln w="31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7" name="流程圖: 磁碟 86"/>
            <p:cNvSpPr/>
            <p:nvPr/>
          </p:nvSpPr>
          <p:spPr>
            <a:xfrm>
              <a:off x="1159794" y="2216227"/>
              <a:ext cx="288032" cy="108000"/>
            </a:xfrm>
            <a:prstGeom prst="flowChartMagneticDisk">
              <a:avLst/>
            </a:prstGeom>
            <a:blipFill>
              <a:blip r:embed="rId8"/>
              <a:stretch>
                <a:fillRect/>
              </a:stretch>
            </a:blipFill>
            <a:ln w="3175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8" name="流程圖: 磁碟 87"/>
            <p:cNvSpPr/>
            <p:nvPr/>
          </p:nvSpPr>
          <p:spPr>
            <a:xfrm>
              <a:off x="1691858" y="2598741"/>
              <a:ext cx="288032" cy="108000"/>
            </a:xfrm>
            <a:prstGeom prst="flowChartMagneticDisk">
              <a:avLst/>
            </a:prstGeom>
            <a:blipFill>
              <a:blip r:embed="rId8"/>
              <a:stretch>
                <a:fillRect/>
              </a:stretch>
            </a:blipFill>
            <a:ln w="3175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流程圖: 磁碟 88"/>
            <p:cNvSpPr/>
            <p:nvPr/>
          </p:nvSpPr>
          <p:spPr>
            <a:xfrm>
              <a:off x="1521699" y="2288932"/>
              <a:ext cx="288032" cy="108000"/>
            </a:xfrm>
            <a:prstGeom prst="flowChartMagneticDisk">
              <a:avLst/>
            </a:prstGeom>
            <a:blipFill>
              <a:blip r:embed="rId8"/>
              <a:stretch>
                <a:fillRect/>
              </a:stretch>
            </a:blipFill>
            <a:ln w="3175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0" name="流程圖: 磁碟 89"/>
            <p:cNvSpPr/>
            <p:nvPr/>
          </p:nvSpPr>
          <p:spPr>
            <a:xfrm>
              <a:off x="661048" y="2463770"/>
              <a:ext cx="288032" cy="108000"/>
            </a:xfrm>
            <a:prstGeom prst="flowChartMagneticDisk">
              <a:avLst/>
            </a:prstGeom>
            <a:blipFill>
              <a:blip r:embed="rId8"/>
              <a:stretch>
                <a:fillRect/>
              </a:stretch>
            </a:blipFill>
            <a:ln w="3175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" name="流程圖: 磁碟 90"/>
            <p:cNvSpPr/>
            <p:nvPr/>
          </p:nvSpPr>
          <p:spPr>
            <a:xfrm rot="21120251">
              <a:off x="754909" y="2333181"/>
              <a:ext cx="288032" cy="108000"/>
            </a:xfrm>
            <a:prstGeom prst="flowChartMagneticDisk">
              <a:avLst/>
            </a:prstGeom>
            <a:blipFill>
              <a:blip r:embed="rId8"/>
              <a:stretch>
                <a:fillRect/>
              </a:stretch>
            </a:blipFill>
            <a:ln w="3175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2" name="流程圖: 磁碟 91"/>
            <p:cNvSpPr/>
            <p:nvPr/>
          </p:nvSpPr>
          <p:spPr>
            <a:xfrm rot="1549267">
              <a:off x="1592042" y="2502439"/>
              <a:ext cx="288032" cy="108000"/>
            </a:xfrm>
            <a:prstGeom prst="flowChartMagneticDisk">
              <a:avLst/>
            </a:prstGeom>
            <a:blipFill>
              <a:blip r:embed="rId8"/>
              <a:stretch>
                <a:fillRect/>
              </a:stretch>
            </a:blipFill>
            <a:ln w="3175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62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520259"/>
            <a:ext cx="21336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defRPr>
            </a:lvl1pPr>
          </a:lstStyle>
          <a:p>
            <a:fld id="{F2AA265B-B332-4A2C-B8D5-6CDE25482072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pic>
        <p:nvPicPr>
          <p:cNvPr id="31" name="圖片 30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9962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5932">
            <a:off x="354665" y="2580669"/>
            <a:ext cx="1146779" cy="81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462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83840-18B5-4699-BD5B-B36ED89B6B64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gray">
          <a:xfrm>
            <a:off x="3851275" y="3695700"/>
            <a:ext cx="1485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43" name="標題 1"/>
          <p:cNvSpPr>
            <a:spLocks noGrp="1"/>
          </p:cNvSpPr>
          <p:nvPr>
            <p:ph type="title"/>
          </p:nvPr>
        </p:nvSpPr>
        <p:spPr>
          <a:xfrm>
            <a:off x="1835696" y="44624"/>
            <a:ext cx="7128792" cy="1143000"/>
          </a:xfrm>
        </p:spPr>
        <p:txBody>
          <a:bodyPr>
            <a:noAutofit/>
          </a:bodyPr>
          <a:lstStyle/>
          <a:p>
            <a:r>
              <a:rPr lang="zh-TW" altLang="en-US" sz="3200" dirty="0" smtClean="0">
                <a:cs typeface="Times New Roman" panose="02020603050405020304" pitchFamily="18" charset="0"/>
              </a:rPr>
              <a:t>手機連結金融卡，促進行動支付發展</a:t>
            </a:r>
            <a:endParaRPr lang="zh-TW" altLang="en-US" sz="3200" dirty="0"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319878" y="4200531"/>
            <a:ext cx="450059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000" lvl="1" indent="-288000" algn="just" hangingPunct="0">
              <a:lnSpc>
                <a:spcPts val="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altLang="zh-TW" sz="2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106.12.29</a:t>
            </a:r>
            <a:r>
              <a:rPr lang="zh-TW" altLang="en-US" sz="2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訂定</a:t>
            </a:r>
            <a:r>
              <a:rPr lang="zh-TW" altLang="zh-TW" sz="2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金融機構辦理行動</a:t>
            </a:r>
            <a:r>
              <a:rPr lang="zh-TW" altLang="zh-TW" sz="22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金融卡安全控管作業</a:t>
            </a:r>
            <a:r>
              <a:rPr lang="zh-TW" altLang="zh-TW" sz="2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規範</a:t>
            </a:r>
            <a:r>
              <a:rPr lang="zh-TW" altLang="en-US" sz="22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2200" kern="1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8000" lvl="1" indent="-288000" algn="just" hangingPunct="0">
              <a:lnSpc>
                <a:spcPts val="3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zh-TW" altLang="en-US" sz="22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手機可連結金融卡作為支付工具，使行動支付更添</a:t>
            </a:r>
            <a:r>
              <a:rPr lang="zh-TW" altLang="en-US" sz="2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便利。</a:t>
            </a:r>
            <a:endParaRPr lang="zh-TW" altLang="en-US" sz="22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714348" y="4214818"/>
            <a:ext cx="321471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9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行動支付僅能綁定信用卡。</a:t>
            </a:r>
            <a:endParaRPr lang="en-US" altLang="zh-TW" sz="2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ts val="29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大學生有金融卡但沒有信用卡，無法使用行動支付。</a:t>
            </a:r>
            <a:endParaRPr lang="zh-TW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0" name="群組 19"/>
          <p:cNvGrpSpPr/>
          <p:nvPr/>
        </p:nvGrpSpPr>
        <p:grpSpPr>
          <a:xfrm>
            <a:off x="785786" y="1928802"/>
            <a:ext cx="3500462" cy="2000264"/>
            <a:chOff x="857224" y="1928802"/>
            <a:chExt cx="3500462" cy="2000264"/>
          </a:xfrm>
        </p:grpSpPr>
        <p:pic>
          <p:nvPicPr>
            <p:cNvPr id="16" name="圖片 15" descr="credit_cards 3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85852" y="2285992"/>
              <a:ext cx="1300170" cy="1300170"/>
            </a:xfrm>
            <a:prstGeom prst="rect">
              <a:avLst/>
            </a:prstGeom>
          </p:spPr>
        </p:pic>
        <p:pic>
          <p:nvPicPr>
            <p:cNvPr id="17" name="圖片 16" descr="iphone.png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89000"/>
                      </a14:imgEffect>
                      <a14:imgEffect>
                        <a14:brightnessContrast bright="-9000" contrast="23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714612" y="2214554"/>
              <a:ext cx="1357322" cy="1357322"/>
            </a:xfrm>
            <a:prstGeom prst="rect">
              <a:avLst/>
            </a:prstGeom>
          </p:spPr>
        </p:pic>
        <p:sp>
          <p:nvSpPr>
            <p:cNvPr id="18" name="加號 17"/>
            <p:cNvSpPr/>
            <p:nvPr/>
          </p:nvSpPr>
          <p:spPr>
            <a:xfrm>
              <a:off x="2571736" y="2643182"/>
              <a:ext cx="428628" cy="500066"/>
            </a:xfrm>
            <a:prstGeom prst="mathPlus">
              <a:avLst/>
            </a:prstGeom>
            <a:solidFill>
              <a:srgbClr val="00B050"/>
            </a:solidFill>
            <a:ln>
              <a:solidFill>
                <a:srgbClr val="00B4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橢圓 18"/>
            <p:cNvSpPr/>
            <p:nvPr/>
          </p:nvSpPr>
          <p:spPr>
            <a:xfrm>
              <a:off x="857224" y="1928802"/>
              <a:ext cx="3500462" cy="2000264"/>
            </a:xfrm>
            <a:prstGeom prst="ellipse">
              <a:avLst/>
            </a:prstGeom>
            <a:noFill/>
            <a:ln w="1905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5" name="群組 24"/>
          <p:cNvGrpSpPr/>
          <p:nvPr/>
        </p:nvGrpSpPr>
        <p:grpSpPr>
          <a:xfrm>
            <a:off x="5000628" y="1857364"/>
            <a:ext cx="3500462" cy="2000264"/>
            <a:chOff x="5000628" y="1928802"/>
            <a:chExt cx="3500462" cy="2000264"/>
          </a:xfrm>
        </p:grpSpPr>
        <p:pic>
          <p:nvPicPr>
            <p:cNvPr id="21" name="圖片 20" descr="atm.png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74000"/>
                      </a14:imgEffect>
                      <a14:imgEffect>
                        <a14:brightnessContrast bright="-12000" contrast="3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357818" y="2143116"/>
              <a:ext cx="1500198" cy="1500198"/>
            </a:xfrm>
            <a:prstGeom prst="rect">
              <a:avLst/>
            </a:prstGeom>
          </p:spPr>
        </p:pic>
        <p:pic>
          <p:nvPicPr>
            <p:cNvPr id="22" name="圖片 21" descr="iphone.png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84000"/>
                      </a14:imgEffect>
                      <a14:imgEffect>
                        <a14:brightnessContrast bright="-14000" contrast="33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929454" y="2214554"/>
              <a:ext cx="1357322" cy="1357322"/>
            </a:xfrm>
            <a:prstGeom prst="rect">
              <a:avLst/>
            </a:prstGeom>
          </p:spPr>
        </p:pic>
        <p:sp>
          <p:nvSpPr>
            <p:cNvPr id="23" name="加號 22"/>
            <p:cNvSpPr/>
            <p:nvPr/>
          </p:nvSpPr>
          <p:spPr>
            <a:xfrm>
              <a:off x="6786578" y="2643182"/>
              <a:ext cx="428628" cy="500066"/>
            </a:xfrm>
            <a:prstGeom prst="mathPlus">
              <a:avLst/>
            </a:prstGeom>
            <a:solidFill>
              <a:srgbClr val="00B050"/>
            </a:solidFill>
            <a:ln>
              <a:solidFill>
                <a:srgbClr val="00B4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橢圓 23"/>
            <p:cNvSpPr/>
            <p:nvPr/>
          </p:nvSpPr>
          <p:spPr>
            <a:xfrm>
              <a:off x="5000628" y="1928802"/>
              <a:ext cx="3500462" cy="2000264"/>
            </a:xfrm>
            <a:prstGeom prst="ellipse">
              <a:avLst/>
            </a:prstGeom>
            <a:noFill/>
            <a:ln w="1905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6" name="文字方塊 25"/>
          <p:cNvSpPr txBox="1"/>
          <p:nvPr/>
        </p:nvSpPr>
        <p:spPr>
          <a:xfrm>
            <a:off x="3214678" y="1357298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>
                <a:solidFill>
                  <a:srgbClr val="006600"/>
                </a:solidFill>
                <a:latin typeface="微軟正黑體" pitchFamily="34" charset="-120"/>
                <a:ea typeface="微軟正黑體" pitchFamily="34" charset="-120"/>
              </a:rPr>
              <a:t>行動支付</a:t>
            </a:r>
            <a:endParaRPr lang="zh-TW" altLang="en-US" sz="2800" b="1" dirty="0">
              <a:solidFill>
                <a:srgbClr val="0066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28" name="直線單箭頭接點 27"/>
          <p:cNvCxnSpPr/>
          <p:nvPr/>
        </p:nvCxnSpPr>
        <p:spPr>
          <a:xfrm rot="10800000" flipV="1">
            <a:off x="2928926" y="1641760"/>
            <a:ext cx="770238" cy="287042"/>
          </a:xfrm>
          <a:prstGeom prst="straightConnector1">
            <a:avLst/>
          </a:prstGeom>
          <a:ln w="190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5357818" y="1643050"/>
            <a:ext cx="714380" cy="285752"/>
          </a:xfrm>
          <a:prstGeom prst="straightConnector1">
            <a:avLst/>
          </a:prstGeom>
          <a:ln w="190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圖片 34" descr="check_mark1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00232" y="1428736"/>
            <a:ext cx="728666" cy="728666"/>
          </a:xfrm>
          <a:prstGeom prst="rect">
            <a:avLst/>
          </a:prstGeom>
        </p:spPr>
      </p:pic>
      <p:pic>
        <p:nvPicPr>
          <p:cNvPr id="36" name="圖片 35" descr="cross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29520" y="1500174"/>
            <a:ext cx="612000" cy="612000"/>
          </a:xfrm>
          <a:prstGeom prst="rect">
            <a:avLst/>
          </a:prstGeom>
        </p:spPr>
      </p:pic>
      <p:pic>
        <p:nvPicPr>
          <p:cNvPr id="27" name="圖片 2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78284">
            <a:off x="6343664" y="2543834"/>
            <a:ext cx="457200" cy="457200"/>
          </a:xfrm>
          <a:prstGeom prst="rect">
            <a:avLst/>
          </a:prstGeom>
        </p:spPr>
      </p:pic>
      <p:sp>
        <p:nvSpPr>
          <p:cNvPr id="29" name="五邊形 28"/>
          <p:cNvSpPr/>
          <p:nvPr/>
        </p:nvSpPr>
        <p:spPr>
          <a:xfrm>
            <a:off x="0" y="0"/>
            <a:ext cx="1979712" cy="1224000"/>
          </a:xfrm>
          <a:prstGeom prst="homePlate">
            <a:avLst>
              <a:gd name="adj" fmla="val 28866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民眾有感</a:t>
            </a:r>
            <a:endParaRPr lang="zh-TW" altLang="en-US" sz="2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321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圖片 19" descr="hospital (2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5759" y="1285860"/>
            <a:ext cx="1319645" cy="1319645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83840-18B5-4699-BD5B-B36ED89B6B64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sp>
        <p:nvSpPr>
          <p:cNvPr id="43" name="標題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7200800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kern="100" dirty="0" smtClean="0">
                <a:cs typeface="Times New Roman" panose="02020603050405020304" pitchFamily="18" charset="0"/>
              </a:rPr>
              <a:t>放寬</a:t>
            </a:r>
            <a:r>
              <a:rPr lang="zh-TW" altLang="en-US" sz="4000" kern="100" dirty="0">
                <a:cs typeface="Times New Roman" panose="02020603050405020304" pitchFamily="18" charset="0"/>
              </a:rPr>
              <a:t>醫師得以通訊方式進行</a:t>
            </a:r>
            <a:r>
              <a:rPr lang="zh-TW" altLang="en-US" sz="4000" kern="100" dirty="0" smtClean="0">
                <a:cs typeface="Times New Roman" panose="02020603050405020304" pitchFamily="18" charset="0"/>
              </a:rPr>
              <a:t>診療</a:t>
            </a:r>
            <a:endParaRPr lang="zh-TW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56448" y="3286124"/>
            <a:ext cx="5148000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 algn="ctr">
              <a:spcBef>
                <a:spcPts val="600"/>
              </a:spcBef>
              <a:spcAft>
                <a:spcPts val="600"/>
              </a:spcAft>
            </a:pPr>
            <a:r>
              <a:rPr lang="en-US" altLang="zh-TW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107.5.11</a:t>
            </a:r>
            <a:r>
              <a:rPr lang="zh-TW" altLang="en-US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400" b="1" kern="10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通訊診察治療</a:t>
            </a:r>
            <a:r>
              <a:rPr lang="zh-TW" altLang="en-US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辦法</a:t>
            </a:r>
            <a:endParaRPr lang="zh-TW" altLang="en-US" sz="2400" b="1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251520" y="3872949"/>
            <a:ext cx="2643206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老爺爺因急性肺炎住院，出院後欲以居家照護，遠距方式追蹤病況。</a:t>
            </a:r>
            <a:endParaRPr lang="en-US" altLang="zh-TW" sz="19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遠距醫療僅限</a:t>
            </a:r>
            <a:r>
              <a:rPr lang="zh-TW" altLang="zh-TW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山地</a:t>
            </a:r>
            <a:r>
              <a:rPr lang="zh-TW" altLang="zh-TW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、離島及偏僻</a:t>
            </a:r>
            <a:r>
              <a:rPr lang="zh-TW" altLang="zh-TW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地區</a:t>
            </a: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，致仍須親赴醫院，造成不便。</a:t>
            </a:r>
            <a:endParaRPr lang="en-US" altLang="zh-TW" sz="19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3357554" y="3789040"/>
            <a:ext cx="542928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放寬</a:t>
            </a:r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遠距醫療</a:t>
            </a: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對象：</a:t>
            </a:r>
            <a:endParaRPr lang="en-US" altLang="zh-TW" sz="19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4000" lvl="1" indent="-360000" algn="just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急性疾病剛出院</a:t>
            </a:r>
            <a:endParaRPr lang="en-US" altLang="zh-TW" sz="19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4000" lvl="1" indent="-360000" algn="just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領有慢性病連續處方箋之長照機構住民</a:t>
            </a:r>
            <a:endParaRPr lang="en-US" altLang="zh-TW" sz="19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4000" lvl="1" indent="-360000" algn="just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全民健保家庭醫師整合性照護計畫病人</a:t>
            </a:r>
            <a:endParaRPr lang="en-US" altLang="zh-TW" sz="19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4000" lvl="1" indent="-360000" algn="just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遠距照護或居家</a:t>
            </a:r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照護計畫</a:t>
            </a: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成員</a:t>
            </a:r>
            <a:endParaRPr lang="en-US" altLang="zh-TW" sz="19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4000" lvl="1" indent="-360000" algn="just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非本國籍且未參加全民健保的境外病人</a:t>
            </a:r>
            <a:endParaRPr lang="en-US" altLang="zh-TW" sz="19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方式：得以</a:t>
            </a:r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電話、手機、傳真、網際網路等新興通訊方式接受遠距醫療</a:t>
            </a: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1900" kern="1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9" name="圖片 8" descr="doctor (1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1643050"/>
            <a:ext cx="1332000" cy="1332000"/>
          </a:xfrm>
          <a:prstGeom prst="rect">
            <a:avLst/>
          </a:prstGeom>
        </p:spPr>
      </p:pic>
      <p:pic>
        <p:nvPicPr>
          <p:cNvPr id="10" name="圖片 9" descr="house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1785926"/>
            <a:ext cx="1476000" cy="1476000"/>
          </a:xfrm>
          <a:prstGeom prst="rect">
            <a:avLst/>
          </a:prstGeom>
        </p:spPr>
      </p:pic>
      <p:pic>
        <p:nvPicPr>
          <p:cNvPr id="11" name="圖片 10" descr="old man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0232" y="1500174"/>
            <a:ext cx="1044000" cy="1044000"/>
          </a:xfrm>
          <a:prstGeom prst="rect">
            <a:avLst/>
          </a:prstGeom>
        </p:spPr>
      </p:pic>
      <p:grpSp>
        <p:nvGrpSpPr>
          <p:cNvPr id="115" name="群組 114"/>
          <p:cNvGrpSpPr/>
          <p:nvPr/>
        </p:nvGrpSpPr>
        <p:grpSpPr>
          <a:xfrm>
            <a:off x="3071802" y="1214422"/>
            <a:ext cx="3492000" cy="2121501"/>
            <a:chOff x="3071802" y="1769066"/>
            <a:chExt cx="3492000" cy="2121501"/>
          </a:xfrm>
        </p:grpSpPr>
        <p:cxnSp>
          <p:nvCxnSpPr>
            <p:cNvPr id="45" name="直線單箭頭接點 44"/>
            <p:cNvCxnSpPr/>
            <p:nvPr/>
          </p:nvCxnSpPr>
          <p:spPr>
            <a:xfrm rot="5400000" flipH="1" flipV="1">
              <a:off x="3071802" y="2856702"/>
              <a:ext cx="1572430" cy="79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7" name="群組 106"/>
            <p:cNvGrpSpPr/>
            <p:nvPr/>
          </p:nvGrpSpPr>
          <p:grpSpPr>
            <a:xfrm>
              <a:off x="3071802" y="1769066"/>
              <a:ext cx="3492000" cy="2121501"/>
              <a:chOff x="3571868" y="1571612"/>
              <a:chExt cx="3071834" cy="2596094"/>
            </a:xfrm>
          </p:grpSpPr>
          <p:grpSp>
            <p:nvGrpSpPr>
              <p:cNvPr id="106" name="群組 105"/>
              <p:cNvGrpSpPr/>
              <p:nvPr/>
            </p:nvGrpSpPr>
            <p:grpSpPr>
              <a:xfrm>
                <a:off x="3643306" y="1854502"/>
                <a:ext cx="2357455" cy="2003126"/>
                <a:chOff x="3643306" y="1854502"/>
                <a:chExt cx="2357455" cy="2003126"/>
              </a:xfrm>
            </p:grpSpPr>
            <p:cxnSp>
              <p:nvCxnSpPr>
                <p:cNvPr id="39" name="直線單箭頭接點 38"/>
                <p:cNvCxnSpPr/>
                <p:nvPr/>
              </p:nvCxnSpPr>
              <p:spPr>
                <a:xfrm rot="5400000" flipH="1" flipV="1">
                  <a:off x="4143373" y="2000241"/>
                  <a:ext cx="1928825" cy="1785950"/>
                </a:xfrm>
                <a:prstGeom prst="straightConnector1">
                  <a:avLst/>
                </a:prstGeom>
                <a:ln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單箭頭接點 39"/>
                <p:cNvCxnSpPr/>
                <p:nvPr/>
              </p:nvCxnSpPr>
              <p:spPr>
                <a:xfrm flipV="1">
                  <a:off x="3643306" y="1928802"/>
                  <a:ext cx="2357454" cy="928694"/>
                </a:xfrm>
                <a:prstGeom prst="straightConnector1">
                  <a:avLst/>
                </a:prstGeom>
                <a:ln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線單箭頭接點 43"/>
                <p:cNvCxnSpPr/>
                <p:nvPr/>
              </p:nvCxnSpPr>
              <p:spPr>
                <a:xfrm rot="5400000" flipH="1" flipV="1">
                  <a:off x="4983055" y="2729331"/>
                  <a:ext cx="1788813" cy="39155"/>
                </a:xfrm>
                <a:prstGeom prst="straightConnector1">
                  <a:avLst/>
                </a:prstGeom>
                <a:ln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3" name="群組 102"/>
              <p:cNvGrpSpPr/>
              <p:nvPr/>
            </p:nvGrpSpPr>
            <p:grpSpPr>
              <a:xfrm>
                <a:off x="3571868" y="1571612"/>
                <a:ext cx="3071834" cy="2596094"/>
                <a:chOff x="3357554" y="1214422"/>
                <a:chExt cx="3286148" cy="2806588"/>
              </a:xfrm>
            </p:grpSpPr>
            <p:grpSp>
              <p:nvGrpSpPr>
                <p:cNvPr id="76" name="群組 75"/>
                <p:cNvGrpSpPr/>
                <p:nvPr/>
              </p:nvGrpSpPr>
              <p:grpSpPr>
                <a:xfrm>
                  <a:off x="3357554" y="1285860"/>
                  <a:ext cx="3286148" cy="2610088"/>
                  <a:chOff x="3357554" y="1285860"/>
                  <a:chExt cx="3286148" cy="2610088"/>
                </a:xfrm>
              </p:grpSpPr>
              <p:cxnSp>
                <p:nvCxnSpPr>
                  <p:cNvPr id="22" name="直線單箭頭接點 21"/>
                  <p:cNvCxnSpPr/>
                  <p:nvPr/>
                </p:nvCxnSpPr>
                <p:spPr>
                  <a:xfrm rot="5400000" flipH="1" flipV="1">
                    <a:off x="3178959" y="1750207"/>
                    <a:ext cx="1071570" cy="714380"/>
                  </a:xfrm>
                  <a:prstGeom prst="straightConnector1">
                    <a:avLst/>
                  </a:prstGeom>
                  <a:ln>
                    <a:headEnd type="triangl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直線單箭頭接點 23"/>
                  <p:cNvCxnSpPr/>
                  <p:nvPr/>
                </p:nvCxnSpPr>
                <p:spPr>
                  <a:xfrm rot="16200000" flipH="1">
                    <a:off x="5965766" y="1976055"/>
                    <a:ext cx="666292" cy="533172"/>
                  </a:xfrm>
                  <a:prstGeom prst="straightConnector1">
                    <a:avLst/>
                  </a:prstGeom>
                  <a:ln>
                    <a:headEnd type="oval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直線單箭頭接點 24"/>
                  <p:cNvCxnSpPr/>
                  <p:nvPr/>
                </p:nvCxnSpPr>
                <p:spPr>
                  <a:xfrm>
                    <a:off x="4071934" y="1571612"/>
                    <a:ext cx="1857388" cy="11680"/>
                  </a:xfrm>
                  <a:prstGeom prst="straightConnector1">
                    <a:avLst/>
                  </a:prstGeom>
                  <a:ln>
                    <a:headEnd type="oval"/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直線單箭頭接點 25"/>
                  <p:cNvCxnSpPr/>
                  <p:nvPr/>
                </p:nvCxnSpPr>
                <p:spPr>
                  <a:xfrm rot="16200000" flipH="1">
                    <a:off x="3199207" y="2944405"/>
                    <a:ext cx="857256" cy="540562"/>
                  </a:xfrm>
                  <a:prstGeom prst="straightConnector1">
                    <a:avLst/>
                  </a:prstGeom>
                  <a:ln>
                    <a:headEnd type="triangl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直線單箭頭接點 26"/>
                  <p:cNvCxnSpPr/>
                  <p:nvPr/>
                </p:nvCxnSpPr>
                <p:spPr>
                  <a:xfrm>
                    <a:off x="4000496" y="3714752"/>
                    <a:ext cx="1785950" cy="1588"/>
                  </a:xfrm>
                  <a:prstGeom prst="straightConnector1">
                    <a:avLst/>
                  </a:prstGeom>
                  <a:ln>
                    <a:headEnd type="oval"/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直線單箭頭接點 27"/>
                  <p:cNvCxnSpPr/>
                  <p:nvPr/>
                </p:nvCxnSpPr>
                <p:spPr>
                  <a:xfrm>
                    <a:off x="3428992" y="2714620"/>
                    <a:ext cx="3143272" cy="1588"/>
                  </a:xfrm>
                  <a:prstGeom prst="straightConnector1">
                    <a:avLst/>
                  </a:prstGeom>
                  <a:ln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直線單箭頭接點 28"/>
                  <p:cNvCxnSpPr/>
                  <p:nvPr/>
                </p:nvCxnSpPr>
                <p:spPr>
                  <a:xfrm rot="5400000" flipH="1" flipV="1">
                    <a:off x="5822165" y="2893215"/>
                    <a:ext cx="857256" cy="785818"/>
                  </a:xfrm>
                  <a:prstGeom prst="straightConnector1">
                    <a:avLst/>
                  </a:prstGeom>
                  <a:ln>
                    <a:headEnd type="oval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直線單箭頭接點 40"/>
                  <p:cNvCxnSpPr/>
                  <p:nvPr/>
                </p:nvCxnSpPr>
                <p:spPr>
                  <a:xfrm rot="16200000" flipH="1">
                    <a:off x="3929058" y="1857364"/>
                    <a:ext cx="2000264" cy="1714512"/>
                  </a:xfrm>
                  <a:prstGeom prst="straightConnector1">
                    <a:avLst/>
                  </a:prstGeom>
                  <a:ln>
                    <a:headEnd type="non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直線單箭頭接點 41"/>
                  <p:cNvCxnSpPr/>
                  <p:nvPr/>
                </p:nvCxnSpPr>
                <p:spPr>
                  <a:xfrm>
                    <a:off x="4143372" y="1643050"/>
                    <a:ext cx="2413292" cy="1017023"/>
                  </a:xfrm>
                  <a:prstGeom prst="straightConnector1">
                    <a:avLst/>
                  </a:prstGeom>
                  <a:ln>
                    <a:headEnd type="non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單箭頭接點 70"/>
                  <p:cNvCxnSpPr/>
                  <p:nvPr/>
                </p:nvCxnSpPr>
                <p:spPr>
                  <a:xfrm flipV="1">
                    <a:off x="4071934" y="2786058"/>
                    <a:ext cx="2428892" cy="928694"/>
                  </a:xfrm>
                  <a:prstGeom prst="straightConnector1">
                    <a:avLst/>
                  </a:prstGeom>
                  <a:ln>
                    <a:headEnd type="non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單箭頭接點 71"/>
                  <p:cNvCxnSpPr/>
                  <p:nvPr/>
                </p:nvCxnSpPr>
                <p:spPr>
                  <a:xfrm>
                    <a:off x="3428992" y="2786058"/>
                    <a:ext cx="2357454" cy="928694"/>
                  </a:xfrm>
                  <a:prstGeom prst="straightConnector1">
                    <a:avLst/>
                  </a:prstGeom>
                  <a:ln>
                    <a:headEnd type="triangl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13" name="圖片 12" descr="網路1.png"/>
                  <p:cNvPicPr>
                    <a:picLocks noChangeAspect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4500409" y="2159493"/>
                    <a:ext cx="880823" cy="880822"/>
                  </a:xfrm>
                  <a:prstGeom prst="rect">
                    <a:avLst/>
                  </a:prstGeom>
                </p:spPr>
              </p:pic>
              <p:pic>
                <p:nvPicPr>
                  <p:cNvPr id="17" name="圖片 16" descr="monitor.png"/>
                  <p:cNvPicPr>
                    <a:picLocks noChangeAspect="1"/>
                  </p:cNvPicPr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5468586" y="1285860"/>
                    <a:ext cx="846945" cy="846946"/>
                  </a:xfrm>
                  <a:prstGeom prst="rect">
                    <a:avLst/>
                  </a:prstGeom>
                </p:spPr>
              </p:pic>
              <p:pic>
                <p:nvPicPr>
                  <p:cNvPr id="16" name="圖片 15" descr="iphone.png"/>
                  <p:cNvPicPr>
                    <a:picLocks noChangeAspect="1"/>
                  </p:cNvPicPr>
                  <p:nvPr/>
                </p:nvPicPr>
                <p:blipFill>
                  <a:blip r:embed="rId8"/>
                  <a:stretch>
                    <a:fillRect/>
                  </a:stretch>
                </p:blipFill>
                <p:spPr>
                  <a:xfrm>
                    <a:off x="3586820" y="3067948"/>
                    <a:ext cx="828000" cy="828000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101" name="圖片 100" descr="telephone.png"/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422512" y="3207942"/>
                  <a:ext cx="813068" cy="813068"/>
                </a:xfrm>
                <a:prstGeom prst="rect">
                  <a:avLst/>
                </a:prstGeom>
              </p:spPr>
            </p:pic>
            <p:pic>
              <p:nvPicPr>
                <p:cNvPr id="102" name="圖片 101" descr="fax.png"/>
                <p:cNvPicPr>
                  <a:picLocks noChangeAspect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714744" y="1214422"/>
                  <a:ext cx="813068" cy="813069"/>
                </a:xfrm>
                <a:prstGeom prst="rect">
                  <a:avLst/>
                </a:prstGeom>
              </p:spPr>
            </p:pic>
          </p:grpSp>
        </p:grpSp>
      </p:grpSp>
      <p:sp>
        <p:nvSpPr>
          <p:cNvPr id="36" name="五邊形 35"/>
          <p:cNvSpPr/>
          <p:nvPr/>
        </p:nvSpPr>
        <p:spPr>
          <a:xfrm>
            <a:off x="0" y="0"/>
            <a:ext cx="1979712" cy="1224000"/>
          </a:xfrm>
          <a:prstGeom prst="homePlate">
            <a:avLst>
              <a:gd name="adj" fmla="val 28866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民眾有感</a:t>
            </a:r>
            <a:endParaRPr lang="zh-TW" altLang="en-US" sz="2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472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6696744" cy="864096"/>
          </a:xfrm>
        </p:spPr>
        <p:txBody>
          <a:bodyPr>
            <a:normAutofit/>
          </a:bodyPr>
          <a:lstStyle/>
          <a:p>
            <a:r>
              <a:rPr lang="zh-TW" altLang="en-US" sz="3000" dirty="0" smtClean="0"/>
              <a:t>健保卡為報稅憑證可利用存款帳戶繳稅</a:t>
            </a:r>
            <a:endParaRPr lang="zh-TW" altLang="en-US" sz="3000" dirty="0"/>
          </a:p>
        </p:txBody>
      </p:sp>
      <p:grpSp>
        <p:nvGrpSpPr>
          <p:cNvPr id="16" name="群組 15"/>
          <p:cNvGrpSpPr/>
          <p:nvPr/>
        </p:nvGrpSpPr>
        <p:grpSpPr>
          <a:xfrm>
            <a:off x="1262335" y="1635333"/>
            <a:ext cx="6264696" cy="2376264"/>
            <a:chOff x="1259632" y="1628800"/>
            <a:chExt cx="6192688" cy="2376264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83000"/>
                      </a14:imgEffect>
                      <a14:imgEffect>
                        <a14:brightnessContrast bright="1000" contrast="5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9632" y="1628800"/>
              <a:ext cx="2376264" cy="2376264"/>
            </a:xfrm>
            <a:prstGeom prst="rect">
              <a:avLst/>
            </a:prstGeom>
          </p:spPr>
        </p:pic>
        <p:sp>
          <p:nvSpPr>
            <p:cNvPr id="6" name="文字方塊 5"/>
            <p:cNvSpPr txBox="1"/>
            <p:nvPr/>
          </p:nvSpPr>
          <p:spPr>
            <a:xfrm>
              <a:off x="1403648" y="2354397"/>
              <a:ext cx="12241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0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電子申報</a:t>
              </a:r>
              <a:endParaRPr lang="en-US" altLang="zh-TW" sz="2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0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繳稅系統</a:t>
              </a:r>
            </a:p>
          </p:txBody>
        </p:sp>
        <p:grpSp>
          <p:nvGrpSpPr>
            <p:cNvPr id="11" name="群組 10"/>
            <p:cNvGrpSpPr/>
            <p:nvPr/>
          </p:nvGrpSpPr>
          <p:grpSpPr>
            <a:xfrm>
              <a:off x="5508104" y="2204864"/>
              <a:ext cx="1944216" cy="1224136"/>
              <a:chOff x="5724128" y="1700808"/>
              <a:chExt cx="1944216" cy="1224136"/>
            </a:xfrm>
          </p:grpSpPr>
          <p:sp>
            <p:nvSpPr>
              <p:cNvPr id="5" name="圓角矩形 4"/>
              <p:cNvSpPr/>
              <p:nvPr/>
            </p:nvSpPr>
            <p:spPr>
              <a:xfrm>
                <a:off x="5724128" y="1700808"/>
                <a:ext cx="1944216" cy="1224136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" name="文字方塊 6"/>
              <p:cNvSpPr txBox="1"/>
              <p:nvPr/>
            </p:nvSpPr>
            <p:spPr>
              <a:xfrm>
                <a:off x="6156176" y="1763524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健保卡</a:t>
                </a:r>
                <a:endPara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" name="文字方塊 7"/>
              <p:cNvSpPr txBox="1"/>
              <p:nvPr/>
            </p:nvSpPr>
            <p:spPr>
              <a:xfrm>
                <a:off x="6012160" y="2204284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b="1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王小明</a:t>
                </a:r>
                <a:endPara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9" name="圓角矩形 8"/>
              <p:cNvSpPr/>
              <p:nvPr/>
            </p:nvSpPr>
            <p:spPr>
              <a:xfrm>
                <a:off x="5796136" y="2312876"/>
                <a:ext cx="144016" cy="144016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FFBF61">
                    <a:alpha val="27059"/>
                  </a:srgbClr>
                </a:solidFill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10" name="圖片 9"/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1640"/>
              <a:stretch/>
            </p:blipFill>
            <p:spPr>
              <a:xfrm>
                <a:off x="6742999" y="1992434"/>
                <a:ext cx="853337" cy="668673"/>
              </a:xfrm>
              <a:prstGeom prst="rect">
                <a:avLst/>
              </a:prstGeom>
            </p:spPr>
          </p:pic>
        </p:grpSp>
        <p:sp>
          <p:nvSpPr>
            <p:cNvPr id="12" name="弧形箭號 (下彎) 11"/>
            <p:cNvSpPr/>
            <p:nvPr/>
          </p:nvSpPr>
          <p:spPr>
            <a:xfrm rot="637413" flipH="1" flipV="1">
              <a:off x="3243979" y="2583149"/>
              <a:ext cx="2229338" cy="613419"/>
            </a:xfrm>
            <a:prstGeom prst="curvedDownArrow">
              <a:avLst>
                <a:gd name="adj1" fmla="val 25000"/>
                <a:gd name="adj2" fmla="val 50000"/>
                <a:gd name="adj3" fmla="val 70931"/>
              </a:avLst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3" name="文字方塊 12"/>
          <p:cNvSpPr txBox="1"/>
          <p:nvPr/>
        </p:nvSpPr>
        <p:spPr>
          <a:xfrm>
            <a:off x="827584" y="1412776"/>
            <a:ext cx="7488832" cy="461665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107.4.3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電話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語音及網際網路轉帳繳納稅款作業要點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284809" y="3789040"/>
            <a:ext cx="4585723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hangingPunc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1900">
                <a:latin typeface="微軟正黑體" panose="020B0604030504040204" pitchFamily="34" charset="-120"/>
                <a:ea typeface="微軟正黑體" panose="020B0604030504040204" pitchFamily="34" charset="-120"/>
              </a:rPr>
              <a:t>以往</a:t>
            </a:r>
            <a:r>
              <a:rPr lang="zh-TW" altLang="zh-TW" sz="19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</a:t>
            </a:r>
            <a:r>
              <a:rPr lang="zh-TW" altLang="zh-TW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網際網路</a:t>
            </a: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辦理</a:t>
            </a:r>
            <a:r>
              <a:rPr lang="zh-TW" altLang="zh-TW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綜合所得稅結算</a:t>
            </a:r>
            <a:r>
              <a:rPr lang="zh-TW" altLang="zh-TW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申報</a:t>
            </a: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並使用</a:t>
            </a:r>
            <a:r>
              <a:rPr lang="zh-TW" altLang="zh-TW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活期</a:t>
            </a:r>
            <a:r>
              <a:rPr lang="en-US" altLang="zh-TW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儲蓄</a:t>
            </a:r>
            <a:r>
              <a:rPr lang="en-US" altLang="zh-TW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存款</a:t>
            </a:r>
            <a:r>
              <a:rPr lang="zh-TW" altLang="zh-TW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帳戶轉帳繳納自</a:t>
            </a:r>
            <a:r>
              <a:rPr lang="zh-TW" altLang="zh-TW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繳稅</a:t>
            </a:r>
            <a:r>
              <a:rPr lang="zh-TW" altLang="zh-TW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款</a:t>
            </a: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</a:t>
            </a:r>
            <a:r>
              <a:rPr lang="zh-TW" altLang="zh-TW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限使用</a:t>
            </a:r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「自然人憑證」或「財政部審核通過之電子憑證</a:t>
            </a: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zh-TW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9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just" hangingPunc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但若沒有相關憑證</a:t>
            </a: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，僅能以其他方式繳納稅款，而無法</a:t>
            </a:r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透過電子</a:t>
            </a: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申報系統以</a:t>
            </a:r>
            <a:r>
              <a:rPr lang="zh-TW" altLang="zh-TW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活期</a:t>
            </a:r>
            <a:r>
              <a:rPr lang="en-US" altLang="zh-TW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儲蓄</a:t>
            </a:r>
            <a:r>
              <a:rPr lang="en-US" altLang="zh-TW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存款帳戶</a:t>
            </a:r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繳納稅款。</a:t>
            </a:r>
            <a:endParaRPr lang="en-US" altLang="zh-TW" sz="19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292080" y="3861048"/>
            <a:ext cx="344691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hangingPunc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以健保卡作為報稅憑證者，增加可利用本人活期（儲蓄）存款帳戶轉帳繳納綜合所得稅。</a:t>
            </a:r>
            <a:endParaRPr lang="en-US" altLang="zh-TW" sz="19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just" hangingPunc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altLang="en-US" sz="1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有效提升繳稅便利性，建構合宜之租稅環境。</a:t>
            </a:r>
            <a:endParaRPr lang="en-US" altLang="zh-TW" sz="19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59" y="2405329"/>
            <a:ext cx="759833" cy="759833"/>
          </a:xfrm>
          <a:prstGeom prst="rect">
            <a:avLst/>
          </a:prstGeom>
        </p:spPr>
      </p:pic>
      <p:sp>
        <p:nvSpPr>
          <p:cNvPr id="18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10400" y="6520259"/>
            <a:ext cx="2133600" cy="365125"/>
          </a:xfrm>
        </p:spPr>
        <p:txBody>
          <a:bodyPr/>
          <a:lstStyle/>
          <a:p>
            <a:fld id="{11983840-18B5-4699-BD5B-B36ED89B6B64}" type="slidenum">
              <a:rPr lang="zh-TW" altLang="en-US" smtClean="0"/>
              <a:pPr/>
              <a:t>18</a:t>
            </a:fld>
            <a:endParaRPr lang="zh-TW" altLang="en-US" dirty="0"/>
          </a:p>
        </p:txBody>
      </p:sp>
      <p:sp>
        <p:nvSpPr>
          <p:cNvPr id="20" name="五邊形 19"/>
          <p:cNvSpPr/>
          <p:nvPr/>
        </p:nvSpPr>
        <p:spPr>
          <a:xfrm>
            <a:off x="0" y="0"/>
            <a:ext cx="1979712" cy="1224000"/>
          </a:xfrm>
          <a:prstGeom prst="homePlate">
            <a:avLst>
              <a:gd name="adj" fmla="val 28866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民眾有感</a:t>
            </a:r>
            <a:endParaRPr lang="zh-TW" altLang="en-US" sz="2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9115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zh-TW" altLang="en-US" dirty="0"/>
              <a:t>結語</a:t>
            </a:r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611560" y="1556792"/>
            <a:ext cx="7920880" cy="3960440"/>
          </a:xfrm>
        </p:spPr>
        <p:txBody>
          <a:bodyPr vert="horz" lIns="91440" tIns="45720" rIns="91440" bIns="45720" rtlCol="0">
            <a:noAutofit/>
          </a:bodyPr>
          <a:lstStyle/>
          <a:p>
            <a:pPr marL="540000" indent="-540000" algn="just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  <a:buFont typeface="+mj-ea"/>
              <a:buAutoNum type="ea1ChtPeriod"/>
            </a:pPr>
            <a:r>
              <a:rPr lang="zh-TW" altLang="en-US" sz="2800" dirty="0" smtClean="0"/>
              <a:t>法規</a:t>
            </a:r>
            <a:r>
              <a:rPr lang="zh-TW" altLang="en-US" sz="2800" dirty="0"/>
              <a:t>鬆綁</a:t>
            </a:r>
            <a:r>
              <a:rPr lang="zh-TW" altLang="en-US" sz="2800" dirty="0" smtClean="0"/>
              <a:t>自 </a:t>
            </a:r>
            <a:r>
              <a:rPr lang="en-US" altLang="zh-TW" sz="2800" dirty="0" smtClean="0"/>
              <a:t>106</a:t>
            </a:r>
            <a:r>
              <a:rPr lang="zh-TW" altLang="en-US" sz="2800" dirty="0" smtClean="0"/>
              <a:t> 年 </a:t>
            </a:r>
            <a:r>
              <a:rPr lang="en-US" altLang="zh-TW" sz="2800" dirty="0"/>
              <a:t>10 </a:t>
            </a:r>
            <a:r>
              <a:rPr lang="zh-TW" altLang="en-US" sz="2800" dirty="0"/>
              <a:t>月推動以來，在各部會共同努力下，已於半年期間展現出讓</a:t>
            </a:r>
            <a:r>
              <a:rPr lang="zh-TW" altLang="en-US" sz="2800" dirty="0" smtClean="0"/>
              <a:t>人民</a:t>
            </a:r>
            <a:r>
              <a:rPr lang="zh-TW" altLang="en-US" sz="2800" dirty="0"/>
              <a:t>有感的豐碩成果。</a:t>
            </a:r>
          </a:p>
          <a:p>
            <a:pPr marL="540000" indent="-540000" algn="just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  <a:buFont typeface="+mj-ea"/>
              <a:buAutoNum type="ea1ChtPeriod"/>
            </a:pPr>
            <a:r>
              <a:rPr lang="zh-TW" altLang="en-US" sz="2800" dirty="0" smtClean="0"/>
              <a:t>臺灣</a:t>
            </a:r>
            <a:r>
              <a:rPr lang="zh-TW" altLang="en-US" sz="2800" dirty="0"/>
              <a:t>正面臨產業轉型、提升競爭力的關鍵時期，需再進一步深化法規鬆綁工作，</a:t>
            </a:r>
            <a:r>
              <a:rPr lang="zh-TW" altLang="en-US" sz="2800" dirty="0" smtClean="0"/>
              <a:t>以加速經濟</a:t>
            </a:r>
            <a:r>
              <a:rPr lang="zh-TW" altLang="en-US" sz="2800" dirty="0"/>
              <a:t>發展，爰建請各部會持續積極提出鬆綁成果，以營造友善經商及投資之法制環境。</a:t>
            </a:r>
          </a:p>
          <a:p>
            <a:pPr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</a:pPr>
            <a:endParaRPr lang="zh-TW" altLang="en-US" sz="2400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520259"/>
            <a:ext cx="21336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defRPr>
            </a:lvl1pPr>
          </a:lstStyle>
          <a:p>
            <a:fld id="{F2AA265B-B332-4A2C-B8D5-6CDE25482072}" type="slidenum">
              <a:rPr lang="zh-TW" altLang="en-US" smtClean="0"/>
              <a:pPr/>
              <a:t>19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77573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pPr indent="-576000">
              <a:buFont typeface="Wingdings" pitchFamily="2" charset="2"/>
              <a:buChar char="l"/>
            </a:pPr>
            <a:r>
              <a:rPr lang="zh-TW" altLang="en-US" b="1" dirty="0" smtClean="0"/>
              <a:t>前言</a:t>
            </a:r>
            <a:endParaRPr lang="en-US" altLang="zh-TW" b="1" dirty="0" smtClean="0"/>
          </a:p>
          <a:p>
            <a:pPr indent="-576000">
              <a:buFont typeface="Wingdings" pitchFamily="2" charset="2"/>
              <a:buChar char="l"/>
            </a:pPr>
            <a:r>
              <a:rPr lang="zh-TW" altLang="en-US" b="1" dirty="0" smtClean="0"/>
              <a:t>推動機制</a:t>
            </a:r>
            <a:endParaRPr lang="en-US" altLang="zh-TW" b="1" dirty="0" smtClean="0"/>
          </a:p>
          <a:p>
            <a:pPr indent="-576000">
              <a:buFont typeface="Wingdings" pitchFamily="2" charset="2"/>
              <a:buChar char="l"/>
            </a:pPr>
            <a:r>
              <a:rPr lang="zh-TW" altLang="en-US" b="1" dirty="0" smtClean="0"/>
              <a:t>部會鬆綁統計</a:t>
            </a:r>
            <a:endParaRPr lang="en-US" altLang="zh-TW" b="1" dirty="0" smtClean="0"/>
          </a:p>
          <a:p>
            <a:pPr indent="-576000">
              <a:buFont typeface="Wingdings" pitchFamily="2" charset="2"/>
              <a:buChar char="l"/>
            </a:pPr>
            <a:r>
              <a:rPr lang="zh-TW" altLang="en-US" b="1" dirty="0" smtClean="0"/>
              <a:t>重要鬆綁成效</a:t>
            </a:r>
            <a:endParaRPr lang="en-US" altLang="zh-TW" b="1" dirty="0" smtClean="0"/>
          </a:p>
          <a:p>
            <a:pPr indent="-576000">
              <a:buFont typeface="Wingdings" pitchFamily="2" charset="2"/>
              <a:buChar char="l"/>
            </a:pPr>
            <a:r>
              <a:rPr lang="zh-TW" altLang="en-US" b="1" dirty="0" smtClean="0"/>
              <a:t>結語</a:t>
            </a:r>
            <a:endParaRPr lang="zh-TW" altLang="en-US" b="1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520259"/>
            <a:ext cx="21336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defRPr>
            </a:lvl1pPr>
          </a:lstStyle>
          <a:p>
            <a:fld id="{F2AA265B-B332-4A2C-B8D5-6CDE25482072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前言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600200"/>
            <a:ext cx="7848872" cy="4525963"/>
          </a:xfrm>
        </p:spPr>
        <p:txBody>
          <a:bodyPr/>
          <a:lstStyle/>
          <a:p>
            <a:pPr algn="just">
              <a:lnSpc>
                <a:spcPts val="4700"/>
              </a:lnSpc>
            </a:pPr>
            <a:r>
              <a:rPr lang="zh-TW" altLang="en-US" dirty="0"/>
              <a:t>為務實解決企業投資障礙，落實法制革新，以提升產業競爭力</a:t>
            </a:r>
            <a:r>
              <a:rPr lang="zh-TW" altLang="en-US" dirty="0" smtClean="0"/>
              <a:t>，行政院 </a:t>
            </a:r>
            <a:r>
              <a:rPr lang="en-US" altLang="zh-TW" dirty="0" smtClean="0"/>
              <a:t>106</a:t>
            </a:r>
            <a:r>
              <a:rPr lang="zh-TW" altLang="en-US" dirty="0" smtClean="0"/>
              <a:t> 年 </a:t>
            </a:r>
            <a:r>
              <a:rPr lang="en-US" altLang="zh-TW" dirty="0" smtClean="0"/>
              <a:t>10</a:t>
            </a:r>
            <a:r>
              <a:rPr lang="zh-TW" altLang="en-US" dirty="0" smtClean="0"/>
              <a:t> 月</a:t>
            </a:r>
            <a:r>
              <a:rPr lang="en-US" altLang="zh-TW" dirty="0" smtClean="0"/>
              <a:t>26</a:t>
            </a:r>
            <a:r>
              <a:rPr lang="zh-TW" altLang="en-US" dirty="0" smtClean="0"/>
              <a:t> 日第 </a:t>
            </a:r>
            <a:r>
              <a:rPr lang="en-US" altLang="zh-TW" dirty="0" smtClean="0"/>
              <a:t>3573</a:t>
            </a:r>
            <a:r>
              <a:rPr lang="zh-TW" altLang="en-US" dirty="0" smtClean="0"/>
              <a:t> 次會議指示各部會</a:t>
            </a:r>
            <a:r>
              <a:rPr lang="zh-TW" altLang="en-US" dirty="0"/>
              <a:t>從函釋</a:t>
            </a:r>
            <a:r>
              <a:rPr lang="zh-TW" altLang="en-US" dirty="0" smtClean="0"/>
              <a:t>開始，啟動法規鬆綁。 </a:t>
            </a:r>
            <a:endParaRPr lang="zh-TW" altLang="en-US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520259"/>
            <a:ext cx="21336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defRPr>
            </a:lvl1pPr>
          </a:lstStyle>
          <a:p>
            <a:fld id="{F2AA265B-B332-4A2C-B8D5-6CDE25482072}" type="slidenum">
              <a:rPr lang="zh-TW" altLang="en-US" smtClean="0"/>
              <a:pPr/>
              <a:t>3</a:t>
            </a:fld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推動機制</a:t>
            </a:r>
            <a:endParaRPr lang="zh-TW" altLang="en-US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520259"/>
            <a:ext cx="21336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defRPr>
            </a:lvl1pPr>
          </a:lstStyle>
          <a:p>
            <a:fld id="{F2AA265B-B332-4A2C-B8D5-6CDE25482072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67544" y="1412776"/>
            <a:ext cx="8424936" cy="4968552"/>
          </a:xfrm>
        </p:spPr>
        <p:txBody>
          <a:bodyPr>
            <a:normAutofit/>
          </a:bodyPr>
          <a:lstStyle/>
          <a:p>
            <a:pPr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 smtClean="0"/>
              <a:t>一、目標：人民幸福有感、排除投資障礙及減輕遵法成本。</a:t>
            </a:r>
            <a:endParaRPr lang="en-US" altLang="zh-TW" sz="2400" dirty="0" smtClean="0"/>
          </a:p>
          <a:p>
            <a:pPr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 smtClean="0"/>
              <a:t>二、作法：</a:t>
            </a:r>
            <a:endParaRPr lang="en-US" altLang="zh-TW" sz="2400" dirty="0" smtClean="0"/>
          </a:p>
          <a:p>
            <a:pPr marL="457200" indent="-45720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solidFill>
                  <a:srgbClr val="FF0000"/>
                </a:solidFill>
              </a:rPr>
              <a:t>由下而上：</a:t>
            </a:r>
            <a:r>
              <a:rPr lang="zh-TW" altLang="zh-TW" sz="2400" dirty="0" smtClean="0"/>
              <a:t>強化</a:t>
            </a:r>
            <a:r>
              <a:rPr lang="zh-TW" altLang="zh-TW" sz="2400" dirty="0"/>
              <a:t>機關自主檢視機制</a:t>
            </a:r>
            <a:r>
              <a:rPr lang="zh-TW" altLang="zh-TW" sz="2400" dirty="0" smtClean="0"/>
              <a:t>，</a:t>
            </a:r>
            <a:r>
              <a:rPr lang="zh-TW" altLang="en-US" sz="2400" dirty="0" smtClean="0"/>
              <a:t>促請</a:t>
            </a:r>
            <a:r>
              <a:rPr lang="zh-TW" altLang="zh-TW" sz="2400" dirty="0" smtClean="0"/>
              <a:t>各</a:t>
            </a:r>
            <a:r>
              <a:rPr lang="zh-TW" altLang="zh-TW" sz="2400" dirty="0"/>
              <a:t>部會主動以興利便民角度，檢視不合時宜之函釋、行政規則、法規命令等</a:t>
            </a:r>
            <a:r>
              <a:rPr lang="zh-TW" altLang="zh-TW" sz="2400" dirty="0" smtClean="0"/>
              <a:t>規定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marL="457200" indent="-45720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solidFill>
                  <a:srgbClr val="FF0000"/>
                </a:solidFill>
              </a:rPr>
              <a:t>由外而內：</a:t>
            </a:r>
            <a:r>
              <a:rPr lang="zh-TW" altLang="zh-TW" sz="2400" dirty="0" smtClean="0"/>
              <a:t>促請部會蒐集</a:t>
            </a:r>
            <a:r>
              <a:rPr lang="zh-TW" altLang="zh-TW" sz="2400" dirty="0"/>
              <a:t>並聆聽企業及國內外商會</a:t>
            </a:r>
            <a:r>
              <a:rPr lang="zh-TW" altLang="zh-TW" sz="2400" dirty="0" smtClean="0"/>
              <a:t>之法規</a:t>
            </a:r>
            <a:r>
              <a:rPr lang="zh-TW" altLang="zh-TW" sz="2400" dirty="0"/>
              <a:t>鬆綁建言，主管機關主動檢討法規鬆綁之可行性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pPr marL="457200" indent="-457200">
              <a:lnSpc>
                <a:spcPts val="27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zh-TW" altLang="en-US" sz="2400" dirty="0" smtClean="0">
                <a:solidFill>
                  <a:srgbClr val="FF0000"/>
                </a:solidFill>
              </a:rPr>
              <a:t>時間管控：</a:t>
            </a:r>
            <a:r>
              <a:rPr lang="zh-TW" altLang="en-US" sz="2400" dirty="0"/>
              <a:t>各部會</a:t>
            </a:r>
            <a:r>
              <a:rPr lang="zh-TW" altLang="zh-TW" sz="2400" dirty="0"/>
              <a:t>由</a:t>
            </a:r>
            <a:r>
              <a:rPr lang="zh-TW" altLang="zh-TW" sz="2400" dirty="0" smtClean="0"/>
              <a:t>首長</a:t>
            </a:r>
            <a:r>
              <a:rPr lang="zh-TW" altLang="zh-TW" sz="2400" dirty="0"/>
              <a:t>或副首長帶領</a:t>
            </a:r>
            <a:r>
              <a:rPr lang="zh-TW" altLang="zh-TW" sz="2400" dirty="0" smtClean="0"/>
              <a:t>，財經</a:t>
            </a:r>
            <a:r>
              <a:rPr lang="zh-TW" altLang="zh-TW" sz="2400" dirty="0"/>
              <a:t>部會（財政部、經濟部、勞動部、</a:t>
            </a:r>
            <a:r>
              <a:rPr lang="zh-TW" altLang="zh-TW" sz="2400" dirty="0" smtClean="0"/>
              <a:t>金</a:t>
            </a:r>
            <a:r>
              <a:rPr lang="zh-TW" altLang="en-US" sz="2400" dirty="0" smtClean="0"/>
              <a:t>管</a:t>
            </a:r>
            <a:r>
              <a:rPr lang="zh-TW" altLang="zh-TW" sz="2400" dirty="0" smtClean="0"/>
              <a:t>會、工程會</a:t>
            </a:r>
            <a:r>
              <a:rPr lang="zh-TW" altLang="zh-TW" sz="2400" dirty="0"/>
              <a:t>）</a:t>
            </a:r>
            <a:r>
              <a:rPr lang="zh-TW" altLang="zh-TW" sz="2400" dirty="0" smtClean="0"/>
              <a:t>每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2</a:t>
            </a:r>
            <a:r>
              <a:rPr lang="zh-TW" altLang="en-US" sz="2400" dirty="0" smtClean="0"/>
              <a:t> </a:t>
            </a:r>
            <a:r>
              <a:rPr lang="zh-TW" altLang="zh-TW" sz="2400" dirty="0" smtClean="0"/>
              <a:t>週提報、</a:t>
            </a:r>
            <a:r>
              <a:rPr lang="zh-TW" altLang="zh-TW" sz="2400" dirty="0"/>
              <a:t>其餘部會每季</a:t>
            </a:r>
            <a:r>
              <a:rPr lang="zh-TW" altLang="zh-TW" sz="2400" dirty="0" smtClean="0"/>
              <a:t>提報</a:t>
            </a:r>
            <a:r>
              <a:rPr lang="zh-TW" altLang="en-US" sz="2400" dirty="0" smtClean="0"/>
              <a:t>鬆綁</a:t>
            </a:r>
            <a:r>
              <a:rPr lang="zh-TW" altLang="zh-TW" sz="2400" dirty="0" smtClean="0"/>
              <a:t>成果</a:t>
            </a:r>
            <a:r>
              <a:rPr lang="zh-TW" altLang="zh-TW" sz="2400" dirty="0"/>
              <a:t>交本</a:t>
            </a:r>
            <a:r>
              <a:rPr lang="zh-TW" altLang="zh-TW" sz="2400" dirty="0" smtClean="0"/>
              <a:t>會</a:t>
            </a:r>
            <a:r>
              <a:rPr lang="zh-TW" altLang="zh-TW" sz="2400" dirty="0"/>
              <a:t>彙</a:t>
            </a:r>
            <a:r>
              <a:rPr lang="zh-TW" altLang="zh-TW" sz="2400" dirty="0" smtClean="0"/>
              <a:t>整，於</a:t>
            </a:r>
            <a:r>
              <a:rPr lang="zh-TW" altLang="zh-TW" sz="2400" dirty="0"/>
              <a:t>「加速投資台灣專案會議」</a:t>
            </a:r>
            <a:r>
              <a:rPr lang="zh-TW" altLang="zh-TW" sz="2400" dirty="0" smtClean="0"/>
              <a:t>報告</a:t>
            </a:r>
            <a:r>
              <a:rPr lang="zh-TW" altLang="en-US" sz="2400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        部會鬆綁統計 </a:t>
            </a:r>
            <a:r>
              <a:rPr lang="en-US" altLang="zh-TW" sz="2000" dirty="0" smtClean="0"/>
              <a:t>(106.10.26~107.5.17)</a:t>
            </a:r>
            <a:endParaRPr lang="zh-TW" altLang="en-US" sz="2000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520259"/>
            <a:ext cx="21336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defRPr>
            </a:lvl1pPr>
          </a:lstStyle>
          <a:p>
            <a:fld id="{F2AA265B-B332-4A2C-B8D5-6CDE25482072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6880987" y="1412776"/>
            <a:ext cx="178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共計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295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項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472275" y="1276050"/>
            <a:ext cx="8247497" cy="5066389"/>
            <a:chOff x="472275" y="1276050"/>
            <a:chExt cx="8247497" cy="5066389"/>
          </a:xfrm>
        </p:grpSpPr>
        <p:graphicFrame>
          <p:nvGraphicFramePr>
            <p:cNvPr id="10" name="圖表 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41974095"/>
                </p:ext>
              </p:extLst>
            </p:nvPr>
          </p:nvGraphicFramePr>
          <p:xfrm>
            <a:off x="472275" y="1276050"/>
            <a:ext cx="8195272" cy="496126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12" name="群組 11"/>
            <p:cNvGrpSpPr/>
            <p:nvPr/>
          </p:nvGrpSpPr>
          <p:grpSpPr>
            <a:xfrm>
              <a:off x="870900" y="5982384"/>
              <a:ext cx="7848872" cy="360055"/>
              <a:chOff x="813944" y="6169407"/>
              <a:chExt cx="7848872" cy="349766"/>
            </a:xfrm>
          </p:grpSpPr>
          <p:cxnSp>
            <p:nvCxnSpPr>
              <p:cNvPr id="13" name="直線接點 12"/>
              <p:cNvCxnSpPr/>
              <p:nvPr/>
            </p:nvCxnSpPr>
            <p:spPr>
              <a:xfrm>
                <a:off x="813944" y="6519173"/>
                <a:ext cx="7848872" cy="0"/>
              </a:xfrm>
              <a:prstGeom prst="line">
                <a:avLst/>
              </a:prstGeom>
              <a:ln w="31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接點 13"/>
              <p:cNvCxnSpPr/>
              <p:nvPr/>
            </p:nvCxnSpPr>
            <p:spPr>
              <a:xfrm>
                <a:off x="817856" y="6169407"/>
                <a:ext cx="0" cy="349713"/>
              </a:xfrm>
              <a:prstGeom prst="line">
                <a:avLst/>
              </a:prstGeom>
              <a:ln w="31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重要鬆綁成效</a:t>
            </a:r>
            <a:endParaRPr lang="zh-TW" altLang="en-US" dirty="0"/>
          </a:p>
        </p:txBody>
      </p:sp>
      <p:sp>
        <p:nvSpPr>
          <p:cNvPr id="22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520259"/>
            <a:ext cx="21336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defRPr>
            </a:lvl1pPr>
          </a:lstStyle>
          <a:p>
            <a:fld id="{F2AA265B-B332-4A2C-B8D5-6CDE25482072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grpSp>
        <p:nvGrpSpPr>
          <p:cNvPr id="5" name="群組 4"/>
          <p:cNvGrpSpPr/>
          <p:nvPr/>
        </p:nvGrpSpPr>
        <p:grpSpPr>
          <a:xfrm>
            <a:off x="323528" y="1340768"/>
            <a:ext cx="8568000" cy="5147505"/>
            <a:chOff x="323528" y="1340768"/>
            <a:chExt cx="8568000" cy="5147505"/>
          </a:xfrm>
        </p:grpSpPr>
        <p:sp>
          <p:nvSpPr>
            <p:cNvPr id="3" name="等腰三角形 2"/>
            <p:cNvSpPr/>
            <p:nvPr/>
          </p:nvSpPr>
          <p:spPr>
            <a:xfrm>
              <a:off x="395536" y="1340768"/>
              <a:ext cx="8460000" cy="8280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66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bIns="180000" rtlCol="0" anchor="ctr"/>
            <a:lstStyle/>
            <a:p>
              <a:pPr algn="ctr"/>
              <a:r>
                <a:rPr lang="zh-TW" altLang="en-US" sz="2600" b="1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安居樂業、提振經濟</a:t>
              </a:r>
              <a:endParaRPr lang="zh-TW" altLang="en-US" sz="2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539552" y="2228232"/>
              <a:ext cx="2664296" cy="540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2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產業有感</a:t>
              </a:r>
              <a:endParaRPr lang="zh-TW" altLang="en-US" sz="2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3275856" y="2228232"/>
              <a:ext cx="2664296" cy="540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2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新創有感</a:t>
              </a:r>
              <a:endParaRPr lang="zh-TW" altLang="en-US" sz="2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6012160" y="2228232"/>
              <a:ext cx="2664296" cy="5400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2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民眾有感</a:t>
              </a:r>
              <a:endParaRPr lang="zh-TW" altLang="en-US" sz="2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540984" y="2786316"/>
              <a:ext cx="1296000" cy="1008000"/>
            </a:xfrm>
            <a:prstGeom prst="rect">
              <a:avLst/>
            </a:prstGeom>
            <a:gradFill flip="none" rotWithShape="1">
              <a:gsLst>
                <a:gs pos="0">
                  <a:srgbClr val="01FF74">
                    <a:tint val="66000"/>
                    <a:satMod val="160000"/>
                  </a:srgbClr>
                </a:gs>
                <a:gs pos="50000">
                  <a:srgbClr val="01FF74">
                    <a:tint val="44500"/>
                    <a:satMod val="160000"/>
                  </a:srgbClr>
                </a:gs>
                <a:gs pos="100000">
                  <a:srgbClr val="01FF74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賦予企業經營彈性</a:t>
              </a:r>
              <a:endPara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1910890" y="2786316"/>
              <a:ext cx="1296000" cy="1008000"/>
            </a:xfrm>
            <a:prstGeom prst="rect">
              <a:avLst/>
            </a:prstGeom>
            <a:gradFill flip="none" rotWithShape="1">
              <a:gsLst>
                <a:gs pos="0">
                  <a:srgbClr val="01FF74">
                    <a:tint val="66000"/>
                    <a:satMod val="160000"/>
                  </a:srgbClr>
                </a:gs>
                <a:gs pos="50000">
                  <a:srgbClr val="01FF74">
                    <a:tint val="44500"/>
                    <a:satMod val="160000"/>
                  </a:srgbClr>
                </a:gs>
                <a:gs pos="100000">
                  <a:srgbClr val="01FF74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提高政府行政效率</a:t>
              </a:r>
              <a:endPara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3293552" y="2786316"/>
              <a:ext cx="1296000" cy="1008000"/>
            </a:xfrm>
            <a:prstGeom prst="rect">
              <a:avLst/>
            </a:prstGeom>
            <a:gradFill flip="none" rotWithShape="1">
              <a:gsLst>
                <a:gs pos="0">
                  <a:srgbClr val="01FF74">
                    <a:tint val="66000"/>
                    <a:satMod val="160000"/>
                  </a:srgbClr>
                </a:gs>
                <a:gs pos="50000">
                  <a:srgbClr val="01FF74">
                    <a:tint val="44500"/>
                    <a:satMod val="160000"/>
                  </a:srgbClr>
                </a:gs>
                <a:gs pos="100000">
                  <a:srgbClr val="01FF74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提供多元籌資管道</a:t>
              </a:r>
              <a:endPara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4644152" y="2786316"/>
              <a:ext cx="1296000" cy="1008000"/>
            </a:xfrm>
            <a:prstGeom prst="rect">
              <a:avLst/>
            </a:prstGeom>
            <a:gradFill flip="none" rotWithShape="1">
              <a:gsLst>
                <a:gs pos="0">
                  <a:srgbClr val="01FF74">
                    <a:tint val="66000"/>
                    <a:satMod val="160000"/>
                  </a:srgbClr>
                </a:gs>
                <a:gs pos="50000">
                  <a:srgbClr val="01FF74">
                    <a:tint val="44500"/>
                    <a:satMod val="160000"/>
                  </a:srgbClr>
                </a:gs>
                <a:gs pos="100000">
                  <a:srgbClr val="01FF74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排除法規適用障礙</a:t>
              </a:r>
              <a:endPara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6012160" y="2786316"/>
              <a:ext cx="1296000" cy="1008000"/>
            </a:xfrm>
            <a:prstGeom prst="rect">
              <a:avLst/>
            </a:prstGeom>
            <a:gradFill flip="none" rotWithShape="1">
              <a:gsLst>
                <a:gs pos="0">
                  <a:srgbClr val="01FF74">
                    <a:tint val="66000"/>
                    <a:satMod val="160000"/>
                  </a:srgbClr>
                </a:gs>
                <a:gs pos="50000">
                  <a:srgbClr val="01FF74">
                    <a:tint val="44500"/>
                    <a:satMod val="160000"/>
                  </a:srgbClr>
                </a:gs>
                <a:gs pos="100000">
                  <a:srgbClr val="01FF74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打造數位生活環境</a:t>
              </a:r>
              <a:endPara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7397546" y="2786316"/>
              <a:ext cx="1296000" cy="1008000"/>
            </a:xfrm>
            <a:prstGeom prst="rect">
              <a:avLst/>
            </a:prstGeom>
            <a:gradFill flip="none" rotWithShape="1">
              <a:gsLst>
                <a:gs pos="0">
                  <a:srgbClr val="01FF74">
                    <a:tint val="66000"/>
                    <a:satMod val="160000"/>
                  </a:srgbClr>
                </a:gs>
                <a:gs pos="50000">
                  <a:srgbClr val="01FF74">
                    <a:tint val="44500"/>
                    <a:satMod val="160000"/>
                  </a:srgbClr>
                </a:gs>
                <a:gs pos="100000">
                  <a:srgbClr val="01FF74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提升政府服務效能</a:t>
              </a:r>
              <a:endParaRPr lang="zh-TW" altLang="en-US" sz="2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539552" y="3837744"/>
              <a:ext cx="2664000" cy="25200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216000" indent="-21600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合理收取山坡地開發利用回饋金。</a:t>
              </a:r>
              <a:endParaRPr lang="en-US" altLang="zh-TW" sz="16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16000" indent="-21600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放寬綠能環評與屋頂雜項執照。</a:t>
              </a:r>
              <a:endParaRPr lang="en-US" altLang="zh-TW" sz="16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16000" indent="-21600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放寬銀行投資創投事業持股可達 </a:t>
              </a:r>
              <a:r>
                <a:rPr lang="en-US" altLang="zh-TW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100%</a:t>
              </a: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en-US" altLang="zh-TW" sz="16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16000" indent="-21600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zh-TW" altLang="en-US" sz="16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最有利</a:t>
              </a: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標決</a:t>
              </a:r>
              <a:r>
                <a:rPr lang="zh-TW" altLang="en-US" sz="16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標案件</a:t>
              </a: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撤銷或解約，可依序</a:t>
              </a:r>
              <a:r>
                <a:rPr lang="zh-TW" altLang="en-US" sz="16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遞補</a:t>
              </a: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議價。</a:t>
              </a:r>
              <a:endParaRPr lang="zh-TW" altLang="en-US" sz="1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3270426" y="3837744"/>
              <a:ext cx="2664000" cy="25200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216000" indent="-21600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zh-TW" altLang="en-US" sz="160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簡化</a:t>
              </a:r>
              <a:r>
                <a:rPr lang="zh-TW" altLang="en-US" sz="160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機關採購</a:t>
              </a: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程序促進新創參與</a:t>
              </a:r>
              <a:endParaRPr lang="en-US" altLang="zh-TW" sz="16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16000" indent="-21600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放寬股份有限公司發行 </a:t>
              </a:r>
              <a:r>
                <a:rPr lang="en-US" altLang="zh-TW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</a:t>
              </a: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元以下面額股。</a:t>
              </a:r>
              <a:endParaRPr lang="en-US" altLang="zh-TW" sz="16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16000" indent="-21600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新增「電子商務」為上櫃掛牌類別。</a:t>
              </a:r>
              <a:endParaRPr lang="en-US" altLang="zh-TW" sz="16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16000" indent="-216000">
                <a:spcBef>
                  <a:spcPts val="200"/>
                </a:spcBef>
                <a:spcAft>
                  <a:spcPts val="200"/>
                </a:spcAft>
                <a:buFont typeface="Arial" panose="020B0604020202020204" pitchFamily="34" charset="0"/>
                <a:buChar char="•"/>
              </a:pP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放寬 </a:t>
              </a:r>
              <a:r>
                <a:rPr lang="en-US" altLang="zh-TW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NFC</a:t>
              </a: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指環感應距離至 </a:t>
              </a:r>
              <a:r>
                <a:rPr lang="en-US" altLang="zh-TW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</a:t>
              </a:r>
              <a:r>
                <a:rPr lang="zh-TW" altLang="en-US" sz="16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公分以下。</a:t>
              </a:r>
              <a:endParaRPr lang="en-US" altLang="zh-TW" sz="16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5992475" y="3837744"/>
              <a:ext cx="2736000" cy="25200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 anchorCtr="0"/>
            <a:lstStyle/>
            <a:p>
              <a:pPr marL="216000" indent="-21600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</a:pPr>
              <a:r>
                <a:rPr lang="zh-TW" altLang="en-US" sz="15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消除小規模</a:t>
              </a:r>
              <a:r>
                <a:rPr lang="zh-TW" altLang="en-US" sz="15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營業</a:t>
              </a:r>
              <a:r>
                <a:rPr lang="zh-TW" altLang="en-US" sz="15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人導入行動支付障礙。</a:t>
              </a:r>
              <a:endParaRPr lang="en-US" altLang="zh-TW" sz="15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16000" indent="-21600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</a:pPr>
              <a:r>
                <a:rPr lang="zh-TW" altLang="en-US" sz="15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手機連結金融卡，促進行動支付發展。</a:t>
              </a:r>
              <a:endParaRPr lang="en-US" altLang="zh-TW" sz="15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16000" indent="-21600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</a:pPr>
              <a:r>
                <a:rPr lang="zh-TW" altLang="en-US" sz="15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放寬醫師得以通訊方式進行診療。</a:t>
              </a:r>
              <a:endParaRPr lang="en-US" altLang="zh-TW" sz="15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16000" indent="-21600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</a:pPr>
              <a:r>
                <a:rPr lang="zh-TW" altLang="en-US" sz="15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健保卡為報稅憑證可利用存款帳戶繳稅。</a:t>
              </a:r>
              <a:endParaRPr lang="en-US" altLang="zh-TW" sz="15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16000" indent="-21600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</a:pPr>
              <a:r>
                <a:rPr lang="zh-TW" altLang="en-US" sz="1500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實施專利線上</a:t>
              </a:r>
              <a:r>
                <a:rPr lang="zh-TW" altLang="en-US" sz="1500" dirty="0" smtClean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審查，減少申請文件負擔。</a:t>
              </a:r>
              <a:endParaRPr lang="zh-TW" altLang="en-US" sz="15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323528" y="6344273"/>
              <a:ext cx="8568000" cy="1440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8064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圖片 21" descr="森林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760" y="2657787"/>
            <a:ext cx="1944000" cy="1491293"/>
          </a:xfrm>
          <a:prstGeom prst="rect">
            <a:avLst/>
          </a:prstGeom>
        </p:spPr>
      </p:pic>
      <p:sp>
        <p:nvSpPr>
          <p:cNvPr id="11" name="橢圓 10"/>
          <p:cNvSpPr/>
          <p:nvPr/>
        </p:nvSpPr>
        <p:spPr>
          <a:xfrm>
            <a:off x="324072" y="3492767"/>
            <a:ext cx="4896000" cy="1296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  <a:prstDash val="sysDash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4564" y="37268"/>
            <a:ext cx="7194503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kern="100" dirty="0" smtClean="0">
                <a:cs typeface="Times New Roman" panose="02020603050405020304" pitchFamily="18" charset="0"/>
              </a:rPr>
              <a:t>合理收取山坡地開發利用回饋金</a:t>
            </a:r>
            <a:endParaRPr lang="zh-TW" altLang="en-US" sz="4000" dirty="0"/>
          </a:p>
        </p:txBody>
      </p:sp>
      <p:sp>
        <p:nvSpPr>
          <p:cNvPr id="4" name="矩形 3"/>
          <p:cNvSpPr/>
          <p:nvPr/>
        </p:nvSpPr>
        <p:spPr>
          <a:xfrm>
            <a:off x="475442" y="1340824"/>
            <a:ext cx="6040774" cy="5040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300" b="1" kern="1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106.12.12</a:t>
            </a:r>
            <a:r>
              <a:rPr lang="zh-TW" altLang="en-US" sz="2300" b="1" kern="1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山坡地開發利用回饋金繳交辦法</a:t>
            </a:r>
            <a:endParaRPr lang="zh-TW" altLang="en-US" sz="23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5480715" y="3475562"/>
            <a:ext cx="3348000" cy="14072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180000" tIns="72000" rIns="72000" bIns="72000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應繳納 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950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萬</a:t>
            </a: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=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水保計畫面積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4,400m</a:t>
            </a:r>
            <a:r>
              <a:rPr lang="en-US" altLang="zh-TW" baseline="30000" dirty="0" smtClean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baseline="30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zh-TW" altLang="en-US" sz="1000" b="1" dirty="0" smtClean="0">
                <a:solidFill>
                  <a:srgbClr val="FF0000"/>
                </a:solidFill>
              </a:rPr>
              <a:t>「乘以」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某縣市公告比率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9%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TW" sz="1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000" b="1" dirty="0">
                <a:solidFill>
                  <a:srgbClr val="FF0000"/>
                </a:solidFill>
              </a:rPr>
              <a:t>「乘以」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公告現值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24,000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元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/m</a:t>
            </a:r>
            <a:r>
              <a:rPr lang="en-US" altLang="zh-TW" baseline="30000" dirty="0" smtClean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baseline="30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pic>
        <p:nvPicPr>
          <p:cNvPr id="7" name="圖片 6" descr="廠5.pn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72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1173243">
            <a:off x="2844001" y="2866425"/>
            <a:ext cx="1656000" cy="1656000"/>
          </a:xfrm>
          <a:prstGeom prst="rect">
            <a:avLst/>
          </a:prstGeom>
        </p:spPr>
      </p:pic>
      <p:sp>
        <p:nvSpPr>
          <p:cNvPr id="28" name="文字方塊 27"/>
          <p:cNvSpPr txBox="1"/>
          <p:nvPr/>
        </p:nvSpPr>
        <p:spPr>
          <a:xfrm>
            <a:off x="611560" y="2069335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位於科學園區之山坡地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5460282" y="1995352"/>
            <a:ext cx="3348000" cy="13988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6600"/>
            </a:solidFill>
          </a:ln>
        </p:spPr>
        <p:txBody>
          <a:bodyPr wrap="square" lIns="144000" tIns="144000" rIns="144000" bIns="144000" rtlCol="0">
            <a:spAutoFit/>
          </a:bodyPr>
          <a:lstStyle/>
          <a:p>
            <a:pPr marL="180000" indent="-18000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某國際知名公司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擬投資新台幣 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2 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億元，新建 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1,500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m</a:t>
            </a:r>
            <a:r>
              <a:rPr lang="en-US" altLang="zh-TW" b="1" baseline="30000" dirty="0">
                <a:latin typeface="微軟正黑體" pitchFamily="34" charset="-120"/>
                <a:ea typeface="微軟正黑體" pitchFamily="34" charset="-120"/>
              </a:rPr>
              <a:t>2 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 廠房，受限於高額之回饋金，而裹足不前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302773" y="5025414"/>
            <a:ext cx="8525942" cy="144576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lIns="72000" tIns="72000" rIns="72000" bIns="72000" rtlCol="0" anchor="ctr" anchorCtr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修正前：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水保計畫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面積</a:t>
            </a:r>
            <a:r>
              <a:rPr lang="zh-TW" altLang="en-US" sz="1400" b="1" dirty="0">
                <a:solidFill>
                  <a:srgbClr val="FF0000"/>
                </a:solidFill>
              </a:rPr>
              <a:t>「乘以」</a:t>
            </a:r>
            <a:r>
              <a:rPr lang="en-US" altLang="zh-TW" sz="1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地方政府公告比率</a:t>
            </a:r>
            <a:r>
              <a:rPr lang="zh-TW" altLang="en-US" sz="1400" b="1" dirty="0">
                <a:solidFill>
                  <a:srgbClr val="FF0000"/>
                </a:solidFill>
              </a:rPr>
              <a:t>「乘以」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公告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現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值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修正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後：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實際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開發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面積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400" b="1" dirty="0">
                <a:solidFill>
                  <a:srgbClr val="FF0000"/>
                </a:solidFill>
              </a:rPr>
              <a:t>「乘以」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中央政府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公告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比率</a:t>
            </a:r>
            <a:r>
              <a:rPr lang="zh-TW" altLang="en-US" sz="1400" b="1" dirty="0">
                <a:solidFill>
                  <a:srgbClr val="FF0000"/>
                </a:solidFill>
              </a:rPr>
              <a:t>「乘以」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公告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現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值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已向科學園區繳交管理費，即可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免繳回饋金。</a:t>
            </a:r>
          </a:p>
        </p:txBody>
      </p:sp>
      <p:sp>
        <p:nvSpPr>
          <p:cNvPr id="23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520259"/>
            <a:ext cx="21336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defRPr>
            </a:lvl1pPr>
          </a:lstStyle>
          <a:p>
            <a:fld id="{F2AA265B-B332-4A2C-B8D5-6CDE25482072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cxnSp>
        <p:nvCxnSpPr>
          <p:cNvPr id="14" name="直線單箭頭接點 13"/>
          <p:cNvCxnSpPr/>
          <p:nvPr/>
        </p:nvCxnSpPr>
        <p:spPr>
          <a:xfrm flipV="1">
            <a:off x="4788024" y="2767645"/>
            <a:ext cx="672258" cy="102139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橢圓 17"/>
          <p:cNvSpPr/>
          <p:nvPr/>
        </p:nvSpPr>
        <p:spPr>
          <a:xfrm>
            <a:off x="2771800" y="2852936"/>
            <a:ext cx="1831763" cy="17264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5" name="直線單箭頭接點 24"/>
          <p:cNvCxnSpPr/>
          <p:nvPr/>
        </p:nvCxnSpPr>
        <p:spPr>
          <a:xfrm flipH="1">
            <a:off x="2843808" y="4570910"/>
            <a:ext cx="576065" cy="44226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五邊形 23"/>
          <p:cNvSpPr/>
          <p:nvPr/>
        </p:nvSpPr>
        <p:spPr>
          <a:xfrm>
            <a:off x="0" y="0"/>
            <a:ext cx="1979712" cy="1224000"/>
          </a:xfrm>
          <a:prstGeom prst="homePlate">
            <a:avLst>
              <a:gd name="adj" fmla="val 28866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產業有感</a:t>
            </a:r>
            <a:endParaRPr lang="zh-TW" altLang="en-US" sz="2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864976" y="3825264"/>
            <a:ext cx="1876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水保計畫面積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4,400 m</a:t>
            </a:r>
            <a:r>
              <a:rPr lang="en-US" altLang="zh-TW" sz="2000" baseline="30000" dirty="0" smtClean="0">
                <a:latin typeface="微軟正黑體" pitchFamily="34" charset="-120"/>
                <a:ea typeface="微軟正黑體" pitchFamily="34" charset="-120"/>
              </a:rPr>
              <a:t>2</a:t>
            </a: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2894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3688" y="44624"/>
            <a:ext cx="7128792" cy="1143000"/>
          </a:xfrm>
        </p:spPr>
        <p:txBody>
          <a:bodyPr>
            <a:normAutofit/>
          </a:bodyPr>
          <a:lstStyle/>
          <a:p>
            <a:r>
              <a:rPr lang="zh-TW" altLang="en-US" sz="3800" dirty="0" smtClean="0"/>
              <a:t>放寬</a:t>
            </a:r>
            <a:r>
              <a:rPr lang="zh-TW" altLang="en-US" sz="3800" dirty="0"/>
              <a:t>綠能環評</a:t>
            </a:r>
            <a:r>
              <a:rPr lang="zh-TW" altLang="en-US" sz="3800" dirty="0" smtClean="0"/>
              <a:t>與屋頂</a:t>
            </a:r>
            <a:r>
              <a:rPr lang="zh-TW" altLang="en-US" sz="3800" dirty="0"/>
              <a:t>雜項執照</a:t>
            </a:r>
          </a:p>
        </p:txBody>
      </p:sp>
      <p:grpSp>
        <p:nvGrpSpPr>
          <p:cNvPr id="6" name="群組 5"/>
          <p:cNvGrpSpPr/>
          <p:nvPr/>
        </p:nvGrpSpPr>
        <p:grpSpPr>
          <a:xfrm>
            <a:off x="6222118" y="1813803"/>
            <a:ext cx="1566658" cy="2020142"/>
            <a:chOff x="2917059" y="1380660"/>
            <a:chExt cx="1859555" cy="2762715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7864" y="2714625"/>
              <a:ext cx="1428750" cy="1428750"/>
            </a:xfrm>
            <a:prstGeom prst="rect">
              <a:avLst/>
            </a:prstGeom>
          </p:spPr>
        </p:pic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670779">
              <a:off x="2883101" y="1414618"/>
              <a:ext cx="1758751" cy="1690836"/>
            </a:xfrm>
            <a:prstGeom prst="rect">
              <a:avLst/>
            </a:prstGeom>
          </p:spPr>
        </p:pic>
      </p:grpSp>
      <p:sp>
        <p:nvSpPr>
          <p:cNvPr id="7" name="文字方塊 6"/>
          <p:cNvSpPr txBox="1"/>
          <p:nvPr/>
        </p:nvSpPr>
        <p:spPr>
          <a:xfrm>
            <a:off x="467544" y="1340767"/>
            <a:ext cx="3816424" cy="646331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107.4.11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開發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行為應實施環境影響評估細目及範圍認定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標準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95536" y="3919115"/>
            <a:ext cx="409899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利用再生能源發電設備之開發行為，須為自用發電設備且其裝置容量未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達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瓩，可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免環評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利用再生能源發電設備之開發行為，不論是否為自用發電設備，只要其裝置容量未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達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瓩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，即可免環評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鼓勵企業及一般用戶自設發電機組，以利再生能源發展。</a:t>
            </a:r>
          </a:p>
        </p:txBody>
      </p:sp>
      <p:sp>
        <p:nvSpPr>
          <p:cNvPr id="11" name="矩形 10"/>
          <p:cNvSpPr/>
          <p:nvPr/>
        </p:nvSpPr>
        <p:spPr>
          <a:xfrm>
            <a:off x="4860032" y="3934504"/>
            <a:ext cx="3916098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行政院核定「綠能屋頂全民參與</a:t>
            </a:r>
            <a:r>
              <a:rPr lang="zh-TW" altLang="zh-TW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」</a:t>
            </a:r>
            <a:r>
              <a:rPr lang="zh-TW" altLang="en-US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推動計畫，</a:t>
            </a:r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在</a:t>
            </a:r>
            <a:r>
              <a:rPr lang="zh-TW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不影響公共安全及妨礙違章建築處理</a:t>
            </a:r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之下，得免請領雜項執照</a:t>
            </a:r>
            <a:r>
              <a:rPr lang="zh-TW" altLang="zh-TW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設置</a:t>
            </a:r>
            <a:r>
              <a:rPr lang="zh-TW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太陽光電發電</a:t>
            </a:r>
            <a:r>
              <a:rPr lang="zh-TW" altLang="zh-TW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設備</a:t>
            </a:r>
            <a:r>
              <a:rPr lang="zh-TW" altLang="en-US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態樣。</a:t>
            </a:r>
            <a:endParaRPr lang="en-US" altLang="zh-TW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indent="-285750" algn="just" hangingPunct="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規劃結構分立型、結構共構型及設備安裝型等太陽光電設備設置類型</a:t>
            </a:r>
            <a:r>
              <a:rPr lang="zh-TW" altLang="en-US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18" name="群組 17"/>
          <p:cNvGrpSpPr/>
          <p:nvPr/>
        </p:nvGrpSpPr>
        <p:grpSpPr>
          <a:xfrm>
            <a:off x="984001" y="2107816"/>
            <a:ext cx="2959383" cy="1573270"/>
            <a:chOff x="984001" y="2107816"/>
            <a:chExt cx="2959383" cy="1573270"/>
          </a:xfrm>
        </p:grpSpPr>
        <p:pic>
          <p:nvPicPr>
            <p:cNvPr id="14" name="圖片 13"/>
            <p:cNvPicPr>
              <a:picLocks noChangeAspect="1"/>
            </p:cNvPicPr>
            <p:nvPr/>
          </p:nvPicPr>
          <p:blipFill rotWithShape="1"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61" t="44330" r="10441" b="6582"/>
            <a:stretch/>
          </p:blipFill>
          <p:spPr>
            <a:xfrm>
              <a:off x="984001" y="3327582"/>
              <a:ext cx="1205480" cy="353504"/>
            </a:xfrm>
            <a:prstGeom prst="rect">
              <a:avLst/>
            </a:prstGeom>
          </p:spPr>
        </p:pic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5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4001" y="2107816"/>
              <a:ext cx="2952328" cy="1249176"/>
            </a:xfrm>
            <a:prstGeom prst="rect">
              <a:avLst/>
            </a:prstGeom>
          </p:spPr>
        </p:pic>
        <p:pic>
          <p:nvPicPr>
            <p:cNvPr id="17" name="圖片 16"/>
            <p:cNvPicPr>
              <a:picLocks noChangeAspect="1"/>
            </p:cNvPicPr>
            <p:nvPr/>
          </p:nvPicPr>
          <p:blipFill rotWithShape="1"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74" t="47020" r="12318" b="1940"/>
            <a:stretch/>
          </p:blipFill>
          <p:spPr>
            <a:xfrm>
              <a:off x="3037778" y="3356990"/>
              <a:ext cx="905606" cy="324095"/>
            </a:xfrm>
            <a:prstGeom prst="rect">
              <a:avLst/>
            </a:prstGeom>
          </p:spPr>
        </p:pic>
        <p:pic>
          <p:nvPicPr>
            <p:cNvPr id="15" name="圖片 14"/>
            <p:cNvPicPr>
              <a:picLocks noChangeAspect="1"/>
            </p:cNvPicPr>
            <p:nvPr/>
          </p:nvPicPr>
          <p:blipFill rotWithShape="1">
            <a:blip r:embed="rId4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374" t="47020" r="12318" b="1940"/>
            <a:stretch/>
          </p:blipFill>
          <p:spPr>
            <a:xfrm>
              <a:off x="2132638" y="3356991"/>
              <a:ext cx="905606" cy="324095"/>
            </a:xfrm>
            <a:prstGeom prst="rect">
              <a:avLst/>
            </a:prstGeom>
          </p:spPr>
        </p:pic>
      </p:grpSp>
      <p:sp>
        <p:nvSpPr>
          <p:cNvPr id="1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520259"/>
            <a:ext cx="21336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defRPr>
            </a:lvl1pPr>
          </a:lstStyle>
          <a:p>
            <a:fld id="{F2AA265B-B332-4A2C-B8D5-6CDE25482072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4860032" y="1340767"/>
            <a:ext cx="3816424" cy="646331"/>
          </a:xfrm>
          <a:prstGeom prst="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107.5.10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設置再生能源設施免請領雜項執照標準   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五邊形 19"/>
          <p:cNvSpPr/>
          <p:nvPr/>
        </p:nvSpPr>
        <p:spPr>
          <a:xfrm>
            <a:off x="0" y="0"/>
            <a:ext cx="1979712" cy="1224000"/>
          </a:xfrm>
          <a:prstGeom prst="homePlate">
            <a:avLst>
              <a:gd name="adj" fmla="val 28866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產業有感</a:t>
            </a:r>
            <a:endParaRPr lang="zh-TW" altLang="en-US" sz="2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3035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圖片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406" y="3727862"/>
            <a:ext cx="750952" cy="750952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83840-18B5-4699-BD5B-B36ED89B6B64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gray">
          <a:xfrm>
            <a:off x="3851275" y="3695700"/>
            <a:ext cx="1485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43" name="標題 1"/>
          <p:cNvSpPr>
            <a:spLocks noGrp="1"/>
          </p:cNvSpPr>
          <p:nvPr>
            <p:ph type="title"/>
          </p:nvPr>
        </p:nvSpPr>
        <p:spPr>
          <a:xfrm>
            <a:off x="1907704" y="16808"/>
            <a:ext cx="7344816" cy="1143000"/>
          </a:xfrm>
        </p:spPr>
        <p:txBody>
          <a:bodyPr>
            <a:normAutofit fontScale="90000"/>
          </a:bodyPr>
          <a:lstStyle/>
          <a:p>
            <a:r>
              <a:rPr lang="en-US" altLang="zh-TW" sz="4000" dirty="0" smtClean="0">
                <a:cs typeface="Times New Roman" panose="02020603050405020304" pitchFamily="18" charset="0"/>
              </a:rPr>
              <a:t/>
            </a:r>
            <a:br>
              <a:rPr lang="en-US" altLang="zh-TW" sz="4000" dirty="0" smtClean="0">
                <a:cs typeface="Times New Roman" panose="02020603050405020304" pitchFamily="18" charset="0"/>
              </a:rPr>
            </a:br>
            <a:r>
              <a:rPr lang="zh-TW" altLang="en-US" sz="3600" kern="100" dirty="0" smtClean="0">
                <a:cs typeface="Times New Roman" panose="02020603050405020304" pitchFamily="18" charset="0"/>
              </a:rPr>
              <a:t>放寬銀行投資</a:t>
            </a:r>
            <a:r>
              <a:rPr lang="zh-TW" altLang="en-US" sz="3600" kern="100" dirty="0">
                <a:cs typeface="Times New Roman" panose="02020603050405020304" pitchFamily="18" charset="0"/>
              </a:rPr>
              <a:t>創投</a:t>
            </a:r>
            <a:r>
              <a:rPr lang="zh-TW" altLang="en-US" sz="3600" kern="100" dirty="0" smtClean="0">
                <a:cs typeface="Times New Roman" panose="02020603050405020304" pitchFamily="18" charset="0"/>
              </a:rPr>
              <a:t>事業持股可達 </a:t>
            </a:r>
            <a:r>
              <a:rPr lang="en-US" altLang="zh-TW" sz="3600" kern="100" dirty="0" smtClean="0">
                <a:cs typeface="Times New Roman" panose="02020603050405020304" pitchFamily="18" charset="0"/>
              </a:rPr>
              <a:t>100%</a:t>
            </a:r>
            <a:r>
              <a:rPr lang="en-US" altLang="zh-TW" sz="3800" kern="100" dirty="0">
                <a:cs typeface="Times New Roman" panose="02020603050405020304" pitchFamily="18" charset="0"/>
              </a:rPr>
              <a:t/>
            </a:r>
            <a:br>
              <a:rPr lang="en-US" altLang="zh-TW" sz="3800" kern="100" dirty="0">
                <a:cs typeface="Times New Roman" panose="02020603050405020304" pitchFamily="18" charset="0"/>
              </a:rPr>
            </a:br>
            <a:endParaRPr lang="zh-TW" altLang="en-US" sz="3800" dirty="0">
              <a:cs typeface="Times New Roman" panose="02020603050405020304" pitchFamily="18" charset="0"/>
            </a:endParaRPr>
          </a:p>
        </p:txBody>
      </p:sp>
      <p:sp>
        <p:nvSpPr>
          <p:cNvPr id="47" name="摺角紙張 46"/>
          <p:cNvSpPr/>
          <p:nvPr/>
        </p:nvSpPr>
        <p:spPr>
          <a:xfrm>
            <a:off x="323528" y="5013176"/>
            <a:ext cx="8640960" cy="1188000"/>
          </a:xfrm>
          <a:prstGeom prst="foldedCorner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360000" rIns="36000" bIns="108000" rtlCol="0" anchor="ctr"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TW" sz="2000" b="1" kern="1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106.12.25</a:t>
            </a:r>
            <a:r>
              <a:rPr lang="zh-TW" altLang="en-US" sz="2000" b="1" kern="1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金管銀法字第 </a:t>
            </a:r>
            <a:r>
              <a:rPr lang="en-US" altLang="zh-TW" sz="2000" b="1" kern="1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10610006570</a:t>
            </a:r>
            <a:r>
              <a:rPr lang="zh-TW" altLang="en-US" sz="2000" b="1" kern="1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函釋</a:t>
            </a:r>
            <a:endParaRPr lang="en-US" altLang="zh-TW" sz="20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88000" indent="-2880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zh-TW" altLang="en-US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廢止 </a:t>
            </a:r>
            <a:r>
              <a:rPr lang="en-US" altLang="zh-TW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87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年函釋</a:t>
            </a:r>
            <a:endParaRPr lang="en-US" altLang="zh-TW" sz="2000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88000" indent="-288000"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zh-TW" altLang="en-US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創投業屬銀行法第 </a:t>
            </a:r>
            <a:r>
              <a:rPr lang="en-US" altLang="zh-TW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74 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條第 </a:t>
            </a:r>
            <a:r>
              <a:rPr lang="en-US" altLang="zh-TW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項「</a:t>
            </a:r>
            <a:r>
              <a:rPr lang="zh-TW" altLang="zh-TW" sz="20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其他經主管機關認定之金融相關事業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」</a:t>
            </a:r>
            <a:endParaRPr lang="zh-TW" altLang="en-US" sz="20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60" name="群組 59"/>
          <p:cNvGrpSpPr/>
          <p:nvPr/>
        </p:nvGrpSpPr>
        <p:grpSpPr>
          <a:xfrm>
            <a:off x="428600" y="1768725"/>
            <a:ext cx="8186001" cy="2665034"/>
            <a:chOff x="428600" y="554279"/>
            <a:chExt cx="8186001" cy="2665034"/>
          </a:xfrm>
        </p:grpSpPr>
        <p:pic>
          <p:nvPicPr>
            <p:cNvPr id="21" name="圖片 20" descr="bank.png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83000"/>
                      </a14:imgEffect>
                      <a14:imgEffect>
                        <a14:brightnessContrast bright="5000" contras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28600" y="1357298"/>
              <a:ext cx="1444205" cy="1620000"/>
            </a:xfrm>
            <a:prstGeom prst="rect">
              <a:avLst/>
            </a:prstGeom>
          </p:spPr>
        </p:pic>
        <p:sp>
          <p:nvSpPr>
            <p:cNvPr id="52" name="文字方塊 51"/>
            <p:cNvSpPr txBox="1"/>
            <p:nvPr/>
          </p:nvSpPr>
          <p:spPr>
            <a:xfrm>
              <a:off x="7042965" y="554279"/>
              <a:ext cx="15716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 smtClean="0">
                  <a:latin typeface="微軟正黑體" pitchFamily="34" charset="-120"/>
                  <a:ea typeface="微軟正黑體" pitchFamily="34" charset="-120"/>
                </a:rPr>
                <a:t>創投事業</a:t>
              </a:r>
              <a:endParaRPr lang="zh-TW" altLang="en-US" sz="24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53" name="弧形箭號 (下彎) 52"/>
            <p:cNvSpPr/>
            <p:nvPr/>
          </p:nvSpPr>
          <p:spPr>
            <a:xfrm rot="21421900">
              <a:off x="2364395" y="1710498"/>
              <a:ext cx="4357718" cy="504000"/>
            </a:xfrm>
            <a:prstGeom prst="curvedDownArrow">
              <a:avLst>
                <a:gd name="adj1" fmla="val 25000"/>
                <a:gd name="adj2" fmla="val 85329"/>
                <a:gd name="adj3" fmla="val 25000"/>
              </a:avLst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54" name="弧形箭號 (上彎) 53"/>
            <p:cNvSpPr/>
            <p:nvPr/>
          </p:nvSpPr>
          <p:spPr>
            <a:xfrm>
              <a:off x="2051720" y="2430578"/>
              <a:ext cx="5688632" cy="788735"/>
            </a:xfrm>
            <a:prstGeom prst="curvedUpArrow">
              <a:avLst>
                <a:gd name="adj1" fmla="val 56875"/>
                <a:gd name="adj2" fmla="val 123412"/>
                <a:gd name="adj3" fmla="val 47635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56" name="文字方塊 55"/>
            <p:cNvSpPr txBox="1"/>
            <p:nvPr/>
          </p:nvSpPr>
          <p:spPr>
            <a:xfrm>
              <a:off x="3827699" y="1278450"/>
              <a:ext cx="23284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持股限</a:t>
              </a:r>
              <a:r>
                <a:rPr lang="en-US" altLang="zh-TW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5%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以下 </a:t>
              </a:r>
              <a:endPara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cxnSp>
          <p:nvCxnSpPr>
            <p:cNvPr id="58" name="直線單箭頭接點 57"/>
            <p:cNvCxnSpPr/>
            <p:nvPr/>
          </p:nvCxnSpPr>
          <p:spPr>
            <a:xfrm flipH="1">
              <a:off x="4932040" y="2060746"/>
              <a:ext cx="2218" cy="4274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文字方塊 58"/>
            <p:cNvSpPr txBox="1"/>
            <p:nvPr/>
          </p:nvSpPr>
          <p:spPr>
            <a:xfrm>
              <a:off x="4082285" y="2574594"/>
              <a:ext cx="25097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持股可達 </a:t>
              </a:r>
              <a:r>
                <a:rPr lang="en-US" altLang="zh-TW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100</a:t>
              </a:r>
              <a:r>
                <a:rPr lang="zh-TW" altLang="en-US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sz="2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%</a:t>
              </a:r>
              <a:endPara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50" name="摺角紙張 49"/>
          <p:cNvSpPr/>
          <p:nvPr/>
        </p:nvSpPr>
        <p:spPr>
          <a:xfrm>
            <a:off x="395536" y="1428736"/>
            <a:ext cx="6048672" cy="1064160"/>
          </a:xfrm>
          <a:prstGeom prst="foldedCorner">
            <a:avLst/>
          </a:prstGeom>
          <a:solidFill>
            <a:schemeClr val="bg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36000" rtlCol="0" anchor="t"/>
          <a:lstStyle/>
          <a:p>
            <a:pPr marL="216000" indent="-21600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銀行法：投資「非金融相關事業」，對每一事業之持股限 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5%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以下 </a:t>
            </a:r>
            <a:endParaRPr lang="en-US" altLang="zh-TW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16000" indent="-21600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87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年函釋：創投業屬「非</a:t>
            </a:r>
            <a:r>
              <a:rPr lang="zh-TW" altLang="en-US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金融相關事業」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536" y="2789335"/>
            <a:ext cx="451702" cy="451702"/>
          </a:xfrm>
          <a:prstGeom prst="rect">
            <a:avLst/>
          </a:prstGeom>
        </p:spPr>
      </p:pic>
      <p:grpSp>
        <p:nvGrpSpPr>
          <p:cNvPr id="5" name="群組 4"/>
          <p:cNvGrpSpPr/>
          <p:nvPr/>
        </p:nvGrpSpPr>
        <p:grpSpPr>
          <a:xfrm>
            <a:off x="2843808" y="3762587"/>
            <a:ext cx="1315556" cy="908753"/>
            <a:chOff x="2911195" y="3762587"/>
            <a:chExt cx="1315556" cy="908753"/>
          </a:xfrm>
        </p:grpSpPr>
        <p:pic>
          <p:nvPicPr>
            <p:cNvPr id="24" name="圖片 2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2223" y="3762587"/>
              <a:ext cx="750952" cy="750952"/>
            </a:xfrm>
            <a:prstGeom prst="rect">
              <a:avLst/>
            </a:prstGeom>
          </p:spPr>
        </p:pic>
        <p:pic>
          <p:nvPicPr>
            <p:cNvPr id="19" name="圖片 1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1195" y="3816268"/>
              <a:ext cx="750952" cy="750952"/>
            </a:xfrm>
            <a:prstGeom prst="rect">
              <a:avLst/>
            </a:prstGeom>
          </p:spPr>
        </p:pic>
        <p:pic>
          <p:nvPicPr>
            <p:cNvPr id="23" name="圖片 2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5799" y="3880366"/>
              <a:ext cx="750952" cy="750952"/>
            </a:xfrm>
            <a:prstGeom prst="rect">
              <a:avLst/>
            </a:prstGeom>
          </p:spPr>
        </p:pic>
        <p:pic>
          <p:nvPicPr>
            <p:cNvPr id="20" name="圖片 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88412" y="3920388"/>
              <a:ext cx="750952" cy="750952"/>
            </a:xfrm>
            <a:prstGeom prst="rect">
              <a:avLst/>
            </a:prstGeom>
          </p:spPr>
        </p:pic>
      </p:grpSp>
      <p:pic>
        <p:nvPicPr>
          <p:cNvPr id="3" name="圖片 2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65000"/>
                    </a14:imgEffect>
                    <a14:imgEffect>
                      <a14:brightnessContrast bright="-17000" contrast="4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864" y="2241650"/>
            <a:ext cx="1678737" cy="1678737"/>
          </a:xfrm>
          <a:prstGeom prst="rect">
            <a:avLst/>
          </a:prstGeom>
        </p:spPr>
      </p:pic>
      <p:sp>
        <p:nvSpPr>
          <p:cNvPr id="25" name="五邊形 24"/>
          <p:cNvSpPr/>
          <p:nvPr/>
        </p:nvSpPr>
        <p:spPr>
          <a:xfrm>
            <a:off x="0" y="0"/>
            <a:ext cx="1979712" cy="1224000"/>
          </a:xfrm>
          <a:prstGeom prst="homePlate">
            <a:avLst>
              <a:gd name="adj" fmla="val 28866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產業有感</a:t>
            </a:r>
            <a:endParaRPr lang="zh-TW" altLang="en-US" sz="2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849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國發會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國發會3</Template>
  <TotalTime>2035</TotalTime>
  <Words>2107</Words>
  <Application>Microsoft Office PowerPoint</Application>
  <PresentationFormat>如螢幕大小 (4:3)</PresentationFormat>
  <Paragraphs>247</Paragraphs>
  <Slides>19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國發會3</vt:lpstr>
      <vt:lpstr>PowerPoint 簡報</vt:lpstr>
      <vt:lpstr>大綱</vt:lpstr>
      <vt:lpstr>前言</vt:lpstr>
      <vt:lpstr>推動機制</vt:lpstr>
      <vt:lpstr>        部會鬆綁統計 (106.10.26~107.5.17)</vt:lpstr>
      <vt:lpstr>重要鬆綁成效</vt:lpstr>
      <vt:lpstr>合理收取山坡地開發利用回饋金</vt:lpstr>
      <vt:lpstr>放寬綠能環評與屋頂雜項執照</vt:lpstr>
      <vt:lpstr> 放寬銀行投資創投事業持股可達 100% </vt:lpstr>
      <vt:lpstr>簡化機關採購程序促進新創參與</vt:lpstr>
      <vt:lpstr> 放寬股份有限公司發行一元以下面額股 </vt:lpstr>
      <vt:lpstr> 新增電子商務為上櫃掛牌類別 </vt:lpstr>
      <vt:lpstr>鬆綁創櫃板條件</vt:lpstr>
      <vt:lpstr>放寬 NFC 指環感應距離</vt:lpstr>
      <vt:lpstr>消除小規模營業人導入行動支付障礙</vt:lpstr>
      <vt:lpstr>手機連結金融卡，促進行動支付發展</vt:lpstr>
      <vt:lpstr>放寬醫師得以通訊方式進行診療</vt:lpstr>
      <vt:lpstr>健保卡為報稅憑證可利用存款帳戶繳稅</vt:lpstr>
      <vt:lpstr>結語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            到</dc:title>
  <dc:creator>陳育靖</dc:creator>
  <cp:lastModifiedBy>温俐婷</cp:lastModifiedBy>
  <cp:revision>225</cp:revision>
  <cp:lastPrinted>2018-05-15T07:17:51Z</cp:lastPrinted>
  <dcterms:created xsi:type="dcterms:W3CDTF">2018-04-10T04:27:10Z</dcterms:created>
  <dcterms:modified xsi:type="dcterms:W3CDTF">2018-05-16T03:32:19Z</dcterms:modified>
</cp:coreProperties>
</file>