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5" r:id="rId2"/>
    <p:sldId id="408" r:id="rId3"/>
    <p:sldId id="409" r:id="rId4"/>
    <p:sldId id="414" r:id="rId5"/>
    <p:sldId id="410" r:id="rId6"/>
    <p:sldId id="461" r:id="rId7"/>
    <p:sldId id="469" r:id="rId8"/>
    <p:sldId id="459" r:id="rId9"/>
    <p:sldId id="435" r:id="rId10"/>
    <p:sldId id="464" r:id="rId11"/>
    <p:sldId id="468" r:id="rId12"/>
    <p:sldId id="460" r:id="rId13"/>
    <p:sldId id="453" r:id="rId14"/>
    <p:sldId id="455" r:id="rId15"/>
    <p:sldId id="454" r:id="rId16"/>
    <p:sldId id="452" r:id="rId17"/>
    <p:sldId id="450" r:id="rId18"/>
    <p:sldId id="412" r:id="rId19"/>
    <p:sldId id="466" r:id="rId20"/>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8000"/>
    <a:srgbClr val="BCF4CF"/>
    <a:srgbClr val="00FF99"/>
    <a:srgbClr val="009900"/>
    <a:srgbClr val="000000"/>
    <a:srgbClr val="003399"/>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等深淺樣式 3 - 輔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8243" autoAdjust="0"/>
  </p:normalViewPr>
  <p:slideViewPr>
    <p:cSldViewPr>
      <p:cViewPr>
        <p:scale>
          <a:sx n="93" d="100"/>
          <a:sy n="93" d="100"/>
        </p:scale>
        <p:origin x="-2118" y="-456"/>
      </p:cViewPr>
      <p:guideLst>
        <p:guide orient="horz" pos="2160"/>
        <p:guide pos="2880"/>
      </p:guideLst>
    </p:cSldViewPr>
  </p:slideViewPr>
  <p:outlineViewPr>
    <p:cViewPr>
      <p:scale>
        <a:sx n="33" d="100"/>
        <a:sy n="33" d="100"/>
      </p:scale>
      <p:origin x="0" y="-76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3996"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21"/>
    </mc:Choice>
    <mc:Fallback>
      <c:style val="21"/>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5.7794546515018953E-2"/>
          <c:y val="7.8579095786742645E-2"/>
          <c:w val="0.8555697725284338"/>
          <c:h val="0.81516963801407694"/>
        </c:manualLayout>
      </c:layout>
      <c:bar3DChart>
        <c:barDir val="col"/>
        <c:grouping val="clustered"/>
        <c:varyColors val="0"/>
        <c:ser>
          <c:idx val="0"/>
          <c:order val="0"/>
          <c:tx>
            <c:strRef>
              <c:f>工作表1!$B$1</c:f>
              <c:strCache>
                <c:ptCount val="1"/>
                <c:pt idx="0">
                  <c:v>本次提報件數</c:v>
                </c:pt>
              </c:strCache>
            </c:strRef>
          </c:tx>
          <c:spPr>
            <a:solidFill>
              <a:srgbClr val="C00000"/>
            </a:solidFill>
          </c:spPr>
          <c:invertIfNegative val="0"/>
          <c:cat>
            <c:strRef>
              <c:f>工作表1!$A$2:$A$6</c:f>
              <c:strCache>
                <c:ptCount val="5"/>
                <c:pt idx="0">
                  <c:v>財政部</c:v>
                </c:pt>
                <c:pt idx="1">
                  <c:v>經濟部</c:v>
                </c:pt>
                <c:pt idx="2">
                  <c:v>勞動部</c:v>
                </c:pt>
                <c:pt idx="3">
                  <c:v>金管會</c:v>
                </c:pt>
                <c:pt idx="4">
                  <c:v>工程會</c:v>
                </c:pt>
              </c:strCache>
            </c:strRef>
          </c:cat>
          <c:val>
            <c:numRef>
              <c:f>工作表1!$B$2:$B$6</c:f>
              <c:numCache>
                <c:formatCode>General</c:formatCode>
                <c:ptCount val="5"/>
                <c:pt idx="0">
                  <c:v>15</c:v>
                </c:pt>
                <c:pt idx="1">
                  <c:v>8</c:v>
                </c:pt>
                <c:pt idx="2">
                  <c:v>2</c:v>
                </c:pt>
                <c:pt idx="3">
                  <c:v>10</c:v>
                </c:pt>
                <c:pt idx="4">
                  <c:v>5</c:v>
                </c:pt>
              </c:numCache>
            </c:numRef>
          </c:val>
        </c:ser>
        <c:ser>
          <c:idx val="1"/>
          <c:order val="1"/>
          <c:tx>
            <c:strRef>
              <c:f>工作表1!$C$1</c:f>
              <c:strCache>
                <c:ptCount val="1"/>
                <c:pt idx="0">
                  <c:v>累計提報件數</c:v>
                </c:pt>
              </c:strCache>
            </c:strRef>
          </c:tx>
          <c:spPr>
            <a:solidFill>
              <a:srgbClr val="33CC33"/>
            </a:solidFill>
          </c:spPr>
          <c:invertIfNegative val="0"/>
          <c:cat>
            <c:strRef>
              <c:f>工作表1!$A$2:$A$6</c:f>
              <c:strCache>
                <c:ptCount val="5"/>
                <c:pt idx="0">
                  <c:v>財政部</c:v>
                </c:pt>
                <c:pt idx="1">
                  <c:v>經濟部</c:v>
                </c:pt>
                <c:pt idx="2">
                  <c:v>勞動部</c:v>
                </c:pt>
                <c:pt idx="3">
                  <c:v>金管會</c:v>
                </c:pt>
                <c:pt idx="4">
                  <c:v>工程會</c:v>
                </c:pt>
              </c:strCache>
            </c:strRef>
          </c:cat>
          <c:val>
            <c:numRef>
              <c:f>工作表1!$C$2:$C$6</c:f>
              <c:numCache>
                <c:formatCode>General</c:formatCode>
                <c:ptCount val="5"/>
                <c:pt idx="0">
                  <c:v>42</c:v>
                </c:pt>
                <c:pt idx="1">
                  <c:v>21</c:v>
                </c:pt>
                <c:pt idx="2">
                  <c:v>7</c:v>
                </c:pt>
                <c:pt idx="3">
                  <c:v>46</c:v>
                </c:pt>
                <c:pt idx="4">
                  <c:v>10</c:v>
                </c:pt>
              </c:numCache>
            </c:numRef>
          </c:val>
        </c:ser>
        <c:dLbls>
          <c:showLegendKey val="0"/>
          <c:showVal val="1"/>
          <c:showCatName val="0"/>
          <c:showSerName val="0"/>
          <c:showPercent val="0"/>
          <c:showBubbleSize val="0"/>
        </c:dLbls>
        <c:gapWidth val="150"/>
        <c:shape val="box"/>
        <c:axId val="44637184"/>
        <c:axId val="96296256"/>
        <c:axId val="0"/>
      </c:bar3DChart>
      <c:catAx>
        <c:axId val="44637184"/>
        <c:scaling>
          <c:orientation val="minMax"/>
        </c:scaling>
        <c:delete val="0"/>
        <c:axPos val="b"/>
        <c:majorTickMark val="out"/>
        <c:minorTickMark val="none"/>
        <c:tickLblPos val="nextTo"/>
        <c:txPr>
          <a:bodyPr/>
          <a:lstStyle/>
          <a:p>
            <a:pPr>
              <a:defRPr>
                <a:latin typeface="微軟正黑體" panose="020B0604030504040204" pitchFamily="34" charset="-120"/>
                <a:ea typeface="微軟正黑體" panose="020B0604030504040204" pitchFamily="34" charset="-120"/>
              </a:defRPr>
            </a:pPr>
            <a:endParaRPr lang="zh-TW"/>
          </a:p>
        </c:txPr>
        <c:crossAx val="96296256"/>
        <c:crosses val="autoZero"/>
        <c:auto val="1"/>
        <c:lblAlgn val="ctr"/>
        <c:lblOffset val="100"/>
        <c:noMultiLvlLbl val="0"/>
      </c:catAx>
      <c:valAx>
        <c:axId val="96296256"/>
        <c:scaling>
          <c:orientation val="minMax"/>
        </c:scaling>
        <c:delete val="0"/>
        <c:axPos val="l"/>
        <c:majorGridlines/>
        <c:numFmt formatCode="General" sourceLinked="0"/>
        <c:majorTickMark val="out"/>
        <c:minorTickMark val="none"/>
        <c:tickLblPos val="nextTo"/>
        <c:crossAx val="44637184"/>
        <c:crosses val="autoZero"/>
        <c:crossBetween val="between"/>
      </c:valAx>
    </c:plotArea>
    <c:legend>
      <c:legendPos val="r"/>
      <c:layout>
        <c:manualLayout>
          <c:xMode val="edge"/>
          <c:yMode val="edge"/>
          <c:x val="0.78738043161271498"/>
          <c:y val="2.4637581118437845E-2"/>
          <c:w val="0.20917590162340821"/>
          <c:h val="0.15406662331636353"/>
        </c:manualLayout>
      </c:layout>
      <c:overlay val="0"/>
      <c:txPr>
        <a:bodyPr/>
        <a:lstStyle/>
        <a:p>
          <a:pPr>
            <a:defRPr>
              <a:latin typeface="微軟正黑體" panose="020B0604030504040204" pitchFamily="34" charset="-120"/>
              <a:ea typeface="微軟正黑體" panose="020B0604030504040204" pitchFamily="34" charset="-120"/>
            </a:defRPr>
          </a:pPr>
          <a:endParaRPr lang="zh-TW"/>
        </a:p>
      </c:txPr>
    </c:legend>
    <c:plotVisOnly val="1"/>
    <c:dispBlanksAs val="gap"/>
    <c:showDLblsOverMax val="0"/>
  </c:chart>
  <c:txPr>
    <a:bodyPr/>
    <a:lstStyle/>
    <a:p>
      <a:pPr>
        <a:defRPr sz="1800"/>
      </a:pPr>
      <a:endParaRPr lang="zh-TW"/>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0.15875</cdr:x>
      <cdr:y>0.56317</cdr:y>
    </cdr:from>
    <cdr:to>
      <cdr:x>0.26987</cdr:x>
      <cdr:y>0.7652</cdr:y>
    </cdr:to>
    <cdr:sp macro="" textlink="">
      <cdr:nvSpPr>
        <cdr:cNvPr id="2" name="文字方塊 1"/>
        <cdr:cNvSpPr txBox="1"/>
      </cdr:nvSpPr>
      <cdr:spPr>
        <a:xfrm xmlns:a="http://schemas.openxmlformats.org/drawingml/2006/main">
          <a:off x="1306488" y="25488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zh-TW" altLang="en-US" sz="1100" dirty="0"/>
        </a:p>
      </cdr:txBody>
    </cdr:sp>
  </cdr:relSizeAnchor>
  <cdr:relSizeAnchor xmlns:cdr="http://schemas.openxmlformats.org/drawingml/2006/chartDrawing">
    <cdr:from>
      <cdr:x>0</cdr:x>
      <cdr:y>0</cdr:y>
    </cdr:from>
    <cdr:to>
      <cdr:x>0.07</cdr:x>
      <cdr:y>0.07262</cdr:y>
    </cdr:to>
    <cdr:sp macro="" textlink="">
      <cdr:nvSpPr>
        <cdr:cNvPr id="4" name="文字方塊 1"/>
        <cdr:cNvSpPr txBox="1"/>
      </cdr:nvSpPr>
      <cdr:spPr>
        <a:xfrm xmlns:a="http://schemas.openxmlformats.org/drawingml/2006/main">
          <a:off x="-457200" y="-1412776"/>
          <a:ext cx="576072" cy="355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zh-TW" sz="1600" dirty="0" smtClean="0">
              <a:latin typeface="微軟正黑體" panose="020B0604030504040204" pitchFamily="34" charset="-120"/>
              <a:ea typeface="微軟正黑體" panose="020B0604030504040204" pitchFamily="34" charset="-120"/>
            </a:rPr>
            <a:t>(</a:t>
          </a:r>
          <a:r>
            <a:rPr lang="zh-TW" altLang="en-US" sz="1600" dirty="0" smtClean="0">
              <a:latin typeface="微軟正黑體" panose="020B0604030504040204" pitchFamily="34" charset="-120"/>
              <a:ea typeface="微軟正黑體" panose="020B0604030504040204" pitchFamily="34" charset="-120"/>
            </a:rPr>
            <a:t>件</a:t>
          </a:r>
          <a:r>
            <a:rPr lang="en-US" altLang="zh-TW" sz="1600" dirty="0" smtClean="0">
              <a:latin typeface="微軟正黑體" panose="020B0604030504040204" pitchFamily="34" charset="-120"/>
              <a:ea typeface="微軟正黑體" panose="020B0604030504040204" pitchFamily="34" charset="-120"/>
            </a:rPr>
            <a:t>)</a:t>
          </a:r>
          <a:endParaRPr lang="zh-TW" altLang="en-US" sz="1600" dirty="0">
            <a:latin typeface="微軟正黑體" panose="020B0604030504040204" pitchFamily="34" charset="-120"/>
            <a:ea typeface="微軟正黑體" panose="020B0604030504040204" pitchFamily="34" charset="-12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E61FF81-FD5A-4638-B18F-CB3824AA01EA}" type="datetimeFigureOut">
              <a:rPr lang="zh-TW" altLang="en-US" smtClean="0"/>
              <a:t>2018/3/14</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BF7F316-5950-4834-B0D9-4E7B398F2ED6}" type="slidenum">
              <a:rPr lang="zh-TW" altLang="en-US" smtClean="0"/>
              <a:t>‹#›</a:t>
            </a:fld>
            <a:endParaRPr lang="zh-TW" altLang="en-US"/>
          </a:p>
        </p:txBody>
      </p:sp>
    </p:spTree>
    <p:extLst>
      <p:ext uri="{BB962C8B-B14F-4D97-AF65-F5344CB8AC3E}">
        <p14:creationId xmlns:p14="http://schemas.microsoft.com/office/powerpoint/2010/main" val="3818916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a:t>
            </a:fld>
            <a:endParaRPr lang="zh-TW" altLang="en-US"/>
          </a:p>
        </p:txBody>
      </p:sp>
    </p:spTree>
    <p:extLst>
      <p:ext uri="{BB962C8B-B14F-4D97-AF65-F5344CB8AC3E}">
        <p14:creationId xmlns:p14="http://schemas.microsoft.com/office/powerpoint/2010/main" val="2731881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gradFill flip="none" rotWithShape="1">
          <a:gsLst>
            <a:gs pos="0">
              <a:srgbClr val="008000"/>
            </a:gs>
            <a:gs pos="51000">
              <a:srgbClr val="BCF4CF"/>
            </a:gs>
            <a:gs pos="86000">
              <a:srgbClr val="008000"/>
            </a:gs>
          </a:gsLst>
          <a:lin ang="4200000" scaled="0"/>
          <a:tileRect/>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a:solidFill>
                  <a:schemeClr val="tx1"/>
                </a:solidFill>
                <a:latin typeface="微軟正黑體" panose="020B0604030504040204" pitchFamily="34" charset="-120"/>
                <a:ea typeface="微軟正黑體" panose="020B0604030504040204" pitchFamily="34"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solidFill>
                <a:latin typeface="微軟正黑體" panose="020B0604030504040204" pitchFamily="34" charset="-120"/>
                <a:ea typeface="微軟正黑體" panose="020B0604030504040204"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6A156BCA-AE6F-4EAD-A31F-7BA3478BFDE1}" type="datetime1">
              <a:rPr lang="zh-TW" altLang="en-US" smtClean="0"/>
              <a:t>2018/3/14</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val="288689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5116F0-3E1E-42A5-9F43-6C2DD0885AF2}" type="datetime1">
              <a:rPr lang="zh-TW" altLang="en-US" smtClean="0"/>
              <a:t>2018/3/14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81291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bg>
      <p:bgPr>
        <a:solidFill>
          <a:schemeClr val="bg1"/>
        </a:solidFill>
        <a:effectLst/>
      </p:bgPr>
    </p:bg>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9B12A9A-A1A4-4053-9CC0-8EEED668F0C4}" type="datetime1">
              <a:rPr lang="zh-TW" altLang="en-US" smtClean="0"/>
              <a:t>2018/3/14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3908566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標題投影片">
    <p:bg>
      <p:bgPr>
        <a:solidFill>
          <a:schemeClr val="bg1"/>
        </a:solidFill>
        <a:effectLst/>
      </p:bgPr>
    </p:bg>
    <p:spTree>
      <p:nvGrpSpPr>
        <p:cNvPr id="1" name=""/>
        <p:cNvGrpSpPr/>
        <p:nvPr/>
      </p:nvGrpSpPr>
      <p:grpSpPr>
        <a:xfrm>
          <a:off x="0" y="0"/>
          <a:ext cx="0" cy="0"/>
          <a:chOff x="0" y="0"/>
          <a:chExt cx="0" cy="0"/>
        </a:xfrm>
      </p:grpSpPr>
      <p:pic>
        <p:nvPicPr>
          <p:cNvPr id="3"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187568" y="117230"/>
            <a:ext cx="1008112" cy="1011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588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訂版面配置">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defRPr>
            </a:lvl1pPr>
          </a:lstStyle>
          <a:p>
            <a:r>
              <a:rPr lang="zh-TW" altLang="en-US"/>
              <a:t>按一下以編輯母片標題樣式</a:t>
            </a:r>
          </a:p>
        </p:txBody>
      </p:sp>
    </p:spTree>
    <p:extLst>
      <p:ext uri="{BB962C8B-B14F-4D97-AF65-F5344CB8AC3E}">
        <p14:creationId xmlns:p14="http://schemas.microsoft.com/office/powerpoint/2010/main" val="3685100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自訂版面配置">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defRPr>
            </a:lvl1pPr>
          </a:lstStyle>
          <a:p>
            <a:r>
              <a:rPr lang="zh-TW" altLang="en-US"/>
              <a:t>按一下以編輯母片標題樣式</a:t>
            </a:r>
          </a:p>
        </p:txBody>
      </p:sp>
    </p:spTree>
    <p:extLst>
      <p:ext uri="{BB962C8B-B14F-4D97-AF65-F5344CB8AC3E}">
        <p14:creationId xmlns:p14="http://schemas.microsoft.com/office/powerpoint/2010/main" val="3010116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自訂版面配置">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defRPr>
            </a:lvl1pPr>
          </a:lstStyle>
          <a:p>
            <a:r>
              <a:rPr lang="zh-TW" altLang="en-US"/>
              <a:t>按一下以編輯母片標題樣式</a:t>
            </a:r>
          </a:p>
        </p:txBody>
      </p:sp>
    </p:spTree>
    <p:extLst>
      <p:ext uri="{BB962C8B-B14F-4D97-AF65-F5344CB8AC3E}">
        <p14:creationId xmlns:p14="http://schemas.microsoft.com/office/powerpoint/2010/main" val="275958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a:solidFill>
                  <a:schemeClr val="tx1"/>
                </a:solidFill>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marL="0" indent="0">
              <a:buFontTx/>
              <a:buNone/>
              <a:defRPr>
                <a:solidFill>
                  <a:schemeClr val="tx1"/>
                </a:solidFill>
              </a:defRPr>
            </a:lvl1pPr>
            <a:lvl2pPr marL="457200" indent="0">
              <a:buFontTx/>
              <a:buNone/>
              <a:defRPr>
                <a:solidFill>
                  <a:schemeClr val="tx1"/>
                </a:solidFill>
              </a:defRPr>
            </a:lvl2pPr>
            <a:lvl3pPr marL="914400" indent="0">
              <a:buFontTx/>
              <a:buNone/>
              <a:defRPr>
                <a:solidFill>
                  <a:schemeClr val="tx1"/>
                </a:solidFill>
              </a:defRPr>
            </a:lvl3pPr>
            <a:lvl4pPr marL="1371600" indent="0">
              <a:buFontTx/>
              <a:buNone/>
              <a:defRPr>
                <a:solidFill>
                  <a:schemeClr val="tx1"/>
                </a:solidFill>
              </a:defRPr>
            </a:lvl4pPr>
            <a:lvl5pPr marL="1828800" indent="0">
              <a:buFontTx/>
              <a:buNone/>
              <a:defRPr>
                <a:solidFill>
                  <a:schemeClr val="tx1"/>
                </a:solidFill>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p>
            <a:fld id="{A38BA894-75DE-4F5C-BF36-59A7BFCFA369}" type="datetime1">
              <a:rPr lang="zh-TW" altLang="en-US" smtClean="0"/>
              <a:t>2018/3/14</a:t>
            </a:fld>
            <a:endParaRPr lang="zh-TW" altLang="en-US"/>
          </a:p>
        </p:txBody>
      </p:sp>
      <p:sp>
        <p:nvSpPr>
          <p:cNvPr id="5" name="頁尾版面配置區 4"/>
          <p:cNvSpPr>
            <a:spLocks noGrp="1"/>
          </p:cNvSpPr>
          <p:nvPr>
            <p:ph type="ftr" sz="quarter" idx="11"/>
          </p:nvPr>
        </p:nvSpPr>
        <p:spPr/>
        <p:txBody>
          <a:bodyPr/>
          <a:lstStyle/>
          <a:p>
            <a:endParaRPr lang="zh-TW" altLang="en-US"/>
          </a:p>
        </p:txBody>
      </p:sp>
      <p:cxnSp>
        <p:nvCxnSpPr>
          <p:cNvPr id="8" name="直線接點 7"/>
          <p:cNvCxnSpPr/>
          <p:nvPr userDrawn="1"/>
        </p:nvCxnSpPr>
        <p:spPr>
          <a:xfrm>
            <a:off x="467544" y="1196752"/>
            <a:ext cx="8208912" cy="0"/>
          </a:xfrm>
          <a:prstGeom prst="line">
            <a:avLst/>
          </a:prstGeom>
          <a:ln w="57150"/>
          <a:scene3d>
            <a:camera prst="orthographicFront"/>
            <a:lightRig rig="threePt" dir="t"/>
          </a:scene3d>
          <a:sp3d>
            <a:bevelT/>
          </a:sp3d>
        </p:spPr>
        <p:style>
          <a:lnRef idx="1">
            <a:schemeClr val="accent3"/>
          </a:lnRef>
          <a:fillRef idx="0">
            <a:schemeClr val="accent3"/>
          </a:fillRef>
          <a:effectRef idx="0">
            <a:schemeClr val="accent3"/>
          </a:effectRef>
          <a:fontRef idx="minor">
            <a:schemeClr val="tx1"/>
          </a:fontRef>
        </p:style>
      </p:cxnSp>
      <p:grpSp>
        <p:nvGrpSpPr>
          <p:cNvPr id="11" name="群組 10"/>
          <p:cNvGrpSpPr/>
          <p:nvPr userDrawn="1"/>
        </p:nvGrpSpPr>
        <p:grpSpPr>
          <a:xfrm>
            <a:off x="0" y="6536494"/>
            <a:ext cx="9144000" cy="332656"/>
            <a:chOff x="179512" y="5589240"/>
            <a:chExt cx="2699792" cy="332656"/>
          </a:xfrm>
          <a:gradFill>
            <a:gsLst>
              <a:gs pos="0">
                <a:srgbClr val="008000">
                  <a:alpha val="92000"/>
                </a:srgbClr>
              </a:gs>
              <a:gs pos="51000">
                <a:srgbClr val="BCF4CF"/>
              </a:gs>
              <a:gs pos="86000">
                <a:srgbClr val="008000"/>
              </a:gs>
            </a:gsLst>
            <a:lin ang="4200000" scaled="0"/>
          </a:gradFill>
        </p:grpSpPr>
        <p:sp>
          <p:nvSpPr>
            <p:cNvPr id="10" name="矩形 9"/>
            <p:cNvSpPr/>
            <p:nvPr userDrawn="1"/>
          </p:nvSpPr>
          <p:spPr>
            <a:xfrm>
              <a:off x="179512" y="5589240"/>
              <a:ext cx="2699792" cy="3326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9" name="圖片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2731" y="5605016"/>
              <a:ext cx="389753" cy="288032"/>
            </a:xfrm>
            <a:prstGeom prst="rect">
              <a:avLst/>
            </a:prstGeom>
            <a:grpFill/>
            <a:ln>
              <a:noFill/>
            </a:ln>
          </p:spPr>
        </p:pic>
      </p:grpSp>
      <p:sp>
        <p:nvSpPr>
          <p:cNvPr id="6" name="投影片編號版面配置區 5"/>
          <p:cNvSpPr>
            <a:spLocks noGrp="1"/>
          </p:cNvSpPr>
          <p:nvPr>
            <p:ph type="sldNum" sz="quarter" idx="12"/>
          </p:nvPr>
        </p:nvSpPr>
        <p:spPr>
          <a:xfrm>
            <a:off x="7010400" y="6520259"/>
            <a:ext cx="2133600" cy="365125"/>
          </a:xfrm>
        </p:spPr>
        <p:txBody>
          <a:bodyPr/>
          <a:lstStyle>
            <a:lvl1pPr>
              <a:defRPr b="1">
                <a:solidFill>
                  <a:schemeClr val="bg1"/>
                </a:solidFill>
                <a:latin typeface="Times New Roman" panose="02020603050405020304" pitchFamily="18" charset="0"/>
                <a:cs typeface="Times New Roman" panose="02020603050405020304" pitchFamily="18" charset="0"/>
              </a:defRPr>
            </a:lvl1pPr>
          </a:lstStyle>
          <a:p>
            <a:fld id="{CDFA8818-436F-4D1B-BB46-E472D235EBD6}" type="slidenum">
              <a:rPr lang="zh-TW" altLang="en-US" smtClean="0"/>
              <a:t>‹#›</a:t>
            </a:fld>
            <a:endParaRPr lang="zh-TW" altLang="en-US" dirty="0"/>
          </a:p>
        </p:txBody>
      </p:sp>
    </p:spTree>
    <p:extLst>
      <p:ext uri="{BB962C8B-B14F-4D97-AF65-F5344CB8AC3E}">
        <p14:creationId xmlns:p14="http://schemas.microsoft.com/office/powerpoint/2010/main" val="1973442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EE477027-D830-44A9-BA95-DE192A0CBD33}" type="datetime1">
              <a:rPr lang="zh-TW" altLang="en-US" smtClean="0"/>
              <a:t>2018/3/14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fld id="{11983840-18B5-4699-BD5B-B36ED89B6B64}" type="slidenum">
              <a:rPr lang="zh-TW" altLang="en-US" smtClean="0"/>
              <a:pPr/>
              <a:t>‹#›</a:t>
            </a:fld>
            <a:endParaRPr lang="zh-TW" altLang="en-US" dirty="0"/>
          </a:p>
        </p:txBody>
      </p:sp>
    </p:spTree>
    <p:extLst>
      <p:ext uri="{BB962C8B-B14F-4D97-AF65-F5344CB8AC3E}">
        <p14:creationId xmlns:p14="http://schemas.microsoft.com/office/powerpoint/2010/main" val="153660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defRPr>
            </a:lvl1pPr>
          </a:lstStyle>
          <a:p>
            <a:r>
              <a:rPr lang="zh-TW" altLang="en-US" dirty="0"/>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231D0ADC-17B2-4FFB-9E65-DD2C1C8101F5}" type="datetime1">
              <a:rPr lang="zh-TW" altLang="en-US" smtClean="0"/>
              <a:t>2018/3/14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6876256" y="6381328"/>
            <a:ext cx="2133600" cy="365125"/>
          </a:xfrm>
        </p:spPr>
        <p:txBody>
          <a:bodyPr/>
          <a:lstStyle>
            <a:lvl1pPr>
              <a:defRPr>
                <a:solidFill>
                  <a:schemeClr val="tx1"/>
                </a:solidFill>
              </a:defRPr>
            </a:lvl1pPr>
          </a:lstStyle>
          <a:p>
            <a:fld id="{11983840-18B5-4699-BD5B-B36ED89B6B64}" type="slidenum">
              <a:rPr lang="zh-TW" altLang="en-US" smtClean="0"/>
              <a:pPr/>
              <a:t>‹#›</a:t>
            </a:fld>
            <a:endParaRPr lang="zh-TW" altLang="en-US" dirty="0"/>
          </a:p>
        </p:txBody>
      </p:sp>
    </p:spTree>
    <p:extLst>
      <p:ext uri="{BB962C8B-B14F-4D97-AF65-F5344CB8AC3E}">
        <p14:creationId xmlns:p14="http://schemas.microsoft.com/office/powerpoint/2010/main" val="367558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13E1957D-10A2-495D-9E5B-3978E3758A6B}" type="datetime1">
              <a:rPr lang="zh-TW" altLang="en-US" smtClean="0"/>
              <a:t>2018/3/14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a:xfrm>
            <a:off x="6876256" y="6309320"/>
            <a:ext cx="2133600" cy="365125"/>
          </a:xfrm>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276048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defRPr>
            </a:lvl1pPr>
          </a:lstStyle>
          <a:p>
            <a:r>
              <a:rPr lang="zh-TW" altLang="en-US"/>
              <a:t>按一下以編輯母片標題樣式</a:t>
            </a:r>
          </a:p>
        </p:txBody>
      </p:sp>
      <p:sp>
        <p:nvSpPr>
          <p:cNvPr id="3" name="日期版面配置區 2"/>
          <p:cNvSpPr>
            <a:spLocks noGrp="1"/>
          </p:cNvSpPr>
          <p:nvPr>
            <p:ph type="dt" sz="half" idx="10"/>
          </p:nvPr>
        </p:nvSpPr>
        <p:spPr/>
        <p:txBody>
          <a:bodyPr/>
          <a:lstStyle/>
          <a:p>
            <a:fld id="{2F17E39F-7517-4BBE-98B2-6D286C75AEB5}" type="datetime1">
              <a:rPr lang="zh-TW" altLang="en-US" smtClean="0"/>
              <a:t>2018/3/14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40505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665EA85-CF5D-4B63-AA59-39B1FFD5CBB2}" type="datetime1">
              <a:rPr lang="zh-TW" altLang="en-US" smtClean="0"/>
              <a:t>2018/3/14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127133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A8D68AC9-27EC-4BF9-8D45-880705302281}" type="datetime1">
              <a:rPr lang="zh-TW" altLang="en-US" smtClean="0"/>
              <a:t>2018/3/14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129661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27DC91B4-677F-4099-A6B1-B40DF5F23802}" type="datetime1">
              <a:rPr lang="zh-TW" altLang="en-US" smtClean="0"/>
              <a:t>2018/3/14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174871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50000">
              <a:srgbClr val="BCF4CF"/>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36FEA-BDFB-426E-9F1C-E14F02A49148}" type="datetime1">
              <a:rPr lang="zh-TW" altLang="en-US" smtClean="0"/>
              <a:t>2018/3/14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836823" y="630932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956049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3" r:id="rId13"/>
    <p:sldLayoutId id="2147483664" r:id="rId14"/>
    <p:sldLayoutId id="2147483665" r:id="rId15"/>
  </p:sldLayoutIdLst>
  <p:hf hdr="0" ftr="0" dt="0"/>
  <p:txStyles>
    <p:titleStyle>
      <a:lvl1pPr algn="ctr" defTabSz="914400" rtl="0" eaLnBrk="1" latinLnBrk="0" hangingPunct="1">
        <a:spcBef>
          <a:spcPct val="0"/>
        </a:spcBef>
        <a:buNone/>
        <a:defRPr sz="4400" kern="1200">
          <a:solidFill>
            <a:srgbClr val="003399"/>
          </a:solidFill>
          <a:latin typeface="微軟正黑體" panose="020B0604030504040204" pitchFamily="34" charset="-120"/>
          <a:ea typeface="微軟正黑體" panose="020B0604030504040204"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3399"/>
          </a:solidFill>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3399"/>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3399"/>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3399"/>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3399"/>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27584" y="1844824"/>
            <a:ext cx="7776864" cy="2232248"/>
          </a:xfrm>
        </p:spPr>
        <p:txBody>
          <a:bodyPr>
            <a:noAutofit/>
          </a:bodyPr>
          <a:lstStyle/>
          <a:p>
            <a:r>
              <a:rPr lang="zh-TW" altLang="en-US" b="1" dirty="0" smtClean="0"/>
              <a:t>第九次加速投資臺灣專案會議</a:t>
            </a:r>
            <a:r>
              <a:rPr lang="en-US" altLang="zh-TW" b="1" dirty="0" smtClean="0"/>
              <a:t/>
            </a:r>
            <a:br>
              <a:rPr lang="en-US" altLang="zh-TW" b="1" dirty="0" smtClean="0"/>
            </a:br>
            <a:r>
              <a:rPr lang="zh-TW" altLang="en-US" b="1" dirty="0" smtClean="0"/>
              <a:t>法規鬆綁成果</a:t>
            </a:r>
            <a:r>
              <a:rPr lang="zh-TW" altLang="en-US" b="1" dirty="0"/>
              <a:t>及效益</a:t>
            </a:r>
          </a:p>
        </p:txBody>
      </p:sp>
      <p:sp>
        <p:nvSpPr>
          <p:cNvPr id="3" name="副標題 2"/>
          <p:cNvSpPr>
            <a:spLocks noGrp="1"/>
          </p:cNvSpPr>
          <p:nvPr>
            <p:ph type="subTitle" idx="1"/>
          </p:nvPr>
        </p:nvSpPr>
        <p:spPr>
          <a:xfrm>
            <a:off x="1403648" y="5085184"/>
            <a:ext cx="6400800" cy="1320552"/>
          </a:xfrm>
        </p:spPr>
        <p:txBody>
          <a:bodyPr>
            <a:normAutofit/>
          </a:bodyPr>
          <a:lstStyle/>
          <a:p>
            <a:r>
              <a:rPr lang="zh-TW" altLang="en-US" sz="2800" b="1" dirty="0" smtClean="0"/>
              <a:t>國家發展委員會</a:t>
            </a:r>
            <a:endParaRPr lang="en-US" altLang="zh-TW" sz="2800" b="1" dirty="0" smtClean="0"/>
          </a:p>
          <a:p>
            <a:r>
              <a:rPr lang="en-US" altLang="zh-TW" sz="2800" b="1" dirty="0" smtClean="0">
                <a:cs typeface="Times New Roman" panose="02020603050405020304" pitchFamily="18" charset="0"/>
              </a:rPr>
              <a:t>107 </a:t>
            </a:r>
            <a:r>
              <a:rPr lang="zh-TW" altLang="en-US" sz="2800" b="1" dirty="0" smtClean="0">
                <a:cs typeface="Times New Roman" panose="02020603050405020304" pitchFamily="18" charset="0"/>
              </a:rPr>
              <a:t>年 </a:t>
            </a:r>
            <a:r>
              <a:rPr lang="en-US" altLang="zh-TW" sz="2800" b="1" dirty="0" smtClean="0">
                <a:cs typeface="Times New Roman" panose="02020603050405020304" pitchFamily="18" charset="0"/>
              </a:rPr>
              <a:t>3 </a:t>
            </a:r>
            <a:r>
              <a:rPr lang="zh-TW" altLang="en-US" sz="2800" b="1" dirty="0" smtClean="0">
                <a:cs typeface="Times New Roman" panose="02020603050405020304" pitchFamily="18" charset="0"/>
              </a:rPr>
              <a:t>月 </a:t>
            </a:r>
            <a:r>
              <a:rPr lang="en-US" altLang="zh-TW" sz="2800" b="1" dirty="0" smtClean="0">
                <a:cs typeface="Times New Roman" panose="02020603050405020304" pitchFamily="18" charset="0"/>
              </a:rPr>
              <a:t>15</a:t>
            </a:r>
            <a:r>
              <a:rPr lang="zh-TW" altLang="en-US" sz="2800" b="1" dirty="0" smtClean="0">
                <a:cs typeface="Times New Roman" panose="02020603050405020304" pitchFamily="18" charset="0"/>
              </a:rPr>
              <a:t>日</a:t>
            </a:r>
            <a:endParaRPr lang="zh-TW" altLang="en-US" sz="2800" b="1" dirty="0">
              <a:cs typeface="Times New Roman" panose="02020603050405020304" pitchFamily="18" charset="0"/>
            </a:endParaRPr>
          </a:p>
        </p:txBody>
      </p:sp>
      <p:sp>
        <p:nvSpPr>
          <p:cNvPr id="4" name="投影片編號版面配置區 3"/>
          <p:cNvSpPr>
            <a:spLocks noGrp="1"/>
          </p:cNvSpPr>
          <p:nvPr>
            <p:ph type="sldNum" sz="quarter" idx="4294967295"/>
          </p:nvPr>
        </p:nvSpPr>
        <p:spPr>
          <a:xfrm>
            <a:off x="7010400" y="6308725"/>
            <a:ext cx="2133600" cy="365125"/>
          </a:xfrm>
          <a:prstGeom prst="rect">
            <a:avLst/>
          </a:prstGeom>
        </p:spPr>
        <p:txBody>
          <a:bodyPr/>
          <a:lstStyle/>
          <a:p>
            <a:pPr algn="r"/>
            <a:fld id="{11983840-18B5-4699-BD5B-B36ED89B6B64}" type="slidenum">
              <a:rPr lang="zh-TW" altLang="en-US" sz="1400" smtClean="0">
                <a:latin typeface="標楷體" panose="03000509000000000000" pitchFamily="65" charset="-120"/>
                <a:ea typeface="標楷體" panose="03000509000000000000" pitchFamily="65" charset="-120"/>
              </a:rPr>
              <a:pPr algn="r"/>
              <a:t>1</a:t>
            </a:fld>
            <a:endParaRPr lang="zh-TW" altLang="en-US" sz="1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81766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10</a:t>
            </a:fld>
            <a:endParaRPr lang="zh-TW" altLang="en-US" dirty="0"/>
          </a:p>
        </p:txBody>
      </p:sp>
      <p:sp>
        <p:nvSpPr>
          <p:cNvPr id="30" name="Rectangle 21"/>
          <p:cNvSpPr>
            <a:spLocks noChangeArrowheads="1"/>
          </p:cNvSpPr>
          <p:nvPr/>
        </p:nvSpPr>
        <p:spPr bwMode="gray">
          <a:xfrm>
            <a:off x="3851275" y="369570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smtClean="0">
                <a:cs typeface="Times New Roman" panose="02020603050405020304" pitchFamily="18" charset="0"/>
              </a:rPr>
              <a:t>一、優化創新創業環境</a:t>
            </a:r>
            <a:endParaRPr lang="zh-TW" altLang="en-US" sz="4000" dirty="0">
              <a:cs typeface="Times New Roman" panose="02020603050405020304" pitchFamily="18" charset="0"/>
            </a:endParaRPr>
          </a:p>
        </p:txBody>
      </p:sp>
      <p:sp>
        <p:nvSpPr>
          <p:cNvPr id="5" name="矩形 4"/>
          <p:cNvSpPr/>
          <p:nvPr/>
        </p:nvSpPr>
        <p:spPr>
          <a:xfrm>
            <a:off x="-36512" y="1340768"/>
            <a:ext cx="9577064" cy="1431161"/>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u"/>
            </a:pP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簡化各機關未達</a:t>
            </a:r>
            <a:r>
              <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萬元限制性招標案件之採購程序</a:t>
            </a:r>
            <a:endPar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107.3.8</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中央機關未達公告金額採購招標辦法</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詳附件第</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37</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p>
          <a:p>
            <a:pPr lvl="1"/>
            <a:endParaRPr lang="zh-TW" altLang="en-US" sz="2400" dirty="0"/>
          </a:p>
        </p:txBody>
      </p:sp>
      <p:sp>
        <p:nvSpPr>
          <p:cNvPr id="7" name="矩形 6"/>
          <p:cNvSpPr/>
          <p:nvPr/>
        </p:nvSpPr>
        <p:spPr>
          <a:xfrm>
            <a:off x="665051" y="1916832"/>
            <a:ext cx="1098637"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300" b="1" dirty="0" smtClean="0">
                <a:latin typeface="微軟正黑體" panose="020B0604030504040204" pitchFamily="34" charset="-120"/>
                <a:ea typeface="微軟正黑體" panose="020B0604030504040204" pitchFamily="34" charset="-120"/>
              </a:rPr>
              <a:t>工程會</a:t>
            </a:r>
            <a:endParaRPr lang="zh-TW" altLang="en-US" sz="2300" b="1" dirty="0">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737059" y="2446331"/>
            <a:ext cx="7714332"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grpSp>
      <p:sp>
        <p:nvSpPr>
          <p:cNvPr id="14" name="文字方塊 13"/>
          <p:cNvSpPr txBox="1"/>
          <p:nvPr/>
        </p:nvSpPr>
        <p:spPr>
          <a:xfrm>
            <a:off x="3299180" y="3148318"/>
            <a:ext cx="2394781" cy="923330"/>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中央機關未達公告金額採購招標辦法第</a:t>
            </a:r>
            <a:r>
              <a:rPr lang="en-US" altLang="zh-TW" dirty="0" smtClean="0">
                <a:latin typeface="微軟正黑體" panose="020B0604030504040204" pitchFamily="34" charset="-120"/>
                <a:ea typeface="微軟正黑體" panose="020B0604030504040204" pitchFamily="34" charset="-120"/>
              </a:rPr>
              <a:t>2</a:t>
            </a:r>
            <a:r>
              <a:rPr lang="zh-TW" altLang="en-US" dirty="0" smtClean="0">
                <a:latin typeface="微軟正黑體" panose="020B0604030504040204" pitchFamily="34" charset="-120"/>
                <a:ea typeface="微軟正黑體" panose="020B0604030504040204" pitchFamily="34" charset="-120"/>
              </a:rPr>
              <a:t>條。</a:t>
            </a:r>
            <a:endParaRPr lang="zh-TW" altLang="en-US" dirty="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737058" y="3148318"/>
            <a:ext cx="2479607" cy="3123932"/>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採購招標辦法規定，機關</a:t>
            </a:r>
            <a:r>
              <a:rPr lang="zh-TW" altLang="en-US" sz="1700" dirty="0">
                <a:latin typeface="微軟正黑體" panose="020B0604030504040204" pitchFamily="34" charset="-120"/>
                <a:ea typeface="微軟正黑體" panose="020B0604030504040204" pitchFamily="34" charset="-120"/>
              </a:rPr>
              <a:t>辦理逾</a:t>
            </a:r>
            <a:r>
              <a:rPr lang="en-US" altLang="zh-TW" sz="1700" dirty="0">
                <a:latin typeface="微軟正黑體" panose="020B0604030504040204" pitchFamily="34" charset="-120"/>
                <a:ea typeface="微軟正黑體" panose="020B0604030504040204" pitchFamily="34" charset="-120"/>
              </a:rPr>
              <a:t>10</a:t>
            </a:r>
            <a:r>
              <a:rPr lang="zh-TW" altLang="en-US" sz="1700" dirty="0">
                <a:latin typeface="微軟正黑體" panose="020B0604030504040204" pitchFamily="34" charset="-120"/>
                <a:ea typeface="微軟正黑體" panose="020B0604030504040204" pitchFamily="34" charset="-120"/>
              </a:rPr>
              <a:t>萬</a:t>
            </a:r>
            <a:r>
              <a:rPr lang="zh-TW" altLang="en-US" sz="1700" dirty="0" smtClean="0">
                <a:latin typeface="微軟正黑體" panose="020B0604030504040204" pitchFamily="34" charset="-120"/>
                <a:ea typeface="微軟正黑體" panose="020B0604030504040204" pitchFamily="34" charset="-120"/>
              </a:rPr>
              <a:t>元未達</a:t>
            </a:r>
            <a:r>
              <a:rPr lang="en-US" altLang="zh-TW" sz="1700" dirty="0" smtClean="0">
                <a:latin typeface="微軟正黑體" panose="020B0604030504040204" pitchFamily="34" charset="-120"/>
                <a:ea typeface="微軟正黑體" panose="020B0604030504040204" pitchFamily="34" charset="-120"/>
              </a:rPr>
              <a:t>100</a:t>
            </a:r>
            <a:r>
              <a:rPr lang="zh-TW" altLang="en-US" sz="1700" dirty="0" smtClean="0">
                <a:latin typeface="微軟正黑體" panose="020B0604030504040204" pitchFamily="34" charset="-120"/>
                <a:ea typeface="微軟正黑體" panose="020B0604030504040204" pitchFamily="34" charset="-120"/>
              </a:rPr>
              <a:t>萬元採限制性招標</a:t>
            </a:r>
            <a:r>
              <a:rPr lang="zh-TW" altLang="en-US" sz="1700" dirty="0">
                <a:latin typeface="微軟正黑體" panose="020B0604030504040204" pitchFamily="34" charset="-120"/>
                <a:ea typeface="微軟正黑體" panose="020B0604030504040204" pitchFamily="34" charset="-120"/>
              </a:rPr>
              <a:t>，</a:t>
            </a:r>
            <a:r>
              <a:rPr lang="zh-TW" altLang="en-US" sz="1700" dirty="0" smtClean="0">
                <a:latin typeface="微軟正黑體" panose="020B0604030504040204" pitchFamily="34" charset="-120"/>
                <a:ea typeface="微軟正黑體" panose="020B0604030504040204" pitchFamily="34" charset="-120"/>
              </a:rPr>
              <a:t>應敘明不採公告方式辦理之理由。</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優化新創事業投資環境行動方案，將刪除上述</a:t>
            </a:r>
            <a:r>
              <a:rPr lang="zh-TW" altLang="en-US" sz="1700" dirty="0">
                <a:latin typeface="微軟正黑體" panose="020B0604030504040204" pitchFamily="34" charset="-120"/>
                <a:ea typeface="微軟正黑體" panose="020B0604030504040204" pitchFamily="34" charset="-120"/>
              </a:rPr>
              <a:t>「</a:t>
            </a:r>
            <a:r>
              <a:rPr lang="zh-TW" altLang="en-US" sz="1700" dirty="0" smtClean="0">
                <a:latin typeface="微軟正黑體" panose="020B0604030504040204" pitchFamily="34" charset="-120"/>
                <a:ea typeface="微軟正黑體" panose="020B0604030504040204" pitchFamily="34" charset="-120"/>
              </a:rPr>
              <a:t>敘</a:t>
            </a:r>
            <a:r>
              <a:rPr lang="zh-TW" altLang="en-US" sz="1700" dirty="0">
                <a:latin typeface="微軟正黑體" panose="020B0604030504040204" pitchFamily="34" charset="-120"/>
                <a:ea typeface="微軟正黑體" panose="020B0604030504040204" pitchFamily="34" charset="-120"/>
              </a:rPr>
              <a:t>明不採公告方式</a:t>
            </a:r>
            <a:r>
              <a:rPr lang="zh-TW" altLang="en-US" sz="1700" dirty="0" smtClean="0">
                <a:latin typeface="微軟正黑體" panose="020B0604030504040204" pitchFamily="34" charset="-120"/>
                <a:ea typeface="微軟正黑體" panose="020B0604030504040204" pitchFamily="34" charset="-120"/>
              </a:rPr>
              <a:t>辦理之理由」之規定，列為第</a:t>
            </a:r>
            <a:r>
              <a:rPr lang="en-US" altLang="zh-TW" sz="1700" dirty="0" smtClean="0">
                <a:latin typeface="微軟正黑體" panose="020B0604030504040204" pitchFamily="34" charset="-120"/>
                <a:ea typeface="微軟正黑體" panose="020B0604030504040204" pitchFamily="34" charset="-120"/>
              </a:rPr>
              <a:t>1</a:t>
            </a:r>
            <a:r>
              <a:rPr lang="zh-TW" altLang="en-US" sz="1700" dirty="0" smtClean="0">
                <a:latin typeface="微軟正黑體" panose="020B0604030504040204" pitchFamily="34" charset="-120"/>
                <a:ea typeface="微軟正黑體" panose="020B0604030504040204" pitchFamily="34" charset="-120"/>
              </a:rPr>
              <a:t>季推動措施。</a:t>
            </a:r>
            <a:endParaRPr lang="en-US" altLang="zh-TW" sz="1700" dirty="0" smtClean="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971784" y="3140968"/>
            <a:ext cx="2272624" cy="646331"/>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已於</a:t>
            </a:r>
            <a:r>
              <a:rPr lang="en-US" altLang="zh-TW" dirty="0" smtClean="0">
                <a:latin typeface="微軟正黑體" panose="020B0604030504040204" pitchFamily="34" charset="-120"/>
                <a:ea typeface="微軟正黑體" panose="020B0604030504040204" pitchFamily="34" charset="-120"/>
              </a:rPr>
              <a:t>107.3.8</a:t>
            </a:r>
            <a:r>
              <a:rPr lang="zh-TW" altLang="en-US" dirty="0" smtClean="0">
                <a:latin typeface="微軟正黑體" panose="020B0604030504040204" pitchFamily="34" charset="-120"/>
                <a:ea typeface="微軟正黑體" panose="020B0604030504040204" pitchFamily="34" charset="-120"/>
              </a:rPr>
              <a:t>修正辦法。</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50315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11</a:t>
            </a:fld>
            <a:endParaRPr lang="zh-TW" altLang="en-US" dirty="0"/>
          </a:p>
        </p:txBody>
      </p:sp>
      <p:sp>
        <p:nvSpPr>
          <p:cNvPr id="30" name="Rectangle 21"/>
          <p:cNvSpPr>
            <a:spLocks noChangeArrowheads="1"/>
          </p:cNvSpPr>
          <p:nvPr/>
        </p:nvSpPr>
        <p:spPr bwMode="gray">
          <a:xfrm>
            <a:off x="3851275" y="369570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a:cs typeface="Times New Roman" panose="02020603050405020304" pitchFamily="18" charset="0"/>
              </a:rPr>
              <a:t>二</a:t>
            </a:r>
            <a:r>
              <a:rPr lang="zh-TW" altLang="en-US" sz="4000" dirty="0" smtClean="0">
                <a:cs typeface="Times New Roman" panose="02020603050405020304" pitchFamily="18" charset="0"/>
              </a:rPr>
              <a:t>、推動減稅便民</a:t>
            </a:r>
            <a:endParaRPr lang="zh-TW" altLang="en-US" sz="4000" dirty="0">
              <a:cs typeface="Times New Roman" panose="02020603050405020304" pitchFamily="18" charset="0"/>
            </a:endParaRPr>
          </a:p>
        </p:txBody>
      </p:sp>
      <p:sp>
        <p:nvSpPr>
          <p:cNvPr id="5" name="矩形 4"/>
          <p:cNvSpPr/>
          <p:nvPr/>
        </p:nvSpPr>
        <p:spPr>
          <a:xfrm>
            <a:off x="0" y="1340768"/>
            <a:ext cx="9324527" cy="984885"/>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u"/>
            </a:pP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兒童課後照顧服務，免徵營業稅</a:t>
            </a:r>
            <a:endPar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en-US" altLang="zh-TW" sz="2400" dirty="0" smtClean="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a:t>
            </a:r>
            <a:r>
              <a:rPr lang="en-US" altLang="zh-TW" sz="2200" dirty="0" smtClean="0">
                <a:latin typeface="微軟正黑體" panose="020B0604030504040204" pitchFamily="34" charset="-120"/>
                <a:ea typeface="微軟正黑體" panose="020B0604030504040204" pitchFamily="34" charset="-120"/>
              </a:rPr>
              <a:t>107</a:t>
            </a:r>
            <a:r>
              <a:rPr lang="zh-TW" altLang="zh-TW" sz="2200" dirty="0">
                <a:latin typeface="微軟正黑體" panose="020B0604030504040204" pitchFamily="34" charset="-120"/>
                <a:ea typeface="微軟正黑體" panose="020B0604030504040204" pitchFamily="34" charset="-120"/>
              </a:rPr>
              <a:t>年</a:t>
            </a:r>
            <a:r>
              <a:rPr lang="en-US" altLang="zh-TW" sz="2200" dirty="0">
                <a:latin typeface="微軟正黑體" panose="020B0604030504040204" pitchFamily="34" charset="-120"/>
                <a:ea typeface="微軟正黑體" panose="020B0604030504040204" pitchFamily="34" charset="-120"/>
              </a:rPr>
              <a:t>2</a:t>
            </a:r>
            <a:r>
              <a:rPr lang="zh-TW" altLang="zh-TW" sz="2200" dirty="0">
                <a:latin typeface="微軟正黑體" panose="020B0604030504040204" pitchFamily="34" charset="-120"/>
                <a:ea typeface="微軟正黑體" panose="020B0604030504040204" pitchFamily="34" charset="-120"/>
              </a:rPr>
              <a:t>月</a:t>
            </a:r>
            <a:r>
              <a:rPr lang="en-US" altLang="zh-TW" sz="2200" dirty="0">
                <a:latin typeface="微軟正黑體" panose="020B0604030504040204" pitchFamily="34" charset="-120"/>
                <a:ea typeface="微軟正黑體" panose="020B0604030504040204" pitchFamily="34" charset="-120"/>
              </a:rPr>
              <a:t>1</a:t>
            </a:r>
            <a:r>
              <a:rPr lang="zh-TW" altLang="zh-TW" sz="2200" dirty="0">
                <a:latin typeface="微軟正黑體" panose="020B0604030504040204" pitchFamily="34" charset="-120"/>
                <a:ea typeface="微軟正黑體" panose="020B0604030504040204" pitchFamily="34" charset="-120"/>
              </a:rPr>
              <a:t>日台財稅字第</a:t>
            </a:r>
            <a:r>
              <a:rPr lang="en-US" altLang="zh-TW" sz="2200" dirty="0">
                <a:latin typeface="微軟正黑體" panose="020B0604030504040204" pitchFamily="34" charset="-120"/>
                <a:ea typeface="微軟正黑體" panose="020B0604030504040204" pitchFamily="34" charset="-120"/>
              </a:rPr>
              <a:t>10600737880</a:t>
            </a:r>
            <a:r>
              <a:rPr lang="zh-TW" altLang="zh-TW" sz="2200" dirty="0" smtClean="0">
                <a:latin typeface="微軟正黑體" panose="020B0604030504040204" pitchFamily="34" charset="-120"/>
                <a:ea typeface="微軟正黑體" panose="020B0604030504040204" pitchFamily="34" charset="-120"/>
              </a:rPr>
              <a:t>號</a:t>
            </a:r>
            <a:r>
              <a:rPr lang="zh-TW" altLang="en-US" sz="2200" dirty="0" smtClean="0">
                <a:latin typeface="微軟正黑體" panose="020B0604030504040204" pitchFamily="34" charset="-120"/>
                <a:ea typeface="微軟正黑體" panose="020B0604030504040204" pitchFamily="34" charset="-120"/>
              </a:rPr>
              <a:t>令</a:t>
            </a:r>
            <a:r>
              <a:rPr lang="en-US" altLang="zh-TW" sz="2200" dirty="0" smtClean="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詳附件</a:t>
            </a:r>
            <a:r>
              <a:rPr lang="zh-TW" altLang="en-US" sz="2200" dirty="0" smtClean="0">
                <a:latin typeface="微軟正黑體" panose="020B0604030504040204" pitchFamily="34" charset="-120"/>
                <a:ea typeface="微軟正黑體" panose="020B0604030504040204" pitchFamily="34" charset="-120"/>
              </a:rPr>
              <a:t>第</a:t>
            </a:r>
            <a:r>
              <a:rPr lang="en-US" altLang="zh-TW" sz="2200" dirty="0" smtClean="0">
                <a:latin typeface="微軟正黑體" panose="020B0604030504040204" pitchFamily="34" charset="-120"/>
                <a:ea typeface="微軟正黑體" panose="020B0604030504040204" pitchFamily="34" charset="-120"/>
              </a:rPr>
              <a:t>11</a:t>
            </a:r>
            <a:r>
              <a:rPr lang="zh-TW" altLang="en-US" sz="2200" dirty="0" smtClean="0">
                <a:latin typeface="微軟正黑體" panose="020B0604030504040204" pitchFamily="34" charset="-120"/>
                <a:ea typeface="微軟正黑體" panose="020B0604030504040204" pitchFamily="34" charset="-120"/>
              </a:rPr>
              <a:t>項</a:t>
            </a:r>
            <a:r>
              <a:rPr lang="en-US" altLang="zh-TW" sz="2200" dirty="0" smtClean="0">
                <a:latin typeface="微軟正黑體" panose="020B0604030504040204" pitchFamily="34" charset="-120"/>
                <a:ea typeface="微軟正黑體" panose="020B0604030504040204" pitchFamily="34" charset="-120"/>
              </a:rPr>
              <a:t>)</a:t>
            </a:r>
            <a:endParaRPr lang="zh-TW" altLang="en-US" sz="2200" dirty="0">
              <a:latin typeface="微軟正黑體" panose="020B0604030504040204" pitchFamily="34" charset="-120"/>
              <a:ea typeface="微軟正黑體" panose="020B0604030504040204" pitchFamily="34" charset="-120"/>
            </a:endParaRPr>
          </a:p>
        </p:txBody>
      </p:sp>
      <p:sp>
        <p:nvSpPr>
          <p:cNvPr id="7" name="矩形 6"/>
          <p:cNvSpPr/>
          <p:nvPr/>
        </p:nvSpPr>
        <p:spPr>
          <a:xfrm>
            <a:off x="737058" y="1922823"/>
            <a:ext cx="1026629"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smtClean="0">
                <a:latin typeface="微軟正黑體" panose="020B0604030504040204" pitchFamily="34" charset="-120"/>
                <a:ea typeface="微軟正黑體" panose="020B0604030504040204" pitchFamily="34" charset="-120"/>
              </a:rPr>
              <a:t>財政部     </a:t>
            </a:r>
            <a:endParaRPr lang="zh-TW" altLang="en-US" sz="2200" b="1" dirty="0">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737059" y="2446331"/>
            <a:ext cx="7714332"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grpSp>
      <p:sp>
        <p:nvSpPr>
          <p:cNvPr id="14" name="文字方塊 13"/>
          <p:cNvSpPr txBox="1"/>
          <p:nvPr/>
        </p:nvSpPr>
        <p:spPr>
          <a:xfrm>
            <a:off x="467544" y="3061981"/>
            <a:ext cx="2880319" cy="3385542"/>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zh-TW" altLang="en-US" sz="1700" dirty="0">
                <a:latin typeface="微軟正黑體" panose="020B0604030504040204" pitchFamily="34" charset="-120"/>
                <a:ea typeface="微軟正黑體" panose="020B0604030504040204" pitchFamily="34" charset="-120"/>
              </a:rPr>
              <a:t>財政部</a:t>
            </a:r>
            <a:r>
              <a:rPr lang="en-US" altLang="zh-TW" sz="1700" dirty="0">
                <a:latin typeface="微軟正黑體" panose="020B0604030504040204" pitchFamily="34" charset="-120"/>
                <a:ea typeface="微軟正黑體" panose="020B0604030504040204" pitchFamily="34" charset="-120"/>
              </a:rPr>
              <a:t>98</a:t>
            </a:r>
            <a:r>
              <a:rPr lang="zh-TW" altLang="en-US" sz="1700" dirty="0">
                <a:latin typeface="微軟正黑體" panose="020B0604030504040204" pitchFamily="34" charset="-120"/>
                <a:ea typeface="微軟正黑體" panose="020B0604030504040204" pitchFamily="34" charset="-120"/>
              </a:rPr>
              <a:t>年令釋，各地方政府</a:t>
            </a:r>
            <a:r>
              <a:rPr lang="zh-TW" altLang="zh-TW" sz="1700" dirty="0">
                <a:latin typeface="微軟正黑體" panose="020B0604030504040204" pitchFamily="34" charset="-120"/>
                <a:ea typeface="微軟正黑體" panose="020B0604030504040204" pitchFamily="34" charset="-120"/>
              </a:rPr>
              <a:t>所屬學校及國民</a:t>
            </a:r>
            <a:r>
              <a:rPr lang="zh-TW" altLang="zh-TW" sz="1700" dirty="0" smtClean="0">
                <a:latin typeface="微軟正黑體" panose="020B0604030504040204" pitchFamily="34" charset="-120"/>
                <a:ea typeface="微軟正黑體" panose="020B0604030504040204" pitchFamily="34" charset="-120"/>
              </a:rPr>
              <a:t>小學委託</a:t>
            </a:r>
            <a:r>
              <a:rPr lang="zh-TW" altLang="zh-TW" sz="1700" dirty="0">
                <a:latin typeface="微軟正黑體" panose="020B0604030504040204" pitchFamily="34" charset="-120"/>
                <a:ea typeface="微軟正黑體" panose="020B0604030504040204" pitchFamily="34" charset="-120"/>
              </a:rPr>
              <a:t>立案之</a:t>
            </a:r>
            <a:r>
              <a:rPr lang="zh-TW" altLang="en-US" sz="1700" dirty="0">
                <a:latin typeface="微軟正黑體" panose="020B0604030504040204" pitchFamily="34" charset="-120"/>
                <a:ea typeface="微軟正黑體" panose="020B0604030504040204" pitchFamily="34" charset="-120"/>
              </a:rPr>
              <a:t>公、私立機構、法人或</a:t>
            </a:r>
            <a:r>
              <a:rPr lang="zh-TW" altLang="en-US" sz="1700" dirty="0" smtClean="0">
                <a:latin typeface="微軟正黑體" panose="020B0604030504040204" pitchFamily="34" charset="-120"/>
                <a:ea typeface="微軟正黑體" panose="020B0604030504040204" pitchFamily="34" charset="-120"/>
              </a:rPr>
              <a:t>團體，辦理</a:t>
            </a:r>
            <a:r>
              <a:rPr lang="zh-TW" altLang="en-US" sz="1700" dirty="0">
                <a:latin typeface="微軟正黑體" panose="020B0604030504040204" pitchFamily="34" charset="-120"/>
                <a:ea typeface="微軟正黑體" panose="020B0604030504040204" pitchFamily="34" charset="-120"/>
              </a:rPr>
              <a:t>國民小學兒童課後照顧服務</a:t>
            </a:r>
            <a:r>
              <a:rPr lang="zh-TW" altLang="en-US" sz="1700" dirty="0" smtClean="0">
                <a:latin typeface="微軟正黑體" panose="020B0604030504040204" pitchFamily="34" charset="-120"/>
                <a:ea typeface="微軟正黑體" panose="020B0604030504040204" pitchFamily="34" charset="-120"/>
              </a:rPr>
              <a:t>，免</a:t>
            </a:r>
            <a:r>
              <a:rPr lang="zh-TW" altLang="en-US" sz="1700" dirty="0">
                <a:latin typeface="微軟正黑體" panose="020B0604030504040204" pitchFamily="34" charset="-120"/>
                <a:ea typeface="微軟正黑體" panose="020B0604030504040204" pitchFamily="34" charset="-120"/>
              </a:rPr>
              <a:t>徵營業稅</a:t>
            </a:r>
            <a:r>
              <a:rPr lang="zh-TW" altLang="en-US" sz="1700" dirty="0" smtClean="0">
                <a:latin typeface="微軟正黑體" panose="020B0604030504040204" pitchFamily="34" charset="-120"/>
                <a:ea typeface="微軟正黑體" panose="020B0604030504040204" pitchFamily="34" charset="-120"/>
              </a:rPr>
              <a:t>。</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en-US" altLang="zh-TW" sz="1700" dirty="0" smtClean="0">
                <a:latin typeface="微軟正黑體" panose="020B0604030504040204" pitchFamily="34" charset="-120"/>
                <a:ea typeface="微軟正黑體" panose="020B0604030504040204" pitchFamily="34" charset="-120"/>
              </a:rPr>
              <a:t>100.11.30</a:t>
            </a:r>
            <a:r>
              <a:rPr lang="zh-TW" altLang="zh-TW" sz="1700" dirty="0" smtClean="0">
                <a:latin typeface="微軟正黑體" panose="020B0604030504040204" pitchFamily="34" charset="-120"/>
                <a:ea typeface="微軟正黑體" panose="020B0604030504040204" pitchFamily="34" charset="-120"/>
              </a:rPr>
              <a:t>修正</a:t>
            </a:r>
            <a:r>
              <a:rPr lang="zh-TW" altLang="en-US" sz="1700" dirty="0">
                <a:latin typeface="微軟正黑體" panose="020B0604030504040204" pitchFamily="34" charset="-120"/>
                <a:ea typeface="微軟正黑體" panose="020B0604030504040204" pitchFamily="34" charset="-120"/>
              </a:rPr>
              <a:t>「</a:t>
            </a:r>
            <a:r>
              <a:rPr lang="zh-TW" altLang="zh-TW" sz="1700" dirty="0">
                <a:latin typeface="微軟正黑體" panose="020B0604030504040204" pitchFamily="34" charset="-120"/>
                <a:ea typeface="微軟正黑體" panose="020B0604030504040204" pitchFamily="34" charset="-120"/>
              </a:rPr>
              <a:t>兒童及少年福利與權益保障法</a:t>
            </a:r>
            <a:r>
              <a:rPr lang="zh-TW" altLang="en-US" sz="1700" dirty="0">
                <a:latin typeface="微軟正黑體" panose="020B0604030504040204" pitchFamily="34" charset="-120"/>
                <a:ea typeface="微軟正黑體" panose="020B0604030504040204" pitchFamily="34" charset="-120"/>
              </a:rPr>
              <a:t>」</a:t>
            </a:r>
            <a:r>
              <a:rPr lang="zh-TW" altLang="zh-TW" sz="1700" dirty="0">
                <a:latin typeface="微軟正黑體" panose="020B0604030504040204" pitchFamily="34" charset="-120"/>
                <a:ea typeface="微軟正黑體" panose="020B0604030504040204" pitchFamily="34" charset="-120"/>
              </a:rPr>
              <a:t>，</a:t>
            </a:r>
            <a:r>
              <a:rPr lang="zh-TW" altLang="en-US" sz="1700" dirty="0">
                <a:latin typeface="微軟正黑體" panose="020B0604030504040204" pitchFamily="34" charset="-120"/>
                <a:ea typeface="微軟正黑體" panose="020B0604030504040204" pitchFamily="34" charset="-120"/>
              </a:rPr>
              <a:t>允許</a:t>
            </a:r>
            <a:r>
              <a:rPr lang="zh-TW" altLang="zh-TW" sz="1700" dirty="0">
                <a:latin typeface="微軟正黑體" panose="020B0604030504040204" pitchFamily="34" charset="-120"/>
                <a:ea typeface="微軟正黑體" panose="020B0604030504040204" pitchFamily="34" charset="-120"/>
              </a:rPr>
              <a:t>課後照顧服務</a:t>
            </a:r>
            <a:r>
              <a:rPr lang="zh-TW" altLang="en-US" sz="1700" dirty="0">
                <a:latin typeface="微軟正黑體" panose="020B0604030504040204" pitchFamily="34" charset="-120"/>
                <a:ea typeface="微軟正黑體" panose="020B0604030504040204" pitchFamily="34" charset="-120"/>
              </a:rPr>
              <a:t>可</a:t>
            </a:r>
            <a:r>
              <a:rPr lang="zh-TW" altLang="zh-TW" sz="1700" dirty="0">
                <a:latin typeface="微軟正黑體" panose="020B0604030504040204" pitchFamily="34" charset="-120"/>
                <a:ea typeface="微軟正黑體" panose="020B0604030504040204" pitchFamily="34" charset="-120"/>
              </a:rPr>
              <a:t>由私人自行</a:t>
            </a:r>
            <a:r>
              <a:rPr lang="zh-TW" altLang="zh-TW" sz="1700" dirty="0" smtClean="0">
                <a:latin typeface="微軟正黑體" panose="020B0604030504040204" pitchFamily="34" charset="-120"/>
                <a:ea typeface="微軟正黑體" panose="020B0604030504040204" pitchFamily="34" charset="-120"/>
              </a:rPr>
              <a:t>辦理</a:t>
            </a:r>
            <a:r>
              <a:rPr lang="zh-TW" altLang="en-US" sz="1700" dirty="0" smtClean="0">
                <a:latin typeface="微軟正黑體" panose="020B0604030504040204" pitchFamily="34" charset="-120"/>
                <a:ea typeface="微軟正黑體" panose="020B0604030504040204" pitchFamily="34" charset="-120"/>
              </a:rPr>
              <a:t>。營業</a:t>
            </a:r>
            <a:r>
              <a:rPr lang="zh-TW" altLang="en-US" sz="1700" dirty="0">
                <a:latin typeface="微軟正黑體" panose="020B0604030504040204" pitchFamily="34" charset="-120"/>
                <a:ea typeface="微軟正黑體" panose="020B0604030504040204" pitchFamily="34" charset="-120"/>
              </a:rPr>
              <a:t>人</a:t>
            </a:r>
            <a:r>
              <a:rPr lang="zh-TW" altLang="en-US" sz="1700" dirty="0" smtClean="0">
                <a:latin typeface="微軟正黑體" panose="020B0604030504040204" pitchFamily="34" charset="-120"/>
                <a:ea typeface="微軟正黑體" panose="020B0604030504040204" pitchFamily="34" charset="-120"/>
              </a:rPr>
              <a:t>反應，非地方政府委託辦理，亦應同免營業稅。</a:t>
            </a:r>
            <a:endParaRPr lang="zh-TW" altLang="en-US" sz="1700" dirty="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3347864" y="3103800"/>
            <a:ext cx="2232248" cy="923330"/>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加值型及非加值型營業稅法第</a:t>
            </a:r>
            <a:r>
              <a:rPr lang="en-US" altLang="zh-TW" dirty="0">
                <a:latin typeface="微軟正黑體" panose="020B0604030504040204" pitchFamily="34" charset="-120"/>
                <a:ea typeface="微軟正黑體" panose="020B0604030504040204" pitchFamily="34" charset="-120"/>
              </a:rPr>
              <a:t>8</a:t>
            </a:r>
            <a:r>
              <a:rPr lang="zh-TW" altLang="en-US" dirty="0" smtClean="0">
                <a:latin typeface="微軟正黑體" panose="020B0604030504040204" pitchFamily="34" charset="-120"/>
                <a:ea typeface="微軟正黑體" panose="020B0604030504040204" pitchFamily="34" charset="-120"/>
              </a:rPr>
              <a:t>條第</a:t>
            </a:r>
            <a:r>
              <a:rPr lang="en-US" altLang="zh-TW" dirty="0" smtClean="0">
                <a:latin typeface="微軟正黑體" panose="020B0604030504040204" pitchFamily="34" charset="-120"/>
                <a:ea typeface="微軟正黑體" panose="020B0604030504040204" pitchFamily="34" charset="-120"/>
              </a:rPr>
              <a:t>1</a:t>
            </a:r>
            <a:r>
              <a:rPr lang="zh-TW" altLang="en-US" dirty="0" smtClean="0">
                <a:latin typeface="微軟正黑體" panose="020B0604030504040204" pitchFamily="34" charset="-120"/>
                <a:ea typeface="微軟正黑體" panose="020B0604030504040204" pitchFamily="34" charset="-120"/>
              </a:rPr>
              <a:t>項第</a:t>
            </a:r>
            <a:r>
              <a:rPr lang="en-US" altLang="zh-TW" dirty="0" smtClean="0">
                <a:latin typeface="微軟正黑體" panose="020B0604030504040204" pitchFamily="34" charset="-120"/>
                <a:ea typeface="微軟正黑體" panose="020B0604030504040204" pitchFamily="34" charset="-120"/>
              </a:rPr>
              <a:t>4</a:t>
            </a:r>
            <a:r>
              <a:rPr lang="zh-TW" altLang="en-US" dirty="0" smtClean="0">
                <a:latin typeface="微軟正黑體" panose="020B0604030504040204" pitchFamily="34" charset="-120"/>
                <a:ea typeface="微軟正黑體" panose="020B0604030504040204" pitchFamily="34" charset="-120"/>
              </a:rPr>
              <a:t>款。</a:t>
            </a:r>
            <a:endParaRPr lang="zh-TW" altLang="en-US" dirty="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868144" y="3140968"/>
            <a:ext cx="2304256" cy="3016210"/>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en-US" altLang="zh-TW" dirty="0" smtClean="0">
                <a:latin typeface="微軟正黑體" panose="020B0604030504040204" pitchFamily="34" charset="-120"/>
                <a:ea typeface="微軟正黑體" panose="020B0604030504040204" pitchFamily="34" charset="-120"/>
              </a:rPr>
              <a:t>107.2.1</a:t>
            </a:r>
            <a:r>
              <a:rPr lang="zh-TW" altLang="en-US" dirty="0" smtClean="0">
                <a:latin typeface="微軟正黑體" panose="020B0604030504040204" pitchFamily="34" charset="-120"/>
                <a:ea typeface="微軟正黑體" panose="020B0604030504040204" pitchFamily="34" charset="-120"/>
              </a:rPr>
              <a:t>令</a:t>
            </a:r>
            <a:r>
              <a:rPr lang="zh-TW" altLang="zh-TW" dirty="0" smtClean="0">
                <a:latin typeface="微軟正黑體" panose="020B0604030504040204" pitchFamily="34" charset="-120"/>
                <a:ea typeface="微軟正黑體" panose="020B0604030504040204" pitchFamily="34" charset="-120"/>
              </a:rPr>
              <a:t>釋</a:t>
            </a:r>
            <a:r>
              <a:rPr lang="zh-TW" altLang="en-US" dirty="0" smtClean="0">
                <a:latin typeface="微軟正黑體" panose="020B0604030504040204" pitchFamily="34" charset="-120"/>
                <a:ea typeface="微軟正黑體" panose="020B0604030504040204" pitchFamily="34" charset="-120"/>
              </a:rPr>
              <a:t>，依</a:t>
            </a:r>
            <a:r>
              <a:rPr lang="zh-TW" altLang="en-US" dirty="0">
                <a:latin typeface="微軟正黑體" panose="020B0604030504040204" pitchFamily="34" charset="-120"/>
                <a:ea typeface="微軟正黑體" panose="020B0604030504040204" pitchFamily="34" charset="-120"/>
              </a:rPr>
              <a:t>兒童及少年福利與權益保障法設立之兒童課後照顧服務班</a:t>
            </a:r>
            <a:r>
              <a:rPr lang="zh-TW" altLang="en-US" dirty="0" smtClean="0">
                <a:latin typeface="微軟正黑體" panose="020B0604030504040204" pitchFamily="34" charset="-120"/>
                <a:ea typeface="微軟正黑體" panose="020B0604030504040204" pitchFamily="34" charset="-120"/>
              </a:rPr>
              <a:t>與中心</a:t>
            </a:r>
            <a:r>
              <a:rPr lang="zh-TW" altLang="en-US" dirty="0">
                <a:latin typeface="微軟正黑體" panose="020B0604030504040204" pitchFamily="34" charset="-120"/>
                <a:ea typeface="微軟正黑體" panose="020B0604030504040204" pitchFamily="34" charset="-120"/>
              </a:rPr>
              <a:t>，提供兒童課後照顧服務</a:t>
            </a:r>
            <a:r>
              <a:rPr lang="zh-TW" altLang="en-US" dirty="0" smtClean="0">
                <a:latin typeface="微軟正黑體" panose="020B0604030504040204" pitchFamily="34" charset="-120"/>
                <a:ea typeface="微軟正黑體" panose="020B0604030504040204" pitchFamily="34" charset="-120"/>
              </a:rPr>
              <a:t>，免</a:t>
            </a:r>
            <a:r>
              <a:rPr lang="zh-TW" altLang="en-US" dirty="0">
                <a:latin typeface="微軟正黑體" panose="020B0604030504040204" pitchFamily="34" charset="-120"/>
                <a:ea typeface="微軟正黑體" panose="020B0604030504040204" pitchFamily="34" charset="-120"/>
              </a:rPr>
              <a:t>徵營業稅</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落實兒童及少年福利政策，減輕家庭負擔。</a:t>
            </a:r>
            <a:endParaRPr lang="zh-TW"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14011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12</a:t>
            </a:fld>
            <a:endParaRPr lang="zh-TW" altLang="en-US" dirty="0"/>
          </a:p>
        </p:txBody>
      </p:sp>
      <p:sp>
        <p:nvSpPr>
          <p:cNvPr id="30" name="Rectangle 21"/>
          <p:cNvSpPr>
            <a:spLocks noChangeArrowheads="1"/>
          </p:cNvSpPr>
          <p:nvPr/>
        </p:nvSpPr>
        <p:spPr bwMode="gray">
          <a:xfrm>
            <a:off x="3851275" y="369570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smtClean="0">
                <a:cs typeface="Times New Roman" panose="02020603050405020304" pitchFamily="18" charset="0"/>
              </a:rPr>
              <a:t>三、賦予企業經營彈性</a:t>
            </a:r>
            <a:endParaRPr lang="zh-TW" altLang="en-US" sz="4000" dirty="0">
              <a:cs typeface="Times New Roman" panose="02020603050405020304" pitchFamily="18" charset="0"/>
            </a:endParaRPr>
          </a:p>
        </p:txBody>
      </p:sp>
      <p:sp>
        <p:nvSpPr>
          <p:cNvPr id="5" name="矩形 4"/>
          <p:cNvSpPr/>
          <p:nvPr/>
        </p:nvSpPr>
        <p:spPr>
          <a:xfrm>
            <a:off x="467544" y="1340768"/>
            <a:ext cx="8208912" cy="984885"/>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u"/>
            </a:pP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最</a:t>
            </a: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有利標決標</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案件撤銷</a:t>
            </a: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決標或解除</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契約，可</a:t>
            </a: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依序</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遞補議價</a:t>
            </a:r>
            <a:endPar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107.3.2</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政府採購法</a:t>
            </a: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施行</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細則</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詳附件</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36</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400" dirty="0"/>
          </a:p>
        </p:txBody>
      </p:sp>
      <p:sp>
        <p:nvSpPr>
          <p:cNvPr id="7" name="矩形 6"/>
          <p:cNvSpPr/>
          <p:nvPr/>
        </p:nvSpPr>
        <p:spPr>
          <a:xfrm>
            <a:off x="1187624" y="1916832"/>
            <a:ext cx="1152128"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latin typeface="微軟正黑體" panose="020B0604030504040204" pitchFamily="34" charset="-120"/>
                <a:ea typeface="微軟正黑體" panose="020B0604030504040204" pitchFamily="34" charset="-120"/>
              </a:rPr>
              <a:t>工程會</a:t>
            </a:r>
            <a:endParaRPr lang="zh-TW" altLang="en-US" sz="2400" b="1" dirty="0">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737059" y="2446331"/>
            <a:ext cx="7714332"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grpSp>
      <p:sp>
        <p:nvSpPr>
          <p:cNvPr id="14" name="文字方塊 13"/>
          <p:cNvSpPr txBox="1"/>
          <p:nvPr/>
        </p:nvSpPr>
        <p:spPr>
          <a:xfrm>
            <a:off x="3299180" y="3148318"/>
            <a:ext cx="2394781" cy="646331"/>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政府採購法</a:t>
            </a:r>
            <a:r>
              <a:rPr lang="zh-TW" altLang="en-US" dirty="0">
                <a:latin typeface="微軟正黑體" panose="020B0604030504040204" pitchFamily="34" charset="-120"/>
                <a:ea typeface="微軟正黑體" panose="020B0604030504040204" pitchFamily="34" charset="-120"/>
              </a:rPr>
              <a:t>施行細則第</a:t>
            </a:r>
            <a:r>
              <a:rPr lang="en-US" altLang="zh-TW" dirty="0">
                <a:latin typeface="微軟正黑體" panose="020B0604030504040204" pitchFamily="34" charset="-120"/>
                <a:ea typeface="微軟正黑體" panose="020B0604030504040204" pitchFamily="34" charset="-120"/>
              </a:rPr>
              <a:t>58</a:t>
            </a:r>
            <a:r>
              <a:rPr lang="zh-TW" altLang="en-US" dirty="0" smtClean="0">
                <a:latin typeface="微軟正黑體" panose="020B0604030504040204" pitchFamily="34" charset="-120"/>
                <a:ea typeface="微軟正黑體" panose="020B0604030504040204" pitchFamily="34" charset="-120"/>
              </a:rPr>
              <a:t>條。</a:t>
            </a:r>
            <a:endParaRPr lang="zh-TW" altLang="en-US" dirty="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737058" y="3148318"/>
            <a:ext cx="2479607" cy="3277820"/>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zh-TW" altLang="en-US" sz="1700" dirty="0">
                <a:latin typeface="微軟正黑體" panose="020B0604030504040204" pitchFamily="34" charset="-120"/>
                <a:ea typeface="微軟正黑體" panose="020B0604030504040204" pitchFamily="34" charset="-120"/>
              </a:rPr>
              <a:t>最有利標採總評分法，經撤銷決標或解除契約時，要廠商重新參與招標或</a:t>
            </a:r>
            <a:r>
              <a:rPr lang="zh-TW" altLang="en-US" sz="1700" dirty="0" smtClean="0">
                <a:latin typeface="微軟正黑體" panose="020B0604030504040204" pitchFamily="34" charset="-120"/>
                <a:ea typeface="微軟正黑體" panose="020B0604030504040204" pitchFamily="34" charset="-120"/>
              </a:rPr>
              <a:t>評選。</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商會反映</a:t>
            </a:r>
            <a:r>
              <a:rPr lang="zh-TW" altLang="en-US" sz="1700" dirty="0">
                <a:latin typeface="微軟正黑體" panose="020B0604030504040204" pitchFamily="34" charset="-120"/>
                <a:ea typeface="微軟正黑體" panose="020B0604030504040204" pitchFamily="34" charset="-120"/>
              </a:rPr>
              <a:t>無法直接</a:t>
            </a:r>
            <a:r>
              <a:rPr lang="zh-TW" altLang="en-US" sz="1700" dirty="0" smtClean="0">
                <a:latin typeface="微軟正黑體" panose="020B0604030504040204" pitchFamily="34" charset="-120"/>
                <a:ea typeface="微軟正黑體" panose="020B0604030504040204" pitchFamily="34" charset="-120"/>
              </a:rPr>
              <a:t>遞補議價，增加行政機關成本，廠商亦須增加費用，不利投資。</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本議題前於本會</a:t>
            </a:r>
            <a:r>
              <a:rPr lang="en-US" altLang="zh-TW" sz="1700" dirty="0" smtClean="0">
                <a:latin typeface="微軟正黑體" panose="020B0604030504040204" pitchFamily="34" charset="-120"/>
                <a:ea typeface="微軟正黑體" panose="020B0604030504040204" pitchFamily="34" charset="-120"/>
              </a:rPr>
              <a:t>106.10.26</a:t>
            </a:r>
            <a:r>
              <a:rPr lang="zh-TW" altLang="en-US" sz="1700" dirty="0" smtClean="0">
                <a:latin typeface="微軟正黑體" panose="020B0604030504040204" pitchFamily="34" charset="-120"/>
                <a:ea typeface="微軟正黑體" panose="020B0604030504040204" pitchFamily="34" charset="-120"/>
              </a:rPr>
              <a:t>院會報告時建議鬆綁。</a:t>
            </a:r>
            <a:endParaRPr lang="zh-TW" altLang="en-US" sz="1700" dirty="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971784" y="3140968"/>
            <a:ext cx="2272624" cy="3139321"/>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en-US" altLang="zh-TW" dirty="0" smtClean="0">
                <a:latin typeface="微軟正黑體" panose="020B0604030504040204" pitchFamily="34" charset="-120"/>
                <a:ea typeface="微軟正黑體" panose="020B0604030504040204" pitchFamily="34" charset="-120"/>
              </a:rPr>
              <a:t>107.3.2</a:t>
            </a:r>
            <a:r>
              <a:rPr lang="zh-TW" altLang="en-US" dirty="0" smtClean="0">
                <a:latin typeface="微軟正黑體" panose="020B0604030504040204" pitchFamily="34" charset="-120"/>
                <a:ea typeface="微軟正黑體" panose="020B0604030504040204" pitchFamily="34" charset="-120"/>
              </a:rPr>
              <a:t>修正施行細則，放寬「委託專業、技術、資訊服務、設計競賽、房地產」之限制性招標，準用最有利標決標案件，於</a:t>
            </a:r>
            <a:r>
              <a:rPr lang="zh-TW" altLang="en-US" dirty="0">
                <a:latin typeface="微軟正黑體" panose="020B0604030504040204" pitchFamily="34" charset="-120"/>
                <a:ea typeface="微軟正黑體" panose="020B0604030504040204" pitchFamily="34" charset="-120"/>
              </a:rPr>
              <a:t>撤銷決標或解除契約</a:t>
            </a:r>
            <a:r>
              <a:rPr lang="zh-TW" altLang="en-US" dirty="0" smtClean="0">
                <a:latin typeface="微軟正黑體" panose="020B0604030504040204" pitchFamily="34" charset="-120"/>
                <a:ea typeface="微軟正黑體" panose="020B0604030504040204" pitchFamily="34" charset="-120"/>
              </a:rPr>
              <a:t>時，得依序</a:t>
            </a:r>
            <a:r>
              <a:rPr lang="zh-TW" altLang="en-US" dirty="0">
                <a:latin typeface="微軟正黑體" panose="020B0604030504040204" pitchFamily="34" charset="-120"/>
                <a:ea typeface="微軟正黑體" panose="020B0604030504040204" pitchFamily="34" charset="-120"/>
              </a:rPr>
              <a:t>遞補辦理議價。</a:t>
            </a:r>
          </a:p>
        </p:txBody>
      </p:sp>
    </p:spTree>
    <p:extLst>
      <p:ext uri="{BB962C8B-B14F-4D97-AF65-F5344CB8AC3E}">
        <p14:creationId xmlns:p14="http://schemas.microsoft.com/office/powerpoint/2010/main" val="2134199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13</a:t>
            </a:fld>
            <a:endParaRPr lang="zh-TW" altLang="en-US" dirty="0"/>
          </a:p>
        </p:txBody>
      </p:sp>
      <p:sp>
        <p:nvSpPr>
          <p:cNvPr id="30" name="Rectangle 21"/>
          <p:cNvSpPr>
            <a:spLocks noChangeArrowheads="1"/>
          </p:cNvSpPr>
          <p:nvPr/>
        </p:nvSpPr>
        <p:spPr bwMode="gray">
          <a:xfrm>
            <a:off x="3851275" y="369570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smtClean="0">
                <a:cs typeface="Times New Roman" panose="02020603050405020304" pitchFamily="18" charset="0"/>
              </a:rPr>
              <a:t>三、賦予企業經營彈性</a:t>
            </a:r>
            <a:endParaRPr lang="zh-TW" altLang="en-US" sz="4000" dirty="0">
              <a:cs typeface="Times New Roman" panose="02020603050405020304" pitchFamily="18" charset="0"/>
            </a:endParaRPr>
          </a:p>
        </p:txBody>
      </p:sp>
      <p:sp>
        <p:nvSpPr>
          <p:cNvPr id="5" name="矩形 4"/>
          <p:cNvSpPr/>
          <p:nvPr/>
        </p:nvSpPr>
        <p:spPr>
          <a:xfrm>
            <a:off x="0" y="1340768"/>
            <a:ext cx="9324528" cy="1431161"/>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u"/>
            </a:pP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表彰股東個人意願之同意書毋須加蓋公司印鑑</a:t>
            </a:r>
            <a:endPar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107.1.30</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經商字第</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10702402220</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號公告</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詳附件第</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17</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p>
          <a:p>
            <a:pPr lvl="1"/>
            <a:endParaRPr lang="zh-TW" altLang="en-US" sz="2400" dirty="0"/>
          </a:p>
        </p:txBody>
      </p:sp>
      <p:sp>
        <p:nvSpPr>
          <p:cNvPr id="7" name="矩形 6"/>
          <p:cNvSpPr/>
          <p:nvPr/>
        </p:nvSpPr>
        <p:spPr>
          <a:xfrm>
            <a:off x="796838" y="1912397"/>
            <a:ext cx="1133611"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300" b="1" dirty="0" smtClean="0">
                <a:latin typeface="微軟正黑體" panose="020B0604030504040204" pitchFamily="34" charset="-120"/>
                <a:ea typeface="微軟正黑體" panose="020B0604030504040204" pitchFamily="34" charset="-120"/>
              </a:rPr>
              <a:t>經濟部 </a:t>
            </a:r>
            <a:endParaRPr lang="zh-TW" altLang="en-US" sz="2300" b="1" dirty="0">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737059" y="2446331"/>
            <a:ext cx="7714332"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grpSp>
      <p:sp>
        <p:nvSpPr>
          <p:cNvPr id="14" name="文字方塊 13"/>
          <p:cNvSpPr txBox="1"/>
          <p:nvPr/>
        </p:nvSpPr>
        <p:spPr>
          <a:xfrm>
            <a:off x="737059" y="3068960"/>
            <a:ext cx="2394781" cy="3293209"/>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經濟部</a:t>
            </a:r>
            <a:r>
              <a:rPr lang="en-US" altLang="zh-TW" dirty="0" smtClean="0">
                <a:latin typeface="微軟正黑體" panose="020B0604030504040204" pitchFamily="34" charset="-120"/>
                <a:ea typeface="微軟正黑體" panose="020B0604030504040204" pitchFamily="34" charset="-120"/>
              </a:rPr>
              <a:t>90</a:t>
            </a:r>
            <a:r>
              <a:rPr lang="zh-TW" altLang="en-US" dirty="0" smtClean="0">
                <a:latin typeface="微軟正黑體" panose="020B0604030504040204" pitchFamily="34" charset="-120"/>
                <a:ea typeface="微軟正黑體" panose="020B0604030504040204" pitchFamily="34" charset="-120"/>
              </a:rPr>
              <a:t>年公告，辦理公司</a:t>
            </a:r>
            <a:r>
              <a:rPr lang="zh-TW" altLang="en-US" dirty="0">
                <a:latin typeface="微軟正黑體" panose="020B0604030504040204" pitchFamily="34" charset="-120"/>
                <a:ea typeface="微軟正黑體" panose="020B0604030504040204" pitchFamily="34" charset="-120"/>
              </a:rPr>
              <a:t>設立、修正章程、股東出資</a:t>
            </a:r>
            <a:r>
              <a:rPr lang="zh-TW" altLang="en-US" dirty="0" smtClean="0">
                <a:latin typeface="微軟正黑體" panose="020B0604030504040204" pitchFamily="34" charset="-120"/>
                <a:ea typeface="微軟正黑體" panose="020B0604030504040204" pitchFamily="34" charset="-120"/>
              </a:rPr>
              <a:t>轉讓事宜，須於股東</a:t>
            </a:r>
            <a:r>
              <a:rPr lang="zh-TW" altLang="en-US" dirty="0">
                <a:latin typeface="微軟正黑體" panose="020B0604030504040204" pitchFamily="34" charset="-120"/>
                <a:ea typeface="微軟正黑體" panose="020B0604030504040204" pitchFamily="34" charset="-120"/>
              </a:rPr>
              <a:t>同意</a:t>
            </a:r>
            <a:r>
              <a:rPr lang="zh-TW" altLang="en-US" dirty="0" smtClean="0">
                <a:latin typeface="微軟正黑體" panose="020B0604030504040204" pitchFamily="34" charset="-120"/>
                <a:ea typeface="微軟正黑體" panose="020B0604030504040204" pitchFamily="34" charset="-120"/>
              </a:rPr>
              <a:t>書上加</a:t>
            </a:r>
            <a:r>
              <a:rPr lang="zh-TW" altLang="en-US" dirty="0">
                <a:latin typeface="微軟正黑體" panose="020B0604030504040204" pitchFamily="34" charset="-120"/>
                <a:ea typeface="微軟正黑體" panose="020B0604030504040204" pitchFamily="34" charset="-120"/>
              </a:rPr>
              <a:t>蓋公司印鑑。</a:t>
            </a:r>
            <a:endParaRPr lang="en-US" altLang="zh-TW" dirty="0">
              <a:latin typeface="微軟正黑體" panose="020B0604030504040204" pitchFamily="34" charset="-120"/>
              <a:ea typeface="微軟正黑體" panose="020B0604030504040204" pitchFamily="34" charset="-120"/>
            </a:endParaRPr>
          </a:p>
          <a:p>
            <a:pPr marL="285750" indent="-285750">
              <a:spcBef>
                <a:spcPts val="600"/>
              </a:spcBef>
              <a:spcAft>
                <a:spcPts val="600"/>
              </a:spcAft>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股東</a:t>
            </a:r>
            <a:r>
              <a:rPr lang="zh-TW" altLang="en-US" dirty="0" smtClean="0">
                <a:latin typeface="微軟正黑體" panose="020B0604030504040204" pitchFamily="34" charset="-120"/>
                <a:ea typeface="微軟正黑體" panose="020B0604030504040204" pitchFamily="34" charset="-120"/>
              </a:rPr>
              <a:t>同意書</a:t>
            </a:r>
            <a:r>
              <a:rPr lang="zh-TW" altLang="en-US" dirty="0">
                <a:latin typeface="微軟正黑體" panose="020B0604030504040204" pitchFamily="34" charset="-120"/>
                <a:ea typeface="微軟正黑體" panose="020B0604030504040204" pitchFamily="34" charset="-120"/>
              </a:rPr>
              <a:t>已可表達股東</a:t>
            </a:r>
            <a:r>
              <a:rPr lang="zh-TW" altLang="en-US" dirty="0" smtClean="0">
                <a:latin typeface="微軟正黑體" panose="020B0604030504040204" pitchFamily="34" charset="-120"/>
                <a:ea typeface="微軟正黑體" panose="020B0604030504040204" pitchFamily="34" charset="-120"/>
              </a:rPr>
              <a:t>真意，加蓋公司印鑑除造成股東不便外，亦增加法令所無之限制。</a:t>
            </a:r>
            <a:endParaRPr lang="en-US" altLang="zh-TW" dirty="0" smtClean="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3347864" y="3103800"/>
            <a:ext cx="2448272" cy="1200329"/>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US" altLang="zh-TW" dirty="0" smtClean="0">
                <a:latin typeface="微軟正黑體" panose="020B0604030504040204" pitchFamily="34" charset="-120"/>
                <a:ea typeface="微軟正黑體" panose="020B0604030504040204" pitchFamily="34" charset="-120"/>
              </a:rPr>
              <a:t>90.12.7</a:t>
            </a:r>
            <a:r>
              <a:rPr lang="zh-TW" altLang="zh-TW" dirty="0" smtClean="0">
                <a:latin typeface="微軟正黑體" panose="020B0604030504040204" pitchFamily="34" charset="-120"/>
                <a:ea typeface="微軟正黑體" panose="020B0604030504040204" pitchFamily="34" charset="-120"/>
              </a:rPr>
              <a:t>經商</a:t>
            </a:r>
            <a:r>
              <a:rPr lang="zh-TW" altLang="zh-TW" dirty="0">
                <a:latin typeface="微軟正黑體" panose="020B0604030504040204" pitchFamily="34" charset="-120"/>
                <a:ea typeface="微軟正黑體" panose="020B0604030504040204" pitchFamily="34" charset="-120"/>
              </a:rPr>
              <a:t>字第</a:t>
            </a:r>
            <a:r>
              <a:rPr lang="en-US" altLang="zh-TW" dirty="0">
                <a:latin typeface="微軟正黑體" panose="020B0604030504040204" pitchFamily="34" charset="-120"/>
                <a:ea typeface="微軟正黑體" panose="020B0604030504040204" pitchFamily="34" charset="-120"/>
              </a:rPr>
              <a:t>09002267290</a:t>
            </a:r>
            <a:r>
              <a:rPr lang="zh-TW" altLang="zh-TW" dirty="0" smtClean="0">
                <a:latin typeface="微軟正黑體" panose="020B0604030504040204" pitchFamily="34" charset="-120"/>
                <a:ea typeface="微軟正黑體" panose="020B0604030504040204" pitchFamily="34" charset="-120"/>
              </a:rPr>
              <a:t>號</a:t>
            </a:r>
            <a:r>
              <a:rPr lang="zh-TW" altLang="en-US" dirty="0" smtClean="0">
                <a:latin typeface="微軟正黑體" panose="020B0604030504040204" pitchFamily="34" charset="-120"/>
                <a:ea typeface="微軟正黑體" panose="020B0604030504040204" pitchFamily="34" charset="-120"/>
              </a:rPr>
              <a:t>等</a:t>
            </a:r>
            <a:r>
              <a:rPr lang="zh-TW" altLang="zh-TW" dirty="0" smtClean="0">
                <a:latin typeface="微軟正黑體" panose="020B0604030504040204" pitchFamily="34" charset="-120"/>
                <a:ea typeface="微軟正黑體" panose="020B0604030504040204" pitchFamily="34" charset="-120"/>
              </a:rPr>
              <a:t>公告</a:t>
            </a:r>
            <a:r>
              <a:rPr lang="zh-TW" altLang="en-US" dirty="0" smtClean="0">
                <a:latin typeface="微軟正黑體" panose="020B0604030504040204" pitchFamily="34" charset="-120"/>
                <a:ea typeface="微軟正黑體" panose="020B0604030504040204" pitchFamily="34" charset="-120"/>
              </a:rPr>
              <a:t>要求加蓋公司印鑑。</a:t>
            </a:r>
            <a:endParaRPr lang="zh-TW" altLang="en-US" dirty="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868144" y="3140968"/>
            <a:ext cx="2448272" cy="923330"/>
          </a:xfrm>
          <a:prstGeom prst="rect">
            <a:avLst/>
          </a:prstGeom>
          <a:noFill/>
        </p:spPr>
        <p:txBody>
          <a:bodyPr wrap="square" rtlCol="0">
            <a:spAutoFit/>
          </a:bodyPr>
          <a:lstStyle/>
          <a:p>
            <a:pPr marL="285750" indent="-285750">
              <a:buFont typeface="Arial" panose="020B0604020202020204" pitchFamily="34" charset="0"/>
              <a:buChar char="•"/>
            </a:pPr>
            <a:r>
              <a:rPr lang="en-US" altLang="zh-TW" dirty="0" smtClean="0">
                <a:latin typeface="微軟正黑體" panose="020B0604030504040204" pitchFamily="34" charset="-120"/>
                <a:ea typeface="微軟正黑體" panose="020B0604030504040204" pitchFamily="34" charset="-120"/>
              </a:rPr>
              <a:t>107.1.30</a:t>
            </a:r>
            <a:r>
              <a:rPr lang="zh-TW" altLang="en-US" dirty="0" smtClean="0">
                <a:latin typeface="微軟正黑體" panose="020B0604030504040204" pitchFamily="34" charset="-120"/>
                <a:ea typeface="微軟正黑體" panose="020B0604030504040204" pitchFamily="34" charset="-120"/>
              </a:rPr>
              <a:t>廢止</a:t>
            </a:r>
            <a:r>
              <a:rPr lang="en-US" altLang="zh-TW" dirty="0" smtClean="0">
                <a:latin typeface="微軟正黑體" panose="020B0604030504040204" pitchFamily="34" charset="-120"/>
                <a:ea typeface="微軟正黑體" panose="020B0604030504040204" pitchFamily="34" charset="-120"/>
              </a:rPr>
              <a:t>90</a:t>
            </a:r>
            <a:r>
              <a:rPr lang="zh-TW" altLang="en-US" dirty="0" smtClean="0">
                <a:latin typeface="微軟正黑體" panose="020B0604030504040204" pitchFamily="34" charset="-120"/>
                <a:ea typeface="微軟正黑體" panose="020B0604030504040204" pitchFamily="34" charset="-120"/>
              </a:rPr>
              <a:t>年等公告，已無須加</a:t>
            </a:r>
            <a:r>
              <a:rPr lang="zh-TW" altLang="en-US" dirty="0">
                <a:latin typeface="微軟正黑體" panose="020B0604030504040204" pitchFamily="34" charset="-120"/>
                <a:ea typeface="微軟正黑體" panose="020B0604030504040204" pitchFamily="34" charset="-120"/>
              </a:rPr>
              <a:t>蓋公司</a:t>
            </a:r>
            <a:r>
              <a:rPr lang="zh-TW" altLang="en-US" dirty="0" smtClean="0">
                <a:latin typeface="微軟正黑體" panose="020B0604030504040204" pitchFamily="34" charset="-120"/>
                <a:ea typeface="微軟正黑體" panose="020B0604030504040204" pitchFamily="34" charset="-120"/>
              </a:rPr>
              <a:t>印鑑。</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89910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14</a:t>
            </a:fld>
            <a:endParaRPr lang="zh-TW" altLang="en-US" dirty="0"/>
          </a:p>
        </p:txBody>
      </p:sp>
      <p:sp>
        <p:nvSpPr>
          <p:cNvPr id="30" name="Rectangle 21"/>
          <p:cNvSpPr>
            <a:spLocks noChangeArrowheads="1"/>
          </p:cNvSpPr>
          <p:nvPr/>
        </p:nvSpPr>
        <p:spPr bwMode="gray">
          <a:xfrm>
            <a:off x="3851275" y="369570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smtClean="0">
                <a:cs typeface="Times New Roman" panose="02020603050405020304" pitchFamily="18" charset="0"/>
              </a:rPr>
              <a:t>三、賦予企業經營彈性</a:t>
            </a:r>
            <a:endParaRPr lang="zh-TW" altLang="en-US" sz="4000" dirty="0">
              <a:cs typeface="Times New Roman" panose="02020603050405020304" pitchFamily="18" charset="0"/>
            </a:endParaRPr>
          </a:p>
        </p:txBody>
      </p:sp>
      <p:sp>
        <p:nvSpPr>
          <p:cNvPr id="5" name="矩形 4"/>
          <p:cNvSpPr/>
          <p:nvPr/>
        </p:nvSpPr>
        <p:spPr>
          <a:xfrm>
            <a:off x="0" y="1340768"/>
            <a:ext cx="9324528" cy="984885"/>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u"/>
            </a:pP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公司資本補正</a:t>
            </a: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程序，</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廢除法律所無限制</a:t>
            </a:r>
          </a:p>
          <a:p>
            <a:pPr marL="800100" lvl="1" indent="-342900">
              <a:spcBef>
                <a:spcPts val="600"/>
              </a:spcBef>
              <a:spcAft>
                <a:spcPts val="600"/>
              </a:spcAft>
              <a:buFont typeface="Arial" panose="020B0604020202020204" pitchFamily="34" charset="0"/>
              <a:buChar char="•"/>
            </a:pP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106 .12.19</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經商字第</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10602428860</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號公告</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詳附件第</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18</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300" dirty="0"/>
          </a:p>
        </p:txBody>
      </p:sp>
      <p:sp>
        <p:nvSpPr>
          <p:cNvPr id="7" name="矩形 6"/>
          <p:cNvSpPr/>
          <p:nvPr/>
        </p:nvSpPr>
        <p:spPr>
          <a:xfrm>
            <a:off x="701880" y="1902122"/>
            <a:ext cx="1133816"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300" b="1" dirty="0" smtClean="0">
                <a:latin typeface="微軟正黑體" panose="020B0604030504040204" pitchFamily="34" charset="-120"/>
                <a:ea typeface="微軟正黑體" panose="020B0604030504040204" pitchFamily="34" charset="-120"/>
              </a:rPr>
              <a:t>經濟部 </a:t>
            </a:r>
            <a:endParaRPr lang="zh-TW" altLang="en-US" sz="2300" b="1" dirty="0">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737059" y="2446331"/>
            <a:ext cx="7714332"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grpSp>
      <p:sp>
        <p:nvSpPr>
          <p:cNvPr id="14" name="文字方塊 13"/>
          <p:cNvSpPr txBox="1"/>
          <p:nvPr/>
        </p:nvSpPr>
        <p:spPr>
          <a:xfrm>
            <a:off x="611560" y="3068960"/>
            <a:ext cx="2605105" cy="3293209"/>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公司法第</a:t>
            </a:r>
            <a:r>
              <a:rPr lang="en-US" altLang="zh-TW" dirty="0">
                <a:latin typeface="微軟正黑體" panose="020B0604030504040204" pitchFamily="34" charset="-120"/>
                <a:ea typeface="微軟正黑體" panose="020B0604030504040204" pitchFamily="34" charset="-120"/>
              </a:rPr>
              <a:t>9</a:t>
            </a:r>
            <a:r>
              <a:rPr lang="zh-TW" altLang="en-US" dirty="0">
                <a:latin typeface="微軟正黑體" panose="020B0604030504040204" pitchFamily="34" charset="-120"/>
                <a:ea typeface="微軟正黑體" panose="020B0604030504040204" pitchFamily="34" charset="-120"/>
              </a:rPr>
              <a:t>條第</a:t>
            </a:r>
            <a:r>
              <a:rPr lang="en-US" altLang="zh-TW" dirty="0">
                <a:latin typeface="微軟正黑體" panose="020B0604030504040204" pitchFamily="34" charset="-120"/>
                <a:ea typeface="微軟正黑體" panose="020B0604030504040204" pitchFamily="34" charset="-120"/>
              </a:rPr>
              <a:t>3</a:t>
            </a:r>
            <a:r>
              <a:rPr lang="zh-TW" altLang="en-US" dirty="0" smtClean="0">
                <a:latin typeface="微軟正黑體" panose="020B0604030504040204" pitchFamily="34" charset="-120"/>
                <a:ea typeface="微軟正黑體" panose="020B0604030504040204" pitchFamily="34" charset="-120"/>
              </a:rPr>
              <a:t>項規定</a:t>
            </a:r>
            <a:r>
              <a:rPr lang="zh-TW" altLang="zh-TW" dirty="0" smtClean="0">
                <a:latin typeface="微軟正黑體" panose="020B0604030504040204" pitchFamily="34" charset="-120"/>
                <a:ea typeface="微軟正黑體" panose="020B0604030504040204" pitchFamily="34" charset="-120"/>
              </a:rPr>
              <a:t>公司</a:t>
            </a:r>
            <a:r>
              <a:rPr lang="zh-TW" altLang="zh-TW" dirty="0">
                <a:latin typeface="微軟正黑體" panose="020B0604030504040204" pitchFamily="34" charset="-120"/>
                <a:ea typeface="微軟正黑體" panose="020B0604030504040204" pitchFamily="34" charset="-120"/>
              </a:rPr>
              <a:t>資本於登記後發還股東，或任由股東收回者，可撤銷公司登記，但裁判確定前為資本補正，則可不</a:t>
            </a:r>
            <a:r>
              <a:rPr lang="zh-TW" altLang="zh-TW" dirty="0" smtClean="0">
                <a:latin typeface="微軟正黑體" panose="020B0604030504040204" pitchFamily="34" charset="-120"/>
                <a:ea typeface="微軟正黑體" panose="020B0604030504040204" pitchFamily="34" charset="-120"/>
              </a:rPr>
              <a:t>撤銷</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285750" indent="-285750">
              <a:spcBef>
                <a:spcPts val="600"/>
              </a:spcBef>
              <a:spcAft>
                <a:spcPts val="600"/>
              </a:spcAft>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經濟部</a:t>
            </a:r>
            <a:r>
              <a:rPr lang="en-US" altLang="zh-TW" dirty="0">
                <a:latin typeface="微軟正黑體" panose="020B0604030504040204" pitchFamily="34" charset="-120"/>
                <a:ea typeface="微軟正黑體" panose="020B0604030504040204" pitchFamily="34" charset="-120"/>
              </a:rPr>
              <a:t>91</a:t>
            </a:r>
            <a:r>
              <a:rPr lang="zh-TW" altLang="en-US" dirty="0">
                <a:latin typeface="微軟正黑體" panose="020B0604030504040204" pitchFamily="34" charset="-120"/>
                <a:ea typeface="微軟正黑體" panose="020B0604030504040204" pitchFamily="34" charset="-120"/>
              </a:rPr>
              <a:t>年</a:t>
            </a:r>
            <a:r>
              <a:rPr lang="zh-TW" altLang="en-US" dirty="0" smtClean="0">
                <a:latin typeface="微軟正黑體" panose="020B0604030504040204" pitchFamily="34" charset="-120"/>
                <a:ea typeface="微軟正黑體" panose="020B0604030504040204" pitchFamily="34" charset="-120"/>
              </a:rPr>
              <a:t>公告要求資本補正</a:t>
            </a:r>
            <a:r>
              <a:rPr lang="zh-TW" altLang="en-US" dirty="0">
                <a:latin typeface="微軟正黑體" panose="020B0604030504040204" pitchFamily="34" charset="-120"/>
                <a:ea typeface="微軟正黑體" panose="020B0604030504040204" pitchFamily="34" charset="-120"/>
              </a:rPr>
              <a:t>程序，須</a:t>
            </a:r>
            <a:r>
              <a:rPr lang="zh-TW" altLang="en-US" dirty="0" smtClean="0">
                <a:latin typeface="微軟正黑體" panose="020B0604030504040204" pitchFamily="34" charset="-120"/>
                <a:ea typeface="微軟正黑體" panose="020B0604030504040204" pitchFamily="34" charset="-120"/>
              </a:rPr>
              <a:t>檢</a:t>
            </a:r>
            <a:r>
              <a:rPr lang="zh-TW" altLang="en-US" dirty="0">
                <a:latin typeface="微軟正黑體" panose="020B0604030504040204" pitchFamily="34" charset="-120"/>
                <a:ea typeface="微軟正黑體" panose="020B0604030504040204" pitchFamily="34" charset="-120"/>
              </a:rPr>
              <a:t>附會計師查核</a:t>
            </a:r>
            <a:r>
              <a:rPr lang="zh-TW" altLang="en-US" dirty="0" smtClean="0">
                <a:latin typeface="微軟正黑體" panose="020B0604030504040204" pitchFamily="34" charset="-120"/>
                <a:ea typeface="微軟正黑體" panose="020B0604030504040204" pitchFamily="34" charset="-120"/>
              </a:rPr>
              <a:t>報告書之規定。</a:t>
            </a:r>
            <a:endParaRPr lang="zh-TW" altLang="en-US" dirty="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3275856" y="3103800"/>
            <a:ext cx="2304256" cy="923330"/>
          </a:xfrm>
          <a:prstGeom prst="rect">
            <a:avLst/>
          </a:prstGeom>
          <a:noFill/>
        </p:spPr>
        <p:txBody>
          <a:bodyPr wrap="square" rtlCol="0">
            <a:spAutoFit/>
          </a:bodyPr>
          <a:lstStyle/>
          <a:p>
            <a:pPr marL="285750" indent="-285750" algn="just">
              <a:buFont typeface="Arial" panose="020B0604020202020204" pitchFamily="34" charset="0"/>
              <a:buChar char="•"/>
            </a:pPr>
            <a:r>
              <a:rPr lang="en-US" altLang="zh-TW" dirty="0" smtClean="0">
                <a:latin typeface="微軟正黑體" panose="020B0604030504040204" pitchFamily="34" charset="-120"/>
                <a:ea typeface="微軟正黑體" panose="020B0604030504040204" pitchFamily="34" charset="-120"/>
              </a:rPr>
              <a:t>91.5.21</a:t>
            </a:r>
            <a:r>
              <a:rPr lang="zh-TW" altLang="zh-TW" dirty="0" smtClean="0">
                <a:latin typeface="微軟正黑體" panose="020B0604030504040204" pitchFamily="34" charset="-120"/>
                <a:ea typeface="微軟正黑體" panose="020B0604030504040204" pitchFamily="34" charset="-120"/>
              </a:rPr>
              <a:t>經商</a:t>
            </a:r>
            <a:r>
              <a:rPr lang="zh-TW" altLang="zh-TW" dirty="0">
                <a:latin typeface="微軟正黑體" panose="020B0604030504040204" pitchFamily="34" charset="-120"/>
                <a:ea typeface="微軟正黑體" panose="020B0604030504040204" pitchFamily="34" charset="-120"/>
              </a:rPr>
              <a:t>字第</a:t>
            </a:r>
            <a:r>
              <a:rPr lang="en-US" altLang="zh-TW" dirty="0">
                <a:latin typeface="微軟正黑體" panose="020B0604030504040204" pitchFamily="34" charset="-120"/>
                <a:ea typeface="微軟正黑體" panose="020B0604030504040204" pitchFamily="34" charset="-120"/>
              </a:rPr>
              <a:t>09102098900</a:t>
            </a:r>
            <a:r>
              <a:rPr lang="zh-TW" altLang="zh-TW" dirty="0">
                <a:latin typeface="微軟正黑體" panose="020B0604030504040204" pitchFamily="34" charset="-120"/>
                <a:ea typeface="微軟正黑體" panose="020B0604030504040204" pitchFamily="34" charset="-120"/>
              </a:rPr>
              <a:t>號</a:t>
            </a:r>
            <a:r>
              <a:rPr lang="zh-TW" altLang="zh-TW" dirty="0" smtClean="0">
                <a:latin typeface="微軟正黑體" panose="020B0604030504040204" pitchFamily="34" charset="-120"/>
                <a:ea typeface="微軟正黑體" panose="020B0604030504040204" pitchFamily="34" charset="-120"/>
              </a:rPr>
              <a:t>公告</a:t>
            </a:r>
            <a:r>
              <a:rPr lang="zh-TW" altLang="en-US"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868144" y="3140968"/>
            <a:ext cx="2160240" cy="1200329"/>
          </a:xfrm>
          <a:prstGeom prst="rect">
            <a:avLst/>
          </a:prstGeom>
          <a:noFill/>
        </p:spPr>
        <p:txBody>
          <a:bodyPr wrap="square" rtlCol="0">
            <a:spAutoFit/>
          </a:bodyPr>
          <a:lstStyle/>
          <a:p>
            <a:pPr marL="285750" indent="-285750" algn="just">
              <a:buFont typeface="Arial" panose="020B0604020202020204" pitchFamily="34" charset="0"/>
              <a:buChar char="•"/>
            </a:pPr>
            <a:r>
              <a:rPr lang="en-US" altLang="zh-TW" dirty="0" smtClean="0">
                <a:latin typeface="微軟正黑體" panose="020B0604030504040204" pitchFamily="34" charset="-120"/>
                <a:ea typeface="微軟正黑體" panose="020B0604030504040204" pitchFamily="34" charset="-120"/>
              </a:rPr>
              <a:t>106.12.19</a:t>
            </a:r>
            <a:r>
              <a:rPr lang="zh-TW" altLang="en-US" dirty="0" smtClean="0">
                <a:latin typeface="微軟正黑體" panose="020B0604030504040204" pitchFamily="34" charset="-120"/>
                <a:ea typeface="微軟正黑體" panose="020B0604030504040204" pitchFamily="34" charset="-120"/>
              </a:rPr>
              <a:t>廢止</a:t>
            </a:r>
            <a:r>
              <a:rPr lang="en-US" altLang="zh-TW" dirty="0" smtClean="0">
                <a:latin typeface="微軟正黑體" panose="020B0604030504040204" pitchFamily="34" charset="-120"/>
                <a:ea typeface="微軟正黑體" panose="020B0604030504040204" pitchFamily="34" charset="-120"/>
              </a:rPr>
              <a:t>91</a:t>
            </a:r>
            <a:r>
              <a:rPr lang="zh-TW" altLang="en-US" dirty="0" smtClean="0">
                <a:latin typeface="微軟正黑體" panose="020B0604030504040204" pitchFamily="34" charset="-120"/>
                <a:ea typeface="微軟正黑體" panose="020B0604030504040204" pitchFamily="34" charset="-120"/>
              </a:rPr>
              <a:t>年公告，已無須檢附會計師查核報告書。</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65228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15</a:t>
            </a:fld>
            <a:endParaRPr lang="zh-TW" altLang="en-US" dirty="0"/>
          </a:p>
        </p:txBody>
      </p:sp>
      <p:sp>
        <p:nvSpPr>
          <p:cNvPr id="30" name="Rectangle 21"/>
          <p:cNvSpPr>
            <a:spLocks noChangeArrowheads="1"/>
          </p:cNvSpPr>
          <p:nvPr/>
        </p:nvSpPr>
        <p:spPr bwMode="gray">
          <a:xfrm>
            <a:off x="3851275" y="369570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smtClean="0">
                <a:cs typeface="Times New Roman" panose="02020603050405020304" pitchFamily="18" charset="0"/>
              </a:rPr>
              <a:t>三、賦予企業經營彈性</a:t>
            </a:r>
            <a:endParaRPr lang="zh-TW" altLang="en-US" sz="4000" dirty="0">
              <a:cs typeface="Times New Roman" panose="02020603050405020304" pitchFamily="18" charset="0"/>
            </a:endParaRPr>
          </a:p>
        </p:txBody>
      </p:sp>
      <p:sp>
        <p:nvSpPr>
          <p:cNvPr id="5" name="矩形 4"/>
          <p:cNvSpPr/>
          <p:nvPr/>
        </p:nvSpPr>
        <p:spPr>
          <a:xfrm>
            <a:off x="35496" y="1340768"/>
            <a:ext cx="9289032" cy="1431161"/>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u"/>
            </a:pP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就密封包裝商品標示</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，廢除法律所無之限制</a:t>
            </a:r>
            <a:endPar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107.1.22</a:t>
            </a: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經商字第</a:t>
            </a:r>
            <a:r>
              <a:rPr lang="en-US" altLang="zh-TW" sz="2400" kern="100" dirty="0">
                <a:latin typeface="微軟正黑體" panose="020B0604030504040204" pitchFamily="34" charset="-120"/>
                <a:ea typeface="微軟正黑體" panose="020B0604030504040204" pitchFamily="34" charset="-120"/>
                <a:cs typeface="Times New Roman" panose="02020603050405020304" pitchFamily="18" charset="0"/>
              </a:rPr>
              <a:t>10702400760</a:t>
            </a: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號</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函</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詳附件第</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19</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endParaRPr lang="en-US" altLang="zh-TW" sz="2400" kern="100" dirty="0">
              <a:latin typeface="微軟正黑體" panose="020B0604030504040204" pitchFamily="34" charset="-120"/>
              <a:ea typeface="微軟正黑體" panose="020B0604030504040204" pitchFamily="34" charset="-120"/>
              <a:cs typeface="Times New Roman" panose="02020603050405020304" pitchFamily="18" charset="0"/>
            </a:endParaRPr>
          </a:p>
          <a:p>
            <a:pPr lvl="1"/>
            <a:endParaRPr lang="zh-TW" altLang="en-US" sz="2400" dirty="0"/>
          </a:p>
        </p:txBody>
      </p:sp>
      <p:sp>
        <p:nvSpPr>
          <p:cNvPr id="7" name="矩形 6"/>
          <p:cNvSpPr/>
          <p:nvPr/>
        </p:nvSpPr>
        <p:spPr>
          <a:xfrm>
            <a:off x="755576" y="1880974"/>
            <a:ext cx="1152128"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latin typeface="微軟正黑體" panose="020B0604030504040204" pitchFamily="34" charset="-120"/>
                <a:ea typeface="微軟正黑體" panose="020B0604030504040204" pitchFamily="34" charset="-120"/>
              </a:rPr>
              <a:t>經濟部</a:t>
            </a:r>
            <a:r>
              <a:rPr lang="zh-TW" altLang="en-US" b="1" dirty="0" smtClean="0">
                <a:latin typeface="微軟正黑體" panose="020B0604030504040204" pitchFamily="34" charset="-120"/>
                <a:ea typeface="微軟正黑體" panose="020B0604030504040204" pitchFamily="34" charset="-120"/>
              </a:rPr>
              <a:t>    </a:t>
            </a:r>
            <a:endParaRPr lang="zh-TW" altLang="en-US" b="1" dirty="0">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737059" y="2446331"/>
            <a:ext cx="7714333"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grpSp>
      <p:sp>
        <p:nvSpPr>
          <p:cNvPr id="14" name="文字方塊 13"/>
          <p:cNvSpPr txBox="1"/>
          <p:nvPr/>
        </p:nvSpPr>
        <p:spPr>
          <a:xfrm>
            <a:off x="683567" y="3068960"/>
            <a:ext cx="2533099" cy="3539430"/>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zh-TW" altLang="en-US" sz="1700" dirty="0">
                <a:latin typeface="微軟正黑體" panose="020B0604030504040204" pitchFamily="34" charset="-120"/>
                <a:ea typeface="微軟正黑體" panose="020B0604030504040204" pitchFamily="34" charset="-120"/>
              </a:rPr>
              <a:t>商品標示法第</a:t>
            </a:r>
            <a:r>
              <a:rPr lang="en-US" altLang="zh-TW" sz="1700" dirty="0">
                <a:latin typeface="微軟正黑體" panose="020B0604030504040204" pitchFamily="34" charset="-120"/>
                <a:ea typeface="微軟正黑體" panose="020B0604030504040204" pitchFamily="34" charset="-120"/>
              </a:rPr>
              <a:t>4</a:t>
            </a:r>
            <a:r>
              <a:rPr lang="zh-TW" altLang="en-US" sz="1700" dirty="0">
                <a:latin typeface="微軟正黑體" panose="020B0604030504040204" pitchFamily="34" charset="-120"/>
                <a:ea typeface="微軟正黑體" panose="020B0604030504040204" pitchFamily="34" charset="-120"/>
              </a:rPr>
              <a:t>條規定，業者可於密封包裝商品本身、內外包裝、說明書</a:t>
            </a:r>
            <a:r>
              <a:rPr lang="zh-TW" altLang="en-US" sz="1700" dirty="0" smtClean="0">
                <a:latin typeface="微軟正黑體" panose="020B0604030504040204" pitchFamily="34" charset="-120"/>
                <a:ea typeface="微軟正黑體" panose="020B0604030504040204" pitchFamily="34" charset="-120"/>
              </a:rPr>
              <a:t>等處擇一標示。</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惟經濟部</a:t>
            </a:r>
            <a:r>
              <a:rPr lang="en-US" altLang="zh-TW" sz="1700" dirty="0">
                <a:latin typeface="微軟正黑體" panose="020B0604030504040204" pitchFamily="34" charset="-120"/>
                <a:ea typeface="微軟正黑體" panose="020B0604030504040204" pitchFamily="34" charset="-120"/>
              </a:rPr>
              <a:t>102</a:t>
            </a:r>
            <a:r>
              <a:rPr lang="zh-TW" altLang="en-US" sz="1700" dirty="0">
                <a:latin typeface="微軟正黑體" panose="020B0604030504040204" pitchFamily="34" charset="-120"/>
                <a:ea typeface="微軟正黑體" panose="020B0604030504040204" pitchFamily="34" charset="-120"/>
              </a:rPr>
              <a:t>年函釋，</a:t>
            </a:r>
            <a:r>
              <a:rPr lang="zh-TW" altLang="en-US" sz="1700" dirty="0" smtClean="0">
                <a:latin typeface="微軟正黑體" panose="020B0604030504040204" pitchFamily="34" charset="-120"/>
                <a:ea typeface="微軟正黑體" panose="020B0604030504040204" pitchFamily="34" charset="-120"/>
              </a:rPr>
              <a:t>要求密封包裝的商品</a:t>
            </a:r>
            <a:r>
              <a:rPr lang="zh-TW" altLang="en-US" sz="1700" dirty="0">
                <a:latin typeface="微軟正黑體" panose="020B0604030504040204" pitchFamily="34" charset="-120"/>
                <a:ea typeface="微軟正黑體" panose="020B0604030504040204" pitchFamily="34" charset="-120"/>
              </a:rPr>
              <a:t>，應於外包裝標示商品</a:t>
            </a:r>
            <a:r>
              <a:rPr lang="zh-TW" altLang="en-US" sz="1700" dirty="0" smtClean="0">
                <a:latin typeface="微軟正黑體" panose="020B0604030504040204" pitchFamily="34" charset="-120"/>
                <a:ea typeface="微軟正黑體" panose="020B0604030504040204" pitchFamily="34" charset="-120"/>
              </a:rPr>
              <a:t>資訊。</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外界除質疑法律與函釋不一致外，且增加企業經營者成本。</a:t>
            </a:r>
            <a:endParaRPr lang="zh-TW" altLang="en-US" sz="1700" dirty="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3347863" y="3103800"/>
            <a:ext cx="2348409" cy="923330"/>
          </a:xfrm>
          <a:prstGeom prst="rect">
            <a:avLst/>
          </a:prstGeom>
          <a:noFill/>
        </p:spPr>
        <p:txBody>
          <a:bodyPr wrap="square" rtlCol="0">
            <a:spAutoFit/>
          </a:bodyPr>
          <a:lstStyle/>
          <a:p>
            <a:pPr marL="285750" indent="-285750" algn="just">
              <a:buFont typeface="Arial" panose="020B0604020202020204" pitchFamily="34" charset="0"/>
              <a:buChar char="•"/>
            </a:pPr>
            <a:r>
              <a:rPr lang="en-US" altLang="zh-TW" dirty="0" smtClean="0">
                <a:latin typeface="微軟正黑體" panose="020B0604030504040204" pitchFamily="34" charset="-120"/>
                <a:ea typeface="微軟正黑體" panose="020B0604030504040204" pitchFamily="34" charset="-120"/>
              </a:rPr>
              <a:t>102.6.24</a:t>
            </a:r>
            <a:r>
              <a:rPr lang="zh-TW" altLang="zh-TW" dirty="0" smtClean="0">
                <a:latin typeface="微軟正黑體" panose="020B0604030504040204" pitchFamily="34" charset="-120"/>
                <a:ea typeface="微軟正黑體" panose="020B0604030504040204" pitchFamily="34" charset="-120"/>
              </a:rPr>
              <a:t>經商</a:t>
            </a:r>
            <a:r>
              <a:rPr lang="zh-TW" altLang="zh-TW" dirty="0">
                <a:latin typeface="微軟正黑體" panose="020B0604030504040204" pitchFamily="34" charset="-120"/>
                <a:ea typeface="微軟正黑體" panose="020B0604030504040204" pitchFamily="34" charset="-120"/>
              </a:rPr>
              <a:t>三字第</a:t>
            </a:r>
            <a:r>
              <a:rPr lang="en-US" altLang="zh-TW" dirty="0">
                <a:latin typeface="微軟正黑體" panose="020B0604030504040204" pitchFamily="34" charset="-120"/>
                <a:ea typeface="微軟正黑體" panose="020B0604030504040204" pitchFamily="34" charset="-120"/>
              </a:rPr>
              <a:t>10202273150</a:t>
            </a:r>
            <a:r>
              <a:rPr lang="zh-TW" altLang="zh-TW" dirty="0">
                <a:latin typeface="微軟正黑體" panose="020B0604030504040204" pitchFamily="34" charset="-120"/>
                <a:ea typeface="微軟正黑體" panose="020B0604030504040204" pitchFamily="34" charset="-120"/>
              </a:rPr>
              <a:t>號</a:t>
            </a:r>
            <a:r>
              <a:rPr lang="zh-TW" altLang="zh-TW" dirty="0" smtClean="0">
                <a:latin typeface="微軟正黑體" panose="020B0604030504040204" pitchFamily="34" charset="-120"/>
                <a:ea typeface="微軟正黑體" panose="020B0604030504040204" pitchFamily="34" charset="-120"/>
              </a:rPr>
              <a:t>函</a:t>
            </a:r>
            <a:r>
              <a:rPr lang="zh-TW" altLang="en-US"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778966" y="3103800"/>
            <a:ext cx="2160240" cy="1200329"/>
          </a:xfrm>
          <a:prstGeom prst="rect">
            <a:avLst/>
          </a:prstGeom>
          <a:noFill/>
        </p:spPr>
        <p:txBody>
          <a:bodyPr wrap="square" rtlCol="0">
            <a:spAutoFit/>
          </a:bodyPr>
          <a:lstStyle/>
          <a:p>
            <a:pPr marL="285750" indent="-285750" algn="just" hangingPunct="0">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廢止</a:t>
            </a:r>
            <a:r>
              <a:rPr lang="en-US" altLang="zh-TW" dirty="0">
                <a:latin typeface="微軟正黑體" panose="020B0604030504040204" pitchFamily="34" charset="-120"/>
                <a:ea typeface="微軟正黑體" panose="020B0604030504040204" pitchFamily="34" charset="-120"/>
              </a:rPr>
              <a:t>102</a:t>
            </a:r>
            <a:r>
              <a:rPr lang="zh-TW" altLang="en-US" dirty="0">
                <a:latin typeface="微軟正黑體" panose="020B0604030504040204" pitchFamily="34" charset="-120"/>
                <a:ea typeface="微軟正黑體" panose="020B0604030504040204" pitchFamily="34" charset="-120"/>
              </a:rPr>
              <a:t>年函釋，回歸商品標示法第</a:t>
            </a:r>
            <a:r>
              <a:rPr lang="en-US" altLang="zh-TW" dirty="0">
                <a:latin typeface="微軟正黑體" panose="020B0604030504040204" pitchFamily="34" charset="-120"/>
                <a:ea typeface="微軟正黑體" panose="020B0604030504040204" pitchFamily="34" charset="-120"/>
              </a:rPr>
              <a:t>4</a:t>
            </a:r>
            <a:r>
              <a:rPr lang="zh-TW" altLang="en-US" dirty="0">
                <a:latin typeface="微軟正黑體" panose="020B0604030504040204" pitchFamily="34" charset="-120"/>
                <a:ea typeface="微軟正黑體" panose="020B0604030504040204" pitchFamily="34" charset="-120"/>
              </a:rPr>
              <a:t>條</a:t>
            </a:r>
            <a:r>
              <a:rPr lang="zh-TW" altLang="en-US" dirty="0" smtClean="0">
                <a:latin typeface="微軟正黑體" panose="020B0604030504040204" pitchFamily="34" charset="-120"/>
                <a:ea typeface="微軟正黑體" panose="020B0604030504040204" pitchFamily="34" charset="-120"/>
              </a:rPr>
              <a:t>規定</a:t>
            </a:r>
            <a:r>
              <a:rPr lang="zh-TW" altLang="en-US" dirty="0">
                <a:latin typeface="微軟正黑體" panose="020B0604030504040204" pitchFamily="34" charset="-120"/>
                <a:ea typeface="微軟正黑體" panose="020B0604030504040204" pitchFamily="34" charset="-120"/>
              </a:rPr>
              <a:t>擇一</a:t>
            </a:r>
            <a:r>
              <a:rPr lang="zh-TW" altLang="en-US" dirty="0" smtClean="0">
                <a:latin typeface="微軟正黑體" panose="020B0604030504040204" pitchFamily="34" charset="-120"/>
                <a:ea typeface="微軟正黑體" panose="020B0604030504040204" pitchFamily="34" charset="-120"/>
              </a:rPr>
              <a:t>標示即可。</a:t>
            </a:r>
            <a:endParaRPr lang="en-US" altLang="zh-TW"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14189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16</a:t>
            </a:fld>
            <a:endParaRPr lang="zh-TW" altLang="en-US" dirty="0"/>
          </a:p>
        </p:txBody>
      </p:sp>
      <p:sp>
        <p:nvSpPr>
          <p:cNvPr id="30" name="Rectangle 21"/>
          <p:cNvSpPr>
            <a:spLocks noChangeArrowheads="1"/>
          </p:cNvSpPr>
          <p:nvPr/>
        </p:nvSpPr>
        <p:spPr bwMode="gray">
          <a:xfrm>
            <a:off x="3851275" y="373054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smtClean="0">
                <a:cs typeface="Times New Roman" panose="02020603050405020304" pitchFamily="18" charset="0"/>
              </a:rPr>
              <a:t>四、促進金融產業發展</a:t>
            </a:r>
            <a:endParaRPr lang="zh-TW" altLang="en-US" sz="4000" dirty="0">
              <a:cs typeface="Times New Roman" panose="02020603050405020304" pitchFamily="18" charset="0"/>
            </a:endParaRPr>
          </a:p>
        </p:txBody>
      </p:sp>
      <p:sp>
        <p:nvSpPr>
          <p:cNvPr id="5" name="矩形 4"/>
          <p:cNvSpPr/>
          <p:nvPr/>
        </p:nvSpPr>
        <p:spPr>
          <a:xfrm>
            <a:off x="251520" y="1340768"/>
            <a:ext cx="8640960" cy="1508105"/>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u"/>
            </a:pP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開放</a:t>
            </a: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證券金融事業發行商業本票的資金運用</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範圍</a:t>
            </a:r>
            <a:endPar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107.2.12</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證券</a:t>
            </a: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金融事業管理</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規則</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詳附件第</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29</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endPar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矩形 6"/>
          <p:cNvSpPr/>
          <p:nvPr/>
        </p:nvSpPr>
        <p:spPr>
          <a:xfrm>
            <a:off x="1025160" y="1914800"/>
            <a:ext cx="1242584"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latin typeface="微軟正黑體" panose="020B0604030504040204" pitchFamily="34" charset="-120"/>
                <a:ea typeface="微軟正黑體" panose="020B0604030504040204" pitchFamily="34" charset="-120"/>
              </a:rPr>
              <a:t>金管會</a:t>
            </a:r>
            <a:endParaRPr lang="zh-TW" altLang="en-US" sz="2400" b="1" dirty="0">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737059" y="2446331"/>
            <a:ext cx="7714332"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40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pSp>
      <p:sp>
        <p:nvSpPr>
          <p:cNvPr id="14" name="文字方塊 13"/>
          <p:cNvSpPr txBox="1"/>
          <p:nvPr/>
        </p:nvSpPr>
        <p:spPr>
          <a:xfrm>
            <a:off x="737059" y="3107294"/>
            <a:ext cx="2538798" cy="2616101"/>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證券</a:t>
            </a:r>
            <a:r>
              <a:rPr lang="zh-TW" altLang="en-US" dirty="0">
                <a:latin typeface="微軟正黑體" panose="020B0604030504040204" pitchFamily="34" charset="-120"/>
                <a:ea typeface="微軟正黑體" panose="020B0604030504040204" pitchFamily="34" charset="-120"/>
              </a:rPr>
              <a:t>金融事業發行商業本票取得之資金，以辦理有價證券買賣融資等</a:t>
            </a:r>
            <a:r>
              <a:rPr lang="zh-TW" altLang="en-US" dirty="0" smtClean="0">
                <a:latin typeface="微軟正黑體" panose="020B0604030504040204" pitchFamily="34" charset="-120"/>
                <a:ea typeface="微軟正黑體" panose="020B0604030504040204" pitchFamily="34" charset="-120"/>
              </a:rPr>
              <a:t>為限。</a:t>
            </a:r>
            <a:endParaRPr lang="en-US" altLang="zh-TW"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業者反應，應適度增加</a:t>
            </a:r>
            <a:r>
              <a:rPr lang="zh-TW" altLang="en-US" dirty="0">
                <a:latin typeface="微軟正黑體" panose="020B0604030504040204" pitchFamily="34" charset="-120"/>
                <a:ea typeface="微軟正黑體" panose="020B0604030504040204" pitchFamily="34" charset="-120"/>
              </a:rPr>
              <a:t>發行商業本票</a:t>
            </a:r>
            <a:r>
              <a:rPr lang="zh-TW" altLang="en-US" dirty="0" smtClean="0">
                <a:latin typeface="微軟正黑體" panose="020B0604030504040204" pitchFamily="34" charset="-120"/>
                <a:ea typeface="微軟正黑體" panose="020B0604030504040204" pitchFamily="34" charset="-120"/>
              </a:rPr>
              <a:t>取得資金之用途。</a:t>
            </a:r>
            <a:endParaRPr lang="en-US" altLang="zh-TW" dirty="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3347864" y="3138640"/>
            <a:ext cx="2348409" cy="1077218"/>
          </a:xfrm>
          <a:prstGeom prst="rect">
            <a:avLst/>
          </a:prstGeom>
          <a:noFill/>
        </p:spPr>
        <p:txBody>
          <a:bodyPr wrap="square" rtlCol="0">
            <a:spAutoFit/>
          </a:bodyPr>
          <a:lstStyle/>
          <a:p>
            <a:pPr marL="285750" lvl="1" indent="-285750" algn="just" hangingPunct="0">
              <a:spcBef>
                <a:spcPts val="600"/>
              </a:spcBef>
              <a:spcAft>
                <a:spcPts val="600"/>
              </a:spcAf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證券</a:t>
            </a:r>
            <a:r>
              <a:rPr lang="zh-TW" altLang="en-US" dirty="0">
                <a:latin typeface="微軟正黑體" panose="020B0604030504040204" pitchFamily="34" charset="-120"/>
                <a:ea typeface="微軟正黑體" panose="020B0604030504040204" pitchFamily="34" charset="-120"/>
              </a:rPr>
              <a:t>金融事業管理規則第</a:t>
            </a:r>
            <a:r>
              <a:rPr lang="en-US" altLang="zh-TW" dirty="0">
                <a:latin typeface="微軟正黑體" panose="020B0604030504040204" pitchFamily="34" charset="-120"/>
                <a:ea typeface="微軟正黑體" panose="020B0604030504040204" pitchFamily="34" charset="-120"/>
              </a:rPr>
              <a:t>56</a:t>
            </a:r>
            <a:r>
              <a:rPr lang="zh-TW" altLang="en-US" dirty="0">
                <a:latin typeface="微軟正黑體" panose="020B0604030504040204" pitchFamily="34" charset="-120"/>
                <a:ea typeface="微軟正黑體" panose="020B0604030504040204" pitchFamily="34" charset="-120"/>
              </a:rPr>
              <a:t>條</a:t>
            </a:r>
          </a:p>
          <a:p>
            <a:pPr marL="285750" indent="-285750" algn="just" hangingPunct="0">
              <a:spcBef>
                <a:spcPts val="600"/>
              </a:spcBef>
              <a:spcAft>
                <a:spcPts val="600"/>
              </a:spcAft>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868143" y="3140968"/>
            <a:ext cx="2577773" cy="2462213"/>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en-US" altLang="zh-TW" dirty="0" smtClean="0">
                <a:latin typeface="微軟正黑體" panose="020B0604030504040204" pitchFamily="34" charset="-120"/>
                <a:ea typeface="微軟正黑體" panose="020B0604030504040204" pitchFamily="34" charset="-120"/>
              </a:rPr>
              <a:t>107.2.12</a:t>
            </a:r>
            <a:r>
              <a:rPr lang="zh-TW" altLang="en-US" dirty="0" smtClean="0">
                <a:latin typeface="微軟正黑體" panose="020B0604030504040204" pitchFamily="34" charset="-120"/>
                <a:ea typeface="微軟正黑體" panose="020B0604030504040204" pitchFamily="34" charset="-120"/>
              </a:rPr>
              <a:t>修正管理規則，放寬</a:t>
            </a:r>
            <a:r>
              <a:rPr lang="zh-TW" altLang="en-US" dirty="0">
                <a:latin typeface="微軟正黑體" panose="020B0604030504040204" pitchFamily="34" charset="-120"/>
                <a:ea typeface="微軟正黑體" panose="020B0604030504040204" pitchFamily="34" charset="-120"/>
              </a:rPr>
              <a:t>發行商業本票</a:t>
            </a:r>
            <a:r>
              <a:rPr lang="zh-TW" altLang="en-US" dirty="0" smtClean="0">
                <a:latin typeface="微軟正黑體" panose="020B0604030504040204" pitchFamily="34" charset="-120"/>
                <a:ea typeface="微軟正黑體" panose="020B0604030504040204" pitchFamily="34" charset="-120"/>
              </a:rPr>
              <a:t>取得資金得運用於有價證券</a:t>
            </a:r>
            <a:r>
              <a:rPr lang="zh-TW" altLang="en-US" dirty="0">
                <a:latin typeface="微軟正黑體" panose="020B0604030504040204" pitchFamily="34" charset="-120"/>
                <a:ea typeface="微軟正黑體" panose="020B0604030504040204" pitchFamily="34" charset="-120"/>
              </a:rPr>
              <a:t>擔保放款</a:t>
            </a:r>
            <a:r>
              <a:rPr lang="zh-TW" altLang="en-US" dirty="0" smtClean="0">
                <a:latin typeface="微軟正黑體" panose="020B0604030504040204" pitchFamily="34" charset="-120"/>
                <a:ea typeface="微軟正黑體" panose="020B0604030504040204" pitchFamily="34" charset="-120"/>
              </a:rPr>
              <a:t>業務。</a:t>
            </a:r>
            <a:endParaRPr lang="en-US" altLang="zh-TW"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增加證券金融事業的</a:t>
            </a:r>
            <a:r>
              <a:rPr lang="zh-TW" altLang="en-US" dirty="0">
                <a:latin typeface="微軟正黑體" panose="020B0604030504040204" pitchFamily="34" charset="-120"/>
                <a:ea typeface="微軟正黑體" panose="020B0604030504040204" pitchFamily="34" charset="-120"/>
              </a:rPr>
              <a:t>業務彈性</a:t>
            </a:r>
            <a:r>
              <a:rPr lang="zh-TW" altLang="en-US" dirty="0" smtClean="0">
                <a:latin typeface="微軟正黑體" panose="020B0604030504040204" pitchFamily="34" charset="-120"/>
                <a:ea typeface="微軟正黑體" panose="020B0604030504040204" pitchFamily="34" charset="-120"/>
              </a:rPr>
              <a:t>，並符合業者實際</a:t>
            </a:r>
            <a:r>
              <a:rPr lang="zh-TW" altLang="en-US" dirty="0">
                <a:latin typeface="微軟正黑體" panose="020B0604030504040204" pitchFamily="34" charset="-120"/>
                <a:ea typeface="微軟正黑體" panose="020B0604030504040204" pitchFamily="34" charset="-120"/>
              </a:rPr>
              <a:t>業務</a:t>
            </a:r>
            <a:r>
              <a:rPr lang="zh-TW" altLang="en-US" dirty="0" smtClean="0">
                <a:latin typeface="微軟正黑體" panose="020B0604030504040204" pitchFamily="34" charset="-120"/>
                <a:ea typeface="微軟正黑體" panose="020B0604030504040204" pitchFamily="34" charset="-120"/>
              </a:rPr>
              <a:t>需求。</a:t>
            </a:r>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82392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17</a:t>
            </a:fld>
            <a:endParaRPr lang="zh-TW" altLang="en-US" dirty="0"/>
          </a:p>
        </p:txBody>
      </p:sp>
      <p:sp>
        <p:nvSpPr>
          <p:cNvPr id="30" name="Rectangle 21"/>
          <p:cNvSpPr>
            <a:spLocks noChangeArrowheads="1"/>
          </p:cNvSpPr>
          <p:nvPr/>
        </p:nvSpPr>
        <p:spPr bwMode="gray">
          <a:xfrm>
            <a:off x="3851275" y="373054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smtClean="0">
                <a:cs typeface="Times New Roman" panose="02020603050405020304" pitchFamily="18" charset="0"/>
              </a:rPr>
              <a:t>四、</a:t>
            </a:r>
            <a:r>
              <a:rPr lang="zh-TW" altLang="en-US" sz="4000" dirty="0">
                <a:cs typeface="Times New Roman" panose="02020603050405020304" pitchFamily="18" charset="0"/>
              </a:rPr>
              <a:t>促進金融產業發展</a:t>
            </a:r>
          </a:p>
        </p:txBody>
      </p:sp>
      <p:sp>
        <p:nvSpPr>
          <p:cNvPr id="5" name="矩形 4"/>
          <p:cNvSpPr/>
          <p:nvPr/>
        </p:nvSpPr>
        <p:spPr>
          <a:xfrm>
            <a:off x="0" y="1340768"/>
            <a:ext cx="9324528" cy="984885"/>
          </a:xfrm>
          <a:prstGeom prst="rect">
            <a:avLst/>
          </a:prstGeom>
        </p:spPr>
        <p:txBody>
          <a:bodyPr wrap="square">
            <a:spAutoFit/>
          </a:bodyPr>
          <a:lstStyle/>
          <a:p>
            <a:pPr marL="285750" lvl="0" indent="-285750">
              <a:spcBef>
                <a:spcPts val="600"/>
              </a:spcBef>
              <a:spcAft>
                <a:spcPts val="600"/>
              </a:spcAft>
              <a:buFont typeface="Wingdings" panose="05000000000000000000" pitchFamily="2" charset="2"/>
              <a:buChar char="u"/>
            </a:pP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放寬</a:t>
            </a: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保險業投資期貨基金之投資</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限額</a:t>
            </a:r>
            <a:endPar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107.1.22</a:t>
            </a:r>
            <a:r>
              <a:rPr lang="zh-TW" altLang="en-US" sz="2300" kern="100" dirty="0">
                <a:latin typeface="微軟正黑體" panose="020B0604030504040204" pitchFamily="34" charset="-120"/>
                <a:ea typeface="微軟正黑體" panose="020B0604030504040204" pitchFamily="34" charset="-120"/>
                <a:cs typeface="Times New Roman" panose="02020603050405020304" pitchFamily="18" charset="0"/>
              </a:rPr>
              <a:t>金管保財字第</a:t>
            </a:r>
            <a:r>
              <a:rPr lang="en-US" altLang="zh-TW" sz="2300" kern="100" dirty="0">
                <a:latin typeface="微軟正黑體" panose="020B0604030504040204" pitchFamily="34" charset="-120"/>
                <a:ea typeface="微軟正黑體" panose="020B0604030504040204" pitchFamily="34" charset="-120"/>
                <a:cs typeface="Times New Roman" panose="02020603050405020304" pitchFamily="18" charset="0"/>
              </a:rPr>
              <a:t>10602505041</a:t>
            </a:r>
            <a:r>
              <a:rPr lang="zh-TW" altLang="en-US" sz="2300" kern="100" dirty="0">
                <a:latin typeface="微軟正黑體" panose="020B0604030504040204" pitchFamily="34" charset="-120"/>
                <a:ea typeface="微軟正黑體" panose="020B0604030504040204" pitchFamily="34" charset="-120"/>
                <a:cs typeface="Times New Roman" panose="02020603050405020304" pitchFamily="18" charset="0"/>
              </a:rPr>
              <a:t>號</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函</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詳附件</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en-US" altLang="zh-TW" sz="23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300" dirty="0"/>
          </a:p>
        </p:txBody>
      </p:sp>
      <p:sp>
        <p:nvSpPr>
          <p:cNvPr id="7" name="矩形 6"/>
          <p:cNvSpPr/>
          <p:nvPr/>
        </p:nvSpPr>
        <p:spPr>
          <a:xfrm>
            <a:off x="683568" y="1916832"/>
            <a:ext cx="1080120"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300" b="1" dirty="0" smtClean="0">
                <a:latin typeface="微軟正黑體" panose="020B0604030504040204" pitchFamily="34" charset="-120"/>
                <a:ea typeface="微軟正黑體" panose="020B0604030504040204" pitchFamily="34" charset="-120"/>
              </a:rPr>
              <a:t>金管會</a:t>
            </a:r>
            <a:endParaRPr lang="zh-TW" altLang="en-US" sz="2300" b="1" dirty="0">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737059" y="2446331"/>
            <a:ext cx="7714332"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grpSp>
      <p:sp>
        <p:nvSpPr>
          <p:cNvPr id="14" name="文字方塊 13"/>
          <p:cNvSpPr txBox="1"/>
          <p:nvPr/>
        </p:nvSpPr>
        <p:spPr>
          <a:xfrm>
            <a:off x="467544" y="2996952"/>
            <a:ext cx="2880320" cy="3595856"/>
          </a:xfrm>
          <a:prstGeom prst="rect">
            <a:avLst/>
          </a:prstGeom>
          <a:noFill/>
        </p:spPr>
        <p:txBody>
          <a:bodyPr wrap="square" rtlCol="0">
            <a:spAutoFit/>
          </a:bodyPr>
          <a:lstStyle/>
          <a:p>
            <a:pPr marL="285750" indent="-285750" algn="just" hangingPunct="0">
              <a:spcBef>
                <a:spcPts val="400"/>
              </a:spcBef>
              <a:spcAft>
                <a:spcPts val="4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金管會</a:t>
            </a:r>
            <a:r>
              <a:rPr lang="en-US" altLang="zh-TW" sz="1700" dirty="0" smtClean="0">
                <a:latin typeface="微軟正黑體" panose="020B0604030504040204" pitchFamily="34" charset="-120"/>
                <a:ea typeface="微軟正黑體" panose="020B0604030504040204" pitchFamily="34" charset="-120"/>
              </a:rPr>
              <a:t>100</a:t>
            </a:r>
            <a:r>
              <a:rPr lang="zh-TW" altLang="en-US" sz="1700" dirty="0" smtClean="0">
                <a:latin typeface="微軟正黑體" panose="020B0604030504040204" pitchFamily="34" charset="-120"/>
                <a:ea typeface="微軟正黑體" panose="020B0604030504040204" pitchFamily="34" charset="-120"/>
              </a:rPr>
              <a:t>年及</a:t>
            </a:r>
            <a:r>
              <a:rPr lang="en-US" altLang="zh-TW" sz="1700" dirty="0" smtClean="0">
                <a:latin typeface="微軟正黑體" panose="020B0604030504040204" pitchFamily="34" charset="-120"/>
                <a:ea typeface="微軟正黑體" panose="020B0604030504040204" pitchFamily="34" charset="-120"/>
              </a:rPr>
              <a:t>104</a:t>
            </a:r>
            <a:r>
              <a:rPr lang="zh-TW" altLang="en-US" sz="1700" dirty="0" smtClean="0">
                <a:latin typeface="微軟正黑體" panose="020B0604030504040204" pitchFamily="34" charset="-120"/>
                <a:ea typeface="微軟正黑體" panose="020B0604030504040204" pitchFamily="34" charset="-120"/>
              </a:rPr>
              <a:t>年分別令</a:t>
            </a:r>
            <a:r>
              <a:rPr lang="zh-TW" altLang="en-US" sz="1700" dirty="0">
                <a:latin typeface="微軟正黑體" panose="020B0604030504040204" pitchFamily="34" charset="-120"/>
                <a:ea typeface="微軟正黑體" panose="020B0604030504040204" pitchFamily="34" charset="-120"/>
              </a:rPr>
              <a:t>釋</a:t>
            </a:r>
            <a:r>
              <a:rPr lang="zh-TW" altLang="en-US" sz="1700" dirty="0" smtClean="0">
                <a:latin typeface="微軟正黑體" panose="020B0604030504040204" pitchFamily="34" charset="-120"/>
                <a:ea typeface="微軟正黑體" panose="020B0604030504040204" pitchFamily="34" charset="-120"/>
              </a:rPr>
              <a:t>，保險業</a:t>
            </a:r>
            <a:r>
              <a:rPr lang="zh-TW" altLang="en-US" sz="1700" dirty="0">
                <a:latin typeface="微軟正黑體" panose="020B0604030504040204" pitchFamily="34" charset="-120"/>
                <a:ea typeface="微軟正黑體" panose="020B0604030504040204" pitchFamily="34" charset="-120"/>
              </a:rPr>
              <a:t>投資單一檔期期貨信託基金及指數股票型期貨信託基金之限額為該檔基金受益憑證總額的</a:t>
            </a:r>
            <a:r>
              <a:rPr lang="en-US" altLang="zh-TW" sz="1700" dirty="0">
                <a:latin typeface="微軟正黑體" panose="020B0604030504040204" pitchFamily="34" charset="-120"/>
                <a:ea typeface="微軟正黑體" panose="020B0604030504040204" pitchFamily="34" charset="-120"/>
              </a:rPr>
              <a:t>5%</a:t>
            </a:r>
            <a:r>
              <a:rPr lang="zh-TW" altLang="en-US" sz="1700" dirty="0">
                <a:latin typeface="微軟正黑體" panose="020B0604030504040204" pitchFamily="34" charset="-120"/>
                <a:ea typeface="微軟正黑體" panose="020B0604030504040204" pitchFamily="34" charset="-120"/>
              </a:rPr>
              <a:t>，且單檔投資金額不得逾該保險業資金的</a:t>
            </a:r>
            <a:r>
              <a:rPr lang="en-US" altLang="zh-TW" sz="1700" dirty="0">
                <a:latin typeface="微軟正黑體" panose="020B0604030504040204" pitchFamily="34" charset="-120"/>
                <a:ea typeface="微軟正黑體" panose="020B0604030504040204" pitchFamily="34" charset="-120"/>
              </a:rPr>
              <a:t>0.5%</a:t>
            </a:r>
            <a:r>
              <a:rPr lang="zh-TW" altLang="en-US" sz="1700" dirty="0" smtClean="0">
                <a:latin typeface="微軟正黑體" panose="020B0604030504040204" pitchFamily="34" charset="-120"/>
                <a:ea typeface="微軟正黑體" panose="020B0604030504040204" pitchFamily="34" charset="-120"/>
              </a:rPr>
              <a:t>。</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spcBef>
                <a:spcPts val="400"/>
              </a:spcBef>
              <a:spcAft>
                <a:spcPts val="4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金融總會建議</a:t>
            </a:r>
            <a:r>
              <a:rPr lang="zh-TW" altLang="en-US" sz="1700" dirty="0">
                <a:latin typeface="微軟正黑體" panose="020B0604030504040204" pitchFamily="34" charset="-120"/>
                <a:ea typeface="微軟正黑體" panose="020B0604030504040204" pitchFamily="34" charset="-120"/>
              </a:rPr>
              <a:t>，保險業投資期貨基金</a:t>
            </a:r>
            <a:r>
              <a:rPr lang="zh-TW" altLang="en-US" sz="1700" dirty="0" smtClean="0">
                <a:latin typeface="微軟正黑體" panose="020B0604030504040204" pitchFamily="34" charset="-120"/>
                <a:ea typeface="微軟正黑體" panose="020B0604030504040204" pitchFamily="34" charset="-120"/>
              </a:rPr>
              <a:t>風險與一般基金受益憑證類似，對其</a:t>
            </a:r>
            <a:r>
              <a:rPr lang="zh-TW" altLang="en-US" sz="1700" dirty="0">
                <a:latin typeface="微軟正黑體" panose="020B0604030504040204" pitchFamily="34" charset="-120"/>
                <a:ea typeface="微軟正黑體" panose="020B0604030504040204" pitchFamily="34" charset="-120"/>
              </a:rPr>
              <a:t>投資損失風險有限，應可適度提高其投資額度</a:t>
            </a:r>
            <a:r>
              <a:rPr lang="zh-TW" altLang="en-US" sz="1700" dirty="0" smtClean="0">
                <a:latin typeface="微軟正黑體" panose="020B0604030504040204" pitchFamily="34" charset="-120"/>
                <a:ea typeface="微軟正黑體" panose="020B0604030504040204" pitchFamily="34" charset="-120"/>
              </a:rPr>
              <a:t>。</a:t>
            </a:r>
            <a:endParaRPr lang="en-US" altLang="zh-TW" sz="1700" dirty="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3492177" y="3068960"/>
            <a:ext cx="2204096" cy="1200329"/>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en-US" altLang="zh-TW" dirty="0" smtClean="0">
                <a:latin typeface="微軟正黑體" panose="020B0604030504040204" pitchFamily="34" charset="-120"/>
                <a:ea typeface="微軟正黑體" panose="020B0604030504040204" pitchFamily="34" charset="-120"/>
              </a:rPr>
              <a:t>100.12.21</a:t>
            </a:r>
            <a:r>
              <a:rPr lang="zh-TW" altLang="zh-TW" dirty="0" smtClean="0">
                <a:latin typeface="微軟正黑體" panose="020B0604030504040204" pitchFamily="34" charset="-120"/>
                <a:ea typeface="微軟正黑體" panose="020B0604030504040204" pitchFamily="34" charset="-120"/>
              </a:rPr>
              <a:t>日</a:t>
            </a:r>
            <a:r>
              <a:rPr lang="zh-TW" altLang="zh-TW" dirty="0">
                <a:latin typeface="微軟正黑體" panose="020B0604030504040204" pitchFamily="34" charset="-120"/>
                <a:ea typeface="微軟正黑體" panose="020B0604030504040204" pitchFamily="34" charset="-120"/>
              </a:rPr>
              <a:t>金管保財字第</a:t>
            </a:r>
            <a:r>
              <a:rPr lang="en-US" altLang="zh-TW" dirty="0">
                <a:latin typeface="微軟正黑體" panose="020B0604030504040204" pitchFamily="34" charset="-120"/>
                <a:ea typeface="微軟正黑體" panose="020B0604030504040204" pitchFamily="34" charset="-120"/>
              </a:rPr>
              <a:t>10002519251</a:t>
            </a:r>
            <a:r>
              <a:rPr lang="zh-TW" altLang="zh-TW" dirty="0" smtClean="0">
                <a:latin typeface="微軟正黑體" panose="020B0604030504040204" pitchFamily="34" charset="-120"/>
                <a:ea typeface="微軟正黑體" panose="020B0604030504040204" pitchFamily="34" charset="-120"/>
              </a:rPr>
              <a:t>號</a:t>
            </a:r>
            <a:r>
              <a:rPr lang="zh-TW" altLang="en-US" dirty="0" smtClean="0">
                <a:latin typeface="微軟正黑體" panose="020B0604030504040204" pitchFamily="34" charset="-120"/>
                <a:ea typeface="微軟正黑體" panose="020B0604030504040204" pitchFamily="34" charset="-120"/>
              </a:rPr>
              <a:t>等</a:t>
            </a:r>
            <a:r>
              <a:rPr lang="zh-TW" altLang="zh-TW" dirty="0" smtClean="0">
                <a:latin typeface="微軟正黑體" panose="020B0604030504040204" pitchFamily="34" charset="-120"/>
                <a:ea typeface="微軟正黑體" panose="020B0604030504040204" pitchFamily="34" charset="-120"/>
              </a:rPr>
              <a:t>令</a:t>
            </a:r>
            <a:r>
              <a:rPr lang="zh-TW" altLang="en-US" dirty="0" smtClean="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796136" y="3068959"/>
            <a:ext cx="2520280" cy="2585323"/>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en-US" altLang="zh-TW" dirty="0" smtClean="0">
                <a:latin typeface="微軟正黑體" panose="020B0604030504040204" pitchFamily="34" charset="-120"/>
                <a:ea typeface="微軟正黑體" panose="020B0604030504040204" pitchFamily="34" charset="-120"/>
              </a:rPr>
              <a:t>107.1.22</a:t>
            </a:r>
            <a:r>
              <a:rPr lang="zh-TW" altLang="en-US" dirty="0" smtClean="0">
                <a:latin typeface="微軟正黑體" panose="020B0604030504040204" pitchFamily="34" charset="-120"/>
                <a:ea typeface="微軟正黑體" panose="020B0604030504040204" pitchFamily="34" charset="-120"/>
              </a:rPr>
              <a:t>廢止原令，放寬保險業</a:t>
            </a:r>
            <a:r>
              <a:rPr lang="zh-TW" altLang="en-US" dirty="0">
                <a:latin typeface="微軟正黑體" panose="020B0604030504040204" pitchFamily="34" charset="-120"/>
                <a:ea typeface="微軟正黑體" panose="020B0604030504040204" pitchFamily="34" charset="-120"/>
              </a:rPr>
              <a:t>投資單一</a:t>
            </a:r>
            <a:r>
              <a:rPr lang="zh-TW" altLang="en-US" dirty="0" smtClean="0">
                <a:latin typeface="微軟正黑體" panose="020B0604030504040204" pitchFamily="34" charset="-120"/>
                <a:ea typeface="微軟正黑體" panose="020B0604030504040204" pitchFamily="34" charset="-120"/>
              </a:rPr>
              <a:t>檔基金之</a:t>
            </a:r>
            <a:r>
              <a:rPr lang="zh-TW" altLang="en-US" dirty="0">
                <a:latin typeface="微軟正黑體" panose="020B0604030504040204" pitchFamily="34" charset="-120"/>
                <a:ea typeface="微軟正黑體" panose="020B0604030504040204" pitchFamily="34" charset="-120"/>
              </a:rPr>
              <a:t>限額為該檔基金受益憑證總額</a:t>
            </a:r>
            <a:r>
              <a:rPr lang="zh-TW" altLang="en-US" dirty="0" smtClean="0">
                <a:latin typeface="微軟正黑體" panose="020B0604030504040204" pitchFamily="34" charset="-120"/>
                <a:ea typeface="微軟正黑體" panose="020B0604030504040204" pitchFamily="34" charset="-120"/>
              </a:rPr>
              <a:t>的</a:t>
            </a:r>
            <a:r>
              <a:rPr lang="en-US" altLang="zh-TW" dirty="0" smtClean="0">
                <a:latin typeface="微軟正黑體" panose="020B0604030504040204" pitchFamily="34" charset="-120"/>
                <a:ea typeface="微軟正黑體" panose="020B0604030504040204" pitchFamily="34" charset="-120"/>
              </a:rPr>
              <a:t>10%</a:t>
            </a:r>
            <a:r>
              <a:rPr lang="zh-TW" altLang="en-US" dirty="0" smtClean="0">
                <a:latin typeface="微軟正黑體" panose="020B0604030504040204" pitchFamily="34" charset="-120"/>
                <a:ea typeface="微軟正黑體" panose="020B0604030504040204" pitchFamily="34" charset="-120"/>
              </a:rPr>
              <a:t>，且回歸總量</a:t>
            </a:r>
            <a:r>
              <a:rPr lang="zh-TW" altLang="en-US" dirty="0">
                <a:latin typeface="微軟正黑體" panose="020B0604030504040204" pitchFamily="34" charset="-120"/>
                <a:ea typeface="微軟正黑體" panose="020B0604030504040204" pitchFamily="34" charset="-120"/>
              </a:rPr>
              <a:t>管制</a:t>
            </a:r>
            <a:r>
              <a:rPr lang="zh-TW" altLang="en-US" dirty="0" smtClean="0">
                <a:latin typeface="微軟正黑體" panose="020B0604030504040204" pitchFamily="34" charset="-120"/>
                <a:ea typeface="微軟正黑體" panose="020B0604030504040204" pitchFamily="34" charset="-120"/>
              </a:rPr>
              <a:t>，投資該類基金金額合計不</a:t>
            </a:r>
            <a:r>
              <a:rPr lang="zh-TW" altLang="en-US" dirty="0">
                <a:latin typeface="微軟正黑體" panose="020B0604030504040204" pitchFamily="34" charset="-120"/>
                <a:ea typeface="微軟正黑體" panose="020B0604030504040204" pitchFamily="34" charset="-120"/>
              </a:rPr>
              <a:t>逾保險業可運用資金的</a:t>
            </a:r>
            <a:r>
              <a:rPr lang="en-US" altLang="zh-TW" dirty="0">
                <a:latin typeface="微軟正黑體" panose="020B0604030504040204" pitchFamily="34" charset="-120"/>
                <a:ea typeface="微軟正黑體" panose="020B0604030504040204" pitchFamily="34" charset="-120"/>
              </a:rPr>
              <a:t>10</a:t>
            </a:r>
            <a:r>
              <a:rPr lang="zh-TW" altLang="en-US" dirty="0" smtClean="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2039612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cs typeface="Times New Roman" panose="02020603050405020304" pitchFamily="18" charset="0"/>
              </a:rPr>
              <a:t>肆、結　語</a:t>
            </a:r>
            <a:endParaRPr lang="zh-TW" altLang="en-US" sz="4000" dirty="0">
              <a:cs typeface="Times New Roman" panose="02020603050405020304" pitchFamily="18" charset="0"/>
            </a:endParaRPr>
          </a:p>
        </p:txBody>
      </p:sp>
      <p:sp>
        <p:nvSpPr>
          <p:cNvPr id="3" name="內容版面配置區 2"/>
          <p:cNvSpPr>
            <a:spLocks noGrp="1"/>
          </p:cNvSpPr>
          <p:nvPr>
            <p:ph idx="1"/>
          </p:nvPr>
        </p:nvSpPr>
        <p:spPr>
          <a:xfrm>
            <a:off x="1043608" y="1484784"/>
            <a:ext cx="7200800" cy="4392488"/>
          </a:xfrm>
        </p:spPr>
        <p:txBody>
          <a:bodyPr>
            <a:noAutofit/>
          </a:bodyPr>
          <a:lstStyle/>
          <a:p>
            <a:pPr indent="715963" algn="just" hangingPunct="0">
              <a:lnSpc>
                <a:spcPct val="120000"/>
              </a:lnSpc>
              <a:spcBef>
                <a:spcPts val="300"/>
              </a:spcBef>
            </a:pPr>
            <a:r>
              <a:rPr lang="zh-TW" altLang="en-US" sz="2800" dirty="0" smtClean="0">
                <a:cs typeface="Times New Roman" panose="02020603050405020304" pitchFamily="18" charset="0"/>
              </a:rPr>
              <a:t>本案推動仍請各部會戮力提出人民有感之鬆綁成果，以營造友善經商及投資之法制環境。相關鬆綁成果將公布於本會網站俾利各界查詢。</a:t>
            </a:r>
            <a:endParaRPr lang="en-US" altLang="zh-TW" sz="2800" dirty="0" smtClean="0">
              <a:cs typeface="Times New Roman" panose="02020603050405020304" pitchFamily="18" charset="0"/>
            </a:endParaRPr>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18</a:t>
            </a:fld>
            <a:endParaRPr lang="zh-TW" altLang="en-US" dirty="0"/>
          </a:p>
        </p:txBody>
      </p:sp>
      <p:sp>
        <p:nvSpPr>
          <p:cNvPr id="5" name="圓角矩形 4"/>
          <p:cNvSpPr/>
          <p:nvPr/>
        </p:nvSpPr>
        <p:spPr>
          <a:xfrm>
            <a:off x="7164288" y="5877272"/>
            <a:ext cx="1512168" cy="432048"/>
          </a:xfrm>
          <a:prstGeom prst="roundRect">
            <a:avLst/>
          </a:prstGeom>
          <a:solidFill>
            <a:srgbClr val="FFFF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smtClean="0">
                <a:solidFill>
                  <a:srgbClr val="003399"/>
                </a:solidFill>
                <a:latin typeface="標楷體" panose="03000509000000000000" pitchFamily="65" charset="-120"/>
                <a:ea typeface="標楷體" panose="03000509000000000000" pitchFamily="65" charset="-120"/>
              </a:rPr>
              <a:t>簡報結束</a:t>
            </a:r>
            <a:endParaRPr lang="zh-TW" altLang="en-US" sz="2000" b="1" dirty="0">
              <a:solidFill>
                <a:srgbClr val="003399"/>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99323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cs typeface="Times New Roman" panose="02020603050405020304" pitchFamily="18" charset="0"/>
              </a:rPr>
              <a:t>附錄、法規</a:t>
            </a:r>
            <a:r>
              <a:rPr lang="zh-TW" altLang="en-US" sz="4000" dirty="0">
                <a:cs typeface="Times New Roman" panose="02020603050405020304" pitchFamily="18" charset="0"/>
              </a:rPr>
              <a:t>鬆綁統計總表</a:t>
            </a:r>
          </a:p>
        </p:txBody>
      </p:sp>
      <p:sp>
        <p:nvSpPr>
          <p:cNvPr id="4" name="投影片編號版面配置區 3"/>
          <p:cNvSpPr>
            <a:spLocks noGrp="1"/>
          </p:cNvSpPr>
          <p:nvPr>
            <p:ph type="sldNum" sz="quarter" idx="12"/>
          </p:nvPr>
        </p:nvSpPr>
        <p:spPr/>
        <p:txBody>
          <a:bodyPr/>
          <a:lstStyle/>
          <a:p>
            <a:fld id="{CDFA8818-436F-4D1B-BB46-E472D235EBD6}" type="slidenum">
              <a:rPr lang="zh-TW" altLang="en-US" smtClean="0"/>
              <a:t>19</a:t>
            </a:fld>
            <a:endParaRPr lang="zh-TW" altLang="en-US" dirty="0"/>
          </a:p>
        </p:txBody>
      </p:sp>
      <p:graphicFrame>
        <p:nvGraphicFramePr>
          <p:cNvPr id="7" name="表格 6"/>
          <p:cNvGraphicFramePr>
            <a:graphicFrameLocks noGrp="1"/>
          </p:cNvGraphicFramePr>
          <p:nvPr>
            <p:extLst>
              <p:ext uri="{D42A27DB-BD31-4B8C-83A1-F6EECF244321}">
                <p14:modId xmlns:p14="http://schemas.microsoft.com/office/powerpoint/2010/main" val="2709501363"/>
              </p:ext>
            </p:extLst>
          </p:nvPr>
        </p:nvGraphicFramePr>
        <p:xfrm>
          <a:off x="323528" y="2060849"/>
          <a:ext cx="8352929" cy="1737740"/>
        </p:xfrm>
        <a:graphic>
          <a:graphicData uri="http://schemas.openxmlformats.org/drawingml/2006/table">
            <a:tbl>
              <a:tblPr firstRow="1" bandRow="1">
                <a:tableStyleId>{8799B23B-EC83-4686-B30A-512413B5E67A}</a:tableStyleId>
              </a:tblPr>
              <a:tblGrid>
                <a:gridCol w="642533">
                  <a:extLst>
                    <a:ext uri="{9D8B030D-6E8A-4147-A177-3AD203B41FA5}">
                      <a16:colId xmlns="" xmlns:a16="http://schemas.microsoft.com/office/drawing/2014/main" val="20000"/>
                    </a:ext>
                  </a:extLst>
                </a:gridCol>
                <a:gridCol w="642533"/>
                <a:gridCol w="642533"/>
                <a:gridCol w="642533"/>
                <a:gridCol w="642533"/>
                <a:gridCol w="642533"/>
                <a:gridCol w="642533">
                  <a:extLst>
                    <a:ext uri="{9D8B030D-6E8A-4147-A177-3AD203B41FA5}">
                      <a16:colId xmlns="" xmlns:a16="http://schemas.microsoft.com/office/drawing/2014/main" val="20001"/>
                    </a:ext>
                  </a:extLst>
                </a:gridCol>
                <a:gridCol w="642533">
                  <a:extLst>
                    <a:ext uri="{9D8B030D-6E8A-4147-A177-3AD203B41FA5}">
                      <a16:colId xmlns="" xmlns:a16="http://schemas.microsoft.com/office/drawing/2014/main" val="20002"/>
                    </a:ext>
                  </a:extLst>
                </a:gridCol>
                <a:gridCol w="642533">
                  <a:extLst>
                    <a:ext uri="{9D8B030D-6E8A-4147-A177-3AD203B41FA5}">
                      <a16:colId xmlns="" xmlns:a16="http://schemas.microsoft.com/office/drawing/2014/main" val="20003"/>
                    </a:ext>
                  </a:extLst>
                </a:gridCol>
                <a:gridCol w="642533">
                  <a:extLst>
                    <a:ext uri="{9D8B030D-6E8A-4147-A177-3AD203B41FA5}">
                      <a16:colId xmlns="" xmlns:a16="http://schemas.microsoft.com/office/drawing/2014/main" val="20004"/>
                    </a:ext>
                  </a:extLst>
                </a:gridCol>
                <a:gridCol w="642533">
                  <a:extLst>
                    <a:ext uri="{9D8B030D-6E8A-4147-A177-3AD203B41FA5}">
                      <a16:colId xmlns="" xmlns:a16="http://schemas.microsoft.com/office/drawing/2014/main" val="20005"/>
                    </a:ext>
                  </a:extLst>
                </a:gridCol>
                <a:gridCol w="642533">
                  <a:extLst>
                    <a:ext uri="{9D8B030D-6E8A-4147-A177-3AD203B41FA5}">
                      <a16:colId xmlns="" xmlns:a16="http://schemas.microsoft.com/office/drawing/2014/main" val="20006"/>
                    </a:ext>
                  </a:extLst>
                </a:gridCol>
                <a:gridCol w="642533">
                  <a:extLst>
                    <a:ext uri="{9D8B030D-6E8A-4147-A177-3AD203B41FA5}">
                      <a16:colId xmlns="" xmlns:a16="http://schemas.microsoft.com/office/drawing/2014/main" val="20007"/>
                    </a:ext>
                  </a:extLst>
                </a:gridCol>
              </a:tblGrid>
              <a:tr h="936103">
                <a:tc>
                  <a:txBody>
                    <a:bodyPr/>
                    <a:lstStyle/>
                    <a:p>
                      <a:r>
                        <a:rPr lang="zh-TW" altLang="en-US" sz="2000" dirty="0" smtClean="0">
                          <a:latin typeface="微軟正黑體" panose="020B0604030504040204" pitchFamily="34" charset="-120"/>
                          <a:ea typeface="微軟正黑體" panose="020B0604030504040204" pitchFamily="34" charset="-120"/>
                        </a:rPr>
                        <a:t>部</a:t>
                      </a:r>
                      <a:endParaRPr lang="en-US" altLang="zh-TW" sz="200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會</a:t>
                      </a:r>
                      <a:endParaRPr lang="zh-TW" altLang="en-US" sz="2000" b="1"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內</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政</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en-US" altLang="zh-TW" sz="2000" dirty="0" smtClean="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國</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防</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en-US" altLang="zh-TW" sz="2000" dirty="0" smtClean="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財</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政</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教</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育</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法</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務</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經</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濟</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交</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通</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勞</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動</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農</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委</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會</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衛</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福</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環</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保</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署</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文</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化</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zh-TW" altLang="en-US" sz="2000" dirty="0">
                        <a:latin typeface="微軟正黑體" panose="020B0604030504040204" pitchFamily="34" charset="-120"/>
                        <a:ea typeface="微軟正黑體" panose="020B0604030504040204" pitchFamily="34" charset="-120"/>
                      </a:endParaRPr>
                    </a:p>
                  </a:txBody>
                  <a:tcPr/>
                </a:tc>
                <a:extLst>
                  <a:ext uri="{0D108BD9-81ED-4DB2-BD59-A6C34878D82A}">
                    <a16:rowId xmlns="" xmlns:a16="http://schemas.microsoft.com/office/drawing/2014/main" val="10000"/>
                  </a:ext>
                </a:extLst>
              </a:tr>
              <a:tr h="731900">
                <a:tc>
                  <a:txBody>
                    <a:bodyPr/>
                    <a:lstStyle/>
                    <a:p>
                      <a:r>
                        <a:rPr lang="zh-TW" altLang="en-US" sz="2000" dirty="0" smtClean="0">
                          <a:latin typeface="微軟正黑體" panose="020B0604030504040204" pitchFamily="34" charset="-120"/>
                          <a:ea typeface="微軟正黑體" panose="020B0604030504040204" pitchFamily="34" charset="-120"/>
                        </a:rPr>
                        <a:t>件</a:t>
                      </a:r>
                      <a:endParaRPr lang="en-US" altLang="zh-TW" sz="200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數</a:t>
                      </a:r>
                      <a:endParaRPr lang="zh-TW" altLang="en-US" sz="2000" b="1"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16</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1</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42</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17</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9</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smtClean="0">
                          <a:latin typeface="微軟正黑體" panose="020B0604030504040204" pitchFamily="34" charset="-120"/>
                          <a:ea typeface="微軟正黑體" panose="020B0604030504040204" pitchFamily="34" charset="-120"/>
                        </a:rPr>
                        <a:t>21</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4</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7</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11</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8</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4</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8</a:t>
                      </a:r>
                      <a:endParaRPr lang="zh-TW" altLang="en-US" sz="2000" dirty="0">
                        <a:latin typeface="微軟正黑體" panose="020B0604030504040204" pitchFamily="34" charset="-120"/>
                        <a:ea typeface="微軟正黑體" panose="020B0604030504040204" pitchFamily="34" charset="-120"/>
                      </a:endParaRPr>
                    </a:p>
                  </a:txBody>
                  <a:tcPr/>
                </a:tc>
                <a:extLst>
                  <a:ext uri="{0D108BD9-81ED-4DB2-BD59-A6C34878D82A}">
                    <a16:rowId xmlns="" xmlns:a16="http://schemas.microsoft.com/office/drawing/2014/main" val="10001"/>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905041211"/>
              </p:ext>
            </p:extLst>
          </p:nvPr>
        </p:nvGraphicFramePr>
        <p:xfrm>
          <a:off x="323528" y="4077072"/>
          <a:ext cx="8352926" cy="2011680"/>
        </p:xfrm>
        <a:graphic>
          <a:graphicData uri="http://schemas.openxmlformats.org/drawingml/2006/table">
            <a:tbl>
              <a:tblPr firstRow="1" bandRow="1">
                <a:tableStyleId>{8799B23B-EC83-4686-B30A-512413B5E67A}</a:tableStyleId>
              </a:tblPr>
              <a:tblGrid>
                <a:gridCol w="695087">
                  <a:extLst>
                    <a:ext uri="{9D8B030D-6E8A-4147-A177-3AD203B41FA5}">
                      <a16:colId xmlns="" xmlns:a16="http://schemas.microsoft.com/office/drawing/2014/main" val="20000"/>
                    </a:ext>
                  </a:extLst>
                </a:gridCol>
                <a:gridCol w="695087"/>
                <a:gridCol w="695087"/>
                <a:gridCol w="695087">
                  <a:extLst>
                    <a:ext uri="{9D8B030D-6E8A-4147-A177-3AD203B41FA5}">
                      <a16:colId xmlns="" xmlns:a16="http://schemas.microsoft.com/office/drawing/2014/main" val="20001"/>
                    </a:ext>
                  </a:extLst>
                </a:gridCol>
                <a:gridCol w="695087">
                  <a:extLst>
                    <a:ext uri="{9D8B030D-6E8A-4147-A177-3AD203B41FA5}">
                      <a16:colId xmlns="" xmlns:a16="http://schemas.microsoft.com/office/drawing/2014/main" val="20002"/>
                    </a:ext>
                  </a:extLst>
                </a:gridCol>
                <a:gridCol w="695087">
                  <a:extLst>
                    <a:ext uri="{9D8B030D-6E8A-4147-A177-3AD203B41FA5}">
                      <a16:colId xmlns="" xmlns:a16="http://schemas.microsoft.com/office/drawing/2014/main" val="20003"/>
                    </a:ext>
                  </a:extLst>
                </a:gridCol>
                <a:gridCol w="695087">
                  <a:extLst>
                    <a:ext uri="{9D8B030D-6E8A-4147-A177-3AD203B41FA5}">
                      <a16:colId xmlns="" xmlns:a16="http://schemas.microsoft.com/office/drawing/2014/main" val="20004"/>
                    </a:ext>
                  </a:extLst>
                </a:gridCol>
                <a:gridCol w="695087">
                  <a:extLst>
                    <a:ext uri="{9D8B030D-6E8A-4147-A177-3AD203B41FA5}">
                      <a16:colId xmlns="" xmlns:a16="http://schemas.microsoft.com/office/drawing/2014/main" val="20005"/>
                    </a:ext>
                  </a:extLst>
                </a:gridCol>
                <a:gridCol w="695087">
                  <a:extLst>
                    <a:ext uri="{9D8B030D-6E8A-4147-A177-3AD203B41FA5}">
                      <a16:colId xmlns="" xmlns:a16="http://schemas.microsoft.com/office/drawing/2014/main" val="20006"/>
                    </a:ext>
                  </a:extLst>
                </a:gridCol>
                <a:gridCol w="695087">
                  <a:extLst>
                    <a:ext uri="{9D8B030D-6E8A-4147-A177-3AD203B41FA5}">
                      <a16:colId xmlns="" xmlns:a16="http://schemas.microsoft.com/office/drawing/2014/main" val="20007"/>
                    </a:ext>
                  </a:extLst>
                </a:gridCol>
                <a:gridCol w="695087">
                  <a:extLst>
                    <a:ext uri="{9D8B030D-6E8A-4147-A177-3AD203B41FA5}">
                      <a16:colId xmlns="" xmlns:a16="http://schemas.microsoft.com/office/drawing/2014/main" val="20008"/>
                    </a:ext>
                  </a:extLst>
                </a:gridCol>
                <a:gridCol w="706969">
                  <a:extLst>
                    <a:ext uri="{9D8B030D-6E8A-4147-A177-3AD203B41FA5}">
                      <a16:colId xmlns="" xmlns:a16="http://schemas.microsoft.com/office/drawing/2014/main" val="20009"/>
                    </a:ext>
                  </a:extLst>
                </a:gridCol>
              </a:tblGrid>
              <a:tr h="1224136">
                <a:tc>
                  <a:txBody>
                    <a:bodyPr/>
                    <a:lstStyle/>
                    <a:p>
                      <a:r>
                        <a:rPr lang="zh-TW" altLang="en-US" sz="2000" dirty="0" smtClean="0">
                          <a:latin typeface="微軟正黑體" panose="020B0604030504040204" pitchFamily="34" charset="-120"/>
                          <a:ea typeface="微軟正黑體" panose="020B0604030504040204" pitchFamily="34" charset="-120"/>
                        </a:rPr>
                        <a:t>部</a:t>
                      </a:r>
                      <a:endParaRPr lang="en-US" altLang="zh-TW" sz="200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會</a:t>
                      </a:r>
                      <a:endParaRPr lang="zh-TW" altLang="en-US" sz="2000" b="1"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金</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管</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會</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科</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技</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部</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海</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巡</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署</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僑</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委</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會</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退</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輔</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會</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工</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程</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會</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中</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央</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銀</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行</a:t>
                      </a:r>
                      <a:endParaRPr lang="en-US" altLang="zh-TW" sz="2000" dirty="0" smtClean="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主</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計</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總</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處</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人</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事</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總</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處</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公</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平</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會</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000" dirty="0" smtClean="0">
                          <a:latin typeface="微軟正黑體" panose="020B0604030504040204" pitchFamily="34" charset="-120"/>
                          <a:ea typeface="微軟正黑體" panose="020B0604030504040204" pitchFamily="34" charset="-120"/>
                        </a:rPr>
                        <a:t>通</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傳</a:t>
                      </a:r>
                      <a:endParaRPr lang="en-US" altLang="zh-TW" sz="2000" dirty="0" smtClean="0">
                        <a:latin typeface="微軟正黑體" panose="020B0604030504040204" pitchFamily="34" charset="-120"/>
                        <a:ea typeface="微軟正黑體" panose="020B0604030504040204" pitchFamily="34" charset="-120"/>
                      </a:endParaRPr>
                    </a:p>
                    <a:p>
                      <a:pPr algn="ctr"/>
                      <a:r>
                        <a:rPr lang="zh-TW" altLang="en-US" sz="2000" dirty="0" smtClean="0">
                          <a:latin typeface="微軟正黑體" panose="020B0604030504040204" pitchFamily="34" charset="-120"/>
                          <a:ea typeface="微軟正黑體" panose="020B0604030504040204" pitchFamily="34" charset="-120"/>
                        </a:rPr>
                        <a:t>會</a:t>
                      </a:r>
                      <a:endParaRPr lang="en-US" altLang="zh-TW" sz="2000" dirty="0" smtClean="0">
                        <a:latin typeface="微軟正黑體" panose="020B0604030504040204" pitchFamily="34" charset="-120"/>
                        <a:ea typeface="微軟正黑體" panose="020B0604030504040204" pitchFamily="34" charset="-120"/>
                      </a:endParaRPr>
                    </a:p>
                  </a:txBody>
                  <a:tcPr/>
                </a:tc>
                <a:extLst>
                  <a:ext uri="{0D108BD9-81ED-4DB2-BD59-A6C34878D82A}">
                    <a16:rowId xmlns="" xmlns:a16="http://schemas.microsoft.com/office/drawing/2014/main" val="10000"/>
                  </a:ext>
                </a:extLst>
              </a:tr>
              <a:tr h="654164">
                <a:tc>
                  <a:txBody>
                    <a:bodyPr/>
                    <a:lstStyle/>
                    <a:p>
                      <a:r>
                        <a:rPr lang="zh-TW" altLang="en-US" sz="2000" dirty="0" smtClean="0">
                          <a:latin typeface="微軟正黑體" panose="020B0604030504040204" pitchFamily="34" charset="-120"/>
                          <a:ea typeface="微軟正黑體" panose="020B0604030504040204" pitchFamily="34" charset="-120"/>
                        </a:rPr>
                        <a:t>件</a:t>
                      </a:r>
                      <a:endParaRPr lang="en-US" altLang="zh-TW" sz="200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數</a:t>
                      </a:r>
                      <a:endParaRPr lang="zh-TW" altLang="en-US" sz="2000" b="1"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46</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2</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7</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2</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4</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10</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3</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7</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3</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1</a:t>
                      </a:r>
                      <a:endParaRPr lang="zh-TW" altLang="en-US" sz="20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2000" dirty="0" smtClean="0">
                          <a:latin typeface="微軟正黑體" panose="020B0604030504040204" pitchFamily="34" charset="-120"/>
                          <a:ea typeface="微軟正黑體" panose="020B0604030504040204" pitchFamily="34" charset="-120"/>
                        </a:rPr>
                        <a:t>2</a:t>
                      </a:r>
                      <a:endParaRPr lang="zh-TW" altLang="en-US" sz="2000" dirty="0">
                        <a:latin typeface="微軟正黑體" panose="020B0604030504040204" pitchFamily="34" charset="-120"/>
                        <a:ea typeface="微軟正黑體" panose="020B0604030504040204" pitchFamily="34" charset="-120"/>
                      </a:endParaRPr>
                    </a:p>
                  </a:txBody>
                  <a:tcPr/>
                </a:tc>
                <a:extLst>
                  <a:ext uri="{0D108BD9-81ED-4DB2-BD59-A6C34878D82A}">
                    <a16:rowId xmlns="" xmlns:a16="http://schemas.microsoft.com/office/drawing/2014/main" val="10001"/>
                  </a:ext>
                </a:extLst>
              </a:tr>
            </a:tbl>
          </a:graphicData>
        </a:graphic>
      </p:graphicFrame>
      <p:sp>
        <p:nvSpPr>
          <p:cNvPr id="9" name="內容版面配置區 8"/>
          <p:cNvSpPr>
            <a:spLocks noGrp="1"/>
          </p:cNvSpPr>
          <p:nvPr>
            <p:ph idx="1"/>
          </p:nvPr>
        </p:nvSpPr>
        <p:spPr>
          <a:xfrm>
            <a:off x="179512" y="1340769"/>
            <a:ext cx="8784976" cy="576063"/>
          </a:xfrm>
        </p:spPr>
        <p:txBody>
          <a:bodyPr>
            <a:normAutofit/>
          </a:bodyPr>
          <a:lstStyle/>
          <a:p>
            <a:r>
              <a:rPr lang="zh-TW" altLang="en-US" sz="2800" dirty="0" smtClean="0"/>
              <a:t>自</a:t>
            </a:r>
            <a:r>
              <a:rPr lang="en-US" altLang="zh-TW" sz="2800" dirty="0" smtClean="0"/>
              <a:t>106.10</a:t>
            </a:r>
            <a:r>
              <a:rPr lang="zh-TW" altLang="en-US" sz="2800" dirty="0" smtClean="0"/>
              <a:t>月推動迄今，各部會共提出</a:t>
            </a:r>
            <a:r>
              <a:rPr lang="en-US" altLang="zh-TW" sz="2800" b="1" dirty="0" smtClean="0">
                <a:solidFill>
                  <a:srgbClr val="FF0000"/>
                </a:solidFill>
              </a:rPr>
              <a:t>235</a:t>
            </a:r>
            <a:r>
              <a:rPr lang="zh-TW" altLang="en-US" sz="2800" dirty="0" smtClean="0"/>
              <a:t>項</a:t>
            </a:r>
            <a:r>
              <a:rPr lang="zh-TW" altLang="en-US" sz="2800" dirty="0" smtClean="0"/>
              <a:t>鬆綁成果：</a:t>
            </a:r>
            <a:endParaRPr lang="zh-TW" altLang="en-US" sz="2800" dirty="0"/>
          </a:p>
        </p:txBody>
      </p:sp>
    </p:spTree>
    <p:extLst>
      <p:ext uri="{BB962C8B-B14F-4D97-AF65-F5344CB8AC3E}">
        <p14:creationId xmlns:p14="http://schemas.microsoft.com/office/powerpoint/2010/main" val="2477426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1143000"/>
          </a:xfrm>
        </p:spPr>
        <p:txBody>
          <a:bodyPr/>
          <a:lstStyle/>
          <a:p>
            <a:r>
              <a:rPr lang="zh-TW" altLang="en-US" dirty="0" smtClean="0"/>
              <a:t>目　錄</a:t>
            </a:r>
            <a:endParaRPr lang="zh-TW" altLang="en-US" dirty="0"/>
          </a:p>
        </p:txBody>
      </p:sp>
      <p:sp>
        <p:nvSpPr>
          <p:cNvPr id="3" name="內容版面配置區 2"/>
          <p:cNvSpPr>
            <a:spLocks noGrp="1"/>
          </p:cNvSpPr>
          <p:nvPr>
            <p:ph idx="1"/>
          </p:nvPr>
        </p:nvSpPr>
        <p:spPr>
          <a:xfrm>
            <a:off x="899592" y="1916832"/>
            <a:ext cx="7632848" cy="3917032"/>
          </a:xfrm>
        </p:spPr>
        <p:txBody>
          <a:bodyPr>
            <a:normAutofit fontScale="25000" lnSpcReduction="20000"/>
          </a:bodyPr>
          <a:lstStyle/>
          <a:p>
            <a:pPr>
              <a:spcBef>
                <a:spcPts val="1200"/>
              </a:spcBef>
              <a:spcAft>
                <a:spcPts val="1200"/>
              </a:spcAft>
            </a:pPr>
            <a:r>
              <a:rPr lang="zh-TW" altLang="en-US" sz="12800" dirty="0" smtClean="0"/>
              <a:t>壹、前言</a:t>
            </a:r>
            <a:endParaRPr lang="en-US" altLang="zh-TW" sz="12800" dirty="0" smtClean="0"/>
          </a:p>
          <a:p>
            <a:pPr>
              <a:spcBef>
                <a:spcPts val="1200"/>
              </a:spcBef>
              <a:spcAft>
                <a:spcPts val="1200"/>
              </a:spcAft>
            </a:pPr>
            <a:r>
              <a:rPr lang="zh-TW" altLang="en-US" sz="12800" dirty="0" smtClean="0"/>
              <a:t>貳、財經部會鬆綁統計</a:t>
            </a:r>
            <a:endParaRPr lang="en-US" altLang="zh-TW" sz="12800" dirty="0" smtClean="0"/>
          </a:p>
          <a:p>
            <a:pPr>
              <a:spcBef>
                <a:spcPts val="1200"/>
              </a:spcBef>
              <a:spcAft>
                <a:spcPts val="1200"/>
              </a:spcAft>
            </a:pPr>
            <a:r>
              <a:rPr lang="zh-TW" altLang="en-US" sz="12800" dirty="0" smtClean="0"/>
              <a:t>參</a:t>
            </a:r>
            <a:r>
              <a:rPr lang="zh-TW" altLang="en-US" sz="12800" dirty="0"/>
              <a:t>、重要鬆綁成果</a:t>
            </a:r>
            <a:endParaRPr lang="en-US" altLang="zh-TW" sz="12800" dirty="0"/>
          </a:p>
          <a:p>
            <a:pPr>
              <a:spcBef>
                <a:spcPts val="1200"/>
              </a:spcBef>
              <a:spcAft>
                <a:spcPts val="1200"/>
              </a:spcAft>
            </a:pPr>
            <a:r>
              <a:rPr lang="zh-TW" altLang="en-US" sz="12800" dirty="0" smtClean="0"/>
              <a:t>肆、結語</a:t>
            </a:r>
            <a:endParaRPr lang="en-US" altLang="zh-TW" sz="12800" dirty="0" smtClean="0"/>
          </a:p>
          <a:p>
            <a:pPr>
              <a:spcBef>
                <a:spcPts val="1200"/>
              </a:spcBef>
              <a:spcAft>
                <a:spcPts val="1200"/>
              </a:spcAft>
            </a:pPr>
            <a:r>
              <a:rPr lang="zh-TW" altLang="en-US" sz="12800" dirty="0"/>
              <a:t>附錄、法規鬆綁統計總表</a:t>
            </a:r>
            <a:endParaRPr lang="en-US" altLang="zh-TW" sz="12800" dirty="0"/>
          </a:p>
          <a:p>
            <a:pPr>
              <a:spcBef>
                <a:spcPts val="1200"/>
              </a:spcBef>
              <a:spcAft>
                <a:spcPts val="1200"/>
              </a:spcAft>
            </a:pPr>
            <a:r>
              <a:rPr lang="zh-TW" altLang="en-US" sz="12800" dirty="0" smtClean="0"/>
              <a:t>附件、法規</a:t>
            </a:r>
            <a:r>
              <a:rPr lang="zh-TW" altLang="en-US" sz="12800" dirty="0"/>
              <a:t>鬆綁推動成果彙整</a:t>
            </a:r>
            <a:r>
              <a:rPr lang="zh-TW" altLang="en-US" sz="12800" dirty="0" smtClean="0"/>
              <a:t>表</a:t>
            </a:r>
            <a:endParaRPr lang="en-US" altLang="zh-TW" sz="12800" dirty="0" smtClean="0"/>
          </a:p>
          <a:p>
            <a:pPr>
              <a:spcBef>
                <a:spcPts val="1200"/>
              </a:spcBef>
              <a:spcAft>
                <a:spcPts val="1200"/>
              </a:spcAft>
            </a:pPr>
            <a:endParaRPr lang="en-US" altLang="zh-TW" sz="2800" dirty="0" smtClean="0"/>
          </a:p>
          <a:p>
            <a:pPr indent="444500">
              <a:spcBef>
                <a:spcPts val="700"/>
              </a:spcBef>
              <a:spcAft>
                <a:spcPts val="700"/>
              </a:spcAft>
            </a:pPr>
            <a:r>
              <a:rPr lang="zh-TW" altLang="en-US" sz="2800" dirty="0" smtClean="0"/>
              <a:t>         </a:t>
            </a:r>
            <a:endParaRPr lang="zh-TW" altLang="en-US" sz="2800" dirty="0"/>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latin typeface="標楷體" panose="03000509000000000000" pitchFamily="65" charset="-120"/>
                <a:ea typeface="標楷體" panose="03000509000000000000" pitchFamily="65" charset="-120"/>
              </a:rPr>
              <a:t>2</a:t>
            </a:fld>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807090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cs typeface="Times New Roman" panose="02020603050405020304" pitchFamily="18" charset="0"/>
              </a:rPr>
              <a:t>壹、前言</a:t>
            </a:r>
            <a:endParaRPr lang="zh-TW" altLang="en-US" sz="4000" dirty="0">
              <a:cs typeface="Times New Roman" panose="02020603050405020304" pitchFamily="18" charset="0"/>
            </a:endParaRPr>
          </a:p>
        </p:txBody>
      </p:sp>
      <p:sp>
        <p:nvSpPr>
          <p:cNvPr id="3" name="內容版面配置區 2"/>
          <p:cNvSpPr>
            <a:spLocks noGrp="1"/>
          </p:cNvSpPr>
          <p:nvPr>
            <p:ph idx="1"/>
          </p:nvPr>
        </p:nvSpPr>
        <p:spPr>
          <a:xfrm>
            <a:off x="755576" y="1484784"/>
            <a:ext cx="7632848" cy="4896544"/>
          </a:xfrm>
        </p:spPr>
        <p:txBody>
          <a:bodyPr>
            <a:noAutofit/>
          </a:bodyPr>
          <a:lstStyle/>
          <a:p>
            <a:pPr algn="just" hangingPunct="0">
              <a:lnSpc>
                <a:spcPct val="120000"/>
              </a:lnSpc>
              <a:spcBef>
                <a:spcPts val="600"/>
              </a:spcBef>
              <a:spcAft>
                <a:spcPts val="600"/>
              </a:spcAft>
            </a:pPr>
            <a:r>
              <a:rPr lang="zh-TW" altLang="en-US" sz="2800" dirty="0" smtClean="0">
                <a:cs typeface="Times New Roman" panose="02020603050405020304" pitchFamily="18" charset="0"/>
              </a:rPr>
              <a:t>        依 </a:t>
            </a:r>
            <a:r>
              <a:rPr lang="en-US" altLang="zh-TW" sz="2800" dirty="0" smtClean="0">
                <a:cs typeface="Times New Roman" panose="02020603050405020304" pitchFamily="18" charset="0"/>
              </a:rPr>
              <a:t>106 </a:t>
            </a:r>
            <a:r>
              <a:rPr lang="zh-TW" altLang="en-US" sz="2800" dirty="0" smtClean="0">
                <a:cs typeface="Times New Roman" panose="02020603050405020304" pitchFamily="18" charset="0"/>
              </a:rPr>
              <a:t>年 </a:t>
            </a:r>
            <a:r>
              <a:rPr lang="en-US" altLang="zh-TW" sz="2800" dirty="0" smtClean="0">
                <a:cs typeface="Times New Roman" panose="02020603050405020304" pitchFamily="18" charset="0"/>
              </a:rPr>
              <a:t>10 </a:t>
            </a:r>
            <a:r>
              <a:rPr lang="zh-TW" altLang="en-US" sz="2800" dirty="0" smtClean="0">
                <a:cs typeface="Times New Roman" panose="02020603050405020304" pitchFamily="18" charset="0"/>
              </a:rPr>
              <a:t>月 </a:t>
            </a:r>
            <a:r>
              <a:rPr lang="en-US" altLang="zh-TW" sz="2800" dirty="0" smtClean="0">
                <a:cs typeface="Times New Roman" panose="02020603050405020304" pitchFamily="18" charset="0"/>
              </a:rPr>
              <a:t>11 </a:t>
            </a:r>
            <a:r>
              <a:rPr lang="zh-TW" altLang="en-US" sz="2800" dirty="0" smtClean="0">
                <a:cs typeface="Times New Roman" panose="02020603050405020304" pitchFamily="18" charset="0"/>
              </a:rPr>
              <a:t>日</a:t>
            </a:r>
            <a:r>
              <a:rPr lang="zh-TW" altLang="en-US" sz="2800" dirty="0">
                <a:cs typeface="Times New Roman" panose="02020603050405020304" pitchFamily="18" charset="0"/>
              </a:rPr>
              <a:t>專案</a:t>
            </a:r>
            <a:r>
              <a:rPr lang="zh-TW" altLang="en-US" sz="2800" dirty="0" smtClean="0">
                <a:cs typeface="Times New Roman" panose="02020603050405020304" pitchFamily="18" charset="0"/>
              </a:rPr>
              <a:t>會議（第 </a:t>
            </a:r>
            <a:r>
              <a:rPr lang="en-US" altLang="zh-TW" sz="2800" dirty="0" smtClean="0">
                <a:cs typeface="Times New Roman" panose="02020603050405020304" pitchFamily="18" charset="0"/>
              </a:rPr>
              <a:t>2 </a:t>
            </a:r>
            <a:r>
              <a:rPr lang="zh-TW" altLang="en-US" sz="2800" dirty="0" smtClean="0">
                <a:cs typeface="Times New Roman" panose="02020603050405020304" pitchFamily="18" charset="0"/>
              </a:rPr>
              <a:t>次會議），</a:t>
            </a:r>
            <a:r>
              <a:rPr lang="zh-TW" altLang="en-US" sz="2800" dirty="0">
                <a:cs typeface="Times New Roman" panose="02020603050405020304" pitchFamily="18" charset="0"/>
              </a:rPr>
              <a:t>本會提具「啟動法規鬆綁，排除投資障礙」報告案，會議決議略以，</a:t>
            </a:r>
            <a:r>
              <a:rPr lang="zh-TW" altLang="zh-TW" sz="2800" dirty="0">
                <a:cs typeface="Times New Roman" panose="02020603050405020304" pitchFamily="18" charset="0"/>
              </a:rPr>
              <a:t>請財政部、經濟部、勞動部、金管會、工程會由首長或副首長直接督導，</a:t>
            </a:r>
            <a:r>
              <a:rPr lang="zh-TW" altLang="zh-TW" sz="2800" dirty="0">
                <a:solidFill>
                  <a:srgbClr val="FF0000"/>
                </a:solidFill>
                <a:cs typeface="Times New Roman" panose="02020603050405020304" pitchFamily="18" charset="0"/>
              </a:rPr>
              <a:t>每二週提出人民有感</a:t>
            </a:r>
            <a:r>
              <a:rPr lang="zh-TW" altLang="en-US" sz="2800" dirty="0">
                <a:solidFill>
                  <a:srgbClr val="FF0000"/>
                </a:solidFill>
                <a:cs typeface="Times New Roman" panose="02020603050405020304" pitchFamily="18" charset="0"/>
              </a:rPr>
              <a:t>之鬆綁</a:t>
            </a:r>
            <a:r>
              <a:rPr lang="zh-TW" altLang="zh-TW" sz="2800" dirty="0">
                <a:solidFill>
                  <a:srgbClr val="FF0000"/>
                </a:solidFill>
                <a:cs typeface="Times New Roman" panose="02020603050405020304" pitchFamily="18" charset="0"/>
              </a:rPr>
              <a:t>成果送國發</a:t>
            </a:r>
            <a:r>
              <a:rPr lang="zh-TW" altLang="zh-TW" sz="2800" dirty="0" smtClean="0">
                <a:solidFill>
                  <a:srgbClr val="FF0000"/>
                </a:solidFill>
                <a:cs typeface="Times New Roman" panose="02020603050405020304" pitchFamily="18" charset="0"/>
              </a:rPr>
              <a:t>會</a:t>
            </a:r>
            <a:r>
              <a:rPr lang="zh-TW" altLang="en-US" sz="2800" dirty="0" smtClean="0">
                <a:solidFill>
                  <a:srgbClr val="FF0000"/>
                </a:solidFill>
                <a:cs typeface="Times New Roman" panose="02020603050405020304" pitchFamily="18" charset="0"/>
              </a:rPr>
              <a:t>篩選</a:t>
            </a:r>
            <a:r>
              <a:rPr lang="zh-TW" altLang="zh-TW" sz="2800" dirty="0" smtClean="0">
                <a:solidFill>
                  <a:srgbClr val="FF0000"/>
                </a:solidFill>
                <a:cs typeface="Times New Roman" panose="02020603050405020304" pitchFamily="18" charset="0"/>
              </a:rPr>
              <a:t>彙</a:t>
            </a:r>
            <a:r>
              <a:rPr lang="zh-TW" altLang="zh-TW" sz="2800" dirty="0">
                <a:solidFill>
                  <a:srgbClr val="FF0000"/>
                </a:solidFill>
                <a:cs typeface="Times New Roman" panose="02020603050405020304" pitchFamily="18" charset="0"/>
              </a:rPr>
              <a:t>整後，於本專案會議報告</a:t>
            </a:r>
            <a:r>
              <a:rPr lang="zh-TW" altLang="zh-TW" sz="2800" dirty="0" smtClean="0">
                <a:cs typeface="Times New Roman" panose="02020603050405020304" pitchFamily="18" charset="0"/>
              </a:rPr>
              <a:t>。</a:t>
            </a:r>
            <a:endParaRPr lang="en-US" altLang="zh-TW" sz="2800" dirty="0">
              <a:cs typeface="Times New Roman" panose="02020603050405020304" pitchFamily="18" charset="0"/>
            </a:endParaRPr>
          </a:p>
          <a:p>
            <a:pPr algn="just" hangingPunct="0">
              <a:lnSpc>
                <a:spcPct val="120000"/>
              </a:lnSpc>
              <a:spcBef>
                <a:spcPts val="600"/>
              </a:spcBef>
              <a:spcAft>
                <a:spcPts val="600"/>
              </a:spcAft>
            </a:pPr>
            <a:r>
              <a:rPr lang="en-US" altLang="zh-TW" sz="2800" dirty="0" smtClean="0">
                <a:cs typeface="Times New Roman" panose="02020603050405020304" pitchFamily="18" charset="0"/>
              </a:rPr>
              <a:t>        </a:t>
            </a:r>
            <a:r>
              <a:rPr lang="zh-TW" altLang="en-US" sz="2800" dirty="0" smtClean="0">
                <a:cs typeface="Times New Roman" panose="02020603050405020304" pitchFamily="18" charset="0"/>
              </a:rPr>
              <a:t>各部會已於歷次會議提報計</a:t>
            </a:r>
            <a:r>
              <a:rPr lang="en-US" altLang="zh-TW" sz="2800" dirty="0" smtClean="0">
                <a:cs typeface="Times New Roman" panose="02020603050405020304" pitchFamily="18" charset="0"/>
              </a:rPr>
              <a:t>195</a:t>
            </a:r>
            <a:r>
              <a:rPr lang="zh-TW" altLang="en-US" sz="2800" dirty="0" smtClean="0">
                <a:cs typeface="Times New Roman" panose="02020603050405020304" pitchFamily="18" charset="0"/>
              </a:rPr>
              <a:t>件鬆綁成果，本次財經部會復提出</a:t>
            </a:r>
            <a:r>
              <a:rPr lang="en-US" altLang="zh-TW" sz="2800" dirty="0" smtClean="0">
                <a:cs typeface="Times New Roman" panose="02020603050405020304" pitchFamily="18" charset="0"/>
              </a:rPr>
              <a:t>40</a:t>
            </a:r>
            <a:r>
              <a:rPr lang="zh-TW" altLang="en-US" sz="2800" dirty="0" smtClean="0">
                <a:cs typeface="Times New Roman" panose="02020603050405020304" pitchFamily="18" charset="0"/>
              </a:rPr>
              <a:t>件</a:t>
            </a:r>
            <a:r>
              <a:rPr lang="zh-TW" altLang="en-US" sz="2800" dirty="0">
                <a:cs typeface="Times New Roman" panose="02020603050405020304" pitchFamily="18" charset="0"/>
              </a:rPr>
              <a:t>，</a:t>
            </a:r>
            <a:r>
              <a:rPr lang="zh-TW" altLang="en-US" sz="2800" dirty="0" smtClean="0">
                <a:cs typeface="Times New Roman" panose="02020603050405020304" pitchFamily="18" charset="0"/>
              </a:rPr>
              <a:t>總計提報共</a:t>
            </a:r>
            <a:r>
              <a:rPr lang="en-US" altLang="zh-TW" sz="2800" dirty="0" smtClean="0">
                <a:cs typeface="Times New Roman" panose="02020603050405020304" pitchFamily="18" charset="0"/>
              </a:rPr>
              <a:t>235</a:t>
            </a:r>
            <a:r>
              <a:rPr lang="zh-TW" altLang="en-US" sz="2800" dirty="0" smtClean="0">
                <a:cs typeface="Times New Roman" panose="02020603050405020304" pitchFamily="18" charset="0"/>
              </a:rPr>
              <a:t>件</a:t>
            </a:r>
            <a:r>
              <a:rPr lang="zh-TW" altLang="en-US" sz="2800" dirty="0">
                <a:cs typeface="Times New Roman" panose="02020603050405020304" pitchFamily="18" charset="0"/>
              </a:rPr>
              <a:t>鬆綁</a:t>
            </a:r>
            <a:r>
              <a:rPr lang="zh-TW" altLang="en-US" sz="2800" dirty="0" smtClean="0">
                <a:cs typeface="Times New Roman" panose="02020603050405020304" pitchFamily="18" charset="0"/>
              </a:rPr>
              <a:t>成果。</a:t>
            </a:r>
            <a:endParaRPr lang="zh-TW" altLang="en-US" sz="2800" dirty="0">
              <a:cs typeface="Times New Roman" panose="02020603050405020304" pitchFamily="18" charset="0"/>
            </a:endParaRPr>
          </a:p>
          <a:p>
            <a:pPr algn="just" hangingPunct="0">
              <a:lnSpc>
                <a:spcPct val="120000"/>
              </a:lnSpc>
              <a:spcBef>
                <a:spcPts val="600"/>
              </a:spcBef>
              <a:spcAft>
                <a:spcPts val="600"/>
              </a:spcAft>
            </a:pPr>
            <a:endParaRPr lang="en-US" altLang="zh-TW" sz="2800" dirty="0">
              <a:cs typeface="Times New Roman" panose="02020603050405020304" pitchFamily="18" charset="0"/>
            </a:endParaRPr>
          </a:p>
          <a:p>
            <a:pPr algn="just" hangingPunct="0">
              <a:lnSpc>
                <a:spcPct val="120000"/>
              </a:lnSpc>
              <a:spcBef>
                <a:spcPts val="600"/>
              </a:spcBef>
              <a:spcAft>
                <a:spcPts val="600"/>
              </a:spcAft>
            </a:pPr>
            <a:endParaRPr lang="en-US" altLang="zh-TW" sz="2800" dirty="0" smtClean="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latin typeface="Times New Roman" panose="02020603050405020304" pitchFamily="18" charset="0"/>
                <a:ea typeface="標楷體" panose="03000509000000000000" pitchFamily="65" charset="-120"/>
                <a:cs typeface="Times New Roman" panose="02020603050405020304" pitchFamily="18" charset="0"/>
              </a:rPr>
              <a:t>3</a:t>
            </a:fld>
            <a:endParaRPr lang="zh-TW" altLang="en-US">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911580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16632"/>
            <a:ext cx="8229600" cy="1143000"/>
          </a:xfrm>
        </p:spPr>
        <p:txBody>
          <a:bodyPr>
            <a:normAutofit/>
          </a:bodyPr>
          <a:lstStyle/>
          <a:p>
            <a:r>
              <a:rPr lang="zh-TW" altLang="en-US" sz="4000" dirty="0" smtClean="0"/>
              <a:t>貳、財經部會鬆綁統計</a:t>
            </a:r>
            <a:endParaRPr lang="zh-TW" altLang="en-US" sz="4000"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1054684863"/>
              </p:ext>
            </p:extLst>
          </p:nvPr>
        </p:nvGraphicFramePr>
        <p:xfrm>
          <a:off x="457200" y="1412776"/>
          <a:ext cx="8229600"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4" name="投影片編號版面配置區 3"/>
          <p:cNvSpPr>
            <a:spLocks noGrp="1"/>
          </p:cNvSpPr>
          <p:nvPr>
            <p:ph type="sldNum" sz="quarter" idx="12"/>
          </p:nvPr>
        </p:nvSpPr>
        <p:spPr/>
        <p:txBody>
          <a:bodyPr/>
          <a:lstStyle/>
          <a:p>
            <a:fld id="{11983840-18B5-4699-BD5B-B36ED89B6B64}" type="slidenum">
              <a:rPr lang="zh-TW" altLang="en-US" smtClean="0"/>
              <a:pPr/>
              <a:t>4</a:t>
            </a:fld>
            <a:endParaRPr lang="zh-TW" altLang="en-US" dirty="0"/>
          </a:p>
        </p:txBody>
      </p:sp>
    </p:spTree>
    <p:extLst>
      <p:ext uri="{BB962C8B-B14F-4D97-AF65-F5344CB8AC3E}">
        <p14:creationId xmlns:p14="http://schemas.microsoft.com/office/powerpoint/2010/main" val="3737302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2924944"/>
            <a:ext cx="7772400" cy="1470025"/>
          </a:xfrm>
        </p:spPr>
        <p:txBody>
          <a:bodyPr>
            <a:noAutofit/>
          </a:bodyPr>
          <a:lstStyle/>
          <a:p>
            <a:r>
              <a:rPr lang="zh-TW" altLang="en-US" sz="5400" b="1" dirty="0">
                <a:cs typeface="Times New Roman" panose="02020603050405020304" pitchFamily="18" charset="0"/>
              </a:rPr>
              <a:t>參</a:t>
            </a:r>
            <a:r>
              <a:rPr lang="zh-TW" altLang="en-US" sz="5400" b="1" dirty="0" smtClean="0">
                <a:cs typeface="Times New Roman" panose="02020603050405020304" pitchFamily="18" charset="0"/>
              </a:rPr>
              <a:t>、</a:t>
            </a:r>
            <a:r>
              <a:rPr lang="zh-TW" altLang="en-US" sz="5400" b="1" dirty="0">
                <a:cs typeface="Times New Roman" panose="02020603050405020304" pitchFamily="18" charset="0"/>
              </a:rPr>
              <a:t>重要鬆綁成果</a:t>
            </a:r>
            <a:r>
              <a:rPr lang="zh-TW" altLang="en-US" sz="5400" b="1" dirty="0"/>
              <a:t/>
            </a:r>
            <a:br>
              <a:rPr lang="zh-TW" altLang="en-US" sz="5400" b="1" dirty="0"/>
            </a:br>
            <a:endParaRPr lang="zh-TW" altLang="en-US" sz="5400" b="1" dirty="0"/>
          </a:p>
        </p:txBody>
      </p:sp>
      <p:sp>
        <p:nvSpPr>
          <p:cNvPr id="4" name="投影片編號版面配置區 3"/>
          <p:cNvSpPr>
            <a:spLocks noGrp="1"/>
          </p:cNvSpPr>
          <p:nvPr>
            <p:ph type="sldNum" sz="quarter" idx="4294967295"/>
          </p:nvPr>
        </p:nvSpPr>
        <p:spPr>
          <a:xfrm>
            <a:off x="7010400" y="6519863"/>
            <a:ext cx="2133600" cy="365125"/>
          </a:xfrm>
        </p:spPr>
        <p:txBody>
          <a:bodyPr/>
          <a:lstStyle/>
          <a:p>
            <a:fld id="{11983840-18B5-4699-BD5B-B36ED89B6B64}" type="slidenum">
              <a:rPr lang="zh-TW" altLang="en-US" smtClean="0"/>
              <a:pPr/>
              <a:t>5</a:t>
            </a:fld>
            <a:endParaRPr lang="zh-TW" altLang="en-US" dirty="0"/>
          </a:p>
        </p:txBody>
      </p:sp>
    </p:spTree>
    <p:extLst>
      <p:ext uri="{BB962C8B-B14F-4D97-AF65-F5344CB8AC3E}">
        <p14:creationId xmlns:p14="http://schemas.microsoft.com/office/powerpoint/2010/main" val="3806663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6</a:t>
            </a:fld>
            <a:endParaRPr lang="zh-TW" altLang="en-US" dirty="0"/>
          </a:p>
        </p:txBody>
      </p:sp>
      <p:sp>
        <p:nvSpPr>
          <p:cNvPr id="32" name="Rectangle 40"/>
          <p:cNvSpPr>
            <a:spLocks noGrp="1" noChangeArrowheads="1"/>
          </p:cNvSpPr>
          <p:nvPr>
            <p:ph type="title"/>
          </p:nvPr>
        </p:nvSpPr>
        <p:spPr bwMode="auto">
          <a:xfrm>
            <a:off x="457200" y="12576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74650" indent="-374650">
              <a:defRPr kumimoji="1" sz="2400">
                <a:solidFill>
                  <a:schemeClr val="tx1"/>
                </a:solidFill>
                <a:latin typeface="Times New Roman" pitchFamily="18" charset="0"/>
                <a:ea typeface="新細明體" pitchFamily="18" charset="-120"/>
              </a:defRPr>
            </a:lvl1pPr>
            <a:lvl2pPr marL="374650" indent="-374650">
              <a:defRPr kumimoji="1" sz="2400">
                <a:solidFill>
                  <a:schemeClr val="tx1"/>
                </a:solidFill>
                <a:latin typeface="Times New Roman" pitchFamily="18" charset="0"/>
                <a:ea typeface="新細明體" pitchFamily="18" charset="-120"/>
              </a:defRPr>
            </a:lvl2pPr>
            <a:lvl3pPr marL="374650" indent="-374650">
              <a:defRPr kumimoji="1" sz="2400">
                <a:solidFill>
                  <a:schemeClr val="tx1"/>
                </a:solidFill>
                <a:latin typeface="Times New Roman" pitchFamily="18" charset="0"/>
                <a:ea typeface="新細明體" pitchFamily="18" charset="-120"/>
              </a:defRPr>
            </a:lvl3pPr>
            <a:lvl4pPr marL="374650" indent="-374650">
              <a:defRPr kumimoji="1" sz="2400">
                <a:solidFill>
                  <a:schemeClr val="tx1"/>
                </a:solidFill>
                <a:latin typeface="Times New Roman" pitchFamily="18" charset="0"/>
                <a:ea typeface="新細明體" pitchFamily="18" charset="-120"/>
              </a:defRPr>
            </a:lvl4pPr>
            <a:lvl5pPr marL="374650" indent="-374650">
              <a:defRPr kumimoji="1" sz="2400">
                <a:solidFill>
                  <a:schemeClr val="tx1"/>
                </a:solidFill>
                <a:latin typeface="Times New Roman" pitchFamily="18" charset="0"/>
                <a:ea typeface="新細明體" pitchFamily="18" charset="-120"/>
              </a:defRPr>
            </a:lvl5pPr>
            <a:lvl6pPr marL="831850" indent="-374650" fontAlgn="base">
              <a:spcBef>
                <a:spcPct val="0"/>
              </a:spcBef>
              <a:spcAft>
                <a:spcPct val="0"/>
              </a:spcAft>
              <a:defRPr kumimoji="1" sz="2400">
                <a:solidFill>
                  <a:schemeClr val="tx1"/>
                </a:solidFill>
                <a:latin typeface="Times New Roman" pitchFamily="18" charset="0"/>
                <a:ea typeface="新細明體" pitchFamily="18" charset="-120"/>
              </a:defRPr>
            </a:lvl6pPr>
            <a:lvl7pPr marL="1289050" indent="-374650" fontAlgn="base">
              <a:spcBef>
                <a:spcPct val="0"/>
              </a:spcBef>
              <a:spcAft>
                <a:spcPct val="0"/>
              </a:spcAft>
              <a:defRPr kumimoji="1" sz="2400">
                <a:solidFill>
                  <a:schemeClr val="tx1"/>
                </a:solidFill>
                <a:latin typeface="Times New Roman" pitchFamily="18" charset="0"/>
                <a:ea typeface="新細明體" pitchFamily="18" charset="-120"/>
              </a:defRPr>
            </a:lvl7pPr>
            <a:lvl8pPr marL="1746250" indent="-374650" fontAlgn="base">
              <a:spcBef>
                <a:spcPct val="0"/>
              </a:spcBef>
              <a:spcAft>
                <a:spcPct val="0"/>
              </a:spcAft>
              <a:defRPr kumimoji="1" sz="2400">
                <a:solidFill>
                  <a:schemeClr val="tx1"/>
                </a:solidFill>
                <a:latin typeface="Times New Roman" pitchFamily="18" charset="0"/>
                <a:ea typeface="新細明體" pitchFamily="18" charset="-120"/>
              </a:defRPr>
            </a:lvl8pPr>
            <a:lvl9pPr marL="2203450" indent="-374650" fontAlgn="base">
              <a:spcBef>
                <a:spcPct val="0"/>
              </a:spcBef>
              <a:spcAft>
                <a:spcPct val="0"/>
              </a:spcAft>
              <a:defRPr kumimoji="1" sz="2400">
                <a:solidFill>
                  <a:schemeClr val="tx1"/>
                </a:solidFill>
                <a:latin typeface="Times New Roman" pitchFamily="18" charset="0"/>
                <a:ea typeface="新細明體" pitchFamily="18" charset="-120"/>
              </a:defRPr>
            </a:lvl9pPr>
          </a:lstStyle>
          <a:p>
            <a:pPr marL="0" indent="0"/>
            <a:r>
              <a:rPr lang="zh-TW" altLang="en-US" sz="4000" b="1" dirty="0">
                <a:latin typeface="微軟正黑體" panose="020B0604030504040204" pitchFamily="34" charset="-120"/>
                <a:ea typeface="微軟正黑體" panose="020B0604030504040204" pitchFamily="34" charset="-120"/>
                <a:cs typeface="Arial" panose="020B0604020202020204" pitchFamily="34" charset="0"/>
              </a:rPr>
              <a:t>  </a:t>
            </a:r>
            <a:r>
              <a:rPr lang="zh-TW" altLang="en-US" sz="4000" dirty="0">
                <a:latin typeface="微軟正黑體" panose="020B0604030504040204" pitchFamily="34" charset="-120"/>
                <a:ea typeface="微軟正黑體" panose="020B0604030504040204" pitchFamily="34" charset="-120"/>
                <a:cs typeface="Times New Roman" panose="02020603050405020304" pitchFamily="18" charset="0"/>
              </a:rPr>
              <a:t>參、重要鬆綁成果</a:t>
            </a:r>
            <a:endParaRPr lang="ja-JP" altLang="en-US" sz="4000" dirty="0">
              <a:latin typeface="微軟正黑體" panose="020B0604030504040204" pitchFamily="34" charset="-120"/>
              <a:ea typeface="微軟正黑體" panose="020B0604030504040204" pitchFamily="34" charset="-120"/>
              <a:cs typeface="Times New Roman" panose="02020603050405020304" pitchFamily="18" charset="0"/>
            </a:endParaRPr>
          </a:p>
        </p:txBody>
      </p:sp>
      <p:cxnSp>
        <p:nvCxnSpPr>
          <p:cNvPr id="97" name="Straight Connector 82"/>
          <p:cNvCxnSpPr/>
          <p:nvPr/>
        </p:nvCxnSpPr>
        <p:spPr>
          <a:xfrm flipH="1">
            <a:off x="4932040" y="4018484"/>
            <a:ext cx="2026598" cy="1805509"/>
          </a:xfrm>
          <a:prstGeom prst="line">
            <a:avLst/>
          </a:prstGeom>
          <a:gradFill>
            <a:gsLst>
              <a:gs pos="0">
                <a:srgbClr val="FA9706"/>
              </a:gs>
              <a:gs pos="100000">
                <a:srgbClr val="FFC000"/>
              </a:gs>
            </a:gsLst>
            <a:lin ang="10800000" scaled="0"/>
          </a:gradFill>
          <a:ln w="38100">
            <a:solidFill>
              <a:schemeClr val="tx1">
                <a:lumMod val="50000"/>
                <a:lumOff val="50000"/>
              </a:schemeClr>
            </a:solidFill>
          </a:ln>
          <a:effectLst/>
          <a:scene3d>
            <a:camera prst="perspectiveAbove" fov="2400000">
              <a:rot lat="21594000" lon="21594000" rev="180000"/>
            </a:camera>
            <a:lightRig rig="threePt" dir="t"/>
          </a:scene3d>
          <a:sp3d extrusionH="323850" prstMaterial="matte"/>
        </p:spPr>
        <p:style>
          <a:lnRef idx="2">
            <a:schemeClr val="accent1">
              <a:shade val="50000"/>
            </a:schemeClr>
          </a:lnRef>
          <a:fillRef idx="1">
            <a:schemeClr val="accent1"/>
          </a:fillRef>
          <a:effectRef idx="0">
            <a:schemeClr val="accent1"/>
          </a:effectRef>
          <a:fontRef idx="minor">
            <a:schemeClr val="lt1"/>
          </a:fontRef>
        </p:style>
      </p:cxnSp>
      <p:cxnSp>
        <p:nvCxnSpPr>
          <p:cNvPr id="100" name="Straight Connector 88"/>
          <p:cNvCxnSpPr/>
          <p:nvPr/>
        </p:nvCxnSpPr>
        <p:spPr>
          <a:xfrm>
            <a:off x="2555776" y="4251161"/>
            <a:ext cx="1573887" cy="1572832"/>
          </a:xfrm>
          <a:prstGeom prst="line">
            <a:avLst/>
          </a:prstGeom>
          <a:gradFill>
            <a:gsLst>
              <a:gs pos="0">
                <a:srgbClr val="FA9706"/>
              </a:gs>
              <a:gs pos="100000">
                <a:srgbClr val="FFC000"/>
              </a:gs>
            </a:gsLst>
            <a:lin ang="10800000" scaled="0"/>
          </a:gradFill>
          <a:ln w="38100">
            <a:solidFill>
              <a:schemeClr val="tx1">
                <a:lumMod val="50000"/>
                <a:lumOff val="50000"/>
              </a:schemeClr>
            </a:solidFill>
          </a:ln>
          <a:effectLst/>
          <a:scene3d>
            <a:camera prst="perspectiveAbove" fov="2400000">
              <a:rot lat="21594000" lon="21594000" rev="180000"/>
            </a:camera>
            <a:lightRig rig="threePt" dir="t"/>
          </a:scene3d>
          <a:sp3d extrusionH="323850" prstMaterial="matte"/>
        </p:spPr>
        <p:style>
          <a:lnRef idx="2">
            <a:schemeClr val="accent1">
              <a:shade val="50000"/>
            </a:schemeClr>
          </a:lnRef>
          <a:fillRef idx="1">
            <a:schemeClr val="accent1"/>
          </a:fillRef>
          <a:effectRef idx="0">
            <a:schemeClr val="accent1"/>
          </a:effectRef>
          <a:fontRef idx="minor">
            <a:schemeClr val="lt1"/>
          </a:fontRef>
        </p:style>
      </p:cxnSp>
      <p:cxnSp>
        <p:nvCxnSpPr>
          <p:cNvPr id="103" name="Straight Connector 94"/>
          <p:cNvCxnSpPr/>
          <p:nvPr/>
        </p:nvCxnSpPr>
        <p:spPr>
          <a:xfrm>
            <a:off x="2819302" y="4018484"/>
            <a:ext cx="3518759" cy="79775"/>
          </a:xfrm>
          <a:prstGeom prst="line">
            <a:avLst/>
          </a:prstGeom>
          <a:gradFill>
            <a:gsLst>
              <a:gs pos="0">
                <a:srgbClr val="FA9706"/>
              </a:gs>
              <a:gs pos="100000">
                <a:srgbClr val="FFC000"/>
              </a:gs>
            </a:gsLst>
            <a:lin ang="10800000" scaled="0"/>
          </a:gradFill>
          <a:ln w="38100">
            <a:solidFill>
              <a:schemeClr val="tx1">
                <a:lumMod val="50000"/>
                <a:lumOff val="50000"/>
              </a:schemeClr>
            </a:solidFill>
          </a:ln>
          <a:effectLst/>
          <a:scene3d>
            <a:camera prst="perspectiveAbove" fov="2400000">
              <a:rot lat="21594000" lon="21594000" rev="180000"/>
            </a:camera>
            <a:lightRig rig="threePt" dir="t"/>
          </a:scene3d>
          <a:sp3d extrusionH="323850" prstMaterial="matte"/>
        </p:spPr>
        <p:style>
          <a:lnRef idx="2">
            <a:schemeClr val="accent1">
              <a:shade val="50000"/>
            </a:schemeClr>
          </a:lnRef>
          <a:fillRef idx="1">
            <a:schemeClr val="accent1"/>
          </a:fillRef>
          <a:effectRef idx="0">
            <a:schemeClr val="accent1"/>
          </a:effectRef>
          <a:fontRef idx="minor">
            <a:schemeClr val="lt1"/>
          </a:fontRef>
        </p:style>
      </p:cxnSp>
      <p:cxnSp>
        <p:nvCxnSpPr>
          <p:cNvPr id="104" name="Straight Connector 95"/>
          <p:cNvCxnSpPr/>
          <p:nvPr/>
        </p:nvCxnSpPr>
        <p:spPr>
          <a:xfrm>
            <a:off x="4590311" y="1833884"/>
            <a:ext cx="1995975" cy="2184600"/>
          </a:xfrm>
          <a:prstGeom prst="line">
            <a:avLst/>
          </a:prstGeom>
          <a:gradFill>
            <a:gsLst>
              <a:gs pos="0">
                <a:srgbClr val="FA9706"/>
              </a:gs>
              <a:gs pos="100000">
                <a:srgbClr val="FFC000"/>
              </a:gs>
            </a:gsLst>
            <a:lin ang="10800000" scaled="0"/>
          </a:gradFill>
          <a:ln w="38100">
            <a:solidFill>
              <a:schemeClr val="tx1">
                <a:lumMod val="50000"/>
                <a:lumOff val="50000"/>
              </a:schemeClr>
            </a:solidFill>
          </a:ln>
          <a:effectLst/>
          <a:scene3d>
            <a:camera prst="perspectiveAbove" fov="2400000">
              <a:rot lat="21594000" lon="21594000" rev="180000"/>
            </a:camera>
            <a:lightRig rig="threePt" dir="t"/>
          </a:scene3d>
          <a:sp3d extrusionH="323850" prstMaterial="matte"/>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97"/>
          <p:cNvCxnSpPr/>
          <p:nvPr/>
        </p:nvCxnSpPr>
        <p:spPr>
          <a:xfrm flipH="1">
            <a:off x="2332031" y="2166394"/>
            <a:ext cx="2102433" cy="1739564"/>
          </a:xfrm>
          <a:prstGeom prst="line">
            <a:avLst/>
          </a:prstGeom>
          <a:gradFill>
            <a:gsLst>
              <a:gs pos="0">
                <a:srgbClr val="FA9706"/>
              </a:gs>
              <a:gs pos="100000">
                <a:srgbClr val="FFC000"/>
              </a:gs>
            </a:gsLst>
            <a:lin ang="10800000" scaled="0"/>
          </a:gradFill>
          <a:ln w="38100">
            <a:solidFill>
              <a:schemeClr val="tx1">
                <a:lumMod val="50000"/>
                <a:lumOff val="50000"/>
              </a:schemeClr>
            </a:solidFill>
          </a:ln>
          <a:effectLst/>
          <a:scene3d>
            <a:camera prst="perspectiveAbove" fov="2400000">
              <a:rot lat="21594000" lon="21594000" rev="180000"/>
            </a:camera>
            <a:lightRig rig="threePt" dir="t"/>
          </a:scene3d>
          <a:sp3d extrusionH="323850" prstMaterial="matte"/>
        </p:spPr>
        <p:style>
          <a:lnRef idx="2">
            <a:schemeClr val="accent1">
              <a:shade val="50000"/>
            </a:schemeClr>
          </a:lnRef>
          <a:fillRef idx="1">
            <a:schemeClr val="accent1"/>
          </a:fillRef>
          <a:effectRef idx="0">
            <a:schemeClr val="accent1"/>
          </a:effectRef>
          <a:fontRef idx="minor">
            <a:schemeClr val="lt1"/>
          </a:fontRef>
        </p:style>
      </p:cxnSp>
      <p:grpSp>
        <p:nvGrpSpPr>
          <p:cNvPr id="70" name="Group 154"/>
          <p:cNvGrpSpPr/>
          <p:nvPr/>
        </p:nvGrpSpPr>
        <p:grpSpPr>
          <a:xfrm>
            <a:off x="6009221" y="3414184"/>
            <a:ext cx="1280702" cy="1368149"/>
            <a:chOff x="3613865" y="4702013"/>
            <a:chExt cx="1305636" cy="1354647"/>
          </a:xfrm>
        </p:grpSpPr>
        <p:sp>
          <p:nvSpPr>
            <p:cNvPr id="91" name="Freeform 155"/>
            <p:cNvSpPr/>
            <p:nvPr/>
          </p:nvSpPr>
          <p:spPr>
            <a:xfrm>
              <a:off x="3613865" y="4792003"/>
              <a:ext cx="1305636" cy="1264657"/>
            </a:xfrm>
            <a:custGeom>
              <a:avLst/>
              <a:gdLst>
                <a:gd name="connsiteX0" fmla="*/ 0 w 1189434"/>
                <a:gd name="connsiteY0" fmla="*/ 594717 h 1189434"/>
                <a:gd name="connsiteX1" fmla="*/ 594717 w 1189434"/>
                <a:gd name="connsiteY1" fmla="*/ 0 h 1189434"/>
                <a:gd name="connsiteX2" fmla="*/ 1189434 w 1189434"/>
                <a:gd name="connsiteY2" fmla="*/ 594717 h 1189434"/>
                <a:gd name="connsiteX3" fmla="*/ 594717 w 1189434"/>
                <a:gd name="connsiteY3" fmla="*/ 1189434 h 1189434"/>
                <a:gd name="connsiteX4" fmla="*/ 0 w 1189434"/>
                <a:gd name="connsiteY4" fmla="*/ 594717 h 1189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434" h="1189434">
                  <a:moveTo>
                    <a:pt x="0" y="594717"/>
                  </a:moveTo>
                  <a:cubicBezTo>
                    <a:pt x="0" y="266264"/>
                    <a:pt x="266264" y="0"/>
                    <a:pt x="594717" y="0"/>
                  </a:cubicBezTo>
                  <a:cubicBezTo>
                    <a:pt x="923170" y="0"/>
                    <a:pt x="1189434" y="266264"/>
                    <a:pt x="1189434" y="594717"/>
                  </a:cubicBezTo>
                  <a:cubicBezTo>
                    <a:pt x="1189434" y="923170"/>
                    <a:pt x="923170" y="1189434"/>
                    <a:pt x="594717" y="1189434"/>
                  </a:cubicBezTo>
                  <a:cubicBezTo>
                    <a:pt x="266264" y="1189434"/>
                    <a:pt x="0" y="923170"/>
                    <a:pt x="0" y="594717"/>
                  </a:cubicBezTo>
                  <a:close/>
                </a:path>
              </a:pathLst>
            </a:custGeom>
            <a:gradFill flip="none" rotWithShape="1">
              <a:gsLst>
                <a:gs pos="100000">
                  <a:srgbClr val="FFC000"/>
                </a:gs>
                <a:gs pos="0">
                  <a:srgbClr val="FFC000"/>
                </a:gs>
              </a:gsLst>
              <a:lin ang="2700000" scaled="0"/>
              <a:tileRect/>
            </a:gradFill>
            <a:effectLst>
              <a:outerShdw blurRad="127000" dist="38100" dir="5400000" sx="102000" sy="102000" algn="t" rotWithShape="0">
                <a:prstClr val="black">
                  <a:alpha val="13000"/>
                </a:prstClr>
              </a:outerShdw>
              <a:softEdge rad="63500"/>
            </a:effectLst>
            <a:scene3d>
              <a:camera prst="orthographicFront">
                <a:rot lat="21594000" lon="0" rev="0"/>
              </a:camera>
              <a:lightRig rig="morning" dir="t"/>
            </a:scene3d>
            <a:sp3d extrusionH="76200" prstMaterial="metal">
              <a:bevelT w="514350" h="25400"/>
              <a:bevelB w="165100" h="254000" prst="relaxedInset"/>
              <a:extrusionClr>
                <a:schemeClr val="accent6">
                  <a:lumMod val="60000"/>
                  <a:lumOff val="40000"/>
                </a:schemeClr>
              </a:extrusionClr>
              <a:contourClr>
                <a:schemeClr val="accent5">
                  <a:lumMod val="60000"/>
                  <a:lumOff val="40000"/>
                </a:schemeClr>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07209" tIns="324000" rIns="207209" bIns="207209" numCol="1" spcCol="1270" anchor="ctr" anchorCtr="0">
              <a:noAutofit/>
            </a:bodyPr>
            <a:lstStyle/>
            <a:p>
              <a:pPr algn="ctr" defTabSz="1155700">
                <a:lnSpc>
                  <a:spcPct val="90000"/>
                </a:lnSpc>
                <a:spcBef>
                  <a:spcPct val="0"/>
                </a:spcBef>
                <a:spcAft>
                  <a:spcPct val="35000"/>
                </a:spcAft>
              </a:pPr>
              <a:r>
                <a:rPr lang="zh-TW" altLang="en-US" sz="1600" b="1" dirty="0" smtClean="0">
                  <a:solidFill>
                    <a:schemeClr val="tx1"/>
                  </a:solidFill>
                  <a:latin typeface="微軟正黑體" panose="020B0604030504040204" pitchFamily="34" charset="-120"/>
                  <a:ea typeface="微軟正黑體" panose="020B0604030504040204" pitchFamily="34" charset="-120"/>
                </a:rPr>
                <a:t>促進金融產業發展</a:t>
              </a:r>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92" name="Freeform 156"/>
            <p:cNvSpPr/>
            <p:nvPr/>
          </p:nvSpPr>
          <p:spPr>
            <a:xfrm rot="10800000">
              <a:off x="3718368" y="4702013"/>
              <a:ext cx="1101027" cy="784184"/>
            </a:xfrm>
            <a:custGeom>
              <a:avLst/>
              <a:gdLst>
                <a:gd name="connsiteX0" fmla="*/ 0 w 1189434"/>
                <a:gd name="connsiteY0" fmla="*/ 594717 h 1189434"/>
                <a:gd name="connsiteX1" fmla="*/ 594717 w 1189434"/>
                <a:gd name="connsiteY1" fmla="*/ 0 h 1189434"/>
                <a:gd name="connsiteX2" fmla="*/ 1189434 w 1189434"/>
                <a:gd name="connsiteY2" fmla="*/ 594717 h 1189434"/>
                <a:gd name="connsiteX3" fmla="*/ 594717 w 1189434"/>
                <a:gd name="connsiteY3" fmla="*/ 1189434 h 1189434"/>
                <a:gd name="connsiteX4" fmla="*/ 0 w 1189434"/>
                <a:gd name="connsiteY4" fmla="*/ 594717 h 1189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434" h="1189434">
                  <a:moveTo>
                    <a:pt x="0" y="594717"/>
                  </a:moveTo>
                  <a:cubicBezTo>
                    <a:pt x="0" y="266264"/>
                    <a:pt x="266264" y="0"/>
                    <a:pt x="594717" y="0"/>
                  </a:cubicBezTo>
                  <a:cubicBezTo>
                    <a:pt x="923170" y="0"/>
                    <a:pt x="1189434" y="266264"/>
                    <a:pt x="1189434" y="594717"/>
                  </a:cubicBezTo>
                  <a:cubicBezTo>
                    <a:pt x="1189434" y="923170"/>
                    <a:pt x="923170" y="1189434"/>
                    <a:pt x="594717" y="1189434"/>
                  </a:cubicBezTo>
                  <a:cubicBezTo>
                    <a:pt x="266264" y="1189434"/>
                    <a:pt x="0" y="923170"/>
                    <a:pt x="0" y="594717"/>
                  </a:cubicBezTo>
                  <a:close/>
                </a:path>
              </a:pathLst>
            </a:custGeom>
            <a:gradFill flip="none" rotWithShape="1">
              <a:gsLst>
                <a:gs pos="100000">
                  <a:srgbClr val="FFFFFF"/>
                </a:gs>
                <a:gs pos="0">
                  <a:schemeClr val="bg1">
                    <a:lumMod val="0"/>
                    <a:lumOff val="100000"/>
                    <a:alpha val="0"/>
                  </a:schemeClr>
                </a:gs>
              </a:gsLst>
              <a:lin ang="4800000" scaled="0"/>
              <a:tileRect/>
            </a:gradFill>
            <a:ln w="0">
              <a:noFill/>
            </a:ln>
            <a:effectLst>
              <a:softEdge rad="0"/>
            </a:effectLst>
            <a:scene3d>
              <a:camera prst="orthographicFront">
                <a:rot lat="21594000" lon="0" rev="0"/>
              </a:camera>
              <a:lightRig rig="threePt" dir="t"/>
            </a:scene3d>
            <a:sp3d prstMaterial="matte">
              <a:extrusionClr>
                <a:schemeClr val="accent6">
                  <a:lumMod val="60000"/>
                  <a:lumOff val="40000"/>
                </a:schemeClr>
              </a:extrusionClr>
              <a:contourClr>
                <a:schemeClr val="accent5">
                  <a:lumMod val="60000"/>
                  <a:lumOff val="40000"/>
                </a:schemeClr>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07209" tIns="207209" rIns="207209" bIns="207209" numCol="1" spcCol="1270" anchor="ctr" anchorCtr="0">
              <a:noAutofit/>
            </a:bodyPr>
            <a:lstStyle/>
            <a:p>
              <a:pPr algn="ctr" defTabSz="1155700" rtl="1">
                <a:lnSpc>
                  <a:spcPct val="90000"/>
                </a:lnSpc>
                <a:spcBef>
                  <a:spcPct val="0"/>
                </a:spcBef>
                <a:spcAft>
                  <a:spcPct val="35000"/>
                </a:spcAft>
              </a:pPr>
              <a:endParaRPr lang="en-US" sz="2600" dirty="0"/>
            </a:p>
          </p:txBody>
        </p:sp>
      </p:grpSp>
      <p:cxnSp>
        <p:nvCxnSpPr>
          <p:cNvPr id="62" name="Straight Connector 94"/>
          <p:cNvCxnSpPr/>
          <p:nvPr/>
        </p:nvCxnSpPr>
        <p:spPr>
          <a:xfrm flipH="1">
            <a:off x="4556977" y="2609197"/>
            <a:ext cx="33334" cy="2664000"/>
          </a:xfrm>
          <a:prstGeom prst="line">
            <a:avLst/>
          </a:prstGeom>
          <a:gradFill>
            <a:gsLst>
              <a:gs pos="0">
                <a:srgbClr val="FA9706"/>
              </a:gs>
              <a:gs pos="100000">
                <a:srgbClr val="FFC000"/>
              </a:gs>
            </a:gsLst>
            <a:lin ang="10800000" scaled="0"/>
          </a:gradFill>
          <a:ln w="38100">
            <a:solidFill>
              <a:schemeClr val="tx1">
                <a:lumMod val="50000"/>
                <a:lumOff val="50000"/>
              </a:schemeClr>
            </a:solidFill>
          </a:ln>
          <a:effectLst/>
          <a:scene3d>
            <a:camera prst="perspectiveAbove" fov="2400000">
              <a:rot lat="21594000" lon="21594000" rev="180000"/>
            </a:camera>
            <a:lightRig rig="threePt" dir="t"/>
          </a:scene3d>
          <a:sp3d extrusionH="323850" prstMaterial="matte"/>
        </p:spPr>
        <p:style>
          <a:lnRef idx="2">
            <a:schemeClr val="accent1">
              <a:shade val="50000"/>
            </a:schemeClr>
          </a:lnRef>
          <a:fillRef idx="1">
            <a:schemeClr val="accent1"/>
          </a:fillRef>
          <a:effectRef idx="0">
            <a:schemeClr val="accent1"/>
          </a:effectRef>
          <a:fontRef idx="minor">
            <a:schemeClr val="lt1"/>
          </a:fontRef>
        </p:style>
      </p:cxnSp>
      <p:sp>
        <p:nvSpPr>
          <p:cNvPr id="88" name="Freeform 159"/>
          <p:cNvSpPr/>
          <p:nvPr/>
        </p:nvSpPr>
        <p:spPr>
          <a:xfrm>
            <a:off x="1691680" y="3459628"/>
            <a:ext cx="1280702" cy="1277262"/>
          </a:xfrm>
          <a:custGeom>
            <a:avLst/>
            <a:gdLst>
              <a:gd name="connsiteX0" fmla="*/ 0 w 1189434"/>
              <a:gd name="connsiteY0" fmla="*/ 594717 h 1189434"/>
              <a:gd name="connsiteX1" fmla="*/ 594717 w 1189434"/>
              <a:gd name="connsiteY1" fmla="*/ 0 h 1189434"/>
              <a:gd name="connsiteX2" fmla="*/ 1189434 w 1189434"/>
              <a:gd name="connsiteY2" fmla="*/ 594717 h 1189434"/>
              <a:gd name="connsiteX3" fmla="*/ 594717 w 1189434"/>
              <a:gd name="connsiteY3" fmla="*/ 1189434 h 1189434"/>
              <a:gd name="connsiteX4" fmla="*/ 0 w 1189434"/>
              <a:gd name="connsiteY4" fmla="*/ 594717 h 1189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434" h="1189434">
                <a:moveTo>
                  <a:pt x="0" y="594717"/>
                </a:moveTo>
                <a:cubicBezTo>
                  <a:pt x="0" y="266264"/>
                  <a:pt x="266264" y="0"/>
                  <a:pt x="594717" y="0"/>
                </a:cubicBezTo>
                <a:cubicBezTo>
                  <a:pt x="923170" y="0"/>
                  <a:pt x="1189434" y="266264"/>
                  <a:pt x="1189434" y="594717"/>
                </a:cubicBezTo>
                <a:cubicBezTo>
                  <a:pt x="1189434" y="923170"/>
                  <a:pt x="923170" y="1189434"/>
                  <a:pt x="594717" y="1189434"/>
                </a:cubicBezTo>
                <a:cubicBezTo>
                  <a:pt x="266264" y="1189434"/>
                  <a:pt x="0" y="923170"/>
                  <a:pt x="0" y="594717"/>
                </a:cubicBezTo>
                <a:close/>
              </a:path>
            </a:pathLst>
          </a:custGeom>
          <a:gradFill flip="none" rotWithShape="1">
            <a:gsLst>
              <a:gs pos="0">
                <a:srgbClr val="FFC000"/>
              </a:gs>
              <a:gs pos="100000">
                <a:srgbClr val="FFC000"/>
              </a:gs>
            </a:gsLst>
            <a:lin ang="2700000" scaled="0"/>
            <a:tileRect/>
          </a:gradFill>
          <a:effectLst>
            <a:outerShdw blurRad="127000" dist="38100" dir="5400000" sx="102000" sy="102000" algn="t" rotWithShape="0">
              <a:prstClr val="black">
                <a:alpha val="13000"/>
              </a:prstClr>
            </a:outerShdw>
            <a:softEdge rad="63500"/>
          </a:effectLst>
          <a:scene3d>
            <a:camera prst="orthographicFront">
              <a:rot lat="21594000" lon="0" rev="0"/>
            </a:camera>
            <a:lightRig rig="morning" dir="t"/>
          </a:scene3d>
          <a:sp3d prstMaterial="matte">
            <a:bevelT w="514350" h="25400"/>
            <a:bevelB w="165100" h="254000" prst="relaxedInset"/>
            <a:extrusionClr>
              <a:schemeClr val="accent6">
                <a:lumMod val="60000"/>
                <a:lumOff val="40000"/>
              </a:schemeClr>
            </a:extrusionClr>
            <a:contourClr>
              <a:schemeClr val="accent5">
                <a:lumMod val="60000"/>
                <a:lumOff val="40000"/>
              </a:schemeClr>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07209" tIns="288000" rIns="207209" bIns="207209" numCol="1" spcCol="1270" anchor="ctr" anchorCtr="0">
            <a:noAutofit/>
          </a:bodyPr>
          <a:lstStyle/>
          <a:p>
            <a:pPr algn="ctr" defTabSz="1155700">
              <a:lnSpc>
                <a:spcPct val="90000"/>
              </a:lnSpc>
              <a:spcBef>
                <a:spcPct val="0"/>
              </a:spcBef>
              <a:spcAft>
                <a:spcPct val="35000"/>
              </a:spcAft>
            </a:pPr>
            <a:r>
              <a:rPr lang="zh-TW" altLang="en-US" sz="1600" b="1" dirty="0" smtClean="0">
                <a:solidFill>
                  <a:schemeClr val="tx1"/>
                </a:solidFill>
                <a:latin typeface="微軟正黑體" panose="020B0604030504040204" pitchFamily="34" charset="-120"/>
                <a:ea typeface="微軟正黑體" panose="020B0604030504040204" pitchFamily="34" charset="-120"/>
              </a:rPr>
              <a:t>推動簡</a:t>
            </a:r>
            <a:r>
              <a:rPr lang="zh-TW" altLang="en-US" sz="1600" b="1" dirty="0">
                <a:solidFill>
                  <a:schemeClr val="tx1"/>
                </a:solidFill>
                <a:latin typeface="微軟正黑體" panose="020B0604030504040204" pitchFamily="34" charset="-120"/>
                <a:ea typeface="微軟正黑體" panose="020B0604030504040204" pitchFamily="34" charset="-120"/>
              </a:rPr>
              <a:t>稅</a:t>
            </a:r>
            <a:r>
              <a:rPr lang="zh-TW" altLang="en-US" sz="1600" b="1" dirty="0" smtClean="0">
                <a:solidFill>
                  <a:schemeClr val="tx1"/>
                </a:solidFill>
                <a:latin typeface="微軟正黑體" panose="020B0604030504040204" pitchFamily="34" charset="-120"/>
                <a:ea typeface="微軟正黑體" panose="020B0604030504040204" pitchFamily="34" charset="-120"/>
              </a:rPr>
              <a:t>便民</a:t>
            </a:r>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89" name="Freeform 160"/>
          <p:cNvSpPr/>
          <p:nvPr/>
        </p:nvSpPr>
        <p:spPr>
          <a:xfrm rot="10800000">
            <a:off x="1794807" y="3459161"/>
            <a:ext cx="1080000" cy="792000"/>
          </a:xfrm>
          <a:custGeom>
            <a:avLst/>
            <a:gdLst>
              <a:gd name="connsiteX0" fmla="*/ 0 w 1189434"/>
              <a:gd name="connsiteY0" fmla="*/ 594717 h 1189434"/>
              <a:gd name="connsiteX1" fmla="*/ 594717 w 1189434"/>
              <a:gd name="connsiteY1" fmla="*/ 0 h 1189434"/>
              <a:gd name="connsiteX2" fmla="*/ 1189434 w 1189434"/>
              <a:gd name="connsiteY2" fmla="*/ 594717 h 1189434"/>
              <a:gd name="connsiteX3" fmla="*/ 594717 w 1189434"/>
              <a:gd name="connsiteY3" fmla="*/ 1189434 h 1189434"/>
              <a:gd name="connsiteX4" fmla="*/ 0 w 1189434"/>
              <a:gd name="connsiteY4" fmla="*/ 594717 h 1189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434" h="1189434">
                <a:moveTo>
                  <a:pt x="0" y="594717"/>
                </a:moveTo>
                <a:cubicBezTo>
                  <a:pt x="0" y="266264"/>
                  <a:pt x="266264" y="0"/>
                  <a:pt x="594717" y="0"/>
                </a:cubicBezTo>
                <a:cubicBezTo>
                  <a:pt x="923170" y="0"/>
                  <a:pt x="1189434" y="266264"/>
                  <a:pt x="1189434" y="594717"/>
                </a:cubicBezTo>
                <a:cubicBezTo>
                  <a:pt x="1189434" y="923170"/>
                  <a:pt x="923170" y="1189434"/>
                  <a:pt x="594717" y="1189434"/>
                </a:cubicBezTo>
                <a:cubicBezTo>
                  <a:pt x="266264" y="1189434"/>
                  <a:pt x="0" y="923170"/>
                  <a:pt x="0" y="594717"/>
                </a:cubicBezTo>
                <a:close/>
              </a:path>
            </a:pathLst>
          </a:custGeom>
          <a:gradFill flip="none" rotWithShape="1">
            <a:gsLst>
              <a:gs pos="100000">
                <a:srgbClr val="FFFFFF"/>
              </a:gs>
              <a:gs pos="0">
                <a:schemeClr val="bg1">
                  <a:lumMod val="0"/>
                  <a:lumOff val="100000"/>
                  <a:alpha val="0"/>
                </a:schemeClr>
              </a:gs>
            </a:gsLst>
            <a:lin ang="4800000" scaled="0"/>
            <a:tileRect/>
          </a:gradFill>
          <a:ln w="0">
            <a:noFill/>
          </a:ln>
          <a:effectLst>
            <a:softEdge rad="0"/>
          </a:effectLst>
          <a:scene3d>
            <a:camera prst="orthographicFront">
              <a:rot lat="21594000" lon="0" rev="0"/>
            </a:camera>
            <a:lightRig rig="threePt" dir="t"/>
          </a:scene3d>
          <a:sp3d prstMaterial="matte">
            <a:extrusionClr>
              <a:schemeClr val="accent6">
                <a:lumMod val="60000"/>
                <a:lumOff val="40000"/>
              </a:schemeClr>
            </a:extrusionClr>
            <a:contourClr>
              <a:schemeClr val="accent5">
                <a:lumMod val="60000"/>
                <a:lumOff val="40000"/>
              </a:schemeClr>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07209" tIns="207209" rIns="207209" bIns="207209" numCol="1" spcCol="1270" anchor="ctr" anchorCtr="0">
            <a:noAutofit/>
          </a:bodyPr>
          <a:lstStyle/>
          <a:p>
            <a:pPr algn="ctr" defTabSz="1155700" rtl="1">
              <a:lnSpc>
                <a:spcPct val="90000"/>
              </a:lnSpc>
              <a:spcBef>
                <a:spcPct val="0"/>
              </a:spcBef>
              <a:spcAft>
                <a:spcPct val="35000"/>
              </a:spcAft>
            </a:pPr>
            <a:endParaRPr lang="en-US" sz="2600" dirty="0"/>
          </a:p>
        </p:txBody>
      </p:sp>
      <p:grpSp>
        <p:nvGrpSpPr>
          <p:cNvPr id="74" name="Group 170"/>
          <p:cNvGrpSpPr/>
          <p:nvPr/>
        </p:nvGrpSpPr>
        <p:grpSpPr>
          <a:xfrm>
            <a:off x="3991559" y="5209212"/>
            <a:ext cx="1280702" cy="1277262"/>
            <a:chOff x="2110781" y="3755419"/>
            <a:chExt cx="1305636" cy="1264657"/>
          </a:xfrm>
        </p:grpSpPr>
        <p:sp>
          <p:nvSpPr>
            <p:cNvPr id="79" name="Freeform 171"/>
            <p:cNvSpPr/>
            <p:nvPr/>
          </p:nvSpPr>
          <p:spPr>
            <a:xfrm>
              <a:off x="2110781" y="3755419"/>
              <a:ext cx="1305636" cy="1264657"/>
            </a:xfrm>
            <a:custGeom>
              <a:avLst/>
              <a:gdLst>
                <a:gd name="connsiteX0" fmla="*/ 0 w 1189434"/>
                <a:gd name="connsiteY0" fmla="*/ 594717 h 1189434"/>
                <a:gd name="connsiteX1" fmla="*/ 594717 w 1189434"/>
                <a:gd name="connsiteY1" fmla="*/ 0 h 1189434"/>
                <a:gd name="connsiteX2" fmla="*/ 1189434 w 1189434"/>
                <a:gd name="connsiteY2" fmla="*/ 594717 h 1189434"/>
                <a:gd name="connsiteX3" fmla="*/ 594717 w 1189434"/>
                <a:gd name="connsiteY3" fmla="*/ 1189434 h 1189434"/>
                <a:gd name="connsiteX4" fmla="*/ 0 w 1189434"/>
                <a:gd name="connsiteY4" fmla="*/ 594717 h 1189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434" h="1189434">
                  <a:moveTo>
                    <a:pt x="0" y="594717"/>
                  </a:moveTo>
                  <a:cubicBezTo>
                    <a:pt x="0" y="266264"/>
                    <a:pt x="266264" y="0"/>
                    <a:pt x="594717" y="0"/>
                  </a:cubicBezTo>
                  <a:cubicBezTo>
                    <a:pt x="923170" y="0"/>
                    <a:pt x="1189434" y="266264"/>
                    <a:pt x="1189434" y="594717"/>
                  </a:cubicBezTo>
                  <a:cubicBezTo>
                    <a:pt x="1189434" y="923170"/>
                    <a:pt x="923170" y="1189434"/>
                    <a:pt x="594717" y="1189434"/>
                  </a:cubicBezTo>
                  <a:cubicBezTo>
                    <a:pt x="266264" y="1189434"/>
                    <a:pt x="0" y="923170"/>
                    <a:pt x="0" y="594717"/>
                  </a:cubicBezTo>
                  <a:close/>
                </a:path>
              </a:pathLst>
            </a:custGeom>
            <a:solidFill>
              <a:schemeClr val="accent3">
                <a:lumMod val="60000"/>
                <a:lumOff val="40000"/>
              </a:schemeClr>
            </a:solidFill>
            <a:effectLst>
              <a:outerShdw blurRad="177800" dist="38100" dir="2700000" algn="tl" rotWithShape="0">
                <a:prstClr val="black">
                  <a:alpha val="13000"/>
                </a:prstClr>
              </a:outerShdw>
              <a:softEdge rad="63500"/>
            </a:effectLst>
            <a:scene3d>
              <a:camera prst="orthographicFront">
                <a:rot lat="21594000" lon="0" rev="0"/>
              </a:camera>
              <a:lightRig rig="morning" dir="t"/>
            </a:scene3d>
            <a:sp3d extrusionH="76200" prstMaterial="metal">
              <a:bevelT w="514350" h="25400"/>
              <a:bevelB w="165100" h="254000" prst="relaxedInset"/>
              <a:extrusionClr>
                <a:schemeClr val="accent6">
                  <a:lumMod val="60000"/>
                  <a:lumOff val="40000"/>
                </a:schemeClr>
              </a:extrusionClr>
              <a:contourClr>
                <a:schemeClr val="accent5">
                  <a:lumMod val="60000"/>
                  <a:lumOff val="40000"/>
                </a:schemeClr>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07209" tIns="324000" rIns="207209" bIns="207209" numCol="1" spcCol="1270" anchor="ctr" anchorCtr="0">
              <a:noAutofit/>
            </a:bodyPr>
            <a:lstStyle/>
            <a:p>
              <a:pPr algn="ctr" defTabSz="1155700">
                <a:lnSpc>
                  <a:spcPct val="90000"/>
                </a:lnSpc>
                <a:spcBef>
                  <a:spcPct val="0"/>
                </a:spcBef>
                <a:spcAft>
                  <a:spcPct val="35000"/>
                </a:spcAft>
              </a:pPr>
              <a:r>
                <a:rPr lang="zh-TW" altLang="en-US" sz="1600" b="1" dirty="0" smtClean="0">
                  <a:solidFill>
                    <a:schemeClr val="tx1"/>
                  </a:solidFill>
                  <a:latin typeface="微軟正黑體" panose="020B0604030504040204" pitchFamily="34" charset="-120"/>
                  <a:ea typeface="微軟正黑體" panose="020B0604030504040204" pitchFamily="34" charset="-120"/>
                </a:rPr>
                <a:t>賦予企業經營彈性</a:t>
              </a:r>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80" name="Freeform 172"/>
            <p:cNvSpPr/>
            <p:nvPr/>
          </p:nvSpPr>
          <p:spPr>
            <a:xfrm rot="10800000">
              <a:off x="2226651" y="3759868"/>
              <a:ext cx="1101027" cy="784184"/>
            </a:xfrm>
            <a:custGeom>
              <a:avLst/>
              <a:gdLst>
                <a:gd name="connsiteX0" fmla="*/ 0 w 1189434"/>
                <a:gd name="connsiteY0" fmla="*/ 594717 h 1189434"/>
                <a:gd name="connsiteX1" fmla="*/ 594717 w 1189434"/>
                <a:gd name="connsiteY1" fmla="*/ 0 h 1189434"/>
                <a:gd name="connsiteX2" fmla="*/ 1189434 w 1189434"/>
                <a:gd name="connsiteY2" fmla="*/ 594717 h 1189434"/>
                <a:gd name="connsiteX3" fmla="*/ 594717 w 1189434"/>
                <a:gd name="connsiteY3" fmla="*/ 1189434 h 1189434"/>
                <a:gd name="connsiteX4" fmla="*/ 0 w 1189434"/>
                <a:gd name="connsiteY4" fmla="*/ 594717 h 1189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434" h="1189434">
                  <a:moveTo>
                    <a:pt x="0" y="594717"/>
                  </a:moveTo>
                  <a:cubicBezTo>
                    <a:pt x="0" y="266264"/>
                    <a:pt x="266264" y="0"/>
                    <a:pt x="594717" y="0"/>
                  </a:cubicBezTo>
                  <a:cubicBezTo>
                    <a:pt x="923170" y="0"/>
                    <a:pt x="1189434" y="266264"/>
                    <a:pt x="1189434" y="594717"/>
                  </a:cubicBezTo>
                  <a:cubicBezTo>
                    <a:pt x="1189434" y="923170"/>
                    <a:pt x="923170" y="1189434"/>
                    <a:pt x="594717" y="1189434"/>
                  </a:cubicBezTo>
                  <a:cubicBezTo>
                    <a:pt x="266264" y="1189434"/>
                    <a:pt x="0" y="923170"/>
                    <a:pt x="0" y="594717"/>
                  </a:cubicBezTo>
                  <a:close/>
                </a:path>
              </a:pathLst>
            </a:custGeom>
            <a:gradFill flip="none" rotWithShape="1">
              <a:gsLst>
                <a:gs pos="100000">
                  <a:srgbClr val="FFFFFF"/>
                </a:gs>
                <a:gs pos="0">
                  <a:schemeClr val="bg1">
                    <a:lumMod val="0"/>
                    <a:lumOff val="100000"/>
                    <a:alpha val="0"/>
                  </a:schemeClr>
                </a:gs>
              </a:gsLst>
              <a:lin ang="4800000" scaled="0"/>
              <a:tileRect/>
            </a:gradFill>
            <a:ln w="0">
              <a:noFill/>
            </a:ln>
            <a:effectLst>
              <a:softEdge rad="0"/>
            </a:effectLst>
            <a:scene3d>
              <a:camera prst="orthographicFront">
                <a:rot lat="21594000" lon="0" rev="0"/>
              </a:camera>
              <a:lightRig rig="threePt" dir="t"/>
            </a:scene3d>
            <a:sp3d prstMaterial="matte">
              <a:extrusionClr>
                <a:schemeClr val="accent6">
                  <a:lumMod val="60000"/>
                  <a:lumOff val="40000"/>
                </a:schemeClr>
              </a:extrusionClr>
              <a:contourClr>
                <a:schemeClr val="accent5">
                  <a:lumMod val="60000"/>
                  <a:lumOff val="40000"/>
                </a:schemeClr>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07209" tIns="207209" rIns="207209" bIns="207209" numCol="1" spcCol="1270" anchor="ctr" anchorCtr="0">
              <a:noAutofit/>
            </a:bodyPr>
            <a:lstStyle/>
            <a:p>
              <a:pPr algn="ctr" defTabSz="1155700" rtl="1">
                <a:lnSpc>
                  <a:spcPct val="90000"/>
                </a:lnSpc>
                <a:spcBef>
                  <a:spcPct val="0"/>
                </a:spcBef>
                <a:spcAft>
                  <a:spcPct val="35000"/>
                </a:spcAft>
              </a:pPr>
              <a:endParaRPr lang="en-US" sz="2600" dirty="0"/>
            </a:p>
          </p:txBody>
        </p:sp>
      </p:grpSp>
      <p:grpSp>
        <p:nvGrpSpPr>
          <p:cNvPr id="75" name="Group 186"/>
          <p:cNvGrpSpPr/>
          <p:nvPr/>
        </p:nvGrpSpPr>
        <p:grpSpPr>
          <a:xfrm>
            <a:off x="3950232" y="1556792"/>
            <a:ext cx="1266578" cy="1277261"/>
            <a:chOff x="3685464" y="1234535"/>
            <a:chExt cx="1305636" cy="1264657"/>
          </a:xfrm>
        </p:grpSpPr>
        <p:sp>
          <p:nvSpPr>
            <p:cNvPr id="76" name="Freeform 187"/>
            <p:cNvSpPr/>
            <p:nvPr/>
          </p:nvSpPr>
          <p:spPr>
            <a:xfrm>
              <a:off x="3685464" y="1234535"/>
              <a:ext cx="1305636" cy="1264657"/>
            </a:xfrm>
            <a:custGeom>
              <a:avLst/>
              <a:gdLst>
                <a:gd name="connsiteX0" fmla="*/ 0 w 1189434"/>
                <a:gd name="connsiteY0" fmla="*/ 594717 h 1189434"/>
                <a:gd name="connsiteX1" fmla="*/ 594717 w 1189434"/>
                <a:gd name="connsiteY1" fmla="*/ 0 h 1189434"/>
                <a:gd name="connsiteX2" fmla="*/ 1189434 w 1189434"/>
                <a:gd name="connsiteY2" fmla="*/ 594717 h 1189434"/>
                <a:gd name="connsiteX3" fmla="*/ 594717 w 1189434"/>
                <a:gd name="connsiteY3" fmla="*/ 1189434 h 1189434"/>
                <a:gd name="connsiteX4" fmla="*/ 0 w 1189434"/>
                <a:gd name="connsiteY4" fmla="*/ 594717 h 1189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434" h="1189434">
                  <a:moveTo>
                    <a:pt x="0" y="594717"/>
                  </a:moveTo>
                  <a:cubicBezTo>
                    <a:pt x="0" y="266264"/>
                    <a:pt x="266264" y="0"/>
                    <a:pt x="594717" y="0"/>
                  </a:cubicBezTo>
                  <a:cubicBezTo>
                    <a:pt x="923170" y="0"/>
                    <a:pt x="1189434" y="266264"/>
                    <a:pt x="1189434" y="594717"/>
                  </a:cubicBezTo>
                  <a:cubicBezTo>
                    <a:pt x="1189434" y="923170"/>
                    <a:pt x="923170" y="1189434"/>
                    <a:pt x="594717" y="1189434"/>
                  </a:cubicBezTo>
                  <a:cubicBezTo>
                    <a:pt x="266264" y="1189434"/>
                    <a:pt x="0" y="923170"/>
                    <a:pt x="0" y="594717"/>
                  </a:cubicBezTo>
                  <a:close/>
                </a:path>
              </a:pathLst>
            </a:custGeom>
            <a:solidFill>
              <a:schemeClr val="accent3">
                <a:lumMod val="60000"/>
                <a:lumOff val="40000"/>
              </a:schemeClr>
            </a:solidFill>
            <a:effectLst>
              <a:outerShdw blurRad="177800" dist="38100" dir="2700000" algn="tl" rotWithShape="0">
                <a:prstClr val="black">
                  <a:alpha val="40000"/>
                </a:prstClr>
              </a:outerShdw>
              <a:softEdge rad="63500"/>
            </a:effectLst>
            <a:scene3d>
              <a:camera prst="orthographicFront">
                <a:rot lat="21594000" lon="0" rev="0"/>
              </a:camera>
              <a:lightRig rig="morning" dir="t"/>
            </a:scene3d>
            <a:sp3d extrusionH="76200" prstMaterial="metal">
              <a:bevelT w="514350" h="25400"/>
              <a:bevelB w="165100" h="254000" prst="relaxedInset"/>
              <a:extrusionClr>
                <a:schemeClr val="accent6">
                  <a:lumMod val="60000"/>
                  <a:lumOff val="40000"/>
                </a:schemeClr>
              </a:extrusionClr>
              <a:contourClr>
                <a:schemeClr val="accent5">
                  <a:lumMod val="60000"/>
                  <a:lumOff val="40000"/>
                </a:schemeClr>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07209" tIns="324000" rIns="207209" bIns="207209" numCol="1" spcCol="1270" anchor="ctr" anchorCtr="0">
              <a:noAutofit/>
            </a:bodyPr>
            <a:lstStyle/>
            <a:p>
              <a:pPr algn="ctr" defTabSz="1155700">
                <a:lnSpc>
                  <a:spcPct val="90000"/>
                </a:lnSpc>
                <a:spcBef>
                  <a:spcPct val="0"/>
                </a:spcBef>
                <a:spcAft>
                  <a:spcPct val="35000"/>
                </a:spcAft>
              </a:pPr>
              <a:r>
                <a:rPr lang="zh-TW" altLang="en-US" sz="1600" b="1" dirty="0">
                  <a:solidFill>
                    <a:schemeClr val="tx1"/>
                  </a:solidFill>
                  <a:latin typeface="微軟正黑體" panose="020B0604030504040204" pitchFamily="34" charset="-120"/>
                  <a:ea typeface="微軟正黑體" panose="020B0604030504040204" pitchFamily="34" charset="-120"/>
                </a:rPr>
                <a:t>優化創新創業</a:t>
              </a:r>
              <a:r>
                <a:rPr lang="zh-TW" altLang="en-US" sz="1600" b="1" dirty="0" smtClean="0">
                  <a:solidFill>
                    <a:schemeClr val="tx1"/>
                  </a:solidFill>
                  <a:latin typeface="微軟正黑體" panose="020B0604030504040204" pitchFamily="34" charset="-120"/>
                  <a:ea typeface="微軟正黑體" panose="020B0604030504040204" pitchFamily="34" charset="-120"/>
                </a:rPr>
                <a:t>環境</a:t>
              </a:r>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77" name="Freeform 188"/>
            <p:cNvSpPr/>
            <p:nvPr/>
          </p:nvSpPr>
          <p:spPr>
            <a:xfrm rot="10800000">
              <a:off x="3785586" y="1237657"/>
              <a:ext cx="1113304" cy="784184"/>
            </a:xfrm>
            <a:custGeom>
              <a:avLst/>
              <a:gdLst>
                <a:gd name="connsiteX0" fmla="*/ 0 w 1189434"/>
                <a:gd name="connsiteY0" fmla="*/ 594717 h 1189434"/>
                <a:gd name="connsiteX1" fmla="*/ 594717 w 1189434"/>
                <a:gd name="connsiteY1" fmla="*/ 0 h 1189434"/>
                <a:gd name="connsiteX2" fmla="*/ 1189434 w 1189434"/>
                <a:gd name="connsiteY2" fmla="*/ 594717 h 1189434"/>
                <a:gd name="connsiteX3" fmla="*/ 594717 w 1189434"/>
                <a:gd name="connsiteY3" fmla="*/ 1189434 h 1189434"/>
                <a:gd name="connsiteX4" fmla="*/ 0 w 1189434"/>
                <a:gd name="connsiteY4" fmla="*/ 594717 h 1189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434" h="1189434">
                  <a:moveTo>
                    <a:pt x="0" y="594717"/>
                  </a:moveTo>
                  <a:cubicBezTo>
                    <a:pt x="0" y="266264"/>
                    <a:pt x="266264" y="0"/>
                    <a:pt x="594717" y="0"/>
                  </a:cubicBezTo>
                  <a:cubicBezTo>
                    <a:pt x="923170" y="0"/>
                    <a:pt x="1189434" y="266264"/>
                    <a:pt x="1189434" y="594717"/>
                  </a:cubicBezTo>
                  <a:cubicBezTo>
                    <a:pt x="1189434" y="923170"/>
                    <a:pt x="923170" y="1189434"/>
                    <a:pt x="594717" y="1189434"/>
                  </a:cubicBezTo>
                  <a:cubicBezTo>
                    <a:pt x="266264" y="1189434"/>
                    <a:pt x="0" y="923170"/>
                    <a:pt x="0" y="594717"/>
                  </a:cubicBezTo>
                  <a:close/>
                </a:path>
              </a:pathLst>
            </a:custGeom>
            <a:gradFill flip="none" rotWithShape="1">
              <a:gsLst>
                <a:gs pos="100000">
                  <a:srgbClr val="FFFFFF"/>
                </a:gs>
                <a:gs pos="0">
                  <a:schemeClr val="bg1">
                    <a:lumMod val="0"/>
                    <a:lumOff val="100000"/>
                    <a:alpha val="0"/>
                  </a:schemeClr>
                </a:gs>
              </a:gsLst>
              <a:lin ang="4800000" scaled="0"/>
              <a:tileRect/>
            </a:gradFill>
            <a:ln w="0">
              <a:noFill/>
            </a:ln>
            <a:effectLst>
              <a:softEdge rad="0"/>
            </a:effectLst>
            <a:scene3d>
              <a:camera prst="orthographicFront">
                <a:rot lat="21594000" lon="0" rev="0"/>
              </a:camera>
              <a:lightRig rig="threePt" dir="t"/>
            </a:scene3d>
            <a:sp3d prstMaterial="matte">
              <a:extrusionClr>
                <a:schemeClr val="accent6">
                  <a:lumMod val="60000"/>
                  <a:lumOff val="40000"/>
                </a:schemeClr>
              </a:extrusionClr>
              <a:contourClr>
                <a:schemeClr val="accent5">
                  <a:lumMod val="60000"/>
                  <a:lumOff val="40000"/>
                </a:schemeClr>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07209" tIns="207209" rIns="207209" bIns="207209" numCol="1" spcCol="1270" anchor="ctr" anchorCtr="0">
              <a:noAutofit/>
            </a:bodyPr>
            <a:lstStyle/>
            <a:p>
              <a:pPr algn="ctr" defTabSz="1155700" rtl="1">
                <a:lnSpc>
                  <a:spcPct val="90000"/>
                </a:lnSpc>
                <a:spcBef>
                  <a:spcPct val="0"/>
                </a:spcBef>
                <a:spcAft>
                  <a:spcPct val="35000"/>
                </a:spcAft>
              </a:pPr>
              <a:endParaRPr lang="en-US" sz="2600" dirty="0"/>
            </a:p>
          </p:txBody>
        </p:sp>
      </p:grpSp>
      <p:grpSp>
        <p:nvGrpSpPr>
          <p:cNvPr id="68" name="Group 146"/>
          <p:cNvGrpSpPr/>
          <p:nvPr/>
        </p:nvGrpSpPr>
        <p:grpSpPr>
          <a:xfrm>
            <a:off x="3695700" y="3271294"/>
            <a:ext cx="1752600" cy="1750823"/>
            <a:chOff x="3651182" y="2887125"/>
            <a:chExt cx="1305636" cy="1266778"/>
          </a:xfrm>
        </p:grpSpPr>
        <p:sp>
          <p:nvSpPr>
            <p:cNvPr id="94" name="Freeform 147"/>
            <p:cNvSpPr/>
            <p:nvPr/>
          </p:nvSpPr>
          <p:spPr>
            <a:xfrm>
              <a:off x="3651182" y="2889246"/>
              <a:ext cx="1305636" cy="1264657"/>
            </a:xfrm>
            <a:custGeom>
              <a:avLst/>
              <a:gdLst>
                <a:gd name="connsiteX0" fmla="*/ 0 w 1189434"/>
                <a:gd name="connsiteY0" fmla="*/ 594717 h 1189434"/>
                <a:gd name="connsiteX1" fmla="*/ 594717 w 1189434"/>
                <a:gd name="connsiteY1" fmla="*/ 0 h 1189434"/>
                <a:gd name="connsiteX2" fmla="*/ 1189434 w 1189434"/>
                <a:gd name="connsiteY2" fmla="*/ 594717 h 1189434"/>
                <a:gd name="connsiteX3" fmla="*/ 594717 w 1189434"/>
                <a:gd name="connsiteY3" fmla="*/ 1189434 h 1189434"/>
                <a:gd name="connsiteX4" fmla="*/ 0 w 1189434"/>
                <a:gd name="connsiteY4" fmla="*/ 594717 h 1189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434" h="1189434">
                  <a:moveTo>
                    <a:pt x="0" y="594717"/>
                  </a:moveTo>
                  <a:cubicBezTo>
                    <a:pt x="0" y="266264"/>
                    <a:pt x="266264" y="0"/>
                    <a:pt x="594717" y="0"/>
                  </a:cubicBezTo>
                  <a:cubicBezTo>
                    <a:pt x="923170" y="0"/>
                    <a:pt x="1189434" y="266264"/>
                    <a:pt x="1189434" y="594717"/>
                  </a:cubicBezTo>
                  <a:cubicBezTo>
                    <a:pt x="1189434" y="923170"/>
                    <a:pt x="923170" y="1189434"/>
                    <a:pt x="594717" y="1189434"/>
                  </a:cubicBezTo>
                  <a:cubicBezTo>
                    <a:pt x="266264" y="1189434"/>
                    <a:pt x="0" y="923170"/>
                    <a:pt x="0" y="594717"/>
                  </a:cubicBezTo>
                  <a:close/>
                </a:path>
              </a:pathLst>
            </a:custGeom>
            <a:gradFill>
              <a:gsLst>
                <a:gs pos="61000">
                  <a:srgbClr val="D70F0F"/>
                </a:gs>
                <a:gs pos="18000">
                  <a:srgbClr val="A80A0A"/>
                </a:gs>
              </a:gsLst>
              <a:lin ang="5400000" scaled="1"/>
            </a:gradFill>
            <a:effectLst>
              <a:outerShdw blurRad="177800" dist="38100" dir="2700000" algn="tl" rotWithShape="0">
                <a:prstClr val="black">
                  <a:alpha val="40000"/>
                </a:prstClr>
              </a:outerShdw>
              <a:softEdge rad="63500"/>
            </a:effectLst>
            <a:scene3d>
              <a:camera prst="orthographicFront">
                <a:rot lat="21594000" lon="0" rev="0"/>
              </a:camera>
              <a:lightRig rig="morning" dir="t"/>
            </a:scene3d>
            <a:sp3d extrusionH="76200" prstMaterial="metal">
              <a:bevelT w="514350" h="25400"/>
              <a:bevelB w="165100" h="254000" prst="relaxedInset"/>
              <a:extrusionClr>
                <a:schemeClr val="accent6">
                  <a:lumMod val="60000"/>
                  <a:lumOff val="40000"/>
                </a:schemeClr>
              </a:extrusionClr>
              <a:contourClr>
                <a:schemeClr val="accent5">
                  <a:lumMod val="60000"/>
                  <a:lumOff val="40000"/>
                </a:schemeClr>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07209" tIns="207209" rIns="207209" bIns="207209" numCol="1" spcCol="1270" anchor="ctr" anchorCtr="0">
              <a:noAutofit/>
            </a:bodyPr>
            <a:lstStyle/>
            <a:p>
              <a:pPr algn="ctr" defTabSz="1155700">
                <a:lnSpc>
                  <a:spcPct val="90000"/>
                </a:lnSpc>
                <a:spcBef>
                  <a:spcPct val="0"/>
                </a:spcBef>
                <a:spcAft>
                  <a:spcPct val="35000"/>
                </a:spcAft>
              </a:pPr>
              <a:r>
                <a:rPr lang="zh-TW" altLang="en-US" sz="2600" b="1" dirty="0" smtClean="0">
                  <a:latin typeface="微軟正黑體" panose="020B0604030504040204" pitchFamily="34" charset="-120"/>
                  <a:ea typeface="微軟正黑體" panose="020B0604030504040204" pitchFamily="34" charset="-120"/>
                </a:rPr>
                <a:t>鬆綁重點</a:t>
              </a:r>
              <a:endParaRPr lang="en-US" sz="2600" b="1" dirty="0">
                <a:latin typeface="微軟正黑體" panose="020B0604030504040204" pitchFamily="34" charset="-120"/>
                <a:ea typeface="微軟正黑體" panose="020B0604030504040204" pitchFamily="34" charset="-120"/>
              </a:endParaRPr>
            </a:p>
          </p:txBody>
        </p:sp>
        <p:sp>
          <p:nvSpPr>
            <p:cNvPr id="95" name="Freeform 148"/>
            <p:cNvSpPr/>
            <p:nvPr/>
          </p:nvSpPr>
          <p:spPr>
            <a:xfrm rot="10800000">
              <a:off x="3733612" y="2887125"/>
              <a:ext cx="1134370" cy="918401"/>
            </a:xfrm>
            <a:custGeom>
              <a:avLst/>
              <a:gdLst>
                <a:gd name="connsiteX0" fmla="*/ 0 w 1189434"/>
                <a:gd name="connsiteY0" fmla="*/ 594717 h 1189434"/>
                <a:gd name="connsiteX1" fmla="*/ 594717 w 1189434"/>
                <a:gd name="connsiteY1" fmla="*/ 0 h 1189434"/>
                <a:gd name="connsiteX2" fmla="*/ 1189434 w 1189434"/>
                <a:gd name="connsiteY2" fmla="*/ 594717 h 1189434"/>
                <a:gd name="connsiteX3" fmla="*/ 594717 w 1189434"/>
                <a:gd name="connsiteY3" fmla="*/ 1189434 h 1189434"/>
                <a:gd name="connsiteX4" fmla="*/ 0 w 1189434"/>
                <a:gd name="connsiteY4" fmla="*/ 594717 h 1189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434" h="1189434">
                  <a:moveTo>
                    <a:pt x="0" y="594717"/>
                  </a:moveTo>
                  <a:cubicBezTo>
                    <a:pt x="0" y="266264"/>
                    <a:pt x="266264" y="0"/>
                    <a:pt x="594717" y="0"/>
                  </a:cubicBezTo>
                  <a:cubicBezTo>
                    <a:pt x="923170" y="0"/>
                    <a:pt x="1189434" y="266264"/>
                    <a:pt x="1189434" y="594717"/>
                  </a:cubicBezTo>
                  <a:cubicBezTo>
                    <a:pt x="1189434" y="923170"/>
                    <a:pt x="923170" y="1189434"/>
                    <a:pt x="594717" y="1189434"/>
                  </a:cubicBezTo>
                  <a:cubicBezTo>
                    <a:pt x="266264" y="1189434"/>
                    <a:pt x="0" y="923170"/>
                    <a:pt x="0" y="594717"/>
                  </a:cubicBezTo>
                  <a:close/>
                </a:path>
              </a:pathLst>
            </a:custGeom>
            <a:gradFill flip="none" rotWithShape="1">
              <a:gsLst>
                <a:gs pos="100000">
                  <a:srgbClr val="FFFFFF"/>
                </a:gs>
                <a:gs pos="0">
                  <a:schemeClr val="bg1">
                    <a:lumMod val="0"/>
                    <a:lumOff val="100000"/>
                    <a:alpha val="0"/>
                  </a:schemeClr>
                </a:gs>
              </a:gsLst>
              <a:lin ang="4800000" scaled="0"/>
              <a:tileRect/>
            </a:gradFill>
            <a:ln w="0">
              <a:noFill/>
            </a:ln>
            <a:effectLst>
              <a:softEdge rad="0"/>
            </a:effectLst>
            <a:scene3d>
              <a:camera prst="orthographicFront">
                <a:rot lat="21594000" lon="0" rev="0"/>
              </a:camera>
              <a:lightRig rig="threePt" dir="t"/>
            </a:scene3d>
            <a:sp3d prstMaterial="matte">
              <a:extrusionClr>
                <a:schemeClr val="accent6">
                  <a:lumMod val="60000"/>
                  <a:lumOff val="40000"/>
                </a:schemeClr>
              </a:extrusionClr>
              <a:contourClr>
                <a:schemeClr val="accent5">
                  <a:lumMod val="60000"/>
                  <a:lumOff val="40000"/>
                </a:schemeClr>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07209" tIns="207209" rIns="207209" bIns="207209" numCol="1" spcCol="1270" anchor="ctr" anchorCtr="0">
              <a:noAutofit/>
            </a:bodyPr>
            <a:lstStyle/>
            <a:p>
              <a:pPr algn="ctr" defTabSz="1155700" rtl="1">
                <a:lnSpc>
                  <a:spcPct val="90000"/>
                </a:lnSpc>
                <a:spcBef>
                  <a:spcPct val="0"/>
                </a:spcBef>
                <a:spcAft>
                  <a:spcPct val="35000"/>
                </a:spcAft>
              </a:pPr>
              <a:endParaRPr lang="en-US" sz="2600" dirty="0"/>
            </a:p>
          </p:txBody>
        </p:sp>
      </p:grpSp>
    </p:spTree>
    <p:extLst>
      <p:ext uri="{BB962C8B-B14F-4D97-AF65-F5344CB8AC3E}">
        <p14:creationId xmlns:p14="http://schemas.microsoft.com/office/powerpoint/2010/main" val="977838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7</a:t>
            </a:fld>
            <a:endParaRPr lang="zh-TW" altLang="en-US" dirty="0"/>
          </a:p>
        </p:txBody>
      </p:sp>
      <p:sp>
        <p:nvSpPr>
          <p:cNvPr id="30" name="Rectangle 21"/>
          <p:cNvSpPr>
            <a:spLocks noChangeArrowheads="1"/>
          </p:cNvSpPr>
          <p:nvPr/>
        </p:nvSpPr>
        <p:spPr bwMode="gray">
          <a:xfrm>
            <a:off x="3851275" y="369570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a:cs typeface="Times New Roman" panose="02020603050405020304" pitchFamily="18" charset="0"/>
              </a:rPr>
              <a:t>一</a:t>
            </a:r>
            <a:r>
              <a:rPr lang="zh-TW" altLang="en-US" sz="4000" dirty="0" smtClean="0">
                <a:cs typeface="Times New Roman" panose="02020603050405020304" pitchFamily="18" charset="0"/>
              </a:rPr>
              <a:t>、優化創新創業環境</a:t>
            </a:r>
            <a:endParaRPr lang="zh-TW" altLang="en-US" sz="4000" dirty="0">
              <a:cs typeface="Times New Roman" panose="02020603050405020304" pitchFamily="18" charset="0"/>
            </a:endParaRPr>
          </a:p>
        </p:txBody>
      </p:sp>
      <p:sp>
        <p:nvSpPr>
          <p:cNvPr id="5" name="矩形 4"/>
          <p:cNvSpPr/>
          <p:nvPr/>
        </p:nvSpPr>
        <p:spPr>
          <a:xfrm>
            <a:off x="323528" y="1340768"/>
            <a:ext cx="8820472" cy="1431161"/>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u"/>
            </a:pP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鬆綁創</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櫃板條件，有利新創業者募集資金</a:t>
            </a:r>
            <a:endPar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107.3.8</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櫃買中心</a:t>
            </a: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創櫃板管理</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辦法</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詳附件第</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27</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p>
          <a:p>
            <a:pPr lvl="1"/>
            <a:endParaRPr lang="zh-TW" altLang="en-US" sz="2400" dirty="0"/>
          </a:p>
        </p:txBody>
      </p:sp>
      <p:sp>
        <p:nvSpPr>
          <p:cNvPr id="7" name="矩形 6"/>
          <p:cNvSpPr/>
          <p:nvPr/>
        </p:nvSpPr>
        <p:spPr>
          <a:xfrm>
            <a:off x="1043608" y="1876328"/>
            <a:ext cx="1170959"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latin typeface="微軟正黑體" panose="020B0604030504040204" pitchFamily="34" charset="-120"/>
                <a:ea typeface="微軟正黑體" panose="020B0604030504040204" pitchFamily="34" charset="-120"/>
              </a:rPr>
              <a:t>金管會</a:t>
            </a:r>
            <a:endParaRPr lang="zh-TW" altLang="en-US" sz="2400" b="1" dirty="0">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737059" y="2446331"/>
            <a:ext cx="7714332"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grpSp>
      <p:sp>
        <p:nvSpPr>
          <p:cNvPr id="14" name="文字方塊 13"/>
          <p:cNvSpPr txBox="1"/>
          <p:nvPr/>
        </p:nvSpPr>
        <p:spPr>
          <a:xfrm>
            <a:off x="3396834" y="3162521"/>
            <a:ext cx="2394781" cy="2554545"/>
          </a:xfrm>
          <a:prstGeom prst="rect">
            <a:avLst/>
          </a:prstGeom>
          <a:noFill/>
        </p:spPr>
        <p:txBody>
          <a:bodyPr wrap="square" rtlCol="0">
            <a:spAutoFit/>
          </a:bodyPr>
          <a:lstStyle/>
          <a:p>
            <a:pPr marL="285750" indent="-285750" algn="just" hangingPunct="0">
              <a:lnSpc>
                <a:spcPts val="1800"/>
              </a:lnSpc>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管理辦法限制，公司實收</a:t>
            </a:r>
            <a:r>
              <a:rPr lang="zh-TW" altLang="zh-TW" sz="1700" dirty="0" smtClean="0">
                <a:latin typeface="微軟正黑體" panose="020B0604030504040204" pitchFamily="34" charset="-120"/>
                <a:ea typeface="微軟正黑體" panose="020B0604030504040204" pitchFamily="34" charset="-120"/>
              </a:rPr>
              <a:t>資本額</a:t>
            </a:r>
            <a:r>
              <a:rPr lang="zh-TW" altLang="en-US" sz="1700" dirty="0" smtClean="0">
                <a:latin typeface="微軟正黑體" panose="020B0604030504040204" pitchFamily="34" charset="-120"/>
                <a:ea typeface="微軟正黑體" panose="020B0604030504040204" pitchFamily="34" charset="-120"/>
              </a:rPr>
              <a:t>在新台幣</a:t>
            </a:r>
            <a:r>
              <a:rPr lang="en-US" altLang="zh-TW" sz="1700" dirty="0" smtClean="0">
                <a:latin typeface="微軟正黑體" panose="020B0604030504040204" pitchFamily="34" charset="-120"/>
                <a:ea typeface="微軟正黑體" panose="020B0604030504040204" pitchFamily="34" charset="-120"/>
              </a:rPr>
              <a:t>5,000</a:t>
            </a:r>
            <a:r>
              <a:rPr lang="zh-TW" altLang="zh-TW" sz="1700" dirty="0">
                <a:latin typeface="微軟正黑體" panose="020B0604030504040204" pitchFamily="34" charset="-120"/>
                <a:ea typeface="微軟正黑體" panose="020B0604030504040204" pitchFamily="34" charset="-120"/>
              </a:rPr>
              <a:t>萬元以下之</a:t>
            </a:r>
            <a:r>
              <a:rPr lang="zh-TW" altLang="zh-TW" sz="1700" dirty="0" smtClean="0">
                <a:latin typeface="微軟正黑體" panose="020B0604030504040204" pitchFamily="34" charset="-120"/>
                <a:ea typeface="微軟正黑體" panose="020B0604030504040204" pitchFamily="34" charset="-120"/>
              </a:rPr>
              <a:t>公司</a:t>
            </a:r>
            <a:r>
              <a:rPr lang="zh-TW" altLang="en-US" sz="1700" dirty="0" smtClean="0">
                <a:latin typeface="微軟正黑體" panose="020B0604030504040204" pitchFamily="34" charset="-120"/>
                <a:ea typeface="微軟正黑體" panose="020B0604030504040204" pitchFamily="34" charset="-120"/>
              </a:rPr>
              <a:t>；</a:t>
            </a:r>
            <a:r>
              <a:rPr lang="zh-TW" altLang="zh-TW" sz="1700" dirty="0" smtClean="0">
                <a:latin typeface="微軟正黑體" panose="020B0604030504040204" pitchFamily="34" charset="-120"/>
                <a:ea typeface="微軟正黑體" panose="020B0604030504040204" pitchFamily="34" charset="-120"/>
              </a:rPr>
              <a:t>登錄</a:t>
            </a:r>
            <a:r>
              <a:rPr lang="zh-TW" altLang="zh-TW" sz="1700" dirty="0">
                <a:latin typeface="微軟正黑體" panose="020B0604030504040204" pitchFamily="34" charset="-120"/>
                <a:ea typeface="微軟正黑體" panose="020B0604030504040204" pitchFamily="34" charset="-120"/>
              </a:rPr>
              <a:t>創櫃板後須申報年度</a:t>
            </a:r>
            <a:r>
              <a:rPr lang="zh-TW" altLang="zh-TW" sz="1700" dirty="0" smtClean="0">
                <a:latin typeface="微軟正黑體" panose="020B0604030504040204" pitchFamily="34" charset="-120"/>
                <a:ea typeface="微軟正黑體" panose="020B0604030504040204" pitchFamily="34" charset="-120"/>
              </a:rPr>
              <a:t>財務報表</a:t>
            </a:r>
            <a:r>
              <a:rPr lang="zh-TW" altLang="en-US" sz="1700" dirty="0" smtClean="0">
                <a:latin typeface="微軟正黑體" panose="020B0604030504040204" pitchFamily="34" charset="-120"/>
                <a:ea typeface="微軟正黑體" panose="020B0604030504040204" pitchFamily="34" charset="-120"/>
              </a:rPr>
              <a:t>；未透過創櫃板</a:t>
            </a:r>
            <a:r>
              <a:rPr lang="zh-TW" altLang="zh-TW" sz="1700" dirty="0" smtClean="0">
                <a:latin typeface="微軟正黑體" panose="020B0604030504040204" pitchFamily="34" charset="-120"/>
                <a:ea typeface="微軟正黑體" panose="020B0604030504040204" pitchFamily="34" charset="-120"/>
              </a:rPr>
              <a:t>辦理</a:t>
            </a:r>
            <a:r>
              <a:rPr lang="zh-TW" altLang="zh-TW" sz="1700" dirty="0">
                <a:latin typeface="微軟正黑體" panose="020B0604030504040204" pitchFamily="34" charset="-120"/>
                <a:ea typeface="微軟正黑體" panose="020B0604030504040204" pitchFamily="34" charset="-120"/>
              </a:rPr>
              <a:t>現金增資須經櫃買中心</a:t>
            </a:r>
            <a:r>
              <a:rPr lang="zh-TW" altLang="zh-TW" sz="1700" dirty="0" smtClean="0">
                <a:latin typeface="微軟正黑體" panose="020B0604030504040204" pitchFamily="34" charset="-120"/>
                <a:ea typeface="微軟正黑體" panose="020B0604030504040204" pitchFamily="34" charset="-120"/>
              </a:rPr>
              <a:t>同意。</a:t>
            </a:r>
            <a:endParaRPr lang="zh-TW" altLang="en-US" sz="1700" dirty="0">
              <a:latin typeface="微軟正黑體" panose="020B0604030504040204" pitchFamily="34" charset="-120"/>
              <a:ea typeface="微軟正黑體" panose="020B0604030504040204" pitchFamily="34" charset="-120"/>
            </a:endParaRPr>
          </a:p>
          <a:p>
            <a:pPr marL="285750" indent="-285750" algn="just" hangingPunct="0">
              <a:lnSpc>
                <a:spcPts val="1800"/>
              </a:lnSpc>
              <a:spcBef>
                <a:spcPts val="600"/>
              </a:spcBef>
              <a:spcAft>
                <a:spcPts val="600"/>
              </a:spcAft>
              <a:buFont typeface="Arial" panose="020B0604020202020204" pitchFamily="34" charset="0"/>
              <a:buChar char="•"/>
            </a:pPr>
            <a:endParaRPr lang="en-US" altLang="zh-TW" sz="1700" dirty="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868143" y="3140968"/>
            <a:ext cx="2808313" cy="3247043"/>
          </a:xfrm>
          <a:prstGeom prst="rect">
            <a:avLst/>
          </a:prstGeom>
          <a:noFill/>
        </p:spPr>
        <p:txBody>
          <a:bodyPr wrap="square" rtlCol="0">
            <a:spAutoFit/>
          </a:bodyPr>
          <a:lstStyle/>
          <a:p>
            <a:pPr marL="285750" indent="-285750" algn="just" hangingPunct="0">
              <a:lnSpc>
                <a:spcPts val="1800"/>
              </a:lnSpc>
              <a:spcBef>
                <a:spcPts val="600"/>
              </a:spcBef>
              <a:spcAft>
                <a:spcPts val="600"/>
              </a:spcAft>
              <a:buFont typeface="Arial" panose="020B0604020202020204" pitchFamily="34" charset="0"/>
              <a:buChar char="•"/>
            </a:pPr>
            <a:r>
              <a:rPr lang="en-US" altLang="zh-TW" sz="1700" dirty="0" smtClean="0">
                <a:latin typeface="微軟正黑體" panose="020B0604030504040204" pitchFamily="34" charset="-120"/>
                <a:ea typeface="微軟正黑體" panose="020B0604030504040204" pitchFamily="34" charset="-120"/>
              </a:rPr>
              <a:t>107.3.8</a:t>
            </a:r>
            <a:r>
              <a:rPr lang="zh-TW" altLang="en-US" sz="1700" dirty="0" smtClean="0">
                <a:latin typeface="微軟正黑體" panose="020B0604030504040204" pitchFamily="34" charset="-120"/>
                <a:ea typeface="微軟正黑體" panose="020B0604030504040204" pitchFamily="34" charset="-120"/>
              </a:rPr>
              <a:t>修正管理辦法，刪除實收資本額的限制，新增營收</a:t>
            </a:r>
            <a:r>
              <a:rPr lang="en-US" altLang="zh-TW" sz="1700" dirty="0" smtClean="0">
                <a:latin typeface="微軟正黑體" panose="020B0604030504040204" pitchFamily="34" charset="-120"/>
                <a:ea typeface="微軟正黑體" panose="020B0604030504040204" pitchFamily="34" charset="-120"/>
              </a:rPr>
              <a:t>5,000</a:t>
            </a:r>
            <a:r>
              <a:rPr lang="zh-TW" altLang="en-US" sz="1700" dirty="0" smtClean="0">
                <a:latin typeface="微軟正黑體" panose="020B0604030504040204" pitchFamily="34" charset="-120"/>
                <a:ea typeface="微軟正黑體" panose="020B0604030504040204" pitchFamily="34" charset="-120"/>
              </a:rPr>
              <a:t>萬元以上公司免創新創意審查，簡化財務報表的申報，未透過創櫃板辦理現金增資無須櫃買中心同意。</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lnSpc>
                <a:spcPts val="1800"/>
              </a:lnSpc>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吸引</a:t>
            </a:r>
            <a:r>
              <a:rPr lang="zh-TW" altLang="en-US" sz="1700" dirty="0">
                <a:latin typeface="微軟正黑體" panose="020B0604030504040204" pitchFamily="34" charset="-120"/>
                <a:ea typeface="微軟正黑體" panose="020B0604030504040204" pitchFamily="34" charset="-120"/>
              </a:rPr>
              <a:t>較具規模之微型企業申請創櫃板，使其有機會往公開發行及上市櫃市場邁進，有助於多層次資本市場之流動</a:t>
            </a:r>
            <a:r>
              <a:rPr lang="zh-TW" altLang="en-US" sz="1700" dirty="0" smtClean="0">
                <a:latin typeface="微軟正黑體" panose="020B0604030504040204" pitchFamily="34" charset="-120"/>
                <a:ea typeface="微軟正黑體" panose="020B0604030504040204" pitchFamily="34" charset="-120"/>
              </a:rPr>
              <a:t>。</a:t>
            </a:r>
            <a:endParaRPr lang="en-US" altLang="zh-TW" sz="1700" dirty="0" smtClean="0">
              <a:latin typeface="微軟正黑體" panose="020B0604030504040204" pitchFamily="34" charset="-120"/>
              <a:ea typeface="微軟正黑體" panose="020B0604030504040204" pitchFamily="34" charset="-120"/>
            </a:endParaRPr>
          </a:p>
        </p:txBody>
      </p:sp>
      <p:sp>
        <p:nvSpPr>
          <p:cNvPr id="3" name="矩形 2"/>
          <p:cNvSpPr/>
          <p:nvPr/>
        </p:nvSpPr>
        <p:spPr>
          <a:xfrm>
            <a:off x="737059" y="3162521"/>
            <a:ext cx="2659775" cy="2323713"/>
          </a:xfrm>
          <a:prstGeom prst="rect">
            <a:avLst/>
          </a:prstGeom>
        </p:spPr>
        <p:txBody>
          <a:bodyPr wrap="square">
            <a:spAutoFit/>
          </a:bodyPr>
          <a:lstStyle/>
          <a:p>
            <a:pPr marL="285750" indent="-285750" algn="just" hangingPunct="0">
              <a:lnSpc>
                <a:spcPts val="1800"/>
              </a:lnSpc>
              <a:spcBef>
                <a:spcPts val="600"/>
              </a:spcBef>
              <a:spcAft>
                <a:spcPts val="600"/>
              </a:spcAft>
              <a:buFont typeface="Arial" panose="020B0604020202020204" pitchFamily="34" charset="0"/>
              <a:buChar char="•"/>
            </a:pPr>
            <a:r>
              <a:rPr lang="zh-TW" altLang="en-US" sz="1700" dirty="0">
                <a:latin typeface="微軟正黑體" panose="020B0604030504040204" pitchFamily="34" charset="-120"/>
                <a:ea typeface="微軟正黑體" panose="020B0604030504040204" pitchFamily="34" charset="-120"/>
              </a:rPr>
              <a:t>創櫃</a:t>
            </a:r>
            <a:r>
              <a:rPr lang="zh-TW" altLang="en-US" sz="1700" dirty="0" smtClean="0">
                <a:latin typeface="微軟正黑體" panose="020B0604030504040204" pitchFamily="34" charset="-120"/>
                <a:ea typeface="微軟正黑體" panose="020B0604030504040204" pitchFamily="34" charset="-120"/>
              </a:rPr>
              <a:t>板係櫃買中心為提供具創新、創意構想之非公開發行的微型企業所設的籌資專區。</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lnSpc>
                <a:spcPts val="1800"/>
              </a:lnSpc>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自</a:t>
            </a:r>
            <a:r>
              <a:rPr lang="en-US" altLang="zh-TW" sz="1700" dirty="0" smtClean="0">
                <a:latin typeface="微軟正黑體" panose="020B0604030504040204" pitchFamily="34" charset="-120"/>
                <a:ea typeface="微軟正黑體" panose="020B0604030504040204" pitchFamily="34" charset="-120"/>
              </a:rPr>
              <a:t>103</a:t>
            </a:r>
            <a:r>
              <a:rPr lang="zh-TW" altLang="en-US" sz="1700" dirty="0" smtClean="0">
                <a:latin typeface="微軟正黑體" panose="020B0604030504040204" pitchFamily="34" charset="-120"/>
                <a:ea typeface="微軟正黑體" panose="020B0604030504040204" pitchFamily="34" charset="-120"/>
              </a:rPr>
              <a:t>年開放迄今，登錄的公司數無法</a:t>
            </a:r>
            <a:r>
              <a:rPr lang="zh-TW" altLang="en-US" sz="1700" dirty="0">
                <a:latin typeface="微軟正黑體" panose="020B0604030504040204" pitchFamily="34" charset="-120"/>
                <a:ea typeface="微軟正黑體" panose="020B0604030504040204" pitchFamily="34" charset="-120"/>
              </a:rPr>
              <a:t>突破百</a:t>
            </a:r>
            <a:r>
              <a:rPr lang="zh-TW" altLang="en-US" sz="1700" dirty="0" smtClean="0">
                <a:latin typeface="微軟正黑體" panose="020B0604030504040204" pitchFamily="34" charset="-120"/>
                <a:ea typeface="微軟正黑體" panose="020B0604030504040204" pitchFamily="34" charset="-120"/>
              </a:rPr>
              <a:t>家，櫃買中心經檢討現行機制放寬規定，吸引更多公司登錄。</a:t>
            </a:r>
            <a:endParaRPr lang="en-US" altLang="zh-TW" sz="17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09422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8</a:t>
            </a:fld>
            <a:endParaRPr lang="zh-TW" altLang="en-US" dirty="0"/>
          </a:p>
        </p:txBody>
      </p:sp>
      <p:sp>
        <p:nvSpPr>
          <p:cNvPr id="30" name="Rectangle 21"/>
          <p:cNvSpPr>
            <a:spLocks noChangeArrowheads="1"/>
          </p:cNvSpPr>
          <p:nvPr/>
        </p:nvSpPr>
        <p:spPr bwMode="gray">
          <a:xfrm>
            <a:off x="3851275" y="369570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a:cs typeface="Times New Roman" panose="02020603050405020304" pitchFamily="18" charset="0"/>
              </a:rPr>
              <a:t>一</a:t>
            </a:r>
            <a:r>
              <a:rPr lang="zh-TW" altLang="en-US" sz="4000" dirty="0" smtClean="0">
                <a:cs typeface="Times New Roman" panose="02020603050405020304" pitchFamily="18" charset="0"/>
              </a:rPr>
              <a:t>、優化創新創業環境</a:t>
            </a:r>
            <a:endParaRPr lang="zh-TW" altLang="en-US" sz="4000" dirty="0">
              <a:cs typeface="Times New Roman" panose="02020603050405020304" pitchFamily="18" charset="0"/>
            </a:endParaRPr>
          </a:p>
        </p:txBody>
      </p:sp>
      <p:sp>
        <p:nvSpPr>
          <p:cNvPr id="5" name="矩形 4"/>
          <p:cNvSpPr/>
          <p:nvPr/>
        </p:nvSpPr>
        <p:spPr>
          <a:xfrm>
            <a:off x="107504" y="1340768"/>
            <a:ext cx="9036496" cy="1431161"/>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u"/>
            </a:pP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放寬股份有限公司可發行低於壹元面額的股票，助</a:t>
            </a: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新創找</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資金</a:t>
            </a:r>
            <a:endPar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107.2.1</a:t>
            </a: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經商字第</a:t>
            </a:r>
            <a:r>
              <a:rPr lang="en-US" altLang="zh-TW" sz="2400" kern="100" dirty="0">
                <a:latin typeface="微軟正黑體" panose="020B0604030504040204" pitchFamily="34" charset="-120"/>
                <a:ea typeface="微軟正黑體" panose="020B0604030504040204" pitchFamily="34" charset="-120"/>
                <a:cs typeface="Times New Roman" panose="02020603050405020304" pitchFamily="18" charset="0"/>
              </a:rPr>
              <a:t>10702402640</a:t>
            </a: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號</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函</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詳附件第</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kern="100" dirty="0">
              <a:latin typeface="微軟正黑體" panose="020B0604030504040204" pitchFamily="34" charset="-120"/>
              <a:ea typeface="微軟正黑體" panose="020B0604030504040204" pitchFamily="34" charset="-120"/>
              <a:cs typeface="Times New Roman" panose="02020603050405020304" pitchFamily="18" charset="0"/>
            </a:endParaRPr>
          </a:p>
          <a:p>
            <a:pPr lvl="1"/>
            <a:endParaRPr lang="zh-TW" altLang="en-US" sz="2400" dirty="0"/>
          </a:p>
        </p:txBody>
      </p:sp>
      <p:sp>
        <p:nvSpPr>
          <p:cNvPr id="7" name="矩形 6"/>
          <p:cNvSpPr/>
          <p:nvPr/>
        </p:nvSpPr>
        <p:spPr>
          <a:xfrm>
            <a:off x="880761" y="1876328"/>
            <a:ext cx="1170959"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latin typeface="微軟正黑體" panose="020B0604030504040204" pitchFamily="34" charset="-120"/>
                <a:ea typeface="微軟正黑體" panose="020B0604030504040204" pitchFamily="34" charset="-120"/>
              </a:rPr>
              <a:t>經濟部</a:t>
            </a:r>
            <a:endParaRPr lang="zh-TW" altLang="en-US" sz="2400" b="1" dirty="0">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737059" y="2446331"/>
            <a:ext cx="7714332"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grpSp>
      <p:sp>
        <p:nvSpPr>
          <p:cNvPr id="14" name="文字方塊 13"/>
          <p:cNvSpPr txBox="1"/>
          <p:nvPr/>
        </p:nvSpPr>
        <p:spPr>
          <a:xfrm>
            <a:off x="3396834" y="3162521"/>
            <a:ext cx="2394781" cy="1708160"/>
          </a:xfrm>
          <a:prstGeom prst="rect">
            <a:avLst/>
          </a:prstGeom>
          <a:noFill/>
        </p:spPr>
        <p:txBody>
          <a:bodyPr wrap="square" rtlCol="0">
            <a:spAutoFit/>
          </a:bodyPr>
          <a:lstStyle/>
          <a:p>
            <a:pPr marL="285750" indent="-285750" algn="just" hangingPunct="0">
              <a:lnSpc>
                <a:spcPts val="1800"/>
              </a:lnSpc>
              <a:spcBef>
                <a:spcPts val="600"/>
              </a:spcBef>
              <a:spcAft>
                <a:spcPts val="600"/>
              </a:spcAft>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經濟部函釋</a:t>
            </a:r>
            <a:r>
              <a:rPr lang="en-US" altLang="zh-TW" dirty="0">
                <a:latin typeface="微軟正黑體" panose="020B0604030504040204" pitchFamily="34" charset="-120"/>
                <a:ea typeface="微軟正黑體" panose="020B0604030504040204" pitchFamily="34" charset="-120"/>
              </a:rPr>
              <a:t>(92.12.1</a:t>
            </a:r>
            <a:r>
              <a:rPr lang="zh-TW" altLang="zh-TW" dirty="0">
                <a:latin typeface="微軟正黑體" panose="020B0604030504040204" pitchFamily="34" charset="-120"/>
                <a:ea typeface="微軟正黑體" panose="020B0604030504040204" pitchFamily="34" charset="-120"/>
              </a:rPr>
              <a:t>商字第</a:t>
            </a:r>
            <a:r>
              <a:rPr lang="en-US" altLang="zh-TW" dirty="0">
                <a:latin typeface="微軟正黑體" panose="020B0604030504040204" pitchFamily="34" charset="-120"/>
                <a:ea typeface="微軟正黑體" panose="020B0604030504040204" pitchFamily="34" charset="-120"/>
              </a:rPr>
              <a:t>09202242000</a:t>
            </a:r>
            <a:r>
              <a:rPr lang="zh-TW" altLang="zh-TW" dirty="0">
                <a:latin typeface="微軟正黑體" panose="020B0604030504040204" pitchFamily="34" charset="-120"/>
                <a:ea typeface="微軟正黑體" panose="020B0604030504040204" pitchFamily="34" charset="-120"/>
              </a:rPr>
              <a:t>號函</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，股份有限公司發行之股份，每股金額最低應以「元」為單位。</a:t>
            </a:r>
            <a:endParaRPr lang="en-US" altLang="zh-TW" dirty="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737059" y="3163902"/>
            <a:ext cx="2479608" cy="2785378"/>
          </a:xfrm>
          <a:prstGeom prst="rect">
            <a:avLst/>
          </a:prstGeom>
          <a:noFill/>
        </p:spPr>
        <p:txBody>
          <a:bodyPr wrap="square" rtlCol="0">
            <a:spAutoFit/>
          </a:bodyPr>
          <a:lstStyle/>
          <a:p>
            <a:pPr marL="285750" indent="-285750" algn="just" hangingPunct="0">
              <a:lnSpc>
                <a:spcPts val="1800"/>
              </a:lnSpc>
              <a:spcBef>
                <a:spcPts val="600"/>
              </a:spcBef>
              <a:spcAft>
                <a:spcPts val="600"/>
              </a:spcAft>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經濟部</a:t>
            </a:r>
            <a:r>
              <a:rPr lang="en-US" altLang="zh-TW" dirty="0">
                <a:latin typeface="微軟正黑體" panose="020B0604030504040204" pitchFamily="34" charset="-120"/>
                <a:ea typeface="微軟正黑體" panose="020B0604030504040204" pitchFamily="34" charset="-120"/>
              </a:rPr>
              <a:t>92</a:t>
            </a:r>
            <a:r>
              <a:rPr lang="zh-TW" altLang="en-US" dirty="0">
                <a:latin typeface="微軟正黑體" panose="020B0604030504040204" pitchFamily="34" charset="-120"/>
                <a:ea typeface="微軟正黑體" panose="020B0604030504040204" pitchFamily="34" charset="-120"/>
              </a:rPr>
              <a:t>年函釋，公司發行股票面額最低以「元」為單位。</a:t>
            </a:r>
            <a:endParaRPr lang="en-US" altLang="zh-TW" dirty="0">
              <a:latin typeface="微軟正黑體" panose="020B0604030504040204" pitchFamily="34" charset="-120"/>
              <a:ea typeface="微軟正黑體" panose="020B0604030504040204" pitchFamily="34" charset="-120"/>
            </a:endParaRPr>
          </a:p>
          <a:p>
            <a:pPr marL="285750" indent="-285750" algn="just" hangingPunct="0">
              <a:lnSpc>
                <a:spcPts val="1800"/>
              </a:lnSpc>
              <a:spcBef>
                <a:spcPts val="600"/>
              </a:spcBef>
              <a:spcAft>
                <a:spcPts val="600"/>
              </a:spcAft>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新創業者一直訴求</a:t>
            </a:r>
            <a:r>
              <a:rPr lang="zh-TW" altLang="zh-TW" dirty="0">
                <a:latin typeface="微軟正黑體" panose="020B0604030504040204" pitchFamily="34" charset="-120"/>
                <a:ea typeface="微軟正黑體" panose="020B0604030504040204" pitchFamily="34" charset="-120"/>
              </a:rPr>
              <a:t>每次</a:t>
            </a:r>
            <a:r>
              <a:rPr lang="zh-TW" altLang="en-US" dirty="0">
                <a:latin typeface="微軟正黑體" panose="020B0604030504040204" pitchFamily="34" charset="-120"/>
                <a:ea typeface="微軟正黑體" panose="020B0604030504040204" pitchFamily="34" charset="-120"/>
              </a:rPr>
              <a:t>股票</a:t>
            </a:r>
            <a:r>
              <a:rPr lang="zh-TW" altLang="zh-TW" dirty="0">
                <a:latin typeface="微軟正黑體" panose="020B0604030504040204" pitchFamily="34" charset="-120"/>
                <a:ea typeface="微軟正黑體" panose="020B0604030504040204" pitchFamily="34" charset="-120"/>
              </a:rPr>
              <a:t>發行價格</a:t>
            </a:r>
            <a:r>
              <a:rPr lang="zh-TW" altLang="en-US" dirty="0">
                <a:latin typeface="微軟正黑體" panose="020B0604030504040204" pitchFamily="34" charset="-120"/>
                <a:ea typeface="微軟正黑體" panose="020B0604030504040204" pitchFamily="34" charset="-120"/>
              </a:rPr>
              <a:t>應</a:t>
            </a:r>
            <a:r>
              <a:rPr lang="zh-TW" altLang="zh-TW" dirty="0">
                <a:latin typeface="微軟正黑體" panose="020B0604030504040204" pitchFamily="34" charset="-120"/>
                <a:ea typeface="微軟正黑體" panose="020B0604030504040204" pitchFamily="34" charset="-120"/>
              </a:rPr>
              <a:t>可自由決定，可用極低價格發行股票，吸引投資人及早進入，友善創新及創業環境。</a:t>
            </a:r>
            <a:endParaRPr lang="en-US" altLang="zh-TW" dirty="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868144" y="3140968"/>
            <a:ext cx="2160240" cy="646331"/>
          </a:xfrm>
          <a:prstGeom prst="rect">
            <a:avLst/>
          </a:prstGeom>
          <a:noFill/>
        </p:spPr>
        <p:txBody>
          <a:bodyPr wrap="square" rtlCol="0">
            <a:spAutoFit/>
          </a:bodyPr>
          <a:lstStyle/>
          <a:p>
            <a:pPr marL="285750" indent="-285750" algn="just" hangingPunct="0">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經濟部</a:t>
            </a:r>
            <a:r>
              <a:rPr lang="en-US" altLang="zh-TW" dirty="0" smtClean="0">
                <a:latin typeface="微軟正黑體" panose="020B0604030504040204" pitchFamily="34" charset="-120"/>
                <a:ea typeface="微軟正黑體" panose="020B0604030504040204" pitchFamily="34" charset="-120"/>
              </a:rPr>
              <a:t>107.2.1</a:t>
            </a:r>
            <a:r>
              <a:rPr lang="zh-TW" altLang="en-US" dirty="0" smtClean="0">
                <a:latin typeface="微軟正黑體" panose="020B0604030504040204" pitchFamily="34" charset="-120"/>
                <a:ea typeface="微軟正黑體" panose="020B0604030504040204" pitchFamily="34" charset="-120"/>
              </a:rPr>
              <a:t>廢止</a:t>
            </a:r>
            <a:r>
              <a:rPr lang="en-US" altLang="zh-TW" dirty="0">
                <a:latin typeface="微軟正黑體" panose="020B0604030504040204" pitchFamily="34" charset="-120"/>
                <a:ea typeface="微軟正黑體" panose="020B0604030504040204" pitchFamily="34" charset="-120"/>
              </a:rPr>
              <a:t>92</a:t>
            </a:r>
            <a:r>
              <a:rPr lang="zh-TW" altLang="en-US" dirty="0">
                <a:latin typeface="微軟正黑體" panose="020B0604030504040204" pitchFamily="34" charset="-120"/>
                <a:ea typeface="微軟正黑體" panose="020B0604030504040204" pitchFamily="34" charset="-120"/>
              </a:rPr>
              <a:t>年函</a:t>
            </a:r>
            <a:r>
              <a:rPr lang="zh-TW" altLang="en-US" dirty="0" smtClean="0">
                <a:latin typeface="微軟正黑體" panose="020B0604030504040204" pitchFamily="34" charset="-120"/>
                <a:ea typeface="微軟正黑體" panose="020B0604030504040204" pitchFamily="34" charset="-120"/>
              </a:rPr>
              <a:t>釋。</a:t>
            </a:r>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78632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11983840-18B5-4699-BD5B-B36ED89B6B64}" type="slidenum">
              <a:rPr lang="zh-TW" altLang="en-US" smtClean="0"/>
              <a:pPr/>
              <a:t>9</a:t>
            </a:fld>
            <a:endParaRPr lang="zh-TW" altLang="en-US" dirty="0"/>
          </a:p>
        </p:txBody>
      </p:sp>
      <p:sp>
        <p:nvSpPr>
          <p:cNvPr id="30" name="Rectangle 21"/>
          <p:cNvSpPr>
            <a:spLocks noChangeArrowheads="1"/>
          </p:cNvSpPr>
          <p:nvPr/>
        </p:nvSpPr>
        <p:spPr bwMode="gray">
          <a:xfrm>
            <a:off x="3851275" y="3695700"/>
            <a:ext cx="1485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TW" sz="1800" b="1" i="0" u="none" strike="noStrike" kern="0" cap="none" spc="0" normalizeH="0" baseline="0" noProof="0" dirty="0">
                <a:ln>
                  <a:noFill/>
                </a:ln>
                <a:solidFill>
                  <a:srgbClr val="000000"/>
                </a:solidFill>
                <a:effectLst/>
                <a:uLnTx/>
                <a:uFillTx/>
                <a:latin typeface="Arial" charset="0"/>
                <a:cs typeface="Arial" charset="0"/>
              </a:rPr>
              <a:t> </a:t>
            </a:r>
          </a:p>
        </p:txBody>
      </p:sp>
      <p:sp>
        <p:nvSpPr>
          <p:cNvPr id="43" name="標題 1"/>
          <p:cNvSpPr>
            <a:spLocks noGrp="1"/>
          </p:cNvSpPr>
          <p:nvPr>
            <p:ph type="title"/>
          </p:nvPr>
        </p:nvSpPr>
        <p:spPr>
          <a:xfrm>
            <a:off x="467544" y="116632"/>
            <a:ext cx="8229600" cy="1143000"/>
          </a:xfrm>
        </p:spPr>
        <p:txBody>
          <a:bodyPr>
            <a:normAutofit/>
          </a:bodyPr>
          <a:lstStyle/>
          <a:p>
            <a:r>
              <a:rPr lang="zh-TW" altLang="en-US" sz="4000" dirty="0">
                <a:cs typeface="Times New Roman" panose="02020603050405020304" pitchFamily="18" charset="0"/>
              </a:rPr>
              <a:t>一</a:t>
            </a:r>
            <a:r>
              <a:rPr lang="zh-TW" altLang="en-US" sz="4000" dirty="0" smtClean="0">
                <a:cs typeface="Times New Roman" panose="02020603050405020304" pitchFamily="18" charset="0"/>
              </a:rPr>
              <a:t>、優化創新創業環境</a:t>
            </a:r>
            <a:endParaRPr lang="zh-TW" altLang="en-US" sz="4000" dirty="0">
              <a:cs typeface="Times New Roman" panose="02020603050405020304" pitchFamily="18" charset="0"/>
            </a:endParaRPr>
          </a:p>
        </p:txBody>
      </p:sp>
      <p:sp>
        <p:nvSpPr>
          <p:cNvPr id="5" name="矩形 4"/>
          <p:cNvSpPr/>
          <p:nvPr/>
        </p:nvSpPr>
        <p:spPr>
          <a:xfrm>
            <a:off x="467544" y="1340768"/>
            <a:ext cx="8208912" cy="1431161"/>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u"/>
            </a:pP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放寬 </a:t>
            </a:r>
            <a:r>
              <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NFC</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 指環感應距離：由 </a:t>
            </a:r>
            <a:r>
              <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 公分以下至 </a:t>
            </a:r>
            <a:r>
              <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 公分以下</a:t>
            </a:r>
            <a:endPar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                電子</a:t>
            </a: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票證應用安全強度</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準則</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詳附件第</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26</a:t>
            </a: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en-US"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kern="100" dirty="0">
              <a:latin typeface="微軟正黑體" panose="020B0604030504040204" pitchFamily="34" charset="-120"/>
              <a:ea typeface="微軟正黑體" panose="020B0604030504040204" pitchFamily="34" charset="-120"/>
              <a:cs typeface="Times New Roman" panose="02020603050405020304" pitchFamily="18" charset="0"/>
            </a:endParaRPr>
          </a:p>
          <a:p>
            <a:pPr lvl="1"/>
            <a:endParaRPr lang="zh-TW" altLang="en-US" sz="2400" dirty="0"/>
          </a:p>
        </p:txBody>
      </p:sp>
      <p:sp>
        <p:nvSpPr>
          <p:cNvPr id="7" name="矩形 6"/>
          <p:cNvSpPr/>
          <p:nvPr/>
        </p:nvSpPr>
        <p:spPr>
          <a:xfrm>
            <a:off x="1177785" y="1876328"/>
            <a:ext cx="1322910"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latin typeface="微軟正黑體" panose="020B0604030504040204" pitchFamily="34" charset="-120"/>
                <a:ea typeface="微軟正黑體" panose="020B0604030504040204" pitchFamily="34" charset="-120"/>
              </a:rPr>
              <a:t>金管會</a:t>
            </a:r>
          </a:p>
        </p:txBody>
      </p:sp>
      <p:grpSp>
        <p:nvGrpSpPr>
          <p:cNvPr id="9" name="群組 8"/>
          <p:cNvGrpSpPr/>
          <p:nvPr/>
        </p:nvGrpSpPr>
        <p:grpSpPr>
          <a:xfrm>
            <a:off x="737059" y="2446331"/>
            <a:ext cx="7714332" cy="478614"/>
            <a:chOff x="1525785" y="2993826"/>
            <a:chExt cx="6092428" cy="870346"/>
          </a:xfrm>
          <a:noFill/>
          <a:effectLst/>
        </p:grpSpPr>
        <p:sp>
          <p:nvSpPr>
            <p:cNvPr id="10" name="手繪多邊形 9"/>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問題</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1" name="手繪多邊形 10"/>
            <p:cNvSpPr/>
            <p:nvPr/>
          </p:nvSpPr>
          <p:spPr>
            <a:xfrm>
              <a:off x="348406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dirty="0" smtClean="0">
                  <a:solidFill>
                    <a:schemeClr val="tx1"/>
                  </a:solidFill>
                  <a:latin typeface="微軟正黑體" panose="020B0604030504040204" pitchFamily="34" charset="-120"/>
                  <a:ea typeface="微軟正黑體" panose="020B0604030504040204" pitchFamily="34" charset="-120"/>
                </a:rPr>
                <a:t>檢討</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sp>
          <p:nvSpPr>
            <p:cNvPr id="12" name="手繪多邊形 11"/>
            <p:cNvSpPr/>
            <p:nvPr/>
          </p:nvSpPr>
          <p:spPr>
            <a:xfrm>
              <a:off x="5442346"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grpFill/>
            <a:ln>
              <a:solidFill>
                <a:srgbClr val="00800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shade val="50000"/>
                <a:hueOff val="178371"/>
                <a:satOff val="-2846"/>
                <a:lumOff val="27405"/>
                <a:alphaOff val="0"/>
              </a:schemeClr>
            </a:fillRef>
            <a:effectRef idx="2">
              <a:schemeClr val="accent3">
                <a:shade val="50000"/>
                <a:hueOff val="178371"/>
                <a:satOff val="-2846"/>
                <a:lumOff val="27405"/>
                <a:alphaOff val="0"/>
              </a:schemeClr>
            </a:effectRef>
            <a:fontRef idx="minor">
              <a:schemeClr val="lt1"/>
            </a:fontRef>
          </p:style>
          <p:txBody>
            <a:bodyPr spcFirstLastPara="0" vert="horz" wrap="square" lIns="583192" tIns="49340" rIns="484513" bIns="49340" numCol="1" spcCol="1270" anchor="ctr" anchorCtr="0">
              <a:noAutofit/>
            </a:bodyPr>
            <a:lstStyle/>
            <a:p>
              <a:pPr lvl="0" algn="ctr" defTabSz="1644650">
                <a:lnSpc>
                  <a:spcPct val="90000"/>
                </a:lnSpc>
                <a:spcBef>
                  <a:spcPct val="0"/>
                </a:spcBef>
                <a:spcAft>
                  <a:spcPct val="35000"/>
                </a:spcAft>
              </a:pPr>
              <a:r>
                <a:rPr lang="zh-TW" altLang="en-US" sz="2000" kern="1200" dirty="0" smtClean="0">
                  <a:solidFill>
                    <a:schemeClr val="tx1"/>
                  </a:solidFill>
                  <a:latin typeface="微軟正黑體" panose="020B0604030504040204" pitchFamily="34" charset="-120"/>
                  <a:ea typeface="微軟正黑體" panose="020B0604030504040204" pitchFamily="34" charset="-120"/>
                </a:rPr>
                <a:t>成果</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p:txBody>
        </p:sp>
      </p:grpSp>
      <p:sp>
        <p:nvSpPr>
          <p:cNvPr id="14" name="文字方塊 13"/>
          <p:cNvSpPr txBox="1"/>
          <p:nvPr/>
        </p:nvSpPr>
        <p:spPr>
          <a:xfrm>
            <a:off x="737059" y="3140967"/>
            <a:ext cx="2574949" cy="4062651"/>
          </a:xfrm>
          <a:prstGeom prst="rect">
            <a:avLst/>
          </a:prstGeom>
          <a:noFill/>
        </p:spPr>
        <p:txBody>
          <a:bodyPr wrap="square" rtlCol="0">
            <a:spAutoFit/>
          </a:bodyPr>
          <a:lstStyle/>
          <a:p>
            <a:pPr marL="285750" indent="-285750" algn="just" hangingPunct="0">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新創業者開發「</a:t>
            </a:r>
            <a:r>
              <a:rPr lang="en-US" altLang="zh-TW" sz="1700" dirty="0" smtClean="0">
                <a:latin typeface="微軟正黑體" panose="020B0604030504040204" pitchFamily="34" charset="-120"/>
                <a:ea typeface="微軟正黑體" panose="020B0604030504040204" pitchFamily="34" charset="-120"/>
              </a:rPr>
              <a:t>NFC</a:t>
            </a:r>
            <a:r>
              <a:rPr lang="zh-TW" altLang="en-US" sz="1700" dirty="0" smtClean="0">
                <a:latin typeface="微軟正黑體" panose="020B0604030504040204" pitchFamily="34" charset="-120"/>
                <a:ea typeface="微軟正黑體" panose="020B0604030504040204" pitchFamily="34" charset="-120"/>
              </a:rPr>
              <a:t>智慧指環」，可用於結帳或出入捷運閘口小額支付。</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部</a:t>
            </a:r>
            <a:r>
              <a:rPr lang="zh-TW" altLang="en-US" sz="1700" dirty="0">
                <a:latin typeface="微軟正黑體" panose="020B0604030504040204" pitchFamily="34" charset="-120"/>
                <a:ea typeface="微軟正黑體" panose="020B0604030504040204" pitchFamily="34" charset="-120"/>
              </a:rPr>
              <a:t>分場</a:t>
            </a:r>
            <a:r>
              <a:rPr lang="zh-TW" altLang="en-US" sz="1700" dirty="0" smtClean="0">
                <a:latin typeface="微軟正黑體" panose="020B0604030504040204" pitchFamily="34" charset="-120"/>
                <a:ea typeface="微軟正黑體" panose="020B0604030504040204" pitchFamily="34" charset="-120"/>
              </a:rPr>
              <a:t>域</a:t>
            </a:r>
            <a:r>
              <a:rPr lang="en-US" altLang="zh-TW" sz="1700" dirty="0" smtClean="0">
                <a:latin typeface="微軟正黑體" panose="020B0604030504040204" pitchFamily="34" charset="-120"/>
                <a:ea typeface="微軟正黑體" panose="020B0604030504040204" pitchFamily="34" charset="-120"/>
              </a:rPr>
              <a:t>(</a:t>
            </a:r>
            <a:r>
              <a:rPr lang="zh-TW" altLang="en-US" sz="1700" dirty="0" smtClean="0">
                <a:latin typeface="微軟正黑體" panose="020B0604030504040204" pitchFamily="34" charset="-120"/>
                <a:ea typeface="微軟正黑體" panose="020B0604030504040204" pitchFamily="34" charset="-120"/>
              </a:rPr>
              <a:t>超商</a:t>
            </a:r>
            <a:r>
              <a:rPr lang="en-US" altLang="zh-TW" sz="1700" dirty="0" smtClean="0">
                <a:latin typeface="微軟正黑體" panose="020B0604030504040204" pitchFamily="34" charset="-120"/>
                <a:ea typeface="微軟正黑體" panose="020B0604030504040204" pitchFamily="34" charset="-120"/>
              </a:rPr>
              <a:t>)</a:t>
            </a:r>
            <a:r>
              <a:rPr lang="zh-TW" altLang="en-US" sz="1700" dirty="0" smtClean="0">
                <a:latin typeface="微軟正黑體" panose="020B0604030504040204" pitchFamily="34" charset="-120"/>
                <a:ea typeface="微軟正黑體" panose="020B0604030504040204" pitchFamily="34" charset="-120"/>
              </a:rPr>
              <a:t>感應</a:t>
            </a:r>
            <a:r>
              <a:rPr lang="zh-TW" altLang="en-US" sz="1700" dirty="0">
                <a:latin typeface="微軟正黑體" panose="020B0604030504040204" pitchFamily="34" charset="-120"/>
                <a:ea typeface="微軟正黑體" panose="020B0604030504040204" pitchFamily="34" charset="-120"/>
              </a:rPr>
              <a:t>距離受法規限制</a:t>
            </a:r>
            <a:r>
              <a:rPr lang="zh-TW" altLang="en-US" sz="1700" dirty="0" smtClean="0">
                <a:latin typeface="微軟正黑體" panose="020B0604030504040204" pitchFamily="34" charset="-120"/>
                <a:ea typeface="微軟正黑體" panose="020B0604030504040204" pitchFamily="34" charset="-120"/>
              </a:rPr>
              <a:t>，須取下指環、平放於讀卡機才能感應。</a:t>
            </a:r>
            <a:endParaRPr lang="en-US" altLang="zh-TW" sz="1700" dirty="0" smtClean="0">
              <a:latin typeface="微軟正黑體" panose="020B0604030504040204" pitchFamily="34" charset="-120"/>
              <a:ea typeface="微軟正黑體" panose="020B0604030504040204" pitchFamily="34" charset="-120"/>
            </a:endParaRPr>
          </a:p>
          <a:p>
            <a:pPr marL="285750" indent="-285750" algn="just" hangingPunct="0">
              <a:spcBef>
                <a:spcPts val="600"/>
              </a:spcBef>
              <a:spcAft>
                <a:spcPts val="600"/>
              </a:spcAft>
              <a:buFont typeface="Arial" panose="020B0604020202020204" pitchFamily="34" charset="0"/>
              <a:buChar char="•"/>
            </a:pPr>
            <a:r>
              <a:rPr lang="zh-TW" altLang="en-US" sz="1700" dirty="0" smtClean="0">
                <a:latin typeface="微軟正黑體" panose="020B0604030504040204" pitchFamily="34" charset="-120"/>
                <a:ea typeface="微軟正黑體" panose="020B0604030504040204" pitchFamily="34" charset="-120"/>
              </a:rPr>
              <a:t>造成使用不便，進而影響新創業者業務的推動。</a:t>
            </a:r>
          </a:p>
          <a:p>
            <a:pPr marL="285750" indent="-285750" algn="just">
              <a:spcBef>
                <a:spcPts val="600"/>
              </a:spcBef>
              <a:spcAft>
                <a:spcPts val="600"/>
              </a:spcAft>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dirty="0"/>
          </a:p>
        </p:txBody>
      </p:sp>
      <p:sp>
        <p:nvSpPr>
          <p:cNvPr id="15" name="文字方塊 14"/>
          <p:cNvSpPr txBox="1"/>
          <p:nvPr/>
        </p:nvSpPr>
        <p:spPr>
          <a:xfrm>
            <a:off x="3392017" y="3140968"/>
            <a:ext cx="2304256" cy="1200329"/>
          </a:xfrm>
          <a:prstGeom prst="rect">
            <a:avLst/>
          </a:prstGeom>
          <a:noFill/>
        </p:spPr>
        <p:txBody>
          <a:bodyPr wrap="square" rtlCol="0">
            <a:spAutoFit/>
          </a:bodyPr>
          <a:lstStyle/>
          <a:p>
            <a:pPr marL="285750" indent="-285750" algn="just">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現行準則規定，</a:t>
            </a:r>
            <a:r>
              <a:rPr lang="zh-TW" altLang="zh-TW" dirty="0">
                <a:latin typeface="微軟正黑體" panose="020B0604030504040204" pitchFamily="34" charset="-120"/>
                <a:ea typeface="微軟正黑體" panose="020B0604030504040204" pitchFamily="34" charset="-120"/>
              </a:rPr>
              <a:t>電子票證端末設備感應</a:t>
            </a:r>
            <a:r>
              <a:rPr lang="zh-TW" altLang="zh-TW" dirty="0" smtClean="0">
                <a:latin typeface="微軟正黑體" panose="020B0604030504040204" pitchFamily="34" charset="-120"/>
                <a:ea typeface="微軟正黑體" panose="020B0604030504040204" pitchFamily="34" charset="-120"/>
              </a:rPr>
              <a:t>距離</a:t>
            </a:r>
            <a:r>
              <a:rPr lang="zh-TW" altLang="en-US" dirty="0" smtClean="0">
                <a:latin typeface="微軟正黑體" panose="020B0604030504040204" pitchFamily="34" charset="-120"/>
                <a:ea typeface="微軟正黑體" panose="020B0604030504040204" pitchFamily="34" charset="-120"/>
              </a:rPr>
              <a:t>須限縮至</a:t>
            </a:r>
            <a:r>
              <a:rPr lang="en-US" altLang="zh-TW" dirty="0" smtClean="0">
                <a:latin typeface="微軟正黑體" panose="020B0604030504040204" pitchFamily="34" charset="-120"/>
                <a:ea typeface="微軟正黑體" panose="020B0604030504040204" pitchFamily="34" charset="-120"/>
              </a:rPr>
              <a:t>6</a:t>
            </a:r>
            <a:r>
              <a:rPr lang="zh-TW" altLang="en-US" dirty="0" smtClean="0">
                <a:latin typeface="微軟正黑體" panose="020B0604030504040204" pitchFamily="34" charset="-12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公分以下</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5868144" y="3140968"/>
            <a:ext cx="2376264" cy="3139321"/>
          </a:xfrm>
          <a:prstGeom prst="rect">
            <a:avLst/>
          </a:prstGeom>
          <a:noFill/>
        </p:spPr>
        <p:txBody>
          <a:bodyPr wrap="square" rtlCol="0">
            <a:spAutoFit/>
          </a:bodyPr>
          <a:lstStyle/>
          <a:p>
            <a:pPr marL="285750" indent="-285750" algn="jus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經本會新創法規平台協調，並經金管會參酌國際標準後，將電子票證端末設備感應距離統一放寬至</a:t>
            </a:r>
            <a:r>
              <a:rPr lang="en-US" altLang="zh-TW" dirty="0" smtClean="0">
                <a:latin typeface="微軟正黑體" panose="020B0604030504040204" pitchFamily="34" charset="-120"/>
                <a:ea typeface="微軟正黑體" panose="020B0604030504040204" pitchFamily="34" charset="-120"/>
              </a:rPr>
              <a:t>10</a:t>
            </a:r>
            <a:r>
              <a:rPr lang="zh-TW" altLang="en-US" dirty="0" smtClean="0">
                <a:latin typeface="微軟正黑體" panose="020B0604030504040204" pitchFamily="34" charset="-120"/>
                <a:ea typeface="微軟正黑體" panose="020B0604030504040204" pitchFamily="34" charset="-120"/>
              </a:rPr>
              <a:t>公分以下，以提升民眾支付便利性及優化使用體驗。</a:t>
            </a:r>
            <a:endParaRPr lang="en-US" altLang="zh-TW" dirty="0" smtClean="0">
              <a:latin typeface="微軟正黑體" panose="020B0604030504040204" pitchFamily="34" charset="-120"/>
              <a:ea typeface="微軟正黑體" panose="020B0604030504040204" pitchFamily="34" charset="-120"/>
            </a:endParaRPr>
          </a:p>
          <a:p>
            <a:pPr marL="285750" indent="-285750" algn="just">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已於 </a:t>
            </a:r>
            <a:r>
              <a:rPr lang="en-US" altLang="zh-TW" dirty="0" smtClean="0">
                <a:latin typeface="微軟正黑體" panose="020B0604030504040204" pitchFamily="34" charset="-120"/>
                <a:ea typeface="微軟正黑體" panose="020B0604030504040204" pitchFamily="34" charset="-120"/>
              </a:rPr>
              <a:t>107.3.7</a:t>
            </a:r>
            <a:r>
              <a:rPr lang="zh-TW" altLang="en-US" dirty="0" smtClean="0">
                <a:latin typeface="微軟正黑體" panose="020B0604030504040204" pitchFamily="34" charset="-120"/>
                <a:ea typeface="微軟正黑體" panose="020B0604030504040204" pitchFamily="34" charset="-120"/>
              </a:rPr>
              <a:t> 完成草案預告。</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12743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11889</TotalTime>
  <Words>2033</Words>
  <Application>Microsoft Office PowerPoint</Application>
  <PresentationFormat>如螢幕大小 (4:3)</PresentationFormat>
  <Paragraphs>291</Paragraphs>
  <Slides>19</Slides>
  <Notes>1</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Office 佈景主題</vt:lpstr>
      <vt:lpstr>第九次加速投資臺灣專案會議 法規鬆綁成果及效益</vt:lpstr>
      <vt:lpstr>目　錄</vt:lpstr>
      <vt:lpstr>壹、前言</vt:lpstr>
      <vt:lpstr>貳、財經部會鬆綁統計</vt:lpstr>
      <vt:lpstr>參、重要鬆綁成果 </vt:lpstr>
      <vt:lpstr>  參、重要鬆綁成果</vt:lpstr>
      <vt:lpstr>一、優化創新創業環境</vt:lpstr>
      <vt:lpstr>一、優化創新創業環境</vt:lpstr>
      <vt:lpstr>一、優化創新創業環境</vt:lpstr>
      <vt:lpstr>一、優化創新創業環境</vt:lpstr>
      <vt:lpstr>二、推動減稅便民</vt:lpstr>
      <vt:lpstr>三、賦予企業經營彈性</vt:lpstr>
      <vt:lpstr>三、賦予企業經營彈性</vt:lpstr>
      <vt:lpstr>三、賦予企業經營彈性</vt:lpstr>
      <vt:lpstr>三、賦予企業經營彈性</vt:lpstr>
      <vt:lpstr>四、促進金融產業發展</vt:lpstr>
      <vt:lpstr>四、促進金融產業發展</vt:lpstr>
      <vt:lpstr>肆、結　語</vt:lpstr>
      <vt:lpstr>附錄、法規鬆綁統計總表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常淑慎</dc:creator>
  <cp:lastModifiedBy>温俐婷</cp:lastModifiedBy>
  <cp:revision>1461</cp:revision>
  <cp:lastPrinted>2018-03-14T01:06:50Z</cp:lastPrinted>
  <dcterms:created xsi:type="dcterms:W3CDTF">2017-11-09T00:10:25Z</dcterms:created>
  <dcterms:modified xsi:type="dcterms:W3CDTF">2018-03-14T02:05:34Z</dcterms:modified>
</cp:coreProperties>
</file>