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91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1296" r:id="rId4"/>
    <p:sldId id="1298" r:id="rId5"/>
    <p:sldId id="1307" r:id="rId6"/>
    <p:sldId id="1308" r:id="rId7"/>
    <p:sldId id="1309" r:id="rId8"/>
    <p:sldId id="1294" r:id="rId9"/>
    <p:sldId id="1304" r:id="rId10"/>
    <p:sldId id="1303" r:id="rId11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F5089B3-D7CF-4BED-A5F9-E8CE8F4F6E91}">
          <p14:sldIdLst>
            <p14:sldId id="1296"/>
            <p14:sldId id="1298"/>
            <p14:sldId id="1307"/>
            <p14:sldId id="1308"/>
            <p14:sldId id="1309"/>
            <p14:sldId id="1294"/>
            <p14:sldId id="1304"/>
            <p14:sldId id="1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B7F7"/>
    <a:srgbClr val="F73D29"/>
    <a:srgbClr val="F96555"/>
    <a:srgbClr val="C9A6E4"/>
    <a:srgbClr val="FF9797"/>
    <a:srgbClr val="E4D3F1"/>
    <a:srgbClr val="AA72D4"/>
    <a:srgbClr val="FCB2AA"/>
    <a:srgbClr val="FA8376"/>
    <a:srgbClr val="EFB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35" autoAdjust="0"/>
    <p:restoredTop sz="98128" autoAdjust="0"/>
  </p:normalViewPr>
  <p:slideViewPr>
    <p:cSldViewPr>
      <p:cViewPr varScale="1">
        <p:scale>
          <a:sx n="71" d="100"/>
          <a:sy n="71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372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5157738050033"/>
          <c:y val="9.835659502636053E-2"/>
          <c:w val="0.79518032590978083"/>
          <c:h val="0.55221716621882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2.5891630275674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2A-468F-8FF6-86E97D2F9631}"/>
                </c:ext>
              </c:extLst>
            </c:dLbl>
            <c:dLbl>
              <c:idx val="1"/>
              <c:layout>
                <c:manualLayout>
                  <c:x val="1.0126018292999769E-7"/>
                  <c:y val="-1.72609169578625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57478823964233"/>
                      <c:h val="7.18492740149967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2A-468F-8FF6-86E97D2F9631}"/>
                </c:ext>
              </c:extLst>
            </c:dLbl>
            <c:dLbl>
              <c:idx val="4"/>
              <c:layout>
                <c:manualLayout>
                  <c:x val="-2.572008647619532E-3"/>
                  <c:y val="1.29458151378371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48-4668-85C4-A93E595FF7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工作表1!$B$2:$B$6</c:f>
              <c:numCache>
                <c:formatCode>0.0_ ;[Red]\-0.0\ </c:formatCode>
                <c:ptCount val="5"/>
                <c:pt idx="0">
                  <c:v>48.9</c:v>
                </c:pt>
                <c:pt idx="1">
                  <c:v>51.5</c:v>
                </c:pt>
                <c:pt idx="2">
                  <c:v>47.7</c:v>
                </c:pt>
                <c:pt idx="3">
                  <c:v>47.8</c:v>
                </c:pt>
                <c:pt idx="4">
                  <c:v>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57-4441-906D-374A54AE242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0288034590478504E-2"/>
                  <c:y val="-1.72610868504496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57-4441-906D-374A54AE242C}"/>
                </c:ext>
              </c:extLst>
            </c:dLbl>
            <c:dLbl>
              <c:idx val="1"/>
              <c:layout>
                <c:manualLayout>
                  <c:x val="0"/>
                  <c:y val="-1.72610868504497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57-4441-906D-374A54AE242C}"/>
                </c:ext>
              </c:extLst>
            </c:dLbl>
            <c:dLbl>
              <c:idx val="2"/>
              <c:layout>
                <c:manualLayout>
                  <c:x val="1.5432051885717758E-2"/>
                  <c:y val="-2.5891630275674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38675820587207E-2"/>
                      <c:h val="7.61645457276091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457-4441-906D-374A54AE242C}"/>
                </c:ext>
              </c:extLst>
            </c:dLbl>
            <c:dLbl>
              <c:idx val="3"/>
              <c:layout>
                <c:manualLayout>
                  <c:x val="0"/>
                  <c:y val="-1.72610868504497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57-4441-906D-374A54AE242C}"/>
                </c:ext>
              </c:extLst>
            </c:dLbl>
            <c:dLbl>
              <c:idx val="4"/>
              <c:layout>
                <c:manualLayout>
                  <c:x val="-2.5720086476196261E-3"/>
                  <c:y val="-1.72610868504496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57-4441-906D-374A54AE2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工作表1!$C$2:$C$6</c:f>
              <c:numCache>
                <c:formatCode>0.0_ ;[Red]\-0.0\ </c:formatCode>
                <c:ptCount val="5"/>
                <c:pt idx="0">
                  <c:v>46.9</c:v>
                </c:pt>
                <c:pt idx="1">
                  <c:v>47.3</c:v>
                </c:pt>
                <c:pt idx="2">
                  <c:v>48.9</c:v>
                </c:pt>
                <c:pt idx="3">
                  <c:v>49.4</c:v>
                </c:pt>
                <c:pt idx="4">
                  <c:v>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57-4441-906D-374A54AE2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733504"/>
        <c:axId val="226761472"/>
      </c:barChart>
      <c:catAx>
        <c:axId val="23573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300" kern="800" spc="-300" baseline="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26761472"/>
        <c:crosses val="autoZero"/>
        <c:auto val="1"/>
        <c:lblAlgn val="ctr"/>
        <c:lblOffset val="100"/>
        <c:noMultiLvlLbl val="0"/>
      </c:catAx>
      <c:valAx>
        <c:axId val="226761472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3573350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760782943734779"/>
          <c:y val="0"/>
          <c:w val="0.5813685313729362"/>
          <c:h val="0.11817912626951131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67603246701363E-2"/>
          <c:y val="0.10406794772419585"/>
          <c:w val="0.93486900680022733"/>
          <c:h val="0.78004500207602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2023年10月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76.900000000000006</c:v>
                </c:pt>
                <c:pt idx="1">
                  <c:v>38</c:v>
                </c:pt>
                <c:pt idx="2">
                  <c:v>50</c:v>
                </c:pt>
                <c:pt idx="3">
                  <c:v>50</c:v>
                </c:pt>
                <c:pt idx="4">
                  <c:v>44.1</c:v>
                </c:pt>
                <c:pt idx="5">
                  <c:v>42.5</c:v>
                </c:pt>
                <c:pt idx="6">
                  <c:v>46.3</c:v>
                </c:pt>
                <c:pt idx="7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4-4999-80DD-925AE51C5524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76.900000000000006</c:v>
                </c:pt>
                <c:pt idx="1">
                  <c:v>51.7</c:v>
                </c:pt>
                <c:pt idx="2">
                  <c:v>56.9</c:v>
                </c:pt>
                <c:pt idx="3">
                  <c:v>60.3</c:v>
                </c:pt>
                <c:pt idx="4">
                  <c:v>43.8</c:v>
                </c:pt>
                <c:pt idx="5">
                  <c:v>50</c:v>
                </c:pt>
                <c:pt idx="6">
                  <c:v>48.2</c:v>
                </c:pt>
                <c:pt idx="7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4-4999-80DD-925AE51C5524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12月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72.2</c:v>
                </c:pt>
                <c:pt idx="1">
                  <c:v>61.1</c:v>
                </c:pt>
                <c:pt idx="2">
                  <c:v>62.1</c:v>
                </c:pt>
                <c:pt idx="3">
                  <c:v>54.5</c:v>
                </c:pt>
                <c:pt idx="4">
                  <c:v>40.6</c:v>
                </c:pt>
                <c:pt idx="5">
                  <c:v>58.8</c:v>
                </c:pt>
                <c:pt idx="6">
                  <c:v>50</c:v>
                </c:pt>
                <c:pt idx="7">
                  <c:v>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F4-4999-80DD-925AE51C5524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2024年1月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57.1</c:v>
                </c:pt>
                <c:pt idx="1">
                  <c:v>56</c:v>
                </c:pt>
                <c:pt idx="2">
                  <c:v>56.1</c:v>
                </c:pt>
                <c:pt idx="3">
                  <c:v>56.9</c:v>
                </c:pt>
                <c:pt idx="4">
                  <c:v>52.6</c:v>
                </c:pt>
                <c:pt idx="5">
                  <c:v>58.8</c:v>
                </c:pt>
                <c:pt idx="6">
                  <c:v>46</c:v>
                </c:pt>
                <c:pt idx="7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F4-4999-80DD-925AE51C5524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5938272141089641E-3"/>
                  <c:y val="-2.534175896135280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4549829712542E-2"/>
                      <c:h val="4.33200852051852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8F4-4999-80DD-925AE51C5524}"/>
                </c:ext>
              </c:extLst>
            </c:dLbl>
            <c:dLbl>
              <c:idx val="1"/>
              <c:layout>
                <c:manualLayout>
                  <c:x val="-1.362233986227656E-3"/>
                  <c:y val="-4.5519627699150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F4-4999-80DD-925AE51C5524}"/>
                </c:ext>
              </c:extLst>
            </c:dLbl>
            <c:dLbl>
              <c:idx val="2"/>
              <c:layout>
                <c:manualLayout>
                  <c:x val="-1.0838941677213124E-2"/>
                  <c:y val="-4.99511410887228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F4-4999-80DD-925AE51C5524}"/>
                </c:ext>
              </c:extLst>
            </c:dLbl>
            <c:dLbl>
              <c:idx val="3"/>
              <c:layout>
                <c:manualLayout>
                  <c:x val="-1.1976511351930886E-2"/>
                  <c:y val="9.5381312378739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599674185455089E-2"/>
                      <c:h val="7.88508830082492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8F4-4999-80DD-925AE51C5524}"/>
                </c:ext>
              </c:extLst>
            </c:dLbl>
            <c:dLbl>
              <c:idx val="4"/>
              <c:layout>
                <c:manualLayout>
                  <c:x val="-7.2380435215008074E-3"/>
                  <c:y val="-3.253172281386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F4-4999-80DD-925AE51C5524}"/>
                </c:ext>
              </c:extLst>
            </c:dLbl>
            <c:dLbl>
              <c:idx val="5"/>
              <c:layout>
                <c:manualLayout>
                  <c:x val="8.9424602896424586E-3"/>
                  <c:y val="-4.0461159192875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809239368254444E-2"/>
                      <c:h val="7.56324796201574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8F4-4999-80DD-925AE51C5524}"/>
                </c:ext>
              </c:extLst>
            </c:dLbl>
            <c:dLbl>
              <c:idx val="6"/>
              <c:layout>
                <c:manualLayout>
                  <c:x val="1.7033909037056389E-3"/>
                  <c:y val="1.1431160632286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180543819856385E-2"/>
                      <c:h val="0.111034916889167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58F4-4999-80DD-925AE51C5524}"/>
                </c:ext>
              </c:extLst>
            </c:dLbl>
            <c:dLbl>
              <c:idx val="7"/>
              <c:layout>
                <c:manualLayout>
                  <c:x val="-1.1808155599470046E-2"/>
                  <c:y val="-1.2115894959422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F4-4999-80DD-925AE51C5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45.8</c:v>
                </c:pt>
                <c:pt idx="1">
                  <c:v>58.7</c:v>
                </c:pt>
                <c:pt idx="2">
                  <c:v>65.7</c:v>
                </c:pt>
                <c:pt idx="3">
                  <c:v>63.9</c:v>
                </c:pt>
                <c:pt idx="4">
                  <c:v>52.5</c:v>
                </c:pt>
                <c:pt idx="5">
                  <c:v>46.9</c:v>
                </c:pt>
                <c:pt idx="6">
                  <c:v>53.8</c:v>
                </c:pt>
                <c:pt idx="7">
                  <c:v>56.4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F4-4999-80DD-925AE51C5524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7371304451601913E-2"/>
                  <c:y val="9.65521016427541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61-47A8-9C14-6980E17D59A7}"/>
                </c:ext>
              </c:extLst>
            </c:dLbl>
            <c:dLbl>
              <c:idx val="1"/>
              <c:layout>
                <c:manualLayout>
                  <c:x val="1.3028478338701454E-2"/>
                  <c:y val="-1.28736135523672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F4-4999-80DD-925AE51C5524}"/>
                </c:ext>
              </c:extLst>
            </c:dLbl>
            <c:dLbl>
              <c:idx val="2"/>
              <c:layout>
                <c:manualLayout>
                  <c:x val="4.3428261129004313E-3"/>
                  <c:y val="6.4368067761835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7E-4A63-8050-3E100539A746}"/>
                </c:ext>
              </c:extLst>
            </c:dLbl>
            <c:dLbl>
              <c:idx val="3"/>
              <c:layout>
                <c:manualLayout>
                  <c:x val="1.2304673986551374E-2"/>
                  <c:y val="-6.4366800673888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52065481154926E-2"/>
                      <c:h val="5.95404626796984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61-47A8-9C14-6980E17D59A7}"/>
                </c:ext>
              </c:extLst>
            </c:dLbl>
            <c:dLbl>
              <c:idx val="4"/>
              <c:layout>
                <c:manualLayout>
                  <c:x val="6.5142391693507268E-3"/>
                  <c:y val="1.1264411858321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2815252415654E-2"/>
                      <c:h val="8.20692863963410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66D-4A33-8132-1860B0B40970}"/>
                </c:ext>
              </c:extLst>
            </c:dLbl>
            <c:dLbl>
              <c:idx val="5"/>
              <c:layout>
                <c:manualLayout>
                  <c:x val="2.3161739268802585E-2"/>
                  <c:y val="-1.93104203285508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0188045510538E-2"/>
                      <c:h val="4.0230042351147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66D-4A33-8132-1860B0B40970}"/>
                </c:ext>
              </c:extLst>
            </c:dLbl>
            <c:dLbl>
              <c:idx val="6"/>
              <c:layout>
                <c:manualLayout>
                  <c:x val="1.4476087043001509E-2"/>
                  <c:y val="9.65521016427541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61-47A8-9C14-6980E17D59A7}"/>
                </c:ext>
              </c:extLst>
            </c:dLbl>
            <c:dLbl>
              <c:idx val="7"/>
              <c:layout>
                <c:manualLayout>
                  <c:x val="8.6856522258009685E-3"/>
                  <c:y val="-3.2184033880918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61-47A8-9C14-6980E17D59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45.5</c:v>
                </c:pt>
                <c:pt idx="1">
                  <c:v>64.599999999999994</c:v>
                </c:pt>
                <c:pt idx="2">
                  <c:v>68.900000000000006</c:v>
                </c:pt>
                <c:pt idx="3">
                  <c:v>66.2</c:v>
                </c:pt>
                <c:pt idx="4">
                  <c:v>60.5</c:v>
                </c:pt>
                <c:pt idx="5">
                  <c:v>52.9</c:v>
                </c:pt>
                <c:pt idx="6">
                  <c:v>58</c:v>
                </c:pt>
                <c:pt idx="7">
                  <c:v>51.8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8F4-4999-80DD-925AE51C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18720"/>
        <c:axId val="130872384"/>
      </c:barChart>
      <c:catAx>
        <c:axId val="16111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-1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2384"/>
        <c:crosses val="autoZero"/>
        <c:auto val="1"/>
        <c:lblAlgn val="ctr"/>
        <c:lblOffset val="100"/>
        <c:noMultiLvlLbl val="0"/>
      </c:catAx>
      <c:valAx>
        <c:axId val="13087238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11872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276632369663362"/>
          <c:y val="5.2587501749623317E-2"/>
          <c:w val="0.59364984411541732"/>
          <c:h val="7.56895868301295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7859186598733"/>
          <c:y val="0.13125892806396"/>
          <c:w val="0.80344788406373113"/>
          <c:h val="0.61675350017998221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PMI(季調值)</c:v>
                </c:pt>
              </c:strCache>
            </c:strRef>
          </c:tx>
          <c:spPr>
            <a:ln w="28575">
              <a:solidFill>
                <a:srgbClr val="F96555"/>
              </a:solidFill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F96555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14A7-4513-A3B4-862BCE77340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14A7-4513-A3B4-862BCE773405}"/>
              </c:ext>
            </c:extLst>
          </c:dPt>
          <c:cat>
            <c:numRef>
              <c:f>工作表1!$A$130:$A$142</c:f>
              <c:numCache>
                <c:formatCode>mmm\-yy</c:formatCode>
                <c:ptCount val="13"/>
                <c:pt idx="0">
                  <c:v>44986</c:v>
                </c:pt>
                <c:pt idx="1">
                  <c:v>45017</c:v>
                </c:pt>
                <c:pt idx="2">
                  <c:v>45047</c:v>
                </c:pt>
                <c:pt idx="3">
                  <c:v>45078</c:v>
                </c:pt>
                <c:pt idx="4">
                  <c:v>45108</c:v>
                </c:pt>
                <c:pt idx="5">
                  <c:v>45139</c:v>
                </c:pt>
                <c:pt idx="6">
                  <c:v>45170</c:v>
                </c:pt>
                <c:pt idx="7">
                  <c:v>45200</c:v>
                </c:pt>
                <c:pt idx="8">
                  <c:v>45231</c:v>
                </c:pt>
                <c:pt idx="9">
                  <c:v>45261</c:v>
                </c:pt>
                <c:pt idx="10">
                  <c:v>45292</c:v>
                </c:pt>
                <c:pt idx="11">
                  <c:v>45323</c:v>
                </c:pt>
                <c:pt idx="12">
                  <c:v>45352</c:v>
                </c:pt>
              </c:numCache>
            </c:numRef>
          </c:cat>
          <c:val>
            <c:numRef>
              <c:f>工作表1!$B$130:$B$142</c:f>
              <c:numCache>
                <c:formatCode>0.0_ </c:formatCode>
                <c:ptCount val="13"/>
                <c:pt idx="0">
                  <c:v>47.3</c:v>
                </c:pt>
                <c:pt idx="1">
                  <c:v>42.8</c:v>
                </c:pt>
                <c:pt idx="2">
                  <c:v>41.3</c:v>
                </c:pt>
                <c:pt idx="3">
                  <c:v>48.3</c:v>
                </c:pt>
                <c:pt idx="4">
                  <c:v>46.1</c:v>
                </c:pt>
                <c:pt idx="5">
                  <c:v>45.5</c:v>
                </c:pt>
                <c:pt idx="6">
                  <c:v>48.2</c:v>
                </c:pt>
                <c:pt idx="7">
                  <c:v>47.1</c:v>
                </c:pt>
                <c:pt idx="8">
                  <c:v>46.8</c:v>
                </c:pt>
                <c:pt idx="9">
                  <c:v>46.8</c:v>
                </c:pt>
                <c:pt idx="10">
                  <c:v>48</c:v>
                </c:pt>
                <c:pt idx="11">
                  <c:v>48.1</c:v>
                </c:pt>
                <c:pt idx="12">
                  <c:v>47.9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A7-4513-A3B4-862BCE773405}"/>
            </c:ext>
          </c:extLst>
        </c:ser>
        <c:ser>
          <c:idx val="1"/>
          <c:order val="1"/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工作表1!$A$130:$A$142</c:f>
              <c:numCache>
                <c:formatCode>mmm\-yy</c:formatCode>
                <c:ptCount val="13"/>
                <c:pt idx="0">
                  <c:v>44986</c:v>
                </c:pt>
                <c:pt idx="1">
                  <c:v>45017</c:v>
                </c:pt>
                <c:pt idx="2">
                  <c:v>45047</c:v>
                </c:pt>
                <c:pt idx="3">
                  <c:v>45078</c:v>
                </c:pt>
                <c:pt idx="4">
                  <c:v>45108</c:v>
                </c:pt>
                <c:pt idx="5">
                  <c:v>45139</c:v>
                </c:pt>
                <c:pt idx="6">
                  <c:v>45170</c:v>
                </c:pt>
                <c:pt idx="7">
                  <c:v>45200</c:v>
                </c:pt>
                <c:pt idx="8">
                  <c:v>45231</c:v>
                </c:pt>
                <c:pt idx="9">
                  <c:v>45261</c:v>
                </c:pt>
                <c:pt idx="10">
                  <c:v>45292</c:v>
                </c:pt>
                <c:pt idx="11">
                  <c:v>45323</c:v>
                </c:pt>
                <c:pt idx="12">
                  <c:v>45352</c:v>
                </c:pt>
              </c:numCache>
            </c:numRef>
          </c:cat>
          <c:val>
            <c:numRef>
              <c:f>工作表1!$C$99:$C$111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A7-4513-A3B4-862BCE77340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PMI(原始值)</c:v>
                </c:pt>
              </c:strCache>
            </c:strRef>
          </c:tx>
          <c:spPr>
            <a:ln>
              <a:solidFill>
                <a:srgbClr val="00B0F0"/>
              </a:solidFill>
              <a:prstDash val="sysDash"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4FB7F7"/>
                </a:solidFill>
              </a:ln>
              <a:effectLst/>
            </c:spPr>
          </c:marker>
          <c:cat>
            <c:numRef>
              <c:f>工作表1!$A$130:$A$142</c:f>
              <c:numCache>
                <c:formatCode>mmm\-yy</c:formatCode>
                <c:ptCount val="13"/>
                <c:pt idx="0">
                  <c:v>44986</c:v>
                </c:pt>
                <c:pt idx="1">
                  <c:v>45017</c:v>
                </c:pt>
                <c:pt idx="2">
                  <c:v>45047</c:v>
                </c:pt>
                <c:pt idx="3">
                  <c:v>45078</c:v>
                </c:pt>
                <c:pt idx="4">
                  <c:v>45108</c:v>
                </c:pt>
                <c:pt idx="5">
                  <c:v>45139</c:v>
                </c:pt>
                <c:pt idx="6">
                  <c:v>45170</c:v>
                </c:pt>
                <c:pt idx="7">
                  <c:v>45200</c:v>
                </c:pt>
                <c:pt idx="8">
                  <c:v>45231</c:v>
                </c:pt>
                <c:pt idx="9">
                  <c:v>45261</c:v>
                </c:pt>
                <c:pt idx="10">
                  <c:v>45292</c:v>
                </c:pt>
                <c:pt idx="11">
                  <c:v>45323</c:v>
                </c:pt>
                <c:pt idx="12">
                  <c:v>45352</c:v>
                </c:pt>
              </c:numCache>
            </c:numRef>
          </c:cat>
          <c:val>
            <c:numRef>
              <c:f>工作表1!$D$130:$D$142</c:f>
              <c:numCache>
                <c:formatCode>General</c:formatCode>
                <c:ptCount val="13"/>
                <c:pt idx="0">
                  <c:v>50.8</c:v>
                </c:pt>
                <c:pt idx="1">
                  <c:v>47.2</c:v>
                </c:pt>
                <c:pt idx="2" formatCode="0.0">
                  <c:v>43</c:v>
                </c:pt>
                <c:pt idx="3">
                  <c:v>48</c:v>
                </c:pt>
                <c:pt idx="4">
                  <c:v>46.7</c:v>
                </c:pt>
                <c:pt idx="5">
                  <c:v>45</c:v>
                </c:pt>
                <c:pt idx="6" formatCode="0.0_ ">
                  <c:v>47.6</c:v>
                </c:pt>
                <c:pt idx="7">
                  <c:v>45.6</c:v>
                </c:pt>
                <c:pt idx="8">
                  <c:v>46.4</c:v>
                </c:pt>
                <c:pt idx="9">
                  <c:v>46.5</c:v>
                </c:pt>
                <c:pt idx="10">
                  <c:v>47.9</c:v>
                </c:pt>
                <c:pt idx="11">
                  <c:v>42.2</c:v>
                </c:pt>
                <c:pt idx="12" formatCode="0.0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19-4CEA-84B1-4CCD093F6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19136"/>
        <c:axId val="226759168"/>
      </c:lineChart>
      <c:dateAx>
        <c:axId val="240219136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26759168"/>
        <c:crosses val="autoZero"/>
        <c:auto val="1"/>
        <c:lblOffset val="100"/>
        <c:baseTimeUnit val="months"/>
        <c:majorUnit val="3"/>
        <c:majorTimeUnit val="months"/>
      </c:dateAx>
      <c:valAx>
        <c:axId val="226759168"/>
        <c:scaling>
          <c:orientation val="minMax"/>
          <c:max val="70"/>
          <c:min val="3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240219136"/>
        <c:crosses val="autoZero"/>
        <c:crossBetween val="midCat"/>
        <c:majorUnit val="20"/>
        <c:minorUnit val="15"/>
      </c:valAx>
      <c:spPr>
        <a:ln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23960961118440541"/>
          <c:y val="1.8263077127105322E-2"/>
          <c:w val="0.66983817903807197"/>
          <c:h val="0.126158801129151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26530512233062E-2"/>
          <c:y val="7.5483419436427612E-2"/>
          <c:w val="0.92945058878847286"/>
          <c:h val="0.81289783535343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2023年10月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48.5</c:v>
                </c:pt>
                <c:pt idx="1">
                  <c:v>43.6</c:v>
                </c:pt>
                <c:pt idx="2">
                  <c:v>51.7</c:v>
                </c:pt>
                <c:pt idx="3">
                  <c:v>46.2</c:v>
                </c:pt>
                <c:pt idx="4">
                  <c:v>50</c:v>
                </c:pt>
                <c:pt idx="5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0-4D64-B8BF-3FF20C2A1E3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51.7</c:v>
                </c:pt>
                <c:pt idx="1">
                  <c:v>44.3</c:v>
                </c:pt>
                <c:pt idx="2">
                  <c:v>53</c:v>
                </c:pt>
                <c:pt idx="3">
                  <c:v>46.3</c:v>
                </c:pt>
                <c:pt idx="4">
                  <c:v>51.7</c:v>
                </c:pt>
                <c:pt idx="5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0-4D64-B8BF-3FF20C2A1E3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12月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51.7</c:v>
                </c:pt>
                <c:pt idx="1">
                  <c:v>42.8</c:v>
                </c:pt>
                <c:pt idx="2">
                  <c:v>57.2</c:v>
                </c:pt>
                <c:pt idx="3">
                  <c:v>49.8</c:v>
                </c:pt>
                <c:pt idx="4">
                  <c:v>49.4</c:v>
                </c:pt>
                <c:pt idx="5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30-4D64-B8BF-3FF20C2A1E35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2024年1月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49.2</c:v>
                </c:pt>
                <c:pt idx="1">
                  <c:v>45.6</c:v>
                </c:pt>
                <c:pt idx="2">
                  <c:v>59.1</c:v>
                </c:pt>
                <c:pt idx="3">
                  <c:v>50.5</c:v>
                </c:pt>
                <c:pt idx="4">
                  <c:v>42.4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30-4D64-B8BF-3FF20C2A1E35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6799862985762102E-17"/>
                  <c:y val="-6.66578452526934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75-4151-A839-65D667B40DCE}"/>
                </c:ext>
              </c:extLst>
            </c:dLbl>
            <c:dLbl>
              <c:idx val="1"/>
              <c:layout>
                <c:manualLayout>
                  <c:x val="4.385482785829020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58-4302-963B-3B2BBA38AD6D}"/>
                </c:ext>
              </c:extLst>
            </c:dLbl>
            <c:dLbl>
              <c:idx val="2"/>
              <c:layout>
                <c:manualLayout>
                  <c:x val="4.385482785828966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73-4217-B5CE-A0119FC08173}"/>
                </c:ext>
              </c:extLst>
            </c:dLbl>
            <c:dLbl>
              <c:idx val="3"/>
              <c:layout>
                <c:manualLayout>
                  <c:x val="5.11639658346719E-3"/>
                  <c:y val="-5.2624614673179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320414192158962E-2"/>
                      <c:h val="4.8414645499324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158-4302-963B-3B2BBA38AD6D}"/>
                </c:ext>
              </c:extLst>
            </c:dLbl>
            <c:dLbl>
              <c:idx val="4"/>
              <c:layout>
                <c:manualLayout>
                  <c:x val="-7.3090804241142775E-3"/>
                  <c:y val="2.10498458692716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1639658346719E-2"/>
                      <c:h val="7.9989414303232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E4C-4DC3-BFE9-2F239628EC0E}"/>
                </c:ext>
              </c:extLst>
            </c:dLbl>
            <c:dLbl>
              <c:idx val="5"/>
              <c:layout>
                <c:manualLayout>
                  <c:x val="5.8473103811052529E-3"/>
                  <c:y val="3.50830764487853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58-4302-963B-3B2BBA38AD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45.1</c:v>
                </c:pt>
                <c:pt idx="1">
                  <c:v>42.1</c:v>
                </c:pt>
                <c:pt idx="2">
                  <c:v>46.5</c:v>
                </c:pt>
                <c:pt idx="3">
                  <c:v>41.4</c:v>
                </c:pt>
                <c:pt idx="4">
                  <c:v>42.1</c:v>
                </c:pt>
                <c:pt idx="5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30-4D64-B8BF-3FF20C2A1E35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255290348312079E-2"/>
                  <c:y val="1.128929200970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30-4D64-B8BF-3FF20C2A1E35}"/>
                </c:ext>
              </c:extLst>
            </c:dLbl>
            <c:dLbl>
              <c:idx val="1"/>
              <c:layout>
                <c:manualLayout>
                  <c:x val="1.3566868638527343E-2"/>
                  <c:y val="4.364445157571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30-4D64-B8BF-3FF20C2A1E35}"/>
                </c:ext>
              </c:extLst>
            </c:dLbl>
            <c:dLbl>
              <c:idx val="2"/>
              <c:layout>
                <c:manualLayout>
                  <c:x val="1.7636822404348336E-2"/>
                  <c:y val="1.106760799481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30-4D64-B8BF-3FF20C2A1E35}"/>
                </c:ext>
              </c:extLst>
            </c:dLbl>
            <c:dLbl>
              <c:idx val="3"/>
              <c:layout>
                <c:manualLayout>
                  <c:x val="1.1168938350586544E-2"/>
                  <c:y val="8.5000493096783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30-4D64-B8BF-3FF20C2A1E35}"/>
                </c:ext>
              </c:extLst>
            </c:dLbl>
            <c:dLbl>
              <c:idx val="4"/>
              <c:layout>
                <c:manualLayout>
                  <c:x val="6.7834555647575236E-3"/>
                  <c:y val="-6.88070289910521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30-4D64-B8BF-3FF20C2A1E35}"/>
                </c:ext>
              </c:extLst>
            </c:dLbl>
            <c:dLbl>
              <c:idx val="5"/>
              <c:layout>
                <c:manualLayout>
                  <c:x val="1.1470166918841518E-3"/>
                  <c:y val="5.0088688359794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30-4D64-B8BF-3FF20C2A1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61.2</c:v>
                </c:pt>
                <c:pt idx="1">
                  <c:v>54.8</c:v>
                </c:pt>
                <c:pt idx="2">
                  <c:v>52.4</c:v>
                </c:pt>
                <c:pt idx="3">
                  <c:v>50.9</c:v>
                </c:pt>
                <c:pt idx="4">
                  <c:v>47.9</c:v>
                </c:pt>
                <c:pt idx="5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30-4D64-B8BF-3FF20C2A1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29248"/>
        <c:axId val="226765056"/>
      </c:barChart>
      <c:catAx>
        <c:axId val="13022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1" kern="200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26765056"/>
        <c:crosses val="autoZero"/>
        <c:auto val="1"/>
        <c:lblAlgn val="ctr"/>
        <c:lblOffset val="100"/>
        <c:noMultiLvlLbl val="0"/>
      </c:catAx>
      <c:valAx>
        <c:axId val="226765056"/>
        <c:scaling>
          <c:orientation val="minMax"/>
          <c:max val="70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229248"/>
        <c:crosses val="autoZero"/>
        <c:crossBetween val="between"/>
        <c:majorUnit val="15"/>
      </c:valAx>
    </c:plotArea>
    <c:legend>
      <c:legendPos val="t"/>
      <c:layout>
        <c:manualLayout>
          <c:xMode val="edge"/>
          <c:yMode val="edge"/>
          <c:x val="0.12593115252444392"/>
          <c:y val="6.6091267380280386E-2"/>
          <c:w val="0.76418699204361906"/>
          <c:h val="9.0044531113568888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0146371594495E-2"/>
          <c:y val="6.7358753302973681E-2"/>
          <c:w val="0.79518032590978083"/>
          <c:h val="0.51555092203879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numFmt formatCode="#,##0.0_);[Red]\(#,##0.0\)" sourceLinked="0"/>
              <c:spPr/>
              <c:txPr>
                <a:bodyPr/>
                <a:lstStyle/>
                <a:p>
                  <a:pPr>
                    <a:defRPr sz="1200">
                      <a:latin typeface="Calibri" panose="020F0502020204030204" pitchFamily="34" charset="0"/>
                    </a:defRPr>
                  </a:pPr>
                  <a:endParaRPr lang="zh-TW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83C-47F8-B105-145BA421456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49.2</c:v>
                </c:pt>
                <c:pt idx="1">
                  <c:v>52.2</c:v>
                </c:pt>
                <c:pt idx="2" formatCode="0.0">
                  <c:v>54</c:v>
                </c:pt>
                <c:pt idx="3" formatCode="0.0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3C-47F8-B105-145BA421456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1298974268785138E-3"/>
                  <c:y val="8.22534184031326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3C-47F8-B105-145BA4214560}"/>
                </c:ext>
              </c:extLst>
            </c:dLbl>
            <c:dLbl>
              <c:idx val="1"/>
              <c:layout>
                <c:manualLayout>
                  <c:x val="4.6949742978826831E-3"/>
                  <c:y val="1.59183847521354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3C-47F8-B105-145BA4214560}"/>
                </c:ext>
              </c:extLst>
            </c:dLbl>
            <c:dLbl>
              <c:idx val="2"/>
              <c:layout>
                <c:manualLayout>
                  <c:x val="1.6144857843521113E-2"/>
                  <c:y val="1.8453421638098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3C-47F8-B105-145BA4214560}"/>
                </c:ext>
              </c:extLst>
            </c:dLbl>
            <c:dLbl>
              <c:idx val="3"/>
              <c:layout>
                <c:manualLayout>
                  <c:x val="1.3414395667546868E-2"/>
                  <c:y val="1.0019571543475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3C-47F8-B105-145BA4214560}"/>
                </c:ext>
              </c:extLst>
            </c:dLbl>
            <c:dLbl>
              <c:idx val="4"/>
              <c:layout>
                <c:manualLayout>
                  <c:x val="2.5590473441986453E-3"/>
                  <c:y val="-7.6817207344766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3C-47F8-B105-145BA4214560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3C-47F8-B105-145BA421456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53.4</c:v>
                </c:pt>
                <c:pt idx="1">
                  <c:v>54.4</c:v>
                </c:pt>
                <c:pt idx="2" formatCode="0.0">
                  <c:v>53.6</c:v>
                </c:pt>
                <c:pt idx="3" formatCode="0.0">
                  <c:v>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3C-47F8-B105-145BA4214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04000"/>
        <c:axId val="231782016"/>
      </c:barChart>
      <c:catAx>
        <c:axId val="13030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20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31782016"/>
        <c:crosses val="autoZero"/>
        <c:auto val="1"/>
        <c:lblAlgn val="ctr"/>
        <c:lblOffset val="0"/>
        <c:noMultiLvlLbl val="0"/>
      </c:catAx>
      <c:valAx>
        <c:axId val="231782016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30400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012776817130928"/>
          <c:y val="7.4698302672228847E-3"/>
          <c:w val="0.58774278798117385"/>
          <c:h val="9.4622751514919806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9723686615464"/>
          <c:y val="4.2006172755872651E-2"/>
          <c:w val="0.80420679064333367"/>
          <c:h val="0.73195288599369712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NMI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0070C0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07DA-4534-8CA8-08359A822DA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07DA-4534-8CA8-08359A822DA5}"/>
              </c:ext>
            </c:extLst>
          </c:dPt>
          <c:cat>
            <c:numRef>
              <c:f>工作表1!$A$105:$A$117</c:f>
              <c:numCache>
                <c:formatCode>mmm\-yy</c:formatCode>
                <c:ptCount val="13"/>
                <c:pt idx="0">
                  <c:v>44986</c:v>
                </c:pt>
                <c:pt idx="1">
                  <c:v>45017</c:v>
                </c:pt>
                <c:pt idx="2">
                  <c:v>45047</c:v>
                </c:pt>
                <c:pt idx="3">
                  <c:v>45078</c:v>
                </c:pt>
                <c:pt idx="4">
                  <c:v>45108</c:v>
                </c:pt>
                <c:pt idx="5">
                  <c:v>45139</c:v>
                </c:pt>
                <c:pt idx="6">
                  <c:v>45170</c:v>
                </c:pt>
                <c:pt idx="7">
                  <c:v>45200</c:v>
                </c:pt>
                <c:pt idx="8">
                  <c:v>45231</c:v>
                </c:pt>
                <c:pt idx="9">
                  <c:v>45261</c:v>
                </c:pt>
                <c:pt idx="10">
                  <c:v>45292</c:v>
                </c:pt>
                <c:pt idx="11">
                  <c:v>45323</c:v>
                </c:pt>
                <c:pt idx="12">
                  <c:v>45352</c:v>
                </c:pt>
              </c:numCache>
            </c:numRef>
          </c:cat>
          <c:val>
            <c:numRef>
              <c:f>工作表1!$B$105:$B$117</c:f>
              <c:numCache>
                <c:formatCode>0.0_ </c:formatCode>
                <c:ptCount val="13"/>
                <c:pt idx="0">
                  <c:v>53.2</c:v>
                </c:pt>
                <c:pt idx="1">
                  <c:v>55.8</c:v>
                </c:pt>
                <c:pt idx="2">
                  <c:v>52</c:v>
                </c:pt>
                <c:pt idx="3">
                  <c:v>54.6</c:v>
                </c:pt>
                <c:pt idx="4">
                  <c:v>55.7</c:v>
                </c:pt>
                <c:pt idx="5">
                  <c:v>54.3</c:v>
                </c:pt>
                <c:pt idx="6">
                  <c:v>53.5</c:v>
                </c:pt>
                <c:pt idx="7">
                  <c:v>53.2</c:v>
                </c:pt>
                <c:pt idx="8">
                  <c:v>56.2</c:v>
                </c:pt>
                <c:pt idx="9">
                  <c:v>56</c:v>
                </c:pt>
                <c:pt idx="10">
                  <c:v>53.5</c:v>
                </c:pt>
                <c:pt idx="11">
                  <c:v>52.3</c:v>
                </c:pt>
                <c:pt idx="12">
                  <c:v>53.5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DA-4534-8CA8-08359A822DA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工作表1!$A$105:$A$117</c:f>
              <c:numCache>
                <c:formatCode>mmm\-yy</c:formatCode>
                <c:ptCount val="13"/>
                <c:pt idx="0">
                  <c:v>44986</c:v>
                </c:pt>
                <c:pt idx="1">
                  <c:v>45017</c:v>
                </c:pt>
                <c:pt idx="2">
                  <c:v>45047</c:v>
                </c:pt>
                <c:pt idx="3">
                  <c:v>45078</c:v>
                </c:pt>
                <c:pt idx="4">
                  <c:v>45108</c:v>
                </c:pt>
                <c:pt idx="5">
                  <c:v>45139</c:v>
                </c:pt>
                <c:pt idx="6">
                  <c:v>45170</c:v>
                </c:pt>
                <c:pt idx="7">
                  <c:v>45200</c:v>
                </c:pt>
                <c:pt idx="8">
                  <c:v>45231</c:v>
                </c:pt>
                <c:pt idx="9">
                  <c:v>45261</c:v>
                </c:pt>
                <c:pt idx="10">
                  <c:v>45292</c:v>
                </c:pt>
                <c:pt idx="11">
                  <c:v>45323</c:v>
                </c:pt>
                <c:pt idx="12">
                  <c:v>45352</c:v>
                </c:pt>
              </c:numCache>
            </c:numRef>
          </c:cat>
          <c:val>
            <c:numRef>
              <c:f>工作表1!$C$74:$C$86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7DA-4534-8CA8-08359A822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55968"/>
        <c:axId val="240149632"/>
      </c:lineChart>
      <c:dateAx>
        <c:axId val="131155968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40149632"/>
        <c:crosses val="autoZero"/>
        <c:auto val="1"/>
        <c:lblOffset val="100"/>
        <c:baseTimeUnit val="months"/>
        <c:majorUnit val="3"/>
        <c:majorTimeUnit val="months"/>
      </c:dateAx>
      <c:valAx>
        <c:axId val="240149632"/>
        <c:scaling>
          <c:orientation val="minMax"/>
          <c:max val="65"/>
          <c:min val="35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55968"/>
        <c:crosses val="autoZero"/>
        <c:crossBetween val="midCat"/>
        <c:majorUnit val="15"/>
        <c:minorUnit val="1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88493007359604E-2"/>
          <c:y val="8.3869461651852578E-2"/>
          <c:w val="0.93414352849342475"/>
          <c:h val="0.79062713440943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2023年10月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53.8</c:v>
                </c:pt>
                <c:pt idx="1">
                  <c:v>54.5</c:v>
                </c:pt>
                <c:pt idx="2">
                  <c:v>56.6</c:v>
                </c:pt>
                <c:pt idx="3">
                  <c:v>49</c:v>
                </c:pt>
                <c:pt idx="4">
                  <c:v>52.2</c:v>
                </c:pt>
                <c:pt idx="5">
                  <c:v>58.1</c:v>
                </c:pt>
                <c:pt idx="6">
                  <c:v>47.7</c:v>
                </c:pt>
                <c:pt idx="7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D-48FE-BCFC-76435573527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56.7</c:v>
                </c:pt>
                <c:pt idx="1">
                  <c:v>60.8</c:v>
                </c:pt>
                <c:pt idx="2">
                  <c:v>61.1</c:v>
                </c:pt>
                <c:pt idx="3">
                  <c:v>56.1</c:v>
                </c:pt>
                <c:pt idx="4">
                  <c:v>44.5</c:v>
                </c:pt>
                <c:pt idx="5">
                  <c:v>57.3</c:v>
                </c:pt>
                <c:pt idx="6">
                  <c:v>56.7</c:v>
                </c:pt>
                <c:pt idx="7">
                  <c:v>47.9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D-48FE-BCFC-76435573527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12月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70.8</c:v>
                </c:pt>
                <c:pt idx="1">
                  <c:v>56.9</c:v>
                </c:pt>
                <c:pt idx="2">
                  <c:v>62.1</c:v>
                </c:pt>
                <c:pt idx="3">
                  <c:v>55.7</c:v>
                </c:pt>
                <c:pt idx="4">
                  <c:v>48.4</c:v>
                </c:pt>
                <c:pt idx="5">
                  <c:v>50.7</c:v>
                </c:pt>
                <c:pt idx="6">
                  <c:v>56.7</c:v>
                </c:pt>
                <c:pt idx="7">
                  <c:v>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ED-48FE-BCFC-764355735271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2024年1月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58.9</c:v>
                </c:pt>
                <c:pt idx="1">
                  <c:v>55</c:v>
                </c:pt>
                <c:pt idx="2">
                  <c:v>59.5</c:v>
                </c:pt>
                <c:pt idx="3">
                  <c:v>56.3</c:v>
                </c:pt>
                <c:pt idx="4">
                  <c:v>51.3</c:v>
                </c:pt>
                <c:pt idx="5">
                  <c:v>45.3</c:v>
                </c:pt>
                <c:pt idx="6">
                  <c:v>49.5</c:v>
                </c:pt>
                <c:pt idx="7">
                  <c:v>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ED-48FE-BCFC-764355735271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8.3658075611749809E-3"/>
                  <c:y val="-2.62656773261540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FC-4C18-9D9A-FFFF65E689CA}"/>
                </c:ext>
              </c:extLst>
            </c:dLbl>
            <c:dLbl>
              <c:idx val="1"/>
              <c:layout>
                <c:manualLayout>
                  <c:x val="-1.1154410081566649E-2"/>
                  <c:y val="-6.56641933153854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FC-4C18-9D9A-FFFF65E689CA}"/>
                </c:ext>
              </c:extLst>
            </c:dLbl>
            <c:dLbl>
              <c:idx val="2"/>
              <c:layout>
                <c:manualLayout>
                  <c:x val="-3.4857531504896211E-3"/>
                  <c:y val="-3.44737014905771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534859452786161E-2"/>
                      <c:h val="8.55932759866045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91-4957-A5E6-CAE47C21A936}"/>
                </c:ext>
              </c:extLst>
            </c:dLbl>
            <c:dLbl>
              <c:idx val="3"/>
              <c:layout>
                <c:manualLayout>
                  <c:x val="-6.9715063009796513E-4"/>
                  <c:y val="-6.56641933153851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266474575136095E-2"/>
                      <c:h val="8.88764856523737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BB8-4705-9CA6-5ABDAE95A47D}"/>
                </c:ext>
              </c:extLst>
            </c:dLbl>
            <c:dLbl>
              <c:idx val="4"/>
              <c:layout>
                <c:manualLayout>
                  <c:x val="-1.0224757790828226E-16"/>
                  <c:y val="-5.58145643180773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74-4240-86FF-F37572D9E25A}"/>
                </c:ext>
              </c:extLst>
            </c:dLbl>
            <c:dLbl>
              <c:idx val="5"/>
              <c:layout>
                <c:manualLayout>
                  <c:x val="6.9715063009790374E-3"/>
                  <c:y val="-6.56641933153857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B8-4705-9CA6-5ABDAE95A47D}"/>
                </c:ext>
              </c:extLst>
            </c:dLbl>
            <c:dLbl>
              <c:idx val="6"/>
              <c:layout>
                <c:manualLayout>
                  <c:x val="-2.7886025203916558E-3"/>
                  <c:y val="-3.93985159892310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91-4957-A5E6-CAE47C21A936}"/>
                </c:ext>
              </c:extLst>
            </c:dLbl>
            <c:dLbl>
              <c:idx val="7"/>
              <c:layout>
                <c:manualLayout>
                  <c:x val="-6.9715063009791395E-4"/>
                  <c:y val="-2.79072821590386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6905189161119E-2"/>
                      <c:h val="7.24604373235274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7CC-4951-BB33-FDBECA7914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65.599999999999994</c:v>
                </c:pt>
                <c:pt idx="1">
                  <c:v>58.2</c:v>
                </c:pt>
                <c:pt idx="2">
                  <c:v>54.3</c:v>
                </c:pt>
                <c:pt idx="3">
                  <c:v>49</c:v>
                </c:pt>
                <c:pt idx="4">
                  <c:v>43.8</c:v>
                </c:pt>
                <c:pt idx="5">
                  <c:v>47.9</c:v>
                </c:pt>
                <c:pt idx="6">
                  <c:v>45.2</c:v>
                </c:pt>
                <c:pt idx="7">
                  <c:v>45.1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ED-48FE-BCFC-764355735271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5832998938903804E-3"/>
                  <c:y val="-1.454591142158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ED-48FE-BCFC-764355735271}"/>
                </c:ext>
              </c:extLst>
            </c:dLbl>
            <c:dLbl>
              <c:idx val="1"/>
              <c:layout>
                <c:manualLayout>
                  <c:x val="9.5549159823703229E-3"/>
                  <c:y val="-1.3900644388064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ED-48FE-BCFC-764355735271}"/>
                </c:ext>
              </c:extLst>
            </c:dLbl>
            <c:dLbl>
              <c:idx val="2"/>
              <c:layout>
                <c:manualLayout>
                  <c:x val="1.0744024403565627E-2"/>
                  <c:y val="-1.27993472875776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ED-48FE-BCFC-764355735271}"/>
                </c:ext>
              </c:extLst>
            </c:dLbl>
            <c:dLbl>
              <c:idx val="3"/>
              <c:layout>
                <c:manualLayout>
                  <c:x val="1.3737819762957806E-2"/>
                  <c:y val="-2.271619160087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ED-48FE-BCFC-764355735271}"/>
                </c:ext>
              </c:extLst>
            </c:dLbl>
            <c:dLbl>
              <c:idx val="4"/>
              <c:layout>
                <c:manualLayout>
                  <c:x val="5.1670389377839725E-3"/>
                  <c:y val="-1.4175451622293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ED-48FE-BCFC-764355735271}"/>
                </c:ext>
              </c:extLst>
            </c:dLbl>
            <c:dLbl>
              <c:idx val="5"/>
              <c:layout>
                <c:manualLayout>
                  <c:x val="9.4866281568708657E-3"/>
                  <c:y val="-1.2336595689017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ED-48FE-BCFC-764355735271}"/>
                </c:ext>
              </c:extLst>
            </c:dLbl>
            <c:dLbl>
              <c:idx val="6"/>
              <c:layout>
                <c:manualLayout>
                  <c:x val="1.2070147625763058E-2"/>
                  <c:y val="1.1056660960258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FED-48FE-BCFC-764355735271}"/>
                </c:ext>
              </c:extLst>
            </c:dLbl>
            <c:dLbl>
              <c:idx val="7"/>
              <c:layout>
                <c:manualLayout>
                  <c:x val="1.3247618571873211E-2"/>
                  <c:y val="-2.29928084782297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ED-48FE-BCFC-7643557352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28.4</c:v>
                </c:pt>
                <c:pt idx="1">
                  <c:v>58.9</c:v>
                </c:pt>
                <c:pt idx="2">
                  <c:v>63.2</c:v>
                </c:pt>
                <c:pt idx="3">
                  <c:v>57.8</c:v>
                </c:pt>
                <c:pt idx="4">
                  <c:v>56.6</c:v>
                </c:pt>
                <c:pt idx="5">
                  <c:v>38.799999999999997</c:v>
                </c:pt>
                <c:pt idx="6">
                  <c:v>52</c:v>
                </c:pt>
                <c:pt idx="7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FED-48FE-BCFC-764355735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957504"/>
        <c:axId val="231780864"/>
      </c:barChart>
      <c:catAx>
        <c:axId val="26395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31780864"/>
        <c:crosses val="autoZero"/>
        <c:auto val="1"/>
        <c:lblAlgn val="ctr"/>
        <c:lblOffset val="100"/>
        <c:noMultiLvlLbl val="0"/>
      </c:catAx>
      <c:valAx>
        <c:axId val="23178086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6395750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0583116039058155"/>
          <c:y val="3.9963651965022301E-2"/>
          <c:w val="0.59084205773110843"/>
          <c:h val="7.437662334059801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0509589707291"/>
          <c:y val="7.1981544789028212E-2"/>
          <c:w val="0.87798874650780867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F73D29"/>
              </a:solidFill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22225">
                <a:solidFill>
                  <a:srgbClr val="F73D29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A5D0-40E2-842C-67743C97BE7C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A5D0-40E2-842C-67743C97BE7C}"/>
              </c:ext>
            </c:extLst>
          </c:dPt>
          <c:cat>
            <c:numRef>
              <c:f>工作表1!$A$130:$A$142</c:f>
              <c:numCache>
                <c:formatCode>mmm\-yy</c:formatCode>
                <c:ptCount val="13"/>
                <c:pt idx="0">
                  <c:v>44986</c:v>
                </c:pt>
                <c:pt idx="1">
                  <c:v>45017</c:v>
                </c:pt>
                <c:pt idx="2">
                  <c:v>45047</c:v>
                </c:pt>
                <c:pt idx="3">
                  <c:v>45078</c:v>
                </c:pt>
                <c:pt idx="4">
                  <c:v>45108</c:v>
                </c:pt>
                <c:pt idx="5">
                  <c:v>45139</c:v>
                </c:pt>
                <c:pt idx="6">
                  <c:v>45170</c:v>
                </c:pt>
                <c:pt idx="7">
                  <c:v>45200</c:v>
                </c:pt>
                <c:pt idx="8">
                  <c:v>45231</c:v>
                </c:pt>
                <c:pt idx="9">
                  <c:v>45261</c:v>
                </c:pt>
                <c:pt idx="10">
                  <c:v>45292</c:v>
                </c:pt>
                <c:pt idx="11">
                  <c:v>45323</c:v>
                </c:pt>
                <c:pt idx="12">
                  <c:v>45352</c:v>
                </c:pt>
              </c:numCache>
            </c:numRef>
          </c:cat>
          <c:val>
            <c:numRef>
              <c:f>工作表1!$B$130:$B$142</c:f>
              <c:numCache>
                <c:formatCode>0.0_ </c:formatCode>
                <c:ptCount val="13"/>
                <c:pt idx="0">
                  <c:v>46.2</c:v>
                </c:pt>
                <c:pt idx="1">
                  <c:v>44.9</c:v>
                </c:pt>
                <c:pt idx="2">
                  <c:v>38.200000000000003</c:v>
                </c:pt>
                <c:pt idx="3">
                  <c:v>44.9</c:v>
                </c:pt>
                <c:pt idx="4">
                  <c:v>43.2</c:v>
                </c:pt>
                <c:pt idx="5">
                  <c:v>42.1</c:v>
                </c:pt>
                <c:pt idx="6">
                  <c:v>44.7</c:v>
                </c:pt>
                <c:pt idx="7">
                  <c:v>39.799999999999997</c:v>
                </c:pt>
                <c:pt idx="8">
                  <c:v>42.5</c:v>
                </c:pt>
                <c:pt idx="9">
                  <c:v>45.4</c:v>
                </c:pt>
                <c:pt idx="10">
                  <c:v>46.2</c:v>
                </c:pt>
                <c:pt idx="11">
                  <c:v>54</c:v>
                </c:pt>
                <c:pt idx="12">
                  <c:v>56.4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D0-40E2-842C-67743C97BE7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工作表1!$A$130:$A$142</c:f>
              <c:numCache>
                <c:formatCode>mmm\-yy</c:formatCode>
                <c:ptCount val="13"/>
                <c:pt idx="0">
                  <c:v>44986</c:v>
                </c:pt>
                <c:pt idx="1">
                  <c:v>45017</c:v>
                </c:pt>
                <c:pt idx="2">
                  <c:v>45047</c:v>
                </c:pt>
                <c:pt idx="3">
                  <c:v>45078</c:v>
                </c:pt>
                <c:pt idx="4">
                  <c:v>45108</c:v>
                </c:pt>
                <c:pt idx="5">
                  <c:v>45139</c:v>
                </c:pt>
                <c:pt idx="6">
                  <c:v>45170</c:v>
                </c:pt>
                <c:pt idx="7">
                  <c:v>45200</c:v>
                </c:pt>
                <c:pt idx="8">
                  <c:v>45231</c:v>
                </c:pt>
                <c:pt idx="9">
                  <c:v>45261</c:v>
                </c:pt>
                <c:pt idx="10">
                  <c:v>45292</c:v>
                </c:pt>
                <c:pt idx="11">
                  <c:v>45323</c:v>
                </c:pt>
                <c:pt idx="12">
                  <c:v>45352</c:v>
                </c:pt>
              </c:numCache>
            </c:numRef>
          </c:cat>
          <c:val>
            <c:numRef>
              <c:f>工作表1!$C$97:$C$109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5D0-40E2-842C-67743C97B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86304"/>
        <c:axId val="130872960"/>
      </c:lineChart>
      <c:dateAx>
        <c:axId val="130786304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2960"/>
        <c:crosses val="autoZero"/>
        <c:auto val="1"/>
        <c:lblOffset val="100"/>
        <c:baseTimeUnit val="months"/>
        <c:majorUnit val="3"/>
        <c:majorTimeUnit val="months"/>
      </c:dateAx>
      <c:valAx>
        <c:axId val="13087296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0786304"/>
        <c:crosses val="autoZero"/>
        <c:crossBetween val="between"/>
        <c:majorUnit val="50"/>
        <c:minorUnit val="2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07799102322901E-2"/>
          <c:y val="7.198150070046419E-2"/>
          <c:w val="0.83251202650243628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22225">
                <a:solidFill>
                  <a:srgbClr val="0070C0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2BCD-4391-A640-2C242D1326DD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2BCD-4391-A640-2C242D1326DD}"/>
              </c:ext>
            </c:extLst>
          </c:dPt>
          <c:cat>
            <c:numRef>
              <c:f>工作表1!$A$105:$A$117</c:f>
              <c:numCache>
                <c:formatCode>mmm\-yy</c:formatCode>
                <c:ptCount val="13"/>
                <c:pt idx="0">
                  <c:v>44986</c:v>
                </c:pt>
                <c:pt idx="1">
                  <c:v>45017</c:v>
                </c:pt>
                <c:pt idx="2">
                  <c:v>45047</c:v>
                </c:pt>
                <c:pt idx="3">
                  <c:v>45078</c:v>
                </c:pt>
                <c:pt idx="4">
                  <c:v>45108</c:v>
                </c:pt>
                <c:pt idx="5">
                  <c:v>45139</c:v>
                </c:pt>
                <c:pt idx="6">
                  <c:v>45170</c:v>
                </c:pt>
                <c:pt idx="7">
                  <c:v>45200</c:v>
                </c:pt>
                <c:pt idx="8">
                  <c:v>45231</c:v>
                </c:pt>
                <c:pt idx="9">
                  <c:v>45261</c:v>
                </c:pt>
                <c:pt idx="10">
                  <c:v>45292</c:v>
                </c:pt>
                <c:pt idx="11">
                  <c:v>45323</c:v>
                </c:pt>
                <c:pt idx="12">
                  <c:v>45352</c:v>
                </c:pt>
              </c:numCache>
            </c:numRef>
          </c:cat>
          <c:val>
            <c:numRef>
              <c:f>工作表1!$B$105:$B$117</c:f>
              <c:numCache>
                <c:formatCode>General</c:formatCode>
                <c:ptCount val="13"/>
                <c:pt idx="0">
                  <c:v>49.9</c:v>
                </c:pt>
                <c:pt idx="1">
                  <c:v>43.3</c:v>
                </c:pt>
                <c:pt idx="2">
                  <c:v>41.8</c:v>
                </c:pt>
                <c:pt idx="3">
                  <c:v>50.1</c:v>
                </c:pt>
                <c:pt idx="4">
                  <c:v>50.8</c:v>
                </c:pt>
                <c:pt idx="5">
                  <c:v>45</c:v>
                </c:pt>
                <c:pt idx="6">
                  <c:v>48</c:v>
                </c:pt>
                <c:pt idx="7">
                  <c:v>45.1</c:v>
                </c:pt>
                <c:pt idx="8">
                  <c:v>54.5</c:v>
                </c:pt>
                <c:pt idx="9">
                  <c:v>57.8</c:v>
                </c:pt>
                <c:pt idx="10">
                  <c:v>55.2</c:v>
                </c:pt>
                <c:pt idx="11">
                  <c:v>57.1</c:v>
                </c:pt>
                <c:pt idx="12">
                  <c:v>59.1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CD-4391-A640-2C242D1326D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工作表1!$A$105:$A$117</c:f>
              <c:numCache>
                <c:formatCode>mmm\-yy</c:formatCode>
                <c:ptCount val="13"/>
                <c:pt idx="0">
                  <c:v>44986</c:v>
                </c:pt>
                <c:pt idx="1">
                  <c:v>45017</c:v>
                </c:pt>
                <c:pt idx="2">
                  <c:v>45047</c:v>
                </c:pt>
                <c:pt idx="3">
                  <c:v>45078</c:v>
                </c:pt>
                <c:pt idx="4">
                  <c:v>45108</c:v>
                </c:pt>
                <c:pt idx="5">
                  <c:v>45139</c:v>
                </c:pt>
                <c:pt idx="6">
                  <c:v>45170</c:v>
                </c:pt>
                <c:pt idx="7">
                  <c:v>45200</c:v>
                </c:pt>
                <c:pt idx="8">
                  <c:v>45231</c:v>
                </c:pt>
                <c:pt idx="9">
                  <c:v>45261</c:v>
                </c:pt>
                <c:pt idx="10">
                  <c:v>45292</c:v>
                </c:pt>
                <c:pt idx="11">
                  <c:v>45323</c:v>
                </c:pt>
                <c:pt idx="12">
                  <c:v>45352</c:v>
                </c:pt>
              </c:numCache>
            </c:numRef>
          </c:cat>
          <c:val>
            <c:numRef>
              <c:f>工作表1!$C$73:$C$85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CD-4391-A640-2C242D132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36000"/>
        <c:axId val="130870080"/>
      </c:lineChart>
      <c:dateAx>
        <c:axId val="131136000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0080"/>
        <c:crosses val="autoZero"/>
        <c:auto val="1"/>
        <c:lblOffset val="100"/>
        <c:baseTimeUnit val="months"/>
        <c:majorUnit val="3"/>
        <c:majorTimeUnit val="months"/>
      </c:dateAx>
      <c:valAx>
        <c:axId val="1308700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36000"/>
        <c:crosses val="autoZero"/>
        <c:crossBetween val="between"/>
        <c:majorUnit val="50"/>
        <c:minorUnit val="3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83800244701143E-2"/>
          <c:y val="0.1060114693107404"/>
          <c:w val="0.92341395004712679"/>
          <c:h val="0.78669471674008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2023年10月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46.2</c:v>
                </c:pt>
                <c:pt idx="1">
                  <c:v>40.799999999999997</c:v>
                </c:pt>
                <c:pt idx="2">
                  <c:v>47.8</c:v>
                </c:pt>
                <c:pt idx="3">
                  <c:v>28.9</c:v>
                </c:pt>
                <c:pt idx="4">
                  <c:v>47.6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0-400C-AE7C-EAD084B5EFD7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41.7</c:v>
                </c:pt>
                <c:pt idx="1">
                  <c:v>38.1</c:v>
                </c:pt>
                <c:pt idx="2">
                  <c:v>56.5</c:v>
                </c:pt>
                <c:pt idx="3">
                  <c:v>44.2</c:v>
                </c:pt>
                <c:pt idx="4">
                  <c:v>52.2</c:v>
                </c:pt>
                <c:pt idx="5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0-400C-AE7C-EAD084B5EFD7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12月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48.6</c:v>
                </c:pt>
                <c:pt idx="1">
                  <c:v>40</c:v>
                </c:pt>
                <c:pt idx="2">
                  <c:v>48</c:v>
                </c:pt>
                <c:pt idx="3">
                  <c:v>55</c:v>
                </c:pt>
                <c:pt idx="4">
                  <c:v>55.6</c:v>
                </c:pt>
                <c:pt idx="5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30-400C-AE7C-EAD084B5EFD7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2024年1月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58.1</c:v>
                </c:pt>
                <c:pt idx="1">
                  <c:v>44.1</c:v>
                </c:pt>
                <c:pt idx="2">
                  <c:v>47.8</c:v>
                </c:pt>
                <c:pt idx="3">
                  <c:v>45</c:v>
                </c:pt>
                <c:pt idx="4">
                  <c:v>50</c:v>
                </c:pt>
                <c:pt idx="5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30-400C-AE7C-EAD084B5EFD7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3649676631509777E-3"/>
                  <c:y val="-9.66514950032952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12-4FAC-A702-5C6D52293D38}"/>
                </c:ext>
              </c:extLst>
            </c:dLbl>
            <c:dLbl>
              <c:idx val="1"/>
              <c:layout>
                <c:manualLayout>
                  <c:x val="-5.0924622736761406E-3"/>
                  <c:y val="-1.61073141082269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469633515711077E-2"/>
                      <c:h val="6.37899867021748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07F-4796-9E83-09098CD1B597}"/>
                </c:ext>
              </c:extLst>
            </c:dLbl>
            <c:dLbl>
              <c:idx val="2"/>
              <c:layout>
                <c:manualLayout>
                  <c:x val="-2.909978442100598E-3"/>
                  <c:y val="-2.255201550076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13-4C66-912E-CEF932905CCB}"/>
                </c:ext>
              </c:extLst>
            </c:dLbl>
            <c:dLbl>
              <c:idx val="3"/>
              <c:layout>
                <c:manualLayout>
                  <c:x val="-4.3649676631509777E-3"/>
                  <c:y val="-1.28868660004393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E7-43F6-AC07-8C9FC4B1D9ED}"/>
                </c:ext>
              </c:extLst>
            </c:dLbl>
            <c:dLbl>
              <c:idx val="4"/>
              <c:layout>
                <c:manualLayout>
                  <c:x val="1.0184924547352174E-2"/>
                  <c:y val="1.1275880911152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74514947264667E-2"/>
                      <c:h val="0.105672301203602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E7-43F6-AC07-8C9FC4B1D9ED}"/>
                </c:ext>
              </c:extLst>
            </c:dLbl>
            <c:dLbl>
              <c:idx val="5"/>
              <c:layout>
                <c:manualLayout>
                  <c:x val="1.4549319380101271E-3"/>
                  <c:y val="1.44977242504942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44579620962701E-2"/>
                      <c:h val="8.31202857028339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FE7-43F6-AC07-8C9FC4B1D9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59.8</c:v>
                </c:pt>
                <c:pt idx="1">
                  <c:v>54.3</c:v>
                </c:pt>
                <c:pt idx="2">
                  <c:v>56.5</c:v>
                </c:pt>
                <c:pt idx="3">
                  <c:v>52.3</c:v>
                </c:pt>
                <c:pt idx="4">
                  <c:v>50</c:v>
                </c:pt>
                <c:pt idx="5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30-400C-AE7C-EAD084B5EFD7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389041433624938E-2"/>
                  <c:y val="-9.6656568572587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30-400C-AE7C-EAD084B5EFD7}"/>
                </c:ext>
              </c:extLst>
            </c:dLbl>
            <c:dLbl>
              <c:idx val="1"/>
              <c:layout>
                <c:manualLayout>
                  <c:x val="1.7218479921206033E-2"/>
                  <c:y val="8.4188272038696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30-400C-AE7C-EAD084B5EFD7}"/>
                </c:ext>
              </c:extLst>
            </c:dLbl>
            <c:dLbl>
              <c:idx val="2"/>
              <c:layout>
                <c:manualLayout>
                  <c:x val="1.0050882233287067E-2"/>
                  <c:y val="1.189002168801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30-400C-AE7C-EAD084B5EFD7}"/>
                </c:ext>
              </c:extLst>
            </c:dLbl>
            <c:dLbl>
              <c:idx val="3"/>
              <c:layout>
                <c:manualLayout>
                  <c:x val="1.4389041433624938E-2"/>
                  <c:y val="-1.49568822713760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30-400C-AE7C-EAD084B5EFD7}"/>
                </c:ext>
              </c:extLst>
            </c:dLbl>
            <c:dLbl>
              <c:idx val="4"/>
              <c:layout>
                <c:manualLayout>
                  <c:x val="1.7218479921206141E-2"/>
                  <c:y val="1.7835149562096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30-400C-AE7C-EAD084B5EFD7}"/>
                </c:ext>
              </c:extLst>
            </c:dLbl>
            <c:dLbl>
              <c:idx val="5"/>
              <c:layout>
                <c:manualLayout>
                  <c:x val="2.1610141481089664E-2"/>
                  <c:y val="-5.4467303129022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30-400C-AE7C-EAD084B5E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60.7</c:v>
                </c:pt>
                <c:pt idx="1">
                  <c:v>60.1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330-400C-AE7C-EAD084B5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014784"/>
        <c:axId val="130874112"/>
      </c:barChart>
      <c:catAx>
        <c:axId val="16101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00" b="1" spc="-2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4112"/>
        <c:crosses val="autoZero"/>
        <c:auto val="1"/>
        <c:lblAlgn val="ctr"/>
        <c:lblOffset val="100"/>
        <c:noMultiLvlLbl val="0"/>
      </c:catAx>
      <c:valAx>
        <c:axId val="130874112"/>
        <c:scaling>
          <c:orientation val="minMax"/>
          <c:max val="7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01478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4339823845486102"/>
          <c:y val="5.8976838811667251E-2"/>
          <c:w val="0.69876851002195117"/>
          <c:h val="7.5308854074261675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6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>
              <a:defRPr sz="1200"/>
            </a:lvl1pPr>
          </a:lstStyle>
          <a:p>
            <a:fld id="{01E98358-16CC-4DE5-A917-F19F8AD1AB28}" type="datetimeFigureOut">
              <a:rPr lang="zh-TW" altLang="en-US" smtClean="0"/>
              <a:pPr/>
              <a:t>2024/4/1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6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>
              <a:defRPr sz="1200"/>
            </a:lvl1pPr>
          </a:lstStyle>
          <a:p>
            <a:fld id="{E4D63AB2-AA17-451D-BBC4-CCC53A9C2C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90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79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1269ADC-26EC-42EE-901C-9BDC4F432691}" type="datetimeFigureOut">
              <a:rPr lang="zh-TW" altLang="en-US"/>
              <a:pPr>
                <a:defRPr/>
              </a:pPr>
              <a:t>2024/4/1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2" tIns="45574" rIns="91102" bIns="4557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102" tIns="45574" rIns="91102" bIns="45574" rtlCol="0"/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79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8788B47-C7B6-41CF-AE3B-C0326C4C90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205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/>
              <a:pPr>
                <a:defRPr/>
              </a:pPr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30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03648" y="667512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5FB156-8B30-4E14-8BC7-47D67A14A1AA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2915816" y="692696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84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54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44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73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58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96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94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221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40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51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872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758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823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757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496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01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85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71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投影片編號版面配置區 8"/>
          <p:cNvSpPr txBox="1">
            <a:spLocks/>
          </p:cNvSpPr>
          <p:nvPr userDrawn="1"/>
        </p:nvSpPr>
        <p:spPr>
          <a:xfrm>
            <a:off x="8316416" y="6482575"/>
            <a:ext cx="827585" cy="36576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88424" y="6468137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196752"/>
            <a:ext cx="8229600" cy="4910328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16416" y="6492240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pPr lvl="0"/>
            <a:endParaRPr lang="zh-TW" altLang="en-US" noProof="0" dirty="0"/>
          </a:p>
        </p:txBody>
      </p:sp>
      <p:sp>
        <p:nvSpPr>
          <p:cNvPr id="4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53400" y="6482756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0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46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1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6000" y="-7934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6000" y="1975661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sp>
        <p:nvSpPr>
          <p:cNvPr id="7" name="投影片編號版面配置區 8"/>
          <p:cNvSpPr txBox="1">
            <a:spLocks/>
          </p:cNvSpPr>
          <p:nvPr userDrawn="1"/>
        </p:nvSpPr>
        <p:spPr>
          <a:xfrm>
            <a:off x="8244408" y="6482574"/>
            <a:ext cx="899593" cy="3754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6283-6063-46CB-993A-E56992D7D5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73" r:id="rId3"/>
    <p:sldLayoutId id="2147483774" r:id="rId4"/>
    <p:sldLayoutId id="2147483778" r:id="rId5"/>
    <p:sldLayoutId id="2147483724" r:id="rId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79F5-FC2D-459E-83DE-A51979B5B961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26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3609-EE33-4FD7-B4D5-BBD0FE2E533C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4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467544" y="2463031"/>
            <a:ext cx="8424936" cy="1470025"/>
          </a:xfrm>
        </p:spPr>
        <p:txBody>
          <a:bodyPr anchor="ctr">
            <a:noAutofit/>
          </a:bodyPr>
          <a:lstStyle/>
          <a:p>
            <a:pPr algn="ctr"/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2024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年</a:t>
            </a:r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3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月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台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灣採購經理人指數重點簡報</a:t>
            </a:r>
          </a:p>
        </p:txBody>
      </p:sp>
    </p:spTree>
    <p:extLst>
      <p:ext uri="{BB962C8B-B14F-4D97-AF65-F5344CB8AC3E}">
        <p14:creationId xmlns:p14="http://schemas.microsoft.com/office/powerpoint/2010/main" val="28264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4963498" y="4392000"/>
            <a:ext cx="4065437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247829268"/>
              </p:ext>
            </p:extLst>
          </p:nvPr>
        </p:nvGraphicFramePr>
        <p:xfrm>
          <a:off x="4366609" y="3294276"/>
          <a:ext cx="4937775" cy="294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19526" y="6021288"/>
            <a:ext cx="895260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代表製造業景氣呈現擴張，低於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本次調查使用樣本數：製造業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274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34925">
              <a:lnSpc>
                <a:spcPts val="1200"/>
              </a:lnSpc>
              <a:spcBef>
                <a:spcPts val="200"/>
              </a:spcBef>
            </a:pP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總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指標、新增訂單、生產與人力僱用均經季節調整，每年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4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月定期檢視季節調整模型。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88909" y="826808"/>
            <a:ext cx="8566181" cy="21981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2024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月經季節調整之台灣製造業採購經理人指數（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PMI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）微跌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0.2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47.9%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，連續第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個月呈現緊縮。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新增訂單、人力僱用、存貨續呈緊縮，生產數量轉呈緊縮，   供應商交貨時間仍低於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3204443913"/>
              </p:ext>
            </p:extLst>
          </p:nvPr>
        </p:nvGraphicFramePr>
        <p:xfrm>
          <a:off x="121873" y="3320254"/>
          <a:ext cx="4347768" cy="263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108879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2" name="文字方塊 3"/>
          <p:cNvSpPr txBox="1">
            <a:spLocks noChangeArrowheads="1"/>
          </p:cNvSpPr>
          <p:nvPr/>
        </p:nvSpPr>
        <p:spPr bwMode="auto">
          <a:xfrm>
            <a:off x="797233" y="2924944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13" name="文字方塊 3"/>
          <p:cNvSpPr txBox="1">
            <a:spLocks noChangeArrowheads="1"/>
          </p:cNvSpPr>
          <p:nvPr/>
        </p:nvSpPr>
        <p:spPr bwMode="auto">
          <a:xfrm>
            <a:off x="5160013" y="2915652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之五項指標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(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季調值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4539894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139952" y="5380811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47354" y="5617923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2024</a:t>
            </a:r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zh-TW" altLang="en-US" sz="1400" dirty="0">
                <a:ea typeface="文鼎圓體M" panose="020F0609000000000000" pitchFamily="49" charset="-120"/>
              </a:rPr>
              <a:t>年</a:t>
            </a:r>
            <a:r>
              <a:rPr lang="zh-TW" altLang="en-US" sz="1600" dirty="0">
                <a:ea typeface="文鼎圓體M" panose="020F0609000000000000" pitchFamily="49" charset="-120"/>
              </a:rPr>
              <a:t>          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88106AC-BB75-4194-95D1-64A9FFE0A2D7}"/>
              </a:ext>
            </a:extLst>
          </p:cNvPr>
          <p:cNvSpPr txBox="1"/>
          <p:nvPr/>
        </p:nvSpPr>
        <p:spPr>
          <a:xfrm>
            <a:off x="3879707" y="4595473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2024.3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47.9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88106AC-BB75-4194-95D1-64A9FFE0A2D7}"/>
              </a:ext>
            </a:extLst>
          </p:cNvPr>
          <p:cNvSpPr txBox="1"/>
          <p:nvPr/>
        </p:nvSpPr>
        <p:spPr>
          <a:xfrm>
            <a:off x="3335160" y="4084248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2024.2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48.1</a:t>
            </a:r>
          </a:p>
        </p:txBody>
      </p:sp>
    </p:spTree>
    <p:extLst>
      <p:ext uri="{BB962C8B-B14F-4D97-AF65-F5344CB8AC3E}">
        <p14:creationId xmlns:p14="http://schemas.microsoft.com/office/powerpoint/2010/main" val="419735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2933504322"/>
              </p:ext>
            </p:extLst>
          </p:nvPr>
        </p:nvGraphicFramePr>
        <p:xfrm>
          <a:off x="252920" y="2681752"/>
          <a:ext cx="8687755" cy="361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673260" y="4134070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40953" y="6434932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-568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：五大產業呈現擴張</a:t>
            </a:r>
            <a:endParaRPr kumimoji="1" lang="zh-TW" alt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57874" y="603177"/>
            <a:ext cx="8882801" cy="219264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產業別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PMI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未經季節調整，因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月農曆春節工作天數較少之低基期效應，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月五大產業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PMI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轉呈擴張，依擴張速度排序為：化學暨生技醫療產業、電子暨光學產業、食品暨紡織產業、電力暨機械設備產業、基礎原物料產業。</a:t>
            </a:r>
            <a:endParaRPr lang="en-US" altLang="zh-TW" sz="2200" kern="100" spc="-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僅交通工具產業呈現緊縮。</a:t>
            </a:r>
            <a:endParaRPr lang="en-US" altLang="zh-TW" sz="2200" kern="100" spc="-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endParaRPr lang="en-US" altLang="zh-TW" sz="2200" kern="100" spc="-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61199" y="268203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81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260750243"/>
              </p:ext>
            </p:extLst>
          </p:nvPr>
        </p:nvGraphicFramePr>
        <p:xfrm>
          <a:off x="4578043" y="3055335"/>
          <a:ext cx="4673934" cy="340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812785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03833" y="815517"/>
            <a:ext cx="8673350" cy="172819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2024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年３月未經季節調整之台灣非製造業經理人指數（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NMI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）回升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1.2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53.5%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17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個月呈現擴張。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新增訂單、人力僱用續呈擴張，商業活動轉呈擴張，供應商交貨時間仍高於 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3" name="文字方塊 3"/>
          <p:cNvSpPr txBox="1">
            <a:spLocks noChangeArrowheads="1"/>
          </p:cNvSpPr>
          <p:nvPr/>
        </p:nvSpPr>
        <p:spPr bwMode="auto">
          <a:xfrm>
            <a:off x="5211270" y="2780928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之四項指標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4939617" y="4149080"/>
            <a:ext cx="379271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536482" y="288605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94921" y="6093296"/>
            <a:ext cx="9491744" cy="73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代表非製造業景氣呈現擴張，低於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數：非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257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28575">
              <a:lnSpc>
                <a:spcPts val="1100"/>
              </a:lnSpc>
              <a:spcBef>
                <a:spcPts val="200"/>
              </a:spcBef>
            </a:pP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X-13ARIMA-SEATS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最適合季調之序列長度需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5~7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年以上，故非製造業經理人指數（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）目前尚未進行季節調整。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graphicFrame>
        <p:nvGraphicFramePr>
          <p:cNvPr id="16" name="圖表 15"/>
          <p:cNvGraphicFramePr/>
          <p:nvPr>
            <p:extLst>
              <p:ext uri="{D42A27DB-BD31-4B8C-83A1-F6EECF244321}">
                <p14:modId xmlns:p14="http://schemas.microsoft.com/office/powerpoint/2010/main" val="4049053308"/>
              </p:ext>
            </p:extLst>
          </p:nvPr>
        </p:nvGraphicFramePr>
        <p:xfrm>
          <a:off x="115637" y="3022983"/>
          <a:ext cx="432212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文字方塊 3"/>
          <p:cNvSpPr txBox="1">
            <a:spLocks noChangeArrowheads="1"/>
          </p:cNvSpPr>
          <p:nvPr/>
        </p:nvSpPr>
        <p:spPr bwMode="auto">
          <a:xfrm>
            <a:off x="683568" y="2780928"/>
            <a:ext cx="3526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78923" y="267310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882500" y="3448929"/>
            <a:ext cx="72170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2024.3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53.5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283968" y="5362579"/>
            <a:ext cx="474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79713" y="5661248"/>
            <a:ext cx="4659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2024</a:t>
            </a:r>
            <a:r>
              <a:rPr lang="zh-TW" altLang="en-US" sz="1600" dirty="0">
                <a:ea typeface="文鼎圓體M" panose="020F0609000000000000" pitchFamily="49" charset="-120"/>
              </a:rPr>
              <a:t> 年 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B8BBB27-4EB7-4EF2-AED9-FD65FE2110F6}"/>
              </a:ext>
            </a:extLst>
          </p:cNvPr>
          <p:cNvSpPr txBox="1"/>
          <p:nvPr/>
        </p:nvSpPr>
        <p:spPr>
          <a:xfrm>
            <a:off x="3374050" y="3495937"/>
            <a:ext cx="684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2024.2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52.3</a:t>
            </a:r>
          </a:p>
        </p:txBody>
      </p:sp>
    </p:spTree>
    <p:extLst>
      <p:ext uri="{BB962C8B-B14F-4D97-AF65-F5344CB8AC3E}">
        <p14:creationId xmlns:p14="http://schemas.microsoft.com/office/powerpoint/2010/main" val="364779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11560" y="6570183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-97345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：六大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呈現擴張 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-115855" y="599173"/>
            <a:ext cx="9259855" cy="187608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產業別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NMI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未經季節調整，部分因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月農曆春節工作天數較少因素，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月六大產業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NMI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呈現擴張，依擴張速度排序為：教育暨專業科學業、營造暨不動產業、金融保險業、資訊暨通訊傳播業、批發業、運輸倉儲業。</a:t>
            </a:r>
            <a:endParaRPr lang="en-US" altLang="zh-TW" sz="2200" kern="100" spc="-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住宿餐飲業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、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零售業則呈現緊縮，主要係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月農曆春節為旺季之高基期因素影響。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2540092724"/>
              </p:ext>
            </p:extLst>
          </p:nvPr>
        </p:nvGraphicFramePr>
        <p:xfrm>
          <a:off x="35496" y="2708920"/>
          <a:ext cx="9108505" cy="386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219944" y="270004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507976" y="4365104"/>
            <a:ext cx="853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7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92824" y="6392361"/>
            <a:ext cx="42411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145864"/>
            <a:ext cx="9144000" cy="9068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未來六個月展望指數</a:t>
            </a:r>
            <a:b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</a:b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製造業、非製造業續呈擴張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99687" y="1253185"/>
            <a:ext cx="8848769" cy="131429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製造業已連續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個月呈現擴張，指數續揚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2.4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56.4%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非製造業已連續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個月呈現擴張，指數續揚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2.0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59.1%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3669367444"/>
              </p:ext>
            </p:extLst>
          </p:nvPr>
        </p:nvGraphicFramePr>
        <p:xfrm>
          <a:off x="24581" y="3172562"/>
          <a:ext cx="4331395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5496" y="290730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0" name="文字方塊 3"/>
          <p:cNvSpPr txBox="1">
            <a:spLocks noChangeArrowheads="1"/>
          </p:cNvSpPr>
          <p:nvPr/>
        </p:nvSpPr>
        <p:spPr bwMode="auto">
          <a:xfrm>
            <a:off x="640687" y="2837617"/>
            <a:ext cx="3664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製造業「未來六個月展望」指數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771213" y="3803998"/>
            <a:ext cx="8727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2024.3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56.4</a:t>
            </a:r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1483829155"/>
              </p:ext>
            </p:extLst>
          </p:nvPr>
        </p:nvGraphicFramePr>
        <p:xfrm>
          <a:off x="4572000" y="3181377"/>
          <a:ext cx="4476456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4608512" y="289470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9" name="文字方塊 3"/>
          <p:cNvSpPr txBox="1">
            <a:spLocks noChangeArrowheads="1"/>
          </p:cNvSpPr>
          <p:nvPr/>
        </p:nvSpPr>
        <p:spPr bwMode="auto">
          <a:xfrm>
            <a:off x="5018576" y="2837617"/>
            <a:ext cx="3909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非製造業「未來六個月展望」指數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8387563" y="3681301"/>
            <a:ext cx="7854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2024.3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59.1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251520" y="5959716"/>
            <a:ext cx="451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2024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4283968" y="5658984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8748464" y="5637498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875278" y="5984121"/>
            <a:ext cx="430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2024 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17FC833-FB28-4660-B623-25CE2A30A0FF}"/>
              </a:ext>
            </a:extLst>
          </p:cNvPr>
          <p:cNvSpPr txBox="1"/>
          <p:nvPr/>
        </p:nvSpPr>
        <p:spPr>
          <a:xfrm>
            <a:off x="3265932" y="3956456"/>
            <a:ext cx="720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2024.2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54.0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FCCDEA7-9663-47B1-96C5-0E7EC5740B80}"/>
              </a:ext>
            </a:extLst>
          </p:cNvPr>
          <p:cNvSpPr txBox="1"/>
          <p:nvPr/>
        </p:nvSpPr>
        <p:spPr>
          <a:xfrm>
            <a:off x="7929619" y="3832095"/>
            <a:ext cx="7854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2024.2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57.1</a:t>
            </a:r>
          </a:p>
        </p:txBody>
      </p:sp>
    </p:spTree>
    <p:extLst>
      <p:ext uri="{BB962C8B-B14F-4D97-AF65-F5344CB8AC3E}">
        <p14:creationId xmlns:p14="http://schemas.microsoft.com/office/powerpoint/2010/main" val="353818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324819813"/>
              </p:ext>
            </p:extLst>
          </p:nvPr>
        </p:nvGraphicFramePr>
        <p:xfrm>
          <a:off x="235901" y="2549023"/>
          <a:ext cx="8728587" cy="394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>
            <a:cxnSpLocks/>
          </p:cNvCxnSpPr>
          <p:nvPr/>
        </p:nvCxnSpPr>
        <p:spPr>
          <a:xfrm>
            <a:off x="684000" y="4005064"/>
            <a:ext cx="820848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6679" y="6488668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91476" y="-568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製造業：三大產業未來六個月展望呈現擴張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22784" y="727851"/>
            <a:ext cx="8841704" cy="18370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5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六大產業中，三大產業呈現擴張，依擴張速度排序為：化學暨生技醫療產業、電子暨光學產業、電力暨機械設備產業。</a:t>
            </a:r>
            <a:endParaRPr lang="en-US" altLang="zh-TW" sz="2200" kern="100" spc="-5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ts val="34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食品暨紡織產業、基礎原物料產業與交通工具產業則為持平。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23528" y="246868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977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2302425879"/>
              </p:ext>
            </p:extLst>
          </p:nvPr>
        </p:nvGraphicFramePr>
        <p:xfrm>
          <a:off x="191399" y="2708920"/>
          <a:ext cx="8773089" cy="394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611560" y="4437112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55576" y="6570184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47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非製造業：七大產業未來六個月展望呈現擴張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8015" y="764704"/>
            <a:ext cx="8965517" cy="201621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八大產業中，七大產業呈現擴張，依擴張速度排序為：教育暨專業科學業、金融保險業、營造暨不動產業、資訊暨通訊傳播業、運輸倉儲業、零售業、批發業。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13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僅住宿餐飲業呈現緊縮。</a:t>
            </a:r>
            <a:endParaRPr lang="en-US" altLang="zh-TW" sz="2200" kern="100" spc="-13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23528" y="279046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8928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52476</TotalTime>
  <Words>833</Words>
  <Application>Microsoft Office PowerPoint</Application>
  <PresentationFormat>如螢幕大小 (4:3)</PresentationFormat>
  <Paragraphs>152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文鼎圓體M</vt:lpstr>
      <vt:lpstr>微軟正黑體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原創</vt:lpstr>
      <vt:lpstr>1_自訂設計</vt:lpstr>
      <vt:lpstr>自訂設計</vt:lpstr>
      <vt:lpstr>2024年3月台灣採購經理人指數重點簡報</vt:lpstr>
      <vt:lpstr>製造業 PMI 續呈緊縮</vt:lpstr>
      <vt:lpstr>製造業：五大產業呈現擴張</vt:lpstr>
      <vt:lpstr>非製造業 NMI 續呈擴張</vt:lpstr>
      <vt:lpstr>非製造業：六大產業NMI呈現擴張 </vt:lpstr>
      <vt:lpstr>未來六個月展望指數 製造業、非製造業續呈擴張</vt:lpstr>
      <vt:lpstr>製造業：三大產業未來六個月展望呈現擴張</vt:lpstr>
      <vt:lpstr>非製造業：七大產業未來六個月展望呈現擴張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陳劍虹</cp:lastModifiedBy>
  <cp:revision>5649</cp:revision>
  <cp:lastPrinted>2023-08-31T03:24:22Z</cp:lastPrinted>
  <dcterms:created xsi:type="dcterms:W3CDTF">2012-02-29T14:54:28Z</dcterms:created>
  <dcterms:modified xsi:type="dcterms:W3CDTF">2024-04-01T01:42:47Z</dcterms:modified>
</cp:coreProperties>
</file>