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33" r:id="rId2"/>
    <p:sldId id="554" r:id="rId3"/>
    <p:sldId id="557" r:id="rId4"/>
    <p:sldId id="561" r:id="rId5"/>
    <p:sldId id="558" r:id="rId6"/>
    <p:sldId id="556" r:id="rId7"/>
    <p:sldId id="562" r:id="rId8"/>
    <p:sldId id="563" r:id="rId9"/>
    <p:sldId id="564" r:id="rId10"/>
    <p:sldId id="565" r:id="rId11"/>
    <p:sldId id="566" r:id="rId12"/>
    <p:sldId id="569" r:id="rId13"/>
    <p:sldId id="570" r:id="rId14"/>
    <p:sldId id="572" r:id="rId15"/>
    <p:sldId id="573" r:id="rId16"/>
    <p:sldId id="571" r:id="rId17"/>
    <p:sldId id="574" r:id="rId18"/>
    <p:sldId id="575" r:id="rId19"/>
    <p:sldId id="577" r:id="rId20"/>
    <p:sldId id="543" r:id="rId21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FF"/>
    <a:srgbClr val="0000FF"/>
    <a:srgbClr val="663300"/>
    <a:srgbClr val="996633"/>
    <a:srgbClr val="FFFF00"/>
    <a:srgbClr val="006666"/>
    <a:srgbClr val="66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757" autoAdjust="0"/>
  </p:normalViewPr>
  <p:slideViewPr>
    <p:cSldViewPr>
      <p:cViewPr varScale="1">
        <p:scale>
          <a:sx n="71" d="100"/>
          <a:sy n="71" d="100"/>
        </p:scale>
        <p:origin x="-12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04" y="360"/>
      </p:cViewPr>
      <p:guideLst>
        <p:guide orient="horz" pos="3127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3" tIns="45989" rIns="91973" bIns="45989" numCol="1" anchor="t" anchorCtr="0" compatLnSpc="1">
            <a:prstTxWarp prst="textNoShape">
              <a:avLst/>
            </a:prstTxWarp>
          </a:bodyPr>
          <a:lstStyle>
            <a:lvl1pPr defTabSz="917575">
              <a:defRPr sz="1400"/>
            </a:lvl1pPr>
          </a:lstStyle>
          <a:p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2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3" tIns="45989" rIns="91973" bIns="45989" numCol="1" anchor="t" anchorCtr="0" compatLnSpc="1">
            <a:prstTxWarp prst="textNoShape">
              <a:avLst/>
            </a:prstTxWarp>
          </a:bodyPr>
          <a:lstStyle>
            <a:lvl1pPr algn="r" defTabSz="917575">
              <a:defRPr sz="1400"/>
            </a:lvl1pPr>
          </a:lstStyle>
          <a:p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225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3" tIns="45989" rIns="91973" bIns="45989" numCol="1" anchor="b" anchorCtr="0" compatLnSpc="1">
            <a:prstTxWarp prst="textNoShape">
              <a:avLst/>
            </a:prstTxWarp>
          </a:bodyPr>
          <a:lstStyle>
            <a:lvl1pPr defTabSz="917575">
              <a:defRPr sz="1400"/>
            </a:lvl1pPr>
          </a:lstStyle>
          <a:p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6575"/>
            <a:ext cx="29210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973" tIns="45989" rIns="91973" bIns="45989" numCol="1" anchor="b" anchorCtr="0" compatLnSpc="1">
            <a:prstTxWarp prst="textNoShape">
              <a:avLst/>
            </a:prstTxWarp>
          </a:bodyPr>
          <a:lstStyle>
            <a:lvl1pPr algn="r" defTabSz="917575">
              <a:defRPr sz="1400"/>
            </a:lvl1pPr>
          </a:lstStyle>
          <a:p>
            <a:fld id="{46F0CFDB-51ED-45AE-8409-082EBC3D2F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1" tIns="46055" rIns="92111" bIns="46055" numCol="1" anchor="t" anchorCtr="0" compatLnSpc="1">
            <a:prstTxWarp prst="textNoShape">
              <a:avLst/>
            </a:prstTxWarp>
          </a:bodyPr>
          <a:lstStyle>
            <a:lvl1pPr defTabSz="917575">
              <a:defRPr sz="1400"/>
            </a:lvl1pPr>
          </a:lstStyle>
          <a:p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1" tIns="46055" rIns="92111" bIns="46055" numCol="1" anchor="t" anchorCtr="0" compatLnSpc="1">
            <a:prstTxWarp prst="textNoShape">
              <a:avLst/>
            </a:prstTxWarp>
          </a:bodyPr>
          <a:lstStyle>
            <a:lvl1pPr algn="r" defTabSz="917575">
              <a:defRPr sz="1400"/>
            </a:lvl1pPr>
          </a:lstStyle>
          <a:p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4538"/>
            <a:ext cx="4954588" cy="3716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3288"/>
            <a:ext cx="49815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1" tIns="46055" rIns="92111" bIns="460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1" tIns="46055" rIns="92111" bIns="46055" numCol="1" anchor="b" anchorCtr="0" compatLnSpc="1">
            <a:prstTxWarp prst="textNoShape">
              <a:avLst/>
            </a:prstTxWarp>
          </a:bodyPr>
          <a:lstStyle>
            <a:lvl1pPr defTabSz="917575">
              <a:defRPr sz="1400"/>
            </a:lvl1pPr>
          </a:lstStyle>
          <a:p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6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1" tIns="46055" rIns="92111" bIns="46055" numCol="1" anchor="b" anchorCtr="0" compatLnSpc="1">
            <a:prstTxWarp prst="textNoShape">
              <a:avLst/>
            </a:prstTxWarp>
          </a:bodyPr>
          <a:lstStyle>
            <a:lvl1pPr algn="r" defTabSz="917575">
              <a:defRPr sz="1400"/>
            </a:lvl1pPr>
          </a:lstStyle>
          <a:p>
            <a:fld id="{6CD5D470-71DA-4265-9F9B-04D29EDDDF6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382FB-43D6-4ADB-93EF-EF1B747C70A7}" type="slidenum">
              <a:rPr lang="en-US" altLang="zh-TW"/>
              <a:pPr/>
              <a:t>1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1BC6-9B51-4D73-B385-38D0824EA427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B39D-927E-45DD-B106-D29CCC990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00850" y="404813"/>
            <a:ext cx="2014538" cy="597693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5650" y="404813"/>
            <a:ext cx="5892800" cy="59769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D8D3-65A4-48C6-BF78-AF6A5D836935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84964-197E-4BB4-83C2-7260F98F09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6667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650" y="1052513"/>
            <a:ext cx="7773988" cy="5184775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A6773-E837-41B6-ABF5-7FED131B8F2B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95108-DCA2-4C78-A661-26C64DC6A2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2338" y="1600201"/>
            <a:ext cx="4044462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08BB9-EF00-46EA-B01E-A51F68E5008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9C17-9205-4C85-879E-191E2A1C4FF4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88A0-9A61-45BF-AAE7-D73CB89990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55650" y="1474788"/>
            <a:ext cx="3810000" cy="49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18050" y="1474788"/>
            <a:ext cx="3811588" cy="4906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9B10-23EC-4410-9C39-C76D44FE6450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CEACFC6-BB0B-46F6-9292-98640EA1B337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4B0B9-E027-49B8-9B4B-0766EB5CDBB9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5ED55-D229-475B-8CA2-69F85C66AB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4CD75-506E-4D46-8DC4-2D73FDC3EFD4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6D645-20F3-437A-9B34-212BBF60521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EA9DA-3C0B-484C-BBD8-76E214FD3B44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6A4FB-7AFC-4CFF-A360-18393FCFAE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CBDEE-344D-42AC-951F-21A0ABE21C64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FE28-00C0-4369-9E7C-C6107EC54C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649F-C786-4310-A5CD-674BF6C4FF09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F7AB3-FE8D-4CF3-B888-D9C8B1306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36A5-B825-4952-B122-4822F05D8EDB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B8D85-626A-436C-BBFD-7B33F2F4D4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88913"/>
            <a:ext cx="7772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按一下以編輯標題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052513"/>
            <a:ext cx="777398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38CF2AB5-A9A6-4296-BD32-52CBF3DA0DE1}" type="datetime1">
              <a:rPr lang="zh-TW" altLang="en-US"/>
              <a:pPr>
                <a:defRPr/>
              </a:pPr>
              <a:t>2015/11/12</a:t>
            </a:fld>
            <a:endParaRPr lang="en-US" altLang="zh-TW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27313" y="6453188"/>
            <a:ext cx="27368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7651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CF8FCAA-A2BD-4FA4-86D3-BC630AE2D5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Rectangle 15"/>
          <p:cNvSpPr>
            <a:spLocks noChangeArrowheads="1"/>
          </p:cNvSpPr>
          <p:nvPr/>
        </p:nvSpPr>
        <p:spPr bwMode="auto">
          <a:xfrm>
            <a:off x="533400" y="6316663"/>
            <a:ext cx="8153400" cy="746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2800" b="1" smtClean="0"/>
          </a:p>
        </p:txBody>
      </p:sp>
      <p:sp>
        <p:nvSpPr>
          <p:cNvPr id="1033" name="Rectangle 17"/>
          <p:cNvSpPr>
            <a:spLocks noChangeArrowheads="1"/>
          </p:cNvSpPr>
          <p:nvPr/>
        </p:nvSpPr>
        <p:spPr bwMode="auto">
          <a:xfrm>
            <a:off x="1042988" y="860425"/>
            <a:ext cx="7543800" cy="53975"/>
          </a:xfrm>
          <a:prstGeom prst="rect">
            <a:avLst/>
          </a:pr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/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endParaRPr lang="zh-TW" altLang="en-US" sz="2800" b="1" smtClean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103438" y="6440488"/>
            <a:ext cx="50784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6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</p:sldLayoutIdLst>
  <p:transition spd="med">
    <p:pull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6600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8763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kumimoji="1" sz="3200" b="1">
          <a:solidFill>
            <a:schemeClr val="accent2"/>
          </a:solidFill>
          <a:latin typeface="+mn-lt"/>
          <a:ea typeface="+mn-ea"/>
          <a:cs typeface="+mn-cs"/>
        </a:defRPr>
      </a:lvl1pPr>
      <a:lvl2pPr marL="628650" indent="-349250" algn="l" defTabSz="8763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kumimoji="1" sz="2800" b="1">
          <a:solidFill>
            <a:srgbClr val="009900"/>
          </a:solidFill>
          <a:latin typeface="+mn-lt"/>
          <a:ea typeface="+mn-ea"/>
        </a:defRPr>
      </a:lvl2pPr>
      <a:lvl3pPr marL="1066800" indent="-258763" algn="l" defTabSz="8763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400">
          <a:solidFill>
            <a:srgbClr val="009900"/>
          </a:solidFill>
          <a:latin typeface="+mn-lt"/>
          <a:ea typeface="+mn-ea"/>
        </a:defRPr>
      </a:lvl3pPr>
      <a:lvl4pPr marL="1416050" indent="-169863" algn="l" defTabSz="8763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@"/>
        <a:defRPr kumimoji="1" sz="2000">
          <a:solidFill>
            <a:srgbClr val="009900"/>
          </a:solidFill>
          <a:latin typeface="+mn-lt"/>
          <a:ea typeface="+mn-ea"/>
        </a:defRPr>
      </a:lvl4pPr>
      <a:lvl5pPr marL="1776413" indent="-180975" algn="l" defTabSz="876300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rgbClr val="009900"/>
          </a:solidFill>
          <a:latin typeface="+mn-lt"/>
          <a:ea typeface="+mn-ea"/>
        </a:defRPr>
      </a:lvl5pPr>
      <a:lvl6pPr marL="2233613" indent="-180975" algn="l" defTabSz="876300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rgbClr val="009900"/>
          </a:solidFill>
          <a:latin typeface="+mn-lt"/>
          <a:ea typeface="+mn-ea"/>
        </a:defRPr>
      </a:lvl6pPr>
      <a:lvl7pPr marL="2690813" indent="-180975" algn="l" defTabSz="876300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rgbClr val="009900"/>
          </a:solidFill>
          <a:latin typeface="+mn-lt"/>
          <a:ea typeface="+mn-ea"/>
        </a:defRPr>
      </a:lvl7pPr>
      <a:lvl8pPr marL="3148013" indent="-180975" algn="l" defTabSz="876300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rgbClr val="009900"/>
          </a:solidFill>
          <a:latin typeface="+mn-lt"/>
          <a:ea typeface="+mn-ea"/>
        </a:defRPr>
      </a:lvl8pPr>
      <a:lvl9pPr marL="3605213" indent="-180975" algn="l" defTabSz="876300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kumimoji="1" sz="2000">
          <a:solidFill>
            <a:srgbClr val="0099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ChangeArrowheads="1"/>
          </p:cNvSpPr>
          <p:nvPr/>
        </p:nvSpPr>
        <p:spPr bwMode="auto">
          <a:xfrm>
            <a:off x="755650" y="2420938"/>
            <a:ext cx="806608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TW" altLang="en-US" sz="40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rPr>
              <a:t>政府公共建設計畫</a:t>
            </a:r>
            <a:endParaRPr lang="en-US" altLang="zh-TW" sz="4000" b="1">
              <a:solidFill>
                <a:srgbClr val="333399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/>
            <a:r>
              <a:rPr lang="zh-TW" altLang="en-US" sz="4000" b="1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rPr>
              <a:t>全生命週期績效管理作業</a:t>
            </a:r>
            <a:endParaRPr lang="en-US" altLang="zh-TW" sz="4000" b="1">
              <a:solidFill>
                <a:srgbClr val="333399"/>
              </a:solidFill>
              <a:ea typeface="標楷體" pitchFamily="65" charset="-12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5013325"/>
            <a:ext cx="7058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marL="342900" indent="-342900" algn="ctr" defTabSz="876300">
              <a:spcBef>
                <a:spcPct val="20000"/>
              </a:spcBef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628650" indent="-349250" algn="ctr" defTabSz="876300">
              <a:spcBef>
                <a:spcPct val="20000"/>
              </a:spcBef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066800" indent="-258763" algn="ctr" defTabSz="876300">
              <a:spcBef>
                <a:spcPct val="20000"/>
              </a:spcBef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416050" indent="-169863" algn="ctr" defTabSz="876300">
              <a:spcBef>
                <a:spcPct val="20000"/>
              </a:spcBef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1776413" indent="-180975" algn="ctr" defTabSz="876300">
              <a:spcBef>
                <a:spcPct val="20000"/>
              </a:spcBef>
              <a:buFont typeface="Times New Roman" panose="02020603050405020304" pitchFamily="18" charset="0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233613" indent="-180975" algn="ctr" defTabSz="8763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690813" indent="-180975" algn="ctr" defTabSz="8763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148013" indent="-180975" algn="ctr" defTabSz="8763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605213" indent="-180975" algn="ctr" defTabSz="8763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0" hangingPunct="0">
              <a:lnSpc>
                <a:spcPct val="125000"/>
              </a:lnSpc>
              <a:spcBef>
                <a:spcPct val="0"/>
              </a:spcBef>
              <a:defRPr/>
            </a:pPr>
            <a:r>
              <a:rPr lang="zh-TW" alt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國家發展委員會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25000"/>
              </a:lnSpc>
              <a:spcBef>
                <a:spcPct val="0"/>
              </a:spcBef>
              <a:defRPr/>
            </a:pP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TW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5288" y="333375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TW" altLang="en-US" b="1">
                <a:latin typeface="標楷體" pitchFamily="65" charset="-120"/>
                <a:ea typeface="標楷體" pitchFamily="65" charset="-120"/>
              </a:rPr>
              <a:t>簡報</a:t>
            </a:r>
            <a:r>
              <a:rPr lang="en-US" altLang="zh-TW" b="1">
                <a:latin typeface="標楷體" pitchFamily="65" charset="-120"/>
                <a:ea typeface="標楷體" pitchFamily="65" charset="-120"/>
              </a:rPr>
              <a:t>1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剪去對角線角落矩形 32"/>
          <p:cNvSpPr/>
          <p:nvPr/>
        </p:nvSpPr>
        <p:spPr>
          <a:xfrm>
            <a:off x="1004888" y="941388"/>
            <a:ext cx="7312025" cy="635000"/>
          </a:xfrm>
          <a:prstGeom prst="snip2DiagRect">
            <a:avLst>
              <a:gd name="adj1" fmla="val 14616"/>
              <a:gd name="adj2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anchor="ctr"/>
          <a:lstStyle/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預先整合規劃公共建設資源</a:t>
            </a:r>
            <a:endParaRPr kumimoji="0" lang="zh-TW" altLang="en-US" sz="26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 bwMode="auto">
          <a:xfrm>
            <a:off x="2270125" y="1844675"/>
            <a:ext cx="6337300" cy="10795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規劃未來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年各次類別公共建設預算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73050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考量創新、延續及政策需求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33"/>
          <p:cNvSpPr/>
          <p:nvPr/>
        </p:nvSpPr>
        <p:spPr bwMode="auto">
          <a:xfrm>
            <a:off x="1049338" y="1906588"/>
            <a:ext cx="1008062" cy="95567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供給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34"/>
          <p:cNvSpPr/>
          <p:nvPr/>
        </p:nvSpPr>
        <p:spPr bwMode="auto">
          <a:xfrm>
            <a:off x="2287588" y="3059113"/>
            <a:ext cx="6310312" cy="18161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建立計畫經費概估表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714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Ø"/>
              <a:defRPr/>
            </a:pPr>
            <a:r>
              <a:rPr lang="zh-TW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連結個案計畫</a:t>
            </a: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排定優先順序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1825" indent="-2714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Ø"/>
              <a:defRPr/>
            </a:pPr>
            <a:r>
              <a:rPr lang="zh-TW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定期檢討未來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年計畫項目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圓角矩形 35"/>
          <p:cNvSpPr/>
          <p:nvPr/>
        </p:nvSpPr>
        <p:spPr bwMode="auto">
          <a:xfrm>
            <a:off x="1049338" y="3448050"/>
            <a:ext cx="1008062" cy="103822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資金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圓角矩形 36"/>
          <p:cNvSpPr/>
          <p:nvPr/>
        </p:nvSpPr>
        <p:spPr bwMode="auto">
          <a:xfrm>
            <a:off x="2270125" y="5008563"/>
            <a:ext cx="6310313" cy="9366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次類別公共建設</a:t>
            </a:r>
            <a:r>
              <a:rPr lang="zh-TW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計畫回饋檢討機制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圓角矩形 37"/>
          <p:cNvSpPr/>
          <p:nvPr/>
        </p:nvSpPr>
        <p:spPr bwMode="auto">
          <a:xfrm>
            <a:off x="1049338" y="5049838"/>
            <a:ext cx="1008062" cy="915987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7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群組 2"/>
          <p:cNvGrpSpPr>
            <a:grpSpLocks/>
          </p:cNvGrpSpPr>
          <p:nvPr/>
        </p:nvGrpSpPr>
        <p:grpSpPr bwMode="auto">
          <a:xfrm>
            <a:off x="900113" y="1773238"/>
            <a:ext cx="7929562" cy="4435475"/>
            <a:chOff x="124541" y="1369776"/>
            <a:chExt cx="7930794" cy="4435488"/>
          </a:xfrm>
        </p:grpSpPr>
        <p:sp>
          <p:nvSpPr>
            <p:cNvPr id="5" name="圓角矩形 4"/>
            <p:cNvSpPr/>
            <p:nvPr/>
          </p:nvSpPr>
          <p:spPr bwMode="auto">
            <a:xfrm>
              <a:off x="3071399" y="1369776"/>
              <a:ext cx="4966472" cy="1873255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268288" indent="-268288" algn="just">
                <a:spcBef>
                  <a:spcPts val="0"/>
                </a:spcBef>
                <a:buClr>
                  <a:srgbClr val="24327A"/>
                </a:buClr>
                <a:buFont typeface="Wingdings" panose="05000000000000000000" pitchFamily="2" charset="2"/>
                <a:buChar char="l"/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考量同次類別計畫競合關係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8288" indent="-268288" algn="just">
                <a:spcBef>
                  <a:spcPts val="0"/>
                </a:spcBef>
                <a:buClr>
                  <a:srgbClr val="24327A"/>
                </a:buClr>
                <a:buFont typeface="Wingdings" panose="05000000000000000000" pitchFamily="2" charset="2"/>
                <a:buChar char="l"/>
                <a:defRPr/>
              </a:pPr>
              <a:r>
                <a:rPr lang="zh-TW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跨計畫別</a:t>
              </a:r>
              <a:r>
                <a:rPr lang="en-US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</a:t>
              </a: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</a:t>
              </a:r>
              <a:r>
                <a:rPr lang="zh-TW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、社發</a:t>
              </a:r>
              <a:r>
                <a:rPr lang="en-US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、跨次類別整合推動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8288" indent="-268288" algn="just">
                <a:spcBef>
                  <a:spcPts val="0"/>
                </a:spcBef>
                <a:buClr>
                  <a:srgbClr val="24327A"/>
                </a:buClr>
                <a:buFont typeface="Wingdings" panose="05000000000000000000" pitchFamily="2" charset="2"/>
                <a:buChar char="l"/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考量執行績效</a:t>
              </a:r>
              <a:r>
                <a:rPr lang="en-US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指標達成</a:t>
              </a:r>
              <a:r>
                <a:rPr lang="en-US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6" name="圓角矩形 5"/>
            <p:cNvSpPr/>
            <p:nvPr/>
          </p:nvSpPr>
          <p:spPr bwMode="auto">
            <a:xfrm>
              <a:off x="1042259" y="1576152"/>
              <a:ext cx="1800505" cy="1460504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55000">
                  <a:srgbClr val="FFFF00"/>
                </a:gs>
                <a:gs pos="100000">
                  <a:schemeClr val="bg1"/>
                </a:gs>
              </a:gsLst>
              <a:lin ang="5400000" scaled="0"/>
            </a:gradFill>
            <a:ln w="158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72000" tIns="36000" rIns="72000" bIns="36000" anchor="ctr"/>
            <a:lstStyle/>
            <a:p>
              <a:pPr algn="ctr" eaLnBrk="0" hangingPunct="0">
                <a:defRPr/>
              </a:pPr>
              <a:r>
                <a:rPr lang="zh-TW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研析資源搭配計畫整合推動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24541" y="1412777"/>
              <a:ext cx="687544" cy="4248471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55000">
                  <a:srgbClr val="FFFF00"/>
                </a:gs>
                <a:gs pos="100000">
                  <a:schemeClr val="bg1"/>
                </a:gs>
              </a:gsLst>
              <a:lin ang="5400000" scaled="0"/>
            </a:gradFill>
            <a:ln w="9525">
              <a:miter lim="800000"/>
              <a:headEnd/>
              <a:tailEnd/>
            </a:ln>
            <a:effectLst/>
            <a:scene3d>
              <a:camera prst="legacyPerspectiveTop"/>
              <a:lightRig rig="legacyFlat3" dir="b"/>
            </a:scene3d>
            <a:sp3d extrusionH="887400" contourW="12700" prstMaterial="legacyMatte">
              <a:bevelT w="13500" h="13500" prst="angle"/>
              <a:bevelB w="13500" h="13500" prst="angle"/>
              <a:extrusionClr>
                <a:srgbClr val="92D050"/>
              </a:extrusionClr>
              <a:contourClr>
                <a:srgbClr val="92D050"/>
              </a:contourClr>
            </a:sp3d>
            <a:extLst/>
          </p:spPr>
          <p:txBody>
            <a:bodyPr anchor="ctr">
              <a:flatTx/>
            </a:bodyPr>
            <a:lstStyle>
              <a:lvl1pPr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1pPr>
              <a:lvl2pPr marL="742950" indent="-285750"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2pPr>
              <a:lvl3pPr marL="1143000" indent="-228600"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3pPr>
              <a:lvl4pPr marL="1600200" indent="-228600"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4pPr>
              <a:lvl5pPr marL="2057400" indent="-228600"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defRPr>
              </a:lvl9pPr>
            </a:lstStyle>
            <a:p>
              <a:pPr algn="ctr">
                <a:defRPr/>
              </a:pPr>
              <a:r>
                <a:rPr lang="zh-TW" altLang="en-US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核列經費提升至計畫整合</a:t>
              </a:r>
              <a:endParaRPr kumimoji="0" lang="zh-TW" altLang="en-US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圓體M"/>
              </a:endParaRPr>
            </a:p>
          </p:txBody>
        </p:sp>
        <p:sp>
          <p:nvSpPr>
            <p:cNvPr id="9" name="圓角矩形 8"/>
            <p:cNvSpPr/>
            <p:nvPr/>
          </p:nvSpPr>
          <p:spPr bwMode="auto">
            <a:xfrm>
              <a:off x="3055521" y="3536719"/>
              <a:ext cx="4999814" cy="2268545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4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268288" indent="-268288" algn="just">
                <a:spcBef>
                  <a:spcPts val="0"/>
                </a:spcBef>
                <a:buClr>
                  <a:srgbClr val="24327A"/>
                </a:buClr>
                <a:buFont typeface="Wingdings" panose="05000000000000000000" pitchFamily="2" charset="2"/>
                <a:buChar char="l"/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新興計畫財務壓力測試、計畫退場、備選計畫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8288" indent="-268288" algn="just">
                <a:spcBef>
                  <a:spcPts val="0"/>
                </a:spcBef>
                <a:buClr>
                  <a:srgbClr val="24327A"/>
                </a:buClr>
                <a:buFont typeface="Wingdings" panose="05000000000000000000" pitchFamily="2" charset="2"/>
                <a:buChar char="l"/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計畫期中檢討、檢視推動路徑</a:t>
              </a:r>
              <a:r>
                <a:rPr lang="en-US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(Roadmap)</a:t>
              </a: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KPI</a:t>
              </a: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達成情形、跨域加值及自償率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 bwMode="auto">
            <a:xfrm>
              <a:off x="1042259" y="4095521"/>
              <a:ext cx="1800505" cy="1150941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55000">
                  <a:srgbClr val="FFFF00"/>
                </a:gs>
                <a:gs pos="100000">
                  <a:schemeClr val="bg1"/>
                </a:gs>
              </a:gsLst>
              <a:lin ang="5400000" scaled="0"/>
            </a:gradFill>
            <a:ln w="15875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lIns="72000" tIns="36000" rIns="72000" bIns="36000" anchor="ctr"/>
            <a:lstStyle/>
            <a:p>
              <a:pPr algn="ctr">
                <a:spcBef>
                  <a:spcPct val="20000"/>
                </a:spcBef>
                <a:buClr>
                  <a:schemeClr val="accent6"/>
                </a:buClr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個案計畫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spcBef>
                  <a:spcPct val="20000"/>
                </a:spcBef>
                <a:buClr>
                  <a:schemeClr val="accent6"/>
                </a:buClr>
                <a:defRPr/>
              </a:pPr>
              <a:r>
                <a:rPr lang="zh-TW" altLang="en-US" sz="2800" b="1" dirty="0">
                  <a:solidFill>
                    <a:schemeClr val="accent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定期檢討</a:t>
              </a:r>
              <a:endParaRPr lang="en-US" altLang="zh-TW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04888" y="941388"/>
            <a:ext cx="7312025" cy="635000"/>
          </a:xfrm>
          <a:prstGeom prst="snip2DiagRect">
            <a:avLst>
              <a:gd name="adj1" fmla="val 14616"/>
              <a:gd name="adj2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anchor="ctr"/>
          <a:lstStyle/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強化年度預算先期作業功能</a:t>
            </a:r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04888" y="941388"/>
            <a:ext cx="7312025" cy="635000"/>
          </a:xfrm>
          <a:prstGeom prst="snip2DiagRect">
            <a:avLst>
              <a:gd name="adj1" fmla="val 14616"/>
              <a:gd name="adj2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anchor="ctr"/>
          <a:lstStyle/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研議建立計畫期中評估機制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2268538" y="1844675"/>
            <a:ext cx="6480175" cy="10795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各部會於計畫執行屆期前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年，完成期中檢討報告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明年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月試辦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1"/>
          <p:cNvSpPr/>
          <p:nvPr/>
        </p:nvSpPr>
        <p:spPr bwMode="auto">
          <a:xfrm>
            <a:off x="1049338" y="1906588"/>
            <a:ext cx="1008062" cy="95567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檢討時機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2287588" y="3059113"/>
            <a:ext cx="6461125" cy="194945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90000"/>
              </a:lnSpc>
              <a:buClr>
                <a:srgbClr val="24327A"/>
              </a:buClr>
              <a:buFont typeface="Wingdings" pitchFamily="2" charset="2"/>
              <a:buChar char="l"/>
            </a:pPr>
            <a:r>
              <a:rPr lang="zh-TW" altLang="en-US" sz="2800" b="1">
                <a:solidFill>
                  <a:srgbClr val="2D2DB9"/>
                </a:solidFill>
                <a:latin typeface="微軟正黑體" pitchFamily="34" charset="-120"/>
                <a:ea typeface="微軟正黑體" pitchFamily="34" charset="-120"/>
              </a:rPr>
              <a:t>計畫推動路徑、政策配合程度、目標、指標、效果</a:t>
            </a:r>
            <a:r>
              <a:rPr lang="en-US" altLang="zh-TW" sz="2800" b="1">
                <a:solidFill>
                  <a:srgbClr val="2D2DB9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>
                <a:solidFill>
                  <a:srgbClr val="2D2DB9"/>
                </a:solidFill>
                <a:latin typeface="微軟正黑體" pitchFamily="34" charset="-120"/>
                <a:ea typeface="微軟正黑體" pitchFamily="34" charset="-120"/>
              </a:rPr>
              <a:t>益</a:t>
            </a:r>
            <a:r>
              <a:rPr lang="en-US" altLang="zh-TW" sz="2800" b="1">
                <a:solidFill>
                  <a:srgbClr val="2D2DB9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>
                <a:solidFill>
                  <a:srgbClr val="2D2DB9"/>
                </a:solidFill>
                <a:latin typeface="微軟正黑體" pitchFamily="34" charset="-120"/>
                <a:ea typeface="微軟正黑體" pitchFamily="34" charset="-120"/>
              </a:rPr>
              <a:t>、執行過程評估、後續營運管理規劃、跨域加值執行情形、計畫完工及結束時程預估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1049338" y="3448050"/>
            <a:ext cx="1008062" cy="103822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評估項目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2270125" y="5164138"/>
            <a:ext cx="6405563" cy="102076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併同年度預算先期作業資料審議；計畫終止或整併；計畫修正建議</a:t>
            </a:r>
            <a:endParaRPr lang="en-US" altLang="zh-TW" sz="2800" b="1" dirty="0">
              <a:solidFill>
                <a:schemeClr val="accent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1055688" y="5216525"/>
            <a:ext cx="1008062" cy="915988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回饋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70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剪去對角線角落矩形 11"/>
          <p:cNvSpPr/>
          <p:nvPr/>
        </p:nvSpPr>
        <p:spPr>
          <a:xfrm>
            <a:off x="1004888" y="941388"/>
            <a:ext cx="7312025" cy="635000"/>
          </a:xfrm>
          <a:prstGeom prst="snip2DiagRect">
            <a:avLst>
              <a:gd name="adj1" fmla="val 14616"/>
              <a:gd name="adj2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anchor="ctr"/>
          <a:lstStyle/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研議建立計畫</a:t>
            </a:r>
            <a:r>
              <a:rPr lang="zh-TW" altLang="en-US" sz="2800" b="1" dirty="0">
                <a:ea typeface="文鼎圓體M"/>
              </a:rPr>
              <a:t>營運評估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2195513" y="1628775"/>
            <a:ext cx="6408737" cy="10795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</a:t>
            </a:r>
            <a:r>
              <a:rPr lang="en-US" altLang="zh-TW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年以前屆期且進入營運期之計畫，選定部分計畫試辦營運評估</a:t>
            </a:r>
          </a:p>
        </p:txBody>
      </p:sp>
      <p:sp>
        <p:nvSpPr>
          <p:cNvPr id="22" name="圓角矩形 21"/>
          <p:cNvSpPr/>
          <p:nvPr/>
        </p:nvSpPr>
        <p:spPr bwMode="auto">
          <a:xfrm>
            <a:off x="1049338" y="1690688"/>
            <a:ext cx="1008062" cy="95567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試辦標的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 bwMode="auto">
          <a:xfrm>
            <a:off x="2195513" y="2809875"/>
            <a:ext cx="6408737" cy="2271713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lvl="1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600" b="1" dirty="0">
                <a:solidFill>
                  <a:srgbClr val="0000CC"/>
                </a:solidFill>
                <a:ea typeface="文鼎圓體M"/>
              </a:rPr>
              <a:t>完成後評估指標，包括指標、資料蒐集方式、評核週期</a:t>
            </a:r>
            <a:endParaRPr lang="en-US" altLang="zh-TW" sz="2600" b="1" dirty="0">
              <a:solidFill>
                <a:srgbClr val="0000CC"/>
              </a:solidFill>
              <a:ea typeface="文鼎圓體M"/>
            </a:endParaRPr>
          </a:p>
          <a:p>
            <a:pPr marL="360363" lvl="1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600" b="1" dirty="0">
                <a:solidFill>
                  <a:srgbClr val="0000CC"/>
                </a:solidFill>
                <a:ea typeface="文鼎圓體M"/>
              </a:rPr>
              <a:t>已完工工程</a:t>
            </a:r>
            <a:r>
              <a:rPr lang="en-US" altLang="zh-TW" sz="2600" b="1" dirty="0">
                <a:solidFill>
                  <a:srgbClr val="0000CC"/>
                </a:solidFill>
                <a:ea typeface="文鼎圓體M"/>
              </a:rPr>
              <a:t>(</a:t>
            </a:r>
            <a:r>
              <a:rPr lang="zh-TW" altLang="en-US" sz="2600" b="1" dirty="0">
                <a:solidFill>
                  <a:srgbClr val="0000CC"/>
                </a:solidFill>
                <a:ea typeface="文鼎圓體M"/>
              </a:rPr>
              <a:t>措施</a:t>
            </a:r>
            <a:r>
              <a:rPr lang="en-US" altLang="zh-TW" sz="2600" b="1" dirty="0">
                <a:solidFill>
                  <a:srgbClr val="0000CC"/>
                </a:solidFill>
                <a:ea typeface="文鼎圓體M"/>
              </a:rPr>
              <a:t>)</a:t>
            </a:r>
            <a:r>
              <a:rPr lang="zh-TW" altLang="en-US" sz="2600" b="1" dirty="0">
                <a:solidFill>
                  <a:srgbClr val="0000CC"/>
                </a:solidFill>
                <a:ea typeface="文鼎圓體M"/>
              </a:rPr>
              <a:t>區位資料</a:t>
            </a:r>
            <a:r>
              <a:rPr lang="en-US" altLang="zh-TW" sz="2600" b="1" dirty="0">
                <a:solidFill>
                  <a:srgbClr val="0000CC"/>
                </a:solidFill>
                <a:ea typeface="文鼎圓體M"/>
              </a:rPr>
              <a:t>(</a:t>
            </a:r>
            <a:r>
              <a:rPr lang="zh-TW" altLang="en-US" sz="2600" b="1" dirty="0">
                <a:solidFill>
                  <a:srgbClr val="0000CC"/>
                </a:solidFill>
                <a:ea typeface="文鼎圓體M"/>
              </a:rPr>
              <a:t>座標、工程概述、施工期間、經費</a:t>
            </a:r>
            <a:r>
              <a:rPr lang="en-US" altLang="zh-TW" sz="2600" b="1" dirty="0">
                <a:solidFill>
                  <a:srgbClr val="0000CC"/>
                </a:solidFill>
                <a:ea typeface="文鼎圓體M"/>
              </a:rPr>
              <a:t>)</a:t>
            </a:r>
          </a:p>
          <a:p>
            <a:pPr marL="360363" lvl="1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600" b="1" dirty="0">
                <a:solidFill>
                  <a:srgbClr val="0000CC"/>
                </a:solidFill>
                <a:ea typeface="文鼎圓體M"/>
              </a:rPr>
              <a:t>檢視跨域加值項目、可行性及辦理情形</a:t>
            </a:r>
            <a:endParaRPr lang="en-US" altLang="zh-TW" sz="2600" b="1" dirty="0">
              <a:solidFill>
                <a:srgbClr val="0000CC"/>
              </a:solidFill>
              <a:ea typeface="文鼎圓體M"/>
            </a:endParaRPr>
          </a:p>
        </p:txBody>
      </p:sp>
      <p:sp>
        <p:nvSpPr>
          <p:cNvPr id="24" name="圓角矩形 23"/>
          <p:cNvSpPr/>
          <p:nvPr/>
        </p:nvSpPr>
        <p:spPr bwMode="auto">
          <a:xfrm>
            <a:off x="1049338" y="3392488"/>
            <a:ext cx="1008062" cy="103822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評估項目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 bwMode="auto">
          <a:xfrm>
            <a:off x="1049338" y="5218113"/>
            <a:ext cx="1008062" cy="1038225"/>
          </a:xfrm>
          <a:prstGeom prst="roundRect">
            <a:avLst/>
          </a:prstGeom>
          <a:gradFill>
            <a:gsLst>
              <a:gs pos="0">
                <a:schemeClr val="bg1"/>
              </a:gs>
              <a:gs pos="55000">
                <a:srgbClr val="FFFF00"/>
              </a:gs>
              <a:gs pos="100000">
                <a:schemeClr val="bg1"/>
              </a:gs>
            </a:gsLst>
            <a:lin ang="5400000" scaled="0"/>
          </a:gradFill>
          <a:ln w="15875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72000" tIns="36000" rIns="72000" bIns="36000" anchor="ctr"/>
          <a:lstStyle/>
          <a:p>
            <a:pPr algn="ctr" eaLnBrk="0" hangingPunct="0"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評估機制</a:t>
            </a:r>
            <a:endParaRPr lang="en-US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圓角矩形 14"/>
          <p:cNvSpPr/>
          <p:nvPr/>
        </p:nvSpPr>
        <p:spPr bwMode="auto">
          <a:xfrm>
            <a:off x="2195513" y="5184775"/>
            <a:ext cx="6408737" cy="10795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360363" indent="-360363" algn="just">
              <a:lnSpc>
                <a:spcPct val="114000"/>
              </a:lnSpc>
              <a:buClr>
                <a:srgbClr val="24327A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28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各年度營運期指標達成情形由各部會自行列管，本會視需要選定評估計畫</a:t>
            </a:r>
          </a:p>
        </p:txBody>
      </p:sp>
      <p:sp>
        <p:nvSpPr>
          <p:cNvPr id="30729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参、後續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AutoShape 220"/>
          <p:cNvSpPr>
            <a:spLocks noChangeArrowheads="1"/>
          </p:cNvSpPr>
          <p:nvPr/>
        </p:nvSpPr>
        <p:spPr bwMode="auto">
          <a:xfrm>
            <a:off x="971550" y="1062038"/>
            <a:ext cx="6626225" cy="642937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盤點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建設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全生命週期之法令規定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1747" name="Group 1020"/>
          <p:cNvGrpSpPr>
            <a:grpSpLocks/>
          </p:cNvGrpSpPr>
          <p:nvPr/>
        </p:nvGrpSpPr>
        <p:grpSpPr bwMode="auto">
          <a:xfrm>
            <a:off x="150813" y="3327400"/>
            <a:ext cx="9188450" cy="1049338"/>
            <a:chOff x="431" y="2251"/>
            <a:chExt cx="5373" cy="1451"/>
          </a:xfrm>
        </p:grpSpPr>
        <p:grpSp>
          <p:nvGrpSpPr>
            <p:cNvPr id="31769" name="Group 1015"/>
            <p:cNvGrpSpPr>
              <a:grpSpLocks/>
            </p:cNvGrpSpPr>
            <p:nvPr/>
          </p:nvGrpSpPr>
          <p:grpSpPr bwMode="auto">
            <a:xfrm>
              <a:off x="431" y="2251"/>
              <a:ext cx="5183" cy="1451"/>
              <a:chOff x="-1033" y="1434"/>
              <a:chExt cx="6499" cy="1830"/>
            </a:xfrm>
          </p:grpSpPr>
          <p:sp>
            <p:nvSpPr>
              <p:cNvPr id="638" name="AutoShape 1011"/>
              <p:cNvSpPr>
                <a:spLocks noChangeArrowheads="1"/>
              </p:cNvSpPr>
              <p:nvPr/>
            </p:nvSpPr>
            <p:spPr bwMode="gray">
              <a:xfrm>
                <a:off x="3504" y="1440"/>
                <a:ext cx="1960" cy="1824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rgbClr val="2A99EC"/>
                  </a:gs>
                  <a:gs pos="100000">
                    <a:srgbClr val="2A99E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39" name="AutoShape 1012"/>
              <p:cNvSpPr>
                <a:spLocks noChangeArrowheads="1"/>
              </p:cNvSpPr>
              <p:nvPr/>
            </p:nvSpPr>
            <p:spPr bwMode="gray">
              <a:xfrm>
                <a:off x="2016" y="1440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rgbClr val="70B040"/>
                  </a:gs>
                  <a:gs pos="100000">
                    <a:srgbClr val="70B04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標楷體"/>
                </a:endParaRPr>
              </a:p>
            </p:txBody>
          </p:sp>
          <p:sp>
            <p:nvSpPr>
              <p:cNvPr id="640" name="AutoShape 1013"/>
              <p:cNvSpPr>
                <a:spLocks noChangeArrowheads="1"/>
              </p:cNvSpPr>
              <p:nvPr/>
            </p:nvSpPr>
            <p:spPr bwMode="gray">
              <a:xfrm>
                <a:off x="528" y="1440"/>
                <a:ext cx="1872" cy="1824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rgbClr val="BE9932"/>
                  </a:gs>
                  <a:gs pos="100000">
                    <a:srgbClr val="BE9932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標楷體"/>
                </a:endParaRPr>
              </a:p>
            </p:txBody>
          </p:sp>
          <p:sp>
            <p:nvSpPr>
              <p:cNvPr id="641" name="AutoShape 1014"/>
              <p:cNvSpPr>
                <a:spLocks noChangeArrowheads="1"/>
              </p:cNvSpPr>
              <p:nvPr/>
            </p:nvSpPr>
            <p:spPr bwMode="gray">
              <a:xfrm>
                <a:off x="-1033" y="1434"/>
                <a:ext cx="1872" cy="1824"/>
              </a:xfrm>
              <a:prstGeom prst="chevron">
                <a:avLst>
                  <a:gd name="adj" fmla="val 17842"/>
                </a:avLst>
              </a:prstGeom>
              <a:solidFill>
                <a:srgbClr val="993366"/>
              </a:soli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標楷體"/>
                </a:endParaRPr>
              </a:p>
            </p:txBody>
          </p:sp>
        </p:grpSp>
        <p:sp>
          <p:nvSpPr>
            <p:cNvPr id="634" name="Rectangle 1016"/>
            <p:cNvSpPr>
              <a:spLocks noChangeArrowheads="1"/>
            </p:cNvSpPr>
            <p:nvPr/>
          </p:nvSpPr>
          <p:spPr bwMode="auto">
            <a:xfrm>
              <a:off x="508" y="2679"/>
              <a:ext cx="1355" cy="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zh-TW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編審作業階段</a:t>
              </a:r>
              <a:endParaRPr kumimoji="0" lang="zh-TW" altLang="en-US" sz="2400" b="1" kern="0" spc="-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5" name="Rectangle 1017"/>
            <p:cNvSpPr>
              <a:spLocks noChangeArrowheads="1"/>
            </p:cNvSpPr>
            <p:nvPr/>
          </p:nvSpPr>
          <p:spPr bwMode="auto">
            <a:xfrm>
              <a:off x="1940" y="2679"/>
              <a:ext cx="1378" cy="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en-US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前置作業階段</a:t>
              </a:r>
            </a:p>
          </p:txBody>
        </p:sp>
        <p:sp>
          <p:nvSpPr>
            <p:cNvPr id="636" name="Rectangle 1018"/>
            <p:cNvSpPr>
              <a:spLocks noChangeArrowheads="1"/>
            </p:cNvSpPr>
            <p:nvPr/>
          </p:nvSpPr>
          <p:spPr bwMode="auto">
            <a:xfrm>
              <a:off x="3169" y="2679"/>
              <a:ext cx="140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zh-TW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工程執行階段</a:t>
              </a:r>
              <a:endParaRPr kumimoji="0" lang="zh-TW" altLang="en-US" sz="2400" b="1" kern="0" spc="-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7" name="Rectangle 1019"/>
            <p:cNvSpPr>
              <a:spLocks noChangeArrowheads="1"/>
            </p:cNvSpPr>
            <p:nvPr/>
          </p:nvSpPr>
          <p:spPr bwMode="auto">
            <a:xfrm>
              <a:off x="4337" y="2679"/>
              <a:ext cx="1467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en-US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屆期</a:t>
              </a:r>
              <a:r>
                <a:rPr kumimoji="0" lang="en-US" altLang="zh-TW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營運階段</a:t>
              </a:r>
            </a:p>
          </p:txBody>
        </p:sp>
      </p:grpSp>
      <p:sp>
        <p:nvSpPr>
          <p:cNvPr id="31748" name="文字方塊 642"/>
          <p:cNvSpPr txBox="1">
            <a:spLocks noChangeArrowheads="1"/>
          </p:cNvSpPr>
          <p:nvPr/>
        </p:nvSpPr>
        <p:spPr bwMode="auto">
          <a:xfrm>
            <a:off x="1181100" y="1779588"/>
            <a:ext cx="7127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Wingdings" pitchFamily="2" charset="2"/>
              <a:buChar char="l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公共建設計畫全生命週期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區分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主要階段 </a:t>
            </a:r>
            <a:endParaRPr lang="zh-TW" altLang="en-US" sz="2800" b="1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1749" name="群組 35406"/>
          <p:cNvGrpSpPr>
            <a:grpSpLocks/>
          </p:cNvGrpSpPr>
          <p:nvPr/>
        </p:nvGrpSpPr>
        <p:grpSpPr bwMode="auto">
          <a:xfrm>
            <a:off x="1963738" y="2379663"/>
            <a:ext cx="1068387" cy="969962"/>
            <a:chOff x="4518212" y="4286124"/>
            <a:chExt cx="1067476" cy="1159100"/>
          </a:xfrm>
        </p:grpSpPr>
        <p:sp>
          <p:nvSpPr>
            <p:cNvPr id="35406" name="等腰三角形 35405"/>
            <p:cNvSpPr/>
            <p:nvPr/>
          </p:nvSpPr>
          <p:spPr bwMode="auto">
            <a:xfrm rot="10800000">
              <a:off x="4518212" y="4365104"/>
              <a:ext cx="1067476" cy="1080120"/>
            </a:xfrm>
            <a:prstGeom prst="triangle">
              <a:avLst/>
            </a:prstGeom>
            <a:gradFill flip="none" rotWithShape="1">
              <a:gsLst>
                <a:gs pos="50000">
                  <a:srgbClr val="FF4040"/>
                </a:gs>
                <a:gs pos="0">
                  <a:srgbClr val="FF0000">
                    <a:tint val="66000"/>
                    <a:satMod val="160000"/>
                  </a:srgbClr>
                </a:gs>
                <a:gs pos="100000">
                  <a:srgbClr val="FF0000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2800" b="1" dirty="0">
                <a:solidFill>
                  <a:schemeClr val="tx1"/>
                </a:solidFill>
                <a:ea typeface="新細明體" pitchFamily="18" charset="-120"/>
              </a:endParaRPr>
            </a:p>
          </p:txBody>
        </p:sp>
        <p:sp>
          <p:nvSpPr>
            <p:cNvPr id="645" name="矩形 644"/>
            <p:cNvSpPr/>
            <p:nvPr/>
          </p:nvSpPr>
          <p:spPr>
            <a:xfrm>
              <a:off x="4725997" y="4286124"/>
              <a:ext cx="718525" cy="7721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計畫核定</a:t>
              </a:r>
              <a:endParaRPr lang="zh-TW" altLang="zh-TW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750" name="群組 646"/>
          <p:cNvGrpSpPr>
            <a:grpSpLocks/>
          </p:cNvGrpSpPr>
          <p:nvPr/>
        </p:nvGrpSpPr>
        <p:grpSpPr bwMode="auto">
          <a:xfrm>
            <a:off x="4110038" y="2379663"/>
            <a:ext cx="1066800" cy="971550"/>
            <a:chOff x="4518212" y="4286124"/>
            <a:chExt cx="1067476" cy="1159100"/>
          </a:xfrm>
        </p:grpSpPr>
        <p:sp>
          <p:nvSpPr>
            <p:cNvPr id="648" name="等腰三角形 647"/>
            <p:cNvSpPr/>
            <p:nvPr/>
          </p:nvSpPr>
          <p:spPr bwMode="auto">
            <a:xfrm rot="10800000">
              <a:off x="4518212" y="4365104"/>
              <a:ext cx="1067476" cy="1080120"/>
            </a:xfrm>
            <a:prstGeom prst="triangle">
              <a:avLst/>
            </a:prstGeom>
            <a:gradFill flip="none" rotWithShape="1">
              <a:gsLst>
                <a:gs pos="50000">
                  <a:srgbClr val="FF4040"/>
                </a:gs>
                <a:gs pos="0">
                  <a:srgbClr val="FF0000">
                    <a:tint val="66000"/>
                    <a:satMod val="160000"/>
                  </a:srgbClr>
                </a:gs>
                <a:gs pos="100000">
                  <a:srgbClr val="FF0000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2800" b="1" dirty="0">
                <a:solidFill>
                  <a:schemeClr val="tx1"/>
                </a:solidFill>
                <a:ea typeface="新細明體" pitchFamily="18" charset="-120"/>
              </a:endParaRPr>
            </a:p>
          </p:txBody>
        </p:sp>
        <p:sp>
          <p:nvSpPr>
            <p:cNvPr id="649" name="矩形 648"/>
            <p:cNvSpPr/>
            <p:nvPr/>
          </p:nvSpPr>
          <p:spPr>
            <a:xfrm>
              <a:off x="4726306" y="4286124"/>
              <a:ext cx="718005" cy="7708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工程動工</a:t>
              </a:r>
              <a:endParaRPr lang="zh-TW" altLang="zh-TW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1751" name="群組 649"/>
          <p:cNvGrpSpPr>
            <a:grpSpLocks/>
          </p:cNvGrpSpPr>
          <p:nvPr/>
        </p:nvGrpSpPr>
        <p:grpSpPr bwMode="auto">
          <a:xfrm>
            <a:off x="6148388" y="2379663"/>
            <a:ext cx="1068387" cy="971550"/>
            <a:chOff x="4518212" y="4286124"/>
            <a:chExt cx="1067476" cy="1159100"/>
          </a:xfrm>
        </p:grpSpPr>
        <p:sp>
          <p:nvSpPr>
            <p:cNvPr id="651" name="等腰三角形 650"/>
            <p:cNvSpPr/>
            <p:nvPr/>
          </p:nvSpPr>
          <p:spPr bwMode="auto">
            <a:xfrm rot="10800000">
              <a:off x="4518212" y="4365104"/>
              <a:ext cx="1067476" cy="1080120"/>
            </a:xfrm>
            <a:prstGeom prst="triangle">
              <a:avLst/>
            </a:prstGeom>
            <a:gradFill flip="none" rotWithShape="1">
              <a:gsLst>
                <a:gs pos="50000">
                  <a:srgbClr val="FF4040"/>
                </a:gs>
                <a:gs pos="0">
                  <a:srgbClr val="FF0000">
                    <a:tint val="66000"/>
                    <a:satMod val="160000"/>
                  </a:srgbClr>
                </a:gs>
                <a:gs pos="100000">
                  <a:srgbClr val="FF0000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0"/>
              <a:tileRect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 sz="2800" b="1" dirty="0">
                <a:solidFill>
                  <a:schemeClr val="tx1"/>
                </a:solidFill>
                <a:ea typeface="新細明體" pitchFamily="18" charset="-120"/>
              </a:endParaRPr>
            </a:p>
          </p:txBody>
        </p:sp>
        <p:sp>
          <p:nvSpPr>
            <p:cNvPr id="652" name="矩形 651"/>
            <p:cNvSpPr/>
            <p:nvPr/>
          </p:nvSpPr>
          <p:spPr>
            <a:xfrm>
              <a:off x="4725997" y="4286124"/>
              <a:ext cx="718525" cy="7708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zh-TW" altLang="en-US" sz="18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工程完工</a:t>
              </a:r>
              <a:endParaRPr lang="zh-TW" altLang="zh-TW" b="1" kern="1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5408" name="群組 35407"/>
          <p:cNvGrpSpPr/>
          <p:nvPr/>
        </p:nvGrpSpPr>
        <p:grpSpPr>
          <a:xfrm>
            <a:off x="281902" y="4488041"/>
            <a:ext cx="1995264" cy="1389231"/>
            <a:chOff x="760413" y="4632057"/>
            <a:chExt cx="1666876" cy="1389231"/>
          </a:xfrm>
          <a:solidFill>
            <a:schemeClr val="bg1"/>
          </a:solidFill>
        </p:grpSpPr>
        <p:sp>
          <p:nvSpPr>
            <p:cNvPr id="642" name="AutoShape 49"/>
            <p:cNvSpPr>
              <a:spLocks noChangeArrowheads="1"/>
            </p:cNvSpPr>
            <p:nvPr/>
          </p:nvSpPr>
          <p:spPr bwMode="auto">
            <a:xfrm>
              <a:off x="760413" y="4661668"/>
              <a:ext cx="1666875" cy="1359620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TW" dirty="0">
                <a:ea typeface="新細明體" panose="02020500000000000000" pitchFamily="18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可行性研究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綜合規劃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53" name="AutoShape 49"/>
            <p:cNvSpPr>
              <a:spLocks noChangeArrowheads="1"/>
            </p:cNvSpPr>
            <p:nvPr/>
          </p:nvSpPr>
          <p:spPr bwMode="auto">
            <a:xfrm>
              <a:off x="762537" y="4632057"/>
              <a:ext cx="1664752" cy="508903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主要工作</a:t>
              </a:r>
            </a:p>
          </p:txBody>
        </p:sp>
      </p:grpSp>
      <p:grpSp>
        <p:nvGrpSpPr>
          <p:cNvPr id="664" name="群組 663"/>
          <p:cNvGrpSpPr/>
          <p:nvPr/>
        </p:nvGrpSpPr>
        <p:grpSpPr>
          <a:xfrm>
            <a:off x="2514694" y="4488041"/>
            <a:ext cx="1995264" cy="1389231"/>
            <a:chOff x="760413" y="4632057"/>
            <a:chExt cx="1666876" cy="1389231"/>
          </a:xfrm>
          <a:solidFill>
            <a:schemeClr val="bg1"/>
          </a:solidFill>
        </p:grpSpPr>
        <p:sp>
          <p:nvSpPr>
            <p:cNvPr id="665" name="AutoShape 49"/>
            <p:cNvSpPr>
              <a:spLocks noChangeArrowheads="1"/>
            </p:cNvSpPr>
            <p:nvPr/>
          </p:nvSpPr>
          <p:spPr bwMode="auto">
            <a:xfrm>
              <a:off x="760413" y="4661668"/>
              <a:ext cx="1666875" cy="1359620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TW" dirty="0">
                <a:ea typeface="新細明體" panose="02020500000000000000" pitchFamily="18" charset="-120"/>
              </a:endParaRPr>
            </a:p>
            <a:p>
              <a:pPr algn="ctr" eaLnBrk="0" hangingPunct="0">
                <a:defRPr/>
              </a:pPr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</a:t>
              </a: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程程計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工程招標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6" name="AutoShape 49"/>
            <p:cNvSpPr>
              <a:spLocks noChangeArrowheads="1"/>
            </p:cNvSpPr>
            <p:nvPr/>
          </p:nvSpPr>
          <p:spPr bwMode="auto">
            <a:xfrm>
              <a:off x="762537" y="4632057"/>
              <a:ext cx="1664752" cy="508903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主要工作</a:t>
              </a:r>
            </a:p>
          </p:txBody>
        </p:sp>
      </p:grpSp>
      <p:grpSp>
        <p:nvGrpSpPr>
          <p:cNvPr id="667" name="群組 666"/>
          <p:cNvGrpSpPr/>
          <p:nvPr/>
        </p:nvGrpSpPr>
        <p:grpSpPr>
          <a:xfrm>
            <a:off x="4723629" y="4517652"/>
            <a:ext cx="1997804" cy="1389231"/>
            <a:chOff x="760413" y="4632057"/>
            <a:chExt cx="1668998" cy="1389231"/>
          </a:xfrm>
          <a:solidFill>
            <a:schemeClr val="bg1"/>
          </a:solidFill>
        </p:grpSpPr>
        <p:sp>
          <p:nvSpPr>
            <p:cNvPr id="668" name="AutoShape 49"/>
            <p:cNvSpPr>
              <a:spLocks noChangeArrowheads="1"/>
            </p:cNvSpPr>
            <p:nvPr/>
          </p:nvSpPr>
          <p:spPr bwMode="auto">
            <a:xfrm>
              <a:off x="760413" y="4661668"/>
              <a:ext cx="1666875" cy="1359620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TW" dirty="0">
                <a:ea typeface="新細明體" panose="02020500000000000000" pitchFamily="18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工程執行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履約管理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9" name="AutoShape 49"/>
            <p:cNvSpPr>
              <a:spLocks noChangeArrowheads="1"/>
            </p:cNvSpPr>
            <p:nvPr/>
          </p:nvSpPr>
          <p:spPr bwMode="auto">
            <a:xfrm>
              <a:off x="762536" y="4632057"/>
              <a:ext cx="1666875" cy="508903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主要工作</a:t>
              </a:r>
            </a:p>
          </p:txBody>
        </p:sp>
      </p:grpSp>
      <p:grpSp>
        <p:nvGrpSpPr>
          <p:cNvPr id="670" name="群組 669"/>
          <p:cNvGrpSpPr/>
          <p:nvPr/>
        </p:nvGrpSpPr>
        <p:grpSpPr>
          <a:xfrm>
            <a:off x="6867829" y="4532457"/>
            <a:ext cx="1997804" cy="1389231"/>
            <a:chOff x="760413" y="4632057"/>
            <a:chExt cx="1668998" cy="1389231"/>
          </a:xfrm>
          <a:solidFill>
            <a:schemeClr val="bg1"/>
          </a:solidFill>
        </p:grpSpPr>
        <p:sp>
          <p:nvSpPr>
            <p:cNvPr id="671" name="AutoShape 49"/>
            <p:cNvSpPr>
              <a:spLocks noChangeArrowheads="1"/>
            </p:cNvSpPr>
            <p:nvPr/>
          </p:nvSpPr>
          <p:spPr bwMode="auto">
            <a:xfrm>
              <a:off x="760413" y="4661668"/>
              <a:ext cx="1666875" cy="1359620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altLang="zh-TW" dirty="0">
                <a:ea typeface="新細明體" panose="02020500000000000000" pitchFamily="18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驗收移交</a:t>
              </a:r>
              <a:endPara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zh-TW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營運管理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2" name="AutoShape 49"/>
            <p:cNvSpPr>
              <a:spLocks noChangeArrowheads="1"/>
            </p:cNvSpPr>
            <p:nvPr/>
          </p:nvSpPr>
          <p:spPr bwMode="auto">
            <a:xfrm>
              <a:off x="762536" y="4632057"/>
              <a:ext cx="1666875" cy="508903"/>
            </a:xfrm>
            <a:prstGeom prst="roundRect">
              <a:avLst>
                <a:gd name="adj" fmla="val 13745"/>
              </a:avLst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主要工作</a:t>
              </a:r>
            </a:p>
          </p:txBody>
        </p:sp>
      </p:grpSp>
      <p:sp>
        <p:nvSpPr>
          <p:cNvPr id="3175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参、後續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2770" name="Group 1020"/>
          <p:cNvGrpSpPr>
            <a:grpSpLocks/>
          </p:cNvGrpSpPr>
          <p:nvPr/>
        </p:nvGrpSpPr>
        <p:grpSpPr bwMode="auto">
          <a:xfrm>
            <a:off x="128588" y="974725"/>
            <a:ext cx="9196387" cy="725488"/>
            <a:chOff x="431" y="2251"/>
            <a:chExt cx="5377" cy="1451"/>
          </a:xfrm>
        </p:grpSpPr>
        <p:grpSp>
          <p:nvGrpSpPr>
            <p:cNvPr id="32780" name="Group 1015"/>
            <p:cNvGrpSpPr>
              <a:grpSpLocks/>
            </p:cNvGrpSpPr>
            <p:nvPr/>
          </p:nvGrpSpPr>
          <p:grpSpPr bwMode="auto">
            <a:xfrm>
              <a:off x="431" y="2251"/>
              <a:ext cx="5183" cy="1451"/>
              <a:chOff x="-1033" y="1434"/>
              <a:chExt cx="6499" cy="1830"/>
            </a:xfrm>
          </p:grpSpPr>
          <p:sp>
            <p:nvSpPr>
              <p:cNvPr id="638" name="AutoShape 1011"/>
              <p:cNvSpPr>
                <a:spLocks noChangeArrowheads="1"/>
              </p:cNvSpPr>
              <p:nvPr/>
            </p:nvSpPr>
            <p:spPr bwMode="gray">
              <a:xfrm>
                <a:off x="3504" y="1438"/>
                <a:ext cx="1962" cy="1826"/>
              </a:xfrm>
              <a:prstGeom prst="chevron">
                <a:avLst>
                  <a:gd name="adj" fmla="val 16468"/>
                </a:avLst>
              </a:prstGeom>
              <a:gradFill rotWithShape="1">
                <a:gsLst>
                  <a:gs pos="0">
                    <a:srgbClr val="2A99EC"/>
                  </a:gs>
                  <a:gs pos="100000">
                    <a:srgbClr val="2A99E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639" name="AutoShape 1012"/>
              <p:cNvSpPr>
                <a:spLocks noChangeArrowheads="1"/>
              </p:cNvSpPr>
              <p:nvPr/>
            </p:nvSpPr>
            <p:spPr bwMode="gray">
              <a:xfrm>
                <a:off x="2016" y="1438"/>
                <a:ext cx="1870" cy="1826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rgbClr val="70B040"/>
                  </a:gs>
                  <a:gs pos="100000">
                    <a:srgbClr val="70B040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標楷體"/>
                </a:endParaRPr>
              </a:p>
            </p:txBody>
          </p:sp>
          <p:sp>
            <p:nvSpPr>
              <p:cNvPr id="640" name="AutoShape 1013"/>
              <p:cNvSpPr>
                <a:spLocks noChangeArrowheads="1"/>
              </p:cNvSpPr>
              <p:nvPr/>
            </p:nvSpPr>
            <p:spPr bwMode="gray">
              <a:xfrm>
                <a:off x="528" y="1438"/>
                <a:ext cx="1874" cy="1826"/>
              </a:xfrm>
              <a:prstGeom prst="chevron">
                <a:avLst>
                  <a:gd name="adj" fmla="val 17842"/>
                </a:avLst>
              </a:prstGeom>
              <a:gradFill rotWithShape="1">
                <a:gsLst>
                  <a:gs pos="0">
                    <a:srgbClr val="BE9932"/>
                  </a:gs>
                  <a:gs pos="100000">
                    <a:srgbClr val="BE9932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標楷體"/>
                </a:endParaRPr>
              </a:p>
            </p:txBody>
          </p:sp>
          <p:sp>
            <p:nvSpPr>
              <p:cNvPr id="641" name="AutoShape 1014"/>
              <p:cNvSpPr>
                <a:spLocks noChangeArrowheads="1"/>
              </p:cNvSpPr>
              <p:nvPr/>
            </p:nvSpPr>
            <p:spPr bwMode="gray">
              <a:xfrm>
                <a:off x="-1033" y="1434"/>
                <a:ext cx="1871" cy="1826"/>
              </a:xfrm>
              <a:prstGeom prst="chevron">
                <a:avLst>
                  <a:gd name="adj" fmla="val 17842"/>
                </a:avLst>
              </a:prstGeom>
              <a:solidFill>
                <a:srgbClr val="993366"/>
              </a:solidFill>
              <a:ln w="38100">
                <a:solidFill>
                  <a:srgbClr val="EAEAEA"/>
                </a:solidFill>
                <a:miter lim="800000"/>
                <a:headEnd/>
                <a:tailEnd/>
              </a:ln>
              <a:effectLst>
                <a:outerShdw dist="109250" dir="3267739" algn="ctr" rotWithShape="0">
                  <a:srgbClr val="333333">
                    <a:alpha val="50000"/>
                  </a:srgbClr>
                </a:outerShdw>
              </a:effectLst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srgbClr val="FFFFFF"/>
                  </a:solidFill>
                  <a:latin typeface="Arial" panose="020B0604020202020204" pitchFamily="34" charset="0"/>
                  <a:ea typeface="標楷體"/>
                </a:endParaRPr>
              </a:p>
            </p:txBody>
          </p:sp>
        </p:grpSp>
        <p:sp>
          <p:nvSpPr>
            <p:cNvPr id="634" name="Rectangle 1016"/>
            <p:cNvSpPr>
              <a:spLocks noChangeArrowheads="1"/>
            </p:cNvSpPr>
            <p:nvPr/>
          </p:nvSpPr>
          <p:spPr bwMode="auto">
            <a:xfrm>
              <a:off x="512" y="2635"/>
              <a:ext cx="1355" cy="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zh-TW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編審作業階段</a:t>
              </a:r>
              <a:endParaRPr kumimoji="0" lang="zh-TW" altLang="en-US" sz="2400" b="1" kern="0" spc="-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5" name="Rectangle 1017"/>
            <p:cNvSpPr>
              <a:spLocks noChangeArrowheads="1"/>
            </p:cNvSpPr>
            <p:nvPr/>
          </p:nvSpPr>
          <p:spPr bwMode="auto">
            <a:xfrm>
              <a:off x="1944" y="2635"/>
              <a:ext cx="1378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en-US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前置作業階段</a:t>
              </a:r>
            </a:p>
          </p:txBody>
        </p:sp>
        <p:sp>
          <p:nvSpPr>
            <p:cNvPr id="636" name="Rectangle 1018"/>
            <p:cNvSpPr>
              <a:spLocks noChangeArrowheads="1"/>
            </p:cNvSpPr>
            <p:nvPr/>
          </p:nvSpPr>
          <p:spPr bwMode="auto">
            <a:xfrm>
              <a:off x="3173" y="2635"/>
              <a:ext cx="1399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zh-TW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工程執行階段</a:t>
              </a:r>
              <a:endParaRPr kumimoji="0" lang="zh-TW" altLang="en-US" sz="2400" b="1" kern="0" spc="-20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7" name="Rectangle 1019"/>
            <p:cNvSpPr>
              <a:spLocks noChangeArrowheads="1"/>
            </p:cNvSpPr>
            <p:nvPr/>
          </p:nvSpPr>
          <p:spPr bwMode="auto">
            <a:xfrm>
              <a:off x="4341" y="2635"/>
              <a:ext cx="1467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822325" indent="-285750">
                <a:spcBef>
                  <a:spcPct val="20000"/>
                </a:spcBef>
                <a:buChar char="–"/>
                <a:defRPr sz="24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230313" indent="-228600">
                <a:spcBef>
                  <a:spcPct val="20000"/>
                </a:spcBef>
                <a:buChar char="•"/>
                <a:defRPr sz="2000"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38300" indent="-228600">
                <a:spcBef>
                  <a:spcPct val="20000"/>
                </a:spcBef>
                <a:buChar char="–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fontAlgn="auto">
                <a:lnSpc>
                  <a:spcPct val="90000"/>
                </a:lnSpc>
                <a:spcAft>
                  <a:spcPts val="0"/>
                </a:spcAft>
                <a:buFontTx/>
                <a:buNone/>
                <a:defRPr/>
              </a:pPr>
              <a:r>
                <a:rPr kumimoji="0" lang="zh-TW" altLang="en-US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屆期</a:t>
              </a:r>
              <a:r>
                <a:rPr kumimoji="0" lang="en-US" altLang="zh-TW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kumimoji="0" lang="zh-TW" altLang="en-US" sz="2400" b="1" kern="0" spc="-200" dirty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營運階段</a:t>
              </a:r>
            </a:p>
          </p:txBody>
        </p:sp>
      </p:grpSp>
      <p:sp>
        <p:nvSpPr>
          <p:cNvPr id="38" name="AutoShape 49"/>
          <p:cNvSpPr>
            <a:spLocks noChangeArrowheads="1"/>
          </p:cNvSpPr>
          <p:nvPr/>
        </p:nvSpPr>
        <p:spPr bwMode="auto">
          <a:xfrm>
            <a:off x="268288" y="1892300"/>
            <a:ext cx="1855787" cy="4416425"/>
          </a:xfrm>
          <a:prstGeom prst="roundRect">
            <a:avLst>
              <a:gd name="adj" fmla="val 13745"/>
            </a:avLst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TW" altLang="en-US" sz="1600" dirty="0">
              <a:ea typeface="新細明體" panose="02020500000000000000" pitchFamily="18" charset="-120"/>
            </a:endParaRPr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2538413" y="1892300"/>
            <a:ext cx="1857375" cy="4632325"/>
          </a:xfrm>
          <a:prstGeom prst="roundRect">
            <a:avLst>
              <a:gd name="adj" fmla="val 13745"/>
            </a:avLst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0" name="AutoShape 49"/>
          <p:cNvSpPr>
            <a:spLocks noChangeArrowheads="1"/>
          </p:cNvSpPr>
          <p:nvPr/>
        </p:nvSpPr>
        <p:spPr bwMode="auto">
          <a:xfrm>
            <a:off x="4802188" y="1868488"/>
            <a:ext cx="1855787" cy="4440237"/>
          </a:xfrm>
          <a:prstGeom prst="roundRect">
            <a:avLst>
              <a:gd name="adj" fmla="val 13745"/>
            </a:avLst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1" name="AutoShape 49"/>
          <p:cNvSpPr>
            <a:spLocks noChangeArrowheads="1"/>
          </p:cNvSpPr>
          <p:nvPr/>
        </p:nvSpPr>
        <p:spPr bwMode="auto">
          <a:xfrm>
            <a:off x="7045325" y="1849438"/>
            <a:ext cx="1855788" cy="4459287"/>
          </a:xfrm>
          <a:prstGeom prst="roundRect">
            <a:avLst>
              <a:gd name="adj" fmla="val 13745"/>
            </a:avLst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88925" y="1895475"/>
            <a:ext cx="1970088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eaLnBrk="0" hangingPunct="0">
              <a:buFont typeface="+mj-lt"/>
              <a:buAutoNum type="arabicPeriod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行政院所屬各機關中長程個案計畫編審要點</a:t>
            </a:r>
          </a:p>
          <a:p>
            <a:pPr marL="174625" indent="-174625" eaLnBrk="0" hangingPunct="0">
              <a:buFont typeface="+mj-lt"/>
              <a:buAutoNum type="arabicPeriod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跨域加值公共建設財務規劃方案</a:t>
            </a:r>
          </a:p>
          <a:p>
            <a:pPr marL="174625" indent="-174625" eaLnBrk="0" hangingPunct="0">
              <a:buFont typeface="+mj-lt"/>
              <a:buAutoNum type="arabicPeriod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中央政府中程計畫預算編製辦法</a:t>
            </a:r>
          </a:p>
          <a:p>
            <a:pPr marL="174625" indent="-174625" eaLnBrk="0" hangingPunct="0">
              <a:buFont typeface="+mj-lt"/>
              <a:buAutoNum type="arabicPeriod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促進民間參與公共建設法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 eaLnBrk="0" hangingPunct="0">
              <a:buFont typeface="+mj-lt"/>
              <a:buAutoNum type="arabicPeriod"/>
              <a:defRPr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環境影響評估法</a:t>
            </a:r>
          </a:p>
          <a:p>
            <a:pPr eaLnBrk="0" hangingPunct="0">
              <a:defRPr/>
            </a:pP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776" name="矩形 43"/>
          <p:cNvSpPr>
            <a:spLocks noChangeArrowheads="1"/>
          </p:cNvSpPr>
          <p:nvPr/>
        </p:nvSpPr>
        <p:spPr bwMode="auto">
          <a:xfrm>
            <a:off x="7045325" y="1885950"/>
            <a:ext cx="19700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屆期重大公共建設計畫成效評估機制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機關提報巨額採購使用情形及效益分析作業規定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7" name="矩形 44"/>
          <p:cNvSpPr>
            <a:spLocks noChangeArrowheads="1"/>
          </p:cNvSpPr>
          <p:nvPr/>
        </p:nvSpPr>
        <p:spPr bwMode="auto">
          <a:xfrm>
            <a:off x="4802188" y="1884363"/>
            <a:ext cx="1970087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行政院所屬各機關個案計畫管制評核作業要點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行政院所屬各機關管制考核業務查證實施要點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公共工程施工品質管理作業要點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工程施工查核小組作業辦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8" name="矩形 45"/>
          <p:cNvSpPr>
            <a:spLocks noChangeArrowheads="1"/>
          </p:cNvSpPr>
          <p:nvPr/>
        </p:nvSpPr>
        <p:spPr bwMode="auto">
          <a:xfrm>
            <a:off x="2546350" y="1892300"/>
            <a:ext cx="197008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政府公共建設計畫先期作業實施要點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政府公共工程計畫與經費審議作業要點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重大公共建設計畫證照許可行政作業精進實施要點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重大公共工程開工要件注意事項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政府採購法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  <a:p>
            <a:pPr marL="174625" indent="-174625" eaLnBrk="0" hangingPunct="0">
              <a:buFont typeface="Times New Roman" pitchFamily="18" charset="0"/>
              <a:buAutoNum type="arabicPeriod"/>
            </a:pP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sz="200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2000">
                <a:latin typeface="微軟正黑體" pitchFamily="34" charset="-120"/>
                <a:ea typeface="微軟正黑體" pitchFamily="34" charset="-120"/>
              </a:rPr>
              <a:t>…</a:t>
            </a:r>
            <a:endParaRPr lang="en-US" altLang="zh-TW" sz="200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779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参、後續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4" name="文字方塊 1"/>
          <p:cNvSpPr txBox="1">
            <a:spLocks noChangeArrowheads="1"/>
          </p:cNvSpPr>
          <p:nvPr/>
        </p:nvSpPr>
        <p:spPr bwMode="auto">
          <a:xfrm>
            <a:off x="827088" y="1870075"/>
            <a:ext cx="30241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Wingdings" pitchFamily="2" charset="2"/>
              <a:buChar char="l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以「國家發展計畫」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「國土空間發展策略計畫」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其他重大政策為上位指導。</a:t>
            </a:r>
          </a:p>
          <a:p>
            <a:pPr marL="268288" indent="-268288" eaLnBrk="0" hangingPunct="0">
              <a:buFont typeface="Wingdings" pitchFamily="2" charset="2"/>
              <a:buChar char="l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以「政府公共建設計畫先期作業實施要點」所列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項次類別，試行研提綱要計畫 </a:t>
            </a:r>
            <a:endParaRPr lang="zh-TW" altLang="en-US" sz="28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220"/>
          <p:cNvSpPr>
            <a:spLocks noChangeArrowheads="1"/>
          </p:cNvSpPr>
          <p:nvPr/>
        </p:nvSpPr>
        <p:spPr bwMode="auto">
          <a:xfrm>
            <a:off x="971550" y="1062038"/>
            <a:ext cx="6626225" cy="642937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擬「公共建設整體綱要計畫」執行</a:t>
            </a:r>
            <a:r>
              <a:rPr lang="zh-TW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zh-TW" altLang="en-US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각헤드라인M"/>
            </a:endParaRPr>
          </a:p>
        </p:txBody>
      </p:sp>
      <p:pic>
        <p:nvPicPr>
          <p:cNvPr id="33796" name="圖片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870075"/>
            <a:ext cx="511492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矩形 16"/>
          <p:cNvSpPr/>
          <p:nvPr/>
        </p:nvSpPr>
        <p:spPr>
          <a:xfrm>
            <a:off x="4387850" y="6100763"/>
            <a:ext cx="43195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公共建設整體部門綱要計畫規劃構想圖</a:t>
            </a:r>
            <a:endParaRPr lang="zh-TW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ts val="1200"/>
              </a:lnSpc>
              <a:spcAft>
                <a:spcPts val="0"/>
              </a:spcAft>
              <a:defRPr/>
            </a:pP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参、後續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18" name="文字方塊 1"/>
          <p:cNvSpPr txBox="1">
            <a:spLocks noChangeArrowheads="1"/>
          </p:cNvSpPr>
          <p:nvPr/>
        </p:nvSpPr>
        <p:spPr bwMode="auto">
          <a:xfrm>
            <a:off x="755650" y="1773238"/>
            <a:ext cx="79930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algn="just" eaLnBrk="0" hangingPunct="0">
              <a:buFont typeface="Wingdings" pitchFamily="2" charset="2"/>
              <a:buChar char="l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本會刻正研訂公共建設計畫期中評估報告格式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，並邀集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相關機關開會研商後定案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marL="268288" indent="-268288" algn="just" eaLnBrk="0" hangingPunct="0">
              <a:buFont typeface="Wingdings" pitchFamily="2" charset="2"/>
              <a:buChar char="l"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針對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106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年底屆期計畫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，請該計畫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主管部會，於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月隨同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年底屆期計畫成效報告一併提送本會試辦期中評估。</a:t>
            </a:r>
          </a:p>
        </p:txBody>
      </p:sp>
      <p:sp>
        <p:nvSpPr>
          <p:cNvPr id="13" name="AutoShape 220"/>
          <p:cNvSpPr>
            <a:spLocks noChangeArrowheads="1"/>
          </p:cNvSpPr>
          <p:nvPr/>
        </p:nvSpPr>
        <p:spPr bwMode="auto">
          <a:xfrm>
            <a:off x="971550" y="981075"/>
            <a:ext cx="6626225" cy="642938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試辦計畫期中評估</a:t>
            </a:r>
            <a:endParaRPr lang="zh-TW" altLang="en-US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각헤드라인M"/>
            </a:endParaRPr>
          </a:p>
        </p:txBody>
      </p:sp>
      <p:sp>
        <p:nvSpPr>
          <p:cNvPr id="3482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17</a:t>
            </a:r>
          </a:p>
        </p:txBody>
      </p:sp>
      <p:grpSp>
        <p:nvGrpSpPr>
          <p:cNvPr id="34821" name="群組 13"/>
          <p:cNvGrpSpPr>
            <a:grpSpLocks/>
          </p:cNvGrpSpPr>
          <p:nvPr/>
        </p:nvGrpSpPr>
        <p:grpSpPr bwMode="auto">
          <a:xfrm>
            <a:off x="1258888" y="3933825"/>
            <a:ext cx="7319962" cy="2322513"/>
            <a:chOff x="709822" y="3986213"/>
            <a:chExt cx="7968783" cy="2323107"/>
          </a:xfrm>
        </p:grpSpPr>
        <p:pic>
          <p:nvPicPr>
            <p:cNvPr id="34822" name="圖片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822" y="3986213"/>
              <a:ext cx="5638800" cy="171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圖片 5"/>
            <p:cNvPicPr>
              <a:picLocks noChangeAspect="1"/>
            </p:cNvPicPr>
            <p:nvPr/>
          </p:nvPicPr>
          <p:blipFill>
            <a:blip r:embed="rId3"/>
            <a:srcRect b="19922"/>
            <a:stretch>
              <a:fillRect/>
            </a:stretch>
          </p:blipFill>
          <p:spPr bwMode="auto">
            <a:xfrm>
              <a:off x="1210979" y="4277975"/>
              <a:ext cx="5629275" cy="1815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圖片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8749" y="4588647"/>
              <a:ext cx="5657850" cy="1162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圖片 7"/>
            <p:cNvPicPr>
              <a:picLocks noChangeAspect="1"/>
            </p:cNvPicPr>
            <p:nvPr/>
          </p:nvPicPr>
          <p:blipFill>
            <a:blip r:embed="rId5"/>
            <a:srcRect b="52779"/>
            <a:stretch>
              <a:fillRect/>
            </a:stretch>
          </p:blipFill>
          <p:spPr bwMode="auto">
            <a:xfrm>
              <a:off x="2339752" y="4901457"/>
              <a:ext cx="5657850" cy="1335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圖片 11"/>
            <p:cNvPicPr>
              <a:picLocks noChangeAspect="1"/>
            </p:cNvPicPr>
            <p:nvPr/>
          </p:nvPicPr>
          <p:blipFill>
            <a:blip r:embed="rId6"/>
            <a:srcRect b="60031"/>
            <a:stretch>
              <a:fillRect/>
            </a:stretch>
          </p:blipFill>
          <p:spPr bwMode="auto">
            <a:xfrm>
              <a:off x="3192205" y="5220510"/>
              <a:ext cx="5486400" cy="1088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参、後續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842" name="文字方塊 1"/>
          <p:cNvSpPr txBox="1">
            <a:spLocks noChangeArrowheads="1"/>
          </p:cNvSpPr>
          <p:nvPr/>
        </p:nvSpPr>
        <p:spPr bwMode="auto">
          <a:xfrm>
            <a:off x="827088" y="1773238"/>
            <a:ext cx="79216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Wingdings" pitchFamily="2" charset="2"/>
              <a:buChar char="l"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初步選定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項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102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年以前屆期計畫試辦營運評估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marL="268288" lvl="1" indent="-268288" algn="just" eaLnBrk="0" hangingPunct="0">
              <a:buFont typeface="Wingdings" pitchFamily="2" charset="2"/>
              <a:buChar char="l"/>
            </a:pPr>
            <a:r>
              <a:rPr lang="zh-TW" altLang="en-US" sz="2600" b="1">
                <a:latin typeface="微軟正黑體" pitchFamily="34" charset="-120"/>
                <a:ea typeface="微軟正黑體" pitchFamily="34" charset="-120"/>
              </a:rPr>
              <a:t>主管部會協助各機關於本年底前提出辦理方式、項目及時間表；</a:t>
            </a:r>
            <a:r>
              <a:rPr lang="en-US" altLang="zh-TW" sz="2600" b="1">
                <a:latin typeface="微軟正黑體" pitchFamily="34" charset="-120"/>
                <a:ea typeface="微軟正黑體" pitchFamily="34" charset="-120"/>
              </a:rPr>
              <a:t>105</a:t>
            </a:r>
            <a:r>
              <a:rPr lang="zh-TW" altLang="en-US" sz="2600" b="1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b="1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600" b="1">
                <a:latin typeface="微軟正黑體" pitchFamily="34" charset="-120"/>
                <a:ea typeface="微軟正黑體" pitchFamily="34" charset="-120"/>
              </a:rPr>
              <a:t>月底前提出營運評估初步成果</a:t>
            </a:r>
            <a:endParaRPr lang="en-US" altLang="zh-TW" sz="26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220"/>
          <p:cNvSpPr>
            <a:spLocks noChangeArrowheads="1"/>
          </p:cNvSpPr>
          <p:nvPr/>
        </p:nvSpPr>
        <p:spPr bwMode="auto">
          <a:xfrm>
            <a:off x="971550" y="1062038"/>
            <a:ext cx="6626225" cy="642937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計畫營運評估</a:t>
            </a:r>
            <a:endParaRPr lang="zh-TW" altLang="en-US" sz="28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Y각헤드라인M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84213" y="3059113"/>
          <a:ext cx="8267700" cy="32416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/>
                <a:gridCol w="7259111"/>
              </a:tblGrid>
              <a:tr h="28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部會別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 畫 名 稱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交通部</a:t>
                      </a: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桃園機場一期航廈整建工程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高雄港洲際貨櫃中心第一期工程計畫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環島鐵路整體系統安全提升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國道建設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國道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號、五楊高架段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國家風景區建設計畫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農委會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漁業多元化經營建設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漁港建設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阿里山林業村及檜意森活村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檜意森活村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自行車道整體路網規劃建設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sz="20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區域排水整治及環境</a:t>
                      </a:r>
                      <a:r>
                        <a:rPr lang="zh-TW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營造</a:t>
                      </a:r>
                      <a:r>
                        <a:rPr lang="en-US" altLang="zh-TW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台南港尾溝溪排水系統、員山仔分洪等工程</a:t>
                      </a:r>
                      <a:r>
                        <a:rPr lang="en-US" altLang="zh-TW" sz="1800" b="1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客委會</a:t>
                      </a:r>
                      <a:endParaRPr lang="zh-TW" sz="20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臺灣客家文化中心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六堆、苗栗園區</a:t>
                      </a:r>
                      <a:r>
                        <a:rPr lang="en-US" sz="1800" b="1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8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5819" marR="1581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77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参、後續</a:t>
            </a:r>
            <a:r>
              <a:rPr lang="zh-TW" altLang="en-US" sz="40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事項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66" name="文字方塊 1"/>
          <p:cNvSpPr txBox="1">
            <a:spLocks noChangeArrowheads="1"/>
          </p:cNvSpPr>
          <p:nvPr/>
        </p:nvSpPr>
        <p:spPr bwMode="auto">
          <a:xfrm>
            <a:off x="827088" y="1773238"/>
            <a:ext cx="784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8288" indent="-268288" eaLnBrk="0" hangingPunct="0">
              <a:buFont typeface="Wingdings" pitchFamily="2" charset="2"/>
              <a:buChar char="l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建構可由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建設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主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管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機關動態編修、回饋之知識平臺，持續擴充排除困難問題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、與地方溝通協調、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法規應注意事項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常見缺失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等資訊，透過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實務經驗分享與傳承，提升計畫管理績效。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AutoShape 220"/>
          <p:cNvSpPr>
            <a:spLocks noChangeArrowheads="1"/>
          </p:cNvSpPr>
          <p:nvPr/>
        </p:nvSpPr>
        <p:spPr bwMode="auto">
          <a:xfrm>
            <a:off x="971550" y="1062038"/>
            <a:ext cx="6626225" cy="642937"/>
          </a:xfrm>
          <a:prstGeom prst="roundRect">
            <a:avLst>
              <a:gd name="adj" fmla="val 50000"/>
            </a:avLst>
          </a:prstGeom>
          <a:solidFill>
            <a:srgbClr val="FFCC66"/>
          </a:solidFill>
          <a:ln>
            <a:noFill/>
          </a:ln>
          <a:effectLst>
            <a:outerShdw dist="107763" dir="2700000" algn="ctr" rotWithShape="0">
              <a:srgbClr val="B2B2B2"/>
            </a:outerShdw>
          </a:effectLst>
          <a:extLst>
            <a:ext uri="{91240B29-F687-4F45-9708-019B960494DF}"/>
          </a:extLst>
        </p:spPr>
        <p:txBody>
          <a:bodyPr wrap="none" anchor="ctr"/>
          <a:lstStyle/>
          <a:p>
            <a:pPr algn="ctr" eaLnBrk="0" hangingPunct="0">
              <a:buFont typeface="Wingdings" pitchFamily="2" charset="2"/>
              <a:buNone/>
            </a:pPr>
            <a:r>
              <a:rPr lang="zh-TW" altLang="en-US" sz="2800" b="1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研議建構</a:t>
            </a:r>
            <a:r>
              <a:rPr lang="zh-TW" altLang="zh-TW" sz="2800" b="1">
                <a:solidFill>
                  <a:schemeClr val="accent2"/>
                </a:solidFill>
                <a:latin typeface="微軟正黑體" pitchFamily="34" charset="-120"/>
                <a:ea typeface="微軟正黑體" pitchFamily="34" charset="-120"/>
              </a:rPr>
              <a:t>知識分享平臺</a:t>
            </a:r>
            <a:endParaRPr lang="zh-TW" altLang="en-US" sz="2800" b="1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圓形箭號 20"/>
          <p:cNvSpPr/>
          <p:nvPr/>
        </p:nvSpPr>
        <p:spPr bwMode="auto">
          <a:xfrm rot="9231673">
            <a:off x="2224088" y="3589338"/>
            <a:ext cx="2897187" cy="2703512"/>
          </a:xfrm>
          <a:prstGeom prst="circularArrow">
            <a:avLst>
              <a:gd name="adj1" fmla="val 12178"/>
              <a:gd name="adj2" fmla="val 1372816"/>
              <a:gd name="adj3" fmla="val 4452777"/>
              <a:gd name="adj4" fmla="val 5787291"/>
              <a:gd name="adj5" fmla="val 16055"/>
            </a:avLst>
          </a:prstGeom>
          <a:solidFill>
            <a:srgbClr val="0000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sp>
      <p:sp>
        <p:nvSpPr>
          <p:cNvPr id="22" name="矩形 21"/>
          <p:cNvSpPr/>
          <p:nvPr/>
        </p:nvSpPr>
        <p:spPr>
          <a:xfrm>
            <a:off x="3087688" y="4340225"/>
            <a:ext cx="1439862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zh-TW" altLang="en-US" sz="3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知識</a:t>
            </a:r>
            <a:endParaRPr lang="en-US" altLang="zh-TW" sz="3600" b="1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0" hangingPunct="0"/>
            <a:r>
              <a:rPr lang="zh-TW" altLang="en-US" sz="3600"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平臺</a:t>
            </a:r>
            <a:endParaRPr lang="zh-TW" altLang="zh-TW" sz="3600" b="1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AutoShape 5"/>
          <p:cNvSpPr>
            <a:spLocks noChangeArrowheads="1"/>
          </p:cNvSpPr>
          <p:nvPr/>
        </p:nvSpPr>
        <p:spPr bwMode="auto">
          <a:xfrm>
            <a:off x="4598988" y="3749675"/>
            <a:ext cx="1239837" cy="8080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16615" tIns="9969" rIns="16615" bIns="9969"/>
          <a:lstStyle>
            <a:lvl1pPr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ea1ChtPeriod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rabicPeriod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UcPeriod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eriod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598988" y="5137150"/>
            <a:ext cx="1239837" cy="8080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16615" tIns="9969" rIns="16615" bIns="9969"/>
          <a:lstStyle>
            <a:lvl1pPr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ea1ChtPeriod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rabicPeriod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UcPeriod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eriod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專家</a:t>
            </a:r>
            <a:endParaRPr lang="en-US" altLang="zh-TW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諮詢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1547813" y="3749675"/>
            <a:ext cx="1239837" cy="8080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16615" tIns="9969" rIns="16615" bIns="9969"/>
          <a:lstStyle>
            <a:lvl1pPr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ea1ChtPeriod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rabicPeriod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UcPeriod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eriod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開放</a:t>
            </a:r>
            <a:endParaRPr lang="en-US" altLang="zh-TW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87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149725"/>
            <a:ext cx="2020888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5"/>
          <p:cNvSpPr>
            <a:spLocks noChangeArrowheads="1"/>
          </p:cNvSpPr>
          <p:nvPr/>
        </p:nvSpPr>
        <p:spPr bwMode="auto">
          <a:xfrm>
            <a:off x="1560513" y="5137150"/>
            <a:ext cx="1239837" cy="8080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16615" tIns="9969" rIns="16615" bIns="9969"/>
          <a:lstStyle>
            <a:lvl1pPr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ea1ChtPeriod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rabicPeriod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UcPeriod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eriod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4327A"/>
              </a:buClr>
              <a:buFont typeface="Wingdings" panose="05000000000000000000" pitchFamily="2" charset="2"/>
              <a:buAutoNum type="alphaLcParenR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2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spcBef>
                <a:spcPct val="0"/>
              </a:spcBef>
              <a:buClrTx/>
              <a:buFont typeface="Wingdings" panose="05000000000000000000" pitchFamily="2" charset="2"/>
              <a:buNone/>
              <a:defRPr/>
            </a:pPr>
            <a:r>
              <a:rPr lang="zh-TW" alt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累積</a:t>
            </a:r>
            <a:endParaRPr kumimoji="0" lang="en-US" altLang="zh-TW" sz="24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5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76375" y="1377950"/>
            <a:ext cx="981075" cy="90805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dist="71842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粗隸"/>
              </a:rPr>
              <a:t>壹</a:t>
            </a: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2574925" y="1417638"/>
            <a:ext cx="4824413" cy="9080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71842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901700" indent="-901700" algn="just" eaLnBrk="0" hangingPunct="0">
              <a:buFont typeface="Wingdings" panose="05000000000000000000" pitchFamily="2" charset="2"/>
              <a:buNone/>
              <a:defRPr/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規劃背景</a:t>
            </a:r>
            <a:endParaRPr lang="en-US" altLang="zh-TW" sz="4000" b="1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476375" y="2533650"/>
            <a:ext cx="981075" cy="90805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dist="71842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粗隸"/>
              </a:rPr>
              <a:t>貳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481138" y="3716338"/>
            <a:ext cx="981075" cy="90805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dist="71842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文鼎中粗隸"/>
              </a:rPr>
              <a:t>參</a:t>
            </a:r>
          </a:p>
        </p:txBody>
      </p:sp>
      <p:sp>
        <p:nvSpPr>
          <p:cNvPr id="96265" name="Rectangle 12"/>
          <p:cNvSpPr>
            <a:spLocks noChangeArrowheads="1"/>
          </p:cNvSpPr>
          <p:nvPr/>
        </p:nvSpPr>
        <p:spPr bwMode="auto">
          <a:xfrm>
            <a:off x="2555875" y="2533650"/>
            <a:ext cx="4824413" cy="9080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71842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推動構想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2555875" y="3716338"/>
            <a:ext cx="4824413" cy="9080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71842" dir="2700000" algn="ctr" rotWithShape="0">
              <a:srgbClr val="990033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 wrap="none" anchor="ctr"/>
          <a:lstStyle>
            <a:lvl1pPr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0" hangingPunct="0">
              <a:defRPr/>
            </a:pPr>
            <a:r>
              <a:rPr lang="zh-TW" altLang="en-US" sz="4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後續辦理事項</a:t>
            </a:r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88913"/>
            <a:ext cx="7772400" cy="666750"/>
          </a:xfrm>
        </p:spPr>
        <p:txBody>
          <a:bodyPr/>
          <a:lstStyle/>
          <a:p>
            <a:pPr algn="ctr" eaLnBrk="1" hangingPunct="1"/>
            <a:r>
              <a:rPr lang="zh-TW" altLang="en-US" sz="4000" smtClean="0">
                <a:solidFill>
                  <a:srgbClr val="333399"/>
                </a:solidFill>
                <a:latin typeface="微軟正黑體" pitchFamily="34" charset="-120"/>
                <a:ea typeface="微軟正黑體" pitchFamily="34" charset="-120"/>
              </a:rPr>
              <a:t>大    綱</a:t>
            </a:r>
          </a:p>
        </p:txBody>
      </p:sp>
      <p:sp>
        <p:nvSpPr>
          <p:cNvPr id="1844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2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/>
            <a:endParaRPr lang="en-US" altLang="zh-TW" smtClean="0"/>
          </a:p>
          <a:p>
            <a:pPr marL="0" indent="0" eaLnBrk="1" hangingPunct="1"/>
            <a:endParaRPr lang="en-US" altLang="zh-TW" smtClean="0"/>
          </a:p>
        </p:txBody>
      </p:sp>
      <p:pic>
        <p:nvPicPr>
          <p:cNvPr id="37890" name="Picture 3" descr="C:\Program Files\Common Files\Microsoft Shared\Clipart\cagcat50\PE01561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3860800"/>
            <a:ext cx="45831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1928813" y="1643063"/>
            <a:ext cx="51054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kumimoji="0" lang="zh-TW" altLang="en-US" sz="5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</a:t>
            </a:r>
            <a:r>
              <a:rPr lang="zh-TW" altLang="en-US" sz="5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畢</a:t>
            </a:r>
          </a:p>
          <a:p>
            <a:pPr algn="ctr">
              <a:spcBef>
                <a:spcPct val="20000"/>
              </a:spcBef>
              <a:defRPr/>
            </a:pPr>
            <a:r>
              <a:rPr lang="zh-TW" altLang="en-US" sz="5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恭請裁示</a:t>
            </a:r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21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2"/>
          <p:cNvSpPr>
            <a:spLocks noChangeArrowheads="1"/>
          </p:cNvSpPr>
          <p:nvPr/>
        </p:nvSpPr>
        <p:spPr bwMode="auto">
          <a:xfrm>
            <a:off x="865188" y="1052513"/>
            <a:ext cx="7488237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47688" indent="-457200" algn="just" eaLnBrk="0" hangingPunct="0">
              <a:buFont typeface="Wingdings" pitchFamily="2" charset="2"/>
              <a:buChar char="u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上位指導計畫指導功能有限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個案計畫個別核定，與上位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國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、中程施政計畫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之連結功能有限</a:t>
            </a:r>
            <a:r>
              <a:rPr lang="en-US" altLang="zh-TW" sz="2800" b="1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547688" indent="-457200" algn="just" eaLnBrk="0" hangingPunct="0">
              <a:buFont typeface="Wingdings" pitchFamily="2" charset="2"/>
              <a:buChar char="u"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次類別建設計畫未發揮引導功能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marL="547688" indent="-457200" algn="just" eaLnBrk="0" hangingPunct="0">
              <a:buFont typeface="Wingdings" pitchFamily="2" charset="2"/>
              <a:buChar char="u"/>
            </a:pP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計畫體系未依全生命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週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期整合</a:t>
            </a:r>
          </a:p>
        </p:txBody>
      </p:sp>
      <p:grpSp>
        <p:nvGrpSpPr>
          <p:cNvPr id="19458" name="群組 5"/>
          <p:cNvGrpSpPr>
            <a:grpSpLocks/>
          </p:cNvGrpSpPr>
          <p:nvPr/>
        </p:nvGrpSpPr>
        <p:grpSpPr bwMode="auto">
          <a:xfrm>
            <a:off x="865188" y="3451225"/>
            <a:ext cx="7961312" cy="2606675"/>
            <a:chOff x="521550" y="3730392"/>
            <a:chExt cx="8370930" cy="2263893"/>
          </a:xfrm>
        </p:grpSpPr>
        <p:sp>
          <p:nvSpPr>
            <p:cNvPr id="4" name="矩形 3"/>
            <p:cNvSpPr/>
            <p:nvPr/>
          </p:nvSpPr>
          <p:spPr>
            <a:xfrm>
              <a:off x="521550" y="3730392"/>
              <a:ext cx="8370930" cy="2263893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TW" altLang="en-US"/>
            </a:p>
          </p:txBody>
        </p:sp>
        <p:grpSp>
          <p:nvGrpSpPr>
            <p:cNvPr id="19462" name="群組 2"/>
            <p:cNvGrpSpPr>
              <a:grpSpLocks/>
            </p:cNvGrpSpPr>
            <p:nvPr/>
          </p:nvGrpSpPr>
          <p:grpSpPr bwMode="auto">
            <a:xfrm>
              <a:off x="604993" y="4015228"/>
              <a:ext cx="8129587" cy="1712331"/>
              <a:chOff x="604993" y="4015228"/>
              <a:chExt cx="8129587" cy="1712331"/>
            </a:xfrm>
          </p:grpSpPr>
          <p:sp>
            <p:nvSpPr>
              <p:cNvPr id="101" name="Rectangle 17"/>
              <p:cNvSpPr>
                <a:spLocks noChangeArrowheads="1"/>
              </p:cNvSpPr>
              <p:nvPr/>
            </p:nvSpPr>
            <p:spPr bwMode="auto">
              <a:xfrm>
                <a:off x="605009" y="4215709"/>
                <a:ext cx="1008184" cy="8782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/>
            </p:spPr>
            <p:txBody>
              <a:bodyPr>
                <a:flatTx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文鼎圓體M"/>
                  </a:rPr>
                  <a:t>國</a:t>
                </a:r>
                <a:r>
                  <a:rPr kumimoji="0" lang="zh-TW" altLang="en-US" dirty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文鼎圓體M"/>
                  </a:rPr>
                  <a:t>建</a:t>
                </a:r>
                <a:r>
                  <a:rPr kumimoji="0" lang="zh-TW" alt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文鼎圓體M"/>
                  </a:rPr>
                  <a:t>計畫</a:t>
                </a:r>
                <a:endParaRPr kumimoji="0" lang="zh-TW" altLang="en-US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文鼎圓體M"/>
                </a:endParaRPr>
              </a:p>
            </p:txBody>
          </p:sp>
          <p:sp>
            <p:nvSpPr>
              <p:cNvPr id="102" name="Rectangle 17"/>
              <p:cNvSpPr>
                <a:spLocks noChangeArrowheads="1"/>
              </p:cNvSpPr>
              <p:nvPr/>
            </p:nvSpPr>
            <p:spPr bwMode="auto">
              <a:xfrm>
                <a:off x="7734070" y="4215709"/>
                <a:ext cx="999838" cy="87825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CCFFFF"/>
                </a:extrusionClr>
                <a:contourClr>
                  <a:srgbClr val="CCFFFF"/>
                </a:contourClr>
              </a:sp3d>
              <a:extLst/>
            </p:spPr>
            <p:txBody>
              <a:bodyPr>
                <a:flatTx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dirty="0" smtClean="0">
                    <a:solidFill>
                      <a:schemeClr val="accent2">
                        <a:lumMod val="7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文鼎圓體M"/>
                  </a:rPr>
                  <a:t>社會觀感</a:t>
                </a:r>
                <a:endParaRPr kumimoji="0" lang="zh-TW" altLang="en-US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文鼎圓體M"/>
                </a:endParaRPr>
              </a:p>
            </p:txBody>
          </p:sp>
          <p:sp>
            <p:nvSpPr>
              <p:cNvPr id="129" name="Rectangle 4"/>
              <p:cNvSpPr>
                <a:spLocks noChangeArrowheads="1"/>
              </p:cNvSpPr>
              <p:nvPr/>
            </p:nvSpPr>
            <p:spPr bwMode="auto">
              <a:xfrm>
                <a:off x="3268785" y="5295512"/>
                <a:ext cx="2232248" cy="432047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  <a:effectLst/>
              <a:scene3d>
                <a:camera prst="legacyPerspectiveTop"/>
                <a:lightRig rig="legacyFlat3" dir="b"/>
              </a:scene3d>
              <a:sp3d extrusionH="887400" contourW="12700" prstMaterial="legacyMatte">
                <a:bevelT w="13500" h="13500" prst="angle"/>
                <a:bevelB w="13500" h="13500" prst="angle"/>
                <a:extrusionClr>
                  <a:srgbClr val="92D050"/>
                </a:extrusionClr>
                <a:contourClr>
                  <a:srgbClr val="92D050"/>
                </a:contourClr>
              </a:sp3d>
              <a:extLst>
                <a:ext uri="{AF507438-7753-43E0-B8FC-AC1667EBCBE1}"/>
              </a:extLst>
            </p:spPr>
            <p:txBody>
              <a:bodyPr anchor="ctr">
                <a:flatTx/>
              </a:bodyPr>
              <a:lstStyle>
                <a:lvl1pPr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1pPr>
                <a:lvl2pPr marL="742950" indent="-28575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2pPr>
                <a:lvl3pPr marL="11430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3pPr>
                <a:lvl4pPr marL="16002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4pPr>
                <a:lvl5pPr marL="2057400" indent="-228600"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 b="1">
                    <a:solidFill>
                      <a:schemeClr val="bg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</a:defRPr>
                </a:lvl9pPr>
              </a:lstStyle>
              <a:p>
                <a:pPr algn="ctr">
                  <a:defRPr/>
                </a:pPr>
                <a:r>
                  <a:rPr kumimoji="0" lang="zh-TW" altLang="en-US" dirty="0" smtClean="0">
                    <a:effectLst>
                      <a:glow rad="139700">
                        <a:schemeClr val="accent2">
                          <a:satMod val="175000"/>
                          <a:alpha val="40000"/>
                        </a:schemeClr>
                      </a:glo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  <a:cs typeface="文鼎圓體M"/>
                  </a:rPr>
                  <a:t>績效評估</a:t>
                </a:r>
                <a:endParaRPr kumimoji="0" lang="zh-TW" altLang="en-US" dirty="0"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文鼎圓體M"/>
                </a:endParaRPr>
              </a:p>
            </p:txBody>
          </p:sp>
          <p:sp>
            <p:nvSpPr>
              <p:cNvPr id="19466" name="文字方塊 1"/>
              <p:cNvSpPr txBox="1">
                <a:spLocks noChangeArrowheads="1"/>
              </p:cNvSpPr>
              <p:nvPr/>
            </p:nvSpPr>
            <p:spPr bwMode="auto">
              <a:xfrm>
                <a:off x="2189318" y="4015228"/>
                <a:ext cx="4608512" cy="46196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b="1">
                    <a:latin typeface="微軟正黑體" pitchFamily="34" charset="-120"/>
                    <a:ea typeface="微軟正黑體" pitchFamily="34" charset="-120"/>
                  </a:rPr>
                  <a:t>個案計畫生命週期</a:t>
                </a:r>
                <a:r>
                  <a:rPr lang="en-US" altLang="zh-TW" b="1"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b="1">
                    <a:latin typeface="微軟正黑體" pitchFamily="34" charset="-120"/>
                    <a:ea typeface="微軟正黑體" pitchFamily="34" charset="-120"/>
                  </a:rPr>
                  <a:t>指標、經費</a:t>
                </a:r>
                <a:r>
                  <a:rPr lang="en-US" altLang="zh-TW" b="1"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b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9467" name="文字方塊 1"/>
              <p:cNvSpPr txBox="1">
                <a:spLocks noChangeArrowheads="1"/>
              </p:cNvSpPr>
              <p:nvPr/>
            </p:nvSpPr>
            <p:spPr bwMode="auto">
              <a:xfrm>
                <a:off x="2189318" y="4628003"/>
                <a:ext cx="4608512" cy="461962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CCFF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zh-TW" altLang="en-US" b="1">
                    <a:latin typeface="微軟正黑體" pitchFamily="34" charset="-120"/>
                    <a:ea typeface="微軟正黑體" pitchFamily="34" charset="-120"/>
                  </a:rPr>
                  <a:t>機關績效評估</a:t>
                </a:r>
                <a:r>
                  <a:rPr lang="en-US" altLang="zh-TW" b="1"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b="1">
                    <a:latin typeface="微軟正黑體" pitchFamily="34" charset="-120"/>
                    <a:ea typeface="微軟正黑體" pitchFamily="34" charset="-120"/>
                  </a:rPr>
                  <a:t>指標</a:t>
                </a:r>
                <a:r>
                  <a:rPr lang="en-US" altLang="zh-TW" b="1"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zh-TW" altLang="en-US" b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132" name="Line 6"/>
              <p:cNvSpPr>
                <a:spLocks noChangeShapeType="1"/>
              </p:cNvSpPr>
              <p:nvPr/>
            </p:nvSpPr>
            <p:spPr bwMode="auto">
              <a:xfrm>
                <a:off x="7408580" y="4860959"/>
                <a:ext cx="11684" cy="716945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zh-TW" altLang="en-US" sz="221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3" name="Line 32"/>
              <p:cNvSpPr>
                <a:spLocks noChangeShapeType="1"/>
              </p:cNvSpPr>
              <p:nvPr/>
            </p:nvSpPr>
            <p:spPr bwMode="auto">
              <a:xfrm flipH="1">
                <a:off x="5514062" y="5565496"/>
                <a:ext cx="1891180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zh-TW" altLang="en-US" sz="221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4" name="Line 33"/>
              <p:cNvSpPr>
                <a:spLocks noChangeShapeType="1"/>
              </p:cNvSpPr>
              <p:nvPr/>
            </p:nvSpPr>
            <p:spPr bwMode="auto">
              <a:xfrm flipV="1">
                <a:off x="6812683" y="4860959"/>
                <a:ext cx="579205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zh-TW" altLang="en-US" sz="221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6" name="Line 33"/>
              <p:cNvSpPr>
                <a:spLocks noChangeShapeType="1"/>
              </p:cNvSpPr>
              <p:nvPr/>
            </p:nvSpPr>
            <p:spPr bwMode="auto">
              <a:xfrm flipV="1">
                <a:off x="6795991" y="4270858"/>
                <a:ext cx="579205" cy="0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zh-TW" altLang="en-US" sz="221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37" name="Line 6"/>
              <p:cNvSpPr>
                <a:spLocks noChangeShapeType="1"/>
              </p:cNvSpPr>
              <p:nvPr/>
            </p:nvSpPr>
            <p:spPr bwMode="auto">
              <a:xfrm flipH="1">
                <a:off x="7405242" y="4246041"/>
                <a:ext cx="3338" cy="614918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 eaLnBrk="0" hangingPunct="0">
                  <a:defRPr/>
                </a:pPr>
                <a:endParaRPr lang="zh-TW" altLang="en-US" sz="2215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壹、規劃背景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865188" y="1052513"/>
            <a:ext cx="7523162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547688" indent="-457200" algn="just" eaLnBrk="0" hangingPunct="0">
              <a:buFont typeface="Wingdings" pitchFamily="2" charset="2"/>
              <a:buChar char="u"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欠缺公共建設預算供需規劃整合平臺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marL="547688" indent="-457200" algn="just" eaLnBrk="0" hangingPunct="0">
              <a:buFont typeface="Wingdings" pitchFamily="2" charset="2"/>
              <a:buChar char="u"/>
            </a:pP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欠缺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次類別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各</a:t>
            </a:r>
            <a:r>
              <a:rPr lang="zh-TW" altLang="zh-TW" sz="2800" b="1">
                <a:latin typeface="微軟正黑體" pitchFamily="34" charset="-120"/>
                <a:ea typeface="微軟正黑體" pitchFamily="34" charset="-120"/>
              </a:rPr>
              <a:t>計畫未來年度全生命週期</a:t>
            </a:r>
            <a:r>
              <a:rPr lang="zh-TW" altLang="en-US" sz="2800" b="1">
                <a:latin typeface="微軟正黑體" pitchFamily="34" charset="-120"/>
                <a:ea typeface="微軟正黑體" pitchFamily="34" charset="-120"/>
              </a:rPr>
              <a:t>分析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marL="547688" indent="-457200" algn="just">
              <a:lnSpc>
                <a:spcPct val="115000"/>
              </a:lnSpc>
              <a:spcBef>
                <a:spcPct val="10000"/>
              </a:spcBef>
              <a:buClr>
                <a:srgbClr val="24327A"/>
              </a:buClr>
              <a:buFont typeface="Wingdings" pitchFamily="2" charset="2"/>
              <a:buChar char="Ø"/>
            </a:pPr>
            <a:r>
              <a:rPr lang="zh-TW" altLang="en-US" sz="2600" b="1">
                <a:latin typeface="微軟正黑體" pitchFamily="34" charset="-120"/>
                <a:ea typeface="微軟正黑體" pitchFamily="34" charset="-120"/>
              </a:rPr>
              <a:t>未分析同一區域跨次類別間計畫競合關係</a:t>
            </a:r>
            <a:endParaRPr lang="en-US" altLang="zh-TW" sz="2600" b="1">
              <a:latin typeface="微軟正黑體" pitchFamily="34" charset="-120"/>
              <a:ea typeface="微軟正黑體" pitchFamily="34" charset="-120"/>
            </a:endParaRPr>
          </a:p>
          <a:p>
            <a:pPr marL="547688" indent="-457200" algn="just">
              <a:lnSpc>
                <a:spcPct val="115000"/>
              </a:lnSpc>
              <a:spcBef>
                <a:spcPct val="10000"/>
              </a:spcBef>
              <a:buClr>
                <a:srgbClr val="24327A"/>
              </a:buClr>
              <a:buFont typeface="Wingdings" pitchFamily="2" charset="2"/>
              <a:buChar char="Ø"/>
            </a:pPr>
            <a:r>
              <a:rPr lang="zh-TW" altLang="en-US" sz="2600" b="1">
                <a:latin typeface="微軟正黑體" pitchFamily="34" charset="-120"/>
                <a:ea typeface="微軟正黑體" pitchFamily="34" charset="-120"/>
              </a:rPr>
              <a:t>未針對同次類別分析競合關係</a:t>
            </a:r>
            <a:endParaRPr lang="en-US" altLang="zh-TW" sz="2800" b="1">
              <a:latin typeface="微軟正黑體" pitchFamily="34" charset="-120"/>
              <a:ea typeface="微軟正黑體" pitchFamily="34" charset="-120"/>
            </a:endParaRPr>
          </a:p>
          <a:p>
            <a:pPr marL="547688" indent="-457200" algn="just" eaLnBrk="0" hangingPunct="0">
              <a:buFont typeface="Wingdings" pitchFamily="2" charset="2"/>
              <a:buChar char="u"/>
            </a:pPr>
            <a:endParaRPr lang="zh-TW" altLang="en-US" sz="2800" b="1">
              <a:latin typeface="微軟正黑體" pitchFamily="34" charset="-120"/>
              <a:ea typeface="微軟正黑體" pitchFamily="34" charset="-120"/>
            </a:endParaRPr>
          </a:p>
          <a:p>
            <a:pPr marL="547688" indent="-457200" eaLnBrk="0" hangingPunct="0">
              <a:buFont typeface="Wingdings" pitchFamily="2" charset="2"/>
              <a:buChar char="l"/>
            </a:pPr>
            <a:endParaRPr lang="zh-TW" altLang="zh-TW" sz="2800" b="1">
              <a:solidFill>
                <a:schemeClr val="accent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壹、規劃背景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127" name="群組 89"/>
          <p:cNvGrpSpPr>
            <a:grpSpLocks/>
          </p:cNvGrpSpPr>
          <p:nvPr/>
        </p:nvGrpSpPr>
        <p:grpSpPr bwMode="auto">
          <a:xfrm>
            <a:off x="1046163" y="2924175"/>
            <a:ext cx="7685087" cy="3457575"/>
            <a:chOff x="973138" y="1778267"/>
            <a:chExt cx="7688088" cy="3450958"/>
          </a:xfrm>
        </p:grpSpPr>
        <p:grpSp>
          <p:nvGrpSpPr>
            <p:cNvPr id="2130" name="群組 4"/>
            <p:cNvGrpSpPr>
              <a:grpSpLocks/>
            </p:cNvGrpSpPr>
            <p:nvPr/>
          </p:nvGrpSpPr>
          <p:grpSpPr bwMode="auto">
            <a:xfrm>
              <a:off x="973138" y="2349500"/>
              <a:ext cx="7129462" cy="2879725"/>
              <a:chOff x="732711" y="1628800"/>
              <a:chExt cx="7128792" cy="2880320"/>
            </a:xfrm>
          </p:grpSpPr>
          <p:graphicFrame>
            <p:nvGraphicFramePr>
              <p:cNvPr id="2124" name="Object 76"/>
              <p:cNvGraphicFramePr>
                <a:graphicFrameLocks/>
              </p:cNvGraphicFramePr>
              <p:nvPr/>
            </p:nvGraphicFramePr>
            <p:xfrm>
              <a:off x="681911" y="1578000"/>
              <a:ext cx="7230392" cy="2981920"/>
            </p:xfrm>
            <a:graphic>
              <a:graphicData uri="http://schemas.openxmlformats.org/presentationml/2006/ole">
                <p:oleObj spid="_x0000_s2124" name="圖表" r:id="rId3" imgW="7236579" imgH="2993395" progId="Excel.Sheet.8">
                  <p:embed/>
                </p:oleObj>
              </a:graphicData>
            </a:graphic>
          </p:graphicFrame>
          <p:sp>
            <p:nvSpPr>
              <p:cNvPr id="95" name="文字方塊 3"/>
              <p:cNvSpPr txBox="1"/>
              <p:nvPr/>
            </p:nvSpPr>
            <p:spPr>
              <a:xfrm>
                <a:off x="899447" y="3860942"/>
                <a:ext cx="1016301" cy="21553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0" hangingPunct="0">
                  <a:defRPr/>
                </a:pPr>
                <a:r>
                  <a:rPr lang="zh-TW" altLang="en-US" sz="140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（億元）</a:t>
                </a:r>
              </a:p>
            </p:txBody>
          </p:sp>
        </p:grpSp>
        <p:sp>
          <p:nvSpPr>
            <p:cNvPr id="2131" name="矩形圖說文字 7"/>
            <p:cNvSpPr>
              <a:spLocks noChangeArrowheads="1"/>
            </p:cNvSpPr>
            <p:nvPr/>
          </p:nvSpPr>
          <p:spPr bwMode="auto">
            <a:xfrm>
              <a:off x="6310139" y="1778267"/>
              <a:ext cx="2351087" cy="672180"/>
            </a:xfrm>
            <a:prstGeom prst="wedgeRectCallout">
              <a:avLst>
                <a:gd name="adj1" fmla="val 13185"/>
                <a:gd name="adj2" fmla="val 102810"/>
              </a:avLst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128" name="文字方塊 8"/>
          <p:cNvSpPr txBox="1">
            <a:spLocks noChangeArrowheads="1"/>
          </p:cNvSpPr>
          <p:nvPr/>
        </p:nvSpPr>
        <p:spPr bwMode="auto">
          <a:xfrm>
            <a:off x="6421438" y="2924175"/>
            <a:ext cx="225425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TW" altLang="en-US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機關申請計畫</a:t>
            </a:r>
            <a:endParaRPr lang="en-US" altLang="zh-TW" sz="20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0" hangingPunct="0"/>
            <a:r>
              <a:rPr lang="zh-TW" altLang="en-US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經費過度樂觀現象</a:t>
            </a:r>
          </a:p>
        </p:txBody>
      </p:sp>
      <p:sp>
        <p:nvSpPr>
          <p:cNvPr id="2129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865188" y="1052513"/>
            <a:ext cx="752316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360363" indent="-2698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547688" indent="-457200" algn="just" eaLnBrk="0" hangingPunct="0"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中程個案計畫審查與先期作業審查差異</a:t>
            </a:r>
          </a:p>
          <a:p>
            <a:pPr marL="90488" indent="0" algn="just" eaLnBrk="0" hangingPunct="0">
              <a:defRPr/>
            </a:pP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buFont typeface="Wingdings" panose="05000000000000000000" pitchFamily="2" charset="2"/>
              <a:buChar char="l"/>
              <a:defRPr/>
            </a:pPr>
            <a:endParaRPr lang="zh-TW" altLang="zh-TW"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壹、規劃背景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531" name="群組 6"/>
          <p:cNvGrpSpPr>
            <a:grpSpLocks/>
          </p:cNvGrpSpPr>
          <p:nvPr/>
        </p:nvGrpSpPr>
        <p:grpSpPr bwMode="auto">
          <a:xfrm>
            <a:off x="2868613" y="5062538"/>
            <a:ext cx="3643312" cy="1508125"/>
            <a:chOff x="2987825" y="5106748"/>
            <a:chExt cx="3355770" cy="1508105"/>
          </a:xfrm>
        </p:grpSpPr>
        <p:sp>
          <p:nvSpPr>
            <p:cNvPr id="22566" name="矩形圖說文字 7"/>
            <p:cNvSpPr>
              <a:spLocks noChangeArrowheads="1"/>
            </p:cNvSpPr>
            <p:nvPr/>
          </p:nvSpPr>
          <p:spPr bwMode="auto">
            <a:xfrm>
              <a:off x="2987825" y="5112657"/>
              <a:ext cx="3355770" cy="750188"/>
            </a:xfrm>
            <a:prstGeom prst="wedgeRectCallout">
              <a:avLst>
                <a:gd name="adj1" fmla="val 15935"/>
                <a:gd name="adj2" fmla="val 50829"/>
              </a:avLst>
            </a:prstGeom>
            <a:solidFill>
              <a:srgbClr val="FF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2567" name="文字方塊 8"/>
            <p:cNvSpPr txBox="1">
              <a:spLocks noChangeArrowheads="1"/>
            </p:cNvSpPr>
            <p:nvPr/>
          </p:nvSpPr>
          <p:spPr bwMode="auto">
            <a:xfrm>
              <a:off x="3057206" y="5106748"/>
              <a:ext cx="3286388" cy="150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kumimoji="0" lang="zh-TW" altLang="en-US" b="1">
                  <a:solidFill>
                    <a:srgbClr val="CC3300"/>
                  </a:solidFill>
                  <a:latin typeface="微軟正黑體" pitchFamily="34" charset="-120"/>
                  <a:ea typeface="微軟正黑體" pitchFamily="34" charset="-120"/>
                </a:rPr>
                <a:t>待研議由同一時點看多項計畫、多年計畫經費需求</a:t>
              </a:r>
            </a:p>
            <a:p>
              <a:pPr eaLnBrk="0" hangingPunct="0"/>
              <a:endParaRPr lang="zh-TW" altLang="en-US" sz="20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2534" name="AutoShape 4"/>
          <p:cNvSpPr>
            <a:spLocks noChangeArrowheads="1"/>
          </p:cNvSpPr>
          <p:nvPr/>
        </p:nvSpPr>
        <p:spPr bwMode="auto">
          <a:xfrm>
            <a:off x="1870075" y="2952750"/>
            <a:ext cx="2430463" cy="1323975"/>
          </a:xfrm>
          <a:prstGeom prst="flowChartMultidocument">
            <a:avLst/>
          </a:prstGeom>
          <a:solidFill>
            <a:srgbClr val="FFFFFF"/>
          </a:solidFill>
          <a:ln w="158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kumimoji="0" lang="zh-TW" altLang="en-US" sz="1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標楷體" pitchFamily="65" charset="-120"/>
            </a:endParaRPr>
          </a:p>
        </p:txBody>
      </p:sp>
      <p:sp>
        <p:nvSpPr>
          <p:cNvPr id="22535" name="AutoShape 5"/>
          <p:cNvSpPr>
            <a:spLocks noChangeArrowheads="1"/>
          </p:cNvSpPr>
          <p:nvPr/>
        </p:nvSpPr>
        <p:spPr bwMode="auto">
          <a:xfrm>
            <a:off x="1817688" y="3171825"/>
            <a:ext cx="2154237" cy="80962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lIns="18000" tIns="10800" rIns="18000" bIns="10800"/>
          <a:lstStyle/>
          <a:p>
            <a:pPr>
              <a:buFont typeface="Wingdings" pitchFamily="2" charset="2"/>
              <a:buNone/>
              <a:tabLst>
                <a:tab pos="1258888" algn="l"/>
              </a:tabLst>
            </a:pPr>
            <a:r>
              <a:rPr lang="zh-TW" altLang="en-US" sz="2000">
                <a:solidFill>
                  <a:srgbClr val="EEECE1"/>
                </a:solidFill>
                <a:latin typeface="微軟正黑體" pitchFamily="34" charset="-120"/>
                <a:ea typeface="微軟正黑體" pitchFamily="34" charset="-120"/>
              </a:rPr>
              <a:t>．</a:t>
            </a:r>
            <a:r>
              <a:rPr lang="zh-TW" altLang="en-US" sz="20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遇案隨即辦理</a:t>
            </a:r>
          </a:p>
          <a:p>
            <a:pPr>
              <a:buFont typeface="Wingdings" pitchFamily="2" charset="2"/>
              <a:buNone/>
              <a:tabLst>
                <a:tab pos="1258888" algn="l"/>
              </a:tabLst>
            </a:pPr>
            <a:r>
              <a:rPr lang="zh-TW" altLang="en-US" sz="20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．個案計畫審核</a:t>
            </a:r>
          </a:p>
        </p:txBody>
      </p:sp>
      <p:grpSp>
        <p:nvGrpSpPr>
          <p:cNvPr id="22536" name="Group 6"/>
          <p:cNvGrpSpPr>
            <a:grpSpLocks/>
          </p:cNvGrpSpPr>
          <p:nvPr/>
        </p:nvGrpSpPr>
        <p:grpSpPr bwMode="auto">
          <a:xfrm>
            <a:off x="4924425" y="2876550"/>
            <a:ext cx="2357438" cy="1841500"/>
            <a:chOff x="3061" y="1071"/>
            <a:chExt cx="1134" cy="998"/>
          </a:xfrm>
        </p:grpSpPr>
        <p:sp>
          <p:nvSpPr>
            <p:cNvPr id="22550" name="AutoShape 7"/>
            <p:cNvSpPr>
              <a:spLocks noChangeArrowheads="1"/>
            </p:cNvSpPr>
            <p:nvPr/>
          </p:nvSpPr>
          <p:spPr bwMode="auto">
            <a:xfrm>
              <a:off x="3152" y="1162"/>
              <a:ext cx="226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1" name="AutoShape 8"/>
            <p:cNvSpPr>
              <a:spLocks noChangeArrowheads="1"/>
            </p:cNvSpPr>
            <p:nvPr/>
          </p:nvSpPr>
          <p:spPr bwMode="auto">
            <a:xfrm>
              <a:off x="3152" y="1389"/>
              <a:ext cx="226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2" name="AutoShape 9"/>
            <p:cNvSpPr>
              <a:spLocks noChangeArrowheads="1"/>
            </p:cNvSpPr>
            <p:nvPr/>
          </p:nvSpPr>
          <p:spPr bwMode="auto">
            <a:xfrm>
              <a:off x="3152" y="1616"/>
              <a:ext cx="226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3" name="AutoShape 10"/>
            <p:cNvSpPr>
              <a:spLocks noChangeArrowheads="1"/>
            </p:cNvSpPr>
            <p:nvPr/>
          </p:nvSpPr>
          <p:spPr bwMode="auto">
            <a:xfrm>
              <a:off x="3424" y="1162"/>
              <a:ext cx="226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4" name="AutoShape 11"/>
            <p:cNvSpPr>
              <a:spLocks noChangeArrowheads="1"/>
            </p:cNvSpPr>
            <p:nvPr/>
          </p:nvSpPr>
          <p:spPr bwMode="auto">
            <a:xfrm>
              <a:off x="3424" y="1389"/>
              <a:ext cx="226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5" name="AutoShape 12"/>
            <p:cNvSpPr>
              <a:spLocks noChangeArrowheads="1"/>
            </p:cNvSpPr>
            <p:nvPr/>
          </p:nvSpPr>
          <p:spPr bwMode="auto">
            <a:xfrm>
              <a:off x="3424" y="1616"/>
              <a:ext cx="226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6" name="AutoShape 13"/>
            <p:cNvSpPr>
              <a:spLocks noChangeArrowheads="1"/>
            </p:cNvSpPr>
            <p:nvPr/>
          </p:nvSpPr>
          <p:spPr bwMode="auto">
            <a:xfrm>
              <a:off x="3696" y="1162"/>
              <a:ext cx="228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7" name="AutoShape 14"/>
            <p:cNvSpPr>
              <a:spLocks noChangeArrowheads="1"/>
            </p:cNvSpPr>
            <p:nvPr/>
          </p:nvSpPr>
          <p:spPr bwMode="auto">
            <a:xfrm>
              <a:off x="3696" y="1616"/>
              <a:ext cx="228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8" name="AutoShape 15"/>
            <p:cNvSpPr>
              <a:spLocks noChangeArrowheads="1"/>
            </p:cNvSpPr>
            <p:nvPr/>
          </p:nvSpPr>
          <p:spPr bwMode="auto">
            <a:xfrm>
              <a:off x="3696" y="1389"/>
              <a:ext cx="228" cy="182"/>
            </a:xfrm>
            <a:prstGeom prst="flowChartDocument">
              <a:avLst/>
            </a:prstGeom>
            <a:noFill/>
            <a:ln w="15875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59" name="AutoShape 16"/>
            <p:cNvSpPr>
              <a:spLocks noChangeArrowheads="1"/>
            </p:cNvSpPr>
            <p:nvPr/>
          </p:nvSpPr>
          <p:spPr bwMode="auto">
            <a:xfrm>
              <a:off x="3061" y="1071"/>
              <a:ext cx="1134" cy="998"/>
            </a:xfrm>
            <a:prstGeom prst="roundRect">
              <a:avLst>
                <a:gd name="adj" fmla="val 16667"/>
              </a:avLst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buFont typeface="Wingdings" pitchFamily="2" charset="2"/>
                <a:buNone/>
              </a:pPr>
              <a:endParaRPr kumimoji="0" lang="zh-TW" altLang="en-US" sz="18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標楷體" pitchFamily="65" charset="-120"/>
              </a:endParaRPr>
            </a:p>
          </p:txBody>
        </p:sp>
        <p:sp>
          <p:nvSpPr>
            <p:cNvPr id="22560" name="Line 17"/>
            <p:cNvSpPr>
              <a:spLocks noChangeShapeType="1"/>
            </p:cNvSpPr>
            <p:nvPr/>
          </p:nvSpPr>
          <p:spPr bwMode="auto">
            <a:xfrm>
              <a:off x="3288" y="1842"/>
              <a:ext cx="0" cy="1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3560" y="1842"/>
              <a:ext cx="0" cy="1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2562" name="Line 19"/>
            <p:cNvSpPr>
              <a:spLocks noChangeShapeType="1"/>
            </p:cNvSpPr>
            <p:nvPr/>
          </p:nvSpPr>
          <p:spPr bwMode="auto">
            <a:xfrm>
              <a:off x="3787" y="1842"/>
              <a:ext cx="0" cy="1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2563" name="Line 20"/>
            <p:cNvSpPr>
              <a:spLocks noChangeShapeType="1"/>
            </p:cNvSpPr>
            <p:nvPr/>
          </p:nvSpPr>
          <p:spPr bwMode="auto">
            <a:xfrm rot="5400000">
              <a:off x="4033" y="1186"/>
              <a:ext cx="0" cy="1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2564" name="Line 21"/>
            <p:cNvSpPr>
              <a:spLocks noChangeShapeType="1"/>
            </p:cNvSpPr>
            <p:nvPr/>
          </p:nvSpPr>
          <p:spPr bwMode="auto">
            <a:xfrm rot="5400000">
              <a:off x="4038" y="1412"/>
              <a:ext cx="0" cy="1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22565" name="Line 22"/>
            <p:cNvSpPr>
              <a:spLocks noChangeShapeType="1"/>
            </p:cNvSpPr>
            <p:nvPr/>
          </p:nvSpPr>
          <p:spPr bwMode="auto">
            <a:xfrm rot="5400000">
              <a:off x="4038" y="1638"/>
              <a:ext cx="0" cy="13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zh-TW" altLang="en-US"/>
            </a:p>
          </p:txBody>
        </p:sp>
      </p:grpSp>
      <p:sp>
        <p:nvSpPr>
          <p:cNvPr id="22537" name="Text Box 23"/>
          <p:cNvSpPr txBox="1">
            <a:spLocks noChangeArrowheads="1"/>
          </p:cNvSpPr>
          <p:nvPr/>
        </p:nvSpPr>
        <p:spPr bwMode="auto">
          <a:xfrm>
            <a:off x="1042988" y="1700213"/>
            <a:ext cx="36052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中程個案計畫審查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kumimoji="0" lang="en-US" altLang="zh-TW" sz="20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在不同時點、審核單一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kumimoji="0" lang="zh-TW" altLang="en-US" sz="20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計畫及其多年計畫經費需求）</a:t>
            </a:r>
          </a:p>
        </p:txBody>
      </p:sp>
      <p:sp>
        <p:nvSpPr>
          <p:cNvPr id="22538" name="Text Box 24"/>
          <p:cNvSpPr txBox="1">
            <a:spLocks noChangeArrowheads="1"/>
          </p:cNvSpPr>
          <p:nvPr/>
        </p:nvSpPr>
        <p:spPr bwMode="auto">
          <a:xfrm>
            <a:off x="4594225" y="1746250"/>
            <a:ext cx="3311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zh-TW" altLang="en-US" b="1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年度預算先期作業</a:t>
            </a:r>
          </a:p>
          <a:p>
            <a:pPr algn="ctr"/>
            <a:r>
              <a:rPr kumimoji="0" lang="en-US" altLang="zh-TW" sz="20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en-US" sz="20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同一時點、審核所有</a:t>
            </a:r>
          </a:p>
          <a:p>
            <a:pPr algn="ctr"/>
            <a:r>
              <a:rPr kumimoji="0" lang="zh-TW" altLang="en-US" sz="20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計畫單一年度預算）</a:t>
            </a:r>
          </a:p>
        </p:txBody>
      </p:sp>
      <p:sp>
        <p:nvSpPr>
          <p:cNvPr id="22539" name="Text Box 25"/>
          <p:cNvSpPr txBox="1">
            <a:spLocks noChangeArrowheads="1"/>
          </p:cNvSpPr>
          <p:nvPr/>
        </p:nvSpPr>
        <p:spPr bwMode="auto">
          <a:xfrm>
            <a:off x="800100" y="4278313"/>
            <a:ext cx="41243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2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性別影響評估、財務計畫書</a:t>
            </a:r>
          </a:p>
        </p:txBody>
      </p:sp>
      <p:sp>
        <p:nvSpPr>
          <p:cNvPr id="22540" name="Line 26"/>
          <p:cNvSpPr>
            <a:spLocks noChangeShapeType="1"/>
          </p:cNvSpPr>
          <p:nvPr/>
        </p:nvSpPr>
        <p:spPr bwMode="auto">
          <a:xfrm flipH="1" flipV="1">
            <a:off x="3390900" y="3987800"/>
            <a:ext cx="120650" cy="36195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none" w="sm" len="sm"/>
            <a:tailEnd type="triangle" w="lg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1" name="Line 27"/>
          <p:cNvSpPr>
            <a:spLocks noChangeShapeType="1"/>
          </p:cNvSpPr>
          <p:nvPr/>
        </p:nvSpPr>
        <p:spPr bwMode="auto">
          <a:xfrm flipH="1" flipV="1">
            <a:off x="4022725" y="3908425"/>
            <a:ext cx="0" cy="3683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none" w="sm" len="sm"/>
            <a:tailEnd type="triangle" w="lg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2" name="Line 28"/>
          <p:cNvSpPr>
            <a:spLocks noChangeShapeType="1"/>
          </p:cNvSpPr>
          <p:nvPr/>
        </p:nvSpPr>
        <p:spPr bwMode="auto">
          <a:xfrm flipH="1" flipV="1">
            <a:off x="4232275" y="3760788"/>
            <a:ext cx="0" cy="51593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 type="none" w="sm" len="sm"/>
            <a:tailEnd type="triangle" w="lg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3" name="Line 29"/>
          <p:cNvSpPr>
            <a:spLocks noChangeShapeType="1"/>
          </p:cNvSpPr>
          <p:nvPr/>
        </p:nvSpPr>
        <p:spPr bwMode="auto">
          <a:xfrm flipH="1" flipV="1">
            <a:off x="7115175" y="3246438"/>
            <a:ext cx="4445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lg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4" name="Line 30"/>
          <p:cNvSpPr>
            <a:spLocks noChangeShapeType="1"/>
          </p:cNvSpPr>
          <p:nvPr/>
        </p:nvSpPr>
        <p:spPr bwMode="auto">
          <a:xfrm flipH="1" flipV="1">
            <a:off x="7115175" y="3614738"/>
            <a:ext cx="4445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lg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5" name="Line 31"/>
          <p:cNvSpPr>
            <a:spLocks noChangeShapeType="1"/>
          </p:cNvSpPr>
          <p:nvPr/>
        </p:nvSpPr>
        <p:spPr bwMode="auto">
          <a:xfrm flipH="1" flipV="1">
            <a:off x="7115175" y="3983038"/>
            <a:ext cx="444500" cy="1587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triangle" w="lg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6" name="Text Box 32"/>
          <p:cNvSpPr txBox="1">
            <a:spLocks noChangeArrowheads="1"/>
          </p:cNvSpPr>
          <p:nvPr/>
        </p:nvSpPr>
        <p:spPr bwMode="auto">
          <a:xfrm>
            <a:off x="7546975" y="2544763"/>
            <a:ext cx="5191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200" b="1">
                <a:solidFill>
                  <a:srgbClr val="CC3300"/>
                </a:solidFill>
                <a:latin typeface="微軟正黑體" pitchFamily="34" charset="-120"/>
                <a:ea typeface="微軟正黑體" pitchFamily="34" charset="-120"/>
              </a:rPr>
              <a:t>配搭編列預算</a:t>
            </a:r>
          </a:p>
        </p:txBody>
      </p:sp>
      <p:sp>
        <p:nvSpPr>
          <p:cNvPr id="22547" name="Line 33"/>
          <p:cNvSpPr>
            <a:spLocks noChangeShapeType="1"/>
          </p:cNvSpPr>
          <p:nvPr/>
        </p:nvSpPr>
        <p:spPr bwMode="auto">
          <a:xfrm>
            <a:off x="4783138" y="1747838"/>
            <a:ext cx="0" cy="3046412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2548" name="AutoShape 34"/>
          <p:cNvSpPr>
            <a:spLocks noChangeArrowheads="1"/>
          </p:cNvSpPr>
          <p:nvPr/>
        </p:nvSpPr>
        <p:spPr bwMode="auto">
          <a:xfrm rot="10800000">
            <a:off x="4551363" y="2508250"/>
            <a:ext cx="442912" cy="665163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>
              <a:buFont typeface="Wingdings" pitchFamily="2" charset="2"/>
              <a:buNone/>
            </a:pPr>
            <a:endParaRPr kumimoji="0" lang="zh-TW" altLang="en-US" sz="1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標楷體" pitchFamily="65" charset="-120"/>
            </a:endParaRPr>
          </a:p>
        </p:txBody>
      </p:sp>
      <p:sp>
        <p:nvSpPr>
          <p:cNvPr id="22549" name="AutoShape 35"/>
          <p:cNvSpPr>
            <a:spLocks noChangeArrowheads="1"/>
          </p:cNvSpPr>
          <p:nvPr/>
        </p:nvSpPr>
        <p:spPr bwMode="auto">
          <a:xfrm>
            <a:off x="4551363" y="3613150"/>
            <a:ext cx="442912" cy="663575"/>
          </a:xfrm>
          <a:prstGeom prst="lef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bg1"/>
              </a:gs>
              <a:gs pos="100000">
                <a:srgbClr val="FF99FF"/>
              </a:gs>
            </a:gsLst>
            <a:path path="rect">
              <a:fillToRect l="50000" t="50000" r="50000" b="50000"/>
            </a:path>
          </a:gradFill>
          <a:ln w="12700">
            <a:solidFill>
              <a:srgbClr val="FF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buFont typeface="Wingdings" pitchFamily="2" charset="2"/>
              <a:buNone/>
            </a:pPr>
            <a:endParaRPr kumimoji="0" lang="zh-TW" altLang="en-US" sz="18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標楷體" pitchFamily="65" charset="-120"/>
            </a:endParaRPr>
          </a:p>
        </p:txBody>
      </p:sp>
      <p:sp>
        <p:nvSpPr>
          <p:cNvPr id="22533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2636838"/>
            <a:ext cx="8737600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865188" y="1052513"/>
            <a:ext cx="7488237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2913" lvl="1" indent="-342900" algn="just" eaLnBrk="0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2800" b="1">
                <a:ea typeface="文鼎圓體M"/>
                <a:cs typeface="Arial" charset="0"/>
                <a:sym typeface="Wingdings" pitchFamily="2" charset="2"/>
              </a:rPr>
              <a:t>個案計畫尚未將屆期成效檢討結果提供未來年度預算審議參考，尚待建立連結並推動全生命週期績效管理機制。</a:t>
            </a: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壹、規劃背景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1"/>
          <p:cNvGrpSpPr>
            <a:grpSpLocks/>
          </p:cNvGrpSpPr>
          <p:nvPr/>
        </p:nvGrpSpPr>
        <p:grpSpPr bwMode="auto">
          <a:xfrm>
            <a:off x="731838" y="1268413"/>
            <a:ext cx="7956550" cy="4205287"/>
            <a:chOff x="567" y="801"/>
            <a:chExt cx="4537" cy="2807"/>
          </a:xfrm>
        </p:grpSpPr>
        <p:sp>
          <p:nvSpPr>
            <p:cNvPr id="24586" name="AutoShape 12"/>
            <p:cNvSpPr>
              <a:spLocks noChangeArrowheads="1"/>
            </p:cNvSpPr>
            <p:nvPr/>
          </p:nvSpPr>
          <p:spPr bwMode="gray">
            <a:xfrm rot="10800000">
              <a:off x="567" y="1927"/>
              <a:ext cx="871" cy="1222"/>
            </a:xfrm>
            <a:prstGeom prst="upArrowCallout">
              <a:avLst>
                <a:gd name="adj1" fmla="val 25000"/>
                <a:gd name="adj2" fmla="val 25000"/>
                <a:gd name="adj3" fmla="val 23383"/>
                <a:gd name="adj4" fmla="val 66667"/>
              </a:avLst>
            </a:prstGeom>
            <a:solidFill>
              <a:srgbClr val="B1A35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6A6238"/>
              </a:prst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zh-TW" altLang="en-US" sz="2200">
                <a:solidFill>
                  <a:srgbClr val="FFFFFF"/>
                </a:solidFill>
                <a:latin typeface="Tahoma" pitchFamily="34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24587" name="AutoShape 13"/>
            <p:cNvSpPr>
              <a:spLocks noChangeArrowheads="1"/>
            </p:cNvSpPr>
            <p:nvPr/>
          </p:nvSpPr>
          <p:spPr bwMode="gray">
            <a:xfrm rot="10800000">
              <a:off x="3340" y="1927"/>
              <a:ext cx="812" cy="1222"/>
            </a:xfrm>
            <a:prstGeom prst="upArrowCallout">
              <a:avLst>
                <a:gd name="adj1" fmla="val 25000"/>
                <a:gd name="adj2" fmla="val 25000"/>
                <a:gd name="adj3" fmla="val 25082"/>
                <a:gd name="adj4" fmla="val 66667"/>
              </a:avLst>
            </a:prstGeom>
            <a:solidFill>
              <a:srgbClr val="A1A646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61642A"/>
              </a:prst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zh-TW" altLang="en-US" sz="1600">
                <a:solidFill>
                  <a:srgbClr val="FFFFFF"/>
                </a:solidFill>
                <a:latin typeface="Tahoma" pitchFamily="34" charset="0"/>
                <a:ea typeface="典匠中特圓"/>
                <a:cs typeface="Tahoma" pitchFamily="34" charset="0"/>
              </a:endParaRPr>
            </a:p>
          </p:txBody>
        </p:sp>
        <p:sp>
          <p:nvSpPr>
            <p:cNvPr id="216078" name="AutoShape 14"/>
            <p:cNvSpPr>
              <a:spLocks noChangeArrowheads="1"/>
            </p:cNvSpPr>
            <p:nvPr/>
          </p:nvSpPr>
          <p:spPr bwMode="gray">
            <a:xfrm>
              <a:off x="629" y="801"/>
              <a:ext cx="4401" cy="605"/>
            </a:xfrm>
            <a:prstGeom prst="triangle">
              <a:avLst>
                <a:gd name="adj" fmla="val 50000"/>
              </a:avLst>
            </a:prstGeom>
            <a:solidFill>
              <a:srgbClr val="E0AD12"/>
            </a:solidFill>
            <a:ln>
              <a:noFill/>
            </a:ln>
            <a:effectLst>
              <a:prstShdw prst="shdw17" dist="17961" dir="2700000">
                <a:srgbClr val="E0AD12">
                  <a:gamma/>
                  <a:shade val="60000"/>
                  <a:invGamma/>
                </a:srgbClr>
              </a:prstShdw>
            </a:effectLst>
            <a:extLst>
              <a:ext uri="{91240B29-F687-4F45-9708-019B960494DF}"/>
            </a:ex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  <a:defRPr/>
              </a:pPr>
              <a:r>
                <a:rPr kumimoji="0" lang="zh-TW" altLang="en-US" sz="36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kumimoji="0" lang="zh-TW" alt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國家發展計畫</a:t>
              </a:r>
            </a:p>
          </p:txBody>
        </p:sp>
        <p:sp>
          <p:nvSpPr>
            <p:cNvPr id="24589" name="AutoShape 16"/>
            <p:cNvSpPr>
              <a:spLocks noChangeArrowheads="1"/>
            </p:cNvSpPr>
            <p:nvPr/>
          </p:nvSpPr>
          <p:spPr bwMode="gray">
            <a:xfrm rot="10800000">
              <a:off x="1506" y="1927"/>
              <a:ext cx="871" cy="1222"/>
            </a:xfrm>
            <a:prstGeom prst="upArrowCallout">
              <a:avLst>
                <a:gd name="adj1" fmla="val 25000"/>
                <a:gd name="adj2" fmla="val 25000"/>
                <a:gd name="adj3" fmla="val 23383"/>
                <a:gd name="adj4" fmla="val 66667"/>
              </a:avLst>
            </a:prstGeom>
            <a:solidFill>
              <a:srgbClr val="D97300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24500"/>
              </a:prst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zh-TW" altLang="en-US" sz="2200">
                <a:solidFill>
                  <a:srgbClr val="FFFFFF"/>
                </a:solidFill>
                <a:latin typeface="Tahoma" pitchFamily="34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24590" name="AutoShape 17"/>
            <p:cNvSpPr>
              <a:spLocks noChangeArrowheads="1"/>
            </p:cNvSpPr>
            <p:nvPr/>
          </p:nvSpPr>
          <p:spPr bwMode="gray">
            <a:xfrm rot="10800000">
              <a:off x="2424" y="1927"/>
              <a:ext cx="872" cy="1222"/>
            </a:xfrm>
            <a:prstGeom prst="upArrowCallout">
              <a:avLst>
                <a:gd name="adj1" fmla="val 25000"/>
                <a:gd name="adj2" fmla="val 25000"/>
                <a:gd name="adj3" fmla="val 23356"/>
                <a:gd name="adj4" fmla="val 66667"/>
              </a:avLst>
            </a:prstGeom>
            <a:solidFill>
              <a:srgbClr val="E0AD12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6680B"/>
              </a:prst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endParaRPr kumimoji="0" lang="zh-TW" altLang="en-US" sz="1600">
                <a:solidFill>
                  <a:srgbClr val="FFFFFF"/>
                </a:solidFill>
                <a:latin typeface="Tahoma" pitchFamily="34" charset="0"/>
                <a:ea typeface="典匠中特圓"/>
                <a:cs typeface="Tahoma" pitchFamily="34" charset="0"/>
              </a:endParaRPr>
            </a:p>
          </p:txBody>
        </p:sp>
        <p:sp>
          <p:nvSpPr>
            <p:cNvPr id="24591" name="AutoShape 18"/>
            <p:cNvSpPr>
              <a:spLocks noChangeArrowheads="1"/>
            </p:cNvSpPr>
            <p:nvPr/>
          </p:nvSpPr>
          <p:spPr bwMode="gray">
            <a:xfrm rot="10800000">
              <a:off x="4233" y="1927"/>
              <a:ext cx="871" cy="1222"/>
            </a:xfrm>
            <a:prstGeom prst="upArrowCallout">
              <a:avLst>
                <a:gd name="adj1" fmla="val 25000"/>
                <a:gd name="adj2" fmla="val 25000"/>
                <a:gd name="adj3" fmla="val 23383"/>
                <a:gd name="adj4" fmla="val 66667"/>
              </a:avLst>
            </a:prstGeom>
            <a:solidFill>
              <a:srgbClr val="5274A6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314664"/>
              </a:prstShdw>
            </a:effec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kumimoji="0" lang="zh-TW" altLang="en-US" sz="1600">
                  <a:solidFill>
                    <a:srgbClr val="FFFFFF"/>
                  </a:solidFill>
                  <a:latin typeface="Tahoma" pitchFamily="34" charset="0"/>
                  <a:ea typeface="典匠中特圓"/>
                  <a:cs typeface="Tahoma" pitchFamily="34" charset="0"/>
                </a:rPr>
                <a:t> </a:t>
              </a:r>
              <a:endParaRPr kumimoji="0" lang="zh-TW" altLang="en-US" sz="2200">
                <a:solidFill>
                  <a:srgbClr val="FFFFFF"/>
                </a:solidFill>
                <a:latin typeface="Tahoma" pitchFamily="34" charset="0"/>
                <a:ea typeface="標楷體" pitchFamily="65" charset="-120"/>
                <a:cs typeface="Tahoma" pitchFamily="34" charset="0"/>
              </a:endParaRPr>
            </a:p>
          </p:txBody>
        </p:sp>
        <p:sp>
          <p:nvSpPr>
            <p:cNvPr id="216083" name="Text Box 19"/>
            <p:cNvSpPr txBox="1">
              <a:spLocks noChangeArrowheads="1"/>
            </p:cNvSpPr>
            <p:nvPr/>
          </p:nvSpPr>
          <p:spPr bwMode="gray">
            <a:xfrm>
              <a:off x="637" y="3233"/>
              <a:ext cx="4438" cy="375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prstShdw prst="shdw17" dist="17961" dir="2700000">
                <a:srgbClr val="6399AB">
                  <a:gamma/>
                  <a:shade val="60000"/>
                  <a:invGamma/>
                </a:srgbClr>
              </a:prstShdw>
            </a:effectLst>
            <a:extLst>
              <a:ext uri="{91240B29-F687-4F45-9708-019B960494DF}"/>
            </a:extLst>
          </p:spPr>
          <p:txBody>
            <a:bodyPr lIns="45720" tIns="44450" rIns="45720" bIns="44450" anchor="ctr" anchorCtr="1"/>
            <a:lstStyle/>
            <a:p>
              <a:pPr algn="ctr" eaLnBrk="0" hangingPunct="0">
                <a:lnSpc>
                  <a:spcPct val="85000"/>
                </a:lnSpc>
                <a:spcBef>
                  <a:spcPct val="30000"/>
                </a:spcBef>
              </a:pPr>
              <a:r>
                <a:rPr lang="zh-TW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建構知識分享、開放參與平臺</a:t>
              </a:r>
            </a:p>
          </p:txBody>
        </p:sp>
      </p:grp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gray">
          <a:xfrm>
            <a:off x="808856" y="2300979"/>
            <a:ext cx="7782933" cy="561804"/>
          </a:xfrm>
          <a:prstGeom prst="rect">
            <a:avLst/>
          </a:prstGeom>
          <a:solidFill>
            <a:srgbClr val="6399AB"/>
          </a:solidFill>
          <a:ln>
            <a:noFill/>
          </a:ln>
          <a:effectLst>
            <a:prstShdw prst="shdw17" dist="17961" dir="2700000">
              <a:srgbClr val="6399AB">
                <a:gamma/>
                <a:shade val="60000"/>
                <a:invGamma/>
              </a:srgbClr>
            </a:prstShdw>
          </a:effectLst>
          <a:extLst>
            <a:ext uri="{91240B29-F687-4F45-9708-019B960494DF}"/>
          </a:extLst>
        </p:spPr>
        <p:txBody>
          <a:bodyPr lIns="45720" tIns="44450" rIns="45720" bIns="44450" anchor="ctr" anchorCtr="1"/>
          <a:lstStyle/>
          <a:p>
            <a:pPr algn="ctr">
              <a:defRPr/>
            </a:pPr>
            <a:r>
              <a:rPr kumimoji="0" lang="zh-TW" altLang="en-US" sz="28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文鼎圓體M"/>
              </a:rPr>
              <a:t>公共建設計畫全生命週期績效管理</a:t>
            </a:r>
          </a:p>
        </p:txBody>
      </p:sp>
      <p:sp>
        <p:nvSpPr>
          <p:cNvPr id="17" name="文字方塊 3"/>
          <p:cNvSpPr txBox="1"/>
          <p:nvPr/>
        </p:nvSpPr>
        <p:spPr bwMode="auto">
          <a:xfrm>
            <a:off x="788988" y="2989263"/>
            <a:ext cx="1414462" cy="1235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建立中長程計畫體系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架構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3"/>
          <p:cNvSpPr txBox="1"/>
          <p:nvPr/>
        </p:nvSpPr>
        <p:spPr bwMode="auto">
          <a:xfrm>
            <a:off x="2436813" y="2989263"/>
            <a:ext cx="1412875" cy="1235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預先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整合規劃公共建設資源</a:t>
            </a:r>
          </a:p>
          <a:p>
            <a:pPr eaLnBrk="0" hangingPunct="0">
              <a:defRPr/>
            </a:pPr>
            <a:endParaRPr lang="zh-TW" altLang="en-US" sz="24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0" name="文字方塊 3"/>
          <p:cNvSpPr txBox="1"/>
          <p:nvPr/>
        </p:nvSpPr>
        <p:spPr bwMode="auto">
          <a:xfrm>
            <a:off x="4048125" y="2963863"/>
            <a:ext cx="1414463" cy="123666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年度預算先期作業功能</a:t>
            </a:r>
          </a:p>
          <a:p>
            <a:pPr eaLnBrk="0" hangingPunct="0">
              <a:defRPr/>
            </a:pPr>
            <a:endParaRPr lang="zh-TW" altLang="en-US" sz="24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1" name="文字方塊 3"/>
          <p:cNvSpPr txBox="1"/>
          <p:nvPr/>
        </p:nvSpPr>
        <p:spPr bwMode="auto">
          <a:xfrm>
            <a:off x="5622925" y="2954338"/>
            <a:ext cx="1412875" cy="1235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議建立計畫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期中評估機制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endParaRPr lang="zh-TW" altLang="en-US" sz="24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22" name="文字方塊 3"/>
          <p:cNvSpPr txBox="1"/>
          <p:nvPr/>
        </p:nvSpPr>
        <p:spPr bwMode="auto">
          <a:xfrm>
            <a:off x="7207250" y="2946400"/>
            <a:ext cx="1412875" cy="123507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議建立計畫營運評估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機制</a:t>
            </a:r>
            <a:endParaRPr lang="zh-TW" altLang="en-US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7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剪去對角線角落矩形 43"/>
          <p:cNvSpPr/>
          <p:nvPr/>
        </p:nvSpPr>
        <p:spPr>
          <a:xfrm>
            <a:off x="1081088" y="969963"/>
            <a:ext cx="7518400" cy="946150"/>
          </a:xfrm>
          <a:prstGeom prst="snip2DiagRect">
            <a:avLst>
              <a:gd name="adj1" fmla="val 14616"/>
              <a:gd name="adj2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anchor="ctr"/>
          <a:lstStyle/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kumimoji="0" lang="zh-TW" altLang="en-US" sz="26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以國家發展計畫為核心，連結中程及年度施政計畫、中長程個案計畫及預算編擬</a:t>
            </a:r>
          </a:p>
        </p:txBody>
      </p:sp>
      <p:grpSp>
        <p:nvGrpSpPr>
          <p:cNvPr id="25602" name="群組 82"/>
          <p:cNvGrpSpPr>
            <a:grpSpLocks/>
          </p:cNvGrpSpPr>
          <p:nvPr/>
        </p:nvGrpSpPr>
        <p:grpSpPr bwMode="auto">
          <a:xfrm>
            <a:off x="735013" y="2024063"/>
            <a:ext cx="8151812" cy="4068762"/>
            <a:chOff x="165604" y="1901226"/>
            <a:chExt cx="8978397" cy="4349498"/>
          </a:xfrm>
        </p:grpSpPr>
        <p:grpSp>
          <p:nvGrpSpPr>
            <p:cNvPr id="25606" name="群組 44"/>
            <p:cNvGrpSpPr>
              <a:grpSpLocks/>
            </p:cNvGrpSpPr>
            <p:nvPr/>
          </p:nvGrpSpPr>
          <p:grpSpPr bwMode="auto">
            <a:xfrm>
              <a:off x="205820" y="1901226"/>
              <a:ext cx="8938181" cy="4349498"/>
              <a:chOff x="205820" y="1901226"/>
              <a:chExt cx="8938181" cy="4349498"/>
            </a:xfrm>
          </p:grpSpPr>
          <p:sp>
            <p:nvSpPr>
              <p:cNvPr id="46" name="圓角矩形 45"/>
              <p:cNvSpPr/>
              <p:nvPr/>
            </p:nvSpPr>
            <p:spPr>
              <a:xfrm>
                <a:off x="3793680" y="3464194"/>
                <a:ext cx="2785315" cy="955431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中程施政計畫</a:t>
                </a:r>
                <a:endParaRPr kumimoji="0" lang="en-US" altLang="zh-TW" sz="1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部會別</a:t>
                </a:r>
                <a:r>
                  <a:rPr kumimoji="0" lang="en-US" altLang="zh-TW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</a:t>
                </a: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含施政綱要</a:t>
                </a:r>
                <a:r>
                  <a:rPr kumimoji="0" lang="en-US" altLang="zh-TW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5609" name="直線接點 46"/>
              <p:cNvCxnSpPr>
                <a:cxnSpLocks noChangeShapeType="1"/>
              </p:cNvCxnSpPr>
              <p:nvPr/>
            </p:nvCxnSpPr>
            <p:spPr bwMode="auto">
              <a:xfrm flipH="1">
                <a:off x="3335867" y="4849076"/>
                <a:ext cx="5808134" cy="0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48" name="圓角矩形 47"/>
              <p:cNvSpPr/>
              <p:nvPr/>
            </p:nvSpPr>
            <p:spPr>
              <a:xfrm>
                <a:off x="6918198" y="3472680"/>
                <a:ext cx="1806170" cy="936763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72000" tIns="36000" rIns="72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中程資源</a:t>
                </a:r>
                <a:endPara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分配方針</a:t>
                </a:r>
              </a:p>
            </p:txBody>
          </p:sp>
          <p:sp>
            <p:nvSpPr>
              <p:cNvPr id="49" name="圓角矩形 48"/>
              <p:cNvSpPr/>
              <p:nvPr/>
            </p:nvSpPr>
            <p:spPr>
              <a:xfrm>
                <a:off x="3793680" y="5120499"/>
                <a:ext cx="2785315" cy="969007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年度施政計畫及概算</a:t>
                </a:r>
                <a:endParaRPr kumimoji="0" lang="en-US" altLang="zh-TW" sz="1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部會別</a:t>
                </a:r>
                <a:r>
                  <a:rPr kumimoji="0" lang="en-US" altLang="zh-TW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zh-TW" altLang="en-US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5612" name="直線單箭頭接點 49"/>
              <p:cNvCxnSpPr>
                <a:cxnSpLocks noChangeShapeType="1"/>
                <a:stCxn id="53" idx="2"/>
                <a:endCxn id="46" idx="0"/>
              </p:cNvCxnSpPr>
              <p:nvPr/>
            </p:nvCxnSpPr>
            <p:spPr bwMode="auto">
              <a:xfrm>
                <a:off x="5175324" y="2952326"/>
                <a:ext cx="10241" cy="512025"/>
              </a:xfrm>
              <a:prstGeom prst="straightConnector1">
                <a:avLst/>
              </a:prstGeom>
              <a:noFill/>
              <a:ln w="44450" algn="ctr">
                <a:solidFill>
                  <a:srgbClr val="5B9BD5"/>
                </a:solidFill>
                <a:miter lim="800000"/>
                <a:headEnd type="none" w="sm" len="sm"/>
                <a:tailEnd type="arrow" w="sm" len="sm"/>
              </a:ln>
            </p:spPr>
          </p:cxnSp>
          <p:cxnSp>
            <p:nvCxnSpPr>
              <p:cNvPr id="25613" name="直線單箭頭接點 50"/>
              <p:cNvCxnSpPr>
                <a:cxnSpLocks noChangeShapeType="1"/>
                <a:stCxn id="48" idx="1"/>
                <a:endCxn id="46" idx="3"/>
              </p:cNvCxnSpPr>
              <p:nvPr/>
            </p:nvCxnSpPr>
            <p:spPr bwMode="auto">
              <a:xfrm flipH="1">
                <a:off x="6578594" y="3940819"/>
                <a:ext cx="339891" cy="1161"/>
              </a:xfrm>
              <a:prstGeom prst="straightConnector1">
                <a:avLst/>
              </a:prstGeom>
              <a:noFill/>
              <a:ln w="44450" algn="ctr">
                <a:solidFill>
                  <a:srgbClr val="C55A11"/>
                </a:solidFill>
                <a:miter lim="800000"/>
                <a:headEnd type="none" w="sm" len="sm"/>
                <a:tailEnd type="arrow" w="sm" len="sm"/>
              </a:ln>
            </p:spPr>
          </p:cxnSp>
          <p:cxnSp>
            <p:nvCxnSpPr>
              <p:cNvPr id="25614" name="直線單箭頭接點 51"/>
              <p:cNvCxnSpPr>
                <a:cxnSpLocks noChangeShapeType="1"/>
                <a:stCxn id="62" idx="1"/>
                <a:endCxn id="49" idx="3"/>
              </p:cNvCxnSpPr>
              <p:nvPr/>
            </p:nvCxnSpPr>
            <p:spPr bwMode="auto">
              <a:xfrm flipH="1">
                <a:off x="6578595" y="5586417"/>
                <a:ext cx="339890" cy="18969"/>
              </a:xfrm>
              <a:prstGeom prst="straightConnector1">
                <a:avLst/>
              </a:prstGeom>
              <a:noFill/>
              <a:ln w="44450" algn="ctr">
                <a:solidFill>
                  <a:srgbClr val="C55A11"/>
                </a:solidFill>
                <a:miter lim="800000"/>
                <a:headEnd type="none" w="sm" len="sm"/>
                <a:tailEnd type="arrow" w="sm" len="sm"/>
              </a:ln>
            </p:spPr>
          </p:cxnSp>
          <p:sp>
            <p:nvSpPr>
              <p:cNvPr id="53" name="圓角矩形 52"/>
              <p:cNvSpPr/>
              <p:nvPr/>
            </p:nvSpPr>
            <p:spPr>
              <a:xfrm>
                <a:off x="3783189" y="2016624"/>
                <a:ext cx="2785315" cy="935065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  國家發展計畫</a:t>
                </a:r>
                <a:endPara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4" name="圓角矩形 53"/>
              <p:cNvSpPr/>
              <p:nvPr/>
            </p:nvSpPr>
            <p:spPr>
              <a:xfrm>
                <a:off x="3851380" y="2086202"/>
                <a:ext cx="678407" cy="624509"/>
              </a:xfrm>
              <a:prstGeom prst="roundRect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50000">
                    <a:srgbClr val="FFCCFF"/>
                  </a:gs>
                  <a:gs pos="100000">
                    <a:srgbClr val="5B9BD5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25400" cap="flat" cmpd="sng" algn="ctr">
                <a:solidFill>
                  <a:srgbClr val="FFE1FF"/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srgbClr val="DF515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核心政策</a:t>
                </a:r>
              </a:p>
            </p:txBody>
          </p:sp>
          <p:cxnSp>
            <p:nvCxnSpPr>
              <p:cNvPr id="25617" name="直線單箭頭接點 54"/>
              <p:cNvCxnSpPr>
                <a:cxnSpLocks noChangeShapeType="1"/>
                <a:stCxn id="46" idx="2"/>
                <a:endCxn id="49" idx="0"/>
              </p:cNvCxnSpPr>
              <p:nvPr/>
            </p:nvCxnSpPr>
            <p:spPr bwMode="auto">
              <a:xfrm>
                <a:off x="5185565" y="4419609"/>
                <a:ext cx="0" cy="701136"/>
              </a:xfrm>
              <a:prstGeom prst="straightConnector1">
                <a:avLst/>
              </a:prstGeom>
              <a:noFill/>
              <a:ln w="44450" algn="ctr">
                <a:solidFill>
                  <a:srgbClr val="5B9BD5"/>
                </a:solidFill>
                <a:miter lim="800000"/>
                <a:headEnd/>
                <a:tailEnd type="arrow" w="med" len="med"/>
              </a:ln>
            </p:spPr>
          </p:cxnSp>
          <p:sp>
            <p:nvSpPr>
              <p:cNvPr id="56" name="文字方塊 55"/>
              <p:cNvSpPr txBox="1"/>
              <p:nvPr/>
            </p:nvSpPr>
            <p:spPr>
              <a:xfrm>
                <a:off x="205818" y="2571554"/>
                <a:ext cx="804297" cy="11505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3200" b="1" kern="0" dirty="0">
                    <a:solidFill>
                      <a:srgbClr val="E7E6E6">
                        <a:lumMod val="25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中程</a:t>
                </a:r>
              </a:p>
            </p:txBody>
          </p:sp>
          <p:cxnSp>
            <p:nvCxnSpPr>
              <p:cNvPr id="25619" name="直線單箭頭接點 56"/>
              <p:cNvCxnSpPr>
                <a:cxnSpLocks noChangeShapeType="1"/>
                <a:stCxn id="48" idx="2"/>
                <a:endCxn id="62" idx="0"/>
              </p:cNvCxnSpPr>
              <p:nvPr/>
            </p:nvCxnSpPr>
            <p:spPr bwMode="auto">
              <a:xfrm>
                <a:off x="7821317" y="4408819"/>
                <a:ext cx="0" cy="709597"/>
              </a:xfrm>
              <a:prstGeom prst="straightConnector1">
                <a:avLst/>
              </a:prstGeom>
              <a:noFill/>
              <a:ln w="44450" algn="ctr">
                <a:solidFill>
                  <a:srgbClr val="C55A11"/>
                </a:solidFill>
                <a:miter lim="800000"/>
                <a:headEnd type="none" w="sm" len="sm"/>
                <a:tailEnd type="arrow" w="sm" len="sm"/>
              </a:ln>
            </p:spPr>
          </p:cxnSp>
          <p:sp>
            <p:nvSpPr>
              <p:cNvPr id="58" name="圓角矩形 57"/>
              <p:cNvSpPr/>
              <p:nvPr/>
            </p:nvSpPr>
            <p:spPr>
              <a:xfrm>
                <a:off x="1765454" y="3481164"/>
                <a:ext cx="1606845" cy="2352089"/>
              </a:xfrm>
              <a:prstGeom prst="roundRect">
                <a:avLst/>
              </a:prstGeom>
              <a:solidFill>
                <a:srgbClr val="70AD47">
                  <a:lumMod val="60000"/>
                  <a:lumOff val="40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8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中長程個案計畫及年度預算先期作業</a:t>
                </a:r>
                <a:endParaRPr kumimoji="0" lang="en-US" altLang="zh-TW" sz="18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kumimoji="0" lang="zh-TW" altLang="en-US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公共建設</a:t>
                </a:r>
                <a:r>
                  <a:rPr kumimoji="0" lang="en-US" altLang="zh-TW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</a:t>
                </a:r>
                <a:r>
                  <a:rPr kumimoji="0" lang="zh-TW" altLang="en-US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科技發展</a:t>
                </a:r>
                <a:r>
                  <a:rPr kumimoji="0" lang="en-US" altLang="zh-TW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, </a:t>
                </a:r>
                <a:r>
                  <a:rPr kumimoji="0" lang="zh-TW" altLang="en-US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社會發展</a:t>
                </a:r>
                <a:r>
                  <a:rPr kumimoji="0" lang="en-US" altLang="zh-TW" sz="12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  <a:endParaRPr kumimoji="0" lang="zh-TW" altLang="en-US" sz="12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5621" name="直線單箭頭接點 58"/>
              <p:cNvCxnSpPr>
                <a:cxnSpLocks noChangeShapeType="1"/>
              </p:cNvCxnSpPr>
              <p:nvPr/>
            </p:nvCxnSpPr>
            <p:spPr bwMode="auto">
              <a:xfrm flipH="1" flipV="1">
                <a:off x="2531534" y="3119166"/>
                <a:ext cx="5154312" cy="23358"/>
              </a:xfrm>
              <a:prstGeom prst="straightConnector1">
                <a:avLst/>
              </a:prstGeom>
              <a:noFill/>
              <a:ln w="44450" algn="ctr">
                <a:solidFill>
                  <a:srgbClr val="5B9BD5"/>
                </a:solidFill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622" name="直線單箭頭接點 59"/>
              <p:cNvCxnSpPr>
                <a:cxnSpLocks noChangeShapeType="1"/>
              </p:cNvCxnSpPr>
              <p:nvPr/>
            </p:nvCxnSpPr>
            <p:spPr bwMode="auto">
              <a:xfrm>
                <a:off x="7666794" y="3119166"/>
                <a:ext cx="1" cy="353653"/>
              </a:xfrm>
              <a:prstGeom prst="straightConnector1">
                <a:avLst/>
              </a:prstGeom>
              <a:noFill/>
              <a:ln w="44450" algn="ctr">
                <a:solidFill>
                  <a:srgbClr val="5B9BD5"/>
                </a:solidFill>
                <a:miter lim="800000"/>
                <a:headEnd/>
                <a:tailEnd type="arrow" w="sm" len="sm"/>
              </a:ln>
            </p:spPr>
          </p:cxnSp>
          <p:cxnSp>
            <p:nvCxnSpPr>
              <p:cNvPr id="25623" name="直線接點 60"/>
              <p:cNvCxnSpPr>
                <a:cxnSpLocks noChangeShapeType="1"/>
              </p:cNvCxnSpPr>
              <p:nvPr/>
            </p:nvCxnSpPr>
            <p:spPr bwMode="auto">
              <a:xfrm>
                <a:off x="862398" y="1901226"/>
                <a:ext cx="5255" cy="4349498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62" name="圓角矩形 61"/>
              <p:cNvSpPr/>
              <p:nvPr/>
            </p:nvSpPr>
            <p:spPr>
              <a:xfrm>
                <a:off x="6918198" y="5118803"/>
                <a:ext cx="1806170" cy="935065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72000" tIns="36000" rIns="72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年度歲出</a:t>
                </a:r>
                <a:endPara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概算額度</a:t>
                </a:r>
              </a:p>
            </p:txBody>
          </p:sp>
          <p:sp>
            <p:nvSpPr>
              <p:cNvPr id="63" name="圓角矩形 62"/>
              <p:cNvSpPr/>
              <p:nvPr/>
            </p:nvSpPr>
            <p:spPr>
              <a:xfrm>
                <a:off x="7164732" y="2281362"/>
                <a:ext cx="1295617" cy="517595"/>
              </a:xfrm>
              <a:prstGeom prst="roundRect">
                <a:avLst/>
              </a:prstGeom>
              <a:solidFill>
                <a:srgbClr val="FFC000">
                  <a:lumMod val="60000"/>
                  <a:lumOff val="40000"/>
                  <a:alpha val="70000"/>
                </a:srgbClr>
              </a:solidFill>
              <a:ln w="15875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lIns="72000" tIns="36000" rIns="72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中程預算</a:t>
                </a:r>
                <a:endParaRPr kumimoji="0" lang="en-US" altLang="zh-TW" sz="16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收支推估</a:t>
                </a:r>
              </a:p>
            </p:txBody>
          </p:sp>
          <p:cxnSp>
            <p:nvCxnSpPr>
              <p:cNvPr id="25626" name="直線單箭頭接點 63"/>
              <p:cNvCxnSpPr>
                <a:cxnSpLocks noChangeShapeType="1"/>
                <a:stCxn id="63" idx="2"/>
                <a:endCxn id="48" idx="0"/>
              </p:cNvCxnSpPr>
              <p:nvPr/>
            </p:nvCxnSpPr>
            <p:spPr bwMode="auto">
              <a:xfrm>
                <a:off x="7812612" y="2799361"/>
                <a:ext cx="8705" cy="673458"/>
              </a:xfrm>
              <a:prstGeom prst="straightConnector1">
                <a:avLst/>
              </a:prstGeom>
              <a:noFill/>
              <a:ln w="44450" algn="ctr">
                <a:solidFill>
                  <a:srgbClr val="C55A11"/>
                </a:solidFill>
                <a:miter lim="800000"/>
                <a:headEnd type="none" w="sm" len="sm"/>
                <a:tailEnd type="arrow" w="sm" len="sm"/>
              </a:ln>
            </p:spPr>
          </p:cxnSp>
          <p:cxnSp>
            <p:nvCxnSpPr>
              <p:cNvPr id="25627" name="直線單箭頭接點 64"/>
              <p:cNvCxnSpPr>
                <a:cxnSpLocks noChangeShapeType="1"/>
                <a:endCxn id="63" idx="1"/>
              </p:cNvCxnSpPr>
              <p:nvPr/>
            </p:nvCxnSpPr>
            <p:spPr bwMode="auto">
              <a:xfrm>
                <a:off x="6578600" y="2540031"/>
                <a:ext cx="586312" cy="1"/>
              </a:xfrm>
              <a:prstGeom prst="straightConnector1">
                <a:avLst/>
              </a:prstGeom>
              <a:noFill/>
              <a:ln w="44450" algn="ctr">
                <a:solidFill>
                  <a:srgbClr val="5B9BD5"/>
                </a:solidFill>
                <a:prstDash val="sysDot"/>
                <a:miter lim="800000"/>
                <a:headEnd type="none" w="sm" len="sm"/>
                <a:tailEnd type="arrow" w="sm" len="sm"/>
              </a:ln>
            </p:spPr>
          </p:cxnSp>
          <p:cxnSp>
            <p:nvCxnSpPr>
              <p:cNvPr id="25628" name="直線接點 65"/>
              <p:cNvCxnSpPr>
                <a:cxnSpLocks noChangeShapeType="1"/>
              </p:cNvCxnSpPr>
              <p:nvPr/>
            </p:nvCxnSpPr>
            <p:spPr bwMode="auto">
              <a:xfrm flipH="1">
                <a:off x="364067" y="4846464"/>
                <a:ext cx="677838" cy="1"/>
              </a:xfrm>
              <a:prstGeom prst="line">
                <a:avLst/>
              </a:prstGeom>
              <a:noFill/>
              <a:ln w="6350" algn="ctr">
                <a:solidFill>
                  <a:srgbClr val="000000"/>
                </a:solidFill>
                <a:miter lim="800000"/>
                <a:headEnd/>
                <a:tailEnd/>
              </a:ln>
            </p:spPr>
          </p:cxnSp>
          <p:sp>
            <p:nvSpPr>
              <p:cNvPr id="67" name="文字方塊 66"/>
              <p:cNvSpPr txBox="1"/>
              <p:nvPr/>
            </p:nvSpPr>
            <p:spPr>
              <a:xfrm>
                <a:off x="1331833" y="3245277"/>
                <a:ext cx="900463" cy="2969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200" kern="0" dirty="0">
                    <a:solidFill>
                      <a:srgbClr val="FFC000">
                        <a:lumMod val="50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檢討回饋</a:t>
                </a:r>
              </a:p>
            </p:txBody>
          </p:sp>
          <p:sp>
            <p:nvSpPr>
              <p:cNvPr id="68" name="圓角矩形 67"/>
              <p:cNvSpPr/>
              <p:nvPr/>
            </p:nvSpPr>
            <p:spPr>
              <a:xfrm>
                <a:off x="1043336" y="3097635"/>
                <a:ext cx="396902" cy="3073329"/>
              </a:xfrm>
              <a:prstGeom prst="roundRect">
                <a:avLst/>
              </a:prstGeom>
              <a:solidFill>
                <a:srgbClr val="FFC000">
                  <a:lumMod val="75000"/>
                  <a:alpha val="7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lIns="36000" tIns="36000" rIns="36000" bIns="36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600" b="1" kern="0" dirty="0">
                    <a:solidFill>
                      <a:prstClr val="black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計畫執行管考</a:t>
                </a:r>
                <a:endParaRPr kumimoji="0" lang="zh-TW" altLang="en-US" sz="1100" b="1" kern="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5631" name="直線單箭頭接點 68"/>
              <p:cNvCxnSpPr>
                <a:cxnSpLocks noChangeShapeType="1"/>
              </p:cNvCxnSpPr>
              <p:nvPr/>
            </p:nvCxnSpPr>
            <p:spPr bwMode="auto">
              <a:xfrm flipH="1">
                <a:off x="1439246" y="5936127"/>
                <a:ext cx="2353290" cy="0"/>
              </a:xfrm>
              <a:prstGeom prst="straightConnector1">
                <a:avLst/>
              </a:prstGeom>
              <a:noFill/>
              <a:ln w="44450" algn="ctr">
                <a:solidFill>
                  <a:srgbClr val="7F6000"/>
                </a:solidFill>
                <a:miter lim="800000"/>
                <a:headEnd type="none" w="sm" len="sm"/>
                <a:tailEnd type="arrow" w="sm" len="sm"/>
              </a:ln>
            </p:spPr>
          </p:cxnSp>
          <p:cxnSp>
            <p:nvCxnSpPr>
              <p:cNvPr id="25632" name="直線單箭頭接點 69"/>
              <p:cNvCxnSpPr>
                <a:cxnSpLocks noChangeShapeType="1"/>
              </p:cNvCxnSpPr>
              <p:nvPr/>
            </p:nvCxnSpPr>
            <p:spPr bwMode="auto">
              <a:xfrm flipH="1">
                <a:off x="1439245" y="4846464"/>
                <a:ext cx="287958" cy="2612"/>
              </a:xfrm>
              <a:prstGeom prst="straightConnector1">
                <a:avLst/>
              </a:prstGeom>
              <a:noFill/>
              <a:ln w="44450" algn="ctr">
                <a:solidFill>
                  <a:srgbClr val="7F6000"/>
                </a:solidFill>
                <a:miter lim="800000"/>
                <a:headEnd type="none" w="sm" len="sm"/>
                <a:tailEnd type="arrow" w="sm" len="sm"/>
              </a:ln>
            </p:spPr>
          </p:cxnSp>
          <p:sp>
            <p:nvSpPr>
              <p:cNvPr id="71" name="矩形 70"/>
              <p:cNvSpPr/>
              <p:nvPr/>
            </p:nvSpPr>
            <p:spPr>
              <a:xfrm>
                <a:off x="4047209" y="5824769"/>
                <a:ext cx="1942551" cy="29698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7800" indent="-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2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√ 確認落實國發計畫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1244410" y="2486702"/>
                <a:ext cx="900463" cy="2969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200" kern="0" dirty="0">
                    <a:solidFill>
                      <a:srgbClr val="FFC000">
                        <a:lumMod val="50000"/>
                      </a:srgb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檢討回饋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1564380" y="5405601"/>
                <a:ext cx="1942551" cy="295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7800" indent="-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2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√ 確認落實國發計畫</a:t>
                </a: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4033221" y="4143008"/>
                <a:ext cx="1942551" cy="295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7800" indent="-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2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√ 確認落實國發計畫</a:t>
                </a:r>
              </a:p>
            </p:txBody>
          </p:sp>
          <p:sp>
            <p:nvSpPr>
              <p:cNvPr id="75" name="向右箭號 74"/>
              <p:cNvSpPr/>
              <p:nvPr/>
            </p:nvSpPr>
            <p:spPr>
              <a:xfrm rot="5400000">
                <a:off x="3979327" y="3238797"/>
                <a:ext cx="251161" cy="209817"/>
              </a:xfrm>
              <a:prstGeom prst="rightArrow">
                <a:avLst/>
              </a:prstGeom>
              <a:solidFill>
                <a:srgbClr val="FFC000">
                  <a:lumMod val="50000"/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6" name="向右箭號 75"/>
              <p:cNvSpPr/>
              <p:nvPr/>
            </p:nvSpPr>
            <p:spPr>
              <a:xfrm>
                <a:off x="1218183" y="2369607"/>
                <a:ext cx="2575497" cy="154430"/>
              </a:xfrm>
              <a:prstGeom prst="rightArrow">
                <a:avLst/>
              </a:prstGeom>
              <a:solidFill>
                <a:srgbClr val="FFC000">
                  <a:lumMod val="50000"/>
                  <a:alpha val="68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7" name="矩形 76"/>
              <p:cNvSpPr/>
              <p:nvPr/>
            </p:nvSpPr>
            <p:spPr>
              <a:xfrm>
                <a:off x="1225177" y="2471429"/>
                <a:ext cx="90920" cy="626205"/>
              </a:xfrm>
              <a:prstGeom prst="rect">
                <a:avLst/>
              </a:prstGeom>
              <a:solidFill>
                <a:srgbClr val="FFC000">
                  <a:lumMod val="50000"/>
                  <a:alpha val="66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080429" y="2680164"/>
                <a:ext cx="2049208" cy="2952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177800" indent="-177800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1200" b="1" kern="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√ 四年一編  √ 適時檢討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 rot="5400000">
                <a:off x="2703973" y="1956345"/>
                <a:ext cx="88246" cy="2598228"/>
              </a:xfrm>
              <a:prstGeom prst="rect">
                <a:avLst/>
              </a:prstGeom>
              <a:solidFill>
                <a:srgbClr val="FFC000">
                  <a:lumMod val="50000"/>
                  <a:alpha val="66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 sz="1800" kern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25642" name="直線單箭頭接點 79"/>
              <p:cNvCxnSpPr>
                <a:cxnSpLocks noChangeShapeType="1"/>
              </p:cNvCxnSpPr>
              <p:nvPr/>
            </p:nvCxnSpPr>
            <p:spPr bwMode="auto">
              <a:xfrm>
                <a:off x="2531534" y="3097460"/>
                <a:ext cx="5121" cy="386604"/>
              </a:xfrm>
              <a:prstGeom prst="straightConnector1">
                <a:avLst/>
              </a:prstGeom>
              <a:noFill/>
              <a:ln w="44450" algn="ctr">
                <a:solidFill>
                  <a:srgbClr val="5B9BD5"/>
                </a:solidFill>
                <a:miter lim="800000"/>
                <a:headEnd type="none" w="sm" len="sm"/>
                <a:tailEnd type="arrow" w="sm" len="sm"/>
              </a:ln>
            </p:spPr>
          </p:cxnSp>
        </p:grpSp>
        <p:sp>
          <p:nvSpPr>
            <p:cNvPr id="25607" name="文字方塊 81"/>
            <p:cNvSpPr txBox="1">
              <a:spLocks noChangeArrowheads="1"/>
            </p:cNvSpPr>
            <p:nvPr/>
          </p:nvSpPr>
          <p:spPr bwMode="auto">
            <a:xfrm>
              <a:off x="165604" y="4885123"/>
              <a:ext cx="829428" cy="1151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zh-TW" altLang="en-US" sz="3200" b="1">
                  <a:solidFill>
                    <a:srgbClr val="3B3838"/>
                  </a:solidFill>
                  <a:latin typeface="微軟正黑體" pitchFamily="34" charset="-120"/>
                  <a:ea typeface="微軟正黑體" pitchFamily="34" charset="-120"/>
                </a:rPr>
                <a:t>年度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684213" y="6092825"/>
            <a:ext cx="8397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日院授發綜字第</a:t>
            </a:r>
            <a:r>
              <a:rPr lang="en-US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1040010176</a:t>
            </a:r>
            <a:r>
              <a:rPr lang="zh-TW" altLang="zh-TW" sz="1800" kern="100" spc="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號函訂定</a:t>
            </a:r>
            <a:r>
              <a:rPr lang="zh-TW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國家發展計畫編擬要點</a:t>
            </a:r>
            <a:endParaRPr lang="zh-TW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ts val="1200"/>
              </a:lnSpc>
              <a:spcAft>
                <a:spcPts val="0"/>
              </a:spcAft>
              <a:defRPr/>
            </a:pP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5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8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群組 2"/>
          <p:cNvGrpSpPr>
            <a:grpSpLocks/>
          </p:cNvGrpSpPr>
          <p:nvPr/>
        </p:nvGrpSpPr>
        <p:grpSpPr bwMode="auto">
          <a:xfrm>
            <a:off x="555625" y="1989138"/>
            <a:ext cx="8120063" cy="4113212"/>
            <a:chOff x="556393" y="1340768"/>
            <a:chExt cx="8120063" cy="4113212"/>
          </a:xfrm>
        </p:grpSpPr>
        <p:sp>
          <p:nvSpPr>
            <p:cNvPr id="26629" name="圓角矩形 3"/>
            <p:cNvSpPr>
              <a:spLocks noChangeArrowheads="1"/>
            </p:cNvSpPr>
            <p:nvPr/>
          </p:nvSpPr>
          <p:spPr bwMode="auto">
            <a:xfrm>
              <a:off x="656406" y="1364580"/>
              <a:ext cx="2159000" cy="4540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980"/>
                </a:gs>
                <a:gs pos="50000">
                  <a:srgbClr val="FFEFB3"/>
                </a:gs>
                <a:gs pos="100000">
                  <a:srgbClr val="FFF6DA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630" name="文字方塊 4"/>
            <p:cNvSpPr txBox="1">
              <a:spLocks noChangeArrowheads="1"/>
            </p:cNvSpPr>
            <p:nvPr/>
          </p:nvSpPr>
          <p:spPr bwMode="auto">
            <a:xfrm>
              <a:off x="688156" y="1342355"/>
              <a:ext cx="2157412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>
                  <a:latin typeface="微軟正黑體" pitchFamily="34" charset="-120"/>
                  <a:ea typeface="微軟正黑體" pitchFamily="34" charset="-120"/>
                </a:rPr>
                <a:t>國家建設計畫</a:t>
              </a:r>
            </a:p>
          </p:txBody>
        </p:sp>
        <p:sp>
          <p:nvSpPr>
            <p:cNvPr id="26631" name="圓角矩形 49"/>
            <p:cNvSpPr>
              <a:spLocks noChangeArrowheads="1"/>
            </p:cNvSpPr>
            <p:nvPr/>
          </p:nvSpPr>
          <p:spPr bwMode="auto">
            <a:xfrm>
              <a:off x="556393" y="4503068"/>
              <a:ext cx="2159000" cy="395287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632" name="文字方塊 45"/>
            <p:cNvSpPr txBox="1">
              <a:spLocks noChangeArrowheads="1"/>
            </p:cNvSpPr>
            <p:nvPr/>
          </p:nvSpPr>
          <p:spPr bwMode="auto">
            <a:xfrm>
              <a:off x="694506" y="4503068"/>
              <a:ext cx="2217737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sz="1800">
                  <a:latin typeface="微軟正黑體" pitchFamily="34" charset="-120"/>
                  <a:ea typeface="微軟正黑體" pitchFamily="34" charset="-120"/>
                </a:rPr>
                <a:t>中長程個案計畫</a:t>
              </a:r>
            </a:p>
          </p:txBody>
        </p:sp>
        <p:sp>
          <p:nvSpPr>
            <p:cNvPr id="85" name="圓角矩形 84"/>
            <p:cNvSpPr/>
            <p:nvPr/>
          </p:nvSpPr>
          <p:spPr bwMode="auto">
            <a:xfrm>
              <a:off x="2856681" y="2355180"/>
              <a:ext cx="1765300" cy="80645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634" name="文字方塊 8"/>
            <p:cNvSpPr txBox="1">
              <a:spLocks noChangeArrowheads="1"/>
            </p:cNvSpPr>
            <p:nvPr/>
          </p:nvSpPr>
          <p:spPr bwMode="auto">
            <a:xfrm>
              <a:off x="2896368" y="2371055"/>
              <a:ext cx="1976438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中長程公共</a:t>
              </a:r>
              <a:endParaRPr lang="en-US" altLang="zh-TW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eaLnBrk="0" hangingPunct="0"/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建設計畫綱領</a:t>
              </a:r>
            </a:p>
          </p:txBody>
        </p:sp>
        <p:sp>
          <p:nvSpPr>
            <p:cNvPr id="26635" name="圓角矩形 110"/>
            <p:cNvSpPr>
              <a:spLocks noChangeArrowheads="1"/>
            </p:cNvSpPr>
            <p:nvPr/>
          </p:nvSpPr>
          <p:spPr bwMode="auto">
            <a:xfrm>
              <a:off x="3652018" y="1358230"/>
              <a:ext cx="2160588" cy="45402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980"/>
                </a:gs>
                <a:gs pos="50000">
                  <a:srgbClr val="FFEFB3"/>
                </a:gs>
                <a:gs pos="100000">
                  <a:srgbClr val="FFF6DA"/>
                </a:gs>
              </a:gsLst>
              <a:lin ang="2700000" scaled="1"/>
            </a:gra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636" name="文字方塊 111"/>
            <p:cNvSpPr txBox="1">
              <a:spLocks noChangeArrowheads="1"/>
            </p:cNvSpPr>
            <p:nvPr/>
          </p:nvSpPr>
          <p:spPr bwMode="auto">
            <a:xfrm>
              <a:off x="3669481" y="1364580"/>
              <a:ext cx="2159000" cy="45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>
                  <a:latin typeface="微軟正黑體" pitchFamily="34" charset="-120"/>
                  <a:ea typeface="微軟正黑體" pitchFamily="34" charset="-120"/>
                </a:rPr>
                <a:t>國家建設計畫</a:t>
              </a:r>
            </a:p>
          </p:txBody>
        </p:sp>
        <p:sp>
          <p:nvSpPr>
            <p:cNvPr id="26637" name="圓角矩形 49"/>
            <p:cNvSpPr>
              <a:spLocks noChangeArrowheads="1"/>
            </p:cNvSpPr>
            <p:nvPr/>
          </p:nvSpPr>
          <p:spPr bwMode="auto">
            <a:xfrm>
              <a:off x="3637731" y="4471318"/>
              <a:ext cx="1990725" cy="396875"/>
            </a:xfrm>
            <a:prstGeom prst="roundRect">
              <a:avLst>
                <a:gd name="adj" fmla="val 16667"/>
              </a:avLst>
            </a:prstGeom>
            <a:solidFill>
              <a:srgbClr val="CCFF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800" b="1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6638" name="文字方塊 45"/>
            <p:cNvSpPr txBox="1">
              <a:spLocks noChangeArrowheads="1"/>
            </p:cNvSpPr>
            <p:nvPr/>
          </p:nvSpPr>
          <p:spPr bwMode="auto">
            <a:xfrm>
              <a:off x="3609156" y="4449093"/>
              <a:ext cx="22193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 sz="1800">
                  <a:latin typeface="微軟正黑體" pitchFamily="34" charset="-120"/>
                  <a:ea typeface="微軟正黑體" pitchFamily="34" charset="-120"/>
                </a:rPr>
                <a:t>中長程個案計畫</a:t>
              </a:r>
            </a:p>
          </p:txBody>
        </p:sp>
        <p:cxnSp>
          <p:nvCxnSpPr>
            <p:cNvPr id="26639" name="直線單箭頭接點 6"/>
            <p:cNvCxnSpPr>
              <a:cxnSpLocks noChangeShapeType="1"/>
            </p:cNvCxnSpPr>
            <p:nvPr/>
          </p:nvCxnSpPr>
          <p:spPr bwMode="auto">
            <a:xfrm flipH="1">
              <a:off x="4733106" y="1815430"/>
              <a:ext cx="0" cy="251936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6640" name="直線單箭頭接點 8"/>
            <p:cNvCxnSpPr>
              <a:cxnSpLocks noChangeShapeType="1"/>
            </p:cNvCxnSpPr>
            <p:nvPr/>
          </p:nvCxnSpPr>
          <p:spPr bwMode="auto">
            <a:xfrm>
              <a:off x="3982218" y="3142580"/>
              <a:ext cx="0" cy="11525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6641" name="直線單箭頭接點 15"/>
            <p:cNvCxnSpPr>
              <a:cxnSpLocks noChangeShapeType="1"/>
            </p:cNvCxnSpPr>
            <p:nvPr/>
          </p:nvCxnSpPr>
          <p:spPr bwMode="auto">
            <a:xfrm>
              <a:off x="3985393" y="1850355"/>
              <a:ext cx="0" cy="468313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26642" name="直線接點 79"/>
            <p:cNvCxnSpPr>
              <a:cxnSpLocks noChangeShapeType="1"/>
            </p:cNvCxnSpPr>
            <p:nvPr/>
          </p:nvCxnSpPr>
          <p:spPr bwMode="auto">
            <a:xfrm flipH="1" flipV="1">
              <a:off x="7652518" y="1520155"/>
              <a:ext cx="433388" cy="0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  <p:grpSp>
          <p:nvGrpSpPr>
            <p:cNvPr id="26643" name="群組 21"/>
            <p:cNvGrpSpPr>
              <a:grpSpLocks/>
            </p:cNvGrpSpPr>
            <p:nvPr/>
          </p:nvGrpSpPr>
          <p:grpSpPr bwMode="auto">
            <a:xfrm>
              <a:off x="6138043" y="1340768"/>
              <a:ext cx="2538413" cy="3527425"/>
              <a:chOff x="5838205" y="877722"/>
              <a:chExt cx="2537170" cy="3528381"/>
            </a:xfrm>
          </p:grpSpPr>
          <p:sp>
            <p:nvSpPr>
              <p:cNvPr id="26646" name="圓角矩形 19"/>
              <p:cNvSpPr>
                <a:spLocks noChangeArrowheads="1"/>
              </p:cNvSpPr>
              <p:nvPr/>
            </p:nvSpPr>
            <p:spPr bwMode="auto">
              <a:xfrm>
                <a:off x="5838205" y="2688177"/>
                <a:ext cx="1600049" cy="100599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90F190"/>
                  </a:gs>
                  <a:gs pos="50000">
                    <a:srgbClr val="BCF5BC"/>
                  </a:gs>
                  <a:gs pos="100000">
                    <a:srgbClr val="DFF9DF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sz="2800" b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647" name="文字方塊 20"/>
              <p:cNvSpPr txBox="1">
                <a:spLocks noChangeArrowheads="1"/>
              </p:cNvSpPr>
              <p:nvPr/>
            </p:nvSpPr>
            <p:spPr bwMode="auto">
              <a:xfrm>
                <a:off x="5977837" y="2737188"/>
                <a:ext cx="1535948" cy="101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sz="2000">
                    <a:latin typeface="微軟正黑體" pitchFamily="34" charset="-120"/>
                    <a:ea typeface="微軟正黑體" pitchFamily="34" charset="-120"/>
                  </a:rPr>
                  <a:t>次類別中長程公共建設計畫</a:t>
                </a:r>
              </a:p>
            </p:txBody>
          </p:sp>
          <p:cxnSp>
            <p:nvCxnSpPr>
              <p:cNvPr id="26648" name="直線單箭頭接點 80"/>
              <p:cNvCxnSpPr>
                <a:cxnSpLocks noChangeShapeType="1"/>
              </p:cNvCxnSpPr>
              <p:nvPr/>
            </p:nvCxnSpPr>
            <p:spPr bwMode="auto">
              <a:xfrm>
                <a:off x="6647923" y="1338097"/>
                <a:ext cx="0" cy="13428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</p:cxnSp>
          <p:cxnSp>
            <p:nvCxnSpPr>
              <p:cNvPr id="26649" name="直線單箭頭接點 17"/>
              <p:cNvCxnSpPr>
                <a:cxnSpLocks noChangeShapeType="1"/>
                <a:stCxn id="26646" idx="2"/>
              </p:cNvCxnSpPr>
              <p:nvPr/>
            </p:nvCxnSpPr>
            <p:spPr bwMode="auto">
              <a:xfrm>
                <a:off x="6638230" y="3694173"/>
                <a:ext cx="2918" cy="303533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prstDash val="sysDash"/>
                <a:round/>
                <a:headEnd/>
                <a:tailEnd type="triangle" w="med" len="med"/>
              </a:ln>
            </p:spPr>
          </p:cxnSp>
          <p:sp>
            <p:nvSpPr>
              <p:cNvPr id="26650" name="圓角矩形 110"/>
              <p:cNvSpPr>
                <a:spLocks noChangeArrowheads="1"/>
              </p:cNvSpPr>
              <p:nvPr/>
            </p:nvSpPr>
            <p:spPr bwMode="auto">
              <a:xfrm>
                <a:off x="6184758" y="900266"/>
                <a:ext cx="2159969" cy="453951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E980"/>
                  </a:gs>
                  <a:gs pos="50000">
                    <a:srgbClr val="FFEFB3"/>
                  </a:gs>
                  <a:gs pos="100000">
                    <a:srgbClr val="FFF6DA"/>
                  </a:gs>
                </a:gsLst>
                <a:lin ang="2700000" scaled="1"/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sz="2800" b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651" name="文字方塊 91"/>
              <p:cNvSpPr txBox="1">
                <a:spLocks noChangeArrowheads="1"/>
              </p:cNvSpPr>
              <p:nvPr/>
            </p:nvSpPr>
            <p:spPr bwMode="auto">
              <a:xfrm>
                <a:off x="6215845" y="877722"/>
                <a:ext cx="2159530" cy="460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>
                    <a:latin typeface="微軟正黑體" pitchFamily="34" charset="-120"/>
                    <a:ea typeface="微軟正黑體" pitchFamily="34" charset="-120"/>
                  </a:rPr>
                  <a:t>國家建設計畫</a:t>
                </a:r>
              </a:p>
            </p:txBody>
          </p:sp>
          <p:sp>
            <p:nvSpPr>
              <p:cNvPr id="26652" name="圓角矩形 49"/>
              <p:cNvSpPr>
                <a:spLocks noChangeArrowheads="1"/>
              </p:cNvSpPr>
              <p:nvPr/>
            </p:nvSpPr>
            <p:spPr bwMode="auto">
              <a:xfrm>
                <a:off x="6082667" y="4009763"/>
                <a:ext cx="1990114" cy="396340"/>
              </a:xfrm>
              <a:prstGeom prst="roundRect">
                <a:avLst>
                  <a:gd name="adj" fmla="val 16667"/>
                </a:avLst>
              </a:prstGeom>
              <a:solidFill>
                <a:srgbClr val="CCFF6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sz="2800" b="1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6653" name="文字方塊 45"/>
              <p:cNvSpPr txBox="1">
                <a:spLocks noChangeArrowheads="1"/>
              </p:cNvSpPr>
              <p:nvPr/>
            </p:nvSpPr>
            <p:spPr bwMode="auto">
              <a:xfrm>
                <a:off x="6054532" y="3986579"/>
                <a:ext cx="221877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zh-TW" altLang="en-US" sz="1800">
                    <a:latin typeface="微軟正黑體" pitchFamily="34" charset="-120"/>
                    <a:ea typeface="微軟正黑體" pitchFamily="34" charset="-120"/>
                  </a:rPr>
                  <a:t>中長程個案計畫</a:t>
                </a:r>
              </a:p>
            </p:txBody>
          </p:sp>
          <p:cxnSp>
            <p:nvCxnSpPr>
              <p:cNvPr id="26654" name="直線單箭頭接點 96"/>
              <p:cNvCxnSpPr>
                <a:cxnSpLocks noChangeShapeType="1"/>
              </p:cNvCxnSpPr>
              <p:nvPr/>
            </p:nvCxnSpPr>
            <p:spPr bwMode="auto">
              <a:xfrm flipH="1">
                <a:off x="7748995" y="1350068"/>
                <a:ext cx="1" cy="2592000"/>
              </a:xfrm>
              <a:prstGeom prst="straightConnector1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6644" name="文字方塊 18"/>
            <p:cNvSpPr txBox="1">
              <a:spLocks noChangeArrowheads="1"/>
            </p:cNvSpPr>
            <p:nvPr/>
          </p:nvSpPr>
          <p:spPr bwMode="auto">
            <a:xfrm>
              <a:off x="1005656" y="4992018"/>
              <a:ext cx="75184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zh-TW" altLang="en-US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（現行）                   （中程）                  （長程）</a:t>
              </a:r>
            </a:p>
          </p:txBody>
        </p:sp>
        <p:cxnSp>
          <p:nvCxnSpPr>
            <p:cNvPr id="26645" name="直線單箭頭接點 6"/>
            <p:cNvCxnSpPr>
              <a:cxnSpLocks noChangeShapeType="1"/>
            </p:cNvCxnSpPr>
            <p:nvPr/>
          </p:nvCxnSpPr>
          <p:spPr bwMode="auto">
            <a:xfrm flipH="1">
              <a:off x="1635893" y="1883693"/>
              <a:ext cx="0" cy="2519362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0" y="188913"/>
            <a:ext cx="9144000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q"/>
              <a:defRPr kumimoji="1" sz="3200" b="1">
                <a:solidFill>
                  <a:schemeClr val="accent2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Ø"/>
              <a:defRPr kumimoji="1" sz="2800" b="1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ü"/>
              <a:defRPr kumimoji="1" sz="24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@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kumimoji="1" sz="2000">
                <a:solidFill>
                  <a:srgbClr val="009900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0" hangingPunc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貳、推動構想</a:t>
            </a:r>
            <a:endParaRPr lang="zh-TW" altLang="en-US" sz="40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剪去對角線角落矩形 32"/>
          <p:cNvSpPr/>
          <p:nvPr/>
        </p:nvSpPr>
        <p:spPr>
          <a:xfrm>
            <a:off x="1004888" y="941388"/>
            <a:ext cx="7312025" cy="635000"/>
          </a:xfrm>
          <a:prstGeom prst="snip2DiagRect">
            <a:avLst>
              <a:gd name="adj1" fmla="val 14616"/>
              <a:gd name="adj2" fmla="val 16667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36000" tIns="72000" rIns="36000" bIns="36000" anchor="ctr"/>
          <a:lstStyle/>
          <a:p>
            <a:pPr marL="457200" indent="-45720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建立中長程計畫體系架構</a:t>
            </a:r>
            <a:endParaRPr kumimoji="0" lang="zh-TW" altLang="en-US" sz="26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altLang="zh-TW" smtClean="0">
                <a:ea typeface="新細明體" charset="-12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預設簡報設計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47983</TotalTime>
  <Words>2233</Words>
  <Application>Microsoft Office PowerPoint</Application>
  <PresentationFormat>如螢幕大小 (4:3)</PresentationFormat>
  <Paragraphs>235</Paragraphs>
  <Slides>20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簡報設計範本</vt:lpstr>
      </vt:variant>
      <vt:variant>
        <vt:i4>3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5" baseType="lpstr">
      <vt:lpstr>Times New Roman</vt:lpstr>
      <vt:lpstr>新細明體</vt:lpstr>
      <vt:lpstr>Arial</vt:lpstr>
      <vt:lpstr>標楷體</vt:lpstr>
      <vt:lpstr>Wingdings</vt:lpstr>
      <vt:lpstr>微軟正黑體</vt:lpstr>
      <vt:lpstr>文鼎中粗隸</vt:lpstr>
      <vt:lpstr>文鼎圓體M</vt:lpstr>
      <vt:lpstr>Tahoma</vt:lpstr>
      <vt:lpstr>典匠中特圓</vt:lpstr>
      <vt:lpstr>HY각헤드라인M</vt:lpstr>
      <vt:lpstr>預設簡報設計</vt:lpstr>
      <vt:lpstr>預設簡報設計</vt:lpstr>
      <vt:lpstr>預設簡報設計</vt:lpstr>
      <vt:lpstr>圖表</vt:lpstr>
      <vt:lpstr>投影片 1</vt:lpstr>
      <vt:lpstr>大    綱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</vt:vector>
  </TitlesOfParts>
  <Company>RDEC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全球資訊網編輯委員會_x000b_第21次會議</dc:title>
  <dc:creator>郭哲宏</dc:creator>
  <cp:lastModifiedBy>greg</cp:lastModifiedBy>
  <cp:revision>3378</cp:revision>
  <cp:lastPrinted>2014-06-11T11:55:54Z</cp:lastPrinted>
  <dcterms:created xsi:type="dcterms:W3CDTF">2005-03-28T01:46:21Z</dcterms:created>
  <dcterms:modified xsi:type="dcterms:W3CDTF">2015-11-12T09:02:22Z</dcterms:modified>
</cp:coreProperties>
</file>