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1" r:id="rId5"/>
    <p:sldId id="270" r:id="rId6"/>
    <p:sldId id="273" r:id="rId7"/>
    <p:sldId id="279" r:id="rId8"/>
    <p:sldId id="258" r:id="rId9"/>
    <p:sldId id="261" r:id="rId10"/>
    <p:sldId id="272" r:id="rId11"/>
    <p:sldId id="264" r:id="rId12"/>
    <p:sldId id="275" r:id="rId13"/>
    <p:sldId id="263" r:id="rId14"/>
    <p:sldId id="276" r:id="rId15"/>
    <p:sldId id="265" r:id="rId16"/>
    <p:sldId id="266" r:id="rId17"/>
    <p:sldId id="269" r:id="rId18"/>
    <p:sldId id="277" r:id="rId1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F66F"/>
    <a:srgbClr val="81F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9" autoAdjust="0"/>
    <p:restoredTop sz="94660" autoAdjust="0"/>
  </p:normalViewPr>
  <p:slideViewPr>
    <p:cSldViewPr>
      <p:cViewPr>
        <p:scale>
          <a:sx n="73" d="100"/>
          <a:sy n="73" d="100"/>
        </p:scale>
        <p:origin x="-297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PowerPoint%20&#30340;&#22294;&#34920;%2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ubbleChart>
        <c:varyColors val="0"/>
        <c:ser>
          <c:idx val="1"/>
          <c:order val="0"/>
          <c:tx>
            <c:strRef>
              <c:f>'[Microsoft PowerPoint 的圖表 ]Sheet1'!$C$2</c:f>
              <c:strCache>
                <c:ptCount val="1"/>
                <c:pt idx="0">
                  <c:v>件數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6666666666666666E-2"/>
                  <c:y val="-8.417200365965239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內政部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(22)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zh-TW" altLang="en-US" sz="140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國防部</a:t>
                    </a:r>
                    <a:r>
                      <a:rPr lang="en-US" altLang="zh-TW" sz="140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(1)</a:t>
                    </a:r>
                    <a:endParaRPr lang="en-US" altLang="zh-TW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11111111111111E-2"/>
                  <c:y val="-0.10247026532479418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財政部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(66)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233169998655114E-2"/>
                  <c:y val="-7.031408274897560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教育部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(18)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282599204376906"/>
                  <c:y val="-1.492379114738885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法務部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(9)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555555555555552E-2"/>
                  <c:y val="-8.417200365965239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經濟部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(35)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5632800059252672E-2"/>
                  <c:y val="6.054372226615343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交通部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(7)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1371251147533315"/>
                  <c:y val="-5.993962272165837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勞動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(12)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9359846956575969E-2"/>
                  <c:y val="-7.53249638929007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農委會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(20)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222222222222272E-2"/>
                  <c:y val="-6.587374199451065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衛福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(15)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0787427127979936E-2"/>
                  <c:y val="6.0082172242299878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環保署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(7)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0864825935519833E-2"/>
                  <c:y val="-5.855435997307488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文化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(10)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7.6617096151109912E-2"/>
                  <c:y val="-0.1023276825450767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金管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會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(63)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9.2018040880447988E-2"/>
                  <c:y val="5.005979727742668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科技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部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(4)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9.9120809188842571E-2"/>
                  <c:y val="-5.322447832593764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海巡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署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(7)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7.0077252624951999E-2"/>
                  <c:y val="3.275963618421482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r>
                      <a:rPr lang="zh-TW"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僑委會</a:t>
                    </a:r>
                    <a:r>
                      <a:rPr lang="en-US"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(2)</a:t>
                    </a:r>
                    <a:endParaRPr lang="zh-TW" sz="120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1111111111111213E-2"/>
                  <c:y val="-3.6596523330283626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退輔會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(4)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10277777777777777"/>
                  <c:y val="-6.587374199451051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工程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會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(11)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7.626564884603465E-2"/>
                  <c:y val="3.65964239267532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中央銀行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(3)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9317605061425922E-2"/>
                  <c:y val="-9.074461497742090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主計</a:t>
                    </a:r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總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處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(11)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7.6106400740022104E-2"/>
                  <c:y val="-4.391582799634048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人事總</a:t>
                    </a:r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處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(3)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zh-TW" altLang="en-US" sz="140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公平會</a:t>
                    </a:r>
                    <a:r>
                      <a:rPr lang="en-US" altLang="zh-TW" sz="140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(1)</a:t>
                    </a:r>
                    <a:endParaRPr lang="en-US" altLang="zh-TW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3.6111111111111108E-2"/>
                  <c:y val="-5.489478499542543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通傳會</a:t>
                    </a:r>
                    <a:r>
                      <a: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(8)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strRef>
              <c:f>'[Microsoft PowerPoint 的圖表 ]Sheet1'!$B$3:$B$25</c:f>
              <c:strCache>
                <c:ptCount val="23"/>
                <c:pt idx="0">
                  <c:v>內政部</c:v>
                </c:pt>
                <c:pt idx="1">
                  <c:v>國防部</c:v>
                </c:pt>
                <c:pt idx="2">
                  <c:v>財政部</c:v>
                </c:pt>
                <c:pt idx="3">
                  <c:v>教育部</c:v>
                </c:pt>
                <c:pt idx="4">
                  <c:v>法務部</c:v>
                </c:pt>
                <c:pt idx="5">
                  <c:v>經濟部</c:v>
                </c:pt>
                <c:pt idx="6">
                  <c:v>交通部</c:v>
                </c:pt>
                <c:pt idx="7">
                  <c:v>勞動部</c:v>
                </c:pt>
                <c:pt idx="8">
                  <c:v>農委會</c:v>
                </c:pt>
                <c:pt idx="9">
                  <c:v>衛福部</c:v>
                </c:pt>
                <c:pt idx="10">
                  <c:v>環保署</c:v>
                </c:pt>
                <c:pt idx="11">
                  <c:v>文化部</c:v>
                </c:pt>
                <c:pt idx="12">
                  <c:v>金管會</c:v>
                </c:pt>
                <c:pt idx="13">
                  <c:v>科技部</c:v>
                </c:pt>
                <c:pt idx="14">
                  <c:v>海巡署</c:v>
                </c:pt>
                <c:pt idx="15">
                  <c:v>僑委會</c:v>
                </c:pt>
                <c:pt idx="16">
                  <c:v>退輔會</c:v>
                </c:pt>
                <c:pt idx="17">
                  <c:v>工程會</c:v>
                </c:pt>
                <c:pt idx="18">
                  <c:v>中央銀行</c:v>
                </c:pt>
                <c:pt idx="19">
                  <c:v>主計總處</c:v>
                </c:pt>
                <c:pt idx="20">
                  <c:v>人事總處</c:v>
                </c:pt>
                <c:pt idx="21">
                  <c:v>公平會</c:v>
                </c:pt>
                <c:pt idx="22">
                  <c:v>通傳會</c:v>
                </c:pt>
              </c:strCache>
            </c:strRef>
          </c:xVal>
          <c:yVal>
            <c:numRef>
              <c:f>'[Microsoft PowerPoint 的圖表 ]Sheet1'!$C$3:$C$25</c:f>
              <c:numCache>
                <c:formatCode>General</c:formatCode>
                <c:ptCount val="23"/>
                <c:pt idx="0">
                  <c:v>22</c:v>
                </c:pt>
                <c:pt idx="1">
                  <c:v>1</c:v>
                </c:pt>
                <c:pt idx="2">
                  <c:v>63</c:v>
                </c:pt>
                <c:pt idx="3">
                  <c:v>18</c:v>
                </c:pt>
                <c:pt idx="4">
                  <c:v>9</c:v>
                </c:pt>
                <c:pt idx="5">
                  <c:v>32</c:v>
                </c:pt>
                <c:pt idx="6">
                  <c:v>7</c:v>
                </c:pt>
                <c:pt idx="7">
                  <c:v>11</c:v>
                </c:pt>
                <c:pt idx="8">
                  <c:v>20</c:v>
                </c:pt>
                <c:pt idx="9">
                  <c:v>15</c:v>
                </c:pt>
                <c:pt idx="10">
                  <c:v>7</c:v>
                </c:pt>
                <c:pt idx="11">
                  <c:v>10</c:v>
                </c:pt>
                <c:pt idx="12">
                  <c:v>60</c:v>
                </c:pt>
                <c:pt idx="13">
                  <c:v>4</c:v>
                </c:pt>
                <c:pt idx="14">
                  <c:v>7</c:v>
                </c:pt>
                <c:pt idx="15">
                  <c:v>2</c:v>
                </c:pt>
                <c:pt idx="16">
                  <c:v>4</c:v>
                </c:pt>
                <c:pt idx="17">
                  <c:v>11</c:v>
                </c:pt>
                <c:pt idx="18">
                  <c:v>3</c:v>
                </c:pt>
                <c:pt idx="19">
                  <c:v>11</c:v>
                </c:pt>
                <c:pt idx="20">
                  <c:v>3</c:v>
                </c:pt>
                <c:pt idx="21">
                  <c:v>1</c:v>
                </c:pt>
                <c:pt idx="22">
                  <c:v>8</c:v>
                </c:pt>
              </c:numCache>
            </c:numRef>
          </c:yVal>
          <c:bubbleSize>
            <c:numLit>
              <c:formatCode>General</c:formatCode>
              <c:ptCount val="23"/>
              <c:pt idx="0">
                <c:v>19</c:v>
              </c:pt>
              <c:pt idx="1">
                <c:v>1</c:v>
              </c:pt>
              <c:pt idx="2">
                <c:v>51</c:v>
              </c:pt>
              <c:pt idx="3">
                <c:v>18</c:v>
              </c:pt>
              <c:pt idx="4">
                <c:v>9</c:v>
              </c:pt>
              <c:pt idx="5">
                <c:v>29</c:v>
              </c:pt>
              <c:pt idx="6">
                <c:v>7</c:v>
              </c:pt>
              <c:pt idx="7">
                <c:v>8</c:v>
              </c:pt>
              <c:pt idx="8">
                <c:v>19</c:v>
              </c:pt>
              <c:pt idx="9">
                <c:v>14</c:v>
              </c:pt>
              <c:pt idx="10">
                <c:v>6</c:v>
              </c:pt>
              <c:pt idx="11">
                <c:v>10</c:v>
              </c:pt>
              <c:pt idx="12">
                <c:v>54</c:v>
              </c:pt>
              <c:pt idx="13">
                <c:v>2</c:v>
              </c:pt>
              <c:pt idx="14">
                <c:v>7</c:v>
              </c:pt>
              <c:pt idx="15">
                <c:v>2</c:v>
              </c:pt>
              <c:pt idx="16">
                <c:v>4</c:v>
              </c:pt>
              <c:pt idx="17">
                <c:v>11</c:v>
              </c:pt>
              <c:pt idx="18">
                <c:v>3</c:v>
              </c:pt>
              <c:pt idx="19">
                <c:v>11</c:v>
              </c:pt>
              <c:pt idx="20">
                <c:v>3</c:v>
              </c:pt>
              <c:pt idx="21">
                <c:v>1</c:v>
              </c:pt>
              <c:pt idx="22">
                <c:v>6</c:v>
              </c:pt>
            </c:numLit>
          </c:bubbleSize>
          <c:bubble3D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50"/>
        <c:showNegBubbles val="1"/>
        <c:axId val="37227328"/>
        <c:axId val="37227904"/>
      </c:bubbleChart>
      <c:valAx>
        <c:axId val="37227328"/>
        <c:scaling>
          <c:orientation val="minMax"/>
          <c:max val="25"/>
          <c:min val="0"/>
        </c:scaling>
        <c:delete val="1"/>
        <c:axPos val="b"/>
        <c:majorTickMark val="none"/>
        <c:minorTickMark val="none"/>
        <c:tickLblPos val="nextTo"/>
        <c:crossAx val="37227904"/>
        <c:crosses val="autoZero"/>
        <c:crossBetween val="midCat"/>
      </c:valAx>
      <c:valAx>
        <c:axId val="37227904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37227328"/>
        <c:crosses val="autoZero"/>
        <c:crossBetween val="midCat"/>
      </c:valAx>
    </c:plotArea>
    <c:plotVisOnly val="1"/>
    <c:dispBlanksAs val="span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1556792"/>
            <a:ext cx="9144000" cy="2304256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89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91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56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candy\00業務\102年業務\23.經建會邁向國發會1021119\國發會LOGO定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/>
        </p:blipFill>
        <p:spPr bwMode="auto">
          <a:xfrm>
            <a:off x="187568" y="117230"/>
            <a:ext cx="1008112" cy="10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8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10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11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58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0" y="6536494"/>
            <a:ext cx="9144000" cy="332656"/>
            <a:chOff x="179512" y="5589240"/>
            <a:chExt cx="2699792" cy="332656"/>
          </a:xfrm>
          <a:gradFill>
            <a:gsLst>
              <a:gs pos="0">
                <a:schemeClr val="bg1"/>
              </a:gs>
              <a:gs pos="61000">
                <a:srgbClr val="00D661"/>
              </a:gs>
              <a:gs pos="97000">
                <a:srgbClr val="008000"/>
              </a:gs>
            </a:gsLst>
            <a:lin ang="4200000" scaled="0"/>
          </a:gradFill>
        </p:grpSpPr>
        <p:sp>
          <p:nvSpPr>
            <p:cNvPr id="10" name="矩形 9"/>
            <p:cNvSpPr/>
            <p:nvPr userDrawn="1"/>
          </p:nvSpPr>
          <p:spPr>
            <a:xfrm>
              <a:off x="179512" y="5589240"/>
              <a:ext cx="2699792" cy="3326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31" y="5605016"/>
              <a:ext cx="389753" cy="28803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44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60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58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48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5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3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61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71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BCF4CF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066E-EAB4-48B4-A7BC-F6DB887BF836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36823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F489C-B45F-4920-AF54-AC1507EE9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0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99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3399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3399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399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399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3399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13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49.png"/><Relationship Id="rId15" Type="http://schemas.microsoft.com/office/2007/relationships/hdphoto" Target="../media/hdphoto14.wdp"/><Relationship Id="rId10" Type="http://schemas.openxmlformats.org/officeDocument/2006/relationships/image" Target="../media/image52.png"/><Relationship Id="rId4" Type="http://schemas.microsoft.com/office/2007/relationships/hdphoto" Target="../media/hdphoto9.wdp"/><Relationship Id="rId9" Type="http://schemas.microsoft.com/office/2007/relationships/hdphoto" Target="../media/hdphoto11.wdp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hdphoto" Target="../media/hdphoto15.wdp"/><Relationship Id="rId7" Type="http://schemas.openxmlformats.org/officeDocument/2006/relationships/image" Target="../media/image5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gif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18" Type="http://schemas.microsoft.com/office/2007/relationships/hdphoto" Target="../media/hdphoto21.wdp"/><Relationship Id="rId3" Type="http://schemas.microsoft.com/office/2007/relationships/hdphoto" Target="../media/hdphoto15.wdp"/><Relationship Id="rId21" Type="http://schemas.openxmlformats.org/officeDocument/2006/relationships/image" Target="../media/image73.png"/><Relationship Id="rId7" Type="http://schemas.openxmlformats.org/officeDocument/2006/relationships/image" Target="../media/image64.png"/><Relationship Id="rId12" Type="http://schemas.microsoft.com/office/2007/relationships/hdphoto" Target="../media/hdphoto19.wdp"/><Relationship Id="rId17" Type="http://schemas.openxmlformats.org/officeDocument/2006/relationships/image" Target="../media/image71.png"/><Relationship Id="rId2" Type="http://schemas.openxmlformats.org/officeDocument/2006/relationships/image" Target="../media/image55.jpeg"/><Relationship Id="rId16" Type="http://schemas.openxmlformats.org/officeDocument/2006/relationships/image" Target="../media/image70.png"/><Relationship Id="rId20" Type="http://schemas.microsoft.com/office/2007/relationships/hdphoto" Target="../media/hdphoto2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microsoft.com/office/2007/relationships/hdphoto" Target="../media/hdphoto17.wdp"/><Relationship Id="rId15" Type="http://schemas.openxmlformats.org/officeDocument/2006/relationships/image" Target="../media/image69.png"/><Relationship Id="rId10" Type="http://schemas.microsoft.com/office/2007/relationships/hdphoto" Target="../media/hdphoto18.wdp"/><Relationship Id="rId19" Type="http://schemas.openxmlformats.org/officeDocument/2006/relationships/image" Target="../media/image72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microsoft.com/office/2007/relationships/hdphoto" Target="../media/hdphoto20.wdp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microsoft.com/office/2007/relationships/hdphoto" Target="../media/hdphoto23.wdp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microsoft.com/office/2007/relationships/hdphoto" Target="../media/hdphoto26.wdp"/><Relationship Id="rId4" Type="http://schemas.openxmlformats.org/officeDocument/2006/relationships/image" Target="../media/image75.jp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6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</a:rPr>
              <a:t>法規鬆綁成果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國家發展委員會</a:t>
            </a:r>
            <a:endParaRPr lang="en-US" altLang="zh-TW" sz="2600" dirty="0" smtClean="0"/>
          </a:p>
          <a:p>
            <a:r>
              <a:rPr lang="zh-TW" altLang="en-US" sz="2600" dirty="0" smtClean="0"/>
              <a:t>報告人：林參事志憲</a:t>
            </a:r>
            <a:endParaRPr lang="en-US" altLang="zh-TW" sz="2600" dirty="0" smtClean="0"/>
          </a:p>
          <a:p>
            <a:r>
              <a:rPr lang="en-US" altLang="zh-TW" sz="2600" dirty="0" smtClean="0"/>
              <a:t>107</a:t>
            </a:r>
            <a:r>
              <a:rPr lang="zh-TW" altLang="en-US" sz="2600" dirty="0" smtClean="0"/>
              <a:t> 年 </a:t>
            </a:r>
            <a:r>
              <a:rPr lang="en-US" altLang="zh-TW" sz="2600" dirty="0" smtClean="0"/>
              <a:t>7</a:t>
            </a:r>
            <a:r>
              <a:rPr lang="zh-TW" altLang="en-US" sz="2600" dirty="0" smtClean="0"/>
              <a:t> 月 </a:t>
            </a:r>
            <a:r>
              <a:rPr lang="en-US" altLang="zh-TW" sz="2600" dirty="0" smtClean="0"/>
              <a:t>31</a:t>
            </a:r>
            <a:r>
              <a:rPr lang="zh-TW" altLang="en-US" sz="2600" dirty="0" smtClean="0"/>
              <a:t> 日</a:t>
            </a:r>
            <a:endParaRPr lang="zh-TW" altLang="en-US" sz="2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793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加速投資台灣專案小組第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次會議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115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向右箭號 14"/>
          <p:cNvSpPr/>
          <p:nvPr/>
        </p:nvSpPr>
        <p:spPr>
          <a:xfrm>
            <a:off x="3563888" y="2904562"/>
            <a:ext cx="3276000" cy="164398"/>
          </a:xfrm>
          <a:prstGeom prst="rightArrow">
            <a:avLst/>
          </a:prstGeom>
          <a:solidFill>
            <a:schemeClr val="bg1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7139136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鬆綁研究成果技術轉讓對象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123728" y="1179540"/>
            <a:ext cx="6768752" cy="504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107.5.17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修正科學技術研究發展成果歸屬及運用辦法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07186" y="4096703"/>
            <a:ext cx="4212000" cy="2376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108000" tIns="108000" rIns="108000" rtlCol="0" anchor="ctr" anchorCtr="0">
            <a:noAutofit/>
          </a:bodyPr>
          <a:lstStyle/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修正前：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受科技部研發計畫補助單位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，例如公私立大學、研究機構等，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成果辦理讓與或授權時，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以於我管轄區域內製造或使用為原則。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不利於研發成果全球布局及國際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鏈結。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680472" y="4095543"/>
            <a:ext cx="4212000" cy="2376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Ins="180000" rtlCol="0" anchor="ctr" anchorCtr="0">
            <a:noAutofit/>
          </a:bodyPr>
          <a:lstStyle/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刪除在我國製造或使用之限制，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於研究成果符合不影響國內技術發展等要件，即得授權國外製造或使用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有利積極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進軍全球市場、強化國際鏈結，加速技轉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海外製造或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94673"/>
            <a:ext cx="1283983" cy="1283983"/>
          </a:xfrm>
          <a:prstGeom prst="rect">
            <a:avLst/>
          </a:prstGeom>
        </p:spPr>
      </p:pic>
      <p:sp>
        <p:nvSpPr>
          <p:cNvPr id="12" name="弧形箭號 (下彎) 11"/>
          <p:cNvSpPr/>
          <p:nvPr/>
        </p:nvSpPr>
        <p:spPr>
          <a:xfrm rot="1229086">
            <a:off x="972576" y="1905037"/>
            <a:ext cx="2160240" cy="540763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8" y="2878709"/>
            <a:ext cx="1332000" cy="91033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18009" y="2206605"/>
            <a:ext cx="228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研發計畫補助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54" y="3073912"/>
            <a:ext cx="720725" cy="704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16" y="1844824"/>
            <a:ext cx="1416247" cy="94244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67" y="3217262"/>
            <a:ext cx="812057" cy="81205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06" y="2729930"/>
            <a:ext cx="1260000" cy="126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868144" y="180305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影響國內技術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發展，即可授權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國外製造或使用</a:t>
            </a:r>
          </a:p>
        </p:txBody>
      </p:sp>
      <p:sp>
        <p:nvSpPr>
          <p:cNvPr id="18" name="五邊形 17"/>
          <p:cNvSpPr/>
          <p:nvPr/>
        </p:nvSpPr>
        <p:spPr>
          <a:xfrm>
            <a:off x="0" y="0"/>
            <a:ext cx="1800000" cy="1116000"/>
          </a:xfrm>
          <a:prstGeom prst="homePlate">
            <a:avLst>
              <a:gd name="adj" fmla="val 1950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賦予企業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經營彈性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（科技部）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989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59" y="2420888"/>
            <a:ext cx="450197" cy="504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66901"/>
            <a:ext cx="6732241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鬆綁民間參與公共建設範圍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303664" y="1196752"/>
            <a:ext cx="6424192" cy="504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107.6.8 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修正促進民間參與公共建設法施行細則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11</a:t>
            </a:fld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282731" y="1905392"/>
            <a:ext cx="2124000" cy="4547944"/>
            <a:chOff x="323529" y="2924944"/>
            <a:chExt cx="2124000" cy="4356000"/>
          </a:xfrm>
        </p:grpSpPr>
        <p:sp>
          <p:nvSpPr>
            <p:cNvPr id="22" name="文字方塊 21"/>
            <p:cNvSpPr txBox="1"/>
            <p:nvPr/>
          </p:nvSpPr>
          <p:spPr>
            <a:xfrm>
              <a:off x="323529" y="2924944"/>
              <a:ext cx="2124000" cy="4356000"/>
            </a:xfrm>
            <a:prstGeom prst="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tIns="1584000" rtlCol="0" anchor="ctr" anchorCtr="0">
              <a:no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 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條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污水下水道設施範圍：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｢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結合再生水設施、家庭污水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事業廢水之下水道及其處理設施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｣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，亦得採促參方式辦理，</a:t>
              </a: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可擴大投資規模吸引廠商投資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402305" y="3353228"/>
              <a:ext cx="1942157" cy="735284"/>
              <a:chOff x="397000" y="2080236"/>
              <a:chExt cx="2190951" cy="856652"/>
            </a:xfrm>
          </p:grpSpPr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0" y="2080236"/>
                <a:ext cx="852845" cy="856652"/>
              </a:xfrm>
              <a:prstGeom prst="rect">
                <a:avLst/>
              </a:prstGeom>
            </p:spPr>
          </p:pic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5106" y="2080237"/>
                <a:ext cx="852845" cy="852845"/>
              </a:xfrm>
              <a:prstGeom prst="rect">
                <a:avLst/>
              </a:prstGeom>
            </p:spPr>
          </p:pic>
          <p:sp>
            <p:nvSpPr>
              <p:cNvPr id="6" name="十字形 5"/>
              <p:cNvSpPr>
                <a:spLocks noChangeAspect="1"/>
              </p:cNvSpPr>
              <p:nvPr/>
            </p:nvSpPr>
            <p:spPr>
              <a:xfrm>
                <a:off x="1328944" y="2318802"/>
                <a:ext cx="360000" cy="360041"/>
              </a:xfrm>
              <a:prstGeom prst="plus">
                <a:avLst>
                  <a:gd name="adj" fmla="val 34239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2411759" y="1905390"/>
            <a:ext cx="2088009" cy="4547946"/>
            <a:chOff x="4047039" y="2015432"/>
            <a:chExt cx="2088009" cy="4356000"/>
          </a:xfrm>
        </p:grpSpPr>
        <p:sp>
          <p:nvSpPr>
            <p:cNvPr id="15" name="文字方塊 14"/>
            <p:cNvSpPr txBox="1"/>
            <p:nvPr/>
          </p:nvSpPr>
          <p:spPr>
            <a:xfrm>
              <a:off x="4119048" y="2015432"/>
              <a:ext cx="2016000" cy="4356000"/>
            </a:xfrm>
            <a:prstGeom prst="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72000" tIns="1188000" rIns="72000" bIns="36000" rtlCol="0" anchor="ctr" anchorCtr="0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 hangingPunct="0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條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 hangingPunct="0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衛生醫療設施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範圍：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 hangingPunct="0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由「疫苗製造工廠」，擴大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為「藥物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工廠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有利引進民間藥物製造專業技術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、經營資源與經驗，</a:t>
              </a: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帶動醫療產業發展 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4047039" y="2295972"/>
              <a:ext cx="2057421" cy="1167763"/>
              <a:chOff x="3316534" y="1952716"/>
              <a:chExt cx="2973033" cy="1507313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7303" y="1952716"/>
                <a:ext cx="1325680" cy="1325680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66944">
                <a:off x="5368111" y="2388846"/>
                <a:ext cx="921456" cy="835542"/>
              </a:xfrm>
              <a:prstGeom prst="rect">
                <a:avLst/>
              </a:prstGeom>
            </p:spPr>
          </p:pic>
          <p:grpSp>
            <p:nvGrpSpPr>
              <p:cNvPr id="11" name="群組 10"/>
              <p:cNvGrpSpPr/>
              <p:nvPr/>
            </p:nvGrpSpPr>
            <p:grpSpPr>
              <a:xfrm>
                <a:off x="3316534" y="2441952"/>
                <a:ext cx="1242511" cy="1018077"/>
                <a:chOff x="4936714" y="2436848"/>
                <a:chExt cx="1242511" cy="1018077"/>
              </a:xfrm>
            </p:grpSpPr>
            <p:pic>
              <p:nvPicPr>
                <p:cNvPr id="8" name="圖片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6714" y="2436848"/>
                  <a:ext cx="650547" cy="650547"/>
                </a:xfrm>
                <a:prstGeom prst="rect">
                  <a:avLst/>
                </a:prstGeom>
              </p:spPr>
            </p:pic>
            <p:pic>
              <p:nvPicPr>
                <p:cNvPr id="10" name="圖片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5742" y="2711442"/>
                  <a:ext cx="743483" cy="743483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3" name="圖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59" y="2636968"/>
            <a:ext cx="450197" cy="504000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4572000" y="1905390"/>
            <a:ext cx="2304000" cy="4547946"/>
            <a:chOff x="4807480" y="1905390"/>
            <a:chExt cx="2304000" cy="4356000"/>
          </a:xfrm>
        </p:grpSpPr>
        <p:sp>
          <p:nvSpPr>
            <p:cNvPr id="21" name="文字方塊 20"/>
            <p:cNvSpPr txBox="1"/>
            <p:nvPr/>
          </p:nvSpPr>
          <p:spPr>
            <a:xfrm>
              <a:off x="4807480" y="1905390"/>
              <a:ext cx="2304000" cy="4356000"/>
            </a:xfrm>
            <a:prstGeom prst="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tIns="1296000" bIns="72000" rtlCol="0" anchor="ctr" anchorCtr="0">
              <a:no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 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條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社會福利設施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範圍：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增列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｢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依法核准籌設之長期照顧服務機構及其設施為社會福利設施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｣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，無須經中央目的事業主管機關逐案認定，</a:t>
              </a:r>
              <a:r>
                <a:rPr lang="zh-TW" altLang="en-US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縮短行政作業流程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294169"/>
              <a:ext cx="774791" cy="774791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48" y="2115558"/>
              <a:ext cx="1097418" cy="1097418"/>
            </a:xfrm>
            <a:prstGeom prst="rect">
              <a:avLst/>
            </a:prstGeom>
          </p:spPr>
        </p:pic>
      </p:grpSp>
      <p:sp>
        <p:nvSpPr>
          <p:cNvPr id="26" name="文字方塊 25"/>
          <p:cNvSpPr txBox="1"/>
          <p:nvPr/>
        </p:nvSpPr>
        <p:spPr>
          <a:xfrm>
            <a:off x="6948488" y="1905390"/>
            <a:ext cx="2016000" cy="454794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tIns="756000" bIns="72000" rtlCol="0" anchor="ctr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商業設施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商業設施之大型購物中心，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刪除必須位於離島之限制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有助促進經濟發展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7020270" y="2007096"/>
            <a:ext cx="1800000" cy="1260000"/>
            <a:chOff x="6876256" y="1950900"/>
            <a:chExt cx="1872210" cy="1349896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950900"/>
              <a:ext cx="1872210" cy="1349896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471" y="2364930"/>
              <a:ext cx="678678" cy="678678"/>
            </a:xfrm>
            <a:prstGeom prst="rect">
              <a:avLst/>
            </a:prstGeom>
          </p:spPr>
        </p:pic>
      </p:grpSp>
      <p:cxnSp>
        <p:nvCxnSpPr>
          <p:cNvPr id="31" name="直線接點 30"/>
          <p:cNvCxnSpPr/>
          <p:nvPr/>
        </p:nvCxnSpPr>
        <p:spPr>
          <a:xfrm>
            <a:off x="282731" y="3417674"/>
            <a:ext cx="8681757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五邊形 33"/>
          <p:cNvSpPr/>
          <p:nvPr/>
        </p:nvSpPr>
        <p:spPr>
          <a:xfrm>
            <a:off x="0" y="0"/>
            <a:ext cx="1800000" cy="1116000"/>
          </a:xfrm>
          <a:prstGeom prst="homePlate">
            <a:avLst>
              <a:gd name="adj" fmla="val 1950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賦予企業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經營彈性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（財政部）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12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344816" cy="11430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租金改以公告地價漲幅計算且上限 </a:t>
            </a:r>
            <a:r>
              <a:rPr lang="en-US" altLang="zh-TW" sz="3200" dirty="0"/>
              <a:t>10%</a:t>
            </a:r>
            <a:endParaRPr lang="zh-TW" altLang="en-US" sz="3200" dirty="0"/>
          </a:p>
        </p:txBody>
      </p:sp>
      <p:sp>
        <p:nvSpPr>
          <p:cNvPr id="4" name="五邊形 3"/>
          <p:cNvSpPr/>
          <p:nvPr/>
        </p:nvSpPr>
        <p:spPr>
          <a:xfrm>
            <a:off x="0" y="0"/>
            <a:ext cx="1800000" cy="1116000"/>
          </a:xfrm>
          <a:prstGeom prst="homePlate">
            <a:avLst>
              <a:gd name="adj" fmla="val 1950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減輕企業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</a:p>
        </p:txBody>
      </p:sp>
      <p:sp>
        <p:nvSpPr>
          <p:cNvPr id="5" name="矩形 4"/>
          <p:cNvSpPr/>
          <p:nvPr/>
        </p:nvSpPr>
        <p:spPr>
          <a:xfrm>
            <a:off x="1409133" y="1261166"/>
            <a:ext cx="7604988" cy="504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107.7.31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修正加工出口區土地租用及費用計收標準第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097548" y="2134905"/>
            <a:ext cx="5722924" cy="1870159"/>
            <a:chOff x="1081621" y="2211958"/>
            <a:chExt cx="5722924" cy="187015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545" y="2356600"/>
              <a:ext cx="1368000" cy="1368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191" y="2211958"/>
              <a:ext cx="1926681" cy="1577082"/>
            </a:xfrm>
            <a:prstGeom prst="rect">
              <a:avLst/>
            </a:prstGeom>
          </p:spPr>
        </p:pic>
        <p:sp>
          <p:nvSpPr>
            <p:cNvPr id="7" name="橢圓 6"/>
            <p:cNvSpPr/>
            <p:nvPr/>
          </p:nvSpPr>
          <p:spPr>
            <a:xfrm rot="428826">
              <a:off x="1081621" y="3159039"/>
              <a:ext cx="5112000" cy="92307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489" y="3034430"/>
              <a:ext cx="648072" cy="64807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648" y="3079758"/>
              <a:ext cx="936104" cy="784348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3576095" y="2997016"/>
              <a:ext cx="1008000" cy="576000"/>
              <a:chOff x="1287686" y="4481484"/>
              <a:chExt cx="1127160" cy="764429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6" y="4742562"/>
                <a:ext cx="935896" cy="468000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4446" y="4716436"/>
                <a:ext cx="860400" cy="529477"/>
              </a:xfrm>
              <a:prstGeom prst="rect">
                <a:avLst/>
              </a:prstGeom>
            </p:spPr>
          </p:pic>
          <p:pic>
            <p:nvPicPr>
              <p:cNvPr id="18" name="圖片 17"/>
              <p:cNvPicPr>
                <a:picLocks/>
              </p:cNvPicPr>
              <p:nvPr/>
            </p:nvPicPr>
            <p:blipFill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424" y="4481484"/>
                <a:ext cx="864000" cy="433557"/>
              </a:xfrm>
              <a:prstGeom prst="rect">
                <a:avLst/>
              </a:prstGeom>
            </p:spPr>
          </p:pic>
        </p:grp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724" y="3132983"/>
              <a:ext cx="457200" cy="4572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055" y="3249221"/>
              <a:ext cx="457200" cy="457200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288048" y="4130738"/>
            <a:ext cx="4716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修正前：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16000" algn="just" hangingPunct="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租金之計價方式係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地價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以年租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率，除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個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月。</a:t>
            </a:r>
          </a:p>
          <a:p>
            <a:pPr marL="288000" indent="-216000" algn="just" hangingPunct="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租金隨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地價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調整，漲幅無上限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16000" algn="just" hangingPunct="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地價劇烈波動，園區土地租金調整幅度可能超出廠商財務規劃預期。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66888" y="2496835"/>
            <a:ext cx="2991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某工廠於加工出口區租用一塊土地，每月每平方公尺租金計算公式如下：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（公告地價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年租率）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÷12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84472" y="4131902"/>
            <a:ext cx="3636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修正後：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1600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增訂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租金漲幅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上限為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百分之十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（除繳交地價稅之部分外）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1600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減少廠商負擔，受惠廠商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估計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651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家。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0" y="132070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（經濟部）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32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81000"/>
            <a:ext cx="7056784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放寬外國人於跨國企業工作限制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908001" y="1196752"/>
            <a:ext cx="6926478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107.7.2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修正發布外國人從事就業服務法第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條第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項第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款至第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款工作資格及審查標準第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條第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款之解釋令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67544" y="4005064"/>
            <a:ext cx="4500000" cy="2448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72000" tIns="108000" rIns="72000" rtlCol="0" anchor="ctr" anchorCtr="0">
            <a:noAutofit/>
          </a:bodyPr>
          <a:lstStyle/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修正前：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25200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跨國企業原僅限於外國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公司來台設立子公司或分公司之情形，不包括我國籍跨國企業在國外設有子公司、分公司者。</a:t>
            </a:r>
          </a:p>
          <a:p>
            <a:pPr marL="342900" indent="-25200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外國人服務於跨國企業滿１年以上經指派來我國任職，可受聘來台從事專門性及技術性工作。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076056" y="4005064"/>
            <a:ext cx="3672000" cy="2448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tIns="108000" rtlCol="0" anchor="t" anchorCtr="0">
            <a:noAutofit/>
          </a:bodyPr>
          <a:lstStyle/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25200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放寬跨國企業定義，擴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及母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公司或總公司設於台灣之企業。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25200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外國人在我國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跨國企業國外子公司或分公司工作滿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年，亦可申請來台從事技術工作。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55576" y="2291302"/>
            <a:ext cx="7709569" cy="1691720"/>
            <a:chOff x="784497" y="1879098"/>
            <a:chExt cx="7709569" cy="169172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043" y="2058818"/>
              <a:ext cx="2813023" cy="1512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97" y="2132857"/>
              <a:ext cx="684000" cy="129712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553" y="2080692"/>
              <a:ext cx="1008112" cy="1008112"/>
            </a:xfrm>
            <a:prstGeom prst="rect">
              <a:avLst/>
            </a:prstGeom>
          </p:spPr>
        </p:pic>
        <p:sp>
          <p:nvSpPr>
            <p:cNvPr id="17" name="弧形箭號 (下彎) 16"/>
            <p:cNvSpPr/>
            <p:nvPr/>
          </p:nvSpPr>
          <p:spPr>
            <a:xfrm rot="693996" flipH="1">
              <a:off x="2405511" y="1879098"/>
              <a:ext cx="3815448" cy="792088"/>
            </a:xfrm>
            <a:prstGeom prst="curvedDownArrow">
              <a:avLst/>
            </a:prstGeom>
            <a:solidFill>
              <a:srgbClr val="00F66F"/>
            </a:solidFill>
            <a:ln>
              <a:solidFill>
                <a:srgbClr val="008A3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03188" y="2095055"/>
            <a:ext cx="256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跨國企業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公司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696143" y="2060848"/>
            <a:ext cx="226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公司之國外子公司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3"/>
          <a:stretch/>
        </p:blipFill>
        <p:spPr>
          <a:xfrm>
            <a:off x="5976256" y="2979000"/>
            <a:ext cx="611968" cy="90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94" y="2155070"/>
            <a:ext cx="755860" cy="90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7008"/>
            <a:ext cx="792088" cy="93600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462256" y="2685889"/>
            <a:ext cx="414000" cy="828000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2600093" y="2872012"/>
            <a:ext cx="281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放寬跨國企業之認定範圍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五邊形 27"/>
          <p:cNvSpPr/>
          <p:nvPr/>
        </p:nvSpPr>
        <p:spPr>
          <a:xfrm>
            <a:off x="0" y="0"/>
            <a:ext cx="1908000" cy="1044000"/>
          </a:xfrm>
          <a:prstGeom prst="homePlate">
            <a:avLst>
              <a:gd name="adj" fmla="val 2496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增進人力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運用彈性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（勞動部）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29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81000"/>
            <a:ext cx="7056784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放寬 </a:t>
            </a:r>
            <a:r>
              <a:rPr lang="en-US" altLang="zh-TW" sz="3600" dirty="0" smtClean="0"/>
              <a:t>5+2</a:t>
            </a:r>
            <a:r>
              <a:rPr lang="zh-TW" altLang="en-US" sz="3600" dirty="0" smtClean="0"/>
              <a:t> 產業聘用外國人限制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953799" y="1116000"/>
            <a:ext cx="6218017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107.7.24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勞動發管字第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10705092461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號函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51520" y="4941168"/>
            <a:ext cx="4824000" cy="1584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108000" tIns="72000" rIns="108000" bIns="72000" rtlCol="0" anchor="ctr" anchorCtr="0">
            <a:noAutofit/>
          </a:bodyPr>
          <a:lstStyle/>
          <a:p>
            <a:pPr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事業須達一定資本額及營業額，始得聘僱外國專業人才來台工作。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以製造業為例，資本額須達新台幣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萬以上、營業額須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萬以上。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220072" y="4941168"/>
            <a:ext cx="3600000" cy="1584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108000" tIns="72000" rIns="108000" rtlCol="0" anchor="t" anchorCtr="0">
            <a:noAutofit/>
          </a:bodyPr>
          <a:lstStyle/>
          <a:p>
            <a:pPr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5+2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產業相關事業單位之雇主，於檢送相關證明文件經認定後，得免受資本額及營業額限制。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512686" y="1734931"/>
            <a:ext cx="13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亞洲矽谷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603812" y="2561132"/>
            <a:ext cx="13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生醫產業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811705" y="3413199"/>
            <a:ext cx="13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綠能科技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189081" y="4365104"/>
            <a:ext cx="13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47155" y="4384976"/>
            <a:ext cx="13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國防產業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1183" y="3211114"/>
            <a:ext cx="13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新農業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82194" y="2212010"/>
            <a:ext cx="13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循環經濟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7" y="2061016"/>
            <a:ext cx="2813023" cy="1512000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857" y1="36806" x2="89857" y2="36806"/>
                        <a14:foregroundMark x1="69451" y1="29028" x2="69451" y2="29028"/>
                        <a14:foregroundMark x1="50835" y1="28333" x2="50835" y2="28333"/>
                        <a14:foregroundMark x1="54773" y1="50694" x2="54773" y2="50694"/>
                        <a14:foregroundMark x1="50239" y1="38194" x2="50239" y2="38194"/>
                        <a14:foregroundMark x1="49165" y1="32917" x2="49165" y2="32917"/>
                        <a14:foregroundMark x1="33890" y1="26389" x2="33890" y2="26389"/>
                        <a14:foregroundMark x1="29952" y1="49306" x2="29952" y2="49306"/>
                        <a14:foregroundMark x1="31623" y1="32222" x2="31623" y2="32222"/>
                        <a14:foregroundMark x1="11814" y1="26944" x2="11814" y2="26944"/>
                        <a14:foregroundMark x1="14081" y1="33611" x2="14081" y2="33611"/>
                        <a14:foregroundMark x1="3341" y1="55972" x2="3341" y2="55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83" y="1954277"/>
            <a:ext cx="1542133" cy="1324983"/>
          </a:xfrm>
          <a:prstGeom prst="rect">
            <a:avLst/>
          </a:prstGeom>
        </p:spPr>
      </p:pic>
      <p:sp>
        <p:nvSpPr>
          <p:cNvPr id="58" name="弧形箭號 (下彎) 57"/>
          <p:cNvSpPr/>
          <p:nvPr/>
        </p:nvSpPr>
        <p:spPr>
          <a:xfrm rot="239495" flipH="1">
            <a:off x="2798241" y="1918254"/>
            <a:ext cx="3672000" cy="1542414"/>
          </a:xfrm>
          <a:prstGeom prst="curvedDownArrow">
            <a:avLst>
              <a:gd name="adj1" fmla="val 13974"/>
              <a:gd name="adj2" fmla="val 53875"/>
              <a:gd name="adj3" fmla="val 40956"/>
            </a:avLst>
          </a:prstGeom>
          <a:solidFill>
            <a:srgbClr val="008A3E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1423053" y="1700808"/>
            <a:ext cx="3388652" cy="3204140"/>
            <a:chOff x="1425918" y="1732182"/>
            <a:chExt cx="3510987" cy="3363103"/>
          </a:xfrm>
        </p:grpSpPr>
        <p:grpSp>
          <p:nvGrpSpPr>
            <p:cNvPr id="47" name="群組 46"/>
            <p:cNvGrpSpPr/>
            <p:nvPr/>
          </p:nvGrpSpPr>
          <p:grpSpPr>
            <a:xfrm>
              <a:off x="1425918" y="1732182"/>
              <a:ext cx="3510987" cy="3363103"/>
              <a:chOff x="854538" y="1756877"/>
              <a:chExt cx="3510987" cy="3363103"/>
            </a:xfrm>
          </p:grpSpPr>
          <p:grpSp>
            <p:nvGrpSpPr>
              <p:cNvPr id="45" name="群組 44"/>
              <p:cNvGrpSpPr/>
              <p:nvPr/>
            </p:nvGrpSpPr>
            <p:grpSpPr>
              <a:xfrm>
                <a:off x="854538" y="1756877"/>
                <a:ext cx="3510987" cy="3363103"/>
                <a:chOff x="3009097" y="1773573"/>
                <a:chExt cx="3633730" cy="3506362"/>
              </a:xfrm>
            </p:grpSpPr>
            <p:grpSp>
              <p:nvGrpSpPr>
                <p:cNvPr id="10" name="群組 9"/>
                <p:cNvGrpSpPr/>
                <p:nvPr/>
              </p:nvGrpSpPr>
              <p:grpSpPr>
                <a:xfrm>
                  <a:off x="3009097" y="1773573"/>
                  <a:ext cx="3633730" cy="3506362"/>
                  <a:chOff x="3009097" y="1773573"/>
                  <a:chExt cx="3633730" cy="3506362"/>
                </a:xfrm>
              </p:grpSpPr>
              <p:sp>
                <p:nvSpPr>
                  <p:cNvPr id="36" name="拱形 35"/>
                  <p:cNvSpPr/>
                  <p:nvPr/>
                </p:nvSpPr>
                <p:spPr>
                  <a:xfrm rot="20057143">
                    <a:off x="3934457" y="2340866"/>
                    <a:ext cx="576000" cy="180000"/>
                  </a:xfrm>
                  <a:prstGeom prst="blockArc">
                    <a:avLst/>
                  </a:prstGeom>
                </p:spPr>
                <p:style>
                  <a:lnRef idx="0">
                    <a:schemeClr val="accent3">
                      <a:shade val="90000"/>
                      <a:hueOff val="280340"/>
                      <a:satOff val="-6007"/>
                      <a:lumOff val="30812"/>
                      <a:alphaOff val="0"/>
                    </a:schemeClr>
                  </a:lnRef>
                  <a:fillRef idx="3">
                    <a:schemeClr val="accent3">
                      <a:shade val="90000"/>
                      <a:hueOff val="280340"/>
                      <a:satOff val="-6007"/>
                      <a:lumOff val="30812"/>
                      <a:alphaOff val="0"/>
                    </a:schemeClr>
                  </a:fillRef>
                  <a:effectRef idx="3">
                    <a:schemeClr val="accent3">
                      <a:shade val="90000"/>
                      <a:hueOff val="280340"/>
                      <a:satOff val="-6007"/>
                      <a:lumOff val="30812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-1" tIns="56889" rIns="67175" bIns="56890" numCol="1" spcCol="1270" anchor="ctr" anchorCtr="0">
                    <a:noAutofit/>
                  </a:bodyPr>
                  <a:lstStyle/>
                  <a:p>
                    <a:pPr lvl="0" algn="ctr" defTabSz="533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200" kern="1200"/>
                  </a:p>
                </p:txBody>
              </p:sp>
              <p:sp>
                <p:nvSpPr>
                  <p:cNvPr id="32" name="拱形 31"/>
                  <p:cNvSpPr/>
                  <p:nvPr/>
                </p:nvSpPr>
                <p:spPr>
                  <a:xfrm rot="2940697" flipV="1">
                    <a:off x="3361680" y="4317956"/>
                    <a:ext cx="684000" cy="180000"/>
                  </a:xfrm>
                  <a:prstGeom prst="blockArc">
                    <a:avLst/>
                  </a:prstGeom>
                </p:spPr>
                <p:style>
                  <a:lnRef idx="0">
                    <a:schemeClr val="accent3">
                      <a:shade val="90000"/>
                      <a:hueOff val="186893"/>
                      <a:satOff val="-4005"/>
                      <a:lumOff val="20541"/>
                      <a:alphaOff val="0"/>
                    </a:schemeClr>
                  </a:lnRef>
                  <a:fillRef idx="3">
                    <a:schemeClr val="accent3">
                      <a:shade val="90000"/>
                      <a:hueOff val="186893"/>
                      <a:satOff val="-4005"/>
                      <a:lumOff val="20541"/>
                      <a:alphaOff val="0"/>
                    </a:schemeClr>
                  </a:fillRef>
                  <a:effectRef idx="3">
                    <a:schemeClr val="accent3">
                      <a:shade val="90000"/>
                      <a:hueOff val="186893"/>
                      <a:satOff val="-4005"/>
                      <a:lumOff val="20541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7175" tIns="56890" rIns="0" bIns="56889" numCol="1" spcCol="1270" anchor="ctr" anchorCtr="0">
                    <a:noAutofit/>
                  </a:bodyPr>
                  <a:lstStyle/>
                  <a:p>
                    <a:pPr lvl="0" algn="ctr" defTabSz="533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200" kern="1200"/>
                  </a:p>
                </p:txBody>
              </p:sp>
              <p:sp>
                <p:nvSpPr>
                  <p:cNvPr id="16" name="拱形 15"/>
                  <p:cNvSpPr/>
                  <p:nvPr/>
                </p:nvSpPr>
                <p:spPr>
                  <a:xfrm rot="1542857">
                    <a:off x="5059903" y="2320911"/>
                    <a:ext cx="576000" cy="180000"/>
                  </a:xfrm>
                  <a:prstGeom prst="blockArc">
                    <a:avLst/>
                  </a:prstGeom>
                </p:spPr>
                <p:style>
                  <a:lnRef idx="0">
                    <a:schemeClr val="accent3">
                      <a:shade val="9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3">
                      <a:shade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3">
                      <a:shade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-1" tIns="56890" rIns="67175" bIns="56889" numCol="1" spcCol="1270" anchor="ctr" anchorCtr="0">
                    <a:noAutofit/>
                  </a:bodyPr>
                  <a:lstStyle/>
                  <a:p>
                    <a:pPr lvl="0" algn="ctr" defTabSz="533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200" kern="1200"/>
                  </a:p>
                </p:txBody>
              </p:sp>
              <p:sp>
                <p:nvSpPr>
                  <p:cNvPr id="13" name="手繪多邊形 12"/>
                  <p:cNvSpPr/>
                  <p:nvPr/>
                </p:nvSpPr>
                <p:spPr>
                  <a:xfrm>
                    <a:off x="4378444" y="1773573"/>
                    <a:ext cx="842823" cy="842823"/>
                  </a:xfrm>
                  <a:custGeom>
                    <a:avLst/>
                    <a:gdLst>
                      <a:gd name="connsiteX0" fmla="*/ 0 w 842823"/>
                      <a:gd name="connsiteY0" fmla="*/ 421412 h 842823"/>
                      <a:gd name="connsiteX1" fmla="*/ 421412 w 842823"/>
                      <a:gd name="connsiteY1" fmla="*/ 0 h 842823"/>
                      <a:gd name="connsiteX2" fmla="*/ 842824 w 842823"/>
                      <a:gd name="connsiteY2" fmla="*/ 421412 h 842823"/>
                      <a:gd name="connsiteX3" fmla="*/ 421412 w 842823"/>
                      <a:gd name="connsiteY3" fmla="*/ 842824 h 842823"/>
                      <a:gd name="connsiteX4" fmla="*/ 0 w 842823"/>
                      <a:gd name="connsiteY4" fmla="*/ 421412 h 84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823" h="842823">
                        <a:moveTo>
                          <a:pt x="0" y="421412"/>
                        </a:moveTo>
                        <a:cubicBezTo>
                          <a:pt x="0" y="188673"/>
                          <a:pt x="188673" y="0"/>
                          <a:pt x="421412" y="0"/>
                        </a:cubicBezTo>
                        <a:cubicBezTo>
                          <a:pt x="654151" y="0"/>
                          <a:pt x="842824" y="188673"/>
                          <a:pt x="842824" y="421412"/>
                        </a:cubicBezTo>
                        <a:cubicBezTo>
                          <a:pt x="842824" y="654151"/>
                          <a:pt x="654151" y="842824"/>
                          <a:pt x="421412" y="842824"/>
                        </a:cubicBezTo>
                        <a:cubicBezTo>
                          <a:pt x="188673" y="842824"/>
                          <a:pt x="0" y="654151"/>
                          <a:pt x="0" y="421412"/>
                        </a:cubicBezTo>
                        <a:close/>
                      </a:path>
                    </a:pathLst>
                  </a:custGeom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3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3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6289" tIns="146289" rIns="146289" bIns="146289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800" kern="1200"/>
                  </a:p>
                </p:txBody>
              </p:sp>
              <p:sp>
                <p:nvSpPr>
                  <p:cNvPr id="20" name="拱形 19"/>
                  <p:cNvSpPr/>
                  <p:nvPr/>
                </p:nvSpPr>
                <p:spPr>
                  <a:xfrm rot="4628571">
                    <a:off x="5803982" y="3279767"/>
                    <a:ext cx="576000" cy="180000"/>
                  </a:xfrm>
                  <a:prstGeom prst="blockArc">
                    <a:avLst/>
                  </a:prstGeom>
                </p:spPr>
                <p:style>
                  <a:lnRef idx="0">
                    <a:schemeClr val="accent3">
                      <a:shade val="90000"/>
                      <a:hueOff val="46723"/>
                      <a:satOff val="-1001"/>
                      <a:lumOff val="5135"/>
                      <a:alphaOff val="0"/>
                    </a:schemeClr>
                  </a:lnRef>
                  <a:fillRef idx="3">
                    <a:schemeClr val="accent3">
                      <a:shade val="90000"/>
                      <a:hueOff val="46723"/>
                      <a:satOff val="-1001"/>
                      <a:lumOff val="5135"/>
                      <a:alphaOff val="0"/>
                    </a:schemeClr>
                  </a:fillRef>
                  <a:effectRef idx="3">
                    <a:schemeClr val="accent3">
                      <a:shade val="90000"/>
                      <a:hueOff val="46723"/>
                      <a:satOff val="-1001"/>
                      <a:lumOff val="5135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56889" rIns="67174" bIns="56890" numCol="1" spcCol="1270" anchor="ctr" anchorCtr="0">
                    <a:noAutofit/>
                  </a:bodyPr>
                  <a:lstStyle/>
                  <a:p>
                    <a:pPr lvl="0" algn="ctr" defTabSz="533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200" kern="1200"/>
                  </a:p>
                </p:txBody>
              </p:sp>
              <p:sp>
                <p:nvSpPr>
                  <p:cNvPr id="26" name="拱形 25"/>
                  <p:cNvSpPr/>
                  <p:nvPr/>
                </p:nvSpPr>
                <p:spPr>
                  <a:xfrm rot="7714286">
                    <a:off x="5607273" y="4426443"/>
                    <a:ext cx="612000" cy="180000"/>
                  </a:xfrm>
                  <a:prstGeom prst="blockArc">
                    <a:avLst/>
                  </a:prstGeom>
                </p:spPr>
                <p:style>
                  <a:lnRef idx="0">
                    <a:schemeClr val="accent3">
                      <a:shade val="90000"/>
                      <a:hueOff val="93447"/>
                      <a:satOff val="-2002"/>
                      <a:lumOff val="10271"/>
                      <a:alphaOff val="0"/>
                    </a:schemeClr>
                  </a:lnRef>
                  <a:fillRef idx="3">
                    <a:schemeClr val="accent3">
                      <a:shade val="90000"/>
                      <a:hueOff val="93447"/>
                      <a:satOff val="-2002"/>
                      <a:lumOff val="10271"/>
                      <a:alphaOff val="0"/>
                    </a:schemeClr>
                  </a:fillRef>
                  <a:effectRef idx="3">
                    <a:schemeClr val="accent3">
                      <a:shade val="90000"/>
                      <a:hueOff val="93447"/>
                      <a:satOff val="-2002"/>
                      <a:lumOff val="10271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7174" tIns="56890" rIns="1" bIns="56890" numCol="1" spcCol="1270" anchor="ctr" anchorCtr="0">
                    <a:noAutofit/>
                  </a:bodyPr>
                  <a:lstStyle/>
                  <a:p>
                    <a:pPr lvl="0" algn="ctr" defTabSz="533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200" kern="1200"/>
                  </a:p>
                </p:txBody>
              </p:sp>
              <p:sp>
                <p:nvSpPr>
                  <p:cNvPr id="30" name="拱形 29"/>
                  <p:cNvSpPr/>
                  <p:nvPr/>
                </p:nvSpPr>
                <p:spPr>
                  <a:xfrm flipV="1">
                    <a:off x="4427984" y="4905184"/>
                    <a:ext cx="648000" cy="180000"/>
                  </a:xfrm>
                  <a:prstGeom prst="blockArc">
                    <a:avLst/>
                  </a:prstGeom>
                </p:spPr>
                <p:style>
                  <a:lnRef idx="0">
                    <a:schemeClr val="accent3">
                      <a:shade val="90000"/>
                      <a:hueOff val="140170"/>
                      <a:satOff val="-3004"/>
                      <a:lumOff val="15406"/>
                      <a:alphaOff val="0"/>
                    </a:schemeClr>
                  </a:lnRef>
                  <a:fillRef idx="3">
                    <a:schemeClr val="accent3">
                      <a:shade val="90000"/>
                      <a:hueOff val="140170"/>
                      <a:satOff val="-3004"/>
                      <a:lumOff val="15406"/>
                      <a:alphaOff val="0"/>
                    </a:schemeClr>
                  </a:fillRef>
                  <a:effectRef idx="3">
                    <a:schemeClr val="accent3">
                      <a:shade val="90000"/>
                      <a:hueOff val="140170"/>
                      <a:satOff val="-3004"/>
                      <a:lumOff val="15406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7175" tIns="56891" rIns="1" bIns="56890" numCol="1" spcCol="1270" anchor="ctr" anchorCtr="0">
                    <a:noAutofit/>
                  </a:bodyPr>
                  <a:lstStyle/>
                  <a:p>
                    <a:pPr lvl="0" algn="ctr" defTabSz="533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200" kern="1200"/>
                  </a:p>
                </p:txBody>
              </p:sp>
              <p:sp>
                <p:nvSpPr>
                  <p:cNvPr id="25" name="手繪多邊形 24"/>
                  <p:cNvSpPr/>
                  <p:nvPr/>
                </p:nvSpPr>
                <p:spPr>
                  <a:xfrm>
                    <a:off x="5800004" y="3501008"/>
                    <a:ext cx="842823" cy="842823"/>
                  </a:xfrm>
                  <a:custGeom>
                    <a:avLst/>
                    <a:gdLst>
                      <a:gd name="connsiteX0" fmla="*/ 0 w 842823"/>
                      <a:gd name="connsiteY0" fmla="*/ 421412 h 842823"/>
                      <a:gd name="connsiteX1" fmla="*/ 421412 w 842823"/>
                      <a:gd name="connsiteY1" fmla="*/ 0 h 842823"/>
                      <a:gd name="connsiteX2" fmla="*/ 842824 w 842823"/>
                      <a:gd name="connsiteY2" fmla="*/ 421412 h 842823"/>
                      <a:gd name="connsiteX3" fmla="*/ 421412 w 842823"/>
                      <a:gd name="connsiteY3" fmla="*/ 842824 h 842823"/>
                      <a:gd name="connsiteX4" fmla="*/ 0 w 842823"/>
                      <a:gd name="connsiteY4" fmla="*/ 421412 h 84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823" h="842823">
                        <a:moveTo>
                          <a:pt x="0" y="421412"/>
                        </a:moveTo>
                        <a:cubicBezTo>
                          <a:pt x="0" y="188673"/>
                          <a:pt x="188673" y="0"/>
                          <a:pt x="421412" y="0"/>
                        </a:cubicBezTo>
                        <a:cubicBezTo>
                          <a:pt x="654151" y="0"/>
                          <a:pt x="842824" y="188673"/>
                          <a:pt x="842824" y="421412"/>
                        </a:cubicBezTo>
                        <a:cubicBezTo>
                          <a:pt x="842824" y="654151"/>
                          <a:pt x="654151" y="842824"/>
                          <a:pt x="421412" y="842824"/>
                        </a:cubicBezTo>
                        <a:cubicBezTo>
                          <a:pt x="188673" y="842824"/>
                          <a:pt x="0" y="654151"/>
                          <a:pt x="0" y="4214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3">
                      <a:alpha val="90000"/>
                      <a:hueOff val="0"/>
                      <a:satOff val="0"/>
                      <a:lumOff val="0"/>
                      <a:alphaOff val="-13333"/>
                    </a:schemeClr>
                  </a:fillRef>
                  <a:effectRef idx="3">
                    <a:schemeClr val="accent3">
                      <a:alpha val="90000"/>
                      <a:hueOff val="0"/>
                      <a:satOff val="0"/>
                      <a:lumOff val="0"/>
                      <a:alphaOff val="-13333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6289" tIns="146289" rIns="146289" bIns="146289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800" kern="1200"/>
                  </a:p>
                </p:txBody>
              </p:sp>
              <p:sp>
                <p:nvSpPr>
                  <p:cNvPr id="29" name="手繪多邊形 28"/>
                  <p:cNvSpPr/>
                  <p:nvPr/>
                </p:nvSpPr>
                <p:spPr>
                  <a:xfrm>
                    <a:off x="5011098" y="4437112"/>
                    <a:ext cx="842823" cy="842823"/>
                  </a:xfrm>
                  <a:custGeom>
                    <a:avLst/>
                    <a:gdLst>
                      <a:gd name="connsiteX0" fmla="*/ 0 w 842823"/>
                      <a:gd name="connsiteY0" fmla="*/ 421412 h 842823"/>
                      <a:gd name="connsiteX1" fmla="*/ 421412 w 842823"/>
                      <a:gd name="connsiteY1" fmla="*/ 0 h 842823"/>
                      <a:gd name="connsiteX2" fmla="*/ 842824 w 842823"/>
                      <a:gd name="connsiteY2" fmla="*/ 421412 h 842823"/>
                      <a:gd name="connsiteX3" fmla="*/ 421412 w 842823"/>
                      <a:gd name="connsiteY3" fmla="*/ 842824 h 842823"/>
                      <a:gd name="connsiteX4" fmla="*/ 0 w 842823"/>
                      <a:gd name="connsiteY4" fmla="*/ 421412 h 84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823" h="842823">
                        <a:moveTo>
                          <a:pt x="0" y="421412"/>
                        </a:moveTo>
                        <a:cubicBezTo>
                          <a:pt x="0" y="188673"/>
                          <a:pt x="188673" y="0"/>
                          <a:pt x="421412" y="0"/>
                        </a:cubicBezTo>
                        <a:cubicBezTo>
                          <a:pt x="654151" y="0"/>
                          <a:pt x="842824" y="188673"/>
                          <a:pt x="842824" y="421412"/>
                        </a:cubicBezTo>
                        <a:cubicBezTo>
                          <a:pt x="842824" y="654151"/>
                          <a:pt x="654151" y="842824"/>
                          <a:pt x="421412" y="842824"/>
                        </a:cubicBezTo>
                        <a:cubicBezTo>
                          <a:pt x="188673" y="842824"/>
                          <a:pt x="0" y="654151"/>
                          <a:pt x="0" y="4214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3">
                      <a:alpha val="90000"/>
                      <a:hueOff val="0"/>
                      <a:satOff val="0"/>
                      <a:lumOff val="0"/>
                      <a:alphaOff val="-20000"/>
                    </a:schemeClr>
                  </a:fillRef>
                  <a:effectRef idx="3">
                    <a:schemeClr val="accent3">
                      <a:alpha val="90000"/>
                      <a:hueOff val="0"/>
                      <a:satOff val="0"/>
                      <a:lumOff val="0"/>
                      <a:alphaOff val="-2000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6289" tIns="146289" rIns="146289" bIns="146289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800" kern="1200"/>
                  </a:p>
                </p:txBody>
              </p:sp>
              <p:sp>
                <p:nvSpPr>
                  <p:cNvPr id="31" name="手繪多邊形 30"/>
                  <p:cNvSpPr/>
                  <p:nvPr/>
                </p:nvSpPr>
                <p:spPr>
                  <a:xfrm>
                    <a:off x="3745790" y="4437112"/>
                    <a:ext cx="842823" cy="842823"/>
                  </a:xfrm>
                  <a:custGeom>
                    <a:avLst/>
                    <a:gdLst>
                      <a:gd name="connsiteX0" fmla="*/ 0 w 842823"/>
                      <a:gd name="connsiteY0" fmla="*/ 421412 h 842823"/>
                      <a:gd name="connsiteX1" fmla="*/ 421412 w 842823"/>
                      <a:gd name="connsiteY1" fmla="*/ 0 h 842823"/>
                      <a:gd name="connsiteX2" fmla="*/ 842824 w 842823"/>
                      <a:gd name="connsiteY2" fmla="*/ 421412 h 842823"/>
                      <a:gd name="connsiteX3" fmla="*/ 421412 w 842823"/>
                      <a:gd name="connsiteY3" fmla="*/ 842824 h 842823"/>
                      <a:gd name="connsiteX4" fmla="*/ 0 w 842823"/>
                      <a:gd name="connsiteY4" fmla="*/ 421412 h 84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823" h="842823">
                        <a:moveTo>
                          <a:pt x="0" y="421412"/>
                        </a:moveTo>
                        <a:cubicBezTo>
                          <a:pt x="0" y="188673"/>
                          <a:pt x="188673" y="0"/>
                          <a:pt x="421412" y="0"/>
                        </a:cubicBezTo>
                        <a:cubicBezTo>
                          <a:pt x="654151" y="0"/>
                          <a:pt x="842824" y="188673"/>
                          <a:pt x="842824" y="421412"/>
                        </a:cubicBezTo>
                        <a:cubicBezTo>
                          <a:pt x="842824" y="654151"/>
                          <a:pt x="654151" y="842824"/>
                          <a:pt x="421412" y="842824"/>
                        </a:cubicBezTo>
                        <a:cubicBezTo>
                          <a:pt x="188673" y="842824"/>
                          <a:pt x="0" y="654151"/>
                          <a:pt x="0" y="4214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3">
                      <a:alpha val="90000"/>
                      <a:hueOff val="0"/>
                      <a:satOff val="0"/>
                      <a:lumOff val="0"/>
                      <a:alphaOff val="-26667"/>
                    </a:schemeClr>
                  </a:fillRef>
                  <a:effectRef idx="3">
                    <a:schemeClr val="accent3">
                      <a:alpha val="90000"/>
                      <a:hueOff val="0"/>
                      <a:satOff val="0"/>
                      <a:lumOff val="0"/>
                      <a:alphaOff val="-26667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6289" tIns="146289" rIns="146289" bIns="146289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800" kern="1200" dirty="0"/>
                  </a:p>
                </p:txBody>
              </p:sp>
              <p:sp>
                <p:nvSpPr>
                  <p:cNvPr id="34" name="拱形 33"/>
                  <p:cNvSpPr/>
                  <p:nvPr/>
                </p:nvSpPr>
                <p:spPr>
                  <a:xfrm rot="16971429">
                    <a:off x="3139686" y="3326225"/>
                    <a:ext cx="576000" cy="180000"/>
                  </a:xfrm>
                  <a:prstGeom prst="blockArc">
                    <a:avLst/>
                  </a:prstGeom>
                </p:spPr>
                <p:style>
                  <a:lnRef idx="0">
                    <a:schemeClr val="accent3">
                      <a:shade val="90000"/>
                      <a:hueOff val="233617"/>
                      <a:satOff val="-5006"/>
                      <a:lumOff val="25677"/>
                      <a:alphaOff val="0"/>
                    </a:schemeClr>
                  </a:lnRef>
                  <a:fillRef idx="3">
                    <a:schemeClr val="accent3">
                      <a:shade val="90000"/>
                      <a:hueOff val="233617"/>
                      <a:satOff val="-5006"/>
                      <a:lumOff val="25677"/>
                      <a:alphaOff val="0"/>
                    </a:schemeClr>
                  </a:fillRef>
                  <a:effectRef idx="3">
                    <a:schemeClr val="accent3">
                      <a:shade val="90000"/>
                      <a:hueOff val="233617"/>
                      <a:satOff val="-5006"/>
                      <a:lumOff val="25677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56890" rIns="67174" bIns="56889" numCol="1" spcCol="1270" anchor="ctr" anchorCtr="0">
                    <a:noAutofit/>
                  </a:bodyPr>
                  <a:lstStyle/>
                  <a:p>
                    <a:pPr lvl="0" algn="ctr" defTabSz="533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200" kern="1200"/>
                  </a:p>
                </p:txBody>
              </p:sp>
              <p:sp>
                <p:nvSpPr>
                  <p:cNvPr id="33" name="手繪多邊形 32"/>
                  <p:cNvSpPr/>
                  <p:nvPr/>
                </p:nvSpPr>
                <p:spPr>
                  <a:xfrm>
                    <a:off x="3009097" y="3429000"/>
                    <a:ext cx="842823" cy="842823"/>
                  </a:xfrm>
                  <a:custGeom>
                    <a:avLst/>
                    <a:gdLst>
                      <a:gd name="connsiteX0" fmla="*/ 0 w 842823"/>
                      <a:gd name="connsiteY0" fmla="*/ 421412 h 842823"/>
                      <a:gd name="connsiteX1" fmla="*/ 421412 w 842823"/>
                      <a:gd name="connsiteY1" fmla="*/ 0 h 842823"/>
                      <a:gd name="connsiteX2" fmla="*/ 842824 w 842823"/>
                      <a:gd name="connsiteY2" fmla="*/ 421412 h 842823"/>
                      <a:gd name="connsiteX3" fmla="*/ 421412 w 842823"/>
                      <a:gd name="connsiteY3" fmla="*/ 842824 h 842823"/>
                      <a:gd name="connsiteX4" fmla="*/ 0 w 842823"/>
                      <a:gd name="connsiteY4" fmla="*/ 421412 h 84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823" h="842823">
                        <a:moveTo>
                          <a:pt x="0" y="421412"/>
                        </a:moveTo>
                        <a:cubicBezTo>
                          <a:pt x="0" y="188673"/>
                          <a:pt x="188673" y="0"/>
                          <a:pt x="421412" y="0"/>
                        </a:cubicBezTo>
                        <a:cubicBezTo>
                          <a:pt x="654151" y="0"/>
                          <a:pt x="842824" y="188673"/>
                          <a:pt x="842824" y="421412"/>
                        </a:cubicBezTo>
                        <a:cubicBezTo>
                          <a:pt x="842824" y="654151"/>
                          <a:pt x="654151" y="842824"/>
                          <a:pt x="421412" y="842824"/>
                        </a:cubicBezTo>
                        <a:cubicBezTo>
                          <a:pt x="188673" y="842824"/>
                          <a:pt x="0" y="654151"/>
                          <a:pt x="0" y="4214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3">
                      <a:alpha val="90000"/>
                      <a:hueOff val="0"/>
                      <a:satOff val="0"/>
                      <a:lumOff val="0"/>
                      <a:alphaOff val="-33333"/>
                    </a:schemeClr>
                  </a:fillRef>
                  <a:effectRef idx="3">
                    <a:schemeClr val="accent3">
                      <a:alpha val="90000"/>
                      <a:hueOff val="0"/>
                      <a:satOff val="0"/>
                      <a:lumOff val="0"/>
                      <a:alphaOff val="-33333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69149" tIns="169149" rIns="169149" bIns="169149" numCol="1" spcCol="1270" anchor="ctr" anchorCtr="0">
                    <a:noAutofit/>
                  </a:bodyPr>
                  <a:lstStyle/>
                  <a:p>
                    <a:pPr lvl="0" algn="ctr" defTabSz="1600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3600" kern="1200" dirty="0"/>
                  </a:p>
                </p:txBody>
              </p:sp>
              <p:sp>
                <p:nvSpPr>
                  <p:cNvPr id="35" name="手繪多邊形 34"/>
                  <p:cNvSpPr/>
                  <p:nvPr/>
                </p:nvSpPr>
                <p:spPr>
                  <a:xfrm>
                    <a:off x="3238441" y="2322569"/>
                    <a:ext cx="842823" cy="842823"/>
                  </a:xfrm>
                  <a:custGeom>
                    <a:avLst/>
                    <a:gdLst>
                      <a:gd name="connsiteX0" fmla="*/ 0 w 842823"/>
                      <a:gd name="connsiteY0" fmla="*/ 421412 h 842823"/>
                      <a:gd name="connsiteX1" fmla="*/ 421412 w 842823"/>
                      <a:gd name="connsiteY1" fmla="*/ 0 h 842823"/>
                      <a:gd name="connsiteX2" fmla="*/ 842824 w 842823"/>
                      <a:gd name="connsiteY2" fmla="*/ 421412 h 842823"/>
                      <a:gd name="connsiteX3" fmla="*/ 421412 w 842823"/>
                      <a:gd name="connsiteY3" fmla="*/ 842824 h 842823"/>
                      <a:gd name="connsiteX4" fmla="*/ 0 w 842823"/>
                      <a:gd name="connsiteY4" fmla="*/ 421412 h 84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823" h="842823">
                        <a:moveTo>
                          <a:pt x="0" y="421412"/>
                        </a:moveTo>
                        <a:cubicBezTo>
                          <a:pt x="0" y="188673"/>
                          <a:pt x="188673" y="0"/>
                          <a:pt x="421412" y="0"/>
                        </a:cubicBezTo>
                        <a:cubicBezTo>
                          <a:pt x="654151" y="0"/>
                          <a:pt x="842824" y="188673"/>
                          <a:pt x="842824" y="421412"/>
                        </a:cubicBezTo>
                        <a:cubicBezTo>
                          <a:pt x="842824" y="654151"/>
                          <a:pt x="654151" y="842824"/>
                          <a:pt x="421412" y="842824"/>
                        </a:cubicBezTo>
                        <a:cubicBezTo>
                          <a:pt x="188673" y="842824"/>
                          <a:pt x="0" y="654151"/>
                          <a:pt x="0" y="4214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3">
                      <a:alpha val="90000"/>
                      <a:hueOff val="0"/>
                      <a:satOff val="0"/>
                      <a:lumOff val="0"/>
                      <a:alphaOff val="-40000"/>
                    </a:schemeClr>
                  </a:fillRef>
                  <a:effectRef idx="3">
                    <a:schemeClr val="accent3">
                      <a:alpha val="90000"/>
                      <a:hueOff val="0"/>
                      <a:satOff val="0"/>
                      <a:lumOff val="0"/>
                      <a:alphaOff val="-4000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69149" tIns="169149" rIns="169149" bIns="169149" numCol="1" spcCol="1270" anchor="ctr" anchorCtr="0">
                    <a:noAutofit/>
                  </a:bodyPr>
                  <a:lstStyle/>
                  <a:p>
                    <a:pPr lvl="0" algn="ctr" defTabSz="1600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3600" kern="1200" dirty="0"/>
                  </a:p>
                </p:txBody>
              </p:sp>
              <p:sp>
                <p:nvSpPr>
                  <p:cNvPr id="19" name="手繪多邊形 18"/>
                  <p:cNvSpPr/>
                  <p:nvPr/>
                </p:nvSpPr>
                <p:spPr>
                  <a:xfrm>
                    <a:off x="5518447" y="2322569"/>
                    <a:ext cx="842823" cy="842823"/>
                  </a:xfrm>
                  <a:custGeom>
                    <a:avLst/>
                    <a:gdLst>
                      <a:gd name="connsiteX0" fmla="*/ 0 w 842823"/>
                      <a:gd name="connsiteY0" fmla="*/ 421412 h 842823"/>
                      <a:gd name="connsiteX1" fmla="*/ 421412 w 842823"/>
                      <a:gd name="connsiteY1" fmla="*/ 0 h 842823"/>
                      <a:gd name="connsiteX2" fmla="*/ 842824 w 842823"/>
                      <a:gd name="connsiteY2" fmla="*/ 421412 h 842823"/>
                      <a:gd name="connsiteX3" fmla="*/ 421412 w 842823"/>
                      <a:gd name="connsiteY3" fmla="*/ 842824 h 842823"/>
                      <a:gd name="connsiteX4" fmla="*/ 0 w 842823"/>
                      <a:gd name="connsiteY4" fmla="*/ 421412 h 84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823" h="842823">
                        <a:moveTo>
                          <a:pt x="0" y="421412"/>
                        </a:moveTo>
                        <a:cubicBezTo>
                          <a:pt x="0" y="188673"/>
                          <a:pt x="188673" y="0"/>
                          <a:pt x="421412" y="0"/>
                        </a:cubicBezTo>
                        <a:cubicBezTo>
                          <a:pt x="654151" y="0"/>
                          <a:pt x="842824" y="188673"/>
                          <a:pt x="842824" y="421412"/>
                        </a:cubicBezTo>
                        <a:cubicBezTo>
                          <a:pt x="842824" y="654151"/>
                          <a:pt x="654151" y="842824"/>
                          <a:pt x="421412" y="842824"/>
                        </a:cubicBezTo>
                        <a:cubicBezTo>
                          <a:pt x="188673" y="842824"/>
                          <a:pt x="0" y="654151"/>
                          <a:pt x="0" y="4214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3">
                      <a:alpha val="90000"/>
                      <a:hueOff val="0"/>
                      <a:satOff val="0"/>
                      <a:lumOff val="0"/>
                      <a:alphaOff val="-6667"/>
                    </a:schemeClr>
                  </a:fillRef>
                  <a:effectRef idx="3">
                    <a:schemeClr val="accent3">
                      <a:alpha val="90000"/>
                      <a:hueOff val="0"/>
                      <a:satOff val="0"/>
                      <a:lumOff val="0"/>
                      <a:alphaOff val="-6667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46289" tIns="146289" rIns="146289" bIns="146289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zh-TW" altLang="en-US" sz="1800" kern="1200"/>
                  </a:p>
                </p:txBody>
              </p:sp>
            </p:grpSp>
            <p:pic>
              <p:nvPicPr>
                <p:cNvPr id="37" name="圖片 36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9956" y="4565970"/>
                  <a:ext cx="585106" cy="585106"/>
                </a:xfrm>
                <a:prstGeom prst="rect">
                  <a:avLst/>
                </a:prstGeom>
              </p:spPr>
            </p:pic>
            <p:pic>
              <p:nvPicPr>
                <p:cNvPr id="38" name="圖片 3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0" t="6730" r="5682" b="7977"/>
                <a:stretch/>
              </p:blipFill>
              <p:spPr>
                <a:xfrm>
                  <a:off x="5976216" y="3629808"/>
                  <a:ext cx="540000" cy="51927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圖片 38"/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920" y="4610864"/>
                  <a:ext cx="588640" cy="588640"/>
                </a:xfrm>
                <a:prstGeom prst="rect">
                  <a:avLst/>
                </a:prstGeom>
              </p:spPr>
            </p:pic>
            <p:pic>
              <p:nvPicPr>
                <p:cNvPr id="40" name="圖片 39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3857" y="4447984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" name="圖片 40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8092" y="3481382"/>
                  <a:ext cx="667698" cy="667698"/>
                </a:xfrm>
                <a:prstGeom prst="rect">
                  <a:avLst/>
                </a:prstGeom>
              </p:spPr>
            </p:pic>
            <p:pic>
              <p:nvPicPr>
                <p:cNvPr id="42" name="圖片 41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7864" y="2457518"/>
                  <a:ext cx="539434" cy="539434"/>
                </a:xfrm>
                <a:prstGeom prst="rect">
                  <a:avLst/>
                </a:prstGeom>
              </p:spPr>
            </p:pic>
            <p:pic>
              <p:nvPicPr>
                <p:cNvPr id="43" name="圖片 42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952" y="2564904"/>
                  <a:ext cx="432000" cy="432000"/>
                </a:xfrm>
                <a:prstGeom prst="rect">
                  <a:avLst/>
                </a:prstGeom>
              </p:spPr>
            </p:pic>
          </p:grpSp>
          <p:pic>
            <p:nvPicPr>
              <p:cNvPr id="46" name="圖片 45"/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100000" l="0" r="100000">
                            <a14:foregroundMark x1="28000" y1="96000" x2="28000" y2="96000"/>
                            <a14:foregroundMark x1="19556" y1="96889" x2="19556" y2="96889"/>
                            <a14:foregroundMark x1="79556" y1="94667" x2="79556" y2="94667"/>
                            <a14:foregroundMark x1="73778" y1="96889" x2="73778" y2="96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3965" y="2932025"/>
                <a:ext cx="1103303" cy="1103303"/>
              </a:xfrm>
              <a:prstGeom prst="rect">
                <a:avLst/>
              </a:prstGeom>
            </p:spPr>
          </p:pic>
        </p:grpSp>
        <p:pic>
          <p:nvPicPr>
            <p:cNvPr id="59" name="圖片 5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89" b="89778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5" t="21280" r="15680" b="19301"/>
            <a:stretch/>
          </p:blipFill>
          <p:spPr>
            <a:xfrm>
              <a:off x="3875242" y="2322358"/>
              <a:ext cx="766354" cy="655153"/>
            </a:xfrm>
            <a:prstGeom prst="rect">
              <a:avLst/>
            </a:prstGeom>
          </p:spPr>
        </p:pic>
      </p:grpSp>
      <p:pic>
        <p:nvPicPr>
          <p:cNvPr id="61" name="圖片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24" y="3861152"/>
            <a:ext cx="936000" cy="936000"/>
          </a:xfrm>
          <a:prstGeom prst="rect">
            <a:avLst/>
          </a:prstGeom>
        </p:spPr>
      </p:pic>
      <p:grpSp>
        <p:nvGrpSpPr>
          <p:cNvPr id="65" name="群組 64"/>
          <p:cNvGrpSpPr/>
          <p:nvPr/>
        </p:nvGrpSpPr>
        <p:grpSpPr>
          <a:xfrm>
            <a:off x="6271875" y="4005064"/>
            <a:ext cx="1008000" cy="828000"/>
            <a:chOff x="5524755" y="4083175"/>
            <a:chExt cx="1206336" cy="1087365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755" y="4139238"/>
              <a:ext cx="878902" cy="878902"/>
            </a:xfrm>
            <a:prstGeom prst="rect">
              <a:avLst/>
            </a:prstGeom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189" y="4083175"/>
              <a:ext cx="878902" cy="878902"/>
            </a:xfrm>
            <a:prstGeom prst="rect">
              <a:avLst/>
            </a:prstGeom>
          </p:spPr>
        </p:pic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155" y="4291638"/>
              <a:ext cx="878902" cy="878902"/>
            </a:xfrm>
            <a:prstGeom prst="rect">
              <a:avLst/>
            </a:prstGeom>
          </p:spPr>
        </p:pic>
      </p:grpSp>
      <p:sp>
        <p:nvSpPr>
          <p:cNvPr id="66" name="文字方塊 65"/>
          <p:cNvSpPr txBox="1"/>
          <p:nvPr/>
        </p:nvSpPr>
        <p:spPr>
          <a:xfrm>
            <a:off x="6276988" y="3563724"/>
            <a:ext cx="103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資本額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7164288" y="3563724"/>
            <a:ext cx="167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營業額 不受限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192472" y="3501008"/>
            <a:ext cx="2628000" cy="136800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五邊形 68"/>
          <p:cNvSpPr/>
          <p:nvPr/>
        </p:nvSpPr>
        <p:spPr>
          <a:xfrm>
            <a:off x="0" y="0"/>
            <a:ext cx="1908000" cy="1044000"/>
          </a:xfrm>
          <a:prstGeom prst="homePlate">
            <a:avLst>
              <a:gd name="adj" fmla="val 2496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增進人力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運用彈性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（勞動部）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138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90" y="2060848"/>
            <a:ext cx="3294218" cy="22440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1" y="44624"/>
            <a:ext cx="7067128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放寬外國藝人來台表演場地限制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051720" y="1268760"/>
            <a:ext cx="6840759" cy="756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08000" bIns="72000" rtlCol="0" anchor="ctr"/>
          <a:lstStyle/>
          <a:p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107.5.9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修正外國人從事就業服務法第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條第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項第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款至第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款工作資格及審查標準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95536" y="4581336"/>
            <a:ext cx="3890171" cy="1872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修正前：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針對外國人在台從事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藝術及演藝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工作，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限制其工作場所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，影響表演場地選擇彈性。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464472" y="4581128"/>
            <a:ext cx="4356000" cy="1872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tIns="72000" bIns="72000" rtlCol="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雇主聘僱外國人從事藝術及演藝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工作場所之規定，解除限制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使表演工作者可多元選擇表演場地。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364088" y="2132856"/>
            <a:ext cx="3269544" cy="2366902"/>
            <a:chOff x="5262896" y="1710170"/>
            <a:chExt cx="3413560" cy="2438910"/>
          </a:xfrm>
        </p:grpSpPr>
        <p:grpSp>
          <p:nvGrpSpPr>
            <p:cNvPr id="13" name="群組 12"/>
            <p:cNvGrpSpPr/>
            <p:nvPr/>
          </p:nvGrpSpPr>
          <p:grpSpPr>
            <a:xfrm>
              <a:off x="5262896" y="2442794"/>
              <a:ext cx="3413560" cy="1706286"/>
              <a:chOff x="2771800" y="2442794"/>
              <a:chExt cx="3413560" cy="1706286"/>
            </a:xfrm>
          </p:grpSpPr>
          <p:sp>
            <p:nvSpPr>
              <p:cNvPr id="24" name="平行四邊形 23"/>
              <p:cNvSpPr/>
              <p:nvPr/>
            </p:nvSpPr>
            <p:spPr>
              <a:xfrm>
                <a:off x="3861648" y="2697731"/>
                <a:ext cx="936104" cy="779909"/>
              </a:xfrm>
              <a:prstGeom prst="parallelogram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cene3d>
                <a:camera prst="isometricOffAxis2Top"/>
                <a:lightRig rig="threePt" dir="t"/>
              </a:scene3d>
              <a:sp3d extrusionH="44450" contourW="50800" prstMaterial="matte">
                <a:bevelT w="107950" h="196850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2771800" y="2442794"/>
                <a:ext cx="3413560" cy="1706286"/>
                <a:chOff x="2771800" y="2226275"/>
                <a:chExt cx="3413560" cy="1706286"/>
              </a:xfr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grpSpPr>
            <p:sp>
              <p:nvSpPr>
                <p:cNvPr id="16" name="平行四邊形 15"/>
                <p:cNvSpPr/>
                <p:nvPr/>
              </p:nvSpPr>
              <p:spPr>
                <a:xfrm>
                  <a:off x="3308750" y="2701643"/>
                  <a:ext cx="936104" cy="779909"/>
                </a:xfrm>
                <a:prstGeom prst="parallelogram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cene3d>
                  <a:camera prst="isometricOffAxis2Top"/>
                  <a:lightRig rig="threePt" dir="t"/>
                </a:scene3d>
                <a:sp3d extrusionH="44450" contourW="50800" prstMaterial="matte">
                  <a:bevelT w="107950" h="196850"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0" name="群組 9"/>
                <p:cNvGrpSpPr/>
                <p:nvPr/>
              </p:nvGrpSpPr>
              <p:grpSpPr>
                <a:xfrm>
                  <a:off x="2771800" y="2226275"/>
                  <a:ext cx="3413560" cy="1706286"/>
                  <a:chOff x="5868144" y="1988839"/>
                  <a:chExt cx="3413560" cy="1706286"/>
                </a:xfrm>
                <a:grpFill/>
              </p:grpSpPr>
              <p:grpSp>
                <p:nvGrpSpPr>
                  <p:cNvPr id="9" name="群組 8"/>
                  <p:cNvGrpSpPr/>
                  <p:nvPr/>
                </p:nvGrpSpPr>
                <p:grpSpPr>
                  <a:xfrm>
                    <a:off x="7318629" y="1988839"/>
                    <a:ext cx="1141803" cy="1657147"/>
                    <a:chOff x="7318629" y="1988839"/>
                    <a:chExt cx="1141803" cy="1657147"/>
                  </a:xfrm>
                  <a:grpFill/>
                  <a:scene3d>
                    <a:camera prst="isometricOffAxis2Top"/>
                    <a:lightRig rig="threePt" dir="t"/>
                  </a:scene3d>
                </p:grpSpPr>
                <p:sp>
                  <p:nvSpPr>
                    <p:cNvPr id="12" name="平行四邊形 11"/>
                    <p:cNvSpPr/>
                    <p:nvPr/>
                  </p:nvSpPr>
                  <p:spPr>
                    <a:xfrm>
                      <a:off x="7524328" y="1988839"/>
                      <a:ext cx="936104" cy="779909"/>
                    </a:xfrm>
                    <a:prstGeom prst="parallelogram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sp3d extrusionH="44450" contourW="50800" prstMaterial="matte">
                      <a:bevelT w="107950" h="196850"/>
                      <a:contourClr>
                        <a:schemeClr val="bg1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5" name="平行四邊形 14"/>
                    <p:cNvSpPr/>
                    <p:nvPr/>
                  </p:nvSpPr>
                  <p:spPr>
                    <a:xfrm>
                      <a:off x="7318629" y="2866077"/>
                      <a:ext cx="936104" cy="779909"/>
                    </a:xfrm>
                    <a:prstGeom prst="parallelogram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sp3d extrusionH="44450" contourW="50800" prstMaterial="matte">
                      <a:bevelT w="107950" h="196850"/>
                      <a:contourClr>
                        <a:schemeClr val="bg1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17" name="平行四邊形 16"/>
                  <p:cNvSpPr/>
                  <p:nvPr/>
                </p:nvSpPr>
                <p:spPr>
                  <a:xfrm>
                    <a:off x="8345600" y="2450072"/>
                    <a:ext cx="936104" cy="779909"/>
                  </a:xfrm>
                  <a:prstGeom prst="parallelogram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  <a:sp3d extrusionH="44450" contourW="50800" prstMaterial="matte">
                    <a:bevelT w="107950" h="196850"/>
                    <a:contourClr>
                      <a:schemeClr val="bg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8" name="平行四邊形 17"/>
                  <p:cNvSpPr/>
                  <p:nvPr/>
                </p:nvSpPr>
                <p:spPr>
                  <a:xfrm>
                    <a:off x="7822088" y="2689464"/>
                    <a:ext cx="936104" cy="779909"/>
                  </a:xfrm>
                  <a:prstGeom prst="parallelogram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  <a:sp3d extrusionH="44450" contourW="50800" prstMaterial="matte">
                    <a:bevelT w="107950" h="196850"/>
                    <a:contourClr>
                      <a:schemeClr val="bg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" name="平行四邊形 18"/>
                  <p:cNvSpPr/>
                  <p:nvPr/>
                </p:nvSpPr>
                <p:spPr>
                  <a:xfrm>
                    <a:off x="5868144" y="2679736"/>
                    <a:ext cx="936104" cy="779909"/>
                  </a:xfrm>
                  <a:prstGeom prst="parallelogram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  <a:sp3d extrusionH="44450" contourW="50800" prstMaterial="matte">
                    <a:bevelT w="107950" h="196850"/>
                    <a:contourClr>
                      <a:schemeClr val="bg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0" name="平行四邊形 19"/>
                  <p:cNvSpPr/>
                  <p:nvPr/>
                </p:nvSpPr>
                <p:spPr>
                  <a:xfrm>
                    <a:off x="6588224" y="2780928"/>
                    <a:ext cx="936104" cy="779909"/>
                  </a:xfrm>
                  <a:prstGeom prst="parallelogram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  <a:sp3d extrusionH="44450" contourW="50800" prstMaterial="matte">
                    <a:bevelT w="107950" h="196850"/>
                    <a:contourClr>
                      <a:schemeClr val="bg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1" name="平行四邊形 20"/>
                  <p:cNvSpPr/>
                  <p:nvPr/>
                </p:nvSpPr>
                <p:spPr>
                  <a:xfrm>
                    <a:off x="7308304" y="2915216"/>
                    <a:ext cx="936104" cy="779909"/>
                  </a:xfrm>
                  <a:prstGeom prst="parallelogram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scene3d>
                    <a:camera prst="isometricOffAxis2Top"/>
                    <a:lightRig rig="threePt" dir="t"/>
                  </a:scene3d>
                  <a:sp3d extrusionH="44450" contourW="50800" prstMaterial="matte">
                    <a:bevelT w="107950" h="196850"/>
                    <a:contourClr>
                      <a:schemeClr val="bg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92000" contras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37370" y="1710170"/>
              <a:ext cx="830076" cy="166015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  <a14:imgEffect>
                        <a14:colorTemperature colorTemp="1500"/>
                      </a14:imgEffect>
                      <a14:imgEffect>
                        <a14:saturation sat="61000"/>
                      </a14:imgEffect>
                      <a14:imgEffect>
                        <a14:brightnessContrast bright="75000" contrast="-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776" y="1747804"/>
              <a:ext cx="1098550" cy="184785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123" y="1905043"/>
              <a:ext cx="1337529" cy="1997968"/>
            </a:xfrm>
            <a:prstGeom prst="rect">
              <a:avLst/>
            </a:prstGeom>
          </p:spPr>
        </p:pic>
      </p:grpSp>
      <p:grpSp>
        <p:nvGrpSpPr>
          <p:cNvPr id="7" name="群組 6"/>
          <p:cNvGrpSpPr/>
          <p:nvPr/>
        </p:nvGrpSpPr>
        <p:grpSpPr>
          <a:xfrm>
            <a:off x="698634" y="2204864"/>
            <a:ext cx="3873366" cy="2348856"/>
            <a:chOff x="698634" y="2376288"/>
            <a:chExt cx="3873366" cy="2348856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34" y="2376288"/>
              <a:ext cx="1281078" cy="2348856"/>
            </a:xfrm>
            <a:prstGeom prst="rect">
              <a:avLst/>
            </a:prstGeom>
          </p:spPr>
        </p:pic>
        <p:sp>
          <p:nvSpPr>
            <p:cNvPr id="27" name="流程圖: 接點 26"/>
            <p:cNvSpPr>
              <a:spLocks noChangeAspect="1"/>
            </p:cNvSpPr>
            <p:nvPr/>
          </p:nvSpPr>
          <p:spPr>
            <a:xfrm>
              <a:off x="1230480" y="2811815"/>
              <a:ext cx="288000" cy="287968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直線圖說文字 2 27"/>
            <p:cNvSpPr/>
            <p:nvPr/>
          </p:nvSpPr>
          <p:spPr>
            <a:xfrm>
              <a:off x="2051721" y="2595888"/>
              <a:ext cx="2520279" cy="1551079"/>
            </a:xfrm>
            <a:prstGeom prst="borderCallout2">
              <a:avLst>
                <a:gd name="adj1" fmla="val 40989"/>
                <a:gd name="adj2" fmla="val -1952"/>
                <a:gd name="adj3" fmla="val 40907"/>
                <a:gd name="adj4" fmla="val -18325"/>
                <a:gd name="adj5" fmla="val 31378"/>
                <a:gd name="adj6" fmla="val -22153"/>
              </a:avLst>
            </a:prstGeom>
            <a:noFill/>
            <a:ln w="1905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台東舉辦池上藝術節，想規劃在田裡表演，卻找不到主管機關申請許可。</a:t>
              </a:r>
              <a:endPara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五邊形 29"/>
          <p:cNvSpPr/>
          <p:nvPr/>
        </p:nvSpPr>
        <p:spPr>
          <a:xfrm>
            <a:off x="0" y="0"/>
            <a:ext cx="1908000" cy="1044000"/>
          </a:xfrm>
          <a:prstGeom prst="homePlate">
            <a:avLst>
              <a:gd name="adj" fmla="val 2496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增進人力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運用彈性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（勞動部）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62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3160" y="4622"/>
            <a:ext cx="7560840" cy="1143000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放寬員工獎酬</a:t>
            </a:r>
            <a:r>
              <a:rPr lang="zh-TW" altLang="en-US" sz="3600" dirty="0" smtClean="0"/>
              <a:t>對象至</a:t>
            </a:r>
            <a:r>
              <a:rPr lang="zh-TW" altLang="en-US" sz="3600" dirty="0"/>
              <a:t>非全職員工</a:t>
            </a:r>
          </a:p>
        </p:txBody>
      </p:sp>
      <p:sp>
        <p:nvSpPr>
          <p:cNvPr id="4" name="矩形 3"/>
          <p:cNvSpPr/>
          <p:nvPr/>
        </p:nvSpPr>
        <p:spPr>
          <a:xfrm>
            <a:off x="2411760" y="1266136"/>
            <a:ext cx="5760639" cy="504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107.6.15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金管證發字第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1070321630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號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928891" y="2078782"/>
            <a:ext cx="3963590" cy="2376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修正前：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發行員工認股權憑證及買回股份轉讓予員工，發給或轉讓對象，僅以全職員工為限。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證券交易法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條之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及第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條之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規定限於全職員工。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928890" y="4941168"/>
            <a:ext cx="3963591" cy="14324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函釋全職限制，兼職員工皆可為發給或轉讓對象。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有利企業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才，並提供運用彈性。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3849" y="1916832"/>
            <a:ext cx="2664296" cy="7232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發行員工認股權憑證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買回股份轉讓員工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51520" y="2771782"/>
            <a:ext cx="4536000" cy="3492000"/>
            <a:chOff x="448488" y="2771782"/>
            <a:chExt cx="4536000" cy="3492000"/>
          </a:xfrm>
        </p:grpSpPr>
        <p:sp>
          <p:nvSpPr>
            <p:cNvPr id="15" name="橢圓 14"/>
            <p:cNvSpPr/>
            <p:nvPr/>
          </p:nvSpPr>
          <p:spPr>
            <a:xfrm>
              <a:off x="448488" y="2771782"/>
              <a:ext cx="4536000" cy="3492000"/>
            </a:xfrm>
            <a:prstGeom prst="ellipse">
              <a:avLst/>
            </a:prstGeom>
            <a:noFill/>
            <a:ln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36000" rtlCol="0" anchor="t"/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兼職員工</a:t>
              </a:r>
              <a:endPara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10792" y="3579019"/>
              <a:ext cx="4349048" cy="2160240"/>
              <a:chOff x="653965" y="3437662"/>
              <a:chExt cx="4349048" cy="2160240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013" y="3813528"/>
                <a:ext cx="1728000" cy="1086869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990" y="3897594"/>
                <a:ext cx="2088000" cy="1478023"/>
              </a:xfrm>
              <a:prstGeom prst="rect">
                <a:avLst/>
              </a:prstGeom>
            </p:spPr>
          </p:pic>
          <p:sp>
            <p:nvSpPr>
              <p:cNvPr id="17" name="橢圓 16"/>
              <p:cNvSpPr/>
              <p:nvPr/>
            </p:nvSpPr>
            <p:spPr>
              <a:xfrm>
                <a:off x="653965" y="3437662"/>
                <a:ext cx="2592000" cy="21602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1692000" rtlCol="0" anchor="t"/>
              <a:lstStyle/>
              <a:p>
                <a:pPr algn="ctr"/>
                <a:r>
                  <a:rPr lang="zh-TW" altLang="en-US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僅限正職員工</a:t>
                </a:r>
                <a:endPara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cxnSp>
        <p:nvCxnSpPr>
          <p:cNvPr id="5" name="直線單箭頭接點 4"/>
          <p:cNvCxnSpPr>
            <a:stCxn id="17" idx="7"/>
          </p:cNvCxnSpPr>
          <p:nvPr/>
        </p:nvCxnSpPr>
        <p:spPr>
          <a:xfrm flipV="1">
            <a:off x="2526234" y="2564904"/>
            <a:ext cx="2402656" cy="13304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15" idx="5"/>
          </p:cNvCxnSpPr>
          <p:nvPr/>
        </p:nvCxnSpPr>
        <p:spPr>
          <a:xfrm>
            <a:off x="4123238" y="5752390"/>
            <a:ext cx="805652" cy="196890"/>
          </a:xfrm>
          <a:prstGeom prst="straightConnector1">
            <a:avLst/>
          </a:prstGeom>
          <a:ln w="1905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五邊形 18"/>
          <p:cNvSpPr/>
          <p:nvPr/>
        </p:nvSpPr>
        <p:spPr>
          <a:xfrm>
            <a:off x="0" y="0"/>
            <a:ext cx="1908000" cy="1044000"/>
          </a:xfrm>
          <a:prstGeom prst="homePlate">
            <a:avLst>
              <a:gd name="adj" fmla="val 2496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增進人力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運用彈性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（金管會）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625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cs typeface="Times New Roman" panose="02020603050405020304" pitchFamily="18" charset="0"/>
              </a:rPr>
              <a:t>肆、結語（</a:t>
            </a:r>
            <a:r>
              <a:rPr lang="en-US" altLang="zh-TW" sz="4000" dirty="0" smtClean="0">
                <a:cs typeface="Times New Roman" panose="02020603050405020304" pitchFamily="18" charset="0"/>
              </a:rPr>
              <a:t>1/2</a:t>
            </a:r>
            <a:r>
              <a:rPr lang="zh-TW" altLang="en-US" sz="4000" dirty="0" smtClean="0">
                <a:cs typeface="Times New Roman" panose="02020603050405020304" pitchFamily="18" charset="0"/>
              </a:rPr>
              <a:t>）</a:t>
            </a:r>
            <a:endParaRPr lang="zh-TW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392488"/>
          </a:xfrm>
        </p:spPr>
        <p:txBody>
          <a:bodyPr>
            <a:noAutofit/>
          </a:bodyPr>
          <a:lstStyle/>
          <a:p>
            <a:pPr marL="514350" indent="-514350" algn="just" hangingPunct="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 smtClean="0">
                <a:cs typeface="Times New Roman" panose="02020603050405020304" pitchFamily="18" charset="0"/>
              </a:rPr>
              <a:t>法規鬆綁是改善投資及企業經營環境之首要工作，唯有真正鬆綁才能符合民眾、企業的期待。</a:t>
            </a:r>
            <a:endParaRPr lang="en-US" altLang="zh-TW" sz="2800" dirty="0" smtClean="0">
              <a:cs typeface="Times New Roman" panose="02020603050405020304" pitchFamily="18" charset="0"/>
            </a:endParaRPr>
          </a:p>
          <a:p>
            <a:pPr marL="514350" indent="-514350" algn="just" hangingPunct="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smtClean="0">
                <a:cs typeface="Times New Roman" panose="02020603050405020304" pitchFamily="18" charset="0"/>
              </a:rPr>
              <a:t>「由外而內」</a:t>
            </a:r>
            <a:r>
              <a:rPr lang="zh-TW" altLang="en-US" sz="2800" dirty="0" smtClean="0">
                <a:cs typeface="Times New Roman" panose="02020603050405020304" pitchFamily="18" charset="0"/>
              </a:rPr>
              <a:t>、「由下而上</a:t>
            </a:r>
            <a:r>
              <a:rPr lang="zh-TW" altLang="en-US" sz="2800" dirty="0">
                <a:cs typeface="Times New Roman" panose="02020603050405020304" pitchFamily="18" charset="0"/>
              </a:rPr>
              <a:t>」及</a:t>
            </a:r>
            <a:r>
              <a:rPr lang="zh-TW" altLang="en-US" sz="2800" dirty="0" smtClean="0">
                <a:cs typeface="Times New Roman" panose="02020603050405020304" pitchFamily="18" charset="0"/>
              </a:rPr>
              <a:t>「時間管控」已經逐步看見成果，請各部會再接再厲。</a:t>
            </a:r>
            <a:endParaRPr lang="en-US" altLang="zh-TW" sz="2800" dirty="0" smtClean="0">
              <a:cs typeface="Times New Roman" panose="02020603050405020304" pitchFamily="18" charset="0"/>
            </a:endParaRPr>
          </a:p>
          <a:p>
            <a:pPr marL="514350" indent="-514350" algn="just" hangingPunct="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dirty="0">
                <a:cs typeface="Times New Roman" panose="02020603050405020304" pitchFamily="18" charset="0"/>
              </a:rPr>
              <a:t>法規鬆綁是持續性的</a:t>
            </a:r>
            <a:r>
              <a:rPr lang="zh-TW" altLang="en-US" sz="2800" dirty="0" smtClean="0">
                <a:cs typeface="Times New Roman" panose="02020603050405020304" pitchFamily="18" charset="0"/>
              </a:rPr>
              <a:t>工作，各部會應有計畫且由副首長親自督導進行。</a:t>
            </a:r>
            <a:endParaRPr lang="en-US" altLang="zh-TW" sz="2800" dirty="0" smtClean="0"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3840-18B5-4699-BD5B-B36ED89B6B64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38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cs typeface="Times New Roman" panose="02020603050405020304" pitchFamily="18" charset="0"/>
              </a:rPr>
              <a:t>肆、結語（</a:t>
            </a:r>
            <a:r>
              <a:rPr lang="en-US" altLang="zh-TW" sz="4000" dirty="0" smtClean="0">
                <a:cs typeface="Times New Roman" panose="02020603050405020304" pitchFamily="18" charset="0"/>
              </a:rPr>
              <a:t>2/2</a:t>
            </a:r>
            <a:r>
              <a:rPr lang="zh-TW" altLang="en-US" sz="4000" dirty="0" smtClean="0">
                <a:cs typeface="Times New Roman" panose="02020603050405020304" pitchFamily="18" charset="0"/>
              </a:rPr>
              <a:t>）</a:t>
            </a:r>
            <a:endParaRPr lang="zh-TW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392488"/>
          </a:xfrm>
        </p:spPr>
        <p:txBody>
          <a:bodyPr>
            <a:noAutofit/>
          </a:bodyPr>
          <a:lstStyle/>
          <a:p>
            <a:pPr marL="514350" indent="-514350" algn="just" hangingPunct="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800" dirty="0" smtClean="0">
                <a:cs typeface="Times New Roman" panose="02020603050405020304" pitchFamily="18" charset="0"/>
              </a:rPr>
              <a:t>數位經濟下，法規必需有彈性，才能因應</a:t>
            </a:r>
            <a:r>
              <a:rPr lang="zh-TW" altLang="en-US" sz="2800" smtClean="0">
                <a:cs typeface="Times New Roman" panose="02020603050405020304" pitchFamily="18" charset="0"/>
              </a:rPr>
              <a:t>快速轉變，並</a:t>
            </a:r>
            <a:r>
              <a:rPr lang="zh-TW" altLang="en-US" sz="2800" dirty="0" smtClean="0">
                <a:cs typeface="Times New Roman" panose="02020603050405020304" pitchFamily="18" charset="0"/>
              </a:rPr>
              <a:t>精進相關措施，請各部會在檢討制、修訂法規、函釋時，都應該要有數位經濟潮流的思維。</a:t>
            </a:r>
            <a:endParaRPr lang="en-US" altLang="zh-TW" sz="2800" dirty="0" smtClean="0">
              <a:cs typeface="Times New Roman" panose="02020603050405020304" pitchFamily="18" charset="0"/>
            </a:endParaRPr>
          </a:p>
          <a:p>
            <a:pPr marL="514350" indent="-514350" algn="just" hangingPunct="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800" dirty="0">
                <a:cs typeface="Times New Roman" panose="02020603050405020304" pitchFamily="18" charset="0"/>
              </a:rPr>
              <a:t>感謝院長的政策</a:t>
            </a:r>
            <a:r>
              <a:rPr lang="zh-TW" altLang="en-US" sz="2800" dirty="0" smtClean="0">
                <a:cs typeface="Times New Roman" panose="02020603050405020304" pitchFamily="18" charset="0"/>
              </a:rPr>
              <a:t>明確，感謝各部會全力以赴，自去年 </a:t>
            </a:r>
            <a:r>
              <a:rPr lang="en-US" altLang="zh-TW" sz="2800" dirty="0" smtClean="0"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cs typeface="Times New Roman" panose="02020603050405020304" pitchFamily="18" charset="0"/>
              </a:rPr>
              <a:t> 月底迄今已鬆綁 </a:t>
            </a:r>
            <a:r>
              <a:rPr lang="en-US" altLang="zh-TW" sz="2800" dirty="0" smtClean="0">
                <a:cs typeface="Times New Roman" panose="02020603050405020304" pitchFamily="18" charset="0"/>
              </a:rPr>
              <a:t>339</a:t>
            </a:r>
            <a:r>
              <a:rPr lang="zh-TW" altLang="en-US" sz="2800" dirty="0" smtClean="0">
                <a:cs typeface="Times New Roman" panose="02020603050405020304" pitchFamily="18" charset="0"/>
              </a:rPr>
              <a:t> 項，請各部會加強宣導，讓民眾、企業更為有感。</a:t>
            </a:r>
            <a:endParaRPr lang="en-US" altLang="zh-TW" sz="2800" dirty="0" smtClean="0"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3840-18B5-4699-BD5B-B36ED89B6B64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164288" y="5877272"/>
            <a:ext cx="1512168" cy="43204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</a:t>
            </a:r>
            <a:endParaRPr lang="zh-TW" altLang="en-US" sz="20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8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大綱</a:t>
            </a:r>
            <a:endParaRPr lang="zh-TW" altLang="en-US" sz="4400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2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133508" y="1791928"/>
            <a:ext cx="6912767" cy="3850212"/>
            <a:chOff x="1519089" y="1702933"/>
            <a:chExt cx="6005239" cy="2357424"/>
          </a:xfrm>
        </p:grpSpPr>
        <p:grpSp>
          <p:nvGrpSpPr>
            <p:cNvPr id="6" name="群組 5"/>
            <p:cNvGrpSpPr/>
            <p:nvPr/>
          </p:nvGrpSpPr>
          <p:grpSpPr>
            <a:xfrm>
              <a:off x="1531256" y="1702933"/>
              <a:ext cx="5993072" cy="2357424"/>
              <a:chOff x="1503455" y="1702933"/>
              <a:chExt cx="5993072" cy="2438964"/>
            </a:xfrm>
          </p:grpSpPr>
          <p:sp>
            <p:nvSpPr>
              <p:cNvPr id="9" name="手繪多邊形 8"/>
              <p:cNvSpPr/>
              <p:nvPr/>
            </p:nvSpPr>
            <p:spPr>
              <a:xfrm>
                <a:off x="1846060" y="1702933"/>
                <a:ext cx="5650467" cy="524507"/>
              </a:xfrm>
              <a:custGeom>
                <a:avLst/>
                <a:gdLst>
                  <a:gd name="connsiteX0" fmla="*/ 0 w 5650467"/>
                  <a:gd name="connsiteY0" fmla="*/ 0 h 685211"/>
                  <a:gd name="connsiteX1" fmla="*/ 5307862 w 5650467"/>
                  <a:gd name="connsiteY1" fmla="*/ 0 h 685211"/>
                  <a:gd name="connsiteX2" fmla="*/ 5650467 w 5650467"/>
                  <a:gd name="connsiteY2" fmla="*/ 342606 h 685211"/>
                  <a:gd name="connsiteX3" fmla="*/ 5307862 w 5650467"/>
                  <a:gd name="connsiteY3" fmla="*/ 685211 h 685211"/>
                  <a:gd name="connsiteX4" fmla="*/ 0 w 5650467"/>
                  <a:gd name="connsiteY4" fmla="*/ 685211 h 685211"/>
                  <a:gd name="connsiteX5" fmla="*/ 0 w 5650467"/>
                  <a:gd name="connsiteY5" fmla="*/ 0 h 68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0467" h="685211">
                    <a:moveTo>
                      <a:pt x="5650467" y="685210"/>
                    </a:moveTo>
                    <a:lnTo>
                      <a:pt x="342605" y="685210"/>
                    </a:lnTo>
                    <a:lnTo>
                      <a:pt x="0" y="342605"/>
                    </a:lnTo>
                    <a:lnTo>
                      <a:pt x="342605" y="1"/>
                    </a:lnTo>
                    <a:lnTo>
                      <a:pt x="5650467" y="1"/>
                    </a:lnTo>
                    <a:lnTo>
                      <a:pt x="5650467" y="68521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4000" tIns="91441" rIns="170688" bIns="91441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200" b="1" kern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壹、前言</a:t>
                </a:r>
                <a:endParaRPr lang="zh-TW" alt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1503455" y="1702934"/>
                <a:ext cx="685211" cy="499421"/>
              </a:xfrm>
              <a:prstGeom prst="ellipse">
                <a:avLst/>
              </a:prstGeom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手繪多邊形 10"/>
              <p:cNvSpPr/>
              <p:nvPr/>
            </p:nvSpPr>
            <p:spPr>
              <a:xfrm>
                <a:off x="1846060" y="2340188"/>
                <a:ext cx="5650467" cy="524507"/>
              </a:xfrm>
              <a:custGeom>
                <a:avLst/>
                <a:gdLst>
                  <a:gd name="connsiteX0" fmla="*/ 0 w 5650467"/>
                  <a:gd name="connsiteY0" fmla="*/ 0 h 685211"/>
                  <a:gd name="connsiteX1" fmla="*/ 5307862 w 5650467"/>
                  <a:gd name="connsiteY1" fmla="*/ 0 h 685211"/>
                  <a:gd name="connsiteX2" fmla="*/ 5650467 w 5650467"/>
                  <a:gd name="connsiteY2" fmla="*/ 342606 h 685211"/>
                  <a:gd name="connsiteX3" fmla="*/ 5307862 w 5650467"/>
                  <a:gd name="connsiteY3" fmla="*/ 685211 h 685211"/>
                  <a:gd name="connsiteX4" fmla="*/ 0 w 5650467"/>
                  <a:gd name="connsiteY4" fmla="*/ 685211 h 685211"/>
                  <a:gd name="connsiteX5" fmla="*/ 0 w 5650467"/>
                  <a:gd name="connsiteY5" fmla="*/ 0 h 68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0467" h="685211">
                    <a:moveTo>
                      <a:pt x="5650467" y="685210"/>
                    </a:moveTo>
                    <a:lnTo>
                      <a:pt x="342605" y="685210"/>
                    </a:lnTo>
                    <a:lnTo>
                      <a:pt x="0" y="342605"/>
                    </a:lnTo>
                    <a:lnTo>
                      <a:pt x="342605" y="1"/>
                    </a:lnTo>
                    <a:lnTo>
                      <a:pt x="5650467" y="1"/>
                    </a:lnTo>
                    <a:lnTo>
                      <a:pt x="5650467" y="68521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4000" tIns="91441" rIns="170688" bIns="91441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200" b="1" kern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貳、部會鬆綁統計</a:t>
                </a:r>
                <a:endParaRPr lang="zh-TW" alt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1503455" y="2340189"/>
                <a:ext cx="685211" cy="499421"/>
              </a:xfrm>
              <a:prstGeom prst="ellipse">
                <a:avLst/>
              </a:prstGeom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手繪多邊形 12"/>
              <p:cNvSpPr/>
              <p:nvPr/>
            </p:nvSpPr>
            <p:spPr>
              <a:xfrm>
                <a:off x="1846060" y="3617390"/>
                <a:ext cx="5650467" cy="524507"/>
              </a:xfrm>
              <a:custGeom>
                <a:avLst/>
                <a:gdLst>
                  <a:gd name="connsiteX0" fmla="*/ 0 w 5650467"/>
                  <a:gd name="connsiteY0" fmla="*/ 0 h 685211"/>
                  <a:gd name="connsiteX1" fmla="*/ 5307862 w 5650467"/>
                  <a:gd name="connsiteY1" fmla="*/ 0 h 685211"/>
                  <a:gd name="connsiteX2" fmla="*/ 5650467 w 5650467"/>
                  <a:gd name="connsiteY2" fmla="*/ 342606 h 685211"/>
                  <a:gd name="connsiteX3" fmla="*/ 5307862 w 5650467"/>
                  <a:gd name="connsiteY3" fmla="*/ 685211 h 685211"/>
                  <a:gd name="connsiteX4" fmla="*/ 0 w 5650467"/>
                  <a:gd name="connsiteY4" fmla="*/ 685211 h 685211"/>
                  <a:gd name="connsiteX5" fmla="*/ 0 w 5650467"/>
                  <a:gd name="connsiteY5" fmla="*/ 0 h 68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0467" h="685211">
                    <a:moveTo>
                      <a:pt x="5650467" y="685210"/>
                    </a:moveTo>
                    <a:lnTo>
                      <a:pt x="342605" y="685210"/>
                    </a:lnTo>
                    <a:lnTo>
                      <a:pt x="0" y="342605"/>
                    </a:lnTo>
                    <a:lnTo>
                      <a:pt x="342605" y="1"/>
                    </a:lnTo>
                    <a:lnTo>
                      <a:pt x="5650467" y="1"/>
                    </a:lnTo>
                    <a:lnTo>
                      <a:pt x="5650467" y="68521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4000" tIns="91441" rIns="170688" bIns="9144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200" b="1" kern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肆、結語</a:t>
                </a:r>
                <a:endParaRPr lang="zh-TW" alt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1503455" y="3617391"/>
                <a:ext cx="685211" cy="499421"/>
              </a:xfrm>
              <a:prstGeom prst="ellipse">
                <a:avLst/>
              </a:prstGeom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7" name="手繪多邊形 6"/>
            <p:cNvSpPr/>
            <p:nvPr/>
          </p:nvSpPr>
          <p:spPr>
            <a:xfrm>
              <a:off x="1861694" y="2936135"/>
              <a:ext cx="5650467" cy="506972"/>
            </a:xfrm>
            <a:custGeom>
              <a:avLst/>
              <a:gdLst>
                <a:gd name="connsiteX0" fmla="*/ 0 w 5650467"/>
                <a:gd name="connsiteY0" fmla="*/ 0 h 685211"/>
                <a:gd name="connsiteX1" fmla="*/ 5307862 w 5650467"/>
                <a:gd name="connsiteY1" fmla="*/ 0 h 685211"/>
                <a:gd name="connsiteX2" fmla="*/ 5650467 w 5650467"/>
                <a:gd name="connsiteY2" fmla="*/ 342606 h 685211"/>
                <a:gd name="connsiteX3" fmla="*/ 5307862 w 5650467"/>
                <a:gd name="connsiteY3" fmla="*/ 685211 h 685211"/>
                <a:gd name="connsiteX4" fmla="*/ 0 w 5650467"/>
                <a:gd name="connsiteY4" fmla="*/ 685211 h 685211"/>
                <a:gd name="connsiteX5" fmla="*/ 0 w 5650467"/>
                <a:gd name="connsiteY5" fmla="*/ 0 h 68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467" h="685211">
                  <a:moveTo>
                    <a:pt x="5650467" y="685210"/>
                  </a:moveTo>
                  <a:lnTo>
                    <a:pt x="342605" y="685210"/>
                  </a:lnTo>
                  <a:lnTo>
                    <a:pt x="0" y="342605"/>
                  </a:lnTo>
                  <a:lnTo>
                    <a:pt x="342605" y="1"/>
                  </a:lnTo>
                  <a:lnTo>
                    <a:pt x="5650467" y="1"/>
                  </a:lnTo>
                  <a:lnTo>
                    <a:pt x="5650467" y="68521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4000" tIns="91441" rIns="170688" bIns="91441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參、重要鬆綁成果</a:t>
              </a:r>
              <a:endParaRPr lang="zh-TW" altLang="en-US" sz="32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1519089" y="2936135"/>
              <a:ext cx="685211" cy="482725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41570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cs typeface="Times New Roman" panose="02020603050405020304" pitchFamily="18" charset="0"/>
              </a:rPr>
              <a:t>壹、前言</a:t>
            </a:r>
            <a:endParaRPr lang="zh-TW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12568"/>
          </a:xfrm>
        </p:spPr>
        <p:txBody>
          <a:bodyPr>
            <a:noAutofit/>
          </a:bodyPr>
          <a:lstStyle/>
          <a:p>
            <a:pPr algn="just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TW" altLang="en-US" sz="2800" dirty="0" smtClean="0">
                <a:cs typeface="Times New Roman" panose="02020603050405020304" pitchFamily="18" charset="0"/>
              </a:rPr>
              <a:t>        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依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106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 年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10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 月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26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 日</a:t>
            </a:r>
            <a:r>
              <a:rPr lang="zh-TW" altLang="en-US" sz="2400" dirty="0">
                <a:cs typeface="Times New Roman" panose="02020603050405020304" pitchFamily="18" charset="0"/>
              </a:rPr>
              <a:t>行政院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第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3573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 次</a:t>
            </a:r>
            <a:r>
              <a:rPr lang="zh-TW" altLang="en-US" sz="2400" dirty="0">
                <a:cs typeface="Times New Roman" panose="02020603050405020304" pitchFamily="18" charset="0"/>
              </a:rPr>
              <a:t>會議，賴院長就國發會推動法規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鬆綁案</a:t>
            </a:r>
            <a:r>
              <a:rPr lang="zh-TW" altLang="en-US" sz="2400" dirty="0">
                <a:cs typeface="Times New Roman" panose="02020603050405020304" pitchFamily="18" charset="0"/>
              </a:rPr>
              <a:t>指示：財經相關部會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每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 週</a:t>
            </a:r>
            <a:r>
              <a:rPr lang="zh-TW" altLang="en-US" sz="2400" dirty="0">
                <a:cs typeface="Times New Roman" panose="02020603050405020304" pitchFamily="18" charset="0"/>
              </a:rPr>
              <a:t>提出讓人民有感的鬆綁成果，於本專案會議報告；其餘部會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以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 個</a:t>
            </a:r>
            <a:r>
              <a:rPr lang="zh-TW" altLang="en-US" sz="2400" dirty="0">
                <a:cs typeface="Times New Roman" panose="02020603050405020304" pitchFamily="18" charset="0"/>
              </a:rPr>
              <a:t>月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為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 期</a:t>
            </a:r>
            <a:r>
              <a:rPr lang="zh-TW" altLang="en-US" sz="2400" dirty="0">
                <a:cs typeface="Times New Roman" panose="02020603050405020304" pitchFamily="18" charset="0"/>
              </a:rPr>
              <a:t>，提出讓人民有感的鬆綁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成果。</a:t>
            </a:r>
            <a:r>
              <a:rPr lang="zh-TW" altLang="en-US" sz="2400" dirty="0">
                <a:cs typeface="Times New Roman" panose="02020603050405020304" pitchFamily="18" charset="0"/>
              </a:rPr>
              <a:t>爰國發會就各部會提報鬆綁事項，經篩選人民有感部分，彙整提出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報告。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pPr algn="just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TW" sz="2400" dirty="0" smtClean="0">
                <a:cs typeface="Times New Roman" panose="02020603050405020304" pitchFamily="18" charset="0"/>
              </a:rPr>
              <a:t>        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各部會已於歷次會議（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106.10.26~107.5.17</a:t>
            </a:r>
            <a:r>
              <a:rPr lang="zh-TW" altLang="en-US" sz="2400" dirty="0">
                <a:cs typeface="Times New Roman" panose="02020603050405020304" pitchFamily="18" charset="0"/>
              </a:rPr>
              <a:t>）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提報計 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295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 件鬆綁成果，本次經國發會篩選後，各部會鬆綁成果計 </a:t>
            </a:r>
            <a:r>
              <a:rPr lang="en-US" altLang="zh-TW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44</a:t>
            </a:r>
            <a:r>
              <a:rPr lang="zh-TW" alt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件（財經部會 </a:t>
            </a:r>
            <a:r>
              <a:rPr lang="en-US" altLang="zh-TW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34</a:t>
            </a:r>
            <a:r>
              <a:rPr lang="zh-TW" alt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件，其餘部會本年第</a:t>
            </a:r>
            <a:r>
              <a:rPr lang="en-US" altLang="zh-TW" sz="2400" dirty="0" smtClean="0"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季提報 </a:t>
            </a:r>
            <a:r>
              <a:rPr lang="en-US" altLang="zh-TW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  <a:r>
              <a:rPr lang="zh-TW" alt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件</a:t>
            </a:r>
            <a:r>
              <a:rPr lang="zh-TW" altLang="en-US" sz="2400" dirty="0">
                <a:cs typeface="Times New Roman" panose="02020603050405020304" pitchFamily="18" charset="0"/>
              </a:rPr>
              <a:t>）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，總計共 </a:t>
            </a:r>
            <a:r>
              <a:rPr lang="en-US" altLang="zh-TW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339</a:t>
            </a:r>
            <a:r>
              <a:rPr lang="zh-TW" alt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件</a:t>
            </a:r>
            <a:r>
              <a:rPr lang="zh-TW" altLang="en-US" sz="2400" dirty="0">
                <a:cs typeface="Times New Roman" panose="02020603050405020304" pitchFamily="18" charset="0"/>
              </a:rPr>
              <a:t>鬆綁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成果。本次會議就新增 </a:t>
            </a:r>
            <a:r>
              <a:rPr lang="en-US" altLang="zh-TW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44</a:t>
            </a:r>
            <a:r>
              <a:rPr lang="zh-TW" alt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件，臚列重要鬆綁成果。</a:t>
            </a:r>
            <a:endParaRPr lang="zh-TW" altLang="en-US" sz="2400" dirty="0">
              <a:cs typeface="Times New Roman" panose="02020603050405020304" pitchFamily="18" charset="0"/>
            </a:endParaRPr>
          </a:p>
          <a:p>
            <a:pPr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800" dirty="0">
              <a:cs typeface="Times New Roman" panose="02020603050405020304" pitchFamily="18" charset="0"/>
            </a:endParaRPr>
          </a:p>
          <a:p>
            <a:pPr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800" dirty="0" smtClean="0"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3840-18B5-4699-BD5B-B36ED89B6B64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cs typeface="Times New Roman" panose="02020603050405020304" pitchFamily="18" charset="0"/>
              </a:rPr>
              <a:t>貳、部</a:t>
            </a:r>
            <a:r>
              <a:rPr lang="zh-TW" altLang="en-US" dirty="0" smtClean="0">
                <a:cs typeface="Times New Roman" panose="02020603050405020304" pitchFamily="18" charset="0"/>
              </a:rPr>
              <a:t>會鬆綁統計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8818-436F-4D1B-BB46-E472D235EBD6}" type="slidenum">
              <a:rPr lang="zh-TW" altLang="en-US" smtClean="0"/>
              <a:t>4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67544" y="1340768"/>
            <a:ext cx="8314016" cy="5001671"/>
            <a:chOff x="467544" y="1340768"/>
            <a:chExt cx="8314016" cy="5001671"/>
          </a:xfrm>
        </p:grpSpPr>
        <p:graphicFrame>
          <p:nvGraphicFramePr>
            <p:cNvPr id="15" name="圖表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1672085"/>
                </p:ext>
              </p:extLst>
            </p:nvPr>
          </p:nvGraphicFramePr>
          <p:xfrm>
            <a:off x="467544" y="1340768"/>
            <a:ext cx="8208912" cy="4896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直線接點 15"/>
            <p:cNvCxnSpPr/>
            <p:nvPr/>
          </p:nvCxnSpPr>
          <p:spPr>
            <a:xfrm>
              <a:off x="932688" y="6342439"/>
              <a:ext cx="784887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936600" y="5982384"/>
              <a:ext cx="0" cy="36000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字方塊 5"/>
          <p:cNvSpPr txBox="1"/>
          <p:nvPr/>
        </p:nvSpPr>
        <p:spPr>
          <a:xfrm>
            <a:off x="6660232" y="14127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106.10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迄今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共計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339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82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/>
              <a:t>參</a:t>
            </a:r>
            <a:r>
              <a:rPr lang="zh-TW" altLang="en-US" sz="5000" dirty="0" smtClean="0"/>
              <a:t>、重要鬆綁成果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0118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034302" y="2016627"/>
            <a:ext cx="1656000" cy="4248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rtlCol="0" anchor="t" anchorCtr="0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不強制蓋章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100811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簡化公司登記相關程序</a:t>
            </a:r>
            <a:endParaRPr lang="zh-TW" altLang="en-US" sz="3600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83768" y="1160800"/>
            <a:ext cx="5666543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107.6.14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修正發布公司之登記及認許辦法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07504" y="2780928"/>
            <a:ext cx="2772000" cy="1944000"/>
            <a:chOff x="755576" y="1901166"/>
            <a:chExt cx="2850515" cy="2007480"/>
          </a:xfrm>
        </p:grpSpPr>
        <p:sp>
          <p:nvSpPr>
            <p:cNvPr id="9" name="流程圖: 接點 8"/>
            <p:cNvSpPr/>
            <p:nvPr/>
          </p:nvSpPr>
          <p:spPr>
            <a:xfrm>
              <a:off x="755576" y="1901166"/>
              <a:ext cx="1944216" cy="1944216"/>
            </a:xfrm>
            <a:prstGeom prst="flowChartConnector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66" y="1996667"/>
              <a:ext cx="885035" cy="88503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6146" y1="12188" x2="16146" y2="12188"/>
                          <a14:foregroundMark x1="11667" y1="28906" x2="11667" y2="28906"/>
                          <a14:foregroundMark x1="11979" y1="78438" x2="11979" y2="78438"/>
                          <a14:foregroundMark x1="48125" y1="12656" x2="48125" y2="1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139" y="2164678"/>
              <a:ext cx="2615952" cy="1743968"/>
            </a:xfrm>
            <a:prstGeom prst="rect">
              <a:avLst/>
            </a:prstGeom>
          </p:spPr>
        </p:pic>
      </p:grpSp>
      <p:grpSp>
        <p:nvGrpSpPr>
          <p:cNvPr id="3" name="群組 2"/>
          <p:cNvGrpSpPr/>
          <p:nvPr/>
        </p:nvGrpSpPr>
        <p:grpSpPr>
          <a:xfrm>
            <a:off x="7020272" y="2745144"/>
            <a:ext cx="2088000" cy="1944000"/>
            <a:chOff x="6453386" y="1902842"/>
            <a:chExt cx="2367086" cy="2358632"/>
          </a:xfrm>
        </p:grpSpPr>
        <p:sp>
          <p:nvSpPr>
            <p:cNvPr id="15" name="流程圖: 接點 14"/>
            <p:cNvSpPr/>
            <p:nvPr/>
          </p:nvSpPr>
          <p:spPr>
            <a:xfrm>
              <a:off x="6453386" y="1902842"/>
              <a:ext cx="2304000" cy="2304000"/>
            </a:xfrm>
            <a:prstGeom prst="flowChartConnector">
              <a:avLst/>
            </a:prstGeom>
            <a:gradFill flip="none" rotWithShape="1">
              <a:gsLst>
                <a:gs pos="0">
                  <a:srgbClr val="00F66F">
                    <a:tint val="66000"/>
                    <a:satMod val="160000"/>
                  </a:srgbClr>
                </a:gs>
                <a:gs pos="50000">
                  <a:srgbClr val="00F66F">
                    <a:tint val="44500"/>
                    <a:satMod val="160000"/>
                  </a:srgbClr>
                </a:gs>
                <a:gs pos="100000">
                  <a:srgbClr val="00F66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426" y="2161277"/>
              <a:ext cx="1062172" cy="104762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6444" y1="47556" x2="56444" y2="47556"/>
                          <a14:foregroundMark x1="52444" y1="47556" x2="52444" y2="4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2533282"/>
              <a:ext cx="1728192" cy="1728192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55" y="3207422"/>
              <a:ext cx="882451" cy="882451"/>
            </a:xfrm>
            <a:prstGeom prst="flowChartConnector">
              <a:avLst/>
            </a:prstGeom>
          </p:spPr>
        </p:pic>
      </p:grpSp>
      <p:sp>
        <p:nvSpPr>
          <p:cNvPr id="41" name="文字方塊 40"/>
          <p:cNvSpPr txBox="1"/>
          <p:nvPr/>
        </p:nvSpPr>
        <p:spPr>
          <a:xfrm>
            <a:off x="2123888" y="3933056"/>
            <a:ext cx="1476000" cy="147732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申請公司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登記，公司負責人得以簽名或蓋章方式送件申辦。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694931" y="2023904"/>
            <a:ext cx="1620000" cy="4248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rtlCol="0" anchor="t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簡化應備文件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92080" y="2024392"/>
            <a:ext cx="1512000" cy="4248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rtlCol="0" anchor="t" anchorCtr="0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無須附中譯本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1979712" y="3816499"/>
            <a:ext cx="5040000" cy="23800"/>
          </a:xfrm>
          <a:prstGeom prst="straightConnector1">
            <a:avLst/>
          </a:prstGeom>
          <a:ln w="381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713225" y="3898220"/>
            <a:ext cx="1548000" cy="23613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just" hangingPunct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免附章程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對照表、 董事會簽到簿、死亡證明書、指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（改）派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書、會計師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簽證委託書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等文件。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3774711" y="2492896"/>
            <a:ext cx="1224136" cy="1382185"/>
            <a:chOff x="4139951" y="2532445"/>
            <a:chExt cx="1037668" cy="1188712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5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1" y="2532445"/>
              <a:ext cx="906773" cy="1036312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5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2925">
              <a:off x="4270846" y="2684845"/>
              <a:ext cx="906773" cy="1036312"/>
            </a:xfrm>
            <a:prstGeom prst="rect">
              <a:avLst/>
            </a:prstGeom>
          </p:spPr>
        </p:pic>
      </p:grpSp>
      <p:pic>
        <p:nvPicPr>
          <p:cNvPr id="49" name="圖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31" y="3307411"/>
            <a:ext cx="457200" cy="457200"/>
          </a:xfrm>
          <a:prstGeom prst="rect">
            <a:avLst/>
          </a:prstGeom>
        </p:spPr>
      </p:pic>
      <p:grpSp>
        <p:nvGrpSpPr>
          <p:cNvPr id="53" name="群組 52"/>
          <p:cNvGrpSpPr/>
          <p:nvPr/>
        </p:nvGrpSpPr>
        <p:grpSpPr>
          <a:xfrm>
            <a:off x="5336780" y="2528564"/>
            <a:ext cx="1107427" cy="1201894"/>
            <a:chOff x="5336780" y="2528563"/>
            <a:chExt cx="911659" cy="1067353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649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18"/>
            <a:stretch/>
          </p:blipFill>
          <p:spPr>
            <a:xfrm>
              <a:off x="5508104" y="2886166"/>
              <a:ext cx="740335" cy="709750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780" y="2528563"/>
              <a:ext cx="715207" cy="715207"/>
            </a:xfrm>
            <a:prstGeom prst="rect">
              <a:avLst/>
            </a:prstGeom>
          </p:spPr>
        </p:pic>
      </p:grpSp>
      <p:sp>
        <p:nvSpPr>
          <p:cNvPr id="54" name="文字方塊 53"/>
          <p:cNvSpPr txBox="1"/>
          <p:nvPr/>
        </p:nvSpPr>
        <p:spPr>
          <a:xfrm>
            <a:off x="5292080" y="3889511"/>
            <a:ext cx="1548000" cy="15304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申請人提供之外國文件，如主管機關可得辨識，無須檢附中譯本。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2267744" y="2547675"/>
            <a:ext cx="1207814" cy="1211458"/>
            <a:chOff x="2411332" y="2547675"/>
            <a:chExt cx="1207814" cy="1211458"/>
          </a:xfrm>
        </p:grpSpPr>
        <p:sp>
          <p:nvSpPr>
            <p:cNvPr id="40" name="剪去單一角落矩形 39"/>
            <p:cNvSpPr/>
            <p:nvPr/>
          </p:nvSpPr>
          <p:spPr>
            <a:xfrm rot="21133074">
              <a:off x="2411332" y="2547675"/>
              <a:ext cx="864000" cy="1116000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公司登記申請書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5333">
              <a:off x="3118310" y="2969209"/>
              <a:ext cx="457200" cy="457200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800" y="3301933"/>
              <a:ext cx="457200" cy="457200"/>
            </a:xfrm>
            <a:prstGeom prst="rect">
              <a:avLst/>
            </a:prstGeom>
          </p:spPr>
        </p:pic>
        <p:sp>
          <p:nvSpPr>
            <p:cNvPr id="58" name="甜甜圈 57"/>
            <p:cNvSpPr/>
            <p:nvPr/>
          </p:nvSpPr>
          <p:spPr>
            <a:xfrm>
              <a:off x="3275856" y="3356992"/>
              <a:ext cx="343290" cy="349984"/>
            </a:xfrm>
            <a:prstGeom prst="donut">
              <a:avLst>
                <a:gd name="adj" fmla="val 1961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五邊形 33"/>
          <p:cNvSpPr/>
          <p:nvPr/>
        </p:nvSpPr>
        <p:spPr>
          <a:xfrm>
            <a:off x="0" y="0"/>
            <a:ext cx="1872000" cy="1116000"/>
          </a:xfrm>
          <a:prstGeom prst="homePlate">
            <a:avLst>
              <a:gd name="adj" fmla="val 2028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簡政便民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287">
            <a:off x="7614838" y="4824075"/>
            <a:ext cx="716409" cy="114949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（經濟部）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367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9348" y="44624"/>
            <a:ext cx="7319156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核釋包租業轉租之營業稅課徵規定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3219932" y="1113874"/>
            <a:ext cx="5400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107.7.16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台財稅字第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10700541050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號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23527" y="4113336"/>
            <a:ext cx="2772000" cy="23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" bIns="108000"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函釋前：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包租業者應就轉租給次承租人所收取之租金課徵營業稅。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75856" y="4113336"/>
            <a:ext cx="5688633" cy="23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函釋後：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符合以下條件，包租業者應課徵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之服務費收入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</a:p>
          <a:p>
            <a:pPr marL="7200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向次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承租人收取之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租金 減 給付屋主之租金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4900" indent="-34290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包租業者承租個人住宅所有權人之房屋，並約定供居住使用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年以上。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4900" indent="-34290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包租業者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以休閒或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旅遊等目的轉租給次承租人，且租賃期間為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日以上。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五邊形 21"/>
          <p:cNvSpPr/>
          <p:nvPr/>
        </p:nvSpPr>
        <p:spPr>
          <a:xfrm>
            <a:off x="0" y="0"/>
            <a:ext cx="1872000" cy="1116000"/>
          </a:xfrm>
          <a:prstGeom prst="homePlate">
            <a:avLst>
              <a:gd name="adj" fmla="val 2028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簡政便民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707904" y="1700808"/>
            <a:ext cx="1512000" cy="1744496"/>
            <a:chOff x="683581" y="1900361"/>
            <a:chExt cx="1512000" cy="174449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81" y="2132857"/>
              <a:ext cx="1512000" cy="151200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863581" y="1900361"/>
              <a:ext cx="1188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包租業者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7471756" y="1826832"/>
            <a:ext cx="1132692" cy="1182694"/>
            <a:chOff x="3586052" y="2593320"/>
            <a:chExt cx="1092979" cy="120513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12" y="3068960"/>
              <a:ext cx="729494" cy="729493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3586052" y="2593320"/>
              <a:ext cx="1092979" cy="564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次承租人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自然人</a:t>
              </a:r>
              <a:r>
                <a:rPr lang="en-US" altLang="zh-TW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39552" y="1888761"/>
            <a:ext cx="864000" cy="1193908"/>
            <a:chOff x="6245560" y="2526190"/>
            <a:chExt cx="881175" cy="1351938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560" y="2996952"/>
              <a:ext cx="881175" cy="881176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6245561" y="2526190"/>
              <a:ext cx="807836" cy="62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屋主</a:t>
              </a:r>
              <a:r>
                <a:rPr lang="en-US" altLang="zh-TW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自然人</a:t>
              </a:r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（財政部）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弧形箭號 (下彎) 9"/>
          <p:cNvSpPr/>
          <p:nvPr/>
        </p:nvSpPr>
        <p:spPr>
          <a:xfrm>
            <a:off x="1619672" y="1988117"/>
            <a:ext cx="1890345" cy="305500"/>
          </a:xfrm>
          <a:prstGeom prst="curvedDownArrow">
            <a:avLst/>
          </a:prstGeom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267744" y="1584120"/>
            <a:ext cx="70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出租</a:t>
            </a:r>
          </a:p>
        </p:txBody>
      </p:sp>
      <p:sp>
        <p:nvSpPr>
          <p:cNvPr id="32" name="弧形箭號 (下彎) 31"/>
          <p:cNvSpPr/>
          <p:nvPr/>
        </p:nvSpPr>
        <p:spPr>
          <a:xfrm flipH="1" flipV="1">
            <a:off x="1601880" y="2564904"/>
            <a:ext cx="1890000" cy="3055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373638" y="1629566"/>
            <a:ext cx="2222698" cy="1664710"/>
            <a:chOff x="5373638" y="1629566"/>
            <a:chExt cx="2222698" cy="1664710"/>
          </a:xfrm>
        </p:grpSpPr>
        <p:sp>
          <p:nvSpPr>
            <p:cNvPr id="27" name="弧形箭號 (下彎) 26"/>
            <p:cNvSpPr/>
            <p:nvPr/>
          </p:nvSpPr>
          <p:spPr>
            <a:xfrm>
              <a:off x="5472304" y="1995384"/>
              <a:ext cx="1836000" cy="288000"/>
            </a:xfrm>
            <a:prstGeom prst="curvedDownArrow">
              <a:avLst/>
            </a:prstGeom>
            <a:ln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026195" y="1629566"/>
              <a:ext cx="706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出租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弧形箭號 (下彎) 30"/>
            <p:cNvSpPr/>
            <p:nvPr/>
          </p:nvSpPr>
          <p:spPr>
            <a:xfrm flipH="1" flipV="1">
              <a:off x="5472303" y="2564904"/>
              <a:ext cx="1836000" cy="288000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373638" y="2924944"/>
              <a:ext cx="222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給付租金 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12,000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元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413198" y="2924944"/>
            <a:ext cx="222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給付租金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10,000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2408" y="3500117"/>
            <a:ext cx="7956056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包租業者應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課徵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之「服務費收入」 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12,000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— 10,000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2,000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43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9348" y="44624"/>
            <a:ext cx="7319156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放寬列報扶養孫子女扣除額規定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123728" y="1268760"/>
            <a:ext cx="5688632" cy="504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107.5.2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台財稅字第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10704567670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號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弧形箭號 (下彎) 6"/>
          <p:cNvSpPr/>
          <p:nvPr/>
        </p:nvSpPr>
        <p:spPr>
          <a:xfrm rot="21200522">
            <a:off x="3237451" y="2113428"/>
            <a:ext cx="3012567" cy="581493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444508" y="2462103"/>
            <a:ext cx="2275131" cy="1165295"/>
            <a:chOff x="3232973" y="3356992"/>
            <a:chExt cx="2275131" cy="1165295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973" y="3458716"/>
              <a:ext cx="847547" cy="84754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486" y="3356992"/>
              <a:ext cx="949271" cy="949271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3458716"/>
              <a:ext cx="1063571" cy="1063571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350" y="3614875"/>
              <a:ext cx="847754" cy="847754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57" y="2255897"/>
            <a:ext cx="770270" cy="77027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3465258" y="298760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祖父母扶養孫子女可列報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「教育學費」、「幼兒學前」特別扣除額</a:t>
            </a:r>
            <a:endParaRPr lang="zh-TW" altLang="en-US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67544" y="4149080"/>
            <a:ext cx="4104456" cy="20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" bIns="108000"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函釋前：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依所得稅法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規定，祖父母列報扶養孫子女時，得減除其免稅額，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但不可列報教育學費與幼兒學前特別扣除額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88024" y="4149080"/>
            <a:ext cx="4017888" cy="20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80000" bIns="108000" rtlCol="0" anchor="t"/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函釋後：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父母因故均無法扶養子女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，而實際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由祖父母扶養時，祖父母既可列報扶養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孫子女之免稅額，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亦可列報教育學費與幼兒學前特別扣除額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減輕民眾租稅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56259" y="2090056"/>
            <a:ext cx="1745229" cy="1537342"/>
            <a:chOff x="956259" y="2090056"/>
            <a:chExt cx="1745229" cy="153734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7" t="5953" r="6420" b="6960"/>
            <a:stretch/>
          </p:blipFill>
          <p:spPr>
            <a:xfrm>
              <a:off x="1691293" y="2090056"/>
              <a:ext cx="1010195" cy="1537342"/>
            </a:xfrm>
            <a:prstGeom prst="ellipse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808"/>
            <a:stretch/>
          </p:blipFill>
          <p:spPr>
            <a:xfrm flipH="1">
              <a:off x="956259" y="2368418"/>
              <a:ext cx="735034" cy="1170480"/>
            </a:xfrm>
            <a:prstGeom prst="ellipse">
              <a:avLst/>
            </a:prstGeom>
          </p:spPr>
        </p:pic>
      </p:grpSp>
      <p:sp>
        <p:nvSpPr>
          <p:cNvPr id="23" name="五邊形 22"/>
          <p:cNvSpPr/>
          <p:nvPr/>
        </p:nvSpPr>
        <p:spPr>
          <a:xfrm>
            <a:off x="0" y="0"/>
            <a:ext cx="1872000" cy="1116000"/>
          </a:xfrm>
          <a:prstGeom prst="homePlate">
            <a:avLst>
              <a:gd name="adj" fmla="val 2028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減輕人民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（財政部）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06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80" y="1978918"/>
            <a:ext cx="1752600" cy="11620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3389" y="44624"/>
            <a:ext cx="755898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放寬</a:t>
            </a:r>
            <a:r>
              <a:rPr lang="zh-TW" altLang="en-US" sz="3600" dirty="0"/>
              <a:t>公司法</a:t>
            </a:r>
            <a:r>
              <a:rPr lang="zh-TW" altLang="en-US" sz="3600" dirty="0" smtClean="0"/>
              <a:t>第 </a:t>
            </a:r>
            <a:r>
              <a:rPr lang="en-US" altLang="zh-TW" sz="3600" dirty="0" smtClean="0"/>
              <a:t>15</a:t>
            </a:r>
            <a:r>
              <a:rPr lang="zh-TW" altLang="en-US" sz="3600" dirty="0" smtClean="0"/>
              <a:t> 條</a:t>
            </a:r>
            <a:r>
              <a:rPr lang="zh-TW" altLang="en-US" sz="3600" dirty="0"/>
              <a:t>之</a:t>
            </a:r>
            <a:r>
              <a:rPr lang="zh-TW" altLang="en-US" sz="3600" dirty="0" smtClean="0"/>
              <a:t>行號認定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808408" y="1268760"/>
            <a:ext cx="543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107.5.14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經商字第 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10700035480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號函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0817"/>
            <a:ext cx="1656184" cy="165618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6444208" y="2136421"/>
            <a:ext cx="1843405" cy="1408169"/>
            <a:chOff x="6444208" y="2136421"/>
            <a:chExt cx="2520280" cy="194065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618" y="3110690"/>
              <a:ext cx="448410" cy="82118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305" y="2136421"/>
              <a:ext cx="946540" cy="94654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93" b="100000" l="0" r="100000">
                          <a14:foregroundMark x1="31636" y1="61202" x2="31636" y2="61202"/>
                          <a14:foregroundMark x1="45091" y1="78689" x2="45091" y2="78689"/>
                          <a14:foregroundMark x1="24364" y1="89071" x2="24364" y2="89071"/>
                          <a14:foregroundMark x1="41455" y1="89617" x2="41455" y2="89617"/>
                          <a14:foregroundMark x1="76000" y1="86339" x2="76000" y2="86339"/>
                          <a14:foregroundMark x1="80000" y1="80874" x2="80000" y2="80874"/>
                          <a14:foregroundMark x1="82909" y1="89617" x2="82909" y2="89617"/>
                          <a14:foregroundMark x1="79273" y1="95082" x2="79273" y2="95082"/>
                          <a14:foregroundMark x1="2545" y1="20219" x2="2545" y2="20219"/>
                          <a14:foregroundMark x1="33091" y1="86339" x2="33091" y2="86339"/>
                          <a14:foregroundMark x1="30545" y1="93989" x2="30545" y2="93989"/>
                          <a14:foregroundMark x1="25455" y1="96721" x2="25455" y2="96721"/>
                          <a14:foregroundMark x1="69455" y1="32787" x2="69455" y2="327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41028" y="2996732"/>
              <a:ext cx="1623460" cy="1080339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3107513"/>
              <a:ext cx="448410" cy="821184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13" y="3250573"/>
              <a:ext cx="448410" cy="821184"/>
            </a:xfrm>
            <a:prstGeom prst="rect">
              <a:avLst/>
            </a:prstGeom>
          </p:spPr>
        </p:pic>
      </p:grp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80F489C-B45F-4920-AF54-AC1507EE971A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15" name="弧形箭號 (下彎) 14"/>
          <p:cNvSpPr/>
          <p:nvPr/>
        </p:nvSpPr>
        <p:spPr>
          <a:xfrm>
            <a:off x="2267744" y="1963274"/>
            <a:ext cx="4032448" cy="792088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059832" y="2152390"/>
            <a:ext cx="1117337" cy="896469"/>
            <a:chOff x="3131840" y="2191556"/>
            <a:chExt cx="1117337" cy="896469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876" y="2191556"/>
              <a:ext cx="648072" cy="648072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2363192"/>
              <a:ext cx="648072" cy="648072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105" y="2439953"/>
              <a:ext cx="648072" cy="648072"/>
            </a:xfrm>
            <a:prstGeom prst="rect">
              <a:avLst/>
            </a:prstGeom>
          </p:spPr>
        </p:pic>
      </p:grpSp>
      <p:sp>
        <p:nvSpPr>
          <p:cNvPr id="22" name="文字方塊 21"/>
          <p:cNvSpPr txBox="1"/>
          <p:nvPr/>
        </p:nvSpPr>
        <p:spPr>
          <a:xfrm>
            <a:off x="301500" y="3753336"/>
            <a:ext cx="4644000" cy="270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tIns="108000" bIns="72000" rtlCol="0" anchor="ctr" anchorCtr="0">
            <a:noAutofit/>
          </a:bodyPr>
          <a:lstStyle/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修正前：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252000" algn="just" hangingPunct="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年函釋，公司資金貸與行號，僅限於依商業登記法辦妥商業登記之商業。</a:t>
            </a:r>
          </a:p>
          <a:p>
            <a:pPr marL="342900" indent="-252000" algn="just" hangingPunct="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公司基於業務往來需採購某酪農的牛奶，打算借錢給該酪農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（屬免辦商業登記之小規模商業）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完善相關設備，以提升其牛奶品質。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076056" y="3753336"/>
            <a:ext cx="3816000" cy="270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108000" tIns="72000" rIns="108000" bIns="180000" rtlCol="0" anchor="t" anchorCtr="0">
            <a:noAutofit/>
          </a:bodyPr>
          <a:lstStyle/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25200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函釋符合商業登記法第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條第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項規定，免辦商業登記之小規模商業，亦為商業登記法規定之商業，當為公司法第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項所指之行號。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25200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案例中公司即可貸款給酪農。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98219"/>
            <a:ext cx="914286" cy="914286"/>
          </a:xfrm>
          <a:prstGeom prst="rect">
            <a:avLst/>
          </a:prstGeom>
        </p:spPr>
      </p:pic>
      <p:sp>
        <p:nvSpPr>
          <p:cNvPr id="25" name="五邊形 24"/>
          <p:cNvSpPr/>
          <p:nvPr/>
        </p:nvSpPr>
        <p:spPr>
          <a:xfrm>
            <a:off x="0" y="0"/>
            <a:ext cx="1800000" cy="1116000"/>
          </a:xfrm>
          <a:prstGeom prst="homePlate">
            <a:avLst>
              <a:gd name="adj" fmla="val 1950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賦予企業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經營彈性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04245" y="1247485"/>
            <a:ext cx="149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（經濟部）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0818559"/>
      </p:ext>
    </p:extLst>
  </p:cSld>
  <p:clrMapOvr>
    <a:masterClrMapping/>
  </p:clrMapOvr>
</p:sld>
</file>

<file path=ppt/theme/theme1.xml><?xml version="1.0" encoding="utf-8"?>
<a:theme xmlns:a="http://schemas.openxmlformats.org/drawingml/2006/main" name="國發會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國發會3</Template>
  <TotalTime>3205</TotalTime>
  <Words>1988</Words>
  <Application>Microsoft Office PowerPoint</Application>
  <PresentationFormat>如螢幕大小 (4:3)</PresentationFormat>
  <Paragraphs>225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國發會3</vt:lpstr>
      <vt:lpstr>法規鬆綁成果</vt:lpstr>
      <vt:lpstr>大綱</vt:lpstr>
      <vt:lpstr>壹、前言</vt:lpstr>
      <vt:lpstr>貳、部會鬆綁統計</vt:lpstr>
      <vt:lpstr>參、重要鬆綁成果</vt:lpstr>
      <vt:lpstr>簡化公司登記相關程序</vt:lpstr>
      <vt:lpstr>核釋包租業轉租之營業稅課徵規定</vt:lpstr>
      <vt:lpstr>放寬列報扶養孫子女扣除額規定</vt:lpstr>
      <vt:lpstr>放寬公司法第 15 條之行號認定</vt:lpstr>
      <vt:lpstr>鬆綁研究成果技術轉讓對象</vt:lpstr>
      <vt:lpstr>鬆綁民間參與公共建設範圍</vt:lpstr>
      <vt:lpstr>租金改以公告地價漲幅計算且上限 10%</vt:lpstr>
      <vt:lpstr>放寬外國人於跨國企業工作限制</vt:lpstr>
      <vt:lpstr>放寬 5+2 產業聘用外國人限制</vt:lpstr>
      <vt:lpstr>放寬外國藝人來台表演場地限制</vt:lpstr>
      <vt:lpstr>放寬員工獎酬對象至非全職員工</vt:lpstr>
      <vt:lpstr>肆、結語（1/2）</vt:lpstr>
      <vt:lpstr>肆、結語（2/2）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法規鬆綁</dc:title>
  <dc:creator>陳育靖</dc:creator>
  <cp:lastModifiedBy>李佳甯</cp:lastModifiedBy>
  <cp:revision>209</cp:revision>
  <cp:lastPrinted>2018-07-30T08:25:40Z</cp:lastPrinted>
  <dcterms:created xsi:type="dcterms:W3CDTF">2018-06-26T01:49:03Z</dcterms:created>
  <dcterms:modified xsi:type="dcterms:W3CDTF">2018-07-31T07:55:39Z</dcterms:modified>
</cp:coreProperties>
</file>