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0"/>
  </p:notesMasterIdLst>
  <p:handoutMasterIdLst>
    <p:handoutMasterId r:id="rId21"/>
  </p:handoutMasterIdLst>
  <p:sldIdLst>
    <p:sldId id="256" r:id="rId2"/>
    <p:sldId id="307" r:id="rId3"/>
    <p:sldId id="310" r:id="rId4"/>
    <p:sldId id="286" r:id="rId5"/>
    <p:sldId id="287" r:id="rId6"/>
    <p:sldId id="312" r:id="rId7"/>
    <p:sldId id="315" r:id="rId8"/>
    <p:sldId id="314" r:id="rId9"/>
    <p:sldId id="263" r:id="rId10"/>
    <p:sldId id="279" r:id="rId11"/>
    <p:sldId id="265" r:id="rId12"/>
    <p:sldId id="266" r:id="rId13"/>
    <p:sldId id="267" r:id="rId14"/>
    <p:sldId id="268" r:id="rId15"/>
    <p:sldId id="305" r:id="rId16"/>
    <p:sldId id="285" r:id="rId17"/>
    <p:sldId id="313" r:id="rId18"/>
    <p:sldId id="280" r:id="rId19"/>
  </p:sldIdLst>
  <p:sldSz cx="9144000" cy="6858000" type="screen4x3"/>
  <p:notesSz cx="6797675" cy="9926638"/>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521415D9-36F7-43E2-AB2F-B90AF26B5E84}">
      <p14:sectionLst xmlns:p14="http://schemas.microsoft.com/office/powerpoint/2010/main">
        <p14:section name="預設章節" id="{44382DBD-BBA0-4E5A-979C-3EBBB589C1C2}">
          <p14:sldIdLst>
            <p14:sldId id="256"/>
            <p14:sldId id="307"/>
            <p14:sldId id="310"/>
            <p14:sldId id="286"/>
            <p14:sldId id="287"/>
            <p14:sldId id="312"/>
            <p14:sldId id="315"/>
            <p14:sldId id="314"/>
            <p14:sldId id="263"/>
          </p14:sldIdLst>
        </p14:section>
        <p14:section name="未命名的章節" id="{A00B90D7-1C96-4760-A1AB-DA8AEEF83C35}">
          <p14:sldIdLst/>
        </p14:section>
        <p14:section name="未命名的章節" id="{EF006523-7B43-4CDB-BA30-6D76B6F3293B}">
          <p14:sldIdLst>
            <p14:sldId id="279"/>
            <p14:sldId id="265"/>
            <p14:sldId id="266"/>
            <p14:sldId id="267"/>
            <p14:sldId id="268"/>
            <p14:sldId id="305"/>
            <p14:sldId id="285"/>
            <p14:sldId id="313"/>
            <p14:sldId id="280"/>
          </p14:sldIdLst>
        </p14:section>
      </p14:sectionLst>
    </p:ext>
    <p:ext uri="{EFAFB233-063F-42B5-8137-9DF3F51BA10A}">
      <p15:sldGuideLst xmlns:p15="http://schemas.microsoft.com/office/powerpoint/2012/main" xmlns="">
        <p15:guide id="1" orient="horz" pos="2246">
          <p15:clr>
            <a:srgbClr val="A4A3A4"/>
          </p15:clr>
        </p15:guide>
        <p15:guide id="2" orient="horz" pos="2160">
          <p15:clr>
            <a:srgbClr val="A4A3A4"/>
          </p15:clr>
        </p15:guide>
        <p15:guide id="3" orient="horz" pos="2143">
          <p15:clr>
            <a:srgbClr val="A4A3A4"/>
          </p15:clr>
        </p15:guide>
        <p15:guide id="4" pos="3070">
          <p15:clr>
            <a:srgbClr val="A4A3A4"/>
          </p15:clr>
        </p15:guide>
        <p15:guide id="5"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A27B00"/>
    <a:srgbClr val="66CCFF"/>
    <a:srgbClr val="CCFFFF"/>
    <a:srgbClr val="C5D788"/>
    <a:srgbClr val="FFCCCC"/>
    <a:srgbClr val="3F7A00"/>
    <a:srgbClr val="669900"/>
    <a:srgbClr val="C5E0B4"/>
    <a:srgbClr val="589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435" y="-67"/>
      </p:cViewPr>
      <p:guideLst>
        <p:guide orient="horz" pos="2246"/>
        <p:guide orient="horz" pos="2160"/>
        <p:guide orient="horz" pos="2143"/>
        <p:guide pos="3070"/>
        <p:guide pos="2880"/>
      </p:guideLst>
    </p:cSldViewPr>
  </p:slideViewPr>
  <p:notesTextViewPr>
    <p:cViewPr>
      <p:scale>
        <a:sx n="1" d="1"/>
        <a:sy n="1" d="1"/>
      </p:scale>
      <p:origin x="0" y="0"/>
    </p:cViewPr>
  </p:notesTextViewPr>
  <p:gridSpacing cx="71999" cy="7199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E80659-81E7-4BAD-B0DC-F18B8B6FF465}" type="doc">
      <dgm:prSet loTypeId="urn:microsoft.com/office/officeart/2005/8/layout/cycle6" loCatId="cycle" qsTypeId="urn:microsoft.com/office/officeart/2005/8/quickstyle/simple1" qsCatId="simple" csTypeId="urn:microsoft.com/office/officeart/2005/8/colors/accent2_2" csCatId="accent2" phldr="1"/>
      <dgm:spPr/>
      <dgm:t>
        <a:bodyPr/>
        <a:lstStyle/>
        <a:p>
          <a:endParaRPr lang="zh-TW" altLang="en-US"/>
        </a:p>
      </dgm:t>
    </dgm:pt>
    <dgm:pt modelId="{3B61028E-A12A-44DC-923E-70B036ED0DBE}">
      <dgm:prSet custT="1"/>
      <dgm:spPr>
        <a:solidFill>
          <a:srgbClr val="990000"/>
        </a:solidFill>
      </dgm:spPr>
      <dgm:t>
        <a:bodyPr/>
        <a:lstStyle/>
        <a:p>
          <a:pPr rtl="0"/>
          <a:r>
            <a:rPr lang="zh-TW" altLang="en-US" sz="2200" dirty="0" smtClean="0">
              <a:latin typeface="微軟正黑體"/>
              <a:ea typeface="微軟正黑體"/>
              <a:cs typeface="微軟正黑體"/>
            </a:rPr>
            <a:t> 目的事業主管機關</a:t>
          </a:r>
          <a:endParaRPr lang="zh-TW" altLang="en-US" sz="2200" dirty="0">
            <a:latin typeface="微軟正黑體"/>
            <a:ea typeface="微軟正黑體"/>
            <a:cs typeface="微軟正黑體"/>
          </a:endParaRPr>
        </a:p>
      </dgm:t>
    </dgm:pt>
    <dgm:pt modelId="{78D2BDFD-2D55-4F14-8409-731D00B388EE}" type="parTrans" cxnId="{37E6ED2E-825A-457E-BF09-32D0D433F9C6}">
      <dgm:prSet/>
      <dgm:spPr/>
      <dgm:t>
        <a:bodyPr/>
        <a:lstStyle/>
        <a:p>
          <a:endParaRPr lang="zh-TW" altLang="en-US"/>
        </a:p>
      </dgm:t>
    </dgm:pt>
    <dgm:pt modelId="{0C540721-3200-40F9-9FE6-DA7C17C1C9AC}" type="sibTrans" cxnId="{37E6ED2E-825A-457E-BF09-32D0D433F9C6}">
      <dgm:prSet/>
      <dgm:spPr/>
      <dgm:t>
        <a:bodyPr/>
        <a:lstStyle/>
        <a:p>
          <a:endParaRPr lang="zh-TW" altLang="en-US"/>
        </a:p>
      </dgm:t>
    </dgm:pt>
    <dgm:pt modelId="{5F978E66-6FE5-42D2-B08A-3419D84D549F}">
      <dgm:prSet custT="1"/>
      <dgm:spPr>
        <a:solidFill>
          <a:srgbClr val="990000"/>
        </a:solidFill>
      </dgm:spPr>
      <dgm:t>
        <a:bodyPr/>
        <a:lstStyle/>
        <a:p>
          <a:pPr rtl="0">
            <a:spcAft>
              <a:spcPts val="0"/>
            </a:spcAft>
          </a:pPr>
          <a:r>
            <a:rPr lang="zh-TW" sz="2200" dirty="0" smtClean="0">
              <a:latin typeface="微軟正黑體"/>
              <a:ea typeface="微軟正黑體"/>
              <a:cs typeface="微軟正黑體"/>
            </a:rPr>
            <a:t>管</a:t>
          </a:r>
          <a:r>
            <a:rPr lang="zh-TW" altLang="en-US" sz="2200" dirty="0" smtClean="0">
              <a:latin typeface="微軟正黑體"/>
              <a:ea typeface="微軟正黑體"/>
              <a:cs typeface="微軟正黑體"/>
            </a:rPr>
            <a:t>理</a:t>
          </a:r>
          <a:r>
            <a:rPr lang="zh-TW" sz="2200" dirty="0" smtClean="0">
              <a:latin typeface="微軟正黑體"/>
              <a:ea typeface="微軟正黑體"/>
              <a:cs typeface="微軟正黑體"/>
            </a:rPr>
            <a:t>顧</a:t>
          </a:r>
          <a:r>
            <a:rPr lang="zh-TW" altLang="en-US" sz="2200" dirty="0" smtClean="0">
              <a:latin typeface="微軟正黑體"/>
              <a:ea typeface="微軟正黑體"/>
              <a:cs typeface="微軟正黑體"/>
            </a:rPr>
            <a:t>問機構及投資</a:t>
          </a:r>
          <a:r>
            <a:rPr lang="zh-TW" sz="2200" dirty="0" smtClean="0">
              <a:latin typeface="微軟正黑體"/>
              <a:ea typeface="微軟正黑體"/>
              <a:cs typeface="微軟正黑體"/>
            </a:rPr>
            <a:t>業</a:t>
          </a:r>
          <a:r>
            <a:rPr lang="zh-TW" altLang="en-US" sz="2200" dirty="0" smtClean="0">
              <a:latin typeface="微軟正黑體"/>
              <a:ea typeface="微軟正黑體"/>
              <a:cs typeface="微軟正黑體"/>
            </a:rPr>
            <a:t>者</a:t>
          </a:r>
          <a:endParaRPr lang="zh-TW" sz="2200" dirty="0">
            <a:latin typeface="微軟正黑體"/>
            <a:ea typeface="微軟正黑體"/>
            <a:cs typeface="微軟正黑體"/>
          </a:endParaRPr>
        </a:p>
      </dgm:t>
    </dgm:pt>
    <dgm:pt modelId="{67CD7311-044A-469A-A028-F0A96E65FC77}" type="parTrans" cxnId="{98A7D30C-5CEF-4A8E-971F-F8C48FE5FCA8}">
      <dgm:prSet/>
      <dgm:spPr/>
      <dgm:t>
        <a:bodyPr/>
        <a:lstStyle/>
        <a:p>
          <a:endParaRPr lang="zh-TW" altLang="en-US"/>
        </a:p>
      </dgm:t>
    </dgm:pt>
    <dgm:pt modelId="{2DC26332-445C-4B41-B502-AB3D4CEDB4E2}" type="sibTrans" cxnId="{98A7D30C-5CEF-4A8E-971F-F8C48FE5FCA8}">
      <dgm:prSet/>
      <dgm:spPr/>
      <dgm:t>
        <a:bodyPr/>
        <a:lstStyle/>
        <a:p>
          <a:endParaRPr lang="zh-TW" altLang="en-US"/>
        </a:p>
      </dgm:t>
    </dgm:pt>
    <dgm:pt modelId="{4ABAB6A9-18B6-4C32-9998-4BEA75DB0A01}">
      <dgm:prSet custT="1"/>
      <dgm:spPr>
        <a:solidFill>
          <a:srgbClr val="990000"/>
        </a:solidFill>
      </dgm:spPr>
      <dgm:t>
        <a:bodyPr/>
        <a:lstStyle/>
        <a:p>
          <a:pPr rtl="0"/>
          <a:r>
            <a:rPr lang="zh-TW" altLang="en-US" sz="2200" dirty="0" smtClean="0">
              <a:latin typeface="微軟正黑體"/>
              <a:ea typeface="微軟正黑體"/>
              <a:cs typeface="微軟正黑體"/>
            </a:rPr>
            <a:t>相關社會企業</a:t>
          </a:r>
          <a:endParaRPr lang="zh-TW" altLang="en-US" sz="2200" dirty="0">
            <a:latin typeface="微軟正黑體"/>
            <a:ea typeface="微軟正黑體"/>
            <a:cs typeface="微軟正黑體"/>
          </a:endParaRPr>
        </a:p>
      </dgm:t>
    </dgm:pt>
    <dgm:pt modelId="{0EFDB3EF-6A28-43F5-A90F-359AE98E87A3}" type="parTrans" cxnId="{B3DB8B9F-8132-4FC8-80AB-F644C1DD5FA7}">
      <dgm:prSet/>
      <dgm:spPr/>
      <dgm:t>
        <a:bodyPr/>
        <a:lstStyle/>
        <a:p>
          <a:endParaRPr lang="zh-TW" altLang="en-US"/>
        </a:p>
      </dgm:t>
    </dgm:pt>
    <dgm:pt modelId="{84D70D91-BF92-41D8-A308-42D949FB2274}" type="sibTrans" cxnId="{B3DB8B9F-8132-4FC8-80AB-F644C1DD5FA7}">
      <dgm:prSet/>
      <dgm:spPr/>
      <dgm:t>
        <a:bodyPr/>
        <a:lstStyle/>
        <a:p>
          <a:endParaRPr lang="zh-TW" altLang="en-US"/>
        </a:p>
      </dgm:t>
    </dgm:pt>
    <dgm:pt modelId="{743645C0-7A0B-4952-8C61-6BA676538FAE}" type="pres">
      <dgm:prSet presAssocID="{ECE80659-81E7-4BAD-B0DC-F18B8B6FF465}" presName="cycle" presStyleCnt="0">
        <dgm:presLayoutVars>
          <dgm:dir/>
          <dgm:resizeHandles val="exact"/>
        </dgm:presLayoutVars>
      </dgm:prSet>
      <dgm:spPr/>
      <dgm:t>
        <a:bodyPr/>
        <a:lstStyle/>
        <a:p>
          <a:endParaRPr lang="zh-TW" altLang="en-US"/>
        </a:p>
      </dgm:t>
    </dgm:pt>
    <dgm:pt modelId="{7A3A40EB-E21C-4442-A4FD-64922B66B8C7}" type="pres">
      <dgm:prSet presAssocID="{3B61028E-A12A-44DC-923E-70B036ED0DBE}" presName="node" presStyleLbl="node1" presStyleIdx="0" presStyleCnt="3" custScaleX="129266" custScaleY="36850">
        <dgm:presLayoutVars>
          <dgm:bulletEnabled val="1"/>
        </dgm:presLayoutVars>
      </dgm:prSet>
      <dgm:spPr/>
      <dgm:t>
        <a:bodyPr/>
        <a:lstStyle/>
        <a:p>
          <a:endParaRPr lang="zh-TW" altLang="en-US"/>
        </a:p>
      </dgm:t>
    </dgm:pt>
    <dgm:pt modelId="{4C104D7A-AF90-4C48-9A62-9884DB385F85}" type="pres">
      <dgm:prSet presAssocID="{3B61028E-A12A-44DC-923E-70B036ED0DBE}" presName="spNode" presStyleCnt="0"/>
      <dgm:spPr/>
    </dgm:pt>
    <dgm:pt modelId="{E5BBE25D-5E1D-4C17-AEB3-29F693699175}" type="pres">
      <dgm:prSet presAssocID="{0C540721-3200-40F9-9FE6-DA7C17C1C9AC}" presName="sibTrans" presStyleLbl="sibTrans1D1" presStyleIdx="0" presStyleCnt="3"/>
      <dgm:spPr/>
      <dgm:t>
        <a:bodyPr/>
        <a:lstStyle/>
        <a:p>
          <a:endParaRPr lang="zh-TW" altLang="en-US"/>
        </a:p>
      </dgm:t>
    </dgm:pt>
    <dgm:pt modelId="{CF807185-2640-4FAC-A101-6ECB443CBFC4}" type="pres">
      <dgm:prSet presAssocID="{5F978E66-6FE5-42D2-B08A-3419D84D549F}" presName="node" presStyleLbl="node1" presStyleIdx="1" presStyleCnt="3" custScaleX="138050" custScaleY="33778" custRadScaleRad="125187" custRadScaleInc="-31756">
        <dgm:presLayoutVars>
          <dgm:bulletEnabled val="1"/>
        </dgm:presLayoutVars>
      </dgm:prSet>
      <dgm:spPr/>
      <dgm:t>
        <a:bodyPr/>
        <a:lstStyle/>
        <a:p>
          <a:endParaRPr lang="zh-TW" altLang="en-US"/>
        </a:p>
      </dgm:t>
    </dgm:pt>
    <dgm:pt modelId="{E1D22154-4EFF-4783-AAA2-2A2B913FFC3A}" type="pres">
      <dgm:prSet presAssocID="{5F978E66-6FE5-42D2-B08A-3419D84D549F}" presName="spNode" presStyleCnt="0"/>
      <dgm:spPr/>
    </dgm:pt>
    <dgm:pt modelId="{BEA7C355-537D-4C22-8363-E32FEECFDA21}" type="pres">
      <dgm:prSet presAssocID="{2DC26332-445C-4B41-B502-AB3D4CEDB4E2}" presName="sibTrans" presStyleLbl="sibTrans1D1" presStyleIdx="1" presStyleCnt="3"/>
      <dgm:spPr/>
      <dgm:t>
        <a:bodyPr/>
        <a:lstStyle/>
        <a:p>
          <a:endParaRPr lang="zh-TW" altLang="en-US"/>
        </a:p>
      </dgm:t>
    </dgm:pt>
    <dgm:pt modelId="{B42F55B0-B747-44B8-8028-22EC37DD3C0C}" type="pres">
      <dgm:prSet presAssocID="{4ABAB6A9-18B6-4C32-9998-4BEA75DB0A01}" presName="node" presStyleLbl="node1" presStyleIdx="2" presStyleCnt="3" custScaleX="102456" custScaleY="37307" custRadScaleRad="99037" custRadScaleInc="37188">
        <dgm:presLayoutVars>
          <dgm:bulletEnabled val="1"/>
        </dgm:presLayoutVars>
      </dgm:prSet>
      <dgm:spPr/>
      <dgm:t>
        <a:bodyPr/>
        <a:lstStyle/>
        <a:p>
          <a:endParaRPr lang="zh-TW" altLang="en-US"/>
        </a:p>
      </dgm:t>
    </dgm:pt>
    <dgm:pt modelId="{0E167B33-925D-4035-AE6D-D56E9A0FA32F}" type="pres">
      <dgm:prSet presAssocID="{4ABAB6A9-18B6-4C32-9998-4BEA75DB0A01}" presName="spNode" presStyleCnt="0"/>
      <dgm:spPr/>
    </dgm:pt>
    <dgm:pt modelId="{B06FA152-2B5D-4AF4-A0FB-B6FA5CBBEF91}" type="pres">
      <dgm:prSet presAssocID="{84D70D91-BF92-41D8-A308-42D949FB2274}" presName="sibTrans" presStyleLbl="sibTrans1D1" presStyleIdx="2" presStyleCnt="3"/>
      <dgm:spPr/>
      <dgm:t>
        <a:bodyPr/>
        <a:lstStyle/>
        <a:p>
          <a:endParaRPr lang="zh-TW" altLang="en-US"/>
        </a:p>
      </dgm:t>
    </dgm:pt>
  </dgm:ptLst>
  <dgm:cxnLst>
    <dgm:cxn modelId="{F7C62D72-F4C5-4A4C-9AFB-0F8B9A9DE95A}" type="presOf" srcId="{84D70D91-BF92-41D8-A308-42D949FB2274}" destId="{B06FA152-2B5D-4AF4-A0FB-B6FA5CBBEF91}" srcOrd="0" destOrd="0" presId="urn:microsoft.com/office/officeart/2005/8/layout/cycle6"/>
    <dgm:cxn modelId="{0E1CC692-053B-47C6-AABC-C7E803E6625D}" type="presOf" srcId="{3B61028E-A12A-44DC-923E-70B036ED0DBE}" destId="{7A3A40EB-E21C-4442-A4FD-64922B66B8C7}" srcOrd="0" destOrd="0" presId="urn:microsoft.com/office/officeart/2005/8/layout/cycle6"/>
    <dgm:cxn modelId="{37E6ED2E-825A-457E-BF09-32D0D433F9C6}" srcId="{ECE80659-81E7-4BAD-B0DC-F18B8B6FF465}" destId="{3B61028E-A12A-44DC-923E-70B036ED0DBE}" srcOrd="0" destOrd="0" parTransId="{78D2BDFD-2D55-4F14-8409-731D00B388EE}" sibTransId="{0C540721-3200-40F9-9FE6-DA7C17C1C9AC}"/>
    <dgm:cxn modelId="{B3DB8B9F-8132-4FC8-80AB-F644C1DD5FA7}" srcId="{ECE80659-81E7-4BAD-B0DC-F18B8B6FF465}" destId="{4ABAB6A9-18B6-4C32-9998-4BEA75DB0A01}" srcOrd="2" destOrd="0" parTransId="{0EFDB3EF-6A28-43F5-A90F-359AE98E87A3}" sibTransId="{84D70D91-BF92-41D8-A308-42D949FB2274}"/>
    <dgm:cxn modelId="{06BF7614-E210-4CCE-BC23-38DB780603AB}" type="presOf" srcId="{ECE80659-81E7-4BAD-B0DC-F18B8B6FF465}" destId="{743645C0-7A0B-4952-8C61-6BA676538FAE}" srcOrd="0" destOrd="0" presId="urn:microsoft.com/office/officeart/2005/8/layout/cycle6"/>
    <dgm:cxn modelId="{76531AB1-3DBC-4434-8BD4-AB786FE5CF1F}" type="presOf" srcId="{2DC26332-445C-4B41-B502-AB3D4CEDB4E2}" destId="{BEA7C355-537D-4C22-8363-E32FEECFDA21}" srcOrd="0" destOrd="0" presId="urn:microsoft.com/office/officeart/2005/8/layout/cycle6"/>
    <dgm:cxn modelId="{98A7D30C-5CEF-4A8E-971F-F8C48FE5FCA8}" srcId="{ECE80659-81E7-4BAD-B0DC-F18B8B6FF465}" destId="{5F978E66-6FE5-42D2-B08A-3419D84D549F}" srcOrd="1" destOrd="0" parTransId="{67CD7311-044A-469A-A028-F0A96E65FC77}" sibTransId="{2DC26332-445C-4B41-B502-AB3D4CEDB4E2}"/>
    <dgm:cxn modelId="{BF71564F-D5F9-4E9A-95A2-DF15C262D2CB}" type="presOf" srcId="{0C540721-3200-40F9-9FE6-DA7C17C1C9AC}" destId="{E5BBE25D-5E1D-4C17-AEB3-29F693699175}" srcOrd="0" destOrd="0" presId="urn:microsoft.com/office/officeart/2005/8/layout/cycle6"/>
    <dgm:cxn modelId="{1D709AD8-40E0-4806-BE38-30274FBBA56D}" type="presOf" srcId="{4ABAB6A9-18B6-4C32-9998-4BEA75DB0A01}" destId="{B42F55B0-B747-44B8-8028-22EC37DD3C0C}" srcOrd="0" destOrd="0" presId="urn:microsoft.com/office/officeart/2005/8/layout/cycle6"/>
    <dgm:cxn modelId="{C5E22C9D-C12C-48DB-825D-11F23BDB53BD}" type="presOf" srcId="{5F978E66-6FE5-42D2-B08A-3419D84D549F}" destId="{CF807185-2640-4FAC-A101-6ECB443CBFC4}" srcOrd="0" destOrd="0" presId="urn:microsoft.com/office/officeart/2005/8/layout/cycle6"/>
    <dgm:cxn modelId="{2B9AF63B-F7A1-4364-9249-BCEA5BDB6B08}" type="presParOf" srcId="{743645C0-7A0B-4952-8C61-6BA676538FAE}" destId="{7A3A40EB-E21C-4442-A4FD-64922B66B8C7}" srcOrd="0" destOrd="0" presId="urn:microsoft.com/office/officeart/2005/8/layout/cycle6"/>
    <dgm:cxn modelId="{E1C9E36B-978B-46C2-8EC4-5462A7C46DC9}" type="presParOf" srcId="{743645C0-7A0B-4952-8C61-6BA676538FAE}" destId="{4C104D7A-AF90-4C48-9A62-9884DB385F85}" srcOrd="1" destOrd="0" presId="urn:microsoft.com/office/officeart/2005/8/layout/cycle6"/>
    <dgm:cxn modelId="{9EE390AE-3945-421F-A4D2-0032ACDB9824}" type="presParOf" srcId="{743645C0-7A0B-4952-8C61-6BA676538FAE}" destId="{E5BBE25D-5E1D-4C17-AEB3-29F693699175}" srcOrd="2" destOrd="0" presId="urn:microsoft.com/office/officeart/2005/8/layout/cycle6"/>
    <dgm:cxn modelId="{5A0B95B2-0DC6-4EF5-9756-98392AAFD196}" type="presParOf" srcId="{743645C0-7A0B-4952-8C61-6BA676538FAE}" destId="{CF807185-2640-4FAC-A101-6ECB443CBFC4}" srcOrd="3" destOrd="0" presId="urn:microsoft.com/office/officeart/2005/8/layout/cycle6"/>
    <dgm:cxn modelId="{A51806E8-036D-412F-8EBC-E7F9B091DCC8}" type="presParOf" srcId="{743645C0-7A0B-4952-8C61-6BA676538FAE}" destId="{E1D22154-4EFF-4783-AAA2-2A2B913FFC3A}" srcOrd="4" destOrd="0" presId="urn:microsoft.com/office/officeart/2005/8/layout/cycle6"/>
    <dgm:cxn modelId="{F76BA7F3-1BE4-4E41-B23D-72BC1F0DD556}" type="presParOf" srcId="{743645C0-7A0B-4952-8C61-6BA676538FAE}" destId="{BEA7C355-537D-4C22-8363-E32FEECFDA21}" srcOrd="5" destOrd="0" presId="urn:microsoft.com/office/officeart/2005/8/layout/cycle6"/>
    <dgm:cxn modelId="{D3AEF025-0431-4782-8725-EE88D160A143}" type="presParOf" srcId="{743645C0-7A0B-4952-8C61-6BA676538FAE}" destId="{B42F55B0-B747-44B8-8028-22EC37DD3C0C}" srcOrd="6" destOrd="0" presId="urn:microsoft.com/office/officeart/2005/8/layout/cycle6"/>
    <dgm:cxn modelId="{6A62779F-FEB4-417C-8758-2A204089EFA1}" type="presParOf" srcId="{743645C0-7A0B-4952-8C61-6BA676538FAE}" destId="{0E167B33-925D-4035-AE6D-D56E9A0FA32F}" srcOrd="7" destOrd="0" presId="urn:microsoft.com/office/officeart/2005/8/layout/cycle6"/>
    <dgm:cxn modelId="{6C54A997-70E8-498A-83D9-4CF7277AA9A3}" type="presParOf" srcId="{743645C0-7A0B-4952-8C61-6BA676538FAE}" destId="{B06FA152-2B5D-4AF4-A0FB-B6FA5CBBEF91}" srcOrd="8" destOrd="0" presId="urn:microsoft.com/office/officeart/2005/8/layout/cycle6"/>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A40EB-E21C-4442-A4FD-64922B66B8C7}">
      <dsp:nvSpPr>
        <dsp:cNvPr id="0" name=""/>
        <dsp:cNvSpPr/>
      </dsp:nvSpPr>
      <dsp:spPr>
        <a:xfrm>
          <a:off x="2319774" y="254535"/>
          <a:ext cx="3178677" cy="588996"/>
        </a:xfrm>
        <a:prstGeom prst="roundRect">
          <a:avLst/>
        </a:prstGeom>
        <a:solidFill>
          <a:srgbClr val="99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zh-TW" altLang="en-US" sz="2200" kern="1200" dirty="0" smtClean="0">
              <a:latin typeface="微軟正黑體"/>
              <a:ea typeface="微軟正黑體"/>
              <a:cs typeface="微軟正黑體"/>
            </a:rPr>
            <a:t> 目的事業主管機關</a:t>
          </a:r>
          <a:endParaRPr lang="zh-TW" altLang="en-US" sz="2200" kern="1200" dirty="0">
            <a:latin typeface="微軟正黑體"/>
            <a:ea typeface="微軟正黑體"/>
            <a:cs typeface="微軟正黑體"/>
          </a:endParaRPr>
        </a:p>
      </dsp:txBody>
      <dsp:txXfrm>
        <a:off x="2348526" y="283287"/>
        <a:ext cx="3121173" cy="531492"/>
      </dsp:txXfrm>
    </dsp:sp>
    <dsp:sp modelId="{E5BBE25D-5E1D-4C17-AEB3-29F693699175}">
      <dsp:nvSpPr>
        <dsp:cNvPr id="0" name=""/>
        <dsp:cNvSpPr/>
      </dsp:nvSpPr>
      <dsp:spPr>
        <a:xfrm>
          <a:off x="1969118" y="842617"/>
          <a:ext cx="4268120" cy="4268120"/>
        </a:xfrm>
        <a:custGeom>
          <a:avLst/>
          <a:gdLst/>
          <a:ahLst/>
          <a:cxnLst/>
          <a:rect l="0" t="0" r="0" b="0"/>
          <a:pathLst>
            <a:path>
              <a:moveTo>
                <a:pt x="2227840" y="2061"/>
              </a:moveTo>
              <a:arcTo wR="2134060" hR="2134060" stAng="16351119" swAng="5570932"/>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F807185-2640-4FAC-A101-6ECB443CBFC4}">
      <dsp:nvSpPr>
        <dsp:cNvPr id="0" name=""/>
        <dsp:cNvSpPr/>
      </dsp:nvSpPr>
      <dsp:spPr>
        <a:xfrm>
          <a:off x="4762514" y="3207496"/>
          <a:ext cx="3394677" cy="539895"/>
        </a:xfrm>
        <a:prstGeom prst="roundRect">
          <a:avLst/>
        </a:prstGeom>
        <a:solidFill>
          <a:srgbClr val="99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ts val="0"/>
            </a:spcAft>
          </a:pPr>
          <a:r>
            <a:rPr lang="zh-TW" sz="2200" kern="1200" dirty="0" smtClean="0">
              <a:latin typeface="微軟正黑體"/>
              <a:ea typeface="微軟正黑體"/>
              <a:cs typeface="微軟正黑體"/>
            </a:rPr>
            <a:t>管</a:t>
          </a:r>
          <a:r>
            <a:rPr lang="zh-TW" altLang="en-US" sz="2200" kern="1200" dirty="0" smtClean="0">
              <a:latin typeface="微軟正黑體"/>
              <a:ea typeface="微軟正黑體"/>
              <a:cs typeface="微軟正黑體"/>
            </a:rPr>
            <a:t>理</a:t>
          </a:r>
          <a:r>
            <a:rPr lang="zh-TW" sz="2200" kern="1200" dirty="0" smtClean="0">
              <a:latin typeface="微軟正黑體"/>
              <a:ea typeface="微軟正黑體"/>
              <a:cs typeface="微軟正黑體"/>
            </a:rPr>
            <a:t>顧</a:t>
          </a:r>
          <a:r>
            <a:rPr lang="zh-TW" altLang="en-US" sz="2200" kern="1200" dirty="0" smtClean="0">
              <a:latin typeface="微軟正黑體"/>
              <a:ea typeface="微軟正黑體"/>
              <a:cs typeface="微軟正黑體"/>
            </a:rPr>
            <a:t>問機構及投資</a:t>
          </a:r>
          <a:r>
            <a:rPr lang="zh-TW" sz="2200" kern="1200" dirty="0" smtClean="0">
              <a:latin typeface="微軟正黑體"/>
              <a:ea typeface="微軟正黑體"/>
              <a:cs typeface="微軟正黑體"/>
            </a:rPr>
            <a:t>業</a:t>
          </a:r>
          <a:r>
            <a:rPr lang="zh-TW" altLang="en-US" sz="2200" kern="1200" dirty="0" smtClean="0">
              <a:latin typeface="微軟正黑體"/>
              <a:ea typeface="微軟正黑體"/>
              <a:cs typeface="微軟正黑體"/>
            </a:rPr>
            <a:t>者</a:t>
          </a:r>
          <a:endParaRPr lang="zh-TW" sz="2200" kern="1200" dirty="0">
            <a:latin typeface="微軟正黑體"/>
            <a:ea typeface="微軟正黑體"/>
            <a:cs typeface="微軟正黑體"/>
          </a:endParaRPr>
        </a:p>
      </dsp:txBody>
      <dsp:txXfrm>
        <a:off x="4788870" y="3233852"/>
        <a:ext cx="3341965" cy="487183"/>
      </dsp:txXfrm>
    </dsp:sp>
    <dsp:sp modelId="{BEA7C355-537D-4C22-8363-E32FEECFDA21}">
      <dsp:nvSpPr>
        <dsp:cNvPr id="0" name=""/>
        <dsp:cNvSpPr/>
      </dsp:nvSpPr>
      <dsp:spPr>
        <a:xfrm>
          <a:off x="1971266" y="1444604"/>
          <a:ext cx="4390888" cy="4390888"/>
        </a:xfrm>
        <a:custGeom>
          <a:avLst/>
          <a:gdLst/>
          <a:ahLst/>
          <a:cxnLst/>
          <a:rect l="0" t="0" r="0" b="0"/>
          <a:pathLst>
            <a:path>
              <a:moveTo>
                <a:pt x="4385677" y="2346618"/>
              </a:moveTo>
              <a:arcTo wR="2195444" hR="2195444" stAng="236905" swAng="10662490"/>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2F55B0-B747-44B8-8028-22EC37DD3C0C}">
      <dsp:nvSpPr>
        <dsp:cNvPr id="0" name=""/>
        <dsp:cNvSpPr/>
      </dsp:nvSpPr>
      <dsp:spPr>
        <a:xfrm>
          <a:off x="609109" y="2936405"/>
          <a:ext cx="2519413" cy="596301"/>
        </a:xfrm>
        <a:prstGeom prst="roundRect">
          <a:avLst/>
        </a:prstGeom>
        <a:solidFill>
          <a:srgbClr val="99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zh-TW" altLang="en-US" sz="2200" kern="1200" dirty="0" smtClean="0">
              <a:latin typeface="微軟正黑體"/>
              <a:ea typeface="微軟正黑體"/>
              <a:cs typeface="微軟正黑體"/>
            </a:rPr>
            <a:t>相關社會企業</a:t>
          </a:r>
          <a:endParaRPr lang="zh-TW" altLang="en-US" sz="2200" kern="1200" dirty="0">
            <a:latin typeface="微軟正黑體"/>
            <a:ea typeface="微軟正黑體"/>
            <a:cs typeface="微軟正黑體"/>
          </a:endParaRPr>
        </a:p>
      </dsp:txBody>
      <dsp:txXfrm>
        <a:off x="638218" y="2965514"/>
        <a:ext cx="2461195" cy="538083"/>
      </dsp:txXfrm>
    </dsp:sp>
    <dsp:sp modelId="{B06FA152-2B5D-4AF4-A0FB-B6FA5CBBEF91}">
      <dsp:nvSpPr>
        <dsp:cNvPr id="0" name=""/>
        <dsp:cNvSpPr/>
      </dsp:nvSpPr>
      <dsp:spPr>
        <a:xfrm>
          <a:off x="2095132" y="773078"/>
          <a:ext cx="4268120" cy="4268120"/>
        </a:xfrm>
        <a:custGeom>
          <a:avLst/>
          <a:gdLst/>
          <a:ahLst/>
          <a:cxnLst/>
          <a:rect l="0" t="0" r="0" b="0"/>
          <a:pathLst>
            <a:path>
              <a:moveTo>
                <a:pt x="2" y="2137044"/>
              </a:moveTo>
              <a:arcTo wR="2134060" hR="2134060" stAng="10795193" swAng="4476658"/>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291B88B-117F-0F40-97F3-B81378A1E240}" type="datetimeFigureOut">
              <a:rPr kumimoji="1" lang="zh-TW" altLang="en-US" smtClean="0"/>
              <a:t>2016/1/18</a:t>
            </a:fld>
            <a:endParaRPr kumimoji="1"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kumimoji="1"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433C2562-4B49-014C-9180-1502254B694F}" type="slidenum">
              <a:rPr kumimoji="1" lang="zh-TW" altLang="en-US" smtClean="0"/>
              <a:t>‹#›</a:t>
            </a:fld>
            <a:endParaRPr kumimoji="1" lang="zh-TW" altLang="en-US"/>
          </a:p>
        </p:txBody>
      </p:sp>
    </p:spTree>
    <p:extLst>
      <p:ext uri="{BB962C8B-B14F-4D97-AF65-F5344CB8AC3E}">
        <p14:creationId xmlns:p14="http://schemas.microsoft.com/office/powerpoint/2010/main" val="29698105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48819" name="Rectangle 2"/>
          <p:cNvSpPr>
            <a:spLocks noGrp="1" noChangeArrowheads="1"/>
          </p:cNvSpPr>
          <p:nvPr>
            <p:ph type="hdr" sz="quarter"/>
          </p:nvPr>
        </p:nvSpPr>
        <p:spPr bwMode="auto">
          <a:xfrm>
            <a:off x="1" y="2"/>
            <a:ext cx="2944086" cy="494609"/>
          </a:xfrm>
          <a:prstGeom prst="rect">
            <a:avLst/>
          </a:prstGeom>
          <a:noFill/>
          <a:ln>
            <a:noFill/>
          </a:ln>
          <a:effectLst/>
        </p:spPr>
        <p:txBody>
          <a:bodyPr vert="horz" wrap="square" lIns="91427" tIns="45713" rIns="91427" bIns="45713" numCol="1" anchor="t" anchorCtr="0" compatLnSpc="1">
            <a:prstTxWarp prst="textNoShape">
              <a:avLst/>
            </a:prstTxWarp>
          </a:bodyPr>
          <a:lstStyle>
            <a:lvl1pPr>
              <a:defRPr sz="1200" smtClean="0"/>
            </a:lvl1pPr>
          </a:lstStyle>
          <a:p>
            <a:endParaRPr lang="zh-CN" altLang="en-US"/>
          </a:p>
        </p:txBody>
      </p:sp>
      <p:sp>
        <p:nvSpPr>
          <p:cNvPr id="1048820" name="Rectangle 3"/>
          <p:cNvSpPr>
            <a:spLocks noGrp="1" noChangeArrowheads="1"/>
          </p:cNvSpPr>
          <p:nvPr>
            <p:ph type="dt" idx="1"/>
          </p:nvPr>
        </p:nvSpPr>
        <p:spPr bwMode="auto">
          <a:xfrm>
            <a:off x="3848870" y="2"/>
            <a:ext cx="2947233" cy="494609"/>
          </a:xfrm>
          <a:prstGeom prst="rect">
            <a:avLst/>
          </a:prstGeom>
          <a:noFill/>
          <a:ln>
            <a:noFill/>
          </a:ln>
          <a:effectLst/>
        </p:spPr>
        <p:txBody>
          <a:bodyPr vert="horz" wrap="square" lIns="91427" tIns="45713" rIns="91427" bIns="45713" numCol="1" anchor="t" anchorCtr="0" compatLnSpc="1">
            <a:prstTxWarp prst="textNoShape">
              <a:avLst/>
            </a:prstTxWarp>
          </a:bodyPr>
          <a:lstStyle>
            <a:lvl1pPr algn="r">
              <a:defRPr sz="1200" smtClean="0"/>
            </a:lvl1pPr>
          </a:lstStyle>
          <a:p>
            <a:fld id="{330F0EBC-F2DA-4FC9-B9E1-55C630626CF7}" type="datetimeFigureOut">
              <a:rPr lang="zh-CN" altLang="en-US"/>
              <a:t>2016/1/18</a:t>
            </a:fld>
            <a:endParaRPr lang="en-US" altLang="zh-TW"/>
          </a:p>
        </p:txBody>
      </p:sp>
      <p:sp>
        <p:nvSpPr>
          <p:cNvPr id="1048821" name="Rectangle 4"/>
          <p:cNvSpPr>
            <a:spLocks noGrp="1" noRot="1" noChangeAspect="1" noChangeArrowheads="1"/>
          </p:cNvSpPr>
          <p:nvPr>
            <p:ph type="sldImg" idx="2"/>
          </p:nvPr>
        </p:nvSpPr>
        <p:spPr bwMode="auto">
          <a:xfrm>
            <a:off x="914400" y="742950"/>
            <a:ext cx="4965700" cy="3724275"/>
          </a:xfrm>
          <a:prstGeom prst="rect">
            <a:avLst/>
          </a:prstGeom>
          <a:noFill/>
          <a:ln>
            <a:noFill/>
          </a:ln>
          <a:effectLst/>
        </p:spPr>
      </p:sp>
      <p:sp>
        <p:nvSpPr>
          <p:cNvPr id="1048822" name="Rectangle 5"/>
          <p:cNvSpPr>
            <a:spLocks noGrp="1" noChangeArrowheads="1"/>
          </p:cNvSpPr>
          <p:nvPr>
            <p:ph type="body" sz="quarter" idx="3"/>
          </p:nvPr>
        </p:nvSpPr>
        <p:spPr bwMode="auto">
          <a:xfrm>
            <a:off x="678196" y="4715153"/>
            <a:ext cx="5439713" cy="4466988"/>
          </a:xfrm>
          <a:prstGeom prst="rect">
            <a:avLst/>
          </a:prstGeom>
          <a:noFill/>
          <a:ln>
            <a:noFill/>
          </a:ln>
          <a:effectLst/>
        </p:spPr>
        <p:txBody>
          <a:bodyPr vert="horz" wrap="square" lIns="91427" tIns="45713" rIns="91427" bIns="45713"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048823" name="Rectangle 6"/>
          <p:cNvSpPr>
            <a:spLocks noGrp="1" noChangeArrowheads="1"/>
          </p:cNvSpPr>
          <p:nvPr>
            <p:ph type="ftr" sz="quarter" idx="4"/>
          </p:nvPr>
        </p:nvSpPr>
        <p:spPr bwMode="auto">
          <a:xfrm>
            <a:off x="1" y="9426860"/>
            <a:ext cx="2944086"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a:defRPr sz="1200" smtClean="0"/>
            </a:lvl1pPr>
          </a:lstStyle>
          <a:p>
            <a:endParaRPr lang="en-US" altLang="zh-TW"/>
          </a:p>
        </p:txBody>
      </p:sp>
      <p:sp>
        <p:nvSpPr>
          <p:cNvPr id="1048824" name="Rectangle 7"/>
          <p:cNvSpPr>
            <a:spLocks noGrp="1" noChangeArrowheads="1"/>
          </p:cNvSpPr>
          <p:nvPr>
            <p:ph type="sldNum" sz="quarter" idx="5"/>
          </p:nvPr>
        </p:nvSpPr>
        <p:spPr bwMode="auto">
          <a:xfrm>
            <a:off x="3848870" y="9426860"/>
            <a:ext cx="2947233"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algn="r">
              <a:defRPr sz="1200"/>
            </a:lvl1pPr>
          </a:lstStyle>
          <a:p>
            <a:fld id="{225D89BC-4539-46D2-917C-2C8C10D45F81}" type="slidenum">
              <a:rPr lang="zh-CN" altLang="en-US"/>
              <a:t>‹#›</a:t>
            </a:fld>
            <a:endParaRPr lang="en-US" altLang="zh-TW"/>
          </a:p>
        </p:txBody>
      </p:sp>
      <p:sp>
        <p:nvSpPr>
          <p:cNvPr id="1048825" name="Rectangle 2"/>
          <p:cNvSpPr>
            <a:spLocks noGrp="1" noChangeArrowheads="1"/>
          </p:cNvSpPr>
          <p:nvPr>
            <p:ph type="hdr" sz="quarter"/>
          </p:nvPr>
        </p:nvSpPr>
        <p:spPr bwMode="auto">
          <a:xfrm>
            <a:off x="1" y="2"/>
            <a:ext cx="2944086" cy="494609"/>
          </a:xfrm>
          <a:prstGeom prst="rect">
            <a:avLst/>
          </a:prstGeom>
          <a:noFill/>
          <a:ln>
            <a:noFill/>
          </a:ln>
          <a:effectLst/>
        </p:spPr>
        <p:txBody>
          <a:bodyPr vert="horz" wrap="square" lIns="91427" tIns="45713" rIns="91427" bIns="45713" numCol="1" anchor="t" anchorCtr="0" compatLnSpc="1">
            <a:prstTxWarp prst="textNoShape">
              <a:avLst/>
            </a:prstTxWarp>
          </a:bodyPr>
          <a:lstStyle>
            <a:lvl1pPr eaLnBrk="1" hangingPunct="1">
              <a:defRPr sz="1200" smtClean="0"/>
            </a:lvl1pPr>
          </a:lstStyle>
          <a:p>
            <a:endParaRPr lang="zh-CN" altLang="en-US"/>
          </a:p>
        </p:txBody>
      </p:sp>
      <p:sp>
        <p:nvSpPr>
          <p:cNvPr id="1048826" name="Rectangle 3"/>
          <p:cNvSpPr>
            <a:spLocks noGrp="1" noChangeArrowheads="1"/>
          </p:cNvSpPr>
          <p:nvPr>
            <p:ph type="dt" idx="1"/>
          </p:nvPr>
        </p:nvSpPr>
        <p:spPr bwMode="auto">
          <a:xfrm>
            <a:off x="3848870" y="2"/>
            <a:ext cx="2947233" cy="494609"/>
          </a:xfrm>
          <a:prstGeom prst="rect">
            <a:avLst/>
          </a:prstGeom>
          <a:noFill/>
          <a:ln>
            <a:noFill/>
          </a:ln>
          <a:effectLst/>
        </p:spPr>
        <p:txBody>
          <a:bodyPr vert="horz" wrap="square" lIns="91427" tIns="45713" rIns="91427" bIns="45713" numCol="1" anchor="t" anchorCtr="0" compatLnSpc="1">
            <a:prstTxWarp prst="textNoShape">
              <a:avLst/>
            </a:prstTxWarp>
          </a:bodyPr>
          <a:lstStyle>
            <a:lvl1pPr algn="r" eaLnBrk="1" hangingPunct="1">
              <a:defRPr sz="1200" smtClean="0"/>
            </a:lvl1pPr>
          </a:lstStyle>
          <a:p>
            <a:fld id="{FDD4BFE8-637F-4350-B6C6-CDC0D1A7CDD4}" type="datetimeFigureOut">
              <a:rPr lang="zh-CN" altLang="en-US"/>
              <a:t>2016/1/18</a:t>
            </a:fld>
            <a:endParaRPr lang="en-US" altLang="zh-TW"/>
          </a:p>
        </p:txBody>
      </p:sp>
      <p:sp>
        <p:nvSpPr>
          <p:cNvPr id="1048827" name="Rectangle 4"/>
          <p:cNvSpPr>
            <a:spLocks noGrp="1" noRot="1" noChangeAspect="1" noChangeArrowheads="1"/>
          </p:cNvSpPr>
          <p:nvPr>
            <p:ph type="sldImg" idx="2"/>
          </p:nvPr>
        </p:nvSpPr>
        <p:spPr bwMode="auto">
          <a:xfrm>
            <a:off x="1131373" y="742777"/>
            <a:ext cx="4531783" cy="3724212"/>
          </a:xfrm>
          <a:prstGeom prst="rect">
            <a:avLst/>
          </a:prstGeom>
          <a:noFill/>
          <a:ln>
            <a:noFill/>
          </a:ln>
          <a:effectLst/>
        </p:spPr>
      </p:sp>
      <p:sp>
        <p:nvSpPr>
          <p:cNvPr id="1048828" name="Rectangle 5"/>
          <p:cNvSpPr>
            <a:spLocks noGrp="1" noChangeArrowheads="1"/>
          </p:cNvSpPr>
          <p:nvPr>
            <p:ph type="body" sz="quarter" idx="3"/>
          </p:nvPr>
        </p:nvSpPr>
        <p:spPr bwMode="auto">
          <a:xfrm>
            <a:off x="678196" y="4715153"/>
            <a:ext cx="5439713" cy="4466988"/>
          </a:xfrm>
          <a:prstGeom prst="rect">
            <a:avLst/>
          </a:prstGeom>
          <a:noFill/>
          <a:ln>
            <a:noFill/>
          </a:ln>
          <a:effectLst/>
        </p:spPr>
        <p:txBody>
          <a:bodyPr vert="horz" wrap="square" lIns="91427" tIns="45713" rIns="91427" bIns="45713"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048829" name="Rectangle 6"/>
          <p:cNvSpPr>
            <a:spLocks noGrp="1" noChangeArrowheads="1"/>
          </p:cNvSpPr>
          <p:nvPr>
            <p:ph type="ftr" sz="quarter" idx="4"/>
          </p:nvPr>
        </p:nvSpPr>
        <p:spPr bwMode="auto">
          <a:xfrm>
            <a:off x="1" y="9426860"/>
            <a:ext cx="2944086"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eaLnBrk="1" hangingPunct="1">
              <a:defRPr sz="1200" smtClean="0"/>
            </a:lvl1pPr>
          </a:lstStyle>
          <a:p>
            <a:endParaRPr lang="en-US" altLang="zh-TW"/>
          </a:p>
        </p:txBody>
      </p:sp>
      <p:sp>
        <p:nvSpPr>
          <p:cNvPr id="1048830" name="Rectangle 7"/>
          <p:cNvSpPr>
            <a:spLocks noGrp="1" noChangeArrowheads="1"/>
          </p:cNvSpPr>
          <p:nvPr>
            <p:ph type="sldNum" sz="quarter" idx="5"/>
          </p:nvPr>
        </p:nvSpPr>
        <p:spPr bwMode="auto">
          <a:xfrm>
            <a:off x="3848870" y="9426860"/>
            <a:ext cx="2947233"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algn="r" eaLnBrk="1" hangingPunct="1">
              <a:defRPr sz="1200"/>
            </a:lvl1pPr>
          </a:lstStyle>
          <a:p>
            <a:fld id="{D8323177-6033-494E-9965-FC912F7EB352}" type="slidenum">
              <a:rPr lang="zh-CN" altLang="en-US"/>
              <a:t>‹#›</a:t>
            </a:fld>
            <a:endParaRPr lang="en-US" altLang="zh-TW"/>
          </a:p>
        </p:txBody>
      </p:sp>
      <p:sp>
        <p:nvSpPr>
          <p:cNvPr id="1048831" name="Rectangle 2"/>
          <p:cNvSpPr>
            <a:spLocks noGrp="1" noChangeArrowheads="1"/>
          </p:cNvSpPr>
          <p:nvPr>
            <p:ph type="hdr" sz="quarter"/>
          </p:nvPr>
        </p:nvSpPr>
        <p:spPr bwMode="auto">
          <a:xfrm>
            <a:off x="1" y="2"/>
            <a:ext cx="2944086" cy="494609"/>
          </a:xfrm>
          <a:prstGeom prst="rect">
            <a:avLst/>
          </a:prstGeom>
          <a:noFill/>
          <a:ln>
            <a:noFill/>
          </a:ln>
          <a:effectLst/>
        </p:spPr>
        <p:txBody>
          <a:bodyPr vert="horz" wrap="square" lIns="91427" tIns="45713" rIns="91427" bIns="45713" numCol="1" anchor="t" anchorCtr="0" compatLnSpc="1">
            <a:prstTxWarp prst="textNoShape">
              <a:avLst/>
            </a:prstTxWarp>
          </a:bodyPr>
          <a:lstStyle>
            <a:lvl1pPr eaLnBrk="1" hangingPunct="1">
              <a:defRPr sz="1200" smtClean="0"/>
            </a:lvl1pPr>
          </a:lstStyle>
          <a:p>
            <a:endParaRPr lang="zh-CN" altLang="en-US"/>
          </a:p>
        </p:txBody>
      </p:sp>
      <p:sp>
        <p:nvSpPr>
          <p:cNvPr id="1048832" name="Rectangle 3"/>
          <p:cNvSpPr>
            <a:spLocks noGrp="1" noChangeArrowheads="1"/>
          </p:cNvSpPr>
          <p:nvPr>
            <p:ph type="dt" idx="1"/>
          </p:nvPr>
        </p:nvSpPr>
        <p:spPr bwMode="auto">
          <a:xfrm>
            <a:off x="3848870" y="2"/>
            <a:ext cx="2947233" cy="494609"/>
          </a:xfrm>
          <a:prstGeom prst="rect">
            <a:avLst/>
          </a:prstGeom>
          <a:noFill/>
          <a:ln>
            <a:noFill/>
          </a:ln>
          <a:effectLst/>
        </p:spPr>
        <p:txBody>
          <a:bodyPr vert="horz" wrap="square" lIns="91427" tIns="45713" rIns="91427" bIns="45713" numCol="1" anchor="t" anchorCtr="0" compatLnSpc="1">
            <a:prstTxWarp prst="textNoShape">
              <a:avLst/>
            </a:prstTxWarp>
          </a:bodyPr>
          <a:lstStyle>
            <a:lvl1pPr algn="r" eaLnBrk="1" hangingPunct="1">
              <a:defRPr sz="1200" smtClean="0"/>
            </a:lvl1pPr>
          </a:lstStyle>
          <a:p>
            <a:fld id="{06863B28-B4D4-42DC-9E1E-36B7CB6CD1DF}" type="datetimeFigureOut">
              <a:rPr lang="zh-CN" altLang="en-US"/>
              <a:t>2016/1/18</a:t>
            </a:fld>
            <a:endParaRPr lang="en-US" altLang="zh-TW"/>
          </a:p>
        </p:txBody>
      </p:sp>
      <p:sp>
        <p:nvSpPr>
          <p:cNvPr id="1048833" name="Rectangle 4"/>
          <p:cNvSpPr>
            <a:spLocks noGrp="1" noRot="1" noChangeAspect="1" noChangeArrowheads="1"/>
          </p:cNvSpPr>
          <p:nvPr>
            <p:ph type="sldImg" idx="2"/>
          </p:nvPr>
        </p:nvSpPr>
        <p:spPr bwMode="auto">
          <a:xfrm>
            <a:off x="1131373" y="742777"/>
            <a:ext cx="4531783" cy="3724212"/>
          </a:xfrm>
          <a:prstGeom prst="rect">
            <a:avLst/>
          </a:prstGeom>
          <a:noFill/>
          <a:ln>
            <a:noFill/>
          </a:ln>
          <a:effectLst/>
        </p:spPr>
      </p:sp>
      <p:sp>
        <p:nvSpPr>
          <p:cNvPr id="1048834" name="Rectangle 5"/>
          <p:cNvSpPr>
            <a:spLocks noGrp="1" noChangeArrowheads="1"/>
          </p:cNvSpPr>
          <p:nvPr>
            <p:ph type="body" sz="quarter" idx="3"/>
          </p:nvPr>
        </p:nvSpPr>
        <p:spPr bwMode="auto">
          <a:xfrm>
            <a:off x="678196" y="4715153"/>
            <a:ext cx="5439713" cy="4466988"/>
          </a:xfrm>
          <a:prstGeom prst="rect">
            <a:avLst/>
          </a:prstGeom>
          <a:noFill/>
          <a:ln>
            <a:noFill/>
          </a:ln>
          <a:effectLst/>
        </p:spPr>
        <p:txBody>
          <a:bodyPr vert="horz" wrap="square" lIns="91427" tIns="45713" rIns="91427" bIns="45713"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048835" name="Rectangle 6"/>
          <p:cNvSpPr>
            <a:spLocks noGrp="1" noChangeArrowheads="1"/>
          </p:cNvSpPr>
          <p:nvPr>
            <p:ph type="ftr" sz="quarter" idx="4"/>
          </p:nvPr>
        </p:nvSpPr>
        <p:spPr bwMode="auto">
          <a:xfrm>
            <a:off x="1" y="9426860"/>
            <a:ext cx="2944086"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eaLnBrk="1" hangingPunct="1">
              <a:defRPr sz="1200" smtClean="0"/>
            </a:lvl1pPr>
          </a:lstStyle>
          <a:p>
            <a:endParaRPr lang="en-US" altLang="zh-TW"/>
          </a:p>
        </p:txBody>
      </p:sp>
      <p:sp>
        <p:nvSpPr>
          <p:cNvPr id="1048836" name="Rectangle 7"/>
          <p:cNvSpPr>
            <a:spLocks noGrp="1" noChangeArrowheads="1"/>
          </p:cNvSpPr>
          <p:nvPr>
            <p:ph type="sldNum" sz="quarter" idx="5"/>
          </p:nvPr>
        </p:nvSpPr>
        <p:spPr bwMode="auto">
          <a:xfrm>
            <a:off x="3848870" y="9426860"/>
            <a:ext cx="2947233"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algn="r" eaLnBrk="1" hangingPunct="1">
              <a:defRPr sz="1200"/>
            </a:lvl1pPr>
          </a:lstStyle>
          <a:p>
            <a:fld id="{0AAB1AC7-9E7C-4372-9671-5B613254A3B6}" type="slidenum">
              <a:rPr lang="zh-CN" altLang="en-US"/>
              <a:t>‹#›</a:t>
            </a:fld>
            <a:endParaRPr lang="en-US" altLang="zh-TW"/>
          </a:p>
        </p:txBody>
      </p:sp>
      <p:sp>
        <p:nvSpPr>
          <p:cNvPr id="1048837" name="Rectangle 2"/>
          <p:cNvSpPr>
            <a:spLocks noGrp="1" noChangeArrowheads="1"/>
          </p:cNvSpPr>
          <p:nvPr>
            <p:ph type="hdr" sz="quarter"/>
          </p:nvPr>
        </p:nvSpPr>
        <p:spPr bwMode="auto">
          <a:xfrm>
            <a:off x="1" y="2"/>
            <a:ext cx="2944086" cy="494609"/>
          </a:xfrm>
          <a:prstGeom prst="rect">
            <a:avLst/>
          </a:prstGeom>
          <a:noFill/>
          <a:ln>
            <a:noFill/>
          </a:ln>
          <a:effectLst/>
        </p:spPr>
        <p:txBody>
          <a:bodyPr vert="horz" wrap="square" lIns="91427" tIns="45713" rIns="91427" bIns="45713" numCol="1" anchor="t" anchorCtr="0" compatLnSpc="1">
            <a:prstTxWarp prst="textNoShape">
              <a:avLst/>
            </a:prstTxWarp>
          </a:bodyPr>
          <a:lstStyle>
            <a:lvl1pPr eaLnBrk="1" hangingPunct="1">
              <a:defRPr sz="1200" smtClean="0"/>
            </a:lvl1pPr>
          </a:lstStyle>
          <a:p>
            <a:endParaRPr lang="zh-CN" altLang="en-US"/>
          </a:p>
        </p:txBody>
      </p:sp>
      <p:sp>
        <p:nvSpPr>
          <p:cNvPr id="1048838" name="Rectangle 3"/>
          <p:cNvSpPr>
            <a:spLocks noGrp="1" noChangeArrowheads="1"/>
          </p:cNvSpPr>
          <p:nvPr>
            <p:ph type="dt" idx="1"/>
          </p:nvPr>
        </p:nvSpPr>
        <p:spPr bwMode="auto">
          <a:xfrm>
            <a:off x="3848870" y="2"/>
            <a:ext cx="2947233" cy="494609"/>
          </a:xfrm>
          <a:prstGeom prst="rect">
            <a:avLst/>
          </a:prstGeom>
          <a:noFill/>
          <a:ln>
            <a:noFill/>
          </a:ln>
          <a:effectLst/>
        </p:spPr>
        <p:txBody>
          <a:bodyPr vert="horz" wrap="square" lIns="91427" tIns="45713" rIns="91427" bIns="45713" numCol="1" anchor="t" anchorCtr="0" compatLnSpc="1">
            <a:prstTxWarp prst="textNoShape">
              <a:avLst/>
            </a:prstTxWarp>
          </a:bodyPr>
          <a:lstStyle>
            <a:lvl1pPr algn="r" eaLnBrk="1" hangingPunct="1">
              <a:defRPr sz="1200" smtClean="0"/>
            </a:lvl1pPr>
          </a:lstStyle>
          <a:p>
            <a:fld id="{C240EF8F-39D6-47A8-82A3-9EFA7281F5D0}" type="datetimeFigureOut">
              <a:rPr lang="zh-CN" altLang="en-US"/>
              <a:t>2016/1/18</a:t>
            </a:fld>
            <a:endParaRPr lang="en-US" altLang="zh-TW"/>
          </a:p>
        </p:txBody>
      </p:sp>
      <p:sp>
        <p:nvSpPr>
          <p:cNvPr id="1048839" name="Rectangle 4"/>
          <p:cNvSpPr>
            <a:spLocks noGrp="1" noRot="1" noChangeAspect="1" noChangeArrowheads="1"/>
          </p:cNvSpPr>
          <p:nvPr>
            <p:ph type="sldImg" idx="2"/>
          </p:nvPr>
        </p:nvSpPr>
        <p:spPr bwMode="auto">
          <a:xfrm>
            <a:off x="1131373" y="742777"/>
            <a:ext cx="4531783" cy="3724212"/>
          </a:xfrm>
          <a:prstGeom prst="rect">
            <a:avLst/>
          </a:prstGeom>
          <a:noFill/>
          <a:ln>
            <a:noFill/>
          </a:ln>
          <a:effectLst/>
        </p:spPr>
      </p:sp>
      <p:sp>
        <p:nvSpPr>
          <p:cNvPr id="1048840" name="Rectangle 5"/>
          <p:cNvSpPr>
            <a:spLocks noGrp="1" noChangeArrowheads="1"/>
          </p:cNvSpPr>
          <p:nvPr>
            <p:ph type="body" sz="quarter" idx="3"/>
          </p:nvPr>
        </p:nvSpPr>
        <p:spPr bwMode="auto">
          <a:xfrm>
            <a:off x="678196" y="4715153"/>
            <a:ext cx="5439713" cy="4466988"/>
          </a:xfrm>
          <a:prstGeom prst="rect">
            <a:avLst/>
          </a:prstGeom>
          <a:noFill/>
          <a:ln>
            <a:noFill/>
          </a:ln>
          <a:effectLst/>
        </p:spPr>
        <p:txBody>
          <a:bodyPr vert="horz" wrap="square" lIns="91427" tIns="45713" rIns="91427" bIns="45713"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048841" name="Rectangle 6"/>
          <p:cNvSpPr>
            <a:spLocks noGrp="1" noChangeArrowheads="1"/>
          </p:cNvSpPr>
          <p:nvPr>
            <p:ph type="ftr" sz="quarter" idx="4"/>
          </p:nvPr>
        </p:nvSpPr>
        <p:spPr bwMode="auto">
          <a:xfrm>
            <a:off x="1" y="9426860"/>
            <a:ext cx="2944086"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eaLnBrk="1" hangingPunct="1">
              <a:defRPr sz="1200" smtClean="0"/>
            </a:lvl1pPr>
          </a:lstStyle>
          <a:p>
            <a:endParaRPr lang="en-US" altLang="zh-TW"/>
          </a:p>
        </p:txBody>
      </p:sp>
      <p:sp>
        <p:nvSpPr>
          <p:cNvPr id="1048842" name="Rectangle 7"/>
          <p:cNvSpPr>
            <a:spLocks noGrp="1" noChangeArrowheads="1"/>
          </p:cNvSpPr>
          <p:nvPr>
            <p:ph type="sldNum" sz="quarter" idx="5"/>
          </p:nvPr>
        </p:nvSpPr>
        <p:spPr bwMode="auto">
          <a:xfrm>
            <a:off x="3848870" y="9426860"/>
            <a:ext cx="2947233"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algn="r" eaLnBrk="1" hangingPunct="1">
              <a:defRPr sz="1200"/>
            </a:lvl1pPr>
          </a:lstStyle>
          <a:p>
            <a:fld id="{48052279-A19A-4352-9E2C-C717F601D236}" type="slidenum">
              <a:rPr lang="zh-CN" altLang="en-US"/>
              <a:t>‹#›</a:t>
            </a:fld>
            <a:endParaRPr lang="en-US" altLang="zh-TW"/>
          </a:p>
        </p:txBody>
      </p:sp>
      <p:sp>
        <p:nvSpPr>
          <p:cNvPr id="1048843" name="Rectangle 2"/>
          <p:cNvSpPr>
            <a:spLocks noGrp="1" noChangeArrowheads="1"/>
          </p:cNvSpPr>
          <p:nvPr>
            <p:ph type="hdr" sz="quarter"/>
          </p:nvPr>
        </p:nvSpPr>
        <p:spPr bwMode="auto">
          <a:xfrm>
            <a:off x="1" y="0"/>
            <a:ext cx="2945659" cy="496331"/>
          </a:xfrm>
          <a:prstGeom prst="rect">
            <a:avLst/>
          </a:prstGeom>
          <a:noFill/>
          <a:ln>
            <a:noFill/>
          </a:ln>
          <a:effectLst/>
        </p:spPr>
        <p:txBody>
          <a:bodyPr vert="horz" wrap="square" lIns="91427" tIns="45713" rIns="91427" bIns="45713" numCol="1" anchor="t" anchorCtr="0" compatLnSpc="1">
            <a:prstTxWarp prst="textNoShape">
              <a:avLst/>
            </a:prstTxWarp>
          </a:bodyPr>
          <a:lstStyle>
            <a:lvl1pPr eaLnBrk="1" hangingPunct="1">
              <a:buFont typeface="Arial" pitchFamily="34" charset="0"/>
              <a:buNone/>
              <a:defRPr sz="1200" smtClean="0"/>
            </a:lvl1pPr>
          </a:lstStyle>
          <a:p>
            <a:endParaRPr lang="zh-CN" altLang="en-US"/>
          </a:p>
        </p:txBody>
      </p:sp>
      <p:sp>
        <p:nvSpPr>
          <p:cNvPr id="1048844" name="Rectangle 3"/>
          <p:cNvSpPr>
            <a:spLocks noGrp="1" noChangeArrowheads="1"/>
          </p:cNvSpPr>
          <p:nvPr>
            <p:ph type="dt" idx="1"/>
          </p:nvPr>
        </p:nvSpPr>
        <p:spPr bwMode="auto">
          <a:xfrm>
            <a:off x="3850444" y="0"/>
            <a:ext cx="2945659" cy="496331"/>
          </a:xfrm>
          <a:prstGeom prst="rect">
            <a:avLst/>
          </a:prstGeom>
          <a:noFill/>
          <a:ln>
            <a:noFill/>
          </a:ln>
          <a:effectLst/>
        </p:spPr>
        <p:txBody>
          <a:bodyPr vert="horz" wrap="square" lIns="91427" tIns="45713" rIns="91427" bIns="45713" numCol="1" anchor="t" anchorCtr="0" compatLnSpc="1">
            <a:prstTxWarp prst="textNoShape">
              <a:avLst/>
            </a:prstTxWarp>
          </a:bodyPr>
          <a:lstStyle>
            <a:lvl1pPr algn="r" eaLnBrk="1" hangingPunct="1">
              <a:buFont typeface="Arial" pitchFamily="34" charset="0"/>
              <a:buNone/>
              <a:defRPr sz="1200" smtClean="0"/>
            </a:lvl1pPr>
          </a:lstStyle>
          <a:p>
            <a:fld id="{6FE140D5-D7CE-49F3-8DD1-B885232C7253}" type="datetimeFigureOut">
              <a:rPr lang="zh-CN" altLang="en-US"/>
              <a:t>2016/1/18</a:t>
            </a:fld>
            <a:endParaRPr lang="en-US" altLang="zh-TW"/>
          </a:p>
        </p:txBody>
      </p:sp>
      <p:sp>
        <p:nvSpPr>
          <p:cNvPr id="1048845" name="Rectangle 4"/>
          <p:cNvSpPr>
            <a:spLocks noGrp="1" noRot="1" noChangeAspect="1" noChangeArrowheads="1"/>
          </p:cNvSpPr>
          <p:nvPr>
            <p:ph type="sldImg" idx="2"/>
          </p:nvPr>
        </p:nvSpPr>
        <p:spPr bwMode="auto">
          <a:xfrm>
            <a:off x="1132947" y="744498"/>
            <a:ext cx="4531783" cy="3722489"/>
          </a:xfrm>
          <a:prstGeom prst="rect">
            <a:avLst/>
          </a:prstGeom>
          <a:noFill/>
          <a:ln>
            <a:noFill/>
          </a:ln>
          <a:effectLst/>
        </p:spPr>
      </p:sp>
      <p:sp>
        <p:nvSpPr>
          <p:cNvPr id="1048846" name="Rectangle 5"/>
          <p:cNvSpPr>
            <a:spLocks noGrp="1" noChangeArrowheads="1"/>
          </p:cNvSpPr>
          <p:nvPr>
            <p:ph type="body" sz="quarter" idx="3"/>
          </p:nvPr>
        </p:nvSpPr>
        <p:spPr bwMode="auto">
          <a:xfrm>
            <a:off x="679768" y="4715153"/>
            <a:ext cx="5438140" cy="4466988"/>
          </a:xfrm>
          <a:prstGeom prst="rect">
            <a:avLst/>
          </a:prstGeom>
          <a:noFill/>
          <a:ln>
            <a:noFill/>
          </a:ln>
          <a:effectLst/>
        </p:spPr>
        <p:txBody>
          <a:bodyPr vert="horz" wrap="square" lIns="91427" tIns="45713" rIns="91427" bIns="45713"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048847" name="Rectangle 6"/>
          <p:cNvSpPr>
            <a:spLocks noGrp="1" noChangeArrowheads="1"/>
          </p:cNvSpPr>
          <p:nvPr>
            <p:ph type="ftr" sz="quarter" idx="4"/>
          </p:nvPr>
        </p:nvSpPr>
        <p:spPr bwMode="auto">
          <a:xfrm>
            <a:off x="1" y="9428584"/>
            <a:ext cx="2945659"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eaLnBrk="1" hangingPunct="1">
              <a:buFont typeface="Arial" pitchFamily="34" charset="0"/>
              <a:buNone/>
              <a:defRPr sz="1200" smtClean="0"/>
            </a:lvl1pPr>
          </a:lstStyle>
          <a:p>
            <a:endParaRPr lang="en-US" altLang="zh-TW"/>
          </a:p>
        </p:txBody>
      </p:sp>
      <p:sp>
        <p:nvSpPr>
          <p:cNvPr id="1048848" name="Rectangle 7"/>
          <p:cNvSpPr>
            <a:spLocks noGrp="1" noChangeArrowheads="1"/>
          </p:cNvSpPr>
          <p:nvPr>
            <p:ph type="sldNum" sz="quarter" idx="5"/>
          </p:nvPr>
        </p:nvSpPr>
        <p:spPr bwMode="auto">
          <a:xfrm>
            <a:off x="3850444" y="9428584"/>
            <a:ext cx="2945659" cy="496331"/>
          </a:xfrm>
          <a:prstGeom prst="rect">
            <a:avLst/>
          </a:prstGeom>
          <a:noFill/>
          <a:ln>
            <a:noFill/>
          </a:ln>
          <a:effectLst/>
        </p:spPr>
        <p:txBody>
          <a:bodyPr vert="horz" wrap="square" lIns="91427" tIns="45713" rIns="91427" bIns="45713" numCol="1" anchor="b" anchorCtr="0" compatLnSpc="1">
            <a:prstTxWarp prst="textNoShape">
              <a:avLst/>
            </a:prstTxWarp>
          </a:bodyPr>
          <a:lstStyle>
            <a:lvl1pPr algn="r" eaLnBrk="1" hangingPunct="1">
              <a:buFont typeface="Arial" panose="020B0604020202020204" pitchFamily="34" charset="0"/>
              <a:buNone/>
              <a:defRPr sz="1200"/>
            </a:lvl1pPr>
          </a:lstStyle>
          <a:p>
            <a:fld id="{C9F98367-3885-43AC-A973-E696E6DF2926}" type="slidenum">
              <a:rPr lang="zh-CN" altLang="en-US"/>
              <a:t>‹#›</a:t>
            </a:fld>
            <a:endParaRPr lang="en-US" altLang="zh-TW"/>
          </a:p>
        </p:txBody>
      </p:sp>
    </p:spTree>
    <p:extLst>
      <p:ext uri="{BB962C8B-B14F-4D97-AF65-F5344CB8AC3E}">
        <p14:creationId xmlns:p14="http://schemas.microsoft.com/office/powerpoint/2010/main" val="395655448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dirty="0"/>
          </a:p>
        </p:txBody>
      </p:sp>
      <p:sp>
        <p:nvSpPr>
          <p:cNvPr id="4" name="投影片編號版面配置區 3"/>
          <p:cNvSpPr>
            <a:spLocks noGrp="1"/>
          </p:cNvSpPr>
          <p:nvPr>
            <p:ph type="sldNum" sz="quarter" idx="10"/>
          </p:nvPr>
        </p:nvSpPr>
        <p:spPr/>
        <p:txBody>
          <a:bodyPr/>
          <a:lstStyle/>
          <a:p>
            <a:fld id="{225D89BC-4539-46D2-917C-2C8C10D45F81}" type="slidenum">
              <a:rPr lang="zh-CN" altLang="en-US" smtClean="0"/>
              <a:t>4</a:t>
            </a:fld>
            <a:endParaRPr lang="en-US" altLang="zh-TW"/>
          </a:p>
        </p:txBody>
      </p:sp>
      <p:sp>
        <p:nvSpPr>
          <p:cNvPr id="5" name="投影片編號版面配置區 4"/>
          <p:cNvSpPr>
            <a:spLocks noGrp="1"/>
          </p:cNvSpPr>
          <p:nvPr>
            <p:ph type="sldNum" sz="quarter" idx="11"/>
          </p:nvPr>
        </p:nvSpPr>
        <p:spPr/>
        <p:txBody>
          <a:bodyPr/>
          <a:lstStyle/>
          <a:p>
            <a:fld id="{D8323177-6033-494E-9965-FC912F7EB352}" type="slidenum">
              <a:rPr lang="zh-CN" altLang="en-US" smtClean="0"/>
              <a:t>4</a:t>
            </a:fld>
            <a:endParaRPr lang="en-US" altLang="zh-TW"/>
          </a:p>
        </p:txBody>
      </p:sp>
      <p:sp>
        <p:nvSpPr>
          <p:cNvPr id="6" name="投影片編號版面配置區 5"/>
          <p:cNvSpPr>
            <a:spLocks noGrp="1"/>
          </p:cNvSpPr>
          <p:nvPr>
            <p:ph type="sldNum" sz="quarter" idx="12"/>
          </p:nvPr>
        </p:nvSpPr>
        <p:spPr/>
        <p:txBody>
          <a:bodyPr/>
          <a:lstStyle/>
          <a:p>
            <a:fld id="{0AAB1AC7-9E7C-4372-9671-5B613254A3B6}" type="slidenum">
              <a:rPr lang="zh-CN" altLang="en-US" smtClean="0"/>
              <a:t>4</a:t>
            </a:fld>
            <a:endParaRPr lang="en-US" altLang="zh-TW"/>
          </a:p>
        </p:txBody>
      </p:sp>
      <p:sp>
        <p:nvSpPr>
          <p:cNvPr id="7" name="投影片編號版面配置區 6"/>
          <p:cNvSpPr>
            <a:spLocks noGrp="1"/>
          </p:cNvSpPr>
          <p:nvPr>
            <p:ph type="sldNum" sz="quarter" idx="13"/>
          </p:nvPr>
        </p:nvSpPr>
        <p:spPr/>
        <p:txBody>
          <a:bodyPr/>
          <a:lstStyle/>
          <a:p>
            <a:fld id="{48052279-A19A-4352-9E2C-C717F601D236}" type="slidenum">
              <a:rPr lang="zh-CN" altLang="en-US" smtClean="0"/>
              <a:t>4</a:t>
            </a:fld>
            <a:endParaRPr lang="en-US" altLang="zh-TW"/>
          </a:p>
        </p:txBody>
      </p:sp>
      <p:sp>
        <p:nvSpPr>
          <p:cNvPr id="8" name="投影片編號版面配置區 7"/>
          <p:cNvSpPr>
            <a:spLocks noGrp="1"/>
          </p:cNvSpPr>
          <p:nvPr>
            <p:ph type="sldNum" sz="quarter" idx="14"/>
          </p:nvPr>
        </p:nvSpPr>
        <p:spPr/>
        <p:txBody>
          <a:bodyPr/>
          <a:lstStyle/>
          <a:p>
            <a:fld id="{C9F98367-3885-43AC-A973-E696E6DF2926}" type="slidenum">
              <a:rPr lang="zh-CN" altLang="en-US" smtClean="0"/>
              <a:t>4</a:t>
            </a:fld>
            <a:endParaRPr lang="en-US" altLang="zh-TW"/>
          </a:p>
        </p:txBody>
      </p:sp>
    </p:spTree>
    <p:extLst>
      <p:ext uri="{BB962C8B-B14F-4D97-AF65-F5344CB8AC3E}">
        <p14:creationId xmlns:p14="http://schemas.microsoft.com/office/powerpoint/2010/main" val="3299760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7" name="Rectangle 2"/>
          <p:cNvSpPr>
            <a:spLocks noGrp="1" noRot="1" noChangeAspect="1" noChangeArrowheads="1" noTextEdit="1"/>
          </p:cNvSpPr>
          <p:nvPr>
            <p:ph type="sldImg"/>
          </p:nvPr>
        </p:nvSpPr>
        <p:spPr bwMode="auto">
          <a:xfrm>
            <a:off x="3068638" y="547688"/>
            <a:ext cx="3654425" cy="2741612"/>
          </a:xfrm>
          <a:noFill/>
          <a:ln>
            <a:solidFill>
              <a:srgbClr val="000000"/>
            </a:solidFill>
            <a:miter lim="800000"/>
            <a:headEnd/>
            <a:tailEnd/>
          </a:ln>
        </p:spPr>
      </p:sp>
      <p:sp>
        <p:nvSpPr>
          <p:cNvPr id="1048698" name="Rectangle 3"/>
          <p:cNvSpPr>
            <a:spLocks noGrp="1" noChangeArrowheads="1"/>
          </p:cNvSpPr>
          <p:nvPr>
            <p:ph type="body" idx="1"/>
          </p:nvPr>
        </p:nvSpPr>
        <p:spPr bwMode="auto">
          <a:xfrm>
            <a:off x="1304510" y="3474308"/>
            <a:ext cx="7173656" cy="3289530"/>
          </a:xfrm>
          <a:noFill/>
        </p:spPr>
        <p:txBody>
          <a:bodyPr wrap="square" numCol="1" anchor="t" anchorCtr="0" compatLnSpc="1">
            <a:prstTxWarp prst="textNoShape">
              <a:avLst/>
            </a:prstTxWarp>
          </a:bodyPr>
          <a:lstStyle/>
          <a:p>
            <a:pPr eaLnBrk="1" hangingPunct="1"/>
            <a:endParaRPr lang="zh-TW" altLang="zh-TW" dirty="0" smtClean="0">
              <a:latin typeface="Times New Roman" pitchFamily="18" charset="0"/>
              <a:ea typeface="新細明體" pitchFamily="18" charset="-120"/>
            </a:endParaRPr>
          </a:p>
        </p:txBody>
      </p:sp>
      <p:sp>
        <p:nvSpPr>
          <p:cNvPr id="1048699" name="頁尾版面配置區 1"/>
          <p:cNvSpPr>
            <a:spLocks noGrp="1"/>
          </p:cNvSpPr>
          <p:nvPr>
            <p:ph type="ftr" sz="quarter" idx="10"/>
          </p:nvPr>
        </p:nvSpPr>
        <p:spPr/>
        <p:txBody>
          <a:bodyPr/>
          <a:lstStyle/>
          <a:p>
            <a:endParaRPr lang="en-US" altLang="zh-TW"/>
          </a:p>
        </p:txBody>
      </p:sp>
    </p:spTree>
    <p:extLst>
      <p:ext uri="{BB962C8B-B14F-4D97-AF65-F5344CB8AC3E}">
        <p14:creationId xmlns:p14="http://schemas.microsoft.com/office/powerpoint/2010/main" val="841220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7" name="Rectangle 2"/>
          <p:cNvSpPr>
            <a:spLocks noGrp="1" noRot="1" noChangeAspect="1" noChangeArrowheads="1" noTextEdit="1"/>
          </p:cNvSpPr>
          <p:nvPr>
            <p:ph type="sldImg"/>
          </p:nvPr>
        </p:nvSpPr>
        <p:spPr bwMode="auto">
          <a:xfrm>
            <a:off x="3068638" y="547688"/>
            <a:ext cx="3654425" cy="2741612"/>
          </a:xfrm>
          <a:noFill/>
          <a:ln>
            <a:solidFill>
              <a:srgbClr val="000000"/>
            </a:solidFill>
            <a:miter lim="800000"/>
            <a:headEnd/>
            <a:tailEnd/>
          </a:ln>
        </p:spPr>
      </p:sp>
      <p:sp>
        <p:nvSpPr>
          <p:cNvPr id="1048698" name="Rectangle 3"/>
          <p:cNvSpPr>
            <a:spLocks noGrp="1" noChangeArrowheads="1"/>
          </p:cNvSpPr>
          <p:nvPr>
            <p:ph type="body" idx="1"/>
          </p:nvPr>
        </p:nvSpPr>
        <p:spPr bwMode="auto">
          <a:xfrm>
            <a:off x="1304510" y="3474308"/>
            <a:ext cx="7173656" cy="3289530"/>
          </a:xfrm>
          <a:noFill/>
        </p:spPr>
        <p:txBody>
          <a:bodyPr wrap="square" numCol="1" anchor="t" anchorCtr="0" compatLnSpc="1">
            <a:prstTxWarp prst="textNoShape">
              <a:avLst/>
            </a:prstTxWarp>
          </a:bodyPr>
          <a:lstStyle/>
          <a:p>
            <a:pPr eaLnBrk="1" hangingPunct="1"/>
            <a:endParaRPr lang="zh-TW" altLang="zh-TW" dirty="0" smtClean="0">
              <a:latin typeface="Times New Roman" pitchFamily="18" charset="0"/>
              <a:ea typeface="新細明體" pitchFamily="18" charset="-120"/>
            </a:endParaRPr>
          </a:p>
        </p:txBody>
      </p:sp>
      <p:sp>
        <p:nvSpPr>
          <p:cNvPr id="1048699" name="頁尾版面配置區 1"/>
          <p:cNvSpPr>
            <a:spLocks noGrp="1"/>
          </p:cNvSpPr>
          <p:nvPr>
            <p:ph type="ftr" sz="quarter" idx="10"/>
          </p:nvPr>
        </p:nvSpPr>
        <p:spPr/>
        <p:txBody>
          <a:bodyPr/>
          <a:lstStyle/>
          <a:p>
            <a:endParaRPr lang="en-US" altLang="zh-TW"/>
          </a:p>
        </p:txBody>
      </p:sp>
    </p:spTree>
    <p:extLst>
      <p:ext uri="{BB962C8B-B14F-4D97-AF65-F5344CB8AC3E}">
        <p14:creationId xmlns:p14="http://schemas.microsoft.com/office/powerpoint/2010/main" val="3916131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048616" name="Rectangle 2"/>
          <p:cNvSpPr>
            <a:spLocks noGrp="1" noChangeArrowheads="1"/>
          </p:cNvSpPr>
          <p:nvPr>
            <p:ph type="ctrTitle"/>
          </p:nvPr>
        </p:nvSpPr>
        <p:spPr>
          <a:xfrm>
            <a:off x="685800" y="2130425"/>
            <a:ext cx="7772400" cy="1470025"/>
          </a:xfrm>
        </p:spPr>
        <p:txBody>
          <a:bodyPr/>
          <a:lstStyle>
            <a:lvl1pPr>
              <a:defRPr sz="4600">
                <a:ea typeface="Microsoft YaHei" pitchFamily="34" charset="-122"/>
              </a:defRPr>
            </a:lvl1pPr>
          </a:lstStyle>
          <a:p>
            <a:pPr lvl="0"/>
            <a:r>
              <a:rPr lang="zh-CN" altLang="zh-TW" noProof="0" smtClean="0"/>
              <a:t>单击此处编辑母版标题样式</a:t>
            </a:r>
          </a:p>
        </p:txBody>
      </p:sp>
      <p:sp>
        <p:nvSpPr>
          <p:cNvPr id="1048617"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3F7A00"/>
                </a:solidFill>
              </a:defRPr>
            </a:lvl1pPr>
          </a:lstStyle>
          <a:p>
            <a:pPr lvl="0"/>
            <a:r>
              <a:rPr lang="zh-CN" altLang="zh-TW" noProof="0" smtClean="0"/>
              <a:t>单击此处编辑母版副标题样式</a:t>
            </a:r>
          </a:p>
        </p:txBody>
      </p:sp>
      <p:sp>
        <p:nvSpPr>
          <p:cNvPr id="1048618" name="Rectangle 4"/>
          <p:cNvSpPr>
            <a:spLocks noGrp="1" noChangeArrowheads="1"/>
          </p:cNvSpPr>
          <p:nvPr>
            <p:ph type="dt" sz="half" idx="10"/>
          </p:nvPr>
        </p:nvSpPr>
        <p:spPr/>
        <p:txBody>
          <a:bodyPr/>
          <a:lstStyle>
            <a:lvl1pPr eaLnBrk="0" hangingPunct="0">
              <a:defRPr smtClean="0"/>
            </a:lvl1pPr>
          </a:lstStyle>
          <a:p>
            <a:fld id="{2200807B-B2E9-7941-9110-D89113D88ADE}" type="datetime1">
              <a:rPr lang="en-US" altLang="zh-CN" smtClean="0"/>
              <a:t>1/18/2016</a:t>
            </a:fld>
            <a:endParaRPr lang="zh-CN" altLang="en-US"/>
          </a:p>
        </p:txBody>
      </p:sp>
      <p:sp>
        <p:nvSpPr>
          <p:cNvPr id="1048619" name="Rectangle 5"/>
          <p:cNvSpPr>
            <a:spLocks noGrp="1" noChangeArrowheads="1"/>
          </p:cNvSpPr>
          <p:nvPr>
            <p:ph type="ftr" sz="quarter" idx="11"/>
          </p:nvPr>
        </p:nvSpPr>
        <p:spPr/>
        <p:txBody>
          <a:bodyPr/>
          <a:lstStyle>
            <a:lvl1pPr eaLnBrk="0" hangingPunct="0">
              <a:defRPr smtClean="0"/>
            </a:lvl1pPr>
          </a:lstStyle>
          <a:p>
            <a:endParaRPr lang="zh-CN" altLang="en-US"/>
          </a:p>
        </p:txBody>
      </p:sp>
      <p:sp>
        <p:nvSpPr>
          <p:cNvPr id="1048620" name="Rectangle 6"/>
          <p:cNvSpPr>
            <a:spLocks noGrp="1" noChangeArrowheads="1"/>
          </p:cNvSpPr>
          <p:nvPr>
            <p:ph type="sldNum" sz="quarter" idx="12"/>
          </p:nvPr>
        </p:nvSpPr>
        <p:spPr/>
        <p:txBody>
          <a:bodyPr/>
          <a:lstStyle>
            <a:lvl1pPr eaLnBrk="0" hangingPunct="0"/>
          </a:lstStyle>
          <a:p>
            <a:fld id="{67DA033B-3015-BD4A-9DD0-276FF21221EF}" type="slidenum">
              <a:rPr lang="en-US" altLang="zh-TW" smtClean="0"/>
              <a:pPr/>
              <a:t>‹#›</a:t>
            </a:fld>
            <a:endParaRPr lang="en-US" altLang="zh-T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1048808" name="標題 1"/>
          <p:cNvSpPr>
            <a:spLocks noGrp="1"/>
          </p:cNvSpPr>
          <p:nvPr>
            <p:ph type="title"/>
          </p:nvPr>
        </p:nvSpPr>
        <p:spPr/>
        <p:txBody>
          <a:bodyPr/>
          <a:lstStyle/>
          <a:p>
            <a:r>
              <a:rPr lang="zh-TW" altLang="en-US" smtClean="0"/>
              <a:t>按一下以編輯母片標題樣式</a:t>
            </a:r>
            <a:endParaRPr lang="zh-TW" altLang="en-US"/>
          </a:p>
        </p:txBody>
      </p:sp>
      <p:sp>
        <p:nvSpPr>
          <p:cNvPr id="1048809"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048810" name="Rectangle 4"/>
          <p:cNvSpPr>
            <a:spLocks noGrp="1" noChangeArrowheads="1"/>
          </p:cNvSpPr>
          <p:nvPr>
            <p:ph type="dt" sz="half" idx="10"/>
          </p:nvPr>
        </p:nvSpPr>
        <p:spPr/>
        <p:txBody>
          <a:bodyPr/>
          <a:lstStyle/>
          <a:p>
            <a:fld id="{AF55D051-5D59-AF4F-8476-DD2D9108EC07}" type="datetime1">
              <a:rPr lang="en-US" altLang="zh-CN" smtClean="0"/>
              <a:t>1/18/2016</a:t>
            </a:fld>
            <a:endParaRPr lang="en-US" altLang="zh-TW"/>
          </a:p>
        </p:txBody>
      </p:sp>
      <p:sp>
        <p:nvSpPr>
          <p:cNvPr id="1048811" name="Rectangle 5"/>
          <p:cNvSpPr>
            <a:spLocks noGrp="1" noChangeArrowheads="1"/>
          </p:cNvSpPr>
          <p:nvPr>
            <p:ph type="ftr" sz="quarter" idx="11"/>
          </p:nvPr>
        </p:nvSpPr>
        <p:spPr/>
        <p:txBody>
          <a:bodyPr/>
          <a:lstStyle/>
          <a:p>
            <a:endParaRPr lang="en-US" altLang="zh-TW"/>
          </a:p>
        </p:txBody>
      </p:sp>
      <p:sp>
        <p:nvSpPr>
          <p:cNvPr id="1048812" name="Rectangle 6"/>
          <p:cNvSpPr>
            <a:spLocks noGrp="1" noChangeArrowheads="1"/>
          </p:cNvSpPr>
          <p:nvPr>
            <p:ph type="sldNum" sz="quarter" idx="12"/>
          </p:nvPr>
        </p:nvSpPr>
        <p:spPr/>
        <p:txBody>
          <a:bodyPr/>
          <a:lstStyle/>
          <a:p>
            <a:fld id="{EC4907E6-5927-4291-B37A-2EB4F3E2FC12}" type="slidenum">
              <a:rPr lang="zh-CN" altLang="en-US"/>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104879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104879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048794" name="Rectangle 4"/>
          <p:cNvSpPr>
            <a:spLocks noGrp="1" noChangeArrowheads="1"/>
          </p:cNvSpPr>
          <p:nvPr>
            <p:ph type="dt" sz="half" idx="10"/>
          </p:nvPr>
        </p:nvSpPr>
        <p:spPr/>
        <p:txBody>
          <a:bodyPr/>
          <a:lstStyle/>
          <a:p>
            <a:fld id="{BDDC9F3C-6D96-DE47-AF3F-69213AE17D5A}" type="datetime1">
              <a:rPr lang="en-US" altLang="zh-CN" smtClean="0"/>
              <a:t>1/18/2016</a:t>
            </a:fld>
            <a:endParaRPr lang="en-US" altLang="zh-TW"/>
          </a:p>
        </p:txBody>
      </p:sp>
      <p:sp>
        <p:nvSpPr>
          <p:cNvPr id="1048795" name="Rectangle 5"/>
          <p:cNvSpPr>
            <a:spLocks noGrp="1" noChangeArrowheads="1"/>
          </p:cNvSpPr>
          <p:nvPr>
            <p:ph type="ftr" sz="quarter" idx="11"/>
          </p:nvPr>
        </p:nvSpPr>
        <p:spPr/>
        <p:txBody>
          <a:bodyPr/>
          <a:lstStyle/>
          <a:p>
            <a:endParaRPr lang="en-US" altLang="zh-TW"/>
          </a:p>
        </p:txBody>
      </p:sp>
      <p:sp>
        <p:nvSpPr>
          <p:cNvPr id="1048796" name="Rectangle 6"/>
          <p:cNvSpPr>
            <a:spLocks noGrp="1" noChangeArrowheads="1"/>
          </p:cNvSpPr>
          <p:nvPr>
            <p:ph type="sldNum" sz="quarter" idx="12"/>
          </p:nvPr>
        </p:nvSpPr>
        <p:spPr/>
        <p:txBody>
          <a:bodyPr/>
          <a:lstStyle/>
          <a:p>
            <a:fld id="{1CBF770B-8573-4A6D-884A-5AEA5DD66A49}" type="slidenum">
              <a:rPr lang="zh-CN" altLang="en-US"/>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1048581" name="標題 1"/>
          <p:cNvSpPr>
            <a:spLocks noGrp="1"/>
          </p:cNvSpPr>
          <p:nvPr>
            <p:ph type="title"/>
          </p:nvPr>
        </p:nvSpPr>
        <p:spPr/>
        <p:txBody>
          <a:bodyPr/>
          <a:lstStyle/>
          <a:p>
            <a:r>
              <a:rPr lang="zh-TW" altLang="en-US" smtClean="0"/>
              <a:t>按一下以編輯母片標題樣式</a:t>
            </a:r>
            <a:endParaRPr lang="zh-TW" altLang="en-US"/>
          </a:p>
        </p:txBody>
      </p:sp>
      <p:sp>
        <p:nvSpPr>
          <p:cNvPr id="1048582"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048583" name="Rectangle 4"/>
          <p:cNvSpPr>
            <a:spLocks noGrp="1" noChangeArrowheads="1"/>
          </p:cNvSpPr>
          <p:nvPr>
            <p:ph type="dt" sz="half" idx="10"/>
          </p:nvPr>
        </p:nvSpPr>
        <p:spPr/>
        <p:txBody>
          <a:bodyPr/>
          <a:lstStyle/>
          <a:p>
            <a:fld id="{E9AAEB06-4868-2C44-A933-4C77235C7072}" type="datetime1">
              <a:rPr lang="en-US" altLang="zh-CN" smtClean="0"/>
              <a:t>1/18/2016</a:t>
            </a:fld>
            <a:endParaRPr lang="en-US" altLang="zh-TW"/>
          </a:p>
        </p:txBody>
      </p:sp>
      <p:sp>
        <p:nvSpPr>
          <p:cNvPr id="1048584" name="Rectangle 5"/>
          <p:cNvSpPr>
            <a:spLocks noGrp="1" noChangeArrowheads="1"/>
          </p:cNvSpPr>
          <p:nvPr>
            <p:ph type="ftr" sz="quarter" idx="11"/>
          </p:nvPr>
        </p:nvSpPr>
        <p:spPr/>
        <p:txBody>
          <a:bodyPr/>
          <a:lstStyle/>
          <a:p>
            <a:endParaRPr lang="en-US" altLang="zh-TW"/>
          </a:p>
        </p:txBody>
      </p:sp>
      <p:sp>
        <p:nvSpPr>
          <p:cNvPr id="1048585" name="Rectangle 6"/>
          <p:cNvSpPr>
            <a:spLocks noGrp="1" noChangeArrowheads="1"/>
          </p:cNvSpPr>
          <p:nvPr>
            <p:ph type="sldNum" sz="quarter" idx="12"/>
          </p:nvPr>
        </p:nvSpPr>
        <p:spPr/>
        <p:txBody>
          <a:bodyPr/>
          <a:lstStyle/>
          <a:p>
            <a:fld id="{67DA033B-3015-BD4A-9DD0-276FF21221EF}" type="slidenum">
              <a:rPr lang="en-US" altLang="zh-TW" smtClean="0"/>
              <a:pPr/>
              <a:t>‹#›</a:t>
            </a:fld>
            <a:endParaRPr lang="en-US" altLang="zh-TW"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1048803"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1048804"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1048805" name="Rectangle 4"/>
          <p:cNvSpPr>
            <a:spLocks noGrp="1" noChangeArrowheads="1"/>
          </p:cNvSpPr>
          <p:nvPr>
            <p:ph type="dt" sz="half" idx="10"/>
          </p:nvPr>
        </p:nvSpPr>
        <p:spPr/>
        <p:txBody>
          <a:bodyPr/>
          <a:lstStyle/>
          <a:p>
            <a:fld id="{1B1C8989-8418-9E46-A54F-C37B87704C20}" type="datetime1">
              <a:rPr lang="en-US" altLang="zh-CN" smtClean="0"/>
              <a:t>1/18/2016</a:t>
            </a:fld>
            <a:endParaRPr lang="en-US" altLang="zh-TW"/>
          </a:p>
        </p:txBody>
      </p:sp>
      <p:sp>
        <p:nvSpPr>
          <p:cNvPr id="1048806" name="Rectangle 5"/>
          <p:cNvSpPr>
            <a:spLocks noGrp="1" noChangeArrowheads="1"/>
          </p:cNvSpPr>
          <p:nvPr>
            <p:ph type="ftr" sz="quarter" idx="11"/>
          </p:nvPr>
        </p:nvSpPr>
        <p:spPr/>
        <p:txBody>
          <a:bodyPr/>
          <a:lstStyle/>
          <a:p>
            <a:endParaRPr lang="en-US" altLang="zh-TW"/>
          </a:p>
        </p:txBody>
      </p:sp>
      <p:sp>
        <p:nvSpPr>
          <p:cNvPr id="1048807" name="Rectangle 6"/>
          <p:cNvSpPr>
            <a:spLocks noGrp="1" noChangeArrowheads="1"/>
          </p:cNvSpPr>
          <p:nvPr>
            <p:ph type="sldNum" sz="quarter" idx="12"/>
          </p:nvPr>
        </p:nvSpPr>
        <p:spPr/>
        <p:txBody>
          <a:bodyPr/>
          <a:lstStyle/>
          <a:p>
            <a:fld id="{67DA033B-3015-BD4A-9DD0-276FF21221EF}" type="slidenum">
              <a:rPr lang="en-US" altLang="zh-TW" smtClean="0"/>
              <a:pPr/>
              <a:t>‹#›</a:t>
            </a:fld>
            <a:endParaRPr lang="en-US" altLang="zh-TW"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1048778" name="標題 1"/>
          <p:cNvSpPr>
            <a:spLocks noGrp="1"/>
          </p:cNvSpPr>
          <p:nvPr>
            <p:ph type="title"/>
          </p:nvPr>
        </p:nvSpPr>
        <p:spPr/>
        <p:txBody>
          <a:bodyPr/>
          <a:lstStyle/>
          <a:p>
            <a:r>
              <a:rPr lang="zh-TW" altLang="en-US" smtClean="0"/>
              <a:t>按一下以編輯母片標題樣式</a:t>
            </a:r>
            <a:endParaRPr lang="zh-TW" altLang="en-US"/>
          </a:p>
        </p:txBody>
      </p:sp>
      <p:sp>
        <p:nvSpPr>
          <p:cNvPr id="1048779"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048780"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048781" name="Rectangle 4"/>
          <p:cNvSpPr>
            <a:spLocks noGrp="1" noChangeArrowheads="1"/>
          </p:cNvSpPr>
          <p:nvPr>
            <p:ph type="dt" sz="half" idx="10"/>
          </p:nvPr>
        </p:nvSpPr>
        <p:spPr/>
        <p:txBody>
          <a:bodyPr/>
          <a:lstStyle/>
          <a:p>
            <a:fld id="{3E90A63A-004C-5243-ADF3-08C41E9A2494}" type="datetime1">
              <a:rPr lang="en-US" altLang="zh-CN" smtClean="0"/>
              <a:t>1/18/2016</a:t>
            </a:fld>
            <a:endParaRPr lang="en-US" altLang="zh-TW"/>
          </a:p>
        </p:txBody>
      </p:sp>
      <p:sp>
        <p:nvSpPr>
          <p:cNvPr id="1048782" name="Rectangle 5"/>
          <p:cNvSpPr>
            <a:spLocks noGrp="1" noChangeArrowheads="1"/>
          </p:cNvSpPr>
          <p:nvPr>
            <p:ph type="ftr" sz="quarter" idx="11"/>
          </p:nvPr>
        </p:nvSpPr>
        <p:spPr/>
        <p:txBody>
          <a:bodyPr/>
          <a:lstStyle/>
          <a:p>
            <a:endParaRPr lang="en-US" altLang="zh-TW"/>
          </a:p>
        </p:txBody>
      </p:sp>
      <p:sp>
        <p:nvSpPr>
          <p:cNvPr id="1048783" name="Rectangle 6"/>
          <p:cNvSpPr>
            <a:spLocks noGrp="1" noChangeArrowheads="1"/>
          </p:cNvSpPr>
          <p:nvPr>
            <p:ph type="sldNum" sz="quarter" idx="12"/>
          </p:nvPr>
        </p:nvSpPr>
        <p:spPr/>
        <p:txBody>
          <a:bodyPr/>
          <a:lstStyle/>
          <a:p>
            <a:fld id="{67DA033B-3015-BD4A-9DD0-276FF21221EF}" type="slidenum">
              <a:rPr lang="en-US" altLang="zh-TW" smtClean="0"/>
              <a:pPr/>
              <a:t>‹#›</a:t>
            </a:fld>
            <a:endParaRPr lang="en-US" altLang="zh-TW"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48784" name="標題 1"/>
          <p:cNvSpPr>
            <a:spLocks noGrp="1"/>
          </p:cNvSpPr>
          <p:nvPr>
            <p:ph type="title"/>
          </p:nvPr>
        </p:nvSpPr>
        <p:spPr/>
        <p:txBody>
          <a:bodyPr/>
          <a:lstStyle/>
          <a:p>
            <a:r>
              <a:rPr lang="zh-TW" altLang="en-US" smtClean="0"/>
              <a:t>按一下以編輯母片標題樣式</a:t>
            </a:r>
            <a:endParaRPr lang="zh-TW" altLang="en-US"/>
          </a:p>
        </p:txBody>
      </p:sp>
      <p:sp>
        <p:nvSpPr>
          <p:cNvPr id="1048785"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1048786"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048787"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1048788"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048789" name="Rectangle 4"/>
          <p:cNvSpPr>
            <a:spLocks noGrp="1" noChangeArrowheads="1"/>
          </p:cNvSpPr>
          <p:nvPr>
            <p:ph type="dt" sz="half" idx="10"/>
          </p:nvPr>
        </p:nvSpPr>
        <p:spPr/>
        <p:txBody>
          <a:bodyPr/>
          <a:lstStyle/>
          <a:p>
            <a:fld id="{689C01A2-F7BD-D04C-B281-AB40E052589A}" type="datetime1">
              <a:rPr lang="en-US" altLang="zh-CN" smtClean="0"/>
              <a:t>1/18/2016</a:t>
            </a:fld>
            <a:endParaRPr lang="en-US" altLang="zh-TW"/>
          </a:p>
        </p:txBody>
      </p:sp>
      <p:sp>
        <p:nvSpPr>
          <p:cNvPr id="1048790" name="Rectangle 5"/>
          <p:cNvSpPr>
            <a:spLocks noGrp="1" noChangeArrowheads="1"/>
          </p:cNvSpPr>
          <p:nvPr>
            <p:ph type="ftr" sz="quarter" idx="11"/>
          </p:nvPr>
        </p:nvSpPr>
        <p:spPr/>
        <p:txBody>
          <a:bodyPr/>
          <a:lstStyle/>
          <a:p>
            <a:endParaRPr lang="en-US" altLang="zh-TW"/>
          </a:p>
        </p:txBody>
      </p:sp>
      <p:sp>
        <p:nvSpPr>
          <p:cNvPr id="1048791" name="Rectangle 6"/>
          <p:cNvSpPr>
            <a:spLocks noGrp="1" noChangeArrowheads="1"/>
          </p:cNvSpPr>
          <p:nvPr>
            <p:ph type="sldNum" sz="quarter" idx="12"/>
          </p:nvPr>
        </p:nvSpPr>
        <p:spPr/>
        <p:txBody>
          <a:bodyPr/>
          <a:lstStyle/>
          <a:p>
            <a:fld id="{BE6589E5-90A0-4E60-B5AF-F9850112D99A}" type="slidenum">
              <a:rPr lang="zh-CN" altLang="en-US"/>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1048653" name="標題 1"/>
          <p:cNvSpPr>
            <a:spLocks noGrp="1"/>
          </p:cNvSpPr>
          <p:nvPr>
            <p:ph type="title"/>
          </p:nvPr>
        </p:nvSpPr>
        <p:spPr/>
        <p:txBody>
          <a:bodyPr/>
          <a:lstStyle/>
          <a:p>
            <a:r>
              <a:rPr lang="zh-TW" altLang="en-US" smtClean="0"/>
              <a:t>按一下以編輯母片標題樣式</a:t>
            </a:r>
            <a:endParaRPr lang="zh-TW" altLang="en-US"/>
          </a:p>
        </p:txBody>
      </p:sp>
      <p:sp>
        <p:nvSpPr>
          <p:cNvPr id="1048654" name="Rectangle 4"/>
          <p:cNvSpPr>
            <a:spLocks noGrp="1" noChangeArrowheads="1"/>
          </p:cNvSpPr>
          <p:nvPr>
            <p:ph type="dt" sz="half" idx="10"/>
          </p:nvPr>
        </p:nvSpPr>
        <p:spPr/>
        <p:txBody>
          <a:bodyPr/>
          <a:lstStyle/>
          <a:p>
            <a:fld id="{FC3D1A91-C86C-9F4E-A8D1-A673A6F1992A}" type="datetime1">
              <a:rPr lang="en-US" altLang="zh-CN" smtClean="0"/>
              <a:t>1/18/2016</a:t>
            </a:fld>
            <a:endParaRPr lang="en-US" altLang="zh-TW"/>
          </a:p>
        </p:txBody>
      </p:sp>
      <p:sp>
        <p:nvSpPr>
          <p:cNvPr id="1048655" name="Rectangle 5"/>
          <p:cNvSpPr>
            <a:spLocks noGrp="1" noChangeArrowheads="1"/>
          </p:cNvSpPr>
          <p:nvPr>
            <p:ph type="ftr" sz="quarter" idx="11"/>
          </p:nvPr>
        </p:nvSpPr>
        <p:spPr/>
        <p:txBody>
          <a:bodyPr/>
          <a:lstStyle/>
          <a:p>
            <a:endParaRPr lang="en-US" altLang="zh-TW"/>
          </a:p>
        </p:txBody>
      </p:sp>
      <p:sp>
        <p:nvSpPr>
          <p:cNvPr id="1048656" name="Rectangle 6"/>
          <p:cNvSpPr>
            <a:spLocks noGrp="1" noChangeArrowheads="1"/>
          </p:cNvSpPr>
          <p:nvPr>
            <p:ph type="sldNum" sz="quarter" idx="12"/>
          </p:nvPr>
        </p:nvSpPr>
        <p:spPr/>
        <p:txBody>
          <a:bodyPr/>
          <a:lstStyle/>
          <a:p>
            <a:fld id="{5FF224AA-5360-427F-8A3C-4E3FFB2F8C46}" type="slidenum">
              <a:rPr lang="zh-CN" altLang="en-US"/>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048609" name="Rectangle 4"/>
          <p:cNvSpPr>
            <a:spLocks noGrp="1" noChangeArrowheads="1"/>
          </p:cNvSpPr>
          <p:nvPr>
            <p:ph type="dt" sz="half" idx="10"/>
          </p:nvPr>
        </p:nvSpPr>
        <p:spPr/>
        <p:txBody>
          <a:bodyPr/>
          <a:lstStyle/>
          <a:p>
            <a:fld id="{272D2504-9C30-C546-B317-D6E7CA75CCE2}" type="datetime1">
              <a:rPr lang="en-US" altLang="zh-CN" smtClean="0"/>
              <a:t>1/18/2016</a:t>
            </a:fld>
            <a:endParaRPr lang="en-US" altLang="zh-TW"/>
          </a:p>
        </p:txBody>
      </p:sp>
      <p:sp>
        <p:nvSpPr>
          <p:cNvPr id="1048610" name="Rectangle 5"/>
          <p:cNvSpPr>
            <a:spLocks noGrp="1" noChangeArrowheads="1"/>
          </p:cNvSpPr>
          <p:nvPr>
            <p:ph type="ftr" sz="quarter" idx="11"/>
          </p:nvPr>
        </p:nvSpPr>
        <p:spPr/>
        <p:txBody>
          <a:bodyPr/>
          <a:lstStyle/>
          <a:p>
            <a:endParaRPr lang="en-US" altLang="zh-TW"/>
          </a:p>
        </p:txBody>
      </p:sp>
      <p:sp>
        <p:nvSpPr>
          <p:cNvPr id="1048611" name="Rectangle 6"/>
          <p:cNvSpPr>
            <a:spLocks noGrp="1" noChangeArrowheads="1"/>
          </p:cNvSpPr>
          <p:nvPr>
            <p:ph type="sldNum" sz="quarter" idx="12"/>
          </p:nvPr>
        </p:nvSpPr>
        <p:spPr/>
        <p:txBody>
          <a:bodyPr/>
          <a:lstStyle/>
          <a:p>
            <a:fld id="{6C283CA1-DD1E-4858-B933-6AC232937AD5}" type="slidenum">
              <a:rPr lang="zh-CN" altLang="en-US"/>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1048813"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1048814"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048815"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1048816" name="Rectangle 4"/>
          <p:cNvSpPr>
            <a:spLocks noGrp="1" noChangeArrowheads="1"/>
          </p:cNvSpPr>
          <p:nvPr>
            <p:ph type="dt" sz="half" idx="10"/>
          </p:nvPr>
        </p:nvSpPr>
        <p:spPr/>
        <p:txBody>
          <a:bodyPr/>
          <a:lstStyle/>
          <a:p>
            <a:fld id="{4F4DE9C6-01DD-B34A-94AA-D7555F6E81B9}" type="datetime1">
              <a:rPr lang="en-US" altLang="zh-CN" smtClean="0"/>
              <a:t>1/18/2016</a:t>
            </a:fld>
            <a:endParaRPr lang="en-US" altLang="zh-TW"/>
          </a:p>
        </p:txBody>
      </p:sp>
      <p:sp>
        <p:nvSpPr>
          <p:cNvPr id="1048817" name="Rectangle 5"/>
          <p:cNvSpPr>
            <a:spLocks noGrp="1" noChangeArrowheads="1"/>
          </p:cNvSpPr>
          <p:nvPr>
            <p:ph type="ftr" sz="quarter" idx="11"/>
          </p:nvPr>
        </p:nvSpPr>
        <p:spPr/>
        <p:txBody>
          <a:bodyPr/>
          <a:lstStyle/>
          <a:p>
            <a:endParaRPr lang="en-US" altLang="zh-TW"/>
          </a:p>
        </p:txBody>
      </p:sp>
      <p:sp>
        <p:nvSpPr>
          <p:cNvPr id="1048818" name="Rectangle 6"/>
          <p:cNvSpPr>
            <a:spLocks noGrp="1" noChangeArrowheads="1"/>
          </p:cNvSpPr>
          <p:nvPr>
            <p:ph type="sldNum" sz="quarter" idx="12"/>
          </p:nvPr>
        </p:nvSpPr>
        <p:spPr/>
        <p:txBody>
          <a:bodyPr/>
          <a:lstStyle/>
          <a:p>
            <a:fld id="{4B589358-6F44-4FE5-A13F-9ACC346674BE}" type="slidenum">
              <a:rPr lang="zh-CN" altLang="en-US"/>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1048797"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1048798"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1048799"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1048800" name="Rectangle 4"/>
          <p:cNvSpPr>
            <a:spLocks noGrp="1" noChangeArrowheads="1"/>
          </p:cNvSpPr>
          <p:nvPr>
            <p:ph type="dt" sz="half" idx="10"/>
          </p:nvPr>
        </p:nvSpPr>
        <p:spPr/>
        <p:txBody>
          <a:bodyPr/>
          <a:lstStyle/>
          <a:p>
            <a:fld id="{8F4BAFF1-8C23-2549-B419-22CF1667D0CE}" type="datetime1">
              <a:rPr lang="en-US" altLang="zh-CN" smtClean="0"/>
              <a:t>1/18/2016</a:t>
            </a:fld>
            <a:endParaRPr lang="en-US" altLang="zh-TW"/>
          </a:p>
        </p:txBody>
      </p:sp>
      <p:sp>
        <p:nvSpPr>
          <p:cNvPr id="1048801" name="Rectangle 5"/>
          <p:cNvSpPr>
            <a:spLocks noGrp="1" noChangeArrowheads="1"/>
          </p:cNvSpPr>
          <p:nvPr>
            <p:ph type="ftr" sz="quarter" idx="11"/>
          </p:nvPr>
        </p:nvSpPr>
        <p:spPr/>
        <p:txBody>
          <a:bodyPr/>
          <a:lstStyle/>
          <a:p>
            <a:endParaRPr lang="en-US" altLang="zh-TW"/>
          </a:p>
        </p:txBody>
      </p:sp>
      <p:sp>
        <p:nvSpPr>
          <p:cNvPr id="1048802" name="Rectangle 6"/>
          <p:cNvSpPr>
            <a:spLocks noGrp="1" noChangeArrowheads="1"/>
          </p:cNvSpPr>
          <p:nvPr>
            <p:ph type="sldNum" sz="quarter" idx="12"/>
          </p:nvPr>
        </p:nvSpPr>
        <p:spPr/>
        <p:txBody>
          <a:bodyPr/>
          <a:lstStyle/>
          <a:p>
            <a:fld id="{71B38E20-DBC4-4EB3-8353-F3CEE509133E}" type="slidenum">
              <a:rPr lang="zh-CN" altLang="en-US"/>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48576" name="Rectangle 2"/>
          <p:cNvSpPr>
            <a:spLocks noGrp="1" noChangeArrowheads="1"/>
          </p:cNvSpPr>
          <p:nvPr>
            <p:ph type="title"/>
          </p:nvPr>
        </p:nvSpPr>
        <p:spPr bwMode="auto">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zh-CN" altLang="zh-TW" smtClean="0"/>
              <a:t>单击此处编辑母版标题样式</a:t>
            </a:r>
          </a:p>
        </p:txBody>
      </p:sp>
      <p:sp>
        <p:nvSpPr>
          <p:cNvPr id="1048577" name="Rectangle 3"/>
          <p:cNvSpPr>
            <a:spLocks noGrp="1" noChangeArrowheads="1"/>
          </p:cNvSpPr>
          <p:nvPr>
            <p:ph type="body" idx="1"/>
          </p:nvPr>
        </p:nvSpPr>
        <p:spPr bwMode="auto">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zh-CN" altLang="zh-TW" smtClean="0"/>
              <a:t>单击此处编辑母版文本样式</a:t>
            </a:r>
          </a:p>
          <a:p>
            <a:pPr lvl="1"/>
            <a:r>
              <a:rPr lang="zh-CN" altLang="zh-TW" smtClean="0"/>
              <a:t>第二级</a:t>
            </a:r>
          </a:p>
          <a:p>
            <a:pPr lvl="2"/>
            <a:r>
              <a:rPr lang="zh-CN" altLang="zh-TW" smtClean="0"/>
              <a:t>第三级</a:t>
            </a:r>
          </a:p>
          <a:p>
            <a:pPr lvl="3"/>
            <a:r>
              <a:rPr lang="zh-CN" altLang="zh-TW" smtClean="0"/>
              <a:t>第四级</a:t>
            </a:r>
          </a:p>
          <a:p>
            <a:pPr lvl="4"/>
            <a:r>
              <a:rPr lang="zh-CN" altLang="zh-TW" smtClean="0"/>
              <a:t>第五级</a:t>
            </a:r>
          </a:p>
        </p:txBody>
      </p:sp>
      <p:sp>
        <p:nvSpPr>
          <p:cNvPr id="1048578" name="Rectangle 4"/>
          <p:cNvSpPr>
            <a:spLocks noGrp="1" noChangeArrowheads="1"/>
          </p:cNvSpPr>
          <p:nvPr>
            <p:ph type="dt" sz="half" idx="2"/>
          </p:nvPr>
        </p:nvSpPr>
        <p:spPr bwMode="auto">
          <a:xfrm>
            <a:off x="457200" y="6245225"/>
            <a:ext cx="2133600" cy="47625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400" smtClean="0"/>
            </a:lvl1pPr>
          </a:lstStyle>
          <a:p>
            <a:fld id="{978BD4C0-CE2B-0C45-8287-C5C12DAD91CF}" type="datetime1">
              <a:rPr lang="en-US" altLang="zh-CN" smtClean="0"/>
              <a:t>1/18/2016</a:t>
            </a:fld>
            <a:endParaRPr lang="en-US" altLang="zh-TW"/>
          </a:p>
        </p:txBody>
      </p:sp>
      <p:sp>
        <p:nvSpPr>
          <p:cNvPr id="1048579" name="Rectangle 5"/>
          <p:cNvSpPr>
            <a:spLocks noGrp="1" noChangeArrowheads="1"/>
          </p:cNvSpPr>
          <p:nvPr>
            <p:ph type="ftr" sz="quarter" idx="3"/>
          </p:nvPr>
        </p:nvSpPr>
        <p:spPr bwMode="auto">
          <a:xfrm>
            <a:off x="3124200" y="6245225"/>
            <a:ext cx="2895600" cy="476250"/>
          </a:xfrm>
          <a:prstGeom prst="rect">
            <a:avLst/>
          </a:prstGeom>
          <a:noFill/>
          <a:ln>
            <a:noFill/>
          </a:ln>
        </p:spPr>
        <p:txBody>
          <a:bodyPr vert="horz" wrap="square" lIns="91440" tIns="45720" rIns="91440" bIns="45720" numCol="1" anchor="t" anchorCtr="0" compatLnSpc="1">
            <a:prstTxWarp prst="textNoShape">
              <a:avLst/>
            </a:prstTxWarp>
          </a:bodyPr>
          <a:lstStyle>
            <a:lvl1pPr algn="ctr" eaLnBrk="1" hangingPunct="1">
              <a:defRPr sz="1400" smtClean="0"/>
            </a:lvl1pPr>
          </a:lstStyle>
          <a:p>
            <a:endParaRPr lang="en-US" altLang="zh-TW"/>
          </a:p>
        </p:txBody>
      </p:sp>
      <p:sp>
        <p:nvSpPr>
          <p:cNvPr id="1048580" name="Rectangle 6"/>
          <p:cNvSpPr>
            <a:spLocks noGrp="1" noChangeArrowheads="1"/>
          </p:cNvSpPr>
          <p:nvPr>
            <p:ph type="sldNum" sz="quarter" idx="4"/>
          </p:nvPr>
        </p:nvSpPr>
        <p:spPr bwMode="auto">
          <a:xfrm>
            <a:off x="6553200" y="6245225"/>
            <a:ext cx="2133600" cy="47625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67DA033B-3015-BD4A-9DD0-276FF21221EF}" type="slidenum">
              <a:rPr lang="en-US" altLang="zh-TW" smtClean="0"/>
              <a:t>‹#›</a:t>
            </a:fld>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3200">
          <a:solidFill>
            <a:srgbClr val="3F7A00"/>
          </a:solidFill>
          <a:latin typeface="+mj-lt"/>
          <a:ea typeface="+mj-ea"/>
          <a:cs typeface="+mj-cs"/>
        </a:defRPr>
      </a:lvl1pPr>
      <a:lvl2pPr algn="ctr" rtl="0" eaLnBrk="0" fontAlgn="base" hangingPunct="0">
        <a:spcBef>
          <a:spcPct val="0"/>
        </a:spcBef>
        <a:spcAft>
          <a:spcPct val="0"/>
        </a:spcAft>
        <a:defRPr sz="3200">
          <a:solidFill>
            <a:srgbClr val="3F7A00"/>
          </a:solidFill>
          <a:latin typeface="Arial" pitchFamily="34" charset="0"/>
          <a:ea typeface="SimHei" pitchFamily="49" charset="-122"/>
        </a:defRPr>
      </a:lvl2pPr>
      <a:lvl3pPr algn="ctr" rtl="0" eaLnBrk="0" fontAlgn="base" hangingPunct="0">
        <a:spcBef>
          <a:spcPct val="0"/>
        </a:spcBef>
        <a:spcAft>
          <a:spcPct val="0"/>
        </a:spcAft>
        <a:defRPr sz="3200">
          <a:solidFill>
            <a:srgbClr val="3F7A00"/>
          </a:solidFill>
          <a:latin typeface="Arial" pitchFamily="34" charset="0"/>
          <a:ea typeface="SimHei" pitchFamily="49" charset="-122"/>
        </a:defRPr>
      </a:lvl3pPr>
      <a:lvl4pPr algn="ctr" rtl="0" eaLnBrk="0" fontAlgn="base" hangingPunct="0">
        <a:spcBef>
          <a:spcPct val="0"/>
        </a:spcBef>
        <a:spcAft>
          <a:spcPct val="0"/>
        </a:spcAft>
        <a:defRPr sz="3200">
          <a:solidFill>
            <a:srgbClr val="3F7A00"/>
          </a:solidFill>
          <a:latin typeface="Arial" pitchFamily="34" charset="0"/>
          <a:ea typeface="SimHei" pitchFamily="49" charset="-122"/>
        </a:defRPr>
      </a:lvl4pPr>
      <a:lvl5pPr algn="ctr" rtl="0" eaLnBrk="0" fontAlgn="base" hangingPunct="0">
        <a:spcBef>
          <a:spcPct val="0"/>
        </a:spcBef>
        <a:spcAft>
          <a:spcPct val="0"/>
        </a:spcAft>
        <a:defRPr sz="3200">
          <a:solidFill>
            <a:srgbClr val="3F7A00"/>
          </a:solidFill>
          <a:latin typeface="Arial" pitchFamily="34" charset="0"/>
          <a:ea typeface="SimHei" pitchFamily="49" charset="-122"/>
        </a:defRPr>
      </a:lvl5pPr>
      <a:lvl6pPr marL="457200" algn="ctr" rtl="0" fontAlgn="base">
        <a:spcBef>
          <a:spcPct val="0"/>
        </a:spcBef>
        <a:spcAft>
          <a:spcPct val="0"/>
        </a:spcAft>
        <a:defRPr sz="3200">
          <a:solidFill>
            <a:srgbClr val="3F7A00"/>
          </a:solidFill>
          <a:latin typeface="Arial" pitchFamily="34" charset="0"/>
          <a:ea typeface="SimHei" pitchFamily="49" charset="-122"/>
        </a:defRPr>
      </a:lvl6pPr>
      <a:lvl7pPr marL="914400" algn="ctr" rtl="0" fontAlgn="base">
        <a:spcBef>
          <a:spcPct val="0"/>
        </a:spcBef>
        <a:spcAft>
          <a:spcPct val="0"/>
        </a:spcAft>
        <a:defRPr sz="3200">
          <a:solidFill>
            <a:srgbClr val="3F7A00"/>
          </a:solidFill>
          <a:latin typeface="Arial" pitchFamily="34" charset="0"/>
          <a:ea typeface="SimHei" pitchFamily="49" charset="-122"/>
        </a:defRPr>
      </a:lvl7pPr>
      <a:lvl8pPr marL="1371600" algn="ctr" rtl="0" fontAlgn="base">
        <a:spcBef>
          <a:spcPct val="0"/>
        </a:spcBef>
        <a:spcAft>
          <a:spcPct val="0"/>
        </a:spcAft>
        <a:defRPr sz="3200">
          <a:solidFill>
            <a:srgbClr val="3F7A00"/>
          </a:solidFill>
          <a:latin typeface="Arial" pitchFamily="34" charset="0"/>
          <a:ea typeface="SimHei" pitchFamily="49" charset="-122"/>
        </a:defRPr>
      </a:lvl8pPr>
      <a:lvl9pPr marL="1828800" algn="ctr" rtl="0" fontAlgn="base">
        <a:spcBef>
          <a:spcPct val="0"/>
        </a:spcBef>
        <a:spcAft>
          <a:spcPct val="0"/>
        </a:spcAft>
        <a:defRPr sz="3200">
          <a:solidFill>
            <a:srgbClr val="3F7A00"/>
          </a:solidFill>
          <a:latin typeface="Arial" pitchFamily="34" charset="0"/>
          <a:ea typeface="SimHei" pitchFamily="49" charset="-122"/>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ea typeface="+mn-ea"/>
        </a:defRPr>
      </a:lvl2pPr>
      <a:lvl3pPr marL="1143000" indent="-228600" algn="l" rtl="0" eaLnBrk="0" fontAlgn="base" hangingPunct="0">
        <a:spcBef>
          <a:spcPct val="20000"/>
        </a:spcBef>
        <a:spcAft>
          <a:spcPct val="0"/>
        </a:spcAft>
        <a:buChar char="•"/>
        <a:defRPr>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a:solidFill>
            <a:schemeClr val="tx1"/>
          </a:solidFill>
          <a:latin typeface="+mn-lt"/>
          <a:ea typeface="+mn-ea"/>
        </a:defRPr>
      </a:lvl5pPr>
      <a:lvl6pPr marL="2514600" indent="-228600" algn="l" rtl="0" eaLnBrk="0" fontAlgn="base" hangingPunct="0">
        <a:spcBef>
          <a:spcPct val="20000"/>
        </a:spcBef>
        <a:spcAft>
          <a:spcPct val="0"/>
        </a:spcAft>
        <a:buChar char="»"/>
        <a:defRPr>
          <a:solidFill>
            <a:schemeClr val="tx1"/>
          </a:solidFill>
          <a:latin typeface="+mn-lt"/>
          <a:ea typeface="+mn-ea"/>
        </a:defRPr>
      </a:lvl6pPr>
      <a:lvl7pPr marL="2971800" indent="-228600" algn="l" rtl="0" eaLnBrk="0" fontAlgn="base" hangingPunct="0">
        <a:spcBef>
          <a:spcPct val="20000"/>
        </a:spcBef>
        <a:spcAft>
          <a:spcPct val="0"/>
        </a:spcAft>
        <a:buChar char="»"/>
        <a:defRPr>
          <a:solidFill>
            <a:schemeClr val="tx1"/>
          </a:solidFill>
          <a:latin typeface="+mn-lt"/>
          <a:ea typeface="+mn-ea"/>
        </a:defRPr>
      </a:lvl7pPr>
      <a:lvl8pPr marL="3429000" indent="-228600" algn="l" rtl="0" eaLnBrk="0" fontAlgn="base" hangingPunct="0">
        <a:spcBef>
          <a:spcPct val="20000"/>
        </a:spcBef>
        <a:spcAft>
          <a:spcPct val="0"/>
        </a:spcAft>
        <a:buChar char="»"/>
        <a:defRPr>
          <a:solidFill>
            <a:schemeClr val="tx1"/>
          </a:solidFill>
          <a:latin typeface="+mn-lt"/>
          <a:ea typeface="+mn-ea"/>
        </a:defRPr>
      </a:lvl8pPr>
      <a:lvl9pPr marL="3886200" indent="-228600" algn="l" rtl="0" eaLnBrk="0" fontAlgn="base" hangingPunct="0">
        <a:spcBef>
          <a:spcPct val="20000"/>
        </a:spcBef>
        <a:spcAft>
          <a:spcPct val="0"/>
        </a:spcAft>
        <a:buChar char="»"/>
        <a:defRPr>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Rectangle 2"/>
          <p:cNvSpPr>
            <a:spLocks noChangeArrowheads="1"/>
          </p:cNvSpPr>
          <p:nvPr/>
        </p:nvSpPr>
        <p:spPr bwMode="auto">
          <a:xfrm>
            <a:off x="-1588" y="2292350"/>
            <a:ext cx="5075238" cy="1223963"/>
          </a:xfrm>
          <a:prstGeom prst="rect">
            <a:avLst/>
          </a:prstGeom>
          <a:noFill/>
          <a:ln>
            <a:noFill/>
          </a:ln>
          <a:effec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TW" altLang="en-US"/>
          </a:p>
        </p:txBody>
      </p:sp>
      <p:sp>
        <p:nvSpPr>
          <p:cNvPr id="1048587" name="Rectangle 3"/>
          <p:cNvSpPr>
            <a:spLocks noGrp="1" noChangeArrowheads="1"/>
          </p:cNvSpPr>
          <p:nvPr>
            <p:ph idx="1"/>
          </p:nvPr>
        </p:nvSpPr>
        <p:spPr>
          <a:xfrm>
            <a:off x="1520825" y="3878263"/>
            <a:ext cx="6092825" cy="2636837"/>
          </a:xfrm>
        </p:spPr>
        <p:txBody>
          <a:bodyPr/>
          <a:lstStyle/>
          <a:p>
            <a:pPr marL="185738" indent="-185738" eaLnBrk="1" hangingPunct="1">
              <a:lnSpc>
                <a:spcPct val="90000"/>
              </a:lnSpc>
              <a:buNone/>
            </a:pPr>
            <a:endParaRPr lang="zh-CN" altLang="en-US" dirty="0" smtClean="0">
              <a:solidFill>
                <a:srgbClr val="589A3E"/>
              </a:solidFill>
              <a:latin typeface="SimHei" panose="02010609060101010101" pitchFamily="49" charset="-122"/>
            </a:endParaRPr>
          </a:p>
          <a:p>
            <a:pPr algn="ctr" eaLnBrk="1" hangingPunct="1">
              <a:lnSpc>
                <a:spcPct val="90000"/>
              </a:lnSpc>
              <a:buFontTx/>
              <a:buNone/>
            </a:pPr>
            <a:endParaRPr lang="zh-CN" altLang="en-US" dirty="0" smtClean="0">
              <a:solidFill>
                <a:srgbClr val="589A3E"/>
              </a:solidFill>
              <a:latin typeface="SimHei" panose="02010609060101010101" pitchFamily="49" charset="-122"/>
            </a:endParaRPr>
          </a:p>
          <a:p>
            <a:pPr algn="ctr" eaLnBrk="1" hangingPunct="1">
              <a:lnSpc>
                <a:spcPct val="90000"/>
              </a:lnSpc>
              <a:buFontTx/>
              <a:buNone/>
            </a:pPr>
            <a:endParaRPr lang="zh-CN" altLang="en-US" dirty="0" smtClean="0">
              <a:solidFill>
                <a:srgbClr val="589A3E"/>
              </a:solidFill>
              <a:latin typeface="SimHei" panose="02010609060101010101" pitchFamily="49" charset="-122"/>
            </a:endParaRPr>
          </a:p>
          <a:p>
            <a:pPr algn="ctr" eaLnBrk="1" hangingPunct="1">
              <a:lnSpc>
                <a:spcPct val="120000"/>
              </a:lnSpc>
              <a:buFontTx/>
              <a:buNone/>
            </a:pPr>
            <a:r>
              <a:rPr lang="zh-TW" altLang="en-US" sz="2400" b="1" dirty="0" smtClean="0">
                <a:solidFill>
                  <a:schemeClr val="accent1">
                    <a:lumMod val="25000"/>
                  </a:schemeClr>
                </a:solidFill>
                <a:ea typeface="微軟正黑體"/>
                <a:cs typeface="微軟正黑體"/>
              </a:rPr>
              <a:t>國家發展基金</a:t>
            </a:r>
          </a:p>
          <a:p>
            <a:pPr algn="ctr" eaLnBrk="1" hangingPunct="1">
              <a:lnSpc>
                <a:spcPct val="120000"/>
              </a:lnSpc>
              <a:buFontTx/>
              <a:buNone/>
            </a:pPr>
            <a:r>
              <a:rPr lang="en-US" altLang="zh-TW" sz="2400" b="1" dirty="0" smtClean="0">
                <a:solidFill>
                  <a:schemeClr val="accent1">
                    <a:lumMod val="25000"/>
                  </a:schemeClr>
                </a:solidFill>
                <a:ea typeface="微軟正黑體"/>
                <a:cs typeface="微軟正黑體"/>
              </a:rPr>
              <a:t>105 </a:t>
            </a:r>
            <a:r>
              <a:rPr lang="zh-TW" altLang="en-US" sz="2400" b="1" dirty="0" smtClean="0">
                <a:solidFill>
                  <a:schemeClr val="accent1">
                    <a:lumMod val="25000"/>
                  </a:schemeClr>
                </a:solidFill>
                <a:ea typeface="微軟正黑體"/>
                <a:cs typeface="微軟正黑體"/>
              </a:rPr>
              <a:t>年</a:t>
            </a:r>
            <a:r>
              <a:rPr lang="en-US" altLang="zh-TW" sz="2400" b="1" dirty="0">
                <a:solidFill>
                  <a:schemeClr val="accent1">
                    <a:lumMod val="25000"/>
                  </a:schemeClr>
                </a:solidFill>
                <a:ea typeface="微軟正黑體"/>
                <a:cs typeface="微軟正黑體"/>
              </a:rPr>
              <a:t> </a:t>
            </a:r>
            <a:r>
              <a:rPr lang="en-US" altLang="zh-TW" sz="2400" b="1" dirty="0" smtClean="0">
                <a:solidFill>
                  <a:schemeClr val="accent1">
                    <a:lumMod val="25000"/>
                  </a:schemeClr>
                </a:solidFill>
                <a:ea typeface="微軟正黑體"/>
                <a:cs typeface="微軟正黑體"/>
              </a:rPr>
              <a:t>1 </a:t>
            </a:r>
            <a:r>
              <a:rPr lang="zh-TW" altLang="en-US" sz="2400" b="1" dirty="0" smtClean="0">
                <a:solidFill>
                  <a:schemeClr val="accent1">
                    <a:lumMod val="25000"/>
                  </a:schemeClr>
                </a:solidFill>
                <a:ea typeface="微軟正黑體"/>
                <a:cs typeface="微軟正黑體"/>
              </a:rPr>
              <a:t>月</a:t>
            </a:r>
            <a:r>
              <a:rPr lang="en-US" altLang="zh-TW" sz="2400" b="1" dirty="0" smtClean="0">
                <a:solidFill>
                  <a:schemeClr val="accent1">
                    <a:lumMod val="25000"/>
                  </a:schemeClr>
                </a:solidFill>
                <a:ea typeface="微軟正黑體"/>
                <a:cs typeface="微軟正黑體"/>
              </a:rPr>
              <a:t> 18 </a:t>
            </a:r>
            <a:r>
              <a:rPr lang="zh-TW" altLang="en-US" sz="2400" b="1" dirty="0" smtClean="0">
                <a:solidFill>
                  <a:schemeClr val="accent1">
                    <a:lumMod val="25000"/>
                  </a:schemeClr>
                </a:solidFill>
                <a:ea typeface="微軟正黑體"/>
                <a:cs typeface="微軟正黑體"/>
              </a:rPr>
              <a:t>日</a:t>
            </a:r>
            <a:endParaRPr lang="zh-CN" altLang="en-US" sz="2400" b="1" dirty="0" smtClean="0">
              <a:solidFill>
                <a:schemeClr val="accent1">
                  <a:lumMod val="25000"/>
                </a:schemeClr>
              </a:solidFill>
              <a:ea typeface="微軟正黑體"/>
              <a:cs typeface="微軟正黑體"/>
            </a:endParaRPr>
          </a:p>
        </p:txBody>
      </p:sp>
      <p:sp>
        <p:nvSpPr>
          <p:cNvPr id="1048588" name="Rectangle 4"/>
          <p:cNvSpPr>
            <a:spLocks noChangeArrowheads="1"/>
          </p:cNvSpPr>
          <p:nvPr/>
        </p:nvSpPr>
        <p:spPr bwMode="auto">
          <a:xfrm>
            <a:off x="7593013" y="2292350"/>
            <a:ext cx="1550987" cy="1223963"/>
          </a:xfrm>
          <a:prstGeom prst="rect">
            <a:avLst/>
          </a:prstGeom>
          <a:noFill/>
          <a:ln>
            <a:noFill/>
          </a:ln>
          <a:effec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TW" altLang="en-US"/>
          </a:p>
        </p:txBody>
      </p:sp>
      <p:sp>
        <p:nvSpPr>
          <p:cNvPr id="1048590" name="Rectangle 6"/>
          <p:cNvSpPr>
            <a:spLocks noGrp="1" noChangeArrowheads="1"/>
          </p:cNvSpPr>
          <p:nvPr>
            <p:ph type="title"/>
          </p:nvPr>
        </p:nvSpPr>
        <p:spPr>
          <a:xfrm>
            <a:off x="284206" y="2589850"/>
            <a:ext cx="8859794" cy="769524"/>
          </a:xfrm>
        </p:spPr>
        <p:txBody>
          <a:bodyPr/>
          <a:lstStyle/>
          <a:p>
            <a:pPr eaLnBrk="1" hangingPunct="1"/>
            <a:r>
              <a:rPr lang="zh-TW" altLang="en-US" sz="4600" b="1" dirty="0" smtClean="0">
                <a:solidFill>
                  <a:schemeClr val="accent1">
                    <a:lumMod val="25000"/>
                  </a:schemeClr>
                </a:solidFill>
                <a:latin typeface="微軟正黑體"/>
                <a:ea typeface="微軟正黑體"/>
                <a:cs typeface="微軟正黑體"/>
              </a:rPr>
              <a:t>協助社會企業創投之建構與推動</a:t>
            </a:r>
            <a:endParaRPr lang="zh-CN" altLang="en-US" sz="4600" b="1" dirty="0" smtClean="0">
              <a:solidFill>
                <a:schemeClr val="accent1">
                  <a:lumMod val="25000"/>
                </a:schemeClr>
              </a:solidFill>
              <a:latin typeface="微軟正黑體"/>
              <a:ea typeface="微軟正黑體"/>
              <a:cs typeface="微軟正黑體"/>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139"/>
            <a:ext cx="8156121" cy="976825"/>
          </a:xfrm>
        </p:spPr>
        <p:txBody>
          <a:bodyPr/>
          <a:lstStyle/>
          <a:p>
            <a:r>
              <a:rPr lang="zh-TW" altLang="en-US" sz="4000" b="1" dirty="0" smtClean="0">
                <a:solidFill>
                  <a:srgbClr val="002060"/>
                </a:solidFill>
                <a:latin typeface="微軟正黑體"/>
                <a:ea typeface="微軟正黑體"/>
                <a:cs typeface="微軟正黑體"/>
              </a:rPr>
              <a:t>社企創投基金運用：</a:t>
            </a:r>
            <a:r>
              <a:rPr lang="en-US" altLang="zh-TW" sz="4000" b="1" dirty="0" smtClean="0">
                <a:solidFill>
                  <a:srgbClr val="002060"/>
                </a:solidFill>
                <a:latin typeface="微軟正黑體"/>
                <a:ea typeface="微軟正黑體"/>
                <a:cs typeface="微軟正黑體"/>
              </a:rPr>
              <a:t/>
            </a:r>
            <a:br>
              <a:rPr lang="en-US" altLang="zh-TW" sz="4000" b="1" dirty="0" smtClean="0">
                <a:solidFill>
                  <a:srgbClr val="002060"/>
                </a:solidFill>
                <a:latin typeface="微軟正黑體"/>
                <a:ea typeface="微軟正黑體"/>
                <a:cs typeface="微軟正黑體"/>
              </a:rPr>
            </a:br>
            <a:r>
              <a:rPr lang="zh-TW" altLang="en-US" sz="4000" b="1" dirty="0" smtClean="0">
                <a:solidFill>
                  <a:srgbClr val="002060"/>
                </a:solidFill>
                <a:latin typeface="微軟正黑體"/>
                <a:ea typeface="微軟正黑體"/>
                <a:cs typeface="微軟正黑體"/>
              </a:rPr>
              <a:t>以社區型社會企業為例</a:t>
            </a:r>
            <a:endParaRPr lang="zh-TW" altLang="en-US" sz="4000" b="1" dirty="0">
              <a:solidFill>
                <a:srgbClr val="002060"/>
              </a:solidFill>
              <a:latin typeface="微軟正黑體"/>
              <a:ea typeface="微軟正黑體"/>
              <a:cs typeface="微軟正黑體"/>
            </a:endParaRPr>
          </a:p>
        </p:txBody>
      </p:sp>
      <p:sp>
        <p:nvSpPr>
          <p:cNvPr id="3" name="圓角矩形 2"/>
          <p:cNvSpPr/>
          <p:nvPr/>
        </p:nvSpPr>
        <p:spPr bwMode="auto">
          <a:xfrm>
            <a:off x="4149263" y="2998650"/>
            <a:ext cx="1420585" cy="1787978"/>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4" name="圓角矩形 3"/>
          <p:cNvSpPr/>
          <p:nvPr/>
        </p:nvSpPr>
        <p:spPr bwMode="auto">
          <a:xfrm>
            <a:off x="4149263" y="2549614"/>
            <a:ext cx="1420585" cy="449036"/>
          </a:xfrm>
          <a:prstGeom prst="roundRect">
            <a:avLst/>
          </a:prstGeom>
          <a:solidFill>
            <a:srgbClr val="C5D78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5" name="文字方塊 4"/>
          <p:cNvSpPr txBox="1"/>
          <p:nvPr/>
        </p:nvSpPr>
        <p:spPr>
          <a:xfrm>
            <a:off x="4353371" y="2998650"/>
            <a:ext cx="1085850" cy="307777"/>
          </a:xfrm>
          <a:prstGeom prst="rect">
            <a:avLst/>
          </a:prstGeom>
          <a:noFill/>
        </p:spPr>
        <p:txBody>
          <a:bodyPr wrap="square" rtlCol="0">
            <a:spAutoFit/>
          </a:bodyPr>
          <a:lstStyle/>
          <a:p>
            <a:pPr algn="ctr"/>
            <a:r>
              <a:rPr lang="zh-TW" altLang="en-US" sz="1400" dirty="0" smtClean="0">
                <a:latin typeface="+mn-lt"/>
                <a:ea typeface="微軟正黑體"/>
                <a:cs typeface="微軟正黑體"/>
              </a:rPr>
              <a:t>股權結構</a:t>
            </a:r>
            <a:endParaRPr lang="zh-TW" altLang="en-US" sz="1400" dirty="0">
              <a:latin typeface="+mn-lt"/>
              <a:ea typeface="微軟正黑體"/>
              <a:cs typeface="微軟正黑體"/>
            </a:endParaRPr>
          </a:p>
        </p:txBody>
      </p:sp>
      <p:cxnSp>
        <p:nvCxnSpPr>
          <p:cNvPr id="8" name="直線接點 7"/>
          <p:cNvCxnSpPr/>
          <p:nvPr/>
        </p:nvCxnSpPr>
        <p:spPr bwMode="auto">
          <a:xfrm>
            <a:off x="5071828" y="2549614"/>
            <a:ext cx="0" cy="2237014"/>
          </a:xfrm>
          <a:prstGeom prst="line">
            <a:avLst/>
          </a:prstGeom>
          <a:solidFill>
            <a:schemeClr val="accent1"/>
          </a:solidFill>
          <a:ln w="9525" cap="flat" cmpd="sng" algn="ctr">
            <a:solidFill>
              <a:srgbClr val="589A3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文字方塊 9"/>
          <p:cNvSpPr txBox="1"/>
          <p:nvPr/>
        </p:nvSpPr>
        <p:spPr>
          <a:xfrm>
            <a:off x="4353368" y="2580769"/>
            <a:ext cx="1012371" cy="307777"/>
          </a:xfrm>
          <a:prstGeom prst="rect">
            <a:avLst/>
          </a:prstGeom>
          <a:noFill/>
        </p:spPr>
        <p:txBody>
          <a:bodyPr wrap="square" rtlCol="0">
            <a:spAutoFit/>
          </a:bodyPr>
          <a:lstStyle/>
          <a:p>
            <a:pPr algn="ctr"/>
            <a:r>
              <a:rPr lang="zh-TW" altLang="en-US" sz="1400" dirty="0" smtClean="0">
                <a:latin typeface="+mn-lt"/>
                <a:ea typeface="微軟正黑體"/>
                <a:cs typeface="微軟正黑體"/>
              </a:rPr>
              <a:t>董事會</a:t>
            </a:r>
            <a:endParaRPr lang="zh-TW" altLang="en-US" sz="1400" dirty="0">
              <a:latin typeface="+mn-lt"/>
              <a:ea typeface="微軟正黑體"/>
              <a:cs typeface="微軟正黑體"/>
            </a:endParaRPr>
          </a:p>
        </p:txBody>
      </p:sp>
      <p:sp>
        <p:nvSpPr>
          <p:cNvPr id="12" name="圓角矩形 3"/>
          <p:cNvSpPr>
            <a:spLocks noChangeArrowheads="1"/>
          </p:cNvSpPr>
          <p:nvPr/>
        </p:nvSpPr>
        <p:spPr bwMode="auto">
          <a:xfrm>
            <a:off x="1611605" y="1853806"/>
            <a:ext cx="1152525" cy="647700"/>
          </a:xfrm>
          <a:prstGeom prst="roundRect">
            <a:avLst>
              <a:gd name="adj" fmla="val 16667"/>
            </a:avLst>
          </a:prstGeom>
          <a:solidFill>
            <a:srgbClr val="BBD6EE"/>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zh-TW" altLang="zh-TW" sz="1400">
              <a:solidFill>
                <a:srgbClr val="FFFFFF"/>
              </a:solidFill>
              <a:latin typeface="+mn-lt"/>
              <a:ea typeface="微軟正黑體"/>
              <a:cs typeface="微軟正黑體"/>
              <a:sym typeface="微軟正黑體" pitchFamily="34" charset="-120"/>
            </a:endParaRPr>
          </a:p>
        </p:txBody>
      </p:sp>
      <p:sp>
        <p:nvSpPr>
          <p:cNvPr id="13" name="文字方塊 4"/>
          <p:cNvSpPr>
            <a:spLocks noChangeArrowheads="1"/>
          </p:cNvSpPr>
          <p:nvPr/>
        </p:nvSpPr>
        <p:spPr bwMode="auto">
          <a:xfrm>
            <a:off x="1683043" y="1915719"/>
            <a:ext cx="11287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TW" altLang="en-US" sz="1400" dirty="0" smtClean="0">
                <a:solidFill>
                  <a:srgbClr val="000000"/>
                </a:solidFill>
                <a:latin typeface="+mn-lt"/>
                <a:ea typeface="微軟正黑體"/>
                <a:cs typeface="微軟正黑體"/>
                <a:sym typeface="微軟正黑體" pitchFamily="34" charset="-120"/>
              </a:rPr>
              <a:t>管</a:t>
            </a:r>
            <a:r>
              <a:rPr lang="zh-TW" altLang="en-US" sz="1400" dirty="0">
                <a:solidFill>
                  <a:srgbClr val="000000"/>
                </a:solidFill>
                <a:latin typeface="+mn-lt"/>
                <a:ea typeface="微軟正黑體"/>
                <a:cs typeface="微軟正黑體"/>
                <a:sym typeface="微軟正黑體" pitchFamily="34" charset="-120"/>
              </a:rPr>
              <a:t>顧機構</a:t>
            </a:r>
            <a:endParaRPr lang="en-US" altLang="zh-TW" sz="1400" dirty="0">
              <a:solidFill>
                <a:srgbClr val="000000"/>
              </a:solidFill>
              <a:latin typeface="+mn-lt"/>
              <a:ea typeface="微軟正黑體"/>
              <a:cs typeface="微軟正黑體"/>
              <a:sym typeface="微軟正黑體" pitchFamily="34" charset="-120"/>
            </a:endParaRPr>
          </a:p>
          <a:p>
            <a:endParaRPr lang="zh-TW" altLang="en-US" sz="1400" dirty="0">
              <a:solidFill>
                <a:srgbClr val="000000"/>
              </a:solidFill>
              <a:latin typeface="+mn-lt"/>
              <a:ea typeface="微軟正黑體"/>
              <a:cs typeface="微軟正黑體"/>
              <a:sym typeface="微軟正黑體" pitchFamily="34" charset="-120"/>
            </a:endParaRPr>
          </a:p>
        </p:txBody>
      </p:sp>
      <p:sp>
        <p:nvSpPr>
          <p:cNvPr id="14" name="圓角矩形 5"/>
          <p:cNvSpPr>
            <a:spLocks noChangeArrowheads="1"/>
          </p:cNvSpPr>
          <p:nvPr/>
        </p:nvSpPr>
        <p:spPr bwMode="auto">
          <a:xfrm>
            <a:off x="1600493" y="3476231"/>
            <a:ext cx="1150937" cy="647700"/>
          </a:xfrm>
          <a:prstGeom prst="roundRect">
            <a:avLst>
              <a:gd name="adj" fmla="val 16667"/>
            </a:avLst>
          </a:prstGeom>
          <a:solidFill>
            <a:srgbClr val="FF3300"/>
          </a:solidFill>
          <a:ln w="6350" cap="flat" cmpd="sng">
            <a:solidFill>
              <a:srgbClr val="A5A5A5"/>
            </a:solidFill>
            <a:miter lim="800000"/>
            <a:headEnd/>
            <a:tailEnd/>
          </a:ln>
        </p:spPr>
        <p:txBody>
          <a:bodyPr anchor="ctr"/>
          <a:lstStyle/>
          <a:p>
            <a:pPr algn="ctr"/>
            <a:endParaRPr lang="zh-TW" altLang="zh-TW" sz="1400">
              <a:solidFill>
                <a:srgbClr val="000000"/>
              </a:solidFill>
              <a:latin typeface="+mn-lt"/>
              <a:ea typeface="微軟正黑體"/>
              <a:cs typeface="微軟正黑體"/>
              <a:sym typeface="微軟正黑體" pitchFamily="34" charset="-120"/>
            </a:endParaRPr>
          </a:p>
        </p:txBody>
      </p:sp>
      <p:sp>
        <p:nvSpPr>
          <p:cNvPr id="15" name="文字方塊 6"/>
          <p:cNvSpPr>
            <a:spLocks noChangeArrowheads="1"/>
          </p:cNvSpPr>
          <p:nvPr/>
        </p:nvSpPr>
        <p:spPr bwMode="auto">
          <a:xfrm>
            <a:off x="1663993" y="3625456"/>
            <a:ext cx="10810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zh-TW" sz="1400" dirty="0">
                <a:solidFill>
                  <a:srgbClr val="000000"/>
                </a:solidFill>
                <a:latin typeface="+mn-lt"/>
                <a:ea typeface="微軟正黑體"/>
                <a:cs typeface="微軟正黑體"/>
                <a:sym typeface="微軟正黑體" pitchFamily="34" charset="-120"/>
              </a:rPr>
              <a:t>創投基金</a:t>
            </a:r>
            <a:endParaRPr lang="zh-CN" altLang="zh-TW" sz="1400" dirty="0">
              <a:latin typeface="+mn-lt"/>
              <a:ea typeface="微軟正黑體"/>
              <a:cs typeface="微軟正黑體"/>
            </a:endParaRPr>
          </a:p>
        </p:txBody>
      </p:sp>
      <p:sp>
        <p:nvSpPr>
          <p:cNvPr id="16" name="文字方塊 23"/>
          <p:cNvSpPr>
            <a:spLocks noChangeArrowheads="1"/>
          </p:cNvSpPr>
          <p:nvPr/>
        </p:nvSpPr>
        <p:spPr bwMode="auto">
          <a:xfrm>
            <a:off x="1710708" y="2701531"/>
            <a:ext cx="5905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zh-TW" sz="1400" dirty="0">
                <a:solidFill>
                  <a:srgbClr val="FF0000"/>
                </a:solidFill>
                <a:latin typeface="+mn-lt"/>
                <a:ea typeface="微軟正黑體"/>
                <a:cs typeface="微軟正黑體"/>
                <a:sym typeface="微軟正黑體" pitchFamily="34" charset="-120"/>
              </a:rPr>
              <a:t>委託管理</a:t>
            </a:r>
            <a:endParaRPr lang="zh-CN" altLang="zh-TW" sz="1400" dirty="0">
              <a:latin typeface="+mn-lt"/>
              <a:ea typeface="微軟正黑體"/>
              <a:cs typeface="微軟正黑體"/>
            </a:endParaRPr>
          </a:p>
        </p:txBody>
      </p:sp>
      <p:sp>
        <p:nvSpPr>
          <p:cNvPr id="17" name="向右箭號 18"/>
          <p:cNvSpPr>
            <a:spLocks noChangeArrowheads="1"/>
          </p:cNvSpPr>
          <p:nvPr/>
        </p:nvSpPr>
        <p:spPr bwMode="auto">
          <a:xfrm rot="16200000" flipV="1">
            <a:off x="1729874" y="2970612"/>
            <a:ext cx="852488" cy="53975"/>
          </a:xfrm>
          <a:prstGeom prst="rightArrow">
            <a:avLst>
              <a:gd name="adj1" fmla="val 50000"/>
              <a:gd name="adj2" fmla="val 49942"/>
            </a:avLst>
          </a:prstGeom>
          <a:solidFill>
            <a:schemeClr val="accent1"/>
          </a:solidFill>
          <a:ln w="12700" cap="flat" cmpd="sng">
            <a:solidFill>
              <a:schemeClr val="accent1"/>
            </a:solidFill>
            <a:miter lim="800000"/>
            <a:headEnd/>
            <a:tailEnd/>
          </a:ln>
        </p:spPr>
        <p:txBody>
          <a:bodyPr anchor="ctr"/>
          <a:lstStyle/>
          <a:p>
            <a:pPr algn="ctr"/>
            <a:endParaRPr lang="zh-TW" altLang="zh-TW" sz="1400">
              <a:solidFill>
                <a:srgbClr val="FFFFFF"/>
              </a:solidFill>
              <a:latin typeface="+mn-lt"/>
              <a:ea typeface="微軟正黑體"/>
              <a:cs typeface="微軟正黑體"/>
              <a:sym typeface="微軟正黑體" pitchFamily="34" charset="-120"/>
            </a:endParaRPr>
          </a:p>
        </p:txBody>
      </p:sp>
      <p:sp>
        <p:nvSpPr>
          <p:cNvPr id="18" name="向右箭號 24"/>
          <p:cNvSpPr>
            <a:spLocks noChangeArrowheads="1"/>
          </p:cNvSpPr>
          <p:nvPr/>
        </p:nvSpPr>
        <p:spPr bwMode="auto">
          <a:xfrm>
            <a:off x="2745080" y="3774681"/>
            <a:ext cx="1404183" cy="45719"/>
          </a:xfrm>
          <a:prstGeom prst="rightArrow">
            <a:avLst>
              <a:gd name="adj1" fmla="val 50000"/>
              <a:gd name="adj2" fmla="val 49855"/>
            </a:avLst>
          </a:prstGeom>
          <a:solidFill>
            <a:schemeClr val="accent1"/>
          </a:solidFill>
          <a:ln w="12700" cap="flat" cmpd="sng">
            <a:solidFill>
              <a:schemeClr val="accent1"/>
            </a:solidFill>
            <a:miter lim="800000"/>
            <a:headEnd/>
            <a:tailEnd/>
          </a:ln>
        </p:spPr>
        <p:txBody>
          <a:bodyPr anchor="ctr"/>
          <a:lstStyle/>
          <a:p>
            <a:pPr algn="ctr"/>
            <a:endParaRPr lang="zh-TW" altLang="zh-TW" sz="1400">
              <a:solidFill>
                <a:srgbClr val="FFFFFF"/>
              </a:solidFill>
              <a:latin typeface="+mn-lt"/>
              <a:ea typeface="微軟正黑體"/>
              <a:cs typeface="微軟正黑體"/>
              <a:sym typeface="微軟正黑體" pitchFamily="34" charset="-120"/>
            </a:endParaRPr>
          </a:p>
        </p:txBody>
      </p:sp>
      <p:sp>
        <p:nvSpPr>
          <p:cNvPr id="19" name="向右箭號 13"/>
          <p:cNvSpPr>
            <a:spLocks noChangeArrowheads="1"/>
          </p:cNvSpPr>
          <p:nvPr/>
        </p:nvSpPr>
        <p:spPr bwMode="auto">
          <a:xfrm flipV="1">
            <a:off x="2745080" y="2061040"/>
            <a:ext cx="3388109" cy="59110"/>
          </a:xfrm>
          <a:prstGeom prst="rightArrow">
            <a:avLst>
              <a:gd name="adj1" fmla="val 50000"/>
              <a:gd name="adj2" fmla="val 49953"/>
            </a:avLst>
          </a:prstGeom>
          <a:solidFill>
            <a:schemeClr val="accent1"/>
          </a:solidFill>
          <a:ln w="12700" cap="flat" cmpd="sng">
            <a:solidFill>
              <a:schemeClr val="accent1"/>
            </a:solidFill>
            <a:miter lim="800000"/>
            <a:headEnd/>
            <a:tailEnd/>
          </a:ln>
        </p:spPr>
        <p:txBody>
          <a:bodyPr anchor="ctr"/>
          <a:lstStyle/>
          <a:p>
            <a:pPr algn="ctr"/>
            <a:endParaRPr lang="zh-TW" altLang="zh-TW" sz="1400">
              <a:solidFill>
                <a:srgbClr val="FFFFFF"/>
              </a:solidFill>
              <a:latin typeface="+mn-lt"/>
              <a:ea typeface="微軟正黑體"/>
              <a:cs typeface="微軟正黑體"/>
              <a:sym typeface="微軟正黑體" pitchFamily="34" charset="-120"/>
            </a:endParaRPr>
          </a:p>
        </p:txBody>
      </p:sp>
      <p:sp>
        <p:nvSpPr>
          <p:cNvPr id="20" name="文字方塊 38"/>
          <p:cNvSpPr>
            <a:spLocks noChangeArrowheads="1"/>
          </p:cNvSpPr>
          <p:nvPr/>
        </p:nvSpPr>
        <p:spPr bwMode="auto">
          <a:xfrm>
            <a:off x="3124554" y="1824446"/>
            <a:ext cx="12620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TW" altLang="en-US" sz="1400" dirty="0" smtClean="0">
                <a:solidFill>
                  <a:srgbClr val="FF0000"/>
                </a:solidFill>
                <a:latin typeface="+mn-lt"/>
                <a:ea typeface="微軟正黑體"/>
                <a:cs typeface="微軟正黑體"/>
                <a:sym typeface="微軟正黑體" pitchFamily="34" charset="-120"/>
              </a:rPr>
              <a:t>輔導</a:t>
            </a:r>
            <a:endParaRPr lang="zh-TW" altLang="en-US" sz="1400" dirty="0">
              <a:latin typeface="+mn-lt"/>
              <a:ea typeface="微軟正黑體"/>
              <a:cs typeface="微軟正黑體"/>
            </a:endParaRPr>
          </a:p>
        </p:txBody>
      </p:sp>
      <p:sp>
        <p:nvSpPr>
          <p:cNvPr id="21" name="Text Box 34"/>
          <p:cNvSpPr txBox="1">
            <a:spLocks noChangeArrowheads="1"/>
          </p:cNvSpPr>
          <p:nvPr/>
        </p:nvSpPr>
        <p:spPr bwMode="auto">
          <a:xfrm>
            <a:off x="2661799" y="3407516"/>
            <a:ext cx="1093787" cy="550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dirty="0">
                <a:solidFill>
                  <a:srgbClr val="E42222"/>
                </a:solidFill>
                <a:latin typeface="+mn-lt"/>
                <a:ea typeface="微軟正黑體"/>
                <a:cs typeface="微軟正黑體"/>
              </a:rPr>
              <a:t>投資</a:t>
            </a:r>
          </a:p>
        </p:txBody>
      </p:sp>
      <p:sp>
        <p:nvSpPr>
          <p:cNvPr id="22" name="橢圓 21"/>
          <p:cNvSpPr/>
          <p:nvPr/>
        </p:nvSpPr>
        <p:spPr bwMode="auto">
          <a:xfrm>
            <a:off x="2826653" y="4966213"/>
            <a:ext cx="1420585" cy="718457"/>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23" name="文字方塊 22"/>
          <p:cNvSpPr txBox="1"/>
          <p:nvPr/>
        </p:nvSpPr>
        <p:spPr>
          <a:xfrm>
            <a:off x="2951160" y="5134046"/>
            <a:ext cx="1208279" cy="307777"/>
          </a:xfrm>
          <a:prstGeom prst="rect">
            <a:avLst/>
          </a:prstGeom>
          <a:noFill/>
        </p:spPr>
        <p:txBody>
          <a:bodyPr wrap="square" rtlCol="0">
            <a:spAutoFit/>
          </a:bodyPr>
          <a:lstStyle/>
          <a:p>
            <a:pPr algn="ctr"/>
            <a:r>
              <a:rPr lang="zh-TW" altLang="en-US" sz="1400" dirty="0" smtClean="0">
                <a:latin typeface="+mn-lt"/>
                <a:ea typeface="微軟正黑體"/>
                <a:cs typeface="微軟正黑體"/>
              </a:rPr>
              <a:t>民間企業</a:t>
            </a:r>
            <a:endParaRPr lang="zh-TW" altLang="en-US" sz="1400" dirty="0">
              <a:latin typeface="+mn-lt"/>
              <a:ea typeface="微軟正黑體"/>
              <a:cs typeface="微軟正黑體"/>
            </a:endParaRPr>
          </a:p>
        </p:txBody>
      </p:sp>
      <p:sp>
        <p:nvSpPr>
          <p:cNvPr id="24" name="向右箭號 18"/>
          <p:cNvSpPr>
            <a:spLocks noChangeArrowheads="1"/>
          </p:cNvSpPr>
          <p:nvPr/>
        </p:nvSpPr>
        <p:spPr bwMode="auto">
          <a:xfrm rot="18877303">
            <a:off x="3658523" y="4744791"/>
            <a:ext cx="852488" cy="83672"/>
          </a:xfrm>
          <a:prstGeom prst="rightArrow">
            <a:avLst>
              <a:gd name="adj1" fmla="val 50000"/>
              <a:gd name="adj2" fmla="val 49942"/>
            </a:avLst>
          </a:prstGeom>
          <a:solidFill>
            <a:schemeClr val="accent1"/>
          </a:solidFill>
          <a:ln w="12700" cap="flat" cmpd="sng">
            <a:solidFill>
              <a:schemeClr val="accent1"/>
            </a:solidFill>
            <a:miter lim="800000"/>
            <a:headEnd/>
            <a:tailEnd/>
          </a:ln>
        </p:spPr>
        <p:txBody>
          <a:bodyPr anchor="ctr"/>
          <a:lstStyle/>
          <a:p>
            <a:pPr algn="ctr"/>
            <a:endParaRPr lang="zh-TW" altLang="zh-TW" sz="1400">
              <a:solidFill>
                <a:srgbClr val="FFFFFF"/>
              </a:solidFill>
              <a:latin typeface="+mn-lt"/>
              <a:ea typeface="微軟正黑體"/>
              <a:cs typeface="微軟正黑體"/>
              <a:sym typeface="微軟正黑體" pitchFamily="34" charset="-120"/>
            </a:endParaRPr>
          </a:p>
        </p:txBody>
      </p:sp>
      <p:sp>
        <p:nvSpPr>
          <p:cNvPr id="25" name="圓角矩形 24"/>
          <p:cNvSpPr/>
          <p:nvPr/>
        </p:nvSpPr>
        <p:spPr bwMode="auto">
          <a:xfrm>
            <a:off x="5808844" y="4842388"/>
            <a:ext cx="1257300" cy="842282"/>
          </a:xfrm>
          <a:prstGeom prst="round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26" name="文字方塊 25"/>
          <p:cNvSpPr txBox="1"/>
          <p:nvPr/>
        </p:nvSpPr>
        <p:spPr>
          <a:xfrm>
            <a:off x="6039677" y="4966213"/>
            <a:ext cx="779312" cy="523220"/>
          </a:xfrm>
          <a:prstGeom prst="rect">
            <a:avLst/>
          </a:prstGeom>
          <a:noFill/>
        </p:spPr>
        <p:txBody>
          <a:bodyPr wrap="square" rtlCol="0">
            <a:spAutoFit/>
          </a:bodyPr>
          <a:lstStyle/>
          <a:p>
            <a:pPr algn="ctr"/>
            <a:r>
              <a:rPr lang="zh-TW" altLang="en-US" sz="1400" dirty="0" smtClean="0">
                <a:latin typeface="+mn-lt"/>
                <a:ea typeface="微軟正黑體"/>
                <a:cs typeface="微軟正黑體"/>
              </a:rPr>
              <a:t>社區居民</a:t>
            </a:r>
            <a:endParaRPr lang="zh-TW" altLang="en-US" sz="1400" dirty="0">
              <a:latin typeface="+mn-lt"/>
              <a:ea typeface="微軟正黑體"/>
              <a:cs typeface="微軟正黑體"/>
            </a:endParaRPr>
          </a:p>
        </p:txBody>
      </p:sp>
      <p:sp>
        <p:nvSpPr>
          <p:cNvPr id="27" name="向右箭號 18"/>
          <p:cNvSpPr>
            <a:spLocks noChangeArrowheads="1"/>
          </p:cNvSpPr>
          <p:nvPr/>
        </p:nvSpPr>
        <p:spPr bwMode="auto">
          <a:xfrm rot="12939946">
            <a:off x="5242746" y="4708705"/>
            <a:ext cx="852488" cy="83672"/>
          </a:xfrm>
          <a:prstGeom prst="rightArrow">
            <a:avLst>
              <a:gd name="adj1" fmla="val 50000"/>
              <a:gd name="adj2" fmla="val 49942"/>
            </a:avLst>
          </a:prstGeom>
          <a:solidFill>
            <a:schemeClr val="accent1"/>
          </a:solidFill>
          <a:ln w="12700" cap="flat" cmpd="sng">
            <a:solidFill>
              <a:schemeClr val="accent1"/>
            </a:solidFill>
            <a:miter lim="800000"/>
            <a:headEnd/>
            <a:tailEnd/>
          </a:ln>
        </p:spPr>
        <p:txBody>
          <a:bodyPr anchor="ctr"/>
          <a:lstStyle/>
          <a:p>
            <a:pPr algn="ctr"/>
            <a:endParaRPr lang="zh-TW" altLang="zh-TW" sz="1400">
              <a:solidFill>
                <a:srgbClr val="FFFFFF"/>
              </a:solidFill>
              <a:latin typeface="+mn-lt"/>
              <a:ea typeface="微軟正黑體"/>
              <a:cs typeface="微軟正黑體"/>
              <a:sym typeface="微軟正黑體" pitchFamily="34" charset="-120"/>
            </a:endParaRPr>
          </a:p>
        </p:txBody>
      </p:sp>
      <p:sp>
        <p:nvSpPr>
          <p:cNvPr id="28" name="文字方塊 27"/>
          <p:cNvSpPr txBox="1"/>
          <p:nvPr/>
        </p:nvSpPr>
        <p:spPr>
          <a:xfrm>
            <a:off x="4338870" y="2248309"/>
            <a:ext cx="1265242" cy="307777"/>
          </a:xfrm>
          <a:prstGeom prst="rect">
            <a:avLst/>
          </a:prstGeom>
          <a:noFill/>
        </p:spPr>
        <p:txBody>
          <a:bodyPr wrap="square" rtlCol="0">
            <a:spAutoFit/>
          </a:bodyPr>
          <a:lstStyle/>
          <a:p>
            <a:pPr algn="ctr"/>
            <a:r>
              <a:rPr lang="zh-TW" altLang="en-US" sz="1400" dirty="0" smtClean="0">
                <a:solidFill>
                  <a:srgbClr val="009900"/>
                </a:solidFill>
                <a:latin typeface="+mn-lt"/>
                <a:ea typeface="微軟正黑體"/>
                <a:cs typeface="微軟正黑體"/>
              </a:rPr>
              <a:t>社區型社企</a:t>
            </a:r>
            <a:endParaRPr lang="zh-TW" altLang="en-US" sz="1400" dirty="0">
              <a:solidFill>
                <a:srgbClr val="009900"/>
              </a:solidFill>
              <a:latin typeface="+mn-lt"/>
              <a:ea typeface="微軟正黑體"/>
              <a:cs typeface="微軟正黑體"/>
            </a:endParaRPr>
          </a:p>
        </p:txBody>
      </p:sp>
      <p:sp>
        <p:nvSpPr>
          <p:cNvPr id="29" name="向右箭號 13"/>
          <p:cNvSpPr>
            <a:spLocks noChangeArrowheads="1"/>
          </p:cNvSpPr>
          <p:nvPr/>
        </p:nvSpPr>
        <p:spPr bwMode="auto">
          <a:xfrm flipV="1">
            <a:off x="5622231" y="2580769"/>
            <a:ext cx="1880923" cy="795781"/>
          </a:xfrm>
          <a:prstGeom prst="rightArrow">
            <a:avLst>
              <a:gd name="adj1" fmla="val 50000"/>
              <a:gd name="adj2" fmla="val 49953"/>
            </a:avLst>
          </a:prstGeom>
          <a:solidFill>
            <a:srgbClr val="00B0F0"/>
          </a:solidFill>
          <a:ln w="12700" cap="flat" cmpd="sng">
            <a:solidFill>
              <a:schemeClr val="accent1"/>
            </a:solidFill>
            <a:miter lim="800000"/>
            <a:headEnd/>
            <a:tailEnd/>
          </a:ln>
        </p:spPr>
        <p:txBody>
          <a:bodyPr anchor="ctr"/>
          <a:lstStyle/>
          <a:p>
            <a:pPr algn="ctr"/>
            <a:endParaRPr lang="zh-TW" altLang="zh-TW" sz="1400">
              <a:solidFill>
                <a:srgbClr val="FFFFFF"/>
              </a:solidFill>
              <a:latin typeface="+mn-lt"/>
              <a:ea typeface="微軟正黑體"/>
              <a:cs typeface="微軟正黑體"/>
              <a:sym typeface="微軟正黑體" pitchFamily="34" charset="-120"/>
            </a:endParaRPr>
          </a:p>
        </p:txBody>
      </p:sp>
      <p:sp>
        <p:nvSpPr>
          <p:cNvPr id="30" name="Text Box 34"/>
          <p:cNvSpPr txBox="1">
            <a:spLocks noChangeArrowheads="1"/>
          </p:cNvSpPr>
          <p:nvPr/>
        </p:nvSpPr>
        <p:spPr bwMode="auto">
          <a:xfrm>
            <a:off x="3414595" y="4475110"/>
            <a:ext cx="1093787" cy="550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dirty="0">
                <a:solidFill>
                  <a:srgbClr val="E42222"/>
                </a:solidFill>
                <a:latin typeface="+mn-lt"/>
                <a:ea typeface="微軟正黑體"/>
                <a:cs typeface="微軟正黑體"/>
              </a:rPr>
              <a:t>投資</a:t>
            </a:r>
          </a:p>
        </p:txBody>
      </p:sp>
      <p:sp>
        <p:nvSpPr>
          <p:cNvPr id="31" name="Text Box 34"/>
          <p:cNvSpPr txBox="1">
            <a:spLocks noChangeArrowheads="1"/>
          </p:cNvSpPr>
          <p:nvPr/>
        </p:nvSpPr>
        <p:spPr bwMode="auto">
          <a:xfrm>
            <a:off x="5288413" y="4413035"/>
            <a:ext cx="1093787" cy="550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dirty="0">
                <a:solidFill>
                  <a:srgbClr val="E42222"/>
                </a:solidFill>
                <a:latin typeface="+mn-lt"/>
                <a:ea typeface="微軟正黑體"/>
                <a:cs typeface="微軟正黑體"/>
              </a:rPr>
              <a:t>投資</a:t>
            </a:r>
          </a:p>
        </p:txBody>
      </p:sp>
      <p:sp>
        <p:nvSpPr>
          <p:cNvPr id="32" name="文字方塊 31"/>
          <p:cNvSpPr txBox="1"/>
          <p:nvPr/>
        </p:nvSpPr>
        <p:spPr>
          <a:xfrm>
            <a:off x="5871932" y="2774132"/>
            <a:ext cx="1020536" cy="307777"/>
          </a:xfrm>
          <a:prstGeom prst="rect">
            <a:avLst/>
          </a:prstGeom>
          <a:noFill/>
        </p:spPr>
        <p:txBody>
          <a:bodyPr wrap="square" rtlCol="0">
            <a:spAutoFit/>
          </a:bodyPr>
          <a:lstStyle/>
          <a:p>
            <a:pPr algn="ctr"/>
            <a:r>
              <a:rPr lang="zh-TW" altLang="en-US" sz="1400" dirty="0" smtClean="0">
                <a:latin typeface="+mn-lt"/>
                <a:ea typeface="微軟正黑體"/>
                <a:cs typeface="微軟正黑體"/>
              </a:rPr>
              <a:t>業務</a:t>
            </a:r>
            <a:endParaRPr lang="zh-TW" altLang="en-US" sz="1400" dirty="0">
              <a:latin typeface="+mn-lt"/>
              <a:ea typeface="微軟正黑體"/>
              <a:cs typeface="微軟正黑體"/>
            </a:endParaRPr>
          </a:p>
        </p:txBody>
      </p:sp>
      <p:sp>
        <p:nvSpPr>
          <p:cNvPr id="33" name="向下箭號 32"/>
          <p:cNvSpPr/>
          <p:nvPr/>
        </p:nvSpPr>
        <p:spPr bwMode="auto">
          <a:xfrm>
            <a:off x="6039678" y="2061040"/>
            <a:ext cx="107988" cy="713092"/>
          </a:xfrm>
          <a:prstGeom prst="downArrow">
            <a:avLst/>
          </a:prstGeom>
          <a:solidFill>
            <a:schemeClr val="accent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34" name="向下箭號 33"/>
          <p:cNvSpPr/>
          <p:nvPr/>
        </p:nvSpPr>
        <p:spPr bwMode="auto">
          <a:xfrm>
            <a:off x="4368282" y="2052343"/>
            <a:ext cx="107988" cy="497271"/>
          </a:xfrm>
          <a:prstGeom prst="downArrow">
            <a:avLst/>
          </a:prstGeom>
          <a:solidFill>
            <a:schemeClr val="accent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37" name="文字方塊 36"/>
          <p:cNvSpPr txBox="1"/>
          <p:nvPr/>
        </p:nvSpPr>
        <p:spPr>
          <a:xfrm>
            <a:off x="3961489" y="2356768"/>
            <a:ext cx="546893" cy="307777"/>
          </a:xfrm>
          <a:prstGeom prst="rect">
            <a:avLst/>
          </a:prstGeom>
          <a:noFill/>
        </p:spPr>
        <p:txBody>
          <a:bodyPr wrap="square" rtlCol="0">
            <a:spAutoFit/>
          </a:bodyPr>
          <a:lstStyle/>
          <a:p>
            <a:endParaRPr lang="zh-TW" altLang="en-US" sz="1400" dirty="0">
              <a:latin typeface="+mn-lt"/>
              <a:ea typeface="微軟正黑體"/>
              <a:cs typeface="微軟正黑體"/>
            </a:endParaRPr>
          </a:p>
        </p:txBody>
      </p:sp>
      <p:sp>
        <p:nvSpPr>
          <p:cNvPr id="38" name="文字方塊 37"/>
          <p:cNvSpPr txBox="1"/>
          <p:nvPr/>
        </p:nvSpPr>
        <p:spPr>
          <a:xfrm>
            <a:off x="3987011" y="2174526"/>
            <a:ext cx="1140710" cy="307777"/>
          </a:xfrm>
          <a:prstGeom prst="rect">
            <a:avLst/>
          </a:prstGeom>
          <a:noFill/>
        </p:spPr>
        <p:txBody>
          <a:bodyPr wrap="square" rtlCol="0">
            <a:spAutoFit/>
          </a:bodyPr>
          <a:lstStyle/>
          <a:p>
            <a:r>
              <a:rPr lang="zh-TW" altLang="en-US" sz="1400" dirty="0" smtClean="0">
                <a:solidFill>
                  <a:srgbClr val="FF0000"/>
                </a:solidFill>
                <a:latin typeface="+mn-lt"/>
                <a:ea typeface="微軟正黑體"/>
                <a:cs typeface="微軟正黑體"/>
              </a:rPr>
              <a:t>管理</a:t>
            </a:r>
            <a:endParaRPr lang="zh-TW" altLang="en-US" sz="1400" dirty="0">
              <a:solidFill>
                <a:srgbClr val="FF0000"/>
              </a:solidFill>
              <a:latin typeface="+mn-lt"/>
              <a:ea typeface="微軟正黑體"/>
              <a:cs typeface="微軟正黑體"/>
            </a:endParaRPr>
          </a:p>
        </p:txBody>
      </p:sp>
      <p:sp>
        <p:nvSpPr>
          <p:cNvPr id="39" name="向下箭號 38"/>
          <p:cNvSpPr/>
          <p:nvPr/>
        </p:nvSpPr>
        <p:spPr bwMode="auto">
          <a:xfrm>
            <a:off x="6559458" y="2050160"/>
            <a:ext cx="107988" cy="713092"/>
          </a:xfrm>
          <a:prstGeom prst="downArrow">
            <a:avLst/>
          </a:prstGeom>
          <a:solidFill>
            <a:schemeClr val="accent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40" name="橢圓 39"/>
          <p:cNvSpPr/>
          <p:nvPr/>
        </p:nvSpPr>
        <p:spPr bwMode="auto">
          <a:xfrm>
            <a:off x="5871932" y="1251463"/>
            <a:ext cx="1477736" cy="790533"/>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41" name="文字方塊 40"/>
          <p:cNvSpPr txBox="1"/>
          <p:nvPr/>
        </p:nvSpPr>
        <p:spPr>
          <a:xfrm>
            <a:off x="6147666" y="1471899"/>
            <a:ext cx="1038716" cy="307777"/>
          </a:xfrm>
          <a:prstGeom prst="rect">
            <a:avLst/>
          </a:prstGeom>
          <a:noFill/>
        </p:spPr>
        <p:txBody>
          <a:bodyPr wrap="square" rtlCol="0">
            <a:spAutoFit/>
          </a:bodyPr>
          <a:lstStyle/>
          <a:p>
            <a:r>
              <a:rPr lang="zh-TW" altLang="en-US" sz="1400" dirty="0" smtClean="0">
                <a:latin typeface="+mn-lt"/>
                <a:ea typeface="微軟正黑體"/>
                <a:cs typeface="微軟正黑體"/>
              </a:rPr>
              <a:t>政府</a:t>
            </a:r>
            <a:r>
              <a:rPr lang="en-US" altLang="zh-TW" sz="1400" dirty="0" smtClean="0">
                <a:latin typeface="+mn-lt"/>
                <a:ea typeface="微軟正黑體"/>
                <a:cs typeface="微軟正黑體"/>
              </a:rPr>
              <a:t>/</a:t>
            </a:r>
            <a:r>
              <a:rPr lang="zh-TW" altLang="en-US" sz="1400" dirty="0" smtClean="0">
                <a:latin typeface="+mn-lt"/>
                <a:ea typeface="微軟正黑體"/>
                <a:cs typeface="微軟正黑體"/>
              </a:rPr>
              <a:t>團體</a:t>
            </a:r>
            <a:endParaRPr lang="zh-TW" altLang="en-US" sz="1400" dirty="0">
              <a:latin typeface="+mn-lt"/>
              <a:ea typeface="微軟正黑體"/>
              <a:cs typeface="微軟正黑體"/>
            </a:endParaRPr>
          </a:p>
        </p:txBody>
      </p:sp>
      <p:sp>
        <p:nvSpPr>
          <p:cNvPr id="42" name="文字方塊 38"/>
          <p:cNvSpPr>
            <a:spLocks noChangeArrowheads="1"/>
          </p:cNvSpPr>
          <p:nvPr/>
        </p:nvSpPr>
        <p:spPr bwMode="auto">
          <a:xfrm>
            <a:off x="6241091" y="2090595"/>
            <a:ext cx="12620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TW" altLang="en-US" sz="1400" dirty="0" smtClean="0">
                <a:solidFill>
                  <a:srgbClr val="FF0000"/>
                </a:solidFill>
                <a:latin typeface="+mn-lt"/>
                <a:ea typeface="微軟正黑體"/>
                <a:cs typeface="微軟正黑體"/>
                <a:sym typeface="微軟正黑體" pitchFamily="34" charset="-120"/>
              </a:rPr>
              <a:t>輔導</a:t>
            </a:r>
            <a:r>
              <a:rPr lang="en-US" altLang="zh-TW" sz="1400" dirty="0" smtClean="0">
                <a:solidFill>
                  <a:srgbClr val="FF0000"/>
                </a:solidFill>
                <a:latin typeface="+mn-lt"/>
                <a:ea typeface="微軟正黑體"/>
                <a:cs typeface="微軟正黑體"/>
                <a:sym typeface="微軟正黑體" pitchFamily="34" charset="-120"/>
              </a:rPr>
              <a:t>/</a:t>
            </a:r>
          </a:p>
          <a:p>
            <a:pPr algn="ctr"/>
            <a:r>
              <a:rPr lang="zh-TW" altLang="en-US" sz="1400" dirty="0" smtClean="0">
                <a:solidFill>
                  <a:srgbClr val="FF0000"/>
                </a:solidFill>
                <a:latin typeface="+mn-lt"/>
                <a:ea typeface="微軟正黑體"/>
                <a:cs typeface="微軟正黑體"/>
                <a:sym typeface="微軟正黑體" pitchFamily="34" charset="-120"/>
              </a:rPr>
              <a:t>補助</a:t>
            </a:r>
            <a:endParaRPr lang="zh-TW" altLang="en-US" sz="1400" dirty="0">
              <a:latin typeface="+mn-lt"/>
              <a:ea typeface="微軟正黑體"/>
              <a:cs typeface="微軟正黑體"/>
            </a:endParaRPr>
          </a:p>
        </p:txBody>
      </p:sp>
      <p:sp>
        <p:nvSpPr>
          <p:cNvPr id="43" name="矩形 42"/>
          <p:cNvSpPr/>
          <p:nvPr/>
        </p:nvSpPr>
        <p:spPr bwMode="auto">
          <a:xfrm>
            <a:off x="7503153" y="1944143"/>
            <a:ext cx="499657" cy="2864814"/>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44" name="文字方塊 43"/>
          <p:cNvSpPr txBox="1"/>
          <p:nvPr/>
        </p:nvSpPr>
        <p:spPr>
          <a:xfrm>
            <a:off x="7602700" y="2701531"/>
            <a:ext cx="400110" cy="1073150"/>
          </a:xfrm>
          <a:prstGeom prst="rect">
            <a:avLst/>
          </a:prstGeom>
          <a:noFill/>
        </p:spPr>
        <p:txBody>
          <a:bodyPr vert="eaVert" wrap="square" rtlCol="0">
            <a:spAutoFit/>
          </a:bodyPr>
          <a:lstStyle/>
          <a:p>
            <a:r>
              <a:rPr lang="zh-TW" altLang="en-US" sz="1400" dirty="0" smtClean="0">
                <a:latin typeface="+mn-lt"/>
                <a:ea typeface="微軟正黑體"/>
                <a:cs typeface="微軟正黑體"/>
              </a:rPr>
              <a:t>市場</a:t>
            </a:r>
            <a:endParaRPr lang="zh-TW" altLang="en-US" sz="1400" dirty="0">
              <a:latin typeface="+mn-lt"/>
              <a:ea typeface="微軟正黑體"/>
              <a:cs typeface="微軟正黑體"/>
            </a:endParaRPr>
          </a:p>
        </p:txBody>
      </p:sp>
      <p:sp>
        <p:nvSpPr>
          <p:cNvPr id="45" name="文字方塊 44"/>
          <p:cNvSpPr txBox="1"/>
          <p:nvPr/>
        </p:nvSpPr>
        <p:spPr>
          <a:xfrm>
            <a:off x="567780" y="5611972"/>
            <a:ext cx="7611634" cy="1169551"/>
          </a:xfrm>
          <a:prstGeom prst="rect">
            <a:avLst/>
          </a:prstGeom>
          <a:noFill/>
        </p:spPr>
        <p:txBody>
          <a:bodyPr wrap="square" rtlCol="0">
            <a:spAutoFit/>
          </a:bodyPr>
          <a:lstStyle/>
          <a:p>
            <a:r>
              <a:rPr lang="zh-TW" altLang="en-US" sz="1400" b="1" dirty="0" smtClean="0">
                <a:solidFill>
                  <a:srgbClr val="002060"/>
                </a:solidFill>
                <a:latin typeface="+mn-lt"/>
                <a:ea typeface="微軟正黑體"/>
                <a:cs typeface="微軟正黑體"/>
              </a:rPr>
              <a:t>特點</a:t>
            </a:r>
            <a:r>
              <a:rPr lang="en-US" altLang="zh-TW" sz="1400" b="1" dirty="0" smtClean="0">
                <a:solidFill>
                  <a:srgbClr val="002060"/>
                </a:solidFill>
                <a:latin typeface="+mn-lt"/>
                <a:ea typeface="微軟正黑體"/>
                <a:cs typeface="微軟正黑體"/>
              </a:rPr>
              <a:t>:</a:t>
            </a:r>
          </a:p>
          <a:p>
            <a:pPr marL="285750" indent="-285750">
              <a:buFont typeface="Wingdings" panose="05000000000000000000" pitchFamily="2" charset="2"/>
              <a:buChar char="ü"/>
            </a:pPr>
            <a:r>
              <a:rPr lang="zh-TW" altLang="en-US" sz="1400" b="1" dirty="0" smtClean="0">
                <a:solidFill>
                  <a:srgbClr val="002060"/>
                </a:solidFill>
                <a:latin typeface="+mn-lt"/>
                <a:ea typeface="微軟正黑體"/>
                <a:cs typeface="微軟正黑體"/>
              </a:rPr>
              <a:t>經營虧損由全數股本承擔；經營獲利可由社區股東購回基金持有之股權</a:t>
            </a:r>
            <a:endParaRPr lang="en-US" altLang="zh-TW" sz="1400" b="1" dirty="0" smtClean="0">
              <a:solidFill>
                <a:srgbClr val="002060"/>
              </a:solidFill>
              <a:latin typeface="+mn-lt"/>
              <a:ea typeface="微軟正黑體"/>
              <a:cs typeface="微軟正黑體"/>
            </a:endParaRPr>
          </a:p>
          <a:p>
            <a:pPr marL="285750" indent="-285750">
              <a:buFont typeface="Wingdings" panose="05000000000000000000" pitchFamily="2" charset="2"/>
              <a:buChar char="ü"/>
            </a:pPr>
            <a:r>
              <a:rPr lang="zh-TW" altLang="en-US" sz="1400" b="1" dirty="0" smtClean="0">
                <a:solidFill>
                  <a:srgbClr val="002060"/>
                </a:solidFill>
                <a:latin typeface="+mn-lt"/>
                <a:ea typeface="微軟正黑體"/>
                <a:cs typeface="微軟正黑體"/>
              </a:rPr>
              <a:t>政府輔導社企業務仍舊，惟社會企業經營可由管顧機構主導；其後獲利，依釋股逐步由社區股東主導經營</a:t>
            </a:r>
            <a:endParaRPr lang="en-US" altLang="zh-TW" sz="1400" b="1" dirty="0" smtClean="0">
              <a:solidFill>
                <a:srgbClr val="002060"/>
              </a:solidFill>
              <a:latin typeface="+mn-lt"/>
              <a:ea typeface="微軟正黑體"/>
              <a:cs typeface="微軟正黑體"/>
            </a:endParaRPr>
          </a:p>
          <a:p>
            <a:pPr marL="285750" indent="-285750">
              <a:buFont typeface="Wingdings" panose="05000000000000000000" pitchFamily="2" charset="2"/>
              <a:buChar char="ü"/>
            </a:pPr>
            <a:r>
              <a:rPr lang="zh-TW" altLang="en-US" sz="1400" b="1" dirty="0">
                <a:solidFill>
                  <a:srgbClr val="002060"/>
                </a:solidFill>
                <a:latin typeface="+mn-lt"/>
                <a:ea typeface="微軟正黑體"/>
                <a:cs typeface="微軟正黑體"/>
              </a:rPr>
              <a:t>營運資本足以因應長期資金需求</a:t>
            </a:r>
            <a:r>
              <a:rPr lang="en-US" altLang="zh-TW" sz="1400" b="1" dirty="0">
                <a:solidFill>
                  <a:srgbClr val="002060"/>
                </a:solidFill>
                <a:latin typeface="+mn-lt"/>
                <a:ea typeface="微軟正黑體"/>
                <a:cs typeface="微軟正黑體"/>
              </a:rPr>
              <a:t>; </a:t>
            </a:r>
            <a:r>
              <a:rPr lang="zh-TW" altLang="en-US" sz="1400" b="1" dirty="0">
                <a:solidFill>
                  <a:srgbClr val="002060"/>
                </a:solidFill>
                <a:latin typeface="+mn-lt"/>
                <a:ea typeface="微軟正黑體"/>
                <a:cs typeface="微軟正黑體"/>
              </a:rPr>
              <a:t>企業化管理得以永續</a:t>
            </a:r>
            <a:r>
              <a:rPr lang="zh-TW" altLang="en-US" sz="1400" b="1" dirty="0" smtClean="0">
                <a:solidFill>
                  <a:srgbClr val="002060"/>
                </a:solidFill>
                <a:latin typeface="+mn-lt"/>
                <a:ea typeface="微軟正黑體"/>
                <a:cs typeface="微軟正黑體"/>
              </a:rPr>
              <a:t>經營</a:t>
            </a:r>
            <a:endParaRPr lang="zh-TW" altLang="en-US" sz="1400" b="1" dirty="0">
              <a:solidFill>
                <a:srgbClr val="002060"/>
              </a:solidFill>
              <a:latin typeface="+mn-lt"/>
              <a:ea typeface="微軟正黑體"/>
              <a:cs typeface="微軟正黑體"/>
            </a:endParaRPr>
          </a:p>
        </p:txBody>
      </p:sp>
      <p:sp>
        <p:nvSpPr>
          <p:cNvPr id="46" name="圓角矩形 31"/>
          <p:cNvSpPr>
            <a:spLocks noChangeArrowheads="1"/>
          </p:cNvSpPr>
          <p:nvPr/>
        </p:nvSpPr>
        <p:spPr bwMode="auto">
          <a:xfrm>
            <a:off x="879884" y="4461164"/>
            <a:ext cx="780399" cy="754072"/>
          </a:xfrm>
          <a:prstGeom prst="roundRect">
            <a:avLst>
              <a:gd name="adj" fmla="val 16667"/>
            </a:avLst>
          </a:prstGeom>
          <a:solidFill>
            <a:srgbClr val="6699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zh-TW" altLang="zh-TW" sz="1400">
              <a:solidFill>
                <a:srgbClr val="000000"/>
              </a:solidFill>
              <a:latin typeface="+mn-lt"/>
              <a:ea typeface="微軟正黑體"/>
              <a:cs typeface="微軟正黑體"/>
              <a:sym typeface="微軟正黑體" pitchFamily="34" charset="-120"/>
            </a:endParaRPr>
          </a:p>
        </p:txBody>
      </p:sp>
      <p:sp>
        <p:nvSpPr>
          <p:cNvPr id="47" name="向右箭號 43"/>
          <p:cNvSpPr>
            <a:spLocks noChangeArrowheads="1"/>
          </p:cNvSpPr>
          <p:nvPr/>
        </p:nvSpPr>
        <p:spPr bwMode="auto">
          <a:xfrm rot="19231334" flipV="1">
            <a:off x="1241005" y="4260394"/>
            <a:ext cx="498232" cy="73926"/>
          </a:xfrm>
          <a:prstGeom prst="rightArrow">
            <a:avLst>
              <a:gd name="adj1" fmla="val 50000"/>
              <a:gd name="adj2" fmla="val 50109"/>
            </a:avLst>
          </a:prstGeom>
          <a:solidFill>
            <a:schemeClr val="accent1"/>
          </a:solidFill>
          <a:ln w="12700" cap="flat" cmpd="sng">
            <a:solidFill>
              <a:schemeClr val="accent1"/>
            </a:solidFill>
            <a:miter lim="800000"/>
            <a:headEnd/>
            <a:tailEnd/>
          </a:ln>
        </p:spPr>
        <p:txBody>
          <a:bodyPr anchor="ctr"/>
          <a:lstStyle/>
          <a:p>
            <a:pPr algn="ctr"/>
            <a:endParaRPr lang="zh-TW" altLang="zh-TW" sz="1400">
              <a:solidFill>
                <a:srgbClr val="FFFFFF"/>
              </a:solidFill>
              <a:latin typeface="+mn-lt"/>
              <a:ea typeface="微軟正黑體"/>
              <a:cs typeface="微軟正黑體"/>
              <a:sym typeface="微軟正黑體" pitchFamily="34" charset="-120"/>
            </a:endParaRPr>
          </a:p>
        </p:txBody>
      </p:sp>
      <p:sp>
        <p:nvSpPr>
          <p:cNvPr id="48" name="文字方塊 44"/>
          <p:cNvSpPr>
            <a:spLocks noChangeArrowheads="1"/>
          </p:cNvSpPr>
          <p:nvPr/>
        </p:nvSpPr>
        <p:spPr bwMode="auto">
          <a:xfrm>
            <a:off x="966296" y="4508329"/>
            <a:ext cx="6962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TW" altLang="en-US" sz="1400" dirty="0" smtClean="0">
                <a:solidFill>
                  <a:srgbClr val="FFFFFF"/>
                </a:solidFill>
                <a:latin typeface="+mn-lt"/>
                <a:ea typeface="微軟正黑體"/>
                <a:cs typeface="微軟正黑體"/>
                <a:sym typeface="微軟正黑體" pitchFamily="34" charset="-120"/>
              </a:rPr>
              <a:t>國發</a:t>
            </a:r>
            <a:endParaRPr lang="en-US" altLang="zh-TW" sz="1400" dirty="0" smtClean="0">
              <a:solidFill>
                <a:srgbClr val="FFFFFF"/>
              </a:solidFill>
              <a:latin typeface="+mn-lt"/>
              <a:ea typeface="微軟正黑體"/>
              <a:cs typeface="微軟正黑體"/>
              <a:sym typeface="微軟正黑體" pitchFamily="34" charset="-120"/>
            </a:endParaRPr>
          </a:p>
          <a:p>
            <a:r>
              <a:rPr lang="zh-TW" altLang="en-US" sz="1400" dirty="0" smtClean="0">
                <a:solidFill>
                  <a:srgbClr val="FFFFFF"/>
                </a:solidFill>
                <a:latin typeface="+mn-lt"/>
                <a:ea typeface="微軟正黑體"/>
                <a:cs typeface="微軟正黑體"/>
                <a:sym typeface="微軟正黑體" pitchFamily="34" charset="-120"/>
              </a:rPr>
              <a:t>基金       </a:t>
            </a:r>
            <a:endParaRPr lang="en-US" altLang="zh-TW" sz="1400" dirty="0">
              <a:solidFill>
                <a:srgbClr val="FFFFFF"/>
              </a:solidFill>
              <a:latin typeface="+mn-lt"/>
              <a:ea typeface="微軟正黑體"/>
              <a:cs typeface="微軟正黑體"/>
              <a:sym typeface="微軟正黑體" pitchFamily="34" charset="-120"/>
            </a:endParaRPr>
          </a:p>
        </p:txBody>
      </p:sp>
      <p:sp>
        <p:nvSpPr>
          <p:cNvPr id="49" name="Text Box 31"/>
          <p:cNvSpPr txBox="1">
            <a:spLocks noChangeArrowheads="1"/>
          </p:cNvSpPr>
          <p:nvPr/>
        </p:nvSpPr>
        <p:spPr bwMode="auto">
          <a:xfrm>
            <a:off x="769675" y="3238238"/>
            <a:ext cx="1093787" cy="550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dirty="0">
                <a:solidFill>
                  <a:srgbClr val="E42222"/>
                </a:solidFill>
                <a:latin typeface="+mn-lt"/>
                <a:ea typeface="微軟正黑體"/>
                <a:cs typeface="微軟正黑體"/>
              </a:rPr>
              <a:t>投資</a:t>
            </a:r>
          </a:p>
        </p:txBody>
      </p:sp>
      <p:sp>
        <p:nvSpPr>
          <p:cNvPr id="50" name="Text Box 31"/>
          <p:cNvSpPr txBox="1">
            <a:spLocks noChangeArrowheads="1"/>
          </p:cNvSpPr>
          <p:nvPr/>
        </p:nvSpPr>
        <p:spPr bwMode="auto">
          <a:xfrm>
            <a:off x="795059" y="3908967"/>
            <a:ext cx="1093787" cy="550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dirty="0">
                <a:solidFill>
                  <a:srgbClr val="E42222"/>
                </a:solidFill>
                <a:latin typeface="+mn-lt"/>
                <a:ea typeface="微軟正黑體"/>
                <a:cs typeface="微軟正黑體"/>
              </a:rPr>
              <a:t>投資</a:t>
            </a:r>
          </a:p>
        </p:txBody>
      </p:sp>
      <p:sp>
        <p:nvSpPr>
          <p:cNvPr id="51" name="圓角矩形 31"/>
          <p:cNvSpPr>
            <a:spLocks noChangeArrowheads="1"/>
          </p:cNvSpPr>
          <p:nvPr/>
        </p:nvSpPr>
        <p:spPr bwMode="auto">
          <a:xfrm>
            <a:off x="53789" y="2500494"/>
            <a:ext cx="1607430" cy="764532"/>
          </a:xfrm>
          <a:prstGeom prst="roundRect">
            <a:avLst>
              <a:gd name="adj" fmla="val 16667"/>
            </a:avLst>
          </a:prstGeom>
          <a:solidFill>
            <a:srgbClr val="6699FF"/>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r>
              <a:rPr lang="zh-TW" altLang="en-US" sz="1400" dirty="0" smtClean="0">
                <a:solidFill>
                  <a:srgbClr val="000000"/>
                </a:solidFill>
                <a:latin typeface="+mn-lt"/>
                <a:ea typeface="微軟正黑體"/>
                <a:cs typeface="微軟正黑體"/>
                <a:sym typeface="微軟正黑體" pitchFamily="34" charset="-120"/>
              </a:rPr>
              <a:t>民間資金</a:t>
            </a:r>
            <a:r>
              <a:rPr lang="en-US" altLang="zh-TW" sz="1400" dirty="0" smtClean="0">
                <a:solidFill>
                  <a:srgbClr val="000000"/>
                </a:solidFill>
                <a:latin typeface="+mn-lt"/>
                <a:ea typeface="微軟正黑體"/>
                <a:cs typeface="微軟正黑體"/>
                <a:sym typeface="微軟正黑體" pitchFamily="34" charset="-120"/>
              </a:rPr>
              <a:t>(</a:t>
            </a:r>
            <a:r>
              <a:rPr lang="zh-TW" altLang="en-US" sz="1400" dirty="0" smtClean="0">
                <a:solidFill>
                  <a:srgbClr val="000000"/>
                </a:solidFill>
                <a:latin typeface="+mn-lt"/>
                <a:ea typeface="微軟正黑體"/>
                <a:cs typeface="微軟正黑體"/>
                <a:sym typeface="微軟正黑體" pitchFamily="34" charset="-120"/>
              </a:rPr>
              <a:t>包括財團法人、基金會</a:t>
            </a:r>
            <a:r>
              <a:rPr lang="en-US" altLang="zh-TW" sz="1400" dirty="0" smtClean="0">
                <a:solidFill>
                  <a:srgbClr val="000000"/>
                </a:solidFill>
                <a:latin typeface="+mn-lt"/>
                <a:ea typeface="微軟正黑體"/>
                <a:cs typeface="微軟正黑體"/>
                <a:sym typeface="微軟正黑體" pitchFamily="34" charset="-120"/>
              </a:rPr>
              <a:t>)</a:t>
            </a:r>
            <a:endParaRPr lang="zh-TW" altLang="zh-TW" sz="1400" dirty="0">
              <a:solidFill>
                <a:srgbClr val="000000"/>
              </a:solidFill>
              <a:latin typeface="+mn-lt"/>
              <a:ea typeface="微軟正黑體"/>
              <a:cs typeface="微軟正黑體"/>
              <a:sym typeface="微軟正黑體" pitchFamily="34" charset="-120"/>
            </a:endParaRPr>
          </a:p>
        </p:txBody>
      </p:sp>
      <p:sp>
        <p:nvSpPr>
          <p:cNvPr id="52" name="文字方塊 44"/>
          <p:cNvSpPr>
            <a:spLocks noChangeArrowheads="1"/>
          </p:cNvSpPr>
          <p:nvPr/>
        </p:nvSpPr>
        <p:spPr bwMode="auto">
          <a:xfrm>
            <a:off x="269108" y="2212722"/>
            <a:ext cx="123800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TW" altLang="en-US" sz="1400" dirty="0" smtClean="0">
                <a:solidFill>
                  <a:srgbClr val="FFFFFF"/>
                </a:solidFill>
                <a:latin typeface="+mn-lt"/>
                <a:ea typeface="微軟正黑體"/>
                <a:cs typeface="微軟正黑體"/>
                <a:sym typeface="微軟正黑體" pitchFamily="34" charset="-120"/>
              </a:rPr>
              <a:t>民間資金       </a:t>
            </a:r>
            <a:endParaRPr lang="en-US" altLang="zh-TW" sz="1400" dirty="0">
              <a:solidFill>
                <a:srgbClr val="FFFFFF"/>
              </a:solidFill>
              <a:latin typeface="+mn-lt"/>
              <a:ea typeface="微軟正黑體"/>
              <a:cs typeface="微軟正黑體"/>
              <a:sym typeface="微軟正黑體" pitchFamily="34" charset="-120"/>
            </a:endParaRPr>
          </a:p>
        </p:txBody>
      </p:sp>
      <p:sp>
        <p:nvSpPr>
          <p:cNvPr id="54" name="向右箭號 43"/>
          <p:cNvSpPr>
            <a:spLocks noChangeArrowheads="1"/>
          </p:cNvSpPr>
          <p:nvPr/>
        </p:nvSpPr>
        <p:spPr bwMode="auto">
          <a:xfrm rot="2274900" flipV="1">
            <a:off x="1177926" y="3373610"/>
            <a:ext cx="491335" cy="59616"/>
          </a:xfrm>
          <a:prstGeom prst="rightArrow">
            <a:avLst>
              <a:gd name="adj1" fmla="val 50000"/>
              <a:gd name="adj2" fmla="val 50109"/>
            </a:avLst>
          </a:prstGeom>
          <a:solidFill>
            <a:schemeClr val="accent1"/>
          </a:solidFill>
          <a:ln w="12700" cap="flat" cmpd="sng">
            <a:solidFill>
              <a:schemeClr val="accent1"/>
            </a:solidFill>
            <a:miter lim="800000"/>
            <a:headEnd/>
            <a:tailEnd/>
          </a:ln>
        </p:spPr>
        <p:txBody>
          <a:bodyPr anchor="ctr"/>
          <a:lstStyle/>
          <a:p>
            <a:pPr algn="ctr"/>
            <a:endParaRPr lang="zh-TW" altLang="zh-TW" sz="1400">
              <a:solidFill>
                <a:srgbClr val="FFFFFF"/>
              </a:solidFill>
              <a:latin typeface="+mn-lt"/>
              <a:ea typeface="微軟正黑體"/>
              <a:cs typeface="微軟正黑體"/>
              <a:sym typeface="微軟正黑體" pitchFamily="34" charset="-120"/>
            </a:endParaRPr>
          </a:p>
        </p:txBody>
      </p:sp>
      <p:sp>
        <p:nvSpPr>
          <p:cNvPr id="55" name="投影片編號版面配置區 2"/>
          <p:cNvSpPr>
            <a:spLocks noGrp="1"/>
          </p:cNvSpPr>
          <p:nvPr>
            <p:ph type="sldNum" sz="quarter" idx="12"/>
          </p:nvPr>
        </p:nvSpPr>
        <p:spPr>
          <a:xfrm>
            <a:off x="6553200" y="6245225"/>
            <a:ext cx="2133600" cy="476250"/>
          </a:xfrm>
        </p:spPr>
        <p:txBody>
          <a:bodyPr/>
          <a:lstStyle/>
          <a:p>
            <a:fld id="{67DA033B-3015-BD4A-9DD0-276FF21221EF}" type="slidenum">
              <a:rPr lang="en-US" altLang="zh-TW" smtClean="0"/>
              <a:pPr/>
              <a:t>9</a:t>
            </a:fld>
            <a:endParaRPr lang="en-US" altLang="zh-TW" dirty="0"/>
          </a:p>
        </p:txBody>
      </p:sp>
    </p:spTree>
    <p:extLst>
      <p:ext uri="{BB962C8B-B14F-4D97-AF65-F5344CB8AC3E}">
        <p14:creationId xmlns:p14="http://schemas.microsoft.com/office/powerpoint/2010/main" val="4174287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標題 2"/>
          <p:cNvSpPr>
            <a:spLocks noGrp="1"/>
          </p:cNvSpPr>
          <p:nvPr>
            <p:ph type="ctrTitle"/>
          </p:nvPr>
        </p:nvSpPr>
        <p:spPr>
          <a:xfrm>
            <a:off x="286727" y="2013168"/>
            <a:ext cx="8379475" cy="2001795"/>
          </a:xfrm>
        </p:spPr>
        <p:txBody>
          <a:bodyPr anchor="ctr">
            <a:normAutofit/>
          </a:bodyPr>
          <a:lstStyle/>
          <a:p>
            <a:pPr algn="ctr">
              <a:lnSpc>
                <a:spcPct val="120000"/>
              </a:lnSpc>
            </a:pPr>
            <a:r>
              <a:rPr lang="zh-TW" altLang="en-US" sz="4000" b="1" dirty="0" smtClean="0">
                <a:solidFill>
                  <a:srgbClr val="002060"/>
                </a:solidFill>
                <a:latin typeface="+mn-lt"/>
                <a:ea typeface="微軟正黑體"/>
                <a:cs typeface="微軟正黑體"/>
              </a:rPr>
              <a:t>三、「</a:t>
            </a:r>
            <a:r>
              <a:rPr lang="zh-TW" altLang="en-US" sz="4000" b="1" dirty="0">
                <a:solidFill>
                  <a:srgbClr val="002060"/>
                </a:solidFill>
                <a:latin typeface="+mn-lt"/>
                <a:ea typeface="微軟正黑體"/>
                <a:cs typeface="微軟正黑體"/>
              </a:rPr>
              <a:t>社會發展</a:t>
            </a:r>
            <a:r>
              <a:rPr lang="zh-TW" altLang="en-US" sz="4000" b="1" dirty="0" smtClean="0">
                <a:solidFill>
                  <a:srgbClr val="002060"/>
                </a:solidFill>
                <a:latin typeface="+mn-lt"/>
                <a:ea typeface="微軟正黑體"/>
                <a:cs typeface="微軟正黑體"/>
              </a:rPr>
              <a:t>投資作業要點」說明</a:t>
            </a:r>
            <a:endParaRPr lang="zh-TW" altLang="en-US" sz="4000" b="1" dirty="0">
              <a:solidFill>
                <a:srgbClr val="002060"/>
              </a:solidFill>
              <a:latin typeface="+mn-lt"/>
              <a:ea typeface="微軟正黑體"/>
              <a:cs typeface="微軟正黑體"/>
            </a:endParaRPr>
          </a:p>
        </p:txBody>
      </p:sp>
      <p:sp>
        <p:nvSpPr>
          <p:cNvPr id="5" name="投影片編號版面配置區 2"/>
          <p:cNvSpPr>
            <a:spLocks noGrp="1"/>
          </p:cNvSpPr>
          <p:nvPr>
            <p:ph type="sldNum" sz="quarter" idx="12"/>
          </p:nvPr>
        </p:nvSpPr>
        <p:spPr>
          <a:xfrm>
            <a:off x="6553200" y="6245225"/>
            <a:ext cx="2133600" cy="476250"/>
          </a:xfrm>
        </p:spPr>
        <p:txBody>
          <a:bodyPr/>
          <a:lstStyle/>
          <a:p>
            <a:fld id="{67DA033B-3015-BD4A-9DD0-276FF21221EF}" type="slidenum">
              <a:rPr lang="en-US" altLang="zh-TW" smtClean="0"/>
              <a:pPr/>
              <a:t>10</a:t>
            </a:fld>
            <a:endParaRPr lang="en-US" altLang="zh-TW"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1" name="內容版面配置區 2"/>
          <p:cNvSpPr txBox="1"/>
          <p:nvPr/>
        </p:nvSpPr>
        <p:spPr>
          <a:xfrm>
            <a:off x="971551" y="1803966"/>
            <a:ext cx="7200900" cy="4376915"/>
          </a:xfrm>
          <a:prstGeom prst="rect">
            <a:avLst/>
          </a:prstGeom>
        </p:spPr>
        <p:txBody>
          <a:bodyPr/>
          <a:lstStyle>
            <a:lvl1pPr marL="227013" indent="-227013" algn="l" rtl="0" eaLnBrk="0" fontAlgn="base" hangingPunct="0">
              <a:spcBef>
                <a:spcPts val="1800"/>
              </a:spcBef>
              <a:spcAft>
                <a:spcPct val="0"/>
              </a:spcAft>
              <a:buClr>
                <a:schemeClr val="accent1"/>
              </a:buClr>
              <a:buSzPct val="100000"/>
              <a:buFont typeface="Arial" charset="0"/>
              <a:buChar char="▪"/>
              <a:defRPr sz="2000" kern="1200">
                <a:solidFill>
                  <a:schemeClr val="tx1"/>
                </a:solidFill>
                <a:latin typeface="Calibri" panose="020F0502020204030204" pitchFamily="34" charset="0"/>
                <a:ea typeface="文鼎圓體M" panose="020F0609000000000000" pitchFamily="49" charset="-120"/>
                <a:cs typeface="文鼎圓體M"/>
              </a:defRPr>
            </a:lvl1pPr>
            <a:lvl2pPr marL="455613" indent="-180975" algn="l" rtl="0" eaLnBrk="0" fontAlgn="base" hangingPunct="0">
              <a:spcBef>
                <a:spcPts val="1200"/>
              </a:spcBef>
              <a:spcAft>
                <a:spcPct val="0"/>
              </a:spcAft>
              <a:buClr>
                <a:schemeClr val="accent1"/>
              </a:buClr>
              <a:buSzPct val="100000"/>
              <a:buFont typeface="Arial" charset="0"/>
              <a:buChar char="▪"/>
              <a:defRPr kern="1200">
                <a:solidFill>
                  <a:schemeClr val="tx1"/>
                </a:solidFill>
                <a:latin typeface="Calibri" panose="020F0502020204030204" pitchFamily="34" charset="0"/>
                <a:ea typeface="文鼎圓體M" panose="020F0609000000000000" pitchFamily="49" charset="-120"/>
                <a:cs typeface="文鼎圓體M"/>
              </a:defRPr>
            </a:lvl2pPr>
            <a:lvl3pPr marL="684213" indent="-177800" algn="l" rtl="0" eaLnBrk="0" fontAlgn="base" hangingPunct="0">
              <a:spcBef>
                <a:spcPts val="800"/>
              </a:spcBef>
              <a:spcAft>
                <a:spcPct val="0"/>
              </a:spcAft>
              <a:buClr>
                <a:schemeClr val="accent1"/>
              </a:buClr>
              <a:buSzPct val="100000"/>
              <a:buFont typeface="Arial" charset="0"/>
              <a:buChar char="▪"/>
              <a:defRPr sz="1600" kern="1200">
                <a:solidFill>
                  <a:schemeClr val="tx1"/>
                </a:solidFill>
                <a:latin typeface="Calibri" panose="020F0502020204030204" pitchFamily="34" charset="0"/>
                <a:ea typeface="文鼎圓體M" panose="020F0609000000000000" pitchFamily="49" charset="-120"/>
                <a:cs typeface="文鼎圓體M"/>
              </a:defRPr>
            </a:lvl3pPr>
            <a:lvl4pPr marL="912813" indent="-180975" algn="l" rtl="0" eaLnBrk="0" fontAlgn="base" hangingPunct="0">
              <a:spcBef>
                <a:spcPts val="800"/>
              </a:spcBef>
              <a:spcAft>
                <a:spcPct val="0"/>
              </a:spcAft>
              <a:buClr>
                <a:schemeClr val="accent1"/>
              </a:buClr>
              <a:buSzPct val="100000"/>
              <a:buFont typeface="Arial" charset="0"/>
              <a:buChar char="▪"/>
              <a:defRPr sz="1400" kern="1200">
                <a:solidFill>
                  <a:schemeClr val="tx1"/>
                </a:solidFill>
                <a:latin typeface="Calibri" panose="020F0502020204030204" pitchFamily="34" charset="0"/>
                <a:ea typeface="文鼎圓體M" panose="020F0609000000000000" pitchFamily="49" charset="-120"/>
                <a:cs typeface="文鼎圓體M"/>
              </a:defRPr>
            </a:lvl4pPr>
            <a:lvl5pPr marL="1141413" indent="-177800" algn="l" rtl="0" eaLnBrk="0" fontAlgn="base" hangingPunct="0">
              <a:spcBef>
                <a:spcPts val="600"/>
              </a:spcBef>
              <a:spcAft>
                <a:spcPct val="0"/>
              </a:spcAft>
              <a:buClr>
                <a:schemeClr val="accent1"/>
              </a:buClr>
              <a:buSzPct val="100000"/>
              <a:buFont typeface="Arial" charset="0"/>
              <a:buChar char="▪"/>
              <a:defRPr sz="1400" kern="1200">
                <a:solidFill>
                  <a:schemeClr val="tx1"/>
                </a:solidFill>
                <a:latin typeface="Calibri" panose="020F0502020204030204" pitchFamily="34" charset="0"/>
                <a:ea typeface="文鼎圓體M" panose="020F0609000000000000" pitchFamily="49" charset="-120"/>
                <a:cs typeface="文鼎圓體M"/>
              </a:defRPr>
            </a:lvl5pPr>
            <a:lvl6pPr marL="1371445" indent="-182859"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017" indent="-179367"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592" indent="-182859"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166" indent="-179367"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pPr marL="567118" indent="-316531">
              <a:lnSpc>
                <a:spcPts val="3500"/>
              </a:lnSpc>
              <a:spcBef>
                <a:spcPts val="2400"/>
              </a:spcBef>
              <a:buClr>
                <a:schemeClr val="accent2">
                  <a:lumMod val="75000"/>
                </a:schemeClr>
              </a:buClr>
              <a:buFont typeface="Wingdings" panose="05000000000000000000" pitchFamily="2" charset="2"/>
              <a:buChar char="n"/>
            </a:pPr>
            <a:endParaRPr lang="zh-TW" altLang="en-US" sz="2200" dirty="0">
              <a:latin typeface="+mn-ea"/>
              <a:ea typeface="+mn-ea"/>
              <a:cs typeface="Arial" panose="020B0604020202020204" pitchFamily="34" charset="0"/>
            </a:endParaRPr>
          </a:p>
        </p:txBody>
      </p:sp>
      <p:sp>
        <p:nvSpPr>
          <p:cNvPr id="6" name="標題 5"/>
          <p:cNvSpPr>
            <a:spLocks noGrp="1"/>
          </p:cNvSpPr>
          <p:nvPr>
            <p:ph type="title"/>
          </p:nvPr>
        </p:nvSpPr>
        <p:spPr/>
        <p:txBody>
          <a:bodyPr/>
          <a:lstStyle/>
          <a:p>
            <a:r>
              <a:rPr lang="zh-TW" altLang="en-US" sz="4000" b="1" dirty="0">
                <a:solidFill>
                  <a:srgbClr val="002060"/>
                </a:solidFill>
                <a:latin typeface="微軟正黑體"/>
                <a:ea typeface="微軟正黑體"/>
                <a:cs typeface="微軟正黑體"/>
              </a:rPr>
              <a:t>計畫金額、期間及投資</a:t>
            </a:r>
            <a:r>
              <a:rPr lang="zh-TW" altLang="en-US" sz="4000" b="1" dirty="0" smtClean="0">
                <a:solidFill>
                  <a:srgbClr val="002060"/>
                </a:solidFill>
                <a:latin typeface="微軟正黑體"/>
                <a:ea typeface="微軟正黑體"/>
                <a:cs typeface="微軟正黑體"/>
              </a:rPr>
              <a:t>比例</a:t>
            </a:r>
            <a:endParaRPr kumimoji="1" lang="zh-TW" altLang="en-US" sz="4000" dirty="0">
              <a:latin typeface="微軟正黑體"/>
              <a:ea typeface="微軟正黑體"/>
              <a:cs typeface="微軟正黑體"/>
            </a:endParaRPr>
          </a:p>
        </p:txBody>
      </p:sp>
      <p:sp>
        <p:nvSpPr>
          <p:cNvPr id="5" name="內容版面配置區 4"/>
          <p:cNvSpPr>
            <a:spLocks noGrp="1"/>
          </p:cNvSpPr>
          <p:nvPr>
            <p:ph idx="1"/>
          </p:nvPr>
        </p:nvSpPr>
        <p:spPr/>
        <p:txBody>
          <a:bodyPr/>
          <a:lstStyle/>
          <a:p>
            <a:pPr marL="567118" indent="-316531">
              <a:lnSpc>
                <a:spcPct val="120000"/>
              </a:lnSpc>
              <a:spcBef>
                <a:spcPts val="600"/>
              </a:spcBef>
              <a:buClr>
                <a:schemeClr val="accent2">
                  <a:lumMod val="75000"/>
                </a:schemeClr>
              </a:buClr>
              <a:buFont typeface="Wingdings" panose="05000000000000000000" pitchFamily="2" charset="2"/>
              <a:buChar char="n"/>
            </a:pPr>
            <a:r>
              <a:rPr lang="zh-TW" altLang="en-US" sz="2800" b="1" dirty="0">
                <a:ea typeface="微軟正黑體"/>
                <a:cs typeface="微軟正黑體"/>
              </a:rPr>
              <a:t>計畫金額：</a:t>
            </a:r>
            <a:r>
              <a:rPr lang="zh-TW" altLang="en-US" sz="2800" dirty="0">
                <a:ea typeface="微軟正黑體"/>
                <a:cs typeface="微軟正黑體"/>
              </a:rPr>
              <a:t>國發基金匡列 </a:t>
            </a:r>
            <a:r>
              <a:rPr lang="en-US" altLang="zh-TW" sz="2800" dirty="0">
                <a:solidFill>
                  <a:srgbClr val="FF0000"/>
                </a:solidFill>
                <a:ea typeface="微軟正黑體"/>
                <a:cs typeface="微軟正黑體"/>
              </a:rPr>
              <a:t>10 </a:t>
            </a:r>
            <a:r>
              <a:rPr lang="zh-TW" altLang="en-US" sz="2800" dirty="0">
                <a:solidFill>
                  <a:srgbClr val="FF0000"/>
                </a:solidFill>
                <a:ea typeface="微軟正黑體"/>
                <a:cs typeface="微軟正黑體"/>
              </a:rPr>
              <a:t>億元</a:t>
            </a:r>
          </a:p>
          <a:p>
            <a:pPr marL="567118" indent="-316531">
              <a:lnSpc>
                <a:spcPct val="120000"/>
              </a:lnSpc>
              <a:spcBef>
                <a:spcPts val="600"/>
              </a:spcBef>
              <a:buClr>
                <a:schemeClr val="accent2">
                  <a:lumMod val="75000"/>
                </a:schemeClr>
              </a:buClr>
              <a:buFont typeface="Wingdings" panose="05000000000000000000" pitchFamily="2" charset="2"/>
              <a:buChar char="n"/>
            </a:pPr>
            <a:r>
              <a:rPr lang="zh-TW" altLang="en-US" sz="2800" b="1" dirty="0">
                <a:ea typeface="微軟正黑體"/>
                <a:cs typeface="微軟正黑體"/>
              </a:rPr>
              <a:t>申請期間：</a:t>
            </a:r>
            <a:r>
              <a:rPr lang="en-US" altLang="zh-TW" sz="2800" dirty="0">
                <a:solidFill>
                  <a:srgbClr val="FF0000"/>
                </a:solidFill>
                <a:ea typeface="微軟正黑體"/>
                <a:cs typeface="微軟正黑體"/>
              </a:rPr>
              <a:t>3 </a:t>
            </a:r>
            <a:r>
              <a:rPr lang="zh-TW" altLang="en-US" sz="2800" dirty="0">
                <a:solidFill>
                  <a:srgbClr val="FF0000"/>
                </a:solidFill>
                <a:ea typeface="微軟正黑體"/>
                <a:cs typeface="微軟正黑體"/>
              </a:rPr>
              <a:t>年</a:t>
            </a:r>
          </a:p>
          <a:p>
            <a:pPr marL="567118" indent="-316531">
              <a:lnSpc>
                <a:spcPct val="120000"/>
              </a:lnSpc>
              <a:spcBef>
                <a:spcPts val="600"/>
              </a:spcBef>
              <a:buClr>
                <a:schemeClr val="accent2">
                  <a:lumMod val="75000"/>
                </a:schemeClr>
              </a:buClr>
              <a:buFont typeface="Wingdings" panose="05000000000000000000" pitchFamily="2" charset="2"/>
              <a:buChar char="n"/>
            </a:pPr>
            <a:r>
              <a:rPr lang="zh-TW" altLang="en-US" sz="2800" b="1" dirty="0">
                <a:ea typeface="微軟正黑體"/>
                <a:cs typeface="微軟正黑體"/>
              </a:rPr>
              <a:t>國發基金對個別基金投資比例：</a:t>
            </a:r>
            <a:endParaRPr lang="en-US" altLang="zh-TW" sz="2800" b="1" dirty="0">
              <a:ea typeface="微軟正黑體"/>
              <a:cs typeface="微軟正黑體"/>
            </a:endParaRPr>
          </a:p>
          <a:p>
            <a:pPr marL="250587" indent="0">
              <a:lnSpc>
                <a:spcPct val="120000"/>
              </a:lnSpc>
              <a:spcBef>
                <a:spcPts val="600"/>
              </a:spcBef>
              <a:buClr>
                <a:schemeClr val="accent2">
                  <a:lumMod val="75000"/>
                </a:schemeClr>
              </a:buClr>
              <a:buNone/>
            </a:pPr>
            <a:r>
              <a:rPr lang="zh-TW" altLang="en-US" sz="2800" b="1" dirty="0">
                <a:ea typeface="微軟正黑體"/>
                <a:cs typeface="微軟正黑體"/>
              </a:rPr>
              <a:t>    </a:t>
            </a:r>
            <a:r>
              <a:rPr lang="zh-TW" altLang="en-US" sz="2800" dirty="0">
                <a:ea typeface="微軟正黑體"/>
                <a:cs typeface="微軟正黑體"/>
              </a:rPr>
              <a:t>以實際募資金額 </a:t>
            </a:r>
            <a:r>
              <a:rPr lang="en-US" altLang="zh-TW" sz="2800" dirty="0">
                <a:solidFill>
                  <a:srgbClr val="FF0000"/>
                </a:solidFill>
                <a:ea typeface="微軟正黑體"/>
                <a:cs typeface="微軟正黑體"/>
              </a:rPr>
              <a:t>40% </a:t>
            </a:r>
            <a:r>
              <a:rPr lang="zh-TW" altLang="en-US" sz="2800" dirty="0">
                <a:ea typeface="微軟正黑體"/>
                <a:cs typeface="微軟正黑體"/>
              </a:rPr>
              <a:t>為上限</a:t>
            </a:r>
          </a:p>
          <a:p>
            <a:pPr>
              <a:lnSpc>
                <a:spcPct val="120000"/>
              </a:lnSpc>
              <a:spcBef>
                <a:spcPts val="600"/>
              </a:spcBef>
            </a:pPr>
            <a:endParaRPr kumimoji="1" lang="zh-TW" altLang="en-US" sz="2000" dirty="0"/>
          </a:p>
        </p:txBody>
      </p:sp>
      <p:sp>
        <p:nvSpPr>
          <p:cNvPr id="7" name="投影片編號版面配置區 6"/>
          <p:cNvSpPr>
            <a:spLocks noGrp="1"/>
          </p:cNvSpPr>
          <p:nvPr>
            <p:ph type="sldNum" sz="quarter" idx="12"/>
          </p:nvPr>
        </p:nvSpPr>
        <p:spPr/>
        <p:txBody>
          <a:bodyPr/>
          <a:lstStyle/>
          <a:p>
            <a:fld id="{67DA033B-3015-BD4A-9DD0-276FF21221EF}" type="slidenum">
              <a:rPr lang="en-US" altLang="zh-TW" smtClean="0"/>
              <a:pPr/>
              <a:t>11</a:t>
            </a:fld>
            <a:endParaRPr lang="en-US" altLang="zh-TW"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標題 1"/>
          <p:cNvSpPr txBox="1"/>
          <p:nvPr/>
        </p:nvSpPr>
        <p:spPr>
          <a:xfrm>
            <a:off x="457200" y="278784"/>
            <a:ext cx="8229600" cy="1068844"/>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0000"/>
              </a:lnSpc>
            </a:pPr>
            <a:r>
              <a:rPr lang="zh-TW" altLang="en-US" sz="4000" b="1" dirty="0">
                <a:solidFill>
                  <a:srgbClr val="002060"/>
                </a:solidFill>
                <a:latin typeface="微軟正黑體"/>
                <a:ea typeface="微軟正黑體"/>
                <a:cs typeface="微軟正黑體"/>
              </a:rPr>
              <a:t>投資範圍</a:t>
            </a:r>
          </a:p>
        </p:txBody>
      </p:sp>
      <p:sp>
        <p:nvSpPr>
          <p:cNvPr id="1048704" name="內容版面配置區 2"/>
          <p:cNvSpPr txBox="1"/>
          <p:nvPr/>
        </p:nvSpPr>
        <p:spPr>
          <a:xfrm>
            <a:off x="457200" y="1600200"/>
            <a:ext cx="7744186" cy="5706319"/>
          </a:xfrm>
          <a:prstGeom prst="rect">
            <a:avLst/>
          </a:prstGeom>
        </p:spPr>
        <p:txBody>
          <a:bodyPr/>
          <a:lstStyle>
            <a:lvl1pPr marL="227013" indent="-227013" algn="l" rtl="0" eaLnBrk="0" fontAlgn="base" hangingPunct="0">
              <a:spcBef>
                <a:spcPts val="1800"/>
              </a:spcBef>
              <a:spcAft>
                <a:spcPct val="0"/>
              </a:spcAft>
              <a:buClr>
                <a:schemeClr val="accent1"/>
              </a:buClr>
              <a:buSzPct val="100000"/>
              <a:buFont typeface="Arial" charset="0"/>
              <a:buChar char="▪"/>
              <a:defRPr sz="2000" kern="1200">
                <a:solidFill>
                  <a:schemeClr val="tx1"/>
                </a:solidFill>
                <a:latin typeface="Calibri" panose="020F0502020204030204" pitchFamily="34" charset="0"/>
                <a:ea typeface="文鼎圓體M" panose="020F0609000000000000" pitchFamily="49" charset="-120"/>
                <a:cs typeface="文鼎圓體M"/>
              </a:defRPr>
            </a:lvl1pPr>
            <a:lvl2pPr marL="455613" indent="-180975" algn="l" rtl="0" eaLnBrk="0" fontAlgn="base" hangingPunct="0">
              <a:spcBef>
                <a:spcPts val="1200"/>
              </a:spcBef>
              <a:spcAft>
                <a:spcPct val="0"/>
              </a:spcAft>
              <a:buClr>
                <a:schemeClr val="accent1"/>
              </a:buClr>
              <a:buSzPct val="100000"/>
              <a:buFont typeface="Arial" charset="0"/>
              <a:buChar char="▪"/>
              <a:defRPr kern="1200">
                <a:solidFill>
                  <a:schemeClr val="tx1"/>
                </a:solidFill>
                <a:latin typeface="Calibri" panose="020F0502020204030204" pitchFamily="34" charset="0"/>
                <a:ea typeface="文鼎圓體M" panose="020F0609000000000000" pitchFamily="49" charset="-120"/>
                <a:cs typeface="文鼎圓體M"/>
              </a:defRPr>
            </a:lvl2pPr>
            <a:lvl3pPr marL="684213" indent="-177800" algn="l" rtl="0" eaLnBrk="0" fontAlgn="base" hangingPunct="0">
              <a:spcBef>
                <a:spcPts val="800"/>
              </a:spcBef>
              <a:spcAft>
                <a:spcPct val="0"/>
              </a:spcAft>
              <a:buClr>
                <a:schemeClr val="accent1"/>
              </a:buClr>
              <a:buSzPct val="100000"/>
              <a:buFont typeface="Arial" charset="0"/>
              <a:buChar char="▪"/>
              <a:defRPr sz="1600" kern="1200">
                <a:solidFill>
                  <a:schemeClr val="tx1"/>
                </a:solidFill>
                <a:latin typeface="Calibri" panose="020F0502020204030204" pitchFamily="34" charset="0"/>
                <a:ea typeface="文鼎圓體M" panose="020F0609000000000000" pitchFamily="49" charset="-120"/>
                <a:cs typeface="文鼎圓體M"/>
              </a:defRPr>
            </a:lvl3pPr>
            <a:lvl4pPr marL="912813" indent="-180975" algn="l" rtl="0" eaLnBrk="0" fontAlgn="base" hangingPunct="0">
              <a:spcBef>
                <a:spcPts val="800"/>
              </a:spcBef>
              <a:spcAft>
                <a:spcPct val="0"/>
              </a:spcAft>
              <a:buClr>
                <a:schemeClr val="accent1"/>
              </a:buClr>
              <a:buSzPct val="100000"/>
              <a:buFont typeface="Arial" charset="0"/>
              <a:buChar char="▪"/>
              <a:defRPr sz="1400" kern="1200">
                <a:solidFill>
                  <a:schemeClr val="tx1"/>
                </a:solidFill>
                <a:latin typeface="Calibri" panose="020F0502020204030204" pitchFamily="34" charset="0"/>
                <a:ea typeface="文鼎圓體M" panose="020F0609000000000000" pitchFamily="49" charset="-120"/>
                <a:cs typeface="文鼎圓體M"/>
              </a:defRPr>
            </a:lvl4pPr>
            <a:lvl5pPr marL="1141413" indent="-177800" algn="l" rtl="0" eaLnBrk="0" fontAlgn="base" hangingPunct="0">
              <a:spcBef>
                <a:spcPts val="600"/>
              </a:spcBef>
              <a:spcAft>
                <a:spcPct val="0"/>
              </a:spcAft>
              <a:buClr>
                <a:schemeClr val="accent1"/>
              </a:buClr>
              <a:buSzPct val="100000"/>
              <a:buFont typeface="Arial" charset="0"/>
              <a:buChar char="▪"/>
              <a:defRPr sz="1400" kern="1200">
                <a:solidFill>
                  <a:schemeClr val="tx1"/>
                </a:solidFill>
                <a:latin typeface="Calibri" panose="020F0502020204030204" pitchFamily="34" charset="0"/>
                <a:ea typeface="文鼎圓體M" panose="020F0609000000000000" pitchFamily="49" charset="-120"/>
                <a:cs typeface="文鼎圓體M"/>
              </a:defRPr>
            </a:lvl5pPr>
            <a:lvl6pPr marL="1371445" indent="-182859"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017" indent="-179367"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592" indent="-182859"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166" indent="-179367"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pPr marL="567118" indent="-316531">
              <a:lnSpc>
                <a:spcPct val="120000"/>
              </a:lnSpc>
              <a:spcBef>
                <a:spcPts val="600"/>
              </a:spcBef>
              <a:buClr>
                <a:schemeClr val="accent2">
                  <a:lumMod val="75000"/>
                </a:schemeClr>
              </a:buClr>
              <a:buFont typeface="Wingdings" panose="05000000000000000000" pitchFamily="2" charset="2"/>
              <a:buChar char="n"/>
            </a:pPr>
            <a:r>
              <a:rPr lang="zh-TW" altLang="en-US" sz="2400" b="1" dirty="0" smtClean="0">
                <a:latin typeface="+mn-lt"/>
                <a:ea typeface="微軟正黑體"/>
                <a:cs typeface="微軟正黑體"/>
              </a:rPr>
              <a:t>以結合民間資金方式成立創業投資事業</a:t>
            </a:r>
            <a:r>
              <a:rPr lang="zh-TW" altLang="zh-TW" sz="2400" b="1" dirty="0" smtClean="0">
                <a:latin typeface="+mn-lt"/>
                <a:ea typeface="微軟正黑體"/>
                <a:cs typeface="微軟正黑體"/>
              </a:rPr>
              <a:t>，</a:t>
            </a:r>
            <a:r>
              <a:rPr lang="zh-TW" altLang="en-US" sz="2400" b="1" dirty="0" smtClean="0">
                <a:latin typeface="+mn-lt"/>
                <a:ea typeface="微軟正黑體"/>
                <a:cs typeface="微軟正黑體"/>
              </a:rPr>
              <a:t>投資於有助我國社會企業發展相關之事業</a:t>
            </a:r>
            <a:endParaRPr lang="zh-TW" altLang="zh-TW" sz="2400" b="1" dirty="0">
              <a:latin typeface="+mn-lt"/>
              <a:ea typeface="微軟正黑體"/>
              <a:cs typeface="微軟正黑體"/>
            </a:endParaRPr>
          </a:p>
          <a:p>
            <a:pPr marL="893763" indent="-268288">
              <a:lnSpc>
                <a:spcPct val="120000"/>
              </a:lnSpc>
              <a:spcBef>
                <a:spcPts val="600"/>
              </a:spcBef>
              <a:buClr>
                <a:schemeClr val="accent2">
                  <a:lumMod val="75000"/>
                </a:schemeClr>
              </a:buClr>
              <a:buFont typeface="Calibri" panose="020F0502020204030204" pitchFamily="34" charset="0"/>
              <a:buChar char="−"/>
            </a:pPr>
            <a:r>
              <a:rPr lang="zh-TW" altLang="zh-TW" dirty="0" smtClean="0">
                <a:latin typeface="+mn-lt"/>
                <a:ea typeface="微軟正黑體"/>
                <a:cs typeface="微軟正黑體"/>
              </a:rPr>
              <a:t>加速</a:t>
            </a:r>
            <a:r>
              <a:rPr lang="zh-TW" altLang="zh-TW" dirty="0">
                <a:latin typeface="+mn-lt"/>
                <a:ea typeface="微軟正黑體"/>
                <a:cs typeface="微軟正黑體"/>
              </a:rPr>
              <a:t>地方</a:t>
            </a:r>
            <a:r>
              <a:rPr lang="zh-TW" altLang="zh-TW" dirty="0">
                <a:solidFill>
                  <a:srgbClr val="FF0000"/>
                </a:solidFill>
                <a:latin typeface="+mn-lt"/>
                <a:ea typeface="微軟正黑體"/>
                <a:cs typeface="微軟正黑體"/>
              </a:rPr>
              <a:t>社區產業</a:t>
            </a:r>
            <a:r>
              <a:rPr lang="zh-TW" altLang="zh-TW" dirty="0" smtClean="0">
                <a:solidFill>
                  <a:srgbClr val="FF0000"/>
                </a:solidFill>
                <a:latin typeface="+mn-lt"/>
                <a:ea typeface="微軟正黑體"/>
                <a:cs typeface="微軟正黑體"/>
              </a:rPr>
              <a:t>發展</a:t>
            </a:r>
            <a:endParaRPr lang="en-US" altLang="zh-TW" dirty="0" smtClean="0">
              <a:solidFill>
                <a:srgbClr val="FF0000"/>
              </a:solidFill>
              <a:latin typeface="+mn-lt"/>
              <a:ea typeface="微軟正黑體"/>
              <a:cs typeface="微軟正黑體"/>
            </a:endParaRPr>
          </a:p>
          <a:p>
            <a:pPr marL="893763" indent="-268288">
              <a:lnSpc>
                <a:spcPct val="120000"/>
              </a:lnSpc>
              <a:spcBef>
                <a:spcPts val="600"/>
              </a:spcBef>
              <a:buClr>
                <a:schemeClr val="accent2">
                  <a:lumMod val="75000"/>
                </a:schemeClr>
              </a:buClr>
              <a:buFont typeface="Calibri" panose="020F0502020204030204" pitchFamily="34" charset="0"/>
              <a:buChar char="−"/>
            </a:pPr>
            <a:r>
              <a:rPr lang="zh-TW" altLang="zh-TW" dirty="0" smtClean="0">
                <a:latin typeface="+mn-lt"/>
                <a:ea typeface="微軟正黑體"/>
                <a:cs typeface="微軟正黑體"/>
              </a:rPr>
              <a:t>提高</a:t>
            </a:r>
            <a:r>
              <a:rPr lang="zh-TW" altLang="zh-TW" dirty="0">
                <a:solidFill>
                  <a:srgbClr val="FF0000"/>
                </a:solidFill>
                <a:latin typeface="+mn-lt"/>
                <a:ea typeface="微軟正黑體"/>
                <a:cs typeface="微軟正黑體"/>
              </a:rPr>
              <a:t>地方就業</a:t>
            </a:r>
            <a:r>
              <a:rPr lang="zh-TW" altLang="zh-TW" dirty="0" smtClean="0">
                <a:solidFill>
                  <a:srgbClr val="FF0000"/>
                </a:solidFill>
                <a:latin typeface="+mn-lt"/>
                <a:ea typeface="微軟正黑體"/>
                <a:cs typeface="微軟正黑體"/>
              </a:rPr>
              <a:t>機會</a:t>
            </a:r>
            <a:endParaRPr lang="en-US" altLang="zh-TW" dirty="0" smtClean="0">
              <a:solidFill>
                <a:srgbClr val="FF0000"/>
              </a:solidFill>
              <a:latin typeface="+mn-lt"/>
              <a:ea typeface="微軟正黑體"/>
              <a:cs typeface="微軟正黑體"/>
            </a:endParaRPr>
          </a:p>
          <a:p>
            <a:pPr marL="893763" indent="-268288">
              <a:lnSpc>
                <a:spcPct val="120000"/>
              </a:lnSpc>
              <a:spcBef>
                <a:spcPts val="600"/>
              </a:spcBef>
              <a:buClr>
                <a:schemeClr val="accent2">
                  <a:lumMod val="75000"/>
                </a:schemeClr>
              </a:buClr>
              <a:buFont typeface="Calibri" panose="020F0502020204030204" pitchFamily="34" charset="0"/>
              <a:buChar char="−"/>
            </a:pPr>
            <a:r>
              <a:rPr lang="zh-TW" altLang="zh-TW" dirty="0" smtClean="0">
                <a:latin typeface="+mn-lt"/>
                <a:ea typeface="微軟正黑體"/>
                <a:cs typeface="微軟正黑體"/>
              </a:rPr>
              <a:t>改善</a:t>
            </a:r>
            <a:r>
              <a:rPr lang="zh-TW" altLang="zh-TW" dirty="0">
                <a:latin typeface="+mn-lt"/>
                <a:ea typeface="微軟正黑體"/>
                <a:cs typeface="微軟正黑體"/>
              </a:rPr>
              <a:t>居民</a:t>
            </a:r>
            <a:r>
              <a:rPr lang="zh-TW" altLang="zh-TW" dirty="0">
                <a:solidFill>
                  <a:srgbClr val="FF0000"/>
                </a:solidFill>
                <a:latin typeface="+mn-lt"/>
                <a:ea typeface="微軟正黑體"/>
                <a:cs typeface="微軟正黑體"/>
              </a:rPr>
              <a:t>生活</a:t>
            </a:r>
            <a:r>
              <a:rPr lang="zh-TW" altLang="zh-TW" dirty="0" smtClean="0">
                <a:solidFill>
                  <a:srgbClr val="FF0000"/>
                </a:solidFill>
                <a:latin typeface="+mn-lt"/>
                <a:ea typeface="微軟正黑體"/>
                <a:cs typeface="微軟正黑體"/>
              </a:rPr>
              <a:t>環境</a:t>
            </a:r>
            <a:endParaRPr lang="en-US" altLang="zh-TW" dirty="0" smtClean="0">
              <a:solidFill>
                <a:srgbClr val="FF0000"/>
              </a:solidFill>
              <a:latin typeface="+mn-lt"/>
              <a:ea typeface="微軟正黑體"/>
              <a:cs typeface="微軟正黑體"/>
            </a:endParaRPr>
          </a:p>
          <a:p>
            <a:pPr marL="893763" indent="-268288">
              <a:lnSpc>
                <a:spcPct val="120000"/>
              </a:lnSpc>
              <a:spcBef>
                <a:spcPts val="600"/>
              </a:spcBef>
              <a:buClr>
                <a:schemeClr val="accent2">
                  <a:lumMod val="75000"/>
                </a:schemeClr>
              </a:buClr>
              <a:buFont typeface="Calibri" panose="020F0502020204030204" pitchFamily="34" charset="0"/>
              <a:buChar char="−"/>
            </a:pPr>
            <a:r>
              <a:rPr lang="zh-TW" altLang="zh-TW" dirty="0" smtClean="0">
                <a:latin typeface="+mn-lt"/>
                <a:ea typeface="微軟正黑體"/>
                <a:cs typeface="微軟正黑體"/>
              </a:rPr>
              <a:t>促進</a:t>
            </a:r>
            <a:r>
              <a:rPr lang="zh-TW" altLang="zh-TW" dirty="0">
                <a:solidFill>
                  <a:srgbClr val="FF0000"/>
                </a:solidFill>
                <a:latin typeface="+mn-lt"/>
                <a:ea typeface="微軟正黑體"/>
                <a:cs typeface="微軟正黑體"/>
              </a:rPr>
              <a:t>環保及文化</a:t>
            </a:r>
            <a:r>
              <a:rPr lang="zh-TW" altLang="zh-TW" dirty="0" smtClean="0">
                <a:solidFill>
                  <a:srgbClr val="FF0000"/>
                </a:solidFill>
                <a:latin typeface="+mn-lt"/>
                <a:ea typeface="微軟正黑體"/>
                <a:cs typeface="微軟正黑體"/>
              </a:rPr>
              <a:t>發展</a:t>
            </a:r>
            <a:endParaRPr lang="en-US" altLang="zh-TW" dirty="0" smtClean="0">
              <a:solidFill>
                <a:srgbClr val="FF0000"/>
              </a:solidFill>
              <a:latin typeface="+mn-lt"/>
              <a:ea typeface="微軟正黑體"/>
              <a:cs typeface="微軟正黑體"/>
            </a:endParaRPr>
          </a:p>
          <a:p>
            <a:pPr marL="893763" indent="-268288">
              <a:lnSpc>
                <a:spcPct val="120000"/>
              </a:lnSpc>
              <a:spcBef>
                <a:spcPts val="600"/>
              </a:spcBef>
              <a:buClr>
                <a:schemeClr val="accent2">
                  <a:lumMod val="75000"/>
                </a:schemeClr>
              </a:buClr>
              <a:buFont typeface="Calibri" panose="020F0502020204030204" pitchFamily="34" charset="0"/>
              <a:buChar char="−"/>
            </a:pPr>
            <a:r>
              <a:rPr lang="zh-TW" altLang="zh-TW" dirty="0" smtClean="0">
                <a:latin typeface="+mn-lt"/>
                <a:ea typeface="微軟正黑體"/>
                <a:cs typeface="微軟正黑體"/>
              </a:rPr>
              <a:t>投入</a:t>
            </a:r>
            <a:r>
              <a:rPr lang="zh-TW" altLang="zh-TW" dirty="0">
                <a:latin typeface="+mn-lt"/>
                <a:ea typeface="微軟正黑體"/>
                <a:cs typeface="微軟正黑體"/>
              </a:rPr>
              <a:t>產業</a:t>
            </a:r>
            <a:r>
              <a:rPr lang="zh-TW" altLang="zh-TW" dirty="0">
                <a:solidFill>
                  <a:srgbClr val="FF0000"/>
                </a:solidFill>
                <a:latin typeface="+mn-lt"/>
                <a:ea typeface="微軟正黑體"/>
                <a:cs typeface="微軟正黑體"/>
              </a:rPr>
              <a:t>科技</a:t>
            </a:r>
            <a:r>
              <a:rPr lang="zh-TW" altLang="zh-TW" dirty="0" smtClean="0">
                <a:solidFill>
                  <a:srgbClr val="FF0000"/>
                </a:solidFill>
                <a:latin typeface="+mn-lt"/>
                <a:ea typeface="微軟正黑體"/>
                <a:cs typeface="微軟正黑體"/>
              </a:rPr>
              <a:t>研發</a:t>
            </a:r>
            <a:endParaRPr lang="en-US" altLang="zh-TW" dirty="0" smtClean="0">
              <a:solidFill>
                <a:srgbClr val="FF0000"/>
              </a:solidFill>
              <a:latin typeface="+mn-lt"/>
              <a:ea typeface="微軟正黑體"/>
              <a:cs typeface="微軟正黑體"/>
            </a:endParaRPr>
          </a:p>
          <a:p>
            <a:pPr marL="893763" indent="-268288">
              <a:lnSpc>
                <a:spcPct val="120000"/>
              </a:lnSpc>
              <a:spcBef>
                <a:spcPts val="600"/>
              </a:spcBef>
              <a:buClr>
                <a:schemeClr val="accent2">
                  <a:lumMod val="75000"/>
                </a:schemeClr>
              </a:buClr>
              <a:buFont typeface="Calibri" panose="020F0502020204030204" pitchFamily="34" charset="0"/>
              <a:buChar char="−"/>
            </a:pPr>
            <a:r>
              <a:rPr lang="zh-TW" altLang="zh-TW" dirty="0" smtClean="0">
                <a:latin typeface="+mn-lt"/>
                <a:ea typeface="微軟正黑體"/>
                <a:cs typeface="微軟正黑體"/>
              </a:rPr>
              <a:t>協助</a:t>
            </a:r>
            <a:r>
              <a:rPr lang="zh-TW" altLang="zh-TW" dirty="0">
                <a:solidFill>
                  <a:srgbClr val="FF0000"/>
                </a:solidFill>
                <a:latin typeface="+mn-lt"/>
                <a:ea typeface="微軟正黑體"/>
                <a:cs typeface="微軟正黑體"/>
              </a:rPr>
              <a:t>弱勢團體</a:t>
            </a:r>
            <a:r>
              <a:rPr lang="zh-TW" altLang="zh-TW" dirty="0" smtClean="0">
                <a:solidFill>
                  <a:srgbClr val="FF0000"/>
                </a:solidFill>
                <a:latin typeface="+mn-lt"/>
                <a:ea typeface="微軟正黑體"/>
                <a:cs typeface="微軟正黑體"/>
              </a:rPr>
              <a:t>生計</a:t>
            </a:r>
            <a:endParaRPr lang="en-US" altLang="zh-TW" dirty="0" smtClean="0">
              <a:solidFill>
                <a:srgbClr val="FF0000"/>
              </a:solidFill>
              <a:latin typeface="+mn-lt"/>
              <a:ea typeface="微軟正黑體"/>
              <a:cs typeface="微軟正黑體"/>
            </a:endParaRPr>
          </a:p>
          <a:p>
            <a:pPr marL="893763" indent="-268288">
              <a:lnSpc>
                <a:spcPct val="120000"/>
              </a:lnSpc>
              <a:spcBef>
                <a:spcPts val="600"/>
              </a:spcBef>
              <a:buClr>
                <a:schemeClr val="accent2">
                  <a:lumMod val="75000"/>
                </a:schemeClr>
              </a:buClr>
              <a:buFont typeface="Calibri" panose="020F0502020204030204" pitchFamily="34" charset="0"/>
              <a:buChar char="−"/>
            </a:pPr>
            <a:r>
              <a:rPr lang="zh-TW" altLang="zh-TW" dirty="0" smtClean="0">
                <a:latin typeface="+mn-lt"/>
                <a:ea typeface="微軟正黑體"/>
                <a:cs typeface="微軟正黑體"/>
              </a:rPr>
              <a:t>提升</a:t>
            </a:r>
            <a:r>
              <a:rPr lang="zh-TW" altLang="zh-TW" dirty="0">
                <a:latin typeface="+mn-lt"/>
                <a:ea typeface="微軟正黑體"/>
                <a:cs typeface="微軟正黑體"/>
              </a:rPr>
              <a:t>其他有助於社會、人文或科技等</a:t>
            </a:r>
            <a:r>
              <a:rPr lang="zh-TW" altLang="zh-TW" dirty="0">
                <a:solidFill>
                  <a:srgbClr val="FF0000"/>
                </a:solidFill>
                <a:latin typeface="+mn-lt"/>
                <a:ea typeface="微軟正黑體"/>
                <a:cs typeface="微軟正黑體"/>
              </a:rPr>
              <a:t>公益發展</a:t>
            </a:r>
            <a:r>
              <a:rPr lang="zh-TW" altLang="zh-TW" dirty="0">
                <a:latin typeface="+mn-lt"/>
                <a:ea typeface="微軟正黑體"/>
                <a:cs typeface="微軟正黑體"/>
              </a:rPr>
              <a:t>之</a:t>
            </a:r>
            <a:r>
              <a:rPr lang="zh-TW" altLang="zh-TW" dirty="0" smtClean="0">
                <a:latin typeface="+mn-lt"/>
                <a:ea typeface="微軟正黑體"/>
                <a:cs typeface="微軟正黑體"/>
              </a:rPr>
              <a:t>領域</a:t>
            </a:r>
            <a:endParaRPr lang="zh-TW" altLang="en-US" dirty="0">
              <a:latin typeface="+mn-lt"/>
              <a:ea typeface="微軟正黑體"/>
              <a:cs typeface="微軟正黑體"/>
            </a:endParaRPr>
          </a:p>
          <a:p>
            <a:pPr marL="567118" indent="-316531">
              <a:lnSpc>
                <a:spcPct val="120000"/>
              </a:lnSpc>
              <a:spcBef>
                <a:spcPts val="600"/>
              </a:spcBef>
              <a:buClr>
                <a:schemeClr val="accent2">
                  <a:lumMod val="75000"/>
                </a:schemeClr>
              </a:buClr>
              <a:buFont typeface="Wingdings" panose="05000000000000000000" pitchFamily="2" charset="2"/>
              <a:buChar char="n"/>
            </a:pPr>
            <a:endParaRPr lang="zh-TW" altLang="en-US" dirty="0">
              <a:latin typeface="+mn-lt"/>
              <a:ea typeface="微軟正黑體"/>
              <a:cs typeface="微軟正黑體"/>
            </a:endParaRPr>
          </a:p>
        </p:txBody>
      </p:sp>
      <p:sp>
        <p:nvSpPr>
          <p:cNvPr id="4" name="投影片編號版面配置區 3"/>
          <p:cNvSpPr>
            <a:spLocks noGrp="1"/>
          </p:cNvSpPr>
          <p:nvPr>
            <p:ph type="sldNum" sz="quarter" idx="12"/>
          </p:nvPr>
        </p:nvSpPr>
        <p:spPr/>
        <p:txBody>
          <a:bodyPr/>
          <a:lstStyle/>
          <a:p>
            <a:fld id="{67DA033B-3015-BD4A-9DD0-276FF21221EF}" type="slidenum">
              <a:rPr lang="en-US" altLang="zh-TW" smtClean="0"/>
              <a:pPr/>
              <a:t>12</a:t>
            </a:fld>
            <a:endParaRPr lang="en-US" altLang="zh-TW"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lstStyle/>
          <a:p>
            <a:r>
              <a:rPr lang="zh-TW" altLang="en-US" sz="4000" b="1" dirty="0">
                <a:solidFill>
                  <a:srgbClr val="002060"/>
                </a:solidFill>
                <a:latin typeface="微軟正黑體"/>
                <a:ea typeface="微軟正黑體"/>
                <a:cs typeface="微軟正黑體"/>
              </a:rPr>
              <a:t>社企創投基金投資標的之</a:t>
            </a:r>
            <a:r>
              <a:rPr lang="zh-TW" altLang="en-US" sz="4000" b="1" dirty="0" smtClean="0">
                <a:solidFill>
                  <a:srgbClr val="002060"/>
                </a:solidFill>
                <a:latin typeface="微軟正黑體"/>
                <a:ea typeface="微軟正黑體"/>
                <a:cs typeface="微軟正黑體"/>
              </a:rPr>
              <a:t>規範</a:t>
            </a:r>
            <a:endParaRPr kumimoji="1" lang="zh-TW" altLang="en-US" sz="4000" dirty="0"/>
          </a:p>
        </p:txBody>
      </p:sp>
      <p:sp>
        <p:nvSpPr>
          <p:cNvPr id="5" name="內容版面配置區 4"/>
          <p:cNvSpPr>
            <a:spLocks noGrp="1"/>
          </p:cNvSpPr>
          <p:nvPr>
            <p:ph idx="1"/>
          </p:nvPr>
        </p:nvSpPr>
        <p:spPr>
          <a:xfrm>
            <a:off x="457201" y="1600200"/>
            <a:ext cx="7708005" cy="4525963"/>
          </a:xfrm>
        </p:spPr>
        <p:txBody>
          <a:bodyPr/>
          <a:lstStyle/>
          <a:p>
            <a:pPr marL="363538" indent="-363538">
              <a:lnSpc>
                <a:spcPct val="120000"/>
              </a:lnSpc>
              <a:spcBef>
                <a:spcPts val="600"/>
              </a:spcBef>
              <a:buClr>
                <a:schemeClr val="accent2">
                  <a:lumMod val="75000"/>
                </a:schemeClr>
              </a:buClr>
              <a:buFont typeface="Wingdings" panose="05000000000000000000" pitchFamily="2" charset="2"/>
              <a:buChar char="n"/>
            </a:pPr>
            <a:r>
              <a:rPr lang="zh-TW" altLang="zh-TW" sz="2400" dirty="0">
                <a:ea typeface="微軟正黑體"/>
                <a:cs typeface="微軟正黑體"/>
              </a:rPr>
              <a:t>對於下列與我國社會企業發展相關之事業的投資金額至少應達實際募資金額</a:t>
            </a:r>
            <a:r>
              <a:rPr lang="en-US" altLang="zh-TW" sz="2400" dirty="0">
                <a:ea typeface="微軟正黑體"/>
                <a:cs typeface="微軟正黑體"/>
              </a:rPr>
              <a:t> </a:t>
            </a:r>
            <a:r>
              <a:rPr lang="en-US" altLang="zh-TW" sz="2400" dirty="0">
                <a:solidFill>
                  <a:srgbClr val="FF0000"/>
                </a:solidFill>
                <a:ea typeface="微軟正黑體"/>
                <a:cs typeface="微軟正黑體"/>
              </a:rPr>
              <a:t>60%</a:t>
            </a:r>
          </a:p>
          <a:p>
            <a:pPr marL="622300" indent="-258763">
              <a:lnSpc>
                <a:spcPct val="120000"/>
              </a:lnSpc>
              <a:spcBef>
                <a:spcPts val="600"/>
              </a:spcBef>
              <a:buClr>
                <a:schemeClr val="accent2">
                  <a:lumMod val="75000"/>
                </a:schemeClr>
              </a:buClr>
              <a:buFont typeface="Calibri" panose="020F0502020204030204" pitchFamily="34" charset="0"/>
              <a:buChar char="−"/>
            </a:pPr>
            <a:r>
              <a:rPr lang="zh-TW" altLang="en-US" sz="2400" dirty="0">
                <a:ea typeface="微軟正黑體"/>
                <a:cs typeface="微軟正黑體"/>
              </a:rPr>
              <a:t>公司章程或合夥契約中明定以推展</a:t>
            </a:r>
            <a:r>
              <a:rPr lang="zh-TW" altLang="en-US" sz="2400" dirty="0">
                <a:solidFill>
                  <a:srgbClr val="FF0000"/>
                </a:solidFill>
                <a:ea typeface="微軟正黑體"/>
                <a:cs typeface="微軟正黑體"/>
              </a:rPr>
              <a:t>社會關懷、解決社會問題或促進公共利益</a:t>
            </a:r>
            <a:r>
              <a:rPr lang="zh-TW" altLang="en-US" sz="2400" dirty="0">
                <a:ea typeface="微軟正黑體"/>
                <a:cs typeface="微軟正黑體"/>
              </a:rPr>
              <a:t>為營運目的之一，且年度可</a:t>
            </a:r>
            <a:r>
              <a:rPr lang="zh-TW" altLang="en-US" sz="2400" dirty="0" smtClean="0">
                <a:ea typeface="微軟正黑體"/>
                <a:cs typeface="微軟正黑體"/>
              </a:rPr>
              <a:t>分派</a:t>
            </a:r>
            <a:r>
              <a:rPr lang="en-US" altLang="zh-TW" sz="2400" dirty="0" smtClean="0">
                <a:ea typeface="微軟正黑體"/>
                <a:cs typeface="微軟正黑體"/>
              </a:rPr>
              <a:t> (</a:t>
            </a:r>
            <a:r>
              <a:rPr lang="zh-TW" altLang="en-US" sz="2400" dirty="0">
                <a:ea typeface="微軟正黑體"/>
                <a:cs typeface="微軟正黑體"/>
              </a:rPr>
              <a:t>配</a:t>
            </a:r>
            <a:r>
              <a:rPr lang="en-US" altLang="zh-TW" sz="2400" dirty="0" smtClean="0">
                <a:ea typeface="微軟正黑體"/>
                <a:cs typeface="微軟正黑體"/>
              </a:rPr>
              <a:t>)</a:t>
            </a:r>
            <a:r>
              <a:rPr lang="en-US" altLang="zh-TW" sz="2400" dirty="0" smtClean="0">
                <a:solidFill>
                  <a:srgbClr val="FF0000"/>
                </a:solidFill>
                <a:ea typeface="微軟正黑體"/>
                <a:cs typeface="微軟正黑體"/>
              </a:rPr>
              <a:t> </a:t>
            </a:r>
            <a:r>
              <a:rPr lang="zh-TW" altLang="en-US" sz="2400" dirty="0" smtClean="0">
                <a:solidFill>
                  <a:srgbClr val="FF0000"/>
                </a:solidFill>
                <a:ea typeface="微軟正黑體"/>
                <a:cs typeface="微軟正黑體"/>
              </a:rPr>
              <a:t>盈餘保留一定比率</a:t>
            </a:r>
            <a:r>
              <a:rPr lang="zh-TW" altLang="en-US" sz="2400" dirty="0" smtClean="0">
                <a:ea typeface="微軟正黑體"/>
                <a:cs typeface="微軟正黑體"/>
              </a:rPr>
              <a:t>用於</a:t>
            </a:r>
            <a:r>
              <a:rPr lang="zh-TW" altLang="en-US" sz="2400" dirty="0">
                <a:ea typeface="微軟正黑體"/>
                <a:cs typeface="微軟正黑體"/>
              </a:rPr>
              <a:t>社會</a:t>
            </a:r>
            <a:r>
              <a:rPr lang="zh-TW" altLang="en-US" sz="2400" dirty="0" smtClean="0">
                <a:ea typeface="微軟正黑體"/>
                <a:cs typeface="微軟正黑體"/>
              </a:rPr>
              <a:t>公益</a:t>
            </a:r>
            <a:endParaRPr lang="en-US" altLang="zh-TW" sz="2400" dirty="0">
              <a:ea typeface="微軟正黑體"/>
              <a:cs typeface="微軟正黑體"/>
            </a:endParaRPr>
          </a:p>
          <a:p>
            <a:pPr marL="622300" indent="-258763">
              <a:lnSpc>
                <a:spcPct val="120000"/>
              </a:lnSpc>
              <a:spcBef>
                <a:spcPts val="1200"/>
              </a:spcBef>
              <a:buClr>
                <a:schemeClr val="accent2">
                  <a:lumMod val="75000"/>
                </a:schemeClr>
              </a:buClr>
              <a:buFont typeface="Calibri" panose="020F0502020204030204" pitchFamily="34" charset="0"/>
              <a:buChar char="−"/>
            </a:pPr>
            <a:r>
              <a:rPr lang="zh-TW" altLang="zh-TW" sz="2400" dirty="0">
                <a:ea typeface="微軟正黑體"/>
                <a:cs typeface="微軟正黑體"/>
              </a:rPr>
              <a:t>經政府機關認可之</a:t>
            </a:r>
            <a:r>
              <a:rPr lang="zh-TW" altLang="zh-TW" sz="2400" dirty="0">
                <a:solidFill>
                  <a:srgbClr val="FF0000"/>
                </a:solidFill>
                <a:ea typeface="微軟正黑體"/>
                <a:cs typeface="微軟正黑體"/>
              </a:rPr>
              <a:t>國內外機構登錄</a:t>
            </a:r>
            <a:r>
              <a:rPr lang="zh-TW" altLang="zh-TW" sz="2400" dirty="0">
                <a:ea typeface="微軟正黑體"/>
                <a:cs typeface="微軟正黑體"/>
              </a:rPr>
              <a:t>為社會企業者</a:t>
            </a:r>
            <a:endParaRPr lang="zh-TW" altLang="en-US" sz="2400" dirty="0">
              <a:ea typeface="微軟正黑體"/>
              <a:cs typeface="微軟正黑體"/>
            </a:endParaRPr>
          </a:p>
          <a:p>
            <a:pPr marL="363538" indent="-363538"/>
            <a:endParaRPr kumimoji="1" lang="zh-TW" altLang="en-US" sz="2400" dirty="0"/>
          </a:p>
        </p:txBody>
      </p:sp>
      <p:sp>
        <p:nvSpPr>
          <p:cNvPr id="7" name="投影片編號版面配置區 6"/>
          <p:cNvSpPr>
            <a:spLocks noGrp="1"/>
          </p:cNvSpPr>
          <p:nvPr>
            <p:ph type="sldNum" sz="quarter" idx="12"/>
          </p:nvPr>
        </p:nvSpPr>
        <p:spPr/>
        <p:txBody>
          <a:bodyPr/>
          <a:lstStyle/>
          <a:p>
            <a:fld id="{67DA033B-3015-BD4A-9DD0-276FF21221EF}" type="slidenum">
              <a:rPr lang="en-US" altLang="zh-TW" smtClean="0"/>
              <a:pPr/>
              <a:t>13</a:t>
            </a:fld>
            <a:endParaRPr lang="en-US" altLang="zh-TW"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b="1" dirty="0">
                <a:solidFill>
                  <a:srgbClr val="002060"/>
                </a:solidFill>
                <a:latin typeface="微軟正黑體"/>
                <a:ea typeface="微軟正黑體"/>
                <a:cs typeface="微軟正黑體"/>
              </a:rPr>
              <a:t>要點特色</a:t>
            </a:r>
            <a:endParaRPr kumimoji="1" lang="zh-TW" altLang="en-US" sz="4000" b="1" dirty="0">
              <a:latin typeface="微軟正黑體"/>
              <a:ea typeface="微軟正黑體"/>
              <a:cs typeface="微軟正黑體"/>
            </a:endParaRPr>
          </a:p>
        </p:txBody>
      </p:sp>
      <p:sp>
        <p:nvSpPr>
          <p:cNvPr id="3" name="內容版面配置區 2"/>
          <p:cNvSpPr>
            <a:spLocks noGrp="1"/>
          </p:cNvSpPr>
          <p:nvPr>
            <p:ph idx="1"/>
          </p:nvPr>
        </p:nvSpPr>
        <p:spPr>
          <a:xfrm>
            <a:off x="1249251" y="1568450"/>
            <a:ext cx="7134896" cy="4525963"/>
          </a:xfrm>
        </p:spPr>
        <p:txBody>
          <a:bodyPr/>
          <a:lstStyle/>
          <a:p>
            <a:pPr marL="363538" indent="-363538">
              <a:lnSpc>
                <a:spcPct val="120000"/>
              </a:lnSpc>
              <a:spcBef>
                <a:spcPts val="600"/>
              </a:spcBef>
              <a:buClr>
                <a:schemeClr val="accent2">
                  <a:lumMod val="75000"/>
                </a:schemeClr>
              </a:buClr>
              <a:buFont typeface="Wingdings" panose="05000000000000000000" pitchFamily="2" charset="2"/>
              <a:buChar char="n"/>
            </a:pPr>
            <a:r>
              <a:rPr lang="zh-TW" altLang="en-US" sz="2400" dirty="0">
                <a:ea typeface="微軟正黑體"/>
                <a:cs typeface="微軟正黑體"/>
              </a:rPr>
              <a:t>創業投資事業除依一般商業慣例支付管理費外，並得編列</a:t>
            </a:r>
            <a:r>
              <a:rPr lang="zh-TW" altLang="en-US" sz="2400" dirty="0">
                <a:solidFill>
                  <a:srgbClr val="FF0000"/>
                </a:solidFill>
                <a:ea typeface="微軟正黑體"/>
                <a:cs typeface="微軟正黑體"/>
              </a:rPr>
              <a:t>輔導</a:t>
            </a:r>
            <a:r>
              <a:rPr lang="zh-TW" altLang="en-US" sz="2400" dirty="0">
                <a:ea typeface="微軟正黑體"/>
                <a:cs typeface="微軟正黑體"/>
              </a:rPr>
              <a:t>轉投資事業支出</a:t>
            </a:r>
            <a:endParaRPr lang="en-US" altLang="zh-TW" sz="2400" dirty="0">
              <a:ea typeface="微軟正黑體"/>
              <a:cs typeface="微軟正黑體"/>
            </a:endParaRPr>
          </a:p>
          <a:p>
            <a:pPr marL="363538" indent="-363538">
              <a:lnSpc>
                <a:spcPct val="120000"/>
              </a:lnSpc>
              <a:spcBef>
                <a:spcPts val="1200"/>
              </a:spcBef>
              <a:buClr>
                <a:schemeClr val="accent2">
                  <a:lumMod val="75000"/>
                </a:schemeClr>
              </a:buClr>
              <a:buFont typeface="Wingdings" panose="05000000000000000000" pitchFamily="2" charset="2"/>
              <a:buChar char="n"/>
            </a:pPr>
            <a:r>
              <a:rPr lang="zh-TW" altLang="en-US" sz="2400" dirty="0">
                <a:ea typeface="微軟正黑體"/>
                <a:cs typeface="微軟正黑體"/>
              </a:rPr>
              <a:t>處分其轉投資事業股權回收之本金及獲利應至少</a:t>
            </a:r>
            <a:r>
              <a:rPr lang="zh-TW" altLang="en-US" sz="2400" dirty="0">
                <a:solidFill>
                  <a:srgbClr val="FF0000"/>
                </a:solidFill>
                <a:ea typeface="微軟正黑體"/>
                <a:cs typeface="微軟正黑體"/>
              </a:rPr>
              <a:t>保留</a:t>
            </a:r>
            <a:r>
              <a:rPr lang="en-US" altLang="zh-TW" sz="2400" dirty="0">
                <a:solidFill>
                  <a:srgbClr val="FF0000"/>
                </a:solidFill>
                <a:ea typeface="微軟正黑體"/>
                <a:cs typeface="微軟正黑體"/>
              </a:rPr>
              <a:t> 30% </a:t>
            </a:r>
            <a:r>
              <a:rPr lang="zh-TW" altLang="en-US" sz="2400" dirty="0">
                <a:ea typeface="微軟正黑體"/>
                <a:cs typeface="微軟正黑體"/>
              </a:rPr>
              <a:t>於基金存續期間進行循環投資</a:t>
            </a:r>
            <a:endParaRPr lang="en-US" altLang="zh-TW" sz="2400" dirty="0">
              <a:ea typeface="微軟正黑體"/>
              <a:cs typeface="微軟正黑體"/>
            </a:endParaRPr>
          </a:p>
          <a:p>
            <a:pPr marL="363538" indent="-363538">
              <a:lnSpc>
                <a:spcPct val="120000"/>
              </a:lnSpc>
              <a:spcBef>
                <a:spcPts val="1200"/>
              </a:spcBef>
              <a:buClr>
                <a:schemeClr val="accent2">
                  <a:lumMod val="75000"/>
                </a:schemeClr>
              </a:buClr>
              <a:buFont typeface="Wingdings" panose="05000000000000000000" pitchFamily="2" charset="2"/>
              <a:buChar char="n"/>
            </a:pPr>
            <a:r>
              <a:rPr lang="zh-TW" altLang="en-US" sz="2400" dirty="0">
                <a:ea typeface="微軟正黑體"/>
                <a:cs typeface="微軟正黑體"/>
              </a:rPr>
              <a:t>管理顧問事業或其他投資人，於該創業投資事業存續期間，得以本基金投資成本</a:t>
            </a:r>
            <a:r>
              <a:rPr lang="zh-TW" altLang="en-US" sz="2400" dirty="0">
                <a:solidFill>
                  <a:srgbClr val="FF0000"/>
                </a:solidFill>
                <a:ea typeface="微軟正黑體"/>
                <a:cs typeface="微軟正黑體"/>
              </a:rPr>
              <a:t>買回本基金持股</a:t>
            </a:r>
            <a:endParaRPr lang="en-US" altLang="zh-TW" sz="2400" dirty="0">
              <a:solidFill>
                <a:srgbClr val="FF0000"/>
              </a:solidFill>
              <a:ea typeface="微軟正黑體"/>
              <a:cs typeface="微軟正黑體"/>
            </a:endParaRPr>
          </a:p>
          <a:p>
            <a:pPr marL="363538" indent="-363538">
              <a:lnSpc>
                <a:spcPct val="120000"/>
              </a:lnSpc>
              <a:spcBef>
                <a:spcPts val="1200"/>
              </a:spcBef>
              <a:buClr>
                <a:schemeClr val="accent2">
                  <a:lumMod val="75000"/>
                </a:schemeClr>
              </a:buClr>
              <a:buFont typeface="Wingdings" panose="05000000000000000000" pitchFamily="2" charset="2"/>
              <a:buChar char="n"/>
            </a:pPr>
            <a:r>
              <a:rPr lang="zh-TW" altLang="en-US" sz="2400" dirty="0">
                <a:ea typeface="微軟正黑體"/>
                <a:cs typeface="微軟正黑體"/>
              </a:rPr>
              <a:t>須於對外公開網站</a:t>
            </a:r>
            <a:r>
              <a:rPr lang="zh-TW" altLang="en-US" sz="2400" dirty="0">
                <a:solidFill>
                  <a:srgbClr val="FF0000"/>
                </a:solidFill>
                <a:ea typeface="微軟正黑體"/>
                <a:cs typeface="微軟正黑體"/>
              </a:rPr>
              <a:t>揭露</a:t>
            </a:r>
            <a:r>
              <a:rPr lang="zh-TW" altLang="en-US" sz="2400" dirty="0">
                <a:ea typeface="微軟正黑體"/>
                <a:cs typeface="微軟正黑體"/>
              </a:rPr>
              <a:t>轉投資事業投資組合</a:t>
            </a:r>
            <a:endParaRPr lang="en-US" altLang="zh-TW" sz="2400" dirty="0">
              <a:ea typeface="微軟正黑體"/>
              <a:cs typeface="微軟正黑體"/>
            </a:endParaRPr>
          </a:p>
          <a:p>
            <a:endParaRPr kumimoji="1" lang="zh-TW" altLang="en-US" dirty="0"/>
          </a:p>
        </p:txBody>
      </p:sp>
      <p:sp>
        <p:nvSpPr>
          <p:cNvPr id="5" name="投影片編號版面配置區 4"/>
          <p:cNvSpPr>
            <a:spLocks noGrp="1"/>
          </p:cNvSpPr>
          <p:nvPr>
            <p:ph type="sldNum" sz="quarter" idx="12"/>
          </p:nvPr>
        </p:nvSpPr>
        <p:spPr/>
        <p:txBody>
          <a:bodyPr/>
          <a:lstStyle/>
          <a:p>
            <a:fld id="{67DA033B-3015-BD4A-9DD0-276FF21221EF}" type="slidenum">
              <a:rPr lang="en-US" altLang="zh-TW" smtClean="0"/>
              <a:pPr/>
              <a:t>14</a:t>
            </a:fld>
            <a:endParaRPr lang="en-US" altLang="zh-TW" dirty="0"/>
          </a:p>
        </p:txBody>
      </p:sp>
    </p:spTree>
    <p:extLst>
      <p:ext uri="{BB962C8B-B14F-4D97-AF65-F5344CB8AC3E}">
        <p14:creationId xmlns:p14="http://schemas.microsoft.com/office/powerpoint/2010/main" val="3353812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图片 3" descr="#wm#_r13_01_*Z"/>
          <p:cNvPicPr>
            <a:picLocks noChangeAspect="1" noChangeArrowheads="1"/>
          </p:cNvPicPr>
          <p:nvPr/>
        </p:nvPicPr>
        <p:blipFill>
          <a:blip r:embed="rId2"/>
          <a:srcRect r="2235" b="2287"/>
          <a:stretch>
            <a:fillRect/>
          </a:stretch>
        </p:blipFill>
        <p:spPr bwMode="auto">
          <a:xfrm>
            <a:off x="1533525" y="1676063"/>
            <a:ext cx="6305550" cy="4478338"/>
          </a:xfrm>
          <a:prstGeom prst="rect">
            <a:avLst/>
          </a:prstGeom>
          <a:noFill/>
          <a:ln>
            <a:noFill/>
          </a:ln>
        </p:spPr>
      </p:pic>
      <p:sp>
        <p:nvSpPr>
          <p:cNvPr id="1048740" name="ksoSlideStyle" descr="#wm#_r13_03_342_033" hidden="1"/>
          <p:cNvSpPr>
            <a:spLocks noChangeArrowheads="1"/>
          </p:cNvSpPr>
          <p:nvPr/>
        </p:nvSpPr>
        <p:spPr bwMode="auto">
          <a:xfrm>
            <a:off x="0" y="0"/>
            <a:ext cx="12700" cy="12700"/>
          </a:xfrm>
          <a:prstGeom prst="rect">
            <a:avLst/>
          </a:prstGeom>
          <a:solidFill>
            <a:schemeClr val="accent1"/>
          </a:solidFill>
          <a:ln w="9525">
            <a:solidFill>
              <a:schemeClr val="tx1"/>
            </a:solidFill>
            <a:bevel/>
            <a:headEnd/>
            <a:tailEnd/>
          </a:ln>
          <a:effectLst/>
        </p:spPr>
        <p:txBody>
          <a:bodyPr/>
          <a:lstStyle>
            <a:lvl1pPr>
              <a:spcBef>
                <a:spcPct val="20000"/>
              </a:spcBef>
              <a:buChar char="•"/>
              <a:defRPr>
                <a:solidFill>
                  <a:schemeClr val="tx1"/>
                </a:solidFill>
                <a:latin typeface="Arial" panose="020B0604020202020204" pitchFamily="34" charset="0"/>
                <a:ea typeface="SimHei" panose="02010609060101010101" pitchFamily="49" charset="-122"/>
              </a:defRPr>
            </a:lvl1pPr>
            <a:lvl2pPr marL="742950" indent="-285750">
              <a:spcBef>
                <a:spcPct val="20000"/>
              </a:spcBef>
              <a:buChar char="–"/>
              <a:defRPr>
                <a:solidFill>
                  <a:schemeClr val="tx1"/>
                </a:solidFill>
                <a:latin typeface="Arial" panose="020B0604020202020204" pitchFamily="34" charset="0"/>
                <a:ea typeface="SimHei" panose="02010609060101010101" pitchFamily="49" charset="-122"/>
              </a:defRPr>
            </a:lvl2pPr>
            <a:lvl3pPr marL="1143000" indent="-228600">
              <a:spcBef>
                <a:spcPct val="20000"/>
              </a:spcBef>
              <a:buChar char="•"/>
              <a:defRPr>
                <a:solidFill>
                  <a:schemeClr val="tx1"/>
                </a:solidFill>
                <a:latin typeface="Arial" panose="020B0604020202020204" pitchFamily="34" charset="0"/>
                <a:ea typeface="SimHei" panose="02010609060101010101" pitchFamily="49" charset="-122"/>
              </a:defRPr>
            </a:lvl3pPr>
            <a:lvl4pPr marL="1600200" indent="-228600">
              <a:spcBef>
                <a:spcPct val="20000"/>
              </a:spcBef>
              <a:buChar char="–"/>
              <a:defRPr>
                <a:solidFill>
                  <a:schemeClr val="tx1"/>
                </a:solidFill>
                <a:latin typeface="Arial" panose="020B0604020202020204" pitchFamily="34" charset="0"/>
                <a:ea typeface="SimHei" panose="02010609060101010101" pitchFamily="49" charset="-122"/>
              </a:defRPr>
            </a:lvl4pPr>
            <a:lvl5pPr marL="2057400" indent="-228600">
              <a:spcBef>
                <a:spcPct val="20000"/>
              </a:spcBef>
              <a:buChar char="»"/>
              <a:defRPr>
                <a:solidFill>
                  <a:schemeClr val="tx1"/>
                </a:solidFill>
                <a:latin typeface="Arial" panose="020B0604020202020204" pitchFamily="34" charset="0"/>
                <a:ea typeface="SimHei" panose="02010609060101010101" pitchFamily="49" charset="-122"/>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9pPr>
          </a:lstStyle>
          <a:p>
            <a:pPr eaLnBrk="1" hangingPunct="1">
              <a:spcBef>
                <a:spcPct val="0"/>
              </a:spcBef>
              <a:buFontTx/>
              <a:buNone/>
            </a:pPr>
            <a:endParaRPr lang="zh-TW" altLang="zh-TW"/>
          </a:p>
        </p:txBody>
      </p:sp>
      <p:sp>
        <p:nvSpPr>
          <p:cNvPr id="1048741" name="直接连接符 14" descr="#wm#_r13_01_*Z"/>
          <p:cNvSpPr>
            <a:spLocks noChangeShapeType="1"/>
          </p:cNvSpPr>
          <p:nvPr/>
        </p:nvSpPr>
        <p:spPr bwMode="auto">
          <a:xfrm>
            <a:off x="3613150" y="1853863"/>
            <a:ext cx="0" cy="819150"/>
          </a:xfrm>
          <a:prstGeom prst="line">
            <a:avLst/>
          </a:prstGeom>
          <a:noFill/>
          <a:ln w="19050">
            <a:solidFill>
              <a:srgbClr val="0075CC"/>
            </a:solidFill>
            <a:round/>
            <a:headEnd/>
            <a:tailEnd/>
          </a:ln>
          <a:effectLst/>
        </p:spPr>
        <p:txBody>
          <a:bodyPr/>
          <a:lstStyle/>
          <a:p>
            <a:endParaRPr lang="zh-TW" altLang="en-US">
              <a:latin typeface="+mn-lt"/>
              <a:ea typeface="微軟正黑體"/>
              <a:cs typeface="微軟正黑體"/>
            </a:endParaRPr>
          </a:p>
        </p:txBody>
      </p:sp>
      <p:sp>
        <p:nvSpPr>
          <p:cNvPr id="1048742" name="TextBox 17" descr="#wm#_r13_03_342_033_b_1_6#"/>
          <p:cNvSpPr>
            <a:spLocks noChangeArrowheads="1"/>
          </p:cNvSpPr>
          <p:nvPr/>
        </p:nvSpPr>
        <p:spPr bwMode="auto">
          <a:xfrm>
            <a:off x="2365463" y="1987213"/>
            <a:ext cx="1355725" cy="477054"/>
          </a:xfrm>
          <a:prstGeom prst="rect">
            <a:avLst/>
          </a:prstGeom>
          <a:noFill/>
          <a:ln>
            <a:noFill/>
          </a:ln>
          <a:effectLst/>
        </p:spPr>
        <p:txBody>
          <a:bodyPr>
            <a:spAutoFit/>
          </a:bodyPr>
          <a:lstStyle>
            <a:lvl1pPr>
              <a:spcBef>
                <a:spcPct val="20000"/>
              </a:spcBef>
              <a:buChar char="•"/>
              <a:defRPr>
                <a:solidFill>
                  <a:schemeClr val="tx1"/>
                </a:solidFill>
                <a:latin typeface="Arial" panose="020B0604020202020204" pitchFamily="34" charset="0"/>
                <a:ea typeface="SimHei" panose="02010609060101010101" pitchFamily="49" charset="-122"/>
              </a:defRPr>
            </a:lvl1pPr>
            <a:lvl2pPr marL="742950" indent="-285750">
              <a:spcBef>
                <a:spcPct val="20000"/>
              </a:spcBef>
              <a:buChar char="–"/>
              <a:defRPr>
                <a:solidFill>
                  <a:schemeClr val="tx1"/>
                </a:solidFill>
                <a:latin typeface="Arial" panose="020B0604020202020204" pitchFamily="34" charset="0"/>
                <a:ea typeface="SimHei" panose="02010609060101010101" pitchFamily="49" charset="-122"/>
              </a:defRPr>
            </a:lvl2pPr>
            <a:lvl3pPr marL="1143000" indent="-228600">
              <a:spcBef>
                <a:spcPct val="20000"/>
              </a:spcBef>
              <a:buChar char="•"/>
              <a:defRPr>
                <a:solidFill>
                  <a:schemeClr val="tx1"/>
                </a:solidFill>
                <a:latin typeface="Arial" panose="020B0604020202020204" pitchFamily="34" charset="0"/>
                <a:ea typeface="SimHei" panose="02010609060101010101" pitchFamily="49" charset="-122"/>
              </a:defRPr>
            </a:lvl3pPr>
            <a:lvl4pPr marL="1600200" indent="-228600">
              <a:spcBef>
                <a:spcPct val="20000"/>
              </a:spcBef>
              <a:buChar char="–"/>
              <a:defRPr>
                <a:solidFill>
                  <a:schemeClr val="tx1"/>
                </a:solidFill>
                <a:latin typeface="Arial" panose="020B0604020202020204" pitchFamily="34" charset="0"/>
                <a:ea typeface="SimHei" panose="02010609060101010101" pitchFamily="49" charset="-122"/>
              </a:defRPr>
            </a:lvl4pPr>
            <a:lvl5pPr marL="2057400" indent="-228600">
              <a:spcBef>
                <a:spcPct val="20000"/>
              </a:spcBef>
              <a:buChar char="»"/>
              <a:defRPr>
                <a:solidFill>
                  <a:schemeClr val="tx1"/>
                </a:solidFill>
                <a:latin typeface="Arial" panose="020B0604020202020204" pitchFamily="34" charset="0"/>
                <a:ea typeface="SimHei" panose="02010609060101010101" pitchFamily="49" charset="-122"/>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9pPr>
          </a:lstStyle>
          <a:p>
            <a:pPr algn="ctr" eaLnBrk="1" hangingPunct="1">
              <a:lnSpc>
                <a:spcPct val="130000"/>
              </a:lnSpc>
              <a:spcBef>
                <a:spcPct val="0"/>
              </a:spcBef>
              <a:buFontTx/>
              <a:buNone/>
            </a:pPr>
            <a:r>
              <a:rPr lang="zh-TW" altLang="en-US" sz="2000" b="1" dirty="0">
                <a:solidFill>
                  <a:schemeClr val="bg1"/>
                </a:solidFill>
                <a:latin typeface="+mn-lt"/>
                <a:ea typeface="微軟正黑體"/>
                <a:cs typeface="微軟正黑體"/>
                <a:sym typeface="Microsoft YaHei" panose="020B0503020204020204" pitchFamily="34" charset="-122"/>
              </a:rPr>
              <a:t>要項一</a:t>
            </a:r>
            <a:endParaRPr lang="en-US" altLang="zh-TW" sz="2000" b="1" dirty="0">
              <a:solidFill>
                <a:schemeClr val="bg1"/>
              </a:solidFill>
              <a:latin typeface="+mn-lt"/>
              <a:ea typeface="微軟正黑體"/>
              <a:cs typeface="微軟正黑體"/>
              <a:sym typeface="Microsoft YaHei" panose="020B0503020204020204" pitchFamily="34" charset="-122"/>
            </a:endParaRPr>
          </a:p>
        </p:txBody>
      </p:sp>
      <p:sp>
        <p:nvSpPr>
          <p:cNvPr id="1048743" name="直接连接符 14" descr="#wm#_r13_01_*Z"/>
          <p:cNvSpPr>
            <a:spLocks noChangeShapeType="1"/>
          </p:cNvSpPr>
          <p:nvPr/>
        </p:nvSpPr>
        <p:spPr bwMode="auto">
          <a:xfrm>
            <a:off x="3641725" y="5225713"/>
            <a:ext cx="3175" cy="819150"/>
          </a:xfrm>
          <a:prstGeom prst="line">
            <a:avLst/>
          </a:prstGeom>
          <a:noFill/>
          <a:ln w="19050">
            <a:solidFill>
              <a:srgbClr val="0075CC"/>
            </a:solidFill>
            <a:round/>
            <a:headEnd/>
            <a:tailEnd/>
          </a:ln>
          <a:effectLst/>
        </p:spPr>
        <p:txBody>
          <a:bodyPr/>
          <a:lstStyle/>
          <a:p>
            <a:endParaRPr lang="zh-TW" altLang="en-US">
              <a:latin typeface="+mn-lt"/>
              <a:ea typeface="微軟正黑體"/>
              <a:cs typeface="微軟正黑體"/>
            </a:endParaRPr>
          </a:p>
        </p:txBody>
      </p:sp>
      <p:sp>
        <p:nvSpPr>
          <p:cNvPr id="1048744" name="TextBox 17" descr="#wm#_r13_03_342_033_b_2_6#"/>
          <p:cNvSpPr>
            <a:spLocks noChangeArrowheads="1"/>
          </p:cNvSpPr>
          <p:nvPr/>
        </p:nvSpPr>
        <p:spPr bwMode="auto">
          <a:xfrm>
            <a:off x="2360613" y="3771563"/>
            <a:ext cx="1355725" cy="477054"/>
          </a:xfrm>
          <a:prstGeom prst="rect">
            <a:avLst/>
          </a:prstGeom>
          <a:noFill/>
          <a:ln>
            <a:noFill/>
          </a:ln>
          <a:effectLst/>
        </p:spPr>
        <p:txBody>
          <a:bodyPr>
            <a:spAutoFit/>
          </a:bodyPr>
          <a:lstStyle>
            <a:lvl1pPr>
              <a:spcBef>
                <a:spcPct val="20000"/>
              </a:spcBef>
              <a:buChar char="•"/>
              <a:defRPr>
                <a:solidFill>
                  <a:schemeClr val="tx1"/>
                </a:solidFill>
                <a:latin typeface="Arial" panose="020B0604020202020204" pitchFamily="34" charset="0"/>
                <a:ea typeface="SimHei" panose="02010609060101010101" pitchFamily="49" charset="-122"/>
              </a:defRPr>
            </a:lvl1pPr>
            <a:lvl2pPr marL="742950" indent="-285750">
              <a:spcBef>
                <a:spcPct val="20000"/>
              </a:spcBef>
              <a:buChar char="–"/>
              <a:defRPr>
                <a:solidFill>
                  <a:schemeClr val="tx1"/>
                </a:solidFill>
                <a:latin typeface="Arial" panose="020B0604020202020204" pitchFamily="34" charset="0"/>
                <a:ea typeface="SimHei" panose="02010609060101010101" pitchFamily="49" charset="-122"/>
              </a:defRPr>
            </a:lvl2pPr>
            <a:lvl3pPr marL="1143000" indent="-228600">
              <a:spcBef>
                <a:spcPct val="20000"/>
              </a:spcBef>
              <a:buChar char="•"/>
              <a:defRPr>
                <a:solidFill>
                  <a:schemeClr val="tx1"/>
                </a:solidFill>
                <a:latin typeface="Arial" panose="020B0604020202020204" pitchFamily="34" charset="0"/>
                <a:ea typeface="SimHei" panose="02010609060101010101" pitchFamily="49" charset="-122"/>
              </a:defRPr>
            </a:lvl3pPr>
            <a:lvl4pPr marL="1600200" indent="-228600">
              <a:spcBef>
                <a:spcPct val="20000"/>
              </a:spcBef>
              <a:buChar char="–"/>
              <a:defRPr>
                <a:solidFill>
                  <a:schemeClr val="tx1"/>
                </a:solidFill>
                <a:latin typeface="Arial" panose="020B0604020202020204" pitchFamily="34" charset="0"/>
                <a:ea typeface="SimHei" panose="02010609060101010101" pitchFamily="49" charset="-122"/>
              </a:defRPr>
            </a:lvl4pPr>
            <a:lvl5pPr marL="2057400" indent="-228600">
              <a:spcBef>
                <a:spcPct val="20000"/>
              </a:spcBef>
              <a:buChar char="»"/>
              <a:defRPr>
                <a:solidFill>
                  <a:schemeClr val="tx1"/>
                </a:solidFill>
                <a:latin typeface="Arial" panose="020B0604020202020204" pitchFamily="34" charset="0"/>
                <a:ea typeface="SimHei" panose="02010609060101010101" pitchFamily="49" charset="-122"/>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9pPr>
          </a:lstStyle>
          <a:p>
            <a:pPr algn="ctr" eaLnBrk="1" hangingPunct="1">
              <a:lnSpc>
                <a:spcPct val="130000"/>
              </a:lnSpc>
              <a:spcBef>
                <a:spcPct val="0"/>
              </a:spcBef>
              <a:buFontTx/>
              <a:buNone/>
            </a:pPr>
            <a:r>
              <a:rPr lang="zh-TW" altLang="en-US" sz="2000" b="1" dirty="0">
                <a:solidFill>
                  <a:schemeClr val="bg1"/>
                </a:solidFill>
                <a:latin typeface="+mn-lt"/>
                <a:ea typeface="微軟正黑體"/>
                <a:cs typeface="微軟正黑體"/>
                <a:sym typeface="Microsoft YaHei" panose="020B0503020204020204" pitchFamily="34" charset="-122"/>
              </a:rPr>
              <a:t>要項二</a:t>
            </a:r>
            <a:endParaRPr lang="en-US" altLang="zh-TW" sz="2000" b="1" dirty="0">
              <a:solidFill>
                <a:schemeClr val="bg1"/>
              </a:solidFill>
              <a:latin typeface="+mn-lt"/>
              <a:ea typeface="微軟正黑體"/>
              <a:cs typeface="微軟正黑體"/>
              <a:sym typeface="Microsoft YaHei" panose="020B0503020204020204" pitchFamily="34" charset="-122"/>
            </a:endParaRPr>
          </a:p>
        </p:txBody>
      </p:sp>
      <p:sp>
        <p:nvSpPr>
          <p:cNvPr id="1048745" name="TextBox 17" descr="#wm#_r13_03_342_033_b_3_6#"/>
          <p:cNvSpPr>
            <a:spLocks noChangeArrowheads="1"/>
          </p:cNvSpPr>
          <p:nvPr/>
        </p:nvSpPr>
        <p:spPr bwMode="auto">
          <a:xfrm>
            <a:off x="2409825" y="5424151"/>
            <a:ext cx="1355725" cy="492443"/>
          </a:xfrm>
          <a:prstGeom prst="rect">
            <a:avLst/>
          </a:prstGeom>
          <a:noFill/>
          <a:ln>
            <a:noFill/>
          </a:ln>
          <a:effectLst/>
        </p:spPr>
        <p:txBody>
          <a:bodyPr>
            <a:spAutoFit/>
          </a:bodyPr>
          <a:lstStyle>
            <a:lvl1pPr>
              <a:spcBef>
                <a:spcPct val="20000"/>
              </a:spcBef>
              <a:buChar char="•"/>
              <a:defRPr>
                <a:solidFill>
                  <a:schemeClr val="tx1"/>
                </a:solidFill>
                <a:latin typeface="Arial" panose="020B0604020202020204" pitchFamily="34" charset="0"/>
                <a:ea typeface="SimHei" panose="02010609060101010101" pitchFamily="49" charset="-122"/>
              </a:defRPr>
            </a:lvl1pPr>
            <a:lvl2pPr marL="742950" indent="-285750">
              <a:spcBef>
                <a:spcPct val="20000"/>
              </a:spcBef>
              <a:buChar char="–"/>
              <a:defRPr>
                <a:solidFill>
                  <a:schemeClr val="tx1"/>
                </a:solidFill>
                <a:latin typeface="Arial" panose="020B0604020202020204" pitchFamily="34" charset="0"/>
                <a:ea typeface="SimHei" panose="02010609060101010101" pitchFamily="49" charset="-122"/>
              </a:defRPr>
            </a:lvl2pPr>
            <a:lvl3pPr marL="1143000" indent="-228600">
              <a:spcBef>
                <a:spcPct val="20000"/>
              </a:spcBef>
              <a:buChar char="•"/>
              <a:defRPr>
                <a:solidFill>
                  <a:schemeClr val="tx1"/>
                </a:solidFill>
                <a:latin typeface="Arial" panose="020B0604020202020204" pitchFamily="34" charset="0"/>
                <a:ea typeface="SimHei" panose="02010609060101010101" pitchFamily="49" charset="-122"/>
              </a:defRPr>
            </a:lvl3pPr>
            <a:lvl4pPr marL="1600200" indent="-228600">
              <a:spcBef>
                <a:spcPct val="20000"/>
              </a:spcBef>
              <a:buChar char="–"/>
              <a:defRPr>
                <a:solidFill>
                  <a:schemeClr val="tx1"/>
                </a:solidFill>
                <a:latin typeface="Arial" panose="020B0604020202020204" pitchFamily="34" charset="0"/>
                <a:ea typeface="SimHei" panose="02010609060101010101" pitchFamily="49" charset="-122"/>
              </a:defRPr>
            </a:lvl4pPr>
            <a:lvl5pPr marL="2057400" indent="-228600">
              <a:spcBef>
                <a:spcPct val="20000"/>
              </a:spcBef>
              <a:buChar char="»"/>
              <a:defRPr>
                <a:solidFill>
                  <a:schemeClr val="tx1"/>
                </a:solidFill>
                <a:latin typeface="Arial" panose="020B0604020202020204" pitchFamily="34" charset="0"/>
                <a:ea typeface="SimHei" panose="02010609060101010101" pitchFamily="49" charset="-122"/>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9pPr>
          </a:lstStyle>
          <a:p>
            <a:pPr algn="ctr" eaLnBrk="1" hangingPunct="1">
              <a:lnSpc>
                <a:spcPct val="130000"/>
              </a:lnSpc>
              <a:spcBef>
                <a:spcPct val="0"/>
              </a:spcBef>
              <a:buFontTx/>
              <a:buNone/>
            </a:pPr>
            <a:r>
              <a:rPr lang="zh-TW" altLang="en-US" sz="2000" b="1" dirty="0" smtClean="0">
                <a:solidFill>
                  <a:schemeClr val="bg1"/>
                </a:solidFill>
                <a:latin typeface="+mn-lt"/>
                <a:ea typeface="微軟正黑體"/>
                <a:cs typeface="微軟正黑體"/>
                <a:sym typeface="Microsoft YaHei" panose="020B0503020204020204" pitchFamily="34" charset="-122"/>
              </a:rPr>
              <a:t>要項三</a:t>
            </a:r>
            <a:endParaRPr lang="en-US" altLang="zh-TW" sz="2000" b="1" dirty="0">
              <a:solidFill>
                <a:schemeClr val="bg1"/>
              </a:solidFill>
              <a:latin typeface="+mn-lt"/>
              <a:ea typeface="微軟正黑體"/>
              <a:cs typeface="微軟正黑體"/>
              <a:sym typeface="Microsoft YaHei" panose="020B0503020204020204" pitchFamily="34" charset="-122"/>
            </a:endParaRPr>
          </a:p>
        </p:txBody>
      </p:sp>
      <p:sp>
        <p:nvSpPr>
          <p:cNvPr id="1048746" name="TextBox 20" descr="#wm#_r13_03_342_033_c_1_24#"/>
          <p:cNvSpPr>
            <a:spLocks noChangeArrowheads="1"/>
          </p:cNvSpPr>
          <p:nvPr/>
        </p:nvSpPr>
        <p:spPr bwMode="auto">
          <a:xfrm>
            <a:off x="3627438" y="1652251"/>
            <a:ext cx="3268037" cy="1172629"/>
          </a:xfrm>
          <a:prstGeom prst="rect">
            <a:avLst/>
          </a:prstGeom>
          <a:noFill/>
          <a:ln>
            <a:noFill/>
          </a:ln>
          <a:effectLst/>
        </p:spPr>
        <p:txBody>
          <a:bodyPr wrap="square">
            <a:spAutoFit/>
          </a:bodyPr>
          <a:lstStyle>
            <a:lvl1pPr>
              <a:spcBef>
                <a:spcPct val="20000"/>
              </a:spcBef>
              <a:buChar char="•"/>
              <a:defRPr>
                <a:solidFill>
                  <a:schemeClr val="tx1"/>
                </a:solidFill>
                <a:latin typeface="Arial" panose="020B0604020202020204" pitchFamily="34" charset="0"/>
                <a:ea typeface="SimHei" panose="02010609060101010101" pitchFamily="49" charset="-122"/>
              </a:defRPr>
            </a:lvl1pPr>
            <a:lvl2pPr marL="742950" indent="-285750">
              <a:spcBef>
                <a:spcPct val="20000"/>
              </a:spcBef>
              <a:buChar char="–"/>
              <a:defRPr>
                <a:solidFill>
                  <a:schemeClr val="tx1"/>
                </a:solidFill>
                <a:latin typeface="Arial" panose="020B0604020202020204" pitchFamily="34" charset="0"/>
                <a:ea typeface="SimHei" panose="02010609060101010101" pitchFamily="49" charset="-122"/>
              </a:defRPr>
            </a:lvl2pPr>
            <a:lvl3pPr marL="1143000" indent="-228600">
              <a:spcBef>
                <a:spcPct val="20000"/>
              </a:spcBef>
              <a:buChar char="•"/>
              <a:defRPr>
                <a:solidFill>
                  <a:schemeClr val="tx1"/>
                </a:solidFill>
                <a:latin typeface="Arial" panose="020B0604020202020204" pitchFamily="34" charset="0"/>
                <a:ea typeface="SimHei" panose="02010609060101010101" pitchFamily="49" charset="-122"/>
              </a:defRPr>
            </a:lvl3pPr>
            <a:lvl4pPr marL="1600200" indent="-228600">
              <a:spcBef>
                <a:spcPct val="20000"/>
              </a:spcBef>
              <a:buChar char="–"/>
              <a:defRPr>
                <a:solidFill>
                  <a:schemeClr val="tx1"/>
                </a:solidFill>
                <a:latin typeface="Arial" panose="020B0604020202020204" pitchFamily="34" charset="0"/>
                <a:ea typeface="SimHei" panose="02010609060101010101" pitchFamily="49" charset="-122"/>
              </a:defRPr>
            </a:lvl4pPr>
            <a:lvl5pPr marL="2057400" indent="-228600">
              <a:spcBef>
                <a:spcPct val="20000"/>
              </a:spcBef>
              <a:buChar char="»"/>
              <a:defRPr>
                <a:solidFill>
                  <a:schemeClr val="tx1"/>
                </a:solidFill>
                <a:latin typeface="Arial" panose="020B0604020202020204" pitchFamily="34" charset="0"/>
                <a:ea typeface="SimHei" panose="02010609060101010101" pitchFamily="49" charset="-122"/>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9pPr>
          </a:lstStyle>
          <a:p>
            <a:pPr algn="just" eaLnBrk="1" hangingPunct="1">
              <a:lnSpc>
                <a:spcPct val="130000"/>
              </a:lnSpc>
              <a:spcBef>
                <a:spcPct val="0"/>
              </a:spcBef>
              <a:buFontTx/>
              <a:buNone/>
            </a:pPr>
            <a:r>
              <a:rPr lang="zh-TW" altLang="en-US" b="1" dirty="0" smtClean="0">
                <a:solidFill>
                  <a:srgbClr val="F22A2A"/>
                </a:solidFill>
                <a:latin typeface="+mn-lt"/>
                <a:ea typeface="微軟正黑體"/>
                <a:cs typeface="微軟正黑體"/>
                <a:sym typeface="Microsoft YaHei" panose="020B0503020204020204" pitchFamily="34" charset="-122"/>
              </a:rPr>
              <a:t>投資</a:t>
            </a:r>
            <a:r>
              <a:rPr lang="zh-TW" altLang="en-US" b="1" dirty="0">
                <a:solidFill>
                  <a:srgbClr val="F22A2A"/>
                </a:solidFill>
                <a:latin typeface="+mn-lt"/>
                <a:ea typeface="微軟正黑體"/>
                <a:cs typeface="微軟正黑體"/>
                <a:sym typeface="Microsoft YaHei" panose="020B0503020204020204" pitchFamily="34" charset="-122"/>
              </a:rPr>
              <a:t>策略</a:t>
            </a:r>
            <a:r>
              <a:rPr lang="zh-TW" altLang="en-US" b="1" dirty="0">
                <a:solidFill>
                  <a:schemeClr val="bg1"/>
                </a:solidFill>
                <a:latin typeface="+mn-lt"/>
                <a:ea typeface="微軟正黑體"/>
                <a:cs typeface="微軟正黑體"/>
                <a:sym typeface="Microsoft YaHei" panose="020B0503020204020204" pitchFamily="34" charset="-122"/>
              </a:rPr>
              <a:t>，包括規劃投資社企之類型、參與社企成員、社企營運模式及資金需求</a:t>
            </a:r>
            <a:endParaRPr lang="en-US" altLang="zh-TW" b="1" dirty="0">
              <a:solidFill>
                <a:schemeClr val="bg1"/>
              </a:solidFill>
              <a:latin typeface="+mn-lt"/>
              <a:ea typeface="微軟正黑體"/>
              <a:cs typeface="微軟正黑體"/>
              <a:sym typeface="Microsoft YaHei" panose="020B0503020204020204" pitchFamily="34" charset="-122"/>
            </a:endParaRPr>
          </a:p>
        </p:txBody>
      </p:sp>
      <p:sp>
        <p:nvSpPr>
          <p:cNvPr id="1048747" name="TextBox 20" descr="#wm#_r13_03_342_033_c_2_24#"/>
          <p:cNvSpPr>
            <a:spLocks noChangeArrowheads="1"/>
          </p:cNvSpPr>
          <p:nvPr/>
        </p:nvSpPr>
        <p:spPr bwMode="auto">
          <a:xfrm>
            <a:off x="3660775" y="3566776"/>
            <a:ext cx="3455988" cy="812530"/>
          </a:xfrm>
          <a:prstGeom prst="rect">
            <a:avLst/>
          </a:prstGeom>
          <a:noFill/>
          <a:ln>
            <a:noFill/>
          </a:ln>
          <a:effectLst/>
        </p:spPr>
        <p:txBody>
          <a:bodyPr>
            <a:spAutoFit/>
          </a:bodyPr>
          <a:lstStyle>
            <a:lvl1pPr>
              <a:spcBef>
                <a:spcPct val="20000"/>
              </a:spcBef>
              <a:buChar char="•"/>
              <a:defRPr>
                <a:solidFill>
                  <a:schemeClr val="tx1"/>
                </a:solidFill>
                <a:latin typeface="Arial" panose="020B0604020202020204" pitchFamily="34" charset="0"/>
                <a:ea typeface="SimHei" panose="02010609060101010101" pitchFamily="49" charset="-122"/>
              </a:defRPr>
            </a:lvl1pPr>
            <a:lvl2pPr marL="742950" indent="-285750">
              <a:spcBef>
                <a:spcPct val="20000"/>
              </a:spcBef>
              <a:buChar char="–"/>
              <a:defRPr>
                <a:solidFill>
                  <a:schemeClr val="tx1"/>
                </a:solidFill>
                <a:latin typeface="Arial" panose="020B0604020202020204" pitchFamily="34" charset="0"/>
                <a:ea typeface="SimHei" panose="02010609060101010101" pitchFamily="49" charset="-122"/>
              </a:defRPr>
            </a:lvl2pPr>
            <a:lvl3pPr marL="1143000" indent="-228600">
              <a:spcBef>
                <a:spcPct val="20000"/>
              </a:spcBef>
              <a:buChar char="•"/>
              <a:defRPr>
                <a:solidFill>
                  <a:schemeClr val="tx1"/>
                </a:solidFill>
                <a:latin typeface="Arial" panose="020B0604020202020204" pitchFamily="34" charset="0"/>
                <a:ea typeface="SimHei" panose="02010609060101010101" pitchFamily="49" charset="-122"/>
              </a:defRPr>
            </a:lvl3pPr>
            <a:lvl4pPr marL="1600200" indent="-228600">
              <a:spcBef>
                <a:spcPct val="20000"/>
              </a:spcBef>
              <a:buChar char="–"/>
              <a:defRPr>
                <a:solidFill>
                  <a:schemeClr val="tx1"/>
                </a:solidFill>
                <a:latin typeface="Arial" panose="020B0604020202020204" pitchFamily="34" charset="0"/>
                <a:ea typeface="SimHei" panose="02010609060101010101" pitchFamily="49" charset="-122"/>
              </a:defRPr>
            </a:lvl4pPr>
            <a:lvl5pPr marL="2057400" indent="-228600">
              <a:spcBef>
                <a:spcPct val="20000"/>
              </a:spcBef>
              <a:buChar char="»"/>
              <a:defRPr>
                <a:solidFill>
                  <a:schemeClr val="tx1"/>
                </a:solidFill>
                <a:latin typeface="Arial" panose="020B0604020202020204" pitchFamily="34" charset="0"/>
                <a:ea typeface="SimHei" panose="02010609060101010101" pitchFamily="49" charset="-122"/>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9pPr>
          </a:lstStyle>
          <a:p>
            <a:pPr algn="just" eaLnBrk="1" hangingPunct="1">
              <a:lnSpc>
                <a:spcPct val="130000"/>
              </a:lnSpc>
              <a:spcBef>
                <a:spcPct val="0"/>
              </a:spcBef>
              <a:buFontTx/>
              <a:buNone/>
            </a:pPr>
            <a:r>
              <a:rPr lang="zh-TW" altLang="en-US" b="1" dirty="0" smtClean="0">
                <a:solidFill>
                  <a:srgbClr val="F22A2A"/>
                </a:solidFill>
                <a:latin typeface="+mn-lt"/>
                <a:ea typeface="微軟正黑體"/>
                <a:cs typeface="微軟正黑體"/>
                <a:sym typeface="Microsoft YaHei" panose="020B0503020204020204" pitchFamily="34" charset="-122"/>
              </a:rPr>
              <a:t>管理</a:t>
            </a:r>
            <a:r>
              <a:rPr lang="zh-TW" altLang="en-US" b="1" dirty="0">
                <a:solidFill>
                  <a:srgbClr val="F22A2A"/>
                </a:solidFill>
                <a:latin typeface="+mn-lt"/>
                <a:ea typeface="微軟正黑體"/>
                <a:cs typeface="微軟正黑體"/>
                <a:sym typeface="Microsoft YaHei" panose="020B0503020204020204" pitchFamily="34" charset="-122"/>
              </a:rPr>
              <a:t>團隊能力</a:t>
            </a:r>
            <a:r>
              <a:rPr lang="zh-TW" altLang="en-US" b="1" dirty="0">
                <a:solidFill>
                  <a:schemeClr val="bg1"/>
                </a:solidFill>
                <a:latin typeface="+mn-lt"/>
                <a:ea typeface="微軟正黑體"/>
                <a:cs typeface="微軟正黑體"/>
                <a:sym typeface="Microsoft YaHei" panose="020B0503020204020204" pitchFamily="34" charset="-122"/>
              </a:rPr>
              <a:t>，包括輔導社企營運、籌募基金及財務管理</a:t>
            </a:r>
            <a:endParaRPr lang="en-US" altLang="zh-TW" b="1" dirty="0">
              <a:solidFill>
                <a:schemeClr val="bg1"/>
              </a:solidFill>
              <a:latin typeface="+mn-lt"/>
              <a:ea typeface="微軟正黑體"/>
              <a:cs typeface="微軟正黑體"/>
              <a:sym typeface="Microsoft YaHei" panose="020B0503020204020204" pitchFamily="34" charset="-122"/>
            </a:endParaRPr>
          </a:p>
        </p:txBody>
      </p:sp>
      <p:sp>
        <p:nvSpPr>
          <p:cNvPr id="1048748" name="TextBox 20" descr="#wm#_r13_03_342_033_c_3_24#"/>
          <p:cNvSpPr>
            <a:spLocks noChangeArrowheads="1"/>
          </p:cNvSpPr>
          <p:nvPr/>
        </p:nvSpPr>
        <p:spPr bwMode="auto">
          <a:xfrm>
            <a:off x="3644900" y="5235238"/>
            <a:ext cx="3471863" cy="812530"/>
          </a:xfrm>
          <a:prstGeom prst="rect">
            <a:avLst/>
          </a:prstGeom>
          <a:noFill/>
          <a:ln>
            <a:noFill/>
          </a:ln>
          <a:effectLst/>
        </p:spPr>
        <p:txBody>
          <a:bodyPr wrap="square">
            <a:spAutoFit/>
          </a:bodyPr>
          <a:lstStyle>
            <a:lvl1pPr>
              <a:spcBef>
                <a:spcPct val="20000"/>
              </a:spcBef>
              <a:buChar char="•"/>
              <a:defRPr>
                <a:solidFill>
                  <a:schemeClr val="tx1"/>
                </a:solidFill>
                <a:latin typeface="Arial" panose="020B0604020202020204" pitchFamily="34" charset="0"/>
                <a:ea typeface="SimHei" panose="02010609060101010101" pitchFamily="49" charset="-122"/>
              </a:defRPr>
            </a:lvl1pPr>
            <a:lvl2pPr marL="742950" indent="-285750">
              <a:spcBef>
                <a:spcPct val="20000"/>
              </a:spcBef>
              <a:buChar char="–"/>
              <a:defRPr>
                <a:solidFill>
                  <a:schemeClr val="tx1"/>
                </a:solidFill>
                <a:latin typeface="Arial" panose="020B0604020202020204" pitchFamily="34" charset="0"/>
                <a:ea typeface="SimHei" panose="02010609060101010101" pitchFamily="49" charset="-122"/>
              </a:defRPr>
            </a:lvl2pPr>
            <a:lvl3pPr marL="1143000" indent="-228600">
              <a:spcBef>
                <a:spcPct val="20000"/>
              </a:spcBef>
              <a:buChar char="•"/>
              <a:defRPr>
                <a:solidFill>
                  <a:schemeClr val="tx1"/>
                </a:solidFill>
                <a:latin typeface="Arial" panose="020B0604020202020204" pitchFamily="34" charset="0"/>
                <a:ea typeface="SimHei" panose="02010609060101010101" pitchFamily="49" charset="-122"/>
              </a:defRPr>
            </a:lvl3pPr>
            <a:lvl4pPr marL="1600200" indent="-228600">
              <a:spcBef>
                <a:spcPct val="20000"/>
              </a:spcBef>
              <a:buChar char="–"/>
              <a:defRPr>
                <a:solidFill>
                  <a:schemeClr val="tx1"/>
                </a:solidFill>
                <a:latin typeface="Arial" panose="020B0604020202020204" pitchFamily="34" charset="0"/>
                <a:ea typeface="SimHei" panose="02010609060101010101" pitchFamily="49" charset="-122"/>
              </a:defRPr>
            </a:lvl4pPr>
            <a:lvl5pPr marL="2057400" indent="-228600">
              <a:spcBef>
                <a:spcPct val="20000"/>
              </a:spcBef>
              <a:buChar char="»"/>
              <a:defRPr>
                <a:solidFill>
                  <a:schemeClr val="tx1"/>
                </a:solidFill>
                <a:latin typeface="Arial" panose="020B0604020202020204" pitchFamily="34" charset="0"/>
                <a:ea typeface="SimHei" panose="02010609060101010101" pitchFamily="49" charset="-122"/>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9pPr>
          </a:lstStyle>
          <a:p>
            <a:pPr algn="just" eaLnBrk="1" hangingPunct="1">
              <a:lnSpc>
                <a:spcPct val="130000"/>
              </a:lnSpc>
              <a:spcBef>
                <a:spcPct val="0"/>
              </a:spcBef>
              <a:buFontTx/>
              <a:buNone/>
            </a:pPr>
            <a:r>
              <a:rPr lang="zh-TW" altLang="en-US" b="1" dirty="0" smtClean="0">
                <a:solidFill>
                  <a:srgbClr val="F22A2A"/>
                </a:solidFill>
                <a:latin typeface="+mn-lt"/>
                <a:ea typeface="微軟正黑體"/>
                <a:cs typeface="微軟正黑體"/>
                <a:sym typeface="Microsoft YaHei" panose="020B0503020204020204" pitchFamily="34" charset="-122"/>
              </a:rPr>
              <a:t>管理</a:t>
            </a:r>
            <a:r>
              <a:rPr lang="zh-TW" altLang="en-US" b="1" dirty="0">
                <a:solidFill>
                  <a:srgbClr val="F22A2A"/>
                </a:solidFill>
                <a:latin typeface="+mn-lt"/>
                <a:ea typeface="微軟正黑體"/>
                <a:cs typeface="微軟正黑體"/>
                <a:sym typeface="Microsoft YaHei" panose="020B0503020204020204" pitchFamily="34" charset="-122"/>
              </a:rPr>
              <a:t>團隊經驗</a:t>
            </a:r>
            <a:r>
              <a:rPr lang="zh-TW" altLang="en-US" b="1" dirty="0">
                <a:solidFill>
                  <a:schemeClr val="bg1"/>
                </a:solidFill>
                <a:latin typeface="+mn-lt"/>
                <a:ea typeface="微軟正黑體"/>
                <a:cs typeface="微軟正黑體"/>
                <a:sym typeface="Microsoft YaHei" panose="020B0503020204020204" pitchFamily="34" charset="-122"/>
              </a:rPr>
              <a:t>，包括資金管理績效及社企</a:t>
            </a:r>
            <a:r>
              <a:rPr lang="zh-TW" altLang="en-US" b="1" dirty="0" smtClean="0">
                <a:solidFill>
                  <a:schemeClr val="bg1"/>
                </a:solidFill>
                <a:latin typeface="+mn-lt"/>
                <a:ea typeface="微軟正黑體"/>
                <a:cs typeface="微軟正黑體"/>
                <a:sym typeface="Microsoft YaHei" panose="020B0503020204020204" pitchFamily="34" charset="-122"/>
              </a:rPr>
              <a:t>或</a:t>
            </a:r>
            <a:r>
              <a:rPr lang="en-US" altLang="zh-TW" b="1" dirty="0" smtClean="0">
                <a:solidFill>
                  <a:schemeClr val="bg1"/>
                </a:solidFill>
                <a:latin typeface="+mn-lt"/>
                <a:ea typeface="微軟正黑體"/>
                <a:cs typeface="微軟正黑體"/>
                <a:sym typeface="Microsoft YaHei" panose="020B0503020204020204" pitchFamily="34" charset="-122"/>
              </a:rPr>
              <a:t> </a:t>
            </a:r>
            <a:r>
              <a:rPr lang="zh-TW" altLang="en-US" b="1" dirty="0" smtClean="0">
                <a:solidFill>
                  <a:schemeClr val="bg1"/>
                </a:solidFill>
                <a:latin typeface="+mn-lt"/>
                <a:ea typeface="微軟正黑體"/>
                <a:cs typeface="微軟正黑體"/>
                <a:sym typeface="Microsoft YaHei" panose="020B0503020204020204" pitchFamily="34" charset="-122"/>
              </a:rPr>
              <a:t>NGO</a:t>
            </a:r>
            <a:r>
              <a:rPr lang="en-US" altLang="zh-TW" b="1" dirty="0" smtClean="0">
                <a:solidFill>
                  <a:schemeClr val="bg1"/>
                </a:solidFill>
                <a:latin typeface="+mn-lt"/>
                <a:ea typeface="微軟正黑體"/>
                <a:cs typeface="微軟正黑體"/>
                <a:sym typeface="Microsoft YaHei" panose="020B0503020204020204" pitchFamily="34" charset="-122"/>
              </a:rPr>
              <a:t> </a:t>
            </a:r>
            <a:r>
              <a:rPr lang="zh-TW" altLang="en-US" b="1" dirty="0" smtClean="0">
                <a:solidFill>
                  <a:schemeClr val="bg1"/>
                </a:solidFill>
                <a:latin typeface="+mn-lt"/>
                <a:ea typeface="微軟正黑體"/>
                <a:cs typeface="微軟正黑體"/>
                <a:sym typeface="Microsoft YaHei" panose="020B0503020204020204" pitchFamily="34" charset="-122"/>
              </a:rPr>
              <a:t>管理成效</a:t>
            </a:r>
            <a:endParaRPr lang="en-US" altLang="zh-TW" b="1" dirty="0">
              <a:solidFill>
                <a:schemeClr val="bg1"/>
              </a:solidFill>
              <a:latin typeface="+mn-lt"/>
              <a:ea typeface="微軟正黑體"/>
              <a:cs typeface="微軟正黑體"/>
              <a:sym typeface="Microsoft YaHei" panose="020B0503020204020204" pitchFamily="34" charset="-122"/>
            </a:endParaRPr>
          </a:p>
        </p:txBody>
      </p:sp>
      <p:sp>
        <p:nvSpPr>
          <p:cNvPr id="1048749" name="Text Box 12"/>
          <p:cNvSpPr txBox="1">
            <a:spLocks noChangeArrowheads="1"/>
          </p:cNvSpPr>
          <p:nvPr/>
        </p:nvSpPr>
        <p:spPr bwMode="auto">
          <a:xfrm>
            <a:off x="2252663" y="600075"/>
            <a:ext cx="5029200" cy="1323439"/>
          </a:xfrm>
          <a:prstGeom prst="rect">
            <a:avLst/>
          </a:prstGeom>
          <a:noFill/>
          <a:ln>
            <a:noFill/>
          </a:ln>
          <a:effec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TW" altLang="en-US" sz="4000" b="1" dirty="0" smtClean="0">
                <a:solidFill>
                  <a:srgbClr val="002060"/>
                </a:solidFill>
                <a:latin typeface="微軟正黑體"/>
                <a:ea typeface="微軟正黑體"/>
                <a:cs typeface="微軟正黑體"/>
              </a:rPr>
              <a:t>評核社企創投重點</a:t>
            </a:r>
            <a:endParaRPr lang="en-US" altLang="zh-TW" sz="4000" b="1" dirty="0" smtClean="0">
              <a:solidFill>
                <a:srgbClr val="002060"/>
              </a:solidFill>
              <a:latin typeface="微軟正黑體"/>
              <a:ea typeface="微軟正黑體"/>
              <a:cs typeface="微軟正黑體"/>
            </a:endParaRPr>
          </a:p>
          <a:p>
            <a:pPr algn="ctr"/>
            <a:endParaRPr lang="zh-TW" altLang="en-US" sz="4000" b="1" dirty="0">
              <a:solidFill>
                <a:srgbClr val="3F7A00"/>
              </a:solidFill>
              <a:latin typeface="微軟正黑體"/>
              <a:ea typeface="微軟正黑體"/>
              <a:cs typeface="微軟正黑體"/>
            </a:endParaRPr>
          </a:p>
        </p:txBody>
      </p:sp>
      <p:sp>
        <p:nvSpPr>
          <p:cNvPr id="1048750" name="直接连接符 14" descr="#wm#_r13_01_*Z"/>
          <p:cNvSpPr>
            <a:spLocks noChangeShapeType="1"/>
          </p:cNvSpPr>
          <p:nvPr/>
        </p:nvSpPr>
        <p:spPr bwMode="auto">
          <a:xfrm>
            <a:off x="3649663" y="3601701"/>
            <a:ext cx="1587" cy="819150"/>
          </a:xfrm>
          <a:prstGeom prst="line">
            <a:avLst/>
          </a:prstGeom>
          <a:noFill/>
          <a:ln w="19050">
            <a:solidFill>
              <a:srgbClr val="0075CC"/>
            </a:solidFill>
            <a:bevel/>
            <a:headEnd/>
            <a:tailEnd/>
          </a:ln>
          <a:effectLst/>
        </p:spPr>
        <p:txBody>
          <a:bodyPr/>
          <a:lstStyle/>
          <a:p>
            <a:endParaRPr lang="zh-TW" altLang="en-US">
              <a:latin typeface="+mn-lt"/>
              <a:ea typeface="微軟正黑體"/>
              <a:cs typeface="微軟正黑體"/>
            </a:endParaRPr>
          </a:p>
        </p:txBody>
      </p:sp>
      <p:sp>
        <p:nvSpPr>
          <p:cNvPr id="4" name="投影片編號版面配置區 3"/>
          <p:cNvSpPr>
            <a:spLocks noGrp="1"/>
          </p:cNvSpPr>
          <p:nvPr>
            <p:ph type="sldNum" sz="quarter" idx="12"/>
          </p:nvPr>
        </p:nvSpPr>
        <p:spPr/>
        <p:txBody>
          <a:bodyPr/>
          <a:lstStyle/>
          <a:p>
            <a:fld id="{67DA033B-3015-BD4A-9DD0-276FF21221EF}" type="slidenum">
              <a:rPr lang="en-US" altLang="zh-TW" smtClean="0"/>
              <a:pPr/>
              <a:t>15</a:t>
            </a:fld>
            <a:endParaRPr lang="en-US" altLang="zh-TW" dirty="0"/>
          </a:p>
        </p:txBody>
      </p:sp>
    </p:spTree>
    <p:extLst>
      <p:ext uri="{BB962C8B-B14F-4D97-AF65-F5344CB8AC3E}">
        <p14:creationId xmlns:p14="http://schemas.microsoft.com/office/powerpoint/2010/main" val="1484037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標題 2"/>
          <p:cNvSpPr>
            <a:spLocks noGrp="1"/>
          </p:cNvSpPr>
          <p:nvPr>
            <p:ph type="ctrTitle"/>
          </p:nvPr>
        </p:nvSpPr>
        <p:spPr>
          <a:xfrm>
            <a:off x="974590" y="1790747"/>
            <a:ext cx="7390927" cy="2001795"/>
          </a:xfrm>
        </p:spPr>
        <p:txBody>
          <a:bodyPr anchor="ctr">
            <a:normAutofit/>
          </a:bodyPr>
          <a:lstStyle/>
          <a:p>
            <a:pPr algn="ctr">
              <a:lnSpc>
                <a:spcPct val="120000"/>
              </a:lnSpc>
            </a:pPr>
            <a:r>
              <a:rPr lang="zh-TW" altLang="en-US" sz="4000" b="1" dirty="0">
                <a:solidFill>
                  <a:srgbClr val="002060"/>
                </a:solidFill>
                <a:latin typeface="+mn-lt"/>
                <a:ea typeface="微軟正黑體"/>
                <a:cs typeface="微軟正黑體"/>
              </a:rPr>
              <a:t>四</a:t>
            </a:r>
            <a:r>
              <a:rPr lang="zh-TW" altLang="en-US" sz="4000" b="1" dirty="0" smtClean="0">
                <a:solidFill>
                  <a:srgbClr val="002060"/>
                </a:solidFill>
                <a:latin typeface="+mn-lt"/>
                <a:ea typeface="微軟正黑體"/>
                <a:cs typeface="微軟正黑體"/>
              </a:rPr>
              <a:t>、推動情形及建議</a:t>
            </a:r>
            <a:endParaRPr lang="zh-TW" altLang="en-US" sz="4000" b="1" dirty="0">
              <a:solidFill>
                <a:srgbClr val="002060"/>
              </a:solidFill>
              <a:latin typeface="+mn-lt"/>
              <a:ea typeface="微軟正黑體"/>
              <a:cs typeface="微軟正黑體"/>
            </a:endParaRPr>
          </a:p>
        </p:txBody>
      </p:sp>
      <p:sp>
        <p:nvSpPr>
          <p:cNvPr id="5" name="投影片編號版面配置區 2"/>
          <p:cNvSpPr>
            <a:spLocks noGrp="1"/>
          </p:cNvSpPr>
          <p:nvPr>
            <p:ph type="sldNum" sz="quarter" idx="12"/>
          </p:nvPr>
        </p:nvSpPr>
        <p:spPr>
          <a:xfrm>
            <a:off x="6553200" y="6245225"/>
            <a:ext cx="2133600" cy="476250"/>
          </a:xfrm>
        </p:spPr>
        <p:txBody>
          <a:bodyPr/>
          <a:lstStyle/>
          <a:p>
            <a:fld id="{67DA033B-3015-BD4A-9DD0-276FF21221EF}" type="slidenum">
              <a:rPr lang="en-US" altLang="zh-TW" smtClean="0"/>
              <a:pPr/>
              <a:t>16</a:t>
            </a:fld>
            <a:endParaRPr lang="en-US" altLang="zh-TW" dirty="0"/>
          </a:p>
        </p:txBody>
      </p:sp>
    </p:spTree>
    <p:extLst>
      <p:ext uri="{BB962C8B-B14F-4D97-AF65-F5344CB8AC3E}">
        <p14:creationId xmlns:p14="http://schemas.microsoft.com/office/powerpoint/2010/main" val="201807865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4" name="標題 1"/>
          <p:cNvSpPr txBox="1"/>
          <p:nvPr/>
        </p:nvSpPr>
        <p:spPr bwMode="auto">
          <a:xfrm>
            <a:off x="939207" y="207345"/>
            <a:ext cx="7200900" cy="734443"/>
          </a:xfrm>
          <a:prstGeom prst="rect">
            <a:avLst/>
          </a:prstGeom>
          <a:noFill/>
          <a:ln w="9525">
            <a:noFill/>
            <a:miter lim="800000"/>
            <a:headEnd/>
            <a:tailEnd/>
          </a:ln>
        </p:spPr>
        <p:txBody>
          <a:bodyPr vert="horz" wrap="square" lIns="84396" tIns="42198" rIns="84396" bIns="42198" numCol="1" anchor="b" anchorCtr="0" compatLnSpc="1">
            <a:prstTxWarp prst="textNoShape">
              <a:avLst/>
            </a:prstTxWarp>
          </a:bodyPr>
          <a:lstStyle>
            <a:lvl1pPr algn="l" rtl="0" eaLnBrk="0" fontAlgn="base" hangingPunct="0">
              <a:spcBef>
                <a:spcPct val="0"/>
              </a:spcBef>
              <a:spcAft>
                <a:spcPct val="0"/>
              </a:spcAft>
              <a:defRPr sz="3200" b="1" kern="1200" baseline="0">
                <a:solidFill>
                  <a:schemeClr val="accent1"/>
                </a:solidFill>
                <a:latin typeface="Calibri" panose="020F0502020204030204" pitchFamily="34" charset="0"/>
                <a:ea typeface="文鼎圓體M" panose="020F0609000000000000" pitchFamily="49" charset="-120"/>
                <a:cs typeface="文鼎圓體M"/>
              </a:defRPr>
            </a:lvl1pPr>
            <a:lvl2pPr algn="l" rtl="0" eaLnBrk="0" fontAlgn="base" hangingPunct="0">
              <a:spcBef>
                <a:spcPct val="0"/>
              </a:spcBef>
              <a:spcAft>
                <a:spcPct val="0"/>
              </a:spcAft>
              <a:defRPr sz="3200" b="1">
                <a:solidFill>
                  <a:schemeClr val="accent1"/>
                </a:solidFill>
                <a:latin typeface="Calibri" pitchFamily="34" charset="0"/>
                <a:ea typeface="文鼎圓體M"/>
                <a:cs typeface="文鼎圓體M"/>
              </a:defRPr>
            </a:lvl2pPr>
            <a:lvl3pPr algn="l" rtl="0" eaLnBrk="0" fontAlgn="base" hangingPunct="0">
              <a:spcBef>
                <a:spcPct val="0"/>
              </a:spcBef>
              <a:spcAft>
                <a:spcPct val="0"/>
              </a:spcAft>
              <a:defRPr sz="3200" b="1">
                <a:solidFill>
                  <a:schemeClr val="accent1"/>
                </a:solidFill>
                <a:latin typeface="Calibri" pitchFamily="34" charset="0"/>
                <a:ea typeface="文鼎圓體M"/>
                <a:cs typeface="文鼎圓體M"/>
              </a:defRPr>
            </a:lvl3pPr>
            <a:lvl4pPr algn="l" rtl="0" eaLnBrk="0" fontAlgn="base" hangingPunct="0">
              <a:spcBef>
                <a:spcPct val="0"/>
              </a:spcBef>
              <a:spcAft>
                <a:spcPct val="0"/>
              </a:spcAft>
              <a:defRPr sz="3200" b="1">
                <a:solidFill>
                  <a:schemeClr val="accent1"/>
                </a:solidFill>
                <a:latin typeface="Calibri" pitchFamily="34" charset="0"/>
                <a:ea typeface="文鼎圓體M"/>
                <a:cs typeface="文鼎圓體M"/>
              </a:defRPr>
            </a:lvl4pPr>
            <a:lvl5pPr algn="l" rtl="0" eaLnBrk="0" fontAlgn="base" hangingPunct="0">
              <a:spcBef>
                <a:spcPct val="0"/>
              </a:spcBef>
              <a:spcAft>
                <a:spcPct val="0"/>
              </a:spcAft>
              <a:defRPr sz="3200" b="1">
                <a:solidFill>
                  <a:schemeClr val="accent1"/>
                </a:solidFill>
                <a:latin typeface="Calibri" pitchFamily="34" charset="0"/>
                <a:ea typeface="文鼎圓體M"/>
                <a:cs typeface="文鼎圓體M"/>
              </a:defRPr>
            </a:lvl5pPr>
            <a:lvl6pPr marL="457148" algn="l" rtl="0" fontAlgn="base">
              <a:lnSpc>
                <a:spcPct val="90000"/>
              </a:lnSpc>
              <a:spcBef>
                <a:spcPct val="0"/>
              </a:spcBef>
              <a:spcAft>
                <a:spcPct val="0"/>
              </a:spcAft>
              <a:defRPr sz="3200" b="1">
                <a:solidFill>
                  <a:schemeClr val="accent1"/>
                </a:solidFill>
                <a:latin typeface="Arial" pitchFamily="34" charset="0"/>
              </a:defRPr>
            </a:lvl6pPr>
            <a:lvl7pPr marL="914296" algn="l" rtl="0" fontAlgn="base">
              <a:lnSpc>
                <a:spcPct val="90000"/>
              </a:lnSpc>
              <a:spcBef>
                <a:spcPct val="0"/>
              </a:spcBef>
              <a:spcAft>
                <a:spcPct val="0"/>
              </a:spcAft>
              <a:defRPr sz="3200" b="1">
                <a:solidFill>
                  <a:schemeClr val="accent1"/>
                </a:solidFill>
                <a:latin typeface="Arial" pitchFamily="34" charset="0"/>
              </a:defRPr>
            </a:lvl7pPr>
            <a:lvl8pPr marL="1371445" algn="l" rtl="0" fontAlgn="base">
              <a:lnSpc>
                <a:spcPct val="90000"/>
              </a:lnSpc>
              <a:spcBef>
                <a:spcPct val="0"/>
              </a:spcBef>
              <a:spcAft>
                <a:spcPct val="0"/>
              </a:spcAft>
              <a:defRPr sz="3200" b="1">
                <a:solidFill>
                  <a:schemeClr val="accent1"/>
                </a:solidFill>
                <a:latin typeface="Arial" pitchFamily="34" charset="0"/>
              </a:defRPr>
            </a:lvl8pPr>
            <a:lvl9pPr marL="1828592" algn="l" rtl="0" fontAlgn="base">
              <a:lnSpc>
                <a:spcPct val="90000"/>
              </a:lnSpc>
              <a:spcBef>
                <a:spcPct val="0"/>
              </a:spcBef>
              <a:spcAft>
                <a:spcPct val="0"/>
              </a:spcAft>
              <a:defRPr sz="3200" b="1">
                <a:solidFill>
                  <a:schemeClr val="accent1"/>
                </a:solidFill>
                <a:latin typeface="Arial" pitchFamily="34" charset="0"/>
              </a:defRPr>
            </a:lvl9pPr>
          </a:lstStyle>
          <a:p>
            <a:pPr algn="ctr"/>
            <a:r>
              <a:rPr lang="zh-TW" altLang="en-US" sz="4000" dirty="0" smtClean="0">
                <a:solidFill>
                  <a:srgbClr val="002060"/>
                </a:solidFill>
                <a:latin typeface="微軟正黑體"/>
                <a:ea typeface="微軟正黑體"/>
                <a:cs typeface="微軟正黑體"/>
              </a:rPr>
              <a:t>推動情形</a:t>
            </a:r>
            <a:endParaRPr lang="zh-TW" altLang="en-US" sz="4000" dirty="0">
              <a:solidFill>
                <a:srgbClr val="002060"/>
              </a:solidFill>
              <a:latin typeface="微軟正黑體"/>
              <a:ea typeface="微軟正黑體"/>
              <a:cs typeface="微軟正黑體"/>
            </a:endParaRPr>
          </a:p>
        </p:txBody>
      </p:sp>
      <p:sp>
        <p:nvSpPr>
          <p:cNvPr id="1048765" name="內容版面配置區 2"/>
          <p:cNvSpPr txBox="1"/>
          <p:nvPr/>
        </p:nvSpPr>
        <p:spPr>
          <a:xfrm>
            <a:off x="479502" y="1803966"/>
            <a:ext cx="8035848" cy="4440717"/>
          </a:xfrm>
          <a:prstGeom prst="rect">
            <a:avLst/>
          </a:prstGeom>
        </p:spPr>
        <p:txBody>
          <a:bodyPr/>
          <a:lstStyle>
            <a:lvl1pPr marL="227013" indent="-227013" algn="l" rtl="0" eaLnBrk="0" fontAlgn="base" hangingPunct="0">
              <a:spcBef>
                <a:spcPts val="1800"/>
              </a:spcBef>
              <a:spcAft>
                <a:spcPct val="0"/>
              </a:spcAft>
              <a:buClr>
                <a:schemeClr val="accent1"/>
              </a:buClr>
              <a:buSzPct val="100000"/>
              <a:buFont typeface="Arial" charset="0"/>
              <a:buChar char="▪"/>
              <a:defRPr sz="2000" kern="1200">
                <a:solidFill>
                  <a:schemeClr val="tx1"/>
                </a:solidFill>
                <a:latin typeface="Calibri" panose="020F0502020204030204" pitchFamily="34" charset="0"/>
                <a:ea typeface="文鼎圓體M" panose="020F0609000000000000" pitchFamily="49" charset="-120"/>
                <a:cs typeface="文鼎圓體M"/>
              </a:defRPr>
            </a:lvl1pPr>
            <a:lvl2pPr marL="455613" indent="-180975" algn="l" rtl="0" eaLnBrk="0" fontAlgn="base" hangingPunct="0">
              <a:spcBef>
                <a:spcPts val="1200"/>
              </a:spcBef>
              <a:spcAft>
                <a:spcPct val="0"/>
              </a:spcAft>
              <a:buClr>
                <a:schemeClr val="accent1"/>
              </a:buClr>
              <a:buSzPct val="100000"/>
              <a:buFont typeface="Arial" charset="0"/>
              <a:buChar char="▪"/>
              <a:defRPr kern="1200">
                <a:solidFill>
                  <a:schemeClr val="tx1"/>
                </a:solidFill>
                <a:latin typeface="Calibri" panose="020F0502020204030204" pitchFamily="34" charset="0"/>
                <a:ea typeface="文鼎圓體M" panose="020F0609000000000000" pitchFamily="49" charset="-120"/>
                <a:cs typeface="文鼎圓體M"/>
              </a:defRPr>
            </a:lvl2pPr>
            <a:lvl3pPr marL="684213" indent="-177800" algn="l" rtl="0" eaLnBrk="0" fontAlgn="base" hangingPunct="0">
              <a:spcBef>
                <a:spcPts val="800"/>
              </a:spcBef>
              <a:spcAft>
                <a:spcPct val="0"/>
              </a:spcAft>
              <a:buClr>
                <a:schemeClr val="accent1"/>
              </a:buClr>
              <a:buSzPct val="100000"/>
              <a:buFont typeface="Arial" charset="0"/>
              <a:buChar char="▪"/>
              <a:defRPr sz="1600" kern="1200">
                <a:solidFill>
                  <a:schemeClr val="tx1"/>
                </a:solidFill>
                <a:latin typeface="Calibri" panose="020F0502020204030204" pitchFamily="34" charset="0"/>
                <a:ea typeface="文鼎圓體M" panose="020F0609000000000000" pitchFamily="49" charset="-120"/>
                <a:cs typeface="文鼎圓體M"/>
              </a:defRPr>
            </a:lvl3pPr>
            <a:lvl4pPr marL="912813" indent="-180975" algn="l" rtl="0" eaLnBrk="0" fontAlgn="base" hangingPunct="0">
              <a:spcBef>
                <a:spcPts val="800"/>
              </a:spcBef>
              <a:spcAft>
                <a:spcPct val="0"/>
              </a:spcAft>
              <a:buClr>
                <a:schemeClr val="accent1"/>
              </a:buClr>
              <a:buSzPct val="100000"/>
              <a:buFont typeface="Arial" charset="0"/>
              <a:buChar char="▪"/>
              <a:defRPr sz="1400" kern="1200">
                <a:solidFill>
                  <a:schemeClr val="tx1"/>
                </a:solidFill>
                <a:latin typeface="Calibri" panose="020F0502020204030204" pitchFamily="34" charset="0"/>
                <a:ea typeface="文鼎圓體M" panose="020F0609000000000000" pitchFamily="49" charset="-120"/>
                <a:cs typeface="文鼎圓體M"/>
              </a:defRPr>
            </a:lvl4pPr>
            <a:lvl5pPr marL="1141413" indent="-177800" algn="l" rtl="0" eaLnBrk="0" fontAlgn="base" hangingPunct="0">
              <a:spcBef>
                <a:spcPts val="600"/>
              </a:spcBef>
              <a:spcAft>
                <a:spcPct val="0"/>
              </a:spcAft>
              <a:buClr>
                <a:schemeClr val="accent1"/>
              </a:buClr>
              <a:buSzPct val="100000"/>
              <a:buFont typeface="Arial" charset="0"/>
              <a:buChar char="▪"/>
              <a:defRPr sz="1400" kern="1200">
                <a:solidFill>
                  <a:schemeClr val="tx1"/>
                </a:solidFill>
                <a:latin typeface="Calibri" panose="020F0502020204030204" pitchFamily="34" charset="0"/>
                <a:ea typeface="文鼎圓體M" panose="020F0609000000000000" pitchFamily="49" charset="-120"/>
                <a:cs typeface="文鼎圓體M"/>
              </a:defRPr>
            </a:lvl5pPr>
            <a:lvl6pPr marL="1371445" indent="-182859"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017" indent="-179367"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592" indent="-182859"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166" indent="-179367" algn="l" defTabSz="914296"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pPr marL="567118" indent="-316531">
              <a:lnSpc>
                <a:spcPct val="150000"/>
              </a:lnSpc>
              <a:spcBef>
                <a:spcPts val="1200"/>
              </a:spcBef>
              <a:buClr>
                <a:schemeClr val="accent2">
                  <a:lumMod val="75000"/>
                </a:schemeClr>
              </a:buClr>
              <a:buFont typeface="Wingdings" panose="05000000000000000000" pitchFamily="2" charset="2"/>
              <a:buChar char="n"/>
            </a:pPr>
            <a:endParaRPr lang="en-US" altLang="zh-TW" sz="2600" b="1" dirty="0">
              <a:latin typeface="微軟正黑體" panose="020B0604030504040204" pitchFamily="34" charset="-120"/>
              <a:ea typeface="微軟正黑體" panose="020B0604030504040204" pitchFamily="34" charset="-120"/>
            </a:endParaRPr>
          </a:p>
        </p:txBody>
      </p:sp>
      <p:graphicFrame>
        <p:nvGraphicFramePr>
          <p:cNvPr id="2" name="資料庫圖表 1"/>
          <p:cNvGraphicFramePr/>
          <p:nvPr>
            <p:extLst>
              <p:ext uri="{D42A27DB-BD31-4B8C-83A1-F6EECF244321}">
                <p14:modId xmlns:p14="http://schemas.microsoft.com/office/powerpoint/2010/main" val="877411701"/>
              </p:ext>
            </p:extLst>
          </p:nvPr>
        </p:nvGraphicFramePr>
        <p:xfrm>
          <a:off x="259492" y="792933"/>
          <a:ext cx="8255858" cy="5366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圓角矩形 2"/>
          <p:cNvSpPr/>
          <p:nvPr/>
        </p:nvSpPr>
        <p:spPr bwMode="auto">
          <a:xfrm>
            <a:off x="4163900" y="1785650"/>
            <a:ext cx="4484263" cy="1945035"/>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buFont typeface="Arial" panose="020B0604020202020204" pitchFamily="34" charset="0"/>
              <a:buChar char="•"/>
            </a:pPr>
            <a:r>
              <a:rPr lang="en-US" altLang="zh-TW" sz="1400" dirty="0" smtClean="0">
                <a:latin typeface="+mn-lt"/>
                <a:ea typeface="微軟正黑體"/>
                <a:cs typeface="微軟正黑體"/>
              </a:rPr>
              <a:t>104 </a:t>
            </a:r>
            <a:r>
              <a:rPr lang="zh-TW" altLang="en-US" sz="1400" dirty="0" smtClean="0">
                <a:latin typeface="+mn-lt"/>
                <a:ea typeface="微軟正黑體"/>
                <a:cs typeface="微軟正黑體"/>
              </a:rPr>
              <a:t>年</a:t>
            </a:r>
            <a:r>
              <a:rPr lang="en-US" altLang="zh-TW" sz="1400" dirty="0" smtClean="0">
                <a:latin typeface="+mn-lt"/>
                <a:ea typeface="微軟正黑體"/>
                <a:cs typeface="微軟正黑體"/>
              </a:rPr>
              <a:t> 6 </a:t>
            </a:r>
            <a:r>
              <a:rPr lang="zh-TW" altLang="en-US" sz="1400" dirty="0" smtClean="0">
                <a:latin typeface="+mn-lt"/>
                <a:ea typeface="微軟正黑體"/>
                <a:cs typeface="微軟正黑體"/>
              </a:rPr>
              <a:t>月與財政部及經濟部</a:t>
            </a:r>
            <a:r>
              <a:rPr lang="zh-TW" altLang="en-US" sz="1400" dirty="0">
                <a:latin typeface="+mn-lt"/>
                <a:ea typeface="微軟正黑體"/>
                <a:cs typeface="微軟正黑體"/>
              </a:rPr>
              <a:t>研</a:t>
            </a:r>
            <a:r>
              <a:rPr lang="zh-TW" altLang="en-US" sz="1400" dirty="0" smtClean="0">
                <a:latin typeface="+mn-lt"/>
                <a:ea typeface="微軟正黑體"/>
                <a:cs typeface="微軟正黑體"/>
              </a:rPr>
              <a:t>商投資社企免稅範圍及認定</a:t>
            </a:r>
            <a:endParaRPr lang="en-US" altLang="zh-TW" sz="1400" dirty="0">
              <a:latin typeface="+mn-lt"/>
              <a:ea typeface="微軟正黑體"/>
              <a:cs typeface="微軟正黑體"/>
            </a:endParaRPr>
          </a:p>
          <a:p>
            <a:pPr marL="285750" indent="-285750">
              <a:spcBef>
                <a:spcPts val="0"/>
              </a:spcBef>
              <a:buFont typeface="Arial" panose="020B0604020202020204" pitchFamily="34" charset="0"/>
              <a:buChar char="•"/>
            </a:pPr>
            <a:r>
              <a:rPr lang="en-US" altLang="zh-TW" sz="1400" dirty="0" smtClean="0">
                <a:latin typeface="+mn-lt"/>
                <a:ea typeface="微軟正黑體"/>
                <a:cs typeface="微軟正黑體"/>
              </a:rPr>
              <a:t>104 </a:t>
            </a:r>
            <a:r>
              <a:rPr lang="zh-TW" altLang="en-US" sz="1400" dirty="0" smtClean="0">
                <a:latin typeface="+mn-lt"/>
                <a:ea typeface="微軟正黑體"/>
                <a:cs typeface="微軟正黑體"/>
              </a:rPr>
              <a:t>年</a:t>
            </a:r>
            <a:r>
              <a:rPr lang="en-US" altLang="zh-TW" sz="1400" dirty="0" smtClean="0">
                <a:latin typeface="+mn-lt"/>
                <a:ea typeface="微軟正黑體"/>
                <a:cs typeface="微軟正黑體"/>
              </a:rPr>
              <a:t> 9 </a:t>
            </a:r>
            <a:r>
              <a:rPr lang="zh-TW" altLang="en-US" sz="1400" dirty="0" smtClean="0">
                <a:latin typeface="+mn-lt"/>
                <a:ea typeface="微軟正黑體"/>
                <a:cs typeface="微軟正黑體"/>
              </a:rPr>
              <a:t>月向農委會宣導說明本協助社會發展投資要點</a:t>
            </a:r>
            <a:endParaRPr lang="en-US" altLang="zh-TW" sz="1400" dirty="0">
              <a:latin typeface="+mn-lt"/>
              <a:ea typeface="微軟正黑體"/>
              <a:cs typeface="微軟正黑體"/>
            </a:endParaRPr>
          </a:p>
          <a:p>
            <a:pPr marL="285750" indent="-285750">
              <a:spcBef>
                <a:spcPts val="0"/>
              </a:spcBef>
              <a:buFont typeface="Arial" panose="020B0604020202020204" pitchFamily="34" charset="0"/>
              <a:buChar char="•"/>
            </a:pPr>
            <a:r>
              <a:rPr lang="en-US" altLang="zh-TW" sz="1400" dirty="0" smtClean="0">
                <a:latin typeface="+mn-lt"/>
                <a:ea typeface="微軟正黑體"/>
                <a:cs typeface="微軟正黑體"/>
              </a:rPr>
              <a:t>104 </a:t>
            </a:r>
            <a:r>
              <a:rPr lang="zh-TW" altLang="en-US" sz="1400" dirty="0" smtClean="0">
                <a:latin typeface="+mn-lt"/>
                <a:ea typeface="微軟正黑體"/>
                <a:cs typeface="微軟正黑體"/>
              </a:rPr>
              <a:t>年</a:t>
            </a:r>
            <a:r>
              <a:rPr lang="en-US" altLang="zh-TW" sz="1400" dirty="0" smtClean="0">
                <a:latin typeface="+mn-lt"/>
                <a:ea typeface="微軟正黑體"/>
                <a:cs typeface="微軟正黑體"/>
              </a:rPr>
              <a:t> 11 </a:t>
            </a:r>
            <a:r>
              <a:rPr lang="zh-TW" altLang="en-US" sz="1400" dirty="0" smtClean="0">
                <a:latin typeface="+mn-lt"/>
                <a:ea typeface="微軟正黑體"/>
                <a:cs typeface="微軟正黑體"/>
              </a:rPr>
              <a:t>月邀請各目的事業主管機關召開</a:t>
            </a:r>
            <a:r>
              <a:rPr lang="zh-TW" altLang="en-US" sz="1400" dirty="0">
                <a:latin typeface="+mn-lt"/>
                <a:ea typeface="微軟正黑體"/>
                <a:cs typeface="微軟正黑體"/>
              </a:rPr>
              <a:t>座談會</a:t>
            </a:r>
            <a:r>
              <a:rPr lang="zh-TW" altLang="en-US" sz="1400" dirty="0" smtClean="0">
                <a:latin typeface="+mn-lt"/>
                <a:ea typeface="微軟正黑體"/>
                <a:cs typeface="微軟正黑體"/>
              </a:rPr>
              <a:t>，深化對社企創投申請及運作瞭解</a:t>
            </a:r>
            <a:endParaRPr lang="en-US" altLang="zh-TW" sz="1400" dirty="0" smtClean="0">
              <a:latin typeface="+mn-lt"/>
              <a:ea typeface="微軟正黑體"/>
              <a:cs typeface="微軟正黑體"/>
            </a:endParaRPr>
          </a:p>
          <a:p>
            <a:pPr marL="285750" indent="-285750">
              <a:spcBef>
                <a:spcPts val="0"/>
              </a:spcBef>
              <a:buFont typeface="Arial" panose="020B0604020202020204" pitchFamily="34" charset="0"/>
              <a:buChar char="•"/>
            </a:pPr>
            <a:r>
              <a:rPr lang="en-US" altLang="zh-TW" sz="1400" dirty="0" smtClean="0">
                <a:latin typeface="+mn-lt"/>
                <a:ea typeface="微軟正黑體"/>
                <a:cs typeface="微軟正黑體"/>
              </a:rPr>
              <a:t>105 </a:t>
            </a:r>
            <a:r>
              <a:rPr lang="zh-TW" altLang="en-US" sz="1400" dirty="0" smtClean="0">
                <a:latin typeface="+mn-lt"/>
                <a:ea typeface="微軟正黑體"/>
                <a:cs typeface="微軟正黑體"/>
              </a:rPr>
              <a:t>年 </a:t>
            </a:r>
            <a:r>
              <a:rPr lang="en-US" altLang="zh-TW" sz="1400" dirty="0" smtClean="0">
                <a:latin typeface="+mn-lt"/>
                <a:ea typeface="微軟正黑體"/>
                <a:cs typeface="微軟正黑體"/>
              </a:rPr>
              <a:t>1 </a:t>
            </a:r>
            <a:r>
              <a:rPr lang="zh-TW" altLang="en-US" sz="1400" dirty="0" smtClean="0">
                <a:latin typeface="+mn-lt"/>
                <a:ea typeface="微軟正黑體"/>
                <a:cs typeface="微軟正黑體"/>
              </a:rPr>
              <a:t>月與金管會協商於上市櫃公司社會企業責任報告書中增列「投資社企創投」內容</a:t>
            </a:r>
            <a:endParaRPr lang="zh-TW" altLang="en-US" sz="1400" dirty="0">
              <a:latin typeface="+mn-lt"/>
              <a:ea typeface="微軟正黑體"/>
              <a:cs typeface="微軟正黑體"/>
            </a:endParaRPr>
          </a:p>
        </p:txBody>
      </p:sp>
      <p:sp>
        <p:nvSpPr>
          <p:cNvPr id="4" name="圓角矩形 3"/>
          <p:cNvSpPr/>
          <p:nvPr/>
        </p:nvSpPr>
        <p:spPr bwMode="auto">
          <a:xfrm>
            <a:off x="4997003" y="4554698"/>
            <a:ext cx="3575205" cy="1197735"/>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buFont typeface="Arial" panose="020B0604020202020204" pitchFamily="34" charset="0"/>
              <a:buChar char="•"/>
            </a:pPr>
            <a:r>
              <a:rPr lang="en-US" altLang="zh-TW" sz="1400" dirty="0" smtClean="0">
                <a:latin typeface="+mn-lt"/>
                <a:ea typeface="微軟正黑體"/>
                <a:cs typeface="微軟正黑體"/>
              </a:rPr>
              <a:t>104 </a:t>
            </a:r>
            <a:r>
              <a:rPr lang="zh-TW" altLang="en-US" sz="1400" dirty="0" smtClean="0">
                <a:latin typeface="+mn-lt"/>
                <a:ea typeface="微軟正黑體"/>
                <a:cs typeface="微軟正黑體"/>
              </a:rPr>
              <a:t>年</a:t>
            </a:r>
            <a:r>
              <a:rPr lang="en-US" altLang="zh-TW" sz="1400" dirty="0" smtClean="0">
                <a:latin typeface="+mn-lt"/>
                <a:ea typeface="微軟正黑體"/>
                <a:cs typeface="微軟正黑體"/>
              </a:rPr>
              <a:t> 5 </a:t>
            </a:r>
            <a:r>
              <a:rPr lang="zh-TW" altLang="en-US" sz="1400" dirty="0" smtClean="0">
                <a:latin typeface="+mn-lt"/>
                <a:ea typeface="微軟正黑體"/>
                <a:cs typeface="微軟正黑體"/>
              </a:rPr>
              <a:t>月邀請管顧機構參加座談會，瞭解對社企資金運作及需求</a:t>
            </a:r>
            <a:endParaRPr lang="en-US" altLang="zh-TW" sz="1400" dirty="0" smtClean="0">
              <a:latin typeface="+mn-lt"/>
              <a:ea typeface="微軟正黑體"/>
              <a:cs typeface="微軟正黑體"/>
            </a:endParaRPr>
          </a:p>
          <a:p>
            <a:pPr marL="285750" indent="-285750">
              <a:spcBef>
                <a:spcPts val="600"/>
              </a:spcBef>
              <a:buFont typeface="Arial" panose="020B0604020202020204" pitchFamily="34" charset="0"/>
              <a:buChar char="•"/>
            </a:pPr>
            <a:r>
              <a:rPr lang="zh-TW" altLang="en-US" sz="1400" dirty="0" smtClean="0">
                <a:latin typeface="+mn-lt"/>
                <a:ea typeface="微軟正黑體"/>
                <a:cs typeface="微軟正黑體"/>
              </a:rPr>
              <a:t>持續拜訪社企相關管顧機構及投資業者，宣導社企創投籌設及申請</a:t>
            </a:r>
            <a:endParaRPr lang="zh-TW" altLang="en-US" sz="1400" dirty="0">
              <a:latin typeface="+mn-lt"/>
              <a:ea typeface="微軟正黑體"/>
              <a:cs typeface="微軟正黑體"/>
            </a:endParaRPr>
          </a:p>
        </p:txBody>
      </p:sp>
      <p:sp>
        <p:nvSpPr>
          <p:cNvPr id="5" name="圓角矩形 4"/>
          <p:cNvSpPr/>
          <p:nvPr/>
        </p:nvSpPr>
        <p:spPr bwMode="auto">
          <a:xfrm>
            <a:off x="308052" y="4325626"/>
            <a:ext cx="3555609" cy="1655878"/>
          </a:xfrm>
          <a:prstGeom prst="round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buFont typeface="Arial" panose="020B0604020202020204" pitchFamily="34" charset="0"/>
              <a:buChar char="•"/>
            </a:pPr>
            <a:r>
              <a:rPr lang="en-US" altLang="zh-TW" sz="1400" dirty="0" smtClean="0">
                <a:latin typeface="+mn-lt"/>
                <a:ea typeface="微軟正黑體"/>
                <a:cs typeface="微軟正黑體"/>
              </a:rPr>
              <a:t>104 </a:t>
            </a:r>
            <a:r>
              <a:rPr lang="zh-TW" altLang="en-US" sz="1400" dirty="0" smtClean="0">
                <a:latin typeface="+mn-lt"/>
                <a:ea typeface="微軟正黑體"/>
                <a:cs typeface="微軟正黑體"/>
              </a:rPr>
              <a:t>年</a:t>
            </a:r>
            <a:r>
              <a:rPr lang="en-US" altLang="zh-TW" sz="1400" dirty="0" smtClean="0">
                <a:latin typeface="+mn-lt"/>
                <a:ea typeface="微軟正黑體"/>
                <a:cs typeface="微軟正黑體"/>
              </a:rPr>
              <a:t> 5 </a:t>
            </a:r>
            <a:r>
              <a:rPr lang="zh-TW" altLang="en-US" sz="1400" dirty="0" smtClean="0">
                <a:latin typeface="+mn-lt"/>
                <a:ea typeface="微軟正黑體"/>
                <a:cs typeface="微軟正黑體"/>
              </a:rPr>
              <a:t>月拜訪相關社企業者，瞭解其資金運作及需求</a:t>
            </a:r>
            <a:endParaRPr lang="en-US" altLang="zh-TW" sz="1400" dirty="0" smtClean="0">
              <a:latin typeface="+mn-lt"/>
              <a:ea typeface="微軟正黑體"/>
              <a:cs typeface="微軟正黑體"/>
            </a:endParaRPr>
          </a:p>
          <a:p>
            <a:pPr marL="285750" indent="-285750">
              <a:spcBef>
                <a:spcPts val="600"/>
              </a:spcBef>
              <a:buFont typeface="Arial" panose="020B0604020202020204" pitchFamily="34" charset="0"/>
              <a:buChar char="•"/>
            </a:pPr>
            <a:r>
              <a:rPr lang="en-US" altLang="zh-TW" sz="1400" dirty="0" smtClean="0">
                <a:latin typeface="+mn-lt"/>
                <a:ea typeface="微軟正黑體"/>
                <a:cs typeface="微軟正黑體"/>
              </a:rPr>
              <a:t>104 </a:t>
            </a:r>
            <a:r>
              <a:rPr lang="zh-TW" altLang="en-US" sz="1400" dirty="0" smtClean="0">
                <a:latin typeface="+mn-lt"/>
                <a:ea typeface="微軟正黑體"/>
                <a:cs typeface="微軟正黑體"/>
              </a:rPr>
              <a:t>年</a:t>
            </a:r>
            <a:r>
              <a:rPr lang="en-US" altLang="zh-TW" sz="1400" dirty="0" smtClean="0">
                <a:latin typeface="+mn-lt"/>
                <a:ea typeface="微軟正黑體"/>
                <a:cs typeface="微軟正黑體"/>
              </a:rPr>
              <a:t> 12 </a:t>
            </a:r>
            <a:r>
              <a:rPr lang="zh-TW" altLang="en-US" sz="1400" dirty="0" smtClean="0">
                <a:latin typeface="+mn-lt"/>
                <a:ea typeface="微軟正黑體"/>
                <a:cs typeface="微軟正黑體"/>
              </a:rPr>
              <a:t>月</a:t>
            </a:r>
            <a:r>
              <a:rPr lang="zh-TW" altLang="en-US" sz="1400" dirty="0">
                <a:latin typeface="+mn-lt"/>
                <a:ea typeface="微軟正黑體"/>
                <a:cs typeface="微軟正黑體"/>
              </a:rPr>
              <a:t>至</a:t>
            </a:r>
            <a:r>
              <a:rPr lang="zh-TW" altLang="en-US" sz="1400" dirty="0" smtClean="0">
                <a:latin typeface="+mn-lt"/>
                <a:ea typeface="微軟正黑體"/>
                <a:cs typeface="微軟正黑體"/>
              </a:rPr>
              <a:t>高雄舉辦說明</a:t>
            </a:r>
            <a:r>
              <a:rPr lang="zh-TW" altLang="en-US" sz="1400" dirty="0">
                <a:latin typeface="+mn-lt"/>
                <a:ea typeface="微軟正黑體"/>
                <a:cs typeface="微軟正黑體"/>
              </a:rPr>
              <a:t>會，增進南部地區社企業者、財團法人</a:t>
            </a:r>
            <a:r>
              <a:rPr lang="zh-TW" altLang="en-US" sz="1400" dirty="0" smtClean="0">
                <a:latin typeface="+mn-lt"/>
                <a:ea typeface="微軟正黑體"/>
                <a:cs typeface="微軟正黑體"/>
              </a:rPr>
              <a:t>等對</a:t>
            </a:r>
            <a:r>
              <a:rPr lang="zh-TW" altLang="en-US" sz="1400" dirty="0">
                <a:latin typeface="+mn-lt"/>
                <a:ea typeface="微軟正黑體"/>
                <a:cs typeface="微軟正黑體"/>
              </a:rPr>
              <a:t>申請與</a:t>
            </a:r>
            <a:r>
              <a:rPr lang="zh-TW" altLang="en-US" sz="1400" dirty="0" smtClean="0">
                <a:latin typeface="+mn-lt"/>
                <a:ea typeface="微軟正黑體"/>
                <a:cs typeface="微軟正黑體"/>
              </a:rPr>
              <a:t>運作有更深入瞭解，並促進與南部政府與相關機構之合作與推動</a:t>
            </a:r>
            <a:endParaRPr lang="en-US" altLang="zh-TW" sz="1400" dirty="0" smtClean="0">
              <a:latin typeface="+mn-lt"/>
              <a:ea typeface="微軟正黑體"/>
              <a:cs typeface="微軟正黑體"/>
            </a:endParaRPr>
          </a:p>
          <a:p>
            <a:pPr marL="285750" indent="-285750">
              <a:spcBef>
                <a:spcPts val="600"/>
              </a:spcBef>
              <a:buFont typeface="Arial" panose="020B0604020202020204" pitchFamily="34" charset="0"/>
              <a:buChar char="•"/>
            </a:pPr>
            <a:endParaRPr lang="zh-TW" altLang="en-US" sz="1400" dirty="0">
              <a:latin typeface="+mn-lt"/>
              <a:ea typeface="微軟正黑體"/>
              <a:cs typeface="微軟正黑體"/>
            </a:endParaRPr>
          </a:p>
        </p:txBody>
      </p:sp>
      <p:sp>
        <p:nvSpPr>
          <p:cNvPr id="6" name="投影片編號版面配置區 5"/>
          <p:cNvSpPr>
            <a:spLocks noGrp="1"/>
          </p:cNvSpPr>
          <p:nvPr>
            <p:ph type="sldNum" sz="quarter" idx="12"/>
          </p:nvPr>
        </p:nvSpPr>
        <p:spPr/>
        <p:txBody>
          <a:bodyPr/>
          <a:lstStyle/>
          <a:p>
            <a:fld id="{67DA033B-3015-BD4A-9DD0-276FF21221EF}" type="slidenum">
              <a:rPr lang="en-US" altLang="zh-TW" smtClean="0"/>
              <a:pPr/>
              <a:t>17</a:t>
            </a:fld>
            <a:endParaRPr lang="en-US" altLang="zh-TW" dirty="0"/>
          </a:p>
        </p:txBody>
      </p:sp>
    </p:spTree>
    <p:extLst>
      <p:ext uri="{BB962C8B-B14F-4D97-AF65-F5344CB8AC3E}">
        <p14:creationId xmlns:p14="http://schemas.microsoft.com/office/powerpoint/2010/main" val="8112855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標題 1"/>
          <p:cNvSpPr>
            <a:spLocks noGrp="1"/>
          </p:cNvSpPr>
          <p:nvPr>
            <p:ph type="title"/>
          </p:nvPr>
        </p:nvSpPr>
        <p:spPr/>
        <p:txBody>
          <a:bodyPr/>
          <a:lstStyle/>
          <a:p>
            <a:r>
              <a:rPr lang="zh-TW" altLang="en-US" sz="4000" b="1" dirty="0" smtClean="0">
                <a:solidFill>
                  <a:srgbClr val="002060"/>
                </a:solidFill>
                <a:latin typeface="微軟正黑體" panose="020B0604030504040204" pitchFamily="34" charset="-120"/>
                <a:ea typeface="微軟正黑體" panose="020B0604030504040204" pitchFamily="34" charset="-120"/>
              </a:rPr>
              <a:t>簡報大綱</a:t>
            </a:r>
            <a:endParaRPr lang="zh-TW" altLang="en-US" sz="4000" b="1" dirty="0">
              <a:solidFill>
                <a:srgbClr val="002060"/>
              </a:solidFill>
              <a:latin typeface="微軟正黑體" panose="020B0604030504040204" pitchFamily="34" charset="-120"/>
              <a:ea typeface="微軟正黑體" panose="020B0604030504040204" pitchFamily="34" charset="-120"/>
            </a:endParaRPr>
          </a:p>
        </p:txBody>
      </p:sp>
      <p:sp>
        <p:nvSpPr>
          <p:cNvPr id="1048593" name="內容版面配置區 2"/>
          <p:cNvSpPr>
            <a:spLocks noGrp="1"/>
          </p:cNvSpPr>
          <p:nvPr>
            <p:ph idx="1"/>
          </p:nvPr>
        </p:nvSpPr>
        <p:spPr>
          <a:xfrm>
            <a:off x="713992" y="1936331"/>
            <a:ext cx="7716015" cy="4308894"/>
          </a:xfrm>
        </p:spPr>
        <p:txBody>
          <a:bodyPr/>
          <a:lstStyle/>
          <a:p>
            <a:pPr marL="0" indent="0">
              <a:lnSpc>
                <a:spcPts val="5100"/>
              </a:lnSpc>
              <a:buNone/>
            </a:pPr>
            <a:r>
              <a:rPr lang="zh-TW" altLang="en-US" sz="3200" dirty="0" smtClean="0">
                <a:latin typeface="微軟正黑體" panose="020B0604030504040204" pitchFamily="34" charset="-120"/>
                <a:ea typeface="微軟正黑體" panose="020B0604030504040204" pitchFamily="34" charset="-120"/>
              </a:rPr>
              <a:t>一</a:t>
            </a:r>
            <a:r>
              <a:rPr lang="zh-TW" altLang="en-US" sz="3200" dirty="0" smtClean="0">
                <a:solidFill>
                  <a:schemeClr val="accent5">
                    <a:lumMod val="25000"/>
                  </a:schemeClr>
                </a:solidFill>
                <a:latin typeface="微軟正黑體" panose="020B0604030504040204" pitchFamily="34" charset="-120"/>
                <a:ea typeface="微軟正黑體" panose="020B0604030504040204" pitchFamily="34" charset="-120"/>
              </a:rPr>
              <a:t>、</a:t>
            </a:r>
            <a:r>
              <a:rPr lang="zh-TW" altLang="en-US" sz="3200" dirty="0" smtClean="0">
                <a:latin typeface="微軟正黑體" panose="020B0604030504040204" pitchFamily="34" charset="-120"/>
                <a:ea typeface="微軟正黑體" panose="020B0604030504040204" pitchFamily="34" charset="-120"/>
                <a:cs typeface="微軟正黑體"/>
              </a:rPr>
              <a:t>緣起及構想</a:t>
            </a:r>
            <a:endParaRPr lang="en-US" altLang="zh-TW" sz="3200" dirty="0" smtClean="0">
              <a:latin typeface="微軟正黑體" panose="020B0604030504040204" pitchFamily="34" charset="-120"/>
              <a:ea typeface="微軟正黑體" panose="020B0604030504040204" pitchFamily="34" charset="-120"/>
            </a:endParaRPr>
          </a:p>
          <a:p>
            <a:pPr marL="0" indent="0">
              <a:lnSpc>
                <a:spcPts val="5100"/>
              </a:lnSpc>
              <a:buNone/>
            </a:pPr>
            <a:r>
              <a:rPr lang="zh-TW" altLang="en-US" sz="3200" dirty="0" smtClean="0">
                <a:latin typeface="微軟正黑體" panose="020B0604030504040204" pitchFamily="34" charset="-120"/>
                <a:ea typeface="微軟正黑體" panose="020B0604030504040204" pitchFamily="34" charset="-120"/>
              </a:rPr>
              <a:t>二、社企創投運作架構</a:t>
            </a:r>
            <a:endParaRPr lang="en-US" altLang="zh-TW" sz="3200" dirty="0" smtClean="0">
              <a:latin typeface="微軟正黑體" panose="020B0604030504040204" pitchFamily="34" charset="-120"/>
              <a:ea typeface="微軟正黑體" panose="020B0604030504040204" pitchFamily="34" charset="-120"/>
            </a:endParaRPr>
          </a:p>
          <a:p>
            <a:pPr marL="0" indent="0">
              <a:lnSpc>
                <a:spcPts val="5100"/>
              </a:lnSpc>
              <a:buNone/>
            </a:pPr>
            <a:r>
              <a:rPr lang="zh-TW" altLang="en-US" sz="3200" dirty="0" smtClean="0">
                <a:latin typeface="微軟正黑體" panose="020B0604030504040204" pitchFamily="34" charset="-120"/>
                <a:ea typeface="微軟正黑體" panose="020B0604030504040204" pitchFamily="34" charset="-120"/>
                <a:sym typeface="Times New Roman" pitchFamily="18" charset="0"/>
              </a:rPr>
              <a:t>三</a:t>
            </a:r>
            <a:r>
              <a:rPr lang="zh-TW" altLang="en-US" sz="3200" dirty="0">
                <a:latin typeface="微軟正黑體" panose="020B0604030504040204" pitchFamily="34" charset="-120"/>
                <a:ea typeface="微軟正黑體" panose="020B0604030504040204" pitchFamily="34" charset="-120"/>
                <a:sym typeface="Times New Roman" pitchFamily="18" charset="0"/>
              </a:rPr>
              <a:t>、「社會發展投資作業要點」</a:t>
            </a:r>
            <a:r>
              <a:rPr lang="zh-TW" altLang="en-US" sz="3200" dirty="0" smtClean="0">
                <a:latin typeface="微軟正黑體" panose="020B0604030504040204" pitchFamily="34" charset="-120"/>
                <a:ea typeface="微軟正黑體" panose="020B0604030504040204" pitchFamily="34" charset="-120"/>
                <a:sym typeface="Times New Roman" pitchFamily="18" charset="0"/>
              </a:rPr>
              <a:t>說明</a:t>
            </a:r>
            <a:endParaRPr lang="en-US" altLang="zh-TW" sz="3200" dirty="0" smtClean="0">
              <a:latin typeface="微軟正黑體" panose="020B0604030504040204" pitchFamily="34" charset="-120"/>
              <a:ea typeface="微軟正黑體" panose="020B0604030504040204" pitchFamily="34" charset="-120"/>
              <a:sym typeface="Times New Roman" pitchFamily="18" charset="0"/>
            </a:endParaRPr>
          </a:p>
          <a:p>
            <a:pPr marL="0" indent="0">
              <a:lnSpc>
                <a:spcPts val="5100"/>
              </a:lnSpc>
              <a:buNone/>
            </a:pPr>
            <a:r>
              <a:rPr lang="zh-TW" altLang="en-US" sz="3200" dirty="0" smtClean="0">
                <a:latin typeface="微軟正黑體" panose="020B0604030504040204" pitchFamily="34" charset="-120"/>
                <a:ea typeface="微軟正黑體" panose="020B0604030504040204" pitchFamily="34" charset="-120"/>
                <a:sym typeface="Times New Roman" pitchFamily="18" charset="0"/>
              </a:rPr>
              <a:t>四、推動情形及建議</a:t>
            </a:r>
            <a:endParaRPr lang="en-US" altLang="zh-TW" sz="3200" dirty="0" smtClean="0">
              <a:latin typeface="微軟正黑體" panose="020B0604030504040204" pitchFamily="34" charset="-120"/>
              <a:ea typeface="微軟正黑體" panose="020B0604030504040204" pitchFamily="34" charset="-120"/>
            </a:endParaRPr>
          </a:p>
          <a:p>
            <a:pPr marL="0" indent="0">
              <a:buNone/>
            </a:pPr>
            <a:endParaRPr lang="zh-TW" altLang="en-US" sz="3200" b="1" dirty="0">
              <a:solidFill>
                <a:srgbClr val="002060"/>
              </a:solidFill>
              <a:latin typeface="+mn-ea"/>
            </a:endParaRPr>
          </a:p>
          <a:p>
            <a:endParaRPr lang="en-US" altLang="zh-TW" sz="3200" dirty="0" smtClean="0">
              <a:solidFill>
                <a:srgbClr val="002060"/>
              </a:solidFill>
            </a:endParaRPr>
          </a:p>
          <a:p>
            <a:endParaRPr lang="en-US" altLang="zh-TW" dirty="0"/>
          </a:p>
          <a:p>
            <a:endParaRPr lang="zh-TW" altLang="en-US" dirty="0"/>
          </a:p>
          <a:p>
            <a:endParaRPr lang="en-US" altLang="zh-TW" dirty="0" smtClean="0"/>
          </a:p>
          <a:p>
            <a:endParaRPr lang="zh-TW" altLang="en-US" dirty="0"/>
          </a:p>
          <a:p>
            <a:pPr marL="0" indent="0">
              <a:buNone/>
            </a:pPr>
            <a:endParaRPr lang="zh-TW" altLang="en-US" dirty="0"/>
          </a:p>
        </p:txBody>
      </p:sp>
      <p:sp>
        <p:nvSpPr>
          <p:cNvPr id="1048594" name="投影片編號版面配置區 3"/>
          <p:cNvSpPr>
            <a:spLocks noGrp="1"/>
          </p:cNvSpPr>
          <p:nvPr>
            <p:ph type="sldNum" sz="quarter" idx="12"/>
          </p:nvPr>
        </p:nvSpPr>
        <p:spPr/>
        <p:txBody>
          <a:bodyPr/>
          <a:lstStyle/>
          <a:p>
            <a:fld id="{833658C5-C877-4F80-A0B6-6B935ED86066}" type="slidenum">
              <a:rPr lang="zh-CN" altLang="en-US" smtClean="0"/>
              <a:t>1</a:t>
            </a:fld>
            <a:endParaRPr lang="en-US" altLang="zh-TW"/>
          </a:p>
        </p:txBody>
      </p:sp>
    </p:spTree>
    <p:extLst>
      <p:ext uri="{BB962C8B-B14F-4D97-AF65-F5344CB8AC3E}">
        <p14:creationId xmlns:p14="http://schemas.microsoft.com/office/powerpoint/2010/main" val="2214146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ctr">
              <a:buNone/>
            </a:pPr>
            <a:endParaRPr lang="en-US" altLang="zh-TW" sz="4000" b="1" dirty="0" smtClean="0">
              <a:solidFill>
                <a:srgbClr val="002060"/>
              </a:solidFill>
              <a:ea typeface="微軟正黑體"/>
              <a:cs typeface="微軟正黑體"/>
              <a:sym typeface="Times New Roman" pitchFamily="18" charset="0"/>
            </a:endParaRPr>
          </a:p>
          <a:p>
            <a:pPr marL="0" indent="0" algn="ctr">
              <a:buNone/>
            </a:pPr>
            <a:r>
              <a:rPr lang="zh-TW" altLang="en-US" sz="4000" b="1" dirty="0" smtClean="0">
                <a:solidFill>
                  <a:srgbClr val="002060"/>
                </a:solidFill>
                <a:ea typeface="微軟正黑體"/>
                <a:cs typeface="微軟正黑體"/>
                <a:sym typeface="Times New Roman" pitchFamily="18" charset="0"/>
              </a:rPr>
              <a:t>一、緣起及構想</a:t>
            </a:r>
            <a:endParaRPr lang="en-US" altLang="zh-TW" sz="40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fld id="{67DA033B-3015-BD4A-9DD0-276FF21221EF}" type="slidenum">
              <a:rPr lang="en-US" altLang="zh-TW" smtClean="0"/>
              <a:pPr/>
              <a:t>2</a:t>
            </a:fld>
            <a:endParaRPr lang="en-US" altLang="zh-TW" dirty="0"/>
          </a:p>
        </p:txBody>
      </p:sp>
    </p:spTree>
    <p:extLst>
      <p:ext uri="{BB962C8B-B14F-4D97-AF65-F5344CB8AC3E}">
        <p14:creationId xmlns:p14="http://schemas.microsoft.com/office/powerpoint/2010/main" val="2358446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標題 1"/>
          <p:cNvSpPr>
            <a:spLocks noGrp="1"/>
          </p:cNvSpPr>
          <p:nvPr>
            <p:ph type="title"/>
          </p:nvPr>
        </p:nvSpPr>
        <p:spPr/>
        <p:txBody>
          <a:bodyPr/>
          <a:lstStyle/>
          <a:p>
            <a:pPr eaLnBrk="1" hangingPunct="1"/>
            <a:r>
              <a:rPr lang="zh-TW" altLang="en-US" sz="4000" b="1" dirty="0" smtClean="0">
                <a:solidFill>
                  <a:srgbClr val="002060"/>
                </a:solidFill>
                <a:latin typeface="+mn-lt"/>
                <a:ea typeface="微軟正黑體"/>
                <a:cs typeface="微軟正黑體"/>
                <a:sym typeface="Times New Roman" pitchFamily="18" charset="0"/>
              </a:rPr>
              <a:t>緣起</a:t>
            </a:r>
            <a:endParaRPr lang="zh-TW" altLang="en-US" sz="4000" b="1" dirty="0">
              <a:latin typeface="+mn-lt"/>
              <a:ea typeface="微軟正黑體"/>
              <a:cs typeface="微軟正黑體"/>
            </a:endParaRPr>
          </a:p>
        </p:txBody>
      </p:sp>
      <p:sp>
        <p:nvSpPr>
          <p:cNvPr id="1048598" name="內容版面配置區 2"/>
          <p:cNvSpPr>
            <a:spLocks noGrp="1"/>
          </p:cNvSpPr>
          <p:nvPr>
            <p:ph idx="1"/>
          </p:nvPr>
        </p:nvSpPr>
        <p:spPr>
          <a:xfrm>
            <a:off x="1030310" y="1417638"/>
            <a:ext cx="7656490" cy="4708525"/>
          </a:xfrm>
        </p:spPr>
        <p:txBody>
          <a:bodyPr>
            <a:normAutofit/>
          </a:bodyPr>
          <a:lstStyle/>
          <a:p>
            <a:pPr marL="342900" lvl="1" indent="-342900">
              <a:lnSpc>
                <a:spcPct val="120000"/>
              </a:lnSpc>
              <a:spcBef>
                <a:spcPts val="600"/>
              </a:spcBef>
              <a:buClr>
                <a:schemeClr val="accent2">
                  <a:lumMod val="75000"/>
                </a:schemeClr>
              </a:buClr>
              <a:buFont typeface="Wingdings" panose="05000000000000000000" pitchFamily="2" charset="2"/>
              <a:buChar char="n"/>
            </a:pPr>
            <a:r>
              <a:rPr lang="zh-TW" altLang="en-US" sz="2400" dirty="0" smtClean="0">
                <a:ea typeface="微軟正黑體"/>
                <a:cs typeface="微軟正黑體"/>
              </a:rPr>
              <a:t>行政院</a:t>
            </a:r>
            <a:r>
              <a:rPr lang="en-US" altLang="zh-TW" sz="2400" dirty="0" smtClean="0">
                <a:ea typeface="微軟正黑體"/>
                <a:cs typeface="微軟正黑體"/>
              </a:rPr>
              <a:t> 103 </a:t>
            </a:r>
            <a:r>
              <a:rPr lang="zh-TW" altLang="en-US" sz="2400" dirty="0" smtClean="0">
                <a:ea typeface="微軟正黑體"/>
                <a:cs typeface="微軟正黑體"/>
              </a:rPr>
              <a:t>年</a:t>
            </a:r>
            <a:r>
              <a:rPr lang="en-US" altLang="zh-TW" sz="2400" dirty="0" smtClean="0">
                <a:ea typeface="微軟正黑體"/>
                <a:cs typeface="微軟正黑體"/>
              </a:rPr>
              <a:t> 9 </a:t>
            </a:r>
            <a:r>
              <a:rPr lang="zh-TW" altLang="en-US" sz="2400" dirty="0" smtClean="0">
                <a:ea typeface="微軟正黑體"/>
                <a:cs typeface="微軟正黑體"/>
              </a:rPr>
              <a:t>月</a:t>
            </a:r>
            <a:r>
              <a:rPr lang="en-US" altLang="zh-TW" sz="2400" dirty="0" smtClean="0">
                <a:ea typeface="微軟正黑體"/>
                <a:cs typeface="微軟正黑體"/>
              </a:rPr>
              <a:t> </a:t>
            </a:r>
            <a:r>
              <a:rPr lang="zh-TW" altLang="en-US" sz="2400" dirty="0" smtClean="0">
                <a:ea typeface="微軟正黑體"/>
                <a:cs typeface="微軟正黑體"/>
              </a:rPr>
              <a:t>公布</a:t>
            </a:r>
            <a:r>
              <a:rPr lang="zh-TW" altLang="en-US" sz="2400" dirty="0">
                <a:ea typeface="微軟正黑體"/>
                <a:cs typeface="微軟正黑體"/>
              </a:rPr>
              <a:t>社會企業行動方案，推動社會企業發展，以營造有利</a:t>
            </a:r>
            <a:r>
              <a:rPr lang="zh-TW" altLang="en-US" sz="2400" dirty="0">
                <a:solidFill>
                  <a:srgbClr val="FF0000"/>
                </a:solidFill>
                <a:ea typeface="微軟正黑體"/>
                <a:cs typeface="微軟正黑體"/>
              </a:rPr>
              <a:t>社會企業</a:t>
            </a:r>
            <a:r>
              <a:rPr lang="zh-TW" altLang="en-US" sz="2400" dirty="0">
                <a:ea typeface="微軟正黑體"/>
                <a:cs typeface="微軟正黑體"/>
              </a:rPr>
              <a:t>創新、創業、成長與發展的</a:t>
            </a:r>
            <a:r>
              <a:rPr lang="zh-TW" altLang="en-US" sz="2400" dirty="0">
                <a:solidFill>
                  <a:srgbClr val="FF0000"/>
                </a:solidFill>
                <a:ea typeface="微軟正黑體"/>
                <a:cs typeface="微軟正黑體"/>
              </a:rPr>
              <a:t>生態環境</a:t>
            </a:r>
            <a:r>
              <a:rPr lang="zh-TW" altLang="en-US" sz="2400" dirty="0">
                <a:ea typeface="微軟正黑體"/>
                <a:cs typeface="微軟正黑體"/>
              </a:rPr>
              <a:t>為願</a:t>
            </a:r>
            <a:r>
              <a:rPr lang="zh-TW" altLang="en-US" sz="2400" dirty="0" smtClean="0">
                <a:ea typeface="微軟正黑體"/>
                <a:cs typeface="微軟正黑體"/>
              </a:rPr>
              <a:t>景</a:t>
            </a:r>
            <a:endParaRPr lang="en-US" altLang="zh-TW" sz="2400" dirty="0" smtClean="0">
              <a:ea typeface="微軟正黑體"/>
              <a:cs typeface="微軟正黑體"/>
            </a:endParaRPr>
          </a:p>
          <a:p>
            <a:pPr marL="342900" lvl="1" indent="-342900">
              <a:lnSpc>
                <a:spcPct val="120000"/>
              </a:lnSpc>
              <a:spcBef>
                <a:spcPts val="600"/>
              </a:spcBef>
              <a:buClr>
                <a:schemeClr val="accent2">
                  <a:lumMod val="75000"/>
                </a:schemeClr>
              </a:buClr>
              <a:buFont typeface="Wingdings" panose="05000000000000000000" pitchFamily="2" charset="2"/>
              <a:buChar char="n"/>
            </a:pPr>
            <a:r>
              <a:rPr lang="zh-TW" altLang="en-US" sz="2400" dirty="0">
                <a:ea typeface="微軟正黑體"/>
                <a:cs typeface="微軟正黑體"/>
              </a:rPr>
              <a:t>「產業</a:t>
            </a:r>
            <a:r>
              <a:rPr lang="zh-TW" altLang="en-US" sz="2400" dirty="0" smtClean="0">
                <a:ea typeface="微軟正黑體"/>
                <a:cs typeface="微軟正黑體"/>
              </a:rPr>
              <a:t>創新</a:t>
            </a:r>
            <a:r>
              <a:rPr lang="zh-TW" altLang="en-US" sz="2400" dirty="0">
                <a:ea typeface="微軟正黑體"/>
                <a:cs typeface="微軟正黑體"/>
              </a:rPr>
              <a:t>條例」規定</a:t>
            </a:r>
            <a:r>
              <a:rPr lang="zh-TW" altLang="en-US" sz="2400" dirty="0" smtClean="0">
                <a:ea typeface="微軟正黑體"/>
                <a:cs typeface="微軟正黑體"/>
              </a:rPr>
              <a:t>國發基金用途，包括協助</a:t>
            </a:r>
            <a:r>
              <a:rPr lang="zh-TW" altLang="en-US" sz="2400" dirty="0">
                <a:ea typeface="微軟正黑體"/>
                <a:cs typeface="微軟正黑體"/>
              </a:rPr>
              <a:t>各中央目的事業主管機關為</a:t>
            </a:r>
            <a:r>
              <a:rPr lang="zh-TW" altLang="en-US" sz="2400" dirty="0">
                <a:solidFill>
                  <a:srgbClr val="FF0000"/>
                </a:solidFill>
                <a:ea typeface="微軟正黑體"/>
                <a:cs typeface="微軟正黑體"/>
              </a:rPr>
              <a:t>社會發展</a:t>
            </a:r>
            <a:r>
              <a:rPr lang="zh-TW" altLang="en-US" sz="2400" dirty="0">
                <a:ea typeface="微軟正黑體"/>
                <a:cs typeface="微軟正黑體"/>
              </a:rPr>
              <a:t>所推動計畫之</a:t>
            </a:r>
            <a:r>
              <a:rPr lang="zh-TW" altLang="en-US" sz="2400" dirty="0" smtClean="0">
                <a:ea typeface="微軟正黑體"/>
                <a:cs typeface="微軟正黑體"/>
              </a:rPr>
              <a:t>支出</a:t>
            </a:r>
            <a:endParaRPr lang="zh-CN" altLang="en-US" dirty="0">
              <a:ea typeface="微軟正黑體"/>
              <a:cs typeface="微軟正黑體"/>
            </a:endParaRPr>
          </a:p>
          <a:p>
            <a:pPr marL="342900" lvl="1" indent="-342900">
              <a:lnSpc>
                <a:spcPct val="120000"/>
              </a:lnSpc>
              <a:spcBef>
                <a:spcPts val="600"/>
              </a:spcBef>
              <a:buClr>
                <a:schemeClr val="accent2">
                  <a:lumMod val="75000"/>
                </a:schemeClr>
              </a:buClr>
              <a:buFont typeface="Wingdings" panose="05000000000000000000" pitchFamily="2" charset="2"/>
              <a:buChar char="n"/>
            </a:pPr>
            <a:r>
              <a:rPr lang="zh-TW" altLang="en-US" sz="2400" dirty="0" smtClean="0">
                <a:ea typeface="微軟正黑體"/>
                <a:cs typeface="微軟正黑體"/>
              </a:rPr>
              <a:t>國</a:t>
            </a:r>
            <a:r>
              <a:rPr lang="zh-TW" altLang="en-US" sz="2400" dirty="0">
                <a:ea typeface="微軟正黑體"/>
                <a:cs typeface="微軟正黑體"/>
              </a:rPr>
              <a:t>發</a:t>
            </a:r>
            <a:r>
              <a:rPr lang="zh-TW" altLang="en-US" sz="2400" dirty="0" smtClean="0">
                <a:ea typeface="微軟正黑體"/>
                <a:cs typeface="微軟正黑體"/>
              </a:rPr>
              <a:t>基金於</a:t>
            </a:r>
            <a:r>
              <a:rPr lang="en-US" altLang="zh-TW" sz="2400" dirty="0" smtClean="0">
                <a:ea typeface="微軟正黑體"/>
                <a:cs typeface="微軟正黑體"/>
              </a:rPr>
              <a:t> 104 </a:t>
            </a:r>
            <a:r>
              <a:rPr lang="zh-TW" altLang="en-US" sz="2400" dirty="0" smtClean="0">
                <a:ea typeface="微軟正黑體"/>
                <a:cs typeface="微軟正黑體"/>
              </a:rPr>
              <a:t>年</a:t>
            </a:r>
            <a:r>
              <a:rPr lang="en-US" altLang="zh-TW" sz="2400" dirty="0" smtClean="0">
                <a:ea typeface="微軟正黑體"/>
                <a:cs typeface="微軟正黑體"/>
              </a:rPr>
              <a:t> 9 </a:t>
            </a:r>
            <a:r>
              <a:rPr lang="zh-TW" altLang="en-US" sz="2400" dirty="0" smtClean="0">
                <a:ea typeface="微軟正黑體"/>
                <a:cs typeface="微軟正黑體"/>
              </a:rPr>
              <a:t>月第</a:t>
            </a:r>
            <a:r>
              <a:rPr lang="en-US" altLang="zh-TW" sz="2400" dirty="0" smtClean="0">
                <a:ea typeface="微軟正黑體"/>
                <a:cs typeface="微軟正黑體"/>
              </a:rPr>
              <a:t> 46 </a:t>
            </a:r>
            <a:r>
              <a:rPr lang="zh-TW" altLang="en-US" sz="2400" dirty="0" smtClean="0">
                <a:ea typeface="微軟正黑體"/>
                <a:cs typeface="微軟正黑體"/>
              </a:rPr>
              <a:t>次管理會通過「行政院國家發展基金</a:t>
            </a:r>
            <a:r>
              <a:rPr lang="zh-TW" altLang="en-US" sz="2400" dirty="0" smtClean="0">
                <a:solidFill>
                  <a:srgbClr val="FF0000"/>
                </a:solidFill>
                <a:ea typeface="微軟正黑體"/>
                <a:cs typeface="微軟正黑體"/>
              </a:rPr>
              <a:t>協助社會發展</a:t>
            </a:r>
            <a:r>
              <a:rPr lang="zh-TW" altLang="en-US" sz="2400" dirty="0" smtClean="0">
                <a:ea typeface="微軟正黑體"/>
                <a:cs typeface="微軟正黑體"/>
              </a:rPr>
              <a:t>投資作業要點」</a:t>
            </a:r>
            <a:endParaRPr lang="zh-TW" altLang="en-US" sz="2400" dirty="0">
              <a:ea typeface="微軟正黑體"/>
              <a:cs typeface="微軟正黑體"/>
            </a:endParaRPr>
          </a:p>
        </p:txBody>
      </p:sp>
      <p:sp>
        <p:nvSpPr>
          <p:cNvPr id="2" name="投影片編號版面配置區 1"/>
          <p:cNvSpPr>
            <a:spLocks noGrp="1"/>
          </p:cNvSpPr>
          <p:nvPr>
            <p:ph type="sldNum" sz="quarter" idx="12"/>
          </p:nvPr>
        </p:nvSpPr>
        <p:spPr/>
        <p:txBody>
          <a:bodyPr/>
          <a:lstStyle/>
          <a:p>
            <a:fld id="{67DA033B-3015-BD4A-9DD0-276FF21221EF}" type="slidenum">
              <a:rPr lang="en-US" altLang="zh-TW" smtClean="0"/>
              <a:pPr/>
              <a:t>3</a:t>
            </a:fld>
            <a:endParaRPr lang="en-US" altLang="zh-TW" dirty="0"/>
          </a:p>
        </p:txBody>
      </p:sp>
    </p:spTree>
    <p:extLst>
      <p:ext uri="{BB962C8B-B14F-4D97-AF65-F5344CB8AC3E}">
        <p14:creationId xmlns:p14="http://schemas.microsoft.com/office/powerpoint/2010/main" val="503484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ksoSlideStyle" descr="#wm#_a_04_210_1100" hidden="1"/>
          <p:cNvSpPr>
            <a:spLocks noChangeArrowheads="1"/>
          </p:cNvSpPr>
          <p:nvPr/>
        </p:nvSpPr>
        <p:spPr bwMode="auto">
          <a:xfrm>
            <a:off x="0" y="0"/>
            <a:ext cx="12700" cy="12700"/>
          </a:xfrm>
          <a:prstGeom prst="rect">
            <a:avLst/>
          </a:prstGeom>
          <a:solidFill>
            <a:schemeClr val="accent1"/>
          </a:solidFill>
          <a:ln w="9525">
            <a:solidFill>
              <a:schemeClr val="tx1"/>
            </a:solidFill>
            <a:miter lim="800000"/>
            <a:headEnd/>
            <a:tailEnd/>
          </a:ln>
          <a:effectLst/>
        </p:spPr>
        <p:txBody>
          <a:bodyPr/>
          <a:lstStyle>
            <a:lvl1pPr>
              <a:spcBef>
                <a:spcPct val="20000"/>
              </a:spcBef>
              <a:buChar char="•"/>
              <a:defRPr>
                <a:solidFill>
                  <a:schemeClr val="tx1"/>
                </a:solidFill>
                <a:latin typeface="Arial" panose="020B0604020202020204" pitchFamily="34" charset="0"/>
                <a:ea typeface="SimHei" panose="02010609060101010101" pitchFamily="49" charset="-122"/>
              </a:defRPr>
            </a:lvl1pPr>
            <a:lvl2pPr marL="742950" indent="-285750">
              <a:spcBef>
                <a:spcPct val="20000"/>
              </a:spcBef>
              <a:buChar char="–"/>
              <a:defRPr>
                <a:solidFill>
                  <a:schemeClr val="tx1"/>
                </a:solidFill>
                <a:latin typeface="Arial" panose="020B0604020202020204" pitchFamily="34" charset="0"/>
                <a:ea typeface="SimHei" panose="02010609060101010101" pitchFamily="49" charset="-122"/>
              </a:defRPr>
            </a:lvl2pPr>
            <a:lvl3pPr marL="1143000" indent="-228600">
              <a:spcBef>
                <a:spcPct val="20000"/>
              </a:spcBef>
              <a:buChar char="•"/>
              <a:defRPr>
                <a:solidFill>
                  <a:schemeClr val="tx1"/>
                </a:solidFill>
                <a:latin typeface="Arial" panose="020B0604020202020204" pitchFamily="34" charset="0"/>
                <a:ea typeface="SimHei" panose="02010609060101010101" pitchFamily="49" charset="-122"/>
              </a:defRPr>
            </a:lvl3pPr>
            <a:lvl4pPr marL="1600200" indent="-228600">
              <a:spcBef>
                <a:spcPct val="20000"/>
              </a:spcBef>
              <a:buChar char="–"/>
              <a:defRPr>
                <a:solidFill>
                  <a:schemeClr val="tx1"/>
                </a:solidFill>
                <a:latin typeface="Arial" panose="020B0604020202020204" pitchFamily="34" charset="0"/>
                <a:ea typeface="SimHei" panose="02010609060101010101" pitchFamily="49" charset="-122"/>
              </a:defRPr>
            </a:lvl4pPr>
            <a:lvl5pPr marL="2057400" indent="-228600">
              <a:spcBef>
                <a:spcPct val="20000"/>
              </a:spcBef>
              <a:buChar char="»"/>
              <a:defRPr>
                <a:solidFill>
                  <a:schemeClr val="tx1"/>
                </a:solidFill>
                <a:latin typeface="Arial" panose="020B0604020202020204" pitchFamily="34" charset="0"/>
                <a:ea typeface="SimHei" panose="02010609060101010101" pitchFamily="49" charset="-122"/>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SimHei" panose="02010609060101010101" pitchFamily="49" charset="-122"/>
              </a:defRPr>
            </a:lvl9pPr>
          </a:lstStyle>
          <a:p>
            <a:pPr eaLnBrk="1" hangingPunct="1">
              <a:spcBef>
                <a:spcPct val="0"/>
              </a:spcBef>
              <a:buFontTx/>
              <a:buNone/>
            </a:pPr>
            <a:endParaRPr lang="zh-CN" altLang="en-US">
              <a:ea typeface="宋体" panose="02010600030101010101" pitchFamily="2" charset="-122"/>
            </a:endParaRPr>
          </a:p>
        </p:txBody>
      </p:sp>
      <p:sp>
        <p:nvSpPr>
          <p:cNvPr id="1048613" name="Rectangle 2" descr="#wm#_a_04_210_1100_a_1_14#"/>
          <p:cNvSpPr>
            <a:spLocks noGrp="1" noChangeArrowheads="1"/>
          </p:cNvSpPr>
          <p:nvPr>
            <p:ph type="title"/>
          </p:nvPr>
        </p:nvSpPr>
        <p:spPr/>
        <p:txBody>
          <a:bodyPr/>
          <a:lstStyle/>
          <a:p>
            <a:pPr eaLnBrk="1" hangingPunct="1"/>
            <a:r>
              <a:rPr lang="zh-TW" altLang="en-US" sz="4000" b="1" dirty="0" smtClean="0">
                <a:solidFill>
                  <a:srgbClr val="002060"/>
                </a:solidFill>
                <a:latin typeface="微軟正黑體"/>
                <a:ea typeface="微軟正黑體"/>
                <a:cs typeface="微軟正黑體"/>
                <a:sym typeface="Times New Roman" pitchFamily="18" charset="0"/>
              </a:rPr>
              <a:t>構想</a:t>
            </a:r>
            <a:endParaRPr lang="zh-TW" altLang="en-US" sz="4000" b="1" dirty="0" smtClean="0">
              <a:latin typeface="微軟正黑體"/>
              <a:ea typeface="微軟正黑體"/>
              <a:cs typeface="微軟正黑體"/>
            </a:endParaRPr>
          </a:p>
        </p:txBody>
      </p:sp>
      <p:sp>
        <p:nvSpPr>
          <p:cNvPr id="1048614" name="Rectangle 3" descr="#wm#_a_04_210_1100_b_1_119#"/>
          <p:cNvSpPr>
            <a:spLocks noGrp="1" noChangeArrowheads="1"/>
          </p:cNvSpPr>
          <p:nvPr>
            <p:ph idx="1"/>
          </p:nvPr>
        </p:nvSpPr>
        <p:spPr>
          <a:xfrm>
            <a:off x="798490" y="1584549"/>
            <a:ext cx="7765961" cy="4525963"/>
          </a:xfrm>
        </p:spPr>
        <p:txBody>
          <a:bodyPr/>
          <a:lstStyle/>
          <a:p>
            <a:pPr eaLnBrk="1" hangingPunct="1">
              <a:lnSpc>
                <a:spcPct val="120000"/>
              </a:lnSpc>
              <a:spcBef>
                <a:spcPts val="600"/>
              </a:spcBef>
              <a:buClr>
                <a:srgbClr val="000090"/>
              </a:buClr>
              <a:buFont typeface="Wingdings" charset="2"/>
              <a:buChar char="n"/>
            </a:pPr>
            <a:r>
              <a:rPr lang="zh-TW" altLang="en-US" sz="2400" dirty="0" smtClean="0">
                <a:latin typeface="微軟正黑體"/>
                <a:ea typeface="微軟正黑體"/>
                <a:cs typeface="微軟正黑體"/>
              </a:rPr>
              <a:t>社企創投之</a:t>
            </a:r>
            <a:r>
              <a:rPr lang="zh-TW" altLang="en-US" sz="2400" dirty="0">
                <a:latin typeface="微軟正黑體"/>
                <a:ea typeface="微軟正黑體"/>
                <a:cs typeface="微軟正黑體"/>
              </a:rPr>
              <a:t>投資範疇</a:t>
            </a:r>
            <a:r>
              <a:rPr lang="zh-TW" altLang="en-US" sz="2400" dirty="0" smtClean="0">
                <a:latin typeface="微軟正黑體"/>
                <a:ea typeface="微軟正黑體"/>
                <a:cs typeface="微軟正黑體"/>
              </a:rPr>
              <a:t>取決於申請個案規劃之投資策略，惟</a:t>
            </a:r>
            <a:r>
              <a:rPr lang="zh-TW" altLang="en-US" sz="2400" dirty="0">
                <a:latin typeface="微軟正黑體"/>
                <a:ea typeface="微軟正黑體"/>
                <a:cs typeface="微軟正黑體"/>
              </a:rPr>
              <a:t>其投資須有助社會發展</a:t>
            </a:r>
            <a:r>
              <a:rPr lang="zh-TW" altLang="en-US" sz="2400" dirty="0" smtClean="0">
                <a:latin typeface="微軟正黑體"/>
                <a:ea typeface="微軟正黑體"/>
                <a:cs typeface="微軟正黑體"/>
              </a:rPr>
              <a:t>；</a:t>
            </a:r>
            <a:r>
              <a:rPr lang="zh-TW" altLang="en-US" sz="2400" dirty="0" smtClean="0">
                <a:ea typeface="微軟正黑體"/>
                <a:cs typeface="微軟正黑體"/>
              </a:rPr>
              <a:t>社企定義採廣義</a:t>
            </a:r>
            <a:r>
              <a:rPr lang="zh-TW" altLang="en-US" sz="2400" dirty="0" smtClean="0">
                <a:latin typeface="微軟正黑體"/>
                <a:ea typeface="微軟正黑體"/>
                <a:cs typeface="微軟正黑體"/>
              </a:rPr>
              <a:t>，</a:t>
            </a:r>
            <a:r>
              <a:rPr lang="zh-TW" altLang="en-US" sz="2400" dirty="0" smtClean="0">
                <a:ea typeface="微軟正黑體"/>
                <a:cs typeface="微軟正黑體"/>
              </a:rPr>
              <a:t>企業章程明訂從事具</a:t>
            </a:r>
            <a:r>
              <a:rPr lang="zh-TW" altLang="en-US" sz="2400" dirty="0" smtClean="0">
                <a:solidFill>
                  <a:srgbClr val="FF0000"/>
                </a:solidFill>
                <a:ea typeface="微軟正黑體"/>
                <a:cs typeface="微軟正黑體"/>
              </a:rPr>
              <a:t>外部社會利益</a:t>
            </a:r>
            <a:r>
              <a:rPr lang="zh-TW" altLang="en-US" sz="2400" dirty="0">
                <a:ea typeface="微軟正黑體"/>
                <a:cs typeface="微軟正黑體"/>
              </a:rPr>
              <a:t>，</a:t>
            </a:r>
            <a:r>
              <a:rPr lang="zh-TW" altLang="en-US" sz="2400" dirty="0" smtClean="0">
                <a:latin typeface="微軟正黑體"/>
                <a:ea typeface="微軟正黑體"/>
                <a:cs typeface="微軟正黑體"/>
              </a:rPr>
              <a:t>非以營利為主要目的者即屬之</a:t>
            </a:r>
            <a:endParaRPr lang="en-US" altLang="zh-TW" sz="2400" dirty="0" smtClean="0">
              <a:latin typeface="微軟正黑體"/>
              <a:ea typeface="微軟正黑體"/>
              <a:cs typeface="微軟正黑體"/>
            </a:endParaRPr>
          </a:p>
          <a:p>
            <a:pPr eaLnBrk="1" hangingPunct="1">
              <a:lnSpc>
                <a:spcPct val="120000"/>
              </a:lnSpc>
              <a:spcBef>
                <a:spcPts val="600"/>
              </a:spcBef>
              <a:buClr>
                <a:srgbClr val="000090"/>
              </a:buClr>
              <a:buFont typeface="Wingdings" charset="2"/>
              <a:buChar char="n"/>
            </a:pPr>
            <a:r>
              <a:rPr lang="zh-TW" altLang="en-US" sz="2400" dirty="0" smtClean="0">
                <a:solidFill>
                  <a:srgbClr val="FF0000"/>
                </a:solidFill>
                <a:latin typeface="微軟正黑體"/>
                <a:ea typeface="微軟正黑體"/>
                <a:cs typeface="微軟正黑體"/>
              </a:rPr>
              <a:t>以</a:t>
            </a:r>
            <a:r>
              <a:rPr lang="zh-TW" altLang="en-US" sz="2400" smtClean="0">
                <a:solidFill>
                  <a:srgbClr val="FF0000"/>
                </a:solidFill>
                <a:latin typeface="微軟正黑體"/>
                <a:ea typeface="微軟正黑體"/>
                <a:cs typeface="微軟正黑體"/>
              </a:rPr>
              <a:t>投資代替補助</a:t>
            </a:r>
            <a:r>
              <a:rPr lang="zh-TW" altLang="en-US" sz="2400" dirty="0" smtClean="0">
                <a:latin typeface="微軟正黑體"/>
                <a:ea typeface="微軟正黑體"/>
                <a:cs typeface="微軟正黑體"/>
              </a:rPr>
              <a:t>，並透過</a:t>
            </a:r>
            <a:r>
              <a:rPr lang="zh-TW" altLang="en-US" sz="2400" dirty="0" smtClean="0">
                <a:solidFill>
                  <a:srgbClr val="FF0000"/>
                </a:solidFill>
                <a:latin typeface="微軟正黑體"/>
                <a:ea typeface="微軟正黑體"/>
                <a:cs typeface="微軟正黑體"/>
              </a:rPr>
              <a:t>管理</a:t>
            </a:r>
            <a:r>
              <a:rPr lang="zh-TW" altLang="en-US" sz="2400" dirty="0">
                <a:solidFill>
                  <a:srgbClr val="FF0000"/>
                </a:solidFill>
                <a:latin typeface="微軟正黑體"/>
                <a:ea typeface="微軟正黑體"/>
                <a:cs typeface="微軟正黑體"/>
              </a:rPr>
              <a:t>團隊專業</a:t>
            </a:r>
            <a:r>
              <a:rPr lang="zh-TW" altLang="en-US" sz="2400" dirty="0" smtClean="0">
                <a:solidFill>
                  <a:srgbClr val="FF0000"/>
                </a:solidFill>
                <a:latin typeface="微軟正黑體"/>
                <a:ea typeface="微軟正黑體"/>
                <a:cs typeface="微軟正黑體"/>
              </a:rPr>
              <a:t>輔導，</a:t>
            </a:r>
            <a:r>
              <a:rPr lang="zh-TW" altLang="en-US" sz="2400" dirty="0" smtClean="0">
                <a:latin typeface="微軟正黑體"/>
                <a:ea typeface="微軟正黑體"/>
                <a:cs typeface="微軟正黑體"/>
              </a:rPr>
              <a:t>增加資金運用效率及提高社企經營效能</a:t>
            </a:r>
            <a:endParaRPr lang="en-US" altLang="zh-TW" sz="2400" dirty="0" smtClean="0">
              <a:solidFill>
                <a:srgbClr val="FF0000"/>
              </a:solidFill>
              <a:latin typeface="微軟正黑體"/>
              <a:ea typeface="微軟正黑體"/>
              <a:cs typeface="微軟正黑體"/>
            </a:endParaRPr>
          </a:p>
          <a:p>
            <a:pPr eaLnBrk="1" hangingPunct="1">
              <a:lnSpc>
                <a:spcPct val="120000"/>
              </a:lnSpc>
              <a:spcBef>
                <a:spcPts val="600"/>
              </a:spcBef>
              <a:buClr>
                <a:srgbClr val="000090"/>
              </a:buClr>
              <a:buFont typeface="Wingdings" charset="2"/>
              <a:buChar char="n"/>
            </a:pPr>
            <a:r>
              <a:rPr lang="zh-TW" altLang="en-US" sz="2400" dirty="0" smtClean="0">
                <a:solidFill>
                  <a:srgbClr val="FF0000"/>
                </a:solidFill>
                <a:latin typeface="微軟正黑體"/>
                <a:ea typeface="微軟正黑體"/>
                <a:cs typeface="微軟正黑體"/>
              </a:rPr>
              <a:t>以投資方式整合民間</a:t>
            </a:r>
            <a:r>
              <a:rPr lang="zh-TW" altLang="en-US" sz="2400" dirty="0" smtClean="0">
                <a:latin typeface="微軟正黑體"/>
                <a:ea typeface="微軟正黑體"/>
                <a:cs typeface="微軟正黑體"/>
              </a:rPr>
              <a:t>資源</a:t>
            </a:r>
            <a:r>
              <a:rPr lang="en-US" altLang="zh-TW" sz="2400" dirty="0" smtClean="0">
                <a:latin typeface="微軟正黑體"/>
                <a:ea typeface="微軟正黑體"/>
                <a:cs typeface="微軟正黑體"/>
              </a:rPr>
              <a:t> (</a:t>
            </a:r>
            <a:r>
              <a:rPr lang="zh-TW" altLang="en-US" sz="2400" dirty="0" smtClean="0">
                <a:latin typeface="微軟正黑體"/>
                <a:ea typeface="微軟正黑體"/>
                <a:cs typeface="微軟正黑體"/>
              </a:rPr>
              <a:t>資金及志工</a:t>
            </a:r>
            <a:r>
              <a:rPr lang="en-US" altLang="zh-TW" sz="2400" dirty="0" smtClean="0">
                <a:latin typeface="微軟正黑體"/>
                <a:ea typeface="微軟正黑體"/>
                <a:cs typeface="微軟正黑體"/>
              </a:rPr>
              <a:t>) </a:t>
            </a:r>
            <a:r>
              <a:rPr lang="zh-TW" altLang="en-US" sz="2400" dirty="0" smtClean="0">
                <a:latin typeface="微軟正黑體"/>
                <a:ea typeface="微軟正黑體"/>
                <a:cs typeface="微軟正黑體"/>
              </a:rPr>
              <a:t>，挹注社會企業營運資金，促進其自給自足、永</a:t>
            </a:r>
            <a:r>
              <a:rPr lang="zh-TW" altLang="en-US" sz="2400" dirty="0">
                <a:latin typeface="微軟正黑體"/>
                <a:ea typeface="微軟正黑體"/>
                <a:cs typeface="微軟正黑體"/>
              </a:rPr>
              <a:t>續</a:t>
            </a:r>
            <a:r>
              <a:rPr lang="zh-TW" altLang="en-US" sz="2400" dirty="0" smtClean="0">
                <a:latin typeface="微軟正黑體"/>
                <a:ea typeface="微軟正黑體"/>
                <a:cs typeface="微軟正黑體"/>
              </a:rPr>
              <a:t>發展</a:t>
            </a:r>
            <a:endParaRPr lang="zh-TW" altLang="en-US" sz="2200" dirty="0" smtClean="0">
              <a:latin typeface="微軟正黑體"/>
              <a:ea typeface="微軟正黑體"/>
              <a:cs typeface="微軟正黑體"/>
            </a:endParaRPr>
          </a:p>
          <a:p>
            <a:pPr marL="0" indent="0" eaLnBrk="1" hangingPunct="1">
              <a:buFontTx/>
              <a:buNone/>
            </a:pPr>
            <a:endParaRPr lang="zh-TW" altLang="en-US" sz="2000" dirty="0" smtClean="0">
              <a:latin typeface="微軟正黑體"/>
              <a:ea typeface="微軟正黑體"/>
              <a:cs typeface="微軟正黑體"/>
            </a:endParaRPr>
          </a:p>
          <a:p>
            <a:pPr marL="0" indent="0" eaLnBrk="1" hangingPunct="1">
              <a:buFontTx/>
              <a:buNone/>
            </a:pPr>
            <a:endParaRPr lang="zh-TW" altLang="en-US" sz="2000" dirty="0" smtClean="0">
              <a:latin typeface="微軟正黑體"/>
              <a:ea typeface="微軟正黑體"/>
              <a:cs typeface="微軟正黑體"/>
            </a:endParaRPr>
          </a:p>
        </p:txBody>
      </p:sp>
      <p:sp>
        <p:nvSpPr>
          <p:cNvPr id="3" name="投影片編號版面配置區 2"/>
          <p:cNvSpPr>
            <a:spLocks noGrp="1"/>
          </p:cNvSpPr>
          <p:nvPr>
            <p:ph type="sldNum" sz="quarter" idx="12"/>
          </p:nvPr>
        </p:nvSpPr>
        <p:spPr/>
        <p:txBody>
          <a:bodyPr/>
          <a:lstStyle/>
          <a:p>
            <a:fld id="{67DA033B-3015-BD4A-9DD0-276FF21221EF}" type="slidenum">
              <a:rPr lang="en-US" altLang="zh-TW" smtClean="0"/>
              <a:pPr/>
              <a:t>4</a:t>
            </a:fld>
            <a:endParaRPr lang="en-US" altLang="zh-TW" dirty="0"/>
          </a:p>
        </p:txBody>
      </p:sp>
    </p:spTree>
    <p:extLst>
      <p:ext uri="{BB962C8B-B14F-4D97-AF65-F5344CB8AC3E}">
        <p14:creationId xmlns:p14="http://schemas.microsoft.com/office/powerpoint/2010/main" val="3150550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ctr">
              <a:buNone/>
            </a:pPr>
            <a:endParaRPr lang="en-US" altLang="zh-TW" sz="4000" b="1" dirty="0" smtClean="0">
              <a:solidFill>
                <a:srgbClr val="002060"/>
              </a:solidFill>
              <a:ea typeface="微軟正黑體"/>
              <a:cs typeface="微軟正黑體"/>
              <a:sym typeface="Times New Roman" pitchFamily="18" charset="0"/>
            </a:endParaRPr>
          </a:p>
          <a:p>
            <a:pPr marL="0" indent="0" algn="ctr">
              <a:buNone/>
            </a:pPr>
            <a:r>
              <a:rPr lang="zh-TW" altLang="en-US" sz="4000" b="1" dirty="0">
                <a:solidFill>
                  <a:srgbClr val="002060"/>
                </a:solidFill>
                <a:ea typeface="微軟正黑體"/>
                <a:cs typeface="微軟正黑體"/>
                <a:sym typeface="Times New Roman" pitchFamily="18" charset="0"/>
              </a:rPr>
              <a:t>二、社企創投運作架構</a:t>
            </a:r>
          </a:p>
          <a:p>
            <a:pPr marL="0" indent="0" algn="ctr">
              <a:buNone/>
            </a:pPr>
            <a:endParaRPr lang="en-US" altLang="zh-TW" sz="4000" dirty="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2"/>
          </p:nvPr>
        </p:nvSpPr>
        <p:spPr/>
        <p:txBody>
          <a:bodyPr/>
          <a:lstStyle/>
          <a:p>
            <a:fld id="{67DA033B-3015-BD4A-9DD0-276FF21221EF}" type="slidenum">
              <a:rPr lang="en-US" altLang="zh-TW" smtClean="0"/>
              <a:pPr/>
              <a:t>5</a:t>
            </a:fld>
            <a:endParaRPr lang="en-US" altLang="zh-TW" dirty="0"/>
          </a:p>
        </p:txBody>
      </p:sp>
    </p:spTree>
    <p:extLst>
      <p:ext uri="{BB962C8B-B14F-4D97-AF65-F5344CB8AC3E}">
        <p14:creationId xmlns:p14="http://schemas.microsoft.com/office/powerpoint/2010/main" val="3308764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標題 1"/>
          <p:cNvSpPr>
            <a:spLocks noGrp="1"/>
          </p:cNvSpPr>
          <p:nvPr>
            <p:ph type="title"/>
          </p:nvPr>
        </p:nvSpPr>
        <p:spPr>
          <a:xfrm>
            <a:off x="123568" y="274638"/>
            <a:ext cx="9020432" cy="1143000"/>
          </a:xfrm>
        </p:spPr>
        <p:txBody>
          <a:bodyPr/>
          <a:lstStyle/>
          <a:p>
            <a:pPr eaLnBrk="1" hangingPunct="1"/>
            <a:r>
              <a:rPr lang="zh-TW" altLang="en-US" sz="4000" b="1" dirty="0" smtClean="0">
                <a:solidFill>
                  <a:srgbClr val="002060"/>
                </a:solidFill>
                <a:latin typeface="+mn-lt"/>
                <a:ea typeface="微軟正黑體"/>
                <a:cs typeface="微軟正黑體"/>
                <a:sym typeface="Times New Roman" pitchFamily="18" charset="0"/>
              </a:rPr>
              <a:t>財團法人、基金會協助社會公益實例</a:t>
            </a:r>
            <a:endParaRPr lang="zh-TW" altLang="en-US" sz="4000" b="1" dirty="0">
              <a:latin typeface="+mn-lt"/>
              <a:ea typeface="微軟正黑體"/>
              <a:cs typeface="微軟正黑體"/>
            </a:endParaRPr>
          </a:p>
        </p:txBody>
      </p:sp>
      <p:sp>
        <p:nvSpPr>
          <p:cNvPr id="1048598" name="內容版面配置區 2"/>
          <p:cNvSpPr>
            <a:spLocks noGrp="1"/>
          </p:cNvSpPr>
          <p:nvPr>
            <p:ph idx="1"/>
          </p:nvPr>
        </p:nvSpPr>
        <p:spPr>
          <a:xfrm>
            <a:off x="1030310" y="1417638"/>
            <a:ext cx="7392473" cy="4708525"/>
          </a:xfrm>
        </p:spPr>
        <p:txBody>
          <a:bodyPr>
            <a:normAutofit/>
          </a:bodyPr>
          <a:lstStyle/>
          <a:p>
            <a:pPr marL="342900" lvl="1" indent="-342900">
              <a:lnSpc>
                <a:spcPct val="120000"/>
              </a:lnSpc>
              <a:spcBef>
                <a:spcPts val="600"/>
              </a:spcBef>
              <a:buClr>
                <a:schemeClr val="accent2">
                  <a:lumMod val="75000"/>
                </a:schemeClr>
              </a:buClr>
              <a:buFont typeface="Wingdings" panose="05000000000000000000" pitchFamily="2" charset="2"/>
              <a:buChar char="n"/>
            </a:pPr>
            <a:r>
              <a:rPr lang="zh-TW" altLang="en-US" sz="2400" dirty="0" smtClean="0">
                <a:ea typeface="微軟正黑體"/>
                <a:cs typeface="微軟正黑體"/>
              </a:rPr>
              <a:t>富邦文教基金會</a:t>
            </a:r>
            <a:r>
              <a:rPr lang="en-US" altLang="zh-TW" sz="2400" dirty="0" smtClean="0">
                <a:ea typeface="微軟正黑體"/>
                <a:cs typeface="微軟正黑體"/>
              </a:rPr>
              <a:t>:</a:t>
            </a:r>
            <a:r>
              <a:rPr lang="zh-TW" altLang="en-US" sz="2400" dirty="0" smtClean="0">
                <a:ea typeface="微軟正黑體"/>
                <a:cs typeface="微軟正黑體"/>
              </a:rPr>
              <a:t>透過教育影片、講座活動</a:t>
            </a:r>
            <a:r>
              <a:rPr lang="zh-TW" altLang="en-US" sz="2400" dirty="0">
                <a:ea typeface="微軟正黑體"/>
                <a:cs typeface="微軟正黑體"/>
              </a:rPr>
              <a:t>、建立避難所、興建醫療衛生設備等</a:t>
            </a:r>
            <a:r>
              <a:rPr lang="zh-TW" altLang="en-US" sz="2400" dirty="0" smtClean="0">
                <a:ea typeface="微軟正黑體"/>
                <a:cs typeface="微軟正黑體"/>
              </a:rPr>
              <a:t>，協助</a:t>
            </a:r>
            <a:r>
              <a:rPr lang="zh-TW" altLang="en-US" sz="2400" dirty="0" smtClean="0">
                <a:solidFill>
                  <a:srgbClr val="FF0000"/>
                </a:solidFill>
                <a:ea typeface="微軟正黑體"/>
                <a:cs typeface="微軟正黑體"/>
              </a:rPr>
              <a:t>社會生命教育</a:t>
            </a:r>
            <a:r>
              <a:rPr lang="zh-TW" altLang="en-US" sz="2400" dirty="0" smtClean="0">
                <a:ea typeface="微軟正黑體"/>
                <a:cs typeface="微軟正黑體"/>
              </a:rPr>
              <a:t>、親子教養、原鄉服務與世界關懷</a:t>
            </a:r>
            <a:endParaRPr lang="en-US" altLang="zh-TW" sz="2400" dirty="0" smtClean="0">
              <a:ea typeface="微軟正黑體"/>
              <a:cs typeface="微軟正黑體"/>
            </a:endParaRPr>
          </a:p>
          <a:p>
            <a:pPr marL="342900" lvl="1" indent="-342900">
              <a:lnSpc>
                <a:spcPct val="120000"/>
              </a:lnSpc>
              <a:spcBef>
                <a:spcPts val="600"/>
              </a:spcBef>
              <a:buClr>
                <a:schemeClr val="accent2">
                  <a:lumMod val="75000"/>
                </a:schemeClr>
              </a:buClr>
              <a:buFont typeface="Wingdings" panose="05000000000000000000" pitchFamily="2" charset="2"/>
              <a:buChar char="n"/>
            </a:pPr>
            <a:r>
              <a:rPr lang="zh-TW" altLang="en-US" sz="2400" dirty="0" smtClean="0">
                <a:ea typeface="微軟正黑體"/>
                <a:cs typeface="微軟正黑體"/>
              </a:rPr>
              <a:t>農委會農村再生基金會</a:t>
            </a:r>
            <a:r>
              <a:rPr lang="en-US" altLang="zh-TW" sz="2400" dirty="0" smtClean="0">
                <a:ea typeface="微軟正黑體"/>
                <a:cs typeface="微軟正黑體"/>
              </a:rPr>
              <a:t>:</a:t>
            </a:r>
            <a:r>
              <a:rPr lang="zh-TW" altLang="en-US" sz="2400" dirty="0" smtClean="0">
                <a:ea typeface="微軟正黑體"/>
                <a:cs typeface="微軟正黑體"/>
              </a:rPr>
              <a:t>補助民間協會與老人會等辦理</a:t>
            </a:r>
            <a:r>
              <a:rPr lang="zh-TW" altLang="en-US" sz="2400" dirty="0" smtClean="0">
                <a:solidFill>
                  <a:srgbClr val="FF0000"/>
                </a:solidFill>
                <a:ea typeface="微軟正黑體"/>
                <a:cs typeface="微軟正黑體"/>
              </a:rPr>
              <a:t>關懷扶助</a:t>
            </a:r>
            <a:r>
              <a:rPr lang="zh-TW" altLang="en-US" sz="2400" dirty="0">
                <a:solidFill>
                  <a:srgbClr val="FF0000"/>
                </a:solidFill>
                <a:ea typeface="微軟正黑體"/>
                <a:cs typeface="微軟正黑體"/>
              </a:rPr>
              <a:t>弱勢</a:t>
            </a:r>
            <a:r>
              <a:rPr lang="zh-TW" altLang="en-US" sz="2400" dirty="0">
                <a:ea typeface="微軟正黑體"/>
                <a:cs typeface="微軟正黑體"/>
              </a:rPr>
              <a:t>、節能減碳、</a:t>
            </a:r>
            <a:r>
              <a:rPr lang="zh-TW" altLang="en-US" sz="2400" dirty="0">
                <a:solidFill>
                  <a:srgbClr val="FF0000"/>
                </a:solidFill>
                <a:ea typeface="微軟正黑體"/>
                <a:cs typeface="微軟正黑體"/>
              </a:rPr>
              <a:t>社區環境</a:t>
            </a:r>
            <a:r>
              <a:rPr lang="zh-TW" altLang="en-US" sz="2400" dirty="0" smtClean="0">
                <a:solidFill>
                  <a:srgbClr val="FF0000"/>
                </a:solidFill>
                <a:ea typeface="微軟正黑體"/>
                <a:cs typeface="微軟正黑體"/>
              </a:rPr>
              <a:t>改善</a:t>
            </a:r>
            <a:r>
              <a:rPr lang="zh-TW" altLang="en-US" sz="2400" dirty="0" smtClean="0">
                <a:ea typeface="微軟正黑體"/>
                <a:cs typeface="微軟正黑體"/>
              </a:rPr>
              <a:t>等交流及宣導活動</a:t>
            </a:r>
            <a:endParaRPr lang="en-US" altLang="zh-TW" sz="2400" dirty="0" smtClean="0">
              <a:ea typeface="微軟正黑體"/>
              <a:cs typeface="微軟正黑體"/>
            </a:endParaRPr>
          </a:p>
          <a:p>
            <a:pPr marL="342900" lvl="1" indent="-342900">
              <a:lnSpc>
                <a:spcPct val="120000"/>
              </a:lnSpc>
              <a:spcBef>
                <a:spcPts val="600"/>
              </a:spcBef>
              <a:buClr>
                <a:schemeClr val="accent2">
                  <a:lumMod val="75000"/>
                </a:schemeClr>
              </a:buClr>
              <a:buFont typeface="Wingdings" panose="05000000000000000000" pitchFamily="2" charset="2"/>
              <a:buChar char="n"/>
            </a:pPr>
            <a:r>
              <a:rPr lang="zh-TW" altLang="en-US" sz="2400" dirty="0" smtClean="0">
                <a:ea typeface="微軟正黑體"/>
                <a:cs typeface="微軟正黑體"/>
              </a:rPr>
              <a:t>台積電</a:t>
            </a:r>
            <a:r>
              <a:rPr lang="zh-TW" altLang="en-US" sz="2400" dirty="0">
                <a:ea typeface="微軟正黑體"/>
                <a:cs typeface="微軟正黑體"/>
              </a:rPr>
              <a:t>文教</a:t>
            </a:r>
            <a:r>
              <a:rPr lang="zh-TW" altLang="en-US" sz="2400" dirty="0" smtClean="0">
                <a:ea typeface="微軟正黑體"/>
                <a:cs typeface="微軟正黑體"/>
              </a:rPr>
              <a:t>基金會</a:t>
            </a:r>
            <a:r>
              <a:rPr lang="en-US" altLang="zh-TW" sz="2400" dirty="0">
                <a:ea typeface="微軟正黑體"/>
                <a:cs typeface="微軟正黑體"/>
              </a:rPr>
              <a:t>:</a:t>
            </a:r>
            <a:r>
              <a:rPr lang="zh-TW" altLang="en-US" sz="2400" dirty="0" smtClean="0">
                <a:ea typeface="微軟正黑體"/>
                <a:cs typeface="微軟正黑體"/>
              </a:rPr>
              <a:t>透過展</a:t>
            </a:r>
            <a:r>
              <a:rPr lang="zh-TW" altLang="en-US" sz="2400" dirty="0">
                <a:ea typeface="微軟正黑體"/>
                <a:cs typeface="微軟正黑體"/>
              </a:rPr>
              <a:t>演</a:t>
            </a:r>
            <a:r>
              <a:rPr lang="zh-TW" altLang="en-US" sz="2400" dirty="0" smtClean="0">
                <a:ea typeface="微軟正黑體"/>
                <a:cs typeface="微軟正黑體"/>
              </a:rPr>
              <a:t>活動，以藝術參與</a:t>
            </a:r>
            <a:r>
              <a:rPr lang="zh-TW" altLang="en-US" sz="2400" dirty="0">
                <a:ea typeface="微軟正黑體"/>
                <a:cs typeface="微軟正黑體"/>
              </a:rPr>
              <a:t>社區總體</a:t>
            </a:r>
            <a:r>
              <a:rPr lang="zh-TW" altLang="en-US" sz="2400" dirty="0" smtClean="0">
                <a:ea typeface="微軟正黑體"/>
                <a:cs typeface="微軟正黑體"/>
              </a:rPr>
              <a:t>營造，並贊助</a:t>
            </a:r>
            <a:r>
              <a:rPr lang="zh-TW" altLang="en-US" sz="2400" dirty="0">
                <a:ea typeface="微軟正黑體"/>
                <a:cs typeface="微軟正黑體"/>
              </a:rPr>
              <a:t>國內藝文</a:t>
            </a:r>
            <a:r>
              <a:rPr lang="zh-TW" altLang="en-US" sz="2400" dirty="0" smtClean="0">
                <a:ea typeface="微軟正黑體"/>
                <a:cs typeface="微軟正黑體"/>
              </a:rPr>
              <a:t>團隊、提供</a:t>
            </a:r>
            <a:r>
              <a:rPr lang="zh-TW" altLang="en-US" sz="2400" dirty="0">
                <a:ea typeface="微軟正黑體"/>
                <a:cs typeface="微軟正黑體"/>
              </a:rPr>
              <a:t>展演</a:t>
            </a:r>
            <a:r>
              <a:rPr lang="zh-TW" altLang="en-US" sz="2400" dirty="0" smtClean="0">
                <a:ea typeface="微軟正黑體"/>
                <a:cs typeface="微軟正黑體"/>
              </a:rPr>
              <a:t>舞台及藝文饗宴等，協助提昇</a:t>
            </a:r>
            <a:r>
              <a:rPr lang="zh-TW" altLang="en-US" sz="2400" dirty="0">
                <a:ea typeface="微軟正黑體"/>
                <a:cs typeface="微軟正黑體"/>
              </a:rPr>
              <a:t>國人</a:t>
            </a:r>
            <a:r>
              <a:rPr lang="zh-TW" altLang="en-US" sz="2400" dirty="0">
                <a:solidFill>
                  <a:srgbClr val="FF0000"/>
                </a:solidFill>
                <a:ea typeface="微軟正黑體"/>
                <a:cs typeface="微軟正黑體"/>
              </a:rPr>
              <a:t>精神生活</a:t>
            </a:r>
          </a:p>
          <a:p>
            <a:pPr marL="342900" lvl="1" indent="-342900">
              <a:lnSpc>
                <a:spcPct val="120000"/>
              </a:lnSpc>
              <a:spcBef>
                <a:spcPts val="600"/>
              </a:spcBef>
              <a:buClr>
                <a:schemeClr val="accent2">
                  <a:lumMod val="75000"/>
                </a:schemeClr>
              </a:buClr>
              <a:buFont typeface="Wingdings" panose="05000000000000000000" pitchFamily="2" charset="2"/>
              <a:buChar char="n"/>
            </a:pPr>
            <a:endParaRPr lang="zh-TW" altLang="en-US" sz="2400" dirty="0">
              <a:ea typeface="微軟正黑體"/>
              <a:cs typeface="微軟正黑體"/>
            </a:endParaRPr>
          </a:p>
        </p:txBody>
      </p:sp>
      <p:sp>
        <p:nvSpPr>
          <p:cNvPr id="2" name="投影片編號版面配置區 1"/>
          <p:cNvSpPr>
            <a:spLocks noGrp="1"/>
          </p:cNvSpPr>
          <p:nvPr>
            <p:ph type="sldNum" sz="quarter" idx="12"/>
          </p:nvPr>
        </p:nvSpPr>
        <p:spPr/>
        <p:txBody>
          <a:bodyPr/>
          <a:lstStyle/>
          <a:p>
            <a:fld id="{67DA033B-3015-BD4A-9DD0-276FF21221EF}" type="slidenum">
              <a:rPr lang="en-US" altLang="zh-TW" smtClean="0"/>
              <a:pPr/>
              <a:t>6</a:t>
            </a:fld>
            <a:endParaRPr lang="en-US" altLang="zh-TW" dirty="0"/>
          </a:p>
        </p:txBody>
      </p:sp>
    </p:spTree>
    <p:extLst>
      <p:ext uri="{BB962C8B-B14F-4D97-AF65-F5344CB8AC3E}">
        <p14:creationId xmlns:p14="http://schemas.microsoft.com/office/powerpoint/2010/main" val="4159245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798" y="119695"/>
            <a:ext cx="9149798" cy="976825"/>
          </a:xfrm>
        </p:spPr>
        <p:txBody>
          <a:bodyPr/>
          <a:lstStyle/>
          <a:p>
            <a:r>
              <a:rPr lang="zh-TW" altLang="en-US" sz="3600" b="1" dirty="0" smtClean="0">
                <a:solidFill>
                  <a:srgbClr val="002060"/>
                </a:solidFill>
                <a:latin typeface="+mn-lt"/>
                <a:ea typeface="微軟正黑體" panose="020B0604030504040204" pitchFamily="34" charset="-120"/>
                <a:cs typeface="微軟正黑體"/>
              </a:rPr>
              <a:t>社會企業協助社區發展實例</a:t>
            </a:r>
            <a:r>
              <a:rPr lang="en-US" altLang="zh-TW" sz="3600" b="1" dirty="0" smtClean="0">
                <a:solidFill>
                  <a:srgbClr val="002060"/>
                </a:solidFill>
                <a:latin typeface="+mn-lt"/>
                <a:ea typeface="微軟正黑體" panose="020B0604030504040204" pitchFamily="34" charset="-120"/>
                <a:cs typeface="微軟正黑體"/>
              </a:rPr>
              <a:t>:2021</a:t>
            </a:r>
            <a:r>
              <a:rPr lang="zh-TW" altLang="en-US" sz="3600" b="1" dirty="0" smtClean="0">
                <a:solidFill>
                  <a:srgbClr val="002060"/>
                </a:solidFill>
                <a:latin typeface="+mn-lt"/>
                <a:ea typeface="微軟正黑體" panose="020B0604030504040204" pitchFamily="34" charset="-120"/>
                <a:cs typeface="微軟正黑體"/>
              </a:rPr>
              <a:t>社企</a:t>
            </a:r>
            <a:endParaRPr lang="zh-TW" altLang="en-US" sz="3600" b="1" dirty="0">
              <a:solidFill>
                <a:srgbClr val="002060"/>
              </a:solidFill>
              <a:latin typeface="+mn-lt"/>
              <a:ea typeface="微軟正黑體" panose="020B0604030504040204" pitchFamily="34" charset="-120"/>
              <a:cs typeface="微軟正黑體"/>
            </a:endParaRPr>
          </a:p>
        </p:txBody>
      </p:sp>
      <p:sp>
        <p:nvSpPr>
          <p:cNvPr id="3" name="圓角矩形 2"/>
          <p:cNvSpPr/>
          <p:nvPr/>
        </p:nvSpPr>
        <p:spPr bwMode="auto">
          <a:xfrm>
            <a:off x="1849637" y="2302488"/>
            <a:ext cx="1420585" cy="3900608"/>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dirty="0" smtClean="0">
              <a:ln>
                <a:noFill/>
              </a:ln>
              <a:solidFill>
                <a:schemeClr val="tx1"/>
              </a:solidFill>
              <a:effectLst/>
              <a:latin typeface="+mn-lt"/>
              <a:ea typeface="微軟正黑體"/>
              <a:cs typeface="微軟正黑體"/>
            </a:endParaRPr>
          </a:p>
        </p:txBody>
      </p:sp>
      <p:sp>
        <p:nvSpPr>
          <p:cNvPr id="5" name="文字方塊 4"/>
          <p:cNvSpPr txBox="1"/>
          <p:nvPr/>
        </p:nvSpPr>
        <p:spPr>
          <a:xfrm>
            <a:off x="1864925" y="3692809"/>
            <a:ext cx="1380382" cy="738664"/>
          </a:xfrm>
          <a:prstGeom prst="rect">
            <a:avLst/>
          </a:prstGeom>
          <a:noFill/>
        </p:spPr>
        <p:txBody>
          <a:bodyPr wrap="square" rtlCol="0">
            <a:spAutoFit/>
          </a:bodyPr>
          <a:lstStyle/>
          <a:p>
            <a:pPr algn="ctr"/>
            <a:r>
              <a:rPr lang="en-US" altLang="zh-TW" sz="1400" dirty="0" smtClean="0">
                <a:ea typeface="微軟正黑體"/>
                <a:cs typeface="微軟正黑體"/>
              </a:rPr>
              <a:t>2021</a:t>
            </a:r>
            <a:r>
              <a:rPr lang="zh-TW" altLang="en-US" sz="1400" dirty="0">
                <a:ea typeface="微軟正黑體"/>
                <a:cs typeface="微軟正黑體"/>
              </a:rPr>
              <a:t>社會</a:t>
            </a:r>
            <a:r>
              <a:rPr lang="zh-TW" altLang="en-US" sz="1400" dirty="0" smtClean="0">
                <a:ea typeface="微軟正黑體"/>
                <a:cs typeface="微軟正黑體"/>
              </a:rPr>
              <a:t>企業</a:t>
            </a:r>
            <a:endParaRPr lang="en-US" altLang="zh-TW" sz="1400" dirty="0" smtClean="0">
              <a:ea typeface="微軟正黑體"/>
              <a:cs typeface="微軟正黑體"/>
            </a:endParaRPr>
          </a:p>
          <a:p>
            <a:pPr algn="ctr"/>
            <a:r>
              <a:rPr lang="en-US" altLang="zh-TW" sz="1400" dirty="0" smtClean="0">
                <a:latin typeface="+mn-lt"/>
                <a:ea typeface="微軟正黑體"/>
                <a:cs typeface="微軟正黑體"/>
              </a:rPr>
              <a:t>(  </a:t>
            </a:r>
            <a:r>
              <a:rPr lang="zh-TW" altLang="en-US" sz="1400" dirty="0" smtClean="0">
                <a:latin typeface="+mn-lt"/>
                <a:ea typeface="微軟正黑體"/>
                <a:cs typeface="微軟正黑體"/>
              </a:rPr>
              <a:t>友</a:t>
            </a:r>
            <a:r>
              <a:rPr lang="zh-TW" altLang="en-US" sz="1400" dirty="0">
                <a:latin typeface="+mn-lt"/>
                <a:ea typeface="微軟正黑體"/>
                <a:cs typeface="微軟正黑體"/>
              </a:rPr>
              <a:t>聚</a:t>
            </a:r>
            <a:r>
              <a:rPr lang="zh-TW" altLang="en-US" sz="1400" dirty="0" smtClean="0">
                <a:latin typeface="+mn-lt"/>
                <a:ea typeface="微軟正黑體"/>
                <a:cs typeface="微軟正黑體"/>
              </a:rPr>
              <a:t>生機</a:t>
            </a:r>
            <a:endParaRPr lang="en-US" altLang="zh-TW" sz="1400" dirty="0" smtClean="0">
              <a:latin typeface="+mn-lt"/>
              <a:ea typeface="微軟正黑體"/>
              <a:cs typeface="微軟正黑體"/>
            </a:endParaRPr>
          </a:p>
          <a:p>
            <a:pPr algn="ctr"/>
            <a:r>
              <a:rPr lang="zh-TW" altLang="en-US" sz="1400" dirty="0" smtClean="0">
                <a:latin typeface="+mn-lt"/>
                <a:ea typeface="微軟正黑體"/>
                <a:cs typeface="微軟正黑體"/>
              </a:rPr>
              <a:t>      實業公司  </a:t>
            </a:r>
            <a:r>
              <a:rPr lang="en-US" altLang="zh-TW" sz="1400" dirty="0" smtClean="0">
                <a:latin typeface="+mn-lt"/>
                <a:ea typeface="微軟正黑體"/>
                <a:cs typeface="微軟正黑體"/>
              </a:rPr>
              <a:t>)</a:t>
            </a:r>
            <a:endParaRPr lang="zh-TW" altLang="en-US" sz="1400" dirty="0">
              <a:latin typeface="+mn-lt"/>
              <a:ea typeface="微軟正黑體"/>
              <a:cs typeface="微軟正黑體"/>
            </a:endParaRPr>
          </a:p>
        </p:txBody>
      </p:sp>
      <p:sp>
        <p:nvSpPr>
          <p:cNvPr id="22" name="橢圓 21"/>
          <p:cNvSpPr/>
          <p:nvPr/>
        </p:nvSpPr>
        <p:spPr bwMode="auto">
          <a:xfrm>
            <a:off x="97853" y="4345541"/>
            <a:ext cx="1420585" cy="718457"/>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23" name="文字方塊 22"/>
          <p:cNvSpPr txBox="1"/>
          <p:nvPr/>
        </p:nvSpPr>
        <p:spPr>
          <a:xfrm>
            <a:off x="45381" y="4442889"/>
            <a:ext cx="1528336" cy="523220"/>
          </a:xfrm>
          <a:prstGeom prst="rect">
            <a:avLst/>
          </a:prstGeom>
          <a:noFill/>
        </p:spPr>
        <p:txBody>
          <a:bodyPr wrap="square" rtlCol="0">
            <a:spAutoFit/>
          </a:bodyPr>
          <a:lstStyle/>
          <a:p>
            <a:pPr algn="ctr"/>
            <a:r>
              <a:rPr lang="zh-TW" altLang="en-US" sz="1400" dirty="0">
                <a:latin typeface="+mn-lt"/>
                <a:ea typeface="微軟正黑體"/>
                <a:cs typeface="微軟正黑體"/>
              </a:rPr>
              <a:t>創新</a:t>
            </a:r>
            <a:r>
              <a:rPr lang="zh-TW" altLang="en-US" sz="1400" dirty="0" smtClean="0">
                <a:latin typeface="+mn-lt"/>
                <a:ea typeface="微軟正黑體"/>
                <a:cs typeface="微軟正黑體"/>
              </a:rPr>
              <a:t>工業</a:t>
            </a:r>
            <a:endParaRPr lang="en-US" altLang="zh-TW" sz="1400" dirty="0" smtClean="0">
              <a:latin typeface="+mn-lt"/>
              <a:ea typeface="微軟正黑體"/>
              <a:cs typeface="微軟正黑體"/>
            </a:endParaRPr>
          </a:p>
          <a:p>
            <a:pPr algn="ctr"/>
            <a:r>
              <a:rPr lang="zh-TW" altLang="en-US" sz="1400" dirty="0" smtClean="0">
                <a:latin typeface="+mn-lt"/>
                <a:ea typeface="微軟正黑體"/>
                <a:cs typeface="微軟正黑體"/>
              </a:rPr>
              <a:t>技術移轉公司  </a:t>
            </a:r>
            <a:endParaRPr lang="zh-TW" altLang="en-US" sz="1400" dirty="0">
              <a:latin typeface="+mn-lt"/>
              <a:ea typeface="微軟正黑體"/>
              <a:cs typeface="微軟正黑體"/>
            </a:endParaRPr>
          </a:p>
        </p:txBody>
      </p:sp>
      <p:sp>
        <p:nvSpPr>
          <p:cNvPr id="29" name="向右箭號 13"/>
          <p:cNvSpPr>
            <a:spLocks noChangeArrowheads="1"/>
          </p:cNvSpPr>
          <p:nvPr/>
        </p:nvSpPr>
        <p:spPr bwMode="auto">
          <a:xfrm flipV="1">
            <a:off x="3281725" y="2793904"/>
            <a:ext cx="4568111" cy="795781"/>
          </a:xfrm>
          <a:prstGeom prst="rightArrow">
            <a:avLst>
              <a:gd name="adj1" fmla="val 50000"/>
              <a:gd name="adj2" fmla="val 49953"/>
            </a:avLst>
          </a:prstGeom>
          <a:solidFill>
            <a:srgbClr val="00B0F0"/>
          </a:solidFill>
          <a:ln w="12700" cap="flat" cmpd="sng">
            <a:solidFill>
              <a:schemeClr val="accent1"/>
            </a:solidFill>
            <a:miter lim="800000"/>
            <a:headEnd/>
            <a:tailEnd/>
          </a:ln>
        </p:spPr>
        <p:txBody>
          <a:bodyPr anchor="ctr"/>
          <a:lstStyle/>
          <a:p>
            <a:pPr algn="ctr"/>
            <a:endParaRPr lang="zh-TW" altLang="zh-TW" sz="1400" dirty="0">
              <a:solidFill>
                <a:srgbClr val="FFFFFF"/>
              </a:solidFill>
              <a:latin typeface="+mn-lt"/>
              <a:ea typeface="微軟正黑體"/>
              <a:cs typeface="微軟正黑體"/>
              <a:sym typeface="微軟正黑體" pitchFamily="34" charset="-120"/>
            </a:endParaRPr>
          </a:p>
        </p:txBody>
      </p:sp>
      <p:sp>
        <p:nvSpPr>
          <p:cNvPr id="30" name="Text Box 34"/>
          <p:cNvSpPr txBox="1">
            <a:spLocks noChangeArrowheads="1"/>
          </p:cNvSpPr>
          <p:nvPr/>
        </p:nvSpPr>
        <p:spPr bwMode="auto">
          <a:xfrm>
            <a:off x="1294932" y="4107318"/>
            <a:ext cx="749172" cy="32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dirty="0">
                <a:solidFill>
                  <a:srgbClr val="E42222"/>
                </a:solidFill>
                <a:latin typeface="+mn-lt"/>
                <a:ea typeface="微軟正黑體"/>
                <a:cs typeface="微軟正黑體"/>
              </a:rPr>
              <a:t>投資</a:t>
            </a:r>
          </a:p>
        </p:txBody>
      </p:sp>
      <p:sp>
        <p:nvSpPr>
          <p:cNvPr id="32" name="文字方塊 31"/>
          <p:cNvSpPr txBox="1"/>
          <p:nvPr/>
        </p:nvSpPr>
        <p:spPr>
          <a:xfrm>
            <a:off x="3916461" y="3564966"/>
            <a:ext cx="2385488" cy="307777"/>
          </a:xfrm>
          <a:prstGeom prst="rect">
            <a:avLst/>
          </a:prstGeom>
          <a:noFill/>
        </p:spPr>
        <p:txBody>
          <a:bodyPr wrap="square" rtlCol="0">
            <a:spAutoFit/>
          </a:bodyPr>
          <a:lstStyle/>
          <a:p>
            <a:pPr algn="ctr"/>
            <a:r>
              <a:rPr lang="zh-TW" altLang="en-US" sz="1400" dirty="0" smtClean="0">
                <a:latin typeface="+mn-lt"/>
                <a:ea typeface="微軟正黑體"/>
                <a:cs typeface="微軟正黑體"/>
              </a:rPr>
              <a:t>業務</a:t>
            </a:r>
            <a:r>
              <a:rPr lang="en-US" altLang="zh-TW" sz="1400" dirty="0" smtClean="0">
                <a:latin typeface="+mn-lt"/>
                <a:ea typeface="微軟正黑體"/>
                <a:cs typeface="微軟正黑體"/>
              </a:rPr>
              <a:t>(</a:t>
            </a:r>
            <a:r>
              <a:rPr lang="zh-TW" altLang="en-US" sz="1400" dirty="0" smtClean="0">
                <a:latin typeface="+mn-lt"/>
                <a:ea typeface="微軟正黑體"/>
                <a:cs typeface="微軟正黑體"/>
              </a:rPr>
              <a:t>小林村梅子產品</a:t>
            </a:r>
            <a:r>
              <a:rPr lang="en-US" altLang="zh-TW" sz="1400" dirty="0" smtClean="0">
                <a:latin typeface="+mn-lt"/>
                <a:ea typeface="微軟正黑體"/>
                <a:cs typeface="微軟正黑體"/>
              </a:rPr>
              <a:t>)</a:t>
            </a:r>
            <a:endParaRPr lang="zh-TW" altLang="en-US" sz="1400" dirty="0">
              <a:latin typeface="+mn-lt"/>
              <a:ea typeface="微軟正黑體"/>
              <a:cs typeface="微軟正黑體"/>
            </a:endParaRPr>
          </a:p>
        </p:txBody>
      </p:sp>
      <p:sp>
        <p:nvSpPr>
          <p:cNvPr id="37" name="文字方塊 36"/>
          <p:cNvSpPr txBox="1"/>
          <p:nvPr/>
        </p:nvSpPr>
        <p:spPr>
          <a:xfrm>
            <a:off x="1601343" y="2715114"/>
            <a:ext cx="546893" cy="307777"/>
          </a:xfrm>
          <a:prstGeom prst="rect">
            <a:avLst/>
          </a:prstGeom>
          <a:noFill/>
        </p:spPr>
        <p:txBody>
          <a:bodyPr wrap="square" rtlCol="0">
            <a:spAutoFit/>
          </a:bodyPr>
          <a:lstStyle/>
          <a:p>
            <a:endParaRPr lang="zh-TW" altLang="en-US" sz="1400" dirty="0">
              <a:latin typeface="+mn-lt"/>
              <a:ea typeface="微軟正黑體"/>
              <a:cs typeface="微軟正黑體"/>
            </a:endParaRPr>
          </a:p>
        </p:txBody>
      </p:sp>
      <p:sp>
        <p:nvSpPr>
          <p:cNvPr id="43" name="矩形 42"/>
          <p:cNvSpPr/>
          <p:nvPr/>
        </p:nvSpPr>
        <p:spPr bwMode="auto">
          <a:xfrm>
            <a:off x="7812077" y="2302487"/>
            <a:ext cx="499657" cy="3900607"/>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44" name="文字方塊 43"/>
          <p:cNvSpPr txBox="1"/>
          <p:nvPr/>
        </p:nvSpPr>
        <p:spPr>
          <a:xfrm>
            <a:off x="7849836" y="3814394"/>
            <a:ext cx="400110" cy="782125"/>
          </a:xfrm>
          <a:prstGeom prst="rect">
            <a:avLst/>
          </a:prstGeom>
          <a:noFill/>
        </p:spPr>
        <p:txBody>
          <a:bodyPr vert="eaVert" wrap="square" rtlCol="0">
            <a:spAutoFit/>
          </a:bodyPr>
          <a:lstStyle/>
          <a:p>
            <a:r>
              <a:rPr lang="zh-TW" altLang="en-US" sz="1400" dirty="0" smtClean="0">
                <a:latin typeface="+mn-lt"/>
                <a:ea typeface="微軟正黑體"/>
                <a:cs typeface="微軟正黑體"/>
              </a:rPr>
              <a:t>市場</a:t>
            </a:r>
            <a:endParaRPr lang="zh-TW" altLang="en-US" sz="1400" dirty="0">
              <a:latin typeface="+mn-lt"/>
              <a:ea typeface="微軟正黑體"/>
              <a:cs typeface="微軟正黑體"/>
            </a:endParaRPr>
          </a:p>
        </p:txBody>
      </p:sp>
      <p:sp>
        <p:nvSpPr>
          <p:cNvPr id="52" name="文字方塊 44"/>
          <p:cNvSpPr>
            <a:spLocks noChangeArrowheads="1"/>
          </p:cNvSpPr>
          <p:nvPr/>
        </p:nvSpPr>
        <p:spPr bwMode="auto">
          <a:xfrm>
            <a:off x="269108" y="2855279"/>
            <a:ext cx="123800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TW" altLang="en-US" sz="1400" dirty="0" smtClean="0">
                <a:solidFill>
                  <a:srgbClr val="FFFFFF"/>
                </a:solidFill>
                <a:latin typeface="+mn-lt"/>
                <a:ea typeface="微軟正黑體"/>
                <a:cs typeface="微軟正黑體"/>
                <a:sym typeface="微軟正黑體" pitchFamily="34" charset="-120"/>
              </a:rPr>
              <a:t>民間資金       </a:t>
            </a:r>
            <a:endParaRPr lang="en-US" altLang="zh-TW" sz="1400" dirty="0">
              <a:solidFill>
                <a:srgbClr val="FFFFFF"/>
              </a:solidFill>
              <a:latin typeface="+mn-lt"/>
              <a:ea typeface="微軟正黑體"/>
              <a:cs typeface="微軟正黑體"/>
              <a:sym typeface="微軟正黑體" pitchFamily="34" charset="-120"/>
            </a:endParaRPr>
          </a:p>
        </p:txBody>
      </p:sp>
      <p:sp>
        <p:nvSpPr>
          <p:cNvPr id="55" name="投影片編號版面配置區 2"/>
          <p:cNvSpPr>
            <a:spLocks noGrp="1"/>
          </p:cNvSpPr>
          <p:nvPr>
            <p:ph type="sldNum" sz="quarter" idx="12"/>
          </p:nvPr>
        </p:nvSpPr>
        <p:spPr>
          <a:xfrm>
            <a:off x="6745277" y="6245225"/>
            <a:ext cx="2133600" cy="476250"/>
          </a:xfrm>
        </p:spPr>
        <p:txBody>
          <a:bodyPr/>
          <a:lstStyle/>
          <a:p>
            <a:fld id="{67DA033B-3015-BD4A-9DD0-276FF21221EF}" type="slidenum">
              <a:rPr lang="en-US" altLang="zh-TW" smtClean="0"/>
              <a:pPr/>
              <a:t>7</a:t>
            </a:fld>
            <a:endParaRPr lang="en-US" altLang="zh-TW" dirty="0"/>
          </a:p>
        </p:txBody>
      </p:sp>
      <p:pic>
        <p:nvPicPr>
          <p:cNvPr id="38" name="Picture 2" descr="NEWAYS 20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51257" y="3535241"/>
            <a:ext cx="3804929" cy="2877005"/>
          </a:xfrm>
          <a:prstGeom prst="rect">
            <a:avLst/>
          </a:prstGeom>
          <a:noFill/>
          <a:extLst>
            <a:ext uri="{909E8E84-426E-40DD-AFC4-6F175D3DCCD1}">
              <a14:hiddenFill xmlns:a14="http://schemas.microsoft.com/office/drawing/2010/main">
                <a:solidFill>
                  <a:srgbClr val="FFFFFF"/>
                </a:solidFill>
              </a14:hiddenFill>
            </a:ext>
          </a:extLst>
        </p:spPr>
      </p:pic>
      <p:sp>
        <p:nvSpPr>
          <p:cNvPr id="39" name="標題 1"/>
          <p:cNvSpPr txBox="1">
            <a:spLocks/>
          </p:cNvSpPr>
          <p:nvPr/>
        </p:nvSpPr>
        <p:spPr bwMode="auto">
          <a:xfrm>
            <a:off x="888110" y="1248704"/>
            <a:ext cx="7644464" cy="946010"/>
          </a:xfrm>
          <a:prstGeom prst="rect">
            <a:avLst/>
          </a:prstGeom>
          <a:noFill/>
          <a:ln>
            <a:noFill/>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3F7A00"/>
                </a:solidFill>
                <a:latin typeface="+mj-lt"/>
                <a:ea typeface="+mj-ea"/>
                <a:cs typeface="+mj-cs"/>
              </a:defRPr>
            </a:lvl1pPr>
            <a:lvl2pPr algn="ctr" rtl="0" eaLnBrk="0" fontAlgn="base" hangingPunct="0">
              <a:spcBef>
                <a:spcPct val="0"/>
              </a:spcBef>
              <a:spcAft>
                <a:spcPct val="0"/>
              </a:spcAft>
              <a:defRPr sz="3200">
                <a:solidFill>
                  <a:srgbClr val="3F7A00"/>
                </a:solidFill>
                <a:latin typeface="Arial" pitchFamily="34" charset="0"/>
                <a:ea typeface="SimHei" pitchFamily="49" charset="-122"/>
              </a:defRPr>
            </a:lvl2pPr>
            <a:lvl3pPr algn="ctr" rtl="0" eaLnBrk="0" fontAlgn="base" hangingPunct="0">
              <a:spcBef>
                <a:spcPct val="0"/>
              </a:spcBef>
              <a:spcAft>
                <a:spcPct val="0"/>
              </a:spcAft>
              <a:defRPr sz="3200">
                <a:solidFill>
                  <a:srgbClr val="3F7A00"/>
                </a:solidFill>
                <a:latin typeface="Arial" pitchFamily="34" charset="0"/>
                <a:ea typeface="SimHei" pitchFamily="49" charset="-122"/>
              </a:defRPr>
            </a:lvl3pPr>
            <a:lvl4pPr algn="ctr" rtl="0" eaLnBrk="0" fontAlgn="base" hangingPunct="0">
              <a:spcBef>
                <a:spcPct val="0"/>
              </a:spcBef>
              <a:spcAft>
                <a:spcPct val="0"/>
              </a:spcAft>
              <a:defRPr sz="3200">
                <a:solidFill>
                  <a:srgbClr val="3F7A00"/>
                </a:solidFill>
                <a:latin typeface="Arial" pitchFamily="34" charset="0"/>
                <a:ea typeface="SimHei" pitchFamily="49" charset="-122"/>
              </a:defRPr>
            </a:lvl4pPr>
            <a:lvl5pPr algn="ctr" rtl="0" eaLnBrk="0" fontAlgn="base" hangingPunct="0">
              <a:spcBef>
                <a:spcPct val="0"/>
              </a:spcBef>
              <a:spcAft>
                <a:spcPct val="0"/>
              </a:spcAft>
              <a:defRPr sz="3200">
                <a:solidFill>
                  <a:srgbClr val="3F7A00"/>
                </a:solidFill>
                <a:latin typeface="Arial" pitchFamily="34" charset="0"/>
                <a:ea typeface="SimHei" pitchFamily="49" charset="-122"/>
              </a:defRPr>
            </a:lvl5pPr>
            <a:lvl6pPr marL="457200" algn="ctr" rtl="0" fontAlgn="base">
              <a:spcBef>
                <a:spcPct val="0"/>
              </a:spcBef>
              <a:spcAft>
                <a:spcPct val="0"/>
              </a:spcAft>
              <a:defRPr sz="3200">
                <a:solidFill>
                  <a:srgbClr val="3F7A00"/>
                </a:solidFill>
                <a:latin typeface="Arial" pitchFamily="34" charset="0"/>
                <a:ea typeface="SimHei" pitchFamily="49" charset="-122"/>
              </a:defRPr>
            </a:lvl6pPr>
            <a:lvl7pPr marL="914400" algn="ctr" rtl="0" fontAlgn="base">
              <a:spcBef>
                <a:spcPct val="0"/>
              </a:spcBef>
              <a:spcAft>
                <a:spcPct val="0"/>
              </a:spcAft>
              <a:defRPr sz="3200">
                <a:solidFill>
                  <a:srgbClr val="3F7A00"/>
                </a:solidFill>
                <a:latin typeface="Arial" pitchFamily="34" charset="0"/>
                <a:ea typeface="SimHei" pitchFamily="49" charset="-122"/>
              </a:defRPr>
            </a:lvl7pPr>
            <a:lvl8pPr marL="1371600" algn="ctr" rtl="0" fontAlgn="base">
              <a:spcBef>
                <a:spcPct val="0"/>
              </a:spcBef>
              <a:spcAft>
                <a:spcPct val="0"/>
              </a:spcAft>
              <a:defRPr sz="3200">
                <a:solidFill>
                  <a:srgbClr val="3F7A00"/>
                </a:solidFill>
                <a:latin typeface="Arial" pitchFamily="34" charset="0"/>
                <a:ea typeface="SimHei" pitchFamily="49" charset="-122"/>
              </a:defRPr>
            </a:lvl8pPr>
            <a:lvl9pPr marL="1828800" algn="ctr" rtl="0" fontAlgn="base">
              <a:spcBef>
                <a:spcPct val="0"/>
              </a:spcBef>
              <a:spcAft>
                <a:spcPct val="0"/>
              </a:spcAft>
              <a:defRPr sz="3200">
                <a:solidFill>
                  <a:srgbClr val="3F7A00"/>
                </a:solidFill>
                <a:latin typeface="Arial" pitchFamily="34" charset="0"/>
                <a:ea typeface="SimHei" pitchFamily="49" charset="-122"/>
              </a:defRPr>
            </a:lvl9pPr>
          </a:lstStyle>
          <a:p>
            <a:pPr marL="185738" indent="-185738" algn="l">
              <a:buFont typeface="Arial" panose="020B0604020202020204" pitchFamily="34" charset="0"/>
              <a:buChar char="•"/>
            </a:pPr>
            <a:r>
              <a:rPr lang="zh-TW" altLang="zh-TW" sz="1800" dirty="0" smtClean="0">
                <a:solidFill>
                  <a:schemeClr val="tx1"/>
                </a:solidFill>
                <a:ea typeface="微軟正黑體" panose="020B0604030504040204" pitchFamily="34" charset="-120"/>
              </a:rPr>
              <a:t>2009</a:t>
            </a:r>
            <a:r>
              <a:rPr lang="zh-TW" altLang="en-US" sz="1800" dirty="0" smtClean="0">
                <a:solidFill>
                  <a:schemeClr val="tx1"/>
                </a:solidFill>
                <a:ea typeface="微軟正黑體" panose="020B0604030504040204" pitchFamily="34" charset="-120"/>
              </a:rPr>
              <a:t> </a:t>
            </a:r>
            <a:r>
              <a:rPr lang="zh-TW" altLang="zh-TW" sz="1800" dirty="0" smtClean="0">
                <a:solidFill>
                  <a:schemeClr val="tx1"/>
                </a:solidFill>
                <a:ea typeface="微軟正黑體" panose="020B0604030504040204" pitchFamily="34" charset="-120"/>
              </a:rPr>
              <a:t>年</a:t>
            </a:r>
            <a:r>
              <a:rPr lang="zh-TW" altLang="en-US" sz="1800" dirty="0" smtClean="0">
                <a:solidFill>
                  <a:schemeClr val="tx1"/>
                </a:solidFill>
                <a:ea typeface="微軟正黑體" panose="020B0604030504040204" pitchFamily="34" charset="-120"/>
              </a:rPr>
              <a:t>莫拉克颱風摧毀高雄</a:t>
            </a:r>
            <a:r>
              <a:rPr lang="zh-TW" altLang="zh-TW" sz="1800" dirty="0" smtClean="0">
                <a:solidFill>
                  <a:schemeClr val="tx1"/>
                </a:solidFill>
                <a:ea typeface="微軟正黑體" panose="020B0604030504040204" pitchFamily="34" charset="-120"/>
              </a:rPr>
              <a:t>小林聚落</a:t>
            </a:r>
            <a:endParaRPr lang="en-US" altLang="zh-TW" sz="1800" dirty="0" smtClean="0">
              <a:solidFill>
                <a:schemeClr val="tx1"/>
              </a:solidFill>
              <a:ea typeface="微軟正黑體" panose="020B0604030504040204" pitchFamily="34" charset="-120"/>
            </a:endParaRPr>
          </a:p>
          <a:p>
            <a:pPr marL="185738" indent="-185738" algn="l">
              <a:buFont typeface="Arial" panose="020B0604020202020204" pitchFamily="34" charset="0"/>
              <a:buChar char="•"/>
            </a:pPr>
            <a:r>
              <a:rPr lang="zh-TW" altLang="en-US" sz="1800" dirty="0" smtClean="0">
                <a:solidFill>
                  <a:schemeClr val="tx1"/>
                </a:solidFill>
                <a:ea typeface="微軟正黑體" panose="020B0604030504040204" pitchFamily="34" charset="-120"/>
              </a:rPr>
              <a:t>風災後由小林</a:t>
            </a:r>
            <a:r>
              <a:rPr lang="zh-TW" altLang="en-US" sz="1800" dirty="0">
                <a:solidFill>
                  <a:schemeClr val="tx1"/>
                </a:solidFill>
                <a:ea typeface="微軟正黑體" panose="020B0604030504040204" pitchFamily="34" charset="-120"/>
              </a:rPr>
              <a:t>重</a:t>
            </a:r>
            <a:r>
              <a:rPr lang="zh-TW" altLang="en-US" sz="1800" dirty="0" smtClean="0">
                <a:solidFill>
                  <a:schemeClr val="tx1"/>
                </a:solidFill>
                <a:ea typeface="微軟正黑體" panose="020B0604030504040204" pitchFamily="34" charset="-120"/>
              </a:rPr>
              <a:t>建會轉型成立 </a:t>
            </a:r>
            <a:r>
              <a:rPr lang="en-US" altLang="zh-TW" sz="1800" dirty="0" smtClean="0">
                <a:solidFill>
                  <a:schemeClr val="tx1"/>
                </a:solidFill>
                <a:ea typeface="微軟正黑體" panose="020B0604030504040204" pitchFamily="34" charset="-120"/>
              </a:rPr>
              <a:t>2021</a:t>
            </a:r>
            <a:r>
              <a:rPr lang="zh-TW" altLang="en-US" sz="1800" dirty="0" smtClean="0">
                <a:solidFill>
                  <a:schemeClr val="tx1"/>
                </a:solidFill>
                <a:ea typeface="微軟正黑體" panose="020B0604030504040204" pitchFamily="34" charset="-120"/>
              </a:rPr>
              <a:t> 社會企業，協助村民設立</a:t>
            </a:r>
            <a:r>
              <a:rPr lang="zh-TW" altLang="en-US" sz="1800" dirty="0">
                <a:solidFill>
                  <a:schemeClr val="tx1"/>
                </a:solidFill>
                <a:ea typeface="微軟正黑體" panose="020B0604030504040204" pitchFamily="34" charset="-120"/>
              </a:rPr>
              <a:t>合作</a:t>
            </a:r>
            <a:r>
              <a:rPr lang="zh-TW" altLang="en-US" sz="1800" dirty="0" smtClean="0">
                <a:solidFill>
                  <a:schemeClr val="tx1"/>
                </a:solidFill>
                <a:ea typeface="微軟正黑體" panose="020B0604030504040204" pitchFamily="34" charset="-120"/>
              </a:rPr>
              <a:t>農場，利用青梅到老梅餅等多重製程，創造</a:t>
            </a:r>
            <a:r>
              <a:rPr lang="zh-TW" altLang="en-US" sz="1800" dirty="0">
                <a:solidFill>
                  <a:schemeClr val="tx1"/>
                </a:solidFill>
                <a:ea typeface="微軟正黑體" panose="020B0604030504040204" pitchFamily="34" charset="-120"/>
              </a:rPr>
              <a:t>長期就業</a:t>
            </a:r>
            <a:r>
              <a:rPr lang="zh-TW" altLang="en-US" sz="1800" dirty="0" smtClean="0">
                <a:solidFill>
                  <a:schemeClr val="tx1"/>
                </a:solidFill>
                <a:ea typeface="微軟正黑體" panose="020B0604030504040204" pitchFamily="34" charset="-120"/>
              </a:rPr>
              <a:t>機會及重建</a:t>
            </a:r>
            <a:r>
              <a:rPr lang="zh-TW" altLang="en-US" sz="1800" dirty="0">
                <a:solidFill>
                  <a:schemeClr val="tx1"/>
                </a:solidFill>
                <a:ea typeface="微軟正黑體" panose="020B0604030504040204" pitchFamily="34" charset="-120"/>
              </a:rPr>
              <a:t>區部落</a:t>
            </a:r>
            <a:r>
              <a:rPr lang="zh-TW" altLang="en-US" sz="1800" dirty="0" smtClean="0">
                <a:solidFill>
                  <a:schemeClr val="tx1"/>
                </a:solidFill>
                <a:ea typeface="微軟正黑體" panose="020B0604030504040204" pitchFamily="34" charset="-120"/>
              </a:rPr>
              <a:t>產業</a:t>
            </a:r>
            <a:endParaRPr lang="zh-TW" altLang="en-US" sz="1800" b="1" kern="0" dirty="0">
              <a:solidFill>
                <a:schemeClr val="tx1"/>
              </a:solidFill>
              <a:ea typeface="微軟正黑體" panose="020B0604030504040204" pitchFamily="34" charset="-120"/>
              <a:cs typeface="微軟正黑體"/>
            </a:endParaRPr>
          </a:p>
        </p:txBody>
      </p:sp>
      <p:sp>
        <p:nvSpPr>
          <p:cNvPr id="40" name="橢圓 39"/>
          <p:cNvSpPr/>
          <p:nvPr/>
        </p:nvSpPr>
        <p:spPr bwMode="auto">
          <a:xfrm>
            <a:off x="92060" y="5267276"/>
            <a:ext cx="1390751" cy="718457"/>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dirty="0" smtClean="0">
              <a:ln>
                <a:noFill/>
              </a:ln>
              <a:solidFill>
                <a:schemeClr val="tx1"/>
              </a:solidFill>
              <a:effectLst/>
              <a:latin typeface="+mn-lt"/>
              <a:ea typeface="微軟正黑體"/>
              <a:cs typeface="微軟正黑體"/>
            </a:endParaRPr>
          </a:p>
        </p:txBody>
      </p:sp>
      <p:sp>
        <p:nvSpPr>
          <p:cNvPr id="41" name="文字方塊 40"/>
          <p:cNvSpPr txBox="1"/>
          <p:nvPr/>
        </p:nvSpPr>
        <p:spPr>
          <a:xfrm>
            <a:off x="23205" y="5347714"/>
            <a:ext cx="1528336" cy="523220"/>
          </a:xfrm>
          <a:prstGeom prst="rect">
            <a:avLst/>
          </a:prstGeom>
          <a:noFill/>
        </p:spPr>
        <p:txBody>
          <a:bodyPr wrap="square" rtlCol="0">
            <a:spAutoFit/>
          </a:bodyPr>
          <a:lstStyle/>
          <a:p>
            <a:pPr algn="ctr"/>
            <a:r>
              <a:rPr lang="zh-TW" altLang="en-US" sz="1400" dirty="0">
                <a:latin typeface="+mn-lt"/>
                <a:ea typeface="微軟正黑體"/>
                <a:cs typeface="微軟正黑體"/>
              </a:rPr>
              <a:t>活水社</a:t>
            </a:r>
            <a:r>
              <a:rPr lang="zh-TW" altLang="en-US" sz="1400" dirty="0" smtClean="0">
                <a:latin typeface="+mn-lt"/>
                <a:ea typeface="微軟正黑體"/>
                <a:cs typeface="微軟正黑體"/>
              </a:rPr>
              <a:t>企</a:t>
            </a:r>
            <a:endParaRPr lang="en-US" altLang="zh-TW" sz="1400" dirty="0" smtClean="0">
              <a:latin typeface="+mn-lt"/>
              <a:ea typeface="微軟正黑體"/>
              <a:cs typeface="微軟正黑體"/>
            </a:endParaRPr>
          </a:p>
          <a:p>
            <a:pPr algn="ctr"/>
            <a:r>
              <a:rPr lang="zh-TW" altLang="en-US" sz="1400" dirty="0" smtClean="0">
                <a:latin typeface="+mn-lt"/>
                <a:ea typeface="微軟正黑體"/>
                <a:cs typeface="微軟正黑體"/>
              </a:rPr>
              <a:t>投資</a:t>
            </a:r>
            <a:r>
              <a:rPr lang="zh-TW" altLang="en-US" sz="1400" dirty="0">
                <a:latin typeface="+mn-lt"/>
                <a:ea typeface="微軟正黑體"/>
                <a:cs typeface="微軟正黑體"/>
              </a:rPr>
              <a:t>開發公司</a:t>
            </a:r>
          </a:p>
        </p:txBody>
      </p:sp>
      <p:cxnSp>
        <p:nvCxnSpPr>
          <p:cNvPr id="20" name="直線單箭頭接點 19"/>
          <p:cNvCxnSpPr/>
          <p:nvPr/>
        </p:nvCxnSpPr>
        <p:spPr bwMode="auto">
          <a:xfrm>
            <a:off x="1438289" y="4040464"/>
            <a:ext cx="426636" cy="150597"/>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3" name="直線單箭頭接點 52"/>
          <p:cNvCxnSpPr/>
          <p:nvPr/>
        </p:nvCxnSpPr>
        <p:spPr bwMode="auto">
          <a:xfrm flipV="1">
            <a:off x="1528485" y="4547951"/>
            <a:ext cx="314764" cy="19348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6" name="Text Box 34"/>
          <p:cNvSpPr txBox="1">
            <a:spLocks noChangeArrowheads="1"/>
          </p:cNvSpPr>
          <p:nvPr/>
        </p:nvSpPr>
        <p:spPr bwMode="auto">
          <a:xfrm>
            <a:off x="1291458" y="3247595"/>
            <a:ext cx="749172" cy="285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dirty="0">
                <a:solidFill>
                  <a:srgbClr val="E42222"/>
                </a:solidFill>
                <a:latin typeface="+mn-lt"/>
                <a:ea typeface="微軟正黑體"/>
                <a:cs typeface="微軟正黑體"/>
              </a:rPr>
              <a:t>投資</a:t>
            </a:r>
          </a:p>
        </p:txBody>
      </p:sp>
      <p:sp>
        <p:nvSpPr>
          <p:cNvPr id="57" name="橢圓 56"/>
          <p:cNvSpPr/>
          <p:nvPr/>
        </p:nvSpPr>
        <p:spPr bwMode="auto">
          <a:xfrm>
            <a:off x="102037" y="2609378"/>
            <a:ext cx="1420585" cy="718457"/>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58" name="橢圓 57"/>
          <p:cNvSpPr/>
          <p:nvPr/>
        </p:nvSpPr>
        <p:spPr bwMode="auto">
          <a:xfrm>
            <a:off x="102378" y="3472604"/>
            <a:ext cx="1420585" cy="718457"/>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400" b="0" i="0" u="none" strike="noStrike" cap="none" normalizeH="0" baseline="0" smtClean="0">
              <a:ln>
                <a:noFill/>
              </a:ln>
              <a:solidFill>
                <a:schemeClr val="tx1"/>
              </a:solidFill>
              <a:effectLst/>
              <a:latin typeface="+mn-lt"/>
              <a:ea typeface="微軟正黑體"/>
              <a:cs typeface="微軟正黑體"/>
            </a:endParaRPr>
          </a:p>
        </p:txBody>
      </p:sp>
      <p:sp>
        <p:nvSpPr>
          <p:cNvPr id="59" name="文字方塊 58"/>
          <p:cNvSpPr txBox="1"/>
          <p:nvPr/>
        </p:nvSpPr>
        <p:spPr>
          <a:xfrm>
            <a:off x="-5798" y="2688522"/>
            <a:ext cx="1528336" cy="523220"/>
          </a:xfrm>
          <a:prstGeom prst="rect">
            <a:avLst/>
          </a:prstGeom>
          <a:noFill/>
        </p:spPr>
        <p:txBody>
          <a:bodyPr wrap="square" rtlCol="0">
            <a:spAutoFit/>
          </a:bodyPr>
          <a:lstStyle/>
          <a:p>
            <a:pPr algn="ctr"/>
            <a:r>
              <a:rPr lang="zh-TW" altLang="en-US" sz="1400" dirty="0" smtClean="0">
                <a:latin typeface="+mn-lt"/>
                <a:ea typeface="微軟正黑體"/>
                <a:cs typeface="微軟正黑體"/>
              </a:rPr>
              <a:t>竹銘</a:t>
            </a:r>
            <a:endParaRPr lang="en-US" altLang="zh-TW" sz="1400" dirty="0" smtClean="0">
              <a:latin typeface="+mn-lt"/>
              <a:ea typeface="微軟正黑體"/>
              <a:cs typeface="微軟正黑體"/>
            </a:endParaRPr>
          </a:p>
          <a:p>
            <a:pPr algn="ctr"/>
            <a:r>
              <a:rPr lang="zh-TW" altLang="en-US" sz="1400" dirty="0" smtClean="0">
                <a:latin typeface="+mn-lt"/>
                <a:ea typeface="微軟正黑體"/>
                <a:cs typeface="微軟正黑體"/>
              </a:rPr>
              <a:t>教學</a:t>
            </a:r>
            <a:r>
              <a:rPr lang="zh-TW" altLang="en-US" sz="1400" dirty="0">
                <a:latin typeface="+mn-lt"/>
                <a:ea typeface="微軟正黑體"/>
                <a:cs typeface="微軟正黑體"/>
              </a:rPr>
              <a:t>基金會</a:t>
            </a:r>
          </a:p>
        </p:txBody>
      </p:sp>
      <p:sp>
        <p:nvSpPr>
          <p:cNvPr id="60" name="文字方塊 59"/>
          <p:cNvSpPr txBox="1"/>
          <p:nvPr/>
        </p:nvSpPr>
        <p:spPr>
          <a:xfrm>
            <a:off x="65310" y="3543090"/>
            <a:ext cx="1528336" cy="523220"/>
          </a:xfrm>
          <a:prstGeom prst="rect">
            <a:avLst/>
          </a:prstGeom>
          <a:noFill/>
        </p:spPr>
        <p:txBody>
          <a:bodyPr wrap="square" rtlCol="0">
            <a:spAutoFit/>
          </a:bodyPr>
          <a:lstStyle/>
          <a:p>
            <a:pPr algn="ctr"/>
            <a:r>
              <a:rPr lang="zh-TW" altLang="en-US" sz="1400" dirty="0">
                <a:latin typeface="+mn-lt"/>
                <a:ea typeface="微軟正黑體"/>
                <a:cs typeface="微軟正黑體"/>
              </a:rPr>
              <a:t>西</a:t>
            </a:r>
            <a:r>
              <a:rPr lang="zh-TW" altLang="en-US" sz="1400" dirty="0" smtClean="0">
                <a:latin typeface="+mn-lt"/>
                <a:ea typeface="微軟正黑體"/>
                <a:cs typeface="微軟正黑體"/>
              </a:rPr>
              <a:t>子灣</a:t>
            </a:r>
            <a:endParaRPr lang="en-US" altLang="zh-TW" sz="1400" dirty="0" smtClean="0">
              <a:latin typeface="+mn-lt"/>
              <a:ea typeface="微軟正黑體"/>
              <a:cs typeface="微軟正黑體"/>
            </a:endParaRPr>
          </a:p>
          <a:p>
            <a:pPr algn="ctr"/>
            <a:r>
              <a:rPr lang="zh-TW" altLang="en-US" sz="1400" dirty="0" smtClean="0">
                <a:latin typeface="+mn-lt"/>
                <a:ea typeface="微軟正黑體"/>
                <a:cs typeface="微軟正黑體"/>
              </a:rPr>
              <a:t>教育基金會</a:t>
            </a:r>
            <a:endParaRPr lang="zh-TW" altLang="en-US" sz="1400" dirty="0">
              <a:latin typeface="+mn-lt"/>
              <a:ea typeface="微軟正黑體"/>
              <a:cs typeface="微軟正黑體"/>
            </a:endParaRPr>
          </a:p>
        </p:txBody>
      </p:sp>
      <p:sp>
        <p:nvSpPr>
          <p:cNvPr id="62" name="文字方塊 61"/>
          <p:cNvSpPr txBox="1"/>
          <p:nvPr/>
        </p:nvSpPr>
        <p:spPr>
          <a:xfrm>
            <a:off x="4501091" y="3015830"/>
            <a:ext cx="1949136" cy="307777"/>
          </a:xfrm>
          <a:prstGeom prst="rect">
            <a:avLst/>
          </a:prstGeom>
          <a:noFill/>
        </p:spPr>
        <p:txBody>
          <a:bodyPr wrap="square" rtlCol="0">
            <a:spAutoFit/>
          </a:bodyPr>
          <a:lstStyle/>
          <a:p>
            <a:pPr algn="ctr"/>
            <a:r>
              <a:rPr lang="zh-TW" altLang="en-US" sz="1400" dirty="0" smtClean="0">
                <a:latin typeface="+mn-lt"/>
                <a:ea typeface="微軟正黑體"/>
                <a:cs typeface="微軟正黑體"/>
              </a:rPr>
              <a:t>業務</a:t>
            </a:r>
            <a:r>
              <a:rPr lang="en-US" altLang="zh-TW" sz="1400" dirty="0" smtClean="0">
                <a:latin typeface="+mn-lt"/>
                <a:ea typeface="微軟正黑體"/>
                <a:cs typeface="微軟正黑體"/>
              </a:rPr>
              <a:t>(</a:t>
            </a:r>
            <a:r>
              <a:rPr lang="zh-TW" altLang="en-US" sz="1400" dirty="0" smtClean="0">
                <a:latin typeface="+mn-lt"/>
                <a:ea typeface="微軟正黑體"/>
                <a:cs typeface="微軟正黑體"/>
              </a:rPr>
              <a:t>小林村青梅產品</a:t>
            </a:r>
            <a:r>
              <a:rPr lang="en-US" altLang="zh-TW" sz="1400" dirty="0" smtClean="0">
                <a:latin typeface="+mn-lt"/>
                <a:ea typeface="微軟正黑體"/>
                <a:cs typeface="微軟正黑體"/>
              </a:rPr>
              <a:t>)</a:t>
            </a:r>
            <a:endParaRPr lang="zh-TW" altLang="en-US" sz="1400" dirty="0">
              <a:latin typeface="+mn-lt"/>
              <a:ea typeface="微軟正黑體"/>
              <a:cs typeface="微軟正黑體"/>
            </a:endParaRPr>
          </a:p>
        </p:txBody>
      </p:sp>
      <p:sp>
        <p:nvSpPr>
          <p:cNvPr id="63" name="文字方塊 62"/>
          <p:cNvSpPr txBox="1"/>
          <p:nvPr/>
        </p:nvSpPr>
        <p:spPr>
          <a:xfrm>
            <a:off x="5374560" y="6469991"/>
            <a:ext cx="2875385" cy="307777"/>
          </a:xfrm>
          <a:prstGeom prst="rect">
            <a:avLst/>
          </a:prstGeom>
          <a:noFill/>
        </p:spPr>
        <p:txBody>
          <a:bodyPr wrap="square" rtlCol="0">
            <a:spAutoFit/>
          </a:bodyPr>
          <a:lstStyle/>
          <a:p>
            <a:pPr algn="ctr"/>
            <a:r>
              <a:rPr lang="zh-TW" altLang="en-US" sz="1400" dirty="0" smtClean="0">
                <a:latin typeface="+mn-lt"/>
                <a:ea typeface="微軟正黑體"/>
                <a:cs typeface="微軟正黑體"/>
              </a:rPr>
              <a:t>資料來源</a:t>
            </a:r>
            <a:r>
              <a:rPr lang="en-US" altLang="zh-TW" sz="1400" dirty="0" smtClean="0">
                <a:latin typeface="+mn-lt"/>
                <a:ea typeface="微軟正黑體"/>
                <a:cs typeface="微軟正黑體"/>
              </a:rPr>
              <a:t>:2021</a:t>
            </a:r>
            <a:r>
              <a:rPr lang="zh-TW" altLang="en-US" sz="1400" dirty="0" smtClean="0">
                <a:latin typeface="+mn-lt"/>
                <a:ea typeface="微軟正黑體"/>
                <a:cs typeface="微軟正黑體"/>
              </a:rPr>
              <a:t> 社會企業網站</a:t>
            </a:r>
            <a:endParaRPr lang="zh-TW" altLang="en-US" sz="1400" dirty="0">
              <a:latin typeface="+mn-lt"/>
              <a:ea typeface="微軟正黑體"/>
              <a:cs typeface="微軟正黑體"/>
            </a:endParaRPr>
          </a:p>
        </p:txBody>
      </p:sp>
      <p:cxnSp>
        <p:nvCxnSpPr>
          <p:cNvPr id="66" name="直線單箭頭接點 65"/>
          <p:cNvCxnSpPr/>
          <p:nvPr/>
        </p:nvCxnSpPr>
        <p:spPr bwMode="auto">
          <a:xfrm flipV="1">
            <a:off x="1495587" y="5283016"/>
            <a:ext cx="314764" cy="19348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7" name="直線單箭頭接點 66"/>
          <p:cNvCxnSpPr/>
          <p:nvPr/>
        </p:nvCxnSpPr>
        <p:spPr bwMode="auto">
          <a:xfrm>
            <a:off x="1466735" y="3136753"/>
            <a:ext cx="367052" cy="2007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3" name="Text Box 34"/>
          <p:cNvSpPr txBox="1">
            <a:spLocks noChangeArrowheads="1"/>
          </p:cNvSpPr>
          <p:nvPr/>
        </p:nvSpPr>
        <p:spPr bwMode="auto">
          <a:xfrm>
            <a:off x="1292616" y="4721450"/>
            <a:ext cx="749172" cy="284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dirty="0">
                <a:solidFill>
                  <a:srgbClr val="E42222"/>
                </a:solidFill>
                <a:latin typeface="+mn-lt"/>
                <a:ea typeface="微軟正黑體"/>
                <a:cs typeface="微軟正黑體"/>
              </a:rPr>
              <a:t>投資</a:t>
            </a:r>
          </a:p>
        </p:txBody>
      </p:sp>
      <p:sp>
        <p:nvSpPr>
          <p:cNvPr id="74" name="Text Box 34"/>
          <p:cNvSpPr txBox="1">
            <a:spLocks noChangeArrowheads="1"/>
          </p:cNvSpPr>
          <p:nvPr/>
        </p:nvSpPr>
        <p:spPr bwMode="auto">
          <a:xfrm>
            <a:off x="1306360" y="5398389"/>
            <a:ext cx="749172" cy="285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zh-TW" altLang="en-US" sz="1400" dirty="0">
                <a:solidFill>
                  <a:srgbClr val="E42222"/>
                </a:solidFill>
                <a:latin typeface="+mn-lt"/>
                <a:ea typeface="微軟正黑體"/>
                <a:cs typeface="微軟正黑體"/>
              </a:rPr>
              <a:t>投資</a:t>
            </a:r>
          </a:p>
        </p:txBody>
      </p:sp>
    </p:spTree>
    <p:extLst>
      <p:ext uri="{BB962C8B-B14F-4D97-AF65-F5344CB8AC3E}">
        <p14:creationId xmlns:p14="http://schemas.microsoft.com/office/powerpoint/2010/main" val="2059712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橢圓 1"/>
          <p:cNvSpPr/>
          <p:nvPr/>
        </p:nvSpPr>
        <p:spPr bwMode="auto">
          <a:xfrm>
            <a:off x="2777167" y="2631331"/>
            <a:ext cx="1430046" cy="953098"/>
          </a:xfrm>
          <a:prstGeom prst="ellipse">
            <a:avLst/>
          </a:prstGeom>
          <a:noFill/>
          <a:ln w="28575"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zh-TW" altLang="en-US" sz="1800" b="0" i="0" u="none" strike="noStrike" cap="none" normalizeH="0" baseline="0" smtClean="0">
              <a:ln>
                <a:noFill/>
              </a:ln>
              <a:solidFill>
                <a:schemeClr val="tx1"/>
              </a:solidFill>
              <a:effectLst/>
              <a:latin typeface="+mn-lt"/>
              <a:ea typeface="微軟正黑體"/>
              <a:cs typeface="微軟正黑體"/>
            </a:endParaRPr>
          </a:p>
        </p:txBody>
      </p:sp>
      <p:sp>
        <p:nvSpPr>
          <p:cNvPr id="1048621" name="標題 1"/>
          <p:cNvSpPr>
            <a:spLocks noGrp="1" noChangeArrowheads="1"/>
          </p:cNvSpPr>
          <p:nvPr>
            <p:ph type="title"/>
          </p:nvPr>
        </p:nvSpPr>
        <p:spPr>
          <a:xfrm>
            <a:off x="690563" y="436563"/>
            <a:ext cx="7800975" cy="827087"/>
          </a:xfrm>
        </p:spPr>
        <p:txBody>
          <a:bodyPr/>
          <a:lstStyle/>
          <a:p>
            <a:r>
              <a:rPr lang="zh-TW" altLang="en-US" sz="4000" b="1" dirty="0" smtClean="0">
                <a:solidFill>
                  <a:srgbClr val="002060"/>
                </a:solidFill>
                <a:latin typeface="微軟正黑體"/>
                <a:ea typeface="微軟正黑體"/>
                <a:cs typeface="微軟正黑體"/>
                <a:sym typeface="Times New Roman" pitchFamily="18" charset="0"/>
              </a:rPr>
              <a:t>社企創投運作架構</a:t>
            </a:r>
            <a:endParaRPr lang="zh-TW" altLang="en-US" sz="4000" b="1" dirty="0" smtClean="0">
              <a:solidFill>
                <a:srgbClr val="002060"/>
              </a:solidFill>
              <a:latin typeface="微軟正黑體"/>
              <a:ea typeface="微軟正黑體"/>
              <a:cs typeface="微軟正黑體"/>
            </a:endParaRPr>
          </a:p>
        </p:txBody>
      </p:sp>
      <p:sp>
        <p:nvSpPr>
          <p:cNvPr id="1048622" name="圓角矩形 3"/>
          <p:cNvSpPr>
            <a:spLocks noChangeArrowheads="1"/>
          </p:cNvSpPr>
          <p:nvPr/>
        </p:nvSpPr>
        <p:spPr bwMode="auto">
          <a:xfrm>
            <a:off x="2947677" y="2792278"/>
            <a:ext cx="1152525" cy="647700"/>
          </a:xfrm>
          <a:prstGeom prst="roundRect">
            <a:avLst>
              <a:gd name="adj" fmla="val 16667"/>
            </a:avLst>
          </a:prstGeom>
          <a:solidFill>
            <a:srgbClr val="BBD6EE"/>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FFFFFF"/>
              </a:solidFill>
              <a:latin typeface="+mn-lt"/>
              <a:ea typeface="微軟正黑體"/>
              <a:cs typeface="微軟正黑體"/>
              <a:sym typeface="微軟正黑體" panose="020B0604030504040204" pitchFamily="34" charset="-120"/>
            </a:endParaRPr>
          </a:p>
        </p:txBody>
      </p:sp>
      <p:sp>
        <p:nvSpPr>
          <p:cNvPr id="1048623" name="文字方塊 4"/>
          <p:cNvSpPr>
            <a:spLocks noChangeArrowheads="1"/>
          </p:cNvSpPr>
          <p:nvPr/>
        </p:nvSpPr>
        <p:spPr bwMode="auto">
          <a:xfrm>
            <a:off x="3019115" y="2854191"/>
            <a:ext cx="1128712" cy="830997"/>
          </a:xfrm>
          <a:prstGeom prst="rect">
            <a:avLst/>
          </a:prstGeom>
          <a:no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TW" sz="1600">
                <a:solidFill>
                  <a:srgbClr val="000000"/>
                </a:solidFill>
                <a:latin typeface="+mn-lt"/>
                <a:ea typeface="微軟正黑體"/>
                <a:cs typeface="微軟正黑體"/>
                <a:sym typeface="微軟正黑體" panose="020B0604030504040204" pitchFamily="34" charset="-120"/>
              </a:rPr>
              <a:t>(</a:t>
            </a:r>
            <a:r>
              <a:rPr lang="zh-TW" altLang="en-US" sz="1600">
                <a:solidFill>
                  <a:srgbClr val="000000"/>
                </a:solidFill>
                <a:latin typeface="+mn-lt"/>
                <a:ea typeface="微軟正黑體"/>
                <a:cs typeface="微軟正黑體"/>
                <a:sym typeface="微軟正黑體" panose="020B0604030504040204" pitchFamily="34" charset="-120"/>
              </a:rPr>
              <a:t>國內外</a:t>
            </a:r>
            <a:r>
              <a:rPr lang="en-US" altLang="zh-TW" sz="1600">
                <a:solidFill>
                  <a:srgbClr val="000000"/>
                </a:solidFill>
                <a:latin typeface="+mn-lt"/>
                <a:ea typeface="微軟正黑體"/>
                <a:cs typeface="微軟正黑體"/>
                <a:sym typeface="微軟正黑體" panose="020B0604030504040204" pitchFamily="34" charset="-120"/>
              </a:rPr>
              <a:t>)</a:t>
            </a:r>
            <a:r>
              <a:rPr lang="zh-TW" altLang="en-US" sz="1600">
                <a:solidFill>
                  <a:srgbClr val="000000"/>
                </a:solidFill>
                <a:latin typeface="+mn-lt"/>
                <a:ea typeface="微軟正黑體"/>
                <a:cs typeface="微軟正黑體"/>
                <a:sym typeface="微軟正黑體" panose="020B0604030504040204" pitchFamily="34" charset="-120"/>
              </a:rPr>
              <a:t>管顧機構</a:t>
            </a:r>
            <a:endParaRPr lang="en-US" altLang="zh-TW" sz="1600">
              <a:solidFill>
                <a:srgbClr val="000000"/>
              </a:solidFill>
              <a:latin typeface="+mn-lt"/>
              <a:ea typeface="微軟正黑體"/>
              <a:cs typeface="微軟正黑體"/>
              <a:sym typeface="微軟正黑體" panose="020B0604030504040204" pitchFamily="34" charset="-120"/>
            </a:endParaRPr>
          </a:p>
          <a:p>
            <a:endParaRPr lang="zh-TW" altLang="en-US" sz="1600">
              <a:solidFill>
                <a:srgbClr val="000000"/>
              </a:solidFill>
              <a:latin typeface="+mn-lt"/>
              <a:ea typeface="微軟正黑體"/>
              <a:cs typeface="微軟正黑體"/>
              <a:sym typeface="微軟正黑體" panose="020B0604030504040204" pitchFamily="34" charset="-120"/>
            </a:endParaRPr>
          </a:p>
        </p:txBody>
      </p:sp>
      <p:sp>
        <p:nvSpPr>
          <p:cNvPr id="1048624" name="圓角矩形 5"/>
          <p:cNvSpPr>
            <a:spLocks noChangeArrowheads="1"/>
          </p:cNvSpPr>
          <p:nvPr/>
        </p:nvSpPr>
        <p:spPr bwMode="auto">
          <a:xfrm>
            <a:off x="2936565" y="4414703"/>
            <a:ext cx="1150937" cy="647700"/>
          </a:xfrm>
          <a:prstGeom prst="roundRect">
            <a:avLst>
              <a:gd name="adj" fmla="val 16667"/>
            </a:avLst>
          </a:prstGeom>
          <a:solidFill>
            <a:srgbClr val="FF3300"/>
          </a:solidFill>
          <a:ln w="6350">
            <a:solidFill>
              <a:srgbClr val="A5A5A5"/>
            </a:solidFill>
            <a:miter lim="800000"/>
            <a:headEnd/>
            <a:tailEnd/>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000000"/>
              </a:solidFill>
              <a:latin typeface="+mn-lt"/>
              <a:ea typeface="微軟正黑體"/>
              <a:cs typeface="微軟正黑體"/>
              <a:sym typeface="微軟正黑體" panose="020B0604030504040204" pitchFamily="34" charset="-120"/>
            </a:endParaRPr>
          </a:p>
        </p:txBody>
      </p:sp>
      <p:sp>
        <p:nvSpPr>
          <p:cNvPr id="1048625" name="文字方塊 6"/>
          <p:cNvSpPr>
            <a:spLocks noChangeArrowheads="1"/>
          </p:cNvSpPr>
          <p:nvPr/>
        </p:nvSpPr>
        <p:spPr bwMode="auto">
          <a:xfrm>
            <a:off x="2814710" y="4563928"/>
            <a:ext cx="1503478" cy="338554"/>
          </a:xfrm>
          <a:prstGeom prst="rect">
            <a:avLst/>
          </a:prstGeom>
          <a:no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TW" altLang="en-US" sz="1600" dirty="0" smtClean="0">
                <a:solidFill>
                  <a:srgbClr val="000000"/>
                </a:solidFill>
                <a:latin typeface="+mn-lt"/>
                <a:ea typeface="微軟正黑體"/>
                <a:cs typeface="微軟正黑體"/>
                <a:sym typeface="微軟正黑體" panose="020B0604030504040204" pitchFamily="34" charset="-120"/>
              </a:rPr>
              <a:t>社企</a:t>
            </a:r>
            <a:r>
              <a:rPr lang="zh-CN" altLang="zh-TW" sz="1600" dirty="0" smtClean="0">
                <a:solidFill>
                  <a:srgbClr val="000000"/>
                </a:solidFill>
                <a:latin typeface="+mn-lt"/>
                <a:ea typeface="微軟正黑體"/>
                <a:cs typeface="微軟正黑體"/>
                <a:sym typeface="微軟正黑體" panose="020B0604030504040204" pitchFamily="34" charset="-120"/>
              </a:rPr>
              <a:t>創投</a:t>
            </a:r>
            <a:r>
              <a:rPr lang="zh-CN" altLang="zh-TW" sz="1600" dirty="0">
                <a:solidFill>
                  <a:srgbClr val="000000"/>
                </a:solidFill>
                <a:latin typeface="+mn-lt"/>
                <a:ea typeface="微軟正黑體"/>
                <a:cs typeface="微軟正黑體"/>
                <a:sym typeface="微軟正黑體" panose="020B0604030504040204" pitchFamily="34" charset="-120"/>
              </a:rPr>
              <a:t>基金</a:t>
            </a:r>
            <a:endParaRPr lang="zh-CN" altLang="zh-TW" dirty="0">
              <a:latin typeface="+mn-lt"/>
              <a:ea typeface="微軟正黑體"/>
              <a:cs typeface="微軟正黑體"/>
            </a:endParaRPr>
          </a:p>
        </p:txBody>
      </p:sp>
      <p:sp>
        <p:nvSpPr>
          <p:cNvPr id="1048626" name="圓角矩形 7"/>
          <p:cNvSpPr>
            <a:spLocks noChangeArrowheads="1"/>
          </p:cNvSpPr>
          <p:nvPr/>
        </p:nvSpPr>
        <p:spPr bwMode="auto">
          <a:xfrm>
            <a:off x="6057590" y="4405178"/>
            <a:ext cx="1836737" cy="647700"/>
          </a:xfrm>
          <a:prstGeom prst="roundRect">
            <a:avLst>
              <a:gd name="adj" fmla="val 16667"/>
            </a:avLst>
          </a:prstGeom>
          <a:gradFill rotWithShape="1">
            <a:gsLst>
              <a:gs pos="0">
                <a:srgbClr val="B4D4A5"/>
              </a:gs>
              <a:gs pos="50000">
                <a:srgbClr val="A8CD98"/>
              </a:gs>
              <a:gs pos="100000">
                <a:srgbClr val="9BC985"/>
              </a:gs>
            </a:gsLst>
            <a:lin ang="5400000" scaled="1"/>
          </a:gra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000000"/>
              </a:solidFill>
              <a:latin typeface="+mn-lt"/>
              <a:ea typeface="微軟正黑體"/>
              <a:cs typeface="微軟正黑體"/>
              <a:sym typeface="微軟正黑體" panose="020B0604030504040204" pitchFamily="34" charset="-120"/>
            </a:endParaRPr>
          </a:p>
        </p:txBody>
      </p:sp>
      <p:sp>
        <p:nvSpPr>
          <p:cNvPr id="1048627" name="文字方塊 8"/>
          <p:cNvSpPr>
            <a:spLocks noChangeArrowheads="1"/>
          </p:cNvSpPr>
          <p:nvPr/>
        </p:nvSpPr>
        <p:spPr bwMode="auto">
          <a:xfrm>
            <a:off x="6181415" y="4459153"/>
            <a:ext cx="1671637" cy="584775"/>
          </a:xfrm>
          <a:prstGeom prst="rect">
            <a:avLst/>
          </a:prstGeom>
          <a:no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TW" altLang="en-US" sz="1600">
                <a:solidFill>
                  <a:srgbClr val="000000"/>
                </a:solidFill>
                <a:latin typeface="+mn-lt"/>
                <a:ea typeface="微軟正黑體"/>
                <a:cs typeface="微軟正黑體"/>
                <a:sym typeface="微軟正黑體" panose="020B0604030504040204" pitchFamily="34" charset="-120"/>
              </a:rPr>
              <a:t>社會企業發展相關之事業</a:t>
            </a:r>
            <a:endParaRPr lang="en-US" altLang="zh-TW" sz="1600">
              <a:solidFill>
                <a:srgbClr val="000000"/>
              </a:solidFill>
              <a:latin typeface="+mn-lt"/>
              <a:ea typeface="微軟正黑體"/>
              <a:cs typeface="微軟正黑體"/>
              <a:sym typeface="微軟正黑體" panose="020B0604030504040204" pitchFamily="34" charset="-120"/>
            </a:endParaRPr>
          </a:p>
        </p:txBody>
      </p:sp>
      <p:sp>
        <p:nvSpPr>
          <p:cNvPr id="1048628" name="文字方塊 23"/>
          <p:cNvSpPr>
            <a:spLocks noChangeArrowheads="1"/>
          </p:cNvSpPr>
          <p:nvPr/>
        </p:nvSpPr>
        <p:spPr bwMode="auto">
          <a:xfrm>
            <a:off x="3014352" y="3640003"/>
            <a:ext cx="590550" cy="738664"/>
          </a:xfrm>
          <a:prstGeom prst="rect">
            <a:avLst/>
          </a:prstGeom>
          <a:no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zh-TW" sz="1400" dirty="0">
                <a:solidFill>
                  <a:srgbClr val="FF0000"/>
                </a:solidFill>
                <a:latin typeface="+mn-lt"/>
                <a:ea typeface="微軟正黑體"/>
                <a:cs typeface="微軟正黑體"/>
                <a:sym typeface="微軟正黑體" panose="020B0604030504040204" pitchFamily="34" charset="-120"/>
              </a:rPr>
              <a:t>委託管理</a:t>
            </a:r>
            <a:endParaRPr lang="zh-CN" altLang="zh-TW" sz="1400" dirty="0">
              <a:latin typeface="+mn-lt"/>
              <a:ea typeface="微軟正黑體"/>
              <a:cs typeface="微軟正黑體"/>
            </a:endParaRPr>
          </a:p>
        </p:txBody>
      </p:sp>
      <p:sp>
        <p:nvSpPr>
          <p:cNvPr id="1048629" name="向右箭號 24"/>
          <p:cNvSpPr>
            <a:spLocks noChangeArrowheads="1"/>
          </p:cNvSpPr>
          <p:nvPr/>
        </p:nvSpPr>
        <p:spPr bwMode="auto">
          <a:xfrm>
            <a:off x="4141477" y="4713153"/>
            <a:ext cx="1833563" cy="53975"/>
          </a:xfrm>
          <a:prstGeom prst="rightArrow">
            <a:avLst>
              <a:gd name="adj1" fmla="val 50000"/>
              <a:gd name="adj2" fmla="val 49855"/>
            </a:avLst>
          </a:prstGeom>
          <a:solidFill>
            <a:schemeClr val="accent1"/>
          </a:solidFill>
          <a:ln w="12700">
            <a:solidFill>
              <a:schemeClr val="accent1"/>
            </a:solidFill>
            <a:miter lim="800000"/>
            <a:headEnd/>
            <a:tailEnd/>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FFFFFF"/>
              </a:solidFill>
              <a:latin typeface="+mn-lt"/>
              <a:ea typeface="微軟正黑體"/>
              <a:cs typeface="微軟正黑體"/>
              <a:sym typeface="微軟正黑體" panose="020B0604030504040204" pitchFamily="34" charset="-120"/>
            </a:endParaRPr>
          </a:p>
        </p:txBody>
      </p:sp>
      <p:sp>
        <p:nvSpPr>
          <p:cNvPr id="1048630" name="向右箭號 18"/>
          <p:cNvSpPr>
            <a:spLocks noChangeArrowheads="1"/>
          </p:cNvSpPr>
          <p:nvPr/>
        </p:nvSpPr>
        <p:spPr bwMode="auto">
          <a:xfrm rot="16200000" flipV="1">
            <a:off x="3065946" y="3909084"/>
            <a:ext cx="852488" cy="53975"/>
          </a:xfrm>
          <a:prstGeom prst="rightArrow">
            <a:avLst>
              <a:gd name="adj1" fmla="val 50000"/>
              <a:gd name="adj2" fmla="val 49942"/>
            </a:avLst>
          </a:prstGeom>
          <a:solidFill>
            <a:schemeClr val="accent1"/>
          </a:solidFill>
          <a:ln w="12700">
            <a:solidFill>
              <a:schemeClr val="accent1"/>
            </a:solidFill>
            <a:miter lim="800000"/>
            <a:headEnd/>
            <a:tailEnd/>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FFFFFF"/>
              </a:solidFill>
              <a:latin typeface="+mn-lt"/>
              <a:ea typeface="微軟正黑體"/>
              <a:cs typeface="微軟正黑體"/>
              <a:sym typeface="微軟正黑體" panose="020B0604030504040204" pitchFamily="34" charset="-120"/>
            </a:endParaRPr>
          </a:p>
        </p:txBody>
      </p:sp>
      <p:sp>
        <p:nvSpPr>
          <p:cNvPr id="1048631" name="文字方塊 27"/>
          <p:cNvSpPr>
            <a:spLocks noChangeArrowheads="1"/>
          </p:cNvSpPr>
          <p:nvPr/>
        </p:nvSpPr>
        <p:spPr bwMode="auto">
          <a:xfrm>
            <a:off x="6106432" y="5130126"/>
            <a:ext cx="2102400" cy="1323439"/>
          </a:xfrm>
          <a:prstGeom prst="rect">
            <a:avLst/>
          </a:prstGeom>
          <a:no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TW" altLang="en-US" sz="1600" dirty="0">
                <a:solidFill>
                  <a:srgbClr val="000000"/>
                </a:solidFill>
                <a:latin typeface="+mn-lt"/>
                <a:ea typeface="微軟正黑體"/>
                <a:cs typeface="微軟正黑體"/>
                <a:sym typeface="微軟正黑體" panose="020B0604030504040204" pitchFamily="34" charset="-120"/>
              </a:rPr>
              <a:t>促進社區產業發展，提高地方就業機會，或提升有助於社會、人文或科技等領域公益發展</a:t>
            </a:r>
          </a:p>
        </p:txBody>
      </p:sp>
      <p:sp>
        <p:nvSpPr>
          <p:cNvPr id="1048632" name="向右箭號 30"/>
          <p:cNvSpPr>
            <a:spLocks noChangeArrowheads="1"/>
          </p:cNvSpPr>
          <p:nvPr/>
        </p:nvSpPr>
        <p:spPr bwMode="auto">
          <a:xfrm rot="1926306" flipV="1">
            <a:off x="2438090" y="4225791"/>
            <a:ext cx="561975" cy="53975"/>
          </a:xfrm>
          <a:prstGeom prst="rightArrow">
            <a:avLst>
              <a:gd name="adj1" fmla="val 50000"/>
              <a:gd name="adj2" fmla="val 49986"/>
            </a:avLst>
          </a:prstGeom>
          <a:solidFill>
            <a:schemeClr val="accent1"/>
          </a:solidFill>
          <a:ln w="12700">
            <a:solidFill>
              <a:schemeClr val="accent1"/>
            </a:solidFill>
            <a:miter lim="800000"/>
            <a:headEnd/>
            <a:tailEnd/>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FFFFFF"/>
              </a:solidFill>
              <a:latin typeface="+mn-lt"/>
              <a:ea typeface="微軟正黑體"/>
              <a:cs typeface="微軟正黑體"/>
              <a:sym typeface="微軟正黑體" panose="020B0604030504040204" pitchFamily="34" charset="-120"/>
            </a:endParaRPr>
          </a:p>
        </p:txBody>
      </p:sp>
      <p:sp>
        <p:nvSpPr>
          <p:cNvPr id="1048633" name="圓角矩形 31"/>
          <p:cNvSpPr>
            <a:spLocks noChangeArrowheads="1"/>
          </p:cNvSpPr>
          <p:nvPr/>
        </p:nvSpPr>
        <p:spPr bwMode="auto">
          <a:xfrm>
            <a:off x="1331602" y="5170353"/>
            <a:ext cx="1150938" cy="649288"/>
          </a:xfrm>
          <a:prstGeom prst="roundRect">
            <a:avLst>
              <a:gd name="adj" fmla="val 16667"/>
            </a:avLst>
          </a:prstGeom>
          <a:solidFill>
            <a:srgbClr val="6699FF"/>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000000"/>
              </a:solidFill>
              <a:latin typeface="+mn-lt"/>
              <a:ea typeface="微軟正黑體"/>
              <a:cs typeface="微軟正黑體"/>
              <a:sym typeface="微軟正黑體" panose="020B0604030504040204" pitchFamily="34" charset="-120"/>
            </a:endParaRPr>
          </a:p>
        </p:txBody>
      </p:sp>
      <p:sp>
        <p:nvSpPr>
          <p:cNvPr id="1048634" name="圓角矩形 32"/>
          <p:cNvSpPr>
            <a:spLocks noChangeArrowheads="1"/>
          </p:cNvSpPr>
          <p:nvPr/>
        </p:nvSpPr>
        <p:spPr bwMode="auto">
          <a:xfrm>
            <a:off x="1300167" y="3689773"/>
            <a:ext cx="1179567" cy="728981"/>
          </a:xfrm>
          <a:prstGeom prst="roundRect">
            <a:avLst>
              <a:gd name="adj" fmla="val 16667"/>
            </a:avLst>
          </a:prstGeom>
          <a:gradFill rotWithShape="1">
            <a:gsLst>
              <a:gs pos="0">
                <a:srgbClr val="FFDB9C"/>
              </a:gs>
              <a:gs pos="50000">
                <a:srgbClr val="FFD58E"/>
              </a:gs>
              <a:gs pos="100000">
                <a:srgbClr val="FFD079"/>
              </a:gs>
            </a:gsLst>
            <a:lin ang="5400000" scaled="1"/>
          </a:gra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000000"/>
              </a:solidFill>
              <a:latin typeface="+mn-lt"/>
              <a:ea typeface="微軟正黑體"/>
              <a:cs typeface="微軟正黑體"/>
              <a:sym typeface="微軟正黑體" panose="020B0604030504040204" pitchFamily="34" charset="-120"/>
            </a:endParaRPr>
          </a:p>
        </p:txBody>
      </p:sp>
      <p:sp>
        <p:nvSpPr>
          <p:cNvPr id="1048635" name="文字方塊 33"/>
          <p:cNvSpPr>
            <a:spLocks noChangeArrowheads="1"/>
          </p:cNvSpPr>
          <p:nvPr/>
        </p:nvSpPr>
        <p:spPr bwMode="auto">
          <a:xfrm>
            <a:off x="1243805" y="3627532"/>
            <a:ext cx="1409633" cy="830997"/>
          </a:xfrm>
          <a:prstGeom prst="rect">
            <a:avLst/>
          </a:prstGeom>
          <a:no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TW" altLang="en-US" sz="1600" dirty="0" smtClean="0">
                <a:solidFill>
                  <a:srgbClr val="000000"/>
                </a:solidFill>
                <a:latin typeface="+mn-lt"/>
                <a:ea typeface="微軟正黑體"/>
                <a:cs typeface="微軟正黑體"/>
                <a:sym typeface="微軟正黑體" panose="020B0604030504040204" pitchFamily="34" charset="-120"/>
              </a:rPr>
              <a:t>民間資金</a:t>
            </a:r>
            <a:r>
              <a:rPr lang="en-US" altLang="zh-TW" sz="1600" dirty="0" smtClean="0">
                <a:solidFill>
                  <a:srgbClr val="000000"/>
                </a:solidFill>
                <a:latin typeface="+mn-lt"/>
                <a:ea typeface="微軟正黑體"/>
                <a:cs typeface="微軟正黑體"/>
                <a:sym typeface="微軟正黑體" panose="020B0604030504040204" pitchFamily="34" charset="-120"/>
              </a:rPr>
              <a:t>(</a:t>
            </a:r>
            <a:r>
              <a:rPr lang="zh-TW" altLang="en-US" sz="1600" dirty="0" smtClean="0">
                <a:solidFill>
                  <a:srgbClr val="000000"/>
                </a:solidFill>
                <a:latin typeface="+mn-lt"/>
                <a:ea typeface="微軟正黑體"/>
                <a:cs typeface="微軟正黑體"/>
                <a:sym typeface="微軟正黑體" panose="020B0604030504040204" pitchFamily="34" charset="-120"/>
              </a:rPr>
              <a:t>包括財團法人、基金會</a:t>
            </a:r>
            <a:r>
              <a:rPr lang="en-US" altLang="zh-TW" sz="1600" dirty="0" smtClean="0">
                <a:solidFill>
                  <a:srgbClr val="000000"/>
                </a:solidFill>
                <a:latin typeface="+mn-lt"/>
                <a:ea typeface="微軟正黑體"/>
                <a:cs typeface="微軟正黑體"/>
                <a:sym typeface="微軟正黑體" panose="020B0604030504040204" pitchFamily="34" charset="-120"/>
              </a:rPr>
              <a:t>)</a:t>
            </a:r>
            <a:endParaRPr lang="en-US" altLang="zh-TW" sz="1600" dirty="0">
              <a:solidFill>
                <a:srgbClr val="000000"/>
              </a:solidFill>
              <a:latin typeface="+mn-lt"/>
              <a:ea typeface="微軟正黑體"/>
              <a:cs typeface="微軟正黑體"/>
              <a:sym typeface="微軟正黑體" panose="020B0604030504040204" pitchFamily="34" charset="-120"/>
            </a:endParaRPr>
          </a:p>
        </p:txBody>
      </p:sp>
      <p:sp>
        <p:nvSpPr>
          <p:cNvPr id="1048636" name="文字方塊 34"/>
          <p:cNvSpPr>
            <a:spLocks noChangeArrowheads="1"/>
          </p:cNvSpPr>
          <p:nvPr/>
        </p:nvSpPr>
        <p:spPr bwMode="auto">
          <a:xfrm>
            <a:off x="4170160" y="2775455"/>
            <a:ext cx="3785984" cy="584775"/>
          </a:xfrm>
          <a:prstGeom prst="rect">
            <a:avLst/>
          </a:prstGeom>
          <a:noFill/>
          <a:ln>
            <a:noFill/>
          </a:ln>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TW" altLang="en-US" sz="1600" dirty="0">
                <a:solidFill>
                  <a:srgbClr val="000000"/>
                </a:solidFill>
                <a:latin typeface="+mn-lt"/>
                <a:ea typeface="微軟正黑體"/>
                <a:cs typeface="微軟正黑體"/>
                <a:sym typeface="微軟正黑體" panose="020B0604030504040204" pitchFamily="34" charset="-120"/>
              </a:rPr>
              <a:t>創投管顧、社會企業、財團法人或非營利</a:t>
            </a:r>
            <a:r>
              <a:rPr lang="zh-TW" altLang="en-US" sz="1600" dirty="0" smtClean="0">
                <a:solidFill>
                  <a:srgbClr val="000000"/>
                </a:solidFill>
                <a:latin typeface="+mn-lt"/>
                <a:ea typeface="微軟正黑體"/>
                <a:cs typeface="微軟正黑體"/>
                <a:sym typeface="微軟正黑體" panose="020B0604030504040204" pitchFamily="34" charset="-120"/>
              </a:rPr>
              <a:t>組織</a:t>
            </a:r>
            <a:r>
              <a:rPr lang="en-US" altLang="zh-TW" sz="1600" dirty="0" smtClean="0">
                <a:solidFill>
                  <a:srgbClr val="000000"/>
                </a:solidFill>
                <a:latin typeface="+mn-lt"/>
                <a:ea typeface="微軟正黑體"/>
                <a:cs typeface="微軟正黑體"/>
                <a:sym typeface="微軟正黑體" panose="020B0604030504040204" pitchFamily="34" charset="-120"/>
              </a:rPr>
              <a:t>(</a:t>
            </a:r>
            <a:r>
              <a:rPr lang="zh-TW" altLang="en-US" sz="1600" dirty="0" smtClean="0">
                <a:solidFill>
                  <a:srgbClr val="000000"/>
                </a:solidFill>
                <a:latin typeface="+mn-lt"/>
                <a:ea typeface="微軟正黑體"/>
                <a:cs typeface="微軟正黑體"/>
                <a:sym typeface="微軟正黑體" panose="020B0604030504040204" pitchFamily="34" charset="-120"/>
              </a:rPr>
              <a:t>公司、財團法人、合夥事業</a:t>
            </a:r>
            <a:r>
              <a:rPr lang="en-US" altLang="zh-TW" sz="1600" dirty="0" smtClean="0">
                <a:solidFill>
                  <a:srgbClr val="000000"/>
                </a:solidFill>
                <a:latin typeface="+mn-lt"/>
                <a:ea typeface="微軟正黑體"/>
                <a:cs typeface="微軟正黑體"/>
                <a:sym typeface="微軟正黑體" panose="020B0604030504040204" pitchFamily="34" charset="-120"/>
              </a:rPr>
              <a:t>)</a:t>
            </a:r>
            <a:endParaRPr lang="en-US" altLang="zh-TW" sz="1600" dirty="0">
              <a:solidFill>
                <a:srgbClr val="000000"/>
              </a:solidFill>
              <a:latin typeface="+mn-lt"/>
              <a:ea typeface="微軟正黑體"/>
              <a:cs typeface="微軟正黑體"/>
              <a:sym typeface="微軟正黑體" panose="020B0604030504040204" pitchFamily="34" charset="-120"/>
            </a:endParaRPr>
          </a:p>
        </p:txBody>
      </p:sp>
      <p:sp>
        <p:nvSpPr>
          <p:cNvPr id="1048639" name="向右箭號 43"/>
          <p:cNvSpPr>
            <a:spLocks noChangeArrowheads="1"/>
          </p:cNvSpPr>
          <p:nvPr/>
        </p:nvSpPr>
        <p:spPr bwMode="auto">
          <a:xfrm rot="19832427" flipV="1">
            <a:off x="2492065" y="5078278"/>
            <a:ext cx="433387" cy="53975"/>
          </a:xfrm>
          <a:prstGeom prst="rightArrow">
            <a:avLst>
              <a:gd name="adj1" fmla="val 50000"/>
              <a:gd name="adj2" fmla="val 50109"/>
            </a:avLst>
          </a:prstGeom>
          <a:solidFill>
            <a:schemeClr val="accent1"/>
          </a:solidFill>
          <a:ln w="12700">
            <a:solidFill>
              <a:schemeClr val="accent1"/>
            </a:solidFill>
            <a:miter lim="800000"/>
            <a:headEnd/>
            <a:tailEnd/>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FFFFFF"/>
              </a:solidFill>
              <a:latin typeface="+mn-lt"/>
              <a:ea typeface="微軟正黑體"/>
              <a:cs typeface="微軟正黑體"/>
              <a:sym typeface="微軟正黑體" panose="020B0604030504040204" pitchFamily="34" charset="-120"/>
            </a:endParaRPr>
          </a:p>
        </p:txBody>
      </p:sp>
      <p:sp>
        <p:nvSpPr>
          <p:cNvPr id="1048640" name="文字方塊 44"/>
          <p:cNvSpPr>
            <a:spLocks noChangeArrowheads="1"/>
          </p:cNvSpPr>
          <p:nvPr/>
        </p:nvSpPr>
        <p:spPr bwMode="auto">
          <a:xfrm>
            <a:off x="1415740" y="5324341"/>
            <a:ext cx="1079500" cy="338554"/>
          </a:xfrm>
          <a:prstGeom prst="rect">
            <a:avLst/>
          </a:prstGeom>
          <a:no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TW" altLang="en-US" sz="1600">
                <a:solidFill>
                  <a:srgbClr val="FFFFFF"/>
                </a:solidFill>
                <a:latin typeface="+mn-lt"/>
                <a:ea typeface="微軟正黑體"/>
                <a:cs typeface="微軟正黑體"/>
                <a:sym typeface="微軟正黑體" panose="020B0604030504040204" pitchFamily="34" charset="-120"/>
              </a:rPr>
              <a:t>國發基金       </a:t>
            </a:r>
            <a:endParaRPr lang="en-US" altLang="zh-TW" sz="1600">
              <a:solidFill>
                <a:srgbClr val="FFFFFF"/>
              </a:solidFill>
              <a:latin typeface="+mn-lt"/>
              <a:ea typeface="微軟正黑體"/>
              <a:cs typeface="微軟正黑體"/>
              <a:sym typeface="微軟正黑體" panose="020B0604030504040204" pitchFamily="34" charset="-120"/>
            </a:endParaRPr>
          </a:p>
        </p:txBody>
      </p:sp>
      <p:sp>
        <p:nvSpPr>
          <p:cNvPr id="1048641" name="向右箭號 13"/>
          <p:cNvSpPr>
            <a:spLocks noChangeArrowheads="1"/>
          </p:cNvSpPr>
          <p:nvPr/>
        </p:nvSpPr>
        <p:spPr bwMode="auto">
          <a:xfrm rot="1805513">
            <a:off x="4024002" y="3897178"/>
            <a:ext cx="2181225" cy="53975"/>
          </a:xfrm>
          <a:prstGeom prst="rightArrow">
            <a:avLst>
              <a:gd name="adj1" fmla="val 50000"/>
              <a:gd name="adj2" fmla="val 49953"/>
            </a:avLst>
          </a:prstGeom>
          <a:solidFill>
            <a:schemeClr val="accent1"/>
          </a:solidFill>
          <a:ln w="12700">
            <a:solidFill>
              <a:schemeClr val="accent1"/>
            </a:solidFill>
            <a:miter lim="800000"/>
            <a:headEnd/>
            <a:tailEnd/>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TW" altLang="zh-TW">
              <a:solidFill>
                <a:srgbClr val="FFFFFF"/>
              </a:solidFill>
              <a:latin typeface="+mn-lt"/>
              <a:ea typeface="微軟正黑體"/>
              <a:cs typeface="微軟正黑體"/>
              <a:sym typeface="微軟正黑體" panose="020B0604030504040204" pitchFamily="34" charset="-120"/>
            </a:endParaRPr>
          </a:p>
        </p:txBody>
      </p:sp>
      <p:sp>
        <p:nvSpPr>
          <p:cNvPr id="1048642" name="文字方塊 38"/>
          <p:cNvSpPr>
            <a:spLocks noChangeArrowheads="1"/>
          </p:cNvSpPr>
          <p:nvPr/>
        </p:nvSpPr>
        <p:spPr bwMode="auto">
          <a:xfrm>
            <a:off x="4878077" y="3825741"/>
            <a:ext cx="1262063" cy="307777"/>
          </a:xfrm>
          <a:prstGeom prst="rect">
            <a:avLst/>
          </a:prstGeom>
          <a:noFill/>
          <a:ln>
            <a:noFill/>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TW" altLang="en-US" sz="1400" dirty="0">
                <a:solidFill>
                  <a:srgbClr val="FF0000"/>
                </a:solidFill>
                <a:latin typeface="+mn-lt"/>
                <a:ea typeface="微軟正黑體"/>
                <a:cs typeface="微軟正黑體"/>
                <a:sym typeface="微軟正黑體" panose="020B0604030504040204" pitchFamily="34" charset="-120"/>
              </a:rPr>
              <a:t>管理</a:t>
            </a:r>
            <a:r>
              <a:rPr lang="en-US" altLang="zh-TW" sz="1400" dirty="0">
                <a:solidFill>
                  <a:srgbClr val="FF0000"/>
                </a:solidFill>
                <a:latin typeface="+mn-lt"/>
                <a:ea typeface="微軟正黑體"/>
                <a:cs typeface="微軟正黑體"/>
                <a:sym typeface="微軟正黑體" panose="020B0604030504040204" pitchFamily="34" charset="-120"/>
              </a:rPr>
              <a:t>/</a:t>
            </a:r>
            <a:r>
              <a:rPr lang="zh-TW" altLang="en-US" sz="1400" dirty="0">
                <a:solidFill>
                  <a:srgbClr val="FF0000"/>
                </a:solidFill>
                <a:latin typeface="+mn-lt"/>
                <a:ea typeface="微軟正黑體"/>
                <a:cs typeface="微軟正黑體"/>
                <a:sym typeface="微軟正黑體" panose="020B0604030504040204" pitchFamily="34" charset="-120"/>
              </a:rPr>
              <a:t>輔導</a:t>
            </a:r>
            <a:endParaRPr lang="zh-TW" altLang="en-US" sz="1400" dirty="0">
              <a:latin typeface="+mn-lt"/>
              <a:ea typeface="微軟正黑體"/>
              <a:cs typeface="微軟正黑體"/>
            </a:endParaRPr>
          </a:p>
        </p:txBody>
      </p:sp>
      <p:sp>
        <p:nvSpPr>
          <p:cNvPr id="1048649" name="Text Box 31"/>
          <p:cNvSpPr txBox="1">
            <a:spLocks noChangeArrowheads="1"/>
          </p:cNvSpPr>
          <p:nvPr/>
        </p:nvSpPr>
        <p:spPr bwMode="auto">
          <a:xfrm>
            <a:off x="1780865" y="4733791"/>
            <a:ext cx="1093787" cy="550862"/>
          </a:xfrm>
          <a:prstGeom prst="rect">
            <a:avLst/>
          </a:prstGeom>
          <a:noFill/>
          <a:ln>
            <a:noFill/>
          </a:ln>
          <a:effec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TW" altLang="en-US" sz="1400" dirty="0" smtClean="0">
                <a:solidFill>
                  <a:srgbClr val="E42222"/>
                </a:solidFill>
                <a:latin typeface="+mn-lt"/>
                <a:ea typeface="微軟正黑體"/>
                <a:cs typeface="微軟正黑體"/>
              </a:rPr>
              <a:t>投資</a:t>
            </a:r>
            <a:r>
              <a:rPr lang="en-US" altLang="zh-TW" sz="1400" dirty="0" smtClean="0">
                <a:solidFill>
                  <a:srgbClr val="E42222"/>
                </a:solidFill>
                <a:latin typeface="+mn-lt"/>
                <a:ea typeface="微軟正黑體"/>
                <a:cs typeface="微軟正黑體"/>
              </a:rPr>
              <a:t>40%</a:t>
            </a:r>
            <a:endParaRPr lang="zh-TW" altLang="en-US" sz="1400" dirty="0">
              <a:solidFill>
                <a:srgbClr val="E42222"/>
              </a:solidFill>
              <a:latin typeface="+mn-lt"/>
              <a:ea typeface="微軟正黑體"/>
              <a:cs typeface="微軟正黑體"/>
            </a:endParaRPr>
          </a:p>
        </p:txBody>
      </p:sp>
      <p:sp>
        <p:nvSpPr>
          <p:cNvPr id="1048650" name="Text Box 32"/>
          <p:cNvSpPr txBox="1">
            <a:spLocks noChangeArrowheads="1"/>
          </p:cNvSpPr>
          <p:nvPr/>
        </p:nvSpPr>
        <p:spPr bwMode="auto">
          <a:xfrm>
            <a:off x="1806565" y="4295359"/>
            <a:ext cx="1038225" cy="527050"/>
          </a:xfrm>
          <a:prstGeom prst="rect">
            <a:avLst/>
          </a:prstGeom>
          <a:noFill/>
          <a:ln>
            <a:noFill/>
          </a:ln>
          <a:effec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TW" altLang="en-US" sz="1400" dirty="0" smtClean="0">
                <a:solidFill>
                  <a:srgbClr val="E42222"/>
                </a:solidFill>
                <a:latin typeface="+mn-lt"/>
                <a:ea typeface="微軟正黑體"/>
                <a:cs typeface="微軟正黑體"/>
              </a:rPr>
              <a:t>投資</a:t>
            </a:r>
            <a:r>
              <a:rPr lang="en-US" altLang="zh-TW" sz="1400" dirty="0" smtClean="0">
                <a:solidFill>
                  <a:srgbClr val="E42222"/>
                </a:solidFill>
                <a:latin typeface="+mn-lt"/>
                <a:ea typeface="微軟正黑體"/>
                <a:cs typeface="微軟正黑體"/>
              </a:rPr>
              <a:t>60%</a:t>
            </a:r>
            <a:endParaRPr lang="zh-TW" altLang="en-US" sz="1400" dirty="0">
              <a:solidFill>
                <a:srgbClr val="E42222"/>
              </a:solidFill>
              <a:latin typeface="+mn-lt"/>
              <a:ea typeface="微軟正黑體"/>
              <a:cs typeface="微軟正黑體"/>
            </a:endParaRPr>
          </a:p>
        </p:txBody>
      </p:sp>
      <p:sp>
        <p:nvSpPr>
          <p:cNvPr id="1048651" name="Text Box 33"/>
          <p:cNvSpPr txBox="1">
            <a:spLocks noChangeArrowheads="1"/>
          </p:cNvSpPr>
          <p:nvPr/>
        </p:nvSpPr>
        <p:spPr bwMode="auto">
          <a:xfrm>
            <a:off x="6487810" y="4031588"/>
            <a:ext cx="1028700" cy="534988"/>
          </a:xfrm>
          <a:prstGeom prst="rect">
            <a:avLst/>
          </a:prstGeom>
          <a:noFill/>
          <a:ln>
            <a:noFill/>
          </a:ln>
          <a:effec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TW" altLang="en-US" sz="1400" dirty="0">
                <a:solidFill>
                  <a:srgbClr val="E42222"/>
                </a:solidFill>
                <a:latin typeface="+mn-lt"/>
                <a:ea typeface="微軟正黑體"/>
                <a:cs typeface="微軟正黑體"/>
              </a:rPr>
              <a:t>投資標的</a:t>
            </a:r>
          </a:p>
        </p:txBody>
      </p:sp>
      <p:sp>
        <p:nvSpPr>
          <p:cNvPr id="1048652" name="Text Box 34"/>
          <p:cNvSpPr txBox="1">
            <a:spLocks noChangeArrowheads="1"/>
          </p:cNvSpPr>
          <p:nvPr/>
        </p:nvSpPr>
        <p:spPr bwMode="auto">
          <a:xfrm>
            <a:off x="4379602" y="4317866"/>
            <a:ext cx="1093788" cy="550862"/>
          </a:xfrm>
          <a:prstGeom prst="rect">
            <a:avLst/>
          </a:prstGeom>
          <a:noFill/>
          <a:ln>
            <a:noFill/>
          </a:ln>
          <a:effec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TW" altLang="en-US" sz="1400" dirty="0">
                <a:solidFill>
                  <a:srgbClr val="E42222"/>
                </a:solidFill>
                <a:latin typeface="+mn-lt"/>
                <a:ea typeface="微軟正黑體"/>
                <a:cs typeface="微軟正黑體"/>
              </a:rPr>
              <a:t>投資</a:t>
            </a:r>
          </a:p>
        </p:txBody>
      </p:sp>
      <p:sp>
        <p:nvSpPr>
          <p:cNvPr id="27" name="橢圓 26"/>
          <p:cNvSpPr/>
          <p:nvPr/>
        </p:nvSpPr>
        <p:spPr bwMode="auto">
          <a:xfrm>
            <a:off x="1144174" y="3559750"/>
            <a:ext cx="1430046" cy="953098"/>
          </a:xfrm>
          <a:prstGeom prst="ellipse">
            <a:avLst/>
          </a:prstGeom>
          <a:noFill/>
          <a:ln w="28575"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zh-TW" altLang="en-US" sz="1800" b="0" i="0" u="none" strike="noStrike" cap="none" normalizeH="0" baseline="0" smtClean="0">
              <a:ln>
                <a:noFill/>
              </a:ln>
              <a:solidFill>
                <a:schemeClr val="tx1"/>
              </a:solidFill>
              <a:effectLst/>
              <a:latin typeface="+mn-lt"/>
              <a:ea typeface="微軟正黑體"/>
              <a:cs typeface="微軟正黑體"/>
            </a:endParaRPr>
          </a:p>
        </p:txBody>
      </p:sp>
      <p:sp>
        <p:nvSpPr>
          <p:cNvPr id="28" name="橢圓 27"/>
          <p:cNvSpPr/>
          <p:nvPr/>
        </p:nvSpPr>
        <p:spPr bwMode="auto">
          <a:xfrm>
            <a:off x="6037684" y="4084132"/>
            <a:ext cx="1918460" cy="1080593"/>
          </a:xfrm>
          <a:prstGeom prst="ellipse">
            <a:avLst/>
          </a:prstGeom>
          <a:noFill/>
          <a:ln w="28575"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zh-TW" altLang="en-US" sz="1800" b="0" i="0" u="none" strike="noStrike" cap="none" normalizeH="0" baseline="0" smtClean="0">
              <a:ln>
                <a:noFill/>
              </a:ln>
              <a:solidFill>
                <a:schemeClr val="tx1"/>
              </a:solidFill>
              <a:effectLst/>
              <a:latin typeface="+mn-lt"/>
              <a:ea typeface="微軟正黑體"/>
              <a:cs typeface="微軟正黑體"/>
            </a:endParaRPr>
          </a:p>
        </p:txBody>
      </p:sp>
      <p:cxnSp>
        <p:nvCxnSpPr>
          <p:cNvPr id="4" name="直線接點 3"/>
          <p:cNvCxnSpPr/>
          <p:nvPr/>
        </p:nvCxnSpPr>
        <p:spPr bwMode="auto">
          <a:xfrm>
            <a:off x="1144174" y="2395288"/>
            <a:ext cx="6957082" cy="0"/>
          </a:xfrm>
          <a:prstGeom prst="line">
            <a:avLst/>
          </a:prstGeom>
          <a:solidFill>
            <a:schemeClr val="accent1"/>
          </a:solidFill>
          <a:ln w="57150" cap="flat" cmpd="sng" algn="ctr">
            <a:solidFill>
              <a:srgbClr val="92D050"/>
            </a:solidFill>
            <a:prstDash val="solid"/>
            <a:round/>
            <a:headEnd type="none" w="med" len="med"/>
            <a:tailEnd type="none" w="med" len="med"/>
          </a:ln>
          <a:effectLst/>
        </p:spPr>
      </p:cxnSp>
      <p:sp>
        <p:nvSpPr>
          <p:cNvPr id="31" name="橢圓 30"/>
          <p:cNvSpPr/>
          <p:nvPr/>
        </p:nvSpPr>
        <p:spPr bwMode="auto">
          <a:xfrm>
            <a:off x="3959563" y="1430701"/>
            <a:ext cx="1540367" cy="971214"/>
          </a:xfrm>
          <a:prstGeom prst="ellipse">
            <a:avLst/>
          </a:prstGeom>
          <a:noFill/>
          <a:ln w="28575"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zh-TW" altLang="en-US" sz="1800" b="0" i="0" u="none" strike="noStrike" cap="none" normalizeH="0" baseline="0" smtClean="0">
              <a:ln>
                <a:noFill/>
              </a:ln>
              <a:solidFill>
                <a:schemeClr val="tx1"/>
              </a:solidFill>
              <a:effectLst/>
              <a:latin typeface="+mn-lt"/>
              <a:ea typeface="微軟正黑體"/>
              <a:cs typeface="微軟正黑體"/>
            </a:endParaRPr>
          </a:p>
        </p:txBody>
      </p:sp>
      <p:sp>
        <p:nvSpPr>
          <p:cNvPr id="32" name="圓角矩形 3"/>
          <p:cNvSpPr>
            <a:spLocks noChangeArrowheads="1"/>
          </p:cNvSpPr>
          <p:nvPr/>
        </p:nvSpPr>
        <p:spPr bwMode="auto">
          <a:xfrm>
            <a:off x="4102509" y="1603285"/>
            <a:ext cx="1259536" cy="647700"/>
          </a:xfrm>
          <a:prstGeom prst="roundRect">
            <a:avLst>
              <a:gd name="adj" fmla="val 16667"/>
            </a:avLst>
          </a:prstGeom>
          <a:solidFill>
            <a:srgbClr val="FFCCCC"/>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TW" altLang="en-US" dirty="0" smtClean="0">
                <a:latin typeface="+mn-lt"/>
                <a:ea typeface="微軟正黑體"/>
                <a:cs typeface="微軟正黑體"/>
                <a:sym typeface="微軟正黑體" panose="020B0604030504040204" pitchFamily="34" charset="-120"/>
              </a:rPr>
              <a:t>目的事業主管機關</a:t>
            </a:r>
            <a:endParaRPr lang="zh-TW" altLang="zh-TW" dirty="0">
              <a:latin typeface="+mn-lt"/>
              <a:ea typeface="微軟正黑體"/>
              <a:cs typeface="微軟正黑體"/>
              <a:sym typeface="微軟正黑體" panose="020B0604030504040204" pitchFamily="34" charset="-120"/>
            </a:endParaRPr>
          </a:p>
        </p:txBody>
      </p:sp>
      <p:sp>
        <p:nvSpPr>
          <p:cNvPr id="5" name="文字方塊 4"/>
          <p:cNvSpPr txBox="1"/>
          <p:nvPr/>
        </p:nvSpPr>
        <p:spPr>
          <a:xfrm>
            <a:off x="3044145" y="2367248"/>
            <a:ext cx="1335095" cy="307777"/>
          </a:xfrm>
          <a:prstGeom prst="rect">
            <a:avLst/>
          </a:prstGeom>
          <a:noFill/>
        </p:spPr>
        <p:txBody>
          <a:bodyPr wrap="square" rtlCol="0">
            <a:spAutoFit/>
          </a:bodyPr>
          <a:lstStyle/>
          <a:p>
            <a:r>
              <a:rPr lang="zh-TW" altLang="en-US" sz="1400" b="1" dirty="0" smtClean="0">
                <a:solidFill>
                  <a:srgbClr val="FF0000"/>
                </a:solidFill>
                <a:latin typeface="+mn-lt"/>
                <a:ea typeface="微軟正黑體"/>
                <a:cs typeface="微軟正黑體"/>
              </a:rPr>
              <a:t>核心要素一</a:t>
            </a:r>
            <a:endParaRPr lang="zh-TW" altLang="en-US" sz="1400" b="1" dirty="0">
              <a:solidFill>
                <a:srgbClr val="FF0000"/>
              </a:solidFill>
              <a:latin typeface="+mn-lt"/>
              <a:ea typeface="微軟正黑體"/>
              <a:cs typeface="微軟正黑體"/>
            </a:endParaRPr>
          </a:p>
        </p:txBody>
      </p:sp>
      <p:sp>
        <p:nvSpPr>
          <p:cNvPr id="34" name="文字方塊 33"/>
          <p:cNvSpPr txBox="1"/>
          <p:nvPr/>
        </p:nvSpPr>
        <p:spPr>
          <a:xfrm>
            <a:off x="6487810" y="3699961"/>
            <a:ext cx="1335095" cy="307777"/>
          </a:xfrm>
          <a:prstGeom prst="rect">
            <a:avLst/>
          </a:prstGeom>
          <a:noFill/>
        </p:spPr>
        <p:txBody>
          <a:bodyPr wrap="square" rtlCol="0">
            <a:spAutoFit/>
          </a:bodyPr>
          <a:lstStyle/>
          <a:p>
            <a:r>
              <a:rPr lang="zh-TW" altLang="en-US" sz="1400" b="1" dirty="0" smtClean="0">
                <a:solidFill>
                  <a:srgbClr val="FF0000"/>
                </a:solidFill>
                <a:latin typeface="+mn-lt"/>
                <a:ea typeface="微軟正黑體"/>
                <a:cs typeface="微軟正黑體"/>
              </a:rPr>
              <a:t>核心要素三</a:t>
            </a:r>
            <a:endParaRPr lang="zh-TW" altLang="en-US" sz="1400" b="1" dirty="0">
              <a:solidFill>
                <a:srgbClr val="FF0000"/>
              </a:solidFill>
              <a:latin typeface="+mn-lt"/>
              <a:ea typeface="微軟正黑體"/>
              <a:cs typeface="微軟正黑體"/>
            </a:endParaRPr>
          </a:p>
        </p:txBody>
      </p:sp>
      <p:sp>
        <p:nvSpPr>
          <p:cNvPr id="35" name="文字方塊 34"/>
          <p:cNvSpPr txBox="1"/>
          <p:nvPr/>
        </p:nvSpPr>
        <p:spPr>
          <a:xfrm>
            <a:off x="1364544" y="3184165"/>
            <a:ext cx="1335095" cy="307777"/>
          </a:xfrm>
          <a:prstGeom prst="rect">
            <a:avLst/>
          </a:prstGeom>
          <a:noFill/>
        </p:spPr>
        <p:txBody>
          <a:bodyPr wrap="square" rtlCol="0">
            <a:spAutoFit/>
          </a:bodyPr>
          <a:lstStyle/>
          <a:p>
            <a:r>
              <a:rPr lang="zh-TW" altLang="en-US" sz="1400" b="1" dirty="0" smtClean="0">
                <a:solidFill>
                  <a:srgbClr val="FF0000"/>
                </a:solidFill>
                <a:latin typeface="+mn-lt"/>
                <a:ea typeface="微軟正黑體"/>
                <a:cs typeface="微軟正黑體"/>
              </a:rPr>
              <a:t>核心要素二</a:t>
            </a:r>
            <a:endParaRPr lang="zh-TW" altLang="en-US" sz="1400" b="1" dirty="0">
              <a:solidFill>
                <a:srgbClr val="FF0000"/>
              </a:solidFill>
              <a:latin typeface="+mn-lt"/>
              <a:ea typeface="微軟正黑體"/>
              <a:cs typeface="微軟正黑體"/>
            </a:endParaRPr>
          </a:p>
        </p:txBody>
      </p:sp>
      <p:sp>
        <p:nvSpPr>
          <p:cNvPr id="36" name="文字方塊 35"/>
          <p:cNvSpPr txBox="1"/>
          <p:nvPr/>
        </p:nvSpPr>
        <p:spPr>
          <a:xfrm>
            <a:off x="5481816" y="1731882"/>
            <a:ext cx="1335095" cy="307777"/>
          </a:xfrm>
          <a:prstGeom prst="rect">
            <a:avLst/>
          </a:prstGeom>
          <a:noFill/>
        </p:spPr>
        <p:txBody>
          <a:bodyPr wrap="square" rtlCol="0">
            <a:spAutoFit/>
          </a:bodyPr>
          <a:lstStyle/>
          <a:p>
            <a:r>
              <a:rPr lang="zh-TW" altLang="en-US" sz="1400" b="1" dirty="0" smtClean="0">
                <a:solidFill>
                  <a:srgbClr val="FF0000"/>
                </a:solidFill>
                <a:latin typeface="+mn-lt"/>
                <a:ea typeface="微軟正黑體"/>
                <a:cs typeface="微軟正黑體"/>
              </a:rPr>
              <a:t>核心要素四</a:t>
            </a:r>
            <a:endParaRPr lang="zh-TW" altLang="en-US" sz="1400" b="1" dirty="0">
              <a:solidFill>
                <a:srgbClr val="FF0000"/>
              </a:solidFill>
              <a:latin typeface="+mn-lt"/>
              <a:ea typeface="微軟正黑體"/>
              <a:cs typeface="微軟正黑體"/>
            </a:endParaRPr>
          </a:p>
        </p:txBody>
      </p:sp>
      <p:sp>
        <p:nvSpPr>
          <p:cNvPr id="38" name="投影片編號版面配置區 2"/>
          <p:cNvSpPr>
            <a:spLocks noGrp="1"/>
          </p:cNvSpPr>
          <p:nvPr>
            <p:ph type="sldNum" sz="quarter" idx="12"/>
          </p:nvPr>
        </p:nvSpPr>
        <p:spPr>
          <a:xfrm>
            <a:off x="6553200" y="6245225"/>
            <a:ext cx="2133600" cy="476250"/>
          </a:xfrm>
        </p:spPr>
        <p:txBody>
          <a:bodyPr/>
          <a:lstStyle/>
          <a:p>
            <a:fld id="{67DA033B-3015-BD4A-9DD0-276FF21221EF}" type="slidenum">
              <a:rPr lang="en-US" altLang="zh-TW" smtClean="0"/>
              <a:pPr/>
              <a:t>8</a:t>
            </a:fld>
            <a:endParaRPr lang="en-US" altLang="zh-TW"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fontScheme name="默认设计模板">
      <a:majorFont>
        <a:latin typeface="Arial"/>
        <a:ea typeface="SimHei"/>
        <a:cs typeface=""/>
      </a:majorFont>
      <a:minorFont>
        <a:latin typeface="Arial"/>
        <a:ea typeface="Sim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79999"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defRPr kumimoji="0" lang="zh-CN" altLang="zh-TW"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defRPr kumimoji="0" lang="zh-CN" altLang="zh-TW"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79999"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2290</TotalTime>
  <Words>1239</Words>
  <Application>Microsoft Office PowerPoint</Application>
  <PresentationFormat>如螢幕大小 (4:3)</PresentationFormat>
  <Paragraphs>169</Paragraphs>
  <Slides>18</Slides>
  <Notes>3</Notes>
  <HiddenSlides>0</HiddenSlides>
  <MMClips>0</MMClips>
  <ScaleCrop>false</ScaleCrop>
  <HeadingPairs>
    <vt:vector size="4" baseType="variant">
      <vt:variant>
        <vt:lpstr>佈景主題</vt:lpstr>
      </vt:variant>
      <vt:variant>
        <vt:i4>1</vt:i4>
      </vt:variant>
      <vt:variant>
        <vt:lpstr>投影片標題</vt:lpstr>
      </vt:variant>
      <vt:variant>
        <vt:i4>18</vt:i4>
      </vt:variant>
    </vt:vector>
  </HeadingPairs>
  <TitlesOfParts>
    <vt:vector size="19" baseType="lpstr">
      <vt:lpstr>默认设计模板</vt:lpstr>
      <vt:lpstr>協助社會企業創投之建構與推動</vt:lpstr>
      <vt:lpstr>簡報大綱</vt:lpstr>
      <vt:lpstr>PowerPoint 簡報</vt:lpstr>
      <vt:lpstr>緣起</vt:lpstr>
      <vt:lpstr>構想</vt:lpstr>
      <vt:lpstr>PowerPoint 簡報</vt:lpstr>
      <vt:lpstr>財團法人、基金會協助社會公益實例</vt:lpstr>
      <vt:lpstr>社會企業協助社區發展實例:2021社企</vt:lpstr>
      <vt:lpstr>社企創投運作架構</vt:lpstr>
      <vt:lpstr>社企創投基金運用： 以社區型社會企業為例</vt:lpstr>
      <vt:lpstr>三、「社會發展投資作業要點」說明</vt:lpstr>
      <vt:lpstr>計畫金額、期間及投資比例</vt:lpstr>
      <vt:lpstr>PowerPoint 簡報</vt:lpstr>
      <vt:lpstr>社企創投基金投資標的之規範</vt:lpstr>
      <vt:lpstr>要點特色</vt:lpstr>
      <vt:lpstr>PowerPoint 簡報</vt:lpstr>
      <vt:lpstr>四、推動情形及建議</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kingsoft</dc:creator>
  <cp:lastModifiedBy>user</cp:lastModifiedBy>
  <cp:revision>167</cp:revision>
  <cp:lastPrinted>2016-01-14T09:35:55Z</cp:lastPrinted>
  <dcterms:created xsi:type="dcterms:W3CDTF">2014-11-04T15:53:40Z</dcterms:created>
  <dcterms:modified xsi:type="dcterms:W3CDTF">2016-01-18T08:39:26Z</dcterms:modified>
</cp:coreProperties>
</file>