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68" r:id="rId1"/>
    <p:sldMasterId id="2147483791" r:id="rId2"/>
    <p:sldMasterId id="2147483779" r:id="rId3"/>
  </p:sldMasterIdLst>
  <p:notesMasterIdLst>
    <p:notesMasterId r:id="rId12"/>
  </p:notesMasterIdLst>
  <p:handoutMasterIdLst>
    <p:handoutMasterId r:id="rId13"/>
  </p:handoutMasterIdLst>
  <p:sldIdLst>
    <p:sldId id="1296" r:id="rId4"/>
    <p:sldId id="1298" r:id="rId5"/>
    <p:sldId id="1307" r:id="rId6"/>
    <p:sldId id="1308" r:id="rId7"/>
    <p:sldId id="1309" r:id="rId8"/>
    <p:sldId id="1294" r:id="rId9"/>
    <p:sldId id="1304" r:id="rId10"/>
    <p:sldId id="1303" r:id="rId11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EF5089B3-D7CF-4BED-A5F9-E8CE8F4F6E91}">
          <p14:sldIdLst>
            <p14:sldId id="1296"/>
            <p14:sldId id="1298"/>
            <p14:sldId id="1307"/>
            <p14:sldId id="1308"/>
            <p14:sldId id="1309"/>
            <p14:sldId id="1294"/>
            <p14:sldId id="1304"/>
            <p14:sldId id="1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D29"/>
    <a:srgbClr val="F96555"/>
    <a:srgbClr val="C9A6E4"/>
    <a:srgbClr val="FF9797"/>
    <a:srgbClr val="E4D3F1"/>
    <a:srgbClr val="AA72D4"/>
    <a:srgbClr val="FCB2AA"/>
    <a:srgbClr val="FA8376"/>
    <a:srgbClr val="EFB085"/>
    <a:srgbClr val="4FB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4" autoAdjust="0"/>
    <p:restoredTop sz="98128" autoAdjust="0"/>
  </p:normalViewPr>
  <p:slideViewPr>
    <p:cSldViewPr>
      <p:cViewPr>
        <p:scale>
          <a:sx n="90" d="100"/>
          <a:sy n="90" d="100"/>
        </p:scale>
        <p:origin x="448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>
        <p:scale>
          <a:sx n="110" d="100"/>
          <a:sy n="110" d="100"/>
        </p:scale>
        <p:origin x="-1372" y="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95157738050033"/>
          <c:y val="9.835659502636053E-2"/>
          <c:w val="0.79518032590978083"/>
          <c:h val="0.55221716621882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2023年9月</c:v>
                </c:pt>
              </c:strCache>
            </c:strRef>
          </c:tx>
          <c:spPr>
            <a:solidFill>
              <a:srgbClr val="EFB085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02069019882869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2A-468F-8FF6-86E97D2F9631}"/>
                </c:ext>
              </c:extLst>
            </c:dLbl>
            <c:dLbl>
              <c:idx val="1"/>
              <c:layout>
                <c:manualLayout>
                  <c:x val="-1.2860043238098131E-2"/>
                  <c:y val="4.31527171261241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7188055348816"/>
                      <c:h val="0.123632534566345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32A-468F-8FF6-86E97D2F9631}"/>
                </c:ext>
              </c:extLst>
            </c:dLbl>
            <c:dLbl>
              <c:idx val="2"/>
              <c:layout>
                <c:manualLayout>
                  <c:x val="-9.4305894316314379E-17"/>
                  <c:y val="-2.58916302756745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8B-4D5B-B525-135667D6C9F5}"/>
                </c:ext>
              </c:extLst>
            </c:dLbl>
            <c:dLbl>
              <c:idx val="3"/>
              <c:layout>
                <c:manualLayout>
                  <c:x val="0"/>
                  <c:y val="2.15763585630620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92-402E-9A97-ECA5CAC33677}"/>
                </c:ext>
              </c:extLst>
            </c:dLbl>
            <c:dLbl>
              <c:idx val="4"/>
              <c:layout>
                <c:manualLayout>
                  <c:x val="-1.2860043238098225E-2"/>
                  <c:y val="2.1576358563062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48-4668-85C4-A93E595FF7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工作表1!$A$2:$A$6</c:f>
              <c:strCache>
                <c:ptCount val="5"/>
                <c:pt idx="0">
                  <c:v>新增訂單數量</c:v>
                </c:pt>
                <c:pt idx="1">
                  <c:v>生產數量</c:v>
                </c:pt>
                <c:pt idx="2">
                  <c:v>人力僱用數量</c:v>
                </c:pt>
                <c:pt idx="3">
                  <c:v>供應商交貨時間</c:v>
                </c:pt>
                <c:pt idx="4">
                  <c:v>存貨</c:v>
                </c:pt>
              </c:strCache>
            </c:strRef>
          </c:cat>
          <c:val>
            <c:numRef>
              <c:f>工作表1!$B$2:$B$6</c:f>
              <c:numCache>
                <c:formatCode>0.0_ ;[Red]\-0.0\ </c:formatCode>
                <c:ptCount val="5"/>
                <c:pt idx="0">
                  <c:v>51.7</c:v>
                </c:pt>
                <c:pt idx="1">
                  <c:v>52.9</c:v>
                </c:pt>
                <c:pt idx="2">
                  <c:v>47.1</c:v>
                </c:pt>
                <c:pt idx="3">
                  <c:v>43.8</c:v>
                </c:pt>
                <c:pt idx="4">
                  <c:v>45.4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57-4441-906D-374A54AE242C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2023年10月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2853360066021639E-2"/>
                  <c:y val="6.00298467297036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57-4441-906D-374A54AE242C}"/>
                </c:ext>
              </c:extLst>
            </c:dLbl>
            <c:dLbl>
              <c:idx val="1"/>
              <c:layout>
                <c:manualLayout>
                  <c:x val="1.0274870766691476E-2"/>
                  <c:y val="2.50985716790416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57-4441-906D-374A54AE242C}"/>
                </c:ext>
              </c:extLst>
            </c:dLbl>
            <c:dLbl>
              <c:idx val="2"/>
              <c:layout>
                <c:manualLayout>
                  <c:x val="2.3135116525155562E-2"/>
                  <c:y val="-9.89318513263174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457-4441-906D-374A54AE242C}"/>
                </c:ext>
              </c:extLst>
            </c:dLbl>
            <c:dLbl>
              <c:idx val="3"/>
              <c:layout>
                <c:manualLayout>
                  <c:x val="1.5405926758509653E-2"/>
                  <c:y val="2.54543267564515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57-4441-906D-374A54AE242C}"/>
                </c:ext>
              </c:extLst>
            </c:dLbl>
            <c:dLbl>
              <c:idx val="4"/>
              <c:layout>
                <c:manualLayout>
                  <c:x val="1.5418685541564774E-2"/>
                  <c:y val="1.64714872761406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57-4441-906D-374A54AE242C}"/>
                </c:ext>
              </c:extLst>
            </c:dLbl>
            <c:dLbl>
              <c:idx val="5"/>
              <c:layout>
                <c:manualLayout>
                  <c:x val="0"/>
                  <c:y val="3.84070915821635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457-4441-906D-374A54AE24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工作表1!$A$2:$A$6</c:f>
              <c:strCache>
                <c:ptCount val="5"/>
                <c:pt idx="0">
                  <c:v>新增訂單數量</c:v>
                </c:pt>
                <c:pt idx="1">
                  <c:v>生產數量</c:v>
                </c:pt>
                <c:pt idx="2">
                  <c:v>人力僱用數量</c:v>
                </c:pt>
                <c:pt idx="3">
                  <c:v>供應商交貨時間</c:v>
                </c:pt>
                <c:pt idx="4">
                  <c:v>存貨</c:v>
                </c:pt>
              </c:strCache>
            </c:strRef>
          </c:cat>
          <c:val>
            <c:numRef>
              <c:f>工作表1!$C$2:$C$6</c:f>
              <c:numCache>
                <c:formatCode>0.0_ ;[Red]\-0.0\ </c:formatCode>
                <c:ptCount val="5"/>
                <c:pt idx="0">
                  <c:v>48.3</c:v>
                </c:pt>
                <c:pt idx="1">
                  <c:v>49.4</c:v>
                </c:pt>
                <c:pt idx="2">
                  <c:v>48.6</c:v>
                </c:pt>
                <c:pt idx="3">
                  <c:v>46.2</c:v>
                </c:pt>
                <c:pt idx="4">
                  <c:v>42.8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457-4441-906D-374A54AE2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733504"/>
        <c:axId val="226761472"/>
      </c:barChart>
      <c:catAx>
        <c:axId val="235733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wordArtVert"/>
          <a:lstStyle/>
          <a:p>
            <a:pPr>
              <a:defRPr sz="1300" kern="800" spc="-300" baseline="0">
                <a:latin typeface="文鼎圓體M" panose="020F0609000000000000" pitchFamily="49" charset="-120"/>
                <a:ea typeface="文鼎圓體M" panose="020F0609000000000000" pitchFamily="49" charset="-120"/>
              </a:defRPr>
            </a:pPr>
            <a:endParaRPr lang="zh-TW"/>
          </a:p>
        </c:txPr>
        <c:crossAx val="226761472"/>
        <c:crosses val="autoZero"/>
        <c:auto val="1"/>
        <c:lblAlgn val="ctr"/>
        <c:lblOffset val="100"/>
        <c:noMultiLvlLbl val="0"/>
      </c:catAx>
      <c:valAx>
        <c:axId val="226761472"/>
        <c:scaling>
          <c:orientation val="minMax"/>
          <c:max val="75"/>
          <c:min val="25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235733504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23760782943734779"/>
          <c:y val="0"/>
          <c:w val="0.5813685313729362"/>
          <c:h val="0.11817912626951131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67603246701363E-2"/>
          <c:y val="0.10406794772419585"/>
          <c:w val="0.93486900680022733"/>
          <c:h val="0.780045002076023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5月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工作表1!$B$2:$B$9</c:f>
              <c:numCache>
                <c:formatCode>0.0_ </c:formatCode>
                <c:ptCount val="8"/>
                <c:pt idx="0">
                  <c:v>63.6</c:v>
                </c:pt>
                <c:pt idx="1">
                  <c:v>29.7</c:v>
                </c:pt>
                <c:pt idx="2">
                  <c:v>43.9</c:v>
                </c:pt>
                <c:pt idx="3">
                  <c:v>46.3</c:v>
                </c:pt>
                <c:pt idx="4">
                  <c:v>46.7</c:v>
                </c:pt>
                <c:pt idx="5">
                  <c:v>58.8</c:v>
                </c:pt>
                <c:pt idx="6">
                  <c:v>46.2</c:v>
                </c:pt>
                <c:pt idx="7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F4-4999-80DD-925AE51C5524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6月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工作表1!$C$2:$C$9</c:f>
              <c:numCache>
                <c:formatCode>0.0_ </c:formatCode>
                <c:ptCount val="8"/>
                <c:pt idx="0">
                  <c:v>70.8</c:v>
                </c:pt>
                <c:pt idx="1">
                  <c:v>32.799999999999997</c:v>
                </c:pt>
                <c:pt idx="2">
                  <c:v>54.7</c:v>
                </c:pt>
                <c:pt idx="3">
                  <c:v>56.3</c:v>
                </c:pt>
                <c:pt idx="4">
                  <c:v>46.2</c:v>
                </c:pt>
                <c:pt idx="5">
                  <c:v>56.3</c:v>
                </c:pt>
                <c:pt idx="6">
                  <c:v>51.9</c:v>
                </c:pt>
                <c:pt idx="7">
                  <c:v>42.9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F4-4999-80DD-925AE51C5524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7月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工作表1!$D$2:$D$9</c:f>
              <c:numCache>
                <c:formatCode>0.0_ </c:formatCode>
                <c:ptCount val="8"/>
                <c:pt idx="0">
                  <c:v>70.8</c:v>
                </c:pt>
                <c:pt idx="1">
                  <c:v>39.1</c:v>
                </c:pt>
                <c:pt idx="2">
                  <c:v>51.6</c:v>
                </c:pt>
                <c:pt idx="3">
                  <c:v>56.1</c:v>
                </c:pt>
                <c:pt idx="4">
                  <c:v>53.3</c:v>
                </c:pt>
                <c:pt idx="5">
                  <c:v>60.5</c:v>
                </c:pt>
                <c:pt idx="6">
                  <c:v>53.7</c:v>
                </c:pt>
                <c:pt idx="7">
                  <c:v>39.200000000000003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F4-4999-80DD-925AE51C5524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8月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工作表1!$E$2:$E$9</c:f>
              <c:numCache>
                <c:formatCode>0.0_ </c:formatCode>
                <c:ptCount val="8"/>
                <c:pt idx="0">
                  <c:v>59.1</c:v>
                </c:pt>
                <c:pt idx="1">
                  <c:v>40</c:v>
                </c:pt>
                <c:pt idx="2">
                  <c:v>45.8</c:v>
                </c:pt>
                <c:pt idx="3">
                  <c:v>50</c:v>
                </c:pt>
                <c:pt idx="4">
                  <c:v>25</c:v>
                </c:pt>
                <c:pt idx="5">
                  <c:v>44.4</c:v>
                </c:pt>
                <c:pt idx="6">
                  <c:v>54</c:v>
                </c:pt>
                <c:pt idx="7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F4-4999-80DD-925AE51C5524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9月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355829952554137E-3"/>
                  <c:y val="-2.352434711115136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4549829712542E-2"/>
                      <c:h val="4.33200852051852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8F4-4999-80DD-925AE51C5524}"/>
                </c:ext>
              </c:extLst>
            </c:dLbl>
            <c:dLbl>
              <c:idx val="1"/>
              <c:layout>
                <c:manualLayout>
                  <c:x val="-8.6002775077284911E-3"/>
                  <c:y val="-1.0117190430140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F4-4999-80DD-925AE51C5524}"/>
                </c:ext>
              </c:extLst>
            </c:dLbl>
            <c:dLbl>
              <c:idx val="2"/>
              <c:layout>
                <c:manualLayout>
                  <c:x val="-2.1532894514121538E-3"/>
                  <c:y val="-2.108713104933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F4-4999-80DD-925AE51C5524}"/>
                </c:ext>
              </c:extLst>
            </c:dLbl>
            <c:dLbl>
              <c:idx val="3"/>
              <c:layout>
                <c:manualLayout>
                  <c:x val="-3.2908907872753225E-3"/>
                  <c:y val="9.53818177968737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F4-4999-80DD-925AE51C5524}"/>
                </c:ext>
              </c:extLst>
            </c:dLbl>
            <c:dLbl>
              <c:idx val="4"/>
              <c:layout>
                <c:manualLayout>
                  <c:x val="-8.6856522258009685E-3"/>
                  <c:y val="1.2525924619417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F4-4999-80DD-925AE51C5524}"/>
                </c:ext>
              </c:extLst>
            </c:dLbl>
            <c:dLbl>
              <c:idx val="5"/>
              <c:layout>
                <c:manualLayout>
                  <c:x val="-1.1908006404585661E-3"/>
                  <c:y val="-9.88632700600295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F4-4999-80DD-925AE51C5524}"/>
                </c:ext>
              </c:extLst>
            </c:dLbl>
            <c:dLbl>
              <c:idx val="6"/>
              <c:layout>
                <c:manualLayout>
                  <c:x val="-2.6394352091948458E-3"/>
                  <c:y val="1.7867967408470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F4-4999-80DD-925AE51C5524}"/>
                </c:ext>
              </c:extLst>
            </c:dLbl>
            <c:dLbl>
              <c:idx val="7"/>
              <c:layout>
                <c:manualLayout>
                  <c:x val="1.2801192373632595E-2"/>
                  <c:y val="-2.0522009824493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F4-4999-80DD-925AE51C55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工作表1!$F$2:$F$9</c:f>
              <c:numCache>
                <c:formatCode>0.0_ </c:formatCode>
                <c:ptCount val="8"/>
                <c:pt idx="0">
                  <c:v>65</c:v>
                </c:pt>
                <c:pt idx="1">
                  <c:v>35.200000000000003</c:v>
                </c:pt>
                <c:pt idx="2">
                  <c:v>55.7</c:v>
                </c:pt>
                <c:pt idx="3">
                  <c:v>51.3</c:v>
                </c:pt>
                <c:pt idx="4">
                  <c:v>35.299999999999997</c:v>
                </c:pt>
                <c:pt idx="5">
                  <c:v>50</c:v>
                </c:pt>
                <c:pt idx="6">
                  <c:v>61.5</c:v>
                </c:pt>
                <c:pt idx="7">
                  <c:v>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8F4-4999-80DD-925AE51C5524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10月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7371304451601913E-2"/>
                  <c:y val="9.65521016427541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61-47A8-9C14-6980E17D59A7}"/>
                </c:ext>
              </c:extLst>
            </c:dLbl>
            <c:dLbl>
              <c:idx val="1"/>
              <c:layout>
                <c:manualLayout>
                  <c:x val="1.3028478338701454E-2"/>
                  <c:y val="-1.28736135523672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8F4-4999-80DD-925AE51C5524}"/>
                </c:ext>
              </c:extLst>
            </c:dLbl>
            <c:dLbl>
              <c:idx val="2"/>
              <c:layout>
                <c:manualLayout>
                  <c:x val="4.3428261129004313E-3"/>
                  <c:y val="6.4368067761835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7E-4A63-8050-3E100539A746}"/>
                </c:ext>
              </c:extLst>
            </c:dLbl>
            <c:dLbl>
              <c:idx val="3"/>
              <c:layout>
                <c:manualLayout>
                  <c:x val="1.2304673986551374E-2"/>
                  <c:y val="1.28737402611620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152065481154926E-2"/>
                      <c:h val="5.95404626796984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F61-47A8-9C14-6980E17D59A7}"/>
                </c:ext>
              </c:extLst>
            </c:dLbl>
            <c:dLbl>
              <c:idx val="4"/>
              <c:layout>
                <c:manualLayout>
                  <c:x val="6.5142391693507268E-3"/>
                  <c:y val="1.1264411858321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62815252415654E-2"/>
                      <c:h val="8.20692863963410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66D-4A33-8132-1860B0B40970}"/>
                </c:ext>
              </c:extLst>
            </c:dLbl>
            <c:dLbl>
              <c:idx val="5"/>
              <c:layout>
                <c:manualLayout>
                  <c:x val="7.238043521500807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0188045510538E-2"/>
                      <c:h val="4.02300423511475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66D-4A33-8132-1860B0B40970}"/>
                </c:ext>
              </c:extLst>
            </c:dLbl>
            <c:dLbl>
              <c:idx val="6"/>
              <c:layout>
                <c:manualLayout>
                  <c:x val="1.302847833870145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61-47A8-9C14-6980E17D59A7}"/>
                </c:ext>
              </c:extLst>
            </c:dLbl>
            <c:dLbl>
              <c:idx val="7"/>
              <c:layout>
                <c:manualLayout>
                  <c:x val="8.6856522258009685E-3"/>
                  <c:y val="-3.2184033880918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61-47A8-9C14-6980E17D59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工作表1!$G$2:$G$9</c:f>
              <c:numCache>
                <c:formatCode>0.0_ </c:formatCode>
                <c:ptCount val="8"/>
                <c:pt idx="0">
                  <c:v>76.900000000000006</c:v>
                </c:pt>
                <c:pt idx="1">
                  <c:v>38</c:v>
                </c:pt>
                <c:pt idx="2">
                  <c:v>50</c:v>
                </c:pt>
                <c:pt idx="3">
                  <c:v>50</c:v>
                </c:pt>
                <c:pt idx="4">
                  <c:v>44.1</c:v>
                </c:pt>
                <c:pt idx="5">
                  <c:v>42.5</c:v>
                </c:pt>
                <c:pt idx="6">
                  <c:v>46.3</c:v>
                </c:pt>
                <c:pt idx="7">
                  <c:v>35.799999999999997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58F4-4999-80DD-925AE51C5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118720"/>
        <c:axId val="130872384"/>
      </c:barChart>
      <c:catAx>
        <c:axId val="161118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50" b="1" spc="-10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130872384"/>
        <c:crosses val="autoZero"/>
        <c:auto val="1"/>
        <c:lblAlgn val="ctr"/>
        <c:lblOffset val="100"/>
        <c:noMultiLvlLbl val="0"/>
      </c:catAx>
      <c:valAx>
        <c:axId val="130872384"/>
        <c:scaling>
          <c:orientation val="minMax"/>
          <c:max val="80"/>
          <c:min val="1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61118720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2276632369663362"/>
          <c:y val="5.2587501749623317E-2"/>
          <c:w val="0.59364984411541732"/>
          <c:h val="7.568958683012951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7859186598733"/>
          <c:y val="0.13125892806396"/>
          <c:w val="0.80344788406373113"/>
          <c:h val="0.61675350017998221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PMI(季調值)</c:v>
                </c:pt>
              </c:strCache>
            </c:strRef>
          </c:tx>
          <c:spPr>
            <a:ln w="28575">
              <a:solidFill>
                <a:srgbClr val="F9655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8"/>
            <c:spPr>
              <a:solidFill>
                <a:schemeClr val="bg1"/>
              </a:solidFill>
              <a:ln w="25400">
                <a:solidFill>
                  <a:srgbClr val="F96555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14A7-4513-A3B4-862BCE773405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14A7-4513-A3B4-862BCE773405}"/>
              </c:ext>
            </c:extLst>
          </c:dPt>
          <c:cat>
            <c:numRef>
              <c:f>工作表1!$A$125:$A$137</c:f>
              <c:numCache>
                <c:formatCode>mmm\-yy</c:formatCode>
                <c:ptCount val="13"/>
                <c:pt idx="0">
                  <c:v>44835</c:v>
                </c:pt>
                <c:pt idx="1">
                  <c:v>44866</c:v>
                </c:pt>
                <c:pt idx="2">
                  <c:v>44896</c:v>
                </c:pt>
                <c:pt idx="3">
                  <c:v>44927</c:v>
                </c:pt>
                <c:pt idx="4">
                  <c:v>44958</c:v>
                </c:pt>
                <c:pt idx="5">
                  <c:v>44986</c:v>
                </c:pt>
                <c:pt idx="6">
                  <c:v>45017</c:v>
                </c:pt>
                <c:pt idx="7">
                  <c:v>45047</c:v>
                </c:pt>
                <c:pt idx="8">
                  <c:v>45078</c:v>
                </c:pt>
                <c:pt idx="9">
                  <c:v>45108</c:v>
                </c:pt>
                <c:pt idx="10">
                  <c:v>45139</c:v>
                </c:pt>
                <c:pt idx="11">
                  <c:v>45170</c:v>
                </c:pt>
                <c:pt idx="12">
                  <c:v>45200</c:v>
                </c:pt>
              </c:numCache>
            </c:numRef>
          </c:cat>
          <c:val>
            <c:numRef>
              <c:f>工作表1!$B$125:$B$137</c:f>
              <c:numCache>
                <c:formatCode>0.0_ </c:formatCode>
                <c:ptCount val="13"/>
                <c:pt idx="0">
                  <c:v>45.4</c:v>
                </c:pt>
                <c:pt idx="1">
                  <c:v>43.9</c:v>
                </c:pt>
                <c:pt idx="2">
                  <c:v>43.7</c:v>
                </c:pt>
                <c:pt idx="3">
                  <c:v>40.4</c:v>
                </c:pt>
                <c:pt idx="4">
                  <c:v>51.4</c:v>
                </c:pt>
                <c:pt idx="5">
                  <c:v>47.3</c:v>
                </c:pt>
                <c:pt idx="6">
                  <c:v>42.8</c:v>
                </c:pt>
                <c:pt idx="7">
                  <c:v>41.3</c:v>
                </c:pt>
                <c:pt idx="8">
                  <c:v>48.3</c:v>
                </c:pt>
                <c:pt idx="9">
                  <c:v>46.1</c:v>
                </c:pt>
                <c:pt idx="10">
                  <c:v>45.5</c:v>
                </c:pt>
                <c:pt idx="11">
                  <c:v>48.2</c:v>
                </c:pt>
                <c:pt idx="12">
                  <c:v>47.1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A7-4513-A3B4-862BCE773405}"/>
            </c:ext>
          </c:extLst>
        </c:ser>
        <c:ser>
          <c:idx val="1"/>
          <c:order val="1"/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工作表1!$A$125:$A$137</c:f>
              <c:numCache>
                <c:formatCode>mmm\-yy</c:formatCode>
                <c:ptCount val="13"/>
                <c:pt idx="0">
                  <c:v>44835</c:v>
                </c:pt>
                <c:pt idx="1">
                  <c:v>44866</c:v>
                </c:pt>
                <c:pt idx="2">
                  <c:v>44896</c:v>
                </c:pt>
                <c:pt idx="3">
                  <c:v>44927</c:v>
                </c:pt>
                <c:pt idx="4">
                  <c:v>44958</c:v>
                </c:pt>
                <c:pt idx="5">
                  <c:v>44986</c:v>
                </c:pt>
                <c:pt idx="6">
                  <c:v>45017</c:v>
                </c:pt>
                <c:pt idx="7">
                  <c:v>45047</c:v>
                </c:pt>
                <c:pt idx="8">
                  <c:v>45078</c:v>
                </c:pt>
                <c:pt idx="9">
                  <c:v>45108</c:v>
                </c:pt>
                <c:pt idx="10">
                  <c:v>45139</c:v>
                </c:pt>
                <c:pt idx="11">
                  <c:v>45170</c:v>
                </c:pt>
                <c:pt idx="12">
                  <c:v>45200</c:v>
                </c:pt>
              </c:numCache>
            </c:numRef>
          </c:cat>
          <c:val>
            <c:numRef>
              <c:f>工作表1!$C$99:$C$111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4A7-4513-A3B4-862BCE773405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PMI(原始值)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</c:spPr>
          </c:marker>
          <c:cat>
            <c:numRef>
              <c:f>工作表1!$A$125:$A$137</c:f>
              <c:numCache>
                <c:formatCode>mmm\-yy</c:formatCode>
                <c:ptCount val="13"/>
                <c:pt idx="0">
                  <c:v>44835</c:v>
                </c:pt>
                <c:pt idx="1">
                  <c:v>44866</c:v>
                </c:pt>
                <c:pt idx="2">
                  <c:v>44896</c:v>
                </c:pt>
                <c:pt idx="3">
                  <c:v>44927</c:v>
                </c:pt>
                <c:pt idx="4">
                  <c:v>44958</c:v>
                </c:pt>
                <c:pt idx="5">
                  <c:v>44986</c:v>
                </c:pt>
                <c:pt idx="6">
                  <c:v>45017</c:v>
                </c:pt>
                <c:pt idx="7">
                  <c:v>45047</c:v>
                </c:pt>
                <c:pt idx="8">
                  <c:v>45078</c:v>
                </c:pt>
                <c:pt idx="9">
                  <c:v>45108</c:v>
                </c:pt>
                <c:pt idx="10">
                  <c:v>45139</c:v>
                </c:pt>
                <c:pt idx="11">
                  <c:v>45170</c:v>
                </c:pt>
                <c:pt idx="12">
                  <c:v>45200</c:v>
                </c:pt>
              </c:numCache>
            </c:numRef>
          </c:cat>
          <c:val>
            <c:numRef>
              <c:f>工作表1!$D$125:$D$137</c:f>
              <c:numCache>
                <c:formatCode>General</c:formatCode>
                <c:ptCount val="13"/>
                <c:pt idx="0">
                  <c:v>42.7</c:v>
                </c:pt>
                <c:pt idx="1">
                  <c:v>42.6</c:v>
                </c:pt>
                <c:pt idx="2">
                  <c:v>43.8</c:v>
                </c:pt>
                <c:pt idx="3">
                  <c:v>38.1</c:v>
                </c:pt>
                <c:pt idx="4">
                  <c:v>47.9</c:v>
                </c:pt>
                <c:pt idx="5">
                  <c:v>50.8</c:v>
                </c:pt>
                <c:pt idx="6">
                  <c:v>47.2</c:v>
                </c:pt>
                <c:pt idx="7" formatCode="0.0">
                  <c:v>43</c:v>
                </c:pt>
                <c:pt idx="8">
                  <c:v>48</c:v>
                </c:pt>
                <c:pt idx="9">
                  <c:v>46.7</c:v>
                </c:pt>
                <c:pt idx="10">
                  <c:v>45</c:v>
                </c:pt>
                <c:pt idx="11" formatCode="0.0_ ">
                  <c:v>47.6</c:v>
                </c:pt>
                <c:pt idx="12">
                  <c:v>45.6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219-4CEA-84B1-4CCD093F6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219136"/>
        <c:axId val="226759168"/>
      </c:lineChart>
      <c:dateAx>
        <c:axId val="240219136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226759168"/>
        <c:crosses val="autoZero"/>
        <c:auto val="1"/>
        <c:lblOffset val="100"/>
        <c:baseTimeUnit val="months"/>
        <c:majorUnit val="3"/>
        <c:majorTimeUnit val="months"/>
      </c:dateAx>
      <c:valAx>
        <c:axId val="226759168"/>
        <c:scaling>
          <c:orientation val="minMax"/>
          <c:max val="70"/>
          <c:min val="30"/>
        </c:scaling>
        <c:delete val="0"/>
        <c:axPos val="l"/>
        <c:majorGridlines>
          <c:spPr>
            <a:ln>
              <a:noFill/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240219136"/>
        <c:crosses val="autoZero"/>
        <c:crossBetween val="midCat"/>
        <c:majorUnit val="20"/>
        <c:minorUnit val="15"/>
      </c:valAx>
      <c:spPr>
        <a:ln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23960961118440541"/>
          <c:y val="1.8263077127105322E-2"/>
          <c:w val="0.66983817903807197"/>
          <c:h val="0.126158801129151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526530512233062E-2"/>
          <c:y val="7.5483419436427612E-2"/>
          <c:w val="0.92945058878847286"/>
          <c:h val="0.81289783535343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5月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工作表1!$B$2:$B$7</c:f>
              <c:numCache>
                <c:formatCode>0.0</c:formatCode>
                <c:ptCount val="6"/>
                <c:pt idx="0">
                  <c:v>48.5</c:v>
                </c:pt>
                <c:pt idx="1">
                  <c:v>40.799999999999997</c:v>
                </c:pt>
                <c:pt idx="2">
                  <c:v>51.7</c:v>
                </c:pt>
                <c:pt idx="3">
                  <c:v>42.4</c:v>
                </c:pt>
                <c:pt idx="4">
                  <c:v>47.3</c:v>
                </c:pt>
                <c:pt idx="5">
                  <c:v>40.299999999999997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30-4D64-B8BF-3FF20C2A1E3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6月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工作表1!$C$2:$C$7</c:f>
              <c:numCache>
                <c:formatCode>0.0</c:formatCode>
                <c:ptCount val="6"/>
                <c:pt idx="0">
                  <c:v>48.1</c:v>
                </c:pt>
                <c:pt idx="1">
                  <c:v>48.8</c:v>
                </c:pt>
                <c:pt idx="2">
                  <c:v>53</c:v>
                </c:pt>
                <c:pt idx="3">
                  <c:v>44.4</c:v>
                </c:pt>
                <c:pt idx="4">
                  <c:v>52.7</c:v>
                </c:pt>
                <c:pt idx="5">
                  <c:v>44.3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30-4D64-B8BF-3FF20C2A1E35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7月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工作表1!$D$2:$D$7</c:f>
              <c:numCache>
                <c:formatCode>0.0</c:formatCode>
                <c:ptCount val="6"/>
                <c:pt idx="0">
                  <c:v>45.8</c:v>
                </c:pt>
                <c:pt idx="1">
                  <c:v>46</c:v>
                </c:pt>
                <c:pt idx="2">
                  <c:v>58</c:v>
                </c:pt>
                <c:pt idx="3">
                  <c:v>46</c:v>
                </c:pt>
                <c:pt idx="4">
                  <c:v>48.6</c:v>
                </c:pt>
                <c:pt idx="5">
                  <c:v>42.8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30-4D64-B8BF-3FF20C2A1E35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8月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工作表1!$E$2:$E$7</c:f>
              <c:numCache>
                <c:formatCode>0.0</c:formatCode>
                <c:ptCount val="6"/>
                <c:pt idx="0">
                  <c:v>47.4</c:v>
                </c:pt>
                <c:pt idx="1">
                  <c:v>43.2</c:v>
                </c:pt>
                <c:pt idx="2">
                  <c:v>52.1</c:v>
                </c:pt>
                <c:pt idx="3">
                  <c:v>46.3</c:v>
                </c:pt>
                <c:pt idx="4">
                  <c:v>46.5</c:v>
                </c:pt>
                <c:pt idx="5">
                  <c:v>43.4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30-4D64-B8BF-3FF20C2A1E35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9月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7.3091379763817006E-3"/>
                  <c:y val="-1.05249229346358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75-4151-A839-65D667B40DCE}"/>
                </c:ext>
              </c:extLst>
            </c:dLbl>
            <c:dLbl>
              <c:idx val="1"/>
              <c:layout>
                <c:manualLayout>
                  <c:x val="4.385482785829020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58-4302-963B-3B2BBA38AD6D}"/>
                </c:ext>
              </c:extLst>
            </c:dLbl>
            <c:dLbl>
              <c:idx val="2"/>
              <c:layout>
                <c:manualLayout>
                  <c:x val="4.385482785828966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73-4217-B5CE-A0119FC08173}"/>
                </c:ext>
              </c:extLst>
            </c:dLbl>
            <c:dLbl>
              <c:idx val="3"/>
              <c:layout>
                <c:manualLayout>
                  <c:x val="-3.6545689881909574E-3"/>
                  <c:y val="-1.75415382243930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320414192158962E-2"/>
                      <c:h val="4.8414645499324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158-4302-963B-3B2BBA38AD6D}"/>
                </c:ext>
              </c:extLst>
            </c:dLbl>
            <c:dLbl>
              <c:idx val="4"/>
              <c:layout>
                <c:manualLayout>
                  <c:x val="7.3091379763816971E-3"/>
                  <c:y val="3.50830764487859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1639658346719E-2"/>
                      <c:h val="7.99894143032321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E4C-4DC3-BFE9-2F239628EC0E}"/>
                </c:ext>
              </c:extLst>
            </c:dLbl>
            <c:dLbl>
              <c:idx val="5"/>
              <c:layout>
                <c:manualLayout>
                  <c:x val="5.8473103811052529E-3"/>
                  <c:y val="3.50830764487853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58-4302-963B-3B2BBA38AD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工作表1!$F$2:$F$7</c:f>
              <c:numCache>
                <c:formatCode>0.0</c:formatCode>
                <c:ptCount val="6"/>
                <c:pt idx="0">
                  <c:v>53.6</c:v>
                </c:pt>
                <c:pt idx="1">
                  <c:v>48.2</c:v>
                </c:pt>
                <c:pt idx="2">
                  <c:v>50</c:v>
                </c:pt>
                <c:pt idx="3">
                  <c:v>42.9</c:v>
                </c:pt>
                <c:pt idx="4">
                  <c:v>53.2</c:v>
                </c:pt>
                <c:pt idx="5">
                  <c:v>42.9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630-4D64-B8BF-3FF20C2A1E35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10月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0255290348312079E-2"/>
                  <c:y val="1.1289292009705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30-4D64-B8BF-3FF20C2A1E35}"/>
                </c:ext>
              </c:extLst>
            </c:dLbl>
            <c:dLbl>
              <c:idx val="1"/>
              <c:layout>
                <c:manualLayout>
                  <c:x val="1.3566868638527343E-2"/>
                  <c:y val="4.3644451575718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630-4D64-B8BF-3FF20C2A1E35}"/>
                </c:ext>
              </c:extLst>
            </c:dLbl>
            <c:dLbl>
              <c:idx val="2"/>
              <c:layout>
                <c:manualLayout>
                  <c:x val="1.7636822404348336E-2"/>
                  <c:y val="1.1067607994814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630-4D64-B8BF-3FF20C2A1E35}"/>
                </c:ext>
              </c:extLst>
            </c:dLbl>
            <c:dLbl>
              <c:idx val="3"/>
              <c:layout>
                <c:manualLayout>
                  <c:x val="1.1168938350586544E-2"/>
                  <c:y val="8.50004930967831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630-4D64-B8BF-3FF20C2A1E35}"/>
                </c:ext>
              </c:extLst>
            </c:dLbl>
            <c:dLbl>
              <c:idx val="4"/>
              <c:layout>
                <c:manualLayout>
                  <c:x val="6.7834343192636716E-3"/>
                  <c:y val="1.0660936653427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630-4D64-B8BF-3FF20C2A1E35}"/>
                </c:ext>
              </c:extLst>
            </c:dLbl>
            <c:dLbl>
              <c:idx val="5"/>
              <c:layout>
                <c:manualLayout>
                  <c:x val="2.0150775430476574E-2"/>
                  <c:y val="1.9042099415493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630-4D64-B8BF-3FF20C2A1E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zh-TW" altLang="en-US" sz="12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工作表1!$G$2:$G$7</c:f>
              <c:numCache>
                <c:formatCode>0.0</c:formatCode>
                <c:ptCount val="6"/>
                <c:pt idx="0">
                  <c:v>48.5</c:v>
                </c:pt>
                <c:pt idx="1">
                  <c:v>43.6</c:v>
                </c:pt>
                <c:pt idx="2">
                  <c:v>51.7</c:v>
                </c:pt>
                <c:pt idx="3">
                  <c:v>46.2</c:v>
                </c:pt>
                <c:pt idx="4">
                  <c:v>50</c:v>
                </c:pt>
                <c:pt idx="5">
                  <c:v>44.3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630-4D64-B8BF-3FF20C2A1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29248"/>
        <c:axId val="226765056"/>
      </c:barChart>
      <c:catAx>
        <c:axId val="130229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1" kern="200" spc="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226765056"/>
        <c:crosses val="autoZero"/>
        <c:auto val="1"/>
        <c:lblAlgn val="ctr"/>
        <c:lblOffset val="100"/>
        <c:noMultiLvlLbl val="0"/>
      </c:catAx>
      <c:valAx>
        <c:axId val="226765056"/>
        <c:scaling>
          <c:orientation val="minMax"/>
          <c:max val="70"/>
          <c:min val="2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30229248"/>
        <c:crosses val="autoZero"/>
        <c:crossBetween val="between"/>
        <c:majorUnit val="15"/>
      </c:valAx>
    </c:plotArea>
    <c:legend>
      <c:legendPos val="t"/>
      <c:layout>
        <c:manualLayout>
          <c:xMode val="edge"/>
          <c:yMode val="edge"/>
          <c:x val="0.12593115252444392"/>
          <c:y val="6.6091267380280386E-2"/>
          <c:w val="0.76418699204361906"/>
          <c:h val="9.0044531113568888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90146371594495E-2"/>
          <c:y val="6.7358753302973681E-2"/>
          <c:w val="0.79518032590978083"/>
          <c:h val="0.515550922038793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9月</c:v>
                </c:pt>
              </c:strCache>
            </c:strRef>
          </c:tx>
          <c:spPr>
            <a:solidFill>
              <a:srgbClr val="EFB085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numFmt formatCode="#,##0.0_);[Red]\(#,##0.0\)" sourceLinked="0"/>
              <c:spPr/>
              <c:txPr>
                <a:bodyPr/>
                <a:lstStyle/>
                <a:p>
                  <a:pPr>
                    <a:defRPr sz="1200">
                      <a:latin typeface="Calibri" panose="020F0502020204030204" pitchFamily="34" charset="0"/>
                    </a:defRPr>
                  </a:pPr>
                  <a:endParaRPr lang="zh-TW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83C-47F8-B105-145BA4214560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工作表1!$A$2:$A$5</c:f>
              <c:strCache>
                <c:ptCount val="4"/>
                <c:pt idx="0">
                  <c:v>商業活動</c:v>
                </c:pt>
                <c:pt idx="1">
                  <c:v>新增訂單</c:v>
                </c:pt>
                <c:pt idx="2">
                  <c:v>人力僱用</c:v>
                </c:pt>
                <c:pt idx="3">
                  <c:v>供應商交貨
時間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54.4</c:v>
                </c:pt>
                <c:pt idx="1">
                  <c:v>52.2</c:v>
                </c:pt>
                <c:pt idx="2">
                  <c:v>53.3</c:v>
                </c:pt>
                <c:pt idx="3">
                  <c:v>54.2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3C-47F8-B105-145BA4214560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10月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1298974268785138E-3"/>
                  <c:y val="8.22534184031326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3C-47F8-B105-145BA4214560}"/>
                </c:ext>
              </c:extLst>
            </c:dLbl>
            <c:dLbl>
              <c:idx val="1"/>
              <c:layout>
                <c:manualLayout>
                  <c:x val="4.6949742978826831E-3"/>
                  <c:y val="1.59183847521354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3C-47F8-B105-145BA4214560}"/>
                </c:ext>
              </c:extLst>
            </c:dLbl>
            <c:dLbl>
              <c:idx val="2"/>
              <c:layout>
                <c:manualLayout>
                  <c:x val="1.6144857843521113E-2"/>
                  <c:y val="1.84534216380984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3C-47F8-B105-145BA4214560}"/>
                </c:ext>
              </c:extLst>
            </c:dLbl>
            <c:dLbl>
              <c:idx val="3"/>
              <c:layout>
                <c:manualLayout>
                  <c:x val="1.3414395667546868E-2"/>
                  <c:y val="1.00195715434757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3C-47F8-B105-145BA4214560}"/>
                </c:ext>
              </c:extLst>
            </c:dLbl>
            <c:dLbl>
              <c:idx val="4"/>
              <c:layout>
                <c:manualLayout>
                  <c:x val="2.5590473441986453E-3"/>
                  <c:y val="-7.68172073447665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3C-47F8-B105-145BA4214560}"/>
                </c:ext>
              </c:extLst>
            </c:dLbl>
            <c:dLbl>
              <c:idx val="5"/>
              <c:layout>
                <c:manualLayout>
                  <c:x val="0"/>
                  <c:y val="3.84070915821635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3C-47F8-B105-145BA4214560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工作表1!$A$2:$A$5</c:f>
              <c:strCache>
                <c:ptCount val="4"/>
                <c:pt idx="0">
                  <c:v>商業活動</c:v>
                </c:pt>
                <c:pt idx="1">
                  <c:v>新增訂單</c:v>
                </c:pt>
                <c:pt idx="2">
                  <c:v>人力僱用</c:v>
                </c:pt>
                <c:pt idx="3">
                  <c:v>供應商交貨
時間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53</c:v>
                </c:pt>
                <c:pt idx="1">
                  <c:v>50.6</c:v>
                </c:pt>
                <c:pt idx="2">
                  <c:v>55.6</c:v>
                </c:pt>
                <c:pt idx="3">
                  <c:v>53.5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83C-47F8-B105-145BA4214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304000"/>
        <c:axId val="231782016"/>
      </c:barChart>
      <c:catAx>
        <c:axId val="130304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wordArtVert"/>
          <a:lstStyle/>
          <a:p>
            <a:pPr>
              <a:defRPr sz="1200">
                <a:latin typeface="文鼎圓體M" panose="020F0609000000000000" pitchFamily="49" charset="-120"/>
                <a:ea typeface="文鼎圓體M" panose="020F0609000000000000" pitchFamily="49" charset="-120"/>
              </a:defRPr>
            </a:pPr>
            <a:endParaRPr lang="zh-TW"/>
          </a:p>
        </c:txPr>
        <c:crossAx val="231782016"/>
        <c:crosses val="autoZero"/>
        <c:auto val="1"/>
        <c:lblAlgn val="ctr"/>
        <c:lblOffset val="0"/>
        <c:noMultiLvlLbl val="0"/>
      </c:catAx>
      <c:valAx>
        <c:axId val="231782016"/>
        <c:scaling>
          <c:orientation val="minMax"/>
          <c:max val="75"/>
          <c:min val="25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30304000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23012776817130928"/>
          <c:y val="7.4698302672228847E-3"/>
          <c:w val="0.58774278798117385"/>
          <c:h val="9.4622751514919806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49723686615464"/>
          <c:y val="4.2006172755872651E-2"/>
          <c:w val="0.80420679064333367"/>
          <c:h val="0.73195288599369712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NMI</c:v>
                </c:pt>
              </c:strCache>
            </c:strRef>
          </c:tx>
          <c:spPr>
            <a:ln w="28575"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8"/>
            <c:spPr>
              <a:solidFill>
                <a:schemeClr val="bg1"/>
              </a:solidFill>
              <a:ln w="25400"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07DA-4534-8CA8-08359A822DA5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07DA-4534-8CA8-08359A822DA5}"/>
              </c:ext>
            </c:extLst>
          </c:dPt>
          <c:cat>
            <c:numRef>
              <c:f>工作表1!$A$100:$A$112</c:f>
              <c:numCache>
                <c:formatCode>mmm\-yy</c:formatCode>
                <c:ptCount val="13"/>
                <c:pt idx="0">
                  <c:v>44835</c:v>
                </c:pt>
                <c:pt idx="1">
                  <c:v>44866</c:v>
                </c:pt>
                <c:pt idx="2">
                  <c:v>44896</c:v>
                </c:pt>
                <c:pt idx="3">
                  <c:v>44927</c:v>
                </c:pt>
                <c:pt idx="4">
                  <c:v>44958</c:v>
                </c:pt>
                <c:pt idx="5">
                  <c:v>44986</c:v>
                </c:pt>
                <c:pt idx="6">
                  <c:v>45017</c:v>
                </c:pt>
                <c:pt idx="7">
                  <c:v>45047</c:v>
                </c:pt>
                <c:pt idx="8">
                  <c:v>45078</c:v>
                </c:pt>
                <c:pt idx="9">
                  <c:v>45108</c:v>
                </c:pt>
                <c:pt idx="10">
                  <c:v>45139</c:v>
                </c:pt>
                <c:pt idx="11">
                  <c:v>45170</c:v>
                </c:pt>
                <c:pt idx="12">
                  <c:v>45200</c:v>
                </c:pt>
              </c:numCache>
            </c:numRef>
          </c:cat>
          <c:val>
            <c:numRef>
              <c:f>工作表1!$B$100:$B$112</c:f>
              <c:numCache>
                <c:formatCode>0.0_ </c:formatCode>
                <c:ptCount val="13"/>
                <c:pt idx="0">
                  <c:v>50</c:v>
                </c:pt>
                <c:pt idx="1">
                  <c:v>52.2</c:v>
                </c:pt>
                <c:pt idx="2">
                  <c:v>53.3</c:v>
                </c:pt>
                <c:pt idx="3">
                  <c:v>50.1</c:v>
                </c:pt>
                <c:pt idx="4">
                  <c:v>50.2</c:v>
                </c:pt>
                <c:pt idx="5">
                  <c:v>53.2</c:v>
                </c:pt>
                <c:pt idx="6">
                  <c:v>55.8</c:v>
                </c:pt>
                <c:pt idx="7">
                  <c:v>52</c:v>
                </c:pt>
                <c:pt idx="8">
                  <c:v>54.6</c:v>
                </c:pt>
                <c:pt idx="9">
                  <c:v>55.7</c:v>
                </c:pt>
                <c:pt idx="10">
                  <c:v>54.3</c:v>
                </c:pt>
                <c:pt idx="11">
                  <c:v>53.5</c:v>
                </c:pt>
                <c:pt idx="12">
                  <c:v>53.2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DA-4534-8CA8-08359A822DA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工作表1!$A$100:$A$112</c:f>
              <c:numCache>
                <c:formatCode>mmm\-yy</c:formatCode>
                <c:ptCount val="13"/>
                <c:pt idx="0">
                  <c:v>44835</c:v>
                </c:pt>
                <c:pt idx="1">
                  <c:v>44866</c:v>
                </c:pt>
                <c:pt idx="2">
                  <c:v>44896</c:v>
                </c:pt>
                <c:pt idx="3">
                  <c:v>44927</c:v>
                </c:pt>
                <c:pt idx="4">
                  <c:v>44958</c:v>
                </c:pt>
                <c:pt idx="5">
                  <c:v>44986</c:v>
                </c:pt>
                <c:pt idx="6">
                  <c:v>45017</c:v>
                </c:pt>
                <c:pt idx="7">
                  <c:v>45047</c:v>
                </c:pt>
                <c:pt idx="8">
                  <c:v>45078</c:v>
                </c:pt>
                <c:pt idx="9">
                  <c:v>45108</c:v>
                </c:pt>
                <c:pt idx="10">
                  <c:v>45139</c:v>
                </c:pt>
                <c:pt idx="11">
                  <c:v>45170</c:v>
                </c:pt>
                <c:pt idx="12">
                  <c:v>45200</c:v>
                </c:pt>
              </c:numCache>
            </c:numRef>
          </c:cat>
          <c:val>
            <c:numRef>
              <c:f>工作表1!$C$74:$C$86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7DA-4534-8CA8-08359A822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55968"/>
        <c:axId val="240149632"/>
      </c:lineChart>
      <c:dateAx>
        <c:axId val="131155968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240149632"/>
        <c:crosses val="autoZero"/>
        <c:auto val="1"/>
        <c:lblOffset val="100"/>
        <c:baseTimeUnit val="months"/>
        <c:majorUnit val="3"/>
        <c:majorTimeUnit val="months"/>
      </c:dateAx>
      <c:valAx>
        <c:axId val="240149632"/>
        <c:scaling>
          <c:orientation val="minMax"/>
          <c:max val="65"/>
          <c:min val="35"/>
        </c:scaling>
        <c:delete val="0"/>
        <c:axPos val="l"/>
        <c:majorGridlines>
          <c:spPr>
            <a:ln>
              <a:noFill/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131155968"/>
        <c:crosses val="autoZero"/>
        <c:crossBetween val="midCat"/>
        <c:majorUnit val="15"/>
        <c:minorUnit val="15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77095527751259E-2"/>
          <c:y val="8.3869461651852578E-2"/>
          <c:w val="0.93414352849342475"/>
          <c:h val="0.79062713440943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5月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工作表1!$B$2:$B$9</c:f>
              <c:numCache>
                <c:formatCode>0.0_ </c:formatCode>
                <c:ptCount val="8"/>
                <c:pt idx="0">
                  <c:v>56.8</c:v>
                </c:pt>
                <c:pt idx="1">
                  <c:v>53.9</c:v>
                </c:pt>
                <c:pt idx="2">
                  <c:v>56.8</c:v>
                </c:pt>
                <c:pt idx="3">
                  <c:v>51.2</c:v>
                </c:pt>
                <c:pt idx="4">
                  <c:v>53.3</c:v>
                </c:pt>
                <c:pt idx="5">
                  <c:v>51.9</c:v>
                </c:pt>
                <c:pt idx="6">
                  <c:v>43.8</c:v>
                </c:pt>
                <c:pt idx="7">
                  <c:v>40.200000000000003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D-48FE-BCFC-76435573527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6月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工作表1!$C$2:$C$9</c:f>
              <c:numCache>
                <c:formatCode>0.0_ </c:formatCode>
                <c:ptCount val="8"/>
                <c:pt idx="0">
                  <c:v>64.599999999999994</c:v>
                </c:pt>
                <c:pt idx="1">
                  <c:v>52.6</c:v>
                </c:pt>
                <c:pt idx="2">
                  <c:v>57</c:v>
                </c:pt>
                <c:pt idx="3">
                  <c:v>64.7</c:v>
                </c:pt>
                <c:pt idx="4">
                  <c:v>47.1</c:v>
                </c:pt>
                <c:pt idx="5">
                  <c:v>51.4</c:v>
                </c:pt>
                <c:pt idx="6">
                  <c:v>47.2</c:v>
                </c:pt>
                <c:pt idx="7">
                  <c:v>42.3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D-48FE-BCFC-76435573527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7月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工作表1!$D$2:$D$9</c:f>
              <c:numCache>
                <c:formatCode>0.0_ </c:formatCode>
                <c:ptCount val="8"/>
                <c:pt idx="0">
                  <c:v>65.599999999999994</c:v>
                </c:pt>
                <c:pt idx="1">
                  <c:v>52.7</c:v>
                </c:pt>
                <c:pt idx="2">
                  <c:v>59.7</c:v>
                </c:pt>
                <c:pt idx="3">
                  <c:v>62.2</c:v>
                </c:pt>
                <c:pt idx="4">
                  <c:v>57.5</c:v>
                </c:pt>
                <c:pt idx="5">
                  <c:v>49.9</c:v>
                </c:pt>
                <c:pt idx="6">
                  <c:v>49.1</c:v>
                </c:pt>
                <c:pt idx="7">
                  <c:v>45.2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ED-48FE-BCFC-764355735271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8月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工作表1!$E$2:$E$9</c:f>
              <c:numCache>
                <c:formatCode>0.0_ </c:formatCode>
                <c:ptCount val="8"/>
                <c:pt idx="0">
                  <c:v>47.7</c:v>
                </c:pt>
                <c:pt idx="1">
                  <c:v>51.3</c:v>
                </c:pt>
                <c:pt idx="2">
                  <c:v>53.5</c:v>
                </c:pt>
                <c:pt idx="3">
                  <c:v>58.4</c:v>
                </c:pt>
                <c:pt idx="4">
                  <c:v>51.4</c:v>
                </c:pt>
                <c:pt idx="5">
                  <c:v>55.6</c:v>
                </c:pt>
                <c:pt idx="6">
                  <c:v>55.5</c:v>
                </c:pt>
                <c:pt idx="7">
                  <c:v>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ED-48FE-BCFC-764355735271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9月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2.5561894477070565E-17"/>
                  <c:y val="-2.29824676603847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FC-4C18-9D9A-FFFF65E689CA}"/>
                </c:ext>
              </c:extLst>
            </c:dLbl>
            <c:dLbl>
              <c:idx val="1"/>
              <c:layout>
                <c:manualLayout>
                  <c:x val="-1.3943012601958306E-2"/>
                  <c:y val="-6.56641933153857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FC-4C18-9D9A-FFFF65E689CA}"/>
                </c:ext>
              </c:extLst>
            </c:dLbl>
            <c:dLbl>
              <c:idx val="2"/>
              <c:layout>
                <c:manualLayout>
                  <c:x val="-4.1829037805874835E-3"/>
                  <c:y val="3.28320966576925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91-4957-A5E6-CAE47C21A936}"/>
                </c:ext>
              </c:extLst>
            </c:dLbl>
            <c:dLbl>
              <c:idx val="3"/>
              <c:layout>
                <c:manualLayout>
                  <c:x val="2.7886025203916558E-3"/>
                  <c:y val="-6.56641933153857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B8-4705-9CA6-5ABDAE95A47D}"/>
                </c:ext>
              </c:extLst>
            </c:dLbl>
            <c:dLbl>
              <c:idx val="4"/>
              <c:layout>
                <c:manualLayout>
                  <c:x val="-1.3943012601958279E-3"/>
                  <c:y val="-1.96992579946155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74-4240-86FF-F37572D9E25A}"/>
                </c:ext>
              </c:extLst>
            </c:dLbl>
            <c:dLbl>
              <c:idx val="5"/>
              <c:layout>
                <c:manualLayout>
                  <c:x val="-6.9715063009792421E-3"/>
                  <c:y val="-1.31328386630770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B8-4705-9CA6-5ABDAE95A47D}"/>
                </c:ext>
              </c:extLst>
            </c:dLbl>
            <c:dLbl>
              <c:idx val="6"/>
              <c:layout>
                <c:manualLayout>
                  <c:x val="8.365807561174967E-3"/>
                  <c:y val="-3.28320966576925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91-4957-A5E6-CAE47C21A936}"/>
                </c:ext>
              </c:extLst>
            </c:dLbl>
            <c:dLbl>
              <c:idx val="7"/>
              <c:layout>
                <c:manualLayout>
                  <c:x val="-3.4857531504895699E-3"/>
                  <c:y val="1.8057653161730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16905189161119E-2"/>
                      <c:h val="7.24604373235274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7CC-4951-BB33-FDBECA7914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工作表1!$F$2:$F$9</c:f>
              <c:numCache>
                <c:formatCode>0.0_ </c:formatCode>
                <c:ptCount val="8"/>
                <c:pt idx="0">
                  <c:v>46.3</c:v>
                </c:pt>
                <c:pt idx="1">
                  <c:v>57.4</c:v>
                </c:pt>
                <c:pt idx="2">
                  <c:v>55.4</c:v>
                </c:pt>
                <c:pt idx="3">
                  <c:v>49.4</c:v>
                </c:pt>
                <c:pt idx="4">
                  <c:v>50</c:v>
                </c:pt>
                <c:pt idx="5">
                  <c:v>56</c:v>
                </c:pt>
                <c:pt idx="6">
                  <c:v>51</c:v>
                </c:pt>
                <c:pt idx="7">
                  <c:v>50.4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FED-48FE-BCFC-764355735271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10月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3737709975457004E-2"/>
                  <c:y val="-2.7678750084665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FED-48FE-BCFC-764355735271}"/>
                </c:ext>
              </c:extLst>
            </c:dLbl>
            <c:dLbl>
              <c:idx val="1"/>
              <c:layout>
                <c:manualLayout>
                  <c:x val="9.5549159823703229E-3"/>
                  <c:y val="-1.39006443880646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FED-48FE-BCFC-764355735271}"/>
                </c:ext>
              </c:extLst>
            </c:dLbl>
            <c:dLbl>
              <c:idx val="2"/>
              <c:layout>
                <c:manualLayout>
                  <c:x val="1.0744024403565627E-2"/>
                  <c:y val="-1.27993472875776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FED-48FE-BCFC-764355735271}"/>
                </c:ext>
              </c:extLst>
            </c:dLbl>
            <c:dLbl>
              <c:idx val="3"/>
              <c:layout>
                <c:manualLayout>
                  <c:x val="1.6526422283349464E-2"/>
                  <c:y val="-1.6149772269339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FED-48FE-BCFC-764355735271}"/>
                </c:ext>
              </c:extLst>
            </c:dLbl>
            <c:dLbl>
              <c:idx val="4"/>
              <c:layout>
                <c:manualLayout>
                  <c:x val="1.353284649895894E-2"/>
                  <c:y val="-1.04261295921633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FED-48FE-BCFC-764355735271}"/>
                </c:ext>
              </c:extLst>
            </c:dLbl>
            <c:dLbl>
              <c:idx val="5"/>
              <c:layout>
                <c:manualLayout>
                  <c:x val="6.6980256364792103E-3"/>
                  <c:y val="1.1899179094175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FED-48FE-BCFC-764355735271}"/>
                </c:ext>
              </c:extLst>
            </c:dLbl>
            <c:dLbl>
              <c:idx val="6"/>
              <c:layout>
                <c:manualLayout>
                  <c:x val="1.7647352666546268E-2"/>
                  <c:y val="-1.1925806700126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FED-48FE-BCFC-764355735271}"/>
                </c:ext>
              </c:extLst>
            </c:dLbl>
            <c:dLbl>
              <c:idx val="7"/>
              <c:layout>
                <c:manualLayout>
                  <c:x val="1.3247618571873211E-2"/>
                  <c:y val="-2.29928084782297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FED-48FE-BCFC-7643557352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工作表1!$G$2:$G$9</c:f>
              <c:numCache>
                <c:formatCode>0.0_ </c:formatCode>
                <c:ptCount val="8"/>
                <c:pt idx="0">
                  <c:v>53.8</c:v>
                </c:pt>
                <c:pt idx="1">
                  <c:v>54.5</c:v>
                </c:pt>
                <c:pt idx="2">
                  <c:v>56.6</c:v>
                </c:pt>
                <c:pt idx="3">
                  <c:v>49</c:v>
                </c:pt>
                <c:pt idx="4">
                  <c:v>52.2</c:v>
                </c:pt>
                <c:pt idx="5">
                  <c:v>58.1</c:v>
                </c:pt>
                <c:pt idx="6">
                  <c:v>47.7</c:v>
                </c:pt>
                <c:pt idx="7">
                  <c:v>50.7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8FED-48FE-BCFC-764355735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957504"/>
        <c:axId val="231780864"/>
      </c:barChart>
      <c:catAx>
        <c:axId val="263957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50" b="1" spc="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231780864"/>
        <c:crosses val="autoZero"/>
        <c:auto val="1"/>
        <c:lblAlgn val="ctr"/>
        <c:lblOffset val="100"/>
        <c:noMultiLvlLbl val="0"/>
      </c:catAx>
      <c:valAx>
        <c:axId val="231780864"/>
        <c:scaling>
          <c:orientation val="minMax"/>
          <c:max val="80"/>
          <c:min val="1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263957504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20583116039058155"/>
          <c:y val="3.9963651965022301E-2"/>
          <c:w val="0.59084205773110843"/>
          <c:h val="7.4376623340598011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00509589707291"/>
          <c:y val="7.1981544789028212E-2"/>
          <c:w val="0.87798874650780867"/>
          <c:h val="0.68893590547614847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未來六個月景氣狀況預期指數</c:v>
                </c:pt>
              </c:strCache>
            </c:strRef>
          </c:tx>
          <c:spPr>
            <a:ln w="28575">
              <a:solidFill>
                <a:srgbClr val="F73D29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8"/>
            <c:spPr>
              <a:solidFill>
                <a:schemeClr val="bg1"/>
              </a:solidFill>
              <a:ln w="22225">
                <a:solidFill>
                  <a:srgbClr val="F73D29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A5D0-40E2-842C-67743C97BE7C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A5D0-40E2-842C-67743C97BE7C}"/>
              </c:ext>
            </c:extLst>
          </c:dPt>
          <c:cat>
            <c:numRef>
              <c:f>工作表1!$A$125:$A$137</c:f>
              <c:numCache>
                <c:formatCode>mmm\-yy</c:formatCode>
                <c:ptCount val="13"/>
                <c:pt idx="0">
                  <c:v>44835</c:v>
                </c:pt>
                <c:pt idx="1">
                  <c:v>44866</c:v>
                </c:pt>
                <c:pt idx="2">
                  <c:v>44896</c:v>
                </c:pt>
                <c:pt idx="3">
                  <c:v>44927</c:v>
                </c:pt>
                <c:pt idx="4">
                  <c:v>44958</c:v>
                </c:pt>
                <c:pt idx="5">
                  <c:v>44986</c:v>
                </c:pt>
                <c:pt idx="6">
                  <c:v>45017</c:v>
                </c:pt>
                <c:pt idx="7">
                  <c:v>45047</c:v>
                </c:pt>
                <c:pt idx="8">
                  <c:v>45078</c:v>
                </c:pt>
                <c:pt idx="9">
                  <c:v>45108</c:v>
                </c:pt>
                <c:pt idx="10">
                  <c:v>45139</c:v>
                </c:pt>
                <c:pt idx="11">
                  <c:v>45170</c:v>
                </c:pt>
                <c:pt idx="12">
                  <c:v>45200</c:v>
                </c:pt>
              </c:numCache>
            </c:numRef>
          </c:cat>
          <c:val>
            <c:numRef>
              <c:f>工作表1!$B$125:$B$137</c:f>
              <c:numCache>
                <c:formatCode>0.0_ </c:formatCode>
                <c:ptCount val="13"/>
                <c:pt idx="0">
                  <c:v>24.8</c:v>
                </c:pt>
                <c:pt idx="1">
                  <c:v>25.3</c:v>
                </c:pt>
                <c:pt idx="2">
                  <c:v>29.3</c:v>
                </c:pt>
                <c:pt idx="3">
                  <c:v>38.9</c:v>
                </c:pt>
                <c:pt idx="4">
                  <c:v>44.7</c:v>
                </c:pt>
                <c:pt idx="5">
                  <c:v>46.2</c:v>
                </c:pt>
                <c:pt idx="6">
                  <c:v>44.9</c:v>
                </c:pt>
                <c:pt idx="7">
                  <c:v>38.200000000000003</c:v>
                </c:pt>
                <c:pt idx="8">
                  <c:v>44.9</c:v>
                </c:pt>
                <c:pt idx="9">
                  <c:v>43.2</c:v>
                </c:pt>
                <c:pt idx="10">
                  <c:v>42.1</c:v>
                </c:pt>
                <c:pt idx="11">
                  <c:v>44.7</c:v>
                </c:pt>
                <c:pt idx="12">
                  <c:v>39.799999999999997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5D0-40E2-842C-67743C97BE7C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工作表1!$A$125:$A$137</c:f>
              <c:numCache>
                <c:formatCode>mmm\-yy</c:formatCode>
                <c:ptCount val="13"/>
                <c:pt idx="0">
                  <c:v>44835</c:v>
                </c:pt>
                <c:pt idx="1">
                  <c:v>44866</c:v>
                </c:pt>
                <c:pt idx="2">
                  <c:v>44896</c:v>
                </c:pt>
                <c:pt idx="3">
                  <c:v>44927</c:v>
                </c:pt>
                <c:pt idx="4">
                  <c:v>44958</c:v>
                </c:pt>
                <c:pt idx="5">
                  <c:v>44986</c:v>
                </c:pt>
                <c:pt idx="6">
                  <c:v>45017</c:v>
                </c:pt>
                <c:pt idx="7">
                  <c:v>45047</c:v>
                </c:pt>
                <c:pt idx="8">
                  <c:v>45078</c:v>
                </c:pt>
                <c:pt idx="9">
                  <c:v>45108</c:v>
                </c:pt>
                <c:pt idx="10">
                  <c:v>45139</c:v>
                </c:pt>
                <c:pt idx="11">
                  <c:v>45170</c:v>
                </c:pt>
                <c:pt idx="12">
                  <c:v>45200</c:v>
                </c:pt>
              </c:numCache>
            </c:numRef>
          </c:cat>
          <c:val>
            <c:numRef>
              <c:f>工作表1!$C$97:$C$109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5D0-40E2-842C-67743C97BE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786304"/>
        <c:axId val="130872960"/>
      </c:lineChart>
      <c:dateAx>
        <c:axId val="130786304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130872960"/>
        <c:crosses val="autoZero"/>
        <c:auto val="1"/>
        <c:lblOffset val="100"/>
        <c:baseTimeUnit val="months"/>
        <c:majorUnit val="3"/>
        <c:majorTimeUnit val="months"/>
      </c:dateAx>
      <c:valAx>
        <c:axId val="130872960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130786304"/>
        <c:crosses val="autoZero"/>
        <c:crossBetween val="between"/>
        <c:majorUnit val="50"/>
        <c:minorUnit val="25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807799102322901E-2"/>
          <c:y val="7.198150070046419E-2"/>
          <c:w val="0.83251202650243628"/>
          <c:h val="0.68893590547614847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未來六個月景氣狀況預期指數</c:v>
                </c:pt>
              </c:strCache>
            </c:strRef>
          </c:tx>
          <c:spPr>
            <a:ln w="28575"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9"/>
            <c:spPr>
              <a:solidFill>
                <a:schemeClr val="bg1"/>
              </a:solidFill>
              <a:ln w="22225"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2BCD-4391-A640-2C242D1326DD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2BCD-4391-A640-2C242D1326DD}"/>
              </c:ext>
            </c:extLst>
          </c:dPt>
          <c:cat>
            <c:numRef>
              <c:f>工作表1!$A$100:$A$112</c:f>
              <c:numCache>
                <c:formatCode>mmm\-yy</c:formatCode>
                <c:ptCount val="13"/>
                <c:pt idx="0">
                  <c:v>44835</c:v>
                </c:pt>
                <c:pt idx="1">
                  <c:v>44866</c:v>
                </c:pt>
                <c:pt idx="2">
                  <c:v>44896</c:v>
                </c:pt>
                <c:pt idx="3">
                  <c:v>44927</c:v>
                </c:pt>
                <c:pt idx="4">
                  <c:v>44958</c:v>
                </c:pt>
                <c:pt idx="5">
                  <c:v>44986</c:v>
                </c:pt>
                <c:pt idx="6">
                  <c:v>45017</c:v>
                </c:pt>
                <c:pt idx="7">
                  <c:v>45047</c:v>
                </c:pt>
                <c:pt idx="8">
                  <c:v>45078</c:v>
                </c:pt>
                <c:pt idx="9">
                  <c:v>45108</c:v>
                </c:pt>
                <c:pt idx="10">
                  <c:v>45139</c:v>
                </c:pt>
                <c:pt idx="11">
                  <c:v>45170</c:v>
                </c:pt>
                <c:pt idx="12">
                  <c:v>45200</c:v>
                </c:pt>
              </c:numCache>
            </c:numRef>
          </c:cat>
          <c:val>
            <c:numRef>
              <c:f>工作表1!$B$100:$B$112</c:f>
              <c:numCache>
                <c:formatCode>General</c:formatCode>
                <c:ptCount val="13"/>
                <c:pt idx="0">
                  <c:v>33.6</c:v>
                </c:pt>
                <c:pt idx="1">
                  <c:v>37.4</c:v>
                </c:pt>
                <c:pt idx="2">
                  <c:v>36.200000000000003</c:v>
                </c:pt>
                <c:pt idx="3">
                  <c:v>44.3</c:v>
                </c:pt>
                <c:pt idx="4">
                  <c:v>47.7</c:v>
                </c:pt>
                <c:pt idx="5">
                  <c:v>49.9</c:v>
                </c:pt>
                <c:pt idx="6">
                  <c:v>43.3</c:v>
                </c:pt>
                <c:pt idx="7">
                  <c:v>41.8</c:v>
                </c:pt>
                <c:pt idx="8">
                  <c:v>50.1</c:v>
                </c:pt>
                <c:pt idx="9">
                  <c:v>50.8</c:v>
                </c:pt>
                <c:pt idx="10">
                  <c:v>45</c:v>
                </c:pt>
                <c:pt idx="11">
                  <c:v>48</c:v>
                </c:pt>
                <c:pt idx="12">
                  <c:v>45.1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BCD-4391-A640-2C242D1326DD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工作表1!$A$100:$A$112</c:f>
              <c:numCache>
                <c:formatCode>mmm\-yy</c:formatCode>
                <c:ptCount val="13"/>
                <c:pt idx="0">
                  <c:v>44835</c:v>
                </c:pt>
                <c:pt idx="1">
                  <c:v>44866</c:v>
                </c:pt>
                <c:pt idx="2">
                  <c:v>44896</c:v>
                </c:pt>
                <c:pt idx="3">
                  <c:v>44927</c:v>
                </c:pt>
                <c:pt idx="4">
                  <c:v>44958</c:v>
                </c:pt>
                <c:pt idx="5">
                  <c:v>44986</c:v>
                </c:pt>
                <c:pt idx="6">
                  <c:v>45017</c:v>
                </c:pt>
                <c:pt idx="7">
                  <c:v>45047</c:v>
                </c:pt>
                <c:pt idx="8">
                  <c:v>45078</c:v>
                </c:pt>
                <c:pt idx="9">
                  <c:v>45108</c:v>
                </c:pt>
                <c:pt idx="10">
                  <c:v>45139</c:v>
                </c:pt>
                <c:pt idx="11">
                  <c:v>45170</c:v>
                </c:pt>
                <c:pt idx="12">
                  <c:v>45200</c:v>
                </c:pt>
              </c:numCache>
            </c:numRef>
          </c:cat>
          <c:val>
            <c:numRef>
              <c:f>工作表1!$C$73:$C$85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BCD-4391-A640-2C242D1326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36000"/>
        <c:axId val="130870080"/>
      </c:lineChart>
      <c:dateAx>
        <c:axId val="131136000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130870080"/>
        <c:crosses val="autoZero"/>
        <c:auto val="1"/>
        <c:lblOffset val="100"/>
        <c:baseTimeUnit val="months"/>
        <c:majorUnit val="3"/>
        <c:majorTimeUnit val="months"/>
      </c:dateAx>
      <c:valAx>
        <c:axId val="130870080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131136000"/>
        <c:crosses val="autoZero"/>
        <c:crossBetween val="between"/>
        <c:majorUnit val="50"/>
        <c:minorUnit val="3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83800244701143E-2"/>
          <c:y val="0.1060114693107404"/>
          <c:w val="0.92341395004712679"/>
          <c:h val="0.786694716740089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5月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工作表1!$B$2:$B$7</c:f>
              <c:numCache>
                <c:formatCode>0.0</c:formatCode>
                <c:ptCount val="6"/>
                <c:pt idx="0">
                  <c:v>44.9</c:v>
                </c:pt>
                <c:pt idx="1">
                  <c:v>38.700000000000003</c:v>
                </c:pt>
                <c:pt idx="2">
                  <c:v>43.8</c:v>
                </c:pt>
                <c:pt idx="3">
                  <c:v>30.4</c:v>
                </c:pt>
                <c:pt idx="4">
                  <c:v>43.2</c:v>
                </c:pt>
                <c:pt idx="5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30-400C-AE7C-EAD084B5EFD7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6月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工作表1!$C$2:$C$7</c:f>
              <c:numCache>
                <c:formatCode>0.0</c:formatCode>
                <c:ptCount val="6"/>
                <c:pt idx="0">
                  <c:v>50</c:v>
                </c:pt>
                <c:pt idx="1">
                  <c:v>48.4</c:v>
                </c:pt>
                <c:pt idx="2">
                  <c:v>45.7</c:v>
                </c:pt>
                <c:pt idx="3">
                  <c:v>34.1</c:v>
                </c:pt>
                <c:pt idx="4">
                  <c:v>40.9</c:v>
                </c:pt>
                <c:pt idx="5">
                  <c:v>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30-400C-AE7C-EAD084B5EFD7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7月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工作表1!$D$2:$D$7</c:f>
              <c:numCache>
                <c:formatCode>0.0</c:formatCode>
                <c:ptCount val="6"/>
                <c:pt idx="0">
                  <c:v>51.3</c:v>
                </c:pt>
                <c:pt idx="1">
                  <c:v>41.3</c:v>
                </c:pt>
                <c:pt idx="2">
                  <c:v>54</c:v>
                </c:pt>
                <c:pt idx="3">
                  <c:v>37.5</c:v>
                </c:pt>
                <c:pt idx="4">
                  <c:v>52.3</c:v>
                </c:pt>
                <c:pt idx="5">
                  <c:v>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30-400C-AE7C-EAD084B5EFD7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8月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工作表1!$E$2:$E$7</c:f>
              <c:numCache>
                <c:formatCode>0.0</c:formatCode>
                <c:ptCount val="6"/>
                <c:pt idx="0">
                  <c:v>48.7</c:v>
                </c:pt>
                <c:pt idx="1">
                  <c:v>41.4</c:v>
                </c:pt>
                <c:pt idx="2">
                  <c:v>52.1</c:v>
                </c:pt>
                <c:pt idx="3">
                  <c:v>37</c:v>
                </c:pt>
                <c:pt idx="4">
                  <c:v>50</c:v>
                </c:pt>
                <c:pt idx="5">
                  <c:v>36.6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30-400C-AE7C-EAD084B5EFD7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9月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-5.0924622736761406E-3"/>
                  <c:y val="-1.61073141082269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469633515711077E-2"/>
                      <c:h val="6.37899867021748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07F-4796-9E83-09098CD1B597}"/>
                </c:ext>
              </c:extLst>
            </c:dLbl>
            <c:dLbl>
              <c:idx val="2"/>
              <c:layout>
                <c:manualLayout>
                  <c:x val="5.3348988479777913E-17"/>
                  <c:y val="-9.66514950032952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13-4C66-912E-CEF932905CCB}"/>
                </c:ext>
              </c:extLst>
            </c:dLbl>
            <c:dLbl>
              <c:idx val="3"/>
              <c:layout>
                <c:manualLayout>
                  <c:x val="1.4549892210503257E-3"/>
                  <c:y val="-1.61085825005492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E7-43F6-AC07-8C9FC4B1D9ED}"/>
                </c:ext>
              </c:extLst>
            </c:dLbl>
            <c:dLbl>
              <c:idx val="4"/>
              <c:layout>
                <c:manualLayout>
                  <c:x val="-1.0184924547352387E-2"/>
                  <c:y val="6.4434330002196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284708968358797E-2"/>
                      <c:h val="8.9563718703053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FE7-43F6-AC07-8C9FC4B1D9ED}"/>
                </c:ext>
              </c:extLst>
            </c:dLbl>
            <c:dLbl>
              <c:idx val="5"/>
              <c:layout>
                <c:manualLayout>
                  <c:x val="-7.2749461052517353E-3"/>
                  <c:y val="6.44343300021968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E7-43F6-AC07-8C9FC4B1D9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工作表1!$F$2:$F$7</c:f>
              <c:numCache>
                <c:formatCode>0.0</c:formatCode>
                <c:ptCount val="6"/>
                <c:pt idx="0">
                  <c:v>51.3</c:v>
                </c:pt>
                <c:pt idx="1">
                  <c:v>43.7</c:v>
                </c:pt>
                <c:pt idx="2">
                  <c:v>54.5</c:v>
                </c:pt>
                <c:pt idx="3">
                  <c:v>39.299999999999997</c:v>
                </c:pt>
                <c:pt idx="4">
                  <c:v>50</c:v>
                </c:pt>
                <c:pt idx="5">
                  <c:v>42.9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30-400C-AE7C-EAD084B5EFD7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10月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4389041433624912E-2"/>
                  <c:y val="-4.681203050459155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30-400C-AE7C-EAD084B5EFD7}"/>
                </c:ext>
              </c:extLst>
            </c:dLbl>
            <c:dLbl>
              <c:idx val="1"/>
              <c:layout>
                <c:manualLayout>
                  <c:x val="1.7218479921206033E-2"/>
                  <c:y val="2.7749126204528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30-400C-AE7C-EAD084B5EFD7}"/>
                </c:ext>
              </c:extLst>
            </c:dLbl>
            <c:dLbl>
              <c:idx val="2"/>
              <c:layout>
                <c:manualLayout>
                  <c:x val="1.0050882233287067E-2"/>
                  <c:y val="1.1890021688013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30-400C-AE7C-EAD084B5EFD7}"/>
                </c:ext>
              </c:extLst>
            </c:dLbl>
            <c:dLbl>
              <c:idx val="3"/>
              <c:layout>
                <c:manualLayout>
                  <c:x val="1.4389041433624938E-2"/>
                  <c:y val="-1.49568822713760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330-400C-AE7C-EAD084B5EFD7}"/>
                </c:ext>
              </c:extLst>
            </c:dLbl>
            <c:dLbl>
              <c:idx val="4"/>
              <c:layout>
                <c:manualLayout>
                  <c:x val="1.7218479921206141E-2"/>
                  <c:y val="1.7835149562096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30-400C-AE7C-EAD084B5EFD7}"/>
                </c:ext>
              </c:extLst>
            </c:dLbl>
            <c:dLbl>
              <c:idx val="5"/>
              <c:layout>
                <c:manualLayout>
                  <c:x val="1.4335195375838144E-2"/>
                  <c:y val="-1.1890255748166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30-400C-AE7C-EAD084B5E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zh-TW" altLang="en-US" sz="12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工作表1!$G$2:$G$7</c:f>
              <c:numCache>
                <c:formatCode>0.0</c:formatCode>
                <c:ptCount val="6"/>
                <c:pt idx="0">
                  <c:v>46.2</c:v>
                </c:pt>
                <c:pt idx="1">
                  <c:v>40.799999999999997</c:v>
                </c:pt>
                <c:pt idx="2">
                  <c:v>47.8</c:v>
                </c:pt>
                <c:pt idx="3">
                  <c:v>28.9</c:v>
                </c:pt>
                <c:pt idx="4">
                  <c:v>47.6</c:v>
                </c:pt>
                <c:pt idx="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330-400C-AE7C-EAD084B5E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014784"/>
        <c:axId val="130874112"/>
      </c:barChart>
      <c:catAx>
        <c:axId val="161014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300" b="1" spc="-20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130874112"/>
        <c:crosses val="autoZero"/>
        <c:auto val="1"/>
        <c:lblAlgn val="ctr"/>
        <c:lblOffset val="100"/>
        <c:noMultiLvlLbl val="0"/>
      </c:catAx>
      <c:valAx>
        <c:axId val="130874112"/>
        <c:scaling>
          <c:orientation val="minMax"/>
          <c:max val="70"/>
          <c:min val="1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61014784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14339823845486102"/>
          <c:y val="5.8976838811667251E-2"/>
          <c:w val="0.69876851002195117"/>
          <c:h val="7.5308854074261675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6" y="0"/>
            <a:ext cx="2946400" cy="496888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r">
              <a:defRPr sz="1200"/>
            </a:lvl1pPr>
          </a:lstStyle>
          <a:p>
            <a:fld id="{01E98358-16CC-4DE5-A917-F19F8AD1AB28}" type="datetimeFigureOut">
              <a:rPr lang="zh-TW" altLang="en-US" smtClean="0"/>
              <a:pPr/>
              <a:t>2023/10/30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36" y="9428199"/>
            <a:ext cx="2946400" cy="496887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99"/>
            <a:ext cx="2946400" cy="496887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r">
              <a:defRPr sz="1200"/>
            </a:lvl1pPr>
          </a:lstStyle>
          <a:p>
            <a:fld id="{E4D63AB2-AA17-451D-BBC4-CCC53A9C2C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906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" y="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79" y="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1269ADC-26EC-42EE-901C-9BDC4F432691}" type="datetimeFigureOut">
              <a:rPr lang="zh-TW" altLang="en-US"/>
              <a:pPr>
                <a:defRPr/>
              </a:pPr>
              <a:t>2023/10/30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2" tIns="45574" rIns="91102" bIns="45574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102" tIns="45574" rIns="91102" bIns="45574" rtlCol="0"/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  <a:endParaRPr lang="zh-TW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" y="942862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79" y="942862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8788B47-C7B6-41CF-AE3B-C0326C4C90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1205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/>
              <a:pPr>
                <a:defRPr/>
              </a:pPr>
              <a:t>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30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03648" y="667512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35FB156-8B30-4E14-8BC7-47D67A14A1AA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2915816" y="692696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84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5543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44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732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583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964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946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2214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400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51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8872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2758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823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87570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496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013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3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18535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371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" name="投影片編號版面配置區 8"/>
          <p:cNvSpPr txBox="1">
            <a:spLocks/>
          </p:cNvSpPr>
          <p:nvPr userDrawn="1"/>
        </p:nvSpPr>
        <p:spPr>
          <a:xfrm>
            <a:off x="8316416" y="6482575"/>
            <a:ext cx="827585" cy="365760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9pPr>
          </a:lstStyle>
          <a:p>
            <a:fld id="{F7886C9C-DC18-4195-8FD5-A50AA931D419}" type="slidenum">
              <a:rPr lang="en-US" smtClean="0"/>
              <a:pPr/>
              <a:t>‹#›</a:t>
            </a:fld>
            <a:r>
              <a:rPr lang="en-US" dirty="0"/>
              <a:t>/</a:t>
            </a:r>
            <a:r>
              <a:rPr lang="en-US" altLang="zh-TW" dirty="0"/>
              <a:t>7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388424" y="6468137"/>
            <a:ext cx="9906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67544" y="1196752"/>
            <a:ext cx="8229600" cy="4910328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316416" y="6492240"/>
            <a:ext cx="9906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aseline="0"/>
            </a:lvl1pPr>
          </a:lstStyle>
          <a:p>
            <a:pPr lvl="0"/>
            <a:endParaRPr lang="zh-TW" altLang="en-US" noProof="0" dirty="0"/>
          </a:p>
        </p:txBody>
      </p:sp>
      <p:sp>
        <p:nvSpPr>
          <p:cNvPr id="4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53400" y="6482756"/>
            <a:ext cx="9906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5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01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546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016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6000" y="-7934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6000" y="1975661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sp>
        <p:nvSpPr>
          <p:cNvPr id="7" name="投影片編號版面配置區 8"/>
          <p:cNvSpPr txBox="1">
            <a:spLocks/>
          </p:cNvSpPr>
          <p:nvPr userDrawn="1"/>
        </p:nvSpPr>
        <p:spPr>
          <a:xfrm>
            <a:off x="8244408" y="6482574"/>
            <a:ext cx="899593" cy="3754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9pPr>
          </a:lstStyle>
          <a:p>
            <a:fld id="{F7886C9C-DC18-4195-8FD5-A50AA931D419}" type="slidenum">
              <a:rPr lang="en-US" smtClean="0"/>
              <a:pPr/>
              <a:t>‹#›</a:t>
            </a:fld>
            <a:r>
              <a:rPr lang="en-US" dirty="0"/>
              <a:t>/</a:t>
            </a:r>
            <a:r>
              <a:rPr lang="en-US" altLang="zh-TW" dirty="0"/>
              <a:t>7</a:t>
            </a:r>
            <a:endParaRPr 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06283-6063-46CB-993A-E56992D7D5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2" r:id="rId2"/>
    <p:sldLayoutId id="2147483773" r:id="rId3"/>
    <p:sldLayoutId id="2147483774" r:id="rId4"/>
    <p:sldLayoutId id="2147483778" r:id="rId5"/>
    <p:sldLayoutId id="2147483724" r:id="rId6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D79F5-FC2D-459E-83DE-A51979B5B961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226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3609-EE33-4FD7-B4D5-BBD0FE2E533C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46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>
          <a:xfrm>
            <a:off x="467544" y="2463031"/>
            <a:ext cx="8424936" cy="1470025"/>
          </a:xfrm>
        </p:spPr>
        <p:txBody>
          <a:bodyPr anchor="ctr">
            <a:noAutofit/>
          </a:bodyPr>
          <a:lstStyle/>
          <a:p>
            <a:pPr algn="ctr"/>
            <a:r>
              <a:rPr kumimoji="1"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2023</a:t>
            </a:r>
            <a:r>
              <a:rPr kumimoji="1"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年</a:t>
            </a:r>
            <a:r>
              <a:rPr kumimoji="1"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10</a:t>
            </a:r>
            <a:r>
              <a:rPr kumimoji="1"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月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台</a:t>
            </a:r>
            <a:r>
              <a:rPr kumimoji="1"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灣採購經理人指數重點簡報</a:t>
            </a:r>
          </a:p>
        </p:txBody>
      </p:sp>
    </p:spTree>
    <p:extLst>
      <p:ext uri="{BB962C8B-B14F-4D97-AF65-F5344CB8AC3E}">
        <p14:creationId xmlns:p14="http://schemas.microsoft.com/office/powerpoint/2010/main" val="282640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接點 19"/>
          <p:cNvCxnSpPr/>
          <p:nvPr/>
        </p:nvCxnSpPr>
        <p:spPr>
          <a:xfrm>
            <a:off x="4963498" y="4392000"/>
            <a:ext cx="4065437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4026547216"/>
              </p:ext>
            </p:extLst>
          </p:nvPr>
        </p:nvGraphicFramePr>
        <p:xfrm>
          <a:off x="4366609" y="3294276"/>
          <a:ext cx="4937775" cy="2943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19526" y="6021288"/>
            <a:ext cx="895260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註：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1.PMI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大於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代表製造業景氣呈現擴張，低於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則為緊縮。</a:t>
            </a:r>
            <a:endParaRPr lang="en-US" altLang="zh-TW" sz="1200" dirty="0"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       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本次調查使用樣本數：製造業</a:t>
            </a:r>
            <a:r>
              <a:rPr lang="en-US" altLang="zh-TW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287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家。</a:t>
            </a:r>
            <a:endParaRPr lang="en-US" altLang="zh-TW" sz="1200" dirty="0">
              <a:latin typeface="文鼎圓體M" panose="020F0609000000000000" pitchFamily="49" charset="-12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34925">
              <a:lnSpc>
                <a:spcPts val="1200"/>
              </a:lnSpc>
              <a:spcBef>
                <a:spcPts val="200"/>
              </a:spcBef>
            </a:pP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PMI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總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指標、新增訂單、生產與人力僱用均經季節調整，每年</a:t>
            </a:r>
            <a:r>
              <a:rPr lang="en-US" altLang="zh-TW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4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月定期檢視季節調整模型。</a:t>
            </a:r>
            <a:endParaRPr lang="en-US" altLang="zh-TW" sz="1200" dirty="0"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 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PMI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續呈緊縮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38267" y="692696"/>
            <a:ext cx="9033859" cy="219815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2023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10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月經季節調整後台灣製造業採購經理人指數（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PMI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）回跌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1.1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47.1%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，連續第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8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個月呈現緊縮。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新增訂單、生產數量轉呈緊縮，人力僱用、存貨續呈緊縮，供應商交貨時間仍低於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50.0%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187384079"/>
              </p:ext>
            </p:extLst>
          </p:nvPr>
        </p:nvGraphicFramePr>
        <p:xfrm>
          <a:off x="44209" y="3319889"/>
          <a:ext cx="4347768" cy="263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221169" y="323842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12" name="文字方塊 3"/>
          <p:cNvSpPr txBox="1">
            <a:spLocks noChangeArrowheads="1"/>
          </p:cNvSpPr>
          <p:nvPr/>
        </p:nvSpPr>
        <p:spPr bwMode="auto">
          <a:xfrm>
            <a:off x="797233" y="2924944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製造業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PMI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走勢圖</a:t>
            </a:r>
          </a:p>
        </p:txBody>
      </p:sp>
      <p:sp>
        <p:nvSpPr>
          <p:cNvPr id="13" name="文字方塊 3"/>
          <p:cNvSpPr txBox="1">
            <a:spLocks noChangeArrowheads="1"/>
          </p:cNvSpPr>
          <p:nvPr/>
        </p:nvSpPr>
        <p:spPr bwMode="auto">
          <a:xfrm>
            <a:off x="5160013" y="2915652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組成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PMI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之五項指標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(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季調值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4539894" y="323842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139952" y="5380811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323529" y="5670044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ea typeface="文鼎圓體M" panose="020F0609000000000000" pitchFamily="49" charset="-120"/>
              </a:rPr>
              <a:t>2022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2023</a:t>
            </a:r>
            <a:r>
              <a:rPr lang="zh-TW" altLang="en-US" sz="1600" dirty="0">
                <a:ea typeface="文鼎圓體M" panose="020F0609000000000000" pitchFamily="49" charset="-120"/>
              </a:rPr>
              <a:t>  </a:t>
            </a:r>
            <a:r>
              <a:rPr lang="zh-TW" altLang="en-US" sz="1400" dirty="0">
                <a:ea typeface="文鼎圓體M" panose="020F0609000000000000" pitchFamily="49" charset="-120"/>
              </a:rPr>
              <a:t>年</a:t>
            </a:r>
            <a:r>
              <a:rPr lang="zh-TW" altLang="en-US" sz="1600" dirty="0">
                <a:ea typeface="文鼎圓體M" panose="020F0609000000000000" pitchFamily="49" charset="-120"/>
              </a:rPr>
              <a:t>          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1555921" y="3926042"/>
            <a:ext cx="684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2023.2</a:t>
            </a:r>
          </a:p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51.4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9D2664B-F906-46E5-BED3-A311B1DB3C56}"/>
              </a:ext>
            </a:extLst>
          </p:cNvPr>
          <p:cNvSpPr txBox="1"/>
          <p:nvPr/>
        </p:nvSpPr>
        <p:spPr>
          <a:xfrm>
            <a:off x="999285" y="4901526"/>
            <a:ext cx="756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2023.1</a:t>
            </a:r>
          </a:p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40.4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88106AC-BB75-4194-95D1-64A9FFE0A2D7}"/>
              </a:ext>
            </a:extLst>
          </p:cNvPr>
          <p:cNvSpPr txBox="1"/>
          <p:nvPr/>
        </p:nvSpPr>
        <p:spPr>
          <a:xfrm>
            <a:off x="3311985" y="4022380"/>
            <a:ext cx="756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2023.9</a:t>
            </a:r>
          </a:p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48.2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D88106AC-BB75-4194-95D1-64A9FFE0A2D7}"/>
              </a:ext>
            </a:extLst>
          </p:cNvPr>
          <p:cNvSpPr txBox="1"/>
          <p:nvPr/>
        </p:nvSpPr>
        <p:spPr>
          <a:xfrm>
            <a:off x="3839297" y="4252698"/>
            <a:ext cx="756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2023.10</a:t>
            </a:r>
          </a:p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47.1</a:t>
            </a:r>
          </a:p>
        </p:txBody>
      </p:sp>
    </p:spTree>
    <p:extLst>
      <p:ext uri="{BB962C8B-B14F-4D97-AF65-F5344CB8AC3E}">
        <p14:creationId xmlns:p14="http://schemas.microsoft.com/office/powerpoint/2010/main" val="419735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1872038555"/>
              </p:ext>
            </p:extLst>
          </p:nvPr>
        </p:nvGraphicFramePr>
        <p:xfrm>
          <a:off x="252920" y="2681752"/>
          <a:ext cx="8687755" cy="3619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0" name="直線接點 19"/>
          <p:cNvCxnSpPr/>
          <p:nvPr/>
        </p:nvCxnSpPr>
        <p:spPr>
          <a:xfrm>
            <a:off x="673260" y="4134070"/>
            <a:ext cx="817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40953" y="6434932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-568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  <a:cs typeface="Arial" pitchFamily="34" charset="0"/>
              </a:rPr>
              <a:t>：四大產業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PMI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呈現緊縮</a:t>
            </a:r>
            <a:endParaRPr kumimoji="1" lang="zh-TW" alt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191398" y="647856"/>
            <a:ext cx="8718922" cy="206106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spc="-6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六大產業中，四大產業呈現緊縮，依緊縮速度排序為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zh-TW" altLang="en-US" sz="2200" kern="100" spc="-6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電子暨光學產業、電力暨機械設備產業、基礎原物料產業、化學暨生技醫療產業。</a:t>
            </a:r>
            <a:endParaRPr lang="en-US" altLang="zh-TW" sz="2200" kern="100" spc="-6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spc="-6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僅食品暨紡織產業轉為擴張，交通工具</a:t>
            </a:r>
            <a:r>
              <a:rPr lang="zh-TW" altLang="en-US" sz="2200" kern="100" spc="-6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產業則為</a:t>
            </a:r>
            <a:r>
              <a:rPr lang="zh-TW" altLang="en-US" sz="2200" kern="100" spc="-6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持平。</a:t>
            </a:r>
            <a:endParaRPr lang="en-US" altLang="zh-TW" sz="2200" kern="100" spc="-6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10975" y="2851317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581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圖表 12"/>
          <p:cNvGraphicFramePr/>
          <p:nvPr>
            <p:extLst>
              <p:ext uri="{D42A27DB-BD31-4B8C-83A1-F6EECF244321}">
                <p14:modId xmlns:p14="http://schemas.microsoft.com/office/powerpoint/2010/main" val="4186061195"/>
              </p:ext>
            </p:extLst>
          </p:nvPr>
        </p:nvGraphicFramePr>
        <p:xfrm>
          <a:off x="4578043" y="3055335"/>
          <a:ext cx="4673934" cy="3400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812785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非製造業 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NMI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續呈擴張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-36511" y="836712"/>
            <a:ext cx="9180512" cy="1728192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2023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10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月未經季節調整之台灣非製造業經理人指數（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NMI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）續跌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0.3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53.2%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，連續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12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個月呈現擴張。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商業活動、新增訂單、人力僱用續呈擴張，供應商交貨時間仍高於 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50.0%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23" name="文字方塊 3"/>
          <p:cNvSpPr txBox="1">
            <a:spLocks noChangeArrowheads="1"/>
          </p:cNvSpPr>
          <p:nvPr/>
        </p:nvSpPr>
        <p:spPr bwMode="auto">
          <a:xfrm>
            <a:off x="5211270" y="2780928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組成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NMI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之四項指標</a:t>
            </a:r>
          </a:p>
        </p:txBody>
      </p:sp>
      <p:cxnSp>
        <p:nvCxnSpPr>
          <p:cNvPr id="17" name="直線接點 16"/>
          <p:cNvCxnSpPr/>
          <p:nvPr/>
        </p:nvCxnSpPr>
        <p:spPr>
          <a:xfrm>
            <a:off x="4939617" y="4149080"/>
            <a:ext cx="3792717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4606625" y="2946429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94921" y="6093296"/>
            <a:ext cx="9491744" cy="733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1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註：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1.NMI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大於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代表非製造業景氣呈現擴張，低於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則為緊縮。</a:t>
            </a:r>
            <a:endParaRPr lang="en-US" altLang="zh-TW" sz="1200" dirty="0">
              <a:solidFill>
                <a:srgbClr val="000000"/>
              </a:solidFill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1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       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本次調查使用樣本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數：非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製造業</a:t>
            </a:r>
            <a:r>
              <a:rPr lang="en-US" altLang="zh-TW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258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家。</a:t>
            </a:r>
            <a:endParaRPr lang="en-US" altLang="zh-TW" sz="1200" dirty="0">
              <a:latin typeface="文鼎圓體M" panose="020F0609000000000000" pitchFamily="49" charset="-12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28575">
              <a:lnSpc>
                <a:spcPts val="1100"/>
              </a:lnSpc>
              <a:spcBef>
                <a:spcPts val="200"/>
              </a:spcBef>
            </a:pP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X-13ARIMA-SEATS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最適合季調之序列長度需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5~7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年以上，故非製造業經理人指數（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NMI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）目前尚未進行季節調整。</a:t>
            </a:r>
            <a:endParaRPr lang="en-US" altLang="zh-TW" sz="1200" dirty="0">
              <a:solidFill>
                <a:srgbClr val="000000"/>
              </a:solidFill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1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graphicFrame>
        <p:nvGraphicFramePr>
          <p:cNvPr id="16" name="圖表 15"/>
          <p:cNvGraphicFramePr/>
          <p:nvPr>
            <p:extLst>
              <p:ext uri="{D42A27DB-BD31-4B8C-83A1-F6EECF244321}">
                <p14:modId xmlns:p14="http://schemas.microsoft.com/office/powerpoint/2010/main" val="1132752527"/>
              </p:ext>
            </p:extLst>
          </p:nvPr>
        </p:nvGraphicFramePr>
        <p:xfrm>
          <a:off x="115637" y="3022983"/>
          <a:ext cx="432212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文字方塊 3"/>
          <p:cNvSpPr txBox="1">
            <a:spLocks noChangeArrowheads="1"/>
          </p:cNvSpPr>
          <p:nvPr/>
        </p:nvSpPr>
        <p:spPr bwMode="auto">
          <a:xfrm>
            <a:off x="683568" y="2780928"/>
            <a:ext cx="3526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非製造業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NMI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走勢圖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93213" y="2801285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207757" y="3363890"/>
            <a:ext cx="72170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2023.9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53.5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4283968" y="5362579"/>
            <a:ext cx="474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79713" y="5661248"/>
            <a:ext cx="4659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文鼎圓體M" panose="020F0609000000000000" pitchFamily="49" charset="-120"/>
              </a:rPr>
              <a:t>  </a:t>
            </a:r>
            <a:r>
              <a:rPr lang="en-US" altLang="zh-TW" sz="1600" dirty="0">
                <a:ea typeface="文鼎圓體M" panose="020F0609000000000000" pitchFamily="49" charset="-120"/>
              </a:rPr>
              <a:t>2022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2023</a:t>
            </a:r>
            <a:r>
              <a:rPr lang="zh-TW" altLang="en-US" sz="1600" dirty="0">
                <a:ea typeface="文鼎圓體M" panose="020F0609000000000000" pitchFamily="49" charset="-120"/>
              </a:rPr>
              <a:t> 年 </a:t>
            </a: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6B8BBB27-4EB7-4EF2-AED9-FD65FE2110F6}"/>
              </a:ext>
            </a:extLst>
          </p:cNvPr>
          <p:cNvSpPr txBox="1"/>
          <p:nvPr/>
        </p:nvSpPr>
        <p:spPr>
          <a:xfrm>
            <a:off x="3837355" y="3463199"/>
            <a:ext cx="684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2023.10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53.2</a:t>
            </a:r>
          </a:p>
        </p:txBody>
      </p:sp>
    </p:spTree>
    <p:extLst>
      <p:ext uri="{BB962C8B-B14F-4D97-AF65-F5344CB8AC3E}">
        <p14:creationId xmlns:p14="http://schemas.microsoft.com/office/powerpoint/2010/main" val="364779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11560" y="6570183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非製造業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  <a:cs typeface="Arial" pitchFamily="34" charset="0"/>
              </a:rPr>
              <a:t>：六大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產業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NMI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呈現擴張 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7335" y="720194"/>
            <a:ext cx="9144000" cy="187608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spc="-5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八大產業中，六大產業呈現擴張，依擴張速度排序為：零售業、教育暨專業科學業、營造暨不動產業、住宿餐飲業、資訊暨通訊傳播業、批發業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spc="-12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運輸倉儲業</a:t>
            </a:r>
            <a:r>
              <a:rPr lang="zh-TW" altLang="en-US" sz="2200" kern="100" spc="-5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、</a:t>
            </a:r>
            <a:r>
              <a:rPr lang="zh-TW" altLang="en-US" sz="2200" kern="100" spc="-12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金融保險業則呈現緊縮。</a:t>
            </a:r>
            <a:endParaRPr lang="en-US" altLang="zh-TW" sz="2200" kern="100" spc="-12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83879165"/>
              </p:ext>
            </p:extLst>
          </p:nvPr>
        </p:nvGraphicFramePr>
        <p:xfrm>
          <a:off x="35496" y="2708920"/>
          <a:ext cx="9108505" cy="3868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219944" y="2700040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cxnSp>
        <p:nvCxnSpPr>
          <p:cNvPr id="20" name="直線接點 19"/>
          <p:cNvCxnSpPr/>
          <p:nvPr/>
        </p:nvCxnSpPr>
        <p:spPr>
          <a:xfrm>
            <a:off x="505644" y="4350370"/>
            <a:ext cx="853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777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92824" y="6392361"/>
            <a:ext cx="424119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120287" y="158249"/>
            <a:ext cx="8933348" cy="90687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未來六個月展望指數</a:t>
            </a:r>
            <a:b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</a:b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製造業、非製造業續呈緊縮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24580" y="1004894"/>
            <a:ext cx="9119419" cy="156001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製造業已連續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18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個月呈現緊縮，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10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月指數回跌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4.9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39.8%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200" kern="100" spc="-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非製造業已連續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3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個月呈現緊縮，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10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月指數回跌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2.9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45.1%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200" kern="100" spc="-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8" name="圖表 7"/>
          <p:cNvGraphicFramePr/>
          <p:nvPr>
            <p:extLst>
              <p:ext uri="{D42A27DB-BD31-4B8C-83A1-F6EECF244321}">
                <p14:modId xmlns:p14="http://schemas.microsoft.com/office/powerpoint/2010/main" val="3133951270"/>
              </p:ext>
            </p:extLst>
          </p:nvPr>
        </p:nvGraphicFramePr>
        <p:xfrm>
          <a:off x="24581" y="3172562"/>
          <a:ext cx="4331395" cy="315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35496" y="2907303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prstClr val="black"/>
                </a:solidFill>
                <a:ea typeface="文鼎中圓" panose="020F0609000000000000" pitchFamily="49" charset="-120"/>
              </a:rPr>
              <a:t>     </a:t>
            </a:r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10" name="文字方塊 3"/>
          <p:cNvSpPr txBox="1">
            <a:spLocks noChangeArrowheads="1"/>
          </p:cNvSpPr>
          <p:nvPr/>
        </p:nvSpPr>
        <p:spPr bwMode="auto">
          <a:xfrm>
            <a:off x="640687" y="2837617"/>
            <a:ext cx="36644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製造業「未來六個月展望」指數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382961" y="4823515"/>
            <a:ext cx="87279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2023.9</a:t>
            </a:r>
          </a:p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44.7</a:t>
            </a:r>
          </a:p>
        </p:txBody>
      </p:sp>
      <p:graphicFrame>
        <p:nvGraphicFramePr>
          <p:cNvPr id="13" name="圖表 12"/>
          <p:cNvGraphicFramePr/>
          <p:nvPr>
            <p:extLst>
              <p:ext uri="{D42A27DB-BD31-4B8C-83A1-F6EECF244321}">
                <p14:modId xmlns:p14="http://schemas.microsoft.com/office/powerpoint/2010/main" val="3937346848"/>
              </p:ext>
            </p:extLst>
          </p:nvPr>
        </p:nvGraphicFramePr>
        <p:xfrm>
          <a:off x="4572000" y="3181377"/>
          <a:ext cx="4476456" cy="315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4608512" y="289470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prstClr val="black"/>
                </a:solidFill>
                <a:ea typeface="文鼎中圓" panose="020F0609000000000000" pitchFamily="49" charset="-120"/>
              </a:rPr>
              <a:t>     </a:t>
            </a:r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19" name="文字方塊 3"/>
          <p:cNvSpPr txBox="1">
            <a:spLocks noChangeArrowheads="1"/>
          </p:cNvSpPr>
          <p:nvPr/>
        </p:nvSpPr>
        <p:spPr bwMode="auto">
          <a:xfrm>
            <a:off x="5018576" y="2837617"/>
            <a:ext cx="39096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非製造業「未來六個月展望」指數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7765447" y="4738042"/>
            <a:ext cx="78542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2023.9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48.0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251520" y="5959716"/>
            <a:ext cx="4515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文鼎圓體M" panose="020F0609000000000000" pitchFamily="49" charset="-120"/>
              </a:rPr>
              <a:t>      </a:t>
            </a:r>
            <a:r>
              <a:rPr lang="en-US" altLang="zh-TW" sz="1600" dirty="0">
                <a:ea typeface="文鼎圓體M" panose="020F0609000000000000" pitchFamily="49" charset="-120"/>
              </a:rPr>
              <a:t>2022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2023</a:t>
            </a:r>
            <a:r>
              <a:rPr lang="zh-TW" altLang="en-US" sz="1600" dirty="0">
                <a:ea typeface="文鼎圓體M" panose="020F0609000000000000" pitchFamily="49" charset="-120"/>
              </a:rPr>
              <a:t> 年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4283968" y="5658984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8748464" y="5637498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4875278" y="5984121"/>
            <a:ext cx="430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文鼎圓體M" panose="020F0609000000000000" pitchFamily="49" charset="-120"/>
              </a:rPr>
              <a:t> </a:t>
            </a:r>
            <a:r>
              <a:rPr lang="en-US" altLang="zh-TW" sz="1600" dirty="0">
                <a:ea typeface="文鼎圓體M" panose="020F0609000000000000" pitchFamily="49" charset="-120"/>
              </a:rPr>
              <a:t>2022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2023 </a:t>
            </a:r>
            <a:r>
              <a:rPr lang="zh-TW" altLang="en-US" sz="1600" dirty="0">
                <a:ea typeface="文鼎圓體M" panose="020F0609000000000000" pitchFamily="49" charset="-120"/>
              </a:rPr>
              <a:t> 年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417FC833-FB28-4660-B623-25CE2A30A0FF}"/>
              </a:ext>
            </a:extLst>
          </p:cNvPr>
          <p:cNvSpPr txBox="1"/>
          <p:nvPr/>
        </p:nvSpPr>
        <p:spPr>
          <a:xfrm>
            <a:off x="4062004" y="4893201"/>
            <a:ext cx="720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2023.10</a:t>
            </a:r>
          </a:p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39.8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1FCCDEA7-9663-47B1-96C5-0E7EC5740B80}"/>
              </a:ext>
            </a:extLst>
          </p:cNvPr>
          <p:cNvSpPr txBox="1"/>
          <p:nvPr/>
        </p:nvSpPr>
        <p:spPr>
          <a:xfrm>
            <a:off x="8395090" y="4780009"/>
            <a:ext cx="78542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2023.10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45.1</a:t>
            </a:r>
          </a:p>
        </p:txBody>
      </p:sp>
    </p:spTree>
    <p:extLst>
      <p:ext uri="{BB962C8B-B14F-4D97-AF65-F5344CB8AC3E}">
        <p14:creationId xmlns:p14="http://schemas.microsoft.com/office/powerpoint/2010/main" val="353818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542295963"/>
              </p:ext>
            </p:extLst>
          </p:nvPr>
        </p:nvGraphicFramePr>
        <p:xfrm>
          <a:off x="235901" y="2549023"/>
          <a:ext cx="8728587" cy="3941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0" name="直線接點 19"/>
          <p:cNvCxnSpPr>
            <a:cxnSpLocks/>
          </p:cNvCxnSpPr>
          <p:nvPr/>
        </p:nvCxnSpPr>
        <p:spPr>
          <a:xfrm>
            <a:off x="684000" y="4005064"/>
            <a:ext cx="820848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06679" y="6488668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91476" y="-568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製造業：六大產業未來六個月展望呈現緊縮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122784" y="727851"/>
            <a:ext cx="9036496" cy="183705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六大產業均呈現緊縮，依緊縮速度排序為：基礎原物料產業、電力暨機械設備產業、電子暨光學產業、化學暨生技醫療產業、交通工具產業、食品暨紡織產業。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84000" y="2593986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9770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3234556047"/>
              </p:ext>
            </p:extLst>
          </p:nvPr>
        </p:nvGraphicFramePr>
        <p:xfrm>
          <a:off x="191399" y="2708920"/>
          <a:ext cx="8773089" cy="394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0" name="直線接點 19"/>
          <p:cNvCxnSpPr/>
          <p:nvPr/>
        </p:nvCxnSpPr>
        <p:spPr>
          <a:xfrm>
            <a:off x="684997" y="4437112"/>
            <a:ext cx="817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55576" y="6570184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47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非製造業：五大產業未來六個月展望呈現緊縮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-108520" y="764709"/>
            <a:ext cx="9252519" cy="2016219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八大產業中，五大產業呈現緊縮，依緊縮速度排序為：批發業、營造暨不動產業、零售業、資訊暨通訊傳播業、運輸倉儲業。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僅住宿餐飲業呈現擴張；教育暨專業科學業、金融保險業則為持平。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79512" y="2672825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8928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51382</TotalTime>
  <Words>789</Words>
  <Application>Microsoft Office PowerPoint</Application>
  <PresentationFormat>如螢幕大小 (4:3)</PresentationFormat>
  <Paragraphs>156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8</vt:i4>
      </vt:variant>
    </vt:vector>
  </HeadingPairs>
  <TitlesOfParts>
    <vt:vector size="20" baseType="lpstr">
      <vt:lpstr>文鼎圓體M</vt:lpstr>
      <vt:lpstr>微軟正黑體</vt:lpstr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原創</vt:lpstr>
      <vt:lpstr>1_自訂設計</vt:lpstr>
      <vt:lpstr>自訂設計</vt:lpstr>
      <vt:lpstr>2023年10月台灣採購經理人指數重點簡報</vt:lpstr>
      <vt:lpstr>製造業 PMI 續呈緊縮</vt:lpstr>
      <vt:lpstr>製造業：四大產業PMI呈現緊縮</vt:lpstr>
      <vt:lpstr>非製造業 NMI 續呈擴張</vt:lpstr>
      <vt:lpstr>非製造業：六大產業NMI呈現擴張 </vt:lpstr>
      <vt:lpstr>未來六個月展望指數 製造業、非製造業續呈緊縮</vt:lpstr>
      <vt:lpstr>製造業：六大產業未來六個月展望呈現緊縮</vt:lpstr>
      <vt:lpstr>非製造業：五大產業未來六個月展望呈現緊縮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aurelia huang</cp:lastModifiedBy>
  <cp:revision>5560</cp:revision>
  <cp:lastPrinted>2023-08-31T03:24:22Z</cp:lastPrinted>
  <dcterms:created xsi:type="dcterms:W3CDTF">2012-02-29T14:54:28Z</dcterms:created>
  <dcterms:modified xsi:type="dcterms:W3CDTF">2023-10-30T02:31:19Z</dcterms:modified>
</cp:coreProperties>
</file>