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9" r:id="rId2"/>
    <p:sldId id="280" r:id="rId3"/>
    <p:sldId id="284" r:id="rId4"/>
    <p:sldId id="285" r:id="rId5"/>
    <p:sldId id="294" r:id="rId6"/>
    <p:sldId id="296" r:id="rId7"/>
    <p:sldId id="297" r:id="rId8"/>
    <p:sldId id="295" r:id="rId9"/>
    <p:sldId id="287" r:id="rId10"/>
    <p:sldId id="288" r:id="rId11"/>
    <p:sldId id="292" r:id="rId12"/>
    <p:sldId id="293" r:id="rId13"/>
    <p:sldId id="261" r:id="rId14"/>
    <p:sldId id="266" r:id="rId15"/>
    <p:sldId id="265" r:id="rId16"/>
    <p:sldId id="268" r:id="rId17"/>
    <p:sldId id="269" r:id="rId18"/>
    <p:sldId id="272" r:id="rId19"/>
    <p:sldId id="275" r:id="rId20"/>
    <p:sldId id="276" r:id="rId21"/>
    <p:sldId id="270" r:id="rId22"/>
    <p:sldId id="271" r:id="rId23"/>
    <p:sldId id="273" r:id="rId24"/>
    <p:sldId id="274" r:id="rId25"/>
    <p:sldId id="277" r:id="rId26"/>
    <p:sldId id="278" r:id="rId27"/>
    <p:sldId id="279" r:id="rId28"/>
    <p:sldId id="260" r:id="rId29"/>
    <p:sldId id="263" r:id="rId30"/>
    <p:sldId id="282" r:id="rId31"/>
    <p:sldId id="283" r:id="rId32"/>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327" autoAdjust="0"/>
  </p:normalViewPr>
  <p:slideViewPr>
    <p:cSldViewPr snapToGrid="0">
      <p:cViewPr varScale="1">
        <p:scale>
          <a:sx n="51" d="100"/>
          <a:sy n="51" d="100"/>
        </p:scale>
        <p:origin x="126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20382\AppData\Local\Microsoft\Windows\Temporary%20Internet%20Files\Content.Outlook\P5N71N8R\2016Q4%20world_US_SV_Taiwan&#65288;&#20381;&#25818;&#27754;&#21443;&#35215;&#26684;&#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20382\AppData\Local\Microsoft\Windows\Temporary%20Internet%20Files\Content.Outlook\P5N71N8R\2016Q4%20world_US_SV_Taiwan&#65288;&#20381;&#25818;&#27754;&#21443;&#35215;&#26684;&#6528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4527413320417"/>
          <c:y val="2.7549355646799511E-2"/>
          <c:w val="0.8678542913550692"/>
          <c:h val="0.44221468422068749"/>
        </c:manualLayout>
      </c:layout>
      <c:barChart>
        <c:barDir val="col"/>
        <c:grouping val="stacked"/>
        <c:varyColors val="0"/>
        <c:ser>
          <c:idx val="0"/>
          <c:order val="0"/>
          <c:tx>
            <c:strRef>
              <c:f>工作表1!$A$13</c:f>
              <c:strCache>
                <c:ptCount val="1"/>
                <c:pt idx="0">
                  <c:v>World</c:v>
                </c:pt>
              </c:strCache>
            </c:strRef>
          </c:tx>
          <c:spPr>
            <a:solidFill>
              <a:schemeClr val="accent1"/>
            </a:solidFill>
            <a:ln>
              <a:noFill/>
            </a:ln>
            <a:effectLst/>
          </c:spPr>
          <c:invertIfNegative val="0"/>
          <c:cat>
            <c:strRef>
              <c:f>工作表1!$B$12:$I$12</c:f>
              <c:strCache>
                <c:ptCount val="8"/>
                <c:pt idx="0">
                  <c:v>Internet</c:v>
                </c:pt>
                <c:pt idx="1">
                  <c:v>Mobile &amp; Telecommunications</c:v>
                </c:pt>
                <c:pt idx="2">
                  <c:v>Healthcare</c:v>
                </c:pt>
                <c:pt idx="3">
                  <c:v>Software (non-internet/mobile)</c:v>
                </c:pt>
                <c:pt idx="4">
                  <c:v>Computer Hardware &amp; Services</c:v>
                </c:pt>
                <c:pt idx="5">
                  <c:v>Industrial</c:v>
                </c:pt>
                <c:pt idx="6">
                  <c:v>Consumer Products &amp; Services</c:v>
                </c:pt>
                <c:pt idx="7">
                  <c:v>Electronics</c:v>
                </c:pt>
              </c:strCache>
            </c:strRef>
          </c:cat>
          <c:val>
            <c:numRef>
              <c:f>工作表1!$B$13:$I$13</c:f>
              <c:numCache>
                <c:formatCode>General</c:formatCode>
                <c:ptCount val="8"/>
                <c:pt idx="0">
                  <c:v>13900</c:v>
                </c:pt>
                <c:pt idx="1">
                  <c:v>8790</c:v>
                </c:pt>
                <c:pt idx="2">
                  <c:v>6710</c:v>
                </c:pt>
                <c:pt idx="3">
                  <c:v>4190</c:v>
                </c:pt>
                <c:pt idx="4">
                  <c:v>4120</c:v>
                </c:pt>
                <c:pt idx="5">
                  <c:v>3310</c:v>
                </c:pt>
                <c:pt idx="6">
                  <c:v>1710</c:v>
                </c:pt>
                <c:pt idx="7">
                  <c:v>515.6</c:v>
                </c:pt>
              </c:numCache>
            </c:numRef>
          </c:val>
        </c:ser>
        <c:ser>
          <c:idx val="1"/>
          <c:order val="1"/>
          <c:tx>
            <c:strRef>
              <c:f>工作表1!$A$14</c:f>
              <c:strCache>
                <c:ptCount val="1"/>
                <c:pt idx="0">
                  <c:v>US</c:v>
                </c:pt>
              </c:strCache>
            </c:strRef>
          </c:tx>
          <c:spPr>
            <a:solidFill>
              <a:schemeClr val="accent2"/>
            </a:solidFill>
            <a:ln>
              <a:noFill/>
            </a:ln>
            <a:effectLst/>
          </c:spPr>
          <c:invertIfNegative val="0"/>
          <c:cat>
            <c:strRef>
              <c:f>工作表1!$B$12:$I$12</c:f>
              <c:strCache>
                <c:ptCount val="8"/>
                <c:pt idx="0">
                  <c:v>Internet</c:v>
                </c:pt>
                <c:pt idx="1">
                  <c:v>Mobile &amp; Telecommunications</c:v>
                </c:pt>
                <c:pt idx="2">
                  <c:v>Healthcare</c:v>
                </c:pt>
                <c:pt idx="3">
                  <c:v>Software (non-internet/mobile)</c:v>
                </c:pt>
                <c:pt idx="4">
                  <c:v>Computer Hardware &amp; Services</c:v>
                </c:pt>
                <c:pt idx="5">
                  <c:v>Industrial</c:v>
                </c:pt>
                <c:pt idx="6">
                  <c:v>Consumer Products &amp; Services</c:v>
                </c:pt>
                <c:pt idx="7">
                  <c:v>Electronics</c:v>
                </c:pt>
              </c:strCache>
            </c:strRef>
          </c:cat>
          <c:val>
            <c:numRef>
              <c:f>工作表1!$B$14:$I$14</c:f>
              <c:numCache>
                <c:formatCode>General</c:formatCode>
                <c:ptCount val="8"/>
                <c:pt idx="0">
                  <c:v>6600</c:v>
                </c:pt>
                <c:pt idx="1">
                  <c:v>3030</c:v>
                </c:pt>
                <c:pt idx="2">
                  <c:v>3550</c:v>
                </c:pt>
                <c:pt idx="3">
                  <c:v>3460</c:v>
                </c:pt>
                <c:pt idx="4">
                  <c:v>920.3</c:v>
                </c:pt>
                <c:pt idx="5">
                  <c:v>408.8</c:v>
                </c:pt>
                <c:pt idx="6">
                  <c:v>864.8</c:v>
                </c:pt>
                <c:pt idx="7">
                  <c:v>265.5</c:v>
                </c:pt>
              </c:numCache>
            </c:numRef>
          </c:val>
        </c:ser>
        <c:ser>
          <c:idx val="2"/>
          <c:order val="2"/>
          <c:tx>
            <c:strRef>
              <c:f>工作表1!$A$15</c:f>
              <c:strCache>
                <c:ptCount val="1"/>
                <c:pt idx="0">
                  <c:v>Silicon Valley</c:v>
                </c:pt>
              </c:strCache>
            </c:strRef>
          </c:tx>
          <c:spPr>
            <a:solidFill>
              <a:schemeClr val="accent3"/>
            </a:solidFill>
            <a:ln>
              <a:noFill/>
            </a:ln>
            <a:effectLst/>
          </c:spPr>
          <c:invertIfNegative val="0"/>
          <c:cat>
            <c:strRef>
              <c:f>工作表1!$B$12:$I$12</c:f>
              <c:strCache>
                <c:ptCount val="8"/>
                <c:pt idx="0">
                  <c:v>Internet</c:v>
                </c:pt>
                <c:pt idx="1">
                  <c:v>Mobile &amp; Telecommunications</c:v>
                </c:pt>
                <c:pt idx="2">
                  <c:v>Healthcare</c:v>
                </c:pt>
                <c:pt idx="3">
                  <c:v>Software (non-internet/mobile)</c:v>
                </c:pt>
                <c:pt idx="4">
                  <c:v>Computer Hardware &amp; Services</c:v>
                </c:pt>
                <c:pt idx="5">
                  <c:v>Industrial</c:v>
                </c:pt>
                <c:pt idx="6">
                  <c:v>Consumer Products &amp; Services</c:v>
                </c:pt>
                <c:pt idx="7">
                  <c:v>Electronics</c:v>
                </c:pt>
              </c:strCache>
            </c:strRef>
          </c:cat>
          <c:val>
            <c:numRef>
              <c:f>工作表1!$B$15:$I$15</c:f>
              <c:numCache>
                <c:formatCode>General</c:formatCode>
                <c:ptCount val="8"/>
                <c:pt idx="0">
                  <c:v>2270</c:v>
                </c:pt>
                <c:pt idx="1">
                  <c:v>672.8</c:v>
                </c:pt>
                <c:pt idx="2">
                  <c:v>577.79999999999995</c:v>
                </c:pt>
                <c:pt idx="3">
                  <c:v>347.4</c:v>
                </c:pt>
                <c:pt idx="4">
                  <c:v>155.5</c:v>
                </c:pt>
                <c:pt idx="5">
                  <c:v>52.1</c:v>
                </c:pt>
                <c:pt idx="6">
                  <c:v>283.5</c:v>
                </c:pt>
                <c:pt idx="7">
                  <c:v>55</c:v>
                </c:pt>
              </c:numCache>
            </c:numRef>
          </c:val>
        </c:ser>
        <c:dLbls>
          <c:showLegendKey val="0"/>
          <c:showVal val="0"/>
          <c:showCatName val="0"/>
          <c:showSerName val="0"/>
          <c:showPercent val="0"/>
          <c:showBubbleSize val="0"/>
        </c:dLbls>
        <c:gapWidth val="95"/>
        <c:overlap val="100"/>
        <c:axId val="228527760"/>
        <c:axId val="228528320"/>
      </c:barChart>
      <c:catAx>
        <c:axId val="22852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28528320"/>
        <c:crosses val="autoZero"/>
        <c:auto val="1"/>
        <c:lblAlgn val="ctr"/>
        <c:lblOffset val="100"/>
        <c:noMultiLvlLbl val="0"/>
      </c:catAx>
      <c:valAx>
        <c:axId val="22852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zh-TW" sz="1200"/>
                  <a:t>Funding $(M)</a:t>
                </a:r>
                <a:endParaRPr lang="zh-TW" alt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22852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5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7370014858096"/>
          <c:y val="3.2357759620063847E-2"/>
          <c:w val="0.86942020942398657"/>
          <c:h val="0.46975563739822057"/>
        </c:manualLayout>
      </c:layout>
      <c:barChart>
        <c:barDir val="col"/>
        <c:grouping val="stacked"/>
        <c:varyColors val="0"/>
        <c:ser>
          <c:idx val="0"/>
          <c:order val="0"/>
          <c:tx>
            <c:strRef>
              <c:f>工作表1!$A$2</c:f>
              <c:strCache>
                <c:ptCount val="1"/>
                <c:pt idx="0">
                  <c:v>World</c:v>
                </c:pt>
              </c:strCache>
            </c:strRef>
          </c:tx>
          <c:spPr>
            <a:solidFill>
              <a:schemeClr val="accent1"/>
            </a:solidFill>
            <a:ln>
              <a:noFill/>
            </a:ln>
            <a:effectLst/>
          </c:spPr>
          <c:invertIfNegative val="0"/>
          <c:cat>
            <c:strRef>
              <c:f>工作表1!$B$1:$I$1</c:f>
              <c:strCache>
                <c:ptCount val="8"/>
                <c:pt idx="0">
                  <c:v>Internet</c:v>
                </c:pt>
                <c:pt idx="1">
                  <c:v>Healthcare</c:v>
                </c:pt>
                <c:pt idx="2">
                  <c:v>Mobile &amp; Telecommunications</c:v>
                </c:pt>
                <c:pt idx="3">
                  <c:v>Industrial</c:v>
                </c:pt>
                <c:pt idx="4">
                  <c:v>Consumer Products &amp; Services</c:v>
                </c:pt>
                <c:pt idx="5">
                  <c:v>Software (non-internet/mobile)</c:v>
                </c:pt>
                <c:pt idx="6">
                  <c:v>Computer Hardware &amp; Services</c:v>
                </c:pt>
                <c:pt idx="7">
                  <c:v>Electronics</c:v>
                </c:pt>
              </c:strCache>
            </c:strRef>
          </c:cat>
          <c:val>
            <c:numRef>
              <c:f>工作表1!$B$2:$I$2</c:f>
              <c:numCache>
                <c:formatCode>General</c:formatCode>
                <c:ptCount val="8"/>
                <c:pt idx="0">
                  <c:v>2703</c:v>
                </c:pt>
                <c:pt idx="1">
                  <c:v>1003</c:v>
                </c:pt>
                <c:pt idx="2">
                  <c:v>1130</c:v>
                </c:pt>
                <c:pt idx="3">
                  <c:v>611</c:v>
                </c:pt>
                <c:pt idx="4">
                  <c:v>521</c:v>
                </c:pt>
                <c:pt idx="5">
                  <c:v>502</c:v>
                </c:pt>
                <c:pt idx="6">
                  <c:v>292</c:v>
                </c:pt>
                <c:pt idx="7">
                  <c:v>182</c:v>
                </c:pt>
              </c:numCache>
            </c:numRef>
          </c:val>
        </c:ser>
        <c:ser>
          <c:idx val="1"/>
          <c:order val="1"/>
          <c:tx>
            <c:strRef>
              <c:f>工作表1!$A$3</c:f>
              <c:strCache>
                <c:ptCount val="1"/>
                <c:pt idx="0">
                  <c:v>US</c:v>
                </c:pt>
              </c:strCache>
            </c:strRef>
          </c:tx>
          <c:spPr>
            <a:solidFill>
              <a:schemeClr val="accent2"/>
            </a:solidFill>
            <a:ln>
              <a:noFill/>
            </a:ln>
            <a:effectLst/>
          </c:spPr>
          <c:invertIfNegative val="0"/>
          <c:cat>
            <c:strRef>
              <c:f>工作表1!$B$1:$I$1</c:f>
              <c:strCache>
                <c:ptCount val="8"/>
                <c:pt idx="0">
                  <c:v>Internet</c:v>
                </c:pt>
                <c:pt idx="1">
                  <c:v>Healthcare</c:v>
                </c:pt>
                <c:pt idx="2">
                  <c:v>Mobile &amp; Telecommunications</c:v>
                </c:pt>
                <c:pt idx="3">
                  <c:v>Industrial</c:v>
                </c:pt>
                <c:pt idx="4">
                  <c:v>Consumer Products &amp; Services</c:v>
                </c:pt>
                <c:pt idx="5">
                  <c:v>Software (non-internet/mobile)</c:v>
                </c:pt>
                <c:pt idx="6">
                  <c:v>Computer Hardware &amp; Services</c:v>
                </c:pt>
                <c:pt idx="7">
                  <c:v>Electronics</c:v>
                </c:pt>
              </c:strCache>
            </c:strRef>
          </c:cat>
          <c:val>
            <c:numRef>
              <c:f>工作表1!$B$3:$I$3</c:f>
              <c:numCache>
                <c:formatCode>General</c:formatCode>
                <c:ptCount val="8"/>
                <c:pt idx="0">
                  <c:v>1223</c:v>
                </c:pt>
                <c:pt idx="1">
                  <c:v>664</c:v>
                </c:pt>
                <c:pt idx="2">
                  <c:v>460</c:v>
                </c:pt>
                <c:pt idx="3">
                  <c:v>322</c:v>
                </c:pt>
                <c:pt idx="4">
                  <c:v>270</c:v>
                </c:pt>
                <c:pt idx="5">
                  <c:v>320</c:v>
                </c:pt>
                <c:pt idx="6">
                  <c:v>155</c:v>
                </c:pt>
                <c:pt idx="7">
                  <c:v>101</c:v>
                </c:pt>
              </c:numCache>
            </c:numRef>
          </c:val>
        </c:ser>
        <c:ser>
          <c:idx val="2"/>
          <c:order val="2"/>
          <c:tx>
            <c:strRef>
              <c:f>工作表1!$A$4</c:f>
              <c:strCache>
                <c:ptCount val="1"/>
                <c:pt idx="0">
                  <c:v>Silicon Valley</c:v>
                </c:pt>
              </c:strCache>
            </c:strRef>
          </c:tx>
          <c:spPr>
            <a:solidFill>
              <a:schemeClr val="accent3"/>
            </a:solidFill>
            <a:ln>
              <a:noFill/>
            </a:ln>
            <a:effectLst/>
          </c:spPr>
          <c:invertIfNegative val="0"/>
          <c:cat>
            <c:strRef>
              <c:f>工作表1!$B$1:$I$1</c:f>
              <c:strCache>
                <c:ptCount val="8"/>
                <c:pt idx="0">
                  <c:v>Internet</c:v>
                </c:pt>
                <c:pt idx="1">
                  <c:v>Healthcare</c:v>
                </c:pt>
                <c:pt idx="2">
                  <c:v>Mobile &amp; Telecommunications</c:v>
                </c:pt>
                <c:pt idx="3">
                  <c:v>Industrial</c:v>
                </c:pt>
                <c:pt idx="4">
                  <c:v>Consumer Products &amp; Services</c:v>
                </c:pt>
                <c:pt idx="5">
                  <c:v>Software (non-internet/mobile)</c:v>
                </c:pt>
                <c:pt idx="6">
                  <c:v>Computer Hardware &amp; Services</c:v>
                </c:pt>
                <c:pt idx="7">
                  <c:v>Electronics</c:v>
                </c:pt>
              </c:strCache>
            </c:strRef>
          </c:cat>
          <c:val>
            <c:numRef>
              <c:f>工作表1!$B$4:$I$4</c:f>
              <c:numCache>
                <c:formatCode>General</c:formatCode>
                <c:ptCount val="8"/>
                <c:pt idx="0">
                  <c:v>257</c:v>
                </c:pt>
                <c:pt idx="1">
                  <c:v>55</c:v>
                </c:pt>
                <c:pt idx="2">
                  <c:v>102</c:v>
                </c:pt>
                <c:pt idx="3">
                  <c:v>14</c:v>
                </c:pt>
                <c:pt idx="4">
                  <c:v>35</c:v>
                </c:pt>
                <c:pt idx="5">
                  <c:v>51</c:v>
                </c:pt>
                <c:pt idx="6">
                  <c:v>25</c:v>
                </c:pt>
                <c:pt idx="7">
                  <c:v>17</c:v>
                </c:pt>
              </c:numCache>
            </c:numRef>
          </c:val>
        </c:ser>
        <c:dLbls>
          <c:showLegendKey val="0"/>
          <c:showVal val="0"/>
          <c:showCatName val="0"/>
          <c:showSerName val="0"/>
          <c:showPercent val="0"/>
          <c:showBubbleSize val="0"/>
        </c:dLbls>
        <c:gapWidth val="95"/>
        <c:overlap val="100"/>
        <c:axId val="228532240"/>
        <c:axId val="228532800"/>
      </c:barChart>
      <c:catAx>
        <c:axId val="22853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28532800"/>
        <c:crosses val="autoZero"/>
        <c:auto val="1"/>
        <c:lblAlgn val="ctr"/>
        <c:lblOffset val="100"/>
        <c:noMultiLvlLbl val="0"/>
      </c:catAx>
      <c:valAx>
        <c:axId val="228532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zh-TW" sz="1200"/>
                  <a:t>Deals</a:t>
                </a:r>
                <a:r>
                  <a:rPr lang="en-US" altLang="zh-TW" sz="1200" baseline="0"/>
                  <a:t> number</a:t>
                </a:r>
                <a:endParaRPr lang="zh-TW" alt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228532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5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0D62-54D2-4934-A961-7314437FE947}" type="doc">
      <dgm:prSet loTypeId="urn:microsoft.com/office/officeart/2005/8/layout/process1" loCatId="process" qsTypeId="urn:microsoft.com/office/officeart/2005/8/quickstyle/simple1" qsCatId="simple" csTypeId="urn:microsoft.com/office/officeart/2005/8/colors/colorful5" csCatId="colorful" phldr="1"/>
      <dgm:spPr/>
    </dgm:pt>
    <dgm:pt modelId="{81D1306C-BD0A-40E8-B3FE-3D016CD303C3}">
      <dgm:prSet phldrT="[文字]"/>
      <dgm:spPr/>
      <dgm:t>
        <a:bodyPr/>
        <a:lstStyle/>
        <a:p>
          <a:r>
            <a:rPr lang="zh-TW" altLang="en-US" b="1" dirty="0" smtClean="0">
              <a:latin typeface="微軟正黑體" panose="020B0604030504040204" pitchFamily="34" charset="-120"/>
              <a:ea typeface="微軟正黑體" panose="020B0604030504040204" pitchFamily="34" charset="-120"/>
            </a:rPr>
            <a:t>製造供應鏈</a:t>
          </a:r>
          <a:endParaRPr lang="zh-TW" altLang="en-US" b="1" dirty="0">
            <a:latin typeface="微軟正黑體" panose="020B0604030504040204" pitchFamily="34" charset="-120"/>
            <a:ea typeface="微軟正黑體" panose="020B0604030504040204" pitchFamily="34" charset="-120"/>
          </a:endParaRPr>
        </a:p>
      </dgm:t>
    </dgm:pt>
    <dgm:pt modelId="{371FB2FB-69EE-4D51-BEFA-C6E02BF9A119}" type="parTrans" cxnId="{A13EF3E7-2BC9-481E-81E9-61DF39A5C03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93F03AE-2A67-4553-A3B8-101C08B5D3DD}" type="sibTrans" cxnId="{A13EF3E7-2BC9-481E-81E9-61DF39A5C03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BC608D8-C33E-4A49-A994-9F5F303D74A6}">
      <dgm:prSet phldrT="[文字]"/>
      <dgm:spPr/>
      <dgm:t>
        <a:bodyPr/>
        <a:lstStyle/>
        <a:p>
          <a:r>
            <a:rPr lang="zh-TW" altLang="en-US" b="1" dirty="0" smtClean="0">
              <a:latin typeface="微軟正黑體" panose="020B0604030504040204" pitchFamily="34" charset="-120"/>
              <a:ea typeface="微軟正黑體" panose="020B0604030504040204" pitchFamily="34" charset="-120"/>
            </a:rPr>
            <a:t>企業價值鏈</a:t>
          </a:r>
          <a:endParaRPr lang="zh-TW" altLang="en-US" b="1" dirty="0">
            <a:latin typeface="微軟正黑體" panose="020B0604030504040204" pitchFamily="34" charset="-120"/>
            <a:ea typeface="微軟正黑體" panose="020B0604030504040204" pitchFamily="34" charset="-120"/>
          </a:endParaRPr>
        </a:p>
      </dgm:t>
    </dgm:pt>
    <dgm:pt modelId="{1DDC509F-2833-4D4D-B230-1344998C6CD9}" type="parTrans" cxnId="{65E4E7C4-A4CF-433B-B5E7-EE786321C7C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CBB0385-DF43-4E87-8B4E-F44EC0FE54F5}" type="sibTrans" cxnId="{65E4E7C4-A4CF-433B-B5E7-EE786321C7C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44CED28-D89B-45C6-AE32-866C1BC0BCDA}">
      <dgm:prSet phldrT="[文字]"/>
      <dgm:spPr/>
      <dgm:t>
        <a:bodyPr/>
        <a:lstStyle/>
        <a:p>
          <a:r>
            <a:rPr lang="zh-TW" altLang="en-US" b="1" dirty="0" smtClean="0">
              <a:latin typeface="微軟正黑體" panose="020B0604030504040204" pitchFamily="34" charset="-120"/>
              <a:ea typeface="微軟正黑體" panose="020B0604030504040204" pitchFamily="34" charset="-120"/>
            </a:rPr>
            <a:t>通路價值鏈</a:t>
          </a:r>
          <a:endParaRPr lang="zh-TW" altLang="en-US" b="1" dirty="0">
            <a:latin typeface="微軟正黑體" panose="020B0604030504040204" pitchFamily="34" charset="-120"/>
            <a:ea typeface="微軟正黑體" panose="020B0604030504040204" pitchFamily="34" charset="-120"/>
          </a:endParaRPr>
        </a:p>
      </dgm:t>
    </dgm:pt>
    <dgm:pt modelId="{21568153-5E17-4EF7-9498-710AE6EE91DB}" type="parTrans" cxnId="{AC0D56C2-A4CF-47A4-A758-2B91BBD7949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957E9DB-CAEA-4636-A083-F91ECDCDF865}" type="sibTrans" cxnId="{AC0D56C2-A4CF-47A4-A758-2B91BBD7949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E60DCE3-48B4-401A-9BE4-26955E6D6906}">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購買者價值鏈</a:t>
          </a:r>
          <a:endParaRPr lang="zh-TW" altLang="en-US" sz="1400" b="1" dirty="0">
            <a:latin typeface="微軟正黑體" panose="020B0604030504040204" pitchFamily="34" charset="-120"/>
            <a:ea typeface="微軟正黑體" panose="020B0604030504040204" pitchFamily="34" charset="-120"/>
          </a:endParaRPr>
        </a:p>
      </dgm:t>
    </dgm:pt>
    <dgm:pt modelId="{E022ECC6-BEEB-42A7-8F48-8D4DCC48B733}" type="parTrans" cxnId="{19ED049A-0F57-44C4-8781-91D52A5D7D3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9E8EDDF-D96E-48C8-B419-04CE78BA7070}" type="sibTrans" cxnId="{19ED049A-0F57-44C4-8781-91D52A5D7D3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78E21BE-7978-479E-A4F4-D4E41443F7F4}" type="pres">
      <dgm:prSet presAssocID="{0B620D62-54D2-4934-A961-7314437FE947}" presName="Name0" presStyleCnt="0">
        <dgm:presLayoutVars>
          <dgm:dir/>
          <dgm:resizeHandles val="exact"/>
        </dgm:presLayoutVars>
      </dgm:prSet>
      <dgm:spPr/>
    </dgm:pt>
    <dgm:pt modelId="{B6403870-A19A-445E-9AB0-3A072922D870}" type="pres">
      <dgm:prSet presAssocID="{81D1306C-BD0A-40E8-B3FE-3D016CD303C3}" presName="node" presStyleLbl="node1" presStyleIdx="0" presStyleCnt="4">
        <dgm:presLayoutVars>
          <dgm:bulletEnabled val="1"/>
        </dgm:presLayoutVars>
      </dgm:prSet>
      <dgm:spPr/>
      <dgm:t>
        <a:bodyPr/>
        <a:lstStyle/>
        <a:p>
          <a:endParaRPr lang="zh-TW" altLang="en-US"/>
        </a:p>
      </dgm:t>
    </dgm:pt>
    <dgm:pt modelId="{CA847087-E686-4A9A-94D9-E63436CFA73A}" type="pres">
      <dgm:prSet presAssocID="{793F03AE-2A67-4553-A3B8-101C08B5D3DD}" presName="sibTrans" presStyleLbl="sibTrans2D1" presStyleIdx="0" presStyleCnt="3"/>
      <dgm:spPr/>
      <dgm:t>
        <a:bodyPr/>
        <a:lstStyle/>
        <a:p>
          <a:endParaRPr lang="zh-TW" altLang="en-US"/>
        </a:p>
      </dgm:t>
    </dgm:pt>
    <dgm:pt modelId="{6E651848-7019-490F-8642-BF74E2244DE8}" type="pres">
      <dgm:prSet presAssocID="{793F03AE-2A67-4553-A3B8-101C08B5D3DD}" presName="connectorText" presStyleLbl="sibTrans2D1" presStyleIdx="0" presStyleCnt="3"/>
      <dgm:spPr/>
      <dgm:t>
        <a:bodyPr/>
        <a:lstStyle/>
        <a:p>
          <a:endParaRPr lang="zh-TW" altLang="en-US"/>
        </a:p>
      </dgm:t>
    </dgm:pt>
    <dgm:pt modelId="{4B9C4583-BA89-4619-BFAD-A06CEC52698B}" type="pres">
      <dgm:prSet presAssocID="{CBC608D8-C33E-4A49-A994-9F5F303D74A6}" presName="node" presStyleLbl="node1" presStyleIdx="1" presStyleCnt="4">
        <dgm:presLayoutVars>
          <dgm:bulletEnabled val="1"/>
        </dgm:presLayoutVars>
      </dgm:prSet>
      <dgm:spPr/>
      <dgm:t>
        <a:bodyPr/>
        <a:lstStyle/>
        <a:p>
          <a:endParaRPr lang="zh-TW" altLang="en-US"/>
        </a:p>
      </dgm:t>
    </dgm:pt>
    <dgm:pt modelId="{EB149F1C-9498-4EC4-9705-8700974801D8}" type="pres">
      <dgm:prSet presAssocID="{ECBB0385-DF43-4E87-8B4E-F44EC0FE54F5}" presName="sibTrans" presStyleLbl="sibTrans2D1" presStyleIdx="1" presStyleCnt="3"/>
      <dgm:spPr/>
      <dgm:t>
        <a:bodyPr/>
        <a:lstStyle/>
        <a:p>
          <a:endParaRPr lang="zh-TW" altLang="en-US"/>
        </a:p>
      </dgm:t>
    </dgm:pt>
    <dgm:pt modelId="{9BC0FB43-F172-4E37-BC25-DD49861A16D7}" type="pres">
      <dgm:prSet presAssocID="{ECBB0385-DF43-4E87-8B4E-F44EC0FE54F5}" presName="connectorText" presStyleLbl="sibTrans2D1" presStyleIdx="1" presStyleCnt="3"/>
      <dgm:spPr/>
      <dgm:t>
        <a:bodyPr/>
        <a:lstStyle/>
        <a:p>
          <a:endParaRPr lang="zh-TW" altLang="en-US"/>
        </a:p>
      </dgm:t>
    </dgm:pt>
    <dgm:pt modelId="{FBBE8293-86F6-4641-82DB-63E79BCED0DA}" type="pres">
      <dgm:prSet presAssocID="{244CED28-D89B-45C6-AE32-866C1BC0BCDA}" presName="node" presStyleLbl="node1" presStyleIdx="2" presStyleCnt="4">
        <dgm:presLayoutVars>
          <dgm:bulletEnabled val="1"/>
        </dgm:presLayoutVars>
      </dgm:prSet>
      <dgm:spPr/>
      <dgm:t>
        <a:bodyPr/>
        <a:lstStyle/>
        <a:p>
          <a:endParaRPr lang="zh-TW" altLang="en-US"/>
        </a:p>
      </dgm:t>
    </dgm:pt>
    <dgm:pt modelId="{B0CFA626-AE6B-4FE0-9D16-5E4A98FEBDA7}" type="pres">
      <dgm:prSet presAssocID="{5957E9DB-CAEA-4636-A083-F91ECDCDF865}" presName="sibTrans" presStyleLbl="sibTrans2D1" presStyleIdx="2" presStyleCnt="3"/>
      <dgm:spPr/>
      <dgm:t>
        <a:bodyPr/>
        <a:lstStyle/>
        <a:p>
          <a:endParaRPr lang="zh-TW" altLang="en-US"/>
        </a:p>
      </dgm:t>
    </dgm:pt>
    <dgm:pt modelId="{DB2E9013-0214-4F9A-97F0-44D31295D953}" type="pres">
      <dgm:prSet presAssocID="{5957E9DB-CAEA-4636-A083-F91ECDCDF865}" presName="connectorText" presStyleLbl="sibTrans2D1" presStyleIdx="2" presStyleCnt="3"/>
      <dgm:spPr/>
      <dgm:t>
        <a:bodyPr/>
        <a:lstStyle/>
        <a:p>
          <a:endParaRPr lang="zh-TW" altLang="en-US"/>
        </a:p>
      </dgm:t>
    </dgm:pt>
    <dgm:pt modelId="{54A20F71-78B2-44D2-8BEA-ABE0DF5DEA30}" type="pres">
      <dgm:prSet presAssocID="{AE60DCE3-48B4-401A-9BE4-26955E6D6906}" presName="node" presStyleLbl="node1" presStyleIdx="3" presStyleCnt="4">
        <dgm:presLayoutVars>
          <dgm:bulletEnabled val="1"/>
        </dgm:presLayoutVars>
      </dgm:prSet>
      <dgm:spPr/>
      <dgm:t>
        <a:bodyPr/>
        <a:lstStyle/>
        <a:p>
          <a:endParaRPr lang="zh-TW" altLang="en-US"/>
        </a:p>
      </dgm:t>
    </dgm:pt>
  </dgm:ptLst>
  <dgm:cxnLst>
    <dgm:cxn modelId="{966F49AB-B9AD-4C3C-B5BC-9F1B1F21063D}" type="presOf" srcId="{ECBB0385-DF43-4E87-8B4E-F44EC0FE54F5}" destId="{EB149F1C-9498-4EC4-9705-8700974801D8}" srcOrd="0" destOrd="0" presId="urn:microsoft.com/office/officeart/2005/8/layout/process1"/>
    <dgm:cxn modelId="{65E4E7C4-A4CF-433B-B5E7-EE786321C7C8}" srcId="{0B620D62-54D2-4934-A961-7314437FE947}" destId="{CBC608D8-C33E-4A49-A994-9F5F303D74A6}" srcOrd="1" destOrd="0" parTransId="{1DDC509F-2833-4D4D-B230-1344998C6CD9}" sibTransId="{ECBB0385-DF43-4E87-8B4E-F44EC0FE54F5}"/>
    <dgm:cxn modelId="{B27B8C93-667E-48AE-A933-8AF7C60CA77D}" type="presOf" srcId="{CBC608D8-C33E-4A49-A994-9F5F303D74A6}" destId="{4B9C4583-BA89-4619-BFAD-A06CEC52698B}" srcOrd="0" destOrd="0" presId="urn:microsoft.com/office/officeart/2005/8/layout/process1"/>
    <dgm:cxn modelId="{F466BDD5-8E65-4E22-9C10-6FFE6A37778E}" type="presOf" srcId="{ECBB0385-DF43-4E87-8B4E-F44EC0FE54F5}" destId="{9BC0FB43-F172-4E37-BC25-DD49861A16D7}" srcOrd="1" destOrd="0" presId="urn:microsoft.com/office/officeart/2005/8/layout/process1"/>
    <dgm:cxn modelId="{C5A5A360-4783-410E-849D-EBC1D4609DD0}" type="presOf" srcId="{5957E9DB-CAEA-4636-A083-F91ECDCDF865}" destId="{DB2E9013-0214-4F9A-97F0-44D31295D953}" srcOrd="1" destOrd="0" presId="urn:microsoft.com/office/officeart/2005/8/layout/process1"/>
    <dgm:cxn modelId="{4B8DBC2B-A5AA-464B-8F07-6991E742E46F}" type="presOf" srcId="{AE60DCE3-48B4-401A-9BE4-26955E6D6906}" destId="{54A20F71-78B2-44D2-8BEA-ABE0DF5DEA30}" srcOrd="0" destOrd="0" presId="urn:microsoft.com/office/officeart/2005/8/layout/process1"/>
    <dgm:cxn modelId="{70AB60FA-E588-4371-8EFE-9CDBD1F617F9}" type="presOf" srcId="{793F03AE-2A67-4553-A3B8-101C08B5D3DD}" destId="{6E651848-7019-490F-8642-BF74E2244DE8}" srcOrd="1" destOrd="0" presId="urn:microsoft.com/office/officeart/2005/8/layout/process1"/>
    <dgm:cxn modelId="{AC0D56C2-A4CF-47A4-A758-2B91BBD79497}" srcId="{0B620D62-54D2-4934-A961-7314437FE947}" destId="{244CED28-D89B-45C6-AE32-866C1BC0BCDA}" srcOrd="2" destOrd="0" parTransId="{21568153-5E17-4EF7-9498-710AE6EE91DB}" sibTransId="{5957E9DB-CAEA-4636-A083-F91ECDCDF865}"/>
    <dgm:cxn modelId="{40CCAEF9-C975-4FDB-8E79-FE85B115396C}" type="presOf" srcId="{5957E9DB-CAEA-4636-A083-F91ECDCDF865}" destId="{B0CFA626-AE6B-4FE0-9D16-5E4A98FEBDA7}" srcOrd="0" destOrd="0" presId="urn:microsoft.com/office/officeart/2005/8/layout/process1"/>
    <dgm:cxn modelId="{19ED049A-0F57-44C4-8781-91D52A5D7D3B}" srcId="{0B620D62-54D2-4934-A961-7314437FE947}" destId="{AE60DCE3-48B4-401A-9BE4-26955E6D6906}" srcOrd="3" destOrd="0" parTransId="{E022ECC6-BEEB-42A7-8F48-8D4DCC48B733}" sibTransId="{29E8EDDF-D96E-48C8-B419-04CE78BA7070}"/>
    <dgm:cxn modelId="{AFDBA924-7F5F-462A-AF0F-D8E8D1004590}" type="presOf" srcId="{0B620D62-54D2-4934-A961-7314437FE947}" destId="{978E21BE-7978-479E-A4F4-D4E41443F7F4}" srcOrd="0" destOrd="0" presId="urn:microsoft.com/office/officeart/2005/8/layout/process1"/>
    <dgm:cxn modelId="{3DDEAE19-D16A-4032-B186-458C9B0DBEAC}" type="presOf" srcId="{81D1306C-BD0A-40E8-B3FE-3D016CD303C3}" destId="{B6403870-A19A-445E-9AB0-3A072922D870}" srcOrd="0" destOrd="0" presId="urn:microsoft.com/office/officeart/2005/8/layout/process1"/>
    <dgm:cxn modelId="{72E80E5A-DAFD-4EF2-BC72-8686FF7EF51E}" type="presOf" srcId="{793F03AE-2A67-4553-A3B8-101C08B5D3DD}" destId="{CA847087-E686-4A9A-94D9-E63436CFA73A}" srcOrd="0" destOrd="0" presId="urn:microsoft.com/office/officeart/2005/8/layout/process1"/>
    <dgm:cxn modelId="{E72BE264-117D-40CA-A187-4F238AA193C3}" type="presOf" srcId="{244CED28-D89B-45C6-AE32-866C1BC0BCDA}" destId="{FBBE8293-86F6-4641-82DB-63E79BCED0DA}" srcOrd="0" destOrd="0" presId="urn:microsoft.com/office/officeart/2005/8/layout/process1"/>
    <dgm:cxn modelId="{A13EF3E7-2BC9-481E-81E9-61DF39A5C03B}" srcId="{0B620D62-54D2-4934-A961-7314437FE947}" destId="{81D1306C-BD0A-40E8-B3FE-3D016CD303C3}" srcOrd="0" destOrd="0" parTransId="{371FB2FB-69EE-4D51-BEFA-C6E02BF9A119}" sibTransId="{793F03AE-2A67-4553-A3B8-101C08B5D3DD}"/>
    <dgm:cxn modelId="{7F61B0B3-C57D-4A7A-AB58-1A2809685CFA}" type="presParOf" srcId="{978E21BE-7978-479E-A4F4-D4E41443F7F4}" destId="{B6403870-A19A-445E-9AB0-3A072922D870}" srcOrd="0" destOrd="0" presId="urn:microsoft.com/office/officeart/2005/8/layout/process1"/>
    <dgm:cxn modelId="{71269203-B9C5-4F4B-8341-24E5510B55C2}" type="presParOf" srcId="{978E21BE-7978-479E-A4F4-D4E41443F7F4}" destId="{CA847087-E686-4A9A-94D9-E63436CFA73A}" srcOrd="1" destOrd="0" presId="urn:microsoft.com/office/officeart/2005/8/layout/process1"/>
    <dgm:cxn modelId="{B6765828-0CC7-4FC4-9DCA-D188EC389FED}" type="presParOf" srcId="{CA847087-E686-4A9A-94D9-E63436CFA73A}" destId="{6E651848-7019-490F-8642-BF74E2244DE8}" srcOrd="0" destOrd="0" presId="urn:microsoft.com/office/officeart/2005/8/layout/process1"/>
    <dgm:cxn modelId="{8E5B63D4-54CB-47B8-AD91-6EB3DF409DA4}" type="presParOf" srcId="{978E21BE-7978-479E-A4F4-D4E41443F7F4}" destId="{4B9C4583-BA89-4619-BFAD-A06CEC52698B}" srcOrd="2" destOrd="0" presId="urn:microsoft.com/office/officeart/2005/8/layout/process1"/>
    <dgm:cxn modelId="{78B92A07-E9E8-47D4-B103-A058CA009D32}" type="presParOf" srcId="{978E21BE-7978-479E-A4F4-D4E41443F7F4}" destId="{EB149F1C-9498-4EC4-9705-8700974801D8}" srcOrd="3" destOrd="0" presId="urn:microsoft.com/office/officeart/2005/8/layout/process1"/>
    <dgm:cxn modelId="{DBF86A02-01C7-4C8B-B3EF-B53D67D7E61A}" type="presParOf" srcId="{EB149F1C-9498-4EC4-9705-8700974801D8}" destId="{9BC0FB43-F172-4E37-BC25-DD49861A16D7}" srcOrd="0" destOrd="0" presId="urn:microsoft.com/office/officeart/2005/8/layout/process1"/>
    <dgm:cxn modelId="{6AD8162A-8711-4C44-BDDF-C02527825C62}" type="presParOf" srcId="{978E21BE-7978-479E-A4F4-D4E41443F7F4}" destId="{FBBE8293-86F6-4641-82DB-63E79BCED0DA}" srcOrd="4" destOrd="0" presId="urn:microsoft.com/office/officeart/2005/8/layout/process1"/>
    <dgm:cxn modelId="{742DA95F-EBEC-42BF-A1D7-F1C448DD0600}" type="presParOf" srcId="{978E21BE-7978-479E-A4F4-D4E41443F7F4}" destId="{B0CFA626-AE6B-4FE0-9D16-5E4A98FEBDA7}" srcOrd="5" destOrd="0" presId="urn:microsoft.com/office/officeart/2005/8/layout/process1"/>
    <dgm:cxn modelId="{05AB5A9C-9377-403D-A30E-912659CE7705}" type="presParOf" srcId="{B0CFA626-AE6B-4FE0-9D16-5E4A98FEBDA7}" destId="{DB2E9013-0214-4F9A-97F0-44D31295D953}" srcOrd="0" destOrd="0" presId="urn:microsoft.com/office/officeart/2005/8/layout/process1"/>
    <dgm:cxn modelId="{64D92946-92FD-4CC5-9388-AE021E51AA95}" type="presParOf" srcId="{978E21BE-7978-479E-A4F4-D4E41443F7F4}" destId="{54A20F71-78B2-44D2-8BEA-ABE0DF5DEA3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F5381-0964-4843-8B6A-BA93A5C92410}"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zh-TW" altLang="en-US"/>
        </a:p>
      </dgm:t>
    </dgm:pt>
    <dgm:pt modelId="{E24BC0B6-7287-4444-AC9B-61B948814FDF}">
      <dgm:prSet phldrT="[文字]"/>
      <dgm:spPr/>
      <dgm:t>
        <a:bodyPr/>
        <a:lstStyle/>
        <a:p>
          <a:r>
            <a:rPr lang="zh-TW" altLang="en-US" b="1" dirty="0" smtClean="0">
              <a:latin typeface="微軟正黑體" panose="020B0604030504040204" pitchFamily="34" charset="-120"/>
              <a:ea typeface="微軟正黑體" panose="020B0604030504040204" pitchFamily="34" charset="-120"/>
            </a:rPr>
            <a:t>價值創造</a:t>
          </a:r>
          <a:endParaRPr lang="zh-TW" altLang="en-US" b="1" dirty="0">
            <a:latin typeface="微軟正黑體" panose="020B0604030504040204" pitchFamily="34" charset="-120"/>
            <a:ea typeface="微軟正黑體" panose="020B0604030504040204" pitchFamily="34" charset="-120"/>
          </a:endParaRPr>
        </a:p>
      </dgm:t>
    </dgm:pt>
    <dgm:pt modelId="{04DFB182-BDB9-4790-8B91-8F7878909187}" type="parTrans" cxnId="{D8F12021-F364-4195-A184-3813520ED4A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CEF6176-C429-4B91-83BA-014FABBFD44E}" type="sibTrans" cxnId="{D8F12021-F364-4195-A184-3813520ED4A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A42C0EC-702D-4DA2-8C55-9903A53FE990}">
      <dgm:prSet phldrT="[文字]"/>
      <dgm:spPr/>
      <dgm:t>
        <a:bodyPr/>
        <a:lstStyle/>
        <a:p>
          <a:r>
            <a:rPr lang="zh-TW" altLang="en-US" b="1" dirty="0" smtClean="0">
              <a:latin typeface="微軟正黑體" panose="020B0604030504040204" pitchFamily="34" charset="-120"/>
              <a:ea typeface="微軟正黑體" panose="020B0604030504040204" pitchFamily="34" charset="-120"/>
            </a:rPr>
            <a:t>網絡管理</a:t>
          </a:r>
          <a:endParaRPr lang="zh-TW" altLang="en-US" b="1" dirty="0">
            <a:latin typeface="微軟正黑體" panose="020B0604030504040204" pitchFamily="34" charset="-120"/>
            <a:ea typeface="微軟正黑體" panose="020B0604030504040204" pitchFamily="34" charset="-120"/>
          </a:endParaRPr>
        </a:p>
      </dgm:t>
    </dgm:pt>
    <dgm:pt modelId="{A620FC58-6BA1-43AB-8EE4-B419338065DE}" type="parTrans" cxnId="{189C547B-AB99-49DF-9DB6-F27CBC3DFD8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26AE5AB-8A34-48BA-9F4B-A441EA3CFF6F}" type="sibTrans" cxnId="{189C547B-AB99-49DF-9DB6-F27CBC3DFD8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920BA44-7D07-413C-BC56-195BE25F6247}">
      <dgm:prSet phldrT="[文字]"/>
      <dgm:spPr/>
      <dgm:t>
        <a:bodyPr/>
        <a:lstStyle/>
        <a:p>
          <a:r>
            <a:rPr lang="zh-TW" altLang="en-US" b="1" dirty="0" smtClean="0">
              <a:latin typeface="微軟正黑體" panose="020B0604030504040204" pitchFamily="34" charset="-120"/>
              <a:ea typeface="微軟正黑體" panose="020B0604030504040204" pitchFamily="34" charset="-120"/>
            </a:rPr>
            <a:t>價值分配</a:t>
          </a:r>
          <a:endParaRPr lang="zh-TW" altLang="en-US" b="1" dirty="0">
            <a:latin typeface="微軟正黑體" panose="020B0604030504040204" pitchFamily="34" charset="-120"/>
            <a:ea typeface="微軟正黑體" panose="020B0604030504040204" pitchFamily="34" charset="-120"/>
          </a:endParaRPr>
        </a:p>
      </dgm:t>
    </dgm:pt>
    <dgm:pt modelId="{5215470A-C56C-4189-A435-040289E12D63}" type="parTrans" cxnId="{5C86D717-6A28-46FA-8C1F-2261E3C0A8A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35EFF91-4327-411F-B1C0-A69526E255E3}" type="sibTrans" cxnId="{5C86D717-6A28-46FA-8C1F-2261E3C0A8A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973873D-6156-42B4-9F75-5152D9CA7E88}" type="pres">
      <dgm:prSet presAssocID="{486F5381-0964-4843-8B6A-BA93A5C92410}" presName="Name0" presStyleCnt="0">
        <dgm:presLayoutVars>
          <dgm:dir/>
          <dgm:resizeHandles val="exact"/>
        </dgm:presLayoutVars>
      </dgm:prSet>
      <dgm:spPr/>
      <dgm:t>
        <a:bodyPr/>
        <a:lstStyle/>
        <a:p>
          <a:endParaRPr lang="zh-TW" altLang="en-US"/>
        </a:p>
      </dgm:t>
    </dgm:pt>
    <dgm:pt modelId="{6DE66530-9C55-46E3-820E-1B3391486A48}" type="pres">
      <dgm:prSet presAssocID="{E24BC0B6-7287-4444-AC9B-61B948814FDF}" presName="node" presStyleLbl="node1" presStyleIdx="0" presStyleCnt="3" custRadScaleRad="91930">
        <dgm:presLayoutVars>
          <dgm:bulletEnabled val="1"/>
        </dgm:presLayoutVars>
      </dgm:prSet>
      <dgm:spPr/>
      <dgm:t>
        <a:bodyPr/>
        <a:lstStyle/>
        <a:p>
          <a:endParaRPr lang="zh-TW" altLang="en-US"/>
        </a:p>
      </dgm:t>
    </dgm:pt>
    <dgm:pt modelId="{75725F91-88FC-49A8-931C-A50F3E102AEC}" type="pres">
      <dgm:prSet presAssocID="{1CEF6176-C429-4B91-83BA-014FABBFD44E}" presName="sibTrans" presStyleLbl="sibTrans2D1" presStyleIdx="0" presStyleCnt="3"/>
      <dgm:spPr/>
      <dgm:t>
        <a:bodyPr/>
        <a:lstStyle/>
        <a:p>
          <a:endParaRPr lang="zh-TW" altLang="en-US"/>
        </a:p>
      </dgm:t>
    </dgm:pt>
    <dgm:pt modelId="{8D7FA0DD-8465-4978-A2B3-763FE04AF6F7}" type="pres">
      <dgm:prSet presAssocID="{1CEF6176-C429-4B91-83BA-014FABBFD44E}" presName="connectorText" presStyleLbl="sibTrans2D1" presStyleIdx="0" presStyleCnt="3"/>
      <dgm:spPr/>
      <dgm:t>
        <a:bodyPr/>
        <a:lstStyle/>
        <a:p>
          <a:endParaRPr lang="zh-TW" altLang="en-US"/>
        </a:p>
      </dgm:t>
    </dgm:pt>
    <dgm:pt modelId="{43386CEB-AD60-408D-A8BD-9CE5D8E09857}" type="pres">
      <dgm:prSet presAssocID="{9A42C0EC-702D-4DA2-8C55-9903A53FE990}" presName="node" presStyleLbl="node1" presStyleIdx="1" presStyleCnt="3">
        <dgm:presLayoutVars>
          <dgm:bulletEnabled val="1"/>
        </dgm:presLayoutVars>
      </dgm:prSet>
      <dgm:spPr/>
      <dgm:t>
        <a:bodyPr/>
        <a:lstStyle/>
        <a:p>
          <a:endParaRPr lang="zh-TW" altLang="en-US"/>
        </a:p>
      </dgm:t>
    </dgm:pt>
    <dgm:pt modelId="{89A49219-05CA-4C2D-B8E9-EEA9DB66D438}" type="pres">
      <dgm:prSet presAssocID="{E26AE5AB-8A34-48BA-9F4B-A441EA3CFF6F}" presName="sibTrans" presStyleLbl="sibTrans2D1" presStyleIdx="1" presStyleCnt="3"/>
      <dgm:spPr/>
      <dgm:t>
        <a:bodyPr/>
        <a:lstStyle/>
        <a:p>
          <a:endParaRPr lang="zh-TW" altLang="en-US"/>
        </a:p>
      </dgm:t>
    </dgm:pt>
    <dgm:pt modelId="{80B5AB57-194C-4F66-9674-ADC2B478BDB8}" type="pres">
      <dgm:prSet presAssocID="{E26AE5AB-8A34-48BA-9F4B-A441EA3CFF6F}" presName="connectorText" presStyleLbl="sibTrans2D1" presStyleIdx="1" presStyleCnt="3"/>
      <dgm:spPr/>
      <dgm:t>
        <a:bodyPr/>
        <a:lstStyle/>
        <a:p>
          <a:endParaRPr lang="zh-TW" altLang="en-US"/>
        </a:p>
      </dgm:t>
    </dgm:pt>
    <dgm:pt modelId="{2273171D-51B5-4955-B629-EA5751D53354}" type="pres">
      <dgm:prSet presAssocID="{A920BA44-7D07-413C-BC56-195BE25F6247}" presName="node" presStyleLbl="node1" presStyleIdx="2" presStyleCnt="3">
        <dgm:presLayoutVars>
          <dgm:bulletEnabled val="1"/>
        </dgm:presLayoutVars>
      </dgm:prSet>
      <dgm:spPr/>
      <dgm:t>
        <a:bodyPr/>
        <a:lstStyle/>
        <a:p>
          <a:endParaRPr lang="zh-TW" altLang="en-US"/>
        </a:p>
      </dgm:t>
    </dgm:pt>
    <dgm:pt modelId="{BB6DEF0A-5EDF-42F0-AE25-301F2B2AC44D}" type="pres">
      <dgm:prSet presAssocID="{835EFF91-4327-411F-B1C0-A69526E255E3}" presName="sibTrans" presStyleLbl="sibTrans2D1" presStyleIdx="2" presStyleCnt="3"/>
      <dgm:spPr/>
      <dgm:t>
        <a:bodyPr/>
        <a:lstStyle/>
        <a:p>
          <a:endParaRPr lang="zh-TW" altLang="en-US"/>
        </a:p>
      </dgm:t>
    </dgm:pt>
    <dgm:pt modelId="{8B166023-AF3D-49DA-96D1-89A7E168F851}" type="pres">
      <dgm:prSet presAssocID="{835EFF91-4327-411F-B1C0-A69526E255E3}" presName="connectorText" presStyleLbl="sibTrans2D1" presStyleIdx="2" presStyleCnt="3"/>
      <dgm:spPr/>
      <dgm:t>
        <a:bodyPr/>
        <a:lstStyle/>
        <a:p>
          <a:endParaRPr lang="zh-TW" altLang="en-US"/>
        </a:p>
      </dgm:t>
    </dgm:pt>
  </dgm:ptLst>
  <dgm:cxnLst>
    <dgm:cxn modelId="{F063E17D-E7F4-44A7-9191-4F453716FFF4}" type="presOf" srcId="{A920BA44-7D07-413C-BC56-195BE25F6247}" destId="{2273171D-51B5-4955-B629-EA5751D53354}" srcOrd="0" destOrd="0" presId="urn:microsoft.com/office/officeart/2005/8/layout/cycle7"/>
    <dgm:cxn modelId="{189C547B-AB99-49DF-9DB6-F27CBC3DFD84}" srcId="{486F5381-0964-4843-8B6A-BA93A5C92410}" destId="{9A42C0EC-702D-4DA2-8C55-9903A53FE990}" srcOrd="1" destOrd="0" parTransId="{A620FC58-6BA1-43AB-8EE4-B419338065DE}" sibTransId="{E26AE5AB-8A34-48BA-9F4B-A441EA3CFF6F}"/>
    <dgm:cxn modelId="{807FB717-598B-4C93-95DF-1A0C1F369056}" type="presOf" srcId="{9A42C0EC-702D-4DA2-8C55-9903A53FE990}" destId="{43386CEB-AD60-408D-A8BD-9CE5D8E09857}" srcOrd="0" destOrd="0" presId="urn:microsoft.com/office/officeart/2005/8/layout/cycle7"/>
    <dgm:cxn modelId="{48D0E3F7-1967-41C6-8B2E-2EBD0052AD19}" type="presOf" srcId="{E26AE5AB-8A34-48BA-9F4B-A441EA3CFF6F}" destId="{89A49219-05CA-4C2D-B8E9-EEA9DB66D438}" srcOrd="0" destOrd="0" presId="urn:microsoft.com/office/officeart/2005/8/layout/cycle7"/>
    <dgm:cxn modelId="{CAA18CBC-0536-4CEC-9E08-EECD87CBF083}" type="presOf" srcId="{1CEF6176-C429-4B91-83BA-014FABBFD44E}" destId="{75725F91-88FC-49A8-931C-A50F3E102AEC}" srcOrd="0" destOrd="0" presId="urn:microsoft.com/office/officeart/2005/8/layout/cycle7"/>
    <dgm:cxn modelId="{D7E50C76-A42F-4D13-AA18-0B7940C4169B}" type="presOf" srcId="{835EFF91-4327-411F-B1C0-A69526E255E3}" destId="{8B166023-AF3D-49DA-96D1-89A7E168F851}" srcOrd="1" destOrd="0" presId="urn:microsoft.com/office/officeart/2005/8/layout/cycle7"/>
    <dgm:cxn modelId="{D8F12021-F364-4195-A184-3813520ED4A1}" srcId="{486F5381-0964-4843-8B6A-BA93A5C92410}" destId="{E24BC0B6-7287-4444-AC9B-61B948814FDF}" srcOrd="0" destOrd="0" parTransId="{04DFB182-BDB9-4790-8B91-8F7878909187}" sibTransId="{1CEF6176-C429-4B91-83BA-014FABBFD44E}"/>
    <dgm:cxn modelId="{F80CDA73-A675-43C1-BF94-8528D75B0DBE}" type="presOf" srcId="{1CEF6176-C429-4B91-83BA-014FABBFD44E}" destId="{8D7FA0DD-8465-4978-A2B3-763FE04AF6F7}" srcOrd="1" destOrd="0" presId="urn:microsoft.com/office/officeart/2005/8/layout/cycle7"/>
    <dgm:cxn modelId="{6D8411E9-7A41-4303-BDF1-16B67157BE8A}" type="presOf" srcId="{E26AE5AB-8A34-48BA-9F4B-A441EA3CFF6F}" destId="{80B5AB57-194C-4F66-9674-ADC2B478BDB8}" srcOrd="1" destOrd="0" presId="urn:microsoft.com/office/officeart/2005/8/layout/cycle7"/>
    <dgm:cxn modelId="{27F55A0E-F376-484B-9B40-308333A7EAE2}" type="presOf" srcId="{E24BC0B6-7287-4444-AC9B-61B948814FDF}" destId="{6DE66530-9C55-46E3-820E-1B3391486A48}" srcOrd="0" destOrd="0" presId="urn:microsoft.com/office/officeart/2005/8/layout/cycle7"/>
    <dgm:cxn modelId="{FA725545-5008-42A8-B063-61664F120F33}" type="presOf" srcId="{835EFF91-4327-411F-B1C0-A69526E255E3}" destId="{BB6DEF0A-5EDF-42F0-AE25-301F2B2AC44D}" srcOrd="0" destOrd="0" presId="urn:microsoft.com/office/officeart/2005/8/layout/cycle7"/>
    <dgm:cxn modelId="{E82955DC-CDF6-44E5-B6CB-60BCAF6EF76E}" type="presOf" srcId="{486F5381-0964-4843-8B6A-BA93A5C92410}" destId="{7973873D-6156-42B4-9F75-5152D9CA7E88}" srcOrd="0" destOrd="0" presId="urn:microsoft.com/office/officeart/2005/8/layout/cycle7"/>
    <dgm:cxn modelId="{5C86D717-6A28-46FA-8C1F-2261E3C0A8A0}" srcId="{486F5381-0964-4843-8B6A-BA93A5C92410}" destId="{A920BA44-7D07-413C-BC56-195BE25F6247}" srcOrd="2" destOrd="0" parTransId="{5215470A-C56C-4189-A435-040289E12D63}" sibTransId="{835EFF91-4327-411F-B1C0-A69526E255E3}"/>
    <dgm:cxn modelId="{D9504F02-5C6F-4CC8-BBF7-A28966E95A3B}" type="presParOf" srcId="{7973873D-6156-42B4-9F75-5152D9CA7E88}" destId="{6DE66530-9C55-46E3-820E-1B3391486A48}" srcOrd="0" destOrd="0" presId="urn:microsoft.com/office/officeart/2005/8/layout/cycle7"/>
    <dgm:cxn modelId="{15BFDF0D-BB05-433D-8C50-0D10CC272343}" type="presParOf" srcId="{7973873D-6156-42B4-9F75-5152D9CA7E88}" destId="{75725F91-88FC-49A8-931C-A50F3E102AEC}" srcOrd="1" destOrd="0" presId="urn:microsoft.com/office/officeart/2005/8/layout/cycle7"/>
    <dgm:cxn modelId="{B2D1C38A-7EE9-4DB3-A4AD-A31F7B3E1863}" type="presParOf" srcId="{75725F91-88FC-49A8-931C-A50F3E102AEC}" destId="{8D7FA0DD-8465-4978-A2B3-763FE04AF6F7}" srcOrd="0" destOrd="0" presId="urn:microsoft.com/office/officeart/2005/8/layout/cycle7"/>
    <dgm:cxn modelId="{58FF3F3A-A8A5-4A6B-BD43-7CCB76A4C3F7}" type="presParOf" srcId="{7973873D-6156-42B4-9F75-5152D9CA7E88}" destId="{43386CEB-AD60-408D-A8BD-9CE5D8E09857}" srcOrd="2" destOrd="0" presId="urn:microsoft.com/office/officeart/2005/8/layout/cycle7"/>
    <dgm:cxn modelId="{8A24A588-F197-41B4-91DB-F692C7EFEE24}" type="presParOf" srcId="{7973873D-6156-42B4-9F75-5152D9CA7E88}" destId="{89A49219-05CA-4C2D-B8E9-EEA9DB66D438}" srcOrd="3" destOrd="0" presId="urn:microsoft.com/office/officeart/2005/8/layout/cycle7"/>
    <dgm:cxn modelId="{B1154F85-E6B8-43B0-9AA4-880C63E450F7}" type="presParOf" srcId="{89A49219-05CA-4C2D-B8E9-EEA9DB66D438}" destId="{80B5AB57-194C-4F66-9674-ADC2B478BDB8}" srcOrd="0" destOrd="0" presId="urn:microsoft.com/office/officeart/2005/8/layout/cycle7"/>
    <dgm:cxn modelId="{AE6979DB-631D-4395-AE0D-EB5C0D9E8C4B}" type="presParOf" srcId="{7973873D-6156-42B4-9F75-5152D9CA7E88}" destId="{2273171D-51B5-4955-B629-EA5751D53354}" srcOrd="4" destOrd="0" presId="urn:microsoft.com/office/officeart/2005/8/layout/cycle7"/>
    <dgm:cxn modelId="{A6D21202-C612-41CD-9DE5-B45C7C40FD60}" type="presParOf" srcId="{7973873D-6156-42B4-9F75-5152D9CA7E88}" destId="{BB6DEF0A-5EDF-42F0-AE25-301F2B2AC44D}" srcOrd="5" destOrd="0" presId="urn:microsoft.com/office/officeart/2005/8/layout/cycle7"/>
    <dgm:cxn modelId="{E8ED9F36-690C-41B6-B231-1BD5EFB1FAE4}" type="presParOf" srcId="{BB6DEF0A-5EDF-42F0-AE25-301F2B2AC44D}" destId="{8B166023-AF3D-49DA-96D1-89A7E168F851}"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86A0B18-C2EE-4F81-98A0-4C22292C8876}" type="datetimeFigureOut">
              <a:rPr lang="zh-TW" altLang="en-US" smtClean="0"/>
              <a:t>2017/5/2</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A8DB2DD-61DF-47AF-9A1E-5B015E991B29}" type="slidenum">
              <a:rPr lang="zh-TW" altLang="en-US" smtClean="0"/>
              <a:t>‹#›</a:t>
            </a:fld>
            <a:endParaRPr lang="zh-TW" altLang="en-US"/>
          </a:p>
        </p:txBody>
      </p:sp>
    </p:spTree>
    <p:extLst>
      <p:ext uri="{BB962C8B-B14F-4D97-AF65-F5344CB8AC3E}">
        <p14:creationId xmlns:p14="http://schemas.microsoft.com/office/powerpoint/2010/main" val="225790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8DB2DD-61DF-47AF-9A1E-5B015E991B29}" type="slidenum">
              <a:rPr lang="zh-TW" altLang="en-US" smtClean="0"/>
              <a:t>2</a:t>
            </a:fld>
            <a:endParaRPr lang="zh-TW" altLang="en-US"/>
          </a:p>
        </p:txBody>
      </p:sp>
    </p:spTree>
    <p:extLst>
      <p:ext uri="{BB962C8B-B14F-4D97-AF65-F5344CB8AC3E}">
        <p14:creationId xmlns:p14="http://schemas.microsoft.com/office/powerpoint/2010/main" val="193201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8DB2DD-61DF-47AF-9A1E-5B015E991B29}" type="slidenum">
              <a:rPr lang="zh-TW" altLang="en-US" smtClean="0"/>
              <a:t>3</a:t>
            </a:fld>
            <a:endParaRPr lang="zh-TW" altLang="en-US"/>
          </a:p>
        </p:txBody>
      </p:sp>
    </p:spTree>
    <p:extLst>
      <p:ext uri="{BB962C8B-B14F-4D97-AF65-F5344CB8AC3E}">
        <p14:creationId xmlns:p14="http://schemas.microsoft.com/office/powerpoint/2010/main" val="330204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球學 </a:t>
            </a:r>
            <a:r>
              <a:rPr lang="en-US" altLang="zh-TW" dirty="0" smtClean="0"/>
              <a:t>2016.09</a:t>
            </a:r>
            <a:endParaRPr lang="zh-TW" altLang="en-US" dirty="0"/>
          </a:p>
        </p:txBody>
      </p:sp>
      <p:sp>
        <p:nvSpPr>
          <p:cNvPr id="4" name="投影片編號版面配置區 3"/>
          <p:cNvSpPr>
            <a:spLocks noGrp="1"/>
          </p:cNvSpPr>
          <p:nvPr>
            <p:ph type="sldNum" sz="quarter" idx="10"/>
          </p:nvPr>
        </p:nvSpPr>
        <p:spPr/>
        <p:txBody>
          <a:bodyPr/>
          <a:lstStyle/>
          <a:p>
            <a:fld id="{0A8DB2DD-61DF-47AF-9A1E-5B015E991B29}" type="slidenum">
              <a:rPr lang="zh-TW" altLang="en-US" smtClean="0"/>
              <a:t>14</a:t>
            </a:fld>
            <a:endParaRPr lang="zh-TW" altLang="en-US"/>
          </a:p>
        </p:txBody>
      </p:sp>
    </p:spTree>
    <p:extLst>
      <p:ext uri="{BB962C8B-B14F-4D97-AF65-F5344CB8AC3E}">
        <p14:creationId xmlns:p14="http://schemas.microsoft.com/office/powerpoint/2010/main" val="371853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WyndTech</a:t>
            </a:r>
            <a:r>
              <a:rPr lang="en-US" altLang="zh-TW" dirty="0" smtClean="0"/>
              <a:t> 2016.09</a:t>
            </a:r>
          </a:p>
          <a:p>
            <a:r>
              <a:rPr lang="en-US" altLang="zh-TW" sz="1200" b="0" i="0" kern="1200" dirty="0" smtClean="0">
                <a:solidFill>
                  <a:schemeClr val="tx1"/>
                </a:solidFill>
                <a:effectLst/>
                <a:latin typeface="+mn-lt"/>
                <a:ea typeface="+mn-ea"/>
                <a:cs typeface="+mn-cs"/>
              </a:rPr>
              <a:t>Global from Day One</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GD1</a:t>
            </a:r>
            <a:r>
              <a:rPr lang="zh-TW" altLang="en-US" sz="1200" b="0" i="0" kern="1200" dirty="0" smtClean="0">
                <a:solidFill>
                  <a:schemeClr val="tx1"/>
                </a:solidFill>
                <a:effectLst/>
                <a:latin typeface="+mn-lt"/>
                <a:ea typeface="+mn-ea"/>
                <a:cs typeface="+mn-cs"/>
              </a:rPr>
              <a:t>）為紐西蘭奧克蘭 </a:t>
            </a:r>
            <a:r>
              <a:rPr lang="en-US" altLang="zh-TW" sz="1200" b="0" i="0" kern="1200" dirty="0" err="1" smtClean="0">
                <a:solidFill>
                  <a:schemeClr val="tx1"/>
                </a:solidFill>
                <a:effectLst/>
                <a:latin typeface="+mn-lt"/>
                <a:ea typeface="+mn-ea"/>
                <a:cs typeface="+mn-cs"/>
              </a:rPr>
              <a:t>Sparkbox</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創投以及台灣創投 </a:t>
            </a:r>
            <a:r>
              <a:rPr lang="en-US" altLang="zh-TW" sz="1200" b="0" i="0" kern="1200" dirty="0" smtClean="0">
                <a:solidFill>
                  <a:schemeClr val="tx1"/>
                </a:solidFill>
                <a:effectLst/>
                <a:latin typeface="+mn-lt"/>
                <a:ea typeface="+mn-ea"/>
                <a:cs typeface="+mn-cs"/>
              </a:rPr>
              <a:t>Pinehurst Advisors </a:t>
            </a:r>
            <a:r>
              <a:rPr lang="zh-TW" altLang="en-US" sz="1200" b="0" i="0" kern="1200" dirty="0" smtClean="0">
                <a:solidFill>
                  <a:schemeClr val="tx1"/>
                </a:solidFill>
                <a:effectLst/>
                <a:latin typeface="+mn-lt"/>
                <a:ea typeface="+mn-ea"/>
                <a:cs typeface="+mn-cs"/>
              </a:rPr>
              <a:t>合作的創投基金</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中國金沙江創投（</a:t>
            </a:r>
            <a:r>
              <a:rPr lang="en-US" altLang="zh-TW" sz="1200" b="0" i="0" kern="1200" dirty="0" smtClean="0">
                <a:solidFill>
                  <a:schemeClr val="tx1"/>
                </a:solidFill>
                <a:effectLst/>
                <a:latin typeface="+mn-lt"/>
                <a:ea typeface="+mn-ea"/>
                <a:cs typeface="+mn-cs"/>
              </a:rPr>
              <a:t>GSR Ventures</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en-US" altLang="zh-TW" sz="12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Mayfield Fund</a:t>
            </a:r>
            <a:r>
              <a:rPr lang="zh-TW" altLang="en-US" sz="12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2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加州</a:t>
            </a:r>
            <a:endParaRPr lang="en-US" altLang="zh-TW" sz="12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r>
              <a:rPr lang="en-US" altLang="zh-TW" dirty="0" err="1" smtClean="0"/>
              <a:t>signia</a:t>
            </a:r>
            <a:r>
              <a:rPr lang="en-US" altLang="zh-TW" dirty="0" smtClean="0"/>
              <a:t> venture partners</a:t>
            </a:r>
            <a:r>
              <a:rPr lang="zh-TW" altLang="en-US" dirty="0" smtClean="0"/>
              <a:t> </a:t>
            </a:r>
            <a:r>
              <a:rPr lang="en-US" altLang="zh-TW" dirty="0" smtClean="0">
                <a:sym typeface="Wingdings" panose="05000000000000000000" pitchFamily="2" charset="2"/>
              </a:rPr>
              <a:t></a:t>
            </a:r>
            <a:r>
              <a:rPr lang="zh-TW" altLang="en-US" dirty="0" smtClean="0">
                <a:sym typeface="Wingdings" panose="05000000000000000000" pitchFamily="2" charset="2"/>
              </a:rPr>
              <a:t>加州</a:t>
            </a:r>
            <a:endParaRPr lang="en-US" altLang="zh-TW" dirty="0" smtClean="0">
              <a:sym typeface="Wingdings" panose="05000000000000000000" pitchFamily="2" charset="2"/>
            </a:endParaRPr>
          </a:p>
          <a:p>
            <a:endParaRPr lang="zh-TW" altLang="en-US" dirty="0"/>
          </a:p>
        </p:txBody>
      </p:sp>
      <p:sp>
        <p:nvSpPr>
          <p:cNvPr id="4" name="投影片編號版面配置區 3"/>
          <p:cNvSpPr>
            <a:spLocks noGrp="1"/>
          </p:cNvSpPr>
          <p:nvPr>
            <p:ph type="sldNum" sz="quarter" idx="10"/>
          </p:nvPr>
        </p:nvSpPr>
        <p:spPr/>
        <p:txBody>
          <a:bodyPr/>
          <a:lstStyle/>
          <a:p>
            <a:fld id="{0A8DB2DD-61DF-47AF-9A1E-5B015E991B29}" type="slidenum">
              <a:rPr lang="zh-TW" altLang="en-US" smtClean="0"/>
              <a:t>15</a:t>
            </a:fld>
            <a:endParaRPr lang="zh-TW" altLang="en-US"/>
          </a:p>
        </p:txBody>
      </p:sp>
    </p:spTree>
    <p:extLst>
      <p:ext uri="{BB962C8B-B14F-4D97-AF65-F5344CB8AC3E}">
        <p14:creationId xmlns:p14="http://schemas.microsoft.com/office/powerpoint/2010/main" val="1901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5B7F818-E92D-48A1-BB68-B4B9FE61EB8A}" type="datetime1">
              <a:rPr lang="zh-TW" altLang="en-US" smtClean="0"/>
              <a:t>2017/5/2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325800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036768C-5B57-48E2-9735-A3DCB51D84B4}" type="datetime1">
              <a:rPr lang="zh-TW" altLang="en-US" smtClean="0"/>
              <a:t>2017/5/2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422920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F6BB4D-13C7-4F0D-A951-3DF0879FC0C2}" type="datetime1">
              <a:rPr lang="zh-TW" altLang="en-US" smtClean="0"/>
              <a:t>2017/5/2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120957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2C242B2-C055-4EAD-9879-617D21B51C07}" type="datetime1">
              <a:rPr lang="zh-TW" altLang="en-US" smtClean="0"/>
              <a:t>2017/5/2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30357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FC34EFA-88E0-4E17-BF9C-3695B2779742}" type="datetime1">
              <a:rPr lang="zh-TW" altLang="en-US" smtClean="0"/>
              <a:t>2017/5/2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222274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FC247DE-8472-46F0-BF2C-6543BD537FAE}" type="datetime1">
              <a:rPr lang="zh-TW" altLang="en-US" smtClean="0"/>
              <a:t>2017/5/2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153425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E4B87E-E578-4E0D-83AE-A159AD5FF583}" type="datetime1">
              <a:rPr lang="zh-TW" altLang="en-US" smtClean="0"/>
              <a:t>2017/5/2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38296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D9527A4-6FB8-4684-BEA2-1AF027CF3A01}" type="datetime1">
              <a:rPr lang="zh-TW" altLang="en-US" smtClean="0"/>
              <a:t>2017/5/2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228308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17665-DFB4-44E2-A6AF-3A9852BA75E5}" type="datetime1">
              <a:rPr lang="zh-TW" altLang="en-US" smtClean="0"/>
              <a:t>2017/5/2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288427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C05006D-D7E4-47F6-AF18-B867C499759A}" type="datetime1">
              <a:rPr lang="zh-TW" altLang="en-US" smtClean="0"/>
              <a:t>2017/5/2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138472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0C51306-EA2D-4337-B133-F7C021B61C54}" type="datetime1">
              <a:rPr lang="zh-TW" altLang="en-US" smtClean="0"/>
              <a:t>2017/5/2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10BB158-8D50-4E4B-8204-BC33EC380ED6}" type="slidenum">
              <a:rPr lang="zh-TW" altLang="en-US" smtClean="0"/>
              <a:t>‹#›</a:t>
            </a:fld>
            <a:endParaRPr lang="zh-TW" altLang="en-US"/>
          </a:p>
        </p:txBody>
      </p:sp>
    </p:spTree>
    <p:extLst>
      <p:ext uri="{BB962C8B-B14F-4D97-AF65-F5344CB8AC3E}">
        <p14:creationId xmlns:p14="http://schemas.microsoft.com/office/powerpoint/2010/main" val="39005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350">
              <a:solidFill>
                <a:srgbClr val="000000"/>
              </a:solidFill>
              <a:ea typeface="新細明體" pitchFamily="18" charset="-12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37830-0330-46F2-A292-E63F7870F09F}" type="datetime1">
              <a:rPr lang="zh-TW" altLang="en-US" smtClean="0"/>
              <a:t>2017/5/2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9" name="Text Box 48"/>
          <p:cNvSpPr txBox="1">
            <a:spLocks noChangeArrowheads="1"/>
          </p:cNvSpPr>
          <p:nvPr userDrawn="1"/>
        </p:nvSpPr>
        <p:spPr bwMode="auto">
          <a:xfrm>
            <a:off x="-1" y="6640316"/>
            <a:ext cx="6266986"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defRPr/>
            </a:pPr>
            <a:r>
              <a:rPr lang="zh-TW" altLang="en-US" sz="675" dirty="0" smtClean="0">
                <a:solidFill>
                  <a:srgbClr val="FFFFFF"/>
                </a:solidFill>
                <a:latin typeface="微軟正黑體" panose="020B0604030504040204" pitchFamily="34" charset="-120"/>
                <a:ea typeface="微軟正黑體" panose="020B0604030504040204" pitchFamily="34" charset="-120"/>
              </a:rPr>
              <a:t>工業技術研究院機密資料 禁止複製、轉載、外流   </a:t>
            </a:r>
            <a:r>
              <a:rPr lang="en-US" altLang="zh-TW" sz="675" dirty="0" smtClean="0">
                <a:solidFill>
                  <a:srgbClr val="FFFFFF"/>
                </a:solidFill>
              </a:rPr>
              <a:t>ITRI CONFIDENTIAL DOCUMENT DO NOT COPY OR DISTRIBUTE</a:t>
            </a:r>
            <a:endParaRPr lang="zh-TW" altLang="en-US" sz="675" dirty="0" smtClean="0">
              <a:solidFill>
                <a:srgbClr val="FFFFFF"/>
              </a:solidFill>
              <a:ea typeface="微軟正黑體" pitchFamily="34" charset="-120"/>
            </a:endParaRPr>
          </a:p>
        </p:txBody>
      </p:sp>
      <p:sp>
        <p:nvSpPr>
          <p:cNvPr id="10" name="投影片編號版面配置區 1"/>
          <p:cNvSpPr txBox="1">
            <a:spLocks/>
          </p:cNvSpPr>
          <p:nvPr userDrawn="1"/>
        </p:nvSpPr>
        <p:spPr>
          <a:xfrm>
            <a:off x="8729132" y="6618289"/>
            <a:ext cx="414867" cy="239712"/>
          </a:xfrm>
          <a:prstGeom prst="rect">
            <a:avLst/>
          </a:prstGeom>
        </p:spPr>
        <p:txBody>
          <a:bodyPr vert="horz" lIns="68580" tIns="34290" rIns="68580" bIns="34290" rtlCol="0" anchor="ctr"/>
          <a:lstStyle>
            <a:defPPr>
              <a:defRPr lang="zh-TW"/>
            </a:defPPr>
            <a:lvl1pPr algn="r" rtl="0" fontAlgn="base">
              <a:spcBef>
                <a:spcPct val="0"/>
              </a:spcBef>
              <a:spcAft>
                <a:spcPct val="0"/>
              </a:spcAft>
              <a:defRPr kumimoji="1" sz="1200" kern="1200">
                <a:solidFill>
                  <a:schemeClr val="bg1"/>
                </a:solidFill>
                <a:latin typeface="Arial" charset="0"/>
                <a:ea typeface="新細明體" pitchFamily="18" charset="-120"/>
                <a:cs typeface="+mn-cs"/>
              </a:defRPr>
            </a:lvl1pPr>
            <a:lvl2pPr marL="457200" algn="ctr"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ctr"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ctr"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ctr"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F6602ED5-4A91-4AD9-AC63-D57B56DD798C}" type="slidenum">
              <a:rPr lang="zh-TW" altLang="en-US" sz="900" smtClean="0">
                <a:solidFill>
                  <a:srgbClr val="FFFFFF"/>
                </a:solidFill>
              </a:rPr>
              <a:pPr/>
              <a:t>‹#›</a:t>
            </a:fld>
            <a:endParaRPr lang="zh-TW" altLang="en-US" sz="900" dirty="0">
              <a:solidFill>
                <a:srgbClr val="FFFFFF"/>
              </a:solidFill>
            </a:endParaRPr>
          </a:p>
        </p:txBody>
      </p:sp>
    </p:spTree>
    <p:extLst>
      <p:ext uri="{BB962C8B-B14F-4D97-AF65-F5344CB8AC3E}">
        <p14:creationId xmlns:p14="http://schemas.microsoft.com/office/powerpoint/2010/main" val="3986919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1841" y="1122363"/>
            <a:ext cx="8593583" cy="2387600"/>
          </a:xfrm>
        </p:spPr>
        <p:txBody>
          <a:bodyPr>
            <a:normAutofit/>
          </a:bodyPr>
          <a:lstStyle/>
          <a:p>
            <a:r>
              <a:rPr lang="zh-TW" altLang="en-US" sz="5000" b="1" dirty="0" smtClean="0">
                <a:latin typeface="微軟正黑體" panose="020B0604030504040204" pitchFamily="34" charset="-120"/>
                <a:ea typeface="微軟正黑體" panose="020B0604030504040204" pitchFamily="34" charset="-120"/>
              </a:rPr>
              <a:t>矽谷投資新創趨勢分析</a:t>
            </a:r>
            <a:r>
              <a:rPr lang="en-US" altLang="zh-TW" sz="5000" b="1" dirty="0">
                <a:latin typeface="微軟正黑體" panose="020B0604030504040204" pitchFamily="34" charset="-120"/>
                <a:ea typeface="微軟正黑體" panose="020B0604030504040204" pitchFamily="34" charset="-120"/>
              </a:rPr>
              <a:t/>
            </a:r>
            <a:br>
              <a:rPr lang="en-US" altLang="zh-TW" sz="5000" b="1" dirty="0">
                <a:latin typeface="微軟正黑體" panose="020B0604030504040204" pitchFamily="34" charset="-120"/>
                <a:ea typeface="微軟正黑體" panose="020B0604030504040204" pitchFamily="34" charset="-120"/>
              </a:rPr>
            </a:br>
            <a:r>
              <a:rPr lang="en-US" altLang="zh-TW" sz="5000" b="1" dirty="0" smtClean="0">
                <a:latin typeface="微軟正黑體" panose="020B0604030504040204" pitchFamily="34" charset="-120"/>
                <a:ea typeface="微軟正黑體" panose="020B0604030504040204" pitchFamily="34" charset="-120"/>
              </a:rPr>
              <a:t>(</a:t>
            </a:r>
            <a:r>
              <a:rPr lang="en-US" altLang="zh-TW" sz="4000" b="1" dirty="0" smtClean="0">
                <a:latin typeface="微軟正黑體" panose="020B0604030504040204" pitchFamily="34" charset="-120"/>
                <a:ea typeface="微軟正黑體" panose="020B0604030504040204" pitchFamily="34" charset="-120"/>
              </a:rPr>
              <a:t>2016</a:t>
            </a:r>
            <a:r>
              <a:rPr lang="zh-TW" altLang="en-US" sz="4000" b="1" dirty="0" smtClean="0">
                <a:latin typeface="微軟正黑體" panose="020B0604030504040204" pitchFamily="34" charset="-120"/>
                <a:ea typeface="微軟正黑體" panose="020B0604030504040204" pitchFamily="34" charset="-120"/>
              </a:rPr>
              <a:t> </a:t>
            </a:r>
            <a:r>
              <a:rPr lang="en-US" altLang="zh-TW" sz="4000" b="1" dirty="0">
                <a:latin typeface="微軟正黑體" panose="020B0604030504040204" pitchFamily="34" charset="-120"/>
                <a:ea typeface="微軟正黑體" panose="020B0604030504040204" pitchFamily="34" charset="-120"/>
              </a:rPr>
              <a:t>Q4</a:t>
            </a:r>
            <a:r>
              <a:rPr lang="zh-TW" altLang="en-US" sz="4000" b="1" dirty="0">
                <a:latin typeface="微軟正黑體" panose="020B0604030504040204" pitchFamily="34" charset="-120"/>
                <a:ea typeface="微軟正黑體" panose="020B0604030504040204" pitchFamily="34" charset="-120"/>
              </a:rPr>
              <a:t> </a:t>
            </a:r>
            <a:r>
              <a:rPr lang="en-US" altLang="zh-TW" sz="4000" b="1" dirty="0" smtClean="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275192" y="5131280"/>
            <a:ext cx="2646878" cy="830997"/>
          </a:xfrm>
          <a:prstGeom prst="rect">
            <a:avLst/>
          </a:prstGeom>
          <a:noFill/>
        </p:spPr>
        <p:txBody>
          <a:bodyPr wrap="non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亞洲矽谷執行中心</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 </a:t>
            </a:r>
            <a:r>
              <a:rPr lang="en-US" altLang="zh-TW" sz="2400" b="1" dirty="0" smtClean="0">
                <a:latin typeface="微軟正黑體" panose="020B0604030504040204" pitchFamily="34" charset="-120"/>
                <a:ea typeface="微軟正黑體" panose="020B0604030504040204" pitchFamily="34" charset="-120"/>
              </a:rPr>
              <a:t>2017.04</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853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047" y="239295"/>
            <a:ext cx="8652354" cy="994172"/>
          </a:xfrm>
        </p:spPr>
        <p:txBody>
          <a:bodyPr>
            <a:normAutofit/>
          </a:bodyPr>
          <a:lstStyle/>
          <a:p>
            <a:pPr algn="ctr"/>
            <a:r>
              <a:rPr lang="en-US" altLang="zh-TW" sz="3600" b="1" dirty="0" err="1" smtClean="0">
                <a:latin typeface="微軟正黑體" panose="020B0604030504040204" pitchFamily="34" charset="-120"/>
                <a:ea typeface="微軟正黑體" panose="020B0604030504040204" pitchFamily="34" charset="-120"/>
                <a:cs typeface="Times New Roman" panose="02020603050405020304" pitchFamily="18" charset="0"/>
              </a:rPr>
              <a:t>Niron</a:t>
            </a:r>
            <a:r>
              <a:rPr lang="en-US" altLang="zh-TW" sz="3600" b="1" dirty="0" smtClean="0">
                <a:latin typeface="微軟正黑體" panose="020B0604030504040204" pitchFamily="34" charset="-120"/>
                <a:ea typeface="微軟正黑體" panose="020B0604030504040204" pitchFamily="34" charset="-120"/>
                <a:cs typeface="Times New Roman" panose="02020603050405020304" pitchFamily="18" charset="0"/>
              </a:rPr>
              <a:t> Magnetics</a:t>
            </a:r>
            <a:r>
              <a:rPr lang="zh-TW" altLang="en-US" sz="36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600" b="1" dirty="0" smtClean="0">
                <a:latin typeface="微軟正黑體" panose="020B0604030504040204" pitchFamily="34" charset="-120"/>
                <a:ea typeface="微軟正黑體" panose="020B0604030504040204" pitchFamily="34" charset="-120"/>
                <a:cs typeface="Times New Roman" panose="02020603050405020304" pitchFamily="18" charset="0"/>
              </a:rPr>
              <a:t>Electronics)</a:t>
            </a:r>
            <a:endPar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a:xfrm>
            <a:off x="100208" y="1585657"/>
            <a:ext cx="5673834" cy="5092635"/>
          </a:xfrm>
        </p:spPr>
        <p:txBody>
          <a:bodyPr>
            <a:normAutofit fontScale="85000" lnSpcReduction="10000"/>
          </a:bodyPr>
          <a:lstStyle/>
          <a:p>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產品描述</a:t>
            </a:r>
            <a:endPar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indent="0" algn="just">
              <a:lnSpc>
                <a:spcPct val="110000"/>
              </a:lnSpc>
              <a:spcBef>
                <a:spcPts val="450"/>
              </a:spcBef>
              <a:spcAft>
                <a:spcPts val="450"/>
              </a:spcAft>
              <a:buNone/>
            </a:pPr>
            <a:r>
              <a:rPr lang="en-US" altLang="zh-TW" sz="1800" dirty="0" err="1">
                <a:latin typeface="微軟正黑體" panose="020B0604030504040204" pitchFamily="34" charset="-120"/>
                <a:ea typeface="微軟正黑體" panose="020B0604030504040204" pitchFamily="34" charset="-120"/>
              </a:rPr>
              <a:t>Niron</a:t>
            </a:r>
            <a:r>
              <a:rPr lang="en-US" altLang="zh-TW" sz="1800" dirty="0">
                <a:latin typeface="微軟正黑體" panose="020B0604030504040204" pitchFamily="34" charset="-120"/>
                <a:ea typeface="微軟正黑體" panose="020B0604030504040204" pitchFamily="34" charset="-120"/>
              </a:rPr>
              <a:t> Magnetics</a:t>
            </a:r>
            <a:r>
              <a:rPr lang="zh-TW" altLang="zh-TW" sz="1800" dirty="0">
                <a:latin typeface="微軟正黑體" panose="020B0604030504040204" pitchFamily="34" charset="-120"/>
                <a:ea typeface="微軟正黑體" panose="020B0604030504040204" pitchFamily="34" charset="-120"/>
              </a:rPr>
              <a:t>是一間製造能源與醫療設備所用的永續磁鐵的新創公司，</a:t>
            </a:r>
            <a:r>
              <a:rPr lang="en-US" altLang="zh-TW" sz="1800" dirty="0" err="1">
                <a:latin typeface="微軟正黑體" panose="020B0604030504040204" pitchFamily="34" charset="-120"/>
                <a:ea typeface="微軟正黑體" panose="020B0604030504040204" pitchFamily="34" charset="-120"/>
              </a:rPr>
              <a:t>Niron</a:t>
            </a:r>
            <a:r>
              <a:rPr lang="en-US" altLang="zh-TW" sz="1800" dirty="0">
                <a:latin typeface="微軟正黑體" panose="020B0604030504040204" pitchFamily="34" charset="-120"/>
                <a:ea typeface="微軟正黑體" panose="020B0604030504040204" pitchFamily="34" charset="-120"/>
              </a:rPr>
              <a:t> Magnetics</a:t>
            </a:r>
            <a:r>
              <a:rPr lang="zh-TW" altLang="zh-TW" sz="1800" dirty="0">
                <a:latin typeface="微軟正黑體" panose="020B0604030504040204" pitchFamily="34" charset="-120"/>
                <a:ea typeface="微軟正黑體" panose="020B0604030504040204" pitchFamily="34" charset="-120"/>
              </a:rPr>
              <a:t>所製造的磁鐵可用於風力發電的渦輪、電動機、醫療</a:t>
            </a:r>
            <a:r>
              <a:rPr lang="en-US" altLang="zh-TW" sz="1800" dirty="0">
                <a:latin typeface="微軟正黑體" panose="020B0604030504040204" pitchFamily="34" charset="-120"/>
                <a:ea typeface="微軟正黑體" panose="020B0604030504040204" pitchFamily="34" charset="-120"/>
              </a:rPr>
              <a:t>MRI</a:t>
            </a:r>
            <a:r>
              <a:rPr lang="zh-TW" altLang="zh-TW" sz="1800" dirty="0">
                <a:latin typeface="微軟正黑體" panose="020B0604030504040204" pitchFamily="34" charset="-120"/>
                <a:ea typeface="微軟正黑體" panose="020B0604030504040204" pitchFamily="34" charset="-120"/>
              </a:rPr>
              <a:t>機器等電動機市場上</a:t>
            </a:r>
            <a:r>
              <a:rPr lang="zh-TW" altLang="zh-TW" sz="16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5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pPr>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獲利</a:t>
            </a:r>
            <a:r>
              <a:rPr lang="zh-TW" altLang="en-US"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模式</a:t>
            </a:r>
            <a:endParaRPr lang="en-US"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zh-TW" altLang="zh-TW" sz="1800" dirty="0">
                <a:latin typeface="微軟正黑體" panose="020B0604030504040204" pitchFamily="34" charset="-120"/>
                <a:ea typeface="微軟正黑體" panose="020B0604030504040204" pitchFamily="34" charset="-120"/>
              </a:rPr>
              <a:t>販售磁鐵替代方案給予能源設備與醫療設備製造商</a:t>
            </a:r>
            <a:r>
              <a:rPr lang="zh-TW" altLang="en-US" sz="16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5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pPr>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台灣對接的</a:t>
            </a:r>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可能性</a:t>
            </a:r>
            <a:r>
              <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企業價值鏈合作</a:t>
            </a:r>
            <a:r>
              <a:rPr lang="en-US" altLang="zh-TW"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en-US" altLang="zh-TW" sz="1800" dirty="0" err="1" smtClean="0">
                <a:latin typeface="微軟正黑體" panose="020B0604030504040204" pitchFamily="34" charset="-120"/>
                <a:ea typeface="微軟正黑體" panose="020B0604030504040204" pitchFamily="34" charset="-120"/>
              </a:rPr>
              <a:t>Niron</a:t>
            </a:r>
            <a:r>
              <a:rPr lang="en-US" altLang="zh-TW" sz="1800" dirty="0" smtClean="0">
                <a:latin typeface="微軟正黑體" panose="020B0604030504040204" pitchFamily="34" charset="-120"/>
                <a:ea typeface="微軟正黑體" panose="020B0604030504040204" pitchFamily="34" charset="-120"/>
              </a:rPr>
              <a:t> Magnetics</a:t>
            </a:r>
            <a:r>
              <a:rPr lang="zh-TW" altLang="zh-TW" sz="1800" dirty="0">
                <a:latin typeface="微軟正黑體" panose="020B0604030504040204" pitchFamily="34" charset="-120"/>
                <a:ea typeface="微軟正黑體" panose="020B0604030504040204" pitchFamily="34" charset="-120"/>
              </a:rPr>
              <a:t>藉由鐵融合氮的替代方案</a:t>
            </a:r>
            <a:r>
              <a:rPr lang="zh-TW" altLang="zh-TW" sz="1800" dirty="0" smtClean="0">
                <a:latin typeface="微軟正黑體" panose="020B0604030504040204" pitchFamily="34" charset="-120"/>
                <a:ea typeface="微軟正黑體" panose="020B0604030504040204" pitchFamily="34" charset="-120"/>
              </a:rPr>
              <a:t>，可以</a:t>
            </a:r>
            <a:r>
              <a:rPr lang="zh-TW" altLang="zh-TW" sz="1800" dirty="0">
                <a:latin typeface="微軟正黑體" panose="020B0604030504040204" pitchFamily="34" charset="-120"/>
                <a:ea typeface="微軟正黑體" panose="020B0604030504040204" pitchFamily="34" charset="-120"/>
              </a:rPr>
              <a:t>大幅</a:t>
            </a:r>
            <a:r>
              <a:rPr lang="zh-TW" altLang="zh-TW" sz="1800" dirty="0" smtClean="0">
                <a:latin typeface="微軟正黑體" panose="020B0604030504040204" pitchFamily="34" charset="-120"/>
                <a:ea typeface="微軟正黑體" panose="020B0604030504040204" pitchFamily="34" charset="-120"/>
              </a:rPr>
              <a:t>降低機電</a:t>
            </a:r>
            <a:r>
              <a:rPr lang="zh-TW" altLang="zh-TW" sz="1800" dirty="0">
                <a:latin typeface="微軟正黑體" panose="020B0604030504040204" pitchFamily="34" charset="-120"/>
                <a:ea typeface="微軟正黑體" panose="020B0604030504040204" pitchFamily="34" charset="-120"/>
              </a:rPr>
              <a:t>設備的</a:t>
            </a:r>
            <a:r>
              <a:rPr lang="zh-TW" altLang="zh-TW" sz="1800" dirty="0" smtClean="0">
                <a:latin typeface="微軟正黑體" panose="020B0604030504040204" pitchFamily="34" charset="-120"/>
                <a:ea typeface="微軟正黑體" panose="020B0604030504040204" pitchFamily="34" charset="-120"/>
              </a:rPr>
              <a:t>成本</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避免</a:t>
            </a:r>
            <a:r>
              <a:rPr lang="zh-TW" altLang="zh-TW" sz="1800" dirty="0">
                <a:latin typeface="微軟正黑體" panose="020B0604030504040204" pitchFamily="34" charset="-120"/>
                <a:ea typeface="微軟正黑體" panose="020B0604030504040204" pitchFamily="34" charset="-120"/>
              </a:rPr>
              <a:t>過度消耗地球資源，</a:t>
            </a:r>
            <a:r>
              <a:rPr lang="zh-TW" altLang="zh-TW" sz="1800" dirty="0" smtClean="0">
                <a:latin typeface="微軟正黑體" panose="020B0604030504040204" pitchFamily="34" charset="-120"/>
                <a:ea typeface="微軟正黑體" panose="020B0604030504040204" pitchFamily="34" charset="-120"/>
              </a:rPr>
              <a:t>或是</a:t>
            </a:r>
            <a:r>
              <a:rPr lang="zh-TW" altLang="en-US" sz="1800" dirty="0" smtClean="0">
                <a:latin typeface="微軟正黑體" panose="020B0604030504040204" pitchFamily="34" charset="-120"/>
                <a:ea typeface="微軟正黑體" panose="020B0604030504040204" pitchFamily="34" charset="-120"/>
              </a:rPr>
              <a:t>降低</a:t>
            </a:r>
            <a:r>
              <a:rPr lang="zh-TW" altLang="zh-TW" sz="1800" dirty="0" smtClean="0">
                <a:latin typeface="微軟正黑體" panose="020B0604030504040204" pitchFamily="34" charset="-120"/>
                <a:ea typeface="微軟正黑體" panose="020B0604030504040204" pitchFamily="34" charset="-120"/>
              </a:rPr>
              <a:t>發展</a:t>
            </a:r>
            <a:r>
              <a:rPr lang="zh-TW" altLang="zh-TW" sz="1800" dirty="0">
                <a:latin typeface="微軟正黑體" panose="020B0604030504040204" pitchFamily="34" charset="-120"/>
                <a:ea typeface="微軟正黑體" panose="020B0604030504040204" pitchFamily="34" charset="-120"/>
              </a:rPr>
              <a:t>現代工業的過程中</a:t>
            </a:r>
            <a:r>
              <a:rPr lang="zh-TW"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所</a:t>
            </a:r>
            <a:r>
              <a:rPr lang="zh-TW" altLang="zh-TW" sz="1800" dirty="0" smtClean="0">
                <a:latin typeface="微軟正黑體" panose="020B0604030504040204" pitchFamily="34" charset="-120"/>
                <a:ea typeface="微軟正黑體" panose="020B0604030504040204" pitchFamily="34" charset="-120"/>
              </a:rPr>
              <a:t>製造出</a:t>
            </a:r>
            <a:r>
              <a:rPr lang="zh-TW" altLang="en-US" sz="1800" dirty="0" smtClean="0">
                <a:latin typeface="微軟正黑體" panose="020B0604030504040204" pitchFamily="34" charset="-120"/>
                <a:ea typeface="微軟正黑體" panose="020B0604030504040204" pitchFamily="34" charset="-120"/>
              </a:rPr>
              <a:t>的</a:t>
            </a:r>
            <a:r>
              <a:rPr lang="zh-TW" altLang="zh-TW" sz="1800" dirty="0" smtClean="0">
                <a:latin typeface="微軟正黑體" panose="020B0604030504040204" pitchFamily="34" charset="-120"/>
                <a:ea typeface="微軟正黑體" panose="020B0604030504040204" pitchFamily="34" charset="-120"/>
              </a:rPr>
              <a:t>汙染。</a:t>
            </a:r>
            <a:r>
              <a:rPr lang="zh-TW" altLang="en-US" sz="1800" dirty="0" smtClean="0">
                <a:solidFill>
                  <a:srgbClr val="FF0000"/>
                </a:solidFill>
                <a:latin typeface="微軟正黑體" panose="020B0604030504040204" pitchFamily="34" charset="-120"/>
                <a:ea typeface="微軟正黑體" panose="020B0604030504040204" pitchFamily="34" charset="-120"/>
              </a:rPr>
              <a:t>台灣中部有強大且綿密的機械產業群聚，機械開發經驗豐富，而</a:t>
            </a:r>
            <a:r>
              <a:rPr lang="en-US" altLang="zh-TW" sz="1800" dirty="0" err="1" smtClean="0">
                <a:solidFill>
                  <a:srgbClr val="FF0000"/>
                </a:solidFill>
                <a:latin typeface="微軟正黑體" panose="020B0604030504040204" pitchFamily="34" charset="-120"/>
                <a:ea typeface="微軟正黑體" panose="020B0604030504040204" pitchFamily="34" charset="-120"/>
              </a:rPr>
              <a:t>Niron</a:t>
            </a:r>
            <a:r>
              <a:rPr lang="zh-TW" altLang="en-US" sz="1800" dirty="0" smtClean="0">
                <a:solidFill>
                  <a:srgbClr val="FF0000"/>
                </a:solidFill>
                <a:latin typeface="微軟正黑體" panose="020B0604030504040204" pitchFamily="34" charset="-120"/>
                <a:ea typeface="微軟正黑體" panose="020B0604030504040204" pitchFamily="34" charset="-120"/>
              </a:rPr>
              <a:t> </a:t>
            </a:r>
            <a:r>
              <a:rPr lang="en-US" altLang="zh-TW" sz="1800" dirty="0">
                <a:solidFill>
                  <a:srgbClr val="FF0000"/>
                </a:solidFill>
                <a:latin typeface="微軟正黑體" panose="020B0604030504040204" pitchFamily="34" charset="-120"/>
                <a:ea typeface="微軟正黑體" panose="020B0604030504040204" pitchFamily="34" charset="-120"/>
              </a:rPr>
              <a:t>Magnetics</a:t>
            </a:r>
            <a:r>
              <a:rPr lang="zh-TW" altLang="en-US" sz="1800" dirty="0">
                <a:solidFill>
                  <a:srgbClr val="FF0000"/>
                </a:solidFill>
                <a:latin typeface="微軟正黑體" panose="020B0604030504040204" pitchFamily="34" charset="-120"/>
                <a:ea typeface="微軟正黑體" panose="020B0604030504040204" pitchFamily="34" charset="-120"/>
              </a:rPr>
              <a:t>的技術仍在優化的階段，有望與台灣機械產業</a:t>
            </a:r>
            <a:r>
              <a:rPr lang="zh-TW" altLang="en-US" sz="1800" dirty="0" smtClean="0">
                <a:solidFill>
                  <a:srgbClr val="FF0000"/>
                </a:solidFill>
                <a:latin typeface="微軟正黑體" panose="020B0604030504040204" pitchFamily="34" charset="-120"/>
                <a:ea typeface="微軟正黑體" panose="020B0604030504040204" pitchFamily="34" charset="-120"/>
              </a:rPr>
              <a:t>技術合作</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01216" lvl="1" indent="0" algn="just">
              <a:lnSpc>
                <a:spcPct val="110000"/>
              </a:lnSpc>
              <a:spcBef>
                <a:spcPts val="450"/>
              </a:spcBef>
              <a:spcAft>
                <a:spcPts val="450"/>
              </a:spcAft>
              <a:buNone/>
            </a:pPr>
            <a:r>
              <a:rPr lang="zh-TW" altLang="en-US" sz="1800" dirty="0" smtClean="0">
                <a:latin typeface="微軟正黑體" panose="020B0604030504040204" pitchFamily="34" charset="-120"/>
                <a:ea typeface="微軟正黑體" panose="020B0604030504040204" pitchFamily="34" charset="-120"/>
              </a:rPr>
              <a:t>另外，在</a:t>
            </a:r>
            <a:r>
              <a:rPr lang="zh-TW" altLang="en-US" sz="1800" dirty="0" smtClean="0">
                <a:solidFill>
                  <a:srgbClr val="FF0000"/>
                </a:solidFill>
                <a:latin typeface="微軟正黑體" panose="020B0604030504040204" pitchFamily="34" charset="-120"/>
                <a:ea typeface="微軟正黑體" panose="020B0604030504040204" pitchFamily="34" charset="-120"/>
              </a:rPr>
              <a:t>政府創新產業政策</a:t>
            </a:r>
            <a:r>
              <a:rPr lang="zh-TW" altLang="en-US" sz="1800" dirty="0" smtClean="0">
                <a:latin typeface="微軟正黑體" panose="020B0604030504040204" pitchFamily="34" charset="-120"/>
                <a:ea typeface="微軟正黑體" panose="020B0604030504040204" pitchFamily="34" charset="-120"/>
              </a:rPr>
              <a:t>的推動下，綠能相關設備、生技醫療相關設備的需求也將日益提升，也能</a:t>
            </a:r>
            <a:r>
              <a:rPr lang="zh-TW" altLang="en-US" sz="1800" dirty="0" smtClean="0">
                <a:solidFill>
                  <a:srgbClr val="FF0000"/>
                </a:solidFill>
                <a:latin typeface="微軟正黑體" panose="020B0604030504040204" pitchFamily="34" charset="-120"/>
                <a:ea typeface="微軟正黑體" panose="020B0604030504040204" pitchFamily="34" charset="-120"/>
              </a:rPr>
              <a:t>提升這些新興產業所需設備的效能</a:t>
            </a:r>
            <a:r>
              <a:rPr lang="zh-TW" altLang="en-US" sz="1800" dirty="0" smtClean="0">
                <a:latin typeface="微軟正黑體" panose="020B0604030504040204" pitchFamily="34" charset="-120"/>
                <a:ea typeface="微軟正黑體" panose="020B0604030504040204" pitchFamily="34" charset="-120"/>
              </a:rPr>
              <a:t>。</a:t>
            </a:r>
            <a:endParaRPr lang="zh-TW" altLang="en-US" sz="16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文字方塊 11"/>
          <p:cNvSpPr txBox="1"/>
          <p:nvPr/>
        </p:nvSpPr>
        <p:spPr>
          <a:xfrm>
            <a:off x="6563638" y="1400991"/>
            <a:ext cx="1678488" cy="369332"/>
          </a:xfrm>
          <a:prstGeom prst="rect">
            <a:avLst/>
          </a:prstGeom>
          <a:noFill/>
        </p:spPr>
        <p:txBody>
          <a:bodyPr wrap="square" rtlCol="0">
            <a:spAutoFit/>
          </a:bodyPr>
          <a:lstStyle/>
          <a:p>
            <a:pPr algn="ctr"/>
            <a:r>
              <a:rPr lang="zh-TW" altLang="en-US" b="1" dirty="0">
                <a:solidFill>
                  <a:srgbClr val="0070C0"/>
                </a:solidFill>
                <a:latin typeface="微軟正黑體" panose="020B0604030504040204" pitchFamily="34" charset="-120"/>
                <a:ea typeface="微軟正黑體" panose="020B0604030504040204" pitchFamily="34" charset="-120"/>
              </a:rPr>
              <a:t>募資歷史</a:t>
            </a:r>
          </a:p>
        </p:txBody>
      </p:sp>
      <p:pic>
        <p:nvPicPr>
          <p:cNvPr id="1026" name="Picture 2" descr="https://crunchbase-production-res.cloudinary.com/image/upload/c_pad,h_140,w_140/v1489662617/pbounajyxcu2cvs2rmdk.jpg"/>
          <p:cNvPicPr>
            <a:picLocks noChangeAspect="1" noChangeArrowheads="1"/>
          </p:cNvPicPr>
          <p:nvPr/>
        </p:nvPicPr>
        <p:blipFill rotWithShape="1">
          <a:blip r:embed="rId2">
            <a:extLst>
              <a:ext uri="{28A0092B-C50C-407E-A947-70E740481C1C}">
                <a14:useLocalDpi xmlns:a14="http://schemas.microsoft.com/office/drawing/2010/main" val="0"/>
              </a:ext>
            </a:extLst>
          </a:blip>
          <a:srcRect t="18791" b="21092"/>
          <a:stretch/>
        </p:blipFill>
        <p:spPr bwMode="auto">
          <a:xfrm>
            <a:off x="2937125" y="1070170"/>
            <a:ext cx="1333500" cy="801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ron Magnetics」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703" y="3477955"/>
            <a:ext cx="2818356" cy="2546318"/>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rotWithShape="1">
          <a:blip r:embed="rId4"/>
          <a:srcRect l="37070" t="44049" r="19638" b="25825"/>
          <a:stretch/>
        </p:blipFill>
        <p:spPr>
          <a:xfrm>
            <a:off x="5820938" y="1936014"/>
            <a:ext cx="3163887" cy="1238464"/>
          </a:xfrm>
          <a:prstGeom prst="rect">
            <a:avLst/>
          </a:prstGeom>
        </p:spPr>
      </p:pic>
    </p:spTree>
    <p:extLst>
      <p:ext uri="{BB962C8B-B14F-4D97-AF65-F5344CB8AC3E}">
        <p14:creationId xmlns:p14="http://schemas.microsoft.com/office/powerpoint/2010/main" val="378779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6658" y="19517"/>
            <a:ext cx="7886700" cy="994172"/>
          </a:xfrm>
        </p:spPr>
        <p:txBody>
          <a:bodyPr>
            <a:normAutofit/>
          </a:bodyPr>
          <a:lstStyle/>
          <a:p>
            <a:pPr algn="ctr"/>
            <a:r>
              <a:rPr lang="zh-TW" altLang="en-US" sz="3600" b="1" dirty="0" smtClean="0">
                <a:latin typeface="微軟正黑體" panose="020B0604030504040204" pitchFamily="34" charset="-120"/>
                <a:ea typeface="微軟正黑體" panose="020B0604030504040204" pitchFamily="34" charset="-120"/>
                <a:cs typeface="Times New Roman" panose="02020603050405020304" pitchFamily="18" charset="0"/>
              </a:rPr>
              <a:t>時程規劃</a:t>
            </a:r>
            <a:endPar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336750" y="2931679"/>
            <a:ext cx="8153203" cy="2285735"/>
            <a:chOff x="448999" y="1480168"/>
            <a:chExt cx="10870937" cy="3047647"/>
          </a:xfrm>
        </p:grpSpPr>
        <p:sp>
          <p:nvSpPr>
            <p:cNvPr id="4" name="圓角矩形 3"/>
            <p:cNvSpPr/>
            <p:nvPr/>
          </p:nvSpPr>
          <p:spPr>
            <a:xfrm>
              <a:off x="719668" y="2472268"/>
              <a:ext cx="1295400" cy="3725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err="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IoT</a:t>
              </a:r>
              <a:endPar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圓角矩形 4"/>
            <p:cNvSpPr/>
            <p:nvPr/>
          </p:nvSpPr>
          <p:spPr>
            <a:xfrm>
              <a:off x="719668" y="3035037"/>
              <a:ext cx="1295400" cy="3725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生技醫療</a:t>
              </a:r>
            </a:p>
          </p:txBody>
        </p:sp>
        <p:sp>
          <p:nvSpPr>
            <p:cNvPr id="6" name="圓角矩形 5"/>
            <p:cNvSpPr/>
            <p:nvPr/>
          </p:nvSpPr>
          <p:spPr>
            <a:xfrm>
              <a:off x="719668" y="3597806"/>
              <a:ext cx="1295400" cy="3725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綠能科技</a:t>
              </a:r>
            </a:p>
          </p:txBody>
        </p:sp>
        <p:sp>
          <p:nvSpPr>
            <p:cNvPr id="7" name="圓角矩形 6"/>
            <p:cNvSpPr/>
            <p:nvPr/>
          </p:nvSpPr>
          <p:spPr>
            <a:xfrm>
              <a:off x="719668" y="4155282"/>
              <a:ext cx="1295400" cy="3725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智慧機械</a:t>
              </a:r>
            </a:p>
          </p:txBody>
        </p:sp>
        <p:sp>
          <p:nvSpPr>
            <p:cNvPr id="9" name="圓角矩形 8"/>
            <p:cNvSpPr/>
            <p:nvPr/>
          </p:nvSpPr>
          <p:spPr>
            <a:xfrm>
              <a:off x="2438401" y="4155282"/>
              <a:ext cx="3191933" cy="37253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Machinery &amp; Equipment</a:t>
              </a:r>
              <a:endPar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圓角矩形 9"/>
            <p:cNvSpPr/>
            <p:nvPr/>
          </p:nvSpPr>
          <p:spPr>
            <a:xfrm>
              <a:off x="2438400" y="2478881"/>
              <a:ext cx="3191933" cy="37253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Internet Of Things</a:t>
              </a:r>
              <a:endPar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圓角矩形 10"/>
            <p:cNvSpPr/>
            <p:nvPr/>
          </p:nvSpPr>
          <p:spPr>
            <a:xfrm>
              <a:off x="2438400" y="3609975"/>
              <a:ext cx="3191933" cy="37253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Energy and Utilities</a:t>
              </a:r>
              <a:endPar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圓角矩形 11"/>
            <p:cNvSpPr/>
            <p:nvPr/>
          </p:nvSpPr>
          <p:spPr>
            <a:xfrm>
              <a:off x="2438400" y="3064668"/>
              <a:ext cx="3191933" cy="37253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HealthCare</a:t>
              </a:r>
              <a:endPar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圓角矩形 17"/>
            <p:cNvSpPr/>
            <p:nvPr/>
          </p:nvSpPr>
          <p:spPr>
            <a:xfrm>
              <a:off x="6070601" y="2396068"/>
              <a:ext cx="2404534" cy="21317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拜訪報告</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公司名稱</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公司簡述</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技術缺口</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與台灣合作意願</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圓角矩形 18"/>
            <p:cNvSpPr/>
            <p:nvPr/>
          </p:nvSpPr>
          <p:spPr>
            <a:xfrm>
              <a:off x="8915402" y="2396068"/>
              <a:ext cx="2404534" cy="21317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技術引進分析</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公司名稱</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公司簡述</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AutoNum type="arabicPeriod"/>
              </a:pPr>
              <a:r>
                <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家潛在台灣合作對象分析</a:t>
              </a:r>
              <a:endParaRPr lang="en-US" altLang="zh-TW" sz="13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1" name="圖片 20"/>
            <p:cNvPicPr>
              <a:picLocks noChangeAspect="1"/>
            </p:cNvPicPr>
            <p:nvPr/>
          </p:nvPicPr>
          <p:blipFill>
            <a:blip r:embed="rId2"/>
            <a:stretch>
              <a:fillRect/>
            </a:stretch>
          </p:blipFill>
          <p:spPr>
            <a:xfrm>
              <a:off x="2680760" y="1690688"/>
              <a:ext cx="2653240" cy="487019"/>
            </a:xfrm>
            <a:prstGeom prst="rect">
              <a:avLst/>
            </a:prstGeom>
          </p:spPr>
        </p:pic>
        <p:pic>
          <p:nvPicPr>
            <p:cNvPr id="22" name="圖片 21"/>
            <p:cNvPicPr>
              <a:picLocks noChangeAspect="1"/>
            </p:cNvPicPr>
            <p:nvPr/>
          </p:nvPicPr>
          <p:blipFill>
            <a:blip r:embed="rId3"/>
            <a:stretch>
              <a:fillRect/>
            </a:stretch>
          </p:blipFill>
          <p:spPr>
            <a:xfrm>
              <a:off x="448999" y="1676049"/>
              <a:ext cx="1836738" cy="605983"/>
            </a:xfrm>
            <a:prstGeom prst="rect">
              <a:avLst/>
            </a:prstGeom>
          </p:spPr>
        </p:pic>
        <p:sp>
          <p:nvSpPr>
            <p:cNvPr id="23" name="文字方塊 22"/>
            <p:cNvSpPr txBox="1"/>
            <p:nvPr/>
          </p:nvSpPr>
          <p:spPr>
            <a:xfrm>
              <a:off x="732922" y="1480168"/>
              <a:ext cx="1379801" cy="400109"/>
            </a:xfrm>
            <a:prstGeom prst="rect">
              <a:avLst/>
            </a:prstGeom>
            <a:noFill/>
          </p:spPr>
          <p:txBody>
            <a:bodyPr wrap="square" rtlCol="0">
              <a:spAutoFit/>
            </a:bodyPr>
            <a:lstStyle/>
            <a:p>
              <a:r>
                <a:rPr lang="zh-TW" altLang="en-US" sz="1350" b="1" dirty="0">
                  <a:latin typeface="微軟正黑體" panose="020B0604030504040204" pitchFamily="34" charset="-120"/>
                  <a:ea typeface="微軟正黑體" panose="020B0604030504040204" pitchFamily="34" charset="-120"/>
                </a:rPr>
                <a:t>創新政策</a:t>
              </a:r>
            </a:p>
          </p:txBody>
        </p:sp>
        <p:sp>
          <p:nvSpPr>
            <p:cNvPr id="26" name="文字方塊 25"/>
            <p:cNvSpPr txBox="1"/>
            <p:nvPr/>
          </p:nvSpPr>
          <p:spPr>
            <a:xfrm>
              <a:off x="6684989" y="1778985"/>
              <a:ext cx="1109132" cy="400109"/>
            </a:xfrm>
            <a:prstGeom prst="rect">
              <a:avLst/>
            </a:prstGeom>
            <a:noFill/>
          </p:spPr>
          <p:txBody>
            <a:bodyPr wrap="square" rtlCol="0">
              <a:spAutoFit/>
            </a:bodyPr>
            <a:lstStyle/>
            <a:p>
              <a:r>
                <a:rPr lang="zh-TW" altLang="en-US" sz="1350" b="1" dirty="0">
                  <a:latin typeface="微軟正黑體" panose="020B0604030504040204" pitchFamily="34" charset="-120"/>
                  <a:ea typeface="微軟正黑體" panose="020B0604030504040204" pitchFamily="34" charset="-120"/>
                </a:rPr>
                <a:t>北美端</a:t>
              </a:r>
            </a:p>
          </p:txBody>
        </p:sp>
        <p:sp>
          <p:nvSpPr>
            <p:cNvPr id="27" name="文字方塊 26"/>
            <p:cNvSpPr txBox="1"/>
            <p:nvPr/>
          </p:nvSpPr>
          <p:spPr>
            <a:xfrm>
              <a:off x="9819624" y="1872805"/>
              <a:ext cx="1109132" cy="400109"/>
            </a:xfrm>
            <a:prstGeom prst="rect">
              <a:avLst/>
            </a:prstGeom>
            <a:noFill/>
          </p:spPr>
          <p:txBody>
            <a:bodyPr wrap="square" rtlCol="0">
              <a:spAutoFit/>
            </a:bodyPr>
            <a:lstStyle/>
            <a:p>
              <a:r>
                <a:rPr lang="zh-TW" altLang="en-US" sz="1350" b="1" dirty="0">
                  <a:latin typeface="微軟正黑體" panose="020B0604030504040204" pitchFamily="34" charset="-120"/>
                  <a:ea typeface="微軟正黑體" panose="020B0604030504040204" pitchFamily="34" charset="-120"/>
                </a:rPr>
                <a:t>台灣端</a:t>
              </a:r>
            </a:p>
          </p:txBody>
        </p:sp>
      </p:grpSp>
      <p:sp>
        <p:nvSpPr>
          <p:cNvPr id="29" name="向右箭號 28"/>
          <p:cNvSpPr/>
          <p:nvPr/>
        </p:nvSpPr>
        <p:spPr>
          <a:xfrm>
            <a:off x="1577976" y="4322758"/>
            <a:ext cx="196850" cy="190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1350">
              <a:latin typeface="微軟正黑體" panose="020B0604030504040204" pitchFamily="34" charset="-120"/>
              <a:ea typeface="微軟正黑體" panose="020B0604030504040204" pitchFamily="34" charset="-120"/>
            </a:endParaRPr>
          </a:p>
        </p:txBody>
      </p:sp>
      <p:sp>
        <p:nvSpPr>
          <p:cNvPr id="30" name="向右箭號 29"/>
          <p:cNvSpPr/>
          <p:nvPr/>
        </p:nvSpPr>
        <p:spPr>
          <a:xfrm>
            <a:off x="4343399" y="4322758"/>
            <a:ext cx="196850" cy="190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1350">
              <a:latin typeface="微軟正黑體" panose="020B0604030504040204" pitchFamily="34" charset="-120"/>
              <a:ea typeface="微軟正黑體" panose="020B0604030504040204" pitchFamily="34" charset="-120"/>
            </a:endParaRPr>
          </a:p>
        </p:txBody>
      </p:sp>
      <p:sp>
        <p:nvSpPr>
          <p:cNvPr id="31" name="向右箭號 30"/>
          <p:cNvSpPr/>
          <p:nvPr/>
        </p:nvSpPr>
        <p:spPr>
          <a:xfrm>
            <a:off x="6429376" y="4304203"/>
            <a:ext cx="196850" cy="1905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1350">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1898649" y="5517252"/>
            <a:ext cx="2279650" cy="553998"/>
          </a:xfrm>
          <a:prstGeom prst="rect">
            <a:avLst/>
          </a:prstGeom>
          <a:noFill/>
        </p:spPr>
        <p:txBody>
          <a:bodyPr wrap="square" rtlCol="0">
            <a:spAutoFit/>
          </a:bodyPr>
          <a:lstStyle/>
          <a:p>
            <a:r>
              <a:rPr lang="en-US" altLang="zh-TW" sz="15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51</a:t>
            </a:r>
            <a:r>
              <a:rPr lang="zh-TW" altLang="en-US" sz="15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家潛力新創團隊資料整理與市場分析</a:t>
            </a:r>
            <a:endParaRPr lang="zh-TW" altLang="en-US" sz="15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文字方塊 32"/>
          <p:cNvSpPr txBox="1"/>
          <p:nvPr/>
        </p:nvSpPr>
        <p:spPr>
          <a:xfrm>
            <a:off x="4346577" y="5517253"/>
            <a:ext cx="2279650" cy="553998"/>
          </a:xfrm>
          <a:prstGeom prst="rect">
            <a:avLst/>
          </a:prstGeom>
          <a:noFill/>
        </p:spPr>
        <p:txBody>
          <a:bodyPr wrap="square" rtlCol="0">
            <a:spAutoFit/>
          </a:bodyPr>
          <a:lstStyle/>
          <a:p>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挑選</a:t>
            </a:r>
            <a:r>
              <a:rPr lang="en-US" altLang="zh-TW" sz="1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家位於北加州的新創公司</a:t>
            </a:r>
            <a:r>
              <a:rPr lang="zh-TW" altLang="en-US" sz="1500" dirty="0" smtClean="0">
                <a:latin typeface="微軟正黑體" panose="020B0604030504040204" pitchFamily="34" charset="-120"/>
                <a:ea typeface="微軟正黑體" panose="020B0604030504040204" pitchFamily="34" charset="-120"/>
                <a:cs typeface="Times New Roman" panose="02020603050405020304" pitchFamily="18" charset="0"/>
              </a:rPr>
              <a:t>，親自拜訪</a:t>
            </a:r>
            <a:endPar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文字方塊 33"/>
          <p:cNvSpPr txBox="1"/>
          <p:nvPr/>
        </p:nvSpPr>
        <p:spPr>
          <a:xfrm>
            <a:off x="6626226" y="5498698"/>
            <a:ext cx="2279650" cy="553998"/>
          </a:xfrm>
          <a:prstGeom prst="rect">
            <a:avLst/>
          </a:prstGeom>
          <a:noFill/>
        </p:spPr>
        <p:txBody>
          <a:bodyPr wrap="square" rtlCol="0">
            <a:spAutoFit/>
          </a:bodyPr>
          <a:lstStyle/>
          <a:p>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挑選</a:t>
            </a:r>
            <a:r>
              <a:rPr lang="en-US" altLang="zh-TW" sz="15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rPr>
              <a:t>家適合與台灣廠商合作的北加州的新創公司</a:t>
            </a:r>
            <a:r>
              <a:rPr lang="zh-TW" altLang="en-US" sz="15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5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圓角矩形 2"/>
          <p:cNvSpPr/>
          <p:nvPr/>
        </p:nvSpPr>
        <p:spPr>
          <a:xfrm>
            <a:off x="4391029" y="2793101"/>
            <a:ext cx="4514847" cy="34571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549692" y="5167310"/>
            <a:ext cx="961610" cy="369332"/>
          </a:xfrm>
          <a:prstGeom prst="rect">
            <a:avLst/>
          </a:prstGeom>
          <a:noFill/>
        </p:spPr>
        <p:txBody>
          <a:bodyPr wrap="square" rtlCol="0">
            <a:spAutoFit/>
          </a:bodyPr>
          <a:lstStyle/>
          <a:p>
            <a:r>
              <a:rPr lang="en-US" altLang="zh-TW" dirty="0" smtClean="0"/>
              <a:t>………</a:t>
            </a:r>
            <a:endParaRPr lang="zh-TW" altLang="en-US" dirty="0"/>
          </a:p>
        </p:txBody>
      </p:sp>
      <p:sp>
        <p:nvSpPr>
          <p:cNvPr id="35" name="文字方塊 34"/>
          <p:cNvSpPr txBox="1"/>
          <p:nvPr/>
        </p:nvSpPr>
        <p:spPr>
          <a:xfrm>
            <a:off x="1841501" y="5167310"/>
            <a:ext cx="1904998" cy="369332"/>
          </a:xfrm>
          <a:prstGeom prst="rect">
            <a:avLst/>
          </a:prstGeom>
          <a:noFill/>
        </p:spPr>
        <p:txBody>
          <a:bodyPr wrap="square" rtlCol="0">
            <a:spAutoFit/>
          </a:bodyPr>
          <a:lstStyle/>
          <a:p>
            <a:r>
              <a:rPr lang="en-US" altLang="zh-TW" dirty="0" smtClean="0"/>
              <a:t>…………………</a:t>
            </a:r>
            <a:endParaRPr lang="zh-TW" altLang="en-US" dirty="0"/>
          </a:p>
        </p:txBody>
      </p:sp>
      <p:sp>
        <p:nvSpPr>
          <p:cNvPr id="14" name="文字方塊 13"/>
          <p:cNvSpPr txBox="1"/>
          <p:nvPr/>
        </p:nvSpPr>
        <p:spPr>
          <a:xfrm>
            <a:off x="322002" y="888542"/>
            <a:ext cx="843854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已完成</a:t>
            </a:r>
            <a:r>
              <a:rPr lang="en-US" altLang="zh-TW" sz="2000" dirty="0" smtClean="0">
                <a:latin typeface="微軟正黑體" panose="020B0604030504040204" pitchFamily="34" charset="-120"/>
                <a:ea typeface="微軟正黑體" panose="020B0604030504040204" pitchFamily="34" charset="-120"/>
              </a:rPr>
              <a:t>2016 Q4</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51</a:t>
            </a:r>
            <a:r>
              <a:rPr lang="zh-TW" altLang="en-US" sz="2000" dirty="0" smtClean="0">
                <a:latin typeface="微軟正黑體" panose="020B0604030504040204" pitchFamily="34" charset="-120"/>
                <a:ea typeface="微軟正黑體" panose="020B0604030504040204" pitchFamily="34" charset="-120"/>
              </a:rPr>
              <a:t>家新創潛力團隊分析，後續將遴選出最能替台灣產業加值之矽谷潛力合作夥伴</a:t>
            </a:r>
            <a:r>
              <a:rPr lang="en-US" altLang="zh-TW" sz="2000" dirty="0" smtClean="0">
                <a:latin typeface="微軟正黑體" panose="020B0604030504040204" pitchFamily="34" charset="-120"/>
                <a:ea typeface="微軟正黑體" panose="020B0604030504040204" pitchFamily="34" charset="-120"/>
              </a:rPr>
              <a:t>20</a:t>
            </a:r>
            <a:r>
              <a:rPr lang="zh-TW" altLang="en-US" sz="2000" dirty="0" smtClean="0">
                <a:latin typeface="微軟正黑體" panose="020B0604030504040204" pitchFamily="34" charset="-120"/>
                <a:ea typeface="微軟正黑體" panose="020B0604030504040204" pitchFamily="34" charset="-120"/>
              </a:rPr>
              <a:t>家，並由執行中心矽谷聯合辦公室親訪。</a:t>
            </a:r>
            <a:endParaRPr lang="en-US" altLang="zh-TW" sz="2000" dirty="0" smtClean="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目標</a:t>
            </a:r>
            <a:r>
              <a:rPr lang="zh-TW" altLang="en-US" sz="2000" b="1" dirty="0" smtClean="0">
                <a:solidFill>
                  <a:srgbClr val="0000FF"/>
                </a:solidFill>
                <a:latin typeface="微軟正黑體" panose="020B0604030504040204" pitchFamily="34" charset="-120"/>
                <a:ea typeface="微軟正黑體" panose="020B0604030504040204" pitchFamily="34" charset="-120"/>
              </a:rPr>
              <a:t>促成</a:t>
            </a:r>
            <a:r>
              <a:rPr lang="en-US" altLang="zh-TW" sz="2000" b="1" dirty="0" smtClean="0">
                <a:solidFill>
                  <a:srgbClr val="0000FF"/>
                </a:solidFill>
                <a:latin typeface="微軟正黑體" panose="020B0604030504040204" pitchFamily="34" charset="-120"/>
                <a:ea typeface="微軟正黑體" panose="020B0604030504040204" pitchFamily="34" charset="-120"/>
              </a:rPr>
              <a:t>5</a:t>
            </a:r>
            <a:r>
              <a:rPr lang="zh-TW" altLang="en-US" sz="2000" b="1" dirty="0" smtClean="0">
                <a:solidFill>
                  <a:srgbClr val="0000FF"/>
                </a:solidFill>
                <a:latin typeface="微軟正黑體" panose="020B0604030504040204" pitchFamily="34" charset="-120"/>
                <a:ea typeface="微軟正黑體" panose="020B0604030504040204" pitchFamily="34" charset="-120"/>
              </a:rPr>
              <a:t>家矽谷新創公司與台灣產生實質合作</a:t>
            </a:r>
            <a:endParaRPr lang="en-US" altLang="zh-TW" sz="2000" b="1" dirty="0" smtClean="0">
              <a:solidFill>
                <a:srgbClr val="0000FF"/>
              </a:solidFill>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948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5467" y="-73284"/>
            <a:ext cx="8680537" cy="1325563"/>
          </a:xfrm>
        </p:spPr>
        <p:txBody>
          <a:bodyPr>
            <a:normAutofit/>
          </a:bodyPr>
          <a:lstStyle/>
          <a:p>
            <a:pPr algn="ctr"/>
            <a:r>
              <a:rPr lang="zh-TW" altLang="en-US" sz="3600" b="1" dirty="0" smtClean="0">
                <a:latin typeface="微軟正黑體" panose="020B0604030504040204" pitchFamily="34" charset="-120"/>
                <a:ea typeface="微軟正黑體" panose="020B0604030504040204" pitchFamily="34" charset="-120"/>
                <a:cs typeface="Times New Roman" panose="02020603050405020304" pitchFamily="18" charset="0"/>
              </a:rPr>
              <a:t>結</a:t>
            </a: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語</a:t>
            </a:r>
          </a:p>
        </p:txBody>
      </p:sp>
      <p:sp>
        <p:nvSpPr>
          <p:cNvPr id="3" name="內容版面配置區 2"/>
          <p:cNvSpPr>
            <a:spLocks noGrp="1"/>
          </p:cNvSpPr>
          <p:nvPr>
            <p:ph idx="1"/>
          </p:nvPr>
        </p:nvSpPr>
        <p:spPr>
          <a:xfrm>
            <a:off x="225467" y="1052185"/>
            <a:ext cx="8680537" cy="5426435"/>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引導台矽創新產業合作機會集中在「價</a:t>
            </a:r>
            <a:r>
              <a:rPr lang="zh-TW" altLang="en-US" b="1" dirty="0">
                <a:latin typeface="微軟正黑體" panose="020B0604030504040204" pitchFamily="34" charset="-120"/>
                <a:ea typeface="微軟正黑體" panose="020B0604030504040204" pitchFamily="34" charset="-120"/>
              </a:rPr>
              <a:t>值</a:t>
            </a:r>
            <a:r>
              <a:rPr lang="zh-TW" altLang="en-US" b="1" dirty="0" smtClean="0">
                <a:latin typeface="微軟正黑體" panose="020B0604030504040204" pitchFamily="34" charset="-120"/>
                <a:ea typeface="微軟正黑體" panose="020B0604030504040204" pitchFamily="34" charset="-120"/>
              </a:rPr>
              <a:t>鏈合作」</a:t>
            </a:r>
            <a:endParaRPr lang="en-US" altLang="zh-TW" b="1" dirty="0" smtClean="0">
              <a:latin typeface="微軟正黑體" panose="020B0604030504040204" pitchFamily="34" charset="-120"/>
              <a:ea typeface="微軟正黑體" panose="020B0604030504040204" pitchFamily="34" charset="-120"/>
            </a:endParaRPr>
          </a:p>
          <a:p>
            <a:pPr marL="811213" lvl="1" indent="-354013">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台灣創新產業政策的全球佈局策略，未來應強化</a:t>
            </a:r>
            <a:r>
              <a:rPr lang="zh-TW" altLang="zh-TW" sz="1800" b="1" dirty="0" smtClean="0">
                <a:solidFill>
                  <a:srgbClr val="FF0000"/>
                </a:solidFill>
                <a:latin typeface="微軟正黑體" panose="020B0604030504040204" pitchFamily="34" charset="-120"/>
                <a:ea typeface="微軟正黑體" panose="020B0604030504040204" pitchFamily="34" charset="-120"/>
              </a:rPr>
              <a:t>從</a:t>
            </a:r>
            <a:r>
              <a:rPr lang="zh-TW" altLang="zh-TW" sz="1800" b="1" dirty="0">
                <a:solidFill>
                  <a:srgbClr val="FF0000"/>
                </a:solidFill>
                <a:latin typeface="微軟正黑體" panose="020B0604030504040204" pitchFamily="34" charset="-120"/>
                <a:ea typeface="微軟正黑體" panose="020B0604030504040204" pitchFamily="34" charset="-120"/>
              </a:rPr>
              <a:t>矽谷</a:t>
            </a:r>
            <a:r>
              <a:rPr lang="zh-TW" altLang="zh-TW" sz="1800" b="1" dirty="0" smtClean="0">
                <a:solidFill>
                  <a:srgbClr val="FF0000"/>
                </a:solidFill>
                <a:latin typeface="微軟正黑體" panose="020B0604030504040204" pitchFamily="34" charset="-120"/>
                <a:ea typeface="微軟正黑體" panose="020B0604030504040204" pitchFamily="34" charset="-120"/>
              </a:rPr>
              <a:t>引入創新</a:t>
            </a:r>
            <a:r>
              <a:rPr lang="zh-TW" altLang="zh-TW" sz="1800" b="1" dirty="0">
                <a:solidFill>
                  <a:srgbClr val="FF0000"/>
                </a:solidFill>
                <a:latin typeface="微軟正黑體" panose="020B0604030504040204" pitchFamily="34" charset="-120"/>
                <a:ea typeface="微軟正黑體" panose="020B0604030504040204" pitchFamily="34" charset="-120"/>
              </a:rPr>
              <a:t>價值，除了供應鏈合作外，也往價值鏈佈局</a:t>
            </a:r>
            <a:r>
              <a:rPr lang="zh-TW" altLang="zh-TW" sz="1800" dirty="0">
                <a:latin typeface="微軟正黑體" panose="020B0604030504040204" pitchFamily="34" charset="-120"/>
                <a:ea typeface="微軟正黑體" panose="020B0604030504040204" pitchFamily="34" charset="-120"/>
              </a:rPr>
              <a:t>，希望帶動台灣提升附加價值</a:t>
            </a:r>
            <a:r>
              <a:rPr lang="zh-TW" altLang="zh-TW" sz="1800" dirty="0" smtClean="0">
                <a:latin typeface="微軟正黑體" panose="020B0604030504040204" pitchFamily="34" charset="-120"/>
                <a:ea typeface="微軟正黑體" panose="020B0604030504040204" pitchFamily="34" charset="-120"/>
              </a:rPr>
              <a:t>率</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811213" lvl="1" indent="-354013">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目前台矽合作以試製、製造、零組件供應的關係為主，顯示台灣製造群聚在全球具備優勢</a:t>
            </a:r>
            <a:endParaRPr lang="en-US" altLang="zh-TW" sz="1800" dirty="0" smtClean="0">
              <a:latin typeface="微軟正黑體" panose="020B0604030504040204" pitchFamily="34" charset="-120"/>
              <a:ea typeface="微軟正黑體" panose="020B0604030504040204" pitchFamily="34" charset="-120"/>
            </a:endParaRPr>
          </a:p>
          <a:p>
            <a:pPr marL="811213" lvl="1" indent="-354013">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台灣在</a:t>
            </a:r>
            <a:r>
              <a:rPr lang="zh-TW" altLang="en-US" sz="1800" b="1" dirty="0" smtClean="0">
                <a:solidFill>
                  <a:srgbClr val="FF0000"/>
                </a:solidFill>
                <a:latin typeface="微軟正黑體" panose="020B0604030504040204" pitchFamily="34" charset="-120"/>
                <a:ea typeface="微軟正黑體" panose="020B0604030504040204" pitchFamily="34" charset="-120"/>
              </a:rPr>
              <a:t>全球生態體系的價值</a:t>
            </a:r>
            <a:r>
              <a:rPr lang="zh-TW" altLang="en-US" sz="1800" b="1" dirty="0">
                <a:solidFill>
                  <a:srgbClr val="FF0000"/>
                </a:solidFill>
                <a:latin typeface="微軟正黑體" panose="020B0604030504040204" pitchFamily="34" charset="-120"/>
                <a:ea typeface="微軟正黑體" panose="020B0604030504040204" pitchFamily="34" charset="-120"/>
              </a:rPr>
              <a:t>鏈</a:t>
            </a:r>
            <a:r>
              <a:rPr lang="zh-TW" altLang="en-US" sz="1800" dirty="0" smtClean="0">
                <a:latin typeface="微軟正黑體" panose="020B0604030504040204" pitchFamily="34" charset="-120"/>
                <a:ea typeface="微軟正黑體" panose="020B0604030504040204" pitchFamily="34" charset="-120"/>
              </a:rPr>
              <a:t>上，應考量強化上游研發能量與刺激企業技術升級需求</a:t>
            </a:r>
            <a:endParaRPr lang="en-US" altLang="zh-TW"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分析</a:t>
            </a:r>
            <a:r>
              <a:rPr lang="en-US" altLang="zh-TW" b="1" dirty="0" smtClean="0">
                <a:latin typeface="微軟正黑體" panose="020B0604030504040204" pitchFamily="34" charset="-120"/>
                <a:ea typeface="微軟正黑體" panose="020B0604030504040204" pitchFamily="34" charset="-120"/>
              </a:rPr>
              <a:t>51</a:t>
            </a:r>
            <a:r>
              <a:rPr lang="zh-TW" altLang="en-US" b="1" dirty="0" smtClean="0">
                <a:latin typeface="微軟正黑體" panose="020B0604030504040204" pitchFamily="34" charset="-120"/>
                <a:ea typeface="微軟正黑體" panose="020B0604030504040204" pitchFamily="34" charset="-120"/>
              </a:rPr>
              <a:t>家獲得最多投資的新創公司產品與服務，「數據分析技術」反覆出現應用</a:t>
            </a:r>
            <a:endParaRPr lang="en-US" altLang="zh-TW" b="1" dirty="0" smtClean="0">
              <a:latin typeface="微軟正黑體" panose="020B0604030504040204" pitchFamily="34" charset="-120"/>
              <a:ea typeface="微軟正黑體" panose="020B0604030504040204" pitchFamily="34" charset="-120"/>
            </a:endParaRPr>
          </a:p>
          <a:p>
            <a:pPr marL="811213" lvl="1" indent="-354013">
              <a:buFont typeface="Wingdings" panose="05000000000000000000" pitchFamily="2" charset="2"/>
              <a:buChar char="Ø"/>
            </a:pPr>
            <a:r>
              <a:rPr lang="zh-TW" altLang="en-US" sz="1800" b="1" dirty="0" smtClean="0">
                <a:solidFill>
                  <a:srgbClr val="FF0000"/>
                </a:solidFill>
                <a:latin typeface="微軟正黑體" panose="020B0604030504040204" pitchFamily="34" charset="-120"/>
                <a:ea typeface="微軟正黑體" panose="020B0604030504040204" pitchFamily="34" charset="-120"/>
              </a:rPr>
              <a:t>「數據分析」</a:t>
            </a:r>
            <a:r>
              <a:rPr lang="zh-TW" altLang="en-US" sz="1800" dirty="0" smtClean="0">
                <a:latin typeface="微軟正黑體" panose="020B0604030504040204" pitchFamily="34" charset="-120"/>
                <a:ea typeface="微軟正黑體" panose="020B0604030504040204" pitchFamily="34" charset="-120"/>
              </a:rPr>
              <a:t>的應用被矽谷創投青睞，也顯示未來無論消費者商品、生醫領域新藥或器材開發、軟體解決方案等，都走向提供精準的產品或服務</a:t>
            </a:r>
            <a:endParaRPr lang="en-US" altLang="zh-TW" sz="1800" dirty="0" smtClean="0">
              <a:latin typeface="微軟正黑體" panose="020B0604030504040204" pitchFamily="34" charset="-120"/>
              <a:ea typeface="微軟正黑體" panose="020B0604030504040204" pitchFamily="34" charset="-120"/>
            </a:endParaRPr>
          </a:p>
          <a:p>
            <a:pPr marL="811213" lvl="1" indent="-354013">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在鼓勵台灣新創公司發展數據分析應用能力，應強化各產業、各市場</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生醫、消費者市場等</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的數據資料庫建置</a:t>
            </a:r>
            <a:endParaRPr lang="en-US" altLang="zh-TW" sz="1800"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後續將拜訪</a:t>
            </a:r>
            <a:r>
              <a:rPr lang="en-US" altLang="zh-TW" b="1" dirty="0" smtClean="0">
                <a:latin typeface="微軟正黑體" panose="020B0604030504040204" pitchFamily="34" charset="-120"/>
                <a:ea typeface="微軟正黑體" panose="020B0604030504040204" pitchFamily="34" charset="-120"/>
              </a:rPr>
              <a:t>20</a:t>
            </a:r>
            <a:r>
              <a:rPr lang="zh-TW" altLang="en-US" b="1" dirty="0" smtClean="0">
                <a:latin typeface="微軟正黑體" panose="020B0604030504040204" pitchFamily="34" charset="-120"/>
                <a:ea typeface="微軟正黑體" panose="020B0604030504040204" pitchFamily="34" charset="-120"/>
              </a:rPr>
              <a:t>家並挑選</a:t>
            </a:r>
            <a:r>
              <a:rPr lang="en-US" altLang="zh-TW" b="1" dirty="0" smtClean="0">
                <a:latin typeface="微軟正黑體" panose="020B0604030504040204" pitchFamily="34" charset="-120"/>
                <a:ea typeface="微軟正黑體" panose="020B0604030504040204" pitchFamily="34" charset="-120"/>
              </a:rPr>
              <a:t>5</a:t>
            </a:r>
            <a:r>
              <a:rPr lang="zh-TW" altLang="en-US" b="1" dirty="0" smtClean="0">
                <a:latin typeface="微軟正黑體" panose="020B0604030504040204" pitchFamily="34" charset="-120"/>
                <a:ea typeface="微軟正黑體" panose="020B0604030504040204" pitchFamily="34" charset="-120"/>
              </a:rPr>
              <a:t>家來台合作</a:t>
            </a:r>
            <a:endParaRPr lang="en-US" altLang="zh-TW" b="1" dirty="0" smtClean="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規劃海外團隊來台落地配套，例如：空間、簽證、輔導等</a:t>
            </a:r>
            <a:endParaRPr lang="en-US" altLang="zh-TW" sz="1800" dirty="0" smtClean="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促使來台公司與國內產業鏈及學研成果合作</a:t>
            </a: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601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452" y="648070"/>
            <a:ext cx="8611339" cy="5672831"/>
          </a:xfrm>
        </p:spPr>
        <p:txBody>
          <a:bodyPr/>
          <a:lstStyle/>
          <a:p>
            <a:pPr marL="0" indent="0" algn="ctr">
              <a:buNone/>
            </a:pPr>
            <a:endParaRPr lang="en-US" altLang="zh-TW" dirty="0" smtClean="0">
              <a:latin typeface="微軟正黑體" panose="020B0604030504040204" pitchFamily="34" charset="-120"/>
              <a:ea typeface="微軟正黑體" panose="020B0604030504040204" pitchFamily="34" charset="-120"/>
            </a:endParaRPr>
          </a:p>
          <a:p>
            <a:pPr marL="0" indent="0" algn="ctr">
              <a:buNone/>
            </a:pPr>
            <a:endParaRPr lang="en-US" altLang="zh-TW" dirty="0">
              <a:latin typeface="微軟正黑體" panose="020B0604030504040204" pitchFamily="34" charset="-120"/>
              <a:ea typeface="微軟正黑體" panose="020B0604030504040204" pitchFamily="34" charset="-120"/>
            </a:endParaRPr>
          </a:p>
          <a:p>
            <a:pPr marL="0" indent="0" algn="ctr">
              <a:buNone/>
            </a:pPr>
            <a:endParaRPr lang="en-US" altLang="zh-TW" dirty="0" smtClean="0">
              <a:latin typeface="微軟正黑體" panose="020B0604030504040204" pitchFamily="34" charset="-120"/>
              <a:ea typeface="微軟正黑體" panose="020B0604030504040204" pitchFamily="34" charset="-120"/>
            </a:endParaRPr>
          </a:p>
          <a:p>
            <a:pPr marL="0" indent="0" algn="ctr">
              <a:buNone/>
            </a:pPr>
            <a:endParaRPr lang="en-US" altLang="zh-TW" dirty="0">
              <a:latin typeface="微軟正黑體" panose="020B0604030504040204" pitchFamily="34" charset="-120"/>
              <a:ea typeface="微軟正黑體" panose="020B0604030504040204" pitchFamily="34" charset="-120"/>
            </a:endParaRPr>
          </a:p>
          <a:p>
            <a:pPr marL="0" indent="0" algn="ctr">
              <a:buNone/>
            </a:pPr>
            <a:r>
              <a:rPr lang="zh-TW" altLang="en-US" dirty="0" smtClean="0">
                <a:latin typeface="微軟正黑體" panose="020B0604030504040204" pitchFamily="34" charset="-120"/>
                <a:ea typeface="微軟正黑體" panose="020B0604030504040204" pitchFamily="34" charset="-120"/>
              </a:rPr>
              <a:t>台灣</a:t>
            </a:r>
            <a:r>
              <a:rPr lang="en-US" altLang="zh-TW" dirty="0" smtClean="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Q4</a:t>
            </a:r>
            <a:r>
              <a:rPr lang="zh-TW" altLang="en-US" dirty="0" smtClean="0">
                <a:latin typeface="微軟正黑體" panose="020B0604030504040204" pitchFamily="34" charset="-120"/>
                <a:ea typeface="微軟正黑體" panose="020B0604030504040204" pitchFamily="34" charset="-120"/>
              </a:rPr>
              <a:t>獲創投投資之新創</a:t>
            </a:r>
            <a:endParaRPr lang="en-US" altLang="zh-TW" dirty="0" smtClean="0">
              <a:latin typeface="微軟正黑體" panose="020B0604030504040204" pitchFamily="34" charset="-120"/>
              <a:ea typeface="微軟正黑體" panose="020B0604030504040204" pitchFamily="34" charset="-120"/>
            </a:endParaRPr>
          </a:p>
          <a:p>
            <a:pPr marL="0" indent="0" algn="ctr">
              <a:buNone/>
            </a:pP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依據台經院整理名單</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29940528"/>
              </p:ext>
            </p:extLst>
          </p:nvPr>
        </p:nvGraphicFramePr>
        <p:xfrm>
          <a:off x="266329" y="1811044"/>
          <a:ext cx="8620218" cy="3268166"/>
        </p:xfrm>
        <a:graphic>
          <a:graphicData uri="http://schemas.openxmlformats.org/drawingml/2006/table">
            <a:tbl>
              <a:tblPr firstRow="1" bandRow="1">
                <a:tableStyleId>{5C22544A-7EE6-4342-B048-85BDC9FD1C3A}</a:tableStyleId>
              </a:tblPr>
              <a:tblGrid>
                <a:gridCol w="1029811"/>
                <a:gridCol w="1438182"/>
                <a:gridCol w="1367162"/>
                <a:gridCol w="861133"/>
                <a:gridCol w="1012055"/>
                <a:gridCol w="2911875"/>
              </a:tblGrid>
              <a:tr h="461637">
                <a:tc>
                  <a:txBody>
                    <a:bodyPr/>
                    <a:lstStyle/>
                    <a:p>
                      <a:r>
                        <a:rPr lang="zh-TW" altLang="en-US" sz="1700" b="0" dirty="0" smtClean="0">
                          <a:latin typeface="微軟正黑體" panose="020B0604030504040204" pitchFamily="34" charset="-120"/>
                          <a:ea typeface="微軟正黑體" panose="020B0604030504040204" pitchFamily="34" charset="-120"/>
                        </a:rPr>
                        <a:t>領域</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公司名稱</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產品簡述</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募資額</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募資階段</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說明</a:t>
                      </a:r>
                      <a:endParaRPr lang="zh-TW" altLang="en-US" sz="1700" b="0" dirty="0">
                        <a:latin typeface="微軟正黑體" panose="020B0604030504040204" pitchFamily="34" charset="-120"/>
                        <a:ea typeface="微軟正黑體" panose="020B0604030504040204" pitchFamily="34" charset="-120"/>
                      </a:endParaRPr>
                    </a:p>
                  </a:txBody>
                  <a:tcPr/>
                </a:tc>
              </a:tr>
              <a:tr h="647478">
                <a:tc rowSpan="5">
                  <a:txBody>
                    <a:bodyPr/>
                    <a:lstStyle/>
                    <a:p>
                      <a:pPr algn="ctr"/>
                      <a:r>
                        <a:rPr lang="zh-TW" altLang="en-US" sz="1400" b="0" dirty="0" smtClean="0">
                          <a:solidFill>
                            <a:schemeClr val="tx1">
                              <a:lumMod val="95000"/>
                              <a:lumOff val="5000"/>
                            </a:schemeClr>
                          </a:solidFill>
                          <a:latin typeface="微軟正黑體" panose="020B0604030504040204" pitchFamily="34" charset="-120"/>
                          <a:ea typeface="微軟正黑體" panose="020B0604030504040204" pitchFamily="34" charset="-120"/>
                        </a:rPr>
                        <a:t>網路</a:t>
                      </a:r>
                      <a:r>
                        <a:rPr lang="en-US" altLang="zh-TW" sz="1400" b="0" dirty="0" smtClean="0">
                          <a:solidFill>
                            <a:schemeClr val="tx1">
                              <a:lumMod val="95000"/>
                              <a:lumOff val="5000"/>
                            </a:schemeClr>
                          </a:solidFill>
                          <a:latin typeface="微軟正黑體" panose="020B0604030504040204" pitchFamily="34" charset="-120"/>
                          <a:ea typeface="微軟正黑體" panose="020B0604030504040204" pitchFamily="34" charset="-120"/>
                        </a:rPr>
                        <a:t>(Internet)</a:t>
                      </a:r>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lgn="l">
                        <a:spcAft>
                          <a:spcPts val="0"/>
                        </a:spcAft>
                      </a:pP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Appier</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p>
                      <a:pPr algn="l">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沛星互動科技</a:t>
                      </a:r>
                    </a:p>
                  </a:txBody>
                  <a:tcPr marL="68580" marR="68580" marT="0" marB="0"/>
                </a:tc>
                <a:tc>
                  <a:txBody>
                    <a:bodyPr/>
                    <a:lstStyle/>
                    <a:p>
                      <a:pPr algn="l">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專注於人工智慧與跨螢技術的數位</a:t>
                      </a:r>
                      <a:r>
                        <a:rPr lang="zh-TW"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行銷</a:t>
                      </a: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$19.5M</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B</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輪</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Pavilion Capital</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領投，</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FIRSTFLOOR CAPITAL</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JAFCO Asia</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MediaTek</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QualgroVC</a:t>
                      </a:r>
                      <a:endPar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r>
              <a:tr h="42612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lgn="l">
                        <a:spcAft>
                          <a:spcPts val="0"/>
                        </a:spcAft>
                      </a:pP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KKday</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旅遊科技</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p>
                      <a:pPr algn="l">
                        <a:spcAft>
                          <a:spcPts val="0"/>
                        </a:spcAft>
                      </a:pPr>
                      <a:r>
                        <a:rPr lang="en-US" sz="1400" b="0" ker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$7.0M </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A</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輪</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2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AppWorks</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 Ventures</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與</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Monk’s Hill Ventures</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領投、</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91Capital</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Cathay Venture</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MindWorksVentures</a:t>
                      </a: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Substance Capital</a:t>
                      </a:r>
                      <a:endPar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r>
              <a:tr h="42612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lgn="l">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Codementor</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教育科技＋工程師推薦平台</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1.6M</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種子輪</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WI Harper Group</a:t>
                      </a:r>
                      <a:endPar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r>
              <a:tr h="42612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lgn="l">
                        <a:spcAft>
                          <a:spcPts val="0"/>
                        </a:spcAft>
                      </a:pP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Hahow</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好學校</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教育科技</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rPr>
                        <a:t>$320K</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天使輪</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c>
                  <a:txBody>
                    <a:bodyPr/>
                    <a:lstStyle/>
                    <a:p>
                      <a:pPr algn="l">
                        <a:spcAft>
                          <a:spcPts val="0"/>
                        </a:spcAft>
                      </a:pPr>
                      <a:r>
                        <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心元資本</a:t>
                      </a:r>
                      <a:endParaRPr lang="zh-TW" sz="12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微軟正黑體" panose="020B0604030504040204" pitchFamily="34" charset="-120"/>
                      </a:endParaRPr>
                    </a:p>
                  </a:txBody>
                  <a:tcPr marL="68580" marR="68580" marT="0" marB="0"/>
                </a:tc>
              </a:tr>
              <a:tr h="42612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IMPCT</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恩沛國際</a:t>
                      </a: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提供優質幼兒教育</a:t>
                      </a: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未揭露</a:t>
                      </a:r>
                    </a:p>
                  </a:txBody>
                  <a:tcPr marL="68580" marR="68580" marT="0" marB="0"/>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台安傑天使投資</a:t>
                      </a:r>
                    </a:p>
                  </a:txBody>
                  <a:tcPr marL="68580" marR="68580" marT="0" marB="0"/>
                </a:tc>
              </a:tr>
            </a:tbl>
          </a:graphicData>
        </a:graphic>
      </p:graphicFrame>
    </p:spTree>
    <p:extLst>
      <p:ext uri="{BB962C8B-B14F-4D97-AF65-F5344CB8AC3E}">
        <p14:creationId xmlns:p14="http://schemas.microsoft.com/office/powerpoint/2010/main" val="71915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879797762"/>
              </p:ext>
            </p:extLst>
          </p:nvPr>
        </p:nvGraphicFramePr>
        <p:xfrm>
          <a:off x="221940" y="798990"/>
          <a:ext cx="8620218" cy="4242934"/>
        </p:xfrm>
        <a:graphic>
          <a:graphicData uri="http://schemas.openxmlformats.org/drawingml/2006/table">
            <a:tbl>
              <a:tblPr firstRow="1" bandRow="1">
                <a:tableStyleId>{5C22544A-7EE6-4342-B048-85BDC9FD1C3A}</a:tableStyleId>
              </a:tblPr>
              <a:tblGrid>
                <a:gridCol w="1029811"/>
                <a:gridCol w="1438182"/>
                <a:gridCol w="1367162"/>
                <a:gridCol w="861133"/>
                <a:gridCol w="1012055"/>
                <a:gridCol w="2911875"/>
              </a:tblGrid>
              <a:tr h="461637">
                <a:tc>
                  <a:txBody>
                    <a:bodyPr/>
                    <a:lstStyle/>
                    <a:p>
                      <a:r>
                        <a:rPr lang="zh-TW" altLang="en-US" sz="1700" b="0" dirty="0" smtClean="0">
                          <a:latin typeface="微軟正黑體" panose="020B0604030504040204" pitchFamily="34" charset="-120"/>
                          <a:ea typeface="微軟正黑體" panose="020B0604030504040204" pitchFamily="34" charset="-120"/>
                        </a:rPr>
                        <a:t>領域</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公司名稱</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產品簡述</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募資額</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募資階段</a:t>
                      </a:r>
                      <a:endParaRPr lang="zh-TW" altLang="en-US" sz="1700" b="0" dirty="0">
                        <a:latin typeface="微軟正黑體" panose="020B0604030504040204" pitchFamily="34" charset="-120"/>
                        <a:ea typeface="微軟正黑體" panose="020B0604030504040204" pitchFamily="34" charset="-120"/>
                      </a:endParaRPr>
                    </a:p>
                  </a:txBody>
                  <a:tcPr/>
                </a:tc>
                <a:tc>
                  <a:txBody>
                    <a:bodyPr/>
                    <a:lstStyle/>
                    <a:p>
                      <a:r>
                        <a:rPr lang="zh-TW" altLang="en-US" sz="1700" b="0" dirty="0" smtClean="0">
                          <a:latin typeface="微軟正黑體" panose="020B0604030504040204" pitchFamily="34" charset="-120"/>
                          <a:ea typeface="微軟正黑體" panose="020B0604030504040204" pitchFamily="34" charset="-120"/>
                        </a:rPr>
                        <a:t>說明</a:t>
                      </a:r>
                      <a:endParaRPr lang="zh-TW" altLang="en-US" sz="1700" b="0" dirty="0">
                        <a:latin typeface="微軟正黑體" panose="020B0604030504040204" pitchFamily="34" charset="-120"/>
                        <a:ea typeface="微軟正黑體" panose="020B0604030504040204" pitchFamily="34" charset="-120"/>
                      </a:endParaRPr>
                    </a:p>
                  </a:txBody>
                  <a:tcPr/>
                </a:tc>
              </a:tr>
              <a:tr h="426128">
                <a:tc rowSpan="5">
                  <a:txBody>
                    <a:bodyPr/>
                    <a:lstStyle/>
                    <a:p>
                      <a:pPr algn="ctr"/>
                      <a:r>
                        <a:rPr lang="zh-TW" altLang="en-US" sz="1400" b="0" dirty="0" smtClean="0">
                          <a:solidFill>
                            <a:schemeClr val="tx1">
                              <a:lumMod val="95000"/>
                              <a:lumOff val="5000"/>
                            </a:schemeClr>
                          </a:solidFill>
                          <a:latin typeface="微軟正黑體" panose="020B0604030504040204" pitchFamily="34" charset="-120"/>
                          <a:ea typeface="微軟正黑體" panose="020B0604030504040204" pitchFamily="34" charset="-120"/>
                        </a:rPr>
                        <a:t>行動與通訊</a:t>
                      </a:r>
                      <a:endParaRPr lang="en-US" altLang="zh-TW" sz="1400" b="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lang="en-US" altLang="zh-TW" sz="1400" b="0" dirty="0" smtClean="0">
                          <a:solidFill>
                            <a:schemeClr val="tx1">
                              <a:lumMod val="95000"/>
                              <a:lumOff val="5000"/>
                            </a:schemeClr>
                          </a:solidFill>
                          <a:latin typeface="微軟正黑體" panose="020B0604030504040204" pitchFamily="34" charset="-120"/>
                          <a:ea typeface="微軟正黑體" panose="020B0604030504040204" pitchFamily="34" charset="-120"/>
                        </a:rPr>
                        <a:t>(Mobile &amp; Communication)</a:t>
                      </a:r>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創意引晴</a:t>
                      </a:r>
                    </a:p>
                    <a:p>
                      <a:pPr>
                        <a:spcAft>
                          <a:spcPts val="0"/>
                        </a:spcAft>
                      </a:pP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Viscovery</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人工智慧</a:t>
                      </a: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影音廣告</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$10M </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創投輪</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China Development Industrial Bank (CDIB)</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中華開發工銀、</a:t>
                      </a: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GD1 Fund</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H&amp;Q Asia Pacific</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iStart</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r h="426128">
                <a:tc vMerge="1">
                  <a:txBody>
                    <a:bodyPr/>
                    <a:lstStyle/>
                    <a:p>
                      <a:pPr algn="ctr"/>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EZTABLE</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餐廳訂位平台</a:t>
                      </a: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未揭露</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輪</a:t>
                      </a: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之初創投等</a:t>
                      </a:r>
                    </a:p>
                  </a:txBody>
                  <a:tcPr marL="68580" marR="68580" marT="0" marB="0"/>
                </a:tc>
              </a:tr>
              <a:tr h="426128">
                <a:tc vMerge="1">
                  <a:txBody>
                    <a:bodyPr/>
                    <a:lstStyle/>
                    <a:p>
                      <a:pPr algn="ctr"/>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瘋那裡？</a:t>
                      </a: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Fundnow</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休閒娛樂資訊搜尋、比較、訂位與付款平台</a:t>
                      </a: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未揭露</a:t>
                      </a:r>
                    </a:p>
                  </a:txBody>
                  <a:tcPr marL="68580" marR="68580" marT="0" marB="0"/>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台安傑天使投資</a:t>
                      </a:r>
                    </a:p>
                  </a:txBody>
                  <a:tcPr marL="68580" marR="68580" marT="0" marB="0"/>
                </a:tc>
              </a:tr>
              <a:tr h="64747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唯晶數位</a:t>
                      </a:r>
                    </a:p>
                    <a:p>
                      <a:pPr>
                        <a:spcAft>
                          <a:spcPts val="0"/>
                        </a:spcAft>
                      </a:pPr>
                      <a:r>
                        <a:rPr lang="en-US" sz="1400" b="0" kern="100" dirty="0" err="1">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WeGames</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研發與發行</a:t>
                      </a: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IP</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遊戲</a:t>
                      </a: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未揭露</a:t>
                      </a:r>
                    </a:p>
                  </a:txBody>
                  <a:tcPr marL="68580" marR="68580" marT="0" marB="0"/>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工研院、中華開發、鈊象、霹靂、創新技轉、兆豐創投、富邦創投、全球策略、豐利管顧、國發基金等</a:t>
                      </a:r>
                    </a:p>
                  </a:txBody>
                  <a:tcPr marL="68580" marR="68580" marT="0" marB="0"/>
                </a:tc>
              </a:tr>
              <a:tr h="426128">
                <a:tc vMerge="1">
                  <a:txBody>
                    <a:bodyPr/>
                    <a:lstStyle/>
                    <a:p>
                      <a:pPr algn="l"/>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早知道科技有限公司</a:t>
                      </a:r>
                    </a:p>
                  </a:txBody>
                  <a:tcPr marL="68580" marR="68580" marT="0" marB="0"/>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O2O</a:t>
                      </a: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命理平台</a:t>
                      </a: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桃桃喜</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750</a:t>
                      </a: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萬人民幣</a:t>
                      </a:r>
                    </a:p>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$1.09M</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天使輪</a:t>
                      </a: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卡拉卡資本</a:t>
                      </a:r>
                    </a:p>
                  </a:txBody>
                  <a:tcPr marL="68580" marR="68580" marT="0" marB="0"/>
                </a:tc>
              </a:tr>
              <a:tr h="426128">
                <a:tc>
                  <a:txBody>
                    <a:bodyPr/>
                    <a:lstStyle/>
                    <a:p>
                      <a:pPr algn="ctr"/>
                      <a:r>
                        <a:rPr lang="zh-TW" altLang="en-US" sz="1400" b="0" dirty="0" smtClean="0">
                          <a:solidFill>
                            <a:schemeClr val="tx1">
                              <a:lumMod val="95000"/>
                              <a:lumOff val="5000"/>
                            </a:schemeClr>
                          </a:solidFill>
                          <a:latin typeface="微軟正黑體" panose="020B0604030504040204" pitchFamily="34" charset="-120"/>
                          <a:ea typeface="微軟正黑體" panose="020B0604030504040204" pitchFamily="34" charset="-120"/>
                        </a:rPr>
                        <a:t>資料庫</a:t>
                      </a:r>
                      <a:endParaRPr lang="zh-TW" altLang="en-US" sz="1400" b="0" dirty="0">
                        <a:solidFill>
                          <a:schemeClr val="tx1">
                            <a:lumMod val="95000"/>
                            <a:lumOff val="5000"/>
                          </a:schemeClr>
                        </a:solidFill>
                        <a:latin typeface="微軟正黑體" panose="020B0604030504040204" pitchFamily="34" charset="-120"/>
                        <a:ea typeface="微軟正黑體" panose="020B0604030504040204" pitchFamily="34" charset="-120"/>
                      </a:endParaRPr>
                    </a:p>
                  </a:txBody>
                  <a:tcPr anchor="ctr"/>
                </a:tc>
                <a:tc>
                  <a:txBody>
                    <a:bodyPr/>
                    <a:lstStyle/>
                    <a:p>
                      <a:pPr>
                        <a:spcAft>
                          <a:spcPts val="0"/>
                        </a:spcAft>
                      </a:pPr>
                      <a:r>
                        <a:rPr lang="en-US"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BitmarkInc.</a:t>
                      </a:r>
                      <a:endPar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區塊鏈技術</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$1.7M </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spcAft>
                          <a:spcPts val="0"/>
                        </a:spcAft>
                      </a:pPr>
                      <a:r>
                        <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種子輪</a:t>
                      </a:r>
                    </a:p>
                  </a:txBody>
                  <a:tcPr marL="68580" marR="68580" marT="0" marB="0"/>
                </a:tc>
                <a:tc>
                  <a:txBody>
                    <a:bodyPr/>
                    <a:lstStyle/>
                    <a:p>
                      <a:pPr>
                        <a:spcAft>
                          <a:spcPts val="0"/>
                        </a:spcAft>
                      </a:pPr>
                      <a:r>
                        <a:rPr lang="en-US"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Cherubic </a:t>
                      </a:r>
                      <a:r>
                        <a:rPr lang="en-US"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Ventures</a:t>
                      </a:r>
                      <a:r>
                        <a:rPr lang="zh-TW" altLang="en-US"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心元資本</a:t>
                      </a:r>
                      <a:r>
                        <a:rPr lang="en-US" altLang="zh-TW" sz="1400" b="0" kern="100" dirty="0" smtClean="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8282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452" y="648070"/>
            <a:ext cx="8611339" cy="5672831"/>
          </a:xfrm>
        </p:spPr>
        <p:txBody>
          <a:bodyPr/>
          <a:lstStyle/>
          <a:p>
            <a:pPr marL="0" indent="0" algn="ctr">
              <a:buNone/>
            </a:pPr>
            <a:endParaRPr lang="en-US" altLang="zh-TW" dirty="0" smtClean="0">
              <a:latin typeface="微軟正黑體" panose="020B0604030504040204" pitchFamily="34" charset="-120"/>
              <a:ea typeface="微軟正黑體" panose="020B0604030504040204" pitchFamily="34" charset="-120"/>
            </a:endParaRPr>
          </a:p>
          <a:p>
            <a:pPr marL="0" indent="0" algn="ctr">
              <a:buNone/>
            </a:pPr>
            <a:endParaRPr lang="en-US" altLang="zh-TW" dirty="0">
              <a:latin typeface="微軟正黑體" panose="020B0604030504040204" pitchFamily="34" charset="-120"/>
              <a:ea typeface="微軟正黑體" panose="020B0604030504040204" pitchFamily="34" charset="-120"/>
            </a:endParaRPr>
          </a:p>
          <a:p>
            <a:pPr marL="0" indent="0" algn="ctr">
              <a:buNone/>
            </a:pPr>
            <a:endParaRPr lang="en-US" altLang="zh-TW" dirty="0" smtClean="0">
              <a:latin typeface="微軟正黑體" panose="020B0604030504040204" pitchFamily="34" charset="-120"/>
              <a:ea typeface="微軟正黑體" panose="020B0604030504040204" pitchFamily="34" charset="-120"/>
            </a:endParaRPr>
          </a:p>
          <a:p>
            <a:pPr marL="0" indent="0" algn="ctr">
              <a:buNone/>
            </a:pPr>
            <a:r>
              <a:rPr lang="zh-TW" altLang="en-US" dirty="0" smtClean="0">
                <a:latin typeface="微軟正黑體" panose="020B0604030504040204" pitchFamily="34" charset="-120"/>
                <a:ea typeface="微軟正黑體" panose="020B0604030504040204" pitchFamily="34" charset="-120"/>
              </a:rPr>
              <a:t>附件</a:t>
            </a:r>
            <a:r>
              <a:rPr lang="zh-TW" altLang="en-US" dirty="0">
                <a:latin typeface="微軟正黑體" panose="020B0604030504040204" pitchFamily="34" charset="-120"/>
                <a:ea typeface="微軟正黑體" panose="020B0604030504040204" pitchFamily="34" charset="-120"/>
              </a:rPr>
              <a:t>一</a:t>
            </a:r>
            <a:endParaRPr lang="en-US" altLang="zh-TW" dirty="0">
              <a:latin typeface="微軟正黑體" panose="020B0604030504040204" pitchFamily="34" charset="-120"/>
              <a:ea typeface="微軟正黑體" panose="020B0604030504040204" pitchFamily="34" charset="-120"/>
            </a:endParaRPr>
          </a:p>
          <a:p>
            <a:pPr marL="0" indent="0" algn="ctr">
              <a:buNone/>
            </a:pPr>
            <a:r>
              <a:rPr lang="en-US" altLang="zh-TW" sz="3400" dirty="0" smtClean="0">
                <a:latin typeface="微軟正黑體" panose="020B0604030504040204" pitchFamily="34" charset="-120"/>
                <a:ea typeface="微軟正黑體" panose="020B0604030504040204" pitchFamily="34" charset="-120"/>
              </a:rPr>
              <a:t>51</a:t>
            </a:r>
            <a:r>
              <a:rPr lang="zh-TW" altLang="en-US" sz="3400" dirty="0" smtClean="0">
                <a:latin typeface="微軟正黑體" panose="020B0604030504040204" pitchFamily="34" charset="-120"/>
                <a:ea typeface="微軟正黑體" panose="020B0604030504040204" pitchFamily="34" charset="-120"/>
              </a:rPr>
              <a:t>家潛力矽谷新創公司</a:t>
            </a:r>
            <a:endParaRPr lang="en-US" altLang="zh-TW" sz="3400" dirty="0" smtClean="0">
              <a:latin typeface="微軟正黑體" panose="020B0604030504040204" pitchFamily="34" charset="-120"/>
              <a:ea typeface="微軟正黑體" panose="020B0604030504040204" pitchFamily="34" charset="-120"/>
            </a:endParaRPr>
          </a:p>
          <a:p>
            <a:pPr marL="0" indent="0" algn="ctr">
              <a:buNone/>
            </a:pPr>
            <a:r>
              <a:rPr lang="zh-TW" altLang="en-US" sz="1800" dirty="0" smtClean="0">
                <a:latin typeface="微軟正黑體" panose="020B0604030504040204" pitchFamily="34" charset="-120"/>
                <a:ea typeface="微軟正黑體" panose="020B0604030504040204" pitchFamily="34" charset="-120"/>
              </a:rPr>
              <a:t>創投投資金額在</a:t>
            </a:r>
            <a:r>
              <a:rPr lang="en-US" altLang="zh-TW" sz="1800" dirty="0" smtClean="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輪、</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輪、</a:t>
            </a:r>
            <a:r>
              <a:rPr lang="en-US" altLang="zh-TW" sz="1800" dirty="0">
                <a:latin typeface="微軟正黑體" panose="020B0604030504040204" pitchFamily="34" charset="-120"/>
                <a:ea typeface="微軟正黑體" panose="020B0604030504040204" pitchFamily="34" charset="-120"/>
              </a:rPr>
              <a:t>C</a:t>
            </a:r>
            <a:r>
              <a:rPr lang="zh-TW" altLang="en-US" sz="1800" dirty="0">
                <a:latin typeface="微軟正黑體" panose="020B0604030504040204" pitchFamily="34" charset="-120"/>
                <a:ea typeface="微軟正黑體" panose="020B0604030504040204" pitchFamily="34" charset="-120"/>
              </a:rPr>
              <a:t>輪</a:t>
            </a:r>
            <a:r>
              <a:rPr lang="zh-TW" altLang="en-US" sz="1800" dirty="0" smtClean="0">
                <a:latin typeface="微軟正黑體" panose="020B0604030504040204" pitchFamily="34" charset="-120"/>
                <a:ea typeface="微軟正黑體" panose="020B0604030504040204" pitchFamily="34" charset="-120"/>
              </a:rPr>
              <a:t>各取前</a:t>
            </a:r>
            <a:r>
              <a:rPr lang="en-US" altLang="zh-TW" sz="1800" dirty="0" smtClean="0">
                <a:latin typeface="微軟正黑體" panose="020B0604030504040204" pitchFamily="34" charset="-120"/>
                <a:ea typeface="微軟正黑體" panose="020B0604030504040204" pitchFamily="34" charset="-120"/>
              </a:rPr>
              <a:t>3</a:t>
            </a:r>
            <a:r>
              <a:rPr lang="zh-TW" altLang="en-US" sz="1800" dirty="0" smtClean="0">
                <a:latin typeface="微軟正黑體" panose="020B0604030504040204" pitchFamily="34" charset="-120"/>
                <a:ea typeface="微軟正黑體" panose="020B0604030504040204" pitchFamily="34" charset="-120"/>
              </a:rPr>
              <a:t>大</a:t>
            </a: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131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157986959"/>
              </p:ext>
            </p:extLst>
          </p:nvPr>
        </p:nvGraphicFramePr>
        <p:xfrm>
          <a:off x="266331" y="1177882"/>
          <a:ext cx="8611339" cy="4691175"/>
        </p:xfrm>
        <a:graphic>
          <a:graphicData uri="http://schemas.openxmlformats.org/drawingml/2006/table">
            <a:tbl>
              <a:tblPr firstRow="1" firstCol="1" bandRow="1">
                <a:tableStyleId>{5C22544A-7EE6-4342-B048-85BDC9FD1C3A}</a:tableStyleId>
              </a:tblPr>
              <a:tblGrid>
                <a:gridCol w="1401926"/>
                <a:gridCol w="675128"/>
                <a:gridCol w="542512"/>
                <a:gridCol w="1653378"/>
                <a:gridCol w="2102891"/>
                <a:gridCol w="2235504"/>
              </a:tblGrid>
              <a:tr h="336349">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Internet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07759">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Company</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產品簡述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獲利模式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與台灣對接的可能性</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r>
              <a:tr h="781233">
                <a:tc>
                  <a:txBody>
                    <a:bodyPr/>
                    <a:lstStyle/>
                    <a:p>
                      <a:pPr marL="30480" marR="30480" algn="ctr">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Brandless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為用戶提供各種類型的商品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公司選擇自產自銷的模式，只出售天然有機的食品和物品。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台灣正在進行有機認證標章檢測，對於有機栽種的經驗也很豐富。如何行銷，可與台灣組織進行接軌。</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979834">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Singular</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為客戶提供廣告分析數據。</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具有高度數據分析需求的企業，賺取分析費用。</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鉅量分析是台灣近幾年來，大力發展的趨勢，包括應用於物連網產業。且台灣資訊科學的人才眾多，可以提供程式設計與分析的人才。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790451">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Ladder</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位生活保險項目，對於財務上的保險，建構一個風險評估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提供人壽保險</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台灣壽險業的環境成熟，具有實體操作的海量資料。配合資料分析的人才與程式設計的潛力，可以提供更多元的項目，拓展市場。</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1199358">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Wavefront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B</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52</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smtClean="0">
                          <a:effectLst/>
                          <a:latin typeface="微軟正黑體" panose="020B0604030504040204" pitchFamily="34" charset="-120"/>
                          <a:ea typeface="微軟正黑體" panose="020B0604030504040204" pitchFamily="34" charset="-120"/>
                        </a:rPr>
                        <a:t>提供</a:t>
                      </a:r>
                      <a:r>
                        <a:rPr lang="zh-TW" altLang="en-US" sz="1400" kern="0" dirty="0" smtClean="0">
                          <a:effectLst/>
                          <a:latin typeface="微軟正黑體" panose="020B0604030504040204" pitchFamily="34" charset="-120"/>
                          <a:ea typeface="微軟正黑體" panose="020B0604030504040204" pitchFamily="34" charset="-120"/>
                        </a:rPr>
                        <a:t>即時</a:t>
                      </a:r>
                      <a:r>
                        <a:rPr lang="zh-TW" sz="1400" kern="0" dirty="0" smtClean="0">
                          <a:effectLst/>
                          <a:latin typeface="微軟正黑體" panose="020B0604030504040204" pitchFamily="34" charset="-120"/>
                          <a:ea typeface="微軟正黑體" panose="020B0604030504040204" pitchFamily="34" charset="-120"/>
                        </a:rPr>
                        <a:t>分析</a:t>
                      </a:r>
                      <a:r>
                        <a:rPr lang="zh-TW" sz="1400" kern="0" dirty="0">
                          <a:effectLst/>
                          <a:latin typeface="微軟正黑體" panose="020B0604030504040204" pitchFamily="34" charset="-120"/>
                          <a:ea typeface="微軟正黑體" panose="020B0604030504040204" pitchFamily="34" charset="-120"/>
                        </a:rPr>
                        <a:t>服務的雲端平台，企業可以使用這個平台來監控和管理</a:t>
                      </a:r>
                      <a:r>
                        <a:rPr lang="en-US" sz="1400" kern="0" dirty="0">
                          <a:effectLst/>
                          <a:latin typeface="微軟正黑體" panose="020B0604030504040204" pitchFamily="34" charset="-120"/>
                          <a:ea typeface="微軟正黑體" panose="020B0604030504040204" pitchFamily="34" charset="-120"/>
                        </a:rPr>
                        <a:t>IT</a:t>
                      </a:r>
                      <a:r>
                        <a:rPr lang="zh-TW" sz="1400" kern="0" dirty="0">
                          <a:effectLst/>
                          <a:latin typeface="微軟正黑體" panose="020B0604030504040204" pitchFamily="34" charset="-120"/>
                          <a:ea typeface="微軟正黑體" panose="020B0604030504040204" pitchFamily="34" charset="-120"/>
                        </a:rPr>
                        <a:t>系統的性能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為大型</a:t>
                      </a:r>
                      <a:r>
                        <a:rPr lang="en-US" sz="1400" kern="0" dirty="0">
                          <a:effectLst/>
                          <a:latin typeface="微軟正黑體" panose="020B0604030504040204" pitchFamily="34" charset="-120"/>
                          <a:ea typeface="微軟正黑體" panose="020B0604030504040204" pitchFamily="34" charset="-120"/>
                        </a:rPr>
                        <a:t>SaaS</a:t>
                      </a:r>
                      <a:r>
                        <a:rPr lang="zh-TW" sz="1400" kern="0" dirty="0">
                          <a:effectLst/>
                          <a:latin typeface="微軟正黑體" panose="020B0604030504040204" pitchFamily="34" charset="-120"/>
                          <a:ea typeface="微軟正黑體" panose="020B0604030504040204" pitchFamily="34" charset="-120"/>
                        </a:rPr>
                        <a:t>公司以及進行數字化轉變的大企業提供雲應用監控服務，他們使用我們的系統將圍繞他們整個環境的從企業移動應用到基礎設施的所有指標</a:t>
                      </a:r>
                      <a:r>
                        <a:rPr lang="zh-TW" sz="1400" kern="0" dirty="0" smtClean="0">
                          <a:effectLst/>
                          <a:latin typeface="微軟正黑體" panose="020B0604030504040204" pitchFamily="34" charset="-120"/>
                          <a:ea typeface="微軟正黑體" panose="020B0604030504040204" pitchFamily="34" charset="-120"/>
                        </a:rPr>
                        <a:t>進行</a:t>
                      </a:r>
                      <a:r>
                        <a:rPr lang="zh-TW" altLang="en-US" sz="1400" kern="0" dirty="0" smtClean="0">
                          <a:effectLst/>
                          <a:latin typeface="微軟正黑體" panose="020B0604030504040204" pitchFamily="34" charset="-120"/>
                          <a:ea typeface="微軟正黑體" panose="020B0604030504040204" pitchFamily="34" charset="-120"/>
                        </a:rPr>
                        <a:t>快速</a:t>
                      </a:r>
                      <a:r>
                        <a:rPr lang="zh-TW" sz="1400" kern="0" dirty="0" smtClean="0">
                          <a:effectLst/>
                          <a:latin typeface="微軟正黑體" panose="020B0604030504040204" pitchFamily="34" charset="-120"/>
                          <a:ea typeface="微軟正黑體" panose="020B0604030504040204" pitchFamily="34" charset="-120"/>
                        </a:rPr>
                        <a:t>分析</a:t>
                      </a:r>
                      <a:r>
                        <a:rPr lang="zh-TW"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台灣目前有</a:t>
                      </a:r>
                      <a:r>
                        <a:rPr lang="en-US" sz="1400" kern="0" dirty="0">
                          <a:effectLst/>
                          <a:latin typeface="微軟正黑體" panose="020B0604030504040204" pitchFamily="34" charset="-120"/>
                          <a:ea typeface="微軟正黑體" panose="020B0604030504040204" pitchFamily="34" charset="-120"/>
                        </a:rPr>
                        <a:t>Umbo</a:t>
                      </a:r>
                      <a:r>
                        <a:rPr lang="zh-TW" sz="1400" kern="0" dirty="0">
                          <a:effectLst/>
                          <a:latin typeface="微軟正黑體" panose="020B0604030504040204" pitchFamily="34" charset="-120"/>
                          <a:ea typeface="微軟正黑體" panose="020B0604030504040204" pitchFamily="34" charset="-120"/>
                        </a:rPr>
                        <a:t>、</a:t>
                      </a:r>
                      <a:r>
                        <a:rPr lang="en-US" sz="1400" kern="0" dirty="0" err="1">
                          <a:effectLst/>
                          <a:latin typeface="微軟正黑體" panose="020B0604030504040204" pitchFamily="34" charset="-120"/>
                          <a:ea typeface="微軟正黑體" panose="020B0604030504040204" pitchFamily="34" charset="-120"/>
                        </a:rPr>
                        <a:t>skywatch</a:t>
                      </a:r>
                      <a:r>
                        <a:rPr lang="zh-TW" sz="1400" kern="0" dirty="0">
                          <a:effectLst/>
                          <a:latin typeface="微軟正黑體" panose="020B0604030504040204" pitchFamily="34" charset="-120"/>
                          <a:ea typeface="微軟正黑體" panose="020B0604030504040204" pitchFamily="34" charset="-120"/>
                        </a:rPr>
                        <a:t>與</a:t>
                      </a:r>
                      <a:r>
                        <a:rPr lang="en-US" sz="1400" kern="0" dirty="0" err="1">
                          <a:effectLst/>
                          <a:latin typeface="微軟正黑體" panose="020B0604030504040204" pitchFamily="34" charset="-120"/>
                          <a:ea typeface="微軟正黑體" panose="020B0604030504040204" pitchFamily="34" charset="-120"/>
                        </a:rPr>
                        <a:t>Beseye</a:t>
                      </a:r>
                      <a:r>
                        <a:rPr lang="zh-TW" sz="1400" kern="0" dirty="0">
                          <a:effectLst/>
                          <a:latin typeface="微軟正黑體" panose="020B0604030504040204" pitchFamily="34" charset="-120"/>
                          <a:ea typeface="微軟正黑體" panose="020B0604030504040204" pitchFamily="34" charset="-120"/>
                        </a:rPr>
                        <a:t>等雲端監控新創企業陸續獲得美國投資，在資訊人才上的供給具有一定的連結。外商企業，如</a:t>
                      </a:r>
                      <a:r>
                        <a:rPr lang="en-US" sz="1400" kern="0" dirty="0">
                          <a:effectLst/>
                          <a:latin typeface="微軟正黑體" panose="020B0604030504040204" pitchFamily="34" charset="-120"/>
                          <a:ea typeface="微軟正黑體" panose="020B0604030504040204" pitchFamily="34" charset="-120"/>
                        </a:rPr>
                        <a:t>SONY</a:t>
                      </a:r>
                      <a:r>
                        <a:rPr lang="zh-TW" sz="1400" kern="0" dirty="0">
                          <a:effectLst/>
                          <a:latin typeface="微軟正黑體" panose="020B0604030504040204" pitchFamily="34" charset="-120"/>
                          <a:ea typeface="微軟正黑體" panose="020B0604030504040204" pitchFamily="34" charset="-120"/>
                        </a:rPr>
                        <a:t>皆有高度需求。</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bl>
          </a:graphicData>
        </a:graphic>
      </p:graphicFrame>
      <p:sp>
        <p:nvSpPr>
          <p:cNvPr id="6"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網路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9647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74991939"/>
              </p:ext>
            </p:extLst>
          </p:nvPr>
        </p:nvGraphicFramePr>
        <p:xfrm>
          <a:off x="257453" y="1057461"/>
          <a:ext cx="8655726" cy="5385208"/>
        </p:xfrm>
        <a:graphic>
          <a:graphicData uri="http://schemas.openxmlformats.org/drawingml/2006/table">
            <a:tbl>
              <a:tblPr firstRow="1" firstCol="1" bandRow="1">
                <a:tableStyleId>{5C22544A-7EE6-4342-B048-85BDC9FD1C3A}</a:tableStyleId>
              </a:tblPr>
              <a:tblGrid>
                <a:gridCol w="1409152"/>
                <a:gridCol w="678608"/>
                <a:gridCol w="545309"/>
                <a:gridCol w="1661900"/>
                <a:gridCol w="2113730"/>
                <a:gridCol w="2247027"/>
              </a:tblGrid>
              <a:tr h="319595">
                <a:tc gridSpan="6">
                  <a:txBody>
                    <a:bodyPr/>
                    <a:lstStyle/>
                    <a:p>
                      <a:pPr marL="30480" marR="30480" algn="ctr">
                        <a:lnSpc>
                          <a:spcPts val="1500"/>
                        </a:lnSpc>
                        <a:spcAft>
                          <a:spcPts val="120"/>
                        </a:spcAft>
                      </a:pPr>
                      <a:r>
                        <a:rPr lang="en-US" sz="1600" kern="0" dirty="0">
                          <a:effectLst/>
                          <a:latin typeface="微軟正黑體" panose="020B0604030504040204" pitchFamily="34" charset="-120"/>
                          <a:ea typeface="微軟正黑體" panose="020B0604030504040204" pitchFamily="34" charset="-120"/>
                        </a:rPr>
                        <a:t>Internet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03113">
                <a:tc>
                  <a:txBody>
                    <a:bodyPr/>
                    <a:lstStyle/>
                    <a:p>
                      <a:pPr marL="30480" marR="30480" algn="ctr">
                        <a:lnSpc>
                          <a:spcPts val="1500"/>
                        </a:lnSpc>
                        <a:spcAft>
                          <a:spcPts val="120"/>
                        </a:spcAft>
                      </a:pPr>
                      <a:r>
                        <a:rPr lang="en-US" sz="1600" kern="0" dirty="0">
                          <a:effectLst/>
                          <a:latin typeface="微軟正黑體" panose="020B0604030504040204" pitchFamily="34" charset="-120"/>
                          <a:ea typeface="微軟正黑體" panose="020B0604030504040204" pitchFamily="34" charset="-120"/>
                        </a:rPr>
                        <a:t>Company</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en-US" sz="1600" kern="0" dirty="0">
                          <a:effectLst/>
                          <a:latin typeface="微軟正黑體" panose="020B0604030504040204" pitchFamily="34" charset="-120"/>
                          <a:ea typeface="微軟正黑體" panose="020B0604030504040204" pitchFamily="34" charset="-120"/>
                        </a:rPr>
                        <a:t>Series </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en-US" sz="1600" kern="0" dirty="0" smtClean="0">
                          <a:effectLst/>
                          <a:latin typeface="微軟正黑體" panose="020B0604030504040204" pitchFamily="34" charset="-120"/>
                          <a:ea typeface="微軟正黑體" panose="020B0604030504040204" pitchFamily="34" charset="-120"/>
                        </a:rPr>
                        <a:t>($</a:t>
                      </a:r>
                      <a:r>
                        <a:rPr lang="en-US" sz="1600" kern="0" dirty="0">
                          <a:effectLst/>
                          <a:latin typeface="微軟正黑體" panose="020B0604030504040204" pitchFamily="34" charset="-120"/>
                          <a:ea typeface="微軟正黑體" panose="020B0604030504040204" pitchFamily="34" charset="-120"/>
                        </a:rPr>
                        <a:t>M)</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600" kern="0" dirty="0">
                          <a:effectLst/>
                          <a:latin typeface="微軟正黑體" panose="020B0604030504040204" pitchFamily="34" charset="-120"/>
                          <a:ea typeface="微軟正黑體" panose="020B0604030504040204" pitchFamily="34" charset="-120"/>
                        </a:rPr>
                        <a:t>產品簡述</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600" kern="0" dirty="0">
                          <a:effectLst/>
                          <a:latin typeface="微軟正黑體" panose="020B0604030504040204" pitchFamily="34" charset="-120"/>
                          <a:ea typeface="微軟正黑體" panose="020B0604030504040204" pitchFamily="34" charset="-120"/>
                        </a:rPr>
                        <a:t>獲利模式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c>
                  <a:txBody>
                    <a:bodyPr/>
                    <a:lstStyle/>
                    <a:p>
                      <a:pPr marL="30480" marR="30480" algn="ctr">
                        <a:lnSpc>
                          <a:spcPts val="1500"/>
                        </a:lnSpc>
                        <a:spcAft>
                          <a:spcPts val="120"/>
                        </a:spcAft>
                      </a:pPr>
                      <a:r>
                        <a:rPr lang="zh-TW" sz="1600" kern="0" dirty="0">
                          <a:effectLst/>
                          <a:latin typeface="微軟正黑體" panose="020B0604030504040204" pitchFamily="34" charset="-120"/>
                          <a:ea typeface="微軟正黑體" panose="020B0604030504040204" pitchFamily="34" charset="-120"/>
                        </a:rPr>
                        <a:t>與台灣對接的可能性</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solidFill>
                      <a:schemeClr val="bg2">
                        <a:lumMod val="75000"/>
                      </a:schemeClr>
                    </a:solidFill>
                  </a:tcPr>
                </a:tc>
              </a:tr>
              <a:tr h="583888">
                <a:tc>
                  <a:txBody>
                    <a:bodyPr/>
                    <a:lstStyle/>
                    <a:p>
                      <a:pPr marL="30480" marR="30480" algn="ctr">
                        <a:lnSpc>
                          <a:spcPts val="1500"/>
                        </a:lnSpc>
                        <a:spcAft>
                          <a:spcPts val="95"/>
                        </a:spcAft>
                      </a:pPr>
                      <a:r>
                        <a:rPr lang="en-US" sz="1600" kern="0" dirty="0" err="1">
                          <a:effectLst/>
                          <a:latin typeface="微軟正黑體" panose="020B0604030504040204" pitchFamily="34" charset="-120"/>
                          <a:ea typeface="微軟正黑體" panose="020B0604030504040204" pitchFamily="34" charset="-120"/>
                        </a:rPr>
                        <a:t>Conversica</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dirty="0">
                          <a:effectLst/>
                          <a:latin typeface="微軟正黑體" panose="020B0604030504040204" pitchFamily="34" charset="-120"/>
                          <a:ea typeface="微軟正黑體" panose="020B0604030504040204" pitchFamily="34" charset="-120"/>
                        </a:rPr>
                        <a:t>Series B</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34</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提供會話式人工智慧銷售助理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負責聯繫對公司表示出興趣的用戶，幫助客戶下載產品信息、生成會議標識卡或者在公司網站上獲取更多信息。</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en-US" sz="1600" kern="0" dirty="0">
                          <a:effectLst/>
                          <a:latin typeface="微軟正黑體" panose="020B0604030504040204" pitchFamily="34" charset="-120"/>
                          <a:ea typeface="微軟正黑體" panose="020B0604030504040204" pitchFamily="34" charset="-120"/>
                        </a:rPr>
                        <a:t>AI</a:t>
                      </a:r>
                      <a:r>
                        <a:rPr lang="zh-TW" sz="1600" kern="0" dirty="0">
                          <a:effectLst/>
                          <a:latin typeface="微軟正黑體" panose="020B0604030504040204" pitchFamily="34" charset="-120"/>
                          <a:ea typeface="微軟正黑體" panose="020B0604030504040204" pitchFamily="34" charset="-120"/>
                        </a:rPr>
                        <a:t>市場目前在台灣是在開發的領域，目前有</a:t>
                      </a:r>
                      <a:r>
                        <a:rPr lang="en-US" sz="1600" kern="0" dirty="0" err="1">
                          <a:effectLst/>
                          <a:latin typeface="微軟正黑體" panose="020B0604030504040204" pitchFamily="34" charset="-120"/>
                          <a:ea typeface="微軟正黑體" panose="020B0604030504040204" pitchFamily="34" charset="-120"/>
                        </a:rPr>
                        <a:t>Appier</a:t>
                      </a:r>
                      <a:r>
                        <a:rPr lang="zh-TW" sz="1600" kern="0" dirty="0" smtClean="0">
                          <a:effectLst/>
                          <a:latin typeface="微軟正黑體" panose="020B0604030504040204" pitchFamily="34" charset="-120"/>
                          <a:ea typeface="微軟正黑體" panose="020B0604030504040204" pitchFamily="34" charset="-120"/>
                        </a:rPr>
                        <a:t>這個</a:t>
                      </a:r>
                      <a:r>
                        <a:rPr lang="zh-TW" altLang="en-US" sz="1600" kern="0" dirty="0" smtClean="0">
                          <a:effectLst/>
                          <a:latin typeface="微軟正黑體" panose="020B0604030504040204" pitchFamily="34" charset="-120"/>
                          <a:ea typeface="微軟正黑體" panose="020B0604030504040204" pitchFamily="34" charset="-120"/>
                        </a:rPr>
                        <a:t>頂尖</a:t>
                      </a:r>
                      <a:r>
                        <a:rPr lang="zh-TW" sz="1600" kern="0" dirty="0" smtClean="0">
                          <a:effectLst/>
                          <a:latin typeface="微軟正黑體" panose="020B0604030504040204" pitchFamily="34" charset="-120"/>
                          <a:ea typeface="微軟正黑體" panose="020B0604030504040204" pitchFamily="34" charset="-120"/>
                        </a:rPr>
                        <a:t>團隊</a:t>
                      </a:r>
                      <a:r>
                        <a:rPr lang="zh-TW" sz="1600" kern="0" dirty="0">
                          <a:effectLst/>
                          <a:latin typeface="微軟正黑體" panose="020B0604030504040204" pitchFamily="34" charset="-120"/>
                          <a:ea typeface="微軟正黑體" panose="020B0604030504040204" pitchFamily="34" charset="-120"/>
                        </a:rPr>
                        <a:t>擴展市場連結。</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778517">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ApartmentList</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dirty="0">
                          <a:effectLst/>
                          <a:latin typeface="微軟正黑體" panose="020B0604030504040204" pitchFamily="34" charset="-120"/>
                          <a:ea typeface="微軟正黑體" panose="020B0604030504040204" pitchFamily="34" charset="-120"/>
                        </a:rPr>
                        <a:t>Series B</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dirty="0">
                          <a:effectLst/>
                          <a:latin typeface="微軟正黑體" panose="020B0604030504040204" pitchFamily="34" charset="-120"/>
                          <a:ea typeface="微軟正黑體" panose="020B0604030504040204" pitchFamily="34" charset="-120"/>
                        </a:rPr>
                        <a:t>30</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找尋出租公寓的搜尋引擎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為客戶提供盡可能多的房產資訊。</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台灣出租公寓的市場廣大，也有許多線上搜尋的網站。透過手機達到搜尋的目標，在技術、市場上台灣皆有軟硬體的供應鏈。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583888">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Memebox</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Series C - II</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60</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供一個便捷的途徑，對於最新的韓國保養品與化妝品，給與快速購物的管道</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線上網路購買保養品。</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台灣保養品市場廣大，也有許多網路通路。但可能對國內市場形成強大競爭。</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778517">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DataBricks</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Series C</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60</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95"/>
                        </a:spcAft>
                      </a:pPr>
                      <a:r>
                        <a:rPr lang="zh-TW" sz="1600" kern="0">
                          <a:effectLst/>
                          <a:latin typeface="微軟正黑體" panose="020B0604030504040204" pitchFamily="34" charset="-120"/>
                          <a:ea typeface="微軟正黑體" panose="020B0604030504040204" pitchFamily="34" charset="-120"/>
                        </a:rPr>
                        <a:t>提供一個及時的資料平台，簡化資料統整，實際的實驗與兼顧的產品應用開展</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針對有大量資料分析需求的客戶，提供收費服務。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en-US" sz="1600" kern="0" dirty="0">
                          <a:effectLst/>
                          <a:latin typeface="微軟正黑體" panose="020B0604030504040204" pitchFamily="34" charset="-120"/>
                          <a:ea typeface="微軟正黑體" panose="020B0604030504040204" pitchFamily="34" charset="-120"/>
                        </a:rPr>
                        <a:t>AI</a:t>
                      </a:r>
                      <a:r>
                        <a:rPr lang="zh-TW" sz="1600" kern="0" dirty="0">
                          <a:effectLst/>
                          <a:latin typeface="微軟正黑體" panose="020B0604030504040204" pitchFamily="34" charset="-120"/>
                          <a:ea typeface="微軟正黑體" panose="020B0604030504040204" pitchFamily="34" charset="-120"/>
                        </a:rPr>
                        <a:t>機器人、大數據的新創領域，目前在台灣有</a:t>
                      </a:r>
                      <a:r>
                        <a:rPr lang="en-US" sz="1600" kern="0" dirty="0" err="1">
                          <a:effectLst/>
                          <a:latin typeface="微軟正黑體" panose="020B0604030504040204" pitchFamily="34" charset="-120"/>
                          <a:ea typeface="微軟正黑體" panose="020B0604030504040204" pitchFamily="34" charset="-120"/>
                        </a:rPr>
                        <a:t>Kuchi</a:t>
                      </a:r>
                      <a:r>
                        <a:rPr lang="zh-TW" sz="1600" kern="0" dirty="0">
                          <a:effectLst/>
                          <a:latin typeface="微軟正黑體" panose="020B0604030504040204" pitchFamily="34" charset="-120"/>
                          <a:ea typeface="微軟正黑體" panose="020B0604030504040204" pitchFamily="34" charset="-120"/>
                        </a:rPr>
                        <a:t>團隊正在進行研發。市場的需求量還在發展中，需要與</a:t>
                      </a:r>
                      <a:r>
                        <a:rPr lang="zh-TW" sz="1600" kern="0" dirty="0" smtClean="0">
                          <a:effectLst/>
                          <a:latin typeface="微軟正黑體" panose="020B0604030504040204" pitchFamily="34" charset="-120"/>
                          <a:ea typeface="微軟正黑體" panose="020B0604030504040204" pitchFamily="34" charset="-120"/>
                        </a:rPr>
                        <a:t>國際</a:t>
                      </a:r>
                      <a:r>
                        <a:rPr lang="zh-TW" altLang="en-US" sz="1600" kern="0" dirty="0" smtClean="0">
                          <a:effectLst/>
                          <a:latin typeface="微軟正黑體" panose="020B0604030504040204" pitchFamily="34" charset="-120"/>
                          <a:ea typeface="微軟正黑體" panose="020B0604030504040204" pitchFamily="34" charset="-120"/>
                        </a:rPr>
                        <a:t>新</a:t>
                      </a:r>
                      <a:r>
                        <a:rPr lang="zh-TW" sz="1600" kern="0" dirty="0" smtClean="0">
                          <a:effectLst/>
                          <a:latin typeface="微軟正黑體" panose="020B0604030504040204" pitchFamily="34" charset="-120"/>
                          <a:ea typeface="微軟正黑體" panose="020B0604030504040204" pitchFamily="34" charset="-120"/>
                        </a:rPr>
                        <a:t>創</a:t>
                      </a:r>
                      <a:r>
                        <a:rPr lang="zh-TW" sz="1600" kern="0" dirty="0">
                          <a:effectLst/>
                          <a:latin typeface="微軟正黑體" panose="020B0604030504040204" pitchFamily="34" charset="-120"/>
                          <a:ea typeface="微軟正黑體" panose="020B0604030504040204" pitchFamily="34" charset="-120"/>
                        </a:rPr>
                        <a:t>進行對接。</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r h="389259">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Tripping</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Series C</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95"/>
                        </a:spcAft>
                      </a:pPr>
                      <a:r>
                        <a:rPr lang="en-US" sz="1600" kern="0">
                          <a:effectLst/>
                          <a:latin typeface="微軟正黑體" panose="020B0604030504040204" pitchFamily="34" charset="-120"/>
                          <a:ea typeface="微軟正黑體" panose="020B0604030504040204" pitchFamily="34" charset="-120"/>
                        </a:rPr>
                        <a:t>35</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95"/>
                        </a:spcAft>
                      </a:pPr>
                      <a:r>
                        <a:rPr lang="zh-TW" sz="1600" kern="0">
                          <a:effectLst/>
                          <a:latin typeface="微軟正黑體" panose="020B0604030504040204" pitchFamily="34" charset="-120"/>
                          <a:ea typeface="微軟正黑體" panose="020B0604030504040204" pitchFamily="34" charset="-120"/>
                        </a:rPr>
                        <a:t>度假的家庭與短期租房之用的網站</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提供使用者大量資料庫，並尋求廣告的收入。</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c>
                  <a:txBody>
                    <a:bodyPr/>
                    <a:lstStyle/>
                    <a:p>
                      <a:pPr marL="30480" marR="30480" algn="just">
                        <a:lnSpc>
                          <a:spcPts val="1500"/>
                        </a:lnSpc>
                        <a:spcAft>
                          <a:spcPts val="95"/>
                        </a:spcAft>
                      </a:pPr>
                      <a:r>
                        <a:rPr lang="zh-TW" sz="1600" kern="0" dirty="0">
                          <a:effectLst/>
                          <a:latin typeface="微軟正黑體" panose="020B0604030504040204" pitchFamily="34" charset="-120"/>
                          <a:ea typeface="微軟正黑體" panose="020B0604030504040204" pitchFamily="34" charset="-120"/>
                        </a:rPr>
                        <a:t>網站平台的發展，在台灣旅遊業發展已趨成熟。</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tc>
              </a:tr>
            </a:tbl>
          </a:graphicData>
        </a:graphic>
      </p:graphicFrame>
      <p:sp>
        <p:nvSpPr>
          <p:cNvPr id="3"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網路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(2/2)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32667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80365864"/>
              </p:ext>
            </p:extLst>
          </p:nvPr>
        </p:nvGraphicFramePr>
        <p:xfrm>
          <a:off x="292965" y="1024871"/>
          <a:ext cx="8549194" cy="5579026"/>
        </p:xfrm>
        <a:graphic>
          <a:graphicData uri="http://schemas.openxmlformats.org/drawingml/2006/table">
            <a:tbl>
              <a:tblPr firstRow="1" firstCol="1" bandRow="1">
                <a:tableStyleId>{F5AB1C69-6EDB-4FF4-983F-18BD219EF322}</a:tableStyleId>
              </a:tblPr>
              <a:tblGrid>
                <a:gridCol w="1391809"/>
                <a:gridCol w="670256"/>
                <a:gridCol w="538598"/>
                <a:gridCol w="1641446"/>
                <a:gridCol w="2087714"/>
                <a:gridCol w="2219371"/>
              </a:tblGrid>
              <a:tr h="329344">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Mobile &amp; Telecommunications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96682">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Company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產品簡述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獲利模式</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與台灣對接的可能性</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593364">
                <a:tc>
                  <a:txBody>
                    <a:bodyPr/>
                    <a:lstStyle/>
                    <a:p>
                      <a:pPr marL="30480" marR="30480" algn="ctr">
                        <a:lnSpc>
                          <a:spcPts val="1500"/>
                        </a:lnSpc>
                        <a:spcAft>
                          <a:spcPts val="180"/>
                        </a:spcAft>
                      </a:pPr>
                      <a:r>
                        <a:rPr lang="en-US" sz="1400" kern="0" dirty="0" err="1">
                          <a:effectLst/>
                          <a:latin typeface="微軟正黑體" panose="020B0604030504040204" pitchFamily="34" charset="-120"/>
                          <a:ea typeface="微軟正黑體" panose="020B0604030504040204" pitchFamily="34" charset="-120"/>
                        </a:rPr>
                        <a:t>KodaCloud</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8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8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en-US" sz="1400" kern="0">
                          <a:effectLst/>
                          <a:latin typeface="微軟正黑體" panose="020B0604030504040204" pitchFamily="34" charset="-120"/>
                          <a:ea typeface="微軟正黑體" panose="020B0604030504040204" pitchFamily="34" charset="-120"/>
                        </a:rPr>
                        <a:t>KodaCloud</a:t>
                      </a:r>
                      <a:r>
                        <a:rPr lang="zh-TW" sz="1400" kern="0">
                          <a:effectLst/>
                          <a:latin typeface="微軟正黑體" panose="020B0604030504040204" pitchFamily="34" charset="-120"/>
                          <a:ea typeface="微軟正黑體" panose="020B0604030504040204" pitchFamily="34" charset="-120"/>
                        </a:rPr>
                        <a:t>是一家為企業客戶</a:t>
                      </a:r>
                      <a:r>
                        <a:rPr lang="en-US" sz="1400" kern="0">
                          <a:effectLst/>
                          <a:latin typeface="微軟正黑體" panose="020B0604030504040204" pitchFamily="34" charset="-120"/>
                          <a:ea typeface="微軟正黑體" panose="020B0604030504040204" pitchFamily="34" charset="-120"/>
                        </a:rPr>
                        <a:t>(</a:t>
                      </a:r>
                      <a:r>
                        <a:rPr lang="zh-TW" sz="1400" kern="0">
                          <a:effectLst/>
                          <a:latin typeface="微軟正黑體" panose="020B0604030504040204" pitchFamily="34" charset="-120"/>
                          <a:ea typeface="微軟正黑體" panose="020B0604030504040204" pitchFamily="34" charset="-120"/>
                        </a:rPr>
                        <a:t>中小企業、酒店、本地企業以及託管服務合作夥伴</a:t>
                      </a:r>
                      <a:r>
                        <a:rPr lang="en-US" sz="1400" kern="0">
                          <a:effectLst/>
                          <a:latin typeface="微軟正黑體" panose="020B0604030504040204" pitchFamily="34" charset="-120"/>
                          <a:ea typeface="微軟正黑體" panose="020B0604030504040204" pitchFamily="34" charset="-120"/>
                        </a:rPr>
                        <a:t>)</a:t>
                      </a:r>
                      <a:r>
                        <a:rPr lang="zh-TW" sz="1400" kern="0">
                          <a:effectLst/>
                          <a:latin typeface="微軟正黑體" panose="020B0604030504040204" pitchFamily="34" charset="-120"/>
                          <a:ea typeface="微軟正黑體" panose="020B0604030504040204" pitchFamily="34" charset="-120"/>
                        </a:rPr>
                        <a:t>提供人工智慧、</a:t>
                      </a:r>
                      <a:r>
                        <a:rPr lang="en-US" sz="1400" kern="0">
                          <a:effectLst/>
                          <a:latin typeface="微軟正黑體" panose="020B0604030504040204" pitchFamily="34" charset="-120"/>
                          <a:ea typeface="微軟正黑體" panose="020B0604030504040204" pitchFamily="34" charset="-120"/>
                        </a:rPr>
                        <a:t>WiFi</a:t>
                      </a:r>
                      <a:r>
                        <a:rPr lang="zh-TW" sz="1400" kern="0">
                          <a:effectLst/>
                          <a:latin typeface="微軟正黑體" panose="020B0604030504040204" pitchFamily="34" charset="-120"/>
                          <a:ea typeface="微軟正黑體" panose="020B0604030504040204" pitchFamily="34" charset="-120"/>
                        </a:rPr>
                        <a:t>雲服務的初創企業。</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提供企業客戶更佳的雲端服務。</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可與台灣合作，將雲架設在台灣。</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197788">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Verse</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Series A</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80"/>
                        </a:spcAft>
                      </a:pPr>
                      <a:r>
                        <a:rPr lang="en-US" sz="1400" kern="0" dirty="0">
                          <a:effectLst/>
                          <a:latin typeface="微軟正黑體" panose="020B0604030504040204" pitchFamily="34" charset="-120"/>
                          <a:ea typeface="微軟正黑體" panose="020B0604030504040204" pitchFamily="34" charset="-120"/>
                        </a:rPr>
                        <a:t>8.26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en-US" sz="1400" kern="0">
                          <a:effectLst/>
                          <a:latin typeface="微軟正黑體" panose="020B0604030504040204" pitchFamily="34" charset="-120"/>
                          <a:ea typeface="微軟正黑體" panose="020B0604030504040204" pitchFamily="34" charset="-120"/>
                        </a:rPr>
                        <a:t>Verse</a:t>
                      </a:r>
                      <a:r>
                        <a:rPr lang="zh-TW" sz="1400" kern="0">
                          <a:effectLst/>
                          <a:latin typeface="微軟正黑體" panose="020B0604030504040204" pitchFamily="34" charset="-120"/>
                          <a:ea typeface="微軟正黑體" panose="020B0604030504040204" pitchFamily="34" charset="-120"/>
                        </a:rPr>
                        <a:t>提供手機支付。</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提供手機終端用戶與電商更簡易的交易過程。</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可與台灣電商或銀行合作。</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296682">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SEWORKS</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8.2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SEWORKS</a:t>
                      </a:r>
                      <a:r>
                        <a:rPr lang="zh-TW" sz="1400" kern="0" dirty="0">
                          <a:effectLst/>
                          <a:latin typeface="微軟正黑體" panose="020B0604030504040204" pitchFamily="34" charset="-120"/>
                          <a:ea typeface="微軟正黑體" panose="020B0604030504040204" pitchFamily="34" charset="-120"/>
                        </a:rPr>
                        <a:t>提供多項服務提升行動裝置的安全。</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提供手機終端用者更安全的手機環境。</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可與台灣手機製造商合作，在手機出廠前，即嵌入行動裝置安全系統。</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296682">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Osmo</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B</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24</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Osmo</a:t>
                      </a:r>
                      <a:r>
                        <a:rPr lang="zh-TW" sz="1400" kern="0" dirty="0">
                          <a:effectLst/>
                          <a:latin typeface="微軟正黑體" panose="020B0604030504040204" pitchFamily="34" charset="-120"/>
                          <a:ea typeface="微軟正黑體" panose="020B0604030504040204" pitchFamily="34" charset="-120"/>
                        </a:rPr>
                        <a:t>創造教育產品，幫助更多的孩子通過參與遊戲進行學習。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提供兒童更有趣的學習系統。</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可與台灣文創產業結合，開發相關的兒童教具。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791152">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Joya Communications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20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Joya</a:t>
                      </a:r>
                      <a:r>
                        <a:rPr lang="zh-TW" sz="1400" kern="0" dirty="0">
                          <a:effectLst/>
                          <a:latin typeface="微軟正黑體" panose="020B0604030504040204" pitchFamily="34" charset="-120"/>
                          <a:ea typeface="微軟正黑體" panose="020B0604030504040204" pitchFamily="34" charset="-120"/>
                        </a:rPr>
                        <a:t>是一家移動裝置上的社群軟體開發商，讓使用者可以更輕鬆、更有意義且有趣地相互連結，使用者可以隨時隨地發送影音訊息，並且可以在其上面添加文字或濾鏡。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提供手機終端用戶更有趣的社群體驗。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台灣的社群軟體開發相對被動，因此合作可能性較低。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bl>
          </a:graphicData>
        </a:graphic>
      </p:graphicFrame>
      <p:sp>
        <p:nvSpPr>
          <p:cNvPr id="5"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行動通訊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8360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52698147"/>
              </p:ext>
            </p:extLst>
          </p:nvPr>
        </p:nvGraphicFramePr>
        <p:xfrm>
          <a:off x="4569411" y="1460199"/>
          <a:ext cx="4272748" cy="4986582"/>
        </p:xfrm>
        <a:graphic>
          <a:graphicData uri="http://schemas.openxmlformats.org/drawingml/2006/table">
            <a:tbl>
              <a:tblPr>
                <a:tableStyleId>{5C22544A-7EE6-4342-B048-85BDC9FD1C3A}</a:tableStyleId>
              </a:tblPr>
              <a:tblGrid>
                <a:gridCol w="1867547"/>
                <a:gridCol w="949263"/>
                <a:gridCol w="1455938"/>
              </a:tblGrid>
              <a:tr h="205740">
                <a:tc>
                  <a:txBody>
                    <a:bodyPr/>
                    <a:lstStyle/>
                    <a:p>
                      <a:pPr algn="l" fontAlgn="ctr"/>
                      <a:r>
                        <a:rPr lang="en-US" sz="1100" b="1" u="none" strike="noStrike" dirty="0">
                          <a:effectLst>
                            <a:outerShdw blurRad="38100" dist="38100" dir="2700000" algn="tl">
                              <a:srgbClr val="000000">
                                <a:alpha val="43137"/>
                              </a:srgbClr>
                            </a:outerShdw>
                          </a:effectLst>
                        </a:rPr>
                        <a:t>Industry</a:t>
                      </a:r>
                      <a:endParaRPr lang="en-US" sz="1100" b="1" i="0" u="none" strike="noStrike" dirty="0">
                        <a:solidFill>
                          <a:srgbClr val="3333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7620" marR="7620" marT="7620" marB="0" anchor="ctr">
                    <a:solidFill>
                      <a:srgbClr val="FFC000"/>
                    </a:solidFill>
                  </a:tcPr>
                </a:tc>
                <a:tc>
                  <a:txBody>
                    <a:bodyPr/>
                    <a:lstStyle/>
                    <a:p>
                      <a:pPr algn="ctr" fontAlgn="ctr"/>
                      <a:r>
                        <a:rPr lang="en-US" sz="1100" b="1" u="none" strike="noStrike" dirty="0">
                          <a:effectLst>
                            <a:outerShdw blurRad="38100" dist="38100" dir="2700000" algn="tl">
                              <a:srgbClr val="000000">
                                <a:alpha val="43137"/>
                              </a:srgbClr>
                            </a:outerShdw>
                          </a:effectLst>
                        </a:rPr>
                        <a:t>Funding </a:t>
                      </a:r>
                      <a:r>
                        <a:rPr lang="en-US" sz="1100" b="1" u="none" strike="noStrike" dirty="0" smtClean="0">
                          <a:effectLst>
                            <a:outerShdw blurRad="38100" dist="38100" dir="2700000" algn="tl">
                              <a:srgbClr val="000000">
                                <a:alpha val="43137"/>
                              </a:srgbClr>
                            </a:outerShdw>
                          </a:effectLst>
                        </a:rPr>
                        <a:t>$(M)</a:t>
                      </a:r>
                    </a:p>
                  </a:txBody>
                  <a:tcPr marL="7620" marR="7620" marT="7620" marB="0" anchor="ctr">
                    <a:solidFill>
                      <a:srgbClr val="FFC000"/>
                    </a:solidFill>
                  </a:tcPr>
                </a:tc>
                <a:tc>
                  <a:txBody>
                    <a:bodyPr/>
                    <a:lstStyle/>
                    <a:p>
                      <a:pPr algn="ctr" fontAlgn="ctr"/>
                      <a:r>
                        <a:rPr lang="en-US" sz="1100" b="1" u="none" strike="noStrike" dirty="0">
                          <a:effectLst>
                            <a:outerShdw blurRad="38100" dist="38100" dir="2700000" algn="tl">
                              <a:srgbClr val="000000">
                                <a:alpha val="43137"/>
                              </a:srgbClr>
                            </a:outerShdw>
                          </a:effectLst>
                        </a:rPr>
                        <a:t>Deals </a:t>
                      </a:r>
                      <a:endParaRPr lang="en-US" sz="1100" b="1" i="0" u="none" strike="noStrike" dirty="0">
                        <a:solidFill>
                          <a:srgbClr val="3333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7620" marR="7620" marT="7620" marB="0" anchor="ctr">
                    <a:solidFill>
                      <a:srgbClr val="FFC000"/>
                    </a:solidFill>
                  </a:tcPr>
                </a:tc>
              </a:tr>
              <a:tr h="205740">
                <a:tc>
                  <a:txBody>
                    <a:bodyPr/>
                    <a:lstStyle/>
                    <a:p>
                      <a:pPr algn="l" fontAlgn="ctr"/>
                      <a:r>
                        <a:rPr lang="en-US" sz="1200" b="1" u="none" strike="noStrike" dirty="0">
                          <a:effectLst/>
                        </a:rPr>
                        <a:t>Internet</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13,900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2,703</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b="1" u="none" strike="noStrike" dirty="0">
                          <a:effectLst/>
                        </a:rPr>
                        <a:t>Mobile &amp; Telecommunications</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8,790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1,130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b="1" u="none" strike="noStrike" dirty="0">
                          <a:effectLst/>
                        </a:rPr>
                        <a:t>Healthcare</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6,710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1,003</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b="1" u="none" strike="noStrike" dirty="0">
                          <a:effectLst/>
                        </a:rPr>
                        <a:t>Software (non-internet/mobile)</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4,190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502</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360815">
                <a:tc>
                  <a:txBody>
                    <a:bodyPr/>
                    <a:lstStyle/>
                    <a:p>
                      <a:pPr algn="l" fontAlgn="ctr"/>
                      <a:r>
                        <a:rPr lang="en-US" sz="1200" b="1" u="none" strike="noStrike" dirty="0">
                          <a:effectLst/>
                        </a:rPr>
                        <a:t>Computer Hardware &amp; Services</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4,120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292</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b="1" u="none" strike="noStrike" dirty="0">
                          <a:effectLst/>
                        </a:rPr>
                        <a:t>Industrial</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3,310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611</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b="1" u="none" strike="noStrike" dirty="0">
                          <a:effectLst/>
                        </a:rPr>
                        <a:t>Consumer Products &amp; Services</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1,710</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521</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31702">
                <a:tc>
                  <a:txBody>
                    <a:bodyPr/>
                    <a:lstStyle/>
                    <a:p>
                      <a:pPr algn="l" fontAlgn="ctr"/>
                      <a:r>
                        <a:rPr lang="en-US" sz="1200" b="1" u="none" strike="noStrike" dirty="0">
                          <a:effectLst/>
                        </a:rPr>
                        <a:t>Electronics</a:t>
                      </a:r>
                      <a:endParaRPr 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b="1" i="0" u="none" strike="noStrike" dirty="0" smtClean="0">
                          <a:solidFill>
                            <a:schemeClr val="dk1"/>
                          </a:solidFill>
                          <a:effectLst/>
                          <a:latin typeface="+mn-lt"/>
                          <a:ea typeface="+mn-ea"/>
                        </a:rPr>
                        <a:t>515.6</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b="1" i="0" u="none" strike="noStrike" dirty="0" smtClean="0">
                          <a:solidFill>
                            <a:schemeClr val="dk1"/>
                          </a:solidFill>
                          <a:effectLst/>
                          <a:latin typeface="+mn-lt"/>
                          <a:ea typeface="+mn-ea"/>
                        </a:rPr>
                        <a:t>182</a:t>
                      </a:r>
                      <a:endParaRPr lang="en-US" altLang="zh-TW" sz="11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dirty="0">
                          <a:effectLst/>
                        </a:rPr>
                        <a:t>Energy &amp; Utilities</a:t>
                      </a: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361</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37</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Business Products &amp; Services</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340</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48</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Leisure</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322</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21</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Financial</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308</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27</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Food &amp; Beverages</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178</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41</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Automotive &amp; Transportation</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173</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16</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Agriculture</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120</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18</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Environmental Services &amp; Equipment</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dirty="0">
                          <a:effectLst/>
                        </a:rPr>
                        <a:t>80</a:t>
                      </a:r>
                      <a:endParaRPr lang="en-US" altLang="zh-TW" sz="11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12</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Retail (non-internet/mobile)</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45</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5</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05740">
                <a:tc>
                  <a:txBody>
                    <a:bodyPr/>
                    <a:lstStyle/>
                    <a:p>
                      <a:pPr algn="l" fontAlgn="ctr"/>
                      <a:r>
                        <a:rPr lang="en-US" sz="1200" u="none" strike="noStrike">
                          <a:effectLst/>
                        </a:rPr>
                        <a:t>Media (Traditional)</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22</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a:effectLst/>
                        </a:rPr>
                        <a:t>3</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r h="213360">
                <a:tc>
                  <a:txBody>
                    <a:bodyPr/>
                    <a:lstStyle/>
                    <a:p>
                      <a:pPr algn="l" fontAlgn="ctr"/>
                      <a:r>
                        <a:rPr lang="en-US" sz="1200" u="none" strike="noStrike">
                          <a:effectLst/>
                        </a:rPr>
                        <a:t>Risk &amp; Security</a:t>
                      </a:r>
                      <a:endParaRPr lang="en-US" sz="1200" b="0" i="0" u="none" strike="noStrike">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t"/>
                      <a:r>
                        <a:rPr lang="en-US" altLang="zh-TW" sz="1100" u="none" strike="noStrike">
                          <a:effectLst/>
                        </a:rPr>
                        <a:t>2</a:t>
                      </a:r>
                      <a:endParaRPr lang="en-US" altLang="zh-TW" sz="1100" b="0" i="0" u="none" strike="noStrike">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c>
                  <a:txBody>
                    <a:bodyPr/>
                    <a:lstStyle/>
                    <a:p>
                      <a:pPr algn="ctr" fontAlgn="t"/>
                      <a:r>
                        <a:rPr lang="en-US" altLang="zh-TW" sz="1100" u="none" strike="noStrike" dirty="0">
                          <a:effectLst/>
                        </a:rPr>
                        <a:t>2</a:t>
                      </a:r>
                      <a:endParaRPr lang="en-US" altLang="zh-TW" sz="11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7620" marR="7620" marT="7620" marB="0"/>
                </a:tc>
              </a:tr>
            </a:tbl>
          </a:graphicData>
        </a:graphic>
      </p:graphicFrame>
      <p:sp>
        <p:nvSpPr>
          <p:cNvPr id="6" name="矩形 5"/>
          <p:cNvSpPr/>
          <p:nvPr/>
        </p:nvSpPr>
        <p:spPr>
          <a:xfrm>
            <a:off x="4492101" y="1663122"/>
            <a:ext cx="4465468" cy="2325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p:cNvSpPr>
            <a:spLocks noGrp="1"/>
          </p:cNvSpPr>
          <p:nvPr>
            <p:ph type="title"/>
          </p:nvPr>
        </p:nvSpPr>
        <p:spPr>
          <a:xfrm>
            <a:off x="0" y="72160"/>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全球創投趨勢概況</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產業領域總覽</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p:cNvSpPr txBox="1"/>
          <p:nvPr/>
        </p:nvSpPr>
        <p:spPr>
          <a:xfrm>
            <a:off x="191680" y="1269423"/>
            <a:ext cx="4329714" cy="2862322"/>
          </a:xfrm>
          <a:prstGeom prst="rect">
            <a:avLst/>
          </a:prstGeom>
          <a:noFill/>
        </p:spPr>
        <p:txBody>
          <a:bodyPr wrap="square" rtlCol="0">
            <a:spAutoFit/>
          </a:bodyPr>
          <a:lstStyle/>
          <a:p>
            <a:pPr marL="285750" indent="-285750">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全球的總投資金額</a:t>
            </a:r>
            <a:r>
              <a:rPr lang="zh-TW" altLang="zh-TW" sz="2000" dirty="0" smtClean="0">
                <a:latin typeface="微軟正黑體" panose="020B0604030504040204" pitchFamily="34" charset="-120"/>
                <a:ea typeface="微軟正黑體" panose="020B0604030504040204" pitchFamily="34" charset="-120"/>
              </a:rPr>
              <a:t>為</a:t>
            </a:r>
            <a:r>
              <a:rPr lang="en-US" altLang="zh-TW" sz="2000" dirty="0" smtClean="0">
                <a:latin typeface="微軟正黑體" panose="020B0604030504040204" pitchFamily="34" charset="-120"/>
                <a:ea typeface="微軟正黑體" panose="020B0604030504040204" pitchFamily="34" charset="-120"/>
              </a:rPr>
              <a:t>451.9</a:t>
            </a:r>
            <a:r>
              <a:rPr lang="zh-TW" altLang="zh-TW" sz="2000" dirty="0" smtClean="0">
                <a:latin typeface="微軟正黑體" panose="020B0604030504040204" pitchFamily="34" charset="-120"/>
                <a:ea typeface="微軟正黑體" panose="020B0604030504040204" pitchFamily="34" charset="-120"/>
              </a:rPr>
              <a:t>億</a:t>
            </a:r>
            <a:r>
              <a:rPr lang="zh-TW" altLang="zh-TW" sz="2000" dirty="0">
                <a:latin typeface="微軟正黑體" panose="020B0604030504040204" pitchFamily="34" charset="-120"/>
                <a:ea typeface="微軟正黑體" panose="020B0604030504040204" pitchFamily="34" charset="-120"/>
              </a:rPr>
              <a:t>美元，總計</a:t>
            </a:r>
            <a:r>
              <a:rPr lang="zh-TW" altLang="zh-TW" sz="2000" dirty="0" smtClean="0">
                <a:latin typeface="微軟正黑體" panose="020B0604030504040204" pitchFamily="34" charset="-120"/>
                <a:ea typeface="微軟正黑體" panose="020B0604030504040204" pitchFamily="34" charset="-120"/>
              </a:rPr>
              <a:t>為</a:t>
            </a:r>
            <a:r>
              <a:rPr lang="en-US" altLang="zh-TW" sz="2000" dirty="0" smtClean="0">
                <a:latin typeface="微軟正黑體" panose="020B0604030504040204" pitchFamily="34" charset="-120"/>
                <a:ea typeface="微軟正黑體" panose="020B0604030504040204" pitchFamily="34" charset="-120"/>
              </a:rPr>
              <a:t>7</a:t>
            </a:r>
            <a:r>
              <a:rPr lang="en-US" altLang="zh-TW" sz="2000" dirty="0" smtClean="0">
                <a:latin typeface="微軟正黑體" panose="020B0604030504040204" pitchFamily="34" charset="-120"/>
                <a:ea typeface="微軟正黑體" panose="020B0604030504040204" pitchFamily="34" charset="-120"/>
              </a:rPr>
              <a:t>,174</a:t>
            </a:r>
            <a:r>
              <a:rPr lang="zh-TW" altLang="zh-TW" sz="2000" dirty="0">
                <a:latin typeface="微軟正黑體" panose="020B0604030504040204" pitchFamily="34" charset="-120"/>
                <a:ea typeface="微軟正黑體" panose="020B0604030504040204" pitchFamily="34" charset="-120"/>
              </a:rPr>
              <a:t>件。前三名依序為</a:t>
            </a:r>
            <a:r>
              <a:rPr lang="zh-TW" altLang="zh-TW" sz="2000" b="1" dirty="0">
                <a:solidFill>
                  <a:srgbClr val="0000FF"/>
                </a:solidFill>
                <a:latin typeface="微軟正黑體" panose="020B0604030504040204" pitchFamily="34" charset="-120"/>
                <a:ea typeface="微軟正黑體" panose="020B0604030504040204" pitchFamily="34" charset="-120"/>
              </a:rPr>
              <a:t>網路</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en-US" altLang="zh-TW" sz="2000" b="1" dirty="0" smtClean="0">
                <a:solidFill>
                  <a:srgbClr val="0000FF"/>
                </a:solidFill>
                <a:latin typeface="微軟正黑體" panose="020B0604030504040204" pitchFamily="34" charset="-120"/>
                <a:ea typeface="微軟正黑體" panose="020B0604030504040204" pitchFamily="34" charset="-120"/>
              </a:rPr>
              <a:t>Internet</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、行動通訊</a:t>
            </a:r>
            <a:r>
              <a:rPr lang="en-US" altLang="zh-TW" sz="2000" b="1" dirty="0">
                <a:solidFill>
                  <a:srgbClr val="0000FF"/>
                </a:solidFill>
                <a:latin typeface="微軟正黑體" panose="020B0604030504040204" pitchFamily="34" charset="-120"/>
                <a:ea typeface="微軟正黑體" panose="020B0604030504040204" pitchFamily="34" charset="-120"/>
              </a:rPr>
              <a:t>(Mobile &amp; Communications)</a:t>
            </a:r>
            <a:r>
              <a:rPr lang="zh-TW" altLang="zh-TW" sz="2000" b="1" dirty="0">
                <a:solidFill>
                  <a:srgbClr val="0000FF"/>
                </a:solidFill>
                <a:latin typeface="微軟正黑體" panose="020B0604030504040204" pitchFamily="34" charset="-120"/>
                <a:ea typeface="微軟正黑體" panose="020B0604030504040204" pitchFamily="34" charset="-120"/>
              </a:rPr>
              <a:t>、以及醫療照護</a:t>
            </a:r>
            <a:r>
              <a:rPr lang="en-US" altLang="zh-TW" sz="2000" b="1" dirty="0">
                <a:solidFill>
                  <a:srgbClr val="0000FF"/>
                </a:solidFill>
                <a:latin typeface="微軟正黑體" panose="020B0604030504040204" pitchFamily="34" charset="-120"/>
                <a:ea typeface="微軟正黑體" panose="020B0604030504040204" pitchFamily="34" charset="-120"/>
              </a:rPr>
              <a:t>(Healthcare</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endParaRPr lang="en-US" altLang="zh-TW" sz="2000" b="1" dirty="0" smtClean="0">
              <a:solidFill>
                <a:srgbClr val="0000FF"/>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為確實掌握全球創新領域投資趨勢，以排名前八強</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占總投資比</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90%)</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之產業做為本研究觀測對象</a:t>
            </a:r>
            <a:endPar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684839" y="6200560"/>
            <a:ext cx="3630967" cy="246221"/>
          </a:xfrm>
          <a:prstGeom prst="rect">
            <a:avLst/>
          </a:prstGeom>
          <a:noFill/>
        </p:spPr>
        <p:txBody>
          <a:bodyPr wrap="square" rtlCol="0">
            <a:spAutoFit/>
          </a:bodyPr>
          <a:lstStyle/>
          <a:p>
            <a:r>
              <a:rPr lang="zh-TW" altLang="en-US" sz="1000" b="1" dirty="0" smtClean="0">
                <a:latin typeface="微軟正黑體" panose="020B0604030504040204" pitchFamily="34" charset="-120"/>
                <a:ea typeface="微軟正黑體" panose="020B0604030504040204" pitchFamily="34" charset="-120"/>
              </a:rPr>
              <a:t>資料來源：</a:t>
            </a:r>
            <a:r>
              <a:rPr lang="en-US" altLang="zh-TW" sz="1000" b="1" dirty="0" smtClean="0">
                <a:latin typeface="微軟正黑體" panose="020B0604030504040204" pitchFamily="34" charset="-120"/>
                <a:ea typeface="微軟正黑體" panose="020B0604030504040204" pitchFamily="34" charset="-120"/>
              </a:rPr>
              <a:t>CB</a:t>
            </a:r>
            <a:r>
              <a:rPr lang="zh-TW" altLang="en-US" sz="1000" b="1" dirty="0" smtClean="0">
                <a:latin typeface="微軟正黑體" panose="020B0604030504040204" pitchFamily="34" charset="-120"/>
                <a:ea typeface="微軟正黑體" panose="020B0604030504040204" pitchFamily="34" charset="-120"/>
              </a:rPr>
              <a:t> </a:t>
            </a:r>
            <a:r>
              <a:rPr lang="en-US" altLang="zh-TW" sz="1000" b="1" dirty="0" smtClean="0">
                <a:latin typeface="微軟正黑體" panose="020B0604030504040204" pitchFamily="34" charset="-120"/>
                <a:ea typeface="微軟正黑體" panose="020B0604030504040204" pitchFamily="34" charset="-120"/>
              </a:rPr>
              <a:t>Insights</a:t>
            </a:r>
            <a:r>
              <a:rPr lang="zh-TW" altLang="en-US" sz="1000" b="1" dirty="0" smtClean="0">
                <a:latin typeface="微軟正黑體" panose="020B0604030504040204" pitchFamily="34" charset="-120"/>
                <a:ea typeface="微軟正黑體" panose="020B0604030504040204" pitchFamily="34" charset="-120"/>
              </a:rPr>
              <a:t> </a:t>
            </a:r>
            <a:r>
              <a:rPr lang="en-US" altLang="zh-TW" sz="1000" b="1" dirty="0" smtClean="0">
                <a:latin typeface="微軟正黑體" panose="020B0604030504040204" pitchFamily="34" charset="-120"/>
                <a:ea typeface="微軟正黑體" panose="020B0604030504040204" pitchFamily="34" charset="-120"/>
              </a:rPr>
              <a:t>(2017/04)</a:t>
            </a:r>
            <a:endParaRPr lang="zh-TW" altLang="en-US" sz="1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961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274093759"/>
              </p:ext>
            </p:extLst>
          </p:nvPr>
        </p:nvGraphicFramePr>
        <p:xfrm>
          <a:off x="257454" y="1325417"/>
          <a:ext cx="8549194" cy="5007526"/>
        </p:xfrm>
        <a:graphic>
          <a:graphicData uri="http://schemas.openxmlformats.org/drawingml/2006/table">
            <a:tbl>
              <a:tblPr firstRow="1" firstCol="1" bandRow="1">
                <a:tableStyleId>{F5AB1C69-6EDB-4FF4-983F-18BD219EF322}</a:tableStyleId>
              </a:tblPr>
              <a:tblGrid>
                <a:gridCol w="1391809"/>
                <a:gridCol w="670256"/>
                <a:gridCol w="538598"/>
                <a:gridCol w="1641446"/>
                <a:gridCol w="2087714"/>
                <a:gridCol w="2219371"/>
              </a:tblGrid>
              <a:tr h="329344">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Mobile &amp; Telecommunications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96682">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Company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產品簡述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獲利模式</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與台灣對接的可能性</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791152">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Vida Health</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18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Vida Health</a:t>
                      </a:r>
                      <a:r>
                        <a:rPr lang="zh-TW" sz="1400" kern="0" dirty="0">
                          <a:effectLst/>
                          <a:latin typeface="微軟正黑體" panose="020B0604030504040204" pitchFamily="34" charset="-120"/>
                          <a:ea typeface="微軟正黑體" panose="020B0604030504040204" pitchFamily="34" charset="-120"/>
                        </a:rPr>
                        <a:t>是健康和慢性護理的移動裝置平臺，可幫助人們減輕體重，降低壓力，做更多訓練，吃得更健康，以及管理和改善慢性疾病，透過資料的引導，它提供客製化的平台。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讓一般大眾可以更有效地管理自身的健康。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可與台灣醫療系統合作，建立大數據資料庫。</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395576">
                <a:tc>
                  <a:txBody>
                    <a:bodyPr/>
                    <a:lstStyle/>
                    <a:p>
                      <a:pPr marL="30480" marR="30480" algn="ctr">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Houseparty</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52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en-US" sz="1400" kern="0" spc="-30" dirty="0">
                          <a:effectLst/>
                          <a:latin typeface="微軟正黑體" panose="020B0604030504040204" pitchFamily="34" charset="-120"/>
                          <a:ea typeface="微軟正黑體" panose="020B0604030504040204" pitchFamily="34" charset="-120"/>
                        </a:rPr>
                        <a:t>Life On Air</a:t>
                      </a:r>
                      <a:r>
                        <a:rPr lang="zh-TW" sz="1400" kern="0" spc="-30" dirty="0">
                          <a:effectLst/>
                          <a:latin typeface="微軟正黑體" panose="020B0604030504040204" pitchFamily="34" charset="-120"/>
                          <a:ea typeface="微軟正黑體" panose="020B0604030504040204" pitchFamily="34" charset="-120"/>
                        </a:rPr>
                        <a:t>提供串流媒體直播服務，讓使用者可以與</a:t>
                      </a:r>
                      <a:r>
                        <a:rPr lang="en-US" sz="1400" kern="0" spc="-30" dirty="0">
                          <a:effectLst/>
                          <a:latin typeface="微軟正黑體" panose="020B0604030504040204" pitchFamily="34" charset="-120"/>
                          <a:ea typeface="微軟正黑體" panose="020B0604030504040204" pitchFamily="34" charset="-120"/>
                        </a:rPr>
                        <a:t>7</a:t>
                      </a:r>
                      <a:r>
                        <a:rPr lang="zh-TW" sz="1400" kern="0" spc="-30" dirty="0">
                          <a:effectLst/>
                          <a:latin typeface="微軟正黑體" panose="020B0604030504040204" pitchFamily="34" charset="-120"/>
                          <a:ea typeface="微軟正黑體" panose="020B0604030504040204" pitchFamily="34" charset="-120"/>
                        </a:rPr>
                        <a:t>個不同朋友同時視訊聊天。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提供手機終端用戶更佳的直播服務</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可與台灣經營串流服務的影視媒體合作。</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296682">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Leanplum</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C</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29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提供行動裝置網頁開發者進行</a:t>
                      </a:r>
                      <a:r>
                        <a:rPr lang="en-US" sz="1400" kern="0">
                          <a:effectLst/>
                          <a:latin typeface="微軟正黑體" panose="020B0604030504040204" pitchFamily="34" charset="-120"/>
                          <a:ea typeface="微軟正黑體" panose="020B0604030504040204" pitchFamily="34" charset="-120"/>
                        </a:rPr>
                        <a:t> A/B test </a:t>
                      </a:r>
                      <a:r>
                        <a:rPr lang="zh-TW" sz="1400" kern="0">
                          <a:effectLst/>
                          <a:latin typeface="微軟正黑體" panose="020B0604030504040204" pitchFamily="34" charset="-120"/>
                          <a:ea typeface="微軟正黑體" panose="020B0604030504040204" pitchFamily="34" charset="-120"/>
                        </a:rPr>
                        <a:t>的雲端測試平台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跟行動網站開發者收取雲端服務平台使用費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市場</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r h="296682">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Accompany</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C</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20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智慧助理</a:t>
                      </a:r>
                      <a:r>
                        <a:rPr lang="en-US" sz="1400" kern="0">
                          <a:effectLst/>
                          <a:latin typeface="微軟正黑體" panose="020B0604030504040204" pitchFamily="34" charset="-120"/>
                          <a:ea typeface="微軟正黑體" panose="020B0604030504040204" pitchFamily="34" charset="-120"/>
                        </a:rPr>
                        <a:t>app</a:t>
                      </a:r>
                      <a:r>
                        <a:rPr lang="zh-TW" sz="1400" kern="0">
                          <a:effectLst/>
                          <a:latin typeface="微軟正黑體" panose="020B0604030504040204" pitchFamily="34" charset="-120"/>
                          <a:ea typeface="微軟正黑體" panose="020B0604030504040204" pitchFamily="34" charset="-120"/>
                        </a:rPr>
                        <a:t>，可管理行程與建議與重要人脈的互動方式</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使用者支付下載費用與購買服務功能</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c>
                  <a:txBody>
                    <a:bodyPr/>
                    <a:lstStyle/>
                    <a:p>
                      <a:pPr marL="30480" marR="30480">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合作機會較低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230" marR="9230" marT="0" marB="0" anchor="ctr"/>
                </a:tc>
              </a:tr>
            </a:tbl>
          </a:graphicData>
        </a:graphic>
      </p:graphicFrame>
      <p:sp>
        <p:nvSpPr>
          <p:cNvPr id="3"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行動通訊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07645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242278065"/>
              </p:ext>
            </p:extLst>
          </p:nvPr>
        </p:nvGraphicFramePr>
        <p:xfrm>
          <a:off x="310717" y="1232146"/>
          <a:ext cx="8602462" cy="5064964"/>
        </p:xfrm>
        <a:graphic>
          <a:graphicData uri="http://schemas.openxmlformats.org/drawingml/2006/table">
            <a:tbl>
              <a:tblPr firstRow="1" firstCol="1" bandRow="1">
                <a:tableStyleId>{93296810-A885-4BE3-A3E7-6D5BEEA58F35}</a:tableStyleId>
              </a:tblPr>
              <a:tblGrid>
                <a:gridCol w="1400481"/>
                <a:gridCol w="674432"/>
                <a:gridCol w="541954"/>
                <a:gridCol w="1635538"/>
                <a:gridCol w="1660124"/>
                <a:gridCol w="2689933"/>
              </a:tblGrid>
              <a:tr h="429832">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Healthcare</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13164">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Company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產品簡述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獲利模式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與台灣對接的可能性</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r>
              <a:tr h="1303075">
                <a:tc>
                  <a:txBody>
                    <a:bodyPr/>
                    <a:lstStyle/>
                    <a:p>
                      <a:pPr marL="30480" marR="30480" algn="ctr">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Tenaya</a:t>
                      </a:r>
                      <a:r>
                        <a:rPr lang="en-US" sz="1400" kern="0" dirty="0">
                          <a:effectLst/>
                          <a:latin typeface="微軟正黑體" panose="020B0604030504040204" pitchFamily="34" charset="-120"/>
                          <a:ea typeface="微軟正黑體" panose="020B0604030504040204" pitchFamily="34" charset="-120"/>
                        </a:rPr>
                        <a:t> Therapeutics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50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心血管疾病研究，與</a:t>
                      </a:r>
                      <a:r>
                        <a:rPr lang="en-US" sz="1400" kern="0" dirty="0">
                          <a:effectLst/>
                          <a:latin typeface="微軟正黑體" panose="020B0604030504040204" pitchFamily="34" charset="-120"/>
                          <a:ea typeface="微軟正黑體" panose="020B0604030504040204" pitchFamily="34" charset="-120"/>
                        </a:rPr>
                        <a:t>Gladstone</a:t>
                      </a:r>
                      <a:r>
                        <a:rPr lang="zh-TW" sz="1400" kern="0" dirty="0">
                          <a:effectLst/>
                          <a:latin typeface="微軟正黑體" panose="020B0604030504040204" pitchFamily="34" charset="-120"/>
                          <a:ea typeface="微軟正黑體" panose="020B0604030504040204" pitchFamily="34" charset="-120"/>
                        </a:rPr>
                        <a:t>研究中心共同合作，著重在心臟疾病的醫學與藥物研發。</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spc="-20" dirty="0">
                          <a:effectLst/>
                          <a:latin typeface="微軟正黑體" panose="020B0604030504040204" pitchFamily="34" charset="-120"/>
                          <a:ea typeface="微軟正黑體" panose="020B0604030504040204" pitchFamily="34" charset="-120"/>
                        </a:rPr>
                        <a:t>從非營利組織</a:t>
                      </a:r>
                      <a:r>
                        <a:rPr lang="en-US" sz="1400" kern="0" spc="-20" dirty="0">
                          <a:effectLst/>
                          <a:latin typeface="微軟正黑體" panose="020B0604030504040204" pitchFamily="34" charset="-120"/>
                          <a:ea typeface="微軟正黑體" panose="020B0604030504040204" pitchFamily="34" charset="-120"/>
                        </a:rPr>
                        <a:t>Gladstone</a:t>
                      </a:r>
                      <a:r>
                        <a:rPr lang="zh-TW" sz="1400" kern="0" spc="-20" dirty="0">
                          <a:effectLst/>
                          <a:latin typeface="微軟正黑體" panose="020B0604030504040204" pitchFamily="34" charset="-120"/>
                          <a:ea typeface="微軟正黑體" panose="020B0604030504040204" pitchFamily="34" charset="-120"/>
                        </a:rPr>
                        <a:t>研究中心，將研究轉換為醫藥治療再生獲利。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smtClean="0">
                          <a:effectLst/>
                          <a:latin typeface="微軟正黑體" panose="020B0604030504040204" pitchFamily="34" charset="-120"/>
                          <a:ea typeface="微軟正黑體" panose="020B0604030504040204" pitchFamily="34" charset="-120"/>
                        </a:rPr>
                        <a:t>台灣</a:t>
                      </a:r>
                      <a:r>
                        <a:rPr lang="zh-TW" altLang="en-US" sz="1400" kern="0" dirty="0" smtClean="0">
                          <a:effectLst/>
                          <a:latin typeface="微軟正黑體" panose="020B0604030504040204" pitchFamily="34" charset="-120"/>
                          <a:ea typeface="微軟正黑體" panose="020B0604030504040204" pitchFamily="34" charset="-120"/>
                        </a:rPr>
                        <a:t>心</a:t>
                      </a:r>
                      <a:r>
                        <a:rPr lang="zh-TW" sz="1400" kern="0" dirty="0" smtClean="0">
                          <a:effectLst/>
                          <a:latin typeface="微軟正黑體" panose="020B0604030504040204" pitchFamily="34" charset="-120"/>
                          <a:ea typeface="微軟正黑體" panose="020B0604030504040204" pitchFamily="34" charset="-120"/>
                        </a:rPr>
                        <a:t>血管</a:t>
                      </a:r>
                      <a:r>
                        <a:rPr lang="zh-TW" sz="1400" kern="0" dirty="0">
                          <a:effectLst/>
                          <a:latin typeface="微軟正黑體" panose="020B0604030504040204" pitchFamily="34" charset="-120"/>
                          <a:ea typeface="微軟正黑體" panose="020B0604030504040204" pitchFamily="34" charset="-120"/>
                        </a:rPr>
                        <a:t>藥物研發已久，但在</a:t>
                      </a:r>
                      <a:r>
                        <a:rPr lang="en-US" sz="1400" kern="0" dirty="0">
                          <a:effectLst/>
                          <a:latin typeface="微軟正黑體" panose="020B0604030504040204" pitchFamily="34" charset="-120"/>
                          <a:ea typeface="微軟正黑體" panose="020B0604030504040204" pitchFamily="34" charset="-120"/>
                        </a:rPr>
                        <a:t>Si2C</a:t>
                      </a:r>
                      <a:r>
                        <a:rPr lang="zh-TW" sz="1400" kern="0" dirty="0">
                          <a:effectLst/>
                          <a:latin typeface="微軟正黑體" panose="020B0604030504040204" pitchFamily="34" charset="-120"/>
                          <a:ea typeface="微軟正黑體" panose="020B0604030504040204" pitchFamily="34" charset="-120"/>
                        </a:rPr>
                        <a:t>的研發上卻停滯許多。且在平台技術層面，仍未選定優先開發之適應症。對技術鑑價及簽約合作模式專業不足，降低技術價值。在市場考量上，則不具有未滿足之醫療或公衛需求。</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r h="651200">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Blackthorn Therapeutics</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40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生物製藥公司，連結行為問題與大腦生理學對神經行為進行標靶治療。</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製造神經行為藥物，給予醫療院所進行診治。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目前有</a:t>
                      </a:r>
                      <a:r>
                        <a:rPr lang="en-US" sz="1400" kern="0" dirty="0">
                          <a:effectLst/>
                          <a:latin typeface="微軟正黑體" panose="020B0604030504040204" pitchFamily="34" charset="-120"/>
                          <a:ea typeface="微軟正黑體" panose="020B0604030504040204" pitchFamily="34" charset="-120"/>
                        </a:rPr>
                        <a:t>AbbVie</a:t>
                      </a:r>
                      <a:r>
                        <a:rPr lang="zh-TW" sz="1400" kern="0" dirty="0">
                          <a:effectLst/>
                          <a:latin typeface="微軟正黑體" panose="020B0604030504040204" pitchFamily="34" charset="-120"/>
                          <a:ea typeface="微軟正黑體" panose="020B0604030504040204" pitchFamily="34" charset="-120"/>
                        </a:rPr>
                        <a:t>團隊進行相關技術的研發，未來可將相關藥物納入醫院的給付藥物。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r h="1101981">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REVOLUTION Medicines</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 - II</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25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發現與發展新的藥物，為癌症病人研發腫瘤標靶藥物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開發癌症的藥品，治療肺癌與攝護腺癌，賣給醫院。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主要藥物成分</a:t>
                      </a:r>
                      <a:r>
                        <a:rPr lang="en-US" sz="1400" kern="0" dirty="0">
                          <a:effectLst/>
                          <a:latin typeface="微軟正黑體" panose="020B0604030504040204" pitchFamily="34" charset="-120"/>
                          <a:ea typeface="微軟正黑體" panose="020B0604030504040204" pitchFamily="34" charset="-120"/>
                        </a:rPr>
                        <a:t>DCBCI 0901</a:t>
                      </a:r>
                      <a:r>
                        <a:rPr lang="zh-TW" sz="1400" kern="0" dirty="0">
                          <a:effectLst/>
                          <a:latin typeface="微軟正黑體" panose="020B0604030504040204" pitchFamily="34" charset="-120"/>
                          <a:ea typeface="微軟正黑體" panose="020B0604030504040204" pitchFamily="34" charset="-120"/>
                        </a:rPr>
                        <a:t>，目前由台大醫學院合作，且生達化學製藥、永信藥品、中國化學製藥及益得生技組成聯盟。在研發合作上，可透過科技專案與生技醫藥國家型科技計畫</a:t>
                      </a:r>
                      <a:r>
                        <a:rPr lang="en-US" sz="1400" kern="0" dirty="0">
                          <a:effectLst/>
                          <a:latin typeface="微軟正黑體" panose="020B0604030504040204" pitchFamily="34" charset="-120"/>
                          <a:ea typeface="微軟正黑體" panose="020B0604030504040204" pitchFamily="34" charset="-120"/>
                        </a:rPr>
                        <a:t>(NRPB)</a:t>
                      </a:r>
                      <a:r>
                        <a:rPr lang="zh-TW" sz="1400" kern="0" dirty="0">
                          <a:effectLst/>
                          <a:latin typeface="微軟正黑體" panose="020B0604030504040204" pitchFamily="34" charset="-120"/>
                          <a:ea typeface="微軟正黑體" panose="020B0604030504040204" pitchFamily="34" charset="-120"/>
                        </a:rPr>
                        <a:t>支持。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r h="1083468">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UNITY Biotechnology</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116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整合性癌症基因檢測服務大廠</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銀髮產業興盛，研發延緩老化的藥。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spc="-30" dirty="0">
                          <a:effectLst/>
                          <a:latin typeface="微軟正黑體" panose="020B0604030504040204" pitchFamily="34" charset="-120"/>
                          <a:ea typeface="微軟正黑體" panose="020B0604030504040204" pitchFamily="34" charset="-120"/>
                        </a:rPr>
                        <a:t>中化健康生技，對克弗爾肽</a:t>
                      </a:r>
                      <a:r>
                        <a:rPr lang="en-US" sz="1400" kern="0" spc="-30" dirty="0">
                          <a:effectLst/>
                          <a:latin typeface="微軟正黑體" panose="020B0604030504040204" pitchFamily="34" charset="-120"/>
                          <a:ea typeface="微軟正黑體" panose="020B0604030504040204" pitchFamily="34" charset="-120"/>
                        </a:rPr>
                        <a:t>(KEFPEP)</a:t>
                      </a:r>
                      <a:r>
                        <a:rPr lang="zh-TW" sz="1400" kern="0" spc="-30" dirty="0">
                          <a:effectLst/>
                          <a:latin typeface="微軟正黑體" panose="020B0604030504040204" pitchFamily="34" charset="-120"/>
                          <a:ea typeface="微軟正黑體" panose="020B0604030504040204" pitchFamily="34" charset="-120"/>
                        </a:rPr>
                        <a:t>關鍵成分，榮獲台灣、美、英、德國等</a:t>
                      </a:r>
                      <a:r>
                        <a:rPr lang="en-US" sz="1400" kern="0" spc="-30" dirty="0">
                          <a:effectLst/>
                          <a:latin typeface="微軟正黑體" panose="020B0604030504040204" pitchFamily="34" charset="-120"/>
                          <a:ea typeface="微軟正黑體" panose="020B0604030504040204" pitchFamily="34" charset="-120"/>
                        </a:rPr>
                        <a:t>10</a:t>
                      </a:r>
                      <a:r>
                        <a:rPr lang="zh-TW" sz="1400" kern="0" spc="-30" dirty="0">
                          <a:effectLst/>
                          <a:latin typeface="微軟正黑體" panose="020B0604030504040204" pitchFamily="34" charset="-120"/>
                          <a:ea typeface="微軟正黑體" panose="020B0604030504040204" pitchFamily="34" charset="-120"/>
                        </a:rPr>
                        <a:t>國專利，推出</a:t>
                      </a:r>
                      <a:r>
                        <a:rPr lang="en-US" sz="1400" kern="0" spc="-30" dirty="0" err="1">
                          <a:effectLst/>
                          <a:latin typeface="微軟正黑體" panose="020B0604030504040204" pitchFamily="34" charset="-120"/>
                          <a:ea typeface="微軟正黑體" panose="020B0604030504040204" pitchFamily="34" charset="-120"/>
                        </a:rPr>
                        <a:t>Phermpep</a:t>
                      </a:r>
                      <a:r>
                        <a:rPr lang="zh-TW" sz="1400" kern="0" spc="-30" dirty="0">
                          <a:effectLst/>
                          <a:latin typeface="微軟正黑體" panose="020B0604030504040204" pitchFamily="34" charset="-120"/>
                          <a:ea typeface="微軟正黑體" panose="020B0604030504040204" pitchFamily="34" charset="-120"/>
                        </a:rPr>
                        <a:t>品牌，透過中化裕民健康事業的醫院成為據點。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bl>
          </a:graphicData>
        </a:graphic>
      </p:graphicFrame>
      <p:sp>
        <p:nvSpPr>
          <p:cNvPr id="7"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健康照</a:t>
            </a: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護</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39992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003471000"/>
              </p:ext>
            </p:extLst>
          </p:nvPr>
        </p:nvGraphicFramePr>
        <p:xfrm>
          <a:off x="239696" y="920596"/>
          <a:ext cx="8682362" cy="5788043"/>
        </p:xfrm>
        <a:graphic>
          <a:graphicData uri="http://schemas.openxmlformats.org/drawingml/2006/table">
            <a:tbl>
              <a:tblPr firstRow="1" firstCol="1" bandRow="1">
                <a:tableStyleId>{93296810-A885-4BE3-A3E7-6D5BEEA58F35}</a:tableStyleId>
              </a:tblPr>
              <a:tblGrid>
                <a:gridCol w="1413489"/>
                <a:gridCol w="680696"/>
                <a:gridCol w="546988"/>
                <a:gridCol w="1650729"/>
                <a:gridCol w="1675543"/>
                <a:gridCol w="2714917"/>
              </a:tblGrid>
              <a:tr h="339682">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Healthcare</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04861">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Company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產品簡述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獲利模式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與台灣對接的可能性</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solidFill>
                      <a:schemeClr val="bg2">
                        <a:lumMod val="75000"/>
                      </a:schemeClr>
                    </a:solidFill>
                  </a:tcPr>
                </a:tc>
              </a:tr>
              <a:tr h="871989">
                <a:tc>
                  <a:txBody>
                    <a:bodyPr/>
                    <a:lstStyle/>
                    <a:p>
                      <a:pPr marL="30480" marR="30480" algn="ctr">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uBiome</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22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uBiome</a:t>
                      </a:r>
                      <a:r>
                        <a:rPr lang="zh-TW" sz="1400" kern="0" dirty="0">
                          <a:effectLst/>
                          <a:latin typeface="微軟正黑體" panose="020B0604030504040204" pitchFamily="34" charset="-120"/>
                          <a:ea typeface="微軟正黑體" panose="020B0604030504040204" pitchFamily="34" charset="-120"/>
                        </a:rPr>
                        <a:t>建立了一個資料平台，去收集、分析與轉譯資料，對於人體微生物群有所貢獻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uBiome</a:t>
                      </a:r>
                      <a:r>
                        <a:rPr lang="zh-TW" sz="1400" kern="0" dirty="0">
                          <a:effectLst/>
                          <a:latin typeface="微軟正黑體" panose="020B0604030504040204" pitchFamily="34" charset="-120"/>
                          <a:ea typeface="微軟正黑體" panose="020B0604030504040204" pitchFamily="34" charset="-120"/>
                        </a:rPr>
                        <a:t>將會給用戶反饋一個報告，來告訴用戶目前已知的每個細菌的詳細信息以及該細菌與整個實驗的關係</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從事</a:t>
                      </a:r>
                      <a:r>
                        <a:rPr lang="en-US" sz="1400" kern="0" dirty="0">
                          <a:effectLst/>
                          <a:latin typeface="微軟正黑體" panose="020B0604030504040204" pitchFamily="34" charset="-120"/>
                          <a:ea typeface="微軟正黑體" panose="020B0604030504040204" pitchFamily="34" charset="-120"/>
                        </a:rPr>
                        <a:t>DNA</a:t>
                      </a:r>
                      <a:r>
                        <a:rPr lang="zh-TW" sz="1400" kern="0" dirty="0">
                          <a:effectLst/>
                          <a:latin typeface="微軟正黑體" panose="020B0604030504040204" pitchFamily="34" charset="-120"/>
                          <a:ea typeface="微軟正黑體" panose="020B0604030504040204" pitchFamily="34" charset="-120"/>
                        </a:rPr>
                        <a:t>的監測和數據分析，如今這樣的技術日趨成熟，通過分析你的</a:t>
                      </a:r>
                      <a:r>
                        <a:rPr lang="en-US" sz="1400" kern="0" dirty="0">
                          <a:effectLst/>
                          <a:latin typeface="微軟正黑體" panose="020B0604030504040204" pitchFamily="34" charset="-120"/>
                          <a:ea typeface="微軟正黑體" panose="020B0604030504040204" pitchFamily="34" charset="-120"/>
                        </a:rPr>
                        <a:t>DNA</a:t>
                      </a:r>
                      <a:r>
                        <a:rPr lang="zh-TW" sz="1400" kern="0" dirty="0">
                          <a:effectLst/>
                          <a:latin typeface="微軟正黑體" panose="020B0604030504040204" pitchFamily="34" charset="-120"/>
                          <a:ea typeface="微軟正黑體" panose="020B0604030504040204" pitchFamily="34" charset="-120"/>
                        </a:rPr>
                        <a:t>檔案，能檢測出隱性疾病或缺陷。台灣在醫學技術研究上，可以有完整的對接與市場。</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r h="1700848">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Shockwave Medical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45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Shockwave Medical</a:t>
                      </a:r>
                      <a:r>
                        <a:rPr lang="zh-TW" sz="1400" kern="0" dirty="0">
                          <a:effectLst/>
                          <a:latin typeface="微軟正黑體" panose="020B0604030504040204" pitchFamily="34" charset="-120"/>
                          <a:ea typeface="微軟正黑體" panose="020B0604030504040204" pitchFamily="34" charset="-120"/>
                        </a:rPr>
                        <a:t>公司的最新型血管成形術氣囊設備</a:t>
                      </a:r>
                      <a:r>
                        <a:rPr lang="en-US" sz="1400" kern="0" dirty="0" err="1">
                          <a:effectLst/>
                          <a:latin typeface="微軟正黑體" panose="020B0604030504040204" pitchFamily="34" charset="-120"/>
                          <a:ea typeface="微軟正黑體" panose="020B0604030504040204" pitchFamily="34" charset="-120"/>
                        </a:rPr>
                        <a:t>Lithoplasty</a:t>
                      </a:r>
                      <a:r>
                        <a:rPr lang="zh-TW" sz="1400" kern="0" dirty="0">
                          <a:effectLst/>
                          <a:latin typeface="微軟正黑體" panose="020B0604030504040204" pitchFamily="34" charset="-120"/>
                          <a:ea typeface="微軟正黑體" panose="020B0604030504040204" pitchFamily="34" charset="-120"/>
                        </a:rPr>
                        <a:t>有條件上市，用於治療出現血管鈣化的心血管疾病患者。這也是目前市場上首個能夠治療血管鈣化的醫療設備產品。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提供心臟醫生能夠更好地治療病人心血管疾病。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該公司的</a:t>
                      </a:r>
                      <a:r>
                        <a:rPr lang="en-US" sz="1400" kern="0" dirty="0">
                          <a:effectLst/>
                          <a:latin typeface="微軟正黑體" panose="020B0604030504040204" pitchFamily="34" charset="-120"/>
                          <a:ea typeface="微軟正黑體" panose="020B0604030504040204" pitchFamily="34" charset="-120"/>
                        </a:rPr>
                        <a:t>Director of R&amp;D and New Technology Development</a:t>
                      </a:r>
                      <a:r>
                        <a:rPr lang="zh-TW" sz="1400" kern="0" dirty="0">
                          <a:effectLst/>
                          <a:latin typeface="微軟正黑體" panose="020B0604030504040204" pitchFamily="34" charset="-120"/>
                          <a:ea typeface="微軟正黑體" panose="020B0604030504040204" pitchFamily="34" charset="-120"/>
                        </a:rPr>
                        <a:t>－吳修明在台灣完成大學學業，極有機會與台灣對接。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r h="1700848">
                <a:tc>
                  <a:txBody>
                    <a:bodyPr/>
                    <a:lstStyle/>
                    <a:p>
                      <a:pPr marL="30480" marR="30480" algn="ctr">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Ceterix</a:t>
                      </a:r>
                      <a:r>
                        <a:rPr lang="en-US" sz="1400" kern="0" dirty="0">
                          <a:effectLst/>
                          <a:latin typeface="微軟正黑體" panose="020B0604030504040204" pitchFamily="34" charset="-120"/>
                          <a:ea typeface="微軟正黑體" panose="020B0604030504040204" pitchFamily="34" charset="-120"/>
                        </a:rPr>
                        <a:t> </a:t>
                      </a:r>
                      <a:r>
                        <a:rPr lang="en-US" sz="1400" kern="0" dirty="0" err="1">
                          <a:effectLst/>
                          <a:latin typeface="微軟正黑體" panose="020B0604030504040204" pitchFamily="34" charset="-120"/>
                          <a:ea typeface="微軟正黑體" panose="020B0604030504040204" pitchFamily="34" charset="-120"/>
                        </a:rPr>
                        <a:t>Orthopaedics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Series 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23.04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nchor="ctr"/>
                </a:tc>
                <a:tc>
                  <a:txBody>
                    <a:bodyPr/>
                    <a:lstStyle/>
                    <a:p>
                      <a:pPr marL="30480" marR="30480" algn="just">
                        <a:lnSpc>
                          <a:spcPts val="1500"/>
                        </a:lnSpc>
                        <a:spcAft>
                          <a:spcPts val="120"/>
                        </a:spcAft>
                      </a:pPr>
                      <a:r>
                        <a:rPr lang="en-US" sz="1400" kern="0" dirty="0" err="1">
                          <a:effectLst/>
                          <a:latin typeface="微軟正黑體" panose="020B0604030504040204" pitchFamily="34" charset="-120"/>
                          <a:ea typeface="微軟正黑體" panose="020B0604030504040204" pitchFamily="34" charset="-120"/>
                        </a:rPr>
                        <a:t>Ceterix</a:t>
                      </a:r>
                      <a:r>
                        <a:rPr lang="en-US" sz="1400" kern="0" dirty="0">
                          <a:effectLst/>
                          <a:latin typeface="微軟正黑體" panose="020B0604030504040204" pitchFamily="34" charset="-120"/>
                          <a:ea typeface="微軟正黑體" panose="020B0604030504040204" pitchFamily="34" charset="-120"/>
                        </a:rPr>
                        <a:t> </a:t>
                      </a:r>
                      <a:r>
                        <a:rPr lang="en-US" sz="1400" kern="0" dirty="0" err="1">
                          <a:effectLst/>
                          <a:latin typeface="微軟正黑體" panose="020B0604030504040204" pitchFamily="34" charset="-120"/>
                          <a:ea typeface="微軟正黑體" panose="020B0604030504040204" pitchFamily="34" charset="-120"/>
                        </a:rPr>
                        <a:t>Orthopaedics</a:t>
                      </a:r>
                      <a:r>
                        <a:rPr lang="zh-TW" sz="1400" kern="0" dirty="0">
                          <a:effectLst/>
                          <a:latin typeface="微軟正黑體" panose="020B0604030504040204" pitchFamily="34" charset="-120"/>
                          <a:ea typeface="微軟正黑體" panose="020B0604030504040204" pitchFamily="34" charset="-120"/>
                        </a:rPr>
                        <a:t>是一家專注於開發骨科外科手術工具的公司，其工具可幫助醫生擴展和改善治療軟組織損傷</a:t>
                      </a:r>
                      <a:r>
                        <a:rPr lang="en-US" sz="1400" kern="0" dirty="0">
                          <a:effectLst/>
                          <a:latin typeface="微軟正黑體" panose="020B0604030504040204" pitchFamily="34" charset="-120"/>
                          <a:ea typeface="微軟正黑體" panose="020B0604030504040204" pitchFamily="34" charset="-120"/>
                        </a:rPr>
                        <a:t>(</a:t>
                      </a:r>
                      <a:r>
                        <a:rPr lang="zh-TW" sz="1400" kern="0" dirty="0">
                          <a:effectLst/>
                          <a:latin typeface="微軟正黑體" panose="020B0604030504040204" pitchFamily="34" charset="-120"/>
                          <a:ea typeface="微軟正黑體" panose="020B0604030504040204" pitchFamily="34" charset="-120"/>
                        </a:rPr>
                        <a:t>如半月板撕裂，髖關節和肩胛骨撕裂</a:t>
                      </a:r>
                      <a:r>
                        <a:rPr lang="en-US" sz="1400" kern="0" dirty="0">
                          <a:effectLst/>
                          <a:latin typeface="微軟正黑體" panose="020B0604030504040204" pitchFamily="34" charset="-120"/>
                          <a:ea typeface="微軟正黑體" panose="020B0604030504040204" pitchFamily="34" charset="-120"/>
                        </a:rPr>
                        <a:t>)</a:t>
                      </a:r>
                      <a:r>
                        <a:rPr lang="zh-TW" sz="1400" kern="0" dirty="0">
                          <a:effectLst/>
                          <a:latin typeface="微軟正黑體" panose="020B0604030504040204" pitchFamily="34" charset="-120"/>
                          <a:ea typeface="微軟正黑體" panose="020B0604030504040204" pitchFamily="34" charset="-120"/>
                        </a:rPr>
                        <a:t>以及肩袖撕裂。</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提供骨科醫生更佳且有效率的手術成效。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c>
                  <a:txBody>
                    <a:bodyPr/>
                    <a:lstStyle/>
                    <a:p>
                      <a:pPr marL="30480" marR="30480" algn="just">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台灣在人工關節相關手術器械，具有一定的產品開發設計與生產製造能力，因此在生產方面可與台灣對接。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288" marR="8288" marT="0" marB="0"/>
                </a:tc>
              </a:tr>
            </a:tbl>
          </a:graphicData>
        </a:graphic>
      </p:graphicFrame>
      <p:sp>
        <p:nvSpPr>
          <p:cNvPr id="3"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健康照護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(2/2)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0526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103539630"/>
              </p:ext>
            </p:extLst>
          </p:nvPr>
        </p:nvGraphicFramePr>
        <p:xfrm>
          <a:off x="275207" y="992041"/>
          <a:ext cx="8637972" cy="5639063"/>
        </p:xfrm>
        <a:graphic>
          <a:graphicData uri="http://schemas.openxmlformats.org/drawingml/2006/table">
            <a:tbl>
              <a:tblPr firstRow="1" firstCol="1" bandRow="1">
                <a:tableStyleId>{21E4AEA4-8DFA-4A89-87EB-49C32662AFE0}</a:tableStyleId>
              </a:tblPr>
              <a:tblGrid>
                <a:gridCol w="1406264"/>
                <a:gridCol w="677218"/>
                <a:gridCol w="544192"/>
                <a:gridCol w="2113002"/>
                <a:gridCol w="1654879"/>
                <a:gridCol w="2242417"/>
              </a:tblGrid>
              <a:tr h="288655">
                <a:tc gridSpan="6">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Software (non-internet/mobile)</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7452">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Company </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dirty="0" smtClean="0">
                          <a:effectLst/>
                          <a:latin typeface="微軟正黑體" panose="020B0604030504040204" pitchFamily="34" charset="-120"/>
                          <a:ea typeface="微軟正黑體" panose="020B0604030504040204" pitchFamily="34" charset="-120"/>
                        </a:rPr>
                        <a:t>($</a:t>
                      </a:r>
                      <a:r>
                        <a:rPr lang="en-US" sz="1200" kern="0" dirty="0">
                          <a:effectLst/>
                          <a:latin typeface="微軟正黑體" panose="020B0604030504040204" pitchFamily="34" charset="-120"/>
                          <a:ea typeface="微軟正黑體" panose="020B0604030504040204" pitchFamily="34" charset="-120"/>
                        </a:rPr>
                        <a:t>M)</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產品簡述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a:effectLst/>
                          <a:latin typeface="微軟正黑體" panose="020B0604030504040204" pitchFamily="34" charset="-120"/>
                          <a:ea typeface="微軟正黑體" panose="020B0604030504040204" pitchFamily="34" charset="-120"/>
                        </a:rPr>
                        <a:t>獲利模式</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a:effectLst/>
                          <a:latin typeface="微軟正黑體" panose="020B0604030504040204" pitchFamily="34" charset="-120"/>
                          <a:ea typeface="微軟正黑體" panose="020B0604030504040204" pitchFamily="34" charset="-120"/>
                        </a:rPr>
                        <a:t>與台灣對接的可能性</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580178">
                <a:tc>
                  <a:txBody>
                    <a:bodyPr/>
                    <a:lstStyle/>
                    <a:p>
                      <a:pPr marL="30480" marR="30480" algn="ctr">
                        <a:lnSpc>
                          <a:spcPts val="1500"/>
                        </a:lnSpc>
                        <a:spcAft>
                          <a:spcPts val="120"/>
                        </a:spcAft>
                      </a:pPr>
                      <a:r>
                        <a:rPr lang="en-US" sz="1200" kern="0" dirty="0" err="1">
                          <a:effectLst/>
                          <a:latin typeface="微軟正黑體" panose="020B0604030504040204" pitchFamily="34" charset="-120"/>
                          <a:ea typeface="微軟正黑體" panose="020B0604030504040204" pitchFamily="34" charset="-120"/>
                        </a:rPr>
                        <a:t>Zoox</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Series A - II</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50</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en-US" sz="1200" kern="0" dirty="0" err="1">
                          <a:effectLst/>
                          <a:latin typeface="微軟正黑體" panose="020B0604030504040204" pitchFamily="34" charset="-120"/>
                          <a:ea typeface="微軟正黑體" panose="020B0604030504040204" pitchFamily="34" charset="-120"/>
                        </a:rPr>
                        <a:t>Zoox</a:t>
                      </a:r>
                      <a:r>
                        <a:rPr lang="zh-TW" sz="1200" kern="0" dirty="0">
                          <a:effectLst/>
                          <a:latin typeface="微軟正黑體" panose="020B0604030504040204" pitchFamily="34" charset="-120"/>
                          <a:ea typeface="微軟正黑體" panose="020B0604030504040204" pitchFamily="34" charset="-120"/>
                        </a:rPr>
                        <a:t>是一家開創自主移動的機器人公司，該公司正在開發一款無人電動車以及相關支援系統。通過在軟體、硬體以及用戶體驗上的領先研究與整合，該公司提供城市中的「移動即服務」</a:t>
                      </a:r>
                      <a:r>
                        <a:rPr lang="en-US" sz="1200" kern="0" dirty="0">
                          <a:effectLst/>
                          <a:latin typeface="微軟正黑體" panose="020B0604030504040204" pitchFamily="34" charset="-120"/>
                          <a:ea typeface="微軟正黑體" panose="020B0604030504040204" pitchFamily="34" charset="-120"/>
                        </a:rPr>
                        <a:t>(Mobility as a Service</a:t>
                      </a:r>
                      <a:r>
                        <a:rPr lang="zh-TW" sz="1200" kern="0" dirty="0">
                          <a:effectLst/>
                          <a:latin typeface="微軟正黑體" panose="020B0604030504040204" pitchFamily="34" charset="-120"/>
                          <a:ea typeface="微軟正黑體" panose="020B0604030504040204" pitchFamily="34" charset="-120"/>
                        </a:rPr>
                        <a:t>，</a:t>
                      </a:r>
                      <a:r>
                        <a:rPr lang="en-US" sz="1200" kern="0" dirty="0" err="1">
                          <a:effectLst/>
                          <a:latin typeface="微軟正黑體" panose="020B0604030504040204" pitchFamily="34" charset="-120"/>
                          <a:ea typeface="微軟正黑體" panose="020B0604030504040204" pitchFamily="34" charset="-120"/>
                        </a:rPr>
                        <a:t>MaaS</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提供便利的公眾交通運輸載具。</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spc="-20">
                          <a:effectLst/>
                          <a:latin typeface="微軟正黑體" panose="020B0604030504040204" pitchFamily="34" charset="-120"/>
                          <a:ea typeface="微軟正黑體" panose="020B0604030504040204" pitchFamily="34" charset="-120"/>
                        </a:rPr>
                        <a:t>基於過去與特斯拉的合作經驗，台灣已經累積部分的電動車零組件的製造能量，因此與台灣具有合作可能性。</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464143">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Cerebras Systems</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A</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25</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en-US" sz="1200" kern="0" spc="-30" dirty="0" err="1">
                          <a:effectLst/>
                          <a:latin typeface="微軟正黑體" panose="020B0604030504040204" pitchFamily="34" charset="-120"/>
                          <a:ea typeface="微軟正黑體" panose="020B0604030504040204" pitchFamily="34" charset="-120"/>
                        </a:rPr>
                        <a:t>Cerebras</a:t>
                      </a:r>
                      <a:r>
                        <a:rPr lang="zh-TW" sz="1200" kern="0" spc="-30" dirty="0">
                          <a:effectLst/>
                          <a:latin typeface="微軟正黑體" panose="020B0604030504040204" pitchFamily="34" charset="-120"/>
                          <a:ea typeface="微軟正黑體" panose="020B0604030504040204" pitchFamily="34" charset="-120"/>
                        </a:rPr>
                        <a:t>的創辦人是</a:t>
                      </a:r>
                      <a:r>
                        <a:rPr lang="en-US" sz="1200" kern="0" spc="-30" dirty="0">
                          <a:effectLst/>
                          <a:latin typeface="微軟正黑體" panose="020B0604030504040204" pitchFamily="34" charset="-120"/>
                          <a:ea typeface="微軟正黑體" panose="020B0604030504040204" pitchFamily="34" charset="-120"/>
                        </a:rPr>
                        <a:t>Andrew Feldman</a:t>
                      </a:r>
                      <a:r>
                        <a:rPr lang="zh-TW" sz="1200" kern="0" spc="-30" dirty="0">
                          <a:effectLst/>
                          <a:latin typeface="微軟正黑體" panose="020B0604030504040204" pitchFamily="34" charset="-120"/>
                          <a:ea typeface="微軟正黑體" panose="020B0604030504040204" pitchFamily="34" charset="-120"/>
                        </a:rPr>
                        <a:t>，在此之前，他將自己的小型伺服器公司</a:t>
                      </a:r>
                      <a:r>
                        <a:rPr lang="en-US" sz="1200" kern="0" spc="-30" dirty="0" err="1">
                          <a:effectLst/>
                          <a:latin typeface="微軟正黑體" panose="020B0604030504040204" pitchFamily="34" charset="-120"/>
                          <a:ea typeface="微軟正黑體" panose="020B0604030504040204" pitchFamily="34" charset="-120"/>
                        </a:rPr>
                        <a:t>SeaMicro</a:t>
                      </a:r>
                      <a:r>
                        <a:rPr lang="zh-TW" sz="1200" kern="0" spc="-30" dirty="0">
                          <a:effectLst/>
                          <a:latin typeface="微軟正黑體" panose="020B0604030504040204" pitchFamily="34" charset="-120"/>
                          <a:ea typeface="微軟正黑體" panose="020B0604030504040204" pitchFamily="34" charset="-120"/>
                        </a:rPr>
                        <a:t>以</a:t>
                      </a:r>
                      <a:r>
                        <a:rPr lang="en-US" sz="1200" kern="0" spc="-30" dirty="0">
                          <a:effectLst/>
                          <a:latin typeface="微軟正黑體" panose="020B0604030504040204" pitchFamily="34" charset="-120"/>
                          <a:ea typeface="微軟正黑體" panose="020B0604030504040204" pitchFamily="34" charset="-120"/>
                        </a:rPr>
                        <a:t>3.34</a:t>
                      </a:r>
                      <a:r>
                        <a:rPr lang="zh-TW" sz="1200" kern="0" spc="-30" dirty="0">
                          <a:effectLst/>
                          <a:latin typeface="微軟正黑體" panose="020B0604030504040204" pitchFamily="34" charset="-120"/>
                          <a:ea typeface="微軟正黑體" panose="020B0604030504040204" pitchFamily="34" charset="-120"/>
                        </a:rPr>
                        <a:t>億美元的價格出售給了</a:t>
                      </a:r>
                      <a:r>
                        <a:rPr lang="en-US" sz="1200" kern="0" spc="-30" dirty="0">
                          <a:effectLst/>
                          <a:latin typeface="微軟正黑體" panose="020B0604030504040204" pitchFamily="34" charset="-120"/>
                          <a:ea typeface="微軟正黑體" panose="020B0604030504040204" pitchFamily="34" charset="-120"/>
                        </a:rPr>
                        <a:t>AMD</a:t>
                      </a:r>
                      <a:r>
                        <a:rPr lang="zh-TW" sz="1200" kern="0" spc="-30" dirty="0">
                          <a:effectLst/>
                          <a:latin typeface="微軟正黑體" panose="020B0604030504040204" pitchFamily="34" charset="-120"/>
                          <a:ea typeface="微軟正黑體" panose="020B0604030504040204" pitchFamily="34" charset="-120"/>
                        </a:rPr>
                        <a:t>，現在費爾德曼新的創業公司專注於開發人工智慧硬體。</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提供顯示卡公司更佳的運算處理能力。</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華碩、技嘉、微星為目前國際主流顯示卡生產製造公司，因此</a:t>
                      </a:r>
                      <a:r>
                        <a:rPr lang="en-US" sz="1200" kern="0" dirty="0" err="1">
                          <a:effectLst/>
                          <a:latin typeface="微軟正黑體" panose="020B0604030504040204" pitchFamily="34" charset="-120"/>
                          <a:ea typeface="微軟正黑體" panose="020B0604030504040204" pitchFamily="34" charset="-120"/>
                        </a:rPr>
                        <a:t>Cerebras</a:t>
                      </a:r>
                      <a:r>
                        <a:rPr lang="zh-TW" sz="1200" kern="0" dirty="0">
                          <a:effectLst/>
                          <a:latin typeface="微軟正黑體" panose="020B0604030504040204" pitchFamily="34" charset="-120"/>
                          <a:ea typeface="微軟正黑體" panose="020B0604030504040204" pitchFamily="34" charset="-120"/>
                        </a:rPr>
                        <a:t>可與台灣共同開發製造。</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522161">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Laserlike</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A</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19.97</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en-US" sz="1200" kern="0">
                          <a:effectLst/>
                          <a:latin typeface="微軟正黑體" panose="020B0604030504040204" pitchFamily="34" charset="-120"/>
                          <a:ea typeface="微軟正黑體" panose="020B0604030504040204" pitchFamily="34" charset="-120"/>
                        </a:rPr>
                        <a:t>Laserlike</a:t>
                      </a:r>
                      <a:r>
                        <a:rPr lang="zh-TW" sz="1200" kern="0">
                          <a:effectLst/>
                          <a:latin typeface="微軟正黑體" panose="020B0604030504040204" pitchFamily="34" charset="-120"/>
                          <a:ea typeface="微軟正黑體" panose="020B0604030504040204" pitchFamily="34" charset="-120"/>
                        </a:rPr>
                        <a:t>提供一套</a:t>
                      </a:r>
                      <a:r>
                        <a:rPr lang="en-US" sz="1200" kern="0">
                          <a:effectLst/>
                          <a:latin typeface="微軟正黑體" panose="020B0604030504040204" pitchFamily="34" charset="-120"/>
                          <a:ea typeface="微軟正黑體" panose="020B0604030504040204" pitchFamily="34" charset="-120"/>
                        </a:rPr>
                        <a:t>app</a:t>
                      </a:r>
                      <a:r>
                        <a:rPr lang="zh-TW" sz="1200" kern="0">
                          <a:effectLst/>
                          <a:latin typeface="微軟正黑體" panose="020B0604030504040204" pitchFamily="34" charset="-120"/>
                          <a:ea typeface="微軟正黑體" panose="020B0604030504040204" pitchFamily="34" charset="-120"/>
                        </a:rPr>
                        <a:t>軟體，使用者只需列出有興趣的關鍵句、事件名稱、公司、雜誌、網站、人、產品等，</a:t>
                      </a:r>
                      <a:r>
                        <a:rPr lang="en-US" sz="1200" kern="0">
                          <a:effectLst/>
                          <a:latin typeface="微軟正黑體" panose="020B0604030504040204" pitchFamily="34" charset="-120"/>
                          <a:ea typeface="微軟正黑體" panose="020B0604030504040204" pitchFamily="34" charset="-120"/>
                        </a:rPr>
                        <a:t>Laserlike</a:t>
                      </a:r>
                      <a:r>
                        <a:rPr lang="zh-TW" sz="1200" kern="0">
                          <a:effectLst/>
                          <a:latin typeface="微軟正黑體" panose="020B0604030504040204" pitchFamily="34" charset="-120"/>
                          <a:ea typeface="微軟正黑體" panose="020B0604030504040204" pitchFamily="34" charset="-120"/>
                        </a:rPr>
                        <a:t>會依據使用者興趣，篩選來自世界各處的訊息，讓使用者能即時追蹤更新相關內容。</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提供手機使用者可以即時掌握有興趣的事物。</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該系統為英文語意分析，若要轉為中文，仍有極大的障礙需要跨越，與台灣對接可能性低。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406125">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Clear Labs</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B</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13</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20"/>
                        </a:spcAft>
                      </a:pPr>
                      <a:r>
                        <a:rPr lang="zh-TW" sz="1200" kern="0">
                          <a:effectLst/>
                          <a:latin typeface="微軟正黑體" panose="020B0604030504040204" pitchFamily="34" charset="-120"/>
                          <a:ea typeface="微軟正黑體" panose="020B0604030504040204" pitchFamily="34" charset="-120"/>
                        </a:rPr>
                        <a:t>是一家提供零售商和製造商的食品分析平台，結合分子診斷技術與大數據科學，幫助領導的食品公司保護他們的品牌，以確保食品品質能符合最高的標準。</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提供食物零售商和製造商更佳的產品品質。</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可與台灣食品研究所合作建立數據分析庫。</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bl>
          </a:graphicData>
        </a:graphic>
      </p:graphicFrame>
      <p:sp>
        <p:nvSpPr>
          <p:cNvPr id="5" name="標題 1"/>
          <p:cNvSpPr>
            <a:spLocks noGrp="1"/>
          </p:cNvSpPr>
          <p:nvPr>
            <p:ph type="title"/>
          </p:nvPr>
        </p:nvSpPr>
        <p:spPr>
          <a:xfrm>
            <a:off x="0" y="-61008"/>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軟體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74099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89667046"/>
              </p:ext>
            </p:extLst>
          </p:nvPr>
        </p:nvGraphicFramePr>
        <p:xfrm>
          <a:off x="266330" y="943023"/>
          <a:ext cx="8637972" cy="5816927"/>
        </p:xfrm>
        <a:graphic>
          <a:graphicData uri="http://schemas.openxmlformats.org/drawingml/2006/table">
            <a:tbl>
              <a:tblPr firstRow="1" firstCol="1" bandRow="1">
                <a:tableStyleId>{21E4AEA4-8DFA-4A89-87EB-49C32662AFE0}</a:tableStyleId>
              </a:tblPr>
              <a:tblGrid>
                <a:gridCol w="1406264"/>
                <a:gridCol w="677218"/>
                <a:gridCol w="544192"/>
                <a:gridCol w="2104124"/>
                <a:gridCol w="1663757"/>
                <a:gridCol w="2242417"/>
              </a:tblGrid>
              <a:tr h="288655">
                <a:tc gridSpan="6">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Software (non-internet/mobile)</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7452">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Company </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dirty="0" smtClean="0">
                          <a:effectLst/>
                          <a:latin typeface="微軟正黑體" panose="020B0604030504040204" pitchFamily="34" charset="-120"/>
                          <a:ea typeface="微軟正黑體" panose="020B0604030504040204" pitchFamily="34" charset="-120"/>
                        </a:rPr>
                        <a:t>($</a:t>
                      </a:r>
                      <a:r>
                        <a:rPr lang="en-US" sz="1200" kern="0" dirty="0">
                          <a:effectLst/>
                          <a:latin typeface="微軟正黑體" panose="020B0604030504040204" pitchFamily="34" charset="-120"/>
                          <a:ea typeface="微軟正黑體" panose="020B0604030504040204" pitchFamily="34" charset="-120"/>
                        </a:rPr>
                        <a:t>M)</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產品簡述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a:effectLst/>
                          <a:latin typeface="微軟正黑體" panose="020B0604030504040204" pitchFamily="34" charset="-120"/>
                          <a:ea typeface="微軟正黑體" panose="020B0604030504040204" pitchFamily="34" charset="-120"/>
                        </a:rPr>
                        <a:t>獲利模式</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zh-TW" sz="1200" kern="0">
                          <a:effectLst/>
                          <a:latin typeface="微軟正黑體" panose="020B0604030504040204" pitchFamily="34" charset="-120"/>
                          <a:ea typeface="微軟正黑體" panose="020B0604030504040204" pitchFamily="34" charset="-120"/>
                        </a:rPr>
                        <a:t>與台灣對接的可能性</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232071">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Baobab Studios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B</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25</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en-US" sz="1200" kern="0">
                          <a:effectLst/>
                          <a:latin typeface="微軟正黑體" panose="020B0604030504040204" pitchFamily="34" charset="-120"/>
                          <a:ea typeface="微軟正黑體" panose="020B0604030504040204" pitchFamily="34" charset="-120"/>
                        </a:rPr>
                        <a:t>Baobab</a:t>
                      </a:r>
                      <a:r>
                        <a:rPr lang="zh-TW" sz="1200" kern="0">
                          <a:effectLst/>
                          <a:latin typeface="微軟正黑體" panose="020B0604030504040204" pitchFamily="34" charset="-120"/>
                          <a:ea typeface="微軟正黑體" panose="020B0604030504040204" pitchFamily="34" charset="-120"/>
                        </a:rPr>
                        <a:t>工作室是一個</a:t>
                      </a:r>
                      <a:r>
                        <a:rPr lang="en-US" sz="1200" kern="0">
                          <a:effectLst/>
                          <a:latin typeface="微軟正黑體" panose="020B0604030504040204" pitchFamily="34" charset="-120"/>
                          <a:ea typeface="微軟正黑體" panose="020B0604030504040204" pitchFamily="34" charset="-120"/>
                        </a:rPr>
                        <a:t>VR</a:t>
                      </a:r>
                      <a:r>
                        <a:rPr lang="zh-TW" sz="1200" kern="0">
                          <a:effectLst/>
                          <a:latin typeface="微軟正黑體" panose="020B0604030504040204" pitchFamily="34" charset="-120"/>
                          <a:ea typeface="微軟正黑體" panose="020B0604030504040204" pitchFamily="34" charset="-120"/>
                        </a:rPr>
                        <a:t>動畫公司，創造故事和角色驅動類型的電影體驗。</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提供更佳的電影體驗給觀看者。</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該公司主要投資者為港資與中資，與台灣合作可能性低。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696214">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Aditazz</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Series B</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r>
                        <a:rPr lang="zh-TW" altLang="en-US" sz="1200" kern="100" dirty="0" smtClean="0">
                          <a:effectLst/>
                          <a:latin typeface="微軟正黑體" panose="020B0604030504040204" pitchFamily="34" charset="-120"/>
                          <a:ea typeface="微軟正黑體" panose="020B0604030504040204" pitchFamily="34" charset="-120"/>
                        </a:rPr>
                        <a:t>未揭露</a:t>
                      </a:r>
                      <a:endParaRPr lang="zh-TW" sz="1200" kern="100" dirty="0">
                        <a:effectLst/>
                        <a:latin typeface="微軟正黑體" panose="020B0604030504040204" pitchFamily="34" charset="-120"/>
                        <a:ea typeface="微軟正黑體" panose="020B0604030504040204" pitchFamily="34" charset="-120"/>
                      </a:endParaRPr>
                    </a:p>
                  </a:txBody>
                  <a:tcPr marL="5415" marR="5415" marT="0" marB="0" anchor="ctr"/>
                </a:tc>
                <a:tc>
                  <a:txBody>
                    <a:bodyPr/>
                    <a:lstStyle/>
                    <a:p>
                      <a:pPr marL="30480" marR="30480" algn="just">
                        <a:lnSpc>
                          <a:spcPts val="1500"/>
                        </a:lnSpc>
                        <a:spcAft>
                          <a:spcPts val="120"/>
                        </a:spcAft>
                      </a:pPr>
                      <a:r>
                        <a:rPr lang="en-US" sz="1200" kern="0" spc="-20">
                          <a:effectLst/>
                          <a:latin typeface="微軟正黑體" panose="020B0604030504040204" pitchFamily="34" charset="-120"/>
                          <a:ea typeface="微軟正黑體" panose="020B0604030504040204" pitchFamily="34" charset="-120"/>
                        </a:rPr>
                        <a:t>Aditazz</a:t>
                      </a:r>
                      <a:r>
                        <a:rPr lang="zh-TW" sz="1200" kern="0" spc="-20">
                          <a:effectLst/>
                          <a:latin typeface="微軟正黑體" panose="020B0604030504040204" pitchFamily="34" charset="-120"/>
                          <a:ea typeface="微軟正黑體" panose="020B0604030504040204" pitchFamily="34" charset="-120"/>
                        </a:rPr>
                        <a:t>是一個針對建築業的軟體平臺，包含設計、工程和施工等工作規劃，使所參與的建築師、工程師、業主與開發商都能大幅降低成本、壓縮專案週期、並實現專案之最佳成果。</a:t>
                      </a:r>
                      <a:r>
                        <a:rPr lang="en-US" sz="1200" kern="0" spc="-20">
                          <a:effectLst/>
                          <a:latin typeface="微軟正黑體" panose="020B0604030504040204" pitchFamily="34" charset="-120"/>
                          <a:ea typeface="微軟正黑體" panose="020B0604030504040204" pitchFamily="34" charset="-120"/>
                        </a:rPr>
                        <a:t>Aditazz</a:t>
                      </a:r>
                      <a:r>
                        <a:rPr lang="zh-TW" sz="1200" kern="0" spc="-20">
                          <a:effectLst/>
                          <a:latin typeface="微軟正黑體" panose="020B0604030504040204" pitchFamily="34" charset="-120"/>
                          <a:ea typeface="微軟正黑體" panose="020B0604030504040204" pitchFamily="34" charset="-120"/>
                        </a:rPr>
                        <a:t>最初著重於美國及國際性的大型醫療專案，而現今則不斷拓展開發新領域。</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提供建築師、工程師、業主與開發商更有效率的專案管理平台。</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該公司主要與大型建築開發商合作，與台灣合作可能性低。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406125">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High Fidelity</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Series C</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20"/>
                        </a:spcAft>
                      </a:pPr>
                      <a:r>
                        <a:rPr lang="en-US" sz="1200" kern="0">
                          <a:effectLst/>
                          <a:latin typeface="微軟正黑體" panose="020B0604030504040204" pitchFamily="34" charset="-120"/>
                          <a:ea typeface="微軟正黑體" panose="020B0604030504040204" pitchFamily="34" charset="-120"/>
                        </a:rPr>
                        <a:t>22</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en-US" sz="1200" kern="0">
                          <a:effectLst/>
                          <a:latin typeface="微軟正黑體" panose="020B0604030504040204" pitchFamily="34" charset="-120"/>
                          <a:ea typeface="微軟正黑體" panose="020B0604030504040204" pitchFamily="34" charset="-120"/>
                        </a:rPr>
                        <a:t>High Fidelity</a:t>
                      </a:r>
                      <a:r>
                        <a:rPr lang="zh-TW" sz="1200" kern="0">
                          <a:effectLst/>
                          <a:latin typeface="微軟正黑體" panose="020B0604030504040204" pitchFamily="34" charset="-120"/>
                          <a:ea typeface="微軟正黑體" panose="020B0604030504040204" pitchFamily="34" charset="-120"/>
                        </a:rPr>
                        <a:t>為共享虛擬現實提供開源軟體。讓共享的虛擬空間與網站建置一樣簡單。它使用標準格式、工具和語言，用以構建複雜的互動體驗。</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提供線上使用者更佳的虛擬社群網絡體驗。</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該公司已經開始與娛樂產業合作，在台灣可與電玩公司合作開發虛擬角色扮演。</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290089">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Interana</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Series C</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18</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80"/>
                        </a:spcAft>
                      </a:pPr>
                      <a:r>
                        <a:rPr lang="en-US" sz="1200" kern="0">
                          <a:effectLst/>
                          <a:latin typeface="微軟正黑體" panose="020B0604030504040204" pitchFamily="34" charset="-120"/>
                          <a:ea typeface="微軟正黑體" panose="020B0604030504040204" pitchFamily="34" charset="-120"/>
                        </a:rPr>
                        <a:t>Interana</a:t>
                      </a:r>
                      <a:r>
                        <a:rPr lang="zh-TW" sz="1200" kern="0">
                          <a:effectLst/>
                          <a:latin typeface="微軟正黑體" panose="020B0604030504040204" pitchFamily="34" charset="-120"/>
                          <a:ea typeface="微軟正黑體" panose="020B0604030504040204" pitchFamily="34" charset="-120"/>
                        </a:rPr>
                        <a:t>是一家致力於提供使用者行為分析服務的公司，可以解決關於客戶行為和產品使用的關鍵業務問題分析。</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協助大企業提供更佳的客戶服務。</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可與台灣服務導向之公司合作，建立客戶行為與產品使用之資料庫。</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r h="522161">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Hover Inc.</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Series C</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14</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80"/>
                        </a:spcAft>
                      </a:pPr>
                      <a:r>
                        <a:rPr lang="en-US" sz="1200" kern="0">
                          <a:effectLst/>
                          <a:latin typeface="微軟正黑體" panose="020B0604030504040204" pitchFamily="34" charset="-120"/>
                          <a:ea typeface="微軟正黑體" panose="020B0604030504040204" pitchFamily="34" charset="-120"/>
                        </a:rPr>
                        <a:t>Hover</a:t>
                      </a:r>
                      <a:r>
                        <a:rPr lang="zh-TW" sz="1200" kern="0">
                          <a:effectLst/>
                          <a:latin typeface="微軟正黑體" panose="020B0604030504040204" pitchFamily="34" charset="-120"/>
                          <a:ea typeface="微軟正黑體" panose="020B0604030504040204" pitchFamily="34" charset="-120"/>
                        </a:rPr>
                        <a:t>致力於將先進的</a:t>
                      </a:r>
                      <a:r>
                        <a:rPr lang="en-US" sz="1200" kern="0">
                          <a:effectLst/>
                          <a:latin typeface="微軟正黑體" panose="020B0604030504040204" pitchFamily="34" charset="-120"/>
                          <a:ea typeface="微軟正黑體" panose="020B0604030504040204" pitchFamily="34" charset="-120"/>
                        </a:rPr>
                        <a:t>3D</a:t>
                      </a:r>
                      <a:r>
                        <a:rPr lang="zh-TW" sz="1200" kern="0">
                          <a:effectLst/>
                          <a:latin typeface="微軟正黑體" panose="020B0604030504040204" pitchFamily="34" charset="-120"/>
                          <a:ea typeface="微軟正黑體" panose="020B0604030504040204" pitchFamily="34" charset="-120"/>
                        </a:rPr>
                        <a:t>運算視覺技術引入市場，重點是群眾外包圖像。透過簡化位置和機會，以無縫，單一和生動的使用者介面替代多餘的點選和頁面變化，</a:t>
                      </a:r>
                      <a:r>
                        <a:rPr lang="en-US" sz="1200" kern="0">
                          <a:effectLst/>
                          <a:latin typeface="微軟正黑體" panose="020B0604030504040204" pitchFamily="34" charset="-120"/>
                          <a:ea typeface="微軟正黑體" panose="020B0604030504040204" pitchFamily="34" charset="-120"/>
                        </a:rPr>
                        <a:t>Hover</a:t>
                      </a:r>
                      <a:r>
                        <a:rPr lang="zh-TW" sz="1200" kern="0">
                          <a:effectLst/>
                          <a:latin typeface="微軟正黑體" panose="020B0604030504040204" pitchFamily="34" charset="-120"/>
                          <a:ea typeface="微軟正黑體" panose="020B0604030504040204" pitchFamily="34" charset="-120"/>
                        </a:rPr>
                        <a:t>提供了更為直覺的流覽體驗。</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提供美國公部門更佳的圖資系統。</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c>
                  <a:txBody>
                    <a:bodyPr/>
                    <a:lstStyle/>
                    <a:p>
                      <a:pPr marL="30480" marR="30480">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Hover</a:t>
                      </a:r>
                      <a:r>
                        <a:rPr lang="zh-TW" sz="1200" kern="0" dirty="0">
                          <a:effectLst/>
                          <a:latin typeface="微軟正黑體" panose="020B0604030504040204" pitchFamily="34" charset="-120"/>
                          <a:ea typeface="微軟正黑體" panose="020B0604030504040204" pitchFamily="34" charset="-120"/>
                        </a:rPr>
                        <a:t>主要客戶為美國聯邦政府以及軍隊，因此與台灣合作可能性低。</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 marR="5415" marT="0" marB="0" anchor="ctr"/>
                </a:tc>
              </a:tr>
            </a:tbl>
          </a:graphicData>
        </a:graphic>
      </p:graphicFrame>
      <p:sp>
        <p:nvSpPr>
          <p:cNvPr id="3"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軟</a:t>
            </a: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體</a:t>
            </a: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 領域</a:t>
            </a:r>
            <a:r>
              <a:rPr lang="en-US" altLang="zh-TW" sz="3000" b="1" dirty="0" smtClean="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1510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66685763"/>
              </p:ext>
            </p:extLst>
          </p:nvPr>
        </p:nvGraphicFramePr>
        <p:xfrm>
          <a:off x="257452" y="1101385"/>
          <a:ext cx="8593586" cy="5061815"/>
        </p:xfrm>
        <a:graphic>
          <a:graphicData uri="http://schemas.openxmlformats.org/drawingml/2006/table">
            <a:tbl>
              <a:tblPr firstRow="1" firstCol="1" bandRow="1">
                <a:tableStyleId>{5C22544A-7EE6-4342-B048-85BDC9FD1C3A}</a:tableStyleId>
              </a:tblPr>
              <a:tblGrid>
                <a:gridCol w="1399036"/>
                <a:gridCol w="673737"/>
                <a:gridCol w="541396"/>
                <a:gridCol w="1649968"/>
                <a:gridCol w="2098554"/>
                <a:gridCol w="2230895"/>
              </a:tblGrid>
              <a:tr h="248961">
                <a:tc gridSpan="6">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Consumer Products &amp; Services</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3598">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Company </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 </a:t>
                      </a:r>
                      <a:r>
                        <a:rPr lang="en-US" sz="1400" kern="0" dirty="0">
                          <a:effectLst/>
                          <a:latin typeface="微軟正黑體" panose="020B0604030504040204" pitchFamily="34" charset="-120"/>
                          <a:ea typeface="微軟正黑體" panose="020B0604030504040204" pitchFamily="34" charset="-120"/>
                        </a:rPr>
                        <a:t>($M)</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產品簡述</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獲利模式</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與台灣對接的可能性</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r h="1145219">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Bigfoot Biomedical</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35.5</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智慧迴圈自動化胰島素給藥系統</a:t>
                      </a:r>
                      <a:r>
                        <a:rPr lang="en-US" sz="1400" kern="0">
                          <a:effectLst/>
                          <a:latin typeface="微軟正黑體" panose="020B0604030504040204" pitchFamily="34" charset="-120"/>
                          <a:ea typeface="微軟正黑體" panose="020B0604030504040204" pitchFamily="34" charset="-120"/>
                        </a:rPr>
                        <a:t>(</a:t>
                      </a:r>
                      <a:r>
                        <a:rPr lang="zh-TW" sz="1400" kern="0">
                          <a:effectLst/>
                          <a:latin typeface="微軟正黑體" panose="020B0604030504040204" pitchFamily="34" charset="-120"/>
                          <a:ea typeface="微軟正黑體" panose="020B0604030504040204" pitchFamily="34" charset="-120"/>
                        </a:rPr>
                        <a:t>人工胰腺</a:t>
                      </a:r>
                      <a:r>
                        <a:rPr lang="en-US" sz="1400" kern="0">
                          <a:effectLst/>
                          <a:latin typeface="微軟正黑體" panose="020B0604030504040204" pitchFamily="34" charset="-120"/>
                          <a:ea typeface="微軟正黑體" panose="020B0604030504040204" pitchFamily="34" charset="-120"/>
                        </a:rPr>
                        <a:t>)</a:t>
                      </a:r>
                      <a:r>
                        <a:rPr lang="zh-TW" sz="1400" kern="0">
                          <a:effectLst/>
                          <a:latin typeface="微軟正黑體" panose="020B0604030504040204" pitchFamily="34" charset="-120"/>
                          <a:ea typeface="微軟正黑體" panose="020B0604030504040204" pitchFamily="34" charset="-120"/>
                        </a:rPr>
                        <a:t>，可偵測糖尿病患體內葡萄糖水準，自動調節胰島素的給藥</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賣產品給治療糖尿病的醫院</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製造供應鏈合作、市場</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r h="1063390">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Teforia</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12</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智能泡茶機，機器判定茶葉種類後，將分析結果運用手機</a:t>
                      </a:r>
                      <a:r>
                        <a:rPr lang="en-US" sz="1400" kern="0">
                          <a:effectLst/>
                          <a:latin typeface="微軟正黑體" panose="020B0604030504040204" pitchFamily="34" charset="-120"/>
                          <a:ea typeface="微軟正黑體" panose="020B0604030504040204" pitchFamily="34" charset="-120"/>
                        </a:rPr>
                        <a:t>app</a:t>
                      </a:r>
                      <a:r>
                        <a:rPr lang="zh-TW" sz="1400" kern="0">
                          <a:effectLst/>
                          <a:latin typeface="微軟正黑體" panose="020B0604030504040204" pitchFamily="34" charset="-120"/>
                          <a:ea typeface="微軟正黑體" panose="020B0604030504040204" pitchFamily="34" charset="-120"/>
                        </a:rPr>
                        <a:t>告訴使用者最適沖泡方式</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販售機器給茶葉愛好者</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台灣已有既定的泡茶文化，發展市場機會較低</a:t>
                      </a:r>
                      <a:r>
                        <a:rPr lang="en-US" sz="1400" kern="0">
                          <a:effectLst/>
                          <a:latin typeface="微軟正黑體" panose="020B0604030504040204" pitchFamily="34" charset="-120"/>
                          <a:ea typeface="微軟正黑體" panose="020B0604030504040204" pitchFamily="34" charset="-120"/>
                        </a:rPr>
                        <a:t/>
                      </a:r>
                      <a:br>
                        <a:rPr lang="en-US" sz="1400" kern="0">
                          <a:effectLst/>
                          <a:latin typeface="微軟正黑體" panose="020B0604030504040204" pitchFamily="34" charset="-120"/>
                          <a:ea typeface="微軟正黑體" panose="020B0604030504040204" pitchFamily="34" charset="-120"/>
                        </a:rPr>
                      </a:br>
                      <a:r>
                        <a:rPr lang="zh-TW" sz="1400" kern="0">
                          <a:effectLst/>
                          <a:latin typeface="微軟正黑體" panose="020B0604030504040204" pitchFamily="34" charset="-120"/>
                          <a:ea typeface="微軟正黑體" panose="020B0604030504040204" pitchFamily="34" charset="-120"/>
                        </a:rPr>
                        <a:t>可能合作的契機在於台灣茶商的品茶專業，能提供</a:t>
                      </a:r>
                      <a:r>
                        <a:rPr lang="en-US" sz="1400" kern="0">
                          <a:effectLst/>
                          <a:latin typeface="微軟正黑體" panose="020B0604030504040204" pitchFamily="34" charset="-120"/>
                          <a:ea typeface="微軟正黑體" panose="020B0604030504040204" pitchFamily="34" charset="-120"/>
                        </a:rPr>
                        <a:t>Teforia</a:t>
                      </a:r>
                      <a:r>
                        <a:rPr lang="zh-TW" sz="1400" kern="0">
                          <a:effectLst/>
                          <a:latin typeface="微軟正黑體" panose="020B0604030504040204" pitchFamily="34" charset="-120"/>
                          <a:ea typeface="微軟正黑體" panose="020B0604030504040204" pitchFamily="34" charset="-120"/>
                        </a:rPr>
                        <a:t>相關知識</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r h="746883">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Particle</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10.4</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en-US" sz="1400" kern="0" spc="-50">
                          <a:effectLst/>
                          <a:latin typeface="微軟正黑體" panose="020B0604030504040204" pitchFamily="34" charset="-120"/>
                          <a:ea typeface="微軟正黑體" panose="020B0604030504040204" pitchFamily="34" charset="-120"/>
                        </a:rPr>
                        <a:t>IoT</a:t>
                      </a:r>
                      <a:r>
                        <a:rPr lang="zh-TW" sz="1400" kern="0" spc="-50">
                          <a:effectLst/>
                          <a:latin typeface="微軟正黑體" panose="020B0604030504040204" pitchFamily="34" charset="-120"/>
                          <a:ea typeface="微軟正黑體" panose="020B0604030504040204" pitchFamily="34" charset="-120"/>
                        </a:rPr>
                        <a:t>模組套件解決方案，供</a:t>
                      </a:r>
                      <a:r>
                        <a:rPr lang="en-US" sz="1400" kern="0" spc="-50">
                          <a:effectLst/>
                          <a:latin typeface="微軟正黑體" panose="020B0604030504040204" pitchFamily="34" charset="-120"/>
                          <a:ea typeface="微軟正黑體" panose="020B0604030504040204" pitchFamily="34" charset="-120"/>
                        </a:rPr>
                        <a:t>IoT</a:t>
                      </a:r>
                      <a:r>
                        <a:rPr lang="zh-TW" sz="1400" kern="0" spc="-50">
                          <a:effectLst/>
                          <a:latin typeface="微軟正黑體" panose="020B0604030504040204" pitchFamily="34" charset="-120"/>
                          <a:ea typeface="微軟正黑體" panose="020B0604030504040204" pitchFamily="34" charset="-120"/>
                        </a:rPr>
                        <a:t>開發者快速打造產品原型</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販售套件模組給予</a:t>
                      </a:r>
                      <a:r>
                        <a:rPr lang="en-US" sz="1400" kern="0">
                          <a:effectLst/>
                          <a:latin typeface="微軟正黑體" panose="020B0604030504040204" pitchFamily="34" charset="-120"/>
                          <a:ea typeface="微軟正黑體" panose="020B0604030504040204" pitchFamily="34" charset="-120"/>
                        </a:rPr>
                        <a:t>IoT</a:t>
                      </a:r>
                      <a:r>
                        <a:rPr lang="zh-TW" sz="1400" kern="0">
                          <a:effectLst/>
                          <a:latin typeface="微軟正黑體" panose="020B0604030504040204" pitchFamily="34" charset="-120"/>
                          <a:ea typeface="微軟正黑體" panose="020B0604030504040204" pitchFamily="34" charset="-120"/>
                        </a:rPr>
                        <a:t>開發者</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製造供應鏈合作</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r h="497921">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Rokid</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B</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50</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智能管家機器人、陪伴式機器人</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販售機器人給予居家用戶</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a:effectLst/>
                          <a:latin typeface="微軟正黑體" panose="020B0604030504040204" pitchFamily="34" charset="-120"/>
                          <a:ea typeface="微軟正黑體" panose="020B0604030504040204" pitchFamily="34" charset="-120"/>
                        </a:rPr>
                        <a:t>大陸公司，合作機會較低</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r h="995843">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Moov</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B</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12</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gn="just">
                        <a:lnSpc>
                          <a:spcPts val="1500"/>
                        </a:lnSpc>
                        <a:spcAft>
                          <a:spcPts val="120"/>
                        </a:spcAft>
                      </a:pPr>
                      <a:r>
                        <a:rPr lang="zh-TW" sz="1400" kern="0">
                          <a:effectLst/>
                          <a:latin typeface="微軟正黑體" panose="020B0604030504040204" pitchFamily="34" charset="-120"/>
                          <a:ea typeface="微軟正黑體" panose="020B0604030504040204" pitchFamily="34" charset="-120"/>
                        </a:rPr>
                        <a:t>智慧型運動教練，藉由感測器辨識用戶運動姿態，並透過手機給予語音反饋與動作指導</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en-US" sz="1400" kern="0">
                          <a:effectLst/>
                          <a:latin typeface="微軟正黑體" panose="020B0604030504040204" pitchFamily="34" charset="-120"/>
                          <a:ea typeface="微軟正黑體" panose="020B0604030504040204" pitchFamily="34" charset="-120"/>
                        </a:rPr>
                        <a:t>(1) </a:t>
                      </a:r>
                      <a:r>
                        <a:rPr lang="zh-TW" sz="1400" kern="0">
                          <a:effectLst/>
                          <a:latin typeface="微軟正黑體" panose="020B0604030504040204" pitchFamily="34" charset="-120"/>
                          <a:ea typeface="微軟正黑體" panose="020B0604030504040204" pitchFamily="34" charset="-120"/>
                        </a:rPr>
                        <a:t>販售產品給予消費者</a:t>
                      </a:r>
                      <a:r>
                        <a:rPr lang="en-US" sz="1400" kern="0">
                          <a:effectLst/>
                          <a:latin typeface="微軟正黑體" panose="020B0604030504040204" pitchFamily="34" charset="-120"/>
                          <a:ea typeface="微軟正黑體" panose="020B0604030504040204" pitchFamily="34" charset="-120"/>
                        </a:rPr>
                        <a:t/>
                      </a:r>
                      <a:br>
                        <a:rPr lang="en-US" sz="1400" kern="0">
                          <a:effectLst/>
                          <a:latin typeface="微軟正黑體" panose="020B0604030504040204" pitchFamily="34" charset="-120"/>
                          <a:ea typeface="微軟正黑體" panose="020B0604030504040204" pitchFamily="34" charset="-120"/>
                        </a:rPr>
                      </a:br>
                      <a:r>
                        <a:rPr lang="en-US" sz="1400" kern="0">
                          <a:effectLst/>
                          <a:latin typeface="微軟正黑體" panose="020B0604030504040204" pitchFamily="34" charset="-120"/>
                          <a:ea typeface="微軟正黑體" panose="020B0604030504040204" pitchFamily="34" charset="-120"/>
                        </a:rPr>
                        <a:t>(2) </a:t>
                      </a:r>
                      <a:r>
                        <a:rPr lang="zh-TW" sz="1400" kern="0">
                          <a:effectLst/>
                          <a:latin typeface="微軟正黑體" panose="020B0604030504040204" pitchFamily="34" charset="-120"/>
                          <a:ea typeface="微軟正黑體" panose="020B0604030504040204" pitchFamily="34" charset="-120"/>
                        </a:rPr>
                        <a:t>販售使用者運動數據給健身中心與運動器材廠商</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c>
                  <a:txBody>
                    <a:bodyPr/>
                    <a:lstStyle/>
                    <a:p>
                      <a:pPr marL="30480" marR="30480">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製造供應鏈合作、市場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658" marR="17658" marT="0" marB="0" anchor="ctr"/>
                </a:tc>
              </a:tr>
            </a:tbl>
          </a:graphicData>
        </a:graphic>
      </p:graphicFrame>
      <p:sp>
        <p:nvSpPr>
          <p:cNvPr id="6" name="標題 1"/>
          <p:cNvSpPr>
            <a:spLocks noGrp="1"/>
          </p:cNvSpPr>
          <p:nvPr>
            <p:ph type="title"/>
          </p:nvPr>
        </p:nvSpPr>
        <p:spPr>
          <a:xfrm>
            <a:off x="0" y="-7743"/>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消費產品與服務 領域</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3481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74010895"/>
              </p:ext>
            </p:extLst>
          </p:nvPr>
        </p:nvGraphicFramePr>
        <p:xfrm>
          <a:off x="211120" y="999212"/>
          <a:ext cx="8666179" cy="5200220"/>
        </p:xfrm>
        <a:graphic>
          <a:graphicData uri="http://schemas.openxmlformats.org/drawingml/2006/table">
            <a:tbl>
              <a:tblPr firstRow="1" firstCol="1" bandRow="1">
                <a:tableStyleId>{00A15C55-8517-42AA-B614-E9B94910E393}</a:tableStyleId>
              </a:tblPr>
              <a:tblGrid>
                <a:gridCol w="1410854"/>
                <a:gridCol w="679429"/>
                <a:gridCol w="545969"/>
                <a:gridCol w="2077720"/>
                <a:gridCol w="1702467"/>
                <a:gridCol w="2249740"/>
              </a:tblGrid>
              <a:tr h="266330">
                <a:tc gridSpan="6">
                  <a:txBody>
                    <a:bodyPr/>
                    <a:lstStyle/>
                    <a:p>
                      <a:pPr marL="30480" marR="30480" algn="ctr">
                        <a:lnSpc>
                          <a:spcPts val="1500"/>
                        </a:lnSpc>
                        <a:spcAft>
                          <a:spcPts val="120"/>
                        </a:spcAft>
                      </a:pPr>
                      <a:r>
                        <a:rPr lang="en-US" sz="1400" kern="0" dirty="0">
                          <a:effectLst/>
                          <a:latin typeface="微軟正黑體" panose="020B0604030504040204" pitchFamily="34" charset="-120"/>
                          <a:ea typeface="微軟正黑體" panose="020B0604030504040204" pitchFamily="34" charset="-120"/>
                        </a:rPr>
                        <a:t>Computer &amp; Hardware</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7251">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Company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20"/>
                        </a:spcAft>
                      </a:pPr>
                      <a:r>
                        <a:rPr lang="en-US" sz="1400" kern="0">
                          <a:effectLst/>
                          <a:latin typeface="微軟正黑體" panose="020B0604030504040204" pitchFamily="34" charset="-120"/>
                          <a:ea typeface="微軟正黑體" panose="020B0604030504040204" pitchFamily="34" charset="-120"/>
                        </a:rPr>
                        <a:t>Series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20"/>
                        </a:spcAft>
                      </a:pPr>
                      <a:r>
                        <a:rPr lang="en-US" sz="1400" kern="0" dirty="0" smtClean="0">
                          <a:effectLst/>
                          <a:latin typeface="微軟正黑體" panose="020B0604030504040204" pitchFamily="34" charset="-120"/>
                          <a:ea typeface="微軟正黑體" panose="020B0604030504040204" pitchFamily="34" charset="-120"/>
                        </a:rPr>
                        <a:t>($</a:t>
                      </a:r>
                      <a:r>
                        <a:rPr lang="en-US" sz="1400" kern="0" dirty="0">
                          <a:effectLst/>
                          <a:latin typeface="微軟正黑體" panose="020B0604030504040204" pitchFamily="34" charset="-120"/>
                          <a:ea typeface="微軟正黑體" panose="020B0604030504040204" pitchFamily="34" charset="-120"/>
                        </a:rPr>
                        <a:t>M)</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產品簡述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20"/>
                        </a:spcAft>
                      </a:pPr>
                      <a:r>
                        <a:rPr lang="zh-TW" sz="1400" kern="0" dirty="0">
                          <a:effectLst/>
                          <a:latin typeface="微軟正黑體" panose="020B0604030504040204" pitchFamily="34" charset="-120"/>
                          <a:ea typeface="微軟正黑體" panose="020B0604030504040204" pitchFamily="34" charset="-120"/>
                        </a:rPr>
                        <a:t>獲利模式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20"/>
                        </a:spcAft>
                      </a:pPr>
                      <a:r>
                        <a:rPr lang="zh-TW" sz="1400" kern="0">
                          <a:effectLst/>
                          <a:latin typeface="微軟正黑體" panose="020B0604030504040204" pitchFamily="34" charset="-120"/>
                          <a:ea typeface="微軟正黑體" panose="020B0604030504040204" pitchFamily="34" charset="-120"/>
                        </a:rPr>
                        <a:t>與台灣對接的可能性</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r h="1180730">
                <a:tc>
                  <a:txBody>
                    <a:bodyPr/>
                    <a:lstStyle/>
                    <a:p>
                      <a:pPr marL="30480" marR="30480" algn="ctr">
                        <a:lnSpc>
                          <a:spcPts val="1500"/>
                        </a:lnSpc>
                        <a:spcAft>
                          <a:spcPts val="180"/>
                        </a:spcAft>
                      </a:pPr>
                      <a:r>
                        <a:rPr lang="en-US" sz="1400" kern="0" dirty="0" err="1">
                          <a:effectLst/>
                          <a:latin typeface="微軟正黑體" panose="020B0604030504040204" pitchFamily="34" charset="-120"/>
                          <a:ea typeface="微軟正黑體" panose="020B0604030504040204" pitchFamily="34" charset="-120"/>
                        </a:rPr>
                        <a:t>indeni</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dirty="0">
                          <a:effectLst/>
                          <a:latin typeface="微軟正黑體" panose="020B0604030504040204" pitchFamily="34" charset="-120"/>
                          <a:ea typeface="微軟正黑體" panose="020B0604030504040204" pitchFamily="34" charset="-120"/>
                        </a:rPr>
                        <a:t>Series A - II</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大數據分析設備，可監控</a:t>
                      </a:r>
                      <a:r>
                        <a:rPr lang="en-US" sz="1400" kern="0">
                          <a:effectLst/>
                          <a:latin typeface="微軟正黑體" panose="020B0604030504040204" pitchFamily="34" charset="-120"/>
                          <a:ea typeface="微軟正黑體" panose="020B0604030504040204" pitchFamily="34" charset="-120"/>
                        </a:rPr>
                        <a:t>Blue Coat</a:t>
                      </a:r>
                      <a:r>
                        <a:rPr lang="zh-TW" sz="1400" kern="0">
                          <a:effectLst/>
                          <a:latin typeface="微軟正黑體" panose="020B0604030504040204" pitchFamily="34" charset="-120"/>
                          <a:ea typeface="微軟正黑體" panose="020B0604030504040204" pitchFamily="34" charset="-120"/>
                        </a:rPr>
                        <a:t>、</a:t>
                      </a:r>
                      <a:r>
                        <a:rPr lang="en-US" sz="1400" kern="0">
                          <a:effectLst/>
                          <a:latin typeface="微軟正黑體" panose="020B0604030504040204" pitchFamily="34" charset="-120"/>
                          <a:ea typeface="微軟正黑體" panose="020B0604030504040204" pitchFamily="34" charset="-120"/>
                        </a:rPr>
                        <a:t>Check Point</a:t>
                      </a:r>
                      <a:r>
                        <a:rPr lang="zh-TW" sz="1400" kern="0">
                          <a:effectLst/>
                          <a:latin typeface="微軟正黑體" panose="020B0604030504040204" pitchFamily="34" charset="-120"/>
                          <a:ea typeface="微軟正黑體" panose="020B0604030504040204" pitchFamily="34" charset="-120"/>
                        </a:rPr>
                        <a:t>、</a:t>
                      </a:r>
                      <a:r>
                        <a:rPr lang="en-US" sz="1400" kern="0">
                          <a:effectLst/>
                          <a:latin typeface="微軟正黑體" panose="020B0604030504040204" pitchFamily="34" charset="-120"/>
                          <a:ea typeface="微軟正黑體" panose="020B0604030504040204" pitchFamily="34" charset="-120"/>
                        </a:rPr>
                        <a:t>Cisco</a:t>
                      </a:r>
                      <a:r>
                        <a:rPr lang="zh-TW" sz="1400" kern="0">
                          <a:effectLst/>
                          <a:latin typeface="微軟正黑體" panose="020B0604030504040204" pitchFamily="34" charset="-120"/>
                          <a:ea typeface="微軟正黑體" panose="020B0604030504040204" pitchFamily="34" charset="-120"/>
                        </a:rPr>
                        <a:t>等供應商之設備，在重大意外發生前預測網路中斷，避免停機產生的損失</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販售軟體與服務給予設備營運廠商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技術合作、製造供應鏈合作、市場</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r h="1438182">
                <a:tc>
                  <a:txBody>
                    <a:bodyPr/>
                    <a:lstStyle/>
                    <a:p>
                      <a:pPr marL="30480" marR="30480" algn="ctr">
                        <a:lnSpc>
                          <a:spcPts val="1500"/>
                        </a:lnSpc>
                        <a:spcAft>
                          <a:spcPts val="180"/>
                        </a:spcAft>
                      </a:pPr>
                      <a:r>
                        <a:rPr lang="en-US" sz="1400" kern="0" dirty="0" err="1">
                          <a:effectLst/>
                          <a:latin typeface="微軟正黑體" panose="020B0604030504040204" pitchFamily="34" charset="-120"/>
                          <a:ea typeface="微軟正黑體" panose="020B0604030504040204" pitchFamily="34" charset="-120"/>
                        </a:rPr>
                        <a:t>Nozomi</a:t>
                      </a:r>
                      <a:r>
                        <a:rPr lang="en-US" sz="1400" kern="0" dirty="0">
                          <a:effectLst/>
                          <a:latin typeface="微軟正黑體" panose="020B0604030504040204" pitchFamily="34" charset="-120"/>
                          <a:ea typeface="微軟正黑體" panose="020B0604030504040204" pitchFamily="34" charset="-120"/>
                        </a:rPr>
                        <a:t> Networks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Series A</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7.5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為工業控制系統提供創新的網絡安全的解決方案，使用行為模式的分析和連續監控，當網絡遭受攻擊或過程異常時，可達到快速識別和實現快速補救之目的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販售解決方案給工業設備廠商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市場</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r h="685078">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Mist Systems</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Series B</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28</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具有機器學習能力的定位服務和商業</a:t>
                      </a:r>
                      <a:r>
                        <a:rPr lang="en-US" sz="1400" kern="0">
                          <a:effectLst/>
                          <a:latin typeface="微軟正黑體" panose="020B0604030504040204" pitchFamily="34" charset="-120"/>
                          <a:ea typeface="微軟正黑體" panose="020B0604030504040204" pitchFamily="34" charset="-120"/>
                        </a:rPr>
                        <a:t>Wi-Fi</a:t>
                      </a:r>
                      <a:r>
                        <a:rPr lang="zh-TW" sz="1400" kern="0">
                          <a:effectLst/>
                          <a:latin typeface="微軟正黑體" panose="020B0604030504040204" pitchFamily="34" charset="-120"/>
                          <a:ea typeface="微軟正黑體" panose="020B0604030504040204" pitchFamily="34" charset="-120"/>
                        </a:rPr>
                        <a:t>服務的智能無線網路產品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販售該產品給</a:t>
                      </a:r>
                      <a:r>
                        <a:rPr lang="en-US" sz="1400" kern="0" dirty="0">
                          <a:effectLst/>
                          <a:latin typeface="微軟正黑體" panose="020B0604030504040204" pitchFamily="34" charset="-120"/>
                          <a:ea typeface="微軟正黑體" panose="020B0604030504040204" pitchFamily="34" charset="-120"/>
                        </a:rPr>
                        <a:t>IT</a:t>
                      </a:r>
                      <a:r>
                        <a:rPr lang="zh-TW" sz="1400" kern="0" dirty="0">
                          <a:effectLst/>
                          <a:latin typeface="微軟正黑體" panose="020B0604030504040204" pitchFamily="34" charset="-120"/>
                          <a:ea typeface="微軟正黑體" panose="020B0604030504040204" pitchFamily="34" charset="-120"/>
                        </a:rPr>
                        <a:t>產品企業，提升該</a:t>
                      </a:r>
                      <a:r>
                        <a:rPr lang="en-US" sz="1400" kern="0" dirty="0">
                          <a:effectLst/>
                          <a:latin typeface="微軟正黑體" panose="020B0604030504040204" pitchFamily="34" charset="-120"/>
                          <a:ea typeface="微軟正黑體" panose="020B0604030504040204" pitchFamily="34" charset="-120"/>
                        </a:rPr>
                        <a:t>IT</a:t>
                      </a:r>
                      <a:r>
                        <a:rPr lang="zh-TW" sz="1400" kern="0" dirty="0">
                          <a:effectLst/>
                          <a:latin typeface="微軟正黑體" panose="020B0604030504040204" pitchFamily="34" charset="-120"/>
                          <a:ea typeface="微軟正黑體" panose="020B0604030504040204" pitchFamily="34" charset="-120"/>
                        </a:rPr>
                        <a:t>產品的功能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技術合作、製造供應鏈合作</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r h="685078">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Cassia Networks</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Series B</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10.27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一對多式藍芽路由器，解決以往藍芽聯網的限制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l">
                        <a:lnSpc>
                          <a:spcPts val="1500"/>
                        </a:lnSpc>
                        <a:spcAft>
                          <a:spcPts val="180"/>
                        </a:spcAft>
                      </a:pPr>
                      <a:r>
                        <a:rPr lang="en-US" sz="1400" kern="0" dirty="0">
                          <a:effectLst/>
                          <a:latin typeface="微軟正黑體" panose="020B0604030504040204" pitchFamily="34" charset="-120"/>
                          <a:ea typeface="微軟正黑體" panose="020B0604030504040204" pitchFamily="34" charset="-120"/>
                        </a:rPr>
                        <a:t>(1)</a:t>
                      </a:r>
                      <a:r>
                        <a:rPr lang="zh-TW" sz="1400" kern="0" dirty="0">
                          <a:effectLst/>
                          <a:latin typeface="微軟正黑體" panose="020B0604030504040204" pitchFamily="34" charset="-120"/>
                          <a:ea typeface="微軟正黑體" panose="020B0604030504040204" pitchFamily="34" charset="-120"/>
                        </a:rPr>
                        <a:t>販售給電子</a:t>
                      </a:r>
                      <a:r>
                        <a:rPr lang="zh-TW" sz="1400" kern="0" dirty="0" smtClean="0">
                          <a:effectLst/>
                          <a:latin typeface="微軟正黑體" panose="020B0604030504040204" pitchFamily="34" charset="-120"/>
                          <a:ea typeface="微軟正黑體" panose="020B0604030504040204" pitchFamily="34" charset="-120"/>
                        </a:rPr>
                        <a:t>設備廠商</a:t>
                      </a:r>
                      <a:r>
                        <a:rPr lang="en-US" sz="1400" kern="0" dirty="0">
                          <a:effectLst/>
                          <a:latin typeface="微軟正黑體" panose="020B0604030504040204" pitchFamily="34" charset="-120"/>
                          <a:ea typeface="微軟正黑體" panose="020B0604030504040204" pitchFamily="34" charset="-120"/>
                        </a:rPr>
                        <a:t/>
                      </a:r>
                      <a:br>
                        <a:rPr lang="en-US" sz="1400" kern="0" dirty="0">
                          <a:effectLst/>
                          <a:latin typeface="微軟正黑體" panose="020B0604030504040204" pitchFamily="34" charset="-120"/>
                          <a:ea typeface="微軟正黑體" panose="020B0604030504040204" pitchFamily="34" charset="-120"/>
                        </a:rPr>
                      </a:br>
                      <a:r>
                        <a:rPr lang="en-US" sz="1400" kern="0" dirty="0">
                          <a:effectLst/>
                          <a:latin typeface="微軟正黑體" panose="020B0604030504040204" pitchFamily="34" charset="-120"/>
                          <a:ea typeface="微軟正黑體" panose="020B0604030504040204" pitchFamily="34" charset="-120"/>
                        </a:rPr>
                        <a:t>(2)</a:t>
                      </a:r>
                      <a:r>
                        <a:rPr lang="zh-TW" sz="1400" kern="0" dirty="0">
                          <a:effectLst/>
                          <a:latin typeface="微軟正黑體" panose="020B0604030504040204" pitchFamily="34" charset="-120"/>
                          <a:ea typeface="微軟正黑體" panose="020B0604030504040204" pitchFamily="34" charset="-120"/>
                        </a:rPr>
                        <a:t>販售給健康檢測儀器廠商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大陸公司，合作機會較低</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r h="450649">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Datrium</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Series C</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ctr">
                        <a:lnSpc>
                          <a:spcPts val="1500"/>
                        </a:lnSpc>
                        <a:spcAft>
                          <a:spcPts val="180"/>
                        </a:spcAft>
                      </a:pPr>
                      <a:r>
                        <a:rPr lang="en-US" sz="1400" kern="0">
                          <a:effectLst/>
                          <a:latin typeface="微軟正黑體" panose="020B0604030504040204" pitchFamily="34" charset="-120"/>
                          <a:ea typeface="微軟正黑體" panose="020B0604030504040204" pitchFamily="34" charset="-120"/>
                        </a:rPr>
                        <a:t>55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企業型雲運算系統或資料服務設施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a:effectLst/>
                          <a:latin typeface="微軟正黑體" panose="020B0604030504040204" pitchFamily="34" charset="-120"/>
                          <a:ea typeface="微軟正黑體" panose="020B0604030504040204" pitchFamily="34" charset="-120"/>
                        </a:rPr>
                        <a:t>販售服務給企業</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c>
                  <a:txBody>
                    <a:bodyPr/>
                    <a:lstStyle/>
                    <a:p>
                      <a:pPr marL="30480" marR="30480" algn="just">
                        <a:lnSpc>
                          <a:spcPts val="1500"/>
                        </a:lnSpc>
                        <a:spcAft>
                          <a:spcPts val="180"/>
                        </a:spcAft>
                      </a:pPr>
                      <a:r>
                        <a:rPr lang="zh-TW" sz="1400" kern="0" dirty="0">
                          <a:effectLst/>
                          <a:latin typeface="微軟正黑體" panose="020B0604030504040204" pitchFamily="34" charset="-120"/>
                          <a:ea typeface="微軟正黑體" panose="020B0604030504040204" pitchFamily="34" charset="-120"/>
                        </a:rPr>
                        <a:t>研發資源合作、技術合作</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245" marR="16245" marT="0" marB="0" anchor="ctr"/>
                </a:tc>
              </a:tr>
            </a:tbl>
          </a:graphicData>
        </a:graphic>
      </p:graphicFrame>
      <p:sp>
        <p:nvSpPr>
          <p:cNvPr id="5" name="標題 1"/>
          <p:cNvSpPr>
            <a:spLocks noGrp="1"/>
          </p:cNvSpPr>
          <p:nvPr>
            <p:ph type="title"/>
          </p:nvPr>
        </p:nvSpPr>
        <p:spPr>
          <a:xfrm>
            <a:off x="0" y="-7743"/>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電腦與硬體 領域</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65106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57175579"/>
              </p:ext>
            </p:extLst>
          </p:nvPr>
        </p:nvGraphicFramePr>
        <p:xfrm>
          <a:off x="310719" y="984403"/>
          <a:ext cx="8549196" cy="5652161"/>
        </p:xfrm>
        <a:graphic>
          <a:graphicData uri="http://schemas.openxmlformats.org/drawingml/2006/table">
            <a:tbl>
              <a:tblPr firstRow="1" firstCol="1" bandRow="1">
                <a:tableStyleId>{93296810-A885-4BE3-A3E7-6D5BEEA58F35}</a:tableStyleId>
              </a:tblPr>
              <a:tblGrid>
                <a:gridCol w="1391810"/>
                <a:gridCol w="670257"/>
                <a:gridCol w="538599"/>
                <a:gridCol w="1641446"/>
                <a:gridCol w="2087713"/>
                <a:gridCol w="2219371"/>
              </a:tblGrid>
              <a:tr h="284086">
                <a:tc gridSpan="6">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Electronics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8473">
                <a:tc>
                  <a:txBody>
                    <a:bodyPr/>
                    <a:lstStyle/>
                    <a:p>
                      <a:pPr marL="30480" marR="30480" algn="ctr">
                        <a:lnSpc>
                          <a:spcPts val="1500"/>
                        </a:lnSpc>
                        <a:spcAft>
                          <a:spcPts val="180"/>
                        </a:spcAft>
                      </a:pPr>
                      <a:r>
                        <a:rPr lang="en-US" sz="1200" b="1" kern="0" dirty="0">
                          <a:effectLst/>
                          <a:latin typeface="微軟正黑體" panose="020B0604030504040204" pitchFamily="34" charset="-120"/>
                          <a:ea typeface="微軟正黑體" panose="020B0604030504040204" pitchFamily="34" charset="-120"/>
                        </a:rPr>
                        <a:t>Company </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b="1" kern="0" dirty="0">
                          <a:effectLst/>
                          <a:latin typeface="微軟正黑體" panose="020B0604030504040204" pitchFamily="34" charset="-120"/>
                          <a:ea typeface="微軟正黑體" panose="020B0604030504040204" pitchFamily="34" charset="-120"/>
                        </a:rPr>
                        <a:t>Series </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b="1" kern="0" dirty="0" smtClean="0">
                          <a:effectLst/>
                          <a:latin typeface="微軟正黑體" panose="020B0604030504040204" pitchFamily="34" charset="-120"/>
                          <a:ea typeface="微軟正黑體" panose="020B0604030504040204" pitchFamily="34" charset="-120"/>
                        </a:rPr>
                        <a:t>($</a:t>
                      </a:r>
                      <a:r>
                        <a:rPr lang="en-US" sz="1200" b="1" kern="0" dirty="0">
                          <a:effectLst/>
                          <a:latin typeface="微軟正黑體" panose="020B0604030504040204" pitchFamily="34" charset="-120"/>
                          <a:ea typeface="微軟正黑體" panose="020B0604030504040204" pitchFamily="34" charset="-120"/>
                        </a:rPr>
                        <a:t>M)</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zh-TW" sz="1200" b="1" kern="0" dirty="0">
                          <a:effectLst/>
                          <a:latin typeface="微軟正黑體" panose="020B0604030504040204" pitchFamily="34" charset="-120"/>
                          <a:ea typeface="微軟正黑體" panose="020B0604030504040204" pitchFamily="34" charset="-120"/>
                        </a:rPr>
                        <a:t>產品簡述</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zh-TW" sz="1200" b="1" kern="0" dirty="0">
                          <a:effectLst/>
                          <a:latin typeface="微軟正黑體" panose="020B0604030504040204" pitchFamily="34" charset="-120"/>
                          <a:ea typeface="微軟正黑體" panose="020B0604030504040204" pitchFamily="34" charset="-120"/>
                        </a:rPr>
                        <a:t>獲利模式</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zh-TW" sz="1200" b="1" kern="0" dirty="0">
                          <a:effectLst/>
                          <a:latin typeface="微軟正黑體" panose="020B0604030504040204" pitchFamily="34" charset="-120"/>
                          <a:ea typeface="微軟正黑體" panose="020B0604030504040204" pitchFamily="34" charset="-120"/>
                        </a:rPr>
                        <a:t>與台灣對接的可能性</a:t>
                      </a:r>
                      <a:endParaRPr lang="zh-TW" sz="1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921482">
                <a:tc>
                  <a:txBody>
                    <a:bodyPr/>
                    <a:lstStyle/>
                    <a:p>
                      <a:pPr marL="30480" marR="30480" algn="ctr">
                        <a:lnSpc>
                          <a:spcPts val="1500"/>
                        </a:lnSpc>
                        <a:spcAft>
                          <a:spcPts val="120"/>
                        </a:spcAft>
                      </a:pPr>
                      <a:r>
                        <a:rPr lang="en-US" sz="1200" kern="0" dirty="0" err="1">
                          <a:effectLst/>
                          <a:latin typeface="微軟正黑體" panose="020B0604030504040204" pitchFamily="34" charset="-120"/>
                          <a:ea typeface="微軟正黑體" panose="020B0604030504040204" pitchFamily="34" charset="-120"/>
                        </a:rPr>
                        <a:t>Superflex</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Series A</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10</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智慧戰衣，類似蝙蝠俠的多功能衣服，能夠提升四肢活動的速度、角度與強度，並降低肌肉與骨骼的傷害</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(1) </a:t>
                      </a:r>
                      <a:r>
                        <a:rPr lang="zh-TW" sz="1200" kern="0" dirty="0">
                          <a:effectLst/>
                          <a:latin typeface="微軟正黑體" panose="020B0604030504040204" pitchFamily="34" charset="-120"/>
                          <a:ea typeface="微軟正黑體" panose="020B0604030504040204" pitchFamily="34" charset="-120"/>
                        </a:rPr>
                        <a:t>醫療應用，提供行動不便的病患貼身方便的輔助</a:t>
                      </a:r>
                      <a:r>
                        <a:rPr lang="en-US" sz="1200" kern="0" dirty="0">
                          <a:effectLst/>
                          <a:latin typeface="微軟正黑體" panose="020B0604030504040204" pitchFamily="34" charset="-120"/>
                          <a:ea typeface="微軟正黑體" panose="020B0604030504040204" pitchFamily="34" charset="-120"/>
                        </a:rPr>
                        <a:t/>
                      </a:r>
                      <a:br>
                        <a:rPr lang="en-US" sz="1200" kern="0" dirty="0">
                          <a:effectLst/>
                          <a:latin typeface="微軟正黑體" panose="020B0604030504040204" pitchFamily="34" charset="-120"/>
                          <a:ea typeface="微軟正黑體" panose="020B0604030504040204" pitchFamily="34" charset="-120"/>
                        </a:rPr>
                      </a:br>
                      <a:r>
                        <a:rPr lang="en-US" sz="1200" kern="0" dirty="0">
                          <a:effectLst/>
                          <a:latin typeface="微軟正黑體" panose="020B0604030504040204" pitchFamily="34" charset="-120"/>
                          <a:ea typeface="微軟正黑體" panose="020B0604030504040204" pitchFamily="34" charset="-120"/>
                        </a:rPr>
                        <a:t>(2) </a:t>
                      </a:r>
                      <a:r>
                        <a:rPr lang="zh-TW" sz="1200" kern="0" dirty="0">
                          <a:effectLst/>
                          <a:latin typeface="微軟正黑體" panose="020B0604030504040204" pitchFamily="34" charset="-120"/>
                          <a:ea typeface="微軟正黑體" panose="020B0604030504040204" pitchFamily="34" charset="-120"/>
                        </a:rPr>
                        <a:t>軍事應用，提升士兵的防禦能力與作戰能力</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製造供應鏈合作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622363">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Pilot AI Labs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Series A</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6.5</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降低</a:t>
                      </a:r>
                      <a:r>
                        <a:rPr lang="en-US" sz="1200" kern="0" dirty="0">
                          <a:effectLst/>
                          <a:latin typeface="微軟正黑體" panose="020B0604030504040204" pitchFamily="34" charset="-120"/>
                          <a:ea typeface="微軟正黑體" panose="020B0604030504040204" pitchFamily="34" charset="-120"/>
                        </a:rPr>
                        <a:t>AI</a:t>
                      </a:r>
                      <a:r>
                        <a:rPr lang="zh-TW" sz="1200" kern="0" dirty="0">
                          <a:effectLst/>
                          <a:latin typeface="微軟正黑體" panose="020B0604030504040204" pitchFamily="34" charset="-120"/>
                          <a:ea typeface="微軟正黑體" panose="020B0604030504040204" pitchFamily="34" charset="-120"/>
                        </a:rPr>
                        <a:t>演算法對設備性能的要求之解決方案</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提供</a:t>
                      </a:r>
                      <a:r>
                        <a:rPr lang="en-US" sz="1200" kern="0" dirty="0">
                          <a:effectLst/>
                          <a:latin typeface="微軟正黑體" panose="020B0604030504040204" pitchFamily="34" charset="-120"/>
                          <a:ea typeface="微軟正黑體" panose="020B0604030504040204" pitchFamily="34" charset="-120"/>
                        </a:rPr>
                        <a:t>AI</a:t>
                      </a:r>
                      <a:r>
                        <a:rPr lang="zh-TW" sz="1200" kern="0" dirty="0">
                          <a:effectLst/>
                          <a:latin typeface="微軟正黑體" panose="020B0604030504040204" pitchFamily="34" charset="-120"/>
                          <a:ea typeface="微軟正黑體" panose="020B0604030504040204" pitchFamily="34" charset="-120"/>
                        </a:rPr>
                        <a:t>開發商解決方案</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技術合作、研發資源合作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895350">
                <a:tc>
                  <a:txBody>
                    <a:bodyPr/>
                    <a:lstStyle/>
                    <a:p>
                      <a:pPr marL="30480" marR="30480" algn="ctr">
                        <a:lnSpc>
                          <a:spcPts val="1500"/>
                        </a:lnSpc>
                        <a:spcAft>
                          <a:spcPts val="180"/>
                        </a:spcAft>
                      </a:pPr>
                      <a:r>
                        <a:rPr lang="en-US" sz="1200" kern="0" dirty="0" err="1">
                          <a:effectLst/>
                          <a:latin typeface="微軟正黑體" panose="020B0604030504040204" pitchFamily="34" charset="-120"/>
                          <a:ea typeface="微軟正黑體" panose="020B0604030504040204" pitchFamily="34" charset="-120"/>
                        </a:rPr>
                        <a:t>Niron</a:t>
                      </a:r>
                      <a:r>
                        <a:rPr lang="en-US" sz="1200" kern="0" dirty="0">
                          <a:effectLst/>
                          <a:latin typeface="微軟正黑體" panose="020B0604030504040204" pitchFamily="34" charset="-120"/>
                          <a:ea typeface="微軟正黑體" panose="020B0604030504040204" pitchFamily="34" charset="-120"/>
                        </a:rPr>
                        <a:t> Magnetics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Series A - II</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5</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運用鐵與氮的化合物取代高成本的設備用磁鐵，像是能源設備與醫療設備用的消磁磁鐵</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販售磁鐵替代方案給予能源設備與醫療設備製造商</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研發資源合作、技術合作、市場</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379599">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InSense</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Series A</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2.3</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時尚市場數據分析公司</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a:effectLst/>
                          <a:latin typeface="微軟正黑體" panose="020B0604030504040204" pitchFamily="34" charset="-120"/>
                          <a:ea typeface="微軟正黑體" panose="020B0604030504040204" pitchFamily="34" charset="-120"/>
                        </a:rPr>
                        <a:t>販售服務給予品牌服飾商</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a:effectLst/>
                          <a:latin typeface="微軟正黑體" panose="020B0604030504040204" pitchFamily="34" charset="-120"/>
                          <a:ea typeface="微軟正黑體" panose="020B0604030504040204" pitchFamily="34" charset="-120"/>
                        </a:rPr>
                        <a:t>與台灣合作機會較小</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591951">
                <a:tc>
                  <a:txBody>
                    <a:bodyPr/>
                    <a:lstStyle/>
                    <a:p>
                      <a:pPr marL="30480" marR="30480" algn="ctr">
                        <a:lnSpc>
                          <a:spcPts val="1500"/>
                        </a:lnSpc>
                        <a:spcAft>
                          <a:spcPts val="120"/>
                        </a:spcAft>
                      </a:pPr>
                      <a:r>
                        <a:rPr lang="en-US" sz="1200" kern="0" dirty="0" err="1">
                          <a:effectLst/>
                          <a:latin typeface="微軟正黑體" panose="020B0604030504040204" pitchFamily="34" charset="-120"/>
                          <a:ea typeface="微軟正黑體" panose="020B0604030504040204" pitchFamily="34" charset="-120"/>
                        </a:rPr>
                        <a:t>Zipline</a:t>
                      </a:r>
                      <a:r>
                        <a:rPr lang="en-US" sz="1200" kern="0" dirty="0">
                          <a:effectLst/>
                          <a:latin typeface="微軟正黑體" panose="020B0604030504040204" pitchFamily="34" charset="-120"/>
                          <a:ea typeface="微軟正黑體" panose="020B0604030504040204" pitchFamily="34" charset="-120"/>
                        </a:rPr>
                        <a:t> International</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Series B</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20"/>
                        </a:spcAft>
                      </a:pPr>
                      <a:r>
                        <a:rPr lang="en-US" sz="1200" kern="0" dirty="0">
                          <a:effectLst/>
                          <a:latin typeface="微軟正黑體" panose="020B0604030504040204" pitchFamily="34" charset="-120"/>
                          <a:ea typeface="微軟正黑體" panose="020B0604030504040204" pitchFamily="34" charset="-120"/>
                        </a:rPr>
                        <a:t>25</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運用無人機技術運送物資至戰地或偏遠國家</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提供無人機運送服務給予人道救援組織或各國政府</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20"/>
                        </a:spcAft>
                      </a:pPr>
                      <a:r>
                        <a:rPr lang="zh-TW" sz="1200" kern="0" dirty="0">
                          <a:effectLst/>
                          <a:latin typeface="微軟正黑體" panose="020B0604030504040204" pitchFamily="34" charset="-120"/>
                          <a:ea typeface="微軟正黑體" panose="020B0604030504040204" pitchFamily="34" charset="-120"/>
                        </a:rPr>
                        <a:t>與台灣合作機會較小</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923925">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Volta Industries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Series B</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11.51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電動車免費充電網絡</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233045" marR="30480" indent="-202565" algn="just">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(1)	</a:t>
                      </a:r>
                      <a:r>
                        <a:rPr lang="zh-TW" sz="1200" kern="0" dirty="0">
                          <a:effectLst/>
                          <a:latin typeface="微軟正黑體" panose="020B0604030504040204" pitchFamily="34" charset="-120"/>
                          <a:ea typeface="微軟正黑體" panose="020B0604030504040204" pitchFamily="34" charset="-120"/>
                        </a:rPr>
                        <a:t>依據電動車使用者使用的次數</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吸引來客數</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向影城、購物中心收取費用</a:t>
                      </a:r>
                      <a:endParaRPr lang="zh-TW" sz="1200" kern="100" dirty="0">
                        <a:effectLst/>
                        <a:latin typeface="微軟正黑體" panose="020B0604030504040204" pitchFamily="34" charset="-120"/>
                        <a:ea typeface="微軟正黑體" panose="020B0604030504040204" pitchFamily="34" charset="-120"/>
                      </a:endParaRPr>
                    </a:p>
                    <a:p>
                      <a:pPr marL="233045" marR="30480" indent="-202565" algn="just">
                        <a:lnSpc>
                          <a:spcPts val="1500"/>
                        </a:lnSpc>
                        <a:spcAft>
                          <a:spcPts val="180"/>
                        </a:spcAft>
                      </a:pPr>
                      <a:r>
                        <a:rPr lang="en-US" sz="1200" kern="0" dirty="0">
                          <a:effectLst/>
                          <a:latin typeface="微軟正黑體" panose="020B0604030504040204" pitchFamily="34" charset="-120"/>
                          <a:ea typeface="微軟正黑體" panose="020B0604030504040204" pitchFamily="34" charset="-120"/>
                        </a:rPr>
                        <a:t>(2)	</a:t>
                      </a:r>
                      <a:r>
                        <a:rPr lang="zh-TW" sz="1200" kern="0" dirty="0">
                          <a:effectLst/>
                          <a:latin typeface="微軟正黑體" panose="020B0604030504040204" pitchFamily="34" charset="-120"/>
                          <a:ea typeface="微軟正黑體" panose="020B0604030504040204" pitchFamily="34" charset="-120"/>
                        </a:rPr>
                        <a:t>向電動車廣告商收取費用</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與台灣合作機會較小</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r h="686550">
                <a:tc>
                  <a:txBody>
                    <a:bodyPr/>
                    <a:lstStyle/>
                    <a:p>
                      <a:pPr marL="30480" marR="30480" algn="ctr">
                        <a:lnSpc>
                          <a:spcPts val="1500"/>
                        </a:lnSpc>
                        <a:spcAft>
                          <a:spcPts val="180"/>
                        </a:spcAft>
                      </a:pPr>
                      <a:r>
                        <a:rPr lang="en-US" sz="1200" kern="0" dirty="0" err="1">
                          <a:effectLst/>
                          <a:latin typeface="微軟正黑體" panose="020B0604030504040204" pitchFamily="34" charset="-120"/>
                          <a:ea typeface="微軟正黑體" panose="020B0604030504040204" pitchFamily="34" charset="-120"/>
                        </a:rPr>
                        <a:t>NetSpeed</a:t>
                      </a:r>
                      <a:r>
                        <a:rPr lang="en-US" sz="1200" kern="0" dirty="0">
                          <a:effectLst/>
                          <a:latin typeface="微軟正黑體" panose="020B0604030504040204" pitchFamily="34" charset="-120"/>
                          <a:ea typeface="微軟正黑體" panose="020B0604030504040204" pitchFamily="34" charset="-120"/>
                        </a:rPr>
                        <a:t> Systems</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Series C</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ctr">
                        <a:lnSpc>
                          <a:spcPts val="1500"/>
                        </a:lnSpc>
                        <a:spcAft>
                          <a:spcPts val="180"/>
                        </a:spcAft>
                      </a:pPr>
                      <a:r>
                        <a:rPr lang="en-US" sz="1200" kern="0">
                          <a:effectLst/>
                          <a:latin typeface="微軟正黑體" panose="020B0604030504040204" pitchFamily="34" charset="-120"/>
                          <a:ea typeface="微軟正黑體" panose="020B0604030504040204" pitchFamily="34" charset="-120"/>
                        </a:rPr>
                        <a:t>10</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晶片系統模擬解決方案</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提供行動設備、汽車、高性能計算應用領域之晶片開發商解決方案</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c>
                  <a:txBody>
                    <a:bodyPr/>
                    <a:lstStyle/>
                    <a:p>
                      <a:pPr marL="30480" marR="30480" algn="just">
                        <a:lnSpc>
                          <a:spcPts val="1500"/>
                        </a:lnSpc>
                        <a:spcAft>
                          <a:spcPts val="180"/>
                        </a:spcAft>
                      </a:pPr>
                      <a:r>
                        <a:rPr lang="zh-TW" sz="1200" kern="0" dirty="0">
                          <a:effectLst/>
                          <a:latin typeface="微軟正黑體" panose="020B0604030504040204" pitchFamily="34" charset="-120"/>
                          <a:ea typeface="微軟正黑體" panose="020B0604030504040204" pitchFamily="34" charset="-120"/>
                        </a:rPr>
                        <a:t>技術合作、製造供應鏈合作、市場</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159" marR="16159" marT="0" marB="0" anchor="ctr"/>
                </a:tc>
              </a:tr>
            </a:tbl>
          </a:graphicData>
        </a:graphic>
      </p:graphicFrame>
      <p:sp>
        <p:nvSpPr>
          <p:cNvPr id="5" name="標題 1"/>
          <p:cNvSpPr>
            <a:spLocks noGrp="1"/>
          </p:cNvSpPr>
          <p:nvPr>
            <p:ph type="title"/>
          </p:nvPr>
        </p:nvSpPr>
        <p:spPr>
          <a:xfrm>
            <a:off x="0" y="-7743"/>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電子電</a:t>
            </a: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機</a:t>
            </a: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 領域</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93387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451" y="559292"/>
            <a:ext cx="8646851" cy="5743853"/>
          </a:xfrm>
        </p:spPr>
        <p:txBody>
          <a:bodyPr/>
          <a:lstStyle/>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lgn="ctr">
              <a:buNone/>
            </a:pPr>
            <a:r>
              <a:rPr lang="zh-TW" altLang="en-US" dirty="0" smtClean="0">
                <a:latin typeface="微軟正黑體" panose="020B0604030504040204" pitchFamily="34" charset="-120"/>
                <a:ea typeface="微軟正黑體" panose="020B0604030504040204" pitchFamily="34" charset="-120"/>
              </a:rPr>
              <a:t>附件二</a:t>
            </a:r>
            <a:endParaRPr lang="en-US" altLang="zh-TW" dirty="0" smtClean="0">
              <a:latin typeface="微軟正黑體" panose="020B0604030504040204" pitchFamily="34" charset="-120"/>
              <a:ea typeface="微軟正黑體" panose="020B0604030504040204" pitchFamily="34" charset="-120"/>
            </a:endParaRPr>
          </a:p>
          <a:p>
            <a:pPr marL="0" indent="0" algn="ctr">
              <a:buNone/>
            </a:pPr>
            <a:r>
              <a:rPr lang="en-US" altLang="zh-TW" dirty="0" smtClean="0">
                <a:latin typeface="微軟正黑體" panose="020B0604030504040204" pitchFamily="34" charset="-120"/>
                <a:ea typeface="微軟正黑體" panose="020B0604030504040204" pitchFamily="34" charset="-120"/>
              </a:rPr>
              <a:t>CB</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Insights </a:t>
            </a:r>
            <a:r>
              <a:rPr lang="zh-TW" altLang="en-US" dirty="0" smtClean="0">
                <a:latin typeface="微軟正黑體" panose="020B0604030504040204" pitchFamily="34" charset="-120"/>
                <a:ea typeface="微軟正黑體" panose="020B0604030504040204" pitchFamily="34" charset="-120"/>
              </a:rPr>
              <a:t>與 </a:t>
            </a:r>
            <a:r>
              <a:rPr lang="en-US" altLang="zh-TW" dirty="0" smtClean="0">
                <a:latin typeface="微軟正黑體" panose="020B0604030504040204" pitchFamily="34" charset="-120"/>
                <a:ea typeface="微軟正黑體" panose="020B0604030504040204" pitchFamily="34" charset="-120"/>
              </a:rPr>
              <a:t>NVCA</a:t>
            </a:r>
            <a:r>
              <a:rPr lang="zh-TW" altLang="en-US" dirty="0" smtClean="0">
                <a:latin typeface="微軟正黑體" panose="020B0604030504040204" pitchFamily="34" charset="-120"/>
                <a:ea typeface="微軟正黑體" panose="020B0604030504040204" pitchFamily="34" charset="-120"/>
              </a:rPr>
              <a:t>之比較</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385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261586786"/>
              </p:ext>
            </p:extLst>
          </p:nvPr>
        </p:nvGraphicFramePr>
        <p:xfrm>
          <a:off x="220032" y="156331"/>
          <a:ext cx="8637972" cy="6274460"/>
        </p:xfrm>
        <a:graphic>
          <a:graphicData uri="http://schemas.openxmlformats.org/drawingml/2006/table">
            <a:tbl>
              <a:tblPr firstRow="1" firstCol="1" bandRow="1">
                <a:tableStyleId>{7DF18680-E054-41AD-8BC1-D1AEF772440D}</a:tableStyleId>
              </a:tblPr>
              <a:tblGrid>
                <a:gridCol w="1504596"/>
                <a:gridCol w="3784921"/>
                <a:gridCol w="3348455"/>
              </a:tblGrid>
              <a:tr h="468025">
                <a:tc>
                  <a:txBody>
                    <a:bodyPr/>
                    <a:lstStyle/>
                    <a:p>
                      <a:pPr>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CB Insight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en-US" altLang="zh-TW" sz="2400" kern="100" dirty="0" smtClean="0">
                          <a:effectLst/>
                          <a:latin typeface="微軟正黑體" panose="020B0604030504040204" pitchFamily="34" charset="-120"/>
                          <a:ea typeface="微軟正黑體" panose="020B0604030504040204" pitchFamily="34" charset="-120"/>
                        </a:rPr>
                        <a:t>N</a:t>
                      </a:r>
                      <a:r>
                        <a:rPr lang="en-US" sz="2400" kern="100" dirty="0" smtClean="0">
                          <a:effectLst/>
                          <a:latin typeface="微軟正黑體" panose="020B0604030504040204" pitchFamily="34" charset="-120"/>
                          <a:ea typeface="微軟正黑體" panose="020B0604030504040204" pitchFamily="34" charset="-120"/>
                        </a:rPr>
                        <a:t>VCA (</a:t>
                      </a:r>
                      <a:r>
                        <a:rPr lang="en-US" sz="2400" kern="100" dirty="0" err="1" smtClean="0">
                          <a:effectLst/>
                          <a:latin typeface="微軟正黑體" panose="020B0604030504040204" pitchFamily="34" charset="-120"/>
                          <a:ea typeface="微軟正黑體" panose="020B0604030504040204" pitchFamily="34" charset="-120"/>
                        </a:rPr>
                        <a:t>Pitchbook</a:t>
                      </a:r>
                      <a:r>
                        <a:rPr lang="en-US" sz="2400" kern="100" dirty="0" smtClean="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r h="836365">
                <a:tc>
                  <a:txBody>
                    <a:bodyPr/>
                    <a:lstStyle/>
                    <a:p>
                      <a:pPr>
                        <a:spcAft>
                          <a:spcPts val="0"/>
                        </a:spcAft>
                      </a:pPr>
                      <a:r>
                        <a:rPr lang="zh-TW" sz="1700" kern="100" dirty="0" smtClean="0">
                          <a:effectLst/>
                          <a:latin typeface="微軟正黑體" panose="020B0604030504040204" pitchFamily="34" charset="-120"/>
                          <a:ea typeface="微軟正黑體" panose="020B0604030504040204" pitchFamily="34" charset="-120"/>
                        </a:rPr>
                        <a:t>組織</a:t>
                      </a:r>
                      <a:r>
                        <a:rPr lang="zh-TW" altLang="en-US" sz="1700" kern="100" dirty="0" smtClean="0">
                          <a:effectLst/>
                          <a:latin typeface="微軟正黑體" panose="020B0604030504040204" pitchFamily="34" charset="-120"/>
                          <a:ea typeface="微軟正黑體" panose="020B0604030504040204" pitchFamily="34" charset="-120"/>
                        </a:rPr>
                        <a:t>性質</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私人資料庫公司，創辦人</a:t>
                      </a:r>
                      <a:r>
                        <a:rPr lang="en-US" altLang="zh-TW" sz="1600" u="none" strike="noStrike" kern="1200" dirty="0" smtClean="0">
                          <a:effectLst/>
                          <a:latin typeface="微軟正黑體" panose="020B0604030504040204" pitchFamily="34" charset="-120"/>
                          <a:ea typeface="微軟正黑體" panose="020B0604030504040204" pitchFamily="34" charset="-120"/>
                        </a:rPr>
                        <a:t>Jonathan Sherry</a:t>
                      </a:r>
                      <a:r>
                        <a:rPr lang="en-US" altLang="zh-TW" sz="1600" kern="1200" dirty="0" smtClean="0">
                          <a:effectLst/>
                          <a:latin typeface="微軟正黑體" panose="020B0604030504040204" pitchFamily="34" charset="-120"/>
                          <a:ea typeface="微軟正黑體" panose="020B0604030504040204" pitchFamily="34" charset="-120"/>
                        </a:rPr>
                        <a:t>, </a:t>
                      </a:r>
                      <a:r>
                        <a:rPr lang="en-US" altLang="zh-TW" sz="1600" u="none" strike="noStrike" kern="1200" dirty="0" err="1" smtClean="0">
                          <a:effectLst/>
                          <a:latin typeface="微軟正黑體" panose="020B0604030504040204" pitchFamily="34" charset="-120"/>
                          <a:ea typeface="微軟正黑體" panose="020B0604030504040204" pitchFamily="34" charset="-120"/>
                        </a:rPr>
                        <a:t>Anand</a:t>
                      </a:r>
                      <a:r>
                        <a:rPr lang="en-US" altLang="zh-TW" sz="1600" u="none" strike="noStrike" kern="1200" dirty="0" smtClean="0">
                          <a:effectLst/>
                          <a:latin typeface="微軟正黑體" panose="020B0604030504040204" pitchFamily="34" charset="-120"/>
                          <a:ea typeface="微軟正黑體" panose="020B0604030504040204" pitchFamily="34" charset="-120"/>
                        </a:rPr>
                        <a:t> </a:t>
                      </a:r>
                      <a:r>
                        <a:rPr lang="en-US" altLang="zh-TW" sz="1600" u="none" strike="noStrike" kern="1200" dirty="0" err="1" smtClean="0">
                          <a:effectLst/>
                          <a:latin typeface="微軟正黑體" panose="020B0604030504040204" pitchFamily="34" charset="-120"/>
                          <a:ea typeface="微軟正黑體" panose="020B0604030504040204" pitchFamily="34" charset="-120"/>
                        </a:rPr>
                        <a:t>Sanwal</a:t>
                      </a:r>
                      <a:r>
                        <a:rPr lang="zh-TW" altLang="en-US" sz="1600" u="none" strike="noStrike" kern="1200" dirty="0" smtClean="0">
                          <a:effectLst/>
                          <a:latin typeface="微軟正黑體" panose="020B0604030504040204" pitchFamily="34" charset="-120"/>
                          <a:ea typeface="微軟正黑體" panose="020B0604030504040204" pitchFamily="34" charset="-120"/>
                        </a:rPr>
                        <a:t> 為大數據專家</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美國創投協會，會員為美國創投公司，目前共計</a:t>
                      </a:r>
                      <a:r>
                        <a:rPr lang="en-US" altLang="zh-TW" sz="1600" kern="100" dirty="0" smtClean="0">
                          <a:effectLst/>
                          <a:latin typeface="微軟正黑體" panose="020B0604030504040204" pitchFamily="34" charset="-120"/>
                          <a:ea typeface="微軟正黑體" panose="020B0604030504040204" pitchFamily="34" charset="-120"/>
                        </a:rPr>
                        <a:t>450</a:t>
                      </a:r>
                      <a:r>
                        <a:rPr lang="zh-TW" altLang="en-US" sz="1600" kern="100" dirty="0" smtClean="0">
                          <a:effectLst/>
                          <a:latin typeface="微軟正黑體" panose="020B0604030504040204" pitchFamily="34" charset="-120"/>
                          <a:ea typeface="微軟正黑體" panose="020B0604030504040204" pitchFamily="34" charset="-120"/>
                        </a:rPr>
                        <a:t>家會員</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577092">
                <a:tc>
                  <a:txBody>
                    <a:bodyPr/>
                    <a:lstStyle/>
                    <a:p>
                      <a:pPr>
                        <a:spcAft>
                          <a:spcPts val="0"/>
                        </a:spcAft>
                      </a:pPr>
                      <a:r>
                        <a:rPr lang="zh-TW" altLang="en-US" sz="1700" kern="100" dirty="0" smtClean="0">
                          <a:effectLst/>
                          <a:latin typeface="微軟正黑體" panose="020B0604030504040204" pitchFamily="34" charset="-120"/>
                          <a:ea typeface="微軟正黑體" panose="020B0604030504040204" pitchFamily="34" charset="-120"/>
                        </a:rPr>
                        <a:t>營收</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向使用者收取費用，每年約</a:t>
                      </a:r>
                      <a:r>
                        <a:rPr lang="en-US" altLang="zh-TW" sz="1600" kern="100" dirty="0" smtClean="0">
                          <a:effectLst/>
                          <a:latin typeface="微軟正黑體" panose="020B0604030504040204" pitchFamily="34" charset="-120"/>
                          <a:ea typeface="微軟正黑體" panose="020B0604030504040204" pitchFamily="34" charset="-120"/>
                        </a:rPr>
                        <a:t>1,000</a:t>
                      </a:r>
                      <a:r>
                        <a:rPr lang="zh-TW" altLang="en-US" sz="1600" kern="100" dirty="0" smtClean="0">
                          <a:effectLst/>
                          <a:latin typeface="微軟正黑體" panose="020B0604030504040204" pitchFamily="34" charset="-120"/>
                          <a:ea typeface="微軟正黑體" panose="020B0604030504040204" pitchFamily="34" charset="-120"/>
                        </a:rPr>
                        <a:t>萬美金營收</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收取會員費與政府補助費</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577092">
                <a:tc>
                  <a:txBody>
                    <a:bodyPr/>
                    <a:lstStyle/>
                    <a:p>
                      <a:pPr>
                        <a:spcAft>
                          <a:spcPts val="0"/>
                        </a:spcAft>
                      </a:pPr>
                      <a:r>
                        <a:rPr lang="zh-TW" altLang="en-US" sz="1700" kern="100" dirty="0" smtClean="0">
                          <a:effectLst/>
                          <a:latin typeface="微軟正黑體" panose="020B0604030504040204" pitchFamily="34" charset="-120"/>
                          <a:ea typeface="微軟正黑體" panose="020B0604030504040204" pitchFamily="34" charset="-120"/>
                        </a:rPr>
                        <a:t>資料來源</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en-US" altLang="zh-TW" sz="1600" kern="100" dirty="0" smtClean="0">
                          <a:effectLst/>
                          <a:latin typeface="微軟正黑體" panose="020B0604030504040204" pitchFamily="34" charset="-120"/>
                          <a:ea typeface="微軟正黑體" panose="020B0604030504040204" pitchFamily="34" charset="-120"/>
                        </a:rPr>
                        <a:t>Data Mining</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會員數據 </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 其他創投業者提供之數據</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1619783">
                <a:tc>
                  <a:txBody>
                    <a:bodyPr/>
                    <a:lstStyle/>
                    <a:p>
                      <a:pPr>
                        <a:spcAft>
                          <a:spcPts val="0"/>
                        </a:spcAft>
                      </a:pPr>
                      <a:r>
                        <a:rPr lang="zh-TW" sz="1700" kern="100" dirty="0">
                          <a:effectLst/>
                          <a:latin typeface="微軟正黑體" panose="020B0604030504040204" pitchFamily="34" charset="-120"/>
                          <a:ea typeface="微軟正黑體" panose="020B0604030504040204" pitchFamily="34" charset="-120"/>
                        </a:rPr>
                        <a:t>資料屬性</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數據可服務投資者與一般使用者</a:t>
                      </a:r>
                      <a:endParaRPr lang="en-US" altLang="zh-TW" sz="160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數據可隨使用者需求進行篩選、多元排列組合呈現</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可選</a:t>
                      </a:r>
                      <a:r>
                        <a:rPr lang="en-US" altLang="zh-TW" sz="1600" kern="100" dirty="0" smtClean="0">
                          <a:effectLst/>
                          <a:latin typeface="微軟正黑體" panose="020B0604030504040204" pitchFamily="34" charset="-120"/>
                          <a:ea typeface="微軟正黑體" panose="020B0604030504040204" pitchFamily="34" charset="-120"/>
                        </a:rPr>
                        <a:t>20</a:t>
                      </a:r>
                      <a:r>
                        <a:rPr lang="zh-TW" altLang="en-US" sz="1600" kern="100" dirty="0" smtClean="0">
                          <a:effectLst/>
                          <a:latin typeface="微軟正黑體" panose="020B0604030504040204" pitchFamily="34" charset="-120"/>
                          <a:ea typeface="微軟正黑體" panose="020B0604030504040204" pitchFamily="34" charset="-120"/>
                        </a:rPr>
                        <a:t>多項條件</a:t>
                      </a:r>
                      <a:r>
                        <a:rPr lang="en-US" altLang="zh-TW" sz="1600" kern="100" dirty="0" smtClean="0">
                          <a:effectLst/>
                          <a:latin typeface="微軟正黑體" panose="020B0604030504040204" pitchFamily="34" charset="-120"/>
                          <a:ea typeface="微軟正黑體" panose="020B0604030504040204" pitchFamily="34" charset="-120"/>
                        </a:rPr>
                        <a:t>)</a:t>
                      </a:r>
                    </a:p>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可進行搜尋詳細產業別、地理區域分布、新創公司資訊、投資紀錄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服務創投為主</a:t>
                      </a:r>
                      <a:endParaRPr lang="en-US" altLang="zh-TW" sz="160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資料庫篩選條件少，數據使用較固定</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949124">
                <a:tc>
                  <a:txBody>
                    <a:bodyPr/>
                    <a:lstStyle/>
                    <a:p>
                      <a:pPr>
                        <a:spcAft>
                          <a:spcPts val="0"/>
                        </a:spcAft>
                      </a:pPr>
                      <a:r>
                        <a:rPr lang="zh-TW" sz="1700" kern="100" dirty="0">
                          <a:effectLst/>
                          <a:latin typeface="微軟正黑體" panose="020B0604030504040204" pitchFamily="34" charset="-120"/>
                          <a:ea typeface="微軟正黑體" panose="020B0604030504040204" pitchFamily="34" charset="-120"/>
                        </a:rPr>
                        <a:t>資料呈現</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具有文字、數據、多樣分析圖表、投資熱點地圖、時間軸、文字雲等多樣呈現資料方式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文字</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數據分析表為主</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87140">
                <a:tc>
                  <a:txBody>
                    <a:bodyPr/>
                    <a:lstStyle/>
                    <a:p>
                      <a:pPr>
                        <a:spcAft>
                          <a:spcPts val="0"/>
                        </a:spcAft>
                      </a:pPr>
                      <a:r>
                        <a:rPr lang="zh-TW" sz="1700" kern="100" dirty="0">
                          <a:effectLst/>
                          <a:latin typeface="微軟正黑體" panose="020B0604030504040204" pitchFamily="34" charset="-120"/>
                          <a:ea typeface="微軟正黑體" panose="020B0604030504040204" pitchFamily="34" charset="-120"/>
                        </a:rPr>
                        <a:t>資料精確性</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每秒更新</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每季更新</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759839">
                <a:tc>
                  <a:txBody>
                    <a:bodyPr/>
                    <a:lstStyle/>
                    <a:p>
                      <a:pPr>
                        <a:spcAft>
                          <a:spcPts val="0"/>
                        </a:spcAft>
                      </a:pPr>
                      <a:r>
                        <a:rPr lang="zh-TW" sz="1700" kern="100" dirty="0">
                          <a:effectLst/>
                          <a:latin typeface="微軟正黑體" panose="020B0604030504040204" pitchFamily="34" charset="-120"/>
                          <a:ea typeface="微軟正黑體" panose="020B0604030504040204" pitchFamily="34" charset="-120"/>
                        </a:rPr>
                        <a:t>其他服務</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電子新聞，技術發展趨勢性質為主</a:t>
                      </a:r>
                      <a:endParaRPr lang="en-US" altLang="zh-TW" sz="160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每年不定期發布各技術</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產業領域最有潛力的前</a:t>
                      </a:r>
                      <a:r>
                        <a:rPr lang="en-US" altLang="zh-TW" sz="1600" kern="100" dirty="0" smtClean="0">
                          <a:effectLst/>
                          <a:latin typeface="微軟正黑體" panose="020B0604030504040204" pitchFamily="34" charset="-120"/>
                          <a:ea typeface="微軟正黑體" panose="020B0604030504040204" pitchFamily="34" charset="-120"/>
                        </a:rPr>
                        <a:t>100</a:t>
                      </a:r>
                      <a:r>
                        <a:rPr lang="zh-TW" altLang="en-US" sz="1600" kern="100" dirty="0" smtClean="0">
                          <a:effectLst/>
                          <a:latin typeface="微軟正黑體" panose="020B0604030504040204" pitchFamily="34" charset="-120"/>
                          <a:ea typeface="微軟正黑體" panose="020B0604030504040204" pitchFamily="34" charset="-120"/>
                        </a:rPr>
                        <a:t>家新創公司報導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投資新聞</a:t>
                      </a:r>
                      <a:endParaRPr lang="en-US" altLang="zh-TW" sz="160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Arial" panose="020B0604020202020204" pitchFamily="34" charset="0"/>
                        <a:buChar char="•"/>
                      </a:pPr>
                      <a:r>
                        <a:rPr lang="zh-TW" altLang="en-US" sz="1600" kern="100" dirty="0" smtClean="0">
                          <a:effectLst/>
                          <a:latin typeface="微軟正黑體" panose="020B0604030504040204" pitchFamily="34" charset="-120"/>
                          <a:ea typeface="微軟正黑體" panose="020B0604030504040204" pitchFamily="34" charset="-120"/>
                        </a:rPr>
                        <a:t>線上研討會</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sp>
        <p:nvSpPr>
          <p:cNvPr id="3" name="文字方塊 2"/>
          <p:cNvSpPr txBox="1"/>
          <p:nvPr/>
        </p:nvSpPr>
        <p:spPr>
          <a:xfrm>
            <a:off x="324091" y="6504969"/>
            <a:ext cx="4687747" cy="246221"/>
          </a:xfrm>
          <a:prstGeom prst="rect">
            <a:avLst/>
          </a:prstGeom>
          <a:noFill/>
        </p:spPr>
        <p:txBody>
          <a:bodyPr wrap="square" rtlCol="0">
            <a:spAutoFit/>
          </a:bodyPr>
          <a:lstStyle/>
          <a:p>
            <a:r>
              <a:rPr lang="zh-TW" altLang="en-US" sz="1000" dirty="0" smtClean="0"/>
              <a:t>資料來源 </a:t>
            </a:r>
            <a:r>
              <a:rPr lang="en-US" altLang="zh-TW" sz="1000" dirty="0" smtClean="0"/>
              <a:t>:</a:t>
            </a:r>
            <a:r>
              <a:rPr lang="zh-TW" altLang="en-US" sz="1000" dirty="0" smtClean="0"/>
              <a:t> </a:t>
            </a:r>
            <a:r>
              <a:rPr lang="en-US" altLang="zh-TW" sz="1000" dirty="0" smtClean="0"/>
              <a:t>CB</a:t>
            </a:r>
            <a:r>
              <a:rPr lang="zh-TW" altLang="en-US" sz="1000" dirty="0" smtClean="0"/>
              <a:t> </a:t>
            </a:r>
            <a:r>
              <a:rPr lang="en-US" altLang="zh-TW" sz="1000" dirty="0" smtClean="0"/>
              <a:t>Insights, </a:t>
            </a:r>
            <a:r>
              <a:rPr lang="en-US" altLang="zh-TW" sz="1000" dirty="0" err="1" smtClean="0"/>
              <a:t>Crunchbase</a:t>
            </a:r>
            <a:r>
              <a:rPr lang="en-US" altLang="zh-TW" sz="1000" dirty="0" smtClean="0"/>
              <a:t>, NVCA</a:t>
            </a:r>
            <a:r>
              <a:rPr lang="zh-TW" altLang="en-US" sz="1000" dirty="0" smtClean="0"/>
              <a:t>，工研院產服中心整理 </a:t>
            </a:r>
            <a:r>
              <a:rPr lang="en-US" altLang="zh-TW" sz="1000" dirty="0" smtClean="0"/>
              <a:t>(2017/04)</a:t>
            </a:r>
            <a:endParaRPr lang="zh-TW" altLang="en-US" sz="1000" dirty="0"/>
          </a:p>
        </p:txBody>
      </p:sp>
    </p:spTree>
    <p:extLst>
      <p:ext uri="{BB962C8B-B14F-4D97-AF65-F5344CB8AC3E}">
        <p14:creationId xmlns:p14="http://schemas.microsoft.com/office/powerpoint/2010/main" val="4256813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3769"/>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投資金額分析</a:t>
            </a:r>
            <a:endParaRPr lang="zh-TW" altLang="en-US" sz="30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01842" y="660322"/>
            <a:ext cx="8620216"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Q416</a:t>
            </a:r>
            <a:r>
              <a:rPr lang="zh-TW" altLang="en-US" dirty="0" smtClean="0">
                <a:latin typeface="微軟正黑體" panose="020B0604030504040204" pitchFamily="34" charset="-120"/>
                <a:ea typeface="微軟正黑體" panose="020B0604030504040204" pitchFamily="34" charset="-120"/>
              </a:rPr>
              <a:t>北美創投的投資規模佔了全球</a:t>
            </a:r>
            <a:r>
              <a:rPr lang="en-US" altLang="zh-TW" dirty="0" smtClean="0">
                <a:latin typeface="微軟正黑體" panose="020B0604030504040204" pitchFamily="34" charset="-120"/>
                <a:ea typeface="微軟正黑體" panose="020B0604030504040204" pitchFamily="34" charset="-120"/>
              </a:rPr>
              <a:t>64</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全球、美國、矽谷皆以</a:t>
            </a:r>
            <a:r>
              <a:rPr lang="en-US" altLang="zh-TW" dirty="0" smtClean="0">
                <a:solidFill>
                  <a:srgbClr val="0000FF"/>
                </a:solidFill>
                <a:latin typeface="微軟正黑體" panose="020B0604030504040204" pitchFamily="34" charset="-120"/>
                <a:ea typeface="微軟正黑體" panose="020B0604030504040204" pitchFamily="34" charset="-120"/>
              </a:rPr>
              <a:t>Internet</a:t>
            </a:r>
            <a:r>
              <a:rPr lang="zh-TW" altLang="en-US" dirty="0" smtClean="0">
                <a:latin typeface="微軟正黑體" panose="020B0604030504040204" pitchFamily="34" charset="-120"/>
                <a:ea typeface="微軟正黑體" panose="020B0604030504040204" pitchFamily="34" charset="-120"/>
              </a:rPr>
              <a:t>領域投資金額最多，美國約佔全球的</a:t>
            </a:r>
            <a:r>
              <a:rPr lang="en-US" altLang="zh-TW" dirty="0" smtClean="0">
                <a:latin typeface="微軟正黑體" panose="020B0604030504040204" pitchFamily="34" charset="-120"/>
                <a:ea typeface="微軟正黑體" panose="020B0604030504040204" pitchFamily="34" charset="-120"/>
              </a:rPr>
              <a:t>47%</a:t>
            </a:r>
            <a:r>
              <a:rPr lang="zh-TW" altLang="en-US" dirty="0" smtClean="0">
                <a:latin typeface="微軟正黑體" panose="020B0604030504040204" pitchFamily="34" charset="-120"/>
                <a:ea typeface="微軟正黑體" panose="020B0604030504040204" pitchFamily="34" charset="-120"/>
              </a:rPr>
              <a:t>，矽谷則佔美國的三分之ㄧ強。</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全球與矽谷在</a:t>
            </a:r>
            <a:r>
              <a:rPr lang="en-US" altLang="zh-TW" dirty="0" smtClean="0">
                <a:latin typeface="微軟正黑體" panose="020B0604030504040204" pitchFamily="34" charset="-120"/>
                <a:ea typeface="微軟正黑體" panose="020B0604030504040204" pitchFamily="34" charset="-120"/>
              </a:rPr>
              <a:t>Mobile</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&amp;</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Telecommunications</a:t>
            </a:r>
            <a:r>
              <a:rPr lang="zh-TW" altLang="en-US" dirty="0" smtClean="0">
                <a:latin typeface="微軟正黑體" panose="020B0604030504040204" pitchFamily="34" charset="-120"/>
                <a:ea typeface="微軟正黑體" panose="020B0604030504040204" pitchFamily="34" charset="-120"/>
              </a:rPr>
              <a:t>的投注金額皆高，單以全美地區而言，</a:t>
            </a:r>
            <a:r>
              <a:rPr lang="en-US" altLang="zh-TW" dirty="0" smtClean="0">
                <a:latin typeface="微軟正黑體" panose="020B0604030504040204" pitchFamily="34" charset="-120"/>
                <a:ea typeface="微軟正黑體" panose="020B0604030504040204" pitchFamily="34" charset="-120"/>
              </a:rPr>
              <a:t>Healthcare</a:t>
            </a:r>
            <a:r>
              <a:rPr lang="zh-TW" altLang="en-US" dirty="0" smtClean="0">
                <a:latin typeface="微軟正黑體" panose="020B0604030504040204" pitchFamily="34" charset="-120"/>
                <a:ea typeface="微軟正黑體" panose="020B0604030504040204" pitchFamily="34" charset="-120"/>
              </a:rPr>
              <a:t>和</a:t>
            </a:r>
            <a:r>
              <a:rPr lang="en-US" altLang="zh-TW" dirty="0" smtClean="0">
                <a:latin typeface="微軟正黑體" panose="020B0604030504040204" pitchFamily="34" charset="-120"/>
                <a:ea typeface="微軟正黑體" panose="020B0604030504040204" pitchFamily="34" charset="-120"/>
              </a:rPr>
              <a:t>Software</a:t>
            </a:r>
            <a:r>
              <a:rPr lang="zh-TW" altLang="en-US" dirty="0" smtClean="0">
                <a:latin typeface="微軟正黑體" panose="020B0604030504040204" pitchFamily="34" charset="-120"/>
                <a:ea typeface="微軟正黑體" panose="020B0604030504040204" pitchFamily="34" charset="-120"/>
              </a:rPr>
              <a:t>的投資金額也相當有潛力</a:t>
            </a:r>
            <a:endParaRPr lang="zh-TW" altLang="en-US"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13064" y="6341940"/>
            <a:ext cx="3630967"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資料來源：</a:t>
            </a:r>
            <a:r>
              <a:rPr lang="en-US" altLang="zh-TW" sz="1200" b="1" dirty="0" smtClean="0">
                <a:latin typeface="微軟正黑體" panose="020B0604030504040204" pitchFamily="34" charset="-120"/>
                <a:ea typeface="微軟正黑體" panose="020B0604030504040204" pitchFamily="34" charset="-120"/>
              </a:rPr>
              <a:t>CB</a:t>
            </a:r>
            <a:r>
              <a:rPr lang="zh-TW" altLang="en-US" sz="1200" b="1" dirty="0" smtClean="0">
                <a:latin typeface="微軟正黑體" panose="020B0604030504040204" pitchFamily="34" charset="-120"/>
                <a:ea typeface="微軟正黑體" panose="020B0604030504040204" pitchFamily="34" charset="-120"/>
              </a:rPr>
              <a:t> </a:t>
            </a:r>
            <a:r>
              <a:rPr lang="en-US" altLang="zh-TW" sz="1200" b="1" dirty="0" smtClean="0">
                <a:latin typeface="微軟正黑體" panose="020B0604030504040204" pitchFamily="34" charset="-120"/>
                <a:ea typeface="微軟正黑體" panose="020B0604030504040204" pitchFamily="34" charset="-120"/>
              </a:rPr>
              <a:t>Insights</a:t>
            </a:r>
            <a:r>
              <a:rPr lang="zh-TW" altLang="en-US" sz="1200" b="1" dirty="0" smtClean="0">
                <a:latin typeface="微軟正黑體" panose="020B0604030504040204" pitchFamily="34" charset="-120"/>
                <a:ea typeface="微軟正黑體" panose="020B0604030504040204" pitchFamily="34" charset="-120"/>
              </a:rPr>
              <a:t> </a:t>
            </a:r>
            <a:r>
              <a:rPr lang="en-US" altLang="zh-TW" sz="1200" b="1" dirty="0" smtClean="0">
                <a:latin typeface="微軟正黑體" panose="020B0604030504040204" pitchFamily="34" charset="-120"/>
                <a:ea typeface="微軟正黑體" panose="020B0604030504040204" pitchFamily="34" charset="-120"/>
              </a:rPr>
              <a:t>(2017/04)</a:t>
            </a:r>
            <a:endParaRPr lang="zh-TW" altLang="en-US" sz="1200" b="1" dirty="0">
              <a:latin typeface="微軟正黑體" panose="020B0604030504040204" pitchFamily="34" charset="-120"/>
              <a:ea typeface="微軟正黑體" panose="020B0604030504040204"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2890712608"/>
              </p:ext>
            </p:extLst>
          </p:nvPr>
        </p:nvGraphicFramePr>
        <p:xfrm>
          <a:off x="113016" y="2062350"/>
          <a:ext cx="8876238" cy="4556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734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srcRect l="6575" t="16931" r="49895" b="17397"/>
          <a:stretch/>
        </p:blipFill>
        <p:spPr>
          <a:xfrm>
            <a:off x="1138612" y="686164"/>
            <a:ext cx="6919415" cy="5398703"/>
          </a:xfrm>
          <a:prstGeom prst="rect">
            <a:avLst/>
          </a:prstGeom>
        </p:spPr>
      </p:pic>
      <p:sp>
        <p:nvSpPr>
          <p:cNvPr id="8" name="橢圓 7"/>
          <p:cNvSpPr/>
          <p:nvPr/>
        </p:nvSpPr>
        <p:spPr bwMode="auto">
          <a:xfrm>
            <a:off x="5011287" y="2114642"/>
            <a:ext cx="1446663" cy="1214651"/>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9" name="橢圓 8"/>
          <p:cNvSpPr/>
          <p:nvPr/>
        </p:nvSpPr>
        <p:spPr bwMode="auto">
          <a:xfrm>
            <a:off x="6062411" y="3936469"/>
            <a:ext cx="1799230" cy="894043"/>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2" name="文字方塊 1"/>
          <p:cNvSpPr txBox="1"/>
          <p:nvPr/>
        </p:nvSpPr>
        <p:spPr>
          <a:xfrm>
            <a:off x="324091" y="6273477"/>
            <a:ext cx="7824486" cy="461665"/>
          </a:xfrm>
          <a:prstGeom prst="rect">
            <a:avLst/>
          </a:prstGeom>
          <a:noFill/>
        </p:spPr>
        <p:txBody>
          <a:bodyPr wrap="square" rtlCol="0">
            <a:spAutoFit/>
          </a:bodyPr>
          <a:lstStyle/>
          <a:p>
            <a:r>
              <a:rPr lang="zh-TW" altLang="en-US" sz="1200" dirty="0" smtClean="0"/>
              <a:t>資料來源：</a:t>
            </a:r>
            <a:r>
              <a:rPr lang="en-US" altLang="zh-TW" sz="1200" dirty="0"/>
              <a:t>https://eng.chikawatanabe.com/2016/03/09/which-startup-database-is-better-comparing-cb-insights-pitchboo-privco-datafox-and-mattermark/</a:t>
            </a:r>
            <a:endParaRPr lang="zh-TW" altLang="en-US" sz="1200" dirty="0"/>
          </a:p>
        </p:txBody>
      </p:sp>
    </p:spTree>
    <p:extLst>
      <p:ext uri="{BB962C8B-B14F-4D97-AF65-F5344CB8AC3E}">
        <p14:creationId xmlns:p14="http://schemas.microsoft.com/office/powerpoint/2010/main" val="449685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665" y="5982812"/>
            <a:ext cx="9144000" cy="461665"/>
          </a:xfrm>
          <a:prstGeom prst="rect">
            <a:avLst/>
          </a:prstGeom>
        </p:spPr>
        <p:txBody>
          <a:bodyPr wrap="square">
            <a:spAutoFit/>
          </a:bodyPr>
          <a:lstStyle/>
          <a:p>
            <a:r>
              <a:rPr lang="zh-TW" altLang="en-US" sz="1200" dirty="0" smtClean="0">
                <a:solidFill>
                  <a:schemeClr val="tx1">
                    <a:lumMod val="95000"/>
                    <a:lumOff val="5000"/>
                  </a:schemeClr>
                </a:solidFill>
              </a:rPr>
              <a:t>資料來源：https</a:t>
            </a:r>
            <a:r>
              <a:rPr lang="zh-TW" altLang="en-US" sz="1200" dirty="0">
                <a:solidFill>
                  <a:schemeClr val="tx1">
                    <a:lumMod val="95000"/>
                    <a:lumOff val="5000"/>
                  </a:schemeClr>
                </a:solidFill>
              </a:rPr>
              <a:t>://comparisons.financesonline.com/cb-insights-vs-pitchboo</a:t>
            </a:r>
            <a:r>
              <a:rPr lang="zh-TW" altLang="en-US" sz="1200" dirty="0" smtClean="0">
                <a:solidFill>
                  <a:schemeClr val="tx1">
                    <a:lumMod val="95000"/>
                    <a:lumOff val="5000"/>
                  </a:schemeClr>
                </a:solidFill>
              </a:rPr>
              <a:t>k</a:t>
            </a:r>
            <a:endParaRPr lang="en-US" altLang="zh-TW" sz="1200" dirty="0" smtClean="0">
              <a:solidFill>
                <a:schemeClr val="tx1">
                  <a:lumMod val="95000"/>
                  <a:lumOff val="5000"/>
                </a:schemeClr>
              </a:solidFill>
            </a:endParaRPr>
          </a:p>
          <a:p>
            <a:endParaRPr lang="zh-TW" altLang="en-US" sz="1200" dirty="0">
              <a:solidFill>
                <a:schemeClr val="tx1">
                  <a:lumMod val="95000"/>
                  <a:lumOff val="5000"/>
                </a:schemeClr>
              </a:solidFill>
            </a:endParaRPr>
          </a:p>
        </p:txBody>
      </p:sp>
      <p:pic>
        <p:nvPicPr>
          <p:cNvPr id="5" name="圖片 4"/>
          <p:cNvPicPr>
            <a:picLocks noChangeAspect="1"/>
          </p:cNvPicPr>
          <p:nvPr/>
        </p:nvPicPr>
        <p:blipFill rotWithShape="1">
          <a:blip r:embed="rId2"/>
          <a:srcRect l="7937" t="15252" r="31395" b="26965"/>
          <a:stretch/>
        </p:blipFill>
        <p:spPr>
          <a:xfrm>
            <a:off x="442108" y="1313295"/>
            <a:ext cx="7706470" cy="4126806"/>
          </a:xfrm>
          <a:prstGeom prst="rect">
            <a:avLst/>
          </a:prstGeom>
        </p:spPr>
      </p:pic>
    </p:spTree>
    <p:extLst>
      <p:ext uri="{BB962C8B-B14F-4D97-AF65-F5344CB8AC3E}">
        <p14:creationId xmlns:p14="http://schemas.microsoft.com/office/powerpoint/2010/main" val="392004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3154"/>
            <a:ext cx="9144000" cy="1325563"/>
          </a:xfrm>
        </p:spPr>
        <p:txBody>
          <a:bodyPr>
            <a:normAutofit/>
          </a:bodyPr>
          <a:lstStyle/>
          <a:p>
            <a:pPr algn="ctr"/>
            <a:r>
              <a:rPr lang="zh-TW" altLang="en-US" sz="3000" b="1" dirty="0" smtClean="0">
                <a:latin typeface="微軟正黑體" panose="020B0604030504040204" pitchFamily="34" charset="-120"/>
                <a:ea typeface="微軟正黑體" panose="020B0604030504040204" pitchFamily="34" charset="-120"/>
                <a:cs typeface="Times New Roman" panose="02020603050405020304" pitchFamily="18" charset="0"/>
              </a:rPr>
              <a:t>投資筆數分析</a:t>
            </a:r>
            <a:endPar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p:cNvSpPr txBox="1"/>
          <p:nvPr/>
        </p:nvSpPr>
        <p:spPr>
          <a:xfrm>
            <a:off x="290860" y="889517"/>
            <a:ext cx="8736678" cy="923330"/>
          </a:xfrm>
          <a:prstGeom prst="rect">
            <a:avLst/>
          </a:prstGeom>
          <a:noFill/>
        </p:spPr>
        <p:txBody>
          <a:bodyPr wrap="square" rtlCol="0">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全球、美國和矽谷以</a:t>
            </a:r>
            <a:r>
              <a:rPr lang="en-US" altLang="zh-TW" dirty="0" smtClean="0">
                <a:latin typeface="微軟正黑體" panose="020B0604030504040204" pitchFamily="34" charset="-120"/>
                <a:ea typeface="微軟正黑體" panose="020B0604030504040204" pitchFamily="34" charset="-120"/>
              </a:rPr>
              <a:t>Internet</a:t>
            </a:r>
            <a:r>
              <a:rPr lang="zh-TW" altLang="en-US" dirty="0" smtClean="0">
                <a:latin typeface="微軟正黑體" panose="020B0604030504040204" pitchFamily="34" charset="-120"/>
                <a:ea typeface="微軟正黑體" panose="020B0604030504040204" pitchFamily="34" charset="-120"/>
              </a:rPr>
              <a:t>最多</a:t>
            </a:r>
            <a:r>
              <a:rPr lang="zh-TW" altLang="en-US" dirty="0">
                <a:latin typeface="微軟正黑體" panose="020B0604030504040204" pitchFamily="34" charset="-120"/>
                <a:ea typeface="微軟正黑體" panose="020B0604030504040204" pitchFamily="34" charset="-120"/>
              </a:rPr>
              <a:t>，美國約佔全球的</a:t>
            </a:r>
            <a:r>
              <a:rPr lang="en-US" altLang="zh-TW" dirty="0" smtClean="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，矽谷</a:t>
            </a:r>
            <a:r>
              <a:rPr lang="zh-TW" altLang="en-US" dirty="0" smtClean="0">
                <a:latin typeface="微軟正黑體" panose="020B0604030504040204" pitchFamily="34" charset="-120"/>
                <a:ea typeface="微軟正黑體" panose="020B0604030504040204" pitchFamily="34" charset="-120"/>
              </a:rPr>
              <a:t>則</a:t>
            </a:r>
            <a:r>
              <a:rPr lang="zh-TW" altLang="en-US" dirty="0">
                <a:latin typeface="微軟正黑體" panose="020B0604030504040204" pitchFamily="34" charset="-120"/>
                <a:ea typeface="微軟正黑體" panose="020B0604030504040204" pitchFamily="34" charset="-120"/>
              </a:rPr>
              <a:t>只</a:t>
            </a:r>
            <a:r>
              <a:rPr lang="zh-TW" altLang="en-US" dirty="0" smtClean="0">
                <a:latin typeface="微軟正黑體" panose="020B0604030504040204" pitchFamily="34" charset="-120"/>
                <a:ea typeface="微軟正黑體" panose="020B0604030504040204" pitchFamily="34" charset="-120"/>
              </a:rPr>
              <a:t>佔</a:t>
            </a:r>
            <a:r>
              <a:rPr lang="zh-TW" altLang="en-US" dirty="0">
                <a:latin typeface="微軟正黑體" panose="020B0604030504040204" pitchFamily="34" charset="-120"/>
                <a:ea typeface="微軟正黑體" panose="020B0604030504040204" pitchFamily="34" charset="-120"/>
              </a:rPr>
              <a:t>美國</a:t>
            </a:r>
            <a:r>
              <a:rPr lang="zh-TW" altLang="en-US" dirty="0" smtClean="0">
                <a:latin typeface="微軟正黑體" panose="020B0604030504040204" pitchFamily="34" charset="-120"/>
                <a:ea typeface="微軟正黑體" panose="020B0604030504040204" pitchFamily="34" charset="-120"/>
              </a:rPr>
              <a:t>的</a:t>
            </a:r>
            <a:r>
              <a:rPr lang="en-US" altLang="zh-TW" dirty="0" smtClean="0">
                <a:latin typeface="微軟正黑體" panose="020B0604030504040204" pitchFamily="34" charset="-120"/>
                <a:ea typeface="微軟正黑體" panose="020B0604030504040204" pitchFamily="34" charset="-120"/>
              </a:rPr>
              <a:t>21%</a:t>
            </a:r>
            <a:endParaRPr lang="zh-TW" altLang="en-US"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矽谷投資</a:t>
            </a:r>
            <a:r>
              <a:rPr lang="en-US" altLang="zh-TW" dirty="0" smtClean="0">
                <a:latin typeface="微軟正黑體" panose="020B0604030504040204" pitchFamily="34" charset="-120"/>
                <a:ea typeface="微軟正黑體" panose="020B0604030504040204" pitchFamily="34" charset="-120"/>
              </a:rPr>
              <a:t>Healthcare</a:t>
            </a:r>
            <a:r>
              <a:rPr lang="zh-TW" altLang="en-US" dirty="0" smtClean="0">
                <a:latin typeface="微軟正黑體" panose="020B0604030504040204" pitchFamily="34" charset="-120"/>
                <a:ea typeface="微軟正黑體" panose="020B0604030504040204" pitchFamily="34" charset="-120"/>
              </a:rPr>
              <a:t>的筆數較</a:t>
            </a:r>
            <a:r>
              <a:rPr lang="en-US" altLang="zh-TW" dirty="0" smtClean="0">
                <a:latin typeface="微軟正黑體" panose="020B0604030504040204" pitchFamily="34" charset="-120"/>
                <a:ea typeface="微軟正黑體" panose="020B0604030504040204" pitchFamily="34" charset="-120"/>
              </a:rPr>
              <a:t>Mobile &amp; Telecommunication</a:t>
            </a:r>
            <a:r>
              <a:rPr lang="zh-TW" altLang="en-US" dirty="0" smtClean="0">
                <a:latin typeface="微軟正黑體" panose="020B0604030504040204" pitchFamily="34" charset="-120"/>
                <a:ea typeface="微軟正黑體" panose="020B0604030504040204" pitchFamily="34" charset="-120"/>
              </a:rPr>
              <a:t>為少，和全美趨勢不同</a:t>
            </a:r>
            <a:endParaRPr lang="zh-TW" altLang="en-US"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13064" y="6379518"/>
            <a:ext cx="3630967"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資料來源：</a:t>
            </a:r>
            <a:r>
              <a:rPr lang="en-US" altLang="zh-TW" sz="1200" b="1" dirty="0" smtClean="0">
                <a:latin typeface="微軟正黑體" panose="020B0604030504040204" pitchFamily="34" charset="-120"/>
                <a:ea typeface="微軟正黑體" panose="020B0604030504040204" pitchFamily="34" charset="-120"/>
              </a:rPr>
              <a:t>CB</a:t>
            </a:r>
            <a:r>
              <a:rPr lang="zh-TW" altLang="en-US" sz="1200" b="1" dirty="0" smtClean="0">
                <a:latin typeface="微軟正黑體" panose="020B0604030504040204" pitchFamily="34" charset="-120"/>
                <a:ea typeface="微軟正黑體" panose="020B0604030504040204" pitchFamily="34" charset="-120"/>
              </a:rPr>
              <a:t> </a:t>
            </a:r>
            <a:r>
              <a:rPr lang="en-US" altLang="zh-TW" sz="1200" b="1" dirty="0" smtClean="0">
                <a:latin typeface="微軟正黑體" panose="020B0604030504040204" pitchFamily="34" charset="-120"/>
                <a:ea typeface="微軟正黑體" panose="020B0604030504040204" pitchFamily="34" charset="-120"/>
              </a:rPr>
              <a:t>Insights</a:t>
            </a:r>
            <a:r>
              <a:rPr lang="zh-TW" altLang="en-US" sz="1200" b="1" dirty="0" smtClean="0">
                <a:latin typeface="微軟正黑體" panose="020B0604030504040204" pitchFamily="34" charset="-120"/>
                <a:ea typeface="微軟正黑體" panose="020B0604030504040204" pitchFamily="34" charset="-120"/>
              </a:rPr>
              <a:t> </a:t>
            </a:r>
            <a:r>
              <a:rPr lang="en-US" altLang="zh-TW" sz="1200" b="1" dirty="0" smtClean="0">
                <a:latin typeface="微軟正黑體" panose="020B0604030504040204" pitchFamily="34" charset="-120"/>
                <a:ea typeface="微軟正黑體" panose="020B0604030504040204" pitchFamily="34" charset="-120"/>
              </a:rPr>
              <a:t>(2017/04)</a:t>
            </a:r>
            <a:endParaRPr lang="zh-TW" altLang="en-US" sz="1200" b="1" dirty="0">
              <a:latin typeface="微軟正黑體" panose="020B0604030504040204" pitchFamily="34" charset="-120"/>
              <a:ea typeface="微軟正黑體" panose="020B0604030504040204" pitchFamily="34" charset="-120"/>
            </a:endParaRPr>
          </a:p>
        </p:txBody>
      </p:sp>
      <p:graphicFrame>
        <p:nvGraphicFramePr>
          <p:cNvPr id="6" name="圖表 5"/>
          <p:cNvGraphicFramePr>
            <a:graphicFrameLocks/>
          </p:cNvGraphicFramePr>
          <p:nvPr>
            <p:extLst>
              <p:ext uri="{D42A27DB-BD31-4B8C-83A1-F6EECF244321}">
                <p14:modId xmlns:p14="http://schemas.microsoft.com/office/powerpoint/2010/main" val="2611848704"/>
              </p:ext>
            </p:extLst>
          </p:nvPr>
        </p:nvGraphicFramePr>
        <p:xfrm>
          <a:off x="116462" y="2064210"/>
          <a:ext cx="8911076" cy="4453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556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530"/>
            <a:ext cx="7886700" cy="1325563"/>
          </a:xfrm>
        </p:spPr>
        <p:txBody>
          <a:bodyPr>
            <a:normAutofit/>
          </a:bodyPr>
          <a:lstStyle/>
          <a:p>
            <a:pPr algn="ct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矽谷新創趨勢</a:t>
            </a:r>
          </a:p>
        </p:txBody>
      </p:sp>
      <p:sp>
        <p:nvSpPr>
          <p:cNvPr id="3" name="內容版面配置區 2"/>
          <p:cNvSpPr>
            <a:spLocks noGrp="1"/>
          </p:cNvSpPr>
          <p:nvPr>
            <p:ph idx="1"/>
          </p:nvPr>
        </p:nvSpPr>
        <p:spPr>
          <a:xfrm>
            <a:off x="233463" y="1206231"/>
            <a:ext cx="8647889" cy="4968538"/>
          </a:xfrm>
        </p:spPr>
        <p:txBody>
          <a:bodyPr>
            <a:noAutofit/>
          </a:bodyPr>
          <a:lstStyle/>
          <a:p>
            <a:pPr algn="just"/>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以</a:t>
            </a:r>
            <a:r>
              <a:rPr lang="en-US" altLang="zh-TW"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Internet</a:t>
            </a:r>
            <a:r>
              <a:rPr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領域</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來看，</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季獲投資的潛力新創，有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67%</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透過</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數據分析方式</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，在各領域（例如：廣告業、壽險業、房地產等）為客戶提供先進服務；另外的</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33%</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的新創為</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電商</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。投資數據顯示，在</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Internet</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領域中，目前以</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AI</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最受創投青睞</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以</a:t>
            </a:r>
            <a:r>
              <a:rPr lang="en-US"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Mobile &amp; Telecommunication</a:t>
            </a:r>
            <a:r>
              <a:rPr lang="zh-TW" altLang="en-US"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領域</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來看，本季獲投資的潛力新創，</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多數（</a:t>
            </a:r>
            <a:r>
              <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89%</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）為提供行動裝置使用者服務</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之公司，所提供的服務包含線上付款、遊戲、線上串流、資訊安全等。</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以</a:t>
            </a:r>
            <a:r>
              <a:rPr lang="en-US" altLang="zh-TW"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Healthcare</a:t>
            </a:r>
            <a:r>
              <a:rPr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領域</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來看，本季獲投資的潛力新創，有</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43%</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專注於新藥開發，</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29%</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專注於醫材</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。其餘獲投資的新創則來自新藥製程與疾病檢測。</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以</a:t>
            </a:r>
            <a:r>
              <a:rPr lang="en-US" altLang="zh-TW"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Software (non-internet/mobile)</a:t>
            </a:r>
            <a:r>
              <a:rPr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領域</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來看，本季獲投資的潛力新創無特定專注領域，但值得注意的是，</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三輪所選出的公司中，獲得最高投資金額的，為</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來自</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輪投資的無人車開發公司，其獲得的投資額（</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$50M</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）為其他</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獲選</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公司（</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$13M~$25M</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倍以上</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0430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2647" y="92747"/>
            <a:ext cx="8618706" cy="753555"/>
          </a:xfrm>
        </p:spPr>
        <p:txBody>
          <a:bodyPr>
            <a:normAutofit/>
          </a:bodyPr>
          <a:lstStyle/>
          <a:p>
            <a:pPr algn="ct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台矽合作關係價值鏈</a:t>
            </a:r>
          </a:p>
        </p:txBody>
      </p:sp>
      <p:sp>
        <p:nvSpPr>
          <p:cNvPr id="4" name="文字方塊 3"/>
          <p:cNvSpPr txBox="1"/>
          <p:nvPr/>
        </p:nvSpPr>
        <p:spPr>
          <a:xfrm>
            <a:off x="262647" y="758750"/>
            <a:ext cx="8618706" cy="1054135"/>
          </a:xfrm>
          <a:prstGeom prst="rect">
            <a:avLst/>
          </a:prstGeom>
          <a:noFill/>
        </p:spPr>
        <p:txBody>
          <a:bodyPr wrap="square" rtlCol="0">
            <a:spAutoFit/>
          </a:bodyPr>
          <a:lstStyle/>
          <a:p>
            <a:pPr marL="285750" indent="-285750">
              <a:lnSpc>
                <a:spcPts val="2500"/>
              </a:lnSpc>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價值鏈</a:t>
            </a:r>
            <a:r>
              <a:rPr lang="zh-TW" altLang="en-US" dirty="0" smtClean="0">
                <a:latin typeface="微軟正黑體" panose="020B0604030504040204" pitchFamily="34" charset="-120"/>
                <a:ea typeface="微軟正黑體" panose="020B0604030504040204" pitchFamily="34" charset="-120"/>
              </a:rPr>
              <a:t>：所有經濟活動中，能夠</a:t>
            </a:r>
            <a:r>
              <a:rPr lang="zh-TW" altLang="en-US" b="1" dirty="0" smtClean="0">
                <a:solidFill>
                  <a:srgbClr val="0000FF"/>
                </a:solidFill>
                <a:latin typeface="微軟正黑體" panose="020B0604030504040204" pitchFamily="34" charset="-120"/>
                <a:ea typeface="微軟正黑體" panose="020B0604030504040204" pitchFamily="34" charset="-120"/>
              </a:rPr>
              <a:t>創造出新的附加價值</a:t>
            </a:r>
            <a:r>
              <a:rPr lang="zh-TW" altLang="en-US" dirty="0" smtClean="0">
                <a:latin typeface="微軟正黑體" panose="020B0604030504040204" pitchFamily="34" charset="-120"/>
                <a:ea typeface="微軟正黑體" panose="020B0604030504040204" pitchFamily="34" charset="-120"/>
              </a:rPr>
              <a:t>的環節，就可納入價值鏈中</a:t>
            </a:r>
            <a:endParaRPr lang="en-US" altLang="zh-TW" dirty="0" smtClean="0">
              <a:latin typeface="微軟正黑體" panose="020B0604030504040204" pitchFamily="34" charset="-120"/>
              <a:ea typeface="微軟正黑體" panose="020B0604030504040204" pitchFamily="34" charset="-120"/>
            </a:endParaRPr>
          </a:p>
          <a:p>
            <a:pPr marL="285750" indent="-285750">
              <a:lnSpc>
                <a:spcPts val="2500"/>
              </a:lnSpc>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解構台灣與矽谷合作關係，創造價值的型態可為兩類來進行：</a:t>
            </a:r>
            <a:r>
              <a:rPr lang="zh-TW" altLang="en-US" b="1" dirty="0" smtClean="0">
                <a:solidFill>
                  <a:srgbClr val="0000FF"/>
                </a:solidFill>
                <a:latin typeface="微軟正黑體" panose="020B0604030504040204" pitchFamily="34" charset="-120"/>
                <a:ea typeface="微軟正黑體" panose="020B0604030504040204" pitchFamily="34" charset="-120"/>
              </a:rPr>
              <a:t>「產業價值鏈合作關係」與「開放式創新聯盟」</a:t>
            </a:r>
            <a:endParaRPr lang="zh-TW" altLang="en-US" b="1"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62648" y="1926075"/>
            <a:ext cx="2344366" cy="3501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55643" y="1926075"/>
            <a:ext cx="2587557" cy="338554"/>
          </a:xfrm>
          <a:prstGeom prst="rect">
            <a:avLst/>
          </a:prstGeom>
          <a:noFill/>
        </p:spPr>
        <p:txBody>
          <a:bodyPr wrap="square" rtlCol="0">
            <a:spAutoFit/>
          </a:bodyPr>
          <a:lstStyle/>
          <a:p>
            <a:pPr algn="ctr"/>
            <a:r>
              <a:rPr lang="zh-TW" altLang="en-US" sz="1600" b="1" dirty="0" smtClean="0">
                <a:solidFill>
                  <a:schemeClr val="bg1"/>
                </a:solidFill>
                <a:latin typeface="微軟正黑體" panose="020B0604030504040204" pitchFamily="34" charset="-120"/>
                <a:ea typeface="微軟正黑體" panose="020B0604030504040204" pitchFamily="34" charset="-120"/>
              </a:rPr>
              <a:t>產業價值鏈</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262647" y="4163438"/>
            <a:ext cx="861870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62647" y="2295726"/>
            <a:ext cx="5768502" cy="323165"/>
          </a:xfrm>
          <a:prstGeom prst="rect">
            <a:avLst/>
          </a:prstGeom>
          <a:noFill/>
        </p:spPr>
        <p:txBody>
          <a:bodyPr wrap="square" rtlCol="0">
            <a:spAutoFit/>
          </a:bodyPr>
          <a:lstStyle/>
          <a:p>
            <a:r>
              <a:rPr lang="zh-TW" altLang="en-US" sz="1500" b="1" dirty="0" smtClean="0">
                <a:latin typeface="微軟正黑體" panose="020B0604030504040204" pitchFamily="34" charset="-120"/>
                <a:ea typeface="微軟正黑體" panose="020B0604030504040204" pitchFamily="34" charset="-120"/>
              </a:rPr>
              <a:t>合作關係的價值創造</a:t>
            </a:r>
            <a:r>
              <a:rPr lang="zh-TW" altLang="en-US" sz="15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500" b="1" dirty="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1500" b="1" dirty="0" smtClean="0">
                <a:latin typeface="微軟正黑體" panose="020B0604030504040204" pitchFamily="34" charset="-120"/>
                <a:ea typeface="微軟正黑體" panose="020B0604030504040204" pitchFamily="34" charset="-120"/>
                <a:sym typeface="Wingdings" panose="05000000000000000000" pitchFamily="2" charset="2"/>
              </a:rPr>
              <a:t>(1)</a:t>
            </a:r>
            <a:r>
              <a:rPr lang="zh-TW" altLang="en-US" sz="15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500" b="1" dirty="0" smtClean="0">
                <a:latin typeface="微軟正黑體" panose="020B0604030504040204" pitchFamily="34" charset="-120"/>
                <a:ea typeface="微軟正黑體" panose="020B0604030504040204" pitchFamily="34" charset="-120"/>
                <a:sym typeface="Wingdings" panose="05000000000000000000" pitchFamily="2" charset="2"/>
              </a:rPr>
              <a:t>創造成本優勢  </a:t>
            </a:r>
            <a:r>
              <a:rPr lang="en-US" altLang="zh-TW" sz="1500" b="1" dirty="0" smtClean="0">
                <a:latin typeface="微軟正黑體" panose="020B0604030504040204" pitchFamily="34" charset="-120"/>
                <a:ea typeface="微軟正黑體" panose="020B0604030504040204" pitchFamily="34" charset="-120"/>
                <a:sym typeface="Wingdings" panose="05000000000000000000" pitchFamily="2" charset="2"/>
              </a:rPr>
              <a:t>(2)</a:t>
            </a:r>
            <a:r>
              <a:rPr lang="zh-TW" altLang="en-US" sz="1500" b="1" dirty="0" smtClean="0">
                <a:latin typeface="微軟正黑體" panose="020B0604030504040204" pitchFamily="34" charset="-120"/>
                <a:ea typeface="微軟正黑體" panose="020B0604030504040204" pitchFamily="34" charset="-120"/>
                <a:sym typeface="Wingdings" panose="05000000000000000000" pitchFamily="2" charset="2"/>
              </a:rPr>
              <a:t> 創造產品差異化</a:t>
            </a:r>
            <a:endParaRPr lang="zh-TW" altLang="en-US" sz="1500" b="1" dirty="0">
              <a:latin typeface="微軟正黑體" panose="020B0604030504040204" pitchFamily="34" charset="-120"/>
              <a:ea typeface="微軟正黑體" panose="020B0604030504040204" pitchFamily="34" charset="-120"/>
            </a:endParaRPr>
          </a:p>
        </p:txBody>
      </p:sp>
      <p:graphicFrame>
        <p:nvGraphicFramePr>
          <p:cNvPr id="10" name="資料庫圖表 9"/>
          <p:cNvGraphicFramePr/>
          <p:nvPr>
            <p:extLst>
              <p:ext uri="{D42A27DB-BD31-4B8C-83A1-F6EECF244321}">
                <p14:modId xmlns:p14="http://schemas.microsoft.com/office/powerpoint/2010/main" val="378113597"/>
              </p:ext>
            </p:extLst>
          </p:nvPr>
        </p:nvGraphicFramePr>
        <p:xfrm>
          <a:off x="1099226" y="1667950"/>
          <a:ext cx="7023370" cy="2981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字方塊 10"/>
          <p:cNvSpPr txBox="1"/>
          <p:nvPr/>
        </p:nvSpPr>
        <p:spPr>
          <a:xfrm>
            <a:off x="1099226" y="3647874"/>
            <a:ext cx="1352144" cy="492443"/>
          </a:xfrm>
          <a:prstGeom prst="rect">
            <a:avLst/>
          </a:prstGeom>
          <a:noFill/>
        </p:spPr>
        <p:txBody>
          <a:bodyPr wrap="square" rtlCol="0">
            <a:spAutoFit/>
          </a:bodyPr>
          <a:lstStyle/>
          <a:p>
            <a:r>
              <a:rPr lang="zh-TW" altLang="en-US" sz="1300" dirty="0" smtClean="0">
                <a:latin typeface="微軟正黑體" panose="020B0604030504040204" pitchFamily="34" charset="-120"/>
                <a:ea typeface="微軟正黑體" panose="020B0604030504040204" pitchFamily="34" charset="-120"/>
              </a:rPr>
              <a:t>試製、製造、零組件供應</a:t>
            </a:r>
            <a:endParaRPr lang="zh-TW" altLang="en-US" sz="13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031791" y="3644627"/>
            <a:ext cx="1287290" cy="492443"/>
          </a:xfrm>
          <a:prstGeom prst="rect">
            <a:avLst/>
          </a:prstGeom>
          <a:noFill/>
        </p:spPr>
        <p:txBody>
          <a:bodyPr wrap="square" rtlCol="0">
            <a:spAutoFit/>
          </a:bodyPr>
          <a:lstStyle/>
          <a:p>
            <a:r>
              <a:rPr lang="zh-TW" altLang="en-US" sz="1300" dirty="0" smtClean="0">
                <a:latin typeface="微軟正黑體" panose="020B0604030504040204" pitchFamily="34" charset="-120"/>
                <a:ea typeface="微軟正黑體" panose="020B0604030504040204" pitchFamily="34" charset="-120"/>
              </a:rPr>
              <a:t>產品規劃、技術合作</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併購</a:t>
            </a:r>
            <a:endParaRPr lang="zh-TW" altLang="en-US" sz="13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925446" y="3641379"/>
            <a:ext cx="1287290" cy="492443"/>
          </a:xfrm>
          <a:prstGeom prst="rect">
            <a:avLst/>
          </a:prstGeom>
          <a:noFill/>
        </p:spPr>
        <p:txBody>
          <a:bodyPr wrap="square" rtlCol="0">
            <a:spAutoFit/>
          </a:bodyPr>
          <a:lstStyle/>
          <a:p>
            <a:r>
              <a:rPr lang="zh-TW" altLang="en-US" sz="1300" dirty="0" smtClean="0">
                <a:latin typeface="微軟正黑體" panose="020B0604030504040204" pitchFamily="34" charset="-120"/>
                <a:ea typeface="微軟正黑體" panose="020B0604030504040204" pitchFamily="34" charset="-120"/>
              </a:rPr>
              <a:t>通路策略夥伴、物流管理策略</a:t>
            </a:r>
            <a:endParaRPr lang="zh-TW" altLang="en-US" sz="13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858013" y="3638131"/>
            <a:ext cx="1287290" cy="492443"/>
          </a:xfrm>
          <a:prstGeom prst="rect">
            <a:avLst/>
          </a:prstGeom>
          <a:noFill/>
        </p:spPr>
        <p:txBody>
          <a:bodyPr wrap="square" rtlCol="0">
            <a:spAutoFit/>
          </a:bodyPr>
          <a:lstStyle/>
          <a:p>
            <a:r>
              <a:rPr lang="zh-TW" altLang="en-US" sz="1300" dirty="0" smtClean="0">
                <a:latin typeface="微軟正黑體" panose="020B0604030504040204" pitchFamily="34" charset="-120"/>
                <a:ea typeface="微軟正黑體" panose="020B0604030504040204" pitchFamily="34" charset="-120"/>
              </a:rPr>
              <a:t>市場、使用者、消費者</a:t>
            </a:r>
            <a:endParaRPr lang="zh-TW" altLang="en-US" sz="1300" dirty="0">
              <a:latin typeface="微軟正黑體" panose="020B0604030504040204" pitchFamily="34" charset="-120"/>
              <a:ea typeface="微軟正黑體" panose="020B0604030504040204" pitchFamily="34" charset="-120"/>
            </a:endParaRPr>
          </a:p>
        </p:txBody>
      </p:sp>
      <p:sp>
        <p:nvSpPr>
          <p:cNvPr id="15" name="矩形 14"/>
          <p:cNvSpPr/>
          <p:nvPr/>
        </p:nvSpPr>
        <p:spPr>
          <a:xfrm>
            <a:off x="259400" y="4286662"/>
            <a:ext cx="2344366" cy="3501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152395" y="4286662"/>
            <a:ext cx="2587557" cy="338554"/>
          </a:xfrm>
          <a:prstGeom prst="rect">
            <a:avLst/>
          </a:prstGeom>
          <a:noFill/>
        </p:spPr>
        <p:txBody>
          <a:bodyPr wrap="square" rtlCol="0">
            <a:spAutoFit/>
          </a:bodyPr>
          <a:lstStyle/>
          <a:p>
            <a:pPr algn="ctr"/>
            <a:r>
              <a:rPr lang="zh-TW" altLang="en-US" sz="1600" b="1" dirty="0" smtClean="0">
                <a:solidFill>
                  <a:schemeClr val="bg1"/>
                </a:solidFill>
                <a:latin typeface="微軟正黑體" panose="020B0604030504040204" pitchFamily="34" charset="-120"/>
                <a:ea typeface="微軟正黑體" panose="020B0604030504040204" pitchFamily="34" charset="-120"/>
              </a:rPr>
              <a:t>開放式創新聯</a:t>
            </a:r>
            <a:r>
              <a:rPr lang="zh-TW" altLang="en-US" sz="1600" b="1" dirty="0">
                <a:solidFill>
                  <a:schemeClr val="bg1"/>
                </a:solidFill>
                <a:latin typeface="微軟正黑體" panose="020B0604030504040204" pitchFamily="34" charset="-120"/>
                <a:ea typeface="微軟正黑體" panose="020B0604030504040204" pitchFamily="34" charset="-120"/>
              </a:rPr>
              <a:t>盟</a:t>
            </a:r>
          </a:p>
        </p:txBody>
      </p:sp>
      <p:sp>
        <p:nvSpPr>
          <p:cNvPr id="17" name="文字方塊 16"/>
          <p:cNvSpPr txBox="1"/>
          <p:nvPr/>
        </p:nvSpPr>
        <p:spPr>
          <a:xfrm>
            <a:off x="259401" y="4676189"/>
            <a:ext cx="3359288" cy="323165"/>
          </a:xfrm>
          <a:prstGeom prst="rect">
            <a:avLst/>
          </a:prstGeom>
          <a:noFill/>
        </p:spPr>
        <p:txBody>
          <a:bodyPr wrap="square" rtlCol="0">
            <a:spAutoFit/>
          </a:bodyPr>
          <a:lstStyle/>
          <a:p>
            <a:r>
              <a:rPr lang="zh-TW" altLang="en-US" sz="1500" b="1" dirty="0" smtClean="0">
                <a:latin typeface="微軟正黑體" panose="020B0604030504040204" pitchFamily="34" charset="-120"/>
                <a:ea typeface="微軟正黑體" panose="020B0604030504040204" pitchFamily="34" charset="-120"/>
              </a:rPr>
              <a:t>合作關係的價值創造</a:t>
            </a:r>
            <a:r>
              <a:rPr lang="zh-TW" altLang="en-US" sz="1500" b="1" dirty="0" smtClean="0">
                <a:latin typeface="微軟正黑體" panose="020B0604030504040204" pitchFamily="34" charset="-120"/>
                <a:ea typeface="微軟正黑體" panose="020B0604030504040204" pitchFamily="34" charset="-120"/>
                <a:sym typeface="Wingdings" panose="05000000000000000000" pitchFamily="2" charset="2"/>
              </a:rPr>
              <a:t>：創造市場需求 </a:t>
            </a:r>
            <a:endParaRPr lang="zh-TW" altLang="en-US" sz="1500" b="1" dirty="0">
              <a:latin typeface="微軟正黑體" panose="020B0604030504040204" pitchFamily="34" charset="-120"/>
              <a:ea typeface="微軟正黑體" panose="020B0604030504040204" pitchFamily="34" charset="-120"/>
            </a:endParaRPr>
          </a:p>
        </p:txBody>
      </p:sp>
      <p:graphicFrame>
        <p:nvGraphicFramePr>
          <p:cNvPr id="18" name="資料庫圖表 17"/>
          <p:cNvGraphicFramePr/>
          <p:nvPr>
            <p:extLst>
              <p:ext uri="{D42A27DB-BD31-4B8C-83A1-F6EECF244321}">
                <p14:modId xmlns:p14="http://schemas.microsoft.com/office/powerpoint/2010/main" val="3710945313"/>
              </p:ext>
            </p:extLst>
          </p:nvPr>
        </p:nvGraphicFramePr>
        <p:xfrm>
          <a:off x="5175115" y="4202343"/>
          <a:ext cx="3573303" cy="2221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文字方塊 18"/>
          <p:cNvSpPr txBox="1"/>
          <p:nvPr/>
        </p:nvSpPr>
        <p:spPr>
          <a:xfrm>
            <a:off x="103756" y="6394660"/>
            <a:ext cx="6705604" cy="246221"/>
          </a:xfrm>
          <a:prstGeom prst="rect">
            <a:avLst/>
          </a:prstGeom>
          <a:noFill/>
        </p:spPr>
        <p:txBody>
          <a:bodyPr wrap="square" rtlCol="0">
            <a:spAutoFit/>
          </a:bodyPr>
          <a:lstStyle/>
          <a:p>
            <a:r>
              <a:rPr lang="zh-TW" altLang="en-US" sz="1000" dirty="0" smtClean="0"/>
              <a:t>資料來源：</a:t>
            </a:r>
            <a:r>
              <a:rPr lang="en-US" altLang="zh-TW" sz="1000" dirty="0" smtClean="0"/>
              <a:t>Michael Porter, The </a:t>
            </a:r>
            <a:r>
              <a:rPr lang="en-US" altLang="zh-TW" sz="1000" dirty="0"/>
              <a:t>C</a:t>
            </a:r>
            <a:r>
              <a:rPr lang="en-US" altLang="zh-TW" sz="1000" dirty="0" smtClean="0"/>
              <a:t>ompetitive Advantage of Nations(1990); Open Innovation Center (2007)</a:t>
            </a:r>
            <a:endParaRPr lang="zh-TW" altLang="en-US" sz="1000" dirty="0"/>
          </a:p>
        </p:txBody>
      </p:sp>
      <p:sp>
        <p:nvSpPr>
          <p:cNvPr id="20" name="文字方塊 19"/>
          <p:cNvSpPr txBox="1"/>
          <p:nvPr/>
        </p:nvSpPr>
        <p:spPr>
          <a:xfrm>
            <a:off x="7538935" y="4202342"/>
            <a:ext cx="1459149" cy="938719"/>
          </a:xfrm>
          <a:prstGeom prst="rect">
            <a:avLst/>
          </a:prstGeom>
          <a:noFill/>
        </p:spPr>
        <p:txBody>
          <a:bodyPr wrap="square" rtlCol="0">
            <a:spAutoFit/>
          </a:bodyPr>
          <a:lstStyle/>
          <a:p>
            <a:pPr marL="171450" indent="-171450">
              <a:buFont typeface="Arial" panose="020B0604020202020204" pitchFamily="34" charset="0"/>
              <a:buChar char="•"/>
            </a:pPr>
            <a:r>
              <a:rPr lang="zh-TW" altLang="en-US" sz="1100" dirty="0" smtClean="0">
                <a:latin typeface="微軟正黑體" panose="020B0604030504040204" pitchFamily="34" charset="-120"/>
                <a:ea typeface="微軟正黑體" panose="020B0604030504040204" pitchFamily="34" charset="-120"/>
              </a:rPr>
              <a:t>建構合作網絡</a:t>
            </a:r>
            <a:endParaRPr lang="en-US" altLang="zh-TW" sz="1100" dirty="0" smtClean="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100" dirty="0" smtClean="0">
                <a:latin typeface="微軟正黑體" panose="020B0604030504040204" pitchFamily="34" charset="-120"/>
                <a:ea typeface="微軟正黑體" panose="020B0604030504040204" pitchFamily="34" charset="-120"/>
              </a:rPr>
              <a:t>協</a:t>
            </a:r>
            <a:r>
              <a:rPr lang="zh-TW" altLang="en-US" sz="1100" dirty="0">
                <a:latin typeface="微軟正黑體" panose="020B0604030504040204" pitchFamily="34" charset="-120"/>
                <a:ea typeface="微軟正黑體" panose="020B0604030504040204" pitchFamily="34" charset="-120"/>
              </a:rPr>
              <a:t>力</a:t>
            </a:r>
            <a:r>
              <a:rPr lang="zh-TW" altLang="en-US" sz="1100" dirty="0" smtClean="0">
                <a:latin typeface="微軟正黑體" panose="020B0604030504040204" pitchFamily="34" charset="-120"/>
                <a:ea typeface="微軟正黑體" panose="020B0604030504040204" pitchFamily="34" charset="-120"/>
              </a:rPr>
              <a:t>跨過前瞻技術投資門檻</a:t>
            </a:r>
            <a:endParaRPr lang="en-US" altLang="zh-TW" sz="1100" dirty="0" smtClean="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100" dirty="0" smtClean="0">
                <a:latin typeface="微軟正黑體" panose="020B0604030504040204" pitchFamily="34" charset="-120"/>
                <a:ea typeface="微軟正黑體" panose="020B0604030504040204" pitchFamily="34" charset="-120"/>
              </a:rPr>
              <a:t>多元成員互補，加快學習速度</a:t>
            </a:r>
            <a:endParaRPr lang="zh-TW" altLang="en-US" sz="1100"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7846976" y="5570904"/>
            <a:ext cx="1459149" cy="430887"/>
          </a:xfrm>
          <a:prstGeom prst="rect">
            <a:avLst/>
          </a:prstGeom>
          <a:noFill/>
        </p:spPr>
        <p:txBody>
          <a:bodyPr wrap="square" rtlCol="0">
            <a:spAutoFit/>
          </a:bodyPr>
          <a:lstStyle/>
          <a:p>
            <a:pPr marL="171450" indent="-171450">
              <a:buFont typeface="Arial" panose="020B0604020202020204" pitchFamily="34" charset="0"/>
              <a:buChar char="•"/>
            </a:pPr>
            <a:r>
              <a:rPr lang="zh-TW" altLang="en-US" sz="1100" dirty="0" smtClean="0">
                <a:latin typeface="微軟正黑體" panose="020B0604030504040204" pitchFamily="34" charset="-120"/>
                <a:ea typeface="微軟正黑體" panose="020B0604030504040204" pitchFamily="34" charset="-120"/>
              </a:rPr>
              <a:t>知識管理</a:t>
            </a:r>
            <a:endParaRPr lang="en-US" altLang="zh-TW" sz="1100" dirty="0" smtClean="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endParaRPr lang="en-US" altLang="zh-TW" sz="1100" dirty="0" smtClean="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175115" y="5614240"/>
            <a:ext cx="1459149" cy="430887"/>
          </a:xfrm>
          <a:prstGeom prst="rect">
            <a:avLst/>
          </a:prstGeom>
          <a:noFill/>
        </p:spPr>
        <p:txBody>
          <a:bodyPr wrap="square" rtlCol="0">
            <a:spAutoFit/>
          </a:bodyPr>
          <a:lstStyle/>
          <a:p>
            <a:pPr marL="171450" indent="-171450">
              <a:buFont typeface="Arial" panose="020B0604020202020204" pitchFamily="34" charset="0"/>
              <a:buChar char="•"/>
            </a:pPr>
            <a:r>
              <a:rPr lang="zh-TW" altLang="en-US" sz="1100" dirty="0" smtClean="0">
                <a:latin typeface="微軟正黑體" panose="020B0604030504040204" pitchFamily="34" charset="-120"/>
                <a:ea typeface="微軟正黑體" panose="020B0604030504040204" pitchFamily="34" charset="-120"/>
              </a:rPr>
              <a:t>權利義務</a:t>
            </a:r>
            <a:r>
              <a:rPr lang="zh-TW" altLang="en-US" sz="1100" dirty="0">
                <a:latin typeface="微軟正黑體" panose="020B0604030504040204" pitchFamily="34" charset="-120"/>
                <a:ea typeface="微軟正黑體" panose="020B0604030504040204" pitchFamily="34" charset="-120"/>
              </a:rPr>
              <a:t>劃</a:t>
            </a:r>
            <a:r>
              <a:rPr lang="zh-TW" altLang="en-US" sz="1100" dirty="0" smtClean="0">
                <a:latin typeface="微軟正黑體" panose="020B0604030504040204" pitchFamily="34" charset="-120"/>
                <a:ea typeface="微軟正黑體" panose="020B0604030504040204" pitchFamily="34" charset="-120"/>
              </a:rPr>
              <a:t>分</a:t>
            </a:r>
            <a:endParaRPr lang="en-US" altLang="zh-TW" sz="1100" dirty="0" smtClean="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endParaRPr lang="en-US" altLang="zh-TW" sz="1100" dirty="0" smtClean="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6536987" y="5238341"/>
            <a:ext cx="856034" cy="646331"/>
          </a:xfrm>
          <a:prstGeom prst="rect">
            <a:avLst/>
          </a:prstGeom>
          <a:noFill/>
        </p:spPr>
        <p:txBody>
          <a:bodyPr wrap="square" rtlCol="0">
            <a:spAutoFit/>
          </a:bodyPr>
          <a:lstStyle/>
          <a:p>
            <a:pPr algn="ct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研發聯盟</a:t>
            </a:r>
            <a:endPar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226976" y="5250501"/>
            <a:ext cx="4824919" cy="830997"/>
          </a:xfrm>
          <a:prstGeom prst="rect">
            <a:avLst/>
          </a:prstGeom>
          <a:noFill/>
          <a:ln>
            <a:solidFill>
              <a:schemeClr val="bg1">
                <a:lumMod val="65000"/>
              </a:schemeClr>
            </a:solidFill>
          </a:ln>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針對尚未發生、但可預測的科技，瞄準未來消費者需求，進行整體與跨業的創新研發，目標在於創造市場需求，作法例如台矽共設研發中心</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聯</a:t>
            </a:r>
            <a:r>
              <a:rPr lang="zh-TW" altLang="en-US" sz="1600" dirty="0">
                <a:latin typeface="微軟正黑體" panose="020B0604030504040204" pitchFamily="34" charset="-120"/>
                <a:ea typeface="微軟正黑體" panose="020B0604030504040204" pitchFamily="34" charset="-120"/>
              </a:rPr>
              <a:t>盟</a:t>
            </a:r>
          </a:p>
        </p:txBody>
      </p:sp>
    </p:spTree>
    <p:extLst>
      <p:ext uri="{BB962C8B-B14F-4D97-AF65-F5344CB8AC3E}">
        <p14:creationId xmlns:p14="http://schemas.microsoft.com/office/powerpoint/2010/main" val="8166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919" y="326215"/>
            <a:ext cx="8618707" cy="704917"/>
          </a:xfrm>
        </p:spPr>
        <p:txBody>
          <a:bodyPr>
            <a:normAutofit/>
          </a:bodyPr>
          <a:lstStyle/>
          <a:p>
            <a:pPr algn="ctr"/>
            <a:r>
              <a:rPr lang="en-US" altLang="zh-TW" sz="3000" b="1" dirty="0">
                <a:latin typeface="微軟正黑體" panose="020B0604030504040204" pitchFamily="34" charset="-120"/>
                <a:ea typeface="微軟正黑體" panose="020B0604030504040204" pitchFamily="34" charset="-120"/>
                <a:cs typeface="Times New Roman" panose="02020603050405020304" pitchFamily="18" charset="0"/>
              </a:rPr>
              <a:t>51</a:t>
            </a:r>
            <a:r>
              <a:rPr lang="zh-TW" altLang="en-US" sz="3000" b="1" dirty="0">
                <a:latin typeface="微軟正黑體" panose="020B0604030504040204" pitchFamily="34" charset="-120"/>
                <a:ea typeface="微軟正黑體" panose="020B0604030504040204" pitchFamily="34" charset="-120"/>
                <a:cs typeface="Times New Roman" panose="02020603050405020304" pitchFamily="18" charset="0"/>
              </a:rPr>
              <a:t>家矽谷潛力新創與台灣產業合作契機</a:t>
            </a:r>
          </a:p>
        </p:txBody>
      </p:sp>
      <p:graphicFrame>
        <p:nvGraphicFramePr>
          <p:cNvPr id="4" name="表格 3"/>
          <p:cNvGraphicFramePr>
            <a:graphicFrameLocks noGrp="1"/>
          </p:cNvGraphicFramePr>
          <p:nvPr>
            <p:extLst>
              <p:ext uri="{D42A27DB-BD31-4B8C-83A1-F6EECF244321}">
                <p14:modId xmlns:p14="http://schemas.microsoft.com/office/powerpoint/2010/main" val="1878634712"/>
              </p:ext>
            </p:extLst>
          </p:nvPr>
        </p:nvGraphicFramePr>
        <p:xfrm>
          <a:off x="252918" y="2042822"/>
          <a:ext cx="8618708" cy="4617761"/>
        </p:xfrm>
        <a:graphic>
          <a:graphicData uri="http://schemas.openxmlformats.org/drawingml/2006/table">
            <a:tbl>
              <a:tblPr firstRow="1" bandRow="1">
                <a:tableStyleId>{616DA210-FB5B-4158-B5E0-FEB733F419BA}</a:tableStyleId>
              </a:tblPr>
              <a:tblGrid>
                <a:gridCol w="2154677"/>
                <a:gridCol w="2154677"/>
                <a:gridCol w="2154677"/>
                <a:gridCol w="2154677"/>
              </a:tblGrid>
              <a:tr h="323090">
                <a:tc gridSpan="4">
                  <a:txBody>
                    <a:bodyPr/>
                    <a:lstStyle/>
                    <a:p>
                      <a:pPr algn="ctr"/>
                      <a:r>
                        <a:rPr lang="zh-TW" altLang="en-US" sz="16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產業價值鏈</a:t>
                      </a:r>
                      <a:endParaRPr lang="zh-TW" altLang="en-US" sz="1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2430">
                <a:tc>
                  <a:txBody>
                    <a:bodyPr/>
                    <a:lstStyle/>
                    <a:p>
                      <a:pPr algn="ctr"/>
                      <a:r>
                        <a:rPr lang="zh-TW" altLang="en-US" dirty="0" smtClean="0">
                          <a:latin typeface="微軟正黑體" panose="020B0604030504040204" pitchFamily="34" charset="-120"/>
                          <a:ea typeface="微軟正黑體" panose="020B0604030504040204" pitchFamily="34" charset="-120"/>
                        </a:rPr>
                        <a:t>製造供應鏈</a:t>
                      </a:r>
                      <a:endParaRPr lang="zh-TW" altLang="en-US"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75000"/>
                        <a:alpha val="20000"/>
                      </a:schemeClr>
                    </a:solidFill>
                  </a:tcPr>
                </a:tc>
                <a:tc>
                  <a:txBody>
                    <a:bodyPr/>
                    <a:lstStyle/>
                    <a:p>
                      <a:pPr algn="ctr"/>
                      <a:r>
                        <a:rPr lang="zh-TW" altLang="en-US" dirty="0" smtClean="0">
                          <a:latin typeface="微軟正黑體" panose="020B0604030504040204" pitchFamily="34" charset="-120"/>
                          <a:ea typeface="微軟正黑體" panose="020B0604030504040204" pitchFamily="34" charset="-120"/>
                        </a:rPr>
                        <a:t>企業價值鏈</a:t>
                      </a:r>
                      <a:endParaRPr lang="zh-TW" altLang="en-US"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75000"/>
                        <a:alpha val="20000"/>
                      </a:schemeClr>
                    </a:solidFill>
                  </a:tcPr>
                </a:tc>
                <a:tc>
                  <a:txBody>
                    <a:bodyPr/>
                    <a:lstStyle/>
                    <a:p>
                      <a:pPr algn="ctr"/>
                      <a:r>
                        <a:rPr lang="zh-TW" altLang="en-US" dirty="0" smtClean="0">
                          <a:latin typeface="微軟正黑體" panose="020B0604030504040204" pitchFamily="34" charset="-120"/>
                          <a:ea typeface="微軟正黑體" panose="020B0604030504040204" pitchFamily="34" charset="-120"/>
                        </a:rPr>
                        <a:t>通路價值鏈</a:t>
                      </a:r>
                      <a:endParaRPr lang="zh-TW" altLang="en-US"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75000"/>
                        <a:alpha val="20000"/>
                      </a:schemeClr>
                    </a:solidFill>
                  </a:tcPr>
                </a:tc>
                <a:tc>
                  <a:txBody>
                    <a:bodyPr/>
                    <a:lstStyle/>
                    <a:p>
                      <a:pPr algn="ctr"/>
                      <a:r>
                        <a:rPr lang="zh-TW" altLang="en-US" dirty="0" smtClean="0">
                          <a:latin typeface="微軟正黑體" panose="020B0604030504040204" pitchFamily="34" charset="-120"/>
                          <a:ea typeface="微軟正黑體" panose="020B0604030504040204" pitchFamily="34" charset="-120"/>
                        </a:rPr>
                        <a:t>購買者價值鏈</a:t>
                      </a:r>
                      <a:endParaRPr lang="zh-TW" altLang="en-US"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75000"/>
                        <a:alpha val="20000"/>
                      </a:schemeClr>
                    </a:solidFill>
                  </a:tcPr>
                </a:tc>
              </a:tr>
              <a:tr h="1938538">
                <a:tc>
                  <a:txBody>
                    <a:bodyPr/>
                    <a:lstStyle/>
                    <a:p>
                      <a:pPr algn="l"/>
                      <a:r>
                        <a:rPr lang="en-US" altLang="zh-TW" sz="1400" dirty="0" err="1" smtClean="0">
                          <a:latin typeface="微軟正黑體" panose="020B0604030504040204" pitchFamily="34" charset="-120"/>
                          <a:ea typeface="微軟正黑體" panose="020B0604030504040204" pitchFamily="34" charset="-120"/>
                        </a:rPr>
                        <a:t>Zoox</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Cerebras</a:t>
                      </a:r>
                      <a:r>
                        <a:rPr lang="en-US" altLang="zh-TW" sz="1400" dirty="0" smtClean="0">
                          <a:latin typeface="微軟正黑體" panose="020B0604030504040204" pitchFamily="34" charset="-120"/>
                          <a:ea typeface="微軟正黑體" panose="020B0604030504040204" pitchFamily="34" charset="-120"/>
                        </a:rPr>
                        <a:t> Systems</a:t>
                      </a:r>
                    </a:p>
                    <a:p>
                      <a:pPr algn="l"/>
                      <a:r>
                        <a:rPr lang="en-US" altLang="zh-TW" sz="1400" dirty="0" err="1" smtClean="0">
                          <a:latin typeface="微軟正黑體" panose="020B0604030504040204" pitchFamily="34" charset="-120"/>
                          <a:ea typeface="微軟正黑體" panose="020B0604030504040204" pitchFamily="34" charset="-120"/>
                        </a:rPr>
                        <a:t>Teforia</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smtClean="0">
                          <a:latin typeface="微軟正黑體" panose="020B0604030504040204" pitchFamily="34" charset="-120"/>
                          <a:ea typeface="微軟正黑體" panose="020B0604030504040204" pitchFamily="34" charset="-120"/>
                        </a:rPr>
                        <a:t>Particle</a:t>
                      </a:r>
                    </a:p>
                    <a:p>
                      <a:pPr algn="l"/>
                      <a:r>
                        <a:rPr lang="en-US" altLang="zh-TW" sz="1400" dirty="0" err="1" smtClean="0">
                          <a:latin typeface="微軟正黑體" panose="020B0604030504040204" pitchFamily="34" charset="-120"/>
                          <a:ea typeface="微軟正黑體" panose="020B0604030504040204" pitchFamily="34" charset="-120"/>
                        </a:rPr>
                        <a:t>Moov</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Indeni</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Superflex</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err="1" smtClean="0">
                          <a:latin typeface="微軟正黑體" panose="020B0604030504040204" pitchFamily="34" charset="-120"/>
                          <a:ea typeface="微軟正黑體" panose="020B0604030504040204" pitchFamily="34" charset="-120"/>
                        </a:rPr>
                        <a:t>Ceterix</a:t>
                      </a:r>
                      <a:r>
                        <a:rPr lang="en-US" altLang="zh-TW" sz="1400" dirty="0" smtClean="0">
                          <a:latin typeface="微軟正黑體" panose="020B0604030504040204" pitchFamily="34" charset="-120"/>
                          <a:ea typeface="微軟正黑體" panose="020B0604030504040204" pitchFamily="34" charset="-120"/>
                        </a:rPr>
                        <a:t> </a:t>
                      </a:r>
                      <a:r>
                        <a:rPr lang="en-US" altLang="zh-TW" sz="1400" dirty="0" err="1" smtClean="0">
                          <a:latin typeface="微軟正黑體" panose="020B0604030504040204" pitchFamily="34" charset="-120"/>
                          <a:ea typeface="微軟正黑體" panose="020B0604030504040204" pitchFamily="34" charset="-120"/>
                        </a:rPr>
                        <a:t>Orthopaedics</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smtClean="0">
                          <a:latin typeface="微軟正黑體" panose="020B0604030504040204" pitchFamily="34" charset="-120"/>
                          <a:ea typeface="微軟正黑體" panose="020B0604030504040204" pitchFamily="34" charset="-120"/>
                        </a:rPr>
                        <a:t>Ladder</a:t>
                      </a:r>
                    </a:p>
                    <a:p>
                      <a:pPr algn="l"/>
                      <a:r>
                        <a:rPr lang="en-US" altLang="zh-TW" sz="1400" dirty="0" err="1" smtClean="0">
                          <a:latin typeface="微軟正黑體" panose="020B0604030504040204" pitchFamily="34" charset="-120"/>
                          <a:ea typeface="微軟正黑體" panose="020B0604030504040204" pitchFamily="34" charset="-120"/>
                        </a:rPr>
                        <a:t>Wavefront</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Conversica</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DataBricks</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smtClean="0">
                          <a:latin typeface="微軟正黑體" panose="020B0604030504040204" pitchFamily="34" charset="-120"/>
                          <a:ea typeface="微軟正黑體" panose="020B0604030504040204" pitchFamily="34" charset="-120"/>
                        </a:rPr>
                        <a:t>SEWORKS</a:t>
                      </a:r>
                    </a:p>
                    <a:p>
                      <a:pPr algn="l"/>
                      <a:r>
                        <a:rPr lang="en-US" altLang="zh-TW" sz="1400" dirty="0" smtClean="0">
                          <a:latin typeface="微軟正黑體" panose="020B0604030504040204" pitchFamily="34" charset="-120"/>
                          <a:ea typeface="微軟正黑體" panose="020B0604030504040204" pitchFamily="34" charset="-120"/>
                        </a:rPr>
                        <a:t>High </a:t>
                      </a:r>
                      <a:r>
                        <a:rPr lang="en-US" altLang="zh-TW" sz="1400" dirty="0" err="1" smtClean="0">
                          <a:latin typeface="微軟正黑體" panose="020B0604030504040204" pitchFamily="34" charset="-120"/>
                          <a:ea typeface="微軟正黑體" panose="020B0604030504040204" pitchFamily="34" charset="-120"/>
                        </a:rPr>
                        <a:t>Fedelity</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Interana</a:t>
                      </a:r>
                      <a:endParaRPr lang="en-US" altLang="zh-TW" sz="14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smtClean="0">
                          <a:latin typeface="微軟正黑體" panose="020B0604030504040204" pitchFamily="34" charset="-120"/>
                          <a:ea typeface="微軟正黑體" panose="020B0604030504040204" pitchFamily="34" charset="-120"/>
                        </a:rPr>
                        <a:t>Mist Systems</a:t>
                      </a:r>
                      <a:br>
                        <a:rPr lang="en-US" altLang="zh-TW" sz="1400" dirty="0" smtClean="0">
                          <a:latin typeface="微軟正黑體" panose="020B0604030504040204" pitchFamily="34" charset="-120"/>
                          <a:ea typeface="微軟正黑體" panose="020B0604030504040204" pitchFamily="34" charset="-120"/>
                        </a:rPr>
                      </a:br>
                      <a:r>
                        <a:rPr lang="en-US" altLang="zh-TW" sz="1400" dirty="0" err="1" smtClean="0"/>
                        <a:t>Niron</a:t>
                      </a:r>
                      <a:r>
                        <a:rPr lang="en-US" altLang="zh-TW" sz="1400" dirty="0" smtClean="0"/>
                        <a:t> Magnetics</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altLang="zh-TW" sz="1400" dirty="0" smtClean="0">
                          <a:latin typeface="微軟正黑體" panose="020B0604030504040204" pitchFamily="34" charset="-120"/>
                          <a:ea typeface="微軟正黑體" panose="020B0604030504040204" pitchFamily="34" charset="-120"/>
                        </a:rPr>
                        <a:t>Verse</a:t>
                      </a:r>
                    </a:p>
                    <a:p>
                      <a:pPr algn="l"/>
                      <a:r>
                        <a:rPr lang="en-US" altLang="zh-TW" sz="1400" dirty="0" err="1" smtClean="0">
                          <a:latin typeface="微軟正黑體" panose="020B0604030504040204" pitchFamily="34" charset="-120"/>
                          <a:ea typeface="微軟正黑體" panose="020B0604030504040204" pitchFamily="34" charset="-120"/>
                        </a:rPr>
                        <a:t>Houseparty</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Leanplum</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smtClean="0">
                          <a:latin typeface="微軟正黑體" panose="020B0604030504040204" pitchFamily="34" charset="-120"/>
                          <a:ea typeface="微軟正黑體" panose="020B0604030504040204" pitchFamily="34" charset="-120"/>
                        </a:rPr>
                        <a:t>UNITY</a:t>
                      </a:r>
                      <a:r>
                        <a:rPr lang="en-US" altLang="zh-TW" sz="1400" baseline="0" dirty="0" smtClean="0">
                          <a:latin typeface="微軟正黑體" panose="020B0604030504040204" pitchFamily="34" charset="-120"/>
                          <a:ea typeface="微軟正黑體" panose="020B0604030504040204" pitchFamily="34" charset="-120"/>
                        </a:rPr>
                        <a:t> Biotechnology</a:t>
                      </a:r>
                    </a:p>
                    <a:p>
                      <a:pPr algn="l"/>
                      <a:r>
                        <a:rPr lang="en-US" altLang="zh-TW" sz="1400" baseline="0" dirty="0" smtClean="0">
                          <a:latin typeface="微軟正黑體" panose="020B0604030504040204" pitchFamily="34" charset="-120"/>
                          <a:ea typeface="微軟正黑體" panose="020B0604030504040204" pitchFamily="34" charset="-120"/>
                        </a:rPr>
                        <a:t>Bigfoot Biomedical</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altLang="zh-TW" sz="1400" dirty="0" err="1" smtClean="0">
                          <a:latin typeface="微軟正黑體" panose="020B0604030504040204" pitchFamily="34" charset="-120"/>
                          <a:ea typeface="微軟正黑體" panose="020B0604030504040204" pitchFamily="34" charset="-120"/>
                        </a:rPr>
                        <a:t>Brandless</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Memebox</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Osmo</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err="1" smtClean="0">
                          <a:latin typeface="微軟正黑體" panose="020B0604030504040204" pitchFamily="34" charset="-120"/>
                          <a:ea typeface="微軟正黑體" panose="020B0604030504040204" pitchFamily="34" charset="-120"/>
                        </a:rPr>
                        <a:t>uBiome</a:t>
                      </a:r>
                      <a:endParaRPr lang="en-US" altLang="zh-TW" sz="1400" dirty="0" smtClean="0">
                        <a:latin typeface="微軟正黑體" panose="020B0604030504040204" pitchFamily="34" charset="-120"/>
                        <a:ea typeface="微軟正黑體" panose="020B0604030504040204" pitchFamily="34" charset="-120"/>
                      </a:endParaRPr>
                    </a:p>
                    <a:p>
                      <a:pPr algn="l"/>
                      <a:r>
                        <a:rPr lang="en-US" altLang="zh-TW" sz="1400" dirty="0" smtClean="0">
                          <a:latin typeface="微軟正黑體" panose="020B0604030504040204" pitchFamily="34" charset="-120"/>
                          <a:ea typeface="微軟正黑體" panose="020B0604030504040204" pitchFamily="34" charset="-120"/>
                        </a:rPr>
                        <a:t>Shockwave</a:t>
                      </a:r>
                      <a:r>
                        <a:rPr lang="en-US" altLang="zh-TW" sz="1400" baseline="0" dirty="0" smtClean="0">
                          <a:latin typeface="微軟正黑體" panose="020B0604030504040204" pitchFamily="34" charset="-120"/>
                          <a:ea typeface="微軟正黑體" panose="020B0604030504040204" pitchFamily="34" charset="-120"/>
                        </a:rPr>
                        <a:t> Medical</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46261">
                <a:tc gridSpan="4">
                  <a:txBody>
                    <a:bodyPr/>
                    <a:lstStyle/>
                    <a:p>
                      <a:pPr algn="ctr"/>
                      <a:r>
                        <a:rPr lang="zh-TW" altLang="en-US" sz="16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開放式創新聯盟</a:t>
                      </a:r>
                      <a:endPar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alpha val="20000"/>
                      </a:srgbClr>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318750">
                <a:tc gridSpan="4">
                  <a:txBody>
                    <a:bodyPr/>
                    <a:lstStyle/>
                    <a:p>
                      <a:r>
                        <a:rPr lang="en-US" altLang="zh-TW" sz="1400" dirty="0" smtClean="0">
                          <a:latin typeface="微軟正黑體" panose="020B0604030504040204" pitchFamily="34" charset="-120"/>
                          <a:ea typeface="微軟正黑體" panose="020B0604030504040204" pitchFamily="34" charset="-120"/>
                        </a:rPr>
                        <a:t>Singular</a:t>
                      </a:r>
                    </a:p>
                    <a:p>
                      <a:r>
                        <a:rPr lang="en-US" altLang="zh-TW" sz="1400" dirty="0" smtClean="0">
                          <a:latin typeface="微軟正黑體" panose="020B0604030504040204" pitchFamily="34" charset="-120"/>
                          <a:ea typeface="微軟正黑體" panose="020B0604030504040204" pitchFamily="34" charset="-120"/>
                        </a:rPr>
                        <a:t>Vida Health</a:t>
                      </a:r>
                    </a:p>
                    <a:p>
                      <a:r>
                        <a:rPr lang="en-US" altLang="zh-TW" sz="1400" dirty="0" err="1" smtClean="0">
                          <a:latin typeface="微軟正黑體" panose="020B0604030504040204" pitchFamily="34" charset="-120"/>
                          <a:ea typeface="微軟正黑體" panose="020B0604030504040204" pitchFamily="34" charset="-120"/>
                        </a:rPr>
                        <a:t>Tenaya</a:t>
                      </a:r>
                      <a:r>
                        <a:rPr lang="en-US" altLang="zh-TW" sz="1400" dirty="0" smtClean="0">
                          <a:latin typeface="微軟正黑體" panose="020B0604030504040204" pitchFamily="34" charset="-120"/>
                          <a:ea typeface="微軟正黑體" panose="020B0604030504040204" pitchFamily="34" charset="-120"/>
                        </a:rPr>
                        <a:t> Therapeutics</a:t>
                      </a:r>
                    </a:p>
                    <a:p>
                      <a:r>
                        <a:rPr lang="en-US" altLang="zh-TW" sz="1400" dirty="0" smtClean="0">
                          <a:latin typeface="微軟正黑體" panose="020B0604030504040204" pitchFamily="34" charset="-120"/>
                          <a:ea typeface="微軟正黑體" panose="020B0604030504040204" pitchFamily="34" charset="-120"/>
                        </a:rPr>
                        <a:t>REVOLUTION Medicines</a:t>
                      </a:r>
                    </a:p>
                    <a:p>
                      <a:r>
                        <a:rPr lang="en-US" altLang="zh-TW" sz="1400" dirty="0" smtClean="0">
                          <a:latin typeface="微軟正黑體" panose="020B0604030504040204" pitchFamily="34" charset="-120"/>
                          <a:ea typeface="微軟正黑體" panose="020B0604030504040204" pitchFamily="34" charset="-120"/>
                        </a:rPr>
                        <a:t>Clear Labs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TW"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5" name="文字方塊 4"/>
          <p:cNvSpPr txBox="1"/>
          <p:nvPr/>
        </p:nvSpPr>
        <p:spPr>
          <a:xfrm>
            <a:off x="252918" y="914396"/>
            <a:ext cx="8618708" cy="1138773"/>
          </a:xfrm>
          <a:prstGeom prst="rect">
            <a:avLst/>
          </a:prstGeom>
          <a:noFill/>
        </p:spPr>
        <p:txBody>
          <a:bodyPr wrap="square" rtlCol="0">
            <a:spAutoFit/>
          </a:bodyPr>
          <a:lstStyle/>
          <a:p>
            <a:r>
              <a:rPr lang="zh-TW" altLang="en-US" sz="1700" b="1" dirty="0" smtClean="0">
                <a:solidFill>
                  <a:srgbClr val="FF0000"/>
                </a:solidFill>
                <a:latin typeface="微軟正黑體" panose="020B0604030504040204" pitchFamily="34" charset="-120"/>
                <a:ea typeface="微軟正黑體" panose="020B0604030504040204" pitchFamily="34" charset="-120"/>
              </a:rPr>
              <a:t>產業價值鏈合作：</a:t>
            </a:r>
            <a:r>
              <a:rPr lang="zh-TW" altLang="en-US" sz="1700" dirty="0" smtClean="0">
                <a:latin typeface="微軟正黑體" panose="020B0604030504040204" pitchFamily="34" charset="-120"/>
                <a:ea typeface="微軟正黑體" panose="020B0604030504040204" pitchFamily="34" charset="-120"/>
              </a:rPr>
              <a:t>台灣的製造供應鏈能夠提升矽谷新創公司成本優勢，而矽谷新創在軟體應用開發的優勢，可以提升台灣產業之產品價值</a:t>
            </a:r>
            <a:endParaRPr lang="en-US" altLang="zh-TW" sz="1700" dirty="0" smtClean="0">
              <a:latin typeface="微軟正黑體" panose="020B0604030504040204" pitchFamily="34" charset="-120"/>
              <a:ea typeface="微軟正黑體" panose="020B0604030504040204" pitchFamily="34" charset="-120"/>
            </a:endParaRPr>
          </a:p>
          <a:p>
            <a:r>
              <a:rPr lang="zh-TW" altLang="en-US" sz="1700" b="1" dirty="0" smtClean="0">
                <a:solidFill>
                  <a:srgbClr val="FF0000"/>
                </a:solidFill>
                <a:latin typeface="微軟正黑體" panose="020B0604030504040204" pitchFamily="34" charset="-120"/>
                <a:ea typeface="微軟正黑體" panose="020B0604030504040204" pitchFamily="34" charset="-120"/>
              </a:rPr>
              <a:t>開放式創新聯盟：</a:t>
            </a:r>
            <a:r>
              <a:rPr lang="zh-TW" altLang="en-US" sz="1700" dirty="0" smtClean="0">
                <a:latin typeface="微軟正黑體" panose="020B0604030504040204" pitchFamily="34" charset="-120"/>
                <a:ea typeface="微軟正黑體" panose="020B0604030504040204" pitchFamily="34" charset="-120"/>
              </a:rPr>
              <a:t>台灣奠基在健保體系所累積</a:t>
            </a:r>
            <a:r>
              <a:rPr lang="zh-TW" altLang="en-US" sz="1700" dirty="0">
                <a:latin typeface="微軟正黑體" panose="020B0604030504040204" pitchFamily="34" charset="-120"/>
                <a:ea typeface="微軟正黑體" panose="020B0604030504040204" pitchFamily="34" charset="-120"/>
              </a:rPr>
              <a:t>的</a:t>
            </a:r>
            <a:r>
              <a:rPr lang="zh-TW" altLang="en-US" sz="1700" dirty="0" smtClean="0">
                <a:latin typeface="微軟正黑體" panose="020B0604030504040204" pitchFamily="34" charset="-120"/>
                <a:ea typeface="微軟正黑體" panose="020B0604030504040204" pitchFamily="34" charset="-120"/>
              </a:rPr>
              <a:t>生醫領域大數據，是吸引相關領域國際新創來台加入開放式創新聯盟的優勢誘因</a:t>
            </a:r>
            <a:endParaRPr lang="zh-TW" altLang="en-US" sz="17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6047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8377" y="13485"/>
            <a:ext cx="7886700" cy="994172"/>
          </a:xfrm>
        </p:spPr>
        <p:txBody>
          <a:bodyPr>
            <a:normAutofit/>
          </a:bodyPr>
          <a:lstStyle/>
          <a:p>
            <a:pPr algn="ctr"/>
            <a:r>
              <a:rPr lang="en-US" altLang="zh-TW" sz="3600" b="1" dirty="0" err="1" smtClean="0">
                <a:latin typeface="微軟正黑體" panose="020B0604030504040204" pitchFamily="34" charset="-120"/>
                <a:ea typeface="微軟正黑體" panose="020B0604030504040204" pitchFamily="34" charset="-120"/>
                <a:cs typeface="Times New Roman" panose="02020603050405020304" pitchFamily="18" charset="0"/>
              </a:rPr>
              <a:t>Brandless</a:t>
            </a:r>
            <a:r>
              <a:rPr lang="zh-TW" altLang="en-US" sz="36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600" b="1" dirty="0" smtClean="0">
                <a:latin typeface="微軟正黑體" panose="020B0604030504040204" pitchFamily="34" charset="-120"/>
                <a:ea typeface="微軟正黑體" panose="020B0604030504040204" pitchFamily="34" charset="-120"/>
                <a:cs typeface="Times New Roman" panose="02020603050405020304" pitchFamily="18" charset="0"/>
              </a:rPr>
              <a:t>(Internet)</a:t>
            </a:r>
            <a:endPar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a:xfrm>
            <a:off x="32885" y="1198021"/>
            <a:ext cx="5794294" cy="5339527"/>
          </a:xfrm>
        </p:spPr>
        <p:txBody>
          <a:bodyPr>
            <a:noAutofit/>
          </a:bodyPr>
          <a:lstStyle/>
          <a:p>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產品描述</a:t>
            </a:r>
            <a:endParaRPr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indent="0" algn="just">
              <a:lnSpc>
                <a:spcPct val="110000"/>
              </a:lnSpc>
              <a:spcBef>
                <a:spcPts val="450"/>
              </a:spcBef>
              <a:spcAft>
                <a:spcPts val="450"/>
              </a:spcAft>
              <a:buNone/>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透過網路平台的創新途徑，來接近消費者的商業市場交易。目標是建立在一個可以深植消費者社群中，對於商品的品質、透明度與社群導向的價值</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。公司的</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起源開始於關住民眾對於每天所需的日常用品，透過</a:t>
            </a: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Brandless</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平台對每位使用者建立屬於自己的消費管道與模式，可以花更少的錢擁有更多有品質的東西</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10000"/>
              </a:lnSpc>
              <a:spcBef>
                <a:spcPts val="450"/>
              </a:spcBef>
              <a:spcAft>
                <a:spcPts val="450"/>
              </a:spcAft>
            </a:pP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獲利</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模式</a:t>
            </a:r>
            <a:endParaRPr lang="en-US"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產自銷的模式，來出售天然有機的食品和物品。</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lvl="1" indent="-342900" algn="just">
              <a:lnSpc>
                <a:spcPct val="110000"/>
              </a:lnSpc>
              <a:spcBef>
                <a:spcPts val="450"/>
              </a:spcBef>
              <a:spcAft>
                <a:spcPts val="450"/>
              </a:spcAft>
            </a:pP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與台灣對接的可能性 </a:t>
            </a:r>
            <a:r>
              <a:rPr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購買者價值鏈合作</a:t>
            </a:r>
            <a:r>
              <a:rPr lang="en-US" altLang="zh-TW"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台灣歷經了食安風暴後，消費者對於有機商品的需求大幅提升。且台灣網路平台發展甚快，擁有大量優秀的資訊工程</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人才</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尤其</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，台灣正在進行有機認證標章檢測，對於有機栽種的經驗相當豐富。台灣有許多不同的有機食品，如果搭配此</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平台</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行銷，可以</a:t>
            </a:r>
            <a:r>
              <a:rPr lang="zh-TW" altLang="en-US"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讓消費者不僅在食物選擇上具有透明度與安全。在其他有機商品，也可透過網路直接選擇，降低風險，達到合作的可能性</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2" name="文字方塊 11"/>
          <p:cNvSpPr txBox="1"/>
          <p:nvPr/>
        </p:nvSpPr>
        <p:spPr>
          <a:xfrm>
            <a:off x="6976338" y="1650084"/>
            <a:ext cx="917657" cy="300082"/>
          </a:xfrm>
          <a:prstGeom prst="rect">
            <a:avLst/>
          </a:prstGeom>
          <a:noFill/>
        </p:spPr>
        <p:txBody>
          <a:bodyPr wrap="square" rtlCol="0">
            <a:spAutoFit/>
          </a:bodyPr>
          <a:lstStyle/>
          <a:p>
            <a:r>
              <a:rPr lang="zh-TW" altLang="en-US" sz="1350" b="1" dirty="0">
                <a:solidFill>
                  <a:srgbClr val="0070C0"/>
                </a:solidFill>
                <a:latin typeface="標楷體" panose="03000509000000000000" pitchFamily="65" charset="-120"/>
                <a:ea typeface="標楷體" panose="03000509000000000000" pitchFamily="65" charset="-120"/>
              </a:rPr>
              <a:t>募資歷史</a:t>
            </a:r>
          </a:p>
        </p:txBody>
      </p:sp>
      <p:pic>
        <p:nvPicPr>
          <p:cNvPr id="7" name="圖片 6"/>
          <p:cNvPicPr>
            <a:picLocks noChangeAspect="1"/>
          </p:cNvPicPr>
          <p:nvPr/>
        </p:nvPicPr>
        <p:blipFill rotWithShape="1">
          <a:blip r:embed="rId2"/>
          <a:srcRect l="16809" t="23372" r="15091" b="34375"/>
          <a:stretch/>
        </p:blipFill>
        <p:spPr>
          <a:xfrm>
            <a:off x="5827179" y="2050494"/>
            <a:ext cx="3271385" cy="1685836"/>
          </a:xfrm>
          <a:prstGeom prst="rect">
            <a:avLst/>
          </a:prstGeom>
        </p:spPr>
      </p:pic>
      <p:pic>
        <p:nvPicPr>
          <p:cNvPr id="9" name="圖片 8"/>
          <p:cNvPicPr>
            <a:picLocks noChangeAspect="1"/>
          </p:cNvPicPr>
          <p:nvPr/>
        </p:nvPicPr>
        <p:blipFill rotWithShape="1">
          <a:blip r:embed="rId3"/>
          <a:srcRect l="7239" t="20663" r="69475" b="64972"/>
          <a:stretch/>
        </p:blipFill>
        <p:spPr>
          <a:xfrm>
            <a:off x="6298990" y="5792532"/>
            <a:ext cx="2272352" cy="745016"/>
          </a:xfrm>
          <a:prstGeom prst="rect">
            <a:avLst/>
          </a:prstGeom>
        </p:spPr>
      </p:pic>
      <p:pic>
        <p:nvPicPr>
          <p:cNvPr id="13" name="圖片 12"/>
          <p:cNvPicPr>
            <a:picLocks noChangeAspect="1"/>
          </p:cNvPicPr>
          <p:nvPr/>
        </p:nvPicPr>
        <p:blipFill rotWithShape="1">
          <a:blip r:embed="rId4"/>
          <a:srcRect l="9546" t="14132" r="12938" b="21689"/>
          <a:stretch/>
        </p:blipFill>
        <p:spPr>
          <a:xfrm>
            <a:off x="6061754" y="3991090"/>
            <a:ext cx="2967040" cy="1546682"/>
          </a:xfrm>
          <a:prstGeom prst="rect">
            <a:avLst/>
          </a:prstGeom>
        </p:spPr>
      </p:pic>
    </p:spTree>
    <p:extLst>
      <p:ext uri="{BB962C8B-B14F-4D97-AF65-F5344CB8AC3E}">
        <p14:creationId xmlns:p14="http://schemas.microsoft.com/office/powerpoint/2010/main" val="32439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047" y="239295"/>
            <a:ext cx="8652354" cy="994172"/>
          </a:xfrm>
        </p:spPr>
        <p:txBody>
          <a:bodyPr>
            <a:normAutofit/>
          </a:bodyPr>
          <a:lstStyle/>
          <a:p>
            <a:pPr algn="ctr"/>
            <a:r>
              <a:rPr lang="en-US" altLang="zh-TW" sz="3600" b="1" dirty="0" err="1" smtClean="0">
                <a:latin typeface="微軟正黑體" panose="020B0604030504040204" pitchFamily="34" charset="-120"/>
                <a:ea typeface="微軟正黑體" panose="020B0604030504040204" pitchFamily="34" charset="-120"/>
                <a:cs typeface="Times New Roman" panose="02020603050405020304" pitchFamily="18" charset="0"/>
              </a:rPr>
              <a:t>Ceterix</a:t>
            </a:r>
            <a:r>
              <a:rPr lang="en-US" altLang="zh-TW" sz="36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600" b="1" dirty="0" err="1" smtClean="0">
                <a:latin typeface="微軟正黑體" panose="020B0604030504040204" pitchFamily="34" charset="-120"/>
                <a:ea typeface="微軟正黑體" panose="020B0604030504040204" pitchFamily="34" charset="-120"/>
                <a:cs typeface="Times New Roman" panose="02020603050405020304" pitchFamily="18" charset="0"/>
              </a:rPr>
              <a:t>Orthopaedics</a:t>
            </a:r>
            <a:r>
              <a:rPr lang="zh-TW" altLang="en-US" sz="36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600" b="1" dirty="0" smtClean="0">
                <a:latin typeface="微軟正黑體" panose="020B0604030504040204" pitchFamily="34" charset="-120"/>
                <a:ea typeface="微軟正黑體" panose="020B0604030504040204" pitchFamily="34" charset="-120"/>
                <a:cs typeface="Times New Roman" panose="02020603050405020304" pitchFamily="18" charset="0"/>
              </a:rPr>
              <a:t>(Healthcare)</a:t>
            </a:r>
            <a:endPar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1"/>
          </p:nvPr>
        </p:nvSpPr>
        <p:spPr>
          <a:xfrm>
            <a:off x="100208" y="1633841"/>
            <a:ext cx="5982093" cy="4972442"/>
          </a:xfrm>
        </p:spPr>
        <p:txBody>
          <a:bodyPr>
            <a:noAutofit/>
          </a:bodyPr>
          <a:lstStyle/>
          <a:p>
            <a:r>
              <a:rPr lang="zh-TW" altLang="en-US"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產品描述</a:t>
            </a:r>
            <a:endParaRPr lang="en-US" altLang="zh-TW"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indent="0" algn="just">
              <a:lnSpc>
                <a:spcPct val="110000"/>
              </a:lnSpc>
              <a:spcBef>
                <a:spcPts val="450"/>
              </a:spcBef>
              <a:spcAft>
                <a:spcPts val="450"/>
              </a:spcAft>
              <a:buNone/>
            </a:pP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Ceterix</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Orthopaedicss</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，專注於外科手術工具，主要開發可協助醫生治療軟組織損傷（如半月板撕裂，髖關節和肩胛骨撕裂）以及肩袖撕裂手術過程。</a:t>
            </a: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Ceterix</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創立於</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年，該公司新型的縫合裝置半月板修復系統－</a:t>
            </a:r>
            <a:r>
              <a:rPr lang="en-US" altLang="zh-TW" sz="1600" dirty="0" err="1">
                <a:latin typeface="微軟正黑體" panose="020B0604030504040204" pitchFamily="34" charset="-120"/>
                <a:ea typeface="微軟正黑體" panose="020B0604030504040204" pitchFamily="34" charset="-120"/>
                <a:cs typeface="Times New Roman" panose="02020603050405020304" pitchFamily="18" charset="0"/>
              </a:rPr>
              <a:t>NovoStitch</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Plus</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，可以協助半月板受損嚴重以致無法縫合，不得不進行手術切除患者，能夠最大程度上保留半月板組織。</a:t>
            </a:r>
          </a:p>
          <a:p>
            <a:pPr>
              <a:lnSpc>
                <a:spcPct val="100000"/>
              </a:lnSpc>
            </a:pPr>
            <a:r>
              <a:rPr lang="zh-TW" altLang="en-US"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獲利</a:t>
            </a:r>
            <a:r>
              <a:rPr lang="zh-TW" altLang="en-US"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模式</a:t>
            </a:r>
            <a:endParaRPr lang="en-US" altLang="zh-TW"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提供醫療院所與骨科醫生更佳且有效率的手術成效。</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pPr>
            <a:r>
              <a:rPr lang="zh-TW" altLang="en-US"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台灣對接的</a:t>
            </a:r>
            <a:r>
              <a:rPr lang="zh-TW" altLang="en-US"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可能性</a:t>
            </a:r>
            <a:r>
              <a:rPr lang="en-US" altLang="zh-TW"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企業價值鏈合作</a:t>
            </a:r>
            <a:r>
              <a:rPr lang="en-US" altLang="zh-TW" sz="24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1216" lvl="1" indent="0" algn="just">
              <a:lnSpc>
                <a:spcPct val="110000"/>
              </a:lnSpc>
              <a:spcBef>
                <a:spcPts val="450"/>
              </a:spcBef>
              <a:spcAft>
                <a:spcPts val="450"/>
              </a:spcAft>
              <a:buNone/>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骨科器材</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產品</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依其</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植入</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方式與應用上</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的不同</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需求</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，其中關節內視鏡及軟組織修復相關產品包括鏡頭、攝影設備、器械、固定用的產品 及修復工具；</a:t>
            </a:r>
            <a:r>
              <a:rPr lang="zh-TW" altLang="en-US"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台灣在人工關節相關手術器械，具有一定的產品開發設計與生產製造能力，加上台灣領導的鏡頭元件廠，在生產或下世代的產品開發，具有一定的合作機會</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pic>
        <p:nvPicPr>
          <p:cNvPr id="4" name="圖片 3"/>
          <p:cNvPicPr>
            <a:picLocks noChangeAspect="1"/>
          </p:cNvPicPr>
          <p:nvPr/>
        </p:nvPicPr>
        <p:blipFill rotWithShape="1">
          <a:blip r:embed="rId2"/>
          <a:srcRect t="21489" b="32006"/>
          <a:stretch/>
        </p:blipFill>
        <p:spPr>
          <a:xfrm>
            <a:off x="2122669" y="1287547"/>
            <a:ext cx="2121694" cy="564776"/>
          </a:xfrm>
          <a:prstGeom prst="rect">
            <a:avLst/>
          </a:prstGeom>
        </p:spPr>
      </p:pic>
      <p:pic>
        <p:nvPicPr>
          <p:cNvPr id="10" name="圖片 9"/>
          <p:cNvPicPr>
            <a:picLocks noChangeAspect="1"/>
          </p:cNvPicPr>
          <p:nvPr/>
        </p:nvPicPr>
        <p:blipFill>
          <a:blip r:embed="rId3"/>
          <a:stretch>
            <a:fillRect/>
          </a:stretch>
        </p:blipFill>
        <p:spPr>
          <a:xfrm>
            <a:off x="5956518" y="2088088"/>
            <a:ext cx="3187482" cy="1504805"/>
          </a:xfrm>
          <a:prstGeom prst="rect">
            <a:avLst/>
          </a:prstGeom>
        </p:spPr>
      </p:pic>
      <p:pic>
        <p:nvPicPr>
          <p:cNvPr id="11" name="圖片 10"/>
          <p:cNvPicPr>
            <a:picLocks noChangeAspect="1"/>
          </p:cNvPicPr>
          <p:nvPr/>
        </p:nvPicPr>
        <p:blipFill>
          <a:blip r:embed="rId4"/>
          <a:stretch>
            <a:fillRect/>
          </a:stretch>
        </p:blipFill>
        <p:spPr>
          <a:xfrm>
            <a:off x="6245250" y="3842534"/>
            <a:ext cx="2670151" cy="1495285"/>
          </a:xfrm>
          <a:prstGeom prst="rect">
            <a:avLst/>
          </a:prstGeom>
        </p:spPr>
      </p:pic>
      <p:sp>
        <p:nvSpPr>
          <p:cNvPr id="12" name="文字方塊 11"/>
          <p:cNvSpPr txBox="1"/>
          <p:nvPr/>
        </p:nvSpPr>
        <p:spPr>
          <a:xfrm>
            <a:off x="6563638" y="1689089"/>
            <a:ext cx="1678488" cy="323165"/>
          </a:xfrm>
          <a:prstGeom prst="rect">
            <a:avLst/>
          </a:prstGeom>
          <a:noFill/>
        </p:spPr>
        <p:txBody>
          <a:bodyPr wrap="square" rtlCol="0">
            <a:spAutoFit/>
          </a:bodyPr>
          <a:lstStyle/>
          <a:p>
            <a:pPr algn="ctr"/>
            <a:r>
              <a:rPr lang="zh-TW" altLang="en-US" sz="1500" b="1" dirty="0">
                <a:solidFill>
                  <a:srgbClr val="0070C0"/>
                </a:solidFill>
                <a:latin typeface="標楷體" panose="03000509000000000000" pitchFamily="65" charset="-120"/>
                <a:ea typeface="標楷體" panose="03000509000000000000" pitchFamily="65" charset="-120"/>
              </a:rPr>
              <a:t>募資歷史</a:t>
            </a:r>
          </a:p>
        </p:txBody>
      </p:sp>
    </p:spTree>
    <p:extLst>
      <p:ext uri="{BB962C8B-B14F-4D97-AF65-F5344CB8AC3E}">
        <p14:creationId xmlns:p14="http://schemas.microsoft.com/office/powerpoint/2010/main" val="190745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2103</TotalTime>
  <Words>5767</Words>
  <Application>Microsoft Office PowerPoint</Application>
  <PresentationFormat>如螢幕大小 (4:3)</PresentationFormat>
  <Paragraphs>748</Paragraphs>
  <Slides>31</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微軟正黑體</vt:lpstr>
      <vt:lpstr>新細明體</vt:lpstr>
      <vt:lpstr>標楷體</vt:lpstr>
      <vt:lpstr>Arial</vt:lpstr>
      <vt:lpstr>Calibri</vt:lpstr>
      <vt:lpstr>Calibri Light</vt:lpstr>
      <vt:lpstr>Times New Roman</vt:lpstr>
      <vt:lpstr>Wingdings</vt:lpstr>
      <vt:lpstr>Office 佈景主題</vt:lpstr>
      <vt:lpstr>矽谷投資新創趨勢分析 (2016 Q4 )</vt:lpstr>
      <vt:lpstr>全球創投趨勢概況-產業領域總覽</vt:lpstr>
      <vt:lpstr>投資金額分析</vt:lpstr>
      <vt:lpstr>投資筆數分析</vt:lpstr>
      <vt:lpstr>矽谷新創趨勢</vt:lpstr>
      <vt:lpstr>台矽合作關係價值鏈</vt:lpstr>
      <vt:lpstr>51家矽谷潛力新創與台灣產業合作契機</vt:lpstr>
      <vt:lpstr>Brandless (Internet)</vt:lpstr>
      <vt:lpstr>Ceterix Orthopaedics (Healthcare)</vt:lpstr>
      <vt:lpstr>Niron Magnetics (Electronics)</vt:lpstr>
      <vt:lpstr>時程規劃</vt:lpstr>
      <vt:lpstr>結語</vt:lpstr>
      <vt:lpstr>PowerPoint 簡報</vt:lpstr>
      <vt:lpstr>PowerPoint 簡報</vt:lpstr>
      <vt:lpstr>PowerPoint 簡報</vt:lpstr>
      <vt:lpstr>PowerPoint 簡報</vt:lpstr>
      <vt:lpstr>網路 領域(1/2)</vt:lpstr>
      <vt:lpstr>網路 領域(2/2)</vt:lpstr>
      <vt:lpstr>行動通訊 領域(1/2)</vt:lpstr>
      <vt:lpstr>行動通訊 領域(1/2)</vt:lpstr>
      <vt:lpstr>健康照護 領域(1/2)</vt:lpstr>
      <vt:lpstr>健康照護 領域(2/2)</vt:lpstr>
      <vt:lpstr>軟體 領域(1/2)</vt:lpstr>
      <vt:lpstr>軟體 領域(1/2)</vt:lpstr>
      <vt:lpstr>消費產品與服務 領域</vt:lpstr>
      <vt:lpstr>電腦與硬體 領域</vt:lpstr>
      <vt:lpstr>電子電機 領域</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莊勝達</cp:lastModifiedBy>
  <cp:revision>112</cp:revision>
  <cp:lastPrinted>2017-04-21T06:55:09Z</cp:lastPrinted>
  <dcterms:created xsi:type="dcterms:W3CDTF">2017-04-10T14:58:07Z</dcterms:created>
  <dcterms:modified xsi:type="dcterms:W3CDTF">2017-05-02T05:20:34Z</dcterms:modified>
</cp:coreProperties>
</file>