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sldIdLst>
    <p:sldId id="259" r:id="rId2"/>
    <p:sldId id="282" r:id="rId3"/>
    <p:sldId id="319" r:id="rId4"/>
    <p:sldId id="325" r:id="rId5"/>
    <p:sldId id="373" r:id="rId6"/>
    <p:sldId id="377" r:id="rId7"/>
    <p:sldId id="358" r:id="rId8"/>
    <p:sldId id="372" r:id="rId9"/>
    <p:sldId id="378" r:id="rId10"/>
    <p:sldId id="380" r:id="rId11"/>
    <p:sldId id="381" r:id="rId12"/>
    <p:sldId id="345" r:id="rId13"/>
    <p:sldId id="382" r:id="rId14"/>
    <p:sldId id="374" r:id="rId15"/>
    <p:sldId id="379" r:id="rId16"/>
    <p:sldId id="383" r:id="rId17"/>
    <p:sldId id="343" r:id="rId1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999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E5EDEB"/>
    <a:srgbClr val="EAF0F6"/>
    <a:srgbClr val="EFF3F7"/>
    <a:srgbClr val="B6ECC8"/>
    <a:srgbClr val="015B1F"/>
    <a:srgbClr val="FF66FF"/>
    <a:srgbClr val="FF1569"/>
    <a:srgbClr val="57FFA3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88" autoAdjust="0"/>
    <p:restoredTop sz="96131" autoAdjust="0"/>
  </p:normalViewPr>
  <p:slideViewPr>
    <p:cSldViewPr snapToGrid="0" showGuides="1">
      <p:cViewPr>
        <p:scale>
          <a:sx n="120" d="100"/>
          <a:sy n="120" d="100"/>
        </p:scale>
        <p:origin x="-1632" y="-36"/>
      </p:cViewPr>
      <p:guideLst>
        <p:guide orient="horz" pos="2999"/>
        <p:guide pos="29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zh-TW" sz="2400" b="0" dirty="0"/>
              <a:t>每年審決案件</a:t>
            </a:r>
            <a:r>
              <a:rPr lang="en-US" sz="2400" b="0" dirty="0"/>
              <a:t>(</a:t>
            </a:r>
            <a:r>
              <a:rPr lang="zh-TW" sz="2400" b="0" dirty="0"/>
              <a:t>平均</a:t>
            </a:r>
            <a:r>
              <a:rPr lang="en-US" sz="2400" b="0" dirty="0"/>
              <a:t>200</a:t>
            </a:r>
            <a:r>
              <a:rPr lang="zh-TW" sz="2400" b="0" dirty="0"/>
              <a:t>案</a:t>
            </a:r>
            <a:r>
              <a:rPr lang="en-US" sz="2400" b="0" dirty="0"/>
              <a:t>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5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4636155488973154E-2"/>
          <c:y val="0.11739310619645348"/>
          <c:w val="0.8141735976997333"/>
          <c:h val="0.8826068938035464"/>
        </c:manualLayout>
      </c:layout>
      <c:pie3D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案件</c:v>
                </c:pt>
              </c:strCache>
            </c:strRef>
          </c:tx>
          <c:dPt>
            <c:idx val="0"/>
            <c:bubble3D val="0"/>
            <c:explosion val="16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8A1-48A7-BF1B-C5346255C242}"/>
              </c:ext>
            </c:extLst>
          </c:dPt>
          <c:dPt>
            <c:idx val="1"/>
            <c:bubble3D val="0"/>
            <c:explosion val="59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8A1-48A7-BF1B-C5346255C242}"/>
              </c:ext>
            </c:extLst>
          </c:dPt>
          <c:cat>
            <c:strRef>
              <c:f>工作表1!$A$2:$A$3</c:f>
              <c:strCache>
                <c:ptCount val="2"/>
                <c:pt idx="0">
                  <c:v>複雜性案件</c:v>
                </c:pt>
                <c:pt idx="1">
                  <c:v>一般性案件</c:v>
                </c:pt>
              </c:strCache>
            </c:strRef>
          </c:cat>
          <c:val>
            <c:numRef>
              <c:f>工作表1!$B$2:$B$3</c:f>
              <c:numCache>
                <c:formatCode>General</c:formatCode>
                <c:ptCount val="2"/>
                <c:pt idx="0">
                  <c:v>75</c:v>
                </c:pt>
                <c:pt idx="1">
                  <c:v>170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8A1-48A7-BF1B-C5346255C2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6.008511699504647E-2"/>
          <c:y val="0.75450116225011621"/>
          <c:w val="0.45343747501657788"/>
          <c:h val="0.19489114697482898"/>
        </c:manualLayout>
      </c:layout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zh-TW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</a:t>
            </a:r>
            <a:r>
              <a:rPr 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度</a:t>
            </a:r>
            <a:r>
              <a:rPr 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審決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175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案</a:t>
            </a:r>
            <a:endParaRPr 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5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4636155488973154E-2"/>
          <c:y val="0.11739310619645348"/>
          <c:w val="0.8141735976997333"/>
          <c:h val="0.8826068938035464"/>
        </c:manualLayout>
      </c:layout>
      <c:pie3D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案件</c:v>
                </c:pt>
              </c:strCache>
            </c:strRef>
          </c:tx>
          <c:dPt>
            <c:idx val="0"/>
            <c:bubble3D val="0"/>
            <c:explosion val="16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8A1-48A7-BF1B-C5346255C242}"/>
              </c:ext>
            </c:extLst>
          </c:dPt>
          <c:dPt>
            <c:idx val="1"/>
            <c:bubble3D val="0"/>
            <c:explosion val="59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8A1-48A7-BF1B-C5346255C242}"/>
              </c:ext>
            </c:extLst>
          </c:dPt>
          <c:cat>
            <c:strRef>
              <c:f>工作表1!$A$2:$A$3</c:f>
              <c:strCache>
                <c:ptCount val="2"/>
                <c:pt idx="0">
                  <c:v>複雜性案件</c:v>
                </c:pt>
                <c:pt idx="1">
                  <c:v>一般性案件</c:v>
                </c:pt>
              </c:strCache>
            </c:strRef>
          </c:cat>
          <c:val>
            <c:numRef>
              <c:f>工作表1!$B$2:$B$3</c:f>
              <c:numCache>
                <c:formatCode>General</c:formatCode>
                <c:ptCount val="2"/>
                <c:pt idx="0">
                  <c:v>75</c:v>
                </c:pt>
                <c:pt idx="1">
                  <c:v>170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8A1-48A7-BF1B-C5346255C2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19729800260047978"/>
          <c:y val="0.77824602601831538"/>
          <c:w val="0.45343747501657788"/>
          <c:h val="0.19489114697482898"/>
        </c:manualLayout>
      </c:layout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zh-TW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7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7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034FC6-08A2-452E-B625-A8D482BBF05F}" type="doc">
      <dgm:prSet loTypeId="urn:microsoft.com/office/officeart/2005/8/layout/funnel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BCE634FD-9047-470D-9BEC-79ECC8CE9600}">
      <dgm:prSet phldrT="[文字]" custT="1"/>
      <dgm:spPr/>
      <dgm:t>
        <a:bodyPr/>
        <a:lstStyle/>
        <a:p>
          <a:r>
            <a:rPr lang="zh-TW" altLang="en-US" sz="2800" b="1" dirty="0"/>
            <a:t>土地 徵收</a:t>
          </a:r>
        </a:p>
      </dgm:t>
    </dgm:pt>
    <dgm:pt modelId="{9DBEF81B-C5FA-4399-9344-AB5200EBBB77}" type="parTrans" cxnId="{D10970A9-868A-4281-AF53-42DE1EE45C85}">
      <dgm:prSet/>
      <dgm:spPr/>
      <dgm:t>
        <a:bodyPr/>
        <a:lstStyle/>
        <a:p>
          <a:endParaRPr lang="zh-TW" altLang="en-US"/>
        </a:p>
      </dgm:t>
    </dgm:pt>
    <dgm:pt modelId="{C62B9297-AB9C-4091-BE16-9F7646B390FD}" type="sibTrans" cxnId="{D10970A9-868A-4281-AF53-42DE1EE45C85}">
      <dgm:prSet/>
      <dgm:spPr/>
      <dgm:t>
        <a:bodyPr/>
        <a:lstStyle/>
        <a:p>
          <a:endParaRPr lang="zh-TW" altLang="en-US"/>
        </a:p>
      </dgm:t>
    </dgm:pt>
    <dgm:pt modelId="{90468B77-7A3A-419F-ADA2-EA9BB6871ADB}">
      <dgm:prSet phldrT="[文字]" custT="1"/>
      <dgm:spPr/>
      <dgm:t>
        <a:bodyPr/>
        <a:lstStyle/>
        <a:p>
          <a:r>
            <a:rPr lang="zh-TW" altLang="en-US" sz="2400" b="1" dirty="0"/>
            <a:t>都市計畫變更</a:t>
          </a:r>
        </a:p>
      </dgm:t>
    </dgm:pt>
    <dgm:pt modelId="{397A8207-B9CB-4A6F-90CD-A64DC14A6C56}" type="parTrans" cxnId="{515FEC40-42E6-40F2-BD87-936EF24EC3E0}">
      <dgm:prSet/>
      <dgm:spPr/>
      <dgm:t>
        <a:bodyPr/>
        <a:lstStyle/>
        <a:p>
          <a:endParaRPr lang="zh-TW" altLang="en-US"/>
        </a:p>
      </dgm:t>
    </dgm:pt>
    <dgm:pt modelId="{A01068E9-8445-40BC-AF28-B29A0D0DFDEA}" type="sibTrans" cxnId="{515FEC40-42E6-40F2-BD87-936EF24EC3E0}">
      <dgm:prSet/>
      <dgm:spPr/>
      <dgm:t>
        <a:bodyPr/>
        <a:lstStyle/>
        <a:p>
          <a:endParaRPr lang="zh-TW" altLang="en-US"/>
        </a:p>
      </dgm:t>
    </dgm:pt>
    <dgm:pt modelId="{96075530-E5DD-42D6-9100-8D87831D2A47}">
      <dgm:prSet phldrT="[文字]" custT="1"/>
      <dgm:spPr/>
      <dgm:t>
        <a:bodyPr/>
        <a:lstStyle/>
        <a:p>
          <a:r>
            <a:rPr lang="zh-TW" altLang="en-US" sz="2000" b="1" dirty="0"/>
            <a:t>非都市土地開發許可制</a:t>
          </a:r>
        </a:p>
      </dgm:t>
    </dgm:pt>
    <dgm:pt modelId="{D4C8E95C-0FC7-49F3-9A09-8EF9A3C081BA}" type="parTrans" cxnId="{E23701C5-5185-4F71-B8D2-365D2878C2CD}">
      <dgm:prSet/>
      <dgm:spPr/>
      <dgm:t>
        <a:bodyPr/>
        <a:lstStyle/>
        <a:p>
          <a:endParaRPr lang="zh-TW" altLang="en-US"/>
        </a:p>
      </dgm:t>
    </dgm:pt>
    <dgm:pt modelId="{0ECE4F17-7FBA-4D5A-870D-F284668ECBBE}" type="sibTrans" cxnId="{E23701C5-5185-4F71-B8D2-365D2878C2CD}">
      <dgm:prSet/>
      <dgm:spPr/>
      <dgm:t>
        <a:bodyPr/>
        <a:lstStyle/>
        <a:p>
          <a:endParaRPr lang="zh-TW" altLang="en-US"/>
        </a:p>
      </dgm:t>
    </dgm:pt>
    <dgm:pt modelId="{1A7155DF-14E6-43EC-86F4-9D362737E8FD}">
      <dgm:prSet phldrT="[文字]"/>
      <dgm:spPr/>
      <dgm:t>
        <a:bodyPr/>
        <a:lstStyle/>
        <a:p>
          <a:r>
            <a:rPr lang="zh-TW" altLang="en-US" b="1" dirty="0" smtClean="0"/>
            <a:t>加速</a:t>
          </a:r>
          <a:r>
            <a:rPr lang="zh-TW" b="1" dirty="0" smtClean="0"/>
            <a:t>投資</a:t>
          </a:r>
          <a:r>
            <a:rPr lang="zh-TW" altLang="en-US" b="1" dirty="0" smtClean="0"/>
            <a:t>台灣之重大開發案件</a:t>
          </a:r>
          <a:endParaRPr lang="zh-TW" altLang="en-US" b="1" dirty="0"/>
        </a:p>
      </dgm:t>
    </dgm:pt>
    <dgm:pt modelId="{BFC2C88C-077C-49DF-9A1D-3CDBC47A5859}" type="parTrans" cxnId="{CEE74885-E2E5-4F21-AF5C-021BFDC04E42}">
      <dgm:prSet/>
      <dgm:spPr/>
      <dgm:t>
        <a:bodyPr/>
        <a:lstStyle/>
        <a:p>
          <a:endParaRPr lang="zh-TW" altLang="en-US"/>
        </a:p>
      </dgm:t>
    </dgm:pt>
    <dgm:pt modelId="{0D750680-2ABD-467F-B9FD-4D0B33F143B7}" type="sibTrans" cxnId="{CEE74885-E2E5-4F21-AF5C-021BFDC04E42}">
      <dgm:prSet/>
      <dgm:spPr/>
      <dgm:t>
        <a:bodyPr/>
        <a:lstStyle/>
        <a:p>
          <a:endParaRPr lang="zh-TW" altLang="en-US"/>
        </a:p>
      </dgm:t>
    </dgm:pt>
    <dgm:pt modelId="{2166B7C6-4412-4DA9-BABA-3BCEB7182192}" type="pres">
      <dgm:prSet presAssocID="{14034FC6-08A2-452E-B625-A8D482BBF05F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A6F009E3-B8D2-426E-BEBA-DFD958E49825}" type="pres">
      <dgm:prSet presAssocID="{14034FC6-08A2-452E-B625-A8D482BBF05F}" presName="ellipse" presStyleLbl="trBgShp" presStyleIdx="0" presStyleCnt="1"/>
      <dgm:spPr/>
    </dgm:pt>
    <dgm:pt modelId="{47598D5E-69A8-4A13-849A-280AECAEDAF5}" type="pres">
      <dgm:prSet presAssocID="{14034FC6-08A2-452E-B625-A8D482BBF05F}" presName="arrow1" presStyleLbl="fgShp" presStyleIdx="0" presStyleCnt="1"/>
      <dgm:spPr/>
    </dgm:pt>
    <dgm:pt modelId="{4EE80016-E93B-43BD-B655-671974C24A98}" type="pres">
      <dgm:prSet presAssocID="{14034FC6-08A2-452E-B625-A8D482BBF05F}" presName="rectangle" presStyleLbl="revTx" presStyleIdx="0" presStyleCnt="1" custScaleX="12674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226DE13-B906-48AC-B387-939F711186F4}" type="pres">
      <dgm:prSet presAssocID="{90468B77-7A3A-419F-ADA2-EA9BB6871ADB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4B0CADE-8A49-4060-94C9-BDA0CBC81683}" type="pres">
      <dgm:prSet presAssocID="{96075530-E5DD-42D6-9100-8D87831D2A47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8A1FF5C-7884-4C07-8BAD-A59D1FD6AC20}" type="pres">
      <dgm:prSet presAssocID="{1A7155DF-14E6-43EC-86F4-9D362737E8FD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400D76A-4A34-48E5-8416-7D057BDDA628}" type="pres">
      <dgm:prSet presAssocID="{14034FC6-08A2-452E-B625-A8D482BBF05F}" presName="funnel" presStyleLbl="trAlignAcc1" presStyleIdx="0" presStyleCnt="1" custLinFactNeighborY="912"/>
      <dgm:spPr/>
    </dgm:pt>
  </dgm:ptLst>
  <dgm:cxnLst>
    <dgm:cxn modelId="{C4C48F85-8E1E-466B-A50F-EEC8015003F6}" type="presOf" srcId="{96075530-E5DD-42D6-9100-8D87831D2A47}" destId="{5226DE13-B906-48AC-B387-939F711186F4}" srcOrd="0" destOrd="0" presId="urn:microsoft.com/office/officeart/2005/8/layout/funnel1"/>
    <dgm:cxn modelId="{515FEC40-42E6-40F2-BD87-936EF24EC3E0}" srcId="{14034FC6-08A2-452E-B625-A8D482BBF05F}" destId="{90468B77-7A3A-419F-ADA2-EA9BB6871ADB}" srcOrd="1" destOrd="0" parTransId="{397A8207-B9CB-4A6F-90CD-A64DC14A6C56}" sibTransId="{A01068E9-8445-40BC-AF28-B29A0D0DFDEA}"/>
    <dgm:cxn modelId="{35FAB38D-DF24-4814-8C6E-0D6E4BA28158}" type="presOf" srcId="{1A7155DF-14E6-43EC-86F4-9D362737E8FD}" destId="{4EE80016-E93B-43BD-B655-671974C24A98}" srcOrd="0" destOrd="0" presId="urn:microsoft.com/office/officeart/2005/8/layout/funnel1"/>
    <dgm:cxn modelId="{E23701C5-5185-4F71-B8D2-365D2878C2CD}" srcId="{14034FC6-08A2-452E-B625-A8D482BBF05F}" destId="{96075530-E5DD-42D6-9100-8D87831D2A47}" srcOrd="2" destOrd="0" parTransId="{D4C8E95C-0FC7-49F3-9A09-8EF9A3C081BA}" sibTransId="{0ECE4F17-7FBA-4D5A-870D-F284668ECBBE}"/>
    <dgm:cxn modelId="{0217B435-684A-43A3-9AED-5285FCA52D80}" type="presOf" srcId="{14034FC6-08A2-452E-B625-A8D482BBF05F}" destId="{2166B7C6-4412-4DA9-BABA-3BCEB7182192}" srcOrd="0" destOrd="0" presId="urn:microsoft.com/office/officeart/2005/8/layout/funnel1"/>
    <dgm:cxn modelId="{D10970A9-868A-4281-AF53-42DE1EE45C85}" srcId="{14034FC6-08A2-452E-B625-A8D482BBF05F}" destId="{BCE634FD-9047-470D-9BEC-79ECC8CE9600}" srcOrd="0" destOrd="0" parTransId="{9DBEF81B-C5FA-4399-9344-AB5200EBBB77}" sibTransId="{C62B9297-AB9C-4091-BE16-9F7646B390FD}"/>
    <dgm:cxn modelId="{28131B48-9A03-4EDB-BFEF-FBC62634B097}" type="presOf" srcId="{BCE634FD-9047-470D-9BEC-79ECC8CE9600}" destId="{38A1FF5C-7884-4C07-8BAD-A59D1FD6AC20}" srcOrd="0" destOrd="0" presId="urn:microsoft.com/office/officeart/2005/8/layout/funnel1"/>
    <dgm:cxn modelId="{CEE74885-E2E5-4F21-AF5C-021BFDC04E42}" srcId="{14034FC6-08A2-452E-B625-A8D482BBF05F}" destId="{1A7155DF-14E6-43EC-86F4-9D362737E8FD}" srcOrd="3" destOrd="0" parTransId="{BFC2C88C-077C-49DF-9A1D-3CDBC47A5859}" sibTransId="{0D750680-2ABD-467F-B9FD-4D0B33F143B7}"/>
    <dgm:cxn modelId="{4153D5B5-151B-49A3-9E03-7F3B30EEE2AB}" type="presOf" srcId="{90468B77-7A3A-419F-ADA2-EA9BB6871ADB}" destId="{64B0CADE-8A49-4060-94C9-BDA0CBC81683}" srcOrd="0" destOrd="0" presId="urn:microsoft.com/office/officeart/2005/8/layout/funnel1"/>
    <dgm:cxn modelId="{E0080A9E-47E3-46F7-8532-4DC301435845}" type="presParOf" srcId="{2166B7C6-4412-4DA9-BABA-3BCEB7182192}" destId="{A6F009E3-B8D2-426E-BEBA-DFD958E49825}" srcOrd="0" destOrd="0" presId="urn:microsoft.com/office/officeart/2005/8/layout/funnel1"/>
    <dgm:cxn modelId="{92794622-6052-479F-9809-B842E03A618F}" type="presParOf" srcId="{2166B7C6-4412-4DA9-BABA-3BCEB7182192}" destId="{47598D5E-69A8-4A13-849A-280AECAEDAF5}" srcOrd="1" destOrd="0" presId="urn:microsoft.com/office/officeart/2005/8/layout/funnel1"/>
    <dgm:cxn modelId="{A2332FDF-70D7-4E32-93AE-33E12BDB9E4F}" type="presParOf" srcId="{2166B7C6-4412-4DA9-BABA-3BCEB7182192}" destId="{4EE80016-E93B-43BD-B655-671974C24A98}" srcOrd="2" destOrd="0" presId="urn:microsoft.com/office/officeart/2005/8/layout/funnel1"/>
    <dgm:cxn modelId="{98E0EA37-0A5C-4BAF-9A54-D37E0ADAE2BC}" type="presParOf" srcId="{2166B7C6-4412-4DA9-BABA-3BCEB7182192}" destId="{5226DE13-B906-48AC-B387-939F711186F4}" srcOrd="3" destOrd="0" presId="urn:microsoft.com/office/officeart/2005/8/layout/funnel1"/>
    <dgm:cxn modelId="{895150AD-565D-44BB-B28C-874F973DCD4A}" type="presParOf" srcId="{2166B7C6-4412-4DA9-BABA-3BCEB7182192}" destId="{64B0CADE-8A49-4060-94C9-BDA0CBC81683}" srcOrd="4" destOrd="0" presId="urn:microsoft.com/office/officeart/2005/8/layout/funnel1"/>
    <dgm:cxn modelId="{DE4EDA6A-A0A5-4F3F-80D6-23FB99CEF8AC}" type="presParOf" srcId="{2166B7C6-4412-4DA9-BABA-3BCEB7182192}" destId="{38A1FF5C-7884-4C07-8BAD-A59D1FD6AC20}" srcOrd="5" destOrd="0" presId="urn:microsoft.com/office/officeart/2005/8/layout/funnel1"/>
    <dgm:cxn modelId="{0C83E945-DF1E-4B2E-BC97-6C30B89F8A68}" type="presParOf" srcId="{2166B7C6-4412-4DA9-BABA-3BCEB7182192}" destId="{1400D76A-4A34-48E5-8416-7D057BDDA628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FEEB68-99BB-4E78-BBDE-5A3AFD1E16C2}" type="doc">
      <dgm:prSet loTypeId="urn:microsoft.com/office/officeart/2005/8/layout/chevron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57F8BD43-A407-4DC3-B077-2D781784B21F}">
      <dgm:prSet phldrT="[文字]" phldr="1"/>
      <dgm:spPr/>
      <dgm:t>
        <a:bodyPr/>
        <a:lstStyle/>
        <a:p>
          <a:endParaRPr lang="zh-TW" altLang="en-US" dirty="0"/>
        </a:p>
      </dgm:t>
    </dgm:pt>
    <dgm:pt modelId="{77AC1349-7F5A-4DDD-8C08-DFC5B702A019}" type="parTrans" cxnId="{A33E772C-79A6-45CC-845D-9AD2E872B397}">
      <dgm:prSet/>
      <dgm:spPr/>
      <dgm:t>
        <a:bodyPr/>
        <a:lstStyle/>
        <a:p>
          <a:endParaRPr lang="zh-TW" altLang="en-US"/>
        </a:p>
      </dgm:t>
    </dgm:pt>
    <dgm:pt modelId="{08ED75E1-34AF-48AD-BB71-941F6AEE91D3}" type="sibTrans" cxnId="{A33E772C-79A6-45CC-845D-9AD2E872B397}">
      <dgm:prSet/>
      <dgm:spPr/>
      <dgm:t>
        <a:bodyPr/>
        <a:lstStyle/>
        <a:p>
          <a:endParaRPr lang="zh-TW" altLang="en-US"/>
        </a:p>
      </dgm:t>
    </dgm:pt>
    <dgm:pt modelId="{9BDBB940-5092-416B-9958-220BC817D14F}">
      <dgm:prSet phldrT="[文字]" custT="1"/>
      <dgm:spPr/>
      <dgm:t>
        <a:bodyPr/>
        <a:lstStyle/>
        <a:p>
          <a:r>
            <a:rPr lang="zh-TW" altLang="en-US" sz="2800" b="1" dirty="0">
              <a:latin typeface="標楷體" panose="03000509000000000000" pitchFamily="65" charset="-120"/>
              <a:ea typeface="標楷體" panose="03000509000000000000" pitchFamily="65" charset="-120"/>
            </a:rPr>
            <a:t>本部相關審議委員會之性質</a:t>
          </a:r>
        </a:p>
      </dgm:t>
    </dgm:pt>
    <dgm:pt modelId="{18EC8928-2781-4C1A-9B8C-C4FA024E4BD6}" type="parTrans" cxnId="{4B2264B9-73D7-449F-A682-E1C85BC7137F}">
      <dgm:prSet/>
      <dgm:spPr/>
      <dgm:t>
        <a:bodyPr/>
        <a:lstStyle/>
        <a:p>
          <a:endParaRPr lang="zh-TW" altLang="en-US"/>
        </a:p>
      </dgm:t>
    </dgm:pt>
    <dgm:pt modelId="{8D0603B2-B3FF-486A-8C35-D2478B02D6DA}" type="sibTrans" cxnId="{4B2264B9-73D7-449F-A682-E1C85BC7137F}">
      <dgm:prSet/>
      <dgm:spPr/>
      <dgm:t>
        <a:bodyPr/>
        <a:lstStyle/>
        <a:p>
          <a:endParaRPr lang="zh-TW" altLang="en-US"/>
        </a:p>
      </dgm:t>
    </dgm:pt>
    <dgm:pt modelId="{00125ED4-454F-4872-8BD5-20AB7C1A523B}">
      <dgm:prSet phldrT="[文字]" phldr="1"/>
      <dgm:spPr/>
      <dgm:t>
        <a:bodyPr/>
        <a:lstStyle/>
        <a:p>
          <a:endParaRPr lang="zh-TW" altLang="en-US" dirty="0"/>
        </a:p>
      </dgm:t>
    </dgm:pt>
    <dgm:pt modelId="{D1912635-6251-4A80-A228-38B540357406}" type="parTrans" cxnId="{EF7CE8F9-31E9-43C6-94BE-CC4E6632EF68}">
      <dgm:prSet/>
      <dgm:spPr/>
      <dgm:t>
        <a:bodyPr/>
        <a:lstStyle/>
        <a:p>
          <a:endParaRPr lang="zh-TW" altLang="en-US"/>
        </a:p>
      </dgm:t>
    </dgm:pt>
    <dgm:pt modelId="{BEA0A6ED-0B13-44D8-9E4D-934408DBD313}" type="sibTrans" cxnId="{EF7CE8F9-31E9-43C6-94BE-CC4E6632EF68}">
      <dgm:prSet/>
      <dgm:spPr/>
      <dgm:t>
        <a:bodyPr/>
        <a:lstStyle/>
        <a:p>
          <a:endParaRPr lang="zh-TW" altLang="en-US"/>
        </a:p>
      </dgm:t>
    </dgm:pt>
    <dgm:pt modelId="{F5D5A084-18A7-440D-8992-B517FBDAE6E7}">
      <dgm:prSet phldrT="[文字]" custT="1"/>
      <dgm:spPr/>
      <dgm:t>
        <a:bodyPr/>
        <a:lstStyle/>
        <a:p>
          <a:r>
            <a:rPr lang="zh-TW" altLang="en-US" sz="2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屬專業性、多元價值</a:t>
          </a:r>
          <a:r>
            <a:rPr lang="zh-TW" altLang="en-US" sz="24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審議</a:t>
          </a:r>
          <a:endParaRPr lang="zh-TW" altLang="en-US" sz="2400" dirty="0">
            <a:solidFill>
              <a:srgbClr val="FF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739AAAF9-6D23-4283-B0D5-DBCC45E51DE6}" type="parTrans" cxnId="{108F8059-DF1F-4E72-88BC-6708F6A336A5}">
      <dgm:prSet/>
      <dgm:spPr/>
      <dgm:t>
        <a:bodyPr/>
        <a:lstStyle/>
        <a:p>
          <a:endParaRPr lang="zh-TW" altLang="en-US"/>
        </a:p>
      </dgm:t>
    </dgm:pt>
    <dgm:pt modelId="{726ED282-FD43-459F-9E42-9BF6999B1F1D}" type="sibTrans" cxnId="{108F8059-DF1F-4E72-88BC-6708F6A336A5}">
      <dgm:prSet/>
      <dgm:spPr/>
      <dgm:t>
        <a:bodyPr/>
        <a:lstStyle/>
        <a:p>
          <a:endParaRPr lang="zh-TW" altLang="en-US"/>
        </a:p>
      </dgm:t>
    </dgm:pt>
    <dgm:pt modelId="{E7A4133B-6B43-4A90-9F58-37850895B21E}">
      <dgm:prSet phldrT="[文字]" custT="1"/>
      <dgm:spPr/>
      <dgm:t>
        <a:bodyPr/>
        <a:lstStyle/>
        <a:p>
          <a:r>
            <a:rPr lang="zh-TW" altLang="en-US" sz="2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屬合議制之委員會</a:t>
          </a:r>
        </a:p>
      </dgm:t>
    </dgm:pt>
    <dgm:pt modelId="{D9647D0F-4871-4773-AFA0-583DBAC63526}" type="parTrans" cxnId="{98CBF382-CC7C-4CFD-A308-0F66264BCF35}">
      <dgm:prSet/>
      <dgm:spPr/>
      <dgm:t>
        <a:bodyPr/>
        <a:lstStyle/>
        <a:p>
          <a:endParaRPr lang="zh-TW" altLang="en-US"/>
        </a:p>
      </dgm:t>
    </dgm:pt>
    <dgm:pt modelId="{2D051F74-B98B-43F0-B0E3-37957EA62CF5}" type="sibTrans" cxnId="{98CBF382-CC7C-4CFD-A308-0F66264BCF35}">
      <dgm:prSet/>
      <dgm:spPr/>
      <dgm:t>
        <a:bodyPr/>
        <a:lstStyle/>
        <a:p>
          <a:endParaRPr lang="zh-TW" altLang="en-US"/>
        </a:p>
      </dgm:t>
    </dgm:pt>
    <dgm:pt modelId="{E700ABB3-B696-45D1-8C6E-BDF7C5DB5CC7}">
      <dgm:prSet phldrT="[文字]" phldr="1"/>
      <dgm:spPr/>
      <dgm:t>
        <a:bodyPr/>
        <a:lstStyle/>
        <a:p>
          <a:endParaRPr lang="zh-TW" altLang="en-US" dirty="0"/>
        </a:p>
      </dgm:t>
    </dgm:pt>
    <dgm:pt modelId="{50D0EBB0-6368-4616-B86A-72694E694403}" type="parTrans" cxnId="{16560D50-1C8C-46AC-A7C3-A17A970CA326}">
      <dgm:prSet/>
      <dgm:spPr/>
      <dgm:t>
        <a:bodyPr/>
        <a:lstStyle/>
        <a:p>
          <a:endParaRPr lang="zh-TW" altLang="en-US"/>
        </a:p>
      </dgm:t>
    </dgm:pt>
    <dgm:pt modelId="{8937DC69-0F5E-419A-990A-C7C89FCF57DE}" type="sibTrans" cxnId="{16560D50-1C8C-46AC-A7C3-A17A970CA326}">
      <dgm:prSet/>
      <dgm:spPr/>
      <dgm:t>
        <a:bodyPr/>
        <a:lstStyle/>
        <a:p>
          <a:endParaRPr lang="zh-TW" altLang="en-US"/>
        </a:p>
      </dgm:t>
    </dgm:pt>
    <dgm:pt modelId="{240A1E59-C99B-4B69-8F80-2DA7BAA60D6B}">
      <dgm:prSet phldrT="[文字]" custT="1"/>
      <dgm:spPr/>
      <dgm:t>
        <a:bodyPr/>
        <a:lstStyle/>
        <a:p>
          <a:r>
            <a:rPr lang="zh-TW" altLang="en-US" sz="2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審議決議作為主管機關之重要參考意見</a:t>
          </a:r>
          <a:endParaRPr lang="zh-TW" altLang="en-US" sz="22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B3D6307E-5F61-4F66-9A86-16629FF0D1A4}" type="parTrans" cxnId="{01A71501-BA1E-4484-9339-65C5446C182B}">
      <dgm:prSet/>
      <dgm:spPr/>
      <dgm:t>
        <a:bodyPr/>
        <a:lstStyle/>
        <a:p>
          <a:endParaRPr lang="zh-TW" altLang="en-US"/>
        </a:p>
      </dgm:t>
    </dgm:pt>
    <dgm:pt modelId="{81CD274C-99D0-4A5F-901C-4C5DE5EA5F8A}" type="sibTrans" cxnId="{01A71501-BA1E-4484-9339-65C5446C182B}">
      <dgm:prSet/>
      <dgm:spPr/>
      <dgm:t>
        <a:bodyPr/>
        <a:lstStyle/>
        <a:p>
          <a:endParaRPr lang="zh-TW" altLang="en-US"/>
        </a:p>
      </dgm:t>
    </dgm:pt>
    <dgm:pt modelId="{4A9AF17B-D8F3-40E4-BA09-FE78F7231BAD}">
      <dgm:prSet phldrT="[文字]" custT="1"/>
      <dgm:spPr/>
      <dgm:t>
        <a:bodyPr/>
        <a:lstStyle/>
        <a:p>
          <a:r>
            <a:rPr lang="zh-TW" altLang="en-US" sz="2200" dirty="0">
              <a:latin typeface="標楷體" panose="03000509000000000000" pitchFamily="65" charset="-120"/>
              <a:ea typeface="標楷體" panose="03000509000000000000" pitchFamily="65" charset="-120"/>
            </a:rPr>
            <a:t>應屬法定</a:t>
          </a:r>
          <a:r>
            <a:rPr lang="zh-TW" altLang="en-US" sz="2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程序中</a:t>
          </a:r>
          <a:r>
            <a:rPr lang="zh-TW" altLang="en-US" sz="2200" u="sng" dirty="0" smtClean="0">
              <a:latin typeface="標楷體" panose="03000509000000000000" pitchFamily="65" charset="-120"/>
              <a:ea typeface="標楷體" panose="03000509000000000000" pitchFamily="65" charset="-120"/>
            </a:rPr>
            <a:t>諮詢</a:t>
          </a:r>
          <a:r>
            <a:rPr lang="zh-TW" altLang="en-US" sz="2200" u="sng" dirty="0">
              <a:latin typeface="標楷體" panose="03000509000000000000" pitchFamily="65" charset="-120"/>
              <a:ea typeface="標楷體" panose="03000509000000000000" pitchFamily="65" charset="-120"/>
            </a:rPr>
            <a:t>性、參與性</a:t>
          </a:r>
          <a:r>
            <a:rPr lang="zh-TW" altLang="en-US" sz="2200" dirty="0">
              <a:latin typeface="標楷體" panose="03000509000000000000" pitchFamily="65" charset="-120"/>
              <a:ea typeface="標楷體" panose="03000509000000000000" pitchFamily="65" charset="-120"/>
            </a:rPr>
            <a:t>之性質</a:t>
          </a:r>
        </a:p>
      </dgm:t>
    </dgm:pt>
    <dgm:pt modelId="{1CCC9970-E166-4F86-A6C1-BF733874FF54}" type="sibTrans" cxnId="{B1132A15-A322-4A99-96BC-971EBD172AF4}">
      <dgm:prSet/>
      <dgm:spPr/>
      <dgm:t>
        <a:bodyPr/>
        <a:lstStyle/>
        <a:p>
          <a:endParaRPr lang="zh-TW" altLang="en-US"/>
        </a:p>
      </dgm:t>
    </dgm:pt>
    <dgm:pt modelId="{4EDD8EC5-F87C-41D3-89D0-B7E309089C62}" type="parTrans" cxnId="{B1132A15-A322-4A99-96BC-971EBD172AF4}">
      <dgm:prSet/>
      <dgm:spPr/>
      <dgm:t>
        <a:bodyPr/>
        <a:lstStyle/>
        <a:p>
          <a:endParaRPr lang="zh-TW" altLang="en-US"/>
        </a:p>
      </dgm:t>
    </dgm:pt>
    <dgm:pt modelId="{7606D09B-81B2-4D2C-A693-B1471203DF2D}" type="pres">
      <dgm:prSet presAssocID="{E3FEEB68-99BB-4E78-BBDE-5A3AFD1E16C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158D3156-F396-4C54-A134-37C20D2CFCE5}" type="pres">
      <dgm:prSet presAssocID="{57F8BD43-A407-4DC3-B077-2D781784B21F}" presName="composite" presStyleCnt="0"/>
      <dgm:spPr/>
    </dgm:pt>
    <dgm:pt modelId="{00E29FBF-6669-413D-9B26-346A0DBC37D0}" type="pres">
      <dgm:prSet presAssocID="{57F8BD43-A407-4DC3-B077-2D781784B21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4FC351C-20EA-4DD1-A2F4-5AF7B62FF8E3}" type="pres">
      <dgm:prSet presAssocID="{57F8BD43-A407-4DC3-B077-2D781784B21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1A7EA63-8927-4D83-A489-D8E67428F31F}" type="pres">
      <dgm:prSet presAssocID="{08ED75E1-34AF-48AD-BB71-941F6AEE91D3}" presName="sp" presStyleCnt="0"/>
      <dgm:spPr/>
    </dgm:pt>
    <dgm:pt modelId="{14215553-C62A-438A-BFB3-1C5C2A0D08C3}" type="pres">
      <dgm:prSet presAssocID="{00125ED4-454F-4872-8BD5-20AB7C1A523B}" presName="composite" presStyleCnt="0"/>
      <dgm:spPr/>
    </dgm:pt>
    <dgm:pt modelId="{F902D3FD-F125-4980-A3FD-D8AF5B736C45}" type="pres">
      <dgm:prSet presAssocID="{00125ED4-454F-4872-8BD5-20AB7C1A523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CE67B13-6768-4B20-8C5F-BBD76EF2D46C}" type="pres">
      <dgm:prSet presAssocID="{00125ED4-454F-4872-8BD5-20AB7C1A523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2F01DE0-3388-4BD7-9601-947BC39EA81C}" type="pres">
      <dgm:prSet presAssocID="{BEA0A6ED-0B13-44D8-9E4D-934408DBD313}" presName="sp" presStyleCnt="0"/>
      <dgm:spPr/>
    </dgm:pt>
    <dgm:pt modelId="{114C2CF4-B9D7-4803-9C70-4B09D70987B2}" type="pres">
      <dgm:prSet presAssocID="{E700ABB3-B696-45D1-8C6E-BDF7C5DB5CC7}" presName="composite" presStyleCnt="0"/>
      <dgm:spPr/>
    </dgm:pt>
    <dgm:pt modelId="{DD9CE2E4-29ED-4914-9F85-A5C9075EFA03}" type="pres">
      <dgm:prSet presAssocID="{E700ABB3-B696-45D1-8C6E-BDF7C5DB5CC7}" presName="parentText" presStyleLbl="alignNode1" presStyleIdx="2" presStyleCnt="3" custScaleY="116458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5258315-530C-48DA-BCF6-5754B9040D27}" type="pres">
      <dgm:prSet presAssocID="{E700ABB3-B696-45D1-8C6E-BDF7C5DB5CC7}" presName="descendantText" presStyleLbl="alignAcc1" presStyleIdx="2" presStyleCnt="3" custScaleY="12338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F7CE8F9-31E9-43C6-94BE-CC4E6632EF68}" srcId="{E3FEEB68-99BB-4E78-BBDE-5A3AFD1E16C2}" destId="{00125ED4-454F-4872-8BD5-20AB7C1A523B}" srcOrd="1" destOrd="0" parTransId="{D1912635-6251-4A80-A228-38B540357406}" sibTransId="{BEA0A6ED-0B13-44D8-9E4D-934408DBD313}"/>
    <dgm:cxn modelId="{8606851D-E342-4A4B-AADE-1F675D202E2E}" type="presOf" srcId="{F5D5A084-18A7-440D-8992-B517FBDAE6E7}" destId="{CCE67B13-6768-4B20-8C5F-BBD76EF2D46C}" srcOrd="0" destOrd="0" presId="urn:microsoft.com/office/officeart/2005/8/layout/chevron2"/>
    <dgm:cxn modelId="{16560D50-1C8C-46AC-A7C3-A17A970CA326}" srcId="{E3FEEB68-99BB-4E78-BBDE-5A3AFD1E16C2}" destId="{E700ABB3-B696-45D1-8C6E-BDF7C5DB5CC7}" srcOrd="2" destOrd="0" parTransId="{50D0EBB0-6368-4616-B86A-72694E694403}" sibTransId="{8937DC69-0F5E-419A-990A-C7C89FCF57DE}"/>
    <dgm:cxn modelId="{98CBF382-CC7C-4CFD-A308-0F66264BCF35}" srcId="{00125ED4-454F-4872-8BD5-20AB7C1A523B}" destId="{E7A4133B-6B43-4A90-9F58-37850895B21E}" srcOrd="1" destOrd="0" parTransId="{D9647D0F-4871-4773-AFA0-583DBAC63526}" sibTransId="{2D051F74-B98B-43F0-B0E3-37957EA62CF5}"/>
    <dgm:cxn modelId="{B1132A15-A322-4A99-96BC-971EBD172AF4}" srcId="{E700ABB3-B696-45D1-8C6E-BDF7C5DB5CC7}" destId="{4A9AF17B-D8F3-40E4-BA09-FE78F7231BAD}" srcOrd="1" destOrd="0" parTransId="{4EDD8EC5-F87C-41D3-89D0-B7E309089C62}" sibTransId="{1CCC9970-E166-4F86-A6C1-BF733874FF54}"/>
    <dgm:cxn modelId="{01A71501-BA1E-4484-9339-65C5446C182B}" srcId="{E700ABB3-B696-45D1-8C6E-BDF7C5DB5CC7}" destId="{240A1E59-C99B-4B69-8F80-2DA7BAA60D6B}" srcOrd="0" destOrd="0" parTransId="{B3D6307E-5F61-4F66-9A86-16629FF0D1A4}" sibTransId="{81CD274C-99D0-4A5F-901C-4C5DE5EA5F8A}"/>
    <dgm:cxn modelId="{6F81C8BC-8FA8-45E6-ACB4-845816DBA1A8}" type="presOf" srcId="{4A9AF17B-D8F3-40E4-BA09-FE78F7231BAD}" destId="{A5258315-530C-48DA-BCF6-5754B9040D27}" srcOrd="0" destOrd="1" presId="urn:microsoft.com/office/officeart/2005/8/layout/chevron2"/>
    <dgm:cxn modelId="{108F8059-DF1F-4E72-88BC-6708F6A336A5}" srcId="{00125ED4-454F-4872-8BD5-20AB7C1A523B}" destId="{F5D5A084-18A7-440D-8992-B517FBDAE6E7}" srcOrd="0" destOrd="0" parTransId="{739AAAF9-6D23-4283-B0D5-DBCC45E51DE6}" sibTransId="{726ED282-FD43-459F-9E42-9BF6999B1F1D}"/>
    <dgm:cxn modelId="{420C0FBA-2EE9-43B4-817D-D15729C3270C}" type="presOf" srcId="{9BDBB940-5092-416B-9958-220BC817D14F}" destId="{94FC351C-20EA-4DD1-A2F4-5AF7B62FF8E3}" srcOrd="0" destOrd="0" presId="urn:microsoft.com/office/officeart/2005/8/layout/chevron2"/>
    <dgm:cxn modelId="{9A3344C7-46B1-427F-A776-3F6E1303EEAF}" type="presOf" srcId="{240A1E59-C99B-4B69-8F80-2DA7BAA60D6B}" destId="{A5258315-530C-48DA-BCF6-5754B9040D27}" srcOrd="0" destOrd="0" presId="urn:microsoft.com/office/officeart/2005/8/layout/chevron2"/>
    <dgm:cxn modelId="{714E0218-BD9C-4179-8F22-6EB63C75E3AF}" type="presOf" srcId="{00125ED4-454F-4872-8BD5-20AB7C1A523B}" destId="{F902D3FD-F125-4980-A3FD-D8AF5B736C45}" srcOrd="0" destOrd="0" presId="urn:microsoft.com/office/officeart/2005/8/layout/chevron2"/>
    <dgm:cxn modelId="{D9C473B7-B4CA-47BD-81E7-D817065F9264}" type="presOf" srcId="{57F8BD43-A407-4DC3-B077-2D781784B21F}" destId="{00E29FBF-6669-413D-9B26-346A0DBC37D0}" srcOrd="0" destOrd="0" presId="urn:microsoft.com/office/officeart/2005/8/layout/chevron2"/>
    <dgm:cxn modelId="{4B2264B9-73D7-449F-A682-E1C85BC7137F}" srcId="{57F8BD43-A407-4DC3-B077-2D781784B21F}" destId="{9BDBB940-5092-416B-9958-220BC817D14F}" srcOrd="0" destOrd="0" parTransId="{18EC8928-2781-4C1A-9B8C-C4FA024E4BD6}" sibTransId="{8D0603B2-B3FF-486A-8C35-D2478B02D6DA}"/>
    <dgm:cxn modelId="{AA739CAE-491C-40D8-B9AF-A0E08C7D37B1}" type="presOf" srcId="{E3FEEB68-99BB-4E78-BBDE-5A3AFD1E16C2}" destId="{7606D09B-81B2-4D2C-A693-B1471203DF2D}" srcOrd="0" destOrd="0" presId="urn:microsoft.com/office/officeart/2005/8/layout/chevron2"/>
    <dgm:cxn modelId="{222E2195-D838-49E8-A109-EFA789C65B14}" type="presOf" srcId="{E7A4133B-6B43-4A90-9F58-37850895B21E}" destId="{CCE67B13-6768-4B20-8C5F-BBD76EF2D46C}" srcOrd="0" destOrd="1" presId="urn:microsoft.com/office/officeart/2005/8/layout/chevron2"/>
    <dgm:cxn modelId="{8F3F8EE2-B5BA-44DD-89B7-058BD1130937}" type="presOf" srcId="{E700ABB3-B696-45D1-8C6E-BDF7C5DB5CC7}" destId="{DD9CE2E4-29ED-4914-9F85-A5C9075EFA03}" srcOrd="0" destOrd="0" presId="urn:microsoft.com/office/officeart/2005/8/layout/chevron2"/>
    <dgm:cxn modelId="{A33E772C-79A6-45CC-845D-9AD2E872B397}" srcId="{E3FEEB68-99BB-4E78-BBDE-5A3AFD1E16C2}" destId="{57F8BD43-A407-4DC3-B077-2D781784B21F}" srcOrd="0" destOrd="0" parTransId="{77AC1349-7F5A-4DDD-8C08-DFC5B702A019}" sibTransId="{08ED75E1-34AF-48AD-BB71-941F6AEE91D3}"/>
    <dgm:cxn modelId="{0E4A3F5E-5C2C-4FD6-A8AB-6F789897585C}" type="presParOf" srcId="{7606D09B-81B2-4D2C-A693-B1471203DF2D}" destId="{158D3156-F396-4C54-A134-37C20D2CFCE5}" srcOrd="0" destOrd="0" presId="urn:microsoft.com/office/officeart/2005/8/layout/chevron2"/>
    <dgm:cxn modelId="{2CFA20A5-37AC-48C9-AE40-B1315E94A47D}" type="presParOf" srcId="{158D3156-F396-4C54-A134-37C20D2CFCE5}" destId="{00E29FBF-6669-413D-9B26-346A0DBC37D0}" srcOrd="0" destOrd="0" presId="urn:microsoft.com/office/officeart/2005/8/layout/chevron2"/>
    <dgm:cxn modelId="{F7178FF5-9099-47B2-BEF9-00AD120A51C4}" type="presParOf" srcId="{158D3156-F396-4C54-A134-37C20D2CFCE5}" destId="{94FC351C-20EA-4DD1-A2F4-5AF7B62FF8E3}" srcOrd="1" destOrd="0" presId="urn:microsoft.com/office/officeart/2005/8/layout/chevron2"/>
    <dgm:cxn modelId="{32877CFD-B38F-48B0-B47B-44F1A6E14BC4}" type="presParOf" srcId="{7606D09B-81B2-4D2C-A693-B1471203DF2D}" destId="{01A7EA63-8927-4D83-A489-D8E67428F31F}" srcOrd="1" destOrd="0" presId="urn:microsoft.com/office/officeart/2005/8/layout/chevron2"/>
    <dgm:cxn modelId="{6E913D0F-FA70-4E7F-99B4-0CF73A460752}" type="presParOf" srcId="{7606D09B-81B2-4D2C-A693-B1471203DF2D}" destId="{14215553-C62A-438A-BFB3-1C5C2A0D08C3}" srcOrd="2" destOrd="0" presId="urn:microsoft.com/office/officeart/2005/8/layout/chevron2"/>
    <dgm:cxn modelId="{559ABBF3-B392-4FB5-959C-14E15F9ADEB2}" type="presParOf" srcId="{14215553-C62A-438A-BFB3-1C5C2A0D08C3}" destId="{F902D3FD-F125-4980-A3FD-D8AF5B736C45}" srcOrd="0" destOrd="0" presId="urn:microsoft.com/office/officeart/2005/8/layout/chevron2"/>
    <dgm:cxn modelId="{CC81B233-E60C-4FA2-811B-F5F74D8E2A9B}" type="presParOf" srcId="{14215553-C62A-438A-BFB3-1C5C2A0D08C3}" destId="{CCE67B13-6768-4B20-8C5F-BBD76EF2D46C}" srcOrd="1" destOrd="0" presId="urn:microsoft.com/office/officeart/2005/8/layout/chevron2"/>
    <dgm:cxn modelId="{E2063723-C70E-4377-9BCD-83909982BEA6}" type="presParOf" srcId="{7606D09B-81B2-4D2C-A693-B1471203DF2D}" destId="{62F01DE0-3388-4BD7-9601-947BC39EA81C}" srcOrd="3" destOrd="0" presId="urn:microsoft.com/office/officeart/2005/8/layout/chevron2"/>
    <dgm:cxn modelId="{3DAF58AD-70F3-4225-8EAA-C229CC798B2E}" type="presParOf" srcId="{7606D09B-81B2-4D2C-A693-B1471203DF2D}" destId="{114C2CF4-B9D7-4803-9C70-4B09D70987B2}" srcOrd="4" destOrd="0" presId="urn:microsoft.com/office/officeart/2005/8/layout/chevron2"/>
    <dgm:cxn modelId="{4C75A42D-3E4B-4A35-B10A-4FCCD54539AF}" type="presParOf" srcId="{114C2CF4-B9D7-4803-9C70-4B09D70987B2}" destId="{DD9CE2E4-29ED-4914-9F85-A5C9075EFA03}" srcOrd="0" destOrd="0" presId="urn:microsoft.com/office/officeart/2005/8/layout/chevron2"/>
    <dgm:cxn modelId="{E49DD554-2BAA-4BE0-8BB1-936BC5F65E0C}" type="presParOf" srcId="{114C2CF4-B9D7-4803-9C70-4B09D70987B2}" destId="{A5258315-530C-48DA-BCF6-5754B9040D2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0981B1-B10B-4B7A-B503-074D396E5E5F}" type="doc">
      <dgm:prSet loTypeId="urn:microsoft.com/office/officeart/2005/8/layout/arrow2" loCatId="process" qsTypeId="urn:microsoft.com/office/officeart/2005/8/quickstyle/simple1" qsCatId="simple" csTypeId="urn:microsoft.com/office/officeart/2005/8/colors/colorful4" csCatId="colorful" phldr="0"/>
      <dgm:spPr/>
    </dgm:pt>
    <dgm:pt modelId="{3CD6F6D7-D4F3-4938-A654-3B3AF749D4C9}">
      <dgm:prSet phldrT="[文字]" phldr="1"/>
      <dgm:spPr/>
      <dgm:t>
        <a:bodyPr/>
        <a:lstStyle/>
        <a:p>
          <a:endParaRPr lang="zh-TW" altLang="en-US"/>
        </a:p>
      </dgm:t>
    </dgm:pt>
    <dgm:pt modelId="{5B94140D-F147-4B52-A761-581309979B2D}" type="parTrans" cxnId="{2F997CD7-F72B-4DA9-BF21-1DD6CAAF45BD}">
      <dgm:prSet/>
      <dgm:spPr/>
      <dgm:t>
        <a:bodyPr/>
        <a:lstStyle/>
        <a:p>
          <a:endParaRPr lang="zh-TW" altLang="en-US"/>
        </a:p>
      </dgm:t>
    </dgm:pt>
    <dgm:pt modelId="{2C328257-A031-4DFB-8BAA-78E708CA45AD}" type="sibTrans" cxnId="{2F997CD7-F72B-4DA9-BF21-1DD6CAAF45BD}">
      <dgm:prSet/>
      <dgm:spPr/>
      <dgm:t>
        <a:bodyPr/>
        <a:lstStyle/>
        <a:p>
          <a:endParaRPr lang="zh-TW" altLang="en-US"/>
        </a:p>
      </dgm:t>
    </dgm:pt>
    <dgm:pt modelId="{D124D7A2-74C0-4CF1-A5D4-3410101DEEE3}">
      <dgm:prSet phldrT="[文字]" phldr="1"/>
      <dgm:spPr/>
      <dgm:t>
        <a:bodyPr/>
        <a:lstStyle/>
        <a:p>
          <a:endParaRPr lang="zh-TW" altLang="en-US" dirty="0"/>
        </a:p>
      </dgm:t>
    </dgm:pt>
    <dgm:pt modelId="{31CD5B8E-EB0D-4F95-A673-8A9F9AE5FA3A}" type="parTrans" cxnId="{61C8FE3E-7270-464D-8337-93DF44D7642D}">
      <dgm:prSet/>
      <dgm:spPr/>
      <dgm:t>
        <a:bodyPr/>
        <a:lstStyle/>
        <a:p>
          <a:endParaRPr lang="zh-TW" altLang="en-US"/>
        </a:p>
      </dgm:t>
    </dgm:pt>
    <dgm:pt modelId="{43499210-27BE-4327-87C9-7EF219764CA3}" type="sibTrans" cxnId="{61C8FE3E-7270-464D-8337-93DF44D7642D}">
      <dgm:prSet/>
      <dgm:spPr/>
      <dgm:t>
        <a:bodyPr/>
        <a:lstStyle/>
        <a:p>
          <a:endParaRPr lang="zh-TW" altLang="en-US"/>
        </a:p>
      </dgm:t>
    </dgm:pt>
    <dgm:pt modelId="{FE2AFD53-CAB7-4450-8AA9-5ACCED545437}">
      <dgm:prSet phldrT="[文字]" phldr="1"/>
      <dgm:spPr/>
      <dgm:t>
        <a:bodyPr/>
        <a:lstStyle/>
        <a:p>
          <a:endParaRPr lang="zh-TW" altLang="en-US" dirty="0"/>
        </a:p>
      </dgm:t>
    </dgm:pt>
    <dgm:pt modelId="{CDCCADF2-BCFC-489D-B6CA-4956509FCBEC}" type="parTrans" cxnId="{2F8F7426-D092-4165-ACC4-E1EE6657F09B}">
      <dgm:prSet/>
      <dgm:spPr/>
      <dgm:t>
        <a:bodyPr/>
        <a:lstStyle/>
        <a:p>
          <a:endParaRPr lang="zh-TW" altLang="en-US"/>
        </a:p>
      </dgm:t>
    </dgm:pt>
    <dgm:pt modelId="{29A3560D-BFF0-43E3-B988-E109ED1D0268}" type="sibTrans" cxnId="{2F8F7426-D092-4165-ACC4-E1EE6657F09B}">
      <dgm:prSet/>
      <dgm:spPr/>
      <dgm:t>
        <a:bodyPr/>
        <a:lstStyle/>
        <a:p>
          <a:endParaRPr lang="zh-TW" altLang="en-US"/>
        </a:p>
      </dgm:t>
    </dgm:pt>
    <dgm:pt modelId="{A931A60D-9910-44E6-93BE-0FA4B4510A1F}" type="pres">
      <dgm:prSet presAssocID="{DD0981B1-B10B-4B7A-B503-074D396E5E5F}" presName="arrowDiagram" presStyleCnt="0">
        <dgm:presLayoutVars>
          <dgm:chMax val="5"/>
          <dgm:dir/>
          <dgm:resizeHandles val="exact"/>
        </dgm:presLayoutVars>
      </dgm:prSet>
      <dgm:spPr/>
    </dgm:pt>
    <dgm:pt modelId="{38496DF6-27CE-4B30-97B4-52B2CCAF728A}" type="pres">
      <dgm:prSet presAssocID="{DD0981B1-B10B-4B7A-B503-074D396E5E5F}" presName="arrow" presStyleLbl="bgShp" presStyleIdx="0" presStyleCnt="1" custLinFactNeighborX="17692"/>
      <dgm:spPr/>
    </dgm:pt>
    <dgm:pt modelId="{724CB256-C96B-48D4-8F7F-29A63AE18B20}" type="pres">
      <dgm:prSet presAssocID="{DD0981B1-B10B-4B7A-B503-074D396E5E5F}" presName="arrowDiagram3" presStyleCnt="0"/>
      <dgm:spPr/>
    </dgm:pt>
    <dgm:pt modelId="{950466D3-EDE8-402F-8B3F-A861E3B2400D}" type="pres">
      <dgm:prSet presAssocID="{3CD6F6D7-D4F3-4938-A654-3B3AF749D4C9}" presName="bullet3a" presStyleLbl="node1" presStyleIdx="0" presStyleCnt="3"/>
      <dgm:spPr/>
    </dgm:pt>
    <dgm:pt modelId="{5FA972C1-67C4-4CF8-83E2-E388A0AE7BBD}" type="pres">
      <dgm:prSet presAssocID="{3CD6F6D7-D4F3-4938-A654-3B3AF749D4C9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DD5DBBE-ADAF-49FB-8BE4-442F5A3EE3D2}" type="pres">
      <dgm:prSet presAssocID="{D124D7A2-74C0-4CF1-A5D4-3410101DEEE3}" presName="bullet3b" presStyleLbl="node1" presStyleIdx="1" presStyleCnt="3"/>
      <dgm:spPr/>
    </dgm:pt>
    <dgm:pt modelId="{720E59CD-D465-4A8A-93B1-FE7269444BBB}" type="pres">
      <dgm:prSet presAssocID="{D124D7A2-74C0-4CF1-A5D4-3410101DEEE3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E07A3FF-E3E7-4694-8ECE-A5F487E57C6C}" type="pres">
      <dgm:prSet presAssocID="{FE2AFD53-CAB7-4450-8AA9-5ACCED545437}" presName="bullet3c" presStyleLbl="node1" presStyleIdx="2" presStyleCnt="3"/>
      <dgm:spPr/>
    </dgm:pt>
    <dgm:pt modelId="{59CC0A61-7393-44B9-AD12-3643B7FF8F25}" type="pres">
      <dgm:prSet presAssocID="{FE2AFD53-CAB7-4450-8AA9-5ACCED545437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F8F7426-D092-4165-ACC4-E1EE6657F09B}" srcId="{DD0981B1-B10B-4B7A-B503-074D396E5E5F}" destId="{FE2AFD53-CAB7-4450-8AA9-5ACCED545437}" srcOrd="2" destOrd="0" parTransId="{CDCCADF2-BCFC-489D-B6CA-4956509FCBEC}" sibTransId="{29A3560D-BFF0-43E3-B988-E109ED1D0268}"/>
    <dgm:cxn modelId="{0AFCC519-7DDC-4ED7-BD64-ACB60DE4B199}" type="presOf" srcId="{D124D7A2-74C0-4CF1-A5D4-3410101DEEE3}" destId="{720E59CD-D465-4A8A-93B1-FE7269444BBB}" srcOrd="0" destOrd="0" presId="urn:microsoft.com/office/officeart/2005/8/layout/arrow2"/>
    <dgm:cxn modelId="{780251BF-8734-42D2-BDA9-058347AF2308}" type="presOf" srcId="{DD0981B1-B10B-4B7A-B503-074D396E5E5F}" destId="{A931A60D-9910-44E6-93BE-0FA4B4510A1F}" srcOrd="0" destOrd="0" presId="urn:microsoft.com/office/officeart/2005/8/layout/arrow2"/>
    <dgm:cxn modelId="{BD2DFA95-0AD9-4F7F-838C-DDAD526B4746}" type="presOf" srcId="{FE2AFD53-CAB7-4450-8AA9-5ACCED545437}" destId="{59CC0A61-7393-44B9-AD12-3643B7FF8F25}" srcOrd="0" destOrd="0" presId="urn:microsoft.com/office/officeart/2005/8/layout/arrow2"/>
    <dgm:cxn modelId="{2F997CD7-F72B-4DA9-BF21-1DD6CAAF45BD}" srcId="{DD0981B1-B10B-4B7A-B503-074D396E5E5F}" destId="{3CD6F6D7-D4F3-4938-A654-3B3AF749D4C9}" srcOrd="0" destOrd="0" parTransId="{5B94140D-F147-4B52-A761-581309979B2D}" sibTransId="{2C328257-A031-4DFB-8BAA-78E708CA45AD}"/>
    <dgm:cxn modelId="{11BBB06F-808F-487E-98E8-E20E96AF09F9}" type="presOf" srcId="{3CD6F6D7-D4F3-4938-A654-3B3AF749D4C9}" destId="{5FA972C1-67C4-4CF8-83E2-E388A0AE7BBD}" srcOrd="0" destOrd="0" presId="urn:microsoft.com/office/officeart/2005/8/layout/arrow2"/>
    <dgm:cxn modelId="{61C8FE3E-7270-464D-8337-93DF44D7642D}" srcId="{DD0981B1-B10B-4B7A-B503-074D396E5E5F}" destId="{D124D7A2-74C0-4CF1-A5D4-3410101DEEE3}" srcOrd="1" destOrd="0" parTransId="{31CD5B8E-EB0D-4F95-A673-8A9F9AE5FA3A}" sibTransId="{43499210-27BE-4327-87C9-7EF219764CA3}"/>
    <dgm:cxn modelId="{F6C4DA17-A0D3-4541-9FF1-8D9C6EFCB9AB}" type="presParOf" srcId="{A931A60D-9910-44E6-93BE-0FA4B4510A1F}" destId="{38496DF6-27CE-4B30-97B4-52B2CCAF728A}" srcOrd="0" destOrd="0" presId="urn:microsoft.com/office/officeart/2005/8/layout/arrow2"/>
    <dgm:cxn modelId="{29E55CC4-17FF-4FE7-9B16-ECEBE56E7E8F}" type="presParOf" srcId="{A931A60D-9910-44E6-93BE-0FA4B4510A1F}" destId="{724CB256-C96B-48D4-8F7F-29A63AE18B20}" srcOrd="1" destOrd="0" presId="urn:microsoft.com/office/officeart/2005/8/layout/arrow2"/>
    <dgm:cxn modelId="{63D9705E-E7C2-42BA-94C6-7D2196C850BB}" type="presParOf" srcId="{724CB256-C96B-48D4-8F7F-29A63AE18B20}" destId="{950466D3-EDE8-402F-8B3F-A861E3B2400D}" srcOrd="0" destOrd="0" presId="urn:microsoft.com/office/officeart/2005/8/layout/arrow2"/>
    <dgm:cxn modelId="{D69B1BA6-2D5A-4191-8AF2-1DA9180EF165}" type="presParOf" srcId="{724CB256-C96B-48D4-8F7F-29A63AE18B20}" destId="{5FA972C1-67C4-4CF8-83E2-E388A0AE7BBD}" srcOrd="1" destOrd="0" presId="urn:microsoft.com/office/officeart/2005/8/layout/arrow2"/>
    <dgm:cxn modelId="{2E89B609-BCE4-4815-890A-90A859703B7B}" type="presParOf" srcId="{724CB256-C96B-48D4-8F7F-29A63AE18B20}" destId="{BDD5DBBE-ADAF-49FB-8BE4-442F5A3EE3D2}" srcOrd="2" destOrd="0" presId="urn:microsoft.com/office/officeart/2005/8/layout/arrow2"/>
    <dgm:cxn modelId="{EB1BB198-73BA-4B54-B7F7-6B42FCF98976}" type="presParOf" srcId="{724CB256-C96B-48D4-8F7F-29A63AE18B20}" destId="{720E59CD-D465-4A8A-93B1-FE7269444BBB}" srcOrd="3" destOrd="0" presId="urn:microsoft.com/office/officeart/2005/8/layout/arrow2"/>
    <dgm:cxn modelId="{B031AAC2-6A88-4AF9-9E64-AC37DDA9DD35}" type="presParOf" srcId="{724CB256-C96B-48D4-8F7F-29A63AE18B20}" destId="{0E07A3FF-E3E7-4694-8ECE-A5F487E57C6C}" srcOrd="4" destOrd="0" presId="urn:microsoft.com/office/officeart/2005/8/layout/arrow2"/>
    <dgm:cxn modelId="{8CB78355-D27F-4590-94B0-A44FEAE45E3F}" type="presParOf" srcId="{724CB256-C96B-48D4-8F7F-29A63AE18B20}" destId="{59CC0A61-7393-44B9-AD12-3643B7FF8F25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F009E3-B8D2-426E-BEBA-DFD958E49825}">
      <dsp:nvSpPr>
        <dsp:cNvPr id="0" name=""/>
        <dsp:cNvSpPr/>
      </dsp:nvSpPr>
      <dsp:spPr>
        <a:xfrm>
          <a:off x="1474887" y="240118"/>
          <a:ext cx="4765426" cy="1654969"/>
        </a:xfrm>
        <a:prstGeom prst="ellipse">
          <a:avLst/>
        </a:prstGeom>
        <a:solidFill>
          <a:schemeClr val="accent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598D5E-69A8-4A13-849A-280AECAEDAF5}">
      <dsp:nvSpPr>
        <dsp:cNvPr id="0" name=""/>
        <dsp:cNvSpPr/>
      </dsp:nvSpPr>
      <dsp:spPr>
        <a:xfrm>
          <a:off x="3403222" y="4292577"/>
          <a:ext cx="923532" cy="591060"/>
        </a:xfrm>
        <a:prstGeom prst="down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E80016-E93B-43BD-B655-671974C24A98}">
      <dsp:nvSpPr>
        <dsp:cNvPr id="0" name=""/>
        <dsp:cNvSpPr/>
      </dsp:nvSpPr>
      <dsp:spPr>
        <a:xfrm>
          <a:off x="1055803" y="4765426"/>
          <a:ext cx="5618370" cy="11082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b="1" kern="1200" dirty="0" smtClean="0"/>
            <a:t>加速</a:t>
          </a:r>
          <a:r>
            <a:rPr lang="zh-TW" sz="3100" b="1" kern="1200" dirty="0" smtClean="0"/>
            <a:t>投資</a:t>
          </a:r>
          <a:r>
            <a:rPr lang="zh-TW" altLang="en-US" sz="3100" b="1" kern="1200" dirty="0" smtClean="0"/>
            <a:t>台灣之重大開發案件</a:t>
          </a:r>
          <a:endParaRPr lang="zh-TW" altLang="en-US" sz="3100" b="1" kern="1200" dirty="0"/>
        </a:p>
      </dsp:txBody>
      <dsp:txXfrm>
        <a:off x="1055803" y="4765426"/>
        <a:ext cx="5618370" cy="1108238"/>
      </dsp:txXfrm>
    </dsp:sp>
    <dsp:sp modelId="{5226DE13-B906-48AC-B387-939F711186F4}">
      <dsp:nvSpPr>
        <dsp:cNvPr id="0" name=""/>
        <dsp:cNvSpPr/>
      </dsp:nvSpPr>
      <dsp:spPr>
        <a:xfrm>
          <a:off x="3207434" y="2022904"/>
          <a:ext cx="1662357" cy="166235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/>
            <a:t>非都市土地開發許可制</a:t>
          </a:r>
        </a:p>
      </dsp:txBody>
      <dsp:txXfrm>
        <a:off x="3450881" y="2266351"/>
        <a:ext cx="1175463" cy="1175463"/>
      </dsp:txXfrm>
    </dsp:sp>
    <dsp:sp modelId="{64B0CADE-8A49-4060-94C9-BDA0CBC81683}">
      <dsp:nvSpPr>
        <dsp:cNvPr id="0" name=""/>
        <dsp:cNvSpPr/>
      </dsp:nvSpPr>
      <dsp:spPr>
        <a:xfrm>
          <a:off x="2017924" y="775767"/>
          <a:ext cx="1662357" cy="1662357"/>
        </a:xfrm>
        <a:prstGeom prst="ellipse">
          <a:avLst/>
        </a:prstGeom>
        <a:solidFill>
          <a:schemeClr val="accent2">
            <a:hueOff val="1373170"/>
            <a:satOff val="-24404"/>
            <a:lumOff val="7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/>
            <a:t>都市計畫變更</a:t>
          </a:r>
        </a:p>
      </dsp:txBody>
      <dsp:txXfrm>
        <a:off x="2261371" y="1019214"/>
        <a:ext cx="1175463" cy="1175463"/>
      </dsp:txXfrm>
    </dsp:sp>
    <dsp:sp modelId="{38A1FF5C-7884-4C07-8BAD-A59D1FD6AC20}">
      <dsp:nvSpPr>
        <dsp:cNvPr id="0" name=""/>
        <dsp:cNvSpPr/>
      </dsp:nvSpPr>
      <dsp:spPr>
        <a:xfrm>
          <a:off x="3717223" y="373845"/>
          <a:ext cx="1662357" cy="1662357"/>
        </a:xfrm>
        <a:prstGeom prst="ellipse">
          <a:avLst/>
        </a:prstGeom>
        <a:solidFill>
          <a:schemeClr val="accent2">
            <a:hueOff val="2746340"/>
            <a:satOff val="-48808"/>
            <a:lumOff val="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/>
            <a:t>土地 徵收</a:t>
          </a:r>
        </a:p>
      </dsp:txBody>
      <dsp:txXfrm>
        <a:off x="3960670" y="617292"/>
        <a:ext cx="1175463" cy="1175463"/>
      </dsp:txXfrm>
    </dsp:sp>
    <dsp:sp modelId="{1400D76A-4A34-48E5-8416-7D057BDDA628}">
      <dsp:nvSpPr>
        <dsp:cNvPr id="0" name=""/>
        <dsp:cNvSpPr/>
      </dsp:nvSpPr>
      <dsp:spPr>
        <a:xfrm>
          <a:off x="1279098" y="74674"/>
          <a:ext cx="5171780" cy="4137424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E29FBF-6669-413D-9B26-346A0DBC37D0}">
      <dsp:nvSpPr>
        <dsp:cNvPr id="0" name=""/>
        <dsp:cNvSpPr/>
      </dsp:nvSpPr>
      <dsp:spPr>
        <a:xfrm rot="5400000">
          <a:off x="-270504" y="273834"/>
          <a:ext cx="1803363" cy="1262354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200" kern="1200" dirty="0"/>
        </a:p>
      </dsp:txBody>
      <dsp:txXfrm rot="-5400000">
        <a:off x="1" y="634506"/>
        <a:ext cx="1262354" cy="541009"/>
      </dsp:txXfrm>
    </dsp:sp>
    <dsp:sp modelId="{94FC351C-20EA-4DD1-A2F4-5AF7B62FF8E3}">
      <dsp:nvSpPr>
        <dsp:cNvPr id="0" name=""/>
        <dsp:cNvSpPr/>
      </dsp:nvSpPr>
      <dsp:spPr>
        <a:xfrm rot="5400000">
          <a:off x="3675975" y="-2410290"/>
          <a:ext cx="1172186" cy="59994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b="1" kern="1200" dirty="0">
              <a:latin typeface="標楷體" panose="03000509000000000000" pitchFamily="65" charset="-120"/>
              <a:ea typeface="標楷體" panose="03000509000000000000" pitchFamily="65" charset="-120"/>
            </a:rPr>
            <a:t>本部相關審議委員會之性質</a:t>
          </a:r>
        </a:p>
      </dsp:txBody>
      <dsp:txXfrm rot="-5400000">
        <a:off x="1262355" y="60551"/>
        <a:ext cx="5942206" cy="1057744"/>
      </dsp:txXfrm>
    </dsp:sp>
    <dsp:sp modelId="{F902D3FD-F125-4980-A3FD-D8AF5B736C45}">
      <dsp:nvSpPr>
        <dsp:cNvPr id="0" name=""/>
        <dsp:cNvSpPr/>
      </dsp:nvSpPr>
      <dsp:spPr>
        <a:xfrm rot="5400000">
          <a:off x="-270504" y="1896719"/>
          <a:ext cx="1803363" cy="1262354"/>
        </a:xfrm>
        <a:prstGeom prst="chevron">
          <a:avLst/>
        </a:prstGeom>
        <a:solidFill>
          <a:schemeClr val="accent3">
            <a:hueOff val="-808782"/>
            <a:satOff val="20694"/>
            <a:lumOff val="784"/>
            <a:alphaOff val="0"/>
          </a:schemeClr>
        </a:solidFill>
        <a:ln w="12700" cap="flat" cmpd="sng" algn="ctr">
          <a:solidFill>
            <a:schemeClr val="accent3">
              <a:hueOff val="-808782"/>
              <a:satOff val="20694"/>
              <a:lumOff val="78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200" kern="1200" dirty="0"/>
        </a:p>
      </dsp:txBody>
      <dsp:txXfrm rot="-5400000">
        <a:off x="1" y="2257391"/>
        <a:ext cx="1262354" cy="541009"/>
      </dsp:txXfrm>
    </dsp:sp>
    <dsp:sp modelId="{CCE67B13-6768-4B20-8C5F-BBD76EF2D46C}">
      <dsp:nvSpPr>
        <dsp:cNvPr id="0" name=""/>
        <dsp:cNvSpPr/>
      </dsp:nvSpPr>
      <dsp:spPr>
        <a:xfrm rot="5400000">
          <a:off x="3675975" y="-787405"/>
          <a:ext cx="1172186" cy="59994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-808782"/>
              <a:satOff val="20694"/>
              <a:lumOff val="78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屬專業性、多元價值</a:t>
          </a:r>
          <a:r>
            <a:rPr lang="zh-TW" altLang="en-US" sz="2400" kern="12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審議</a:t>
          </a:r>
          <a:endParaRPr lang="zh-TW" altLang="en-US" sz="2400" kern="1200" dirty="0">
            <a:solidFill>
              <a:srgbClr val="FF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400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屬合議制之委員會</a:t>
          </a:r>
        </a:p>
      </dsp:txBody>
      <dsp:txXfrm rot="-5400000">
        <a:off x="1262355" y="1683436"/>
        <a:ext cx="5942206" cy="1057744"/>
      </dsp:txXfrm>
    </dsp:sp>
    <dsp:sp modelId="{DD9CE2E4-29ED-4914-9F85-A5C9075EFA03}">
      <dsp:nvSpPr>
        <dsp:cNvPr id="0" name=""/>
        <dsp:cNvSpPr/>
      </dsp:nvSpPr>
      <dsp:spPr>
        <a:xfrm rot="5400000">
          <a:off x="-418903" y="3668004"/>
          <a:ext cx="2100161" cy="1262354"/>
        </a:xfrm>
        <a:prstGeom prst="chevron">
          <a:avLst/>
        </a:prstGeom>
        <a:solidFill>
          <a:schemeClr val="accent3">
            <a:hueOff val="-1617565"/>
            <a:satOff val="41387"/>
            <a:lumOff val="1568"/>
            <a:alphaOff val="0"/>
          </a:schemeClr>
        </a:solidFill>
        <a:ln w="12700" cap="flat" cmpd="sng" algn="ctr">
          <a:solidFill>
            <a:schemeClr val="accent3">
              <a:hueOff val="-1617565"/>
              <a:satOff val="41387"/>
              <a:lumOff val="156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4000" kern="1200" dirty="0"/>
        </a:p>
      </dsp:txBody>
      <dsp:txXfrm rot="-5400000">
        <a:off x="1" y="3880277"/>
        <a:ext cx="1262354" cy="837807"/>
      </dsp:txXfrm>
    </dsp:sp>
    <dsp:sp modelId="{A5258315-530C-48DA-BCF6-5754B9040D27}">
      <dsp:nvSpPr>
        <dsp:cNvPr id="0" name=""/>
        <dsp:cNvSpPr/>
      </dsp:nvSpPr>
      <dsp:spPr>
        <a:xfrm rot="5400000">
          <a:off x="3538899" y="983879"/>
          <a:ext cx="1446337" cy="59994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-1617565"/>
              <a:satOff val="41387"/>
              <a:lumOff val="156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2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審議決議作為主管機關之重要參考意見</a:t>
          </a:r>
          <a:endParaRPr lang="zh-TW" altLang="en-US" sz="22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200" kern="1200" dirty="0">
              <a:latin typeface="標楷體" panose="03000509000000000000" pitchFamily="65" charset="-120"/>
              <a:ea typeface="標楷體" panose="03000509000000000000" pitchFamily="65" charset="-120"/>
            </a:rPr>
            <a:t>應屬法定</a:t>
          </a:r>
          <a:r>
            <a:rPr lang="zh-TW" altLang="en-US" sz="22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程序中</a:t>
          </a:r>
          <a:r>
            <a:rPr lang="zh-TW" altLang="en-US" sz="2200" u="sng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諮詢</a:t>
          </a:r>
          <a:r>
            <a:rPr lang="zh-TW" altLang="en-US" sz="2200" u="sng" kern="1200" dirty="0">
              <a:latin typeface="標楷體" panose="03000509000000000000" pitchFamily="65" charset="-120"/>
              <a:ea typeface="標楷體" panose="03000509000000000000" pitchFamily="65" charset="-120"/>
            </a:rPr>
            <a:t>性、參與性</a:t>
          </a:r>
          <a:r>
            <a:rPr lang="zh-TW" altLang="en-US" sz="2200" kern="1200" dirty="0">
              <a:latin typeface="標楷體" panose="03000509000000000000" pitchFamily="65" charset="-120"/>
              <a:ea typeface="標楷體" panose="03000509000000000000" pitchFamily="65" charset="-120"/>
            </a:rPr>
            <a:t>之性質</a:t>
          </a:r>
        </a:p>
      </dsp:txBody>
      <dsp:txXfrm rot="-5400000">
        <a:off x="1262354" y="3331028"/>
        <a:ext cx="5928823" cy="13051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8056"/>
          </a:xfrm>
          <a:prstGeom prst="rect">
            <a:avLst/>
          </a:prstGeom>
        </p:spPr>
        <p:txBody>
          <a:bodyPr vert="horz" lIns="95572" tIns="47786" rIns="95572" bIns="47786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2" y="1"/>
            <a:ext cx="2945660" cy="498056"/>
          </a:xfrm>
          <a:prstGeom prst="rect">
            <a:avLst/>
          </a:prstGeom>
        </p:spPr>
        <p:txBody>
          <a:bodyPr vert="horz" lIns="95572" tIns="47786" rIns="95572" bIns="47786" rtlCol="0"/>
          <a:lstStyle>
            <a:lvl1pPr algn="r">
              <a:defRPr sz="1200"/>
            </a:lvl1pPr>
          </a:lstStyle>
          <a:p>
            <a:fld id="{49D13081-FA1E-44D6-9D43-A6C74C77D64A}" type="datetimeFigureOut">
              <a:rPr lang="zh-TW" altLang="en-US" smtClean="0"/>
              <a:t>2017/12/18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72" tIns="47786" rIns="95572" bIns="47786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5572" tIns="47786" rIns="95572" bIns="47786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8055"/>
          </a:xfrm>
          <a:prstGeom prst="rect">
            <a:avLst/>
          </a:prstGeom>
        </p:spPr>
        <p:txBody>
          <a:bodyPr vert="horz" lIns="95572" tIns="47786" rIns="95572" bIns="47786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2" y="9428584"/>
            <a:ext cx="2945660" cy="498055"/>
          </a:xfrm>
          <a:prstGeom prst="rect">
            <a:avLst/>
          </a:prstGeom>
        </p:spPr>
        <p:txBody>
          <a:bodyPr vert="horz" lIns="95572" tIns="47786" rIns="95572" bIns="47786" rtlCol="0" anchor="b"/>
          <a:lstStyle>
            <a:lvl1pPr algn="r">
              <a:defRPr sz="1200"/>
            </a:lvl1pPr>
          </a:lstStyle>
          <a:p>
            <a:fld id="{81C6408B-0E53-485E-8FD5-F2F6F11972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1673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D4956-FDB2-4F43-80FF-CA287ECC92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130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: 圓角 12"/>
          <p:cNvSpPr/>
          <p:nvPr userDrawn="1"/>
        </p:nvSpPr>
        <p:spPr>
          <a:xfrm>
            <a:off x="0" y="56757"/>
            <a:ext cx="9144000" cy="314179"/>
          </a:xfrm>
          <a:prstGeom prst="roundRect">
            <a:avLst>
              <a:gd name="adj" fmla="val 0"/>
            </a:avLst>
          </a:prstGeom>
          <a:blipFill dpi="0" rotWithShape="1">
            <a:blip r:embed="rId2">
              <a:alphaModFix am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487680"/>
            <a:ext cx="8791575" cy="6184584"/>
          </a:xfrm>
        </p:spPr>
        <p:txBody>
          <a:bodyPr/>
          <a:lstStyle>
            <a:lvl1pPr marL="361950" indent="-361950">
              <a:buClr>
                <a:schemeClr val="accent4"/>
              </a:buClr>
              <a:buFont typeface="Wingdings" panose="05000000000000000000" pitchFamily="2" charset="2"/>
              <a:buChar char="n"/>
              <a:defRPr sz="2400" b="1">
                <a:solidFill>
                  <a:schemeClr val="accent1">
                    <a:lumMod val="50000"/>
                  </a:schemeClr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defRPr>
            </a:lvl1pPr>
            <a:lvl2pPr marL="800100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l"/>
              <a:defRPr sz="2000">
                <a:latin typeface="華康中黑體" panose="020B0509000000000000" pitchFamily="49" charset="-120"/>
                <a:ea typeface="華康中黑體" panose="020B0509000000000000" pitchFamily="49" charset="-120"/>
              </a:defRPr>
            </a:lvl2pPr>
            <a:lvl3pPr>
              <a:defRPr sz="1800">
                <a:latin typeface="華康中黑體" panose="020B0509000000000000" pitchFamily="49" charset="-120"/>
                <a:ea typeface="華康中黑體" panose="020B0509000000000000" pitchFamily="49" charset="-120"/>
              </a:defRPr>
            </a:lvl3pPr>
            <a:lvl4pPr>
              <a:defRPr sz="1800">
                <a:latin typeface="華康中黑體" panose="020B0509000000000000" pitchFamily="49" charset="-120"/>
                <a:ea typeface="華康中黑體" panose="020B0509000000000000" pitchFamily="49" charset="-120"/>
              </a:defRPr>
            </a:lvl4pPr>
            <a:lvl5pPr>
              <a:defRPr sz="1800">
                <a:latin typeface="華康中黑體" panose="020B0509000000000000" pitchFamily="49" charset="-120"/>
                <a:ea typeface="華康中黑體" panose="020B0509000000000000" pitchFamily="49" charset="-120"/>
              </a:defRPr>
            </a:lvl5pPr>
          </a:lstStyle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544613" y="-11496"/>
            <a:ext cx="4496945" cy="407293"/>
          </a:xfrm>
        </p:spPr>
        <p:txBody>
          <a:bodyPr>
            <a:noAutofit/>
          </a:bodyPr>
          <a:lstStyle>
            <a:lvl1pPr>
              <a:defRPr sz="2400">
                <a:solidFill>
                  <a:schemeClr val="accent6">
                    <a:lumMod val="50000"/>
                  </a:schemeClr>
                </a:solidFill>
                <a:effectLst>
                  <a:outerShdw blurRad="12700" dist="50800" dir="2700000" algn="tl" rotWithShape="0">
                    <a:schemeClr val="bg1">
                      <a:lumMod val="65000"/>
                      <a:alpha val="60000"/>
                    </a:schemeClr>
                  </a:outerShdw>
                </a:effectLst>
                <a:latin typeface="華康粗黑體" panose="020B0709000000000000" pitchFamily="49" charset="-120"/>
                <a:ea typeface="華康粗黑體" panose="020B0709000000000000" pitchFamily="49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8754" y="179450"/>
            <a:ext cx="423494" cy="160432"/>
          </a:xfrm>
        </p:spPr>
        <p:txBody>
          <a:bodyPr/>
          <a:lstStyle>
            <a:lvl1pPr algn="ct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05BD4956-FDB2-4F43-80FF-CA287ECC9266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cxnSp>
        <p:nvCxnSpPr>
          <p:cNvPr id="18" name="直線接點 17"/>
          <p:cNvCxnSpPr/>
          <p:nvPr userDrawn="1"/>
        </p:nvCxnSpPr>
        <p:spPr>
          <a:xfrm>
            <a:off x="575093" y="55146"/>
            <a:ext cx="0" cy="340651"/>
          </a:xfrm>
          <a:prstGeom prst="line">
            <a:avLst/>
          </a:prstGeom>
          <a:ln w="19050">
            <a:solidFill>
              <a:schemeClr val="bg1">
                <a:alpha val="78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 userDrawn="1"/>
        </p:nvSpPr>
        <p:spPr>
          <a:xfrm>
            <a:off x="0" y="-11496"/>
            <a:ext cx="544613" cy="4072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accent6">
                    <a:lumMod val="50000"/>
                  </a:schemeClr>
                </a:solidFill>
                <a:effectLst>
                  <a:outerShdw blurRad="12700" dist="50800" dir="2700000" algn="tl" rotWithShape="0">
                    <a:schemeClr val="bg1">
                      <a:lumMod val="65000"/>
                      <a:alpha val="60000"/>
                    </a:schemeClr>
                  </a:outerShdw>
                </a:effectLst>
                <a:latin typeface="華康粗黑體" panose="020B0709000000000000" pitchFamily="49" charset="-120"/>
                <a:ea typeface="華康粗黑體" panose="020B0709000000000000" pitchFamily="49" charset="-120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161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D4956-FDB2-4F43-80FF-CA287ECC926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49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Growing by Razo0r">
            <a:extLst>
              <a:ext uri="{FF2B5EF4-FFF2-40B4-BE49-F238E27FC236}">
                <a16:creationId xmlns:a16="http://schemas.microsoft.com/office/drawing/2014/main" xmlns="" id="{665986DC-7FFF-4559-8A0C-7C24579BF8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0" t="3327" r="1746" b="5338"/>
          <a:stretch/>
        </p:blipFill>
        <p:spPr bwMode="auto">
          <a:xfrm>
            <a:off x="-275771" y="0"/>
            <a:ext cx="9443644" cy="6878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文字方塊 12">
            <a:extLst>
              <a:ext uri="{FF2B5EF4-FFF2-40B4-BE49-F238E27FC236}">
                <a16:creationId xmlns:a16="http://schemas.microsoft.com/office/drawing/2014/main" xmlns="" id="{B5179E14-D319-4F02-8AD9-E7F5973AE6D3}"/>
              </a:ext>
            </a:extLst>
          </p:cNvPr>
          <p:cNvSpPr txBox="1"/>
          <p:nvPr/>
        </p:nvSpPr>
        <p:spPr>
          <a:xfrm>
            <a:off x="6879497" y="6417200"/>
            <a:ext cx="2288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solidFill>
                  <a:schemeClr val="bg1">
                    <a:lumMod val="95000"/>
                  </a:schemeClr>
                </a:solidFill>
              </a:rPr>
              <a:t>106</a:t>
            </a:r>
            <a:r>
              <a:rPr lang="zh-TW" altLang="en-US" sz="2400" b="1" dirty="0">
                <a:solidFill>
                  <a:schemeClr val="bg1">
                    <a:lumMod val="95000"/>
                  </a:schemeClr>
                </a:solidFill>
              </a:rPr>
              <a:t>年</a:t>
            </a:r>
            <a:r>
              <a:rPr lang="en-US" altLang="zh-TW" sz="2400" b="1" dirty="0">
                <a:solidFill>
                  <a:schemeClr val="bg1">
                    <a:lumMod val="95000"/>
                  </a:schemeClr>
                </a:solidFill>
              </a:rPr>
              <a:t>12</a:t>
            </a:r>
            <a:r>
              <a:rPr lang="zh-TW" altLang="en-US" sz="2400" b="1" dirty="0">
                <a:solidFill>
                  <a:schemeClr val="bg1">
                    <a:lumMod val="95000"/>
                  </a:schemeClr>
                </a:solidFill>
              </a:rPr>
              <a:t>月</a:t>
            </a:r>
            <a:r>
              <a:rPr lang="en-US" altLang="zh-TW" sz="2400" b="1" dirty="0" smtClean="0">
                <a:solidFill>
                  <a:schemeClr val="bg1">
                    <a:lumMod val="95000"/>
                  </a:schemeClr>
                </a:solidFill>
              </a:rPr>
              <a:t>19</a:t>
            </a:r>
            <a:r>
              <a:rPr lang="zh-TW" altLang="en-US" sz="2400" b="1" dirty="0" smtClean="0">
                <a:solidFill>
                  <a:schemeClr val="bg1">
                    <a:lumMod val="95000"/>
                  </a:schemeClr>
                </a:solidFill>
              </a:rPr>
              <a:t>日</a:t>
            </a:r>
            <a:endParaRPr lang="zh-TW" altLang="en-US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61" b="25385"/>
          <a:stretch/>
        </p:blipFill>
        <p:spPr>
          <a:xfrm>
            <a:off x="0" y="0"/>
            <a:ext cx="2689033" cy="876693"/>
          </a:xfrm>
          <a:prstGeom prst="rect">
            <a:avLst/>
          </a:prstGeom>
        </p:spPr>
      </p:pic>
      <p:sp>
        <p:nvSpPr>
          <p:cNvPr id="23" name="矩形 22"/>
          <p:cNvSpPr/>
          <p:nvPr/>
        </p:nvSpPr>
        <p:spPr>
          <a:xfrm>
            <a:off x="127423" y="1097226"/>
            <a:ext cx="8257881" cy="986275"/>
          </a:xfrm>
          <a:prstGeom prst="rect">
            <a:avLst/>
          </a:prstGeom>
          <a:solidFill>
            <a:srgbClr val="00B050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387974" y="1051754"/>
            <a:ext cx="7635711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zh-TW" altLang="en-US" sz="3200" b="1" dirty="0" smtClean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加速</a:t>
            </a:r>
            <a:r>
              <a:rPr lang="zh-TW" altLang="en-US" sz="3200" b="1" dirty="0">
                <a:solidFill>
                  <a:schemeClr val="bg1">
                    <a:lumMod val="9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投資之土地開發審議機制檢討與精進方案</a:t>
            </a:r>
            <a:endParaRPr lang="zh-TW" altLang="en-US" sz="3200" b="1" dirty="0">
              <a:solidFill>
                <a:schemeClr val="bg1">
                  <a:lumMod val="9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599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408709" y="75753"/>
            <a:ext cx="703539" cy="310744"/>
          </a:xfrm>
        </p:spPr>
        <p:txBody>
          <a:bodyPr/>
          <a:lstStyle/>
          <a:p>
            <a:r>
              <a:rPr lang="en-US" altLang="zh-TW" sz="2000" b="1" dirty="0" smtClean="0">
                <a:solidFill>
                  <a:schemeClr val="tx1"/>
                </a:solidFill>
              </a:rPr>
              <a:t>10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grpSp>
        <p:nvGrpSpPr>
          <p:cNvPr id="16" name="群組 15"/>
          <p:cNvGrpSpPr/>
          <p:nvPr/>
        </p:nvGrpSpPr>
        <p:grpSpPr>
          <a:xfrm>
            <a:off x="1435769" y="699267"/>
            <a:ext cx="5844618" cy="653425"/>
            <a:chOff x="0" y="176404"/>
            <a:chExt cx="7258638" cy="653425"/>
          </a:xfrm>
        </p:grpSpPr>
        <p:sp>
          <p:nvSpPr>
            <p:cNvPr id="17" name="圓角矩形 16"/>
            <p:cNvSpPr/>
            <p:nvPr/>
          </p:nvSpPr>
          <p:spPr>
            <a:xfrm>
              <a:off x="0" y="176404"/>
              <a:ext cx="7258638" cy="65342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圓角矩形 4"/>
            <p:cNvSpPr txBox="1"/>
            <p:nvPr/>
          </p:nvSpPr>
          <p:spPr>
            <a:xfrm>
              <a:off x="19138" y="195542"/>
              <a:ext cx="7220362" cy="6151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40640" rIns="60960" bIns="4064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800" b="1" kern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一般徵收案件之類型與分析</a:t>
              </a:r>
              <a:endParaRPr lang="zh-TW" altLang="en-US" sz="2800" b="1" kern="1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aphicFrame>
        <p:nvGraphicFramePr>
          <p:cNvPr id="19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6843674"/>
              </p:ext>
            </p:extLst>
          </p:nvPr>
        </p:nvGraphicFramePr>
        <p:xfrm>
          <a:off x="300318" y="1751386"/>
          <a:ext cx="4812958" cy="3743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矩形 70"/>
          <p:cNvSpPr>
            <a:spLocks noChangeArrowheads="1"/>
          </p:cNvSpPr>
          <p:nvPr/>
        </p:nvSpPr>
        <p:spPr bwMode="auto">
          <a:xfrm>
            <a:off x="629777" y="5716858"/>
            <a:ext cx="7308468" cy="470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28650" indent="-452438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1093788" indent="-28575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Ø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501775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909763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31775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7749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32321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6893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41465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marL="176212" indent="0">
              <a:lnSpc>
                <a:spcPct val="110000"/>
              </a:lnSpc>
              <a:spcBef>
                <a:spcPts val="600"/>
              </a:spcBef>
              <a:buClrTx/>
              <a:buSzTx/>
              <a:buNone/>
              <a:defRPr/>
            </a:pPr>
            <a:r>
              <a:rPr lang="zh-TW" altLang="en-US" sz="24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</a:rPr>
              <a:t>案件到部至土徵小組會議審</a:t>
            </a:r>
            <a:r>
              <a:rPr lang="zh-TW" altLang="en-US" sz="24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</a:rPr>
              <a:t>竣時間平均</a:t>
            </a:r>
            <a:r>
              <a:rPr lang="zh-TW" altLang="en-US" sz="24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</a:rPr>
              <a:t>約</a:t>
            </a:r>
            <a:r>
              <a:rPr lang="en-US" altLang="zh-TW" sz="24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</a:rPr>
              <a:t>1.5</a:t>
            </a:r>
            <a:r>
              <a:rPr lang="zh-TW" altLang="en-US" sz="24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</a:rPr>
              <a:t>個</a:t>
            </a:r>
            <a:r>
              <a:rPr lang="zh-TW" altLang="en-US" sz="24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</a:rPr>
              <a:t>月</a:t>
            </a:r>
            <a:r>
              <a:rPr lang="zh-TW" altLang="en-US" sz="24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</a:rPr>
              <a:t>。</a:t>
            </a:r>
            <a:endParaRPr lang="en-US" altLang="zh-TW" sz="2400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</a:endParaRPr>
          </a:p>
        </p:txBody>
      </p:sp>
      <p:sp>
        <p:nvSpPr>
          <p:cNvPr id="21" name="直線圖說文字 1 20"/>
          <p:cNvSpPr/>
          <p:nvPr/>
        </p:nvSpPr>
        <p:spPr>
          <a:xfrm>
            <a:off x="5400724" y="1751386"/>
            <a:ext cx="3554471" cy="1299882"/>
          </a:xfrm>
          <a:prstGeom prst="borderCallout1">
            <a:avLst>
              <a:gd name="adj1" fmla="val 33233"/>
              <a:gd name="adj2" fmla="val -1776"/>
              <a:gd name="adj3" fmla="val 112500"/>
              <a:gd name="adj4" fmla="val -3833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公聽會或協議程序不完備或公益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性必要性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評估內容需釐清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平均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審議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時間約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3-6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個月。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直線圖說文字 1 (加上框線和強調線) 21"/>
          <p:cNvSpPr/>
          <p:nvPr/>
        </p:nvSpPr>
        <p:spPr>
          <a:xfrm>
            <a:off x="5400723" y="3974790"/>
            <a:ext cx="3554471" cy="1570345"/>
          </a:xfrm>
          <a:prstGeom prst="accentBorderCallout1">
            <a:avLst>
              <a:gd name="adj1" fmla="val 23888"/>
              <a:gd name="adj2" fmla="val -3289"/>
              <a:gd name="adj3" fmla="val -4406"/>
              <a:gd name="adj4" fmla="val -3904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民眾提出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具體事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證質疑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徵收必要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性，涉及相關事證之釐清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如交通流量分析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algn="just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本年度審決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件，平均審議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時間約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個月。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896471" y="3440783"/>
            <a:ext cx="1394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約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</a:t>
            </a:r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2793085" y="2948340"/>
            <a:ext cx="105783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近</a:t>
            </a:r>
            <a:r>
              <a:rPr lang="en-US" altLang="zh-TW" sz="2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</a:t>
            </a:r>
            <a:endParaRPr lang="en-US" altLang="zh-TW" sz="2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551344" y="5876509"/>
            <a:ext cx="170329" cy="17929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2130" y="3630361"/>
            <a:ext cx="1060796" cy="310923"/>
          </a:xfrm>
          <a:prstGeom prst="rect">
            <a:avLst/>
          </a:prstGeom>
        </p:spPr>
      </p:pic>
      <p:sp>
        <p:nvSpPr>
          <p:cNvPr id="26" name="標題 2"/>
          <p:cNvSpPr txBox="1">
            <a:spLocks/>
          </p:cNvSpPr>
          <p:nvPr/>
        </p:nvSpPr>
        <p:spPr>
          <a:xfrm>
            <a:off x="544613" y="-11496"/>
            <a:ext cx="7626930" cy="4072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accent6">
                    <a:lumMod val="50000"/>
                  </a:schemeClr>
                </a:solidFill>
                <a:effectLst>
                  <a:outerShdw blurRad="12700" dist="50800" dir="2700000" algn="tl" rotWithShape="0">
                    <a:schemeClr val="bg1">
                      <a:lumMod val="65000"/>
                      <a:alpha val="60000"/>
                    </a:schemeClr>
                  </a:outerShdw>
                </a:effectLst>
                <a:latin typeface="華康粗黑體" panose="020B0709000000000000" pitchFamily="49" charset="-120"/>
                <a:ea typeface="華康粗黑體" panose="020B0709000000000000" pitchFamily="49" charset="-120"/>
                <a:cs typeface="+mj-cs"/>
              </a:defRPr>
            </a:lvl1pPr>
          </a:lstStyle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現行土地開發或利用審議機制種類</a:t>
            </a:r>
          </a:p>
        </p:txBody>
      </p:sp>
      <p:sp>
        <p:nvSpPr>
          <p:cNvPr id="27" name="標題 2"/>
          <p:cNvSpPr txBox="1">
            <a:spLocks/>
          </p:cNvSpPr>
          <p:nvPr/>
        </p:nvSpPr>
        <p:spPr>
          <a:xfrm>
            <a:off x="97804" y="-11496"/>
            <a:ext cx="446809" cy="4072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accent6">
                    <a:lumMod val="50000"/>
                  </a:schemeClr>
                </a:solidFill>
                <a:effectLst>
                  <a:outerShdw blurRad="12700" dist="50800" dir="2700000" algn="tl" rotWithShape="0">
                    <a:schemeClr val="bg1">
                      <a:lumMod val="65000"/>
                      <a:alpha val="60000"/>
                    </a:schemeClr>
                  </a:outerShdw>
                </a:effectLst>
                <a:latin typeface="華康粗黑體" panose="020B0709000000000000" pitchFamily="49" charset="-120"/>
                <a:ea typeface="華康粗黑體" panose="020B0709000000000000" pitchFamily="49" charset="-120"/>
                <a:cs typeface="+mj-cs"/>
              </a:defRPr>
            </a:lvl1pPr>
          </a:lstStyle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貳</a:t>
            </a:r>
          </a:p>
        </p:txBody>
      </p:sp>
      <p:cxnSp>
        <p:nvCxnSpPr>
          <p:cNvPr id="4" name="直線接點 3"/>
          <p:cNvCxnSpPr>
            <a:endCxn id="25" idx="0"/>
          </p:cNvCxnSpPr>
          <p:nvPr/>
        </p:nvCxnSpPr>
        <p:spPr>
          <a:xfrm flipH="1">
            <a:off x="636509" y="4428565"/>
            <a:ext cx="502009" cy="14479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513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/>
          </p:nvPr>
        </p:nvGraphicFramePr>
        <p:xfrm>
          <a:off x="1091765" y="2848442"/>
          <a:ext cx="7521072" cy="3474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651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651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/>
                        <a:t>問題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案例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/>
                        <a:t>協助方式</a:t>
                      </a:r>
                      <a:endParaRPr lang="zh-TW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建築用地供給過量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桃園市轄區內航空城及機捷沿線開發案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協調縣市配合都市發展時程</a:t>
                      </a:r>
                      <a:r>
                        <a:rPr lang="zh-TW" alt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，</a:t>
                      </a: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研議範圍調整或分期開發方式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大量建物拆遷安置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臺北市社子島、桃園航空城等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協助研擬妥善安置計畫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民眾反對變更開發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新竹縣台灣知識園區案（璞玉計畫）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請縣市積極溝通</a:t>
                      </a:r>
                      <a:r>
                        <a:rPr lang="zh-TW" alt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，必要時調整開發範圍，剔除不願參加者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開發範圍規劃不當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臺中市擴大大里案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協助縣市重新檢討範圍合理性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962368" y="1601554"/>
            <a:ext cx="752107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ts val="2800"/>
              </a:lnSpc>
              <a:buFont typeface="Wingdings" panose="05000000000000000000" pitchFamily="2" charset="2"/>
              <a:buChar char="n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本年度提會審議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件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(4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件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公益性及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必要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性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評估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報告、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件範圍及抵價地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比例、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件區段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徵收計畫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，平均審議時間約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2-6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 algn="just">
              <a:lnSpc>
                <a:spcPts val="2800"/>
              </a:lnSpc>
              <a:buFont typeface="Wingdings" panose="05000000000000000000" pitchFamily="2" charset="2"/>
              <a:buChar char="n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案件主要癥點如下：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1435769" y="699267"/>
            <a:ext cx="5844618" cy="653425"/>
            <a:chOff x="0" y="176404"/>
            <a:chExt cx="7258638" cy="653425"/>
          </a:xfrm>
        </p:grpSpPr>
        <p:sp>
          <p:nvSpPr>
            <p:cNvPr id="8" name="圓角矩形 7"/>
            <p:cNvSpPr/>
            <p:nvPr/>
          </p:nvSpPr>
          <p:spPr>
            <a:xfrm>
              <a:off x="0" y="176404"/>
              <a:ext cx="7258638" cy="65342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圓角矩形 4"/>
            <p:cNvSpPr txBox="1"/>
            <p:nvPr/>
          </p:nvSpPr>
          <p:spPr>
            <a:xfrm>
              <a:off x="19138" y="195542"/>
              <a:ext cx="7220362" cy="6151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40640" rIns="60960" bIns="4064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800" b="1" kern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區段徵收案件之類型與分析</a:t>
              </a:r>
              <a:endParaRPr lang="zh-TW" altLang="en-US" sz="2800" b="1" kern="1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0" name="標題 2"/>
          <p:cNvSpPr txBox="1">
            <a:spLocks/>
          </p:cNvSpPr>
          <p:nvPr/>
        </p:nvSpPr>
        <p:spPr>
          <a:xfrm>
            <a:off x="544613" y="-11496"/>
            <a:ext cx="7626930" cy="4072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accent6">
                    <a:lumMod val="50000"/>
                  </a:schemeClr>
                </a:solidFill>
                <a:effectLst>
                  <a:outerShdw blurRad="12700" dist="50800" dir="2700000" algn="tl" rotWithShape="0">
                    <a:schemeClr val="bg1">
                      <a:lumMod val="65000"/>
                      <a:alpha val="60000"/>
                    </a:schemeClr>
                  </a:outerShdw>
                </a:effectLst>
                <a:latin typeface="華康粗黑體" panose="020B0709000000000000" pitchFamily="49" charset="-120"/>
                <a:ea typeface="華康粗黑體" panose="020B0709000000000000" pitchFamily="49" charset="-120"/>
                <a:cs typeface="+mj-cs"/>
              </a:defRPr>
            </a:lvl1pPr>
          </a:lstStyle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現行土地開發或利用審議機制種類</a:t>
            </a:r>
          </a:p>
        </p:txBody>
      </p:sp>
      <p:sp>
        <p:nvSpPr>
          <p:cNvPr id="13" name="標題 2"/>
          <p:cNvSpPr txBox="1">
            <a:spLocks/>
          </p:cNvSpPr>
          <p:nvPr/>
        </p:nvSpPr>
        <p:spPr>
          <a:xfrm>
            <a:off x="97804" y="-11496"/>
            <a:ext cx="446809" cy="4072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accent6">
                    <a:lumMod val="50000"/>
                  </a:schemeClr>
                </a:solidFill>
                <a:effectLst>
                  <a:outerShdw blurRad="12700" dist="50800" dir="2700000" algn="tl" rotWithShape="0">
                    <a:schemeClr val="bg1">
                      <a:lumMod val="65000"/>
                      <a:alpha val="60000"/>
                    </a:schemeClr>
                  </a:outerShdw>
                </a:effectLst>
                <a:latin typeface="華康粗黑體" panose="020B0709000000000000" pitchFamily="49" charset="-120"/>
                <a:ea typeface="華康粗黑體" panose="020B0709000000000000" pitchFamily="49" charset="-120"/>
                <a:cs typeface="+mj-cs"/>
              </a:defRPr>
            </a:lvl1pPr>
          </a:lstStyle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貳</a:t>
            </a:r>
          </a:p>
        </p:txBody>
      </p:sp>
      <p:sp>
        <p:nvSpPr>
          <p:cNvPr id="14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408709" y="75753"/>
            <a:ext cx="703539" cy="310744"/>
          </a:xfrm>
        </p:spPr>
        <p:txBody>
          <a:bodyPr/>
          <a:lstStyle/>
          <a:p>
            <a:r>
              <a:rPr lang="en-US" altLang="zh-TW" sz="2000" b="1" dirty="0" smtClean="0">
                <a:solidFill>
                  <a:schemeClr val="tx1"/>
                </a:solidFill>
              </a:rPr>
              <a:t>11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79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標題 2"/>
          <p:cNvSpPr txBox="1">
            <a:spLocks/>
          </p:cNvSpPr>
          <p:nvPr/>
        </p:nvSpPr>
        <p:spPr>
          <a:xfrm>
            <a:off x="544613" y="-11496"/>
            <a:ext cx="7626930" cy="4072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accent6">
                    <a:lumMod val="50000"/>
                  </a:schemeClr>
                </a:solidFill>
                <a:effectLst>
                  <a:outerShdw blurRad="12700" dist="50800" dir="2700000" algn="tl" rotWithShape="0">
                    <a:schemeClr val="bg1">
                      <a:lumMod val="65000"/>
                      <a:alpha val="60000"/>
                    </a:schemeClr>
                  </a:outerShdw>
                </a:effectLst>
                <a:latin typeface="華康粗黑體" panose="020B0709000000000000" pitchFamily="49" charset="-120"/>
                <a:ea typeface="華康粗黑體" panose="020B0709000000000000" pitchFamily="49" charset="-120"/>
                <a:cs typeface="+mj-cs"/>
              </a:defRPr>
            </a:lvl1pPr>
          </a:lstStyle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土地開發變更審議制度之精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進方案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9" name="標題 2"/>
          <p:cNvSpPr txBox="1">
            <a:spLocks/>
          </p:cNvSpPr>
          <p:nvPr/>
        </p:nvSpPr>
        <p:spPr>
          <a:xfrm>
            <a:off x="97804" y="-11496"/>
            <a:ext cx="446809" cy="4072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accent6">
                    <a:lumMod val="50000"/>
                  </a:schemeClr>
                </a:solidFill>
                <a:effectLst>
                  <a:outerShdw blurRad="12700" dist="50800" dir="2700000" algn="tl" rotWithShape="0">
                    <a:schemeClr val="bg1">
                      <a:lumMod val="65000"/>
                      <a:alpha val="60000"/>
                    </a:schemeClr>
                  </a:outerShdw>
                </a:effectLst>
                <a:latin typeface="華康粗黑體" panose="020B0709000000000000" pitchFamily="49" charset="-120"/>
                <a:ea typeface="華康粗黑體" panose="020B0709000000000000" pitchFamily="49" charset="-120"/>
                <a:cs typeface="+mj-cs"/>
              </a:defRPr>
            </a:lvl1pPr>
          </a:lstStyle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</a:t>
            </a:r>
          </a:p>
        </p:txBody>
      </p:sp>
      <p:sp>
        <p:nvSpPr>
          <p:cNvPr id="18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408709" y="75753"/>
            <a:ext cx="703539" cy="310744"/>
          </a:xfrm>
        </p:spPr>
        <p:txBody>
          <a:bodyPr/>
          <a:lstStyle/>
          <a:p>
            <a:r>
              <a:rPr lang="en-US" altLang="zh-TW" sz="2000" b="1" dirty="0" smtClean="0">
                <a:solidFill>
                  <a:schemeClr val="tx1"/>
                </a:solidFill>
              </a:rPr>
              <a:t>12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矩形: 圓角 5">
            <a:extLst>
              <a:ext uri="{FF2B5EF4-FFF2-40B4-BE49-F238E27FC236}">
                <a16:creationId xmlns="" xmlns:a16="http://schemas.microsoft.com/office/drawing/2014/main" id="{D178E18A-DF54-4CBD-80D1-CCCA9AE5A393}"/>
              </a:ext>
            </a:extLst>
          </p:cNvPr>
          <p:cNvSpPr/>
          <p:nvPr/>
        </p:nvSpPr>
        <p:spPr>
          <a:xfrm>
            <a:off x="189230" y="1192372"/>
            <a:ext cx="806808" cy="4971667"/>
          </a:xfrm>
          <a:prstGeom prst="round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/>
          </a:gradFill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eaVert" lIns="36000" rIns="36000" rtlCol="0" anchor="ctr"/>
          <a:lstStyle/>
          <a:p>
            <a:pPr algn="ctr" defTabSz="914395"/>
            <a:r>
              <a:rPr lang="zh-TW" altLang="en-US" sz="28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現有本部相關計畫審議之流程</a:t>
            </a:r>
            <a:endParaRPr lang="zh-TW" altLang="en-US" sz="28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="" xmlns:a16="http://schemas.microsoft.com/office/drawing/2014/main" id="{1C50CC0D-10E2-47A2-9A40-8AC024FC9E3F}"/>
              </a:ext>
            </a:extLst>
          </p:cNvPr>
          <p:cNvSpPr/>
          <p:nvPr/>
        </p:nvSpPr>
        <p:spPr>
          <a:xfrm>
            <a:off x="3340787" y="609554"/>
            <a:ext cx="2448000" cy="924888"/>
          </a:xfrm>
          <a:prstGeom prst="rect">
            <a:avLst/>
          </a:prstGeom>
          <a:solidFill>
            <a:schemeClr val="bg1"/>
          </a:solidFill>
          <a:ln w="19050">
            <a:solidFill>
              <a:srgbClr val="F955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rgbClr val="0070C0"/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直轄市、縣市</a:t>
            </a:r>
            <a:r>
              <a:rPr lang="zh-TW" altLang="en-US" sz="2000" dirty="0" smtClean="0">
                <a:solidFill>
                  <a:srgbClr val="0070C0"/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政府案件報</a:t>
            </a:r>
            <a:r>
              <a:rPr lang="zh-TW" altLang="en-US" sz="2000" dirty="0">
                <a:solidFill>
                  <a:srgbClr val="0070C0"/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部</a:t>
            </a:r>
          </a:p>
        </p:txBody>
      </p:sp>
      <p:sp>
        <p:nvSpPr>
          <p:cNvPr id="31" name="矩形 30">
            <a:extLst>
              <a:ext uri="{FF2B5EF4-FFF2-40B4-BE49-F238E27FC236}">
                <a16:creationId xmlns="" xmlns:a16="http://schemas.microsoft.com/office/drawing/2014/main" id="{6206CBA8-DCAA-4CD4-990C-148A2B4E1237}"/>
              </a:ext>
            </a:extLst>
          </p:cNvPr>
          <p:cNvSpPr/>
          <p:nvPr/>
        </p:nvSpPr>
        <p:spPr>
          <a:xfrm>
            <a:off x="1854520" y="2062078"/>
            <a:ext cx="5450540" cy="789675"/>
          </a:xfrm>
          <a:prstGeom prst="rect">
            <a:avLst/>
          </a:prstGeom>
          <a:solidFill>
            <a:schemeClr val="bg1"/>
          </a:solidFill>
          <a:ln w="19050">
            <a:solidFill>
              <a:srgbClr val="F955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u="sng" dirty="0">
                <a:solidFill>
                  <a:srgbClr val="FF0000"/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書面程序</a:t>
            </a:r>
            <a:r>
              <a:rPr lang="zh-TW" altLang="en-US" sz="2000" dirty="0">
                <a:solidFill>
                  <a:srgbClr val="0070C0"/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審查</a:t>
            </a:r>
            <a:endParaRPr lang="en-US" altLang="zh-TW" sz="2000" dirty="0">
              <a:solidFill>
                <a:srgbClr val="0070C0"/>
              </a:solidFill>
              <a:latin typeface="Noto Sans CJK TC Medium" panose="020B0600000000000000" pitchFamily="34" charset="-120"/>
              <a:ea typeface="Noto Sans CJK TC Medium" panose="020B0600000000000000" pitchFamily="34" charset="-120"/>
            </a:endParaRPr>
          </a:p>
          <a:p>
            <a:pPr algn="ctr"/>
            <a:r>
              <a:rPr lang="en-US" altLang="zh-TW" sz="2000" dirty="0">
                <a:solidFill>
                  <a:srgbClr val="0070C0"/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(</a:t>
            </a:r>
            <a:r>
              <a:rPr lang="zh-TW" altLang="en-US" sz="2000" dirty="0">
                <a:solidFill>
                  <a:srgbClr val="0070C0"/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區域計畫、都市計畫、土地徵收等業管單位</a:t>
            </a:r>
            <a:r>
              <a:rPr lang="en-US" altLang="zh-TW" sz="2000" dirty="0">
                <a:solidFill>
                  <a:srgbClr val="0070C0"/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)</a:t>
            </a:r>
            <a:endParaRPr lang="zh-TW" altLang="en-US" sz="2000" dirty="0">
              <a:solidFill>
                <a:srgbClr val="0070C0"/>
              </a:solidFill>
              <a:latin typeface="Noto Sans CJK TC Medium" panose="020B0600000000000000" pitchFamily="34" charset="-120"/>
              <a:ea typeface="Noto Sans CJK TC Medium" panose="020B0600000000000000" pitchFamily="34" charset="-120"/>
            </a:endParaRPr>
          </a:p>
        </p:txBody>
      </p:sp>
      <p:sp>
        <p:nvSpPr>
          <p:cNvPr id="35" name="等腰三角形 34">
            <a:extLst>
              <a:ext uri="{FF2B5EF4-FFF2-40B4-BE49-F238E27FC236}">
                <a16:creationId xmlns="" xmlns:a16="http://schemas.microsoft.com/office/drawing/2014/main" id="{448BA2F6-ECD5-4130-9C38-55F0D36C5DFD}"/>
              </a:ext>
            </a:extLst>
          </p:cNvPr>
          <p:cNvSpPr/>
          <p:nvPr/>
        </p:nvSpPr>
        <p:spPr>
          <a:xfrm flipV="1">
            <a:off x="4474295" y="1730618"/>
            <a:ext cx="180975" cy="156013"/>
          </a:xfrm>
          <a:prstGeom prst="triangle">
            <a:avLst/>
          </a:prstGeom>
          <a:solidFill>
            <a:srgbClr val="F955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等腰三角形 39">
            <a:extLst>
              <a:ext uri="{FF2B5EF4-FFF2-40B4-BE49-F238E27FC236}">
                <a16:creationId xmlns="" xmlns:a16="http://schemas.microsoft.com/office/drawing/2014/main" id="{6AB81709-A4F1-4B3A-A448-9C327AFBEAA7}"/>
              </a:ext>
            </a:extLst>
          </p:cNvPr>
          <p:cNvSpPr/>
          <p:nvPr/>
        </p:nvSpPr>
        <p:spPr>
          <a:xfrm flipV="1">
            <a:off x="2917183" y="5322667"/>
            <a:ext cx="180975" cy="156013"/>
          </a:xfrm>
          <a:prstGeom prst="triangle">
            <a:avLst/>
          </a:prstGeom>
          <a:solidFill>
            <a:srgbClr val="F955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矩形 44">
            <a:extLst>
              <a:ext uri="{FF2B5EF4-FFF2-40B4-BE49-F238E27FC236}">
                <a16:creationId xmlns="" xmlns:a16="http://schemas.microsoft.com/office/drawing/2014/main" id="{3AC0BE5E-3488-4B6D-89CC-79A90B5C9AB2}"/>
              </a:ext>
            </a:extLst>
          </p:cNvPr>
          <p:cNvSpPr/>
          <p:nvPr/>
        </p:nvSpPr>
        <p:spPr>
          <a:xfrm>
            <a:off x="5115620" y="4626620"/>
            <a:ext cx="2829688" cy="595111"/>
          </a:xfrm>
          <a:prstGeom prst="rect">
            <a:avLst/>
          </a:prstGeom>
          <a:solidFill>
            <a:schemeClr val="bg1"/>
          </a:solidFill>
          <a:ln w="19050">
            <a:solidFill>
              <a:srgbClr val="F955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rgbClr val="0070C0"/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各委員會專案小組會議</a:t>
            </a:r>
          </a:p>
        </p:txBody>
      </p:sp>
      <p:sp>
        <p:nvSpPr>
          <p:cNvPr id="47" name="等腰三角形 46">
            <a:extLst>
              <a:ext uri="{FF2B5EF4-FFF2-40B4-BE49-F238E27FC236}">
                <a16:creationId xmlns="" xmlns:a16="http://schemas.microsoft.com/office/drawing/2014/main" id="{E4E65CCE-B9D3-4DD9-BB3B-E48718165A31}"/>
              </a:ext>
            </a:extLst>
          </p:cNvPr>
          <p:cNvSpPr/>
          <p:nvPr/>
        </p:nvSpPr>
        <p:spPr>
          <a:xfrm flipV="1">
            <a:off x="6352416" y="3082090"/>
            <a:ext cx="180975" cy="156013"/>
          </a:xfrm>
          <a:prstGeom prst="triangle">
            <a:avLst/>
          </a:prstGeom>
          <a:solidFill>
            <a:srgbClr val="F955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" name="等腰三角形 51">
            <a:extLst>
              <a:ext uri="{FF2B5EF4-FFF2-40B4-BE49-F238E27FC236}">
                <a16:creationId xmlns="" xmlns:a16="http://schemas.microsoft.com/office/drawing/2014/main" id="{E4E65CCE-B9D3-4DD9-BB3B-E48718165A31}"/>
              </a:ext>
            </a:extLst>
          </p:cNvPr>
          <p:cNvSpPr/>
          <p:nvPr/>
        </p:nvSpPr>
        <p:spPr>
          <a:xfrm flipV="1">
            <a:off x="6348378" y="5374032"/>
            <a:ext cx="180975" cy="156013"/>
          </a:xfrm>
          <a:prstGeom prst="triangle">
            <a:avLst/>
          </a:prstGeom>
          <a:solidFill>
            <a:srgbClr val="F955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4" name="矩形 53">
            <a:extLst>
              <a:ext uri="{FF2B5EF4-FFF2-40B4-BE49-F238E27FC236}">
                <a16:creationId xmlns="" xmlns:a16="http://schemas.microsoft.com/office/drawing/2014/main" id="{3AC0BE5E-3488-4B6D-89CC-79A90B5C9AB2}"/>
              </a:ext>
            </a:extLst>
          </p:cNvPr>
          <p:cNvSpPr/>
          <p:nvPr/>
        </p:nvSpPr>
        <p:spPr>
          <a:xfrm>
            <a:off x="1854520" y="5692540"/>
            <a:ext cx="6090788" cy="878589"/>
          </a:xfrm>
          <a:prstGeom prst="rect">
            <a:avLst/>
          </a:prstGeom>
          <a:solidFill>
            <a:schemeClr val="bg1"/>
          </a:solidFill>
          <a:ln w="19050">
            <a:solidFill>
              <a:srgbClr val="F955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rgbClr val="0070C0"/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區域計畫委員會、都市計畫委員會、土地徵收委員會</a:t>
            </a:r>
            <a:endParaRPr lang="en-US" altLang="zh-TW" sz="2000" dirty="0">
              <a:solidFill>
                <a:srgbClr val="0070C0"/>
              </a:solidFill>
              <a:latin typeface="Noto Sans CJK TC Medium" panose="020B0600000000000000" pitchFamily="34" charset="-120"/>
              <a:ea typeface="Noto Sans CJK TC Medium" panose="020B0600000000000000" pitchFamily="34" charset="-120"/>
            </a:endParaRPr>
          </a:p>
          <a:p>
            <a:pPr algn="ctr"/>
            <a:r>
              <a:rPr lang="zh-TW" altLang="en-US" sz="2000" dirty="0">
                <a:solidFill>
                  <a:srgbClr val="0070C0"/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大會審議</a:t>
            </a:r>
            <a:endParaRPr lang="en-US" altLang="zh-TW" sz="2000" dirty="0">
              <a:solidFill>
                <a:srgbClr val="0070C0"/>
              </a:solidFill>
              <a:latin typeface="Noto Sans CJK TC Medium" panose="020B0600000000000000" pitchFamily="34" charset="-120"/>
              <a:ea typeface="Noto Sans CJK TC Medium" panose="020B0600000000000000" pitchFamily="34" charset="-120"/>
            </a:endParaRPr>
          </a:p>
        </p:txBody>
      </p:sp>
      <p:sp>
        <p:nvSpPr>
          <p:cNvPr id="55" name="矩形 54">
            <a:extLst>
              <a:ext uri="{FF2B5EF4-FFF2-40B4-BE49-F238E27FC236}">
                <a16:creationId xmlns="" xmlns:a16="http://schemas.microsoft.com/office/drawing/2014/main" id="{3AC0BE5E-3488-4B6D-89CC-79A90B5C9AB2}"/>
              </a:ext>
            </a:extLst>
          </p:cNvPr>
          <p:cNvSpPr/>
          <p:nvPr/>
        </p:nvSpPr>
        <p:spPr>
          <a:xfrm>
            <a:off x="5115620" y="3451820"/>
            <a:ext cx="2600051" cy="595111"/>
          </a:xfrm>
          <a:prstGeom prst="rect">
            <a:avLst/>
          </a:prstGeom>
          <a:solidFill>
            <a:schemeClr val="bg1"/>
          </a:solidFill>
          <a:ln w="19050">
            <a:solidFill>
              <a:srgbClr val="F955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rgbClr val="0070C0"/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涉及重大或複雜案件</a:t>
            </a:r>
          </a:p>
        </p:txBody>
      </p:sp>
      <p:sp>
        <p:nvSpPr>
          <p:cNvPr id="56" name="等腰三角形 55">
            <a:extLst>
              <a:ext uri="{FF2B5EF4-FFF2-40B4-BE49-F238E27FC236}">
                <a16:creationId xmlns="" xmlns:a16="http://schemas.microsoft.com/office/drawing/2014/main" id="{E4E65CCE-B9D3-4DD9-BB3B-E48718165A31}"/>
              </a:ext>
            </a:extLst>
          </p:cNvPr>
          <p:cNvSpPr/>
          <p:nvPr/>
        </p:nvSpPr>
        <p:spPr>
          <a:xfrm flipV="1">
            <a:off x="6352416" y="4256000"/>
            <a:ext cx="180975" cy="156013"/>
          </a:xfrm>
          <a:prstGeom prst="triangle">
            <a:avLst/>
          </a:prstGeom>
          <a:solidFill>
            <a:srgbClr val="F955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等腰三角形 57">
            <a:extLst>
              <a:ext uri="{FF2B5EF4-FFF2-40B4-BE49-F238E27FC236}">
                <a16:creationId xmlns="" xmlns:a16="http://schemas.microsoft.com/office/drawing/2014/main" id="{E4E65CCE-B9D3-4DD9-BB3B-E48718165A31}"/>
              </a:ext>
            </a:extLst>
          </p:cNvPr>
          <p:cNvSpPr/>
          <p:nvPr/>
        </p:nvSpPr>
        <p:spPr>
          <a:xfrm flipV="1">
            <a:off x="2913200" y="3082090"/>
            <a:ext cx="180975" cy="156013"/>
          </a:xfrm>
          <a:prstGeom prst="triangle">
            <a:avLst/>
          </a:prstGeom>
          <a:solidFill>
            <a:srgbClr val="F955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等腰三角形 58">
            <a:extLst>
              <a:ext uri="{FF2B5EF4-FFF2-40B4-BE49-F238E27FC236}">
                <a16:creationId xmlns="" xmlns:a16="http://schemas.microsoft.com/office/drawing/2014/main" id="{E4E65CCE-B9D3-4DD9-BB3B-E48718165A31}"/>
              </a:ext>
            </a:extLst>
          </p:cNvPr>
          <p:cNvSpPr/>
          <p:nvPr/>
        </p:nvSpPr>
        <p:spPr>
          <a:xfrm flipV="1">
            <a:off x="2914380" y="4781258"/>
            <a:ext cx="180975" cy="156013"/>
          </a:xfrm>
          <a:prstGeom prst="triangle">
            <a:avLst/>
          </a:prstGeom>
          <a:solidFill>
            <a:srgbClr val="F955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0" name="矩形 59">
            <a:extLst>
              <a:ext uri="{FF2B5EF4-FFF2-40B4-BE49-F238E27FC236}">
                <a16:creationId xmlns="" xmlns:a16="http://schemas.microsoft.com/office/drawing/2014/main" id="{3AC0BE5E-3488-4B6D-89CC-79A90B5C9AB2}"/>
              </a:ext>
            </a:extLst>
          </p:cNvPr>
          <p:cNvSpPr/>
          <p:nvPr/>
        </p:nvSpPr>
        <p:spPr>
          <a:xfrm>
            <a:off x="1854520" y="3465181"/>
            <a:ext cx="2295550" cy="595111"/>
          </a:xfrm>
          <a:prstGeom prst="rect">
            <a:avLst/>
          </a:prstGeom>
          <a:solidFill>
            <a:schemeClr val="bg1"/>
          </a:solidFill>
          <a:ln w="19050">
            <a:solidFill>
              <a:srgbClr val="F955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rgbClr val="0070C0"/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一般或單純案件</a:t>
            </a:r>
          </a:p>
        </p:txBody>
      </p:sp>
      <p:sp>
        <p:nvSpPr>
          <p:cNvPr id="61" name="等腰三角形 60">
            <a:extLst>
              <a:ext uri="{FF2B5EF4-FFF2-40B4-BE49-F238E27FC236}">
                <a16:creationId xmlns="" xmlns:a16="http://schemas.microsoft.com/office/drawing/2014/main" id="{E4E65CCE-B9D3-4DD9-BB3B-E48718165A31}"/>
              </a:ext>
            </a:extLst>
          </p:cNvPr>
          <p:cNvSpPr/>
          <p:nvPr/>
        </p:nvSpPr>
        <p:spPr>
          <a:xfrm flipV="1">
            <a:off x="2924346" y="4287370"/>
            <a:ext cx="180975" cy="156013"/>
          </a:xfrm>
          <a:prstGeom prst="triangle">
            <a:avLst/>
          </a:prstGeom>
          <a:solidFill>
            <a:srgbClr val="F955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62" name="直線接點 61">
            <a:extLst>
              <a:ext uri="{FF2B5EF4-FFF2-40B4-BE49-F238E27FC236}">
                <a16:creationId xmlns="" xmlns:a16="http://schemas.microsoft.com/office/drawing/2014/main" id="{37B77DDA-133D-4C38-A583-1E19E78B0E73}"/>
              </a:ext>
            </a:extLst>
          </p:cNvPr>
          <p:cNvCxnSpPr>
            <a:cxnSpLocks/>
          </p:cNvCxnSpPr>
          <p:nvPr/>
        </p:nvCxnSpPr>
        <p:spPr>
          <a:xfrm flipH="1">
            <a:off x="7945308" y="6129714"/>
            <a:ext cx="518004" cy="212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接點 62">
            <a:extLst>
              <a:ext uri="{FF2B5EF4-FFF2-40B4-BE49-F238E27FC236}">
                <a16:creationId xmlns="" xmlns:a16="http://schemas.microsoft.com/office/drawing/2014/main" id="{6855ACB6-7095-405A-A670-D382889D428D}"/>
              </a:ext>
            </a:extLst>
          </p:cNvPr>
          <p:cNvCxnSpPr>
            <a:cxnSpLocks/>
          </p:cNvCxnSpPr>
          <p:nvPr/>
        </p:nvCxnSpPr>
        <p:spPr>
          <a:xfrm flipH="1">
            <a:off x="8451814" y="4876275"/>
            <a:ext cx="11498" cy="1274474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接點 63">
            <a:extLst>
              <a:ext uri="{FF2B5EF4-FFF2-40B4-BE49-F238E27FC236}">
                <a16:creationId xmlns="" xmlns:a16="http://schemas.microsoft.com/office/drawing/2014/main" id="{29D978C9-40A9-45A6-A020-F69C4403F44B}"/>
              </a:ext>
            </a:extLst>
          </p:cNvPr>
          <p:cNvCxnSpPr/>
          <p:nvPr/>
        </p:nvCxnSpPr>
        <p:spPr>
          <a:xfrm flipH="1" flipV="1">
            <a:off x="7945308" y="4876275"/>
            <a:ext cx="540000" cy="283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文字方塊 64">
            <a:extLst>
              <a:ext uri="{FF2B5EF4-FFF2-40B4-BE49-F238E27FC236}">
                <a16:creationId xmlns="" xmlns:a16="http://schemas.microsoft.com/office/drawing/2014/main" id="{02951970-F365-4B6C-9E03-8B7A22693781}"/>
              </a:ext>
            </a:extLst>
          </p:cNvPr>
          <p:cNvSpPr txBox="1"/>
          <p:nvPr/>
        </p:nvSpPr>
        <p:spPr>
          <a:xfrm>
            <a:off x="8463312" y="4977030"/>
            <a:ext cx="492443" cy="13463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>
                <a:solidFill>
                  <a:srgbClr val="0070C0"/>
                </a:solidFill>
                <a:latin typeface="Noto Sans CJK TC Medium" panose="020B0600000000000000" pitchFamily="34" charset="-120"/>
                <a:ea typeface="Noto Sans CJK TC Medium" panose="020B0600000000000000" pitchFamily="34" charset="-120"/>
              </a:rPr>
              <a:t>退回小組</a:t>
            </a:r>
          </a:p>
        </p:txBody>
      </p:sp>
    </p:spTree>
    <p:extLst>
      <p:ext uri="{BB962C8B-B14F-4D97-AF65-F5344CB8AC3E}">
        <p14:creationId xmlns:p14="http://schemas.microsoft.com/office/powerpoint/2010/main" val="381671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標題 2"/>
          <p:cNvSpPr txBox="1">
            <a:spLocks/>
          </p:cNvSpPr>
          <p:nvPr/>
        </p:nvSpPr>
        <p:spPr>
          <a:xfrm>
            <a:off x="544613" y="-11496"/>
            <a:ext cx="7626930" cy="4072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accent6">
                    <a:lumMod val="50000"/>
                  </a:schemeClr>
                </a:solidFill>
                <a:effectLst>
                  <a:outerShdw blurRad="12700" dist="50800" dir="2700000" algn="tl" rotWithShape="0">
                    <a:schemeClr val="bg1">
                      <a:lumMod val="65000"/>
                      <a:alpha val="60000"/>
                    </a:schemeClr>
                  </a:outerShdw>
                </a:effectLst>
                <a:latin typeface="華康粗黑體" panose="020B0709000000000000" pitchFamily="49" charset="-120"/>
                <a:ea typeface="華康粗黑體" panose="020B0709000000000000" pitchFamily="49" charset="-120"/>
                <a:cs typeface="+mj-cs"/>
              </a:defRPr>
            </a:lvl1pPr>
          </a:lstStyle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土地開發變更審議制度之精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進方案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9" name="標題 2"/>
          <p:cNvSpPr txBox="1">
            <a:spLocks/>
          </p:cNvSpPr>
          <p:nvPr/>
        </p:nvSpPr>
        <p:spPr>
          <a:xfrm>
            <a:off x="97804" y="-11496"/>
            <a:ext cx="446809" cy="4072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accent6">
                    <a:lumMod val="50000"/>
                  </a:schemeClr>
                </a:solidFill>
                <a:effectLst>
                  <a:outerShdw blurRad="12700" dist="50800" dir="2700000" algn="tl" rotWithShape="0">
                    <a:schemeClr val="bg1">
                      <a:lumMod val="65000"/>
                      <a:alpha val="60000"/>
                    </a:schemeClr>
                  </a:outerShdw>
                </a:effectLst>
                <a:latin typeface="華康粗黑體" panose="020B0709000000000000" pitchFamily="49" charset="-120"/>
                <a:ea typeface="華康粗黑體" panose="020B0709000000000000" pitchFamily="49" charset="-120"/>
                <a:cs typeface="+mj-cs"/>
              </a:defRPr>
            </a:lvl1pPr>
          </a:lstStyle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</a:t>
            </a:r>
          </a:p>
        </p:txBody>
      </p:sp>
      <p:sp>
        <p:nvSpPr>
          <p:cNvPr id="18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408709" y="75753"/>
            <a:ext cx="703539" cy="310744"/>
          </a:xfrm>
        </p:spPr>
        <p:txBody>
          <a:bodyPr/>
          <a:lstStyle/>
          <a:p>
            <a:r>
              <a:rPr lang="en-US" altLang="zh-TW" sz="2000" b="1" dirty="0" smtClean="0">
                <a:solidFill>
                  <a:schemeClr val="tx1"/>
                </a:solidFill>
              </a:rPr>
              <a:t>13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grpSp>
        <p:nvGrpSpPr>
          <p:cNvPr id="19" name="群組 18"/>
          <p:cNvGrpSpPr/>
          <p:nvPr/>
        </p:nvGrpSpPr>
        <p:grpSpPr>
          <a:xfrm>
            <a:off x="2344675" y="566326"/>
            <a:ext cx="4358078" cy="653425"/>
            <a:chOff x="0" y="176404"/>
            <a:chExt cx="7258638" cy="653425"/>
          </a:xfrm>
        </p:grpSpPr>
        <p:sp>
          <p:nvSpPr>
            <p:cNvPr id="20" name="圓角矩形 19"/>
            <p:cNvSpPr/>
            <p:nvPr/>
          </p:nvSpPr>
          <p:spPr>
            <a:xfrm>
              <a:off x="0" y="176404"/>
              <a:ext cx="7258638" cy="65342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圓角矩形 4"/>
            <p:cNvSpPr txBox="1"/>
            <p:nvPr/>
          </p:nvSpPr>
          <p:spPr>
            <a:xfrm>
              <a:off x="19138" y="195542"/>
              <a:ext cx="7220362" cy="6151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40640" rIns="60960" bIns="40640" numCol="1" spcCol="1270" anchor="ctr" anchorCtr="0">
              <a:noAutofit/>
            </a:bodyPr>
            <a:lstStyle/>
            <a:p>
              <a:pPr lvl="0" algn="ctr"/>
              <a:r>
                <a:rPr lang="zh-TW" altLang="en-US" sz="2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加速</a:t>
              </a:r>
              <a:r>
                <a:rPr lang="zh-TW" altLang="en-US" sz="28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投資台灣之重大案件</a:t>
              </a:r>
            </a:p>
          </p:txBody>
        </p:sp>
      </p:grpSp>
      <p:sp>
        <p:nvSpPr>
          <p:cNvPr id="2" name="向下箭號 1"/>
          <p:cNvSpPr/>
          <p:nvPr/>
        </p:nvSpPr>
        <p:spPr>
          <a:xfrm>
            <a:off x="4331265" y="1302479"/>
            <a:ext cx="500424" cy="431669"/>
          </a:xfrm>
          <a:prstGeom prst="dow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圓角矩形 5"/>
          <p:cNvSpPr/>
          <p:nvPr/>
        </p:nvSpPr>
        <p:spPr>
          <a:xfrm>
            <a:off x="2413929" y="3647149"/>
            <a:ext cx="4335096" cy="144305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zh-TW" altLang="en-US" sz="2400" b="1" dirty="0" smtClean="0"/>
              <a:t>部內初步預審機制</a:t>
            </a:r>
            <a:endParaRPr lang="en-US" altLang="zh-TW" sz="2400" b="1" dirty="0" smtClean="0"/>
          </a:p>
          <a:p>
            <a:pPr algn="ctr"/>
            <a:r>
              <a:rPr lang="zh-TW" altLang="en-US" dirty="0"/>
              <a:t>業務</a:t>
            </a:r>
            <a:r>
              <a:rPr lang="zh-TW" altLang="en-US" dirty="0" smtClean="0"/>
              <a:t>單位先行評估政策方向、問題爭點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再由</a:t>
            </a:r>
            <a:r>
              <a:rPr lang="zh-TW" altLang="en-US" u="sng" dirty="0"/>
              <a:t>政務次長</a:t>
            </a:r>
            <a:r>
              <a:rPr lang="zh-TW" altLang="en-US" dirty="0" smtClean="0"/>
              <a:t>主持，研擬案件後續審議之指導原則與討論重點</a:t>
            </a:r>
            <a:endParaRPr lang="en-US" altLang="zh-TW" dirty="0" smtClean="0"/>
          </a:p>
          <a:p>
            <a:pPr algn="ctr"/>
            <a:endParaRPr lang="zh-TW" altLang="en-US" dirty="0"/>
          </a:p>
        </p:txBody>
      </p:sp>
      <p:sp>
        <p:nvSpPr>
          <p:cNvPr id="25" name="圓角矩形 24"/>
          <p:cNvSpPr/>
          <p:nvPr/>
        </p:nvSpPr>
        <p:spPr>
          <a:xfrm>
            <a:off x="1032162" y="5784961"/>
            <a:ext cx="1698773" cy="91657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/>
              <a:t>內政部</a:t>
            </a:r>
            <a:endParaRPr lang="en-US" altLang="zh-TW" sz="2400" b="1" dirty="0" smtClean="0"/>
          </a:p>
          <a:p>
            <a:pPr algn="ctr"/>
            <a:r>
              <a:rPr lang="zh-TW" altLang="en-US" sz="2400" b="1" dirty="0" smtClean="0"/>
              <a:t>區委會</a:t>
            </a:r>
            <a:endParaRPr lang="zh-TW" altLang="en-US" sz="2400" b="1" dirty="0"/>
          </a:p>
        </p:txBody>
      </p:sp>
      <p:sp>
        <p:nvSpPr>
          <p:cNvPr id="26" name="圓角矩形 25"/>
          <p:cNvSpPr/>
          <p:nvPr/>
        </p:nvSpPr>
        <p:spPr>
          <a:xfrm>
            <a:off x="3714890" y="5831609"/>
            <a:ext cx="1733175" cy="86992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/>
              <a:t>內政部</a:t>
            </a:r>
            <a:endParaRPr lang="en-US" altLang="zh-TW" sz="2400" b="1" dirty="0" smtClean="0"/>
          </a:p>
          <a:p>
            <a:pPr algn="ctr"/>
            <a:r>
              <a:rPr lang="zh-TW" altLang="en-US" sz="2400" b="1" dirty="0" smtClean="0"/>
              <a:t>都委會</a:t>
            </a:r>
            <a:endParaRPr lang="zh-TW" altLang="en-US" sz="2400" b="1" dirty="0"/>
          </a:p>
        </p:txBody>
      </p:sp>
      <p:sp>
        <p:nvSpPr>
          <p:cNvPr id="27" name="圓角矩形 26"/>
          <p:cNvSpPr/>
          <p:nvPr/>
        </p:nvSpPr>
        <p:spPr>
          <a:xfrm>
            <a:off x="6432020" y="5794388"/>
            <a:ext cx="1530791" cy="90714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/>
              <a:t>內政部</a:t>
            </a:r>
            <a:endParaRPr lang="en-US" altLang="zh-TW" sz="2400" b="1" dirty="0" smtClean="0"/>
          </a:p>
          <a:p>
            <a:pPr algn="ctr"/>
            <a:r>
              <a:rPr lang="zh-TW" altLang="en-US" sz="2400" b="1" dirty="0" smtClean="0"/>
              <a:t>徵</a:t>
            </a:r>
            <a:r>
              <a:rPr lang="zh-TW" altLang="en-US" sz="2400" b="1" dirty="0"/>
              <a:t>審</a:t>
            </a:r>
            <a:r>
              <a:rPr lang="zh-TW" altLang="en-US" sz="2400" b="1" dirty="0" smtClean="0"/>
              <a:t>會</a:t>
            </a:r>
            <a:endParaRPr lang="zh-TW" altLang="en-US" sz="2400" b="1" dirty="0"/>
          </a:p>
        </p:txBody>
      </p:sp>
      <p:cxnSp>
        <p:nvCxnSpPr>
          <p:cNvPr id="9" name="肘形接點 8"/>
          <p:cNvCxnSpPr>
            <a:endCxn id="25" idx="0"/>
          </p:cNvCxnSpPr>
          <p:nvPr/>
        </p:nvCxnSpPr>
        <p:spPr>
          <a:xfrm rot="10800000" flipV="1">
            <a:off x="1881550" y="5573459"/>
            <a:ext cx="2699931" cy="21150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肘形接點 10"/>
          <p:cNvCxnSpPr/>
          <p:nvPr/>
        </p:nvCxnSpPr>
        <p:spPr>
          <a:xfrm>
            <a:off x="4581478" y="5573459"/>
            <a:ext cx="2615938" cy="21150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直線單箭頭接點 12"/>
          <p:cNvCxnSpPr/>
          <p:nvPr/>
        </p:nvCxnSpPr>
        <p:spPr>
          <a:xfrm>
            <a:off x="4581477" y="5589501"/>
            <a:ext cx="2" cy="1954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4" name="矩形: 圓角 5">
            <a:extLst>
              <a:ext uri="{FF2B5EF4-FFF2-40B4-BE49-F238E27FC236}">
                <a16:creationId xmlns:a16="http://schemas.microsoft.com/office/drawing/2014/main" xmlns="" id="{D178E18A-DF54-4CBD-80D1-CCCA9AE5A393}"/>
              </a:ext>
            </a:extLst>
          </p:cNvPr>
          <p:cNvSpPr/>
          <p:nvPr/>
        </p:nvSpPr>
        <p:spPr>
          <a:xfrm>
            <a:off x="544613" y="3866794"/>
            <a:ext cx="1624087" cy="1000811"/>
          </a:xfrm>
          <a:prstGeom prst="round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/>
          </a:gradFill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36000" rIns="36000" rtlCol="0" anchor="ctr"/>
          <a:lstStyle/>
          <a:p>
            <a:pPr algn="ctr" defTabSz="914395"/>
            <a:r>
              <a:rPr lang="zh-TW" altLang="en-US" sz="24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強化本部主導</a:t>
            </a:r>
            <a:endParaRPr lang="zh-TW" altLang="en-US" sz="24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向右箭號 16"/>
          <p:cNvSpPr/>
          <p:nvPr/>
        </p:nvSpPr>
        <p:spPr>
          <a:xfrm>
            <a:off x="6938361" y="4124355"/>
            <a:ext cx="518107" cy="485688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圓角矩形 48"/>
          <p:cNvSpPr/>
          <p:nvPr/>
        </p:nvSpPr>
        <p:spPr>
          <a:xfrm>
            <a:off x="7685092" y="1884321"/>
            <a:ext cx="947022" cy="350677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eaVert" rtlCol="0" anchor="t"/>
          <a:lstStyle/>
          <a:p>
            <a:pPr algn="ctr"/>
            <a:r>
              <a:rPr lang="zh-TW" altLang="en-US" sz="2400" b="1" dirty="0" smtClean="0"/>
              <a:t>再與提案單位或</a:t>
            </a:r>
            <a:endParaRPr lang="en-US" altLang="zh-TW" sz="2400" b="1" dirty="0" smtClean="0"/>
          </a:p>
          <a:p>
            <a:pPr algn="ctr"/>
            <a:r>
              <a:rPr lang="zh-TW" altLang="en-US" sz="2400" b="1" dirty="0" smtClean="0"/>
              <a:t>縣市首長溝通替代方</a:t>
            </a:r>
            <a:r>
              <a:rPr lang="zh-TW" altLang="en-US" sz="2400" b="1" dirty="0"/>
              <a:t>案</a:t>
            </a:r>
          </a:p>
        </p:txBody>
      </p:sp>
      <p:sp>
        <p:nvSpPr>
          <p:cNvPr id="28" name="矩形: 圓角 5">
            <a:extLst>
              <a:ext uri="{FF2B5EF4-FFF2-40B4-BE49-F238E27FC236}">
                <a16:creationId xmlns:a16="http://schemas.microsoft.com/office/drawing/2014/main" xmlns="" id="{D178E18A-DF54-4CBD-80D1-CCCA9AE5A393}"/>
              </a:ext>
            </a:extLst>
          </p:cNvPr>
          <p:cNvSpPr/>
          <p:nvPr/>
        </p:nvSpPr>
        <p:spPr>
          <a:xfrm>
            <a:off x="544613" y="1884321"/>
            <a:ext cx="1624087" cy="1000811"/>
          </a:xfrm>
          <a:prstGeom prst="round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/>
          </a:gradFill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36000" rIns="36000" rtlCol="0" anchor="ctr"/>
          <a:lstStyle/>
          <a:p>
            <a:pPr algn="ctr" defTabSz="914395"/>
            <a:r>
              <a:rPr lang="zh-TW" altLang="en-US" sz="24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加強計畫品質</a:t>
            </a:r>
            <a:endParaRPr lang="zh-TW" altLang="en-US" sz="24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2" name="圓角矩形 21"/>
          <p:cNvSpPr/>
          <p:nvPr/>
        </p:nvSpPr>
        <p:spPr>
          <a:xfrm>
            <a:off x="2413928" y="1822537"/>
            <a:ext cx="4335097" cy="12218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zh-TW" altLang="en-US" sz="2400" b="1" dirty="0"/>
              <a:t>提案機關自評</a:t>
            </a:r>
            <a:r>
              <a:rPr lang="zh-TW" altLang="en-US" sz="2400" b="1" dirty="0" smtClean="0"/>
              <a:t>機制</a:t>
            </a:r>
            <a:endParaRPr lang="en-US" altLang="zh-TW" sz="2400" b="1" dirty="0" smtClean="0"/>
          </a:p>
          <a:p>
            <a:pPr algn="ctr">
              <a:spcBef>
                <a:spcPts val="600"/>
              </a:spcBef>
            </a:pPr>
            <a:r>
              <a:rPr lang="zh-TW" altLang="en-US" dirty="0" smtClean="0"/>
              <a:t>自行審視計畫與各審議委員會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之審查重點</a:t>
            </a:r>
            <a:r>
              <a:rPr lang="en-US" altLang="zh-TW" dirty="0" smtClean="0"/>
              <a:t>(</a:t>
            </a:r>
            <a:r>
              <a:rPr lang="zh-TW" altLang="en-US" dirty="0" smtClean="0"/>
              <a:t>如範圍、必要性、安置問題</a:t>
            </a:r>
            <a:r>
              <a:rPr lang="en-US" altLang="zh-TW" dirty="0" smtClean="0"/>
              <a:t>)</a:t>
            </a:r>
          </a:p>
          <a:p>
            <a:pPr algn="ctr"/>
            <a:endParaRPr lang="en-US" altLang="zh-TW" dirty="0" smtClean="0"/>
          </a:p>
        </p:txBody>
      </p:sp>
      <p:sp>
        <p:nvSpPr>
          <p:cNvPr id="29" name="向下箭號 28"/>
          <p:cNvSpPr/>
          <p:nvPr/>
        </p:nvSpPr>
        <p:spPr>
          <a:xfrm>
            <a:off x="4331265" y="3152378"/>
            <a:ext cx="500424" cy="431669"/>
          </a:xfrm>
          <a:prstGeom prst="dow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向下箭號 29"/>
          <p:cNvSpPr/>
          <p:nvPr/>
        </p:nvSpPr>
        <p:spPr>
          <a:xfrm>
            <a:off x="4328834" y="5136850"/>
            <a:ext cx="500424" cy="431669"/>
          </a:xfrm>
          <a:prstGeom prst="dow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30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2"/>
          <p:cNvSpPr txBox="1">
            <a:spLocks/>
          </p:cNvSpPr>
          <p:nvPr/>
        </p:nvSpPr>
        <p:spPr>
          <a:xfrm>
            <a:off x="544613" y="-11496"/>
            <a:ext cx="7626930" cy="4072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accent6">
                    <a:lumMod val="50000"/>
                  </a:schemeClr>
                </a:solidFill>
                <a:effectLst>
                  <a:outerShdw blurRad="12700" dist="50800" dir="2700000" algn="tl" rotWithShape="0">
                    <a:schemeClr val="bg1">
                      <a:lumMod val="65000"/>
                      <a:alpha val="60000"/>
                    </a:schemeClr>
                  </a:outerShdw>
                </a:effectLst>
                <a:latin typeface="華康粗黑體" panose="020B0709000000000000" pitchFamily="49" charset="-120"/>
                <a:ea typeface="華康粗黑體" panose="020B0709000000000000" pitchFamily="49" charset="-120"/>
                <a:cs typeface="+mj-cs"/>
              </a:defRPr>
            </a:lvl1pPr>
          </a:lstStyle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土地開發變更審議制度之精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進方案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標題 2"/>
          <p:cNvSpPr txBox="1">
            <a:spLocks/>
          </p:cNvSpPr>
          <p:nvPr/>
        </p:nvSpPr>
        <p:spPr>
          <a:xfrm>
            <a:off x="97804" y="-11496"/>
            <a:ext cx="446809" cy="4072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accent6">
                    <a:lumMod val="50000"/>
                  </a:schemeClr>
                </a:solidFill>
                <a:effectLst>
                  <a:outerShdw blurRad="12700" dist="50800" dir="2700000" algn="tl" rotWithShape="0">
                    <a:schemeClr val="bg1">
                      <a:lumMod val="65000"/>
                      <a:alpha val="60000"/>
                    </a:schemeClr>
                  </a:outerShdw>
                </a:effectLst>
                <a:latin typeface="華康粗黑體" panose="020B0709000000000000" pitchFamily="49" charset="-120"/>
                <a:ea typeface="華康粗黑體" panose="020B0709000000000000" pitchFamily="49" charset="-120"/>
                <a:cs typeface="+mj-cs"/>
              </a:defRPr>
            </a:lvl1pPr>
          </a:lstStyle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</a:t>
            </a: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xmlns="" id="{F1106A73-EB6A-4BEC-8198-4412214677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686592"/>
              </p:ext>
            </p:extLst>
          </p:nvPr>
        </p:nvGraphicFramePr>
        <p:xfrm>
          <a:off x="911499" y="1700443"/>
          <a:ext cx="7154852" cy="4514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690">
                  <a:extLst>
                    <a:ext uri="{9D8B030D-6E8A-4147-A177-3AD203B41FA5}">
                      <a16:colId xmlns:a16="http://schemas.microsoft.com/office/drawing/2014/main" xmlns="" val="304470222"/>
                    </a:ext>
                  </a:extLst>
                </a:gridCol>
                <a:gridCol w="5986162">
                  <a:extLst>
                    <a:ext uri="{9D8B030D-6E8A-4147-A177-3AD203B41FA5}">
                      <a16:colId xmlns:a16="http://schemas.microsoft.com/office/drawing/2014/main" xmlns="" val="3024655290"/>
                    </a:ext>
                  </a:extLst>
                </a:gridCol>
              </a:tblGrid>
              <a:tr h="236953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3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都委會及區委會</a:t>
                      </a:r>
                      <a:endParaRPr lang="en-US" altLang="zh-TW" sz="3600" b="1" i="0" u="none" strike="noStrike" dirty="0" smtClean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 rtl="0" fontAlgn="ctr"/>
                      <a:r>
                        <a:rPr lang="zh-TW" altLang="en-US" sz="3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審議機制</a:t>
                      </a:r>
                      <a:endParaRPr lang="zh-TW" altLang="en-US" sz="3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vert="eaVert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8288" indent="-268288" algn="l" defTabSz="914400" rtl="0" eaLnBrk="1" fontAlgn="ctr" latinLnBrk="0" hangingPunct="1"/>
                      <a:r>
                        <a:rPr lang="en-US" altLang="zh-TW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1.</a:t>
                      </a:r>
                      <a:r>
                        <a:rPr lang="zh-TW" altLang="en-US" sz="2400" b="0" i="0" u="sng" strike="noStrike" kern="12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直接提請本部</a:t>
                      </a:r>
                      <a:r>
                        <a:rPr lang="zh-TW" altLang="en-US" sz="2400" b="0" i="0" u="sng" strike="noStrike" kern="12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都委會、區委會大會</a:t>
                      </a:r>
                      <a:r>
                        <a:rPr lang="zh-TW" altLang="en-US" sz="24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討論</a:t>
                      </a:r>
                      <a:r>
                        <a:rPr lang="zh-TW" altLang="en-US" sz="24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，依照部內初步預審機制確立案件後續變更審議原則</a:t>
                      </a:r>
                      <a:r>
                        <a:rPr lang="zh-TW" altLang="en-US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，個案細節</a:t>
                      </a:r>
                      <a:r>
                        <a:rPr lang="zh-TW" alt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則續交由專案小組討論後，再提大會審議，加速審議之流程。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5320699"/>
                  </a:ext>
                </a:extLst>
              </a:tr>
              <a:tr h="2144596">
                <a:tc vMerge="1"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8288" indent="-268288" algn="l" defTabSz="914400" rtl="0" eaLnBrk="1" fontAlgn="ctr" latinLnBrk="0" hangingPunct="1"/>
                      <a:r>
                        <a:rPr lang="en-US" altLang="zh-TW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2</a:t>
                      </a:r>
                      <a:r>
                        <a:rPr lang="en-US" altLang="zh-TW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.</a:t>
                      </a:r>
                      <a:r>
                        <a:rPr lang="zh-TW" altLang="en-US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原則上</a:t>
                      </a:r>
                      <a:r>
                        <a:rPr lang="zh-TW" altLang="en-US" sz="24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專案小組之召開以</a:t>
                      </a:r>
                      <a:r>
                        <a:rPr lang="zh-TW" altLang="en-US" sz="2400" b="0" i="0" u="sng" strike="noStrike" kern="12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兩次</a:t>
                      </a:r>
                      <a:r>
                        <a:rPr lang="zh-TW" altLang="en-US" sz="24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為原則</a:t>
                      </a:r>
                      <a:r>
                        <a:rPr lang="zh-TW" altLang="en-US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，以利</a:t>
                      </a:r>
                      <a:r>
                        <a:rPr lang="zh-TW" alt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小組之討論與共識凝聚。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08930575"/>
                  </a:ext>
                </a:extLst>
              </a:tr>
            </a:tbl>
          </a:graphicData>
        </a:graphic>
      </p:graphicFrame>
      <p:sp>
        <p:nvSpPr>
          <p:cNvPr id="9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408709" y="75753"/>
            <a:ext cx="703539" cy="310744"/>
          </a:xfrm>
        </p:spPr>
        <p:txBody>
          <a:bodyPr/>
          <a:lstStyle/>
          <a:p>
            <a:r>
              <a:rPr lang="en-US" altLang="zh-TW" sz="2000" b="1" dirty="0" smtClean="0">
                <a:solidFill>
                  <a:schemeClr val="tx1"/>
                </a:solidFill>
              </a:rPr>
              <a:t>14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grpSp>
        <p:nvGrpSpPr>
          <p:cNvPr id="11" name="群組 10"/>
          <p:cNvGrpSpPr/>
          <p:nvPr/>
        </p:nvGrpSpPr>
        <p:grpSpPr>
          <a:xfrm>
            <a:off x="1511183" y="778557"/>
            <a:ext cx="5693790" cy="653425"/>
            <a:chOff x="0" y="176404"/>
            <a:chExt cx="7258638" cy="653425"/>
          </a:xfrm>
        </p:grpSpPr>
        <p:sp>
          <p:nvSpPr>
            <p:cNvPr id="13" name="圓角矩形 12"/>
            <p:cNvSpPr/>
            <p:nvPr/>
          </p:nvSpPr>
          <p:spPr>
            <a:xfrm>
              <a:off x="0" y="176404"/>
              <a:ext cx="7258638" cy="65342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圓角矩形 4"/>
            <p:cNvSpPr txBox="1"/>
            <p:nvPr/>
          </p:nvSpPr>
          <p:spPr>
            <a:xfrm>
              <a:off x="19138" y="195542"/>
              <a:ext cx="7220362" cy="6151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40640" rIns="60960" bIns="40640" numCol="1" spcCol="1270" anchor="ctr" anchorCtr="0">
              <a:noAutofit/>
            </a:bodyPr>
            <a:lstStyle/>
            <a:p>
              <a:pPr lvl="0" algn="ctr"/>
              <a:r>
                <a:rPr lang="zh-TW" altLang="en-US" sz="2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加速</a:t>
              </a:r>
              <a:r>
                <a:rPr lang="zh-TW" altLang="en-US" sz="28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投資台灣之重大案件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9452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408709" y="75753"/>
            <a:ext cx="703539" cy="310744"/>
          </a:xfrm>
        </p:spPr>
        <p:txBody>
          <a:bodyPr/>
          <a:lstStyle/>
          <a:p>
            <a:r>
              <a:rPr lang="en-US" altLang="zh-TW" sz="2000" b="1" dirty="0" smtClean="0">
                <a:solidFill>
                  <a:schemeClr val="tx1"/>
                </a:solidFill>
              </a:rPr>
              <a:t>15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grpSp>
        <p:nvGrpSpPr>
          <p:cNvPr id="25" name="群組 24"/>
          <p:cNvGrpSpPr/>
          <p:nvPr/>
        </p:nvGrpSpPr>
        <p:grpSpPr>
          <a:xfrm>
            <a:off x="1781545" y="501750"/>
            <a:ext cx="5693790" cy="653425"/>
            <a:chOff x="0" y="176404"/>
            <a:chExt cx="7258638" cy="653425"/>
          </a:xfrm>
        </p:grpSpPr>
        <p:sp>
          <p:nvSpPr>
            <p:cNvPr id="26" name="圓角矩形 25"/>
            <p:cNvSpPr/>
            <p:nvPr/>
          </p:nvSpPr>
          <p:spPr>
            <a:xfrm>
              <a:off x="0" y="176404"/>
              <a:ext cx="7258638" cy="65342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圓角矩形 4"/>
            <p:cNvSpPr txBox="1"/>
            <p:nvPr/>
          </p:nvSpPr>
          <p:spPr>
            <a:xfrm>
              <a:off x="19138" y="195542"/>
              <a:ext cx="7220362" cy="6151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40640" rIns="60960" bIns="40640" numCol="1" spcCol="1270" anchor="ctr" anchorCtr="0">
              <a:noAutofit/>
            </a:bodyPr>
            <a:lstStyle/>
            <a:p>
              <a:pPr lvl="0" algn="ctr"/>
              <a:r>
                <a:rPr lang="zh-TW" altLang="en-US" sz="2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加速</a:t>
              </a:r>
              <a:r>
                <a:rPr lang="zh-TW" altLang="en-US" sz="28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投資台灣之重大案件</a:t>
              </a:r>
            </a:p>
          </p:txBody>
        </p:sp>
      </p:grpSp>
      <p:graphicFrame>
        <p:nvGraphicFramePr>
          <p:cNvPr id="17" name="表格 16">
            <a:extLst>
              <a:ext uri="{FF2B5EF4-FFF2-40B4-BE49-F238E27FC236}">
                <a16:creationId xmlns:a16="http://schemas.microsoft.com/office/drawing/2014/main" xmlns="" id="{F1106A73-EB6A-4BEC-8198-44122146772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53857" y="1413573"/>
          <a:ext cx="7154852" cy="5267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690">
                  <a:extLst>
                    <a:ext uri="{9D8B030D-6E8A-4147-A177-3AD203B41FA5}">
                      <a16:colId xmlns:a16="http://schemas.microsoft.com/office/drawing/2014/main" xmlns="" val="304470222"/>
                    </a:ext>
                  </a:extLst>
                </a:gridCol>
                <a:gridCol w="5986162">
                  <a:extLst>
                    <a:ext uri="{9D8B030D-6E8A-4147-A177-3AD203B41FA5}">
                      <a16:colId xmlns:a16="http://schemas.microsoft.com/office/drawing/2014/main" xmlns="" val="3024655290"/>
                    </a:ext>
                  </a:extLst>
                </a:gridCol>
              </a:tblGrid>
              <a:tr h="237801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3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土地徵收審議機制</a:t>
                      </a:r>
                      <a:endParaRPr lang="zh-TW" altLang="en-US" sz="3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 rtl="0" fontAlgn="ctr"/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vert="eaVert" anchor="b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22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zh-TW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1.</a:t>
                      </a:r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鼓勵價購或其他方式取得：</a:t>
                      </a:r>
                      <a:endParaRPr lang="en-US" altLang="zh-TW" sz="2000" b="1" dirty="0" smtClean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742950" lvl="1" indent="-285750">
                        <a:lnSpc>
                          <a:spcPts val="22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lang="zh-TW" altLang="en-US" dirty="0" smtClean="0">
                          <a:solidFill>
                            <a:srgbClr val="0070C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鼓勵需地機關提高協議價購比例；檢討協議價格與徵收市價補償機制。</a:t>
                      </a:r>
                      <a:endParaRPr lang="en-US" altLang="zh-TW" dirty="0" smtClean="0">
                        <a:solidFill>
                          <a:srgbClr val="0070C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lvl="0" indent="0">
                        <a:lnSpc>
                          <a:spcPts val="22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TW" sz="2000" b="1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altLang="en-US" sz="2000" b="1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減少補正情形：</a:t>
                      </a:r>
                      <a:endParaRPr lang="en-US" altLang="zh-TW" sz="2000" b="1" dirty="0" smtClean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742950" lvl="1" indent="-285750">
                        <a:lnSpc>
                          <a:spcPts val="22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lang="zh-TW" altLang="en-US" dirty="0" smtClean="0">
                          <a:solidFill>
                            <a:srgbClr val="0070C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加強人員</a:t>
                      </a:r>
                      <a:r>
                        <a:rPr lang="zh-TW" altLang="zh-TW" dirty="0" smtClean="0">
                          <a:solidFill>
                            <a:srgbClr val="0070C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教育訓練</a:t>
                      </a:r>
                      <a:r>
                        <a:rPr lang="zh-TW" altLang="en-US" dirty="0" smtClean="0">
                          <a:solidFill>
                            <a:srgbClr val="0070C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：提升需地機關執行法規及書圖製作能力。</a:t>
                      </a:r>
                      <a:endParaRPr lang="en-US" altLang="zh-TW" dirty="0" smtClean="0">
                        <a:solidFill>
                          <a:srgbClr val="0070C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742950" lvl="1" indent="-285750">
                        <a:lnSpc>
                          <a:spcPts val="22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lang="zh-TW" altLang="en-US" dirty="0" smtClean="0">
                          <a:solidFill>
                            <a:srgbClr val="0070C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建立地方預審制度：要求縣市地政單位預審需地機關申請徵收案件。</a:t>
                      </a:r>
                      <a:endParaRPr lang="en-US" altLang="zh-TW" dirty="0" smtClean="0">
                        <a:solidFill>
                          <a:srgbClr val="0070C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5320699"/>
                  </a:ext>
                </a:extLst>
              </a:tr>
              <a:tr h="2483224">
                <a:tc vMerge="1">
                  <a:txBody>
                    <a:bodyPr/>
                    <a:lstStyle/>
                    <a:p>
                      <a:pPr algn="ctr" rtl="0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TW" sz="2000" b="1" kern="1200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3.</a:t>
                      </a:r>
                      <a:r>
                        <a:rPr lang="zh-TW" altLang="en-US" sz="2000" b="1" kern="1200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簡化區段徵收案件程序：</a:t>
                      </a:r>
                      <a:endParaRPr lang="en-US" altLang="zh-TW" sz="2000" b="1" kern="1200" dirty="0" smtClean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26828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zh-TW" altLang="en-US" sz="2000" b="1" kern="1200" dirty="0" smtClean="0">
                          <a:solidFill>
                            <a:srgbClr val="0070C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配合加速投資台灣之重大案件，經都委會審議通過後，後續開發範圍報核案件，由本部逕依都委會審議通過內容予以核定，免提土徵小組審議。</a:t>
                      </a:r>
                      <a:endParaRPr lang="en-US" altLang="zh-TW" sz="2000" b="1" kern="1200" dirty="0" smtClean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TW" sz="2000" b="1" kern="1200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4.</a:t>
                      </a:r>
                      <a:r>
                        <a:rPr lang="zh-TW" altLang="en-US" sz="2000" b="1" kern="1200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聚焦討論，著重拆遷安置及補償權益：</a:t>
                      </a:r>
                      <a:endParaRPr lang="en-US" altLang="zh-TW" sz="2000" b="1" kern="1200" dirty="0" smtClean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26828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zh-TW" altLang="en-US" sz="2000" b="1" kern="1200" dirty="0" smtClean="0">
                          <a:solidFill>
                            <a:srgbClr val="0070C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前置行政程序已有具體決議者（如都市計畫、環評、農地變更等）採低密度審查，著重審議被徵收土地所有權人拆遷安置及補償權益。</a:t>
                      </a:r>
                      <a:endParaRPr lang="en-US" altLang="zh-TW" sz="2000" b="1" kern="1200" dirty="0" smtClean="0">
                        <a:solidFill>
                          <a:srgbClr val="0070C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268288" indent="-268288" algn="l" defTabSz="914400" rtl="0" eaLnBrk="1" fontAlgn="ctr" latinLnBrk="0" hangingPunct="1"/>
                      <a:endParaRPr lang="zh-TW" altLang="en-US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08930575"/>
                  </a:ext>
                </a:extLst>
              </a:tr>
            </a:tbl>
          </a:graphicData>
        </a:graphic>
      </p:graphicFrame>
      <p:sp>
        <p:nvSpPr>
          <p:cNvPr id="9" name="標題 2"/>
          <p:cNvSpPr txBox="1">
            <a:spLocks/>
          </p:cNvSpPr>
          <p:nvPr/>
        </p:nvSpPr>
        <p:spPr>
          <a:xfrm>
            <a:off x="544613" y="-11496"/>
            <a:ext cx="7626930" cy="4072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accent6">
                    <a:lumMod val="50000"/>
                  </a:schemeClr>
                </a:solidFill>
                <a:effectLst>
                  <a:outerShdw blurRad="12700" dist="50800" dir="2700000" algn="tl" rotWithShape="0">
                    <a:schemeClr val="bg1">
                      <a:lumMod val="65000"/>
                      <a:alpha val="60000"/>
                    </a:schemeClr>
                  </a:outerShdw>
                </a:effectLst>
                <a:latin typeface="華康粗黑體" panose="020B0709000000000000" pitchFamily="49" charset="-120"/>
                <a:ea typeface="華康粗黑體" panose="020B0709000000000000" pitchFamily="49" charset="-120"/>
                <a:cs typeface="+mj-cs"/>
              </a:defRPr>
            </a:lvl1pPr>
          </a:lstStyle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土地開發變更審議制度之精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進方案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標題 2"/>
          <p:cNvSpPr txBox="1">
            <a:spLocks/>
          </p:cNvSpPr>
          <p:nvPr/>
        </p:nvSpPr>
        <p:spPr>
          <a:xfrm>
            <a:off x="97804" y="-11496"/>
            <a:ext cx="446809" cy="4072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accent6">
                    <a:lumMod val="50000"/>
                  </a:schemeClr>
                </a:solidFill>
                <a:effectLst>
                  <a:outerShdw blurRad="12700" dist="50800" dir="2700000" algn="tl" rotWithShape="0">
                    <a:schemeClr val="bg1">
                      <a:lumMod val="65000"/>
                      <a:alpha val="60000"/>
                    </a:schemeClr>
                  </a:outerShdw>
                </a:effectLst>
                <a:latin typeface="華康粗黑體" panose="020B0709000000000000" pitchFamily="49" charset="-120"/>
                <a:ea typeface="華康粗黑體" panose="020B0709000000000000" pitchFamily="49" charset="-120"/>
                <a:cs typeface="+mj-cs"/>
              </a:defRPr>
            </a:lvl1pPr>
          </a:lstStyle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</a:t>
            </a:r>
          </a:p>
        </p:txBody>
      </p:sp>
    </p:spTree>
    <p:extLst>
      <p:ext uri="{BB962C8B-B14F-4D97-AF65-F5344CB8AC3E}">
        <p14:creationId xmlns:p14="http://schemas.microsoft.com/office/powerpoint/2010/main" val="252472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2"/>
          <p:cNvSpPr txBox="1">
            <a:spLocks/>
          </p:cNvSpPr>
          <p:nvPr/>
        </p:nvSpPr>
        <p:spPr>
          <a:xfrm>
            <a:off x="544613" y="-11496"/>
            <a:ext cx="7626930" cy="4072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accent6">
                    <a:lumMod val="50000"/>
                  </a:schemeClr>
                </a:solidFill>
                <a:effectLst>
                  <a:outerShdw blurRad="12700" dist="50800" dir="2700000" algn="tl" rotWithShape="0">
                    <a:schemeClr val="bg1">
                      <a:lumMod val="65000"/>
                      <a:alpha val="60000"/>
                    </a:schemeClr>
                  </a:outerShdw>
                </a:effectLst>
                <a:latin typeface="華康粗黑體" panose="020B0709000000000000" pitchFamily="49" charset="-120"/>
                <a:ea typeface="華康粗黑體" panose="020B0709000000000000" pitchFamily="49" charset="-120"/>
                <a:cs typeface="+mj-cs"/>
              </a:defRPr>
            </a:lvl1pPr>
          </a:lstStyle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土地開發變更審議制度之精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進方案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標題 2"/>
          <p:cNvSpPr txBox="1">
            <a:spLocks/>
          </p:cNvSpPr>
          <p:nvPr/>
        </p:nvSpPr>
        <p:spPr>
          <a:xfrm>
            <a:off x="97804" y="-11496"/>
            <a:ext cx="446809" cy="4072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accent6">
                    <a:lumMod val="50000"/>
                  </a:schemeClr>
                </a:solidFill>
                <a:effectLst>
                  <a:outerShdw blurRad="12700" dist="50800" dir="2700000" algn="tl" rotWithShape="0">
                    <a:schemeClr val="bg1">
                      <a:lumMod val="65000"/>
                      <a:alpha val="60000"/>
                    </a:schemeClr>
                  </a:outerShdw>
                </a:effectLst>
                <a:latin typeface="華康粗黑體" panose="020B0709000000000000" pitchFamily="49" charset="-120"/>
                <a:ea typeface="華康粗黑體" panose="020B0709000000000000" pitchFamily="49" charset="-120"/>
                <a:cs typeface="+mj-cs"/>
              </a:defRPr>
            </a:lvl1pPr>
          </a:lstStyle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</a:t>
            </a: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xmlns="" id="{F1106A73-EB6A-4BEC-8198-4412214677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951498"/>
              </p:ext>
            </p:extLst>
          </p:nvPr>
        </p:nvGraphicFramePr>
        <p:xfrm>
          <a:off x="1016691" y="1972236"/>
          <a:ext cx="7154852" cy="4105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690">
                  <a:extLst>
                    <a:ext uri="{9D8B030D-6E8A-4147-A177-3AD203B41FA5}">
                      <a16:colId xmlns:a16="http://schemas.microsoft.com/office/drawing/2014/main" xmlns="" val="304470222"/>
                    </a:ext>
                  </a:extLst>
                </a:gridCol>
                <a:gridCol w="5986162">
                  <a:extLst>
                    <a:ext uri="{9D8B030D-6E8A-4147-A177-3AD203B41FA5}">
                      <a16:colId xmlns:a16="http://schemas.microsoft.com/office/drawing/2014/main" xmlns="" val="3024655290"/>
                    </a:ext>
                  </a:extLst>
                </a:gridCol>
              </a:tblGrid>
              <a:tr h="4105834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3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本部成立列管制度</a:t>
                      </a:r>
                      <a:endParaRPr lang="zh-TW" altLang="en-US" sz="3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525" marR="9525" marT="9525" marB="0" vert="eaVert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0" algn="l" defTabSz="914400" rtl="0" eaLnBrk="1" fontAlgn="ctr" latinLnBrk="0" hangingPunct="1"/>
                      <a:r>
                        <a:rPr lang="zh-TW" altLang="en-US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針對後續報請內政部相關審議委員會審議之投資台灣重大案件，將列入部內</a:t>
                      </a:r>
                      <a:r>
                        <a:rPr lang="zh-TW" altLang="en-US" sz="2400" b="0" i="0" u="sng" strike="noStrike" kern="12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專案管考機制</a:t>
                      </a:r>
                      <a:r>
                        <a:rPr lang="zh-TW" altLang="en-US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，並定期提報進度與滾動檢討因應對策，俾掌握案件之審議進度與成果。</a:t>
                      </a:r>
                      <a:endParaRPr lang="zh-TW" altLang="en-US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5320699"/>
                  </a:ext>
                </a:extLst>
              </a:tr>
            </a:tbl>
          </a:graphicData>
        </a:graphic>
      </p:graphicFrame>
      <p:sp>
        <p:nvSpPr>
          <p:cNvPr id="9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408709" y="75753"/>
            <a:ext cx="703539" cy="310744"/>
          </a:xfrm>
        </p:spPr>
        <p:txBody>
          <a:bodyPr/>
          <a:lstStyle/>
          <a:p>
            <a:r>
              <a:rPr lang="en-US" altLang="zh-TW" sz="2000" b="1" dirty="0" smtClean="0">
                <a:solidFill>
                  <a:schemeClr val="tx1"/>
                </a:solidFill>
              </a:rPr>
              <a:t>16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grpSp>
        <p:nvGrpSpPr>
          <p:cNvPr id="11" name="群組 10"/>
          <p:cNvGrpSpPr/>
          <p:nvPr/>
        </p:nvGrpSpPr>
        <p:grpSpPr>
          <a:xfrm>
            <a:off x="1511183" y="778557"/>
            <a:ext cx="5693790" cy="653425"/>
            <a:chOff x="0" y="176404"/>
            <a:chExt cx="7258638" cy="653425"/>
          </a:xfrm>
        </p:grpSpPr>
        <p:sp>
          <p:nvSpPr>
            <p:cNvPr id="13" name="圓角矩形 12"/>
            <p:cNvSpPr/>
            <p:nvPr/>
          </p:nvSpPr>
          <p:spPr>
            <a:xfrm>
              <a:off x="0" y="176404"/>
              <a:ext cx="7258638" cy="65342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圓角矩形 4"/>
            <p:cNvSpPr txBox="1"/>
            <p:nvPr/>
          </p:nvSpPr>
          <p:spPr>
            <a:xfrm>
              <a:off x="19138" y="195542"/>
              <a:ext cx="7220362" cy="6151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40640" rIns="60960" bIns="40640" numCol="1" spcCol="1270" anchor="ctr" anchorCtr="0">
              <a:noAutofit/>
            </a:bodyPr>
            <a:lstStyle/>
            <a:p>
              <a:pPr lvl="0" algn="ctr"/>
              <a:r>
                <a:rPr lang="zh-TW" altLang="en-US" sz="2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加速</a:t>
              </a:r>
              <a:r>
                <a:rPr lang="zh-TW" altLang="en-US" sz="28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投資台灣之重大案件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40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2"/>
          <p:cNvSpPr txBox="1">
            <a:spLocks/>
          </p:cNvSpPr>
          <p:nvPr/>
        </p:nvSpPr>
        <p:spPr>
          <a:xfrm>
            <a:off x="544613" y="-11496"/>
            <a:ext cx="7626930" cy="4072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accent6">
                    <a:lumMod val="50000"/>
                  </a:schemeClr>
                </a:solidFill>
                <a:effectLst>
                  <a:outerShdw blurRad="12700" dist="50800" dir="2700000" algn="tl" rotWithShape="0">
                    <a:schemeClr val="bg1">
                      <a:lumMod val="65000"/>
                      <a:alpha val="60000"/>
                    </a:schemeClr>
                  </a:outerShdw>
                </a:effectLst>
                <a:latin typeface="華康粗黑體" panose="020B0709000000000000" pitchFamily="49" charset="-120"/>
                <a:ea typeface="華康粗黑體" panose="020B0709000000000000" pitchFamily="49" charset="-120"/>
                <a:cs typeface="+mj-cs"/>
              </a:defRPr>
            </a:lvl1pPr>
          </a:lstStyle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結語</a:t>
            </a:r>
          </a:p>
        </p:txBody>
      </p:sp>
      <p:sp>
        <p:nvSpPr>
          <p:cNvPr id="7" name="標題 2"/>
          <p:cNvSpPr txBox="1">
            <a:spLocks/>
          </p:cNvSpPr>
          <p:nvPr/>
        </p:nvSpPr>
        <p:spPr>
          <a:xfrm>
            <a:off x="97804" y="-11496"/>
            <a:ext cx="446809" cy="4072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accent6">
                    <a:lumMod val="50000"/>
                  </a:schemeClr>
                </a:solidFill>
                <a:effectLst>
                  <a:outerShdw blurRad="12700" dist="50800" dir="2700000" algn="tl" rotWithShape="0">
                    <a:schemeClr val="bg1">
                      <a:lumMod val="65000"/>
                      <a:alpha val="60000"/>
                    </a:schemeClr>
                  </a:outerShdw>
                </a:effectLst>
                <a:latin typeface="華康粗黑體" panose="020B0709000000000000" pitchFamily="49" charset="-120"/>
                <a:ea typeface="華康粗黑體" panose="020B0709000000000000" pitchFamily="49" charset="-120"/>
                <a:cs typeface="+mj-cs"/>
              </a:defRPr>
            </a:lvl1pPr>
          </a:lstStyle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肆</a:t>
            </a:r>
          </a:p>
        </p:txBody>
      </p:sp>
      <p:sp>
        <p:nvSpPr>
          <p:cNvPr id="8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408709" y="75753"/>
            <a:ext cx="703539" cy="310744"/>
          </a:xfrm>
        </p:spPr>
        <p:txBody>
          <a:bodyPr/>
          <a:lstStyle/>
          <a:p>
            <a:r>
              <a:rPr lang="en-US" altLang="zh-TW" sz="2000" b="1" dirty="0" smtClean="0">
                <a:solidFill>
                  <a:schemeClr val="tx1"/>
                </a:solidFill>
              </a:rPr>
              <a:t>16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sp>
        <p:nvSpPr>
          <p:cNvPr id="11" name="圓角矩形 10"/>
          <p:cNvSpPr/>
          <p:nvPr/>
        </p:nvSpPr>
        <p:spPr>
          <a:xfrm>
            <a:off x="905434" y="797859"/>
            <a:ext cx="6974541" cy="155089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透過提案機關</a:t>
            </a:r>
            <a:r>
              <a:rPr lang="zh-TW" altLang="en-US" sz="24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自評機制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與部內</a:t>
            </a:r>
            <a:r>
              <a:rPr lang="zh-TW" altLang="en-US" sz="24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初步預審機制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，可協助重大案件確立政策方向與審查重心，再交由各審議委員會進入實質審查，加速審議之效率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圓角矩形 11"/>
          <p:cNvSpPr/>
          <p:nvPr/>
        </p:nvSpPr>
        <p:spPr>
          <a:xfrm>
            <a:off x="905434" y="2617694"/>
            <a:ext cx="6974541" cy="94129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本部亦將對重大投資案件成立</a:t>
            </a:r>
            <a:r>
              <a:rPr lang="zh-TW" altLang="en-US" sz="24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列管制度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，以利掌握案件之審議進度並適時提供協助。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圓角矩形 12"/>
          <p:cNvSpPr/>
          <p:nvPr/>
        </p:nvSpPr>
        <p:spPr>
          <a:xfrm>
            <a:off x="905434" y="3774142"/>
            <a:ext cx="6974541" cy="246529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22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國土計畫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全面實施後，將經由劃設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大國土功能分區之引導，確認國土使用方式，其中對於重大建設或城鄉發展需求劃設之城鄉發展地區，因於國土計畫已考量建設或產業需求及合理區位，具有城鄉發展目的之明確性，後續政府或申請人依法於申請開發建設，可大幅降低風險或爭議，並有助於國土合理利用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2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4019344975"/>
              </p:ext>
            </p:extLst>
          </p:nvPr>
        </p:nvGraphicFramePr>
        <p:xfrm>
          <a:off x="5769205" y="5288437"/>
          <a:ext cx="3374796" cy="1531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077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「轉型」的圖片搜尋結果">
            <a:extLst>
              <a:ext uri="{FF2B5EF4-FFF2-40B4-BE49-F238E27FC236}">
                <a16:creationId xmlns:a16="http://schemas.microsoft.com/office/drawing/2014/main" xmlns="" id="{E40663D8-2009-4921-9803-F8B8B11365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93"/>
          <a:stretch/>
        </p:blipFill>
        <p:spPr bwMode="auto">
          <a:xfrm>
            <a:off x="-59019" y="-43874"/>
            <a:ext cx="9203019" cy="6901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群組 16"/>
          <p:cNvGrpSpPr/>
          <p:nvPr/>
        </p:nvGrpSpPr>
        <p:grpSpPr>
          <a:xfrm>
            <a:off x="594358" y="-43874"/>
            <a:ext cx="2810025" cy="6901875"/>
            <a:chOff x="1282860" y="-615126"/>
            <a:chExt cx="5273855" cy="9625013"/>
          </a:xfrm>
        </p:grpSpPr>
        <p:sp>
          <p:nvSpPr>
            <p:cNvPr id="30" name="矩形 29"/>
            <p:cNvSpPr/>
            <p:nvPr/>
          </p:nvSpPr>
          <p:spPr>
            <a:xfrm>
              <a:off x="1282860" y="-615126"/>
              <a:ext cx="5273855" cy="9625013"/>
            </a:xfrm>
            <a:prstGeom prst="rect">
              <a:avLst/>
            </a:prstGeom>
            <a:solidFill>
              <a:srgbClr val="0D0D0D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1" name="標題 1"/>
            <p:cNvSpPr txBox="1">
              <a:spLocks/>
            </p:cNvSpPr>
            <p:nvPr/>
          </p:nvSpPr>
          <p:spPr>
            <a:xfrm>
              <a:off x="1339939" y="-615126"/>
              <a:ext cx="5216776" cy="8290677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631825" indent="-631825" algn="l"/>
              <a:endParaRPr lang="en-US" altLang="zh-TW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631825" indent="-631825" algn="l"/>
              <a:endParaRPr lang="en-US" altLang="zh-TW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631825" indent="-631825" algn="l"/>
              <a:r>
                <a:rPr lang="zh-TW" altLang="en-US" sz="24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壹、</a:t>
              </a:r>
              <a:r>
                <a:rPr lang="zh-TW" altLang="en-US" sz="24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背景</a:t>
              </a:r>
            </a:p>
            <a:p>
              <a:pPr algn="l"/>
              <a:endParaRPr lang="en-US" altLang="zh-TW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l"/>
              <a:endParaRPr lang="en-US" altLang="zh-TW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631825" indent="-631825" algn="l">
                <a:lnSpc>
                  <a:spcPts val="2600"/>
                </a:lnSpc>
              </a:pPr>
              <a:r>
                <a:rPr lang="zh-TW" altLang="en-US" sz="24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貳、現行土地開發或利用審議機制種類</a:t>
              </a:r>
              <a:endParaRPr lang="en-US" altLang="zh-TW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633413" indent="-633413" algn="l"/>
              <a:endParaRPr lang="en-US" altLang="zh-TW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633413" indent="-633413" algn="l"/>
              <a:endParaRPr lang="en-US" altLang="zh-TW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631825" indent="-631825" algn="l">
                <a:lnSpc>
                  <a:spcPts val="2600"/>
                </a:lnSpc>
              </a:pPr>
              <a:r>
                <a:rPr lang="zh-TW" altLang="en-US" sz="24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參、土地</a:t>
              </a:r>
              <a:r>
                <a:rPr lang="zh-TW" altLang="en-US" sz="24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開發審議</a:t>
              </a:r>
              <a:r>
                <a:rPr lang="zh-TW" altLang="en-US" sz="24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制度之</a:t>
              </a:r>
              <a:r>
                <a:rPr lang="zh-TW" altLang="en-US" sz="24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精進方案</a:t>
              </a:r>
              <a:endParaRPr lang="en-US" altLang="zh-TW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536575" indent="-536575" algn="l"/>
              <a:endParaRPr lang="en-US" altLang="zh-TW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536575" indent="-536575" algn="l"/>
              <a:endParaRPr lang="en-US" altLang="zh-TW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631825" indent="-631825" algn="l"/>
              <a:r>
                <a:rPr lang="zh-TW" altLang="en-US" sz="24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肆</a:t>
              </a:r>
              <a:r>
                <a:rPr lang="zh-TW" altLang="en-US" sz="24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、結語</a:t>
              </a:r>
              <a:endParaRPr lang="en-US" altLang="zh-TW" sz="2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7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408709" y="75753"/>
            <a:ext cx="703539" cy="310744"/>
          </a:xfrm>
        </p:spPr>
        <p:txBody>
          <a:bodyPr/>
          <a:lstStyle/>
          <a:p>
            <a:r>
              <a:rPr lang="en-US" altLang="zh-TW" sz="2000" b="1" dirty="0">
                <a:solidFill>
                  <a:schemeClr val="tx1"/>
                </a:solidFill>
              </a:rPr>
              <a:t>2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06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2"/>
          <p:cNvSpPr txBox="1">
            <a:spLocks/>
          </p:cNvSpPr>
          <p:nvPr/>
        </p:nvSpPr>
        <p:spPr>
          <a:xfrm>
            <a:off x="544613" y="-11496"/>
            <a:ext cx="7626930" cy="4072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accent6">
                    <a:lumMod val="50000"/>
                  </a:schemeClr>
                </a:solidFill>
                <a:effectLst>
                  <a:outerShdw blurRad="12700" dist="50800" dir="2700000" algn="tl" rotWithShape="0">
                    <a:schemeClr val="bg1">
                      <a:lumMod val="65000"/>
                      <a:alpha val="60000"/>
                    </a:schemeClr>
                  </a:outerShdw>
                </a:effectLst>
                <a:latin typeface="華康粗黑體" panose="020B0709000000000000" pitchFamily="49" charset="-120"/>
                <a:ea typeface="華康粗黑體" panose="020B0709000000000000" pitchFamily="49" charset="-120"/>
                <a:cs typeface="+mj-cs"/>
              </a:defRPr>
            </a:lvl1pPr>
          </a:lstStyle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背景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標題 2"/>
          <p:cNvSpPr txBox="1">
            <a:spLocks/>
          </p:cNvSpPr>
          <p:nvPr/>
        </p:nvSpPr>
        <p:spPr>
          <a:xfrm>
            <a:off x="97804" y="-11496"/>
            <a:ext cx="446809" cy="4072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accent6">
                    <a:lumMod val="50000"/>
                  </a:schemeClr>
                </a:solidFill>
                <a:effectLst>
                  <a:outerShdw blurRad="12700" dist="50800" dir="2700000" algn="tl" rotWithShape="0">
                    <a:schemeClr val="bg1">
                      <a:lumMod val="65000"/>
                      <a:alpha val="60000"/>
                    </a:schemeClr>
                  </a:outerShdw>
                </a:effectLst>
                <a:latin typeface="華康粗黑體" panose="020B0709000000000000" pitchFamily="49" charset="-120"/>
                <a:ea typeface="華康粗黑體" panose="020B0709000000000000" pitchFamily="49" charset="-120"/>
                <a:cs typeface="+mj-cs"/>
              </a:defRPr>
            </a:lvl1pPr>
          </a:lstStyle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壹</a:t>
            </a:r>
          </a:p>
        </p:txBody>
      </p:sp>
      <p:sp>
        <p:nvSpPr>
          <p:cNvPr id="9" name="手繪多邊形: 圖案 8">
            <a:extLst>
              <a:ext uri="{FF2B5EF4-FFF2-40B4-BE49-F238E27FC236}">
                <a16:creationId xmlns:a16="http://schemas.microsoft.com/office/drawing/2014/main" xmlns="" id="{6CC1DC33-A62D-48C7-8049-03BD47CA3179}"/>
              </a:ext>
            </a:extLst>
          </p:cNvPr>
          <p:cNvSpPr/>
          <p:nvPr/>
        </p:nvSpPr>
        <p:spPr>
          <a:xfrm>
            <a:off x="505844" y="5025142"/>
            <a:ext cx="7732434" cy="1267593"/>
          </a:xfrm>
          <a:custGeom>
            <a:avLst/>
            <a:gdLst>
              <a:gd name="connsiteX0" fmla="*/ 0 w 2570838"/>
              <a:gd name="connsiteY0" fmla="*/ 192749 h 1156472"/>
              <a:gd name="connsiteX1" fmla="*/ 192749 w 2570838"/>
              <a:gd name="connsiteY1" fmla="*/ 0 h 1156472"/>
              <a:gd name="connsiteX2" fmla="*/ 2378089 w 2570838"/>
              <a:gd name="connsiteY2" fmla="*/ 0 h 1156472"/>
              <a:gd name="connsiteX3" fmla="*/ 2570838 w 2570838"/>
              <a:gd name="connsiteY3" fmla="*/ 192749 h 1156472"/>
              <a:gd name="connsiteX4" fmla="*/ 2570838 w 2570838"/>
              <a:gd name="connsiteY4" fmla="*/ 963723 h 1156472"/>
              <a:gd name="connsiteX5" fmla="*/ 2378089 w 2570838"/>
              <a:gd name="connsiteY5" fmla="*/ 1156472 h 1156472"/>
              <a:gd name="connsiteX6" fmla="*/ 192749 w 2570838"/>
              <a:gd name="connsiteY6" fmla="*/ 1156472 h 1156472"/>
              <a:gd name="connsiteX7" fmla="*/ 0 w 2570838"/>
              <a:gd name="connsiteY7" fmla="*/ 963723 h 1156472"/>
              <a:gd name="connsiteX8" fmla="*/ 0 w 2570838"/>
              <a:gd name="connsiteY8" fmla="*/ 192749 h 1156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70838" h="1156472">
                <a:moveTo>
                  <a:pt x="0" y="192749"/>
                </a:moveTo>
                <a:cubicBezTo>
                  <a:pt x="0" y="86297"/>
                  <a:pt x="86297" y="0"/>
                  <a:pt x="192749" y="0"/>
                </a:cubicBezTo>
                <a:lnTo>
                  <a:pt x="2378089" y="0"/>
                </a:lnTo>
                <a:cubicBezTo>
                  <a:pt x="2484541" y="0"/>
                  <a:pt x="2570838" y="86297"/>
                  <a:pt x="2570838" y="192749"/>
                </a:cubicBezTo>
                <a:lnTo>
                  <a:pt x="2570838" y="963723"/>
                </a:lnTo>
                <a:cubicBezTo>
                  <a:pt x="2570838" y="1070175"/>
                  <a:pt x="2484541" y="1156472"/>
                  <a:pt x="2378089" y="1156472"/>
                </a:cubicBezTo>
                <a:lnTo>
                  <a:pt x="192749" y="1156472"/>
                </a:lnTo>
                <a:cubicBezTo>
                  <a:pt x="86297" y="1156472"/>
                  <a:pt x="0" y="1070175"/>
                  <a:pt x="0" y="963723"/>
                </a:cubicBezTo>
                <a:lnTo>
                  <a:pt x="0" y="192749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0274" tIns="98364" rIns="140274" bIns="98364" numCol="1" spcCol="1270" anchor="ctr" anchorCtr="0">
            <a:noAutofit/>
          </a:bodyPr>
          <a:lstStyle/>
          <a:p>
            <a:pPr marL="536575" indent="-536575" defTabSz="9778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四、院長</a:t>
            </a:r>
            <a:r>
              <a:rPr lang="en-US" altLang="zh-TW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106</a:t>
            </a:r>
            <a:r>
              <a:rPr lang="zh-TW" altLang="en-US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en-US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27</a:t>
            </a:r>
            <a:r>
              <a:rPr lang="zh-TW" altLang="en-US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日聽取環保署報告「環境影響評估法」修正草案會議經院長裁示：除環評審議，對於相關都市計畫或土地徵收審議方式亦有不同期待，請納入檢討。</a:t>
            </a:r>
          </a:p>
        </p:txBody>
      </p:sp>
      <p:sp>
        <p:nvSpPr>
          <p:cNvPr id="11" name="手繪多邊形: 圖案 10">
            <a:extLst>
              <a:ext uri="{FF2B5EF4-FFF2-40B4-BE49-F238E27FC236}">
                <a16:creationId xmlns:a16="http://schemas.microsoft.com/office/drawing/2014/main" xmlns="" id="{7F7EADEF-41F3-4A63-B934-6C9837BD333F}"/>
              </a:ext>
            </a:extLst>
          </p:cNvPr>
          <p:cNvSpPr/>
          <p:nvPr/>
        </p:nvSpPr>
        <p:spPr>
          <a:xfrm>
            <a:off x="468438" y="3677689"/>
            <a:ext cx="7755857" cy="1130644"/>
          </a:xfrm>
          <a:custGeom>
            <a:avLst/>
            <a:gdLst>
              <a:gd name="connsiteX0" fmla="*/ 0 w 2570838"/>
              <a:gd name="connsiteY0" fmla="*/ 192749 h 1156472"/>
              <a:gd name="connsiteX1" fmla="*/ 192749 w 2570838"/>
              <a:gd name="connsiteY1" fmla="*/ 0 h 1156472"/>
              <a:gd name="connsiteX2" fmla="*/ 2378089 w 2570838"/>
              <a:gd name="connsiteY2" fmla="*/ 0 h 1156472"/>
              <a:gd name="connsiteX3" fmla="*/ 2570838 w 2570838"/>
              <a:gd name="connsiteY3" fmla="*/ 192749 h 1156472"/>
              <a:gd name="connsiteX4" fmla="*/ 2570838 w 2570838"/>
              <a:gd name="connsiteY4" fmla="*/ 963723 h 1156472"/>
              <a:gd name="connsiteX5" fmla="*/ 2378089 w 2570838"/>
              <a:gd name="connsiteY5" fmla="*/ 1156472 h 1156472"/>
              <a:gd name="connsiteX6" fmla="*/ 192749 w 2570838"/>
              <a:gd name="connsiteY6" fmla="*/ 1156472 h 1156472"/>
              <a:gd name="connsiteX7" fmla="*/ 0 w 2570838"/>
              <a:gd name="connsiteY7" fmla="*/ 963723 h 1156472"/>
              <a:gd name="connsiteX8" fmla="*/ 0 w 2570838"/>
              <a:gd name="connsiteY8" fmla="*/ 192749 h 1156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70838" h="1156472">
                <a:moveTo>
                  <a:pt x="0" y="192749"/>
                </a:moveTo>
                <a:cubicBezTo>
                  <a:pt x="0" y="86297"/>
                  <a:pt x="86297" y="0"/>
                  <a:pt x="192749" y="0"/>
                </a:cubicBezTo>
                <a:lnTo>
                  <a:pt x="2378089" y="0"/>
                </a:lnTo>
                <a:cubicBezTo>
                  <a:pt x="2484541" y="0"/>
                  <a:pt x="2570838" y="86297"/>
                  <a:pt x="2570838" y="192749"/>
                </a:cubicBezTo>
                <a:lnTo>
                  <a:pt x="2570838" y="963723"/>
                </a:lnTo>
                <a:cubicBezTo>
                  <a:pt x="2570838" y="1070175"/>
                  <a:pt x="2484541" y="1156472"/>
                  <a:pt x="2378089" y="1156472"/>
                </a:cubicBezTo>
                <a:lnTo>
                  <a:pt x="192749" y="1156472"/>
                </a:lnTo>
                <a:cubicBezTo>
                  <a:pt x="86297" y="1156472"/>
                  <a:pt x="0" y="1070175"/>
                  <a:pt x="0" y="963723"/>
                </a:cubicBezTo>
                <a:lnTo>
                  <a:pt x="0" y="192749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0274" tIns="98364" rIns="140274" bIns="98364" numCol="1" spcCol="1270" anchor="ctr" anchorCtr="0">
            <a:noAutofit/>
          </a:bodyPr>
          <a:lstStyle/>
          <a:p>
            <a:pPr marL="536575" indent="-536575" defTabSz="9778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三、審議案件均以協助立場辦理，惟有部分爭議或複雜案件需耗時審慎處理，本部已著手研議精進作法中。</a:t>
            </a:r>
            <a:endParaRPr lang="zh-TW" altLang="en-US" sz="2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手繪多邊形: 圖案 12">
            <a:extLst>
              <a:ext uri="{FF2B5EF4-FFF2-40B4-BE49-F238E27FC236}">
                <a16:creationId xmlns:a16="http://schemas.microsoft.com/office/drawing/2014/main" xmlns="" id="{6D96AD59-2ACD-4767-866B-437D98E8DCD2}"/>
              </a:ext>
            </a:extLst>
          </p:cNvPr>
          <p:cNvSpPr/>
          <p:nvPr/>
        </p:nvSpPr>
        <p:spPr>
          <a:xfrm>
            <a:off x="491861" y="600588"/>
            <a:ext cx="7732434" cy="1526440"/>
          </a:xfrm>
          <a:custGeom>
            <a:avLst/>
            <a:gdLst>
              <a:gd name="connsiteX0" fmla="*/ 0 w 2570838"/>
              <a:gd name="connsiteY0" fmla="*/ 192749 h 1156472"/>
              <a:gd name="connsiteX1" fmla="*/ 192749 w 2570838"/>
              <a:gd name="connsiteY1" fmla="*/ 0 h 1156472"/>
              <a:gd name="connsiteX2" fmla="*/ 2378089 w 2570838"/>
              <a:gd name="connsiteY2" fmla="*/ 0 h 1156472"/>
              <a:gd name="connsiteX3" fmla="*/ 2570838 w 2570838"/>
              <a:gd name="connsiteY3" fmla="*/ 192749 h 1156472"/>
              <a:gd name="connsiteX4" fmla="*/ 2570838 w 2570838"/>
              <a:gd name="connsiteY4" fmla="*/ 963723 h 1156472"/>
              <a:gd name="connsiteX5" fmla="*/ 2378089 w 2570838"/>
              <a:gd name="connsiteY5" fmla="*/ 1156472 h 1156472"/>
              <a:gd name="connsiteX6" fmla="*/ 192749 w 2570838"/>
              <a:gd name="connsiteY6" fmla="*/ 1156472 h 1156472"/>
              <a:gd name="connsiteX7" fmla="*/ 0 w 2570838"/>
              <a:gd name="connsiteY7" fmla="*/ 963723 h 1156472"/>
              <a:gd name="connsiteX8" fmla="*/ 0 w 2570838"/>
              <a:gd name="connsiteY8" fmla="*/ 192749 h 1156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70838" h="1156472">
                <a:moveTo>
                  <a:pt x="0" y="192749"/>
                </a:moveTo>
                <a:cubicBezTo>
                  <a:pt x="0" y="86297"/>
                  <a:pt x="86297" y="0"/>
                  <a:pt x="192749" y="0"/>
                </a:cubicBezTo>
                <a:lnTo>
                  <a:pt x="2378089" y="0"/>
                </a:lnTo>
                <a:cubicBezTo>
                  <a:pt x="2484541" y="0"/>
                  <a:pt x="2570838" y="86297"/>
                  <a:pt x="2570838" y="192749"/>
                </a:cubicBezTo>
                <a:lnTo>
                  <a:pt x="2570838" y="963723"/>
                </a:lnTo>
                <a:cubicBezTo>
                  <a:pt x="2570838" y="1070175"/>
                  <a:pt x="2484541" y="1156472"/>
                  <a:pt x="2378089" y="1156472"/>
                </a:cubicBezTo>
                <a:lnTo>
                  <a:pt x="192749" y="1156472"/>
                </a:lnTo>
                <a:cubicBezTo>
                  <a:pt x="86297" y="1156472"/>
                  <a:pt x="0" y="1070175"/>
                  <a:pt x="0" y="963723"/>
                </a:cubicBezTo>
                <a:lnTo>
                  <a:pt x="0" y="192749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0274" tIns="98364" rIns="140274" bIns="98364" numCol="1" spcCol="1270" anchor="ctr" anchorCtr="0">
            <a:noAutofit/>
          </a:bodyPr>
          <a:lstStyle/>
          <a:p>
            <a:pPr marL="536575" indent="-536575" defTabSz="9778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一、為加速本部主管土地</a:t>
            </a:r>
            <a:r>
              <a:rPr lang="zh-TW" altLang="en-US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開發</a:t>
            </a:r>
            <a:r>
              <a:rPr lang="zh-TW" altLang="en-US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利用審議進行</a:t>
            </a:r>
            <a:r>
              <a:rPr lang="en-US" altLang="zh-TW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如徵收、濕地、國家公園、都市計畫、海岸管理、開發許可等</a:t>
            </a:r>
            <a:r>
              <a:rPr lang="en-US" altLang="zh-TW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，實務上與</a:t>
            </a:r>
            <a:r>
              <a:rPr lang="zh-TW" altLang="en-US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環</a:t>
            </a:r>
            <a:r>
              <a:rPr lang="zh-TW" altLang="en-US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評等開發程序採</a:t>
            </a:r>
            <a:r>
              <a:rPr lang="zh-TW" altLang="en-US" sz="22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併行審查</a:t>
            </a:r>
            <a:r>
              <a:rPr lang="zh-TW" altLang="en-US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方式。</a:t>
            </a:r>
            <a:endParaRPr lang="zh-TW" altLang="en-US" sz="2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" name="手繪多邊形: 圖案 14">
            <a:extLst>
              <a:ext uri="{FF2B5EF4-FFF2-40B4-BE49-F238E27FC236}">
                <a16:creationId xmlns:a16="http://schemas.microsoft.com/office/drawing/2014/main" xmlns="" id="{495C237B-2B03-4C60-A92A-D3121405934A}"/>
              </a:ext>
            </a:extLst>
          </p:cNvPr>
          <p:cNvSpPr/>
          <p:nvPr/>
        </p:nvSpPr>
        <p:spPr>
          <a:xfrm>
            <a:off x="477878" y="2204899"/>
            <a:ext cx="7760400" cy="1289910"/>
          </a:xfrm>
          <a:custGeom>
            <a:avLst/>
            <a:gdLst>
              <a:gd name="connsiteX0" fmla="*/ 0 w 2570838"/>
              <a:gd name="connsiteY0" fmla="*/ 192749 h 1156472"/>
              <a:gd name="connsiteX1" fmla="*/ 192749 w 2570838"/>
              <a:gd name="connsiteY1" fmla="*/ 0 h 1156472"/>
              <a:gd name="connsiteX2" fmla="*/ 2378089 w 2570838"/>
              <a:gd name="connsiteY2" fmla="*/ 0 h 1156472"/>
              <a:gd name="connsiteX3" fmla="*/ 2570838 w 2570838"/>
              <a:gd name="connsiteY3" fmla="*/ 192749 h 1156472"/>
              <a:gd name="connsiteX4" fmla="*/ 2570838 w 2570838"/>
              <a:gd name="connsiteY4" fmla="*/ 963723 h 1156472"/>
              <a:gd name="connsiteX5" fmla="*/ 2378089 w 2570838"/>
              <a:gd name="connsiteY5" fmla="*/ 1156472 h 1156472"/>
              <a:gd name="connsiteX6" fmla="*/ 192749 w 2570838"/>
              <a:gd name="connsiteY6" fmla="*/ 1156472 h 1156472"/>
              <a:gd name="connsiteX7" fmla="*/ 0 w 2570838"/>
              <a:gd name="connsiteY7" fmla="*/ 963723 h 1156472"/>
              <a:gd name="connsiteX8" fmla="*/ 0 w 2570838"/>
              <a:gd name="connsiteY8" fmla="*/ 192749 h 1156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70838" h="1156472">
                <a:moveTo>
                  <a:pt x="0" y="192749"/>
                </a:moveTo>
                <a:cubicBezTo>
                  <a:pt x="0" y="86297"/>
                  <a:pt x="86297" y="0"/>
                  <a:pt x="192749" y="0"/>
                </a:cubicBezTo>
                <a:lnTo>
                  <a:pt x="2378089" y="0"/>
                </a:lnTo>
                <a:cubicBezTo>
                  <a:pt x="2484541" y="0"/>
                  <a:pt x="2570838" y="86297"/>
                  <a:pt x="2570838" y="192749"/>
                </a:cubicBezTo>
                <a:lnTo>
                  <a:pt x="2570838" y="963723"/>
                </a:lnTo>
                <a:cubicBezTo>
                  <a:pt x="2570838" y="1070175"/>
                  <a:pt x="2484541" y="1156472"/>
                  <a:pt x="2378089" y="1156472"/>
                </a:cubicBezTo>
                <a:lnTo>
                  <a:pt x="192749" y="1156472"/>
                </a:lnTo>
                <a:cubicBezTo>
                  <a:pt x="86297" y="1156472"/>
                  <a:pt x="0" y="1070175"/>
                  <a:pt x="0" y="963723"/>
                </a:cubicBezTo>
                <a:lnTo>
                  <a:pt x="0" y="192749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0274" tIns="98364" rIns="140274" bIns="98364" numCol="1" spcCol="1270" anchor="ctr" anchorCtr="0">
            <a:noAutofit/>
          </a:bodyPr>
          <a:lstStyle/>
          <a:p>
            <a:pPr marL="536575" indent="-536575" defTabSz="97789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本部對於土地開發或利用之審議過程涉及環評，如有相關審查結論，原則參照其結論採</a:t>
            </a:r>
            <a:r>
              <a:rPr lang="zh-TW" altLang="en-US" sz="22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低密度審查</a:t>
            </a:r>
            <a:r>
              <a:rPr lang="zh-TW" altLang="en-US" sz="2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，避免重複審查以提高效能。</a:t>
            </a:r>
          </a:p>
        </p:txBody>
      </p:sp>
      <p:sp>
        <p:nvSpPr>
          <p:cNvPr id="10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408709" y="75753"/>
            <a:ext cx="703539" cy="310744"/>
          </a:xfrm>
        </p:spPr>
        <p:txBody>
          <a:bodyPr/>
          <a:lstStyle/>
          <a:p>
            <a:r>
              <a:rPr lang="en-US" altLang="zh-TW" sz="2000" b="1" dirty="0">
                <a:solidFill>
                  <a:schemeClr val="tx1"/>
                </a:solidFill>
              </a:rPr>
              <a:t>3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2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2"/>
          <p:cNvSpPr txBox="1">
            <a:spLocks/>
          </p:cNvSpPr>
          <p:nvPr/>
        </p:nvSpPr>
        <p:spPr>
          <a:xfrm>
            <a:off x="544613" y="-11496"/>
            <a:ext cx="7626930" cy="4072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accent6">
                    <a:lumMod val="50000"/>
                  </a:schemeClr>
                </a:solidFill>
                <a:effectLst>
                  <a:outerShdw blurRad="12700" dist="50800" dir="2700000" algn="tl" rotWithShape="0">
                    <a:schemeClr val="bg1">
                      <a:lumMod val="65000"/>
                      <a:alpha val="60000"/>
                    </a:schemeClr>
                  </a:outerShdw>
                </a:effectLst>
                <a:latin typeface="華康粗黑體" panose="020B0709000000000000" pitchFamily="49" charset="-120"/>
                <a:ea typeface="華康粗黑體" panose="020B0709000000000000" pitchFamily="49" charset="-120"/>
                <a:cs typeface="+mj-cs"/>
              </a:defRPr>
            </a:lvl1pPr>
          </a:lstStyle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現行土地開發或利用審議機制種類</a:t>
            </a:r>
          </a:p>
        </p:txBody>
      </p:sp>
      <p:sp>
        <p:nvSpPr>
          <p:cNvPr id="7" name="標題 2"/>
          <p:cNvSpPr txBox="1">
            <a:spLocks/>
          </p:cNvSpPr>
          <p:nvPr/>
        </p:nvSpPr>
        <p:spPr>
          <a:xfrm>
            <a:off x="97804" y="-11496"/>
            <a:ext cx="446809" cy="4072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accent6">
                    <a:lumMod val="50000"/>
                  </a:schemeClr>
                </a:solidFill>
                <a:effectLst>
                  <a:outerShdw blurRad="12700" dist="50800" dir="2700000" algn="tl" rotWithShape="0">
                    <a:schemeClr val="bg1">
                      <a:lumMod val="65000"/>
                      <a:alpha val="60000"/>
                    </a:schemeClr>
                  </a:outerShdw>
                </a:effectLst>
                <a:latin typeface="華康粗黑體" panose="020B0709000000000000" pitchFamily="49" charset="-120"/>
                <a:ea typeface="華康粗黑體" panose="020B0709000000000000" pitchFamily="49" charset="-120"/>
                <a:cs typeface="+mj-cs"/>
              </a:defRPr>
            </a:lvl1pPr>
          </a:lstStyle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貳</a:t>
            </a:r>
          </a:p>
        </p:txBody>
      </p:sp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1207758688"/>
              </p:ext>
            </p:extLst>
          </p:nvPr>
        </p:nvGraphicFramePr>
        <p:xfrm>
          <a:off x="999244" y="725868"/>
          <a:ext cx="7729978" cy="59106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408709" y="75753"/>
            <a:ext cx="703539" cy="310744"/>
          </a:xfrm>
        </p:spPr>
        <p:txBody>
          <a:bodyPr/>
          <a:lstStyle/>
          <a:p>
            <a:r>
              <a:rPr lang="en-US" altLang="zh-TW" sz="2000" b="1" dirty="0">
                <a:solidFill>
                  <a:schemeClr val="tx1"/>
                </a:solidFill>
              </a:rPr>
              <a:t>4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85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2"/>
          <p:cNvSpPr txBox="1">
            <a:spLocks/>
          </p:cNvSpPr>
          <p:nvPr/>
        </p:nvSpPr>
        <p:spPr>
          <a:xfrm>
            <a:off x="544613" y="-11496"/>
            <a:ext cx="7626930" cy="4072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accent6">
                    <a:lumMod val="50000"/>
                  </a:schemeClr>
                </a:solidFill>
                <a:effectLst>
                  <a:outerShdw blurRad="12700" dist="50800" dir="2700000" algn="tl" rotWithShape="0">
                    <a:schemeClr val="bg1">
                      <a:lumMod val="65000"/>
                      <a:alpha val="60000"/>
                    </a:schemeClr>
                  </a:outerShdw>
                </a:effectLst>
                <a:latin typeface="華康粗黑體" panose="020B0709000000000000" pitchFamily="49" charset="-120"/>
                <a:ea typeface="華康粗黑體" panose="020B0709000000000000" pitchFamily="49" charset="-120"/>
                <a:cs typeface="+mj-cs"/>
              </a:defRPr>
            </a:lvl1pPr>
          </a:lstStyle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現行土地開發或利用審議機制種類</a:t>
            </a:r>
          </a:p>
        </p:txBody>
      </p:sp>
      <p:sp>
        <p:nvSpPr>
          <p:cNvPr id="7" name="標題 2"/>
          <p:cNvSpPr txBox="1">
            <a:spLocks/>
          </p:cNvSpPr>
          <p:nvPr/>
        </p:nvSpPr>
        <p:spPr>
          <a:xfrm>
            <a:off x="97804" y="-11496"/>
            <a:ext cx="446809" cy="4072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accent6">
                    <a:lumMod val="50000"/>
                  </a:schemeClr>
                </a:solidFill>
                <a:effectLst>
                  <a:outerShdw blurRad="12700" dist="50800" dir="2700000" algn="tl" rotWithShape="0">
                    <a:schemeClr val="bg1">
                      <a:lumMod val="65000"/>
                      <a:alpha val="60000"/>
                    </a:schemeClr>
                  </a:outerShdw>
                </a:effectLst>
                <a:latin typeface="華康粗黑體" panose="020B0709000000000000" pitchFamily="49" charset="-120"/>
                <a:ea typeface="華康粗黑體" panose="020B0709000000000000" pitchFamily="49" charset="-120"/>
                <a:cs typeface="+mj-cs"/>
              </a:defRPr>
            </a:lvl1pPr>
          </a:lstStyle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貳</a:t>
            </a:r>
          </a:p>
        </p:txBody>
      </p: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4276020275"/>
              </p:ext>
            </p:extLst>
          </p:nvPr>
        </p:nvGraphicFramePr>
        <p:xfrm>
          <a:off x="727187" y="916233"/>
          <a:ext cx="7261782" cy="5352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408709" y="75753"/>
            <a:ext cx="703539" cy="310744"/>
          </a:xfrm>
        </p:spPr>
        <p:txBody>
          <a:bodyPr/>
          <a:lstStyle/>
          <a:p>
            <a:r>
              <a:rPr lang="en-US" altLang="zh-TW" sz="2000" b="1" dirty="0">
                <a:solidFill>
                  <a:schemeClr val="tx1"/>
                </a:solidFill>
              </a:rPr>
              <a:t>5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78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408709" y="75753"/>
            <a:ext cx="703539" cy="310744"/>
          </a:xfrm>
        </p:spPr>
        <p:txBody>
          <a:bodyPr/>
          <a:lstStyle/>
          <a:p>
            <a:r>
              <a:rPr lang="en-US" altLang="zh-TW" sz="2000" b="1" dirty="0" smtClean="0">
                <a:solidFill>
                  <a:schemeClr val="tx1"/>
                </a:solidFill>
              </a:rPr>
              <a:t>6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grpSp>
        <p:nvGrpSpPr>
          <p:cNvPr id="44" name="群組 43"/>
          <p:cNvGrpSpPr/>
          <p:nvPr/>
        </p:nvGrpSpPr>
        <p:grpSpPr>
          <a:xfrm>
            <a:off x="1435769" y="699267"/>
            <a:ext cx="5844618" cy="653425"/>
            <a:chOff x="0" y="176404"/>
            <a:chExt cx="7258638" cy="653425"/>
          </a:xfrm>
        </p:grpSpPr>
        <p:sp>
          <p:nvSpPr>
            <p:cNvPr id="45" name="圓角矩形 44"/>
            <p:cNvSpPr/>
            <p:nvPr/>
          </p:nvSpPr>
          <p:spPr>
            <a:xfrm>
              <a:off x="0" y="176404"/>
              <a:ext cx="7258638" cy="65342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7" name="圓角矩形 4"/>
            <p:cNvSpPr txBox="1"/>
            <p:nvPr/>
          </p:nvSpPr>
          <p:spPr>
            <a:xfrm>
              <a:off x="19138" y="195542"/>
              <a:ext cx="7220362" cy="6151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40640" rIns="60960" bIns="4064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800" b="1" kern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都市計畫變更審議案件之類型</a:t>
              </a:r>
              <a:endParaRPr lang="zh-TW" altLang="en-US" sz="2800" b="1" kern="1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aphicFrame>
        <p:nvGraphicFramePr>
          <p:cNvPr id="4" name="圖表 3"/>
          <p:cNvGraphicFramePr/>
          <p:nvPr>
            <p:extLst/>
          </p:nvPr>
        </p:nvGraphicFramePr>
        <p:xfrm>
          <a:off x="544613" y="1656162"/>
          <a:ext cx="4715627" cy="3764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348033" y="3440783"/>
            <a:ext cx="943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/>
              <a:t>70%</a:t>
            </a:r>
            <a:endParaRPr lang="en-US" altLang="zh-TW" sz="3200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3028873" y="2887522"/>
            <a:ext cx="943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30%</a:t>
            </a:r>
            <a:endParaRPr lang="en-US" altLang="zh-TW" sz="2400" dirty="0"/>
          </a:p>
        </p:txBody>
      </p:sp>
      <p:sp>
        <p:nvSpPr>
          <p:cNvPr id="31" name="矩形 70"/>
          <p:cNvSpPr>
            <a:spLocks noChangeArrowheads="1"/>
          </p:cNvSpPr>
          <p:nvPr/>
        </p:nvSpPr>
        <p:spPr bwMode="auto">
          <a:xfrm>
            <a:off x="544614" y="5596121"/>
            <a:ext cx="4395032" cy="876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28650" indent="-452438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1093788" indent="-28575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Ø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501775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909763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31775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7749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32321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6893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41465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marL="536575" indent="-360363">
              <a:lnSpc>
                <a:spcPct val="110000"/>
              </a:lnSpc>
              <a:spcBef>
                <a:spcPts val="600"/>
              </a:spcBef>
              <a:buClrTx/>
              <a:buSzTx/>
              <a:buFont typeface="Wingdings" panose="05000000000000000000" pitchFamily="2" charset="2"/>
              <a:buChar char="p"/>
              <a:defRPr/>
            </a:pPr>
            <a:r>
              <a:rPr lang="zh-TW" altLang="en-US" sz="2400" dirty="0" smtClean="0">
                <a:latin typeface="標楷體" panose="03000509000000000000" pitchFamily="65" charset="-120"/>
              </a:rPr>
              <a:t>報部</a:t>
            </a:r>
            <a:r>
              <a:rPr lang="zh-TW" altLang="en-US" sz="2400" dirty="0">
                <a:latin typeface="標楷體" panose="03000509000000000000" pitchFamily="65" charset="-120"/>
              </a:rPr>
              <a:t>至</a:t>
            </a:r>
            <a:r>
              <a:rPr lang="zh-TW" altLang="en-US" sz="2400" dirty="0" smtClean="0">
                <a:latin typeface="標楷體" panose="03000509000000000000" pitchFamily="65" charset="-120"/>
              </a:rPr>
              <a:t>本部都委會大會審</a:t>
            </a:r>
            <a:r>
              <a:rPr lang="zh-TW" altLang="en-US" sz="2400" dirty="0">
                <a:latin typeface="標楷體" panose="03000509000000000000" pitchFamily="65" charset="-120"/>
              </a:rPr>
              <a:t>竣時間平均約</a:t>
            </a:r>
            <a:r>
              <a:rPr lang="en-US" altLang="zh-TW" sz="2400" dirty="0">
                <a:latin typeface="標楷體" panose="03000509000000000000" pitchFamily="65" charset="-120"/>
              </a:rPr>
              <a:t>2-3</a:t>
            </a:r>
            <a:r>
              <a:rPr lang="zh-TW" altLang="en-US" sz="2400" dirty="0">
                <a:latin typeface="標楷體" panose="03000509000000000000" pitchFamily="65" charset="-120"/>
              </a:rPr>
              <a:t>個月</a:t>
            </a:r>
            <a:r>
              <a:rPr lang="zh-TW" altLang="en-US" sz="2400" dirty="0" smtClean="0">
                <a:latin typeface="標楷體" panose="03000509000000000000" pitchFamily="65" charset="-120"/>
              </a:rPr>
              <a:t>。</a:t>
            </a:r>
            <a:endParaRPr lang="en-US" altLang="zh-TW" sz="2400" dirty="0">
              <a:latin typeface="標楷體" panose="03000509000000000000" pitchFamily="65" charset="-120"/>
            </a:endParaRPr>
          </a:p>
        </p:txBody>
      </p:sp>
      <p:sp>
        <p:nvSpPr>
          <p:cNvPr id="32" name="矩形 70"/>
          <p:cNvSpPr>
            <a:spLocks noChangeArrowheads="1"/>
          </p:cNvSpPr>
          <p:nvPr/>
        </p:nvSpPr>
        <p:spPr bwMode="auto">
          <a:xfrm>
            <a:off x="5371734" y="2887522"/>
            <a:ext cx="3234938" cy="3797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28650" indent="-452438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u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1093788" indent="-28575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Ø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501775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909763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31775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7749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32321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6893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414655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marL="536575" indent="-360363">
              <a:lnSpc>
                <a:spcPct val="110000"/>
              </a:lnSpc>
              <a:spcBef>
                <a:spcPts val="600"/>
              </a:spcBef>
              <a:buClrTx/>
              <a:buSzTx/>
              <a:buFont typeface="Wingdings" panose="05000000000000000000" pitchFamily="2" charset="2"/>
              <a:buChar char="p"/>
              <a:defRPr/>
            </a:pPr>
            <a:r>
              <a:rPr lang="zh-TW" altLang="en-US" sz="2400" dirty="0" smtClean="0">
                <a:latin typeface="標楷體" panose="03000509000000000000" pitchFamily="65" charset="-120"/>
              </a:rPr>
              <a:t>大通盤</a:t>
            </a:r>
            <a:r>
              <a:rPr lang="zh-TW" altLang="en-US" sz="2400" dirty="0">
                <a:latin typeface="標楷體" panose="03000509000000000000" pitchFamily="65" charset="-120"/>
              </a:rPr>
              <a:t>檢討案：</a:t>
            </a:r>
            <a:r>
              <a:rPr lang="zh-TW" altLang="en-US" sz="2400" dirty="0" smtClean="0">
                <a:latin typeface="標楷體" panose="03000509000000000000" pitchFamily="65" charset="-120"/>
              </a:rPr>
              <a:t>因都市範圍</a:t>
            </a:r>
            <a:r>
              <a:rPr lang="zh-TW" altLang="en-US" sz="2400" dirty="0">
                <a:latin typeface="標楷體" panose="03000509000000000000" pitchFamily="65" charset="-120"/>
              </a:rPr>
              <a:t>大、</a:t>
            </a:r>
            <a:r>
              <a:rPr lang="zh-TW" altLang="en-US" sz="2400" dirty="0" smtClean="0">
                <a:latin typeface="標楷體" panose="03000509000000000000" pitchFamily="65" charset="-120"/>
              </a:rPr>
              <a:t>人口多，</a:t>
            </a:r>
            <a:r>
              <a:rPr lang="zh-TW" altLang="en-US" sz="2400" dirty="0">
                <a:latin typeface="標楷體" panose="03000509000000000000" pitchFamily="65" charset="-120"/>
              </a:rPr>
              <a:t>平均審議</a:t>
            </a:r>
            <a:r>
              <a:rPr lang="zh-TW" altLang="en-US" sz="2400" dirty="0" smtClean="0">
                <a:latin typeface="標楷體" panose="03000509000000000000" pitchFamily="65" charset="-120"/>
              </a:rPr>
              <a:t>時間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anose="03000509000000000000" pitchFamily="65" charset="-120"/>
              </a:rPr>
              <a:t>1-2</a:t>
            </a:r>
            <a:r>
              <a:rPr lang="zh-TW" altLang="en-US" sz="2400" dirty="0">
                <a:latin typeface="標楷體" panose="03000509000000000000" pitchFamily="65" charset="-120"/>
              </a:rPr>
              <a:t>年。</a:t>
            </a:r>
            <a:endParaRPr lang="en-US" altLang="zh-TW" sz="2400" dirty="0">
              <a:latin typeface="標楷體" panose="03000509000000000000" pitchFamily="65" charset="-120"/>
            </a:endParaRPr>
          </a:p>
          <a:p>
            <a:pPr marL="536575" indent="-360363">
              <a:lnSpc>
                <a:spcPct val="110000"/>
              </a:lnSpc>
              <a:spcBef>
                <a:spcPts val="600"/>
              </a:spcBef>
              <a:buClrTx/>
              <a:buSzTx/>
              <a:buFont typeface="Wingdings" panose="05000000000000000000" pitchFamily="2" charset="2"/>
              <a:buChar char="p"/>
              <a:defRPr/>
            </a:pPr>
            <a:r>
              <a:rPr lang="zh-TW" altLang="en-US" sz="2400" dirty="0">
                <a:latin typeface="標楷體" panose="03000509000000000000" pitchFamily="65" charset="-120"/>
              </a:rPr>
              <a:t>爭議個案：因</a:t>
            </a:r>
            <a:r>
              <a:rPr lang="zh-TW" altLang="en-US" sz="2400" dirty="0" smtClean="0">
                <a:latin typeface="標楷體" panose="03000509000000000000" pitchFamily="65" charset="-120"/>
              </a:rPr>
              <a:t>爭議分</a:t>
            </a:r>
            <a:r>
              <a:rPr lang="zh-TW" altLang="en-US" sz="2400" dirty="0">
                <a:latin typeface="標楷體" panose="03000509000000000000" pitchFamily="65" charset="-120"/>
              </a:rPr>
              <a:t>歧</a:t>
            </a:r>
            <a:r>
              <a:rPr lang="en-US" altLang="zh-TW" sz="2400" dirty="0" smtClean="0">
                <a:latin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</a:rPr>
              <a:t>開發範圍、農地、保護區等</a:t>
            </a:r>
            <a:r>
              <a:rPr lang="en-US" altLang="zh-TW" sz="2400" dirty="0" smtClean="0">
                <a:latin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</a:rPr>
              <a:t>無法取得共識，造成</a:t>
            </a:r>
            <a:r>
              <a:rPr lang="zh-TW" altLang="en-US" sz="2400" dirty="0">
                <a:latin typeface="標楷體" panose="03000509000000000000" pitchFamily="65" charset="-120"/>
              </a:rPr>
              <a:t>審議時程延宕。</a:t>
            </a:r>
          </a:p>
        </p:txBody>
      </p:sp>
      <p:sp>
        <p:nvSpPr>
          <p:cNvPr id="3" name="向左箭號圖說文字 2"/>
          <p:cNvSpPr/>
          <p:nvPr/>
        </p:nvSpPr>
        <p:spPr>
          <a:xfrm rot="20970575">
            <a:off x="4107960" y="2138294"/>
            <a:ext cx="3930268" cy="627511"/>
          </a:xfrm>
          <a:prstGeom prst="leftArrowCallout">
            <a:avLst>
              <a:gd name="adj1" fmla="val 43027"/>
              <a:gd name="adj2" fmla="val 49036"/>
              <a:gd name="adj3" fmla="val 56547"/>
              <a:gd name="adj4" fmla="val 52817"/>
            </a:avLst>
          </a:prstGeom>
          <a:ln w="28575">
            <a:prstDash val="solid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複雜性案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件</a:t>
            </a:r>
          </a:p>
        </p:txBody>
      </p:sp>
      <p:sp>
        <p:nvSpPr>
          <p:cNvPr id="14" name="標題 2"/>
          <p:cNvSpPr txBox="1">
            <a:spLocks/>
          </p:cNvSpPr>
          <p:nvPr/>
        </p:nvSpPr>
        <p:spPr>
          <a:xfrm>
            <a:off x="544613" y="-11496"/>
            <a:ext cx="7626930" cy="4072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accent6">
                    <a:lumMod val="50000"/>
                  </a:schemeClr>
                </a:solidFill>
                <a:effectLst>
                  <a:outerShdw blurRad="12700" dist="50800" dir="2700000" algn="tl" rotWithShape="0">
                    <a:schemeClr val="bg1">
                      <a:lumMod val="65000"/>
                      <a:alpha val="60000"/>
                    </a:schemeClr>
                  </a:outerShdw>
                </a:effectLst>
                <a:latin typeface="華康粗黑體" panose="020B0709000000000000" pitchFamily="49" charset="-120"/>
                <a:ea typeface="華康粗黑體" panose="020B0709000000000000" pitchFamily="49" charset="-120"/>
                <a:cs typeface="+mj-cs"/>
              </a:defRPr>
            </a:lvl1pPr>
          </a:lstStyle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現行土地開發或利用審議機制種類</a:t>
            </a:r>
          </a:p>
        </p:txBody>
      </p:sp>
      <p:sp>
        <p:nvSpPr>
          <p:cNvPr id="15" name="標題 2"/>
          <p:cNvSpPr txBox="1">
            <a:spLocks/>
          </p:cNvSpPr>
          <p:nvPr/>
        </p:nvSpPr>
        <p:spPr>
          <a:xfrm>
            <a:off x="97804" y="-11496"/>
            <a:ext cx="446809" cy="4072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accent6">
                    <a:lumMod val="50000"/>
                  </a:schemeClr>
                </a:solidFill>
                <a:effectLst>
                  <a:outerShdw blurRad="12700" dist="50800" dir="2700000" algn="tl" rotWithShape="0">
                    <a:schemeClr val="bg1">
                      <a:lumMod val="65000"/>
                      <a:alpha val="60000"/>
                    </a:schemeClr>
                  </a:outerShdw>
                </a:effectLst>
                <a:latin typeface="華康粗黑體" panose="020B0709000000000000" pitchFamily="49" charset="-120"/>
                <a:ea typeface="華康粗黑體" panose="020B0709000000000000" pitchFamily="49" charset="-120"/>
                <a:cs typeface="+mj-cs"/>
              </a:defRPr>
            </a:lvl1pPr>
          </a:lstStyle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貳</a:t>
            </a:r>
          </a:p>
        </p:txBody>
      </p:sp>
    </p:spTree>
    <p:extLst>
      <p:ext uri="{BB962C8B-B14F-4D97-AF65-F5344CB8AC3E}">
        <p14:creationId xmlns:p14="http://schemas.microsoft.com/office/powerpoint/2010/main" val="112841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408709" y="75753"/>
            <a:ext cx="703539" cy="310744"/>
          </a:xfrm>
        </p:spPr>
        <p:txBody>
          <a:bodyPr/>
          <a:lstStyle/>
          <a:p>
            <a:r>
              <a:rPr lang="en-US" altLang="zh-TW" sz="2000" b="1" dirty="0" smtClean="0">
                <a:solidFill>
                  <a:schemeClr val="tx1"/>
                </a:solidFill>
              </a:rPr>
              <a:t>7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grpSp>
        <p:nvGrpSpPr>
          <p:cNvPr id="11" name="群組 10"/>
          <p:cNvGrpSpPr/>
          <p:nvPr/>
        </p:nvGrpSpPr>
        <p:grpSpPr>
          <a:xfrm>
            <a:off x="1630676" y="600191"/>
            <a:ext cx="5703538" cy="653425"/>
            <a:chOff x="0" y="176404"/>
            <a:chExt cx="7258638" cy="653425"/>
          </a:xfrm>
        </p:grpSpPr>
        <p:sp>
          <p:nvSpPr>
            <p:cNvPr id="13" name="圓角矩形 12"/>
            <p:cNvSpPr/>
            <p:nvPr/>
          </p:nvSpPr>
          <p:spPr>
            <a:xfrm>
              <a:off x="0" y="176404"/>
              <a:ext cx="7258638" cy="65342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圓角矩形 4"/>
            <p:cNvSpPr txBox="1"/>
            <p:nvPr/>
          </p:nvSpPr>
          <p:spPr>
            <a:xfrm>
              <a:off x="19138" y="195542"/>
              <a:ext cx="7220362" cy="6151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40640" rIns="60960" bIns="40640" numCol="1" spcCol="1270" anchor="ctr" anchorCtr="0">
              <a:noAutofit/>
            </a:bodyPr>
            <a:lstStyle/>
            <a:p>
              <a:pPr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都市計</a:t>
              </a:r>
              <a:r>
                <a:rPr lang="zh-TW" altLang="en-US" sz="28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畫</a:t>
              </a:r>
              <a:r>
                <a:rPr lang="zh-TW" altLang="en-US" sz="2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複雜</a:t>
              </a:r>
              <a:r>
                <a:rPr lang="zh-TW" altLang="en-US" sz="28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性案件</a:t>
              </a:r>
              <a:r>
                <a:rPr lang="zh-TW" altLang="en-US" sz="2800" b="1" dirty="0" smtClean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之問</a:t>
              </a:r>
              <a:r>
                <a:rPr lang="zh-TW" altLang="en-US" sz="2800" b="1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題</a:t>
              </a:r>
              <a:r>
                <a:rPr lang="zh-TW" altLang="en-US" sz="2800" b="1" dirty="0" smtClean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分析</a:t>
              </a:r>
              <a:endPara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aphicFrame>
        <p:nvGraphicFramePr>
          <p:cNvPr id="15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5649387"/>
              </p:ext>
            </p:extLst>
          </p:nvPr>
        </p:nvGraphicFramePr>
        <p:xfrm>
          <a:off x="716436" y="1458010"/>
          <a:ext cx="7692273" cy="52117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32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090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11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000" kern="100" dirty="0">
                        <a:solidFill>
                          <a:srgbClr val="FFFFCC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kern="100" dirty="0">
                          <a:solidFill>
                            <a:srgbClr val="FFFFCC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問</a:t>
                      </a:r>
                      <a:r>
                        <a:rPr lang="zh-TW" altLang="en-US" sz="2400" kern="100" dirty="0">
                          <a:solidFill>
                            <a:srgbClr val="FFFFCC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zh-TW" altLang="zh-TW" sz="2400" kern="100" dirty="0">
                          <a:solidFill>
                            <a:srgbClr val="FFFFCC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題</a:t>
                      </a:r>
                      <a:r>
                        <a:rPr lang="zh-TW" altLang="en-US" sz="2400" kern="100" dirty="0">
                          <a:solidFill>
                            <a:srgbClr val="FFFFCC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類 型</a:t>
                      </a:r>
                      <a:endParaRPr lang="zh-TW" altLang="zh-TW" sz="2400" kern="100" dirty="0">
                        <a:solidFill>
                          <a:srgbClr val="FFFFCC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2046">
                <a:tc rowSpan="4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一、</a:t>
                      </a:r>
                      <a:r>
                        <a:rPr lang="zh-TW" sz="24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計畫</a:t>
                      </a:r>
                      <a:r>
                        <a:rPr lang="zh-TW" altLang="en-US" sz="24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內容尚有爭點不易形成共識</a:t>
                      </a:r>
                      <a:endParaRPr lang="zh-TW" sz="2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2046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36575" indent="0">
                        <a:spcAft>
                          <a:spcPts val="0"/>
                        </a:spcAft>
                      </a:pPr>
                      <a:r>
                        <a:rPr lang="en-US" altLang="zh-TW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altLang="en-US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計畫</a:t>
                      </a:r>
                      <a:r>
                        <a:rPr lang="zh-TW" alt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範圍過大：</a:t>
                      </a:r>
                      <a:r>
                        <a:rPr lang="zh-TW" altLang="en-US" sz="2000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航空城、璞玉計畫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848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00325" indent="-2063750">
                        <a:spcAft>
                          <a:spcPts val="0"/>
                        </a:spcAft>
                      </a:pPr>
                      <a:r>
                        <a:rPr lang="en-US" altLang="zh-TW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.</a:t>
                      </a:r>
                      <a:r>
                        <a:rPr lang="zh-TW" alt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土地開發方式：政府規定採區段徵收方式是否符合公益性與必要性之檢視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2046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36575" indent="0">
                        <a:spcAft>
                          <a:spcPts val="0"/>
                        </a:spcAft>
                      </a:pPr>
                      <a:r>
                        <a:rPr lang="en-US" altLang="zh-TW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</a:t>
                      </a:r>
                      <a:r>
                        <a:rPr lang="zh-TW" alt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安置問題與生態兼容性：</a:t>
                      </a:r>
                      <a:r>
                        <a:rPr lang="zh-TW" altLang="en-US" sz="2000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社子</a:t>
                      </a:r>
                      <a:r>
                        <a:rPr lang="zh-TW" alt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島</a:t>
                      </a:r>
                      <a:r>
                        <a:rPr lang="zh-TW" alt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、塭仔圳重劃案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2046">
                <a:tc rowSpan="3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kern="1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二、地方所提發展與土地使用規劃之競合</a:t>
                      </a:r>
                      <a:endParaRPr lang="zh-TW" altLang="zh-TW" sz="2400" kern="100" dirty="0" smtClean="0">
                        <a:solidFill>
                          <a:schemeClr val="dk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65870845"/>
                  </a:ext>
                </a:extLst>
              </a:tr>
              <a:tr h="1214277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00325" marR="0" lvl="0" indent="-2063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altLang="en-US" sz="1800" b="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農業區、</a:t>
                      </a:r>
                      <a:r>
                        <a:rPr lang="zh-TW" altLang="en-US" sz="18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保護區</a:t>
                      </a:r>
                      <a:r>
                        <a:rPr lang="zh-TW" altLang="en-US" sz="1800" b="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：個案涉及人口成長趨緩、自然保育、農地保護等議題，產生土地合理利用之爭論。</a:t>
                      </a:r>
                      <a:endParaRPr lang="en-US" altLang="zh-TW" sz="1800" b="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260032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b="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如嘉義市新都心</a:t>
                      </a:r>
                      <a:r>
                        <a:rPr lang="en-US" altLang="zh-TW" sz="1400" b="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200</a:t>
                      </a:r>
                      <a:r>
                        <a:rPr lang="zh-TW" altLang="en-US" sz="1400" b="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公頃；台中市高鐵門戶</a:t>
                      </a:r>
                      <a:r>
                        <a:rPr lang="en-US" altLang="zh-TW" sz="1400" b="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150</a:t>
                      </a:r>
                      <a:r>
                        <a:rPr lang="zh-TW" altLang="en-US" sz="1400" b="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公頃農業區變更住、商；鳳山</a:t>
                      </a:r>
                      <a:r>
                        <a:rPr lang="en-US" altLang="zh-TW" sz="1400" b="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100</a:t>
                      </a:r>
                      <a:r>
                        <a:rPr lang="zh-TW" altLang="en-US" sz="1400" b="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公頃農業區變更商業區</a:t>
                      </a:r>
                      <a:r>
                        <a:rPr lang="en-US" altLang="zh-TW" sz="1400" b="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zh-TW" sz="1400" b="0" kern="100" dirty="0" smtClean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357161852"/>
                  </a:ext>
                </a:extLst>
              </a:tr>
              <a:tr h="878541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03388" marR="0" lvl="0" indent="-11668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altLang="en-US" sz="18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工業區：</a:t>
                      </a:r>
                      <a:r>
                        <a:rPr lang="zh-TW" altLang="en-US" sz="1800" b="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個案呈現零星蛙躍式變更，且缺乏各地產業用地之整體規劃，造成產業用地供需不均衡現象。</a:t>
                      </a:r>
                      <a:endParaRPr lang="en-US" altLang="zh-TW" sz="1800" b="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1703388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b="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新北市工業區變更為住、商，數量近</a:t>
                      </a:r>
                      <a:r>
                        <a:rPr lang="en-US" altLang="zh-TW" sz="1400" b="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30</a:t>
                      </a:r>
                      <a:r>
                        <a:rPr lang="zh-TW" altLang="en-US" sz="1400" b="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件居全國之冠</a:t>
                      </a:r>
                      <a:r>
                        <a:rPr lang="en-US" altLang="zh-TW" sz="1400" b="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zh-TW" sz="1400" kern="100" dirty="0" smtClean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84069072"/>
                  </a:ext>
                </a:extLst>
              </a:tr>
            </a:tbl>
          </a:graphicData>
        </a:graphic>
      </p:graphicFrame>
      <p:sp>
        <p:nvSpPr>
          <p:cNvPr id="10" name="標題 2"/>
          <p:cNvSpPr txBox="1">
            <a:spLocks/>
          </p:cNvSpPr>
          <p:nvPr/>
        </p:nvSpPr>
        <p:spPr>
          <a:xfrm>
            <a:off x="544613" y="-11496"/>
            <a:ext cx="7626930" cy="4072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accent6">
                    <a:lumMod val="50000"/>
                  </a:schemeClr>
                </a:solidFill>
                <a:effectLst>
                  <a:outerShdw blurRad="12700" dist="50800" dir="2700000" algn="tl" rotWithShape="0">
                    <a:schemeClr val="bg1">
                      <a:lumMod val="65000"/>
                      <a:alpha val="60000"/>
                    </a:schemeClr>
                  </a:outerShdw>
                </a:effectLst>
                <a:latin typeface="華康粗黑體" panose="020B0709000000000000" pitchFamily="49" charset="-120"/>
                <a:ea typeface="華康粗黑體" panose="020B0709000000000000" pitchFamily="49" charset="-120"/>
                <a:cs typeface="+mj-cs"/>
              </a:defRPr>
            </a:lvl1pPr>
          </a:lstStyle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現行土地開發或利用審議機制種類</a:t>
            </a:r>
          </a:p>
        </p:txBody>
      </p:sp>
      <p:sp>
        <p:nvSpPr>
          <p:cNvPr id="12" name="標題 2"/>
          <p:cNvSpPr txBox="1">
            <a:spLocks/>
          </p:cNvSpPr>
          <p:nvPr/>
        </p:nvSpPr>
        <p:spPr>
          <a:xfrm>
            <a:off x="97804" y="-11496"/>
            <a:ext cx="446809" cy="4072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accent6">
                    <a:lumMod val="50000"/>
                  </a:schemeClr>
                </a:solidFill>
                <a:effectLst>
                  <a:outerShdw blurRad="12700" dist="50800" dir="2700000" algn="tl" rotWithShape="0">
                    <a:schemeClr val="bg1">
                      <a:lumMod val="65000"/>
                      <a:alpha val="60000"/>
                    </a:schemeClr>
                  </a:outerShdw>
                </a:effectLst>
                <a:latin typeface="華康粗黑體" panose="020B0709000000000000" pitchFamily="49" charset="-120"/>
                <a:ea typeface="華康粗黑體" panose="020B0709000000000000" pitchFamily="49" charset="-120"/>
                <a:cs typeface="+mj-cs"/>
              </a:defRPr>
            </a:lvl1pPr>
          </a:lstStyle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貳</a:t>
            </a:r>
          </a:p>
        </p:txBody>
      </p:sp>
    </p:spTree>
    <p:extLst>
      <p:ext uri="{BB962C8B-B14F-4D97-AF65-F5344CB8AC3E}">
        <p14:creationId xmlns:p14="http://schemas.microsoft.com/office/powerpoint/2010/main" val="258298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408709" y="75753"/>
            <a:ext cx="703539" cy="310744"/>
          </a:xfrm>
        </p:spPr>
        <p:txBody>
          <a:bodyPr/>
          <a:lstStyle/>
          <a:p>
            <a:r>
              <a:rPr lang="en-US" altLang="zh-TW" sz="2000" b="1" dirty="0" smtClean="0">
                <a:solidFill>
                  <a:schemeClr val="tx1"/>
                </a:solidFill>
              </a:rPr>
              <a:t>8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grpSp>
        <p:nvGrpSpPr>
          <p:cNvPr id="44" name="群組 43"/>
          <p:cNvGrpSpPr/>
          <p:nvPr/>
        </p:nvGrpSpPr>
        <p:grpSpPr>
          <a:xfrm>
            <a:off x="1435769" y="699267"/>
            <a:ext cx="5844618" cy="653425"/>
            <a:chOff x="0" y="176404"/>
            <a:chExt cx="7258638" cy="653425"/>
          </a:xfrm>
        </p:grpSpPr>
        <p:sp>
          <p:nvSpPr>
            <p:cNvPr id="45" name="圓角矩形 44"/>
            <p:cNvSpPr/>
            <p:nvPr/>
          </p:nvSpPr>
          <p:spPr>
            <a:xfrm>
              <a:off x="0" y="176404"/>
              <a:ext cx="7258638" cy="65342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7" name="圓角矩形 4"/>
            <p:cNvSpPr txBox="1"/>
            <p:nvPr/>
          </p:nvSpPr>
          <p:spPr>
            <a:xfrm>
              <a:off x="19138" y="195542"/>
              <a:ext cx="7220362" cy="6151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40640" rIns="60960" bIns="4064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8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非都市土地開發</a:t>
              </a:r>
              <a:r>
                <a:rPr lang="zh-TW" altLang="en-US" sz="2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許可審議</a:t>
              </a:r>
              <a:r>
                <a:rPr lang="zh-TW" altLang="en-US" sz="2800" b="1" kern="120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案件之分析</a:t>
              </a:r>
              <a:endParaRPr lang="zh-TW" altLang="en-US" sz="2800" b="1" kern="1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4" name="標題 2"/>
          <p:cNvSpPr txBox="1">
            <a:spLocks/>
          </p:cNvSpPr>
          <p:nvPr/>
        </p:nvSpPr>
        <p:spPr>
          <a:xfrm>
            <a:off x="544613" y="-11496"/>
            <a:ext cx="7626930" cy="4072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accent6">
                    <a:lumMod val="50000"/>
                  </a:schemeClr>
                </a:solidFill>
                <a:effectLst>
                  <a:outerShdw blurRad="12700" dist="50800" dir="2700000" algn="tl" rotWithShape="0">
                    <a:schemeClr val="bg1">
                      <a:lumMod val="65000"/>
                      <a:alpha val="60000"/>
                    </a:schemeClr>
                  </a:outerShdw>
                </a:effectLst>
                <a:latin typeface="華康粗黑體" panose="020B0709000000000000" pitchFamily="49" charset="-120"/>
                <a:ea typeface="華康粗黑體" panose="020B0709000000000000" pitchFamily="49" charset="-120"/>
                <a:cs typeface="+mj-cs"/>
              </a:defRPr>
            </a:lvl1pPr>
          </a:lstStyle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現行土地開發或利用審議機制種類</a:t>
            </a:r>
          </a:p>
        </p:txBody>
      </p:sp>
      <p:sp>
        <p:nvSpPr>
          <p:cNvPr id="15" name="標題 2"/>
          <p:cNvSpPr txBox="1">
            <a:spLocks/>
          </p:cNvSpPr>
          <p:nvPr/>
        </p:nvSpPr>
        <p:spPr>
          <a:xfrm>
            <a:off x="97804" y="-11496"/>
            <a:ext cx="446809" cy="4072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accent6">
                    <a:lumMod val="50000"/>
                  </a:schemeClr>
                </a:solidFill>
                <a:effectLst>
                  <a:outerShdw blurRad="12700" dist="50800" dir="2700000" algn="tl" rotWithShape="0">
                    <a:schemeClr val="bg1">
                      <a:lumMod val="65000"/>
                      <a:alpha val="60000"/>
                    </a:schemeClr>
                  </a:outerShdw>
                </a:effectLst>
                <a:latin typeface="華康粗黑體" panose="020B0709000000000000" pitchFamily="49" charset="-120"/>
                <a:ea typeface="華康粗黑體" panose="020B0709000000000000" pitchFamily="49" charset="-120"/>
                <a:cs typeface="+mj-cs"/>
              </a:defRPr>
            </a:lvl1pPr>
          </a:lstStyle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貳</a:t>
            </a:r>
          </a:p>
        </p:txBody>
      </p:sp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902602"/>
              </p:ext>
            </p:extLst>
          </p:nvPr>
        </p:nvGraphicFramePr>
        <p:xfrm>
          <a:off x="1215016" y="1680748"/>
          <a:ext cx="6286124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2878">
                  <a:extLst>
                    <a:ext uri="{9D8B030D-6E8A-4147-A177-3AD203B41FA5}">
                      <a16:colId xmlns="" xmlns:a16="http://schemas.microsoft.com/office/drawing/2014/main" val="3358111459"/>
                    </a:ext>
                  </a:extLst>
                </a:gridCol>
                <a:gridCol w="4113246">
                  <a:extLst>
                    <a:ext uri="{9D8B030D-6E8A-4147-A177-3AD203B41FA5}">
                      <a16:colId xmlns="" xmlns:a16="http://schemas.microsoft.com/office/drawing/2014/main" val="29537679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年度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已准駁件數</a:t>
                      </a:r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53902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105</a:t>
                      </a: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年</a:t>
                      </a:r>
                      <a:endParaRPr lang="zh-TW" altLang="en-US" sz="2000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8</a:t>
                      </a: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件</a:t>
                      </a:r>
                      <a:r>
                        <a:rPr lang="en-US" altLang="zh-TW" sz="200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許可</a:t>
                      </a:r>
                      <a:r>
                        <a:rPr lang="en-US" altLang="zh-TW" sz="200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5</a:t>
                      </a: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件，不許可</a:t>
                      </a:r>
                      <a:r>
                        <a:rPr lang="en-US" altLang="zh-TW" sz="200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</a:t>
                      </a: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件</a:t>
                      </a:r>
                      <a:r>
                        <a:rPr lang="en-US" altLang="zh-TW" sz="200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  <a:endParaRPr lang="zh-TW" altLang="en-US" sz="2000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67501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106</a:t>
                      </a: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年</a:t>
                      </a:r>
                      <a:endParaRPr lang="zh-TW" altLang="en-US" sz="2000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12</a:t>
                      </a: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件</a:t>
                      </a:r>
                      <a:r>
                        <a:rPr lang="en-US" altLang="zh-TW" sz="200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均已許可</a:t>
                      </a:r>
                      <a:r>
                        <a:rPr lang="en-US" altLang="zh-TW" sz="200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  <a:endParaRPr lang="zh-TW" altLang="en-US" sz="2000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68170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目前審議中案件</a:t>
                      </a:r>
                      <a:endParaRPr lang="zh-TW" altLang="en-US" sz="2000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16</a:t>
                      </a: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件</a:t>
                      </a:r>
                      <a:r>
                        <a:rPr lang="en-US" altLang="zh-TW" sz="200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其中</a:t>
                      </a:r>
                      <a:r>
                        <a:rPr lang="en-US" altLang="zh-TW" sz="200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</a:t>
                      </a: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件已通過，將核發許可</a:t>
                      </a:r>
                      <a:r>
                        <a:rPr lang="en-US" altLang="zh-TW" sz="2000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92182731"/>
                  </a:ext>
                </a:extLst>
              </a:tr>
            </a:tbl>
          </a:graphicData>
        </a:graphic>
      </p:graphicFrame>
      <p:sp>
        <p:nvSpPr>
          <p:cNvPr id="18" name="副標題 2"/>
          <p:cNvSpPr txBox="1">
            <a:spLocks/>
          </p:cNvSpPr>
          <p:nvPr/>
        </p:nvSpPr>
        <p:spPr>
          <a:xfrm>
            <a:off x="1215015" y="3523129"/>
            <a:ext cx="6286125" cy="324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1950" indent="-3619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4"/>
              </a:buClr>
              <a:buFont typeface="Wingdings" panose="05000000000000000000" pitchFamily="2" charset="2"/>
              <a:buChar char="n"/>
              <a:defRPr sz="2400" b="1" kern="1200">
                <a:solidFill>
                  <a:schemeClr val="accent1">
                    <a:lumMod val="50000"/>
                  </a:schemeClr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+mn-cs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000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已准駁案件平均審議時程：</a:t>
            </a:r>
            <a:r>
              <a:rPr lang="en-US" altLang="zh-TW" sz="2000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en-US" sz="2000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en-US" altLang="zh-TW" sz="2000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000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不包含申請人補正或展延時間平均需</a:t>
            </a:r>
            <a:r>
              <a:rPr lang="en-US" altLang="zh-TW" sz="2000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1.8</a:t>
            </a:r>
            <a:r>
              <a:rPr lang="zh-TW" altLang="en-US" sz="2000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en-US" altLang="zh-TW" sz="2000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000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。 </a:t>
            </a:r>
            <a:endParaRPr lang="en-US" altLang="zh-TW" sz="2000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46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/>
          </p:nvPr>
        </p:nvGraphicFramePr>
        <p:xfrm>
          <a:off x="97805" y="1469163"/>
          <a:ext cx="8705535" cy="5105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177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492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3849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1240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型態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問題爭點</a:t>
                      </a:r>
                      <a:endParaRPr lang="zh-TW" alt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協助方式</a:t>
                      </a:r>
                      <a:endParaRPr lang="zh-TW" alt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0607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計畫品質不佳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1" indent="-285750" algn="just">
                        <a:lnSpc>
                          <a:spcPts val="2600"/>
                        </a:lnSpc>
                        <a:buFont typeface="Wingdings" panose="05000000000000000000" pitchFamily="2" charset="2"/>
                        <a:buChar char="n"/>
                      </a:pPr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書圖內容缺漏或未按規定規劃土地使用計畫。</a:t>
                      </a:r>
                      <a:endParaRPr lang="en-US" altLang="zh-TW" sz="160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285750" lvl="1" indent="-285750" algn="just">
                        <a:lnSpc>
                          <a:spcPts val="2600"/>
                        </a:lnSpc>
                        <a:buFont typeface="Wingdings" panose="05000000000000000000" pitchFamily="2" charset="2"/>
                        <a:buChar char="n"/>
                      </a:pPr>
                      <a:r>
                        <a:rPr lang="zh-TW" altLang="en-US" sz="1600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依法應備有關機關同意文件未取得。</a:t>
                      </a:r>
                      <a:endParaRPr lang="en-US" altLang="zh-TW" sz="1600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以行政程序審查方式，協助申請人於實質審查前將書圖文件齊備。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56251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區位或供需問題</a:t>
                      </a:r>
                      <a:endParaRPr lang="zh-TW" altLang="en-US" sz="16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1" indent="-285750" algn="just">
                        <a:lnSpc>
                          <a:spcPts val="2600"/>
                        </a:lnSpc>
                        <a:buFont typeface="Wingdings" panose="05000000000000000000" pitchFamily="2" charset="2"/>
                        <a:buChar char="n"/>
                      </a:pPr>
                      <a:r>
                        <a:rPr lang="zh-TW" altLang="en-US" sz="1600" b="1" u="sng" dirty="0" smtClean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區位選址</a:t>
                      </a:r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不佳</a:t>
                      </a:r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例如案件</a:t>
                      </a:r>
                      <a:r>
                        <a:rPr lang="zh-TW" altLang="en-US" sz="1600" kern="1200" dirty="0" smtClean="0">
                          <a:solidFill>
                            <a:schemeClr val="dk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位於</a:t>
                      </a:r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環境敏感地區</a:t>
                      </a:r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 。</a:t>
                      </a:r>
                      <a:endParaRPr lang="en-US" altLang="zh-TW" sz="160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285750" lvl="1" indent="-285750" algn="just">
                        <a:lnSpc>
                          <a:spcPts val="2600"/>
                        </a:lnSpc>
                        <a:buFont typeface="Wingdings" panose="05000000000000000000" pitchFamily="2" charset="2"/>
                        <a:buChar char="n"/>
                      </a:pPr>
                      <a:r>
                        <a:rPr lang="zh-TW" altLang="en-US" sz="1600" b="1" u="sng" dirty="0" smtClean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農地議題</a:t>
                      </a:r>
                      <a:r>
                        <a:rPr lang="zh-TW" altLang="en-US" sz="1600" b="1" dirty="0" smtClean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：</a:t>
                      </a:r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影響農地總量或優良農地減損等。</a:t>
                      </a:r>
                      <a:endParaRPr lang="en-US" altLang="zh-TW" sz="160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marL="285750" lvl="1" indent="-285750" algn="just">
                        <a:lnSpc>
                          <a:spcPts val="2600"/>
                        </a:lnSpc>
                        <a:buFont typeface="Wingdings" panose="05000000000000000000" pitchFamily="2" charset="2"/>
                        <a:buChar char="n"/>
                      </a:pPr>
                      <a:r>
                        <a:rPr lang="zh-TW" altLang="en-US" sz="1600" b="1" u="sng" dirty="0" smtClean="0">
                          <a:solidFill>
                            <a:srgbClr val="0070C0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閒置產業用地：</a:t>
                      </a:r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產業用地供需均衡失調及產業用地閒置未利用等課題。</a:t>
                      </a:r>
                      <a:endParaRPr lang="en-US" altLang="zh-TW" sz="160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按全國區域計畫所明定之農地資源維護總量、產業區位及規模，據以審認區位適當性及合理性，減少申請人選址之不確定因素。另本部區委會已審議通過新北市與臺中市區域計畫，使區域計畫更具明確之指導性</a:t>
                      </a:r>
                      <a:r>
                        <a:rPr lang="zh-TW" altLang="en-US" sz="16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國區域計畫。</a:t>
                      </a:r>
                      <a:endParaRPr lang="en-US" altLang="zh-TW" sz="1600" kern="1200" dirty="0" smtClean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7963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zh-TW" altLang="en-US" sz="1600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台糖土地開發模式之不確定性</a:t>
                      </a:r>
                      <a:endParaRPr lang="zh-TW" altLang="en-US" sz="16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台糖土地申請開發，需取得台糖公司同意，惟該土地維持農用或提供開發，或申請人使用台糖土地之開發模式（租用、合作開發、協議價購等），於審議過程常有改變產生不確定性，致影響土地規劃方式及審議進度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建議經濟部協調台糖公司對於台糖土地使用政策</a:t>
                      </a:r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包括是否釋出及釋出之開發模式</a:t>
                      </a:r>
                      <a:r>
                        <a:rPr lang="en-US" altLang="zh-TW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)</a:t>
                      </a:r>
                      <a:r>
                        <a:rPr lang="zh-TW" altLang="en-US" sz="1600" dirty="0" smtClean="0">
                          <a:latin typeface="微軟正黑體" pitchFamily="34" charset="-120"/>
                          <a:ea typeface="微軟正黑體" pitchFamily="34" charset="-120"/>
                        </a:rPr>
                        <a:t>，減少台糖土地使用方式之不確定性，提高審議效率。</a:t>
                      </a:r>
                      <a:endParaRPr lang="en-US" altLang="zh-TW" sz="1600" dirty="0" smtClean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3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408709" y="75753"/>
            <a:ext cx="703539" cy="310744"/>
          </a:xfrm>
        </p:spPr>
        <p:txBody>
          <a:bodyPr/>
          <a:lstStyle/>
          <a:p>
            <a:r>
              <a:rPr lang="en-US" altLang="zh-TW" sz="2000" b="1" dirty="0" smtClean="0">
                <a:solidFill>
                  <a:schemeClr val="tx1"/>
                </a:solidFill>
              </a:rPr>
              <a:t>9</a:t>
            </a:r>
            <a:endParaRPr lang="zh-TW" altLang="en-US" sz="2000" b="1" dirty="0">
              <a:solidFill>
                <a:schemeClr val="tx1"/>
              </a:solidFill>
            </a:endParaRPr>
          </a:p>
        </p:txBody>
      </p:sp>
      <p:grpSp>
        <p:nvGrpSpPr>
          <p:cNvPr id="16" name="群組 15"/>
          <p:cNvGrpSpPr/>
          <p:nvPr/>
        </p:nvGrpSpPr>
        <p:grpSpPr>
          <a:xfrm>
            <a:off x="1435769" y="699267"/>
            <a:ext cx="5844618" cy="653425"/>
            <a:chOff x="0" y="176404"/>
            <a:chExt cx="7258638" cy="653425"/>
          </a:xfrm>
        </p:grpSpPr>
        <p:sp>
          <p:nvSpPr>
            <p:cNvPr id="17" name="圓角矩形 16"/>
            <p:cNvSpPr/>
            <p:nvPr/>
          </p:nvSpPr>
          <p:spPr>
            <a:xfrm>
              <a:off x="0" y="176404"/>
              <a:ext cx="7258638" cy="65342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圓角矩形 4"/>
            <p:cNvSpPr txBox="1"/>
            <p:nvPr/>
          </p:nvSpPr>
          <p:spPr>
            <a:xfrm>
              <a:off x="19138" y="195542"/>
              <a:ext cx="7220362" cy="6151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40640" rIns="60960" bIns="4064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8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非都市土地開發許可</a:t>
              </a:r>
              <a:r>
                <a:rPr lang="zh-TW" altLang="en-US" sz="2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審議問</a:t>
              </a:r>
              <a:r>
                <a:rPr lang="zh-TW" altLang="en-US" sz="28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題</a:t>
              </a:r>
              <a:r>
                <a:rPr lang="zh-TW" altLang="en-US" sz="28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分析</a:t>
              </a:r>
              <a:endParaRPr lang="zh-TW" altLang="en-US" sz="2800" b="1" kern="1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0" name="標題 2"/>
          <p:cNvSpPr txBox="1">
            <a:spLocks/>
          </p:cNvSpPr>
          <p:nvPr/>
        </p:nvSpPr>
        <p:spPr>
          <a:xfrm>
            <a:off x="544613" y="-11496"/>
            <a:ext cx="7626930" cy="4072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accent6">
                    <a:lumMod val="50000"/>
                  </a:schemeClr>
                </a:solidFill>
                <a:effectLst>
                  <a:outerShdw blurRad="12700" dist="50800" dir="2700000" algn="tl" rotWithShape="0">
                    <a:schemeClr val="bg1">
                      <a:lumMod val="65000"/>
                      <a:alpha val="60000"/>
                    </a:schemeClr>
                  </a:outerShdw>
                </a:effectLst>
                <a:latin typeface="華康粗黑體" panose="020B0709000000000000" pitchFamily="49" charset="-120"/>
                <a:ea typeface="華康粗黑體" panose="020B0709000000000000" pitchFamily="49" charset="-120"/>
                <a:cs typeface="+mj-cs"/>
              </a:defRPr>
            </a:lvl1pPr>
          </a:lstStyle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現行土地開發或利用審議機制種類</a:t>
            </a:r>
          </a:p>
        </p:txBody>
      </p:sp>
      <p:sp>
        <p:nvSpPr>
          <p:cNvPr id="11" name="標題 2"/>
          <p:cNvSpPr txBox="1">
            <a:spLocks/>
          </p:cNvSpPr>
          <p:nvPr/>
        </p:nvSpPr>
        <p:spPr>
          <a:xfrm>
            <a:off x="97804" y="-11496"/>
            <a:ext cx="446809" cy="4072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accent6">
                    <a:lumMod val="50000"/>
                  </a:schemeClr>
                </a:solidFill>
                <a:effectLst>
                  <a:outerShdw blurRad="12700" dist="50800" dir="2700000" algn="tl" rotWithShape="0">
                    <a:schemeClr val="bg1">
                      <a:lumMod val="65000"/>
                      <a:alpha val="60000"/>
                    </a:schemeClr>
                  </a:outerShdw>
                </a:effectLst>
                <a:latin typeface="華康粗黑體" panose="020B0709000000000000" pitchFamily="49" charset="-120"/>
                <a:ea typeface="華康粗黑體" panose="020B0709000000000000" pitchFamily="49" charset="-120"/>
                <a:cs typeface="+mj-cs"/>
              </a:defRPr>
            </a:lvl1pPr>
          </a:lstStyle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貳</a:t>
            </a:r>
          </a:p>
        </p:txBody>
      </p:sp>
    </p:spTree>
    <p:extLst>
      <p:ext uri="{BB962C8B-B14F-4D97-AF65-F5344CB8AC3E}">
        <p14:creationId xmlns:p14="http://schemas.microsoft.com/office/powerpoint/2010/main" val="52628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自訂 7">
      <a:majorFont>
        <a:latin typeface="Calibri Light"/>
        <a:ea typeface="華康粗黑體"/>
        <a:cs typeface=""/>
      </a:majorFont>
      <a:minorFont>
        <a:latin typeface="Calibri"/>
        <a:ea typeface="華康中黑體"/>
        <a:cs typeface="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10115</TotalTime>
  <Words>1885</Words>
  <Application>Microsoft Office PowerPoint</Application>
  <PresentationFormat>如螢幕大小 (4:3)</PresentationFormat>
  <Paragraphs>195</Paragraphs>
  <Slides>17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U57張瑋潔</dc:creator>
  <cp:lastModifiedBy>邱莉婷</cp:lastModifiedBy>
  <cp:revision>1109</cp:revision>
  <cp:lastPrinted>2017-12-18T10:10:45Z</cp:lastPrinted>
  <dcterms:created xsi:type="dcterms:W3CDTF">2017-05-17T06:36:04Z</dcterms:created>
  <dcterms:modified xsi:type="dcterms:W3CDTF">2017-12-18T12:22:27Z</dcterms:modified>
</cp:coreProperties>
</file>