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543" r:id="rId2"/>
    <p:sldId id="563" r:id="rId3"/>
    <p:sldId id="545" r:id="rId4"/>
    <p:sldId id="546" r:id="rId5"/>
    <p:sldId id="547" r:id="rId6"/>
    <p:sldId id="548" r:id="rId7"/>
    <p:sldId id="549" r:id="rId8"/>
    <p:sldId id="550" r:id="rId9"/>
    <p:sldId id="551" r:id="rId10"/>
    <p:sldId id="574" r:id="rId11"/>
    <p:sldId id="573" r:id="rId12"/>
    <p:sldId id="564" r:id="rId13"/>
    <p:sldId id="575" r:id="rId14"/>
    <p:sldId id="587" r:id="rId15"/>
    <p:sldId id="577" r:id="rId16"/>
    <p:sldId id="578" r:id="rId17"/>
    <p:sldId id="579" r:id="rId18"/>
    <p:sldId id="580" r:id="rId19"/>
    <p:sldId id="581" r:id="rId20"/>
    <p:sldId id="582" r:id="rId21"/>
    <p:sldId id="583" r:id="rId22"/>
    <p:sldId id="584" r:id="rId23"/>
    <p:sldId id="585" r:id="rId24"/>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預設章節" id="{1CB21317-8CCB-4F0A-A6DF-7058F82617B1}">
          <p14:sldIdLst>
            <p14:sldId id="543"/>
            <p14:sldId id="563"/>
            <p14:sldId id="545"/>
            <p14:sldId id="546"/>
            <p14:sldId id="547"/>
            <p14:sldId id="548"/>
            <p14:sldId id="549"/>
            <p14:sldId id="550"/>
            <p14:sldId id="551"/>
            <p14:sldId id="574"/>
            <p14:sldId id="573"/>
            <p14:sldId id="564"/>
            <p14:sldId id="575"/>
            <p14:sldId id="587"/>
            <p14:sldId id="577"/>
            <p14:sldId id="578"/>
            <p14:sldId id="579"/>
            <p14:sldId id="580"/>
            <p14:sldId id="581"/>
            <p14:sldId id="582"/>
            <p14:sldId id="583"/>
            <p14:sldId id="584"/>
            <p14:sldId id="585"/>
          </p14:sldIdLst>
        </p14:section>
        <p14:section name="參考資料" id="{54359C42-F7E5-4513-9485-73FA9B4F3C00}">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何郁慧" initials="何郁慧"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99"/>
    <a:srgbClr val="336699"/>
    <a:srgbClr val="385D8A"/>
    <a:srgbClr val="FFF3E7"/>
    <a:srgbClr val="990000"/>
    <a:srgbClr val="339933"/>
    <a:srgbClr val="000066"/>
    <a:srgbClr val="E5FFFF"/>
    <a:srgbClr val="DB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1" autoAdjust="0"/>
    <p:restoredTop sz="99044" autoAdjust="0"/>
  </p:normalViewPr>
  <p:slideViewPr>
    <p:cSldViewPr snapToGrid="0">
      <p:cViewPr>
        <p:scale>
          <a:sx n="100" d="100"/>
          <a:sy n="100" d="100"/>
        </p:scale>
        <p:origin x="-2034" y="-32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66" d="100"/>
          <a:sy n="66" d="100"/>
        </p:scale>
        <p:origin x="-2466"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40748ED-3A2E-47E2-99FE-53154E84A649}" type="datetimeFigureOut">
              <a:rPr lang="zh-TW" altLang="en-US" smtClean="0"/>
              <a:t>2015/3/11</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A835350-983D-483C-A973-22CA40BB838B}" type="slidenum">
              <a:rPr lang="zh-TW" altLang="en-US" smtClean="0"/>
              <a:t>‹#›</a:t>
            </a:fld>
            <a:endParaRPr lang="zh-TW" altLang="en-US"/>
          </a:p>
        </p:txBody>
      </p:sp>
    </p:spTree>
    <p:extLst>
      <p:ext uri="{BB962C8B-B14F-4D97-AF65-F5344CB8AC3E}">
        <p14:creationId xmlns:p14="http://schemas.microsoft.com/office/powerpoint/2010/main" val="189842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8" y="0"/>
            <a:ext cx="2945659" cy="498056"/>
          </a:xfrm>
          <a:prstGeom prst="rect">
            <a:avLst/>
          </a:prstGeom>
        </p:spPr>
        <p:txBody>
          <a:bodyPr vert="horz" lIns="91386" tIns="45694" rIns="91386" bIns="45694" rtlCol="0"/>
          <a:lstStyle>
            <a:lvl1pPr algn="l">
              <a:defRPr sz="1200"/>
            </a:lvl1pPr>
          </a:lstStyle>
          <a:p>
            <a:endParaRPr lang="zh-TW" altLang="en-US"/>
          </a:p>
        </p:txBody>
      </p:sp>
      <p:sp>
        <p:nvSpPr>
          <p:cNvPr id="3" name="日期版面配置區 2"/>
          <p:cNvSpPr>
            <a:spLocks noGrp="1"/>
          </p:cNvSpPr>
          <p:nvPr>
            <p:ph type="dt" idx="1"/>
          </p:nvPr>
        </p:nvSpPr>
        <p:spPr>
          <a:xfrm>
            <a:off x="3850451" y="0"/>
            <a:ext cx="2945659" cy="498056"/>
          </a:xfrm>
          <a:prstGeom prst="rect">
            <a:avLst/>
          </a:prstGeom>
        </p:spPr>
        <p:txBody>
          <a:bodyPr vert="horz" lIns="91386" tIns="45694" rIns="91386" bIns="45694" rtlCol="0"/>
          <a:lstStyle>
            <a:lvl1pPr algn="r">
              <a:defRPr sz="1200"/>
            </a:lvl1pPr>
          </a:lstStyle>
          <a:p>
            <a:fld id="{268843A0-06A4-4E67-BB37-2B7E7CCDB499}" type="datetimeFigureOut">
              <a:rPr lang="zh-TW" altLang="en-US" smtClean="0"/>
              <a:pPr/>
              <a:t>2015/3/11</a:t>
            </a:fld>
            <a:endParaRPr lang="zh-TW" altLang="en-US"/>
          </a:p>
        </p:txBody>
      </p:sp>
      <p:sp>
        <p:nvSpPr>
          <p:cNvPr id="4" name="投影片圖像版面配置區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386" tIns="45694" rIns="91386" bIns="45694" rtlCol="0" anchor="ctr"/>
          <a:lstStyle/>
          <a:p>
            <a:endParaRPr lang="zh-TW" altLang="en-US"/>
          </a:p>
        </p:txBody>
      </p:sp>
      <p:sp>
        <p:nvSpPr>
          <p:cNvPr id="5" name="備忘稿版面配置區 4"/>
          <p:cNvSpPr>
            <a:spLocks noGrp="1"/>
          </p:cNvSpPr>
          <p:nvPr>
            <p:ph type="body" sz="quarter" idx="3"/>
          </p:nvPr>
        </p:nvSpPr>
        <p:spPr>
          <a:xfrm>
            <a:off x="679768" y="4777201"/>
            <a:ext cx="5438140" cy="3908614"/>
          </a:xfrm>
          <a:prstGeom prst="rect">
            <a:avLst/>
          </a:prstGeom>
        </p:spPr>
        <p:txBody>
          <a:bodyPr vert="horz" lIns="91386" tIns="45694" rIns="91386" bIns="45694"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8" y="9428585"/>
            <a:ext cx="2945659" cy="498055"/>
          </a:xfrm>
          <a:prstGeom prst="rect">
            <a:avLst/>
          </a:prstGeom>
        </p:spPr>
        <p:txBody>
          <a:bodyPr vert="horz" lIns="91386" tIns="45694" rIns="91386" bIns="45694"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51" y="9428585"/>
            <a:ext cx="2945659" cy="498055"/>
          </a:xfrm>
          <a:prstGeom prst="rect">
            <a:avLst/>
          </a:prstGeom>
        </p:spPr>
        <p:txBody>
          <a:bodyPr vert="horz" lIns="91386" tIns="45694" rIns="91386" bIns="45694" rtlCol="0" anchor="b"/>
          <a:lstStyle>
            <a:lvl1pPr algn="r">
              <a:defRPr sz="1200"/>
            </a:lvl1pPr>
          </a:lstStyle>
          <a:p>
            <a:fld id="{10AEEB84-A78F-4289-A46B-F9141456B214}" type="slidenum">
              <a:rPr lang="zh-TW" altLang="en-US" smtClean="0"/>
              <a:pPr/>
              <a:t>‹#›</a:t>
            </a:fld>
            <a:endParaRPr lang="zh-TW" altLang="en-US"/>
          </a:p>
        </p:txBody>
      </p:sp>
    </p:spTree>
    <p:extLst>
      <p:ext uri="{BB962C8B-B14F-4D97-AF65-F5344CB8AC3E}">
        <p14:creationId xmlns:p14="http://schemas.microsoft.com/office/powerpoint/2010/main" val="2922899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0AEEB84-A78F-4289-A46B-F9141456B214}" type="slidenum">
              <a:rPr lang="zh-TW" altLang="en-US" smtClean="0"/>
              <a:pPr/>
              <a:t>1</a:t>
            </a:fld>
            <a:endParaRPr lang="zh-TW" altLang="en-US"/>
          </a:p>
        </p:txBody>
      </p:sp>
    </p:spTree>
    <p:extLst>
      <p:ext uri="{BB962C8B-B14F-4D97-AF65-F5344CB8AC3E}">
        <p14:creationId xmlns:p14="http://schemas.microsoft.com/office/powerpoint/2010/main" val="1199768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23</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23</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0AEEB84-A78F-4289-A46B-F9141456B214}" type="slidenum">
              <a:rPr lang="zh-TW" altLang="en-US" smtClean="0"/>
              <a:pPr/>
              <a:t>2</a:t>
            </a:fld>
            <a:endParaRPr lang="zh-TW" altLang="en-US"/>
          </a:p>
        </p:txBody>
      </p:sp>
    </p:spTree>
    <p:extLst>
      <p:ext uri="{BB962C8B-B14F-4D97-AF65-F5344CB8AC3E}">
        <p14:creationId xmlns:p14="http://schemas.microsoft.com/office/powerpoint/2010/main" val="363663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0AEEB84-A78F-4289-A46B-F9141456B214}" type="slidenum">
              <a:rPr lang="zh-TW" altLang="en-US" smtClean="0"/>
              <a:pPr/>
              <a:t>3</a:t>
            </a:fld>
            <a:endParaRPr lang="zh-TW" altLang="en-US"/>
          </a:p>
        </p:txBody>
      </p:sp>
    </p:spTree>
    <p:extLst>
      <p:ext uri="{BB962C8B-B14F-4D97-AF65-F5344CB8AC3E}">
        <p14:creationId xmlns:p14="http://schemas.microsoft.com/office/powerpoint/2010/main" val="3636632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17</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17</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18</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18</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19</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19</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20</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20</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21</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21</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36600" indent="-282575">
              <a:defRPr kumimoji="1" sz="2400">
                <a:solidFill>
                  <a:schemeClr val="tx1"/>
                </a:solidFill>
                <a:latin typeface="Times New Roman" panose="02020603050405020304" pitchFamily="18" charset="0"/>
                <a:ea typeface="新細明體" panose="02020500000000000000" pitchFamily="18" charset="-120"/>
              </a:defRPr>
            </a:lvl2pPr>
            <a:lvl3pPr marL="1135063" indent="-227013">
              <a:defRPr kumimoji="1" sz="2400">
                <a:solidFill>
                  <a:schemeClr val="tx1"/>
                </a:solidFill>
                <a:latin typeface="Times New Roman" panose="02020603050405020304" pitchFamily="18" charset="0"/>
                <a:ea typeface="新細明體" panose="02020500000000000000" pitchFamily="18" charset="-120"/>
              </a:defRPr>
            </a:lvl3pPr>
            <a:lvl4pPr marL="1589088" indent="-227013">
              <a:defRPr kumimoji="1" sz="2400">
                <a:solidFill>
                  <a:schemeClr val="tx1"/>
                </a:solidFill>
                <a:latin typeface="Times New Roman" panose="02020603050405020304" pitchFamily="18" charset="0"/>
                <a:ea typeface="新細明體" panose="02020500000000000000" pitchFamily="18" charset="-120"/>
              </a:defRPr>
            </a:lvl4pPr>
            <a:lvl5pPr marL="2043113" indent="-227013">
              <a:defRPr kumimoji="1" sz="2400">
                <a:solidFill>
                  <a:schemeClr val="tx1"/>
                </a:solidFill>
                <a:latin typeface="Times New Roman" panose="02020603050405020304" pitchFamily="18" charset="0"/>
                <a:ea typeface="新細明體" panose="02020500000000000000" pitchFamily="18" charset="-120"/>
              </a:defRPr>
            </a:lvl5pPr>
            <a:lvl6pPr marL="25003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575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147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719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defTabSz="914400"/>
            <a:fld id="{0D436B46-A7AE-49AA-9574-1881BFF055F2}" type="slidenum">
              <a:rPr lang="en-US" altLang="zh-TW" sz="1200" smtClean="0"/>
              <a:pPr defTabSz="914400"/>
              <a:t>22</a:t>
            </a:fld>
            <a:endParaRPr lang="en-US" altLang="zh-TW" sz="1200" smtClean="0"/>
          </a:p>
        </p:txBody>
      </p:sp>
      <p:sp>
        <p:nvSpPr>
          <p:cNvPr id="33795" name="投影片圖像版面配置區 1"/>
          <p:cNvSpPr>
            <a:spLocks noGrp="1" noRot="1" noChangeAspect="1" noTextEdit="1"/>
          </p:cNvSpPr>
          <p:nvPr>
            <p:ph type="sldImg"/>
          </p:nvPr>
        </p:nvSpPr>
        <p:spPr>
          <a:xfrm>
            <a:off x="900113" y="739775"/>
            <a:ext cx="4933950" cy="3700463"/>
          </a:xfrm>
          <a:ln/>
        </p:spPr>
      </p:sp>
      <p:sp>
        <p:nvSpPr>
          <p:cNvPr id="33796" name="備忘稿版面配置區 2"/>
          <p:cNvSpPr>
            <a:spLocks noGrp="1"/>
          </p:cNvSpPr>
          <p:nvPr>
            <p:ph type="body" idx="1"/>
          </p:nvPr>
        </p:nvSpPr>
        <p:spPr>
          <a:xfrm>
            <a:off x="671513" y="4684713"/>
            <a:ext cx="5391150" cy="4441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lstStyle/>
          <a:p>
            <a:pPr eaLnBrk="1" hangingPunct="1"/>
            <a:endParaRPr lang="zh-TW" altLang="zh-TW" smtClean="0"/>
          </a:p>
        </p:txBody>
      </p:sp>
      <p:sp>
        <p:nvSpPr>
          <p:cNvPr id="33797" name="投影片編號版面配置區 3"/>
          <p:cNvSpPr txBox="1">
            <a:spLocks noGrp="1"/>
          </p:cNvSpPr>
          <p:nvPr/>
        </p:nvSpPr>
        <p:spPr bwMode="auto">
          <a:xfrm>
            <a:off x="3813175" y="937101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01" tIns="45401" rIns="90801" bIns="45401" anchor="b"/>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5813" indent="-227013">
              <a:defRPr kumimoji="1" sz="2400">
                <a:solidFill>
                  <a:schemeClr val="tx1"/>
                </a:solidFill>
                <a:latin typeface="Times New Roman" panose="02020603050405020304" pitchFamily="18" charset="0"/>
                <a:ea typeface="新細明體" panose="02020500000000000000" pitchFamily="18" charset="-120"/>
              </a:defRPr>
            </a:lvl5pPr>
            <a:lvl6pPr marL="25130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02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74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4613" indent="-227013"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r" eaLnBrk="1" hangingPunct="1"/>
            <a:fld id="{27D43160-C9A0-4A64-8F2A-D3DBC14F608F}" type="slidenum">
              <a:rPr kumimoji="0" lang="en-US" altLang="zh-TW" sz="1200">
                <a:latin typeface="Calibri" panose="020F0502020204030204" pitchFamily="34" charset="0"/>
              </a:rPr>
              <a:pPr algn="r" eaLnBrk="1" hangingPunct="1"/>
              <a:t>22</a:t>
            </a:fld>
            <a:endParaRPr kumimoji="0" lang="en-US" altLang="zh-TW" sz="1200">
              <a:latin typeface="Calibri" panose="020F0502020204030204" pitchFamily="34" charset="0"/>
            </a:endParaRPr>
          </a:p>
        </p:txBody>
      </p:sp>
    </p:spTree>
    <p:extLst>
      <p:ext uri="{BB962C8B-B14F-4D97-AF65-F5344CB8AC3E}">
        <p14:creationId xmlns:p14="http://schemas.microsoft.com/office/powerpoint/2010/main" val="13079224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pic>
        <p:nvPicPr>
          <p:cNvPr id="3" name="Picture 2" descr="D:\Users\candy\00業務\102年業務\23.經建會邁向國發會1021119\國發會LOGO定稿"/>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34995"/>
          <a:stretch/>
        </p:blipFill>
        <p:spPr bwMode="auto">
          <a:xfrm>
            <a:off x="7959968" y="117230"/>
            <a:ext cx="1008112" cy="1011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5928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11" name="Footer Placeholder 4"/>
          <p:cNvSpPr txBox="1">
            <a:spLocks/>
          </p:cNvSpPr>
          <p:nvPr userDrawn="1"/>
        </p:nvSpPr>
        <p:spPr>
          <a:xfrm>
            <a:off x="5029200" y="6056707"/>
            <a:ext cx="3086100" cy="365125"/>
          </a:xfrm>
          <a:prstGeom prst="rect">
            <a:avLst/>
          </a:prstGeom>
        </p:spPr>
        <p:txBody>
          <a:bodyPr/>
          <a:lstStyle>
            <a:defPPr>
              <a:defRPr lang="zh-TW"/>
            </a:defPPr>
            <a:lvl1pPr marL="0" algn="r" defTabSz="914400" rtl="0" eaLnBrk="1" latinLnBrk="0" hangingPunct="1">
              <a:defRPr sz="2000" kern="1200">
                <a:solidFill>
                  <a:schemeClr val="accent3">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TW" altLang="en-US" sz="1600" dirty="0">
              <a:solidFill>
                <a:schemeClr val="bg1">
                  <a:lumMod val="95000"/>
                </a:schemeClr>
              </a:solidFill>
              <a:latin typeface="Arial" panose="020B0604020202020204" pitchFamily="34" charset="0"/>
              <a:ea typeface="文鼎圓體M" panose="020F0600000000000000" pitchFamily="34" charset="-120"/>
              <a:cs typeface="Arial" panose="020B0604020202020204" pitchFamily="34" charset="0"/>
            </a:endParaRPr>
          </a:p>
        </p:txBody>
      </p:sp>
      <p:pic>
        <p:nvPicPr>
          <p:cNvPr id="4" name="Picture 2" descr="D:\Users\candy\00業務\102年業務\23.經建會邁向國發會1021119\國發會LOGO定稿"/>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34995"/>
          <a:stretch/>
        </p:blipFill>
        <p:spPr bwMode="auto">
          <a:xfrm>
            <a:off x="7959968" y="117230"/>
            <a:ext cx="1008112" cy="1011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566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pPr>
              <a:defRPr/>
            </a:pPr>
            <a:endParaRPr lang="en-US" altLang="zh-TW"/>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pPr>
              <a:defRPr/>
            </a:pPr>
            <a:endParaRPr lang="en-US" altLang="zh-TW" dirty="0"/>
          </a:p>
        </p:txBody>
      </p:sp>
    </p:spTree>
    <p:extLst>
      <p:ext uri="{BB962C8B-B14F-4D97-AF65-F5344CB8AC3E}">
        <p14:creationId xmlns:p14="http://schemas.microsoft.com/office/powerpoint/2010/main" val="5583370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2_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5400" b="0">
                <a:latin typeface="Tahoma" panose="020B0604030504040204" pitchFamily="34" charset="0"/>
                <a:cs typeface="Tahoma" panose="020B0604030504040204" pitchFamily="34" charset="0"/>
              </a:defRPr>
            </a:lvl1pPr>
          </a:lstStyle>
          <a:p>
            <a:r>
              <a:rPr lang="zh-TW" altLang="en-US" dirty="0"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Tahoma" panose="020B0604030504040204" pitchFamily="34" charset="0"/>
                <a:cs typeface="Tahom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en-US" dirty="0"/>
          </a:p>
        </p:txBody>
      </p:sp>
      <p:pic>
        <p:nvPicPr>
          <p:cNvPr id="7" name="Picture 2" descr="D:\Users\candy\00業務\102年業務\23.經建會邁向國發會1021119\國發會LOGO定稿"/>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34995"/>
          <a:stretch/>
        </p:blipFill>
        <p:spPr bwMode="auto">
          <a:xfrm>
            <a:off x="7959968" y="117230"/>
            <a:ext cx="1008112" cy="1011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8616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pic>
        <p:nvPicPr>
          <p:cNvPr id="2" name="Picture 2" descr="D:\Users\candy\00業務\102年業務\23.經建會邁向國發會1021119\國發會LOGO定稿"/>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b="34995"/>
          <a:stretch/>
        </p:blipFill>
        <p:spPr bwMode="auto">
          <a:xfrm>
            <a:off x="8275265" y="168990"/>
            <a:ext cx="682382" cy="62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21059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群組 6"/>
          <p:cNvGrpSpPr/>
          <p:nvPr userDrawn="1"/>
        </p:nvGrpSpPr>
        <p:grpSpPr>
          <a:xfrm>
            <a:off x="0" y="5511802"/>
            <a:ext cx="9144000" cy="1464296"/>
            <a:chOff x="0" y="5072063"/>
            <a:chExt cx="9144000" cy="1863517"/>
          </a:xfrm>
        </p:grpSpPr>
        <p:pic>
          <p:nvPicPr>
            <p:cNvPr id="8" name="图片 8" descr="4.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5072063"/>
              <a:ext cx="9144000" cy="1785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图片 13" descr="10.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511040" y="5649705"/>
              <a:ext cx="4572000" cy="128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2" name="Title Placeholder 1"/>
          <p:cNvSpPr>
            <a:spLocks noGrp="1"/>
          </p:cNvSpPr>
          <p:nvPr>
            <p:ph type="title"/>
          </p:nvPr>
        </p:nvSpPr>
        <p:spPr>
          <a:xfrm>
            <a:off x="631603" y="0"/>
            <a:ext cx="7883747" cy="1325563"/>
          </a:xfrm>
          <a:prstGeom prst="rect">
            <a:avLst/>
          </a:prstGeom>
        </p:spPr>
        <p:txBody>
          <a:bodyPr vert="horz" lIns="91440" tIns="45720" rIns="91440" bIns="45720" rtlCol="0" anchor="ctr">
            <a:normAutofit/>
          </a:bodyPr>
          <a:lstStyle/>
          <a:p>
            <a:r>
              <a:rPr lang="zh-TW" altLang="en-US" dirty="0" smtClean="0"/>
              <a:t>按一下以編輯母片標題樣式</a:t>
            </a:r>
            <a:endParaRPr lang="en-US" dirty="0"/>
          </a:p>
        </p:txBody>
      </p:sp>
      <p:sp>
        <p:nvSpPr>
          <p:cNvPr id="3" name="Text Placeholder 2"/>
          <p:cNvSpPr>
            <a:spLocks noGrp="1"/>
          </p:cNvSpPr>
          <p:nvPr>
            <p:ph type="body" idx="1"/>
          </p:nvPr>
        </p:nvSpPr>
        <p:spPr>
          <a:xfrm>
            <a:off x="631603" y="1386306"/>
            <a:ext cx="78867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Slide Number Placeholder 5"/>
          <p:cNvSpPr txBox="1">
            <a:spLocks/>
          </p:cNvSpPr>
          <p:nvPr userDrawn="1"/>
        </p:nvSpPr>
        <p:spPr>
          <a:xfrm>
            <a:off x="7047781" y="6492875"/>
            <a:ext cx="2057400" cy="365125"/>
          </a:xfrm>
          <a:prstGeom prst="rect">
            <a:avLst/>
          </a:prstGeom>
        </p:spPr>
        <p:txBody>
          <a:bodyPr vert="horz" lIns="91440" tIns="45720" rIns="91440" bIns="45720" rtlCol="0" anchor="ctr"/>
          <a:lstStyle>
            <a:defPPr>
              <a:defRPr lang="zh-TW"/>
            </a:defPPr>
            <a:lvl1pPr marL="0" algn="r" defTabSz="914400" rtl="0" eaLnBrk="1" latinLnBrk="0" hangingPunct="1">
              <a:defRPr sz="1400" kern="1200">
                <a:solidFill>
                  <a:schemeClr val="accent3">
                    <a:lumMod val="50000"/>
                  </a:schemeClr>
                </a:solidFill>
                <a:latin typeface="Arial" panose="020B0604020202020204" pitchFamily="34" charset="0"/>
                <a:ea typeface="文鼎圓體M" panose="020F0600000000000000" pitchFamily="34" charset="-120"/>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7024E13-29F1-4D11-A106-D3F56B743DA7}" type="slidenum">
              <a:rPr lang="zh-TW" altLang="en-US" sz="1600" smtClean="0">
                <a:solidFill>
                  <a:schemeClr val="bg1">
                    <a:lumMod val="95000"/>
                  </a:schemeClr>
                </a:solidFill>
              </a:rPr>
              <a:pPr/>
              <a:t>‹#›</a:t>
            </a:fld>
            <a:r>
              <a:rPr lang="en-US" altLang="zh-TW" sz="1600" dirty="0" smtClean="0">
                <a:solidFill>
                  <a:schemeClr val="bg1">
                    <a:lumMod val="95000"/>
                  </a:schemeClr>
                </a:solidFill>
              </a:rPr>
              <a:t>/23</a:t>
            </a:r>
            <a:endParaRPr lang="zh-TW" altLang="en-US" sz="1600" dirty="0">
              <a:solidFill>
                <a:schemeClr val="bg1">
                  <a:lumMod val="95000"/>
                </a:schemeClr>
              </a:solidFill>
            </a:endParaRPr>
          </a:p>
        </p:txBody>
      </p:sp>
    </p:spTree>
    <p:extLst>
      <p:ext uri="{BB962C8B-B14F-4D97-AF65-F5344CB8AC3E}">
        <p14:creationId xmlns:p14="http://schemas.microsoft.com/office/powerpoint/2010/main" val="41286959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7" r:id="rId4"/>
    <p:sldLayoutId id="2147483670" r:id="rId5"/>
  </p:sldLayoutIdLst>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文鼎圓體M" panose="020F0600000000000000" pitchFamily="34" charset="-120"/>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文鼎圓體M" panose="020F0600000000000000" pitchFamily="34" charset="-12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文鼎圓體M" panose="020F0600000000000000" pitchFamily="34" charset="-12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文鼎圓體M" panose="020F0600000000000000" pitchFamily="34" charset="-12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文鼎圓體M" panose="020F0600000000000000" pitchFamily="34" charset="-120"/>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文鼎圓體M" panose="020F0600000000000000" pitchFamily="34" charset="-12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0" y="2083038"/>
            <a:ext cx="9144000" cy="1238250"/>
          </a:xfrm>
        </p:spPr>
        <p:txBody>
          <a:bodyPr>
            <a:normAutofit fontScale="90000"/>
          </a:bodyPr>
          <a:lstStyle/>
          <a:p>
            <a:pPr algn="ctr"/>
            <a:r>
              <a:rPr lang="en-US" altLang="zh-TW" sz="4800" b="1" dirty="0" smtClean="0">
                <a:solidFill>
                  <a:srgbClr val="000099"/>
                </a:solidFill>
                <a:latin typeface="微軟正黑體" panose="020B0604030504040204" pitchFamily="34" charset="-120"/>
                <a:ea typeface="微軟正黑體" panose="020B0604030504040204" pitchFamily="34" charset="-120"/>
              </a:rPr>
              <a:t>2015 </a:t>
            </a:r>
            <a:br>
              <a:rPr lang="en-US" altLang="zh-TW" sz="4800" b="1" dirty="0" smtClean="0">
                <a:solidFill>
                  <a:srgbClr val="000099"/>
                </a:solidFill>
                <a:latin typeface="微軟正黑體" panose="020B0604030504040204" pitchFamily="34" charset="-120"/>
                <a:ea typeface="微軟正黑體" panose="020B0604030504040204" pitchFamily="34" charset="-120"/>
              </a:rPr>
            </a:br>
            <a:r>
              <a:rPr lang="en-US" altLang="zh-TW" sz="4800" b="1" dirty="0" smtClean="0">
                <a:solidFill>
                  <a:srgbClr val="000099"/>
                </a:solidFill>
                <a:latin typeface="微軟正黑體" panose="020B0604030504040204" pitchFamily="34" charset="-120"/>
                <a:ea typeface="微軟正黑體" panose="020B0604030504040204" pitchFamily="34" charset="-120"/>
              </a:rPr>
              <a:t>National Development Plan</a:t>
            </a:r>
            <a:endParaRPr lang="zh-TW" altLang="en-US" sz="4800" b="1" dirty="0">
              <a:solidFill>
                <a:srgbClr val="000099"/>
              </a:solidFill>
              <a:latin typeface="微軟正黑體" panose="020B0604030504040204" pitchFamily="34" charset="-120"/>
              <a:ea typeface="微軟正黑體" panose="020B0604030504040204" pitchFamily="34" charset="-120"/>
            </a:endParaRPr>
          </a:p>
        </p:txBody>
      </p:sp>
      <p:sp>
        <p:nvSpPr>
          <p:cNvPr id="2051" name="Rectangle 3"/>
          <p:cNvSpPr>
            <a:spLocks noGrp="1" noChangeAspect="1" noChangeArrowheads="1"/>
          </p:cNvSpPr>
          <p:nvPr>
            <p:ph type="subTitle" idx="1"/>
          </p:nvPr>
        </p:nvSpPr>
        <p:spPr>
          <a:xfrm>
            <a:off x="0" y="4509324"/>
            <a:ext cx="9144000" cy="2037023"/>
          </a:xfrm>
          <a:noFill/>
          <a:ln/>
          <a:extLst>
            <a:ext uri="{91240B29-F687-4F45-9708-019B960494DF}">
              <a14:hiddenLine xmlns:a14="http://schemas.microsoft.com/office/drawing/2010/main" w="9525">
                <a:solidFill>
                  <a:srgbClr val="00B2AE"/>
                </a:solidFill>
                <a:miter lim="800000"/>
                <a:headEnd/>
                <a:tailEnd/>
              </a14:hiddenLine>
            </a:ext>
          </a:extLst>
        </p:spPr>
        <p:txBody>
          <a:bodyPr/>
          <a:lstStyle/>
          <a:p>
            <a:pPr>
              <a:lnSpc>
                <a:spcPct val="110000"/>
              </a:lnSpc>
              <a:spcBef>
                <a:spcPct val="25000"/>
              </a:spcBef>
            </a:pPr>
            <a:r>
              <a:rPr lang="en-US" altLang="zh-TW" sz="2600" b="1" dirty="0" smtClean="0">
                <a:solidFill>
                  <a:srgbClr val="000099"/>
                </a:solidFill>
                <a:latin typeface="微軟正黑體" panose="020B0604030504040204" pitchFamily="34" charset="-120"/>
                <a:ea typeface="微軟正黑體" panose="020B0604030504040204" pitchFamily="34" charset="-120"/>
              </a:rPr>
              <a:t>National Development Council</a:t>
            </a:r>
          </a:p>
          <a:p>
            <a:pPr>
              <a:lnSpc>
                <a:spcPct val="110000"/>
              </a:lnSpc>
              <a:spcBef>
                <a:spcPct val="25000"/>
              </a:spcBef>
            </a:pPr>
            <a:r>
              <a:rPr lang="en-US" altLang="zh-TW" sz="2600" b="1" dirty="0">
                <a:solidFill>
                  <a:srgbClr val="000099"/>
                </a:solidFill>
                <a:latin typeface="微軟正黑體" panose="020B0604030504040204" pitchFamily="34" charset="-120"/>
                <a:ea typeface="微軟正黑體" panose="020B0604030504040204" pitchFamily="34" charset="-120"/>
              </a:rPr>
              <a:t>January 2015</a:t>
            </a:r>
            <a:r>
              <a:rPr lang="zh-TW" altLang="en-US" sz="2600" b="1" dirty="0">
                <a:solidFill>
                  <a:srgbClr val="000099"/>
                </a:solidFill>
                <a:latin typeface="微軟正黑體" panose="020B0604030504040204" pitchFamily="34" charset="-120"/>
                <a:ea typeface="微軟正黑體" panose="020B0604030504040204" pitchFamily="34" charset="-120"/>
              </a:rPr>
              <a:t> </a:t>
            </a:r>
          </a:p>
        </p:txBody>
      </p:sp>
    </p:spTree>
    <p:extLst>
      <p:ext uri="{BB962C8B-B14F-4D97-AF65-F5344CB8AC3E}">
        <p14:creationId xmlns:p14="http://schemas.microsoft.com/office/powerpoint/2010/main" val="4173755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7"/>
          <p:cNvSpPr>
            <a:spLocks noChangeArrowheads="1"/>
          </p:cNvSpPr>
          <p:nvPr/>
        </p:nvSpPr>
        <p:spPr bwMode="auto">
          <a:xfrm>
            <a:off x="1407729" y="795132"/>
            <a:ext cx="6475229" cy="4879589"/>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t">
            <a:flatTx/>
          </a:bodyPr>
          <a:lstStyle/>
          <a:p>
            <a:pPr hangingPunct="0">
              <a:spcBef>
                <a:spcPts val="1200"/>
              </a:spcBef>
              <a:buClr>
                <a:srgbClr val="000099"/>
              </a:buClr>
              <a:buSzPct val="100000"/>
            </a:pPr>
            <a:endParaRPr lang="zh-TW" altLang="en-US" dirty="0">
              <a:solidFill>
                <a:srgbClr val="003300"/>
              </a:solidFill>
              <a:latin typeface="微軟正黑體" panose="020B0604030504040204" pitchFamily="34" charset="-120"/>
              <a:ea typeface="微軟正黑體" panose="020B0604030504040204" pitchFamily="34" charset="-120"/>
              <a:cs typeface="Times New Roman" pitchFamily="18" charset="0"/>
            </a:endParaRPr>
          </a:p>
        </p:txBody>
      </p:sp>
      <p:sp>
        <p:nvSpPr>
          <p:cNvPr id="39" name="Text Box 3"/>
          <p:cNvSpPr txBox="1">
            <a:spLocks noChangeArrowheads="1"/>
          </p:cNvSpPr>
          <p:nvPr/>
        </p:nvSpPr>
        <p:spPr bwMode="auto">
          <a:xfrm>
            <a:off x="222628" y="264567"/>
            <a:ext cx="9144000"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2. Current Issues and Challenges(continued)</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0" name="AutoShape 7"/>
          <p:cNvSpPr>
            <a:spLocks noChangeArrowheads="1"/>
          </p:cNvSpPr>
          <p:nvPr/>
        </p:nvSpPr>
        <p:spPr bwMode="auto">
          <a:xfrm>
            <a:off x="1105581" y="1642581"/>
            <a:ext cx="6877534" cy="3944679"/>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t">
            <a:flatTx/>
          </a:bodyPr>
          <a:lstStyle/>
          <a:p>
            <a:pPr marL="266700" lvl="3" indent="-266700" hangingPunct="0">
              <a:lnSpc>
                <a:spcPts val="2500"/>
              </a:lnSpc>
              <a:spcBef>
                <a:spcPts val="18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Overly high home Price-to-income ratios and low proportion of social housing</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lvl="3" indent="-266700" hangingPunct="0">
              <a:lnSpc>
                <a:spcPts val="2500"/>
              </a:lnSpc>
              <a:spcBef>
                <a:spcPts val="18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Increasingly heavy burdens of care and dependency</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lvl="3" indent="-266700" hangingPunct="0">
              <a:lnSpc>
                <a:spcPts val="2500"/>
              </a:lnSpc>
              <a:spcBef>
                <a:spcPts val="18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Needed improvement in preschool education and 12-year compulsory education</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lvl="3" indent="-266700" hangingPunct="0">
              <a:lnSpc>
                <a:spcPts val="2500"/>
              </a:lnSpc>
              <a:spcBef>
                <a:spcPts val="18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Low-income households have become smaller and older, and employee population has decreased. Both result in income level harder to increase.</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lnSpc>
                <a:spcPts val="2500"/>
              </a:lnSpc>
              <a:spcBef>
                <a:spcPts val="1800"/>
              </a:spcBef>
              <a:buClr>
                <a:srgbClr val="000099"/>
              </a:buClr>
              <a:buSzPct val="100000"/>
              <a:buBlip>
                <a:blip r:embed="rId2"/>
              </a:buBlip>
            </a:pPr>
            <a:r>
              <a:rPr lang="en-US" altLang="zh-TW"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圓角化對角線角落矩形 5"/>
          <p:cNvSpPr/>
          <p:nvPr/>
        </p:nvSpPr>
        <p:spPr>
          <a:xfrm>
            <a:off x="1008310" y="1369065"/>
            <a:ext cx="7157685" cy="4514903"/>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AutoShape 11"/>
          <p:cNvSpPr>
            <a:spLocks noChangeArrowheads="1"/>
          </p:cNvSpPr>
          <p:nvPr/>
        </p:nvSpPr>
        <p:spPr bwMode="auto">
          <a:xfrm>
            <a:off x="1391827" y="1085196"/>
            <a:ext cx="2353242" cy="561264"/>
          </a:xfrm>
          <a:prstGeom prst="homePlate">
            <a:avLst/>
          </a:prstGeom>
          <a:solidFill>
            <a:srgbClr val="FFF3E7"/>
          </a:solidFill>
          <a:ln w="12700">
            <a:solidFill>
              <a:srgbClr val="336699"/>
            </a:solid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nSpc>
                <a:spcPts val="2800"/>
              </a:lnSpc>
              <a:spcBef>
                <a:spcPct val="5000"/>
              </a:spcBef>
              <a:spcAft>
                <a:spcPct val="5000"/>
              </a:spcAft>
              <a:defRPr/>
            </a:pPr>
            <a:r>
              <a:rPr lang="en-US" altLang="zh-TW" sz="2000" b="1"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 Social  </a:t>
            </a:r>
            <a:r>
              <a:rPr lang="en-US" altLang="zh-TW" sz="2000" b="1"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Issues</a:t>
            </a:r>
          </a:p>
        </p:txBody>
      </p:sp>
    </p:spTree>
    <p:extLst>
      <p:ext uri="{BB962C8B-B14F-4D97-AF65-F5344CB8AC3E}">
        <p14:creationId xmlns:p14="http://schemas.microsoft.com/office/powerpoint/2010/main" val="1870573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 Box 3"/>
          <p:cNvSpPr txBox="1">
            <a:spLocks noChangeArrowheads="1"/>
          </p:cNvSpPr>
          <p:nvPr/>
        </p:nvSpPr>
        <p:spPr bwMode="auto">
          <a:xfrm>
            <a:off x="262383" y="264567"/>
            <a:ext cx="9144000"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2. Current Issues and Challenges(continued)</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1" name="AutoShape 7"/>
          <p:cNvSpPr>
            <a:spLocks noChangeArrowheads="1"/>
          </p:cNvSpPr>
          <p:nvPr/>
        </p:nvSpPr>
        <p:spPr bwMode="auto">
          <a:xfrm>
            <a:off x="924711" y="1739908"/>
            <a:ext cx="7567282" cy="4085306"/>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t">
            <a:flatTx/>
          </a:bodyPr>
          <a:lstStyle/>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More improvements needed in air and water pollution</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Lack of actual implementation of national land conservation</a:t>
            </a: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High costs of the renewable energy development</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Needed further enhancement in public awareness of energy conservation and carbon reduction</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High risks of weather-related disasters such landslides resulted from climate anomalies </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Rural areas facing problems of marginalized development</a:t>
            </a: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圓角化對角線角落矩形 5"/>
          <p:cNvSpPr/>
          <p:nvPr/>
        </p:nvSpPr>
        <p:spPr>
          <a:xfrm>
            <a:off x="838033" y="1486893"/>
            <a:ext cx="7496342" cy="4698753"/>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AutoShape 11"/>
          <p:cNvSpPr>
            <a:spLocks noChangeArrowheads="1"/>
          </p:cNvSpPr>
          <p:nvPr/>
        </p:nvSpPr>
        <p:spPr bwMode="auto">
          <a:xfrm>
            <a:off x="1219684" y="1207290"/>
            <a:ext cx="3360255" cy="561264"/>
          </a:xfrm>
          <a:prstGeom prst="homePlate">
            <a:avLst/>
          </a:prstGeom>
          <a:solidFill>
            <a:srgbClr val="FFF3E7"/>
          </a:solidFill>
          <a:ln w="12700">
            <a:solidFill>
              <a:srgbClr val="336699"/>
            </a:solid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ctr">
              <a:lnSpc>
                <a:spcPts val="2800"/>
              </a:lnSpc>
              <a:spcBef>
                <a:spcPct val="5000"/>
              </a:spcBef>
              <a:spcAft>
                <a:spcPct val="5000"/>
              </a:spcAft>
              <a:defRPr/>
            </a:pPr>
            <a:r>
              <a:rPr lang="en-US" altLang="zh-TW" sz="2000" b="1"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Environmental </a:t>
            </a:r>
            <a:r>
              <a:rPr lang="en-US" altLang="zh-TW" sz="2000" b="1"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Issues</a:t>
            </a:r>
            <a:endParaRPr lang="en-US" altLang="zh-TW" sz="2000" b="1"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481171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
          <p:cNvSpPr txBox="1">
            <a:spLocks noChangeArrowheads="1"/>
          </p:cNvSpPr>
          <p:nvPr/>
        </p:nvSpPr>
        <p:spPr bwMode="auto">
          <a:xfrm>
            <a:off x="-652674" y="2441423"/>
            <a:ext cx="9142412" cy="344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90000"/>
              </a:lnSpc>
              <a:buClr>
                <a:srgbClr val="006600"/>
              </a:buClr>
            </a:pPr>
            <a:r>
              <a:rPr lang="zh-TW" altLang="en-US" sz="2200" dirty="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2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Uncertainties</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in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the international economy</a:t>
            </a:r>
            <a:endParaRPr lang="zh-TW" altLang="en-US"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AutoShape 7"/>
          <p:cNvSpPr>
            <a:spLocks noChangeArrowheads="1"/>
          </p:cNvSpPr>
          <p:nvPr/>
        </p:nvSpPr>
        <p:spPr bwMode="auto">
          <a:xfrm>
            <a:off x="633251" y="2904564"/>
            <a:ext cx="8325277" cy="2950669"/>
          </a:xfrm>
          <a:prstGeom prst="roundRect">
            <a:avLst>
              <a:gd name="adj" fmla="val 16667"/>
            </a:avLst>
          </a:prstGeom>
          <a:noFill/>
          <a:ln>
            <a:noFill/>
          </a:ln>
          <a:effectLst/>
          <a:scene3d>
            <a:camera prst="orthographicFront"/>
            <a:lightRig rig="legacyFlat3" dir="b"/>
          </a:scene3d>
          <a:sp3d extrusionH="227000" prstMaterial="legacyMatte">
            <a:extrusionClr>
              <a:srgbClr val="CCECFF"/>
            </a:extrusionClr>
          </a:sp3d>
        </p:spPr>
        <p:txBody>
          <a:bodyPr anchor="ctr">
            <a:flatTx/>
          </a:bodyPr>
          <a:lstStyle/>
          <a:p>
            <a:pPr marL="266700" indent="-266700" hangingPunct="0">
              <a:lnSpc>
                <a:spcPts val="2400"/>
              </a:lnSpc>
              <a:spcBef>
                <a:spcPts val="1200"/>
              </a:spcBef>
              <a:buClr>
                <a:srgbClr val="000099"/>
              </a:buClr>
              <a:buSzPct val="100000"/>
              <a:buBlip>
                <a:blip r:embed="rId2"/>
              </a:buBlip>
            </a:pPr>
            <a:r>
              <a:rPr kumimoji="1"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impact of geopolitical disputes on financial markets, oil prices, and raw materials prices</a:t>
            </a:r>
            <a:endParaRPr kumimoji="1"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lnSpc>
                <a:spcPts val="2400"/>
              </a:lnSpc>
              <a:spcBef>
                <a:spcPts val="1200"/>
              </a:spcBef>
              <a:buClr>
                <a:srgbClr val="000099"/>
              </a:buClr>
              <a:buSzPct val="100000"/>
              <a:buBlip>
                <a:blip r:embed="rId2"/>
              </a:buBlip>
            </a:pPr>
            <a:r>
              <a:rPr kumimoji="1"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effects of Mainland China’s structural adjustments on its economic growth</a:t>
            </a:r>
            <a:endParaRPr kumimoji="1"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lnSpc>
                <a:spcPts val="2400"/>
              </a:lnSpc>
              <a:spcBef>
                <a:spcPts val="1200"/>
              </a:spcBef>
              <a:buClr>
                <a:srgbClr val="000099"/>
              </a:buClr>
              <a:buSzPct val="100000"/>
              <a:buBlip>
                <a:blip r:embed="rId2"/>
              </a:buBlip>
            </a:pPr>
            <a:r>
              <a:rPr kumimoji="1"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effects of the tapering of quantitative easing and the raising of the interest rates by the Fed in the United States on yield spreads</a:t>
            </a:r>
            <a:endParaRPr kumimoji="1"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lnSpc>
                <a:spcPts val="2400"/>
              </a:lnSpc>
              <a:spcBef>
                <a:spcPts val="1200"/>
              </a:spcBef>
              <a:buClr>
                <a:srgbClr val="000099"/>
              </a:buClr>
              <a:buSzPct val="100000"/>
              <a:buBlip>
                <a:blip r:embed="rId2"/>
              </a:buBlip>
            </a:pPr>
            <a:r>
              <a:rPr kumimoji="1"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challenges of deflation and high unemployment rates in the Eurozone</a:t>
            </a:r>
            <a:endParaRPr kumimoji="1"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lnSpc>
                <a:spcPts val="2400"/>
              </a:lnSpc>
              <a:spcBef>
                <a:spcPts val="1200"/>
              </a:spcBef>
              <a:buClr>
                <a:srgbClr val="000099"/>
              </a:buClr>
              <a:buSzPct val="100000"/>
              <a:buBlip>
                <a:blip r:embed="rId2"/>
              </a:buBlip>
            </a:pPr>
            <a:r>
              <a:rPr kumimoji="1"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ripple effects of Abenomics in Japan</a:t>
            </a:r>
            <a:endParaRPr kumimoji="1"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1" name="矩形 10"/>
          <p:cNvSpPr/>
          <p:nvPr/>
        </p:nvSpPr>
        <p:spPr>
          <a:xfrm>
            <a:off x="361522" y="978950"/>
            <a:ext cx="8741716" cy="1118255"/>
          </a:xfrm>
          <a:prstGeom prst="rect">
            <a:avLst/>
          </a:prstGeom>
        </p:spPr>
        <p:txBody>
          <a:bodyPr wrap="square">
            <a:spAutoFit/>
          </a:bodyPr>
          <a:lstStyle/>
          <a:p>
            <a:pPr marL="285750" indent="-285750" hangingPunct="0">
              <a:spcBef>
                <a:spcPts val="800"/>
              </a:spcBef>
              <a:buSzPct val="80000"/>
              <a:buBlip>
                <a:blip r:embed="rId3"/>
              </a:buBlip>
            </a:pPr>
            <a:r>
              <a:rPr lang="en-US" altLang="zh-TW" sz="2000" dirty="0">
                <a:latin typeface="Times New Roman" panose="02020603050405020304" pitchFamily="18" charset="0"/>
                <a:cs typeface="Times New Roman" panose="02020603050405020304" pitchFamily="18" charset="0"/>
              </a:rPr>
              <a:t>In accordance with National Development Plan (2013-2016)</a:t>
            </a:r>
          </a:p>
          <a:p>
            <a:pPr marL="285750" indent="-285750" hangingPunct="0">
              <a:spcBef>
                <a:spcPts val="800"/>
              </a:spcBef>
              <a:buSzPct val="80000"/>
              <a:buBlip>
                <a:blip r:embed="rId3"/>
              </a:buBlip>
            </a:pPr>
            <a:r>
              <a:rPr lang="en-US" altLang="zh-TW" sz="2000" dirty="0">
                <a:latin typeface="Times New Roman" panose="02020603050405020304" pitchFamily="18" charset="0"/>
                <a:cs typeface="Times New Roman" panose="02020603050405020304" pitchFamily="18" charset="0"/>
              </a:rPr>
              <a:t>Including 5 macroeconomic targets and 93 important development objectives, the</a:t>
            </a:r>
            <a:r>
              <a:rPr lang="zh-TW" altLang="en-US" sz="2000" dirty="0">
                <a:latin typeface="Times New Roman" panose="02020603050405020304" pitchFamily="18" charset="0"/>
                <a:cs typeface="Times New Roman" panose="02020603050405020304" pitchFamily="18" charset="0"/>
              </a:rPr>
              <a:t> </a:t>
            </a:r>
            <a:r>
              <a:rPr lang="en-US" altLang="zh-TW" sz="2000" dirty="0">
                <a:latin typeface="Times New Roman" panose="02020603050405020304" pitchFamily="18" charset="0"/>
                <a:cs typeface="Times New Roman" panose="02020603050405020304" pitchFamily="18" charset="0"/>
              </a:rPr>
              <a:t> macroeconomic targets are set with consideration of the following factors</a:t>
            </a:r>
            <a:r>
              <a:rPr lang="en-US" altLang="zh-TW" sz="2000" dirty="0" smtClean="0">
                <a:latin typeface="Times New Roman" panose="02020603050405020304" pitchFamily="18" charset="0"/>
                <a:cs typeface="Times New Roman" panose="02020603050405020304" pitchFamily="18" charset="0"/>
              </a:rPr>
              <a:t>:</a:t>
            </a:r>
            <a:endParaRPr lang="zh-TW" altLang="en-US" sz="2000" b="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 name="Text Box 3"/>
          <p:cNvSpPr txBox="1">
            <a:spLocks noChangeArrowheads="1"/>
          </p:cNvSpPr>
          <p:nvPr/>
        </p:nvSpPr>
        <p:spPr bwMode="auto">
          <a:xfrm>
            <a:off x="141039" y="207011"/>
            <a:ext cx="9142413"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buFont typeface="Wingdings" pitchFamily="2" charset="2"/>
              <a:buNone/>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3. National Development </a:t>
            </a:r>
            <a:r>
              <a:rPr lang="en-US" altLang="zh-TW"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Objectives and Targets </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587051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3"/>
          <p:cNvSpPr txBox="1">
            <a:spLocks noChangeArrowheads="1"/>
          </p:cNvSpPr>
          <p:nvPr/>
        </p:nvSpPr>
        <p:spPr bwMode="auto">
          <a:xfrm>
            <a:off x="388067" y="466400"/>
            <a:ext cx="7457466" cy="573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marL="361950" indent="-361950">
              <a:buClr>
                <a:srgbClr val="006600"/>
              </a:buClr>
            </a:pP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2)Deploying relevant policies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to boost economic growth and increase employment</a:t>
            </a:r>
            <a:endParaRPr lang="zh-TW" altLang="en-US"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0" name="AutoShape 7"/>
          <p:cNvSpPr>
            <a:spLocks noChangeArrowheads="1"/>
          </p:cNvSpPr>
          <p:nvPr/>
        </p:nvSpPr>
        <p:spPr bwMode="auto">
          <a:xfrm>
            <a:off x="308454" y="1164694"/>
            <a:ext cx="8922023" cy="5200784"/>
          </a:xfrm>
          <a:prstGeom prst="roundRect">
            <a:avLst>
              <a:gd name="adj" fmla="val 16667"/>
            </a:avLst>
          </a:prstGeom>
          <a:noFill/>
          <a:ln>
            <a:noFill/>
          </a:ln>
          <a:effectLst/>
          <a:scene3d>
            <a:camera prst="orthographicFront"/>
            <a:lightRig rig="legacyFlat3" dir="b"/>
          </a:scene3d>
          <a:sp3d extrusionH="227000" prstMaterial="legacyMatte">
            <a:extrusionClr>
              <a:srgbClr val="CCECFF"/>
            </a:extrusionClr>
          </a:sp3d>
        </p:spPr>
        <p:txBody>
          <a:bodyPr anchor="ctr">
            <a:flatTx/>
          </a:bodyPr>
          <a:lstStyle/>
          <a:p>
            <a:pPr marL="266700" indent="-266700" hangingPunct="0">
              <a:spcBef>
                <a:spcPts val="1200"/>
              </a:spcBef>
              <a:buClr>
                <a:srgbClr val="000099"/>
              </a:buClr>
              <a:buSzPct val="100000"/>
              <a:buBlip>
                <a:blip r:embed="rId2"/>
              </a:buBlip>
            </a:pP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Virtual-reality integration to promote innovative startups: implementing the HeadStart Taiwan program to provide a sound innovation ecosystem; promoting the </a:t>
            </a:r>
            <a:r>
              <a:rPr kumimoji="1"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Regulatory Adjustment Plan for Virtual World Development Program</a:t>
            </a: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 to carry out a  thorough review of regulations affecting startups; promoting the </a:t>
            </a:r>
            <a:r>
              <a:rPr kumimoji="1"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Reconnect Taiwan with Silicon Valley of Innovative Industries </a:t>
            </a: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Program to build international links to global markets; strengthening platforms for cooperation between industry and academia and promoting communications between the two to make up for the gap between education and employment;  and  establishing a startup virtual-reality integration platform and single-window </a:t>
            </a:r>
            <a:endParaRPr kumimoji="1" lang="zh-TW"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1200"/>
              </a:spcBef>
              <a:buClr>
                <a:srgbClr val="000099"/>
              </a:buClr>
              <a:buSzPct val="100000"/>
              <a:buBlip>
                <a:blip r:embed="rId2"/>
              </a:buBlip>
            </a:pP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Amending the Statute for Industrial Innovation to encourage investment in research and development and innovation; implementing the Action Plan for the Upgrading and Transformation of Industry to increase the value-added of industry  </a:t>
            </a:r>
            <a:endParaRPr kumimoji="1" lang="zh-TW"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1200"/>
              </a:spcBef>
              <a:buClr>
                <a:srgbClr val="000099"/>
              </a:buClr>
              <a:buSzPct val="100000"/>
              <a:buBlip>
                <a:blip r:embed="rId2"/>
              </a:buBlip>
            </a:pP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Continually working to sign Economic Cooperation Agreements (ECA) and Free Trade Agreements (FTA) and cross-strait trade agreements; implementing the Exports Transformation Action Plan, shaping a national brand, and continuing to strengthen the development of services industries, driving investment and exportation of services</a:t>
            </a:r>
            <a:endParaRPr kumimoji="1" lang="zh-TW"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1200"/>
              </a:spcBef>
              <a:buClr>
                <a:srgbClr val="000099"/>
              </a:buClr>
              <a:buSzPct val="100000"/>
              <a:buBlip>
                <a:blip r:embed="rId2"/>
              </a:buBlip>
            </a:pP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Continuing to advance deregulation and Free Economic Pilot Zones; implementing the fiscal reform program and promoting public construction</a:t>
            </a:r>
            <a:endParaRPr kumimoji="1" lang="zh-TW"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1200"/>
              </a:spcBef>
              <a:buClr>
                <a:srgbClr val="000099"/>
              </a:buClr>
              <a:buSzPct val="100000"/>
              <a:buBlip>
                <a:blip r:embed="rId2"/>
              </a:buBlip>
            </a:pPr>
            <a:r>
              <a:rPr kumimoji="1"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Intensifying investment in human capital and developing local employment opportunities</a:t>
            </a:r>
            <a:endParaRPr kumimoji="1" lang="zh-TW"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 name="Text Box 3"/>
          <p:cNvSpPr txBox="1">
            <a:spLocks noChangeArrowheads="1"/>
          </p:cNvSpPr>
          <p:nvPr/>
        </p:nvSpPr>
        <p:spPr bwMode="auto">
          <a:xfrm>
            <a:off x="77431" y="0"/>
            <a:ext cx="9142413"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buFont typeface="Wingdings" pitchFamily="2" charset="2"/>
              <a:buNone/>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3. National Development </a:t>
            </a:r>
            <a:r>
              <a:rPr lang="en-US" altLang="zh-TW"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Objectives and </a:t>
            </a: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Targets (</a:t>
            </a:r>
            <a:r>
              <a:rPr lang="en-US" altLang="zh-TW"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continued</a:t>
            </a: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 </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367134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直線單箭頭接點 18"/>
          <p:cNvCxnSpPr>
            <a:stCxn id="53" idx="2"/>
            <a:endCxn id="24" idx="0"/>
          </p:cNvCxnSpPr>
          <p:nvPr/>
        </p:nvCxnSpPr>
        <p:spPr>
          <a:xfrm flipH="1">
            <a:off x="6386907" y="4348660"/>
            <a:ext cx="2020" cy="430913"/>
          </a:xfrm>
          <a:prstGeom prst="straightConnector1">
            <a:avLst/>
          </a:prstGeom>
          <a:noFill/>
          <a:ln w="15875" cap="flat" cmpd="sng" algn="ctr">
            <a:solidFill>
              <a:srgbClr val="0033CC"/>
            </a:solidFill>
            <a:prstDash val="solid"/>
            <a:headEnd type="triangle"/>
            <a:tailEnd type="none"/>
          </a:ln>
          <a:effectLst/>
        </p:spPr>
      </p:cxnSp>
      <p:cxnSp>
        <p:nvCxnSpPr>
          <p:cNvPr id="20" name="直線接點 19"/>
          <p:cNvCxnSpPr/>
          <p:nvPr/>
        </p:nvCxnSpPr>
        <p:spPr>
          <a:xfrm>
            <a:off x="3057614" y="4273728"/>
            <a:ext cx="2630034" cy="0"/>
          </a:xfrm>
          <a:prstGeom prst="line">
            <a:avLst/>
          </a:prstGeom>
          <a:noFill/>
          <a:ln w="15875" cap="flat" cmpd="sng" algn="ctr">
            <a:solidFill>
              <a:srgbClr val="0033CC"/>
            </a:solidFill>
            <a:prstDash val="solid"/>
            <a:tailEnd type="triangle"/>
          </a:ln>
          <a:effectLst/>
        </p:spPr>
      </p:cxnSp>
      <p:grpSp>
        <p:nvGrpSpPr>
          <p:cNvPr id="21" name="群組 20"/>
          <p:cNvGrpSpPr/>
          <p:nvPr/>
        </p:nvGrpSpPr>
        <p:grpSpPr>
          <a:xfrm>
            <a:off x="96253" y="653940"/>
            <a:ext cx="8891336" cy="6055360"/>
            <a:chOff x="79681" y="-183584"/>
            <a:chExt cx="5188376" cy="5244986"/>
          </a:xfrm>
        </p:grpSpPr>
        <p:sp>
          <p:nvSpPr>
            <p:cNvPr id="22" name="圓角矩形 21"/>
            <p:cNvSpPr/>
            <p:nvPr/>
          </p:nvSpPr>
          <p:spPr>
            <a:xfrm>
              <a:off x="4547943" y="2881586"/>
              <a:ext cx="720114" cy="1487208"/>
            </a:xfrm>
            <a:prstGeom prst="roundRect">
              <a:avLst>
                <a:gd name="adj" fmla="val 12106"/>
              </a:avLst>
            </a:prstGeom>
            <a:solidFill>
              <a:srgbClr val="CCFFCC"/>
            </a:solidFill>
            <a:ln w="19050" cap="flat" cmpd="sng" algn="ctr">
              <a:solidFill>
                <a:srgbClr val="9BBB59">
                  <a:shade val="95000"/>
                  <a:satMod val="105000"/>
                </a:srgbClr>
              </a:solidFill>
              <a:prstDash val="solid"/>
            </a:ln>
            <a:effectLst/>
          </p:spPr>
          <p:txBody>
            <a:bodyPr spcFirstLastPara="0" vert="horz" wrap="square" lIns="36000" tIns="36000" rIns="36000" bIns="36000" numCol="1" spcCol="1270" anchor="ctr" anchorCtr="0">
              <a:noAutofit/>
            </a:bodyPr>
            <a:lstStyle/>
            <a:p>
              <a:pPr marL="635" algn="ctr" fontAlgn="base">
                <a:lnSpc>
                  <a:spcPct val="130000"/>
                </a:lnSpc>
                <a:spcAft>
                  <a:spcPts val="0"/>
                </a:spcAft>
              </a:pPr>
              <a:r>
                <a:rPr lang="en-US" altLang="zh-TW" sz="1400" kern="1200" dirty="0" smtClean="0">
                  <a:solidFill>
                    <a:schemeClr val="tx2">
                      <a:lumMod val="7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Increased employment</a:t>
              </a:r>
              <a:endParaRPr lang="zh-TW" sz="1400" dirty="0">
                <a:solidFill>
                  <a:schemeClr val="tx2">
                    <a:lumMod val="75000"/>
                  </a:schemeClr>
                </a:solidFill>
                <a:effectLst/>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3" name="圓角矩形 22"/>
            <p:cNvSpPr/>
            <p:nvPr/>
          </p:nvSpPr>
          <p:spPr>
            <a:xfrm>
              <a:off x="3355597" y="298047"/>
              <a:ext cx="792125" cy="1091377"/>
            </a:xfrm>
            <a:prstGeom prst="roundRect">
              <a:avLst/>
            </a:prstGeom>
            <a:solidFill>
              <a:srgbClr val="FFFFCC"/>
            </a:solidFill>
            <a:ln w="19050" cap="flat" cmpd="sng" algn="ctr">
              <a:solidFill>
                <a:srgbClr val="FFC000"/>
              </a:solidFill>
              <a:prstDash val="solid"/>
            </a:ln>
            <a:effectLst/>
          </p:spPr>
          <p:txBody>
            <a:bodyPr spcFirstLastPara="0" vert="horz" wrap="square" lIns="38100" tIns="38100" rIns="38100" bIns="38100" numCol="1" spcCol="1270" anchor="ctr" anchorCtr="0">
              <a:noAutofit/>
            </a:bodyPr>
            <a:lstStyle/>
            <a:p>
              <a:pPr marL="4763" algn="ctr" fontAlgn="base">
                <a:lnSpc>
                  <a:spcPct val="120000"/>
                </a:lnSpc>
                <a:spcAft>
                  <a:spcPts val="0"/>
                </a:spcAft>
              </a:pPr>
              <a:r>
                <a:rPr lang="en-US" altLang="zh-TW" sz="14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Expanded exports</a:t>
              </a:r>
              <a:endParaRPr lang="zh-TW" sz="14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4" name="圓角矩形 23"/>
            <p:cNvSpPr/>
            <p:nvPr/>
          </p:nvSpPr>
          <p:spPr>
            <a:xfrm>
              <a:off x="3339896" y="3389925"/>
              <a:ext cx="821161" cy="900080"/>
            </a:xfrm>
            <a:prstGeom prst="roundRect">
              <a:avLst>
                <a:gd name="adj" fmla="val 14121"/>
              </a:avLst>
            </a:prstGeom>
            <a:solidFill>
              <a:srgbClr val="FFFFCC"/>
            </a:solidFill>
            <a:ln w="19050" cap="flat" cmpd="sng" algn="ctr">
              <a:solidFill>
                <a:srgbClr val="FFC000"/>
              </a:solidFill>
              <a:prstDash val="solid"/>
            </a:ln>
            <a:effectLst/>
          </p:spPr>
          <p:txBody>
            <a:bodyPr spcFirstLastPara="0" vert="horz" wrap="square" lIns="38100" tIns="38100" rIns="38100" bIns="38100" numCol="1" spcCol="1270" anchor="ctr" anchorCtr="0">
              <a:noAutofit/>
            </a:bodyPr>
            <a:lstStyle/>
            <a:p>
              <a:pPr marL="4763" algn="ctr" fontAlgn="base">
                <a:lnSpc>
                  <a:spcPct val="120000"/>
                </a:lnSpc>
              </a:pPr>
              <a:r>
                <a:rPr lang="en-US" altLang="zh-TW" sz="1400" dirty="0" smtClean="0">
                  <a:latin typeface="Times New Roman" panose="02020603050405020304" pitchFamily="18" charset="0"/>
                  <a:ea typeface="微軟正黑體" panose="020B0604030504040204" pitchFamily="34" charset="-120"/>
                  <a:cs typeface="Times New Roman" panose="02020603050405020304" pitchFamily="18" charset="0"/>
                </a:rPr>
                <a:t>Bolstered private </a:t>
              </a:r>
              <a:r>
                <a:rPr lang="en-US" altLang="zh-TW" sz="1400" dirty="0">
                  <a:latin typeface="Times New Roman" panose="02020603050405020304" pitchFamily="18" charset="0"/>
                  <a:ea typeface="微軟正黑體" panose="020B0604030504040204" pitchFamily="34" charset="-120"/>
                  <a:cs typeface="Times New Roman" panose="02020603050405020304" pitchFamily="18" charset="0"/>
                </a:rPr>
                <a:t>consumption</a:t>
              </a:r>
              <a:endParaRPr lang="zh-TW" altLang="zh-TW" sz="1400" dirty="0">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5" name="圓角矩形 24"/>
            <p:cNvSpPr/>
            <p:nvPr/>
          </p:nvSpPr>
          <p:spPr>
            <a:xfrm>
              <a:off x="2206339" y="612671"/>
              <a:ext cx="972154" cy="504138"/>
            </a:xfrm>
            <a:prstGeom prst="roundRect">
              <a:avLst/>
            </a:prstGeom>
            <a:noFill/>
            <a:ln w="12700" cap="flat" cmpd="sng" algn="ctr">
              <a:solidFill>
                <a:schemeClr val="accent6">
                  <a:lumMod val="50000"/>
                </a:schemeClr>
              </a:solidFill>
              <a:prstDash val="solid"/>
            </a:ln>
            <a:effectLst/>
          </p:spPr>
          <p:txBody>
            <a:bodyPr spcFirstLastPara="0" vert="horz" wrap="square" lIns="38100" tIns="38100" rIns="38100" bIns="38100" numCol="1" spcCol="1270" anchor="ctr" anchorCtr="0">
              <a:noAutofit/>
            </a:bodyPr>
            <a:lstStyle/>
            <a:p>
              <a:pPr algn="ctr"/>
              <a:r>
                <a:rPr lang="en-US" altLang="zh-TW" sz="1400" dirty="0">
                  <a:latin typeface="Times New Roman" panose="02020603050405020304" pitchFamily="18" charset="0"/>
                  <a:cs typeface="Times New Roman" panose="02020603050405020304" pitchFamily="18" charset="0"/>
                </a:rPr>
                <a:t>Enhanced competitiveness</a:t>
              </a:r>
              <a:endParaRPr lang="zh-TW" altLang="zh-TW" sz="1400" dirty="0">
                <a:latin typeface="Times New Roman" panose="02020603050405020304" pitchFamily="18" charset="0"/>
                <a:cs typeface="Times New Roman" panose="02020603050405020304" pitchFamily="18" charset="0"/>
              </a:endParaRPr>
            </a:p>
          </p:txBody>
        </p:sp>
        <p:grpSp>
          <p:nvGrpSpPr>
            <p:cNvPr id="26" name="群組 25"/>
            <p:cNvGrpSpPr/>
            <p:nvPr/>
          </p:nvGrpSpPr>
          <p:grpSpPr>
            <a:xfrm>
              <a:off x="81767" y="-183584"/>
              <a:ext cx="1798211" cy="625567"/>
              <a:chOff x="81854" y="-183584"/>
              <a:chExt cx="1800127" cy="625567"/>
            </a:xfrm>
          </p:grpSpPr>
          <p:sp>
            <p:nvSpPr>
              <p:cNvPr id="68" name="Rounded Rectangle 3"/>
              <p:cNvSpPr/>
              <p:nvPr/>
            </p:nvSpPr>
            <p:spPr bwMode="auto">
              <a:xfrm>
                <a:off x="82640" y="-183584"/>
                <a:ext cx="1799341" cy="481631"/>
              </a:xfrm>
              <a:prstGeom prst="roundRect">
                <a:avLst/>
              </a:prstGeom>
              <a:solidFill>
                <a:srgbClr val="E5FFFF"/>
              </a:solidFill>
              <a:ln w="9525" cap="flat" cmpd="sng" algn="ctr">
                <a:solidFill>
                  <a:schemeClr val="tx1"/>
                </a:solidFill>
                <a:prstDash val="solid"/>
              </a:ln>
              <a:effectLst/>
            </p:spPr>
            <p:txBody>
              <a:bodyPr wrap="square" lIns="36000" tIns="0" rIns="36000" bIns="0" anchor="t" anchorCtr="0">
                <a:noAutofit/>
              </a:bodyPr>
              <a:lstStyle/>
              <a:p>
                <a:pPr algn="ctr"/>
                <a:r>
                  <a:rPr lang="en-US" altLang="zh-TW" sz="900" b="1"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Expediting inclusion in regional economic integration</a:t>
                </a:r>
                <a:endParaRPr 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9" name="矩形 68"/>
              <p:cNvSpPr/>
              <p:nvPr/>
            </p:nvSpPr>
            <p:spPr bwMode="auto">
              <a:xfrm>
                <a:off x="81854" y="9042"/>
                <a:ext cx="1800127" cy="432941"/>
              </a:xfrm>
              <a:prstGeom prst="rect">
                <a:avLst/>
              </a:prstGeom>
              <a:solidFill>
                <a:srgbClr val="E5FFFF"/>
              </a:solidFill>
              <a:ln w="9525" cap="flat" cmpd="sng" algn="ctr">
                <a:solidFill>
                  <a:schemeClr val="tx1"/>
                </a:solidFill>
                <a:prstDash val="solid"/>
              </a:ln>
              <a:effectLst/>
            </p:spPr>
            <p:txBody>
              <a:bodyPr wrap="square" lIns="72000" tIns="36000" rIns="72000" bIns="0" anchor="t" anchorCtr="0">
                <a:noAutofit/>
              </a:bodyPr>
              <a:lstStyle/>
              <a:p>
                <a:pPr>
                  <a:spcBef>
                    <a:spcPts val="600"/>
                  </a:spcBef>
                </a:pP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Signing ECAs/FTAs; joining TPP/RCEP; Economic liberalization and market opening; Continuing with the ECFA follow-up negotiations</a:t>
                </a:r>
                <a:endParaRPr 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sp>
          <p:nvSpPr>
            <p:cNvPr id="27" name="圓角矩形 26"/>
            <p:cNvSpPr/>
            <p:nvPr/>
          </p:nvSpPr>
          <p:spPr>
            <a:xfrm>
              <a:off x="2296717" y="4025165"/>
              <a:ext cx="792000" cy="504045"/>
            </a:xfrm>
            <a:prstGeom prst="roundRect">
              <a:avLst/>
            </a:prstGeom>
            <a:noFill/>
            <a:ln w="19050" cap="flat" cmpd="sng" algn="ctr">
              <a:solidFill>
                <a:srgbClr val="9BBB59">
                  <a:shade val="95000"/>
                  <a:satMod val="105000"/>
                </a:srgbClr>
              </a:solidFill>
              <a:prstDash val="solid"/>
            </a:ln>
            <a:effectLst/>
          </p:spPr>
          <p:txBody>
            <a:bodyPr spcFirstLastPara="0" vert="horz" wrap="square" lIns="36000" tIns="36000" rIns="36000" bIns="36000" numCol="1" spcCol="1270" anchor="ctr" anchorCtr="0">
              <a:noAutofit/>
            </a:bodyPr>
            <a:lstStyle/>
            <a:p>
              <a:pPr algn="ctr"/>
              <a:r>
                <a:rPr lang="en-US" altLang="zh-TW" sz="1400" dirty="0">
                  <a:latin typeface="Times New Roman" panose="02020603050405020304" pitchFamily="18" charset="0"/>
                  <a:cs typeface="Times New Roman" panose="02020603050405020304" pitchFamily="18" charset="0"/>
                </a:rPr>
                <a:t>Increased </a:t>
              </a:r>
              <a:r>
                <a:rPr lang="en-US" altLang="zh-TW" sz="1400" dirty="0" smtClean="0">
                  <a:latin typeface="Times New Roman" panose="02020603050405020304" pitchFamily="18" charset="0"/>
                  <a:cs typeface="Times New Roman" panose="02020603050405020304" pitchFamily="18" charset="0"/>
                </a:rPr>
                <a:t>wages</a:t>
              </a:r>
              <a:endParaRPr lang="zh-TW" altLang="zh-TW" sz="1400" dirty="0">
                <a:latin typeface="Times New Roman" panose="02020603050405020304" pitchFamily="18" charset="0"/>
                <a:cs typeface="Times New Roman" panose="02020603050405020304" pitchFamily="18" charset="0"/>
              </a:endParaRPr>
            </a:p>
          </p:txBody>
        </p:sp>
        <p:sp>
          <p:nvSpPr>
            <p:cNvPr id="28" name="圓角矩形 27"/>
            <p:cNvSpPr/>
            <p:nvPr/>
          </p:nvSpPr>
          <p:spPr>
            <a:xfrm>
              <a:off x="4547943" y="375569"/>
              <a:ext cx="720114" cy="1487208"/>
            </a:xfrm>
            <a:prstGeom prst="roundRect">
              <a:avLst>
                <a:gd name="adj" fmla="val 11987"/>
              </a:avLst>
            </a:prstGeom>
            <a:solidFill>
              <a:srgbClr val="CCFFCC"/>
            </a:solidFill>
            <a:ln w="19050" cap="flat" cmpd="sng" algn="ctr">
              <a:solidFill>
                <a:srgbClr val="9BBB59">
                  <a:shade val="95000"/>
                  <a:satMod val="105000"/>
                </a:srgbClr>
              </a:solidFill>
              <a:prstDash val="solid"/>
            </a:ln>
            <a:effectLst/>
          </p:spPr>
          <p:txBody>
            <a:bodyPr spcFirstLastPara="0" vert="horz" wrap="square" lIns="36000" tIns="36000" rIns="36000" bIns="36000" numCol="1" spcCol="1270" anchor="ctr" anchorCtr="0">
              <a:noAutofit/>
            </a:bodyPr>
            <a:lstStyle/>
            <a:p>
              <a:pPr marL="635" algn="ctr" fontAlgn="base">
                <a:lnSpc>
                  <a:spcPct val="130000"/>
                </a:lnSpc>
                <a:spcAft>
                  <a:spcPts val="0"/>
                </a:spcAft>
              </a:pPr>
              <a:r>
                <a:rPr lang="en-US" altLang="zh-TW" sz="1400" kern="1200" dirty="0" smtClean="0">
                  <a:solidFill>
                    <a:schemeClr val="tx2">
                      <a:lumMod val="75000"/>
                    </a:schemeClr>
                  </a:solidFill>
                  <a:effectLst/>
                  <a:latin typeface="Times New Roman" panose="02020603050405020304" pitchFamily="18" charset="0"/>
                  <a:ea typeface="微軟正黑體" panose="020B0604030504040204" pitchFamily="34" charset="-120"/>
                  <a:cs typeface="Times New Roman" panose="02020603050405020304" pitchFamily="18" charset="0"/>
                </a:rPr>
                <a:t>Economic growth</a:t>
              </a:r>
              <a:endParaRPr lang="zh-TW" sz="1400" dirty="0">
                <a:solidFill>
                  <a:schemeClr val="tx2">
                    <a:lumMod val="75000"/>
                  </a:schemeClr>
                </a:solidFill>
                <a:effectLst/>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29" name="直線單箭頭接點 28"/>
            <p:cNvCxnSpPr/>
            <p:nvPr/>
          </p:nvCxnSpPr>
          <p:spPr>
            <a:xfrm flipH="1">
              <a:off x="3088717" y="4413446"/>
              <a:ext cx="1288329" cy="0"/>
            </a:xfrm>
            <a:prstGeom prst="straightConnector1">
              <a:avLst/>
            </a:prstGeom>
            <a:ln w="22225">
              <a:solidFill>
                <a:srgbClr val="0033CC"/>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0" name="直線單箭頭接點 29"/>
            <p:cNvCxnSpPr>
              <a:stCxn id="28" idx="2"/>
              <a:endCxn id="22" idx="0"/>
            </p:cNvCxnSpPr>
            <p:nvPr/>
          </p:nvCxnSpPr>
          <p:spPr>
            <a:xfrm>
              <a:off x="4908000" y="1862777"/>
              <a:ext cx="0" cy="1018809"/>
            </a:xfrm>
            <a:prstGeom prst="straightConnector1">
              <a:avLst/>
            </a:prstGeom>
            <a:ln w="22225">
              <a:solidFill>
                <a:srgbClr val="0033CC"/>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直線單箭頭接點 30"/>
            <p:cNvCxnSpPr>
              <a:stCxn id="23" idx="2"/>
              <a:endCxn id="53" idx="0"/>
            </p:cNvCxnSpPr>
            <p:nvPr/>
          </p:nvCxnSpPr>
          <p:spPr>
            <a:xfrm flipH="1">
              <a:off x="3751656" y="1389423"/>
              <a:ext cx="4" cy="567062"/>
            </a:xfrm>
            <a:prstGeom prst="straightConnector1">
              <a:avLst/>
            </a:prstGeom>
            <a:ln w="15875">
              <a:solidFill>
                <a:srgbClr val="0033CC"/>
              </a:solidFill>
              <a:tailEnd type="triangle"/>
            </a:ln>
          </p:spPr>
          <p:style>
            <a:lnRef idx="1">
              <a:schemeClr val="accent1"/>
            </a:lnRef>
            <a:fillRef idx="0">
              <a:schemeClr val="accent1"/>
            </a:fillRef>
            <a:effectRef idx="0">
              <a:schemeClr val="accent1"/>
            </a:effectRef>
            <a:fontRef idx="minor">
              <a:schemeClr val="tx1"/>
            </a:fontRef>
          </p:style>
        </p:cxnSp>
        <p:sp>
          <p:nvSpPr>
            <p:cNvPr id="32" name="橢圓 31"/>
            <p:cNvSpPr/>
            <p:nvPr/>
          </p:nvSpPr>
          <p:spPr>
            <a:xfrm>
              <a:off x="2115985" y="2108178"/>
              <a:ext cx="1152708" cy="713397"/>
            </a:xfrm>
            <a:prstGeom prst="ellipse">
              <a:avLst/>
            </a:prstGeom>
            <a:noFill/>
            <a:ln w="12700"/>
            <a:effectLst/>
          </p:spPr>
          <p:style>
            <a:lnRef idx="1">
              <a:schemeClr val="accent2"/>
            </a:lnRef>
            <a:fillRef idx="2">
              <a:schemeClr val="accent2"/>
            </a:fillRef>
            <a:effectRef idx="1">
              <a:schemeClr val="accent2"/>
            </a:effectRef>
            <a:fontRef idx="minor">
              <a:schemeClr val="dk1"/>
            </a:fontRef>
          </p:style>
          <p:txBody>
            <a:bodyPr rot="0" spcFirstLastPara="0" vert="horz" wrap="square" lIns="0" tIns="36000" rIns="0" bIns="36000" numCol="1" spcCol="0" rtlCol="0" fromWordArt="0" anchor="ctr" anchorCtr="0" forceAA="0" compatLnSpc="1">
              <a:prstTxWarp prst="textNoShape">
                <a:avLst/>
              </a:prstTxWarp>
              <a:noAutofit/>
            </a:bodyPr>
            <a:lstStyle/>
            <a:p>
              <a:r>
                <a:rPr lang="en-US" altLang="zh-TW" sz="1300" dirty="0" smtClean="0">
                  <a:solidFill>
                    <a:srgbClr val="FF0000"/>
                  </a:solidFill>
                  <a:latin typeface="Times New Roman" panose="02020603050405020304" pitchFamily="18" charset="0"/>
                  <a:cs typeface="Times New Roman" panose="02020603050405020304" pitchFamily="18" charset="0"/>
                  <a:sym typeface="Wingdings"/>
                </a:rPr>
                <a:t> </a:t>
              </a:r>
              <a:r>
                <a:rPr lang="en-US" altLang="zh-TW" sz="1200" dirty="0">
                  <a:solidFill>
                    <a:schemeClr val="tx1"/>
                  </a:solidFill>
                  <a:latin typeface="Times New Roman" panose="02020603050405020304" pitchFamily="18" charset="0"/>
                  <a:cs typeface="Times New Roman" panose="02020603050405020304" pitchFamily="18" charset="0"/>
                  <a:sym typeface="Wingdings"/>
                </a:rPr>
                <a:t>Strengthened </a:t>
              </a:r>
              <a:r>
                <a:rPr lang="en-US" altLang="zh-TW" sz="1200" dirty="0">
                  <a:solidFill>
                    <a:schemeClr val="tx1"/>
                  </a:solidFill>
                  <a:latin typeface="Times New Roman" panose="02020603050405020304" pitchFamily="18" charset="0"/>
                  <a:cs typeface="Times New Roman" panose="02020603050405020304" pitchFamily="18" charset="0"/>
                </a:rPr>
                <a:t>R&amp;D</a:t>
              </a:r>
            </a:p>
            <a:p>
              <a:pPr indent="-87313"/>
              <a:r>
                <a:rPr lang="en-US" altLang="zh-TW" sz="1200" dirty="0">
                  <a:solidFill>
                    <a:schemeClr val="tx1"/>
                  </a:solidFill>
                  <a:latin typeface="Times New Roman" panose="02020603050405020304" pitchFamily="18" charset="0"/>
                  <a:cs typeface="Times New Roman" panose="02020603050405020304" pitchFamily="18" charset="0"/>
                  <a:sym typeface="Wingdings"/>
                </a:rPr>
                <a:t> </a:t>
              </a:r>
              <a:r>
                <a:rPr lang="en-US" altLang="zh-TW" sz="1200" dirty="0" smtClean="0">
                  <a:solidFill>
                    <a:schemeClr val="tx1"/>
                  </a:solidFill>
                  <a:latin typeface="Times New Roman" panose="02020603050405020304" pitchFamily="18" charset="0"/>
                  <a:cs typeface="Times New Roman" panose="02020603050405020304" pitchFamily="18" charset="0"/>
                  <a:sym typeface="Wingdings"/>
                </a:rPr>
                <a:t>Commercialization</a:t>
              </a:r>
              <a:endParaRPr lang="zh-TW" altLang="zh-TW" sz="1200" dirty="0">
                <a:solidFill>
                  <a:schemeClr val="tx1"/>
                </a:solidFill>
                <a:latin typeface="Times New Roman" panose="02020603050405020304" pitchFamily="18" charset="0"/>
                <a:cs typeface="Times New Roman" panose="02020603050405020304" pitchFamily="18" charset="0"/>
              </a:endParaRPr>
            </a:p>
          </p:txBody>
        </p:sp>
        <p:sp>
          <p:nvSpPr>
            <p:cNvPr id="33" name="圓角矩形 32"/>
            <p:cNvSpPr/>
            <p:nvPr/>
          </p:nvSpPr>
          <p:spPr>
            <a:xfrm>
              <a:off x="2206339" y="3169167"/>
              <a:ext cx="972154" cy="590562"/>
            </a:xfrm>
            <a:prstGeom prst="roundRect">
              <a:avLst/>
            </a:prstGeom>
            <a:noFill/>
            <a:ln w="12700" cap="flat" cmpd="sng" algn="ctr">
              <a:solidFill>
                <a:schemeClr val="accent6">
                  <a:lumMod val="50000"/>
                </a:schemeClr>
              </a:solidFill>
              <a:prstDash val="solid"/>
            </a:ln>
            <a:effectLst/>
          </p:spPr>
          <p:txBody>
            <a:bodyPr spcFirstLastPara="0" vert="horz" wrap="square" lIns="38100" tIns="38100" rIns="38100" bIns="38100" numCol="1" spcCol="1270" anchor="ctr" anchorCtr="0">
              <a:noAutofit/>
            </a:bodyPr>
            <a:lstStyle/>
            <a:p>
              <a:pPr algn="ctr"/>
              <a:r>
                <a:rPr lang="en-US" altLang="zh-TW" sz="1400" dirty="0" smtClean="0">
                  <a:latin typeface="Times New Roman" panose="02020603050405020304" pitchFamily="18" charset="0"/>
                  <a:cs typeface="Times New Roman" panose="02020603050405020304" pitchFamily="18" charset="0"/>
                </a:rPr>
                <a:t>Enhanced </a:t>
              </a:r>
              <a:r>
                <a:rPr lang="en-US" altLang="zh-TW" sz="1400" dirty="0">
                  <a:latin typeface="Times New Roman" panose="02020603050405020304" pitchFamily="18" charset="0"/>
                  <a:cs typeface="Times New Roman" panose="02020603050405020304" pitchFamily="18" charset="0"/>
                </a:rPr>
                <a:t>productivity</a:t>
              </a:r>
              <a:endParaRPr lang="zh-TW" altLang="zh-TW" sz="1400" dirty="0">
                <a:latin typeface="Times New Roman" panose="02020603050405020304" pitchFamily="18" charset="0"/>
                <a:cs typeface="Times New Roman" panose="02020603050405020304" pitchFamily="18" charset="0"/>
              </a:endParaRPr>
            </a:p>
          </p:txBody>
        </p:sp>
        <p:cxnSp>
          <p:nvCxnSpPr>
            <p:cNvPr id="34" name="直線接點 33"/>
            <p:cNvCxnSpPr>
              <a:stCxn id="53" idx="3"/>
            </p:cNvCxnSpPr>
            <p:nvPr/>
          </p:nvCxnSpPr>
          <p:spPr>
            <a:xfrm>
              <a:off x="4147718" y="2486583"/>
              <a:ext cx="101726" cy="0"/>
            </a:xfrm>
            <a:prstGeom prst="line">
              <a:avLst/>
            </a:prstGeom>
            <a:noFill/>
            <a:ln w="15875" cap="flat" cmpd="sng" algn="ctr">
              <a:solidFill>
                <a:srgbClr val="0033CC"/>
              </a:solidFill>
              <a:prstDash val="solid"/>
            </a:ln>
            <a:effectLst/>
          </p:spPr>
        </p:cxnSp>
        <p:cxnSp>
          <p:nvCxnSpPr>
            <p:cNvPr id="35" name="直線接點 34"/>
            <p:cNvCxnSpPr/>
            <p:nvPr/>
          </p:nvCxnSpPr>
          <p:spPr>
            <a:xfrm>
              <a:off x="4249445" y="841851"/>
              <a:ext cx="0" cy="2960713"/>
            </a:xfrm>
            <a:prstGeom prst="line">
              <a:avLst/>
            </a:prstGeom>
            <a:noFill/>
            <a:ln w="15875" cap="flat" cmpd="sng" algn="ctr">
              <a:solidFill>
                <a:srgbClr val="0033CC"/>
              </a:solidFill>
              <a:prstDash val="solid"/>
            </a:ln>
            <a:effectLst/>
          </p:spPr>
        </p:cxnSp>
        <p:cxnSp>
          <p:nvCxnSpPr>
            <p:cNvPr id="36" name="直線單箭頭接點 35"/>
            <p:cNvCxnSpPr>
              <a:stCxn id="23" idx="3"/>
            </p:cNvCxnSpPr>
            <p:nvPr/>
          </p:nvCxnSpPr>
          <p:spPr>
            <a:xfrm>
              <a:off x="4147722" y="843735"/>
              <a:ext cx="403925" cy="1"/>
            </a:xfrm>
            <a:prstGeom prst="straightConnector1">
              <a:avLst/>
            </a:prstGeom>
            <a:noFill/>
            <a:ln w="15875" cap="flat" cmpd="sng" algn="ctr">
              <a:solidFill>
                <a:srgbClr val="0033CC"/>
              </a:solidFill>
              <a:prstDash val="solid"/>
              <a:tailEnd type="triangle"/>
            </a:ln>
            <a:effectLst/>
          </p:spPr>
        </p:cxnSp>
        <p:cxnSp>
          <p:nvCxnSpPr>
            <p:cNvPr id="37" name="直線接點 36"/>
            <p:cNvCxnSpPr/>
            <p:nvPr/>
          </p:nvCxnSpPr>
          <p:spPr>
            <a:xfrm>
              <a:off x="3183704" y="851323"/>
              <a:ext cx="168057" cy="0"/>
            </a:xfrm>
            <a:prstGeom prst="line">
              <a:avLst/>
            </a:prstGeom>
            <a:noFill/>
            <a:ln w="15875" cap="flat" cmpd="sng" algn="ctr">
              <a:solidFill>
                <a:srgbClr val="0033CC"/>
              </a:solidFill>
              <a:prstDash val="solid"/>
              <a:tailEnd type="triangle"/>
            </a:ln>
            <a:effectLst/>
          </p:spPr>
        </p:cxnSp>
        <p:cxnSp>
          <p:nvCxnSpPr>
            <p:cNvPr id="38" name="直線接點 37"/>
            <p:cNvCxnSpPr/>
            <p:nvPr/>
          </p:nvCxnSpPr>
          <p:spPr>
            <a:xfrm>
              <a:off x="1882214" y="3665953"/>
              <a:ext cx="144004" cy="0"/>
            </a:xfrm>
            <a:prstGeom prst="line">
              <a:avLst/>
            </a:prstGeom>
            <a:noFill/>
            <a:ln w="15875" cap="flat" cmpd="sng" algn="ctr">
              <a:solidFill>
                <a:srgbClr val="0033CC"/>
              </a:solidFill>
              <a:prstDash val="solid"/>
            </a:ln>
            <a:effectLst/>
          </p:spPr>
        </p:cxnSp>
        <p:cxnSp>
          <p:nvCxnSpPr>
            <p:cNvPr id="39" name="直線接點 38"/>
            <p:cNvCxnSpPr/>
            <p:nvPr/>
          </p:nvCxnSpPr>
          <p:spPr>
            <a:xfrm>
              <a:off x="2025970" y="2951777"/>
              <a:ext cx="0" cy="1765895"/>
            </a:xfrm>
            <a:prstGeom prst="line">
              <a:avLst/>
            </a:prstGeom>
            <a:noFill/>
            <a:ln w="15875" cap="flat" cmpd="sng" algn="ctr">
              <a:solidFill>
                <a:srgbClr val="0033CC"/>
              </a:solidFill>
              <a:prstDash val="solid"/>
            </a:ln>
            <a:effectLst/>
          </p:spPr>
        </p:cxnSp>
        <p:cxnSp>
          <p:nvCxnSpPr>
            <p:cNvPr id="40" name="直線單箭頭接點 39"/>
            <p:cNvCxnSpPr/>
            <p:nvPr/>
          </p:nvCxnSpPr>
          <p:spPr>
            <a:xfrm>
              <a:off x="1811383" y="4715739"/>
              <a:ext cx="3096490" cy="0"/>
            </a:xfrm>
            <a:prstGeom prst="straightConnector1">
              <a:avLst/>
            </a:prstGeom>
            <a:noFill/>
            <a:ln w="15875" cap="flat" cmpd="sng" algn="ctr">
              <a:solidFill>
                <a:srgbClr val="0033CC"/>
              </a:solidFill>
              <a:prstDash val="solid"/>
              <a:tailEnd type="none"/>
            </a:ln>
            <a:effectLst/>
          </p:spPr>
        </p:cxnSp>
        <p:cxnSp>
          <p:nvCxnSpPr>
            <p:cNvPr id="41" name="直線接點 40"/>
            <p:cNvCxnSpPr/>
            <p:nvPr/>
          </p:nvCxnSpPr>
          <p:spPr>
            <a:xfrm>
              <a:off x="4377335" y="1585654"/>
              <a:ext cx="0" cy="2833978"/>
            </a:xfrm>
            <a:prstGeom prst="line">
              <a:avLst/>
            </a:prstGeom>
            <a:noFill/>
            <a:ln w="22225" cap="flat" cmpd="sng" algn="ctr">
              <a:solidFill>
                <a:srgbClr val="0033CC"/>
              </a:solidFill>
              <a:prstDash val="sysDash"/>
            </a:ln>
            <a:effectLst/>
          </p:spPr>
        </p:cxnSp>
        <p:grpSp>
          <p:nvGrpSpPr>
            <p:cNvPr id="42" name="群組 41"/>
            <p:cNvGrpSpPr/>
            <p:nvPr/>
          </p:nvGrpSpPr>
          <p:grpSpPr>
            <a:xfrm>
              <a:off x="83366" y="592950"/>
              <a:ext cx="1798216" cy="887218"/>
              <a:chOff x="83392" y="-416315"/>
              <a:chExt cx="1798832" cy="886052"/>
            </a:xfrm>
          </p:grpSpPr>
          <p:sp>
            <p:nvSpPr>
              <p:cNvPr id="66" name="Rounded Rectangle 3"/>
              <p:cNvSpPr/>
              <p:nvPr/>
            </p:nvSpPr>
            <p:spPr bwMode="auto">
              <a:xfrm>
                <a:off x="83397" y="-416315"/>
                <a:ext cx="1798827" cy="560843"/>
              </a:xfrm>
              <a:prstGeom prst="roundRect">
                <a:avLst/>
              </a:prstGeom>
              <a:solidFill>
                <a:srgbClr val="E5FFFF"/>
              </a:solidFill>
              <a:ln w="9525" cap="flat" cmpd="sng" algn="ctr">
                <a:solidFill>
                  <a:schemeClr val="tx1"/>
                </a:solidFill>
                <a:prstDash val="solid"/>
              </a:ln>
              <a:effectLst/>
            </p:spPr>
            <p:txBody>
              <a:bodyPr wrap="square" lIns="36000" tIns="18000" rIns="36000" bIns="0" anchor="t" anchorCtr="0">
                <a:noAutofit/>
              </a:bodyPr>
              <a:lstStyle/>
              <a:p>
                <a:pPr algn="ctr"/>
                <a:r>
                  <a:rPr lang="en-US"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Optimizing industry and enhancing competitiveness</a:t>
                </a:r>
                <a:endParaRPr 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7" name="矩形 66"/>
              <p:cNvSpPr/>
              <p:nvPr/>
            </p:nvSpPr>
            <p:spPr bwMode="auto">
              <a:xfrm>
                <a:off x="83392" y="-202653"/>
                <a:ext cx="1798827" cy="672390"/>
              </a:xfrm>
              <a:prstGeom prst="rect">
                <a:avLst/>
              </a:prstGeom>
              <a:solidFill>
                <a:srgbClr val="E5FFFF"/>
              </a:solidFill>
              <a:ln w="9525" cap="flat" cmpd="sng" algn="ctr">
                <a:solidFill>
                  <a:schemeClr val="tx1"/>
                </a:solidFill>
                <a:prstDash val="solid"/>
              </a:ln>
              <a:effectLst/>
            </p:spPr>
            <p:txBody>
              <a:bodyPr wrap="square" lIns="72000" tIns="36000" rIns="72000" bIns="0" anchor="t" anchorCtr="0">
                <a:noAutofit/>
              </a:bodyPr>
              <a:lstStyle/>
              <a:p>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Exports Transformation Action Plan; Action Plan for the Upgrading and Transformation of Industry; Increasing value and distinctiveness of traditional industries; Allowing </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service</a:t>
                </a:r>
                <a:r>
                  <a:rPr lang="en-US" altLang="zh-TW" sz="9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s</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industries to make better use of technology and become more international</a:t>
                </a:r>
                <a:endParaRPr lang="zh-TW"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grpSp>
          <p:nvGrpSpPr>
            <p:cNvPr id="43" name="群組 42"/>
            <p:cNvGrpSpPr/>
            <p:nvPr/>
          </p:nvGrpSpPr>
          <p:grpSpPr>
            <a:xfrm>
              <a:off x="82553" y="3384321"/>
              <a:ext cx="1798211" cy="720517"/>
              <a:chOff x="82571" y="689360"/>
              <a:chExt cx="1798609" cy="721034"/>
            </a:xfrm>
          </p:grpSpPr>
          <p:sp>
            <p:nvSpPr>
              <p:cNvPr id="64" name="Rounded Rectangle 3"/>
              <p:cNvSpPr/>
              <p:nvPr/>
            </p:nvSpPr>
            <p:spPr bwMode="auto">
              <a:xfrm>
                <a:off x="82571" y="689360"/>
                <a:ext cx="1798609" cy="624092"/>
              </a:xfrm>
              <a:prstGeom prst="roundRect">
                <a:avLst/>
              </a:prstGeom>
              <a:solidFill>
                <a:srgbClr val="E5FFFF"/>
              </a:solidFill>
              <a:ln w="9525" cap="flat" cmpd="sng" algn="ctr">
                <a:solidFill>
                  <a:schemeClr val="tx1"/>
                </a:solidFill>
                <a:prstDash val="solid"/>
              </a:ln>
              <a:effectLst/>
            </p:spPr>
            <p:txBody>
              <a:bodyPr wrap="square" lIns="36000" tIns="0" rIns="36000" bIns="0" anchor="t" anchorCtr="0">
                <a:noAutofit/>
              </a:bodyPr>
              <a:lstStyle/>
              <a:p>
                <a:pPr algn="ctr"/>
                <a:r>
                  <a:rPr lang="en-US"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Liberalizing, creating business opportunities, and encouraging investment</a:t>
                </a:r>
                <a:endParaRPr 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5" name="矩形 64"/>
              <p:cNvSpPr/>
              <p:nvPr/>
            </p:nvSpPr>
            <p:spPr bwMode="auto">
              <a:xfrm>
                <a:off x="85627" y="995983"/>
                <a:ext cx="1794407" cy="414411"/>
              </a:xfrm>
              <a:prstGeom prst="rect">
                <a:avLst/>
              </a:prstGeom>
              <a:solidFill>
                <a:srgbClr val="E5FFFF"/>
              </a:solidFill>
              <a:ln w="9525" cap="flat" cmpd="sng" algn="ctr">
                <a:solidFill>
                  <a:schemeClr val="tx1"/>
                </a:solidFill>
                <a:prstDash val="solid"/>
              </a:ln>
              <a:effectLst/>
            </p:spPr>
            <p:txBody>
              <a:bodyPr wrap="square" lIns="36000" tIns="36000" rIns="36000" bIns="0" anchor="t" anchorCtr="0">
                <a:noAutofit/>
              </a:bodyPr>
              <a:lstStyle/>
              <a:p>
                <a:r>
                  <a:rPr lang="zh-TW" altLang="en-US"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Promote FEPZs and open up business opportunities</a:t>
                </a:r>
                <a:endParaRPr lang="zh-TW"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Deregulation and improvement of the investment</a:t>
                </a:r>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a:r>
                <a:b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environment</a:t>
                </a:r>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grpSp>
          <p:nvGrpSpPr>
            <p:cNvPr id="44" name="群組 43"/>
            <p:cNvGrpSpPr/>
            <p:nvPr/>
          </p:nvGrpSpPr>
          <p:grpSpPr>
            <a:xfrm>
              <a:off x="79681" y="1538058"/>
              <a:ext cx="1801898" cy="1765578"/>
              <a:chOff x="79698" y="-2065353"/>
              <a:chExt cx="1802299" cy="1766858"/>
            </a:xfrm>
          </p:grpSpPr>
          <p:sp>
            <p:nvSpPr>
              <p:cNvPr id="60" name="Rounded Rectangle 3"/>
              <p:cNvSpPr/>
              <p:nvPr/>
            </p:nvSpPr>
            <p:spPr bwMode="auto">
              <a:xfrm>
                <a:off x="83386" y="-2065353"/>
                <a:ext cx="1798611" cy="1034801"/>
              </a:xfrm>
              <a:prstGeom prst="roundRect">
                <a:avLst>
                  <a:gd name="adj" fmla="val 10872"/>
                </a:avLst>
              </a:prstGeom>
              <a:solidFill>
                <a:srgbClr val="E5FFFF"/>
              </a:solidFill>
              <a:ln w="9525" cap="flat" cmpd="sng" algn="ctr">
                <a:solidFill>
                  <a:schemeClr val="tx1"/>
                </a:solidFill>
                <a:prstDash val="solid"/>
              </a:ln>
              <a:effectLst/>
            </p:spPr>
            <p:txBody>
              <a:bodyPr wrap="square" lIns="36000" tIns="0" rIns="36000" bIns="0" anchor="t" anchorCtr="0">
                <a:noAutofit/>
              </a:bodyPr>
              <a:lstStyle/>
              <a:p>
                <a:pPr algn="ctr"/>
                <a:endParaRPr lang="zh-TW" sz="1600" dirty="0">
                  <a:solidFill>
                    <a:srgbClr val="003300"/>
                  </a:solidFill>
                  <a:latin typeface="微軟正黑體" panose="020B0604030504040204" pitchFamily="34" charset="-120"/>
                  <a:ea typeface="微軟正黑體" panose="020B0604030504040204" pitchFamily="34" charset="-120"/>
                  <a:cs typeface="Times New Roman"/>
                </a:endParaRPr>
              </a:p>
            </p:txBody>
          </p:sp>
          <p:cxnSp>
            <p:nvCxnSpPr>
              <p:cNvPr id="61" name="Line 12"/>
              <p:cNvCxnSpPr/>
              <p:nvPr/>
            </p:nvCxnSpPr>
            <p:spPr bwMode="auto">
              <a:xfrm>
                <a:off x="83386" y="-1750469"/>
                <a:ext cx="1798611" cy="0"/>
              </a:xfrm>
              <a:prstGeom prst="line">
                <a:avLst/>
              </a:prstGeom>
              <a:noFill/>
              <a:ln w="9525" cap="flat" cmpd="sng" algn="ctr">
                <a:solidFill>
                  <a:schemeClr val="tx1"/>
                </a:solidFill>
                <a:prstDash val="solid"/>
                <a:headEnd/>
                <a:tailEnd/>
              </a:ln>
              <a:effectLst/>
              <a:extLst/>
            </p:spPr>
          </p:cxnSp>
          <p:sp>
            <p:nvSpPr>
              <p:cNvPr id="62" name="Rounded Rectangle 3"/>
              <p:cNvSpPr/>
              <p:nvPr/>
            </p:nvSpPr>
            <p:spPr bwMode="auto">
              <a:xfrm>
                <a:off x="79698" y="-945845"/>
                <a:ext cx="1798611" cy="563457"/>
              </a:xfrm>
              <a:prstGeom prst="roundRect">
                <a:avLst>
                  <a:gd name="adj" fmla="val 10872"/>
                </a:avLst>
              </a:prstGeom>
              <a:solidFill>
                <a:srgbClr val="E5FFFF"/>
              </a:solidFill>
              <a:ln w="9525" cap="flat" cmpd="sng" algn="ctr">
                <a:solidFill>
                  <a:schemeClr val="tx1"/>
                </a:solidFill>
                <a:prstDash val="solid"/>
              </a:ln>
              <a:effectLst/>
            </p:spPr>
            <p:txBody>
              <a:bodyPr wrap="square" lIns="36000" tIns="18000" rIns="36000" bIns="0" anchor="t" anchorCtr="0">
                <a:noAutofit/>
              </a:bodyPr>
              <a:lstStyle/>
              <a:p>
                <a:pPr algn="ctr"/>
                <a:r>
                  <a:rPr lang="en-US"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Encouraging R&amp;D and the commercialization of its results: </a:t>
                </a:r>
                <a:endParaRPr lang="zh-TW"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3" name="矩形 62"/>
              <p:cNvSpPr/>
              <p:nvPr/>
            </p:nvSpPr>
            <p:spPr bwMode="auto">
              <a:xfrm>
                <a:off x="79698" y="-745032"/>
                <a:ext cx="1798611" cy="446537"/>
              </a:xfrm>
              <a:prstGeom prst="rect">
                <a:avLst/>
              </a:prstGeom>
              <a:solidFill>
                <a:srgbClr val="E5FFFF"/>
              </a:solidFill>
              <a:ln w="9525" cap="flat" cmpd="sng" algn="ctr">
                <a:solidFill>
                  <a:schemeClr val="tx1"/>
                </a:solidFill>
                <a:prstDash val="solid"/>
              </a:ln>
              <a:effectLst/>
            </p:spPr>
            <p:txBody>
              <a:bodyPr wrap="square" lIns="72000" tIns="36000" rIns="72000" bIns="0" anchor="t" anchorCtr="0">
                <a:noAutofit/>
              </a:bodyPr>
              <a:lstStyle/>
              <a:p>
                <a:pPr algn="just"/>
                <a:r>
                  <a:rPr lang="zh-TW" altLang="en-US" sz="900" b="1"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Amending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the Statute for Industrial </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Innovation</a:t>
                </a:r>
              </a:p>
              <a:p>
                <a:pPr algn="just"/>
                <a:r>
                  <a:rPr lang="zh-TW" altLang="en-US" sz="900" b="1"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From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IP to IPO </a:t>
                </a:r>
              </a:p>
              <a:p>
                <a:pPr algn="just"/>
                <a:r>
                  <a:rPr lang="zh-TW" altLang="en-US" sz="900" b="1"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Business Angel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Plan</a:t>
                </a:r>
                <a:endParaRPr 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grpSp>
          <p:nvGrpSpPr>
            <p:cNvPr id="45" name="群組 44"/>
            <p:cNvGrpSpPr/>
            <p:nvPr/>
          </p:nvGrpSpPr>
          <p:grpSpPr>
            <a:xfrm>
              <a:off x="82550" y="4135271"/>
              <a:ext cx="1798212" cy="926131"/>
              <a:chOff x="82569" y="-373403"/>
              <a:chExt cx="1798608" cy="926800"/>
            </a:xfrm>
          </p:grpSpPr>
          <p:sp>
            <p:nvSpPr>
              <p:cNvPr id="58" name="Rounded Rectangle 3"/>
              <p:cNvSpPr/>
              <p:nvPr/>
            </p:nvSpPr>
            <p:spPr bwMode="auto">
              <a:xfrm>
                <a:off x="82569" y="-373403"/>
                <a:ext cx="1798607" cy="842526"/>
              </a:xfrm>
              <a:prstGeom prst="roundRect">
                <a:avLst/>
              </a:prstGeom>
              <a:solidFill>
                <a:srgbClr val="E5FFFF"/>
              </a:solidFill>
              <a:ln w="9525" cap="flat" cmpd="sng" algn="ctr">
                <a:solidFill>
                  <a:schemeClr val="tx1"/>
                </a:solidFill>
                <a:prstDash val="solid"/>
              </a:ln>
              <a:effectLst/>
            </p:spPr>
            <p:txBody>
              <a:bodyPr wrap="square" lIns="36000" tIns="0" rIns="36000" bIns="0" anchor="t" anchorCtr="0">
                <a:noAutofit/>
              </a:bodyPr>
              <a:lstStyle/>
              <a:p>
                <a:pPr algn="ctr"/>
                <a:r>
                  <a:rPr lang="en-US"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Spurring employment</a:t>
                </a:r>
                <a:endParaRPr 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59" name="矩形 58"/>
              <p:cNvSpPr/>
              <p:nvPr/>
            </p:nvSpPr>
            <p:spPr bwMode="auto">
              <a:xfrm>
                <a:off x="82570" y="-166325"/>
                <a:ext cx="1798607" cy="719722"/>
              </a:xfrm>
              <a:prstGeom prst="rect">
                <a:avLst/>
              </a:prstGeom>
              <a:solidFill>
                <a:srgbClr val="E5FFFF"/>
              </a:solidFill>
              <a:ln w="9525" cap="flat" cmpd="sng" algn="ctr">
                <a:solidFill>
                  <a:schemeClr val="tx1"/>
                </a:solidFill>
                <a:prstDash val="solid"/>
              </a:ln>
              <a:effectLst/>
            </p:spPr>
            <p:txBody>
              <a:bodyPr wrap="square" lIns="36000" tIns="36000" rIns="36000" bIns="0" anchor="t" anchorCtr="0">
                <a:noAutofit/>
              </a:bodyPr>
              <a:lstStyle/>
              <a:p>
                <a:pPr>
                  <a:lnSpc>
                    <a:spcPts val="1200"/>
                  </a:lnSpc>
                </a:pPr>
                <a:r>
                  <a:rPr lang="zh-TW" altLang="en-US" sz="900" b="1"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Promoting private investment and generating local </a:t>
                </a:r>
                <a:b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br>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employment </a:t>
                </a:r>
                <a:endParaRPr lang="zh-TW"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a:lnSpc>
                    <a:spcPts val="1200"/>
                  </a:lnSpc>
                </a:pPr>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Promoting the Youth Entrepreneurship Program</a:t>
                </a:r>
                <a:endParaRPr lang="zh-TW"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a:lnSpc>
                    <a:spcPts val="1200"/>
                  </a:lnSpc>
                  <a:spcBef>
                    <a:spcPts val="600"/>
                  </a:spcBef>
                </a:pPr>
                <a:r>
                  <a:rPr lang="zh-TW" altLang="en-US"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Strengthening human capital to boost employment rate</a:t>
                </a:r>
                <a:endParaRPr 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grpSp>
        <p:cxnSp>
          <p:nvCxnSpPr>
            <p:cNvPr id="46" name="直線單箭頭接點 45"/>
            <p:cNvCxnSpPr>
              <a:stCxn id="32" idx="4"/>
              <a:endCxn id="33" idx="0"/>
            </p:cNvCxnSpPr>
            <p:nvPr/>
          </p:nvCxnSpPr>
          <p:spPr>
            <a:xfrm>
              <a:off x="2692339" y="2821575"/>
              <a:ext cx="77" cy="347591"/>
            </a:xfrm>
            <a:prstGeom prst="straightConnector1">
              <a:avLst/>
            </a:prstGeom>
            <a:ln w="15875">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單箭頭接點 46"/>
            <p:cNvCxnSpPr>
              <a:stCxn id="32" idx="0"/>
              <a:endCxn id="25" idx="2"/>
            </p:cNvCxnSpPr>
            <p:nvPr/>
          </p:nvCxnSpPr>
          <p:spPr>
            <a:xfrm flipV="1">
              <a:off x="2692339" y="1116809"/>
              <a:ext cx="77" cy="991369"/>
            </a:xfrm>
            <a:prstGeom prst="straightConnector1">
              <a:avLst/>
            </a:prstGeom>
            <a:noFill/>
            <a:ln w="15875" cap="flat" cmpd="sng" algn="ctr">
              <a:solidFill>
                <a:srgbClr val="0033CC"/>
              </a:solidFill>
              <a:prstDash val="solid"/>
              <a:tailEnd type="triangle"/>
            </a:ln>
            <a:effectLst/>
          </p:spPr>
        </p:cxnSp>
        <p:cxnSp>
          <p:nvCxnSpPr>
            <p:cNvPr id="48" name="直線接點 47"/>
            <p:cNvCxnSpPr/>
            <p:nvPr/>
          </p:nvCxnSpPr>
          <p:spPr>
            <a:xfrm>
              <a:off x="3090396" y="4164420"/>
              <a:ext cx="252040" cy="0"/>
            </a:xfrm>
            <a:prstGeom prst="line">
              <a:avLst/>
            </a:prstGeom>
            <a:ln w="15875">
              <a:solidFill>
                <a:srgbClr val="0033CC"/>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接點 48"/>
            <p:cNvCxnSpPr/>
            <p:nvPr/>
          </p:nvCxnSpPr>
          <p:spPr>
            <a:xfrm>
              <a:off x="1882563" y="1138043"/>
              <a:ext cx="144004" cy="0"/>
            </a:xfrm>
            <a:prstGeom prst="line">
              <a:avLst/>
            </a:prstGeom>
            <a:noFill/>
            <a:ln w="15875" cap="flat" cmpd="sng" algn="ctr">
              <a:solidFill>
                <a:srgbClr val="0033CC"/>
              </a:solidFill>
              <a:prstDash val="solid"/>
            </a:ln>
            <a:effectLst/>
          </p:spPr>
        </p:cxnSp>
        <p:cxnSp>
          <p:nvCxnSpPr>
            <p:cNvPr id="50" name="直線接點 49"/>
            <p:cNvCxnSpPr/>
            <p:nvPr/>
          </p:nvCxnSpPr>
          <p:spPr>
            <a:xfrm>
              <a:off x="1882563" y="115198"/>
              <a:ext cx="144004" cy="0"/>
            </a:xfrm>
            <a:prstGeom prst="line">
              <a:avLst/>
            </a:prstGeom>
            <a:noFill/>
            <a:ln w="15875" cap="flat" cmpd="sng" algn="ctr">
              <a:solidFill>
                <a:srgbClr val="0033CC"/>
              </a:solidFill>
              <a:prstDash val="solid"/>
            </a:ln>
            <a:effectLst/>
          </p:spPr>
        </p:cxnSp>
        <p:cxnSp>
          <p:nvCxnSpPr>
            <p:cNvPr id="51" name="直線接點 50"/>
            <p:cNvCxnSpPr/>
            <p:nvPr/>
          </p:nvCxnSpPr>
          <p:spPr>
            <a:xfrm>
              <a:off x="2025970" y="115198"/>
              <a:ext cx="0" cy="1022681"/>
            </a:xfrm>
            <a:prstGeom prst="line">
              <a:avLst/>
            </a:prstGeom>
            <a:noFill/>
            <a:ln w="15875" cap="flat" cmpd="sng" algn="ctr">
              <a:solidFill>
                <a:srgbClr val="0033CC"/>
              </a:solidFill>
              <a:prstDash val="solid"/>
            </a:ln>
            <a:effectLst/>
          </p:spPr>
        </p:cxnSp>
        <p:cxnSp>
          <p:nvCxnSpPr>
            <p:cNvPr id="52" name="直線單箭頭接點 51"/>
            <p:cNvCxnSpPr/>
            <p:nvPr/>
          </p:nvCxnSpPr>
          <p:spPr>
            <a:xfrm>
              <a:off x="2025970" y="874366"/>
              <a:ext cx="180029" cy="0"/>
            </a:xfrm>
            <a:prstGeom prst="straightConnector1">
              <a:avLst/>
            </a:prstGeom>
            <a:noFill/>
            <a:ln w="15875" cap="flat" cmpd="sng" algn="ctr">
              <a:solidFill>
                <a:srgbClr val="0033CC"/>
              </a:solidFill>
              <a:prstDash val="solid"/>
              <a:tailEnd type="triangle"/>
            </a:ln>
            <a:effectLst/>
          </p:spPr>
        </p:cxnSp>
        <p:sp>
          <p:nvSpPr>
            <p:cNvPr id="53" name="圓角矩形 52"/>
            <p:cNvSpPr/>
            <p:nvPr/>
          </p:nvSpPr>
          <p:spPr>
            <a:xfrm>
              <a:off x="3355593" y="1956485"/>
              <a:ext cx="792125" cy="1060195"/>
            </a:xfrm>
            <a:prstGeom prst="roundRect">
              <a:avLst>
                <a:gd name="adj" fmla="val 14121"/>
              </a:avLst>
            </a:prstGeom>
            <a:solidFill>
              <a:srgbClr val="FFFFCC"/>
            </a:solidFill>
            <a:ln w="19050" cap="flat" cmpd="sng" algn="ctr">
              <a:solidFill>
                <a:srgbClr val="FFC000"/>
              </a:solidFill>
              <a:prstDash val="solid"/>
            </a:ln>
            <a:effectLst/>
          </p:spPr>
          <p:txBody>
            <a:bodyPr spcFirstLastPara="0" vert="horz" wrap="square" lIns="38100" tIns="38100" rIns="38100" bIns="38100" numCol="1" spcCol="1270" anchor="ctr" anchorCtr="0">
              <a:noAutofit/>
            </a:bodyPr>
            <a:lstStyle/>
            <a:p>
              <a:pPr marL="4763" algn="ctr" fontAlgn="base">
                <a:lnSpc>
                  <a:spcPct val="120000"/>
                </a:lnSpc>
              </a:pPr>
              <a:r>
                <a:rPr lang="en-US" altLang="zh-TW" sz="1400" dirty="0" smtClean="0">
                  <a:latin typeface="Times New Roman" panose="02020603050405020304" pitchFamily="18" charset="0"/>
                  <a:ea typeface="微軟正黑體" panose="020B0604030504040204" pitchFamily="34" charset="-120"/>
                  <a:cs typeface="Times New Roman" panose="02020603050405020304" pitchFamily="18" charset="0"/>
                </a:rPr>
                <a:t>Boosted private investments</a:t>
              </a:r>
              <a:endParaRPr lang="zh-TW" altLang="zh-TW" sz="1400" dirty="0">
                <a:latin typeface="Times New Roman" panose="02020603050405020304" pitchFamily="18" charset="0"/>
                <a:ea typeface="微軟正黑體" panose="020B0604030504040204" pitchFamily="34" charset="-120"/>
                <a:cs typeface="Times New Roman" panose="02020603050405020304" pitchFamily="18" charset="0"/>
              </a:endParaRPr>
            </a:p>
          </p:txBody>
        </p:sp>
        <p:cxnSp>
          <p:nvCxnSpPr>
            <p:cNvPr id="54" name="直線接點 53"/>
            <p:cNvCxnSpPr/>
            <p:nvPr/>
          </p:nvCxnSpPr>
          <p:spPr>
            <a:xfrm>
              <a:off x="3268693" y="2478078"/>
              <a:ext cx="86901" cy="0"/>
            </a:xfrm>
            <a:prstGeom prst="line">
              <a:avLst/>
            </a:prstGeom>
            <a:noFill/>
            <a:ln w="15875" cap="flat" cmpd="sng" algn="ctr">
              <a:solidFill>
                <a:srgbClr val="0033CC"/>
              </a:solidFill>
              <a:prstDash val="solid"/>
              <a:tailEnd type="triangle"/>
            </a:ln>
            <a:effectLst/>
          </p:spPr>
        </p:cxnSp>
        <p:cxnSp>
          <p:nvCxnSpPr>
            <p:cNvPr id="55" name="直線接點 54"/>
            <p:cNvCxnSpPr/>
            <p:nvPr/>
          </p:nvCxnSpPr>
          <p:spPr>
            <a:xfrm>
              <a:off x="1879978" y="2775753"/>
              <a:ext cx="144004" cy="0"/>
            </a:xfrm>
            <a:prstGeom prst="line">
              <a:avLst/>
            </a:prstGeom>
            <a:noFill/>
            <a:ln w="15875" cap="flat" cmpd="sng" algn="ctr">
              <a:solidFill>
                <a:srgbClr val="0033CC"/>
              </a:solidFill>
              <a:prstDash val="solid"/>
            </a:ln>
            <a:effectLst/>
          </p:spPr>
        </p:cxnSp>
        <p:cxnSp>
          <p:nvCxnSpPr>
            <p:cNvPr id="56" name="直線接點 55"/>
            <p:cNvCxnSpPr/>
            <p:nvPr/>
          </p:nvCxnSpPr>
          <p:spPr>
            <a:xfrm>
              <a:off x="1879978" y="1830972"/>
              <a:ext cx="144004" cy="0"/>
            </a:xfrm>
            <a:prstGeom prst="line">
              <a:avLst/>
            </a:prstGeom>
            <a:noFill/>
            <a:ln w="15875" cap="flat" cmpd="sng" algn="ctr">
              <a:solidFill>
                <a:srgbClr val="0033CC"/>
              </a:solidFill>
              <a:prstDash val="solid"/>
            </a:ln>
            <a:effectLst/>
          </p:spPr>
        </p:cxnSp>
        <p:cxnSp>
          <p:nvCxnSpPr>
            <p:cNvPr id="57" name="直線接點 56"/>
            <p:cNvCxnSpPr/>
            <p:nvPr/>
          </p:nvCxnSpPr>
          <p:spPr>
            <a:xfrm>
              <a:off x="2023389" y="1824086"/>
              <a:ext cx="0" cy="951667"/>
            </a:xfrm>
            <a:prstGeom prst="line">
              <a:avLst/>
            </a:prstGeom>
            <a:noFill/>
            <a:ln w="15875" cap="flat" cmpd="sng" algn="ctr">
              <a:solidFill>
                <a:srgbClr val="0033CC"/>
              </a:solidFill>
              <a:prstDash val="solid"/>
            </a:ln>
            <a:effectLst/>
          </p:spPr>
        </p:cxnSp>
      </p:grpSp>
      <p:cxnSp>
        <p:nvCxnSpPr>
          <p:cNvPr id="70" name="直線單箭頭接點 69"/>
          <p:cNvCxnSpPr>
            <a:stCxn id="33" idx="2"/>
            <a:endCxn id="27" idx="0"/>
          </p:cNvCxnSpPr>
          <p:nvPr/>
        </p:nvCxnSpPr>
        <p:spPr>
          <a:xfrm>
            <a:off x="4573705" y="5206513"/>
            <a:ext cx="516" cy="306447"/>
          </a:xfrm>
          <a:prstGeom prst="straightConnector1">
            <a:avLst/>
          </a:prstGeom>
          <a:noFill/>
          <a:ln w="15875" cap="flat" cmpd="sng" algn="ctr">
            <a:solidFill>
              <a:srgbClr val="0033CC"/>
            </a:solidFill>
            <a:prstDash val="solid"/>
            <a:tailEnd type="triangle"/>
          </a:ln>
          <a:effectLst/>
        </p:spPr>
      </p:cxnSp>
      <p:cxnSp>
        <p:nvCxnSpPr>
          <p:cNvPr id="71" name="直線接點 70"/>
          <p:cNvCxnSpPr/>
          <p:nvPr/>
        </p:nvCxnSpPr>
        <p:spPr>
          <a:xfrm>
            <a:off x="7090520" y="5249017"/>
            <a:ext cx="141012" cy="0"/>
          </a:xfrm>
          <a:prstGeom prst="line">
            <a:avLst/>
          </a:prstGeom>
          <a:ln w="15875">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72" name="直線接點 71"/>
          <p:cNvCxnSpPr/>
          <p:nvPr/>
        </p:nvCxnSpPr>
        <p:spPr>
          <a:xfrm>
            <a:off x="7123021" y="5672248"/>
            <a:ext cx="598711" cy="0"/>
          </a:xfrm>
          <a:prstGeom prst="line">
            <a:avLst/>
          </a:prstGeom>
          <a:ln w="22225">
            <a:solidFill>
              <a:srgbClr val="0033CC"/>
            </a:solidFill>
            <a:prstDash val="sysDash"/>
            <a:headEnd type="triangle"/>
          </a:ln>
        </p:spPr>
        <p:style>
          <a:lnRef idx="1">
            <a:schemeClr val="accent1"/>
          </a:lnRef>
          <a:fillRef idx="0">
            <a:schemeClr val="accent1"/>
          </a:fillRef>
          <a:effectRef idx="0">
            <a:schemeClr val="accent1"/>
          </a:effectRef>
          <a:fontRef idx="minor">
            <a:schemeClr val="tx1"/>
          </a:fontRef>
        </p:style>
      </p:cxnSp>
      <p:cxnSp>
        <p:nvCxnSpPr>
          <p:cNvPr id="73" name="直線接點 72"/>
          <p:cNvCxnSpPr/>
          <p:nvPr/>
        </p:nvCxnSpPr>
        <p:spPr>
          <a:xfrm>
            <a:off x="7455895" y="2701062"/>
            <a:ext cx="303980" cy="0"/>
          </a:xfrm>
          <a:prstGeom prst="line">
            <a:avLst/>
          </a:prstGeom>
          <a:ln w="22225">
            <a:solidFill>
              <a:srgbClr val="0033CC"/>
            </a:solidFill>
            <a:prstDash val="sysDash"/>
          </a:ln>
        </p:spPr>
        <p:style>
          <a:lnRef idx="1">
            <a:schemeClr val="accent1"/>
          </a:lnRef>
          <a:fillRef idx="0">
            <a:schemeClr val="accent1"/>
          </a:fillRef>
          <a:effectRef idx="0">
            <a:schemeClr val="accent1"/>
          </a:effectRef>
          <a:fontRef idx="minor">
            <a:schemeClr val="tx1"/>
          </a:fontRef>
        </p:style>
      </p:cxnSp>
      <p:cxnSp>
        <p:nvCxnSpPr>
          <p:cNvPr id="74" name="直線單箭頭接點 73"/>
          <p:cNvCxnSpPr/>
          <p:nvPr/>
        </p:nvCxnSpPr>
        <p:spPr>
          <a:xfrm>
            <a:off x="8361738" y="5909681"/>
            <a:ext cx="0" cy="400550"/>
          </a:xfrm>
          <a:prstGeom prst="straightConnector1">
            <a:avLst/>
          </a:prstGeom>
          <a:noFill/>
          <a:ln w="15875" cap="flat" cmpd="sng" algn="ctr">
            <a:solidFill>
              <a:srgbClr val="0033CC"/>
            </a:solidFill>
            <a:prstDash val="solid"/>
            <a:headEnd type="triangle"/>
            <a:tailEnd type="none"/>
          </a:ln>
          <a:effectLst/>
        </p:spPr>
      </p:cxnSp>
      <p:cxnSp>
        <p:nvCxnSpPr>
          <p:cNvPr id="75" name="直線接點 74"/>
          <p:cNvCxnSpPr/>
          <p:nvPr/>
        </p:nvCxnSpPr>
        <p:spPr>
          <a:xfrm>
            <a:off x="3427191" y="3711600"/>
            <a:ext cx="173925" cy="0"/>
          </a:xfrm>
          <a:prstGeom prst="line">
            <a:avLst/>
          </a:prstGeom>
          <a:noFill/>
          <a:ln w="15875" cap="flat" cmpd="sng" algn="ctr">
            <a:solidFill>
              <a:srgbClr val="0033CC"/>
            </a:solidFill>
            <a:prstDash val="solid"/>
            <a:tailEnd type="triangle"/>
          </a:ln>
          <a:effectLst/>
        </p:spPr>
      </p:cxnSp>
      <p:sp>
        <p:nvSpPr>
          <p:cNvPr id="76" name="Down Arrow 1"/>
          <p:cNvSpPr>
            <a:spLocks noChangeArrowheads="1"/>
          </p:cNvSpPr>
          <p:nvPr/>
        </p:nvSpPr>
        <p:spPr bwMode="auto">
          <a:xfrm>
            <a:off x="4140297" y="313317"/>
            <a:ext cx="2527204" cy="3952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6000" tIns="36000" rIns="36000" bIns="36000" numCol="1" anchor="ctr" anchorCtr="0" compatLnSpc="1">
            <a:prstTxWarp prst="textNoShape">
              <a:avLst/>
            </a:prstTxWarp>
          </a:bodyPr>
          <a:lstStyle>
            <a:lvl1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1pPr>
            <a:lvl2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2pPr>
            <a:lvl3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3pPr>
            <a:lvl4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4pPr>
            <a:lvl5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5pPr>
            <a:lvl6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6pPr>
            <a:lvl7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7pPr>
            <a:lvl8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8pPr>
            <a:lvl9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9pPr>
          </a:lstStyle>
          <a:p>
            <a:pPr lvl="0" algn="ctr">
              <a:tabLst>
                <a:tab pos="2438400" algn="l"/>
                <a:tab pos="3048000" algn="l"/>
                <a:tab pos="3657600" algn="l"/>
              </a:tabLst>
            </a:pPr>
            <a:r>
              <a:rPr lang="en-US" altLang="zh-TW" sz="1600" u="sng" dirty="0">
                <a:solidFill>
                  <a:srgbClr val="0033CC"/>
                </a:solidFill>
                <a:latin typeface="微軟正黑體" panose="020B0604030504040204" pitchFamily="34" charset="-120"/>
                <a:ea typeface="微軟正黑體" panose="020B0604030504040204" pitchFamily="34" charset="-120"/>
                <a:cs typeface="+mn-cs"/>
              </a:rPr>
              <a:t>Driving Forces </a:t>
            </a:r>
            <a:r>
              <a:rPr kumimoji="1" lang="en-US" altLang="zh-TW" sz="1600" i="0" u="sng" strike="noStrike" cap="none" normalizeH="0" baseline="0" dirty="0" smtClean="0">
                <a:ln>
                  <a:noFill/>
                </a:ln>
                <a:solidFill>
                  <a:srgbClr val="0033CC"/>
                </a:solidFill>
                <a:effectLst/>
                <a:latin typeface="微軟正黑體" panose="020B0604030504040204" pitchFamily="34" charset="-120"/>
                <a:ea typeface="微軟正黑體" panose="020B0604030504040204" pitchFamily="34" charset="-120"/>
                <a:cs typeface="+mn-cs"/>
              </a:rPr>
              <a:t>of Growth</a:t>
            </a:r>
            <a:endParaRPr kumimoji="1" lang="zh-TW" altLang="zh-TW" sz="1600" i="0" u="sng" strike="noStrike" cap="none" normalizeH="0" baseline="0" dirty="0" smtClean="0">
              <a:ln>
                <a:noFill/>
              </a:ln>
              <a:solidFill>
                <a:srgbClr val="0033CC"/>
              </a:solidFill>
              <a:effectLst/>
              <a:latin typeface="微軟正黑體" panose="020B0604030504040204" pitchFamily="34" charset="-120"/>
              <a:ea typeface="微軟正黑體" panose="020B0604030504040204" pitchFamily="34" charset="-120"/>
            </a:endParaRPr>
          </a:p>
        </p:txBody>
      </p:sp>
      <p:sp>
        <p:nvSpPr>
          <p:cNvPr id="77" name="AutoShape 1"/>
          <p:cNvSpPr>
            <a:spLocks noChangeArrowheads="1"/>
          </p:cNvSpPr>
          <p:nvPr/>
        </p:nvSpPr>
        <p:spPr bwMode="auto">
          <a:xfrm>
            <a:off x="7712655" y="310193"/>
            <a:ext cx="1235368" cy="39528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6000" tIns="36000" rIns="36000" bIns="36000" numCol="1" anchor="ctr" anchorCtr="0" compatLnSpc="1">
            <a:prstTxWarp prst="textNoShape">
              <a:avLst/>
            </a:prstTxWarp>
          </a:bodyPr>
          <a:lstStyle>
            <a:lvl1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1pPr>
            <a:lvl2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2pPr>
            <a:lvl3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3pPr>
            <a:lvl4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4pPr>
            <a:lvl5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5pPr>
            <a:lvl6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6pPr>
            <a:lvl7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7pPr>
            <a:lvl8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8pPr>
            <a:lvl9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9pPr>
          </a:lstStyle>
          <a:p>
            <a:pPr lvl="0" algn="ctr"/>
            <a:r>
              <a:rPr lang="en-US" altLang="zh-TW" sz="1600" u="sng" dirty="0">
                <a:solidFill>
                  <a:srgbClr val="0033CC"/>
                </a:solidFill>
                <a:latin typeface="微軟正黑體" panose="020B0604030504040204" pitchFamily="34" charset="-120"/>
                <a:ea typeface="微軟正黑體" panose="020B0604030504040204" pitchFamily="34" charset="-120"/>
                <a:cs typeface="+mn-cs"/>
              </a:rPr>
              <a:t>Targets</a:t>
            </a:r>
            <a:endParaRPr lang="zh-TW" altLang="zh-TW" sz="1600" u="sng" dirty="0">
              <a:solidFill>
                <a:srgbClr val="0033CC"/>
              </a:solidFill>
              <a:latin typeface="微軟正黑體" panose="020B0604030504040204" pitchFamily="34" charset="-120"/>
              <a:ea typeface="微軟正黑體" panose="020B0604030504040204" pitchFamily="34" charset="-120"/>
              <a:cs typeface="+mn-cs"/>
            </a:endParaRPr>
          </a:p>
        </p:txBody>
      </p:sp>
      <p:sp>
        <p:nvSpPr>
          <p:cNvPr id="78"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TW" altLang="en-US"/>
          </a:p>
        </p:txBody>
      </p:sp>
      <p:sp>
        <p:nvSpPr>
          <p:cNvPr id="79" name="Rectangle 6"/>
          <p:cNvSpPr>
            <a:spLocks noChangeArrowheads="1"/>
          </p:cNvSpPr>
          <p:nvPr/>
        </p:nvSpPr>
        <p:spPr bwMode="auto">
          <a:xfrm>
            <a:off x="68580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65125"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1pPr>
            <a:lvl2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2pPr>
            <a:lvl3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3pPr>
            <a:lvl4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4pPr>
            <a:lvl5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5pPr>
            <a:lvl6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6pPr>
            <a:lvl7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7pPr>
            <a:lvl8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8pPr>
            <a:lvl9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pitchFamily="34" charset="0"/>
                <a:ea typeface="新細明體" pitchFamily="18" charset="-120"/>
                <a:cs typeface="新細明體" pitchFamily="18" charset="-120"/>
              </a:defRPr>
            </a:lvl9pPr>
          </a:lstStyle>
          <a:p>
            <a:pPr marL="0" marR="0" lvl="0" indent="365125" algn="l" defTabSz="914400" rtl="0" eaLnBrk="1" fontAlgn="base" latinLnBrk="0" hangingPunct="1">
              <a:lnSpc>
                <a:spcPct val="100000"/>
              </a:lnSpc>
              <a:spcBef>
                <a:spcPct val="0"/>
              </a:spcBef>
              <a:spcAft>
                <a:spcPct val="0"/>
              </a:spcAft>
              <a:buClrTx/>
              <a:buSzTx/>
              <a:buFontTx/>
              <a:buNone/>
              <a:tabLst>
                <a:tab pos="609600" algn="l"/>
                <a:tab pos="1219200" algn="l"/>
                <a:tab pos="1828800" algn="l"/>
                <a:tab pos="2438400" algn="l"/>
                <a:tab pos="3048000" algn="l"/>
                <a:tab pos="3657600" algn="l"/>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
        <p:nvSpPr>
          <p:cNvPr id="80" name="Down Arrow 1"/>
          <p:cNvSpPr/>
          <p:nvPr/>
        </p:nvSpPr>
        <p:spPr>
          <a:xfrm>
            <a:off x="833227" y="273970"/>
            <a:ext cx="1628034" cy="395605"/>
          </a:xfrm>
          <a:prstGeom prst="roundRect">
            <a:avLst/>
          </a:prstGeom>
          <a:noFill/>
          <a:ln w="9525" cap="flat" cmpd="sng" algn="ctr">
            <a:noFill/>
            <a:prstDash val="solid"/>
          </a:ln>
          <a:effectLst/>
        </p:spPr>
        <p:txBody>
          <a:bodyPr wrap="square" lIns="36000" tIns="36000" rIns="36000" bIns="36000" anchor="ctr">
            <a:noAutofit/>
          </a:bodyPr>
          <a:lstStyle/>
          <a:p>
            <a:pPr algn="ctr" fontAlgn="ctr" hangingPunct="0">
              <a:lnSpc>
                <a:spcPts val="1400"/>
              </a:lnSpc>
              <a:spcAft>
                <a:spcPts val="0"/>
              </a:spcAft>
            </a:pPr>
            <a:r>
              <a:rPr lang="en-US" altLang="zh-TW" sz="1600" u="sng" spc="20" dirty="0" smtClean="0">
                <a:solidFill>
                  <a:srgbClr val="0033CC"/>
                </a:solidFill>
                <a:effectLst/>
                <a:latin typeface="微軟正黑體" panose="020B0604030504040204" pitchFamily="34" charset="-120"/>
                <a:ea typeface="微軟正黑體" panose="020B0604030504040204" pitchFamily="34" charset="-120"/>
              </a:rPr>
              <a:t>Major Policies</a:t>
            </a:r>
            <a:endParaRPr lang="zh-TW" sz="1600" dirty="0">
              <a:solidFill>
                <a:srgbClr val="0033CC"/>
              </a:solidFill>
              <a:effectLst/>
              <a:latin typeface="微軟正黑體" panose="020B0604030504040204" pitchFamily="34" charset="-120"/>
              <a:ea typeface="微軟正黑體" panose="020B0604030504040204" pitchFamily="34" charset="-120"/>
              <a:cs typeface="新細明體"/>
            </a:endParaRPr>
          </a:p>
        </p:txBody>
      </p:sp>
      <p:sp>
        <p:nvSpPr>
          <p:cNvPr id="81" name="Text Box 3"/>
          <p:cNvSpPr txBox="1">
            <a:spLocks noChangeArrowheads="1"/>
          </p:cNvSpPr>
          <p:nvPr/>
        </p:nvSpPr>
        <p:spPr bwMode="auto">
          <a:xfrm>
            <a:off x="0" y="33797"/>
            <a:ext cx="9144000" cy="299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defPPr>
              <a:defRPr lang="zh-TW"/>
            </a:defPPr>
            <a:lvl1pPr marL="174625" indent="-174625">
              <a:lnSpc>
                <a:spcPct val="90000"/>
              </a:lnSpc>
              <a:buClr>
                <a:srgbClr val="006600"/>
              </a:buClr>
              <a:defRPr kumimoji="1">
                <a:solidFill>
                  <a:srgbClr val="7030A0"/>
                </a:solidFill>
                <a:latin typeface="Times New Roman" panose="02020603050405020304" pitchFamily="18" charset="0"/>
                <a:ea typeface="標楷體" panose="03000509000000000000" pitchFamily="65" charset="-120"/>
                <a:cs typeface="Times New Roman" panose="02020603050405020304" pitchFamily="18" charset="0"/>
              </a:defRPr>
            </a:lvl1pPr>
            <a:lvl2pPr marL="37931725" indent="-37474525">
              <a:defRPr kumimoji="1">
                <a:latin typeface="Arial" charset="0"/>
                <a:ea typeface="新細明體" pitchFamily="18" charset="-120"/>
              </a:defRPr>
            </a:lvl2pPr>
            <a:lvl3pPr>
              <a:defRPr kumimoji="1">
                <a:latin typeface="Arial" charset="0"/>
                <a:ea typeface="新細明體" pitchFamily="18" charset="-120"/>
              </a:defRPr>
            </a:lvl3pPr>
            <a:lvl4pPr>
              <a:defRPr kumimoji="1">
                <a:latin typeface="Arial" charset="0"/>
                <a:ea typeface="新細明體" pitchFamily="18" charset="-120"/>
              </a:defRPr>
            </a:lvl4pPr>
            <a:lvl5pPr>
              <a:defRPr kumimoji="1">
                <a:latin typeface="Arial" charset="0"/>
                <a:ea typeface="新細明體" pitchFamily="18" charset="-120"/>
              </a:defRPr>
            </a:lvl5pPr>
            <a:lvl6pPr marL="457200" fontAlgn="base">
              <a:spcBef>
                <a:spcPct val="0"/>
              </a:spcBef>
              <a:spcAft>
                <a:spcPct val="0"/>
              </a:spcAft>
              <a:defRPr kumimoji="1">
                <a:latin typeface="Arial" charset="0"/>
                <a:ea typeface="新細明體" pitchFamily="18" charset="-120"/>
              </a:defRPr>
            </a:lvl6pPr>
            <a:lvl7pPr marL="914400" fontAlgn="base">
              <a:spcBef>
                <a:spcPct val="0"/>
              </a:spcBef>
              <a:spcAft>
                <a:spcPct val="0"/>
              </a:spcAft>
              <a:defRPr kumimoji="1">
                <a:latin typeface="Arial" charset="0"/>
                <a:ea typeface="新細明體" pitchFamily="18" charset="-120"/>
              </a:defRPr>
            </a:lvl7pPr>
            <a:lvl8pPr marL="1371600" fontAlgn="base">
              <a:spcBef>
                <a:spcPct val="0"/>
              </a:spcBef>
              <a:spcAft>
                <a:spcPct val="0"/>
              </a:spcAft>
              <a:defRPr kumimoji="1">
                <a:latin typeface="Arial" charset="0"/>
                <a:ea typeface="新細明體" pitchFamily="18" charset="-120"/>
              </a:defRPr>
            </a:lvl8pPr>
            <a:lvl9pPr marL="1828800" fontAlgn="base">
              <a:spcBef>
                <a:spcPct val="0"/>
              </a:spcBef>
              <a:spcAft>
                <a:spcPct val="0"/>
              </a:spcAft>
              <a:defRPr kumimoji="1">
                <a:latin typeface="Arial" charset="0"/>
                <a:ea typeface="新細明體" pitchFamily="18" charset="-120"/>
              </a:defRPr>
            </a:lvl9pPr>
          </a:lstStyle>
          <a:p>
            <a:r>
              <a:rPr lang="zh-TW" altLang="en-US" sz="2200" dirty="0"/>
              <a:t>　</a:t>
            </a:r>
            <a:r>
              <a:rPr lang="en-US" altLang="zh-TW" sz="2200" dirty="0"/>
              <a:t>(3) Major policy priorities</a:t>
            </a:r>
            <a:endParaRPr lang="zh-TW" altLang="en-US" sz="2200" dirty="0"/>
          </a:p>
        </p:txBody>
      </p:sp>
      <p:sp>
        <p:nvSpPr>
          <p:cNvPr id="82" name="矩形 81"/>
          <p:cNvSpPr/>
          <p:nvPr/>
        </p:nvSpPr>
        <p:spPr>
          <a:xfrm>
            <a:off x="106444" y="3045718"/>
            <a:ext cx="3081600" cy="830997"/>
          </a:xfrm>
          <a:prstGeom prst="rect">
            <a:avLst/>
          </a:prstGeom>
          <a:noFill/>
        </p:spPr>
        <p:txBody>
          <a:bodyPr wrap="square" lIns="72000" tIns="0" rIns="72000" bIns="0">
            <a:spAutoFit/>
          </a:bodyPr>
          <a:lstStyle/>
          <a:p>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HeadStart Taiwan </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Program;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Reconnect Taiwan with Silicon Valley of </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Innovative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Industries, establishing presence in international </a:t>
            </a:r>
            <a:r>
              <a:rPr lang="en-US" altLang="zh-TW" sz="900" dirty="0" smtClean="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markets; </a:t>
            </a:r>
            <a:r>
              <a:rPr lang="en-US"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Regulatory Adjustment Plan for Virtual World Development; Establishing a platform for startup virtual-reality integration; Promoting platforms for cooperation between industry and academia</a:t>
            </a:r>
            <a:endParaRPr lang="zh-TW" altLang="zh-TW" sz="900"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83" name="矩形 82"/>
          <p:cNvSpPr/>
          <p:nvPr/>
        </p:nvSpPr>
        <p:spPr>
          <a:xfrm>
            <a:off x="272231" y="2669190"/>
            <a:ext cx="2720907" cy="276999"/>
          </a:xfrm>
          <a:prstGeom prst="rect">
            <a:avLst/>
          </a:prstGeom>
          <a:noFill/>
        </p:spPr>
        <p:txBody>
          <a:bodyPr wrap="square" lIns="0" tIns="0" rIns="0" bIns="0">
            <a:spAutoFit/>
          </a:bodyPr>
          <a:lstStyle/>
          <a:p>
            <a:pPr algn="ctr"/>
            <a:r>
              <a:rPr lang="en-US"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Virtual-reality integration to promote</a:t>
            </a:r>
          </a:p>
          <a:p>
            <a:pPr algn="ctr"/>
            <a:r>
              <a:rPr lang="en-US"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rPr>
              <a:t> innovative startups</a:t>
            </a:r>
            <a:endParaRPr lang="zh-TW" altLang="zh-TW" sz="900" b="1" dirty="0">
              <a:solidFill>
                <a:schemeClr val="tx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7467429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43"/>
          <p:cNvGraphicFramePr>
            <a:graphicFrameLocks/>
          </p:cNvGraphicFramePr>
          <p:nvPr>
            <p:extLst>
              <p:ext uri="{D42A27DB-BD31-4B8C-83A1-F6EECF244321}">
                <p14:modId xmlns:p14="http://schemas.microsoft.com/office/powerpoint/2010/main" val="2413199150"/>
              </p:ext>
            </p:extLst>
          </p:nvPr>
        </p:nvGraphicFramePr>
        <p:xfrm>
          <a:off x="624840" y="2131098"/>
          <a:ext cx="8214359" cy="4100369"/>
        </p:xfrm>
        <a:graphic>
          <a:graphicData uri="http://schemas.openxmlformats.org/drawingml/2006/table">
            <a:tbl>
              <a:tblPr/>
              <a:tblGrid>
                <a:gridCol w="3043832"/>
                <a:gridCol w="2229710"/>
                <a:gridCol w="2940817"/>
              </a:tblGrid>
              <a:tr h="1410158">
                <a:tc>
                  <a:txBody>
                    <a:bodyPr/>
                    <a:lstStyle/>
                    <a:p>
                      <a:pPr marL="0" marR="0" lvl="0" indent="0" algn="ctr" defTabSz="914400" rtl="0" eaLnBrk="1" fontAlgn="base" latinLnBrk="0" hangingPunct="1">
                        <a:lnSpc>
                          <a:spcPts val="2800"/>
                        </a:lnSpc>
                        <a:spcBef>
                          <a:spcPts val="100"/>
                        </a:spcBef>
                        <a:spcAft>
                          <a:spcPts val="100"/>
                        </a:spcAft>
                        <a:buClrTx/>
                        <a:buSzPct val="100000"/>
                        <a:buFontTx/>
                        <a:buNone/>
                        <a:tabLst/>
                      </a:pPr>
                      <a:r>
                        <a:rPr kumimoji="1" lang="en-US" altLang="zh-TW" sz="1800" b="0" i="0" u="none" strike="noStrike"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Item</a:t>
                      </a:r>
                      <a:endParaRPr kumimoji="1" lang="zh-TW" altLang="en-US" sz="1800" b="0" i="0" u="none" strike="noStrike"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18000" anchor="ctr" horzOverflow="overflow">
                    <a:lnL cap="flat">
                      <a:noFill/>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7FFE7"/>
                    </a:solidFill>
                  </a:tcPr>
                </a:tc>
                <a:tc>
                  <a:txBody>
                    <a:bodyPr/>
                    <a:lstStyle/>
                    <a:p>
                      <a:pPr marL="0" marR="0" lvl="0" indent="0" algn="ctr" defTabSz="914400" rtl="0" eaLnBrk="1" fontAlgn="base" latinLnBrk="0" hangingPunct="1">
                        <a:lnSpc>
                          <a:spcPct val="100000"/>
                        </a:lnSpc>
                        <a:spcBef>
                          <a:spcPts val="2400"/>
                        </a:spcBef>
                        <a:spcAft>
                          <a:spcPts val="100"/>
                        </a:spcAft>
                        <a:buClrTx/>
                        <a:buSzPct val="100000"/>
                        <a:buFontTx/>
                        <a:buNone/>
                        <a:tabLst>
                          <a:tab pos="360363" algn="dec"/>
                        </a:tabLst>
                      </a:pPr>
                      <a:r>
                        <a:rPr kumimoji="1" lang="en-US" altLang="zh-TW" sz="1800" b="0" i="0" u="none" strike="noStrike"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2015</a:t>
                      </a:r>
                    </a:p>
                    <a:p>
                      <a:pPr marL="0" marR="0" lvl="0" indent="0" algn="ctr" defTabSz="914400" rtl="0" eaLnBrk="1" fontAlgn="base" latinLnBrk="0" hangingPunct="1">
                        <a:lnSpc>
                          <a:spcPct val="100000"/>
                        </a:lnSpc>
                        <a:spcBef>
                          <a:spcPts val="100"/>
                        </a:spcBef>
                        <a:spcAft>
                          <a:spcPts val="100"/>
                        </a:spcAft>
                        <a:buClrTx/>
                        <a:buSzPct val="100000"/>
                        <a:buFontTx/>
                        <a:buNone/>
                        <a:tabLst>
                          <a:tab pos="360363" algn="dec"/>
                        </a:tabLst>
                      </a:pPr>
                      <a:r>
                        <a:rPr kumimoji="1" lang="en-US" altLang="zh-TW" sz="1800" b="0" i="0" u="none" strike="noStrike" kern="1200"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Forecasts by the Directorate-General of Budget (DGBAS)</a:t>
                      </a:r>
                      <a:endParaRPr kumimoji="1" lang="zh-TW" altLang="en-US" sz="1800" b="0" i="0" u="none" strike="noStrike" kern="1200"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180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7FFE7"/>
                    </a:solidFill>
                  </a:tcPr>
                </a:tc>
                <a:tc>
                  <a:txBody>
                    <a:bodyPr/>
                    <a:lstStyle/>
                    <a:p>
                      <a:pPr marL="0" marR="0" lvl="0" indent="0" algn="ctr" defTabSz="914400" rtl="0" eaLnBrk="1" fontAlgn="base" latinLnBrk="0" hangingPunct="1">
                        <a:lnSpc>
                          <a:spcPct val="100000"/>
                        </a:lnSpc>
                        <a:spcBef>
                          <a:spcPts val="2400"/>
                        </a:spcBef>
                        <a:spcAft>
                          <a:spcPts val="100"/>
                        </a:spcAft>
                        <a:buClrTx/>
                        <a:buSzPct val="100000"/>
                        <a:buFontTx/>
                        <a:buNone/>
                        <a:tabLst>
                          <a:tab pos="360363" algn="dec"/>
                        </a:tabLst>
                      </a:pPr>
                      <a:r>
                        <a:rPr kumimoji="1" lang="en-US" altLang="zh-TW" sz="1800" b="0" i="0" u="none" strike="noStrike"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2015</a:t>
                      </a:r>
                      <a:r>
                        <a:rPr kumimoji="1" lang="en-US" altLang="zh-TW" sz="1800" b="0" i="0" u="none" strike="noStrike" kern="1200"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 </a:t>
                      </a:r>
                    </a:p>
                    <a:p>
                      <a:pPr marL="0" marR="0" lvl="0" indent="0" algn="ctr" defTabSz="914400" rtl="0" eaLnBrk="1" fontAlgn="base" latinLnBrk="0" hangingPunct="1">
                        <a:lnSpc>
                          <a:spcPct val="100000"/>
                        </a:lnSpc>
                        <a:spcBef>
                          <a:spcPts val="100"/>
                        </a:spcBef>
                        <a:spcAft>
                          <a:spcPts val="100"/>
                        </a:spcAft>
                        <a:buClrTx/>
                        <a:buSzPct val="100000"/>
                        <a:buFontTx/>
                        <a:buNone/>
                        <a:tabLst>
                          <a:tab pos="360363" algn="dec"/>
                        </a:tabLst>
                      </a:pPr>
                      <a:r>
                        <a:rPr kumimoji="1" lang="en-US" altLang="zh-TW" sz="1800" b="0" i="0" u="none" strike="noStrike" kern="1200" cap="none" spc="0"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National Development Plan</a:t>
                      </a:r>
                    </a:p>
                    <a:p>
                      <a:pPr marL="0" marR="0" lvl="0" indent="0" algn="ctr" defTabSz="914400" rtl="0" eaLnBrk="1" fontAlgn="base" latinLnBrk="0" hangingPunct="1">
                        <a:lnSpc>
                          <a:spcPct val="100000"/>
                        </a:lnSpc>
                        <a:spcBef>
                          <a:spcPts val="100"/>
                        </a:spcBef>
                        <a:spcAft>
                          <a:spcPts val="100"/>
                        </a:spcAft>
                        <a:buClrTx/>
                        <a:buSzPct val="100000"/>
                        <a:buFontTx/>
                        <a:buNone/>
                        <a:tabLst>
                          <a:tab pos="360363" algn="dec"/>
                        </a:tabLst>
                      </a:pPr>
                      <a:r>
                        <a:rPr kumimoji="1" lang="en-US" altLang="zh-TW" sz="1800" b="0" i="0" u="none" strike="noStrike" kern="1200"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rPr>
                        <a:t>(NDP)</a:t>
                      </a:r>
                      <a:endParaRPr kumimoji="1" lang="zh-TW" altLang="en-US" sz="1800" b="0" i="0" u="none" strike="noStrike" kern="1200" cap="none" normalizeH="0" baseline="0" dirty="0" smtClean="0">
                        <a:ln>
                          <a:noFill/>
                        </a:ln>
                        <a:solidFill>
                          <a:srgbClr val="990000"/>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18000" anchor="ctr" horzOverflow="overflow">
                    <a:lnL w="9525" cap="flat" cmpd="sng" algn="ctr">
                      <a:solidFill>
                        <a:schemeClr val="tx1"/>
                      </a:solidFill>
                      <a:prstDash val="solid"/>
                      <a:round/>
                      <a:headEnd type="none" w="med" len="med"/>
                      <a:tailEnd type="none" w="med" len="med"/>
                    </a:lnL>
                    <a:lnR cap="flat">
                      <a:noFill/>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E7FFE7"/>
                    </a:solidFill>
                  </a:tcPr>
                </a:tc>
              </a:tr>
              <a:tr h="570201">
                <a:tc>
                  <a:txBody>
                    <a:bodyPr/>
                    <a:lstStyle/>
                    <a:p>
                      <a:pPr marL="0" marR="0" lvl="0" indent="269875" algn="l" defTabSz="914400" rtl="0" eaLnBrk="1" fontAlgn="ctr" latinLnBrk="0" hangingPunct="1">
                        <a:lnSpc>
                          <a:spcPct val="110000"/>
                        </a:lnSpc>
                        <a:spcBef>
                          <a:spcPts val="100"/>
                        </a:spcBef>
                        <a:spcAft>
                          <a:spcPts val="100"/>
                        </a:spcAft>
                        <a:buClrTx/>
                        <a:buSzPct val="100000"/>
                        <a:buFontTx/>
                        <a:buNone/>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Economic growth rate</a:t>
                      </a:r>
                      <a:endParaRPr kumimoji="1" lang="zh-TW" altLang="en-US"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0" anchor="ctr" horzOverflow="overflow">
                    <a:lnL cap="flat">
                      <a:noFill/>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ts val="100"/>
                        </a:spcBef>
                        <a:spcAft>
                          <a:spcPts val="100"/>
                        </a:spcAft>
                        <a:buClrTx/>
                        <a:buSzPct val="100000"/>
                        <a:buFontTx/>
                        <a:buNone/>
                        <a:tabLst>
                          <a:tab pos="360363" algn="dec"/>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3.50%</a:t>
                      </a:r>
                    </a:p>
                  </a:txBody>
                  <a:tcPr marL="18000" marR="18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ts val="100"/>
                        </a:spcBef>
                        <a:spcAft>
                          <a:spcPts val="100"/>
                        </a:spcAft>
                        <a:buClrTx/>
                        <a:buSzPct val="100000"/>
                        <a:buFontTx/>
                        <a:buNone/>
                        <a:tabLst>
                          <a:tab pos="360363" algn="dec"/>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3.1~3.7%</a:t>
                      </a:r>
                    </a:p>
                  </a:txBody>
                  <a:tcPr marL="18000" marR="18000" marT="0" marB="0" anchor="ctr" horzOverflow="overflow">
                    <a:lnL w="9525" cap="flat" cmpd="sng" algn="ctr">
                      <a:solidFill>
                        <a:schemeClr val="tx1"/>
                      </a:solidFill>
                      <a:prstDash val="solid"/>
                      <a:round/>
                      <a:headEnd type="none" w="med" len="med"/>
                      <a:tailEnd type="none" w="med" len="med"/>
                    </a:lnL>
                    <a:lnR cap="flat">
                      <a:noFill/>
                    </a:lnR>
                    <a:lnT w="952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r>
              <a:tr h="530621">
                <a:tc>
                  <a:txBody>
                    <a:bodyPr/>
                    <a:lstStyle/>
                    <a:p>
                      <a:pPr marL="0" marR="0" lvl="0" indent="269875" algn="l" defTabSz="914400" rtl="0" eaLnBrk="1" fontAlgn="ctr" latinLnBrk="0" hangingPunct="1">
                        <a:lnSpc>
                          <a:spcPct val="110000"/>
                        </a:lnSpc>
                        <a:spcBef>
                          <a:spcPct val="10000"/>
                        </a:spcBef>
                        <a:spcAft>
                          <a:spcPct val="10000"/>
                        </a:spcAft>
                        <a:buClrTx/>
                        <a:buSzPct val="100000"/>
                        <a:buFontTx/>
                        <a:buNone/>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Per capita GDP</a:t>
                      </a:r>
                    </a:p>
                  </a:txBody>
                  <a:tcPr marL="18000" marR="18000" marT="0" marB="0" anchor="ctr" horzOverflow="overflow">
                    <a:lnL cap="flat">
                      <a:noFill/>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USD 22,753</a:t>
                      </a:r>
                      <a:endParaRPr kumimoji="1" lang="zh-TW" altLang="en-US" sz="1700" b="0" i="0" u="none" strike="noStrike" cap="none" normalizeH="0" baseline="3000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USD 22,649~22,807</a:t>
                      </a:r>
                    </a:p>
                  </a:txBody>
                  <a:tcPr marL="18000" marR="18000" marT="0" marB="0" anchor="ctr" horzOverflow="overflow">
                    <a:lnL w="9525" cap="flat" cmpd="sng" algn="ctr">
                      <a:solidFill>
                        <a:schemeClr val="tx1"/>
                      </a:solidFill>
                      <a:prstDash val="solid"/>
                      <a:round/>
                      <a:headEnd type="none" w="med" len="med"/>
                      <a:tailEnd type="none" w="med" len="med"/>
                    </a:lnL>
                    <a:lnR cap="flat">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r>
              <a:tr h="530621">
                <a:tc>
                  <a:txBody>
                    <a:bodyPr/>
                    <a:lstStyle/>
                    <a:p>
                      <a:pPr marL="0" marR="0" lvl="0" indent="269875" algn="l" defTabSz="914400" rtl="0" eaLnBrk="1" fontAlgn="ctr" latinLnBrk="0" hangingPunct="1">
                        <a:lnSpc>
                          <a:spcPct val="110000"/>
                        </a:lnSpc>
                        <a:spcBef>
                          <a:spcPct val="10000"/>
                        </a:spcBef>
                        <a:spcAft>
                          <a:spcPct val="10000"/>
                        </a:spcAft>
                        <a:buClrTx/>
                        <a:buSzPct val="100000"/>
                        <a:buFontTx/>
                        <a:buNone/>
                        <a:tabLst/>
                      </a:pPr>
                      <a:r>
                        <a:rPr kumimoji="1" lang="en-US" altLang="zh-TW" sz="1700" b="0" i="0" u="none" strike="noStrike" kern="1200"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CPI increase </a:t>
                      </a: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rate</a:t>
                      </a:r>
                      <a:endParaRPr kumimoji="1" lang="zh-TW" altLang="en-US"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0" anchor="ctr" horzOverflow="overflow">
                    <a:lnL cap="flat">
                      <a:noFill/>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0.91%</a:t>
                      </a:r>
                    </a:p>
                  </a:txBody>
                  <a:tcPr marL="18000" marR="18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No more than 2%</a:t>
                      </a:r>
                    </a:p>
                  </a:txBody>
                  <a:tcPr marL="18000" marR="18000" marT="0" marB="0" anchor="ctr" horzOverflow="overflow">
                    <a:lnL w="9525" cap="flat" cmpd="sng" algn="ctr">
                      <a:solidFill>
                        <a:schemeClr val="tx1"/>
                      </a:solidFill>
                      <a:prstDash val="solid"/>
                      <a:round/>
                      <a:headEnd type="none" w="med" len="med"/>
                      <a:tailEnd type="none" w="med" len="med"/>
                    </a:lnL>
                    <a:lnR cap="flat">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r>
              <a:tr h="529384">
                <a:tc>
                  <a:txBody>
                    <a:bodyPr/>
                    <a:lstStyle/>
                    <a:p>
                      <a:pPr marL="0" marR="0" lvl="0" indent="269875" algn="l" defTabSz="914400" rtl="0" eaLnBrk="1" fontAlgn="ctr" latinLnBrk="0" hangingPunct="1">
                        <a:lnSpc>
                          <a:spcPct val="110000"/>
                        </a:lnSpc>
                        <a:spcBef>
                          <a:spcPct val="10000"/>
                        </a:spcBef>
                        <a:spcAft>
                          <a:spcPct val="10000"/>
                        </a:spcAft>
                        <a:buClrTx/>
                        <a:buSzPct val="100000"/>
                        <a:buFontTx/>
                        <a:buNone/>
                        <a:tabLst/>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Unemployment rate</a:t>
                      </a:r>
                      <a:endParaRPr kumimoji="1" lang="zh-TW" altLang="en-US"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0" anchor="ctr" horzOverflow="overflow">
                    <a:lnL cap="flat">
                      <a:noFill/>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pPr>
                      <a:r>
                        <a:rPr kumimoji="1" lang="zh-TW" altLang="en-US"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a:t>
                      </a:r>
                    </a:p>
                  </a:txBody>
                  <a:tcPr marL="18000" marR="18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defRPr/>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3.8~3.9%</a:t>
                      </a:r>
                    </a:p>
                  </a:txBody>
                  <a:tcPr marL="18000" marR="18000" marT="0" marB="0" anchor="ctr" horzOverflow="overflow">
                    <a:lnL w="9525" cap="flat" cmpd="sng" algn="ctr">
                      <a:solidFill>
                        <a:schemeClr val="tx1"/>
                      </a:solidFill>
                      <a:prstDash val="solid"/>
                      <a:round/>
                      <a:headEnd type="none" w="med" len="med"/>
                      <a:tailEnd type="none" w="med" len="med"/>
                    </a:lnL>
                    <a:lnR cap="flat">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rgbClr val="FFFFCC"/>
                    </a:solidFill>
                  </a:tcPr>
                </a:tc>
              </a:tr>
              <a:tr h="529384">
                <a:tc>
                  <a:txBody>
                    <a:bodyPr/>
                    <a:lstStyle/>
                    <a:p>
                      <a:pPr marL="0" marR="0" lvl="0" indent="269875" algn="l" defTabSz="914400" rtl="0" eaLnBrk="1" fontAlgn="ctr" latinLnBrk="0" hangingPunct="1">
                        <a:lnSpc>
                          <a:spcPct val="110000"/>
                        </a:lnSpc>
                        <a:spcBef>
                          <a:spcPct val="10000"/>
                        </a:spcBef>
                        <a:spcAft>
                          <a:spcPct val="10000"/>
                        </a:spcAft>
                        <a:buClrTx/>
                        <a:buSzPct val="100000"/>
                        <a:buFontTx/>
                        <a:buNone/>
                        <a:tabLst/>
                      </a:pPr>
                      <a:r>
                        <a:rPr kumimoji="1" lang="en-US" altLang="zh-TW" sz="1700" b="0" i="0" u="none" strike="noStrike" kern="1200"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Employment growth rate</a:t>
                      </a:r>
                      <a:endParaRPr kumimoji="1" lang="zh-TW" altLang="en-US" sz="1700" b="0" i="0" u="none" strike="noStrike" kern="1200"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18000" marR="18000" marT="0" marB="0" anchor="ctr" horzOverflow="overflow">
                    <a:lnL cap="flat">
                      <a:noFill/>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pPr>
                      <a:r>
                        <a:rPr kumimoji="1" lang="zh-TW" altLang="en-US"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a:t>
                      </a:r>
                    </a:p>
                  </a:txBody>
                  <a:tcPr marL="18000" marR="180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ctr" latinLnBrk="0" hangingPunct="1">
                        <a:lnSpc>
                          <a:spcPct val="110000"/>
                        </a:lnSpc>
                        <a:spcBef>
                          <a:spcPct val="10000"/>
                        </a:spcBef>
                        <a:spcAft>
                          <a:spcPct val="10000"/>
                        </a:spcAft>
                        <a:buClrTx/>
                        <a:buSzPct val="100000"/>
                        <a:buFontTx/>
                        <a:buNone/>
                        <a:tabLst>
                          <a:tab pos="360363" algn="dec"/>
                        </a:tabLst>
                        <a:defRPr/>
                      </a:pPr>
                      <a:r>
                        <a:rPr kumimoji="1" lang="en-US" altLang="zh-TW" sz="1700" b="0" i="0" u="none" strike="noStrike" cap="none" normalizeH="0" baseline="0" dirty="0" smtClean="0">
                          <a:ln>
                            <a:noFill/>
                          </a:ln>
                          <a:solidFill>
                            <a:srgbClr val="000099"/>
                          </a:solidFill>
                          <a:effectLst/>
                          <a:latin typeface="Times New Roman" panose="02020603050405020304" pitchFamily="18" charset="0"/>
                          <a:ea typeface="微軟正黑體" panose="020B0604030504040204" pitchFamily="34" charset="-120"/>
                          <a:cs typeface="Times New Roman" panose="02020603050405020304" pitchFamily="18" charset="0"/>
                        </a:rPr>
                        <a:t>0.7~1.0%</a:t>
                      </a:r>
                    </a:p>
                  </a:txBody>
                  <a:tcPr marL="18000" marR="18000" marT="0" marB="0" anchor="ctr" horzOverflow="overflow">
                    <a:lnL w="9525" cap="flat" cmpd="sng" algn="ctr">
                      <a:solidFill>
                        <a:schemeClr val="tx1"/>
                      </a:solidFill>
                      <a:prstDash val="solid"/>
                      <a:round/>
                      <a:headEnd type="none" w="med" len="med"/>
                      <a:tailEnd type="none" w="med" len="med"/>
                    </a:lnL>
                    <a:lnR cap="flat">
                      <a:noFill/>
                    </a:lnR>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
        <p:nvSpPr>
          <p:cNvPr id="6" name="Text Box 3"/>
          <p:cNvSpPr txBox="1">
            <a:spLocks noChangeAspect="1" noChangeArrowheads="1"/>
          </p:cNvSpPr>
          <p:nvPr/>
        </p:nvSpPr>
        <p:spPr bwMode="auto">
          <a:xfrm>
            <a:off x="624840" y="908818"/>
            <a:ext cx="8123624" cy="1092637"/>
          </a:xfrm>
          <a:prstGeom prst="roundRect">
            <a:avLst>
              <a:gd name="adj" fmla="val 5974"/>
            </a:avLst>
          </a:prstGeom>
          <a:extLst/>
        </p:spPr>
        <p:txBody>
          <a:bodyPr wrap="square">
            <a:spAutoFit/>
          </a:bodyPr>
          <a:lstStyle>
            <a:defPPr>
              <a:defRPr lang="zh-TW"/>
            </a:defPPr>
            <a:lvl1pPr indent="612000" algn="just" hangingPunct="0">
              <a:defRPr sz="2200" b="0">
                <a:latin typeface="Times New Roman" panose="02020603050405020304" pitchFamily="18" charset="0"/>
                <a:ea typeface="標楷體" panose="03000509000000000000" pitchFamily="65" charset="-120"/>
                <a:cs typeface="Times New Roman" panose="02020603050405020304" pitchFamily="18" charset="0"/>
              </a:defRPr>
            </a:lvl1pPr>
          </a:lstStyle>
          <a:p>
            <a:pPr indent="520700" algn="l"/>
            <a:r>
              <a:rPr lang="en-US" altLang="zh-TW" sz="2100" dirty="0">
                <a:solidFill>
                  <a:srgbClr val="006600"/>
                </a:solidFill>
              </a:rPr>
              <a:t>Taking into account of uncertain factors in the international economy along with policy initiatives of the government, the following macroeconomic targets have been set for 2015</a:t>
            </a:r>
            <a:r>
              <a:rPr lang="en-US" altLang="zh-TW" sz="2100" dirty="0" smtClean="0">
                <a:solidFill>
                  <a:srgbClr val="006600"/>
                </a:solidFill>
              </a:rPr>
              <a:t>:</a:t>
            </a:r>
            <a:endParaRPr lang="en-US" altLang="zh-TW" sz="2100" dirty="0">
              <a:solidFill>
                <a:srgbClr val="006600"/>
              </a:solidFill>
              <a:ea typeface="微軟正黑體" panose="020B0604030504040204" pitchFamily="34" charset="-120"/>
            </a:endParaRPr>
          </a:p>
        </p:txBody>
      </p:sp>
      <p:sp>
        <p:nvSpPr>
          <p:cNvPr id="7" name="Text Box 3"/>
          <p:cNvSpPr txBox="1">
            <a:spLocks noChangeArrowheads="1"/>
          </p:cNvSpPr>
          <p:nvPr/>
        </p:nvSpPr>
        <p:spPr bwMode="auto">
          <a:xfrm>
            <a:off x="0" y="452284"/>
            <a:ext cx="9144000"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defPPr>
              <a:defRPr lang="zh-TW"/>
            </a:defPPr>
            <a:lvl1pPr marL="174625" indent="-174625">
              <a:lnSpc>
                <a:spcPct val="90000"/>
              </a:lnSpc>
              <a:buClr>
                <a:srgbClr val="006600"/>
              </a:buClr>
              <a:defRPr kumimoji="1">
                <a:solidFill>
                  <a:srgbClr val="7030A0"/>
                </a:solidFill>
                <a:latin typeface="Times New Roman" panose="02020603050405020304" pitchFamily="18" charset="0"/>
                <a:ea typeface="標楷體" panose="03000509000000000000" pitchFamily="65" charset="-120"/>
                <a:cs typeface="Times New Roman" panose="02020603050405020304" pitchFamily="18" charset="0"/>
              </a:defRPr>
            </a:lvl1pPr>
            <a:lvl2pPr marL="37931725" indent="-37474525">
              <a:defRPr kumimoji="1">
                <a:latin typeface="Arial" charset="0"/>
                <a:ea typeface="新細明體" pitchFamily="18" charset="-120"/>
              </a:defRPr>
            </a:lvl2pPr>
            <a:lvl3pPr>
              <a:defRPr kumimoji="1">
                <a:latin typeface="Arial" charset="0"/>
                <a:ea typeface="新細明體" pitchFamily="18" charset="-120"/>
              </a:defRPr>
            </a:lvl3pPr>
            <a:lvl4pPr>
              <a:defRPr kumimoji="1">
                <a:latin typeface="Arial" charset="0"/>
                <a:ea typeface="新細明體" pitchFamily="18" charset="-120"/>
              </a:defRPr>
            </a:lvl4pPr>
            <a:lvl5pPr>
              <a:defRPr kumimoji="1">
                <a:latin typeface="Arial" charset="0"/>
                <a:ea typeface="新細明體" pitchFamily="18" charset="-120"/>
              </a:defRPr>
            </a:lvl5pPr>
            <a:lvl6pPr marL="457200" fontAlgn="base">
              <a:spcBef>
                <a:spcPct val="0"/>
              </a:spcBef>
              <a:spcAft>
                <a:spcPct val="0"/>
              </a:spcAft>
              <a:defRPr kumimoji="1">
                <a:latin typeface="Arial" charset="0"/>
                <a:ea typeface="新細明體" pitchFamily="18" charset="-120"/>
              </a:defRPr>
            </a:lvl6pPr>
            <a:lvl7pPr marL="914400" fontAlgn="base">
              <a:spcBef>
                <a:spcPct val="0"/>
              </a:spcBef>
              <a:spcAft>
                <a:spcPct val="0"/>
              </a:spcAft>
              <a:defRPr kumimoji="1">
                <a:latin typeface="Arial" charset="0"/>
                <a:ea typeface="新細明體" pitchFamily="18" charset="-120"/>
              </a:defRPr>
            </a:lvl7pPr>
            <a:lvl8pPr marL="1371600" fontAlgn="base">
              <a:spcBef>
                <a:spcPct val="0"/>
              </a:spcBef>
              <a:spcAft>
                <a:spcPct val="0"/>
              </a:spcAft>
              <a:defRPr kumimoji="1">
                <a:latin typeface="Arial" charset="0"/>
                <a:ea typeface="新細明體" pitchFamily="18" charset="-120"/>
              </a:defRPr>
            </a:lvl8pPr>
            <a:lvl9pPr marL="1828800" fontAlgn="base">
              <a:spcBef>
                <a:spcPct val="0"/>
              </a:spcBef>
              <a:spcAft>
                <a:spcPct val="0"/>
              </a:spcAft>
              <a:defRPr kumimoji="1">
                <a:latin typeface="Arial" charset="0"/>
                <a:ea typeface="新細明體" pitchFamily="18" charset="-120"/>
              </a:defRPr>
            </a:lvl9pPr>
          </a:lstStyle>
          <a:p>
            <a:r>
              <a:rPr lang="zh-TW" altLang="en-US" dirty="0"/>
              <a:t>　</a:t>
            </a:r>
            <a:r>
              <a:rPr lang="en-US" altLang="zh-TW" sz="2200" dirty="0"/>
              <a:t>(4</a:t>
            </a:r>
            <a:r>
              <a:rPr lang="en-US" altLang="zh-TW" sz="2200" dirty="0" smtClean="0"/>
              <a:t>)</a:t>
            </a:r>
            <a:r>
              <a:rPr lang="zh-TW" altLang="en-US" sz="2200" dirty="0" smtClean="0"/>
              <a:t> </a:t>
            </a:r>
            <a:r>
              <a:rPr lang="en-US" altLang="zh-TW" sz="2200" dirty="0"/>
              <a:t>Setting macroeconomic targets</a:t>
            </a:r>
            <a:endParaRPr lang="zh-TW" altLang="en-US" sz="2200" dirty="0"/>
          </a:p>
        </p:txBody>
      </p:sp>
    </p:spTree>
    <p:extLst>
      <p:ext uri="{BB962C8B-B14F-4D97-AF65-F5344CB8AC3E}">
        <p14:creationId xmlns:p14="http://schemas.microsoft.com/office/powerpoint/2010/main" val="333391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120765" y="189779"/>
            <a:ext cx="9144000"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4. </a:t>
            </a:r>
            <a:r>
              <a:rPr lang="en-US" altLang="zh-TW"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Strategies for </a:t>
            </a: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National Development</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9" name="矩形 8"/>
          <p:cNvSpPr/>
          <p:nvPr/>
        </p:nvSpPr>
        <p:spPr>
          <a:xfrm>
            <a:off x="367246" y="649373"/>
            <a:ext cx="8786168" cy="1107996"/>
          </a:xfrm>
          <a:prstGeom prst="rect">
            <a:avLst/>
          </a:prstGeom>
        </p:spPr>
        <p:txBody>
          <a:bodyPr wrap="square" lIns="36000" rIns="36000">
            <a:spAutoFit/>
          </a:bodyPr>
          <a:lstStyle/>
          <a:p>
            <a:pPr indent="541338" hangingPunct="0"/>
            <a:r>
              <a:rPr lang="en-US" altLang="zh-TW" sz="2200" dirty="0" smtClean="0">
                <a:solidFill>
                  <a:srgbClr val="006600"/>
                </a:solidFill>
                <a:latin typeface="Times New Roman" panose="02020603050405020304" pitchFamily="18" charset="0"/>
                <a:cs typeface="Times New Roman" panose="02020603050405020304" pitchFamily="18" charset="0"/>
              </a:rPr>
              <a:t>In </a:t>
            </a:r>
            <a:r>
              <a:rPr lang="en-US" altLang="zh-TW" sz="2200" dirty="0">
                <a:solidFill>
                  <a:srgbClr val="006600"/>
                </a:solidFill>
                <a:latin typeface="Times New Roman" panose="02020603050405020304" pitchFamily="18" charset="0"/>
                <a:cs typeface="Times New Roman" panose="02020603050405020304" pitchFamily="18" charset="0"/>
              </a:rPr>
              <a:t>2015, the government will devote efforts to create jobs for young people, provide security for the elder, find opportunities for local businesses, and build a dignified environment for the </a:t>
            </a:r>
            <a:r>
              <a:rPr lang="en-US" altLang="zh-TW" sz="2200" dirty="0" smtClean="0">
                <a:solidFill>
                  <a:srgbClr val="006600"/>
                </a:solidFill>
                <a:latin typeface="Times New Roman" panose="02020603050405020304" pitchFamily="18" charset="0"/>
                <a:cs typeface="Times New Roman" panose="02020603050405020304" pitchFamily="18" charset="0"/>
              </a:rPr>
              <a:t>disadvantaged.</a:t>
            </a:r>
            <a:endParaRPr lang="zh-TW" altLang="en-US" sz="2200" dirty="0">
              <a:solidFill>
                <a:srgbClr val="006600"/>
              </a:solidFill>
              <a:latin typeface="Times New Roman" panose="02020603050405020304" pitchFamily="18" charset="0"/>
              <a:cs typeface="Times New Roman" panose="02020603050405020304" pitchFamily="18"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349779642"/>
              </p:ext>
            </p:extLst>
          </p:nvPr>
        </p:nvGraphicFramePr>
        <p:xfrm>
          <a:off x="154631" y="1856969"/>
          <a:ext cx="8794636" cy="4625111"/>
        </p:xfrm>
        <a:graphic>
          <a:graphicData uri="http://schemas.openxmlformats.org/drawingml/2006/table">
            <a:tbl>
              <a:tblPr firstRow="1" firstCol="1" lastRow="1" lastCol="1" bandRow="1" bandCol="1"/>
              <a:tblGrid>
                <a:gridCol w="2198659"/>
                <a:gridCol w="2198659"/>
                <a:gridCol w="2198659"/>
                <a:gridCol w="2198659"/>
              </a:tblGrid>
              <a:tr h="525065">
                <a:tc>
                  <a:txBody>
                    <a:bodyPr/>
                    <a:lstStyle/>
                    <a:p>
                      <a:pPr marL="85090"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1</a:t>
                      </a:r>
                      <a:r>
                        <a:rPr lang="en-US" sz="1400" b="1" dirty="0">
                          <a:solidFill>
                            <a:srgbClr val="7030A0"/>
                          </a:solidFill>
                          <a:effectLst/>
                          <a:latin typeface="Times New Roman" panose="02020603050405020304" pitchFamily="18" charset="0"/>
                          <a:cs typeface="Times New Roman" panose="02020603050405020304" pitchFamily="18" charset="0"/>
                        </a:rPr>
                        <a:t> Vigorous Economy</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c>
                  <a:txBody>
                    <a:bodyPr/>
                    <a:lstStyle/>
                    <a:p>
                      <a:pPr marL="85090"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2</a:t>
                      </a:r>
                      <a:r>
                        <a:rPr lang="en-US" sz="1400" b="1" dirty="0">
                          <a:solidFill>
                            <a:srgbClr val="7030A0"/>
                          </a:solidFill>
                          <a:effectLst/>
                          <a:latin typeface="Times New Roman" panose="02020603050405020304" pitchFamily="18" charset="0"/>
                          <a:cs typeface="Times New Roman" panose="02020603050405020304" pitchFamily="18" charset="0"/>
                        </a:rPr>
                        <a:t> Just Society</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c>
                  <a:txBody>
                    <a:bodyPr/>
                    <a:lstStyle/>
                    <a:p>
                      <a:pPr marL="85725"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a:t>
                      </a:r>
                      <a:r>
                        <a:rPr lang="en-US" sz="1400" b="1" u="sng" dirty="0" smtClean="0">
                          <a:solidFill>
                            <a:srgbClr val="7030A0"/>
                          </a:solidFill>
                          <a:effectLst/>
                          <a:latin typeface="Times New Roman" panose="02020603050405020304" pitchFamily="18" charset="0"/>
                          <a:cs typeface="Times New Roman" panose="02020603050405020304" pitchFamily="18" charset="0"/>
                        </a:rPr>
                        <a:t>3</a:t>
                      </a:r>
                      <a:r>
                        <a:rPr lang="zh-TW" altLang="en-US" sz="1400" b="1" u="none" dirty="0" smtClean="0">
                          <a:solidFill>
                            <a:srgbClr val="7030A0"/>
                          </a:solidFill>
                          <a:effectLst/>
                          <a:latin typeface="Times New Roman" panose="02020603050405020304" pitchFamily="18" charset="0"/>
                          <a:cs typeface="Times New Roman" panose="02020603050405020304" pitchFamily="18" charset="0"/>
                        </a:rPr>
                        <a:t>　</a:t>
                      </a:r>
                      <a:r>
                        <a:rPr lang="en-US" sz="1400" b="1" dirty="0" smtClean="0">
                          <a:solidFill>
                            <a:srgbClr val="7030A0"/>
                          </a:solidFill>
                          <a:effectLst/>
                          <a:latin typeface="Times New Roman" panose="02020603050405020304" pitchFamily="18" charset="0"/>
                          <a:cs typeface="Times New Roman" panose="02020603050405020304" pitchFamily="18" charset="0"/>
                        </a:rPr>
                        <a:t>Clean </a:t>
                      </a:r>
                      <a:r>
                        <a:rPr lang="en-US" sz="1400" b="1" dirty="0">
                          <a:solidFill>
                            <a:srgbClr val="7030A0"/>
                          </a:solidFill>
                          <a:effectLst/>
                          <a:latin typeface="Times New Roman" panose="02020603050405020304" pitchFamily="18" charset="0"/>
                          <a:cs typeface="Times New Roman" panose="02020603050405020304" pitchFamily="18" charset="0"/>
                        </a:rPr>
                        <a:t>and Competent Government</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c>
                  <a:txBody>
                    <a:bodyPr/>
                    <a:lstStyle/>
                    <a:p>
                      <a:pPr marL="85725"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4</a:t>
                      </a:r>
                      <a:r>
                        <a:rPr lang="en-US" sz="1400" b="1" dirty="0">
                          <a:solidFill>
                            <a:srgbClr val="7030A0"/>
                          </a:solidFill>
                          <a:effectLst/>
                          <a:latin typeface="Times New Roman" panose="02020603050405020304" pitchFamily="18" charset="0"/>
                          <a:cs typeface="Times New Roman" panose="02020603050405020304" pitchFamily="18" charset="0"/>
                        </a:rPr>
                        <a:t> Prime Culture and Education</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r>
              <a:tr h="1696188">
                <a:tc>
                  <a:txBody>
                    <a:bodyPr/>
                    <a:lstStyle/>
                    <a:p>
                      <a:pPr marL="357188" marR="95250" indent="-271463" algn="l" defTabSz="914400" rtl="0" eaLnBrk="1" latinLnBrk="0" hangingPunct="1">
                        <a:spcBef>
                          <a:spcPts val="100"/>
                        </a:spcBef>
                        <a:spcAft>
                          <a:spcPts val="0"/>
                        </a:spcAft>
                        <a:buAutoNum type="romanUcPeriod"/>
                      </a:pPr>
                      <a:r>
                        <a:rPr lang="en-US" sz="1400" kern="1200" smtClean="0">
                          <a:solidFill>
                            <a:schemeClr val="tx1"/>
                          </a:solidFill>
                          <a:effectLst/>
                          <a:latin typeface="Times New Roman" panose="02020603050405020304" pitchFamily="18" charset="0"/>
                          <a:ea typeface="+mn-ea"/>
                          <a:cs typeface="Times New Roman" panose="02020603050405020304" pitchFamily="18" charset="0"/>
                        </a:rPr>
                        <a:t>Openness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&amp; Global positioning</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err="1" smtClean="0">
                          <a:solidFill>
                            <a:schemeClr val="tx1"/>
                          </a:solidFill>
                          <a:effectLst/>
                          <a:latin typeface="Times New Roman" panose="02020603050405020304" pitchFamily="18" charset="0"/>
                          <a:ea typeface="+mn-ea"/>
                          <a:cs typeface="Times New Roman" panose="02020603050405020304" pitchFamily="18" charset="0"/>
                        </a:rPr>
                        <a:t>Sci</a:t>
                      </a: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-tech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innovation</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LOHAS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agriculture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Structural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adjustment</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Promoting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employment</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Stabilizing prices</a:t>
                      </a:r>
                      <a:endParaRPr lang="zh-TW" sz="1200" dirty="0">
                        <a:solidFill>
                          <a:sysClr val="windowText" lastClr="00000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25200" marB="0">
                    <a:solidFill>
                      <a:schemeClr val="bg1"/>
                    </a:solidFill>
                  </a:tcPr>
                </a:tc>
                <a:tc>
                  <a:txBody>
                    <a:bodyPr/>
                    <a:lstStyle/>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Shared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affluence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Peace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and health</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Caring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for the young and old</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Ethnic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group harmony</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Housing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justice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Gender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equality</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25200" marB="0">
                    <a:solidFill>
                      <a:schemeClr val="bg1"/>
                    </a:solidFill>
                  </a:tcPr>
                </a:tc>
                <a:tc>
                  <a:txBody>
                    <a:bodyPr/>
                    <a:lstStyle/>
                    <a:p>
                      <a:pPr marL="263525" marR="95250" indent="-177800"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Clean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government </a:t>
                      </a: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reform</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a:spcBef>
                          <a:spcPts val="100"/>
                        </a:spcBef>
                        <a:spcAft>
                          <a:spcPts val="0"/>
                        </a:spcAft>
                      </a:pPr>
                      <a:r>
                        <a:rPr lang="en-US" sz="1400" dirty="0">
                          <a:effectLst/>
                          <a:latin typeface="Times New Roman" panose="02020603050405020304" pitchFamily="18" charset="0"/>
                          <a:cs typeface="Times New Roman" panose="02020603050405020304" pitchFamily="18" charset="0"/>
                        </a:rPr>
                        <a:t>II. Raising efficiency and competency</a:t>
                      </a:r>
                      <a:endParaRPr lang="zh-TW" sz="1200" dirty="0">
                        <a:solidFill>
                          <a:sysClr val="windowText" lastClr="00000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25200" marB="0">
                    <a:solidFill>
                      <a:schemeClr val="bg1"/>
                    </a:solidFill>
                  </a:tcPr>
                </a:tc>
                <a:tc>
                  <a:txBody>
                    <a:bodyPr/>
                    <a:lstStyle/>
                    <a:p>
                      <a:pPr marL="263525" marR="95250" indent="-177800"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Cultural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and creative activity</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263525" marR="95250" indent="-177800"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Education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reform</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25200" marB="0">
                    <a:solidFill>
                      <a:schemeClr val="bg1"/>
                    </a:solidFill>
                  </a:tcPr>
                </a:tc>
              </a:tr>
              <a:tr h="739054">
                <a:tc>
                  <a:txBody>
                    <a:bodyPr/>
                    <a:lstStyle/>
                    <a:p>
                      <a:pPr marL="85090"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5</a:t>
                      </a:r>
                      <a:r>
                        <a:rPr lang="en-US" sz="1400" b="1" dirty="0">
                          <a:solidFill>
                            <a:srgbClr val="7030A0"/>
                          </a:solidFill>
                          <a:effectLst/>
                          <a:latin typeface="Times New Roman" panose="02020603050405020304" pitchFamily="18" charset="0"/>
                          <a:cs typeface="Times New Roman" panose="02020603050405020304" pitchFamily="18" charset="0"/>
                        </a:rPr>
                        <a:t> Sustainable Environment Sustainable Environment</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c>
                  <a:txBody>
                    <a:bodyPr/>
                    <a:lstStyle/>
                    <a:p>
                      <a:pPr marL="85090"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6</a:t>
                      </a:r>
                      <a:r>
                        <a:rPr lang="en-US" sz="1400" b="1" dirty="0">
                          <a:solidFill>
                            <a:srgbClr val="7030A0"/>
                          </a:solidFill>
                          <a:effectLst/>
                          <a:latin typeface="Times New Roman" panose="02020603050405020304" pitchFamily="18" charset="0"/>
                          <a:cs typeface="Times New Roman" panose="02020603050405020304" pitchFamily="18" charset="0"/>
                        </a:rPr>
                        <a:t> Comprehensive Development</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c>
                  <a:txBody>
                    <a:bodyPr/>
                    <a:lstStyle/>
                    <a:p>
                      <a:pPr marL="85725"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7</a:t>
                      </a:r>
                      <a:r>
                        <a:rPr lang="en-US" sz="1400" b="1" dirty="0">
                          <a:solidFill>
                            <a:srgbClr val="7030A0"/>
                          </a:solidFill>
                          <a:effectLst/>
                          <a:latin typeface="Times New Roman" panose="02020603050405020304" pitchFamily="18" charset="0"/>
                          <a:cs typeface="Times New Roman" panose="02020603050405020304" pitchFamily="18" charset="0"/>
                        </a:rPr>
                        <a:t> Cross-Strait Peace</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c>
                  <a:txBody>
                    <a:bodyPr/>
                    <a:lstStyle/>
                    <a:p>
                      <a:pPr marL="85725" algn="l">
                        <a:spcAft>
                          <a:spcPts val="0"/>
                        </a:spcAft>
                      </a:pPr>
                      <a:r>
                        <a:rPr lang="en-US" sz="1400" b="1" u="sng" dirty="0">
                          <a:solidFill>
                            <a:srgbClr val="7030A0"/>
                          </a:solidFill>
                          <a:effectLst/>
                          <a:latin typeface="Times New Roman" panose="02020603050405020304" pitchFamily="18" charset="0"/>
                          <a:cs typeface="Times New Roman" panose="02020603050405020304" pitchFamily="18" charset="0"/>
                        </a:rPr>
                        <a:t>Section 8</a:t>
                      </a:r>
                      <a:r>
                        <a:rPr lang="en-US" sz="1400" b="1" dirty="0">
                          <a:solidFill>
                            <a:srgbClr val="7030A0"/>
                          </a:solidFill>
                          <a:effectLst/>
                          <a:latin typeface="Times New Roman" panose="02020603050405020304" pitchFamily="18" charset="0"/>
                          <a:cs typeface="Times New Roman" panose="02020603050405020304" pitchFamily="18" charset="0"/>
                        </a:rPr>
                        <a:t> International Amity</a:t>
                      </a:r>
                      <a:endParaRPr lang="zh-TW" sz="1200" b="1" dirty="0">
                        <a:solidFill>
                          <a:srgbClr val="7030A0"/>
                        </a:solidFill>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0" marR="0" marT="0" marB="0" anchor="ctr">
                    <a:noFill/>
                  </a:tcPr>
                </a:tc>
              </a:tr>
              <a:tr h="1664804">
                <a:tc>
                  <a:txBody>
                    <a:bodyPr/>
                    <a:lstStyle/>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Green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energy and carbon reduction</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Ecological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homeland</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Disaster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prevention and response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25200" marB="0">
                    <a:solidFill>
                      <a:schemeClr val="bg1"/>
                    </a:solidFill>
                  </a:tcPr>
                </a:tc>
                <a:tc>
                  <a:txBody>
                    <a:bodyPr/>
                    <a:lstStyle/>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Infrastructure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Sea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and air hubs</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Convenient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living</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Regional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balance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Sound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public finances</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Financial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services development</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25200" marB="0">
                    <a:solidFill>
                      <a:schemeClr val="bg1"/>
                    </a:solidFill>
                  </a:tcPr>
                </a:tc>
                <a:tc>
                  <a:txBody>
                    <a:bodyPr/>
                    <a:lstStyle/>
                    <a:p>
                      <a:pPr marL="263525" marR="95250" indent="-177800"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Cross-strait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relations</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263525" marR="95250" indent="-177800"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National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defense and security</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25200" marB="0">
                    <a:solidFill>
                      <a:schemeClr val="bg1"/>
                    </a:solidFill>
                  </a:tcPr>
                </a:tc>
                <a:tc>
                  <a:txBody>
                    <a:bodyPr/>
                    <a:lstStyle/>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Expanding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participation</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Humanitarian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aid</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Cultural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exchange</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p>
                      <a:pPr marL="357188" marR="95250" indent="-271463" algn="l" defTabSz="914400" rtl="0" eaLnBrk="1" latinLnBrk="0" hangingPunct="1">
                        <a:spcBef>
                          <a:spcPts val="100"/>
                        </a:spcBef>
                        <a:spcAft>
                          <a:spcPts val="0"/>
                        </a:spcAft>
                        <a:buAutoNum type="romanUcPeriod"/>
                      </a:pPr>
                      <a:r>
                        <a:rPr lang="en-US" sz="1400" kern="1200" dirty="0" smtClean="0">
                          <a:solidFill>
                            <a:schemeClr val="tx1"/>
                          </a:solidFill>
                          <a:effectLst/>
                          <a:latin typeface="Times New Roman" panose="02020603050405020304" pitchFamily="18" charset="0"/>
                          <a:ea typeface="+mn-ea"/>
                          <a:cs typeface="Times New Roman" panose="02020603050405020304" pitchFamily="18" charset="0"/>
                        </a:rPr>
                        <a:t>Upgrading </a:t>
                      </a:r>
                      <a:r>
                        <a:rPr lang="en-US" sz="1400" kern="1200" dirty="0">
                          <a:solidFill>
                            <a:schemeClr val="tx1"/>
                          </a:solidFill>
                          <a:effectLst/>
                          <a:latin typeface="Times New Roman" panose="02020603050405020304" pitchFamily="18" charset="0"/>
                          <a:ea typeface="+mn-ea"/>
                          <a:cs typeface="Times New Roman" panose="02020603050405020304" pitchFamily="18" charset="0"/>
                        </a:rPr>
                        <a:t>tourism</a:t>
                      </a:r>
                      <a:endParaRPr lang="zh-TW" sz="1400"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25200" marB="0">
                    <a:solidFill>
                      <a:schemeClr val="bg1"/>
                    </a:solidFill>
                  </a:tcPr>
                </a:tc>
              </a:tr>
            </a:tbl>
          </a:graphicData>
        </a:graphic>
      </p:graphicFrame>
    </p:spTree>
    <p:extLst>
      <p:ext uri="{BB962C8B-B14F-4D97-AF65-F5344CB8AC3E}">
        <p14:creationId xmlns:p14="http://schemas.microsoft.com/office/powerpoint/2010/main" val="3213162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10"/>
          <p:cNvSpPr>
            <a:spLocks noChangeArrowheads="1"/>
          </p:cNvSpPr>
          <p:nvPr/>
        </p:nvSpPr>
        <p:spPr bwMode="auto">
          <a:xfrm>
            <a:off x="0" y="223877"/>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2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(1)Economic </a:t>
            </a:r>
            <a:r>
              <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I</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ssues</a:t>
            </a:r>
          </a:p>
        </p:txBody>
      </p:sp>
      <p:sp>
        <p:nvSpPr>
          <p:cNvPr id="12" name="圓角矩形 4"/>
          <p:cNvSpPr>
            <a:spLocks noChangeArrowheads="1"/>
          </p:cNvSpPr>
          <p:nvPr/>
        </p:nvSpPr>
        <p:spPr bwMode="auto">
          <a:xfrm>
            <a:off x="696361" y="1029556"/>
            <a:ext cx="8292363" cy="2323243"/>
          </a:xfrm>
          <a:prstGeom prst="roundRect">
            <a:avLst>
              <a:gd name="adj" fmla="val 13639"/>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sz="2000">
              <a:solidFill>
                <a:srgbClr val="000066"/>
              </a:solidFill>
              <a:latin typeface="+mn-lt"/>
              <a:ea typeface="+mn-ea"/>
              <a:cs typeface="+mn-cs"/>
            </a:endParaRPr>
          </a:p>
        </p:txBody>
      </p:sp>
      <p:sp>
        <p:nvSpPr>
          <p:cNvPr id="13" name="Text Box 20"/>
          <p:cNvSpPr txBox="1">
            <a:spLocks noChangeArrowheads="1"/>
          </p:cNvSpPr>
          <p:nvPr/>
        </p:nvSpPr>
        <p:spPr bwMode="auto">
          <a:xfrm>
            <a:off x="737665" y="1155982"/>
            <a:ext cx="8292363" cy="2030723"/>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ts val="2400"/>
              </a:lnSpc>
              <a:buSzPct val="80000"/>
              <a:buFont typeface="Arial" panose="020B0604020202020204" pitchFamily="34" charset="0"/>
              <a:buChar char="•"/>
              <a:defRPr kumimoji="1"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lnSpc>
                <a:spcPct val="100000"/>
              </a:lnSpc>
              <a:spcBef>
                <a:spcPts val="300"/>
              </a:spcBef>
            </a:pPr>
            <a:r>
              <a:rPr lang="en-US" altLang="zh-TW" sz="1400" dirty="0">
                <a:latin typeface="Times New Roman" panose="02020603050405020304" pitchFamily="18" charset="0"/>
              </a:rPr>
              <a:t>Promoting the HeadStart Taiwan program to create a vibrant entrepreneurial ecosphere</a:t>
            </a:r>
            <a:endParaRPr lang="zh-TW" altLang="zh-TW" sz="1400" dirty="0">
              <a:latin typeface="Times New Roman" panose="02020603050405020304" pitchFamily="18" charset="0"/>
            </a:endParaRPr>
          </a:p>
          <a:p>
            <a:pPr algn="l">
              <a:lnSpc>
                <a:spcPct val="100000"/>
              </a:lnSpc>
              <a:spcBef>
                <a:spcPts val="300"/>
              </a:spcBef>
            </a:pPr>
            <a:r>
              <a:rPr lang="en-US" altLang="zh-TW" sz="1400" dirty="0">
                <a:latin typeface="Times New Roman" panose="02020603050405020304" pitchFamily="18" charset="0"/>
              </a:rPr>
              <a:t>Promoting the Program for the Regulatory Adjustment Plan for Virtual World Development </a:t>
            </a:r>
            <a:endParaRPr lang="zh-TW" altLang="zh-TW" sz="1400" dirty="0">
              <a:latin typeface="Times New Roman" panose="02020603050405020304" pitchFamily="18" charset="0"/>
            </a:endParaRPr>
          </a:p>
          <a:p>
            <a:pPr algn="l">
              <a:lnSpc>
                <a:spcPct val="100000"/>
              </a:lnSpc>
              <a:spcBef>
                <a:spcPts val="300"/>
              </a:spcBef>
            </a:pPr>
            <a:r>
              <a:rPr lang="en-US" altLang="zh-TW" sz="1400" dirty="0">
                <a:latin typeface="Times New Roman" panose="02020603050405020304" pitchFamily="18" charset="0"/>
              </a:rPr>
              <a:t>Promoting the Reconnect Taiwan with Silicon Valley of Innovative Industries and Emerging Industry Incubation-Acceleration Program to build international links to global markets</a:t>
            </a:r>
            <a:endParaRPr lang="zh-TW" altLang="zh-TW" sz="1400" dirty="0">
              <a:latin typeface="Times New Roman" panose="02020603050405020304" pitchFamily="18" charset="0"/>
            </a:endParaRPr>
          </a:p>
          <a:p>
            <a:pPr algn="l">
              <a:lnSpc>
                <a:spcPct val="100000"/>
              </a:lnSpc>
              <a:spcBef>
                <a:spcPts val="300"/>
              </a:spcBef>
            </a:pPr>
            <a:r>
              <a:rPr lang="en-US" altLang="zh-TW" sz="1400" dirty="0">
                <a:latin typeface="Times New Roman" panose="02020603050405020304" pitchFamily="18" charset="0"/>
              </a:rPr>
              <a:t>Strengthening platforms for cooperation between industry and academia and promoting communications between the two to make up for the gap between education and employment, and establishing indicators and diversion mechanisms for innovative R&amp;D</a:t>
            </a:r>
            <a:endParaRPr lang="zh-TW" altLang="zh-TW" sz="1400" dirty="0">
              <a:latin typeface="Times New Roman" panose="02020603050405020304" pitchFamily="18" charset="0"/>
            </a:endParaRPr>
          </a:p>
          <a:p>
            <a:pPr algn="l">
              <a:lnSpc>
                <a:spcPct val="100000"/>
              </a:lnSpc>
              <a:spcBef>
                <a:spcPts val="300"/>
              </a:spcBef>
            </a:pPr>
            <a:r>
              <a:rPr lang="en-US" altLang="zh-TW" sz="1400" dirty="0">
                <a:latin typeface="Times New Roman" panose="02020603050405020304" pitchFamily="18" charset="0"/>
              </a:rPr>
              <a:t>Establishing a platform and single-window for startup virtual-reality integration, promoting the Action Plan for Social Enterprises, and establishing an Open Data Roadmap with citizen participation</a:t>
            </a:r>
            <a:endParaRPr lang="zh-TW" altLang="zh-TW" sz="1400" dirty="0">
              <a:latin typeface="Times New Roman" panose="02020603050405020304" pitchFamily="18" charset="0"/>
            </a:endParaRPr>
          </a:p>
        </p:txBody>
      </p:sp>
      <p:sp>
        <p:nvSpPr>
          <p:cNvPr id="14" name="AutoShape 11"/>
          <p:cNvSpPr>
            <a:spLocks noChangeArrowheads="1"/>
          </p:cNvSpPr>
          <p:nvPr/>
        </p:nvSpPr>
        <p:spPr bwMode="auto">
          <a:xfrm>
            <a:off x="724943" y="724064"/>
            <a:ext cx="5847561" cy="386774"/>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nSpc>
                <a:spcPts val="2200"/>
              </a:lnSpc>
              <a:defRPr/>
            </a:pPr>
            <a:r>
              <a:rPr lang="en-US" altLang="zh-TW" sz="1600"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Virtual-reality </a:t>
            </a:r>
            <a:r>
              <a:rPr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integration to promote innovative startups</a:t>
            </a:r>
            <a:endParaRPr lang="zh-TW" altLang="en-US"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5" name="圓角矩形 4"/>
          <p:cNvSpPr>
            <a:spLocks noChangeArrowheads="1"/>
          </p:cNvSpPr>
          <p:nvPr/>
        </p:nvSpPr>
        <p:spPr bwMode="auto">
          <a:xfrm>
            <a:off x="737666" y="3693028"/>
            <a:ext cx="8292363" cy="1176132"/>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17" name="Text Box 20"/>
          <p:cNvSpPr txBox="1">
            <a:spLocks noChangeArrowheads="1"/>
          </p:cNvSpPr>
          <p:nvPr/>
        </p:nvSpPr>
        <p:spPr bwMode="auto">
          <a:xfrm>
            <a:off x="778636" y="3863289"/>
            <a:ext cx="8251060" cy="861111"/>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05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300"/>
              </a:spcBef>
            </a:pPr>
            <a:r>
              <a:rPr lang="en-US" altLang="zh-TW" sz="1400" dirty="0">
                <a:latin typeface="Times New Roman" panose="02020603050405020304" pitchFamily="18" charset="0"/>
              </a:rPr>
              <a:t>Deepening substantive multilateral, regional, and bilateral relationships through the WTO, OECD, APEC, and other international arenas; working to join TPP and RCEP</a:t>
            </a:r>
            <a:endParaRPr lang="zh-TW" altLang="zh-TW" sz="1400" dirty="0">
              <a:latin typeface="Times New Roman" panose="02020603050405020304" pitchFamily="18" charset="0"/>
            </a:endParaRPr>
          </a:p>
          <a:p>
            <a:pPr algn="l">
              <a:spcBef>
                <a:spcPts val="300"/>
              </a:spcBef>
            </a:pPr>
            <a:r>
              <a:rPr lang="en-US" altLang="zh-TW" sz="1400" dirty="0">
                <a:latin typeface="Times New Roman" panose="02020603050405020304" pitchFamily="18" charset="0"/>
              </a:rPr>
              <a:t>Promoting the Free Economic Pilot Zones, selecting priority projects, easing regulatory restrictions, and institutional innovation</a:t>
            </a:r>
            <a:endParaRPr lang="zh-TW" altLang="zh-TW" sz="1400" dirty="0">
              <a:latin typeface="Times New Roman" panose="02020603050405020304" pitchFamily="18" charset="0"/>
            </a:endParaRPr>
          </a:p>
        </p:txBody>
      </p:sp>
      <p:sp>
        <p:nvSpPr>
          <p:cNvPr id="18" name="AutoShape 11"/>
          <p:cNvSpPr>
            <a:spLocks noChangeArrowheads="1"/>
          </p:cNvSpPr>
          <p:nvPr/>
        </p:nvSpPr>
        <p:spPr bwMode="auto">
          <a:xfrm>
            <a:off x="696362" y="3429458"/>
            <a:ext cx="4765777" cy="385200"/>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Inclusion in regional economic integration</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1" name="圓角矩形 4"/>
          <p:cNvSpPr>
            <a:spLocks noChangeArrowheads="1"/>
          </p:cNvSpPr>
          <p:nvPr/>
        </p:nvSpPr>
        <p:spPr bwMode="auto">
          <a:xfrm>
            <a:off x="732584" y="5252720"/>
            <a:ext cx="8292363" cy="1200616"/>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22" name="Text Box 20"/>
          <p:cNvSpPr txBox="1">
            <a:spLocks noChangeArrowheads="1"/>
          </p:cNvSpPr>
          <p:nvPr/>
        </p:nvSpPr>
        <p:spPr bwMode="auto">
          <a:xfrm>
            <a:off x="757985" y="5394796"/>
            <a:ext cx="8292363" cy="930867"/>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300"/>
              </a:spcBef>
            </a:pPr>
            <a:r>
              <a:rPr lang="en-US" altLang="zh-TW" sz="1400" dirty="0">
                <a:latin typeface="Times New Roman" panose="02020603050405020304" pitchFamily="18" charset="0"/>
              </a:rPr>
              <a:t>Providing assistance to enterprises on innovative transformation of products and services</a:t>
            </a:r>
            <a:endParaRPr lang="zh-TW" altLang="zh-TW" sz="1400" dirty="0">
              <a:latin typeface="Times New Roman" panose="02020603050405020304" pitchFamily="18" charset="0"/>
            </a:endParaRPr>
          </a:p>
          <a:p>
            <a:pPr algn="l">
              <a:spcBef>
                <a:spcPts val="300"/>
              </a:spcBef>
            </a:pPr>
            <a:r>
              <a:rPr lang="en-US" altLang="zh-TW" sz="1400" dirty="0">
                <a:latin typeface="Times New Roman" panose="02020603050405020304" pitchFamily="18" charset="0"/>
              </a:rPr>
              <a:t>Adjusting the deployment of priority markets, enhancing enterprises’ abilities to expand into overseas markets</a:t>
            </a:r>
            <a:endParaRPr lang="zh-TW" altLang="zh-TW" sz="1400" dirty="0">
              <a:latin typeface="Times New Roman" panose="02020603050405020304" pitchFamily="18" charset="0"/>
            </a:endParaRPr>
          </a:p>
          <a:p>
            <a:pPr algn="l">
              <a:spcBef>
                <a:spcPts val="300"/>
              </a:spcBef>
            </a:pPr>
            <a:r>
              <a:rPr lang="en-US" altLang="zh-TW" sz="1400" dirty="0">
                <a:latin typeface="Times New Roman" panose="02020603050405020304" pitchFamily="18" charset="0"/>
              </a:rPr>
              <a:t>Formulating short-term, mid-term, and long-term strategies </a:t>
            </a:r>
            <a:r>
              <a:rPr lang="en-US" altLang="zh-TW" sz="1400" dirty="0" smtClean="0">
                <a:latin typeface="Times New Roman" panose="02020603050405020304" pitchFamily="18" charset="0"/>
              </a:rPr>
              <a:t>to shape a </a:t>
            </a:r>
            <a:r>
              <a:rPr lang="en-US" altLang="zh-TW" sz="1400" dirty="0">
                <a:latin typeface="Times New Roman" panose="02020603050405020304" pitchFamily="18" charset="0"/>
              </a:rPr>
              <a:t>national </a:t>
            </a:r>
            <a:r>
              <a:rPr lang="en-US" altLang="zh-TW" sz="1400" dirty="0" smtClean="0">
                <a:latin typeface="Times New Roman" panose="02020603050405020304" pitchFamily="18" charset="0"/>
              </a:rPr>
              <a:t>brand and generate </a:t>
            </a:r>
            <a:r>
              <a:rPr lang="en-US" altLang="zh-TW" sz="1400" dirty="0">
                <a:latin typeface="Times New Roman" panose="02020603050405020304" pitchFamily="18" charset="0"/>
              </a:rPr>
              <a:t>value through Taiwan’s national </a:t>
            </a:r>
            <a:r>
              <a:rPr lang="en-US" altLang="zh-TW" sz="1400" dirty="0" smtClean="0">
                <a:latin typeface="Times New Roman" panose="02020603050405020304" pitchFamily="18" charset="0"/>
              </a:rPr>
              <a:t>brand</a:t>
            </a:r>
            <a:endParaRPr lang="zh-TW" altLang="en-US" sz="1400" dirty="0">
              <a:latin typeface="Times New Roman" panose="02020603050405020304" pitchFamily="18" charset="0"/>
            </a:endParaRPr>
          </a:p>
        </p:txBody>
      </p:sp>
      <p:sp>
        <p:nvSpPr>
          <p:cNvPr id="23" name="AutoShape 11"/>
          <p:cNvSpPr>
            <a:spLocks noChangeArrowheads="1"/>
          </p:cNvSpPr>
          <p:nvPr/>
        </p:nvSpPr>
        <p:spPr bwMode="auto">
          <a:xfrm>
            <a:off x="757985" y="4984736"/>
            <a:ext cx="3597342" cy="385200"/>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nSpc>
                <a:spcPts val="2200"/>
              </a:lnSpc>
              <a:defRPr/>
            </a:pPr>
            <a:r>
              <a:rPr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Building momentum for exports</a:t>
            </a:r>
            <a:endParaRPr lang="zh-TW" altLang="en-US"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97006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圓角矩形 4"/>
          <p:cNvSpPr>
            <a:spLocks noChangeArrowheads="1"/>
          </p:cNvSpPr>
          <p:nvPr/>
        </p:nvSpPr>
        <p:spPr bwMode="auto">
          <a:xfrm>
            <a:off x="678352" y="2448302"/>
            <a:ext cx="8279381" cy="2276842"/>
          </a:xfrm>
          <a:prstGeom prst="roundRect">
            <a:avLst>
              <a:gd name="adj" fmla="val 13396"/>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67" name="圓角矩形 4"/>
          <p:cNvSpPr>
            <a:spLocks noChangeArrowheads="1"/>
          </p:cNvSpPr>
          <p:nvPr/>
        </p:nvSpPr>
        <p:spPr bwMode="auto">
          <a:xfrm>
            <a:off x="686303" y="5059680"/>
            <a:ext cx="8262447" cy="1442680"/>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71" name="Rectangle 10"/>
          <p:cNvSpPr>
            <a:spLocks noChangeArrowheads="1"/>
          </p:cNvSpPr>
          <p:nvPr/>
        </p:nvSpPr>
        <p:spPr bwMode="auto">
          <a:xfrm>
            <a:off x="-31803" y="126042"/>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2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(1)Economic Issues(continued)</a:t>
            </a:r>
            <a:endPar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2" name="圓角矩形 4"/>
          <p:cNvSpPr>
            <a:spLocks noChangeArrowheads="1"/>
          </p:cNvSpPr>
          <p:nvPr/>
        </p:nvSpPr>
        <p:spPr bwMode="auto">
          <a:xfrm>
            <a:off x="678352" y="918307"/>
            <a:ext cx="8279381" cy="1123853"/>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13" name="Text Box 20"/>
          <p:cNvSpPr txBox="1">
            <a:spLocks noChangeArrowheads="1"/>
          </p:cNvSpPr>
          <p:nvPr/>
        </p:nvSpPr>
        <p:spPr bwMode="auto">
          <a:xfrm>
            <a:off x="695286" y="1000713"/>
            <a:ext cx="8279381" cy="756967"/>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200"/>
              </a:spcBef>
            </a:pPr>
            <a:r>
              <a:rPr lang="en-US" altLang="zh-TW" sz="1400" dirty="0">
                <a:latin typeface="Times New Roman" panose="02020603050405020304" pitchFamily="18" charset="0"/>
              </a:rPr>
              <a:t>Promoting global investment solicitation programs, encouraging overseas Taiwanese businesses to invest in Taiwan</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Implementing the Project for Cross-Field Value-Adding in Public Works Financial Planning </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Allocating funds from the National Development Fund for investment in strategic domestic service industries</a:t>
            </a:r>
            <a:endParaRPr lang="zh-TW" altLang="en-US" sz="1400" dirty="0">
              <a:latin typeface="Times New Roman" panose="02020603050405020304" pitchFamily="18" charset="0"/>
            </a:endParaRPr>
          </a:p>
        </p:txBody>
      </p:sp>
      <p:sp>
        <p:nvSpPr>
          <p:cNvPr id="14" name="AutoShape 11"/>
          <p:cNvSpPr>
            <a:spLocks noChangeArrowheads="1"/>
          </p:cNvSpPr>
          <p:nvPr/>
        </p:nvSpPr>
        <p:spPr bwMode="auto">
          <a:xfrm>
            <a:off x="678352" y="599918"/>
            <a:ext cx="3861845" cy="385200"/>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Encouraging domestic investment</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0" name="Text Box 20"/>
          <p:cNvSpPr txBox="1">
            <a:spLocks noChangeArrowheads="1"/>
          </p:cNvSpPr>
          <p:nvPr/>
        </p:nvSpPr>
        <p:spPr bwMode="auto">
          <a:xfrm>
            <a:off x="695286" y="2537654"/>
            <a:ext cx="8279381" cy="1650923"/>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200"/>
              </a:spcBef>
            </a:pPr>
            <a:r>
              <a:rPr lang="en-US" altLang="zh-TW" sz="1400" dirty="0">
                <a:latin typeface="Times New Roman" panose="02020603050405020304" pitchFamily="18" charset="0"/>
              </a:rPr>
              <a:t>Increasing the quality and value of products and building a complete system of industrial supply chains</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Building system solutions capacity, expediting the development of emerging industries</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Integrating utilization of R&amp;D resources and industry-academia cooperation, promoting the industrialization of </a:t>
            </a:r>
            <a:r>
              <a:rPr lang="en-US" altLang="zh-TW" sz="1400" dirty="0" err="1">
                <a:latin typeface="Times New Roman" panose="02020603050405020304" pitchFamily="18" charset="0"/>
              </a:rPr>
              <a:t>S</a:t>
            </a:r>
            <a:r>
              <a:rPr lang="en-US" altLang="zh-TW" sz="1400" dirty="0" err="1" smtClean="0">
                <a:latin typeface="Times New Roman" panose="02020603050405020304" pitchFamily="18" charset="0"/>
              </a:rPr>
              <a:t>ci</a:t>
            </a:r>
            <a:r>
              <a:rPr lang="en-US" altLang="zh-TW" sz="1400" dirty="0" smtClean="0">
                <a:latin typeface="Times New Roman" panose="02020603050405020304" pitchFamily="18" charset="0"/>
              </a:rPr>
              <a:t>-tech </a:t>
            </a:r>
            <a:r>
              <a:rPr lang="en-US" altLang="zh-TW" sz="1400" dirty="0">
                <a:latin typeface="Times New Roman" panose="02020603050405020304" pitchFamily="18" charset="0"/>
              </a:rPr>
              <a:t>achievements</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Enhancing the management of industrial intellectual property rights and their circulation and utilization</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Introducing new technological applications to expedite the transformation and upgrading of the commercial services industry</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Promoting greater participation by young people in the agricultural labor force and integrating resources for value-added development</a:t>
            </a:r>
            <a:endParaRPr lang="zh-TW" altLang="zh-TW" sz="1400" dirty="0">
              <a:latin typeface="Times New Roman" panose="02020603050405020304" pitchFamily="18" charset="0"/>
            </a:endParaRPr>
          </a:p>
        </p:txBody>
      </p:sp>
      <p:sp>
        <p:nvSpPr>
          <p:cNvPr id="58" name="Text Box 20"/>
          <p:cNvSpPr txBox="1">
            <a:spLocks noChangeArrowheads="1"/>
          </p:cNvSpPr>
          <p:nvPr/>
        </p:nvSpPr>
        <p:spPr bwMode="auto">
          <a:xfrm>
            <a:off x="703237" y="5221585"/>
            <a:ext cx="8262447" cy="1030989"/>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200"/>
              </a:spcBef>
            </a:pPr>
            <a:r>
              <a:rPr lang="en-US" altLang="zh-TW" sz="1400" dirty="0">
                <a:latin typeface="Times New Roman" panose="02020603050405020304" pitchFamily="18" charset="0"/>
              </a:rPr>
              <a:t>Promoting global solicitation of investment, spurring private sector employment and driving wage growth </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Implementing </a:t>
            </a:r>
            <a:r>
              <a:rPr lang="en-US" altLang="zh-TW" sz="1400" dirty="0" smtClean="0">
                <a:latin typeface="Times New Roman" panose="02020603050405020304" pitchFamily="18" charset="0"/>
              </a:rPr>
              <a:t>the </a:t>
            </a:r>
            <a:r>
              <a:rPr lang="en-US" altLang="zh-TW" sz="1400" dirty="0">
                <a:latin typeface="Times New Roman" panose="02020603050405020304" pitchFamily="18" charset="0"/>
              </a:rPr>
              <a:t>Workforce Training Industry Development Program, strengthening the training of key talent and boosting employment</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Reviewing the basic wage as needed to ensure workers a basic living</a:t>
            </a:r>
            <a:endParaRPr lang="zh-TW" altLang="zh-TW" sz="1400" dirty="0">
              <a:latin typeface="Times New Roman" panose="02020603050405020304" pitchFamily="18" charset="0"/>
            </a:endParaRPr>
          </a:p>
          <a:p>
            <a:pPr algn="l">
              <a:spcBef>
                <a:spcPts val="200"/>
              </a:spcBef>
            </a:pPr>
            <a:r>
              <a:rPr lang="en-US" altLang="zh-TW" sz="1400" dirty="0">
                <a:latin typeface="Times New Roman" panose="02020603050405020304" pitchFamily="18" charset="0"/>
              </a:rPr>
              <a:t>Improving collective bargaining and mechanisms for the handling of disputes between labor and management</a:t>
            </a:r>
            <a:endParaRPr lang="zh-TW" altLang="zh-TW" sz="1400" dirty="0">
              <a:latin typeface="Times New Roman" panose="02020603050405020304" pitchFamily="18" charset="0"/>
            </a:endParaRPr>
          </a:p>
        </p:txBody>
      </p:sp>
      <p:sp>
        <p:nvSpPr>
          <p:cNvPr id="63" name="AutoShape 11"/>
          <p:cNvSpPr>
            <a:spLocks noChangeArrowheads="1"/>
          </p:cNvSpPr>
          <p:nvPr/>
        </p:nvSpPr>
        <p:spPr bwMode="auto">
          <a:xfrm>
            <a:off x="695286" y="2113829"/>
            <a:ext cx="5156874" cy="385200"/>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Intensifying adjustment of the industrial structure</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6" name="AutoShape 11"/>
          <p:cNvSpPr>
            <a:spLocks noChangeArrowheads="1"/>
          </p:cNvSpPr>
          <p:nvPr/>
        </p:nvSpPr>
        <p:spPr bwMode="auto">
          <a:xfrm>
            <a:off x="686303" y="4791609"/>
            <a:ext cx="5292145" cy="385200"/>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Promoting employment and boosting real wages</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169500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10"/>
          <p:cNvSpPr>
            <a:spLocks noChangeArrowheads="1"/>
          </p:cNvSpPr>
          <p:nvPr/>
        </p:nvSpPr>
        <p:spPr bwMode="auto">
          <a:xfrm>
            <a:off x="0" y="347612"/>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(2)Social Issues</a:t>
            </a:r>
            <a:endPar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5" name="圓角矩形 4"/>
          <p:cNvSpPr>
            <a:spLocks noChangeArrowheads="1"/>
          </p:cNvSpPr>
          <p:nvPr/>
        </p:nvSpPr>
        <p:spPr bwMode="auto">
          <a:xfrm>
            <a:off x="675492" y="1393450"/>
            <a:ext cx="8031186" cy="1502150"/>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11" name="圓角矩形 4"/>
          <p:cNvSpPr>
            <a:spLocks noChangeArrowheads="1"/>
          </p:cNvSpPr>
          <p:nvPr/>
        </p:nvSpPr>
        <p:spPr bwMode="auto">
          <a:xfrm>
            <a:off x="675492" y="3545840"/>
            <a:ext cx="8222975" cy="2326640"/>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20" name="Text Box 20"/>
          <p:cNvSpPr txBox="1">
            <a:spLocks noChangeArrowheads="1"/>
          </p:cNvSpPr>
          <p:nvPr/>
        </p:nvSpPr>
        <p:spPr bwMode="auto">
          <a:xfrm>
            <a:off x="683959" y="1518045"/>
            <a:ext cx="8222976" cy="796088"/>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1200"/>
              </a:spcBef>
            </a:pPr>
            <a:r>
              <a:rPr lang="en-US" altLang="zh-TW" sz="1400" dirty="0">
                <a:latin typeface="Times New Roman" panose="02020603050405020304" pitchFamily="18" charset="0"/>
              </a:rPr>
              <a:t>Advancing the completion and enactment of the Long-Term Care Services Act</a:t>
            </a:r>
            <a:endParaRPr lang="zh-TW" altLang="zh-TW" sz="1400" dirty="0">
              <a:latin typeface="Times New Roman" panose="02020603050405020304" pitchFamily="18" charset="0"/>
            </a:endParaRPr>
          </a:p>
          <a:p>
            <a:pPr algn="l">
              <a:spcBef>
                <a:spcPts val="1200"/>
              </a:spcBef>
            </a:pPr>
            <a:r>
              <a:rPr lang="en-US" altLang="zh-TW" sz="1400" dirty="0">
                <a:latin typeface="Times New Roman" panose="02020603050405020304" pitchFamily="18" charset="0"/>
              </a:rPr>
              <a:t>Expanding the network of long-term care resources to increase the coverage rate of such services</a:t>
            </a:r>
            <a:endParaRPr lang="zh-TW" altLang="zh-TW" sz="1400" dirty="0">
              <a:latin typeface="Times New Roman" panose="02020603050405020304" pitchFamily="18" charset="0"/>
            </a:endParaRPr>
          </a:p>
          <a:p>
            <a:pPr algn="l">
              <a:spcBef>
                <a:spcPts val="1200"/>
              </a:spcBef>
            </a:pPr>
            <a:r>
              <a:rPr lang="en-US" altLang="zh-TW" sz="1400" dirty="0">
                <a:latin typeface="Times New Roman" panose="02020603050405020304" pitchFamily="18" charset="0"/>
              </a:rPr>
              <a:t>Promoting senior citizen learning centers and launching “senior universities,” establishing independent service organizations for senior learning</a:t>
            </a:r>
            <a:endParaRPr lang="zh-TW" altLang="zh-TW" sz="1400" dirty="0">
              <a:latin typeface="Times New Roman" panose="02020603050405020304" pitchFamily="18" charset="0"/>
            </a:endParaRPr>
          </a:p>
        </p:txBody>
      </p:sp>
      <p:sp>
        <p:nvSpPr>
          <p:cNvPr id="9" name="Text Box 20"/>
          <p:cNvSpPr txBox="1">
            <a:spLocks noChangeArrowheads="1"/>
          </p:cNvSpPr>
          <p:nvPr/>
        </p:nvSpPr>
        <p:spPr bwMode="auto">
          <a:xfrm>
            <a:off x="683959" y="3726690"/>
            <a:ext cx="8222975" cy="1592176"/>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1200"/>
              </a:spcBef>
            </a:pPr>
            <a:r>
              <a:rPr lang="en-US" altLang="zh-TW" sz="1400" dirty="0">
                <a:latin typeface="Times New Roman" panose="02020603050405020304" pitchFamily="18" charset="0"/>
              </a:rPr>
              <a:t>Formulating an improvement program for inhibiting improper resource consumption so as to improve the efficiency of medical resources allocation</a:t>
            </a:r>
            <a:endParaRPr lang="zh-TW" altLang="zh-TW" sz="1400" dirty="0">
              <a:latin typeface="Times New Roman" panose="02020603050405020304" pitchFamily="18" charset="0"/>
            </a:endParaRPr>
          </a:p>
          <a:p>
            <a:pPr algn="l">
              <a:spcBef>
                <a:spcPts val="1200"/>
              </a:spcBef>
            </a:pPr>
            <a:r>
              <a:rPr lang="en-US" altLang="zh-TW" sz="1400" dirty="0">
                <a:latin typeface="Times New Roman" panose="02020603050405020304" pitchFamily="18" charset="0"/>
              </a:rPr>
              <a:t>Promoting the Hospital Hierarchical System for Emergency Care</a:t>
            </a:r>
            <a:endParaRPr lang="zh-TW" altLang="zh-TW" sz="1400" dirty="0">
              <a:latin typeface="Times New Roman" panose="02020603050405020304" pitchFamily="18" charset="0"/>
            </a:endParaRPr>
          </a:p>
          <a:p>
            <a:pPr algn="l">
              <a:spcBef>
                <a:spcPts val="1200"/>
              </a:spcBef>
            </a:pPr>
            <a:r>
              <a:rPr lang="en-US" altLang="zh-TW" sz="1400" dirty="0">
                <a:latin typeface="Times New Roman" panose="02020603050405020304" pitchFamily="18" charset="0"/>
              </a:rPr>
              <a:t>Implementing pharmaceutical plant checks and tracking and management of self-use pharmaceutical raw materials</a:t>
            </a:r>
            <a:endParaRPr lang="zh-TW" altLang="zh-TW" sz="1400" dirty="0">
              <a:latin typeface="Times New Roman" panose="02020603050405020304" pitchFamily="18" charset="0"/>
            </a:endParaRPr>
          </a:p>
          <a:p>
            <a:pPr algn="l">
              <a:spcBef>
                <a:spcPts val="1200"/>
              </a:spcBef>
            </a:pPr>
            <a:r>
              <a:rPr lang="en-US" altLang="zh-TW" sz="1400" dirty="0">
                <a:latin typeface="Times New Roman" panose="02020603050405020304" pitchFamily="18" charset="0"/>
              </a:rPr>
              <a:t>Implementing food registration and tracking mechanisms, involving the general public in the food safety safeguarding mechanism. </a:t>
            </a:r>
            <a:endParaRPr lang="zh-TW" altLang="zh-TW" sz="1400" dirty="0">
              <a:latin typeface="Times New Roman" panose="02020603050405020304" pitchFamily="18" charset="0"/>
            </a:endParaRPr>
          </a:p>
        </p:txBody>
      </p:sp>
      <p:sp>
        <p:nvSpPr>
          <p:cNvPr id="10" name="AutoShape 11"/>
          <p:cNvSpPr>
            <a:spLocks noChangeArrowheads="1"/>
          </p:cNvSpPr>
          <p:nvPr/>
        </p:nvSpPr>
        <p:spPr bwMode="auto">
          <a:xfrm>
            <a:off x="675492" y="3208157"/>
            <a:ext cx="5001740" cy="441484"/>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Perfecting medical and food safety mechanisms</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4" name="AutoShape 11"/>
          <p:cNvSpPr>
            <a:spLocks noChangeArrowheads="1"/>
          </p:cNvSpPr>
          <p:nvPr/>
        </p:nvSpPr>
        <p:spPr bwMode="auto">
          <a:xfrm>
            <a:off x="675491" y="1030862"/>
            <a:ext cx="3331966" cy="419847"/>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Improving care for the elderly</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2797989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6"/>
          <p:cNvSpPr>
            <a:spLocks noChangeArrowheads="1"/>
          </p:cNvSpPr>
          <p:nvPr/>
        </p:nvSpPr>
        <p:spPr bwMode="auto">
          <a:xfrm>
            <a:off x="435164" y="1471613"/>
            <a:ext cx="8267699" cy="4549775"/>
          </a:xfrm>
          <a:prstGeom prst="roundRect">
            <a:avLst>
              <a:gd name="adj" fmla="val 16667"/>
            </a:avLst>
          </a:prstGeom>
          <a:gradFill rotWithShape="1">
            <a:gsLst>
              <a:gs pos="0">
                <a:srgbClr val="FFFFFF"/>
              </a:gs>
              <a:gs pos="100000">
                <a:srgbClr val="FFECD9"/>
              </a:gs>
            </a:gsLst>
            <a:path path="shape">
              <a:fillToRect l="50000" t="50000" r="50000" b="50000"/>
            </a:path>
          </a:gradFill>
          <a:ln>
            <a:noFill/>
          </a:ln>
          <a:effectLst>
            <a:prstShdw prst="shdw17" dist="17961" dir="2700000">
              <a:srgbClr val="FFECD9">
                <a:gamma/>
                <a:shade val="60000"/>
                <a:invGamma/>
              </a:srgbClr>
            </a:prstShdw>
          </a:effectLst>
          <a:extLst>
            <a:ext uri="{91240B29-F687-4F45-9708-019B960494DF}">
              <a14:hiddenLine xmlns:a14="http://schemas.microsoft.com/office/drawing/2010/main" w="28575" algn="ctr">
                <a:solidFill>
                  <a:schemeClr val="folHlink"/>
                </a:solidFill>
                <a:round/>
                <a:headEnd/>
                <a:tailEnd/>
              </a14:hiddenLine>
            </a:ext>
          </a:extLst>
        </p:spPr>
        <p:txBody>
          <a:bodyPr wrap="none" lIns="198000" tIns="0" rIns="90000" bIns="46800" anchorCtr="1"/>
          <a:lstStyle/>
          <a:p>
            <a:pPr marL="179387" algn="just">
              <a:lnSpc>
                <a:spcPts val="4500"/>
              </a:lnSpc>
              <a:buClr>
                <a:schemeClr val="tx2"/>
              </a:buClr>
              <a:buSzPct val="70000"/>
            </a:pPr>
            <a:r>
              <a:rPr lang="en-US" altLang="zh-TW" sz="2000" b="0" dirty="0" smtClean="0">
                <a:solidFill>
                  <a:srgbClr val="000099"/>
                </a:solidFill>
                <a:latin typeface="微軟正黑體" panose="020B0604030504040204" pitchFamily="34" charset="-120"/>
                <a:ea typeface="微軟正黑體" panose="020B0604030504040204" pitchFamily="34" charset="-120"/>
              </a:rPr>
              <a:t>I. Preface</a:t>
            </a:r>
          </a:p>
          <a:p>
            <a:pPr marL="179387" algn="just">
              <a:lnSpc>
                <a:spcPts val="4500"/>
              </a:lnSpc>
              <a:buClr>
                <a:schemeClr val="tx2"/>
              </a:buClr>
              <a:buSzPct val="70000"/>
            </a:pPr>
            <a:r>
              <a:rPr lang="en-US" altLang="zh-TW" sz="2000" dirty="0" smtClean="0">
                <a:solidFill>
                  <a:srgbClr val="000099"/>
                </a:solidFill>
                <a:latin typeface="微軟正黑體" panose="020B0604030504040204" pitchFamily="34" charset="-120"/>
                <a:ea typeface="微軟正黑體" panose="020B0604030504040204" pitchFamily="34" charset="-120"/>
              </a:rPr>
              <a:t>II. Key </a:t>
            </a:r>
            <a:r>
              <a:rPr lang="en-US" altLang="zh-TW" sz="2000" dirty="0">
                <a:solidFill>
                  <a:srgbClr val="000099"/>
                </a:solidFill>
                <a:latin typeface="微軟正黑體" panose="020B0604030504040204" pitchFamily="34" charset="-120"/>
                <a:ea typeface="微軟正黑體" panose="020B0604030504040204" pitchFamily="34" charset="-120"/>
              </a:rPr>
              <a:t>Points of the 2015 National Development </a:t>
            </a:r>
            <a:r>
              <a:rPr lang="en-US" altLang="zh-TW" sz="2000" dirty="0" smtClean="0">
                <a:solidFill>
                  <a:srgbClr val="000099"/>
                </a:solidFill>
                <a:latin typeface="微軟正黑體" panose="020B0604030504040204" pitchFamily="34" charset="-120"/>
                <a:ea typeface="微軟正黑體" panose="020B0604030504040204" pitchFamily="34" charset="-120"/>
              </a:rPr>
              <a:t>Plan</a:t>
            </a:r>
          </a:p>
          <a:p>
            <a:pPr marL="1093787" lvl="1" indent="-457200" algn="just">
              <a:lnSpc>
                <a:spcPts val="4500"/>
              </a:lnSpc>
              <a:buClr>
                <a:schemeClr val="tx2"/>
              </a:buClr>
              <a:buSzPct val="89000"/>
              <a:buAutoNum type="arabicPeriod"/>
            </a:pPr>
            <a:r>
              <a:rPr lang="en-US" altLang="zh-TW" sz="2000" b="0" dirty="0" smtClean="0">
                <a:solidFill>
                  <a:srgbClr val="000099"/>
                </a:solidFill>
                <a:latin typeface="微軟正黑體" panose="020B0604030504040204" pitchFamily="34" charset="-120"/>
                <a:ea typeface="微軟正黑體" panose="020B0604030504040204" pitchFamily="34" charset="-120"/>
              </a:rPr>
              <a:t>Domestic and </a:t>
            </a:r>
            <a:r>
              <a:rPr lang="en-US" altLang="zh-TW" sz="2000" dirty="0">
                <a:solidFill>
                  <a:srgbClr val="000099"/>
                </a:solidFill>
                <a:latin typeface="微軟正黑體" panose="020B0604030504040204" pitchFamily="34" charset="-120"/>
                <a:ea typeface="微軟正黑體" panose="020B0604030504040204" pitchFamily="34" charset="-120"/>
              </a:rPr>
              <a:t>International Situations and Outlook</a:t>
            </a:r>
          </a:p>
          <a:p>
            <a:pPr marL="1093787" lvl="1" indent="-457200" algn="just">
              <a:lnSpc>
                <a:spcPts val="4500"/>
              </a:lnSpc>
              <a:buClr>
                <a:schemeClr val="tx2"/>
              </a:buClr>
              <a:buSzPct val="89000"/>
              <a:buAutoNum type="arabicPeriod"/>
            </a:pPr>
            <a:r>
              <a:rPr lang="en-US" altLang="zh-TW" sz="2000" dirty="0">
                <a:solidFill>
                  <a:srgbClr val="000099"/>
                </a:solidFill>
                <a:latin typeface="微軟正黑體" panose="020B0604030504040204" pitchFamily="34" charset="-120"/>
                <a:ea typeface="微軟正黑體" panose="020B0604030504040204" pitchFamily="34" charset="-120"/>
              </a:rPr>
              <a:t>Current Issues and Challenges</a:t>
            </a:r>
            <a:r>
              <a:rPr lang="zh-TW" altLang="en-US" sz="2000" dirty="0">
                <a:solidFill>
                  <a:srgbClr val="000099"/>
                </a:solidFill>
                <a:latin typeface="微軟正黑體" panose="020B0604030504040204" pitchFamily="34" charset="-120"/>
                <a:ea typeface="微軟正黑體" panose="020B0604030504040204" pitchFamily="34" charset="-120"/>
              </a:rPr>
              <a:t>　</a:t>
            </a:r>
            <a:endParaRPr lang="en-US" altLang="zh-TW" sz="2000" dirty="0">
              <a:solidFill>
                <a:srgbClr val="000099"/>
              </a:solidFill>
              <a:latin typeface="微軟正黑體" panose="020B0604030504040204" pitchFamily="34" charset="-120"/>
              <a:ea typeface="微軟正黑體" panose="020B0604030504040204" pitchFamily="34" charset="-120"/>
            </a:endParaRPr>
          </a:p>
          <a:p>
            <a:pPr marL="1093787" lvl="1" indent="-457200" algn="just">
              <a:lnSpc>
                <a:spcPts val="4500"/>
              </a:lnSpc>
              <a:buClr>
                <a:schemeClr val="tx2"/>
              </a:buClr>
              <a:buSzPct val="89000"/>
              <a:buAutoNum type="arabicPeriod"/>
            </a:pPr>
            <a:r>
              <a:rPr lang="en-US" altLang="zh-TW" sz="2000" dirty="0">
                <a:solidFill>
                  <a:srgbClr val="000099"/>
                </a:solidFill>
                <a:latin typeface="微軟正黑體" panose="020B0604030504040204" pitchFamily="34" charset="-120"/>
                <a:ea typeface="微軟正黑體" panose="020B0604030504040204" pitchFamily="34" charset="-120"/>
              </a:rPr>
              <a:t>National Development Objectives and Targets</a:t>
            </a:r>
            <a:r>
              <a:rPr lang="zh-TW" altLang="en-US" sz="2000" dirty="0">
                <a:solidFill>
                  <a:srgbClr val="000099"/>
                </a:solidFill>
                <a:latin typeface="微軟正黑體" panose="020B0604030504040204" pitchFamily="34" charset="-120"/>
                <a:ea typeface="微軟正黑體" panose="020B0604030504040204" pitchFamily="34" charset="-120"/>
              </a:rPr>
              <a:t>　</a:t>
            </a:r>
            <a:endParaRPr lang="en-US" altLang="zh-TW" sz="2000" dirty="0">
              <a:solidFill>
                <a:srgbClr val="000099"/>
              </a:solidFill>
              <a:latin typeface="微軟正黑體" panose="020B0604030504040204" pitchFamily="34" charset="-120"/>
              <a:ea typeface="微軟正黑體" panose="020B0604030504040204" pitchFamily="34" charset="-120"/>
            </a:endParaRPr>
          </a:p>
          <a:p>
            <a:pPr marL="1093787" lvl="1" indent="-457200" algn="just">
              <a:lnSpc>
                <a:spcPts val="4500"/>
              </a:lnSpc>
              <a:buClr>
                <a:schemeClr val="tx2"/>
              </a:buClr>
              <a:buSzPct val="89000"/>
              <a:buAutoNum type="arabicPeriod"/>
            </a:pPr>
            <a:r>
              <a:rPr lang="en-US" altLang="zh-TW" sz="2000" dirty="0">
                <a:solidFill>
                  <a:srgbClr val="000099"/>
                </a:solidFill>
                <a:latin typeface="微軟正黑體" panose="020B0604030504040204" pitchFamily="34" charset="-120"/>
                <a:ea typeface="微軟正黑體" panose="020B0604030504040204" pitchFamily="34" charset="-120"/>
              </a:rPr>
              <a:t>Strategies for National Development</a:t>
            </a:r>
          </a:p>
          <a:p>
            <a:pPr marL="179387" algn="just">
              <a:lnSpc>
                <a:spcPts val="4500"/>
              </a:lnSpc>
              <a:buClr>
                <a:schemeClr val="tx2"/>
              </a:buClr>
              <a:buSzPct val="70000"/>
            </a:pPr>
            <a:r>
              <a:rPr lang="en-US" altLang="zh-TW" sz="2000" dirty="0">
                <a:solidFill>
                  <a:srgbClr val="000099"/>
                </a:solidFill>
                <a:latin typeface="微軟正黑體" panose="020B0604030504040204" pitchFamily="34" charset="-120"/>
                <a:ea typeface="微軟正黑體" panose="020B0604030504040204" pitchFamily="34" charset="-120"/>
              </a:rPr>
              <a:t>III. Conclusions</a:t>
            </a:r>
            <a:endParaRPr lang="zh-TW" altLang="en-US" sz="2000" dirty="0">
              <a:solidFill>
                <a:srgbClr val="000099"/>
              </a:solidFill>
              <a:latin typeface="微軟正黑體" panose="020B0604030504040204" pitchFamily="34" charset="-120"/>
              <a:ea typeface="微軟正黑體" panose="020B0604030504040204" pitchFamily="34" charset="-120"/>
            </a:endParaRPr>
          </a:p>
          <a:p>
            <a:pPr marL="179387" algn="just">
              <a:lnSpc>
                <a:spcPts val="4500"/>
              </a:lnSpc>
              <a:buClr>
                <a:schemeClr val="tx2"/>
              </a:buClr>
              <a:buSzPct val="70000"/>
            </a:pPr>
            <a:endParaRPr lang="en-US" altLang="zh-TW" sz="2000" b="0" dirty="0" smtClean="0">
              <a:solidFill>
                <a:srgbClr val="000099"/>
              </a:solidFill>
              <a:latin typeface="微軟正黑體" panose="020B0604030504040204" pitchFamily="34" charset="-120"/>
              <a:ea typeface="微軟正黑體" panose="020B0604030504040204" pitchFamily="34" charset="-120"/>
            </a:endParaRPr>
          </a:p>
        </p:txBody>
      </p:sp>
      <p:sp>
        <p:nvSpPr>
          <p:cNvPr id="8" name="Rectangle 3"/>
          <p:cNvSpPr>
            <a:spLocks noChangeArrowheads="1"/>
          </p:cNvSpPr>
          <p:nvPr/>
        </p:nvSpPr>
        <p:spPr bwMode="auto">
          <a:xfrm>
            <a:off x="3042231" y="476250"/>
            <a:ext cx="3025775" cy="78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10000"/>
              </a:lnSpc>
              <a:spcBef>
                <a:spcPct val="20000"/>
              </a:spcBef>
              <a:buClr>
                <a:schemeClr val="tx2"/>
              </a:buClr>
              <a:buSzPct val="70000"/>
              <a:buFont typeface="Wingdings" pitchFamily="2" charset="2"/>
              <a:buNone/>
            </a:pPr>
            <a:r>
              <a:rPr lang="en-US" altLang="zh-TW" sz="4000" dirty="0" smtClean="0">
                <a:solidFill>
                  <a:srgbClr val="993300"/>
                </a:solidFill>
                <a:latin typeface="微軟正黑體" panose="020B0604030504040204" pitchFamily="34" charset="-120"/>
                <a:ea typeface="微軟正黑體" panose="020B0604030504040204" pitchFamily="34" charset="-120"/>
              </a:rPr>
              <a:t>Contents</a:t>
            </a:r>
            <a:endParaRPr lang="zh-TW" altLang="en-US" sz="4000" dirty="0">
              <a:solidFill>
                <a:srgbClr val="993300"/>
              </a:solidFill>
              <a:latin typeface="微軟正黑體" panose="020B0604030504040204" pitchFamily="34" charset="-120"/>
              <a:ea typeface="微軟正黑體" panose="020B0604030504040204" pitchFamily="34" charset="-120"/>
            </a:endParaRPr>
          </a:p>
        </p:txBody>
      </p:sp>
      <p:pic>
        <p:nvPicPr>
          <p:cNvPr id="9" name="Picture 7" descr="900304-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187450" y="981075"/>
            <a:ext cx="6837363" cy="490538"/>
          </a:xfrm>
          <a:prstGeom prst="rect">
            <a:avLst/>
          </a:prstGeom>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2265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圓角矩形 4"/>
          <p:cNvSpPr>
            <a:spLocks noChangeArrowheads="1"/>
          </p:cNvSpPr>
          <p:nvPr/>
        </p:nvSpPr>
        <p:spPr bwMode="auto">
          <a:xfrm>
            <a:off x="597779" y="3434080"/>
            <a:ext cx="8186981" cy="931024"/>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lnSpc>
                <a:spcPts val="2900"/>
              </a:lnSpc>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64" name="圓角矩形 4"/>
          <p:cNvSpPr>
            <a:spLocks noChangeArrowheads="1"/>
          </p:cNvSpPr>
          <p:nvPr/>
        </p:nvSpPr>
        <p:spPr bwMode="auto">
          <a:xfrm>
            <a:off x="597779" y="4754880"/>
            <a:ext cx="8186981" cy="1330960"/>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lnSpc>
                <a:spcPts val="2900"/>
              </a:lnSpc>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14" name="圓角矩形 4"/>
          <p:cNvSpPr>
            <a:spLocks noChangeArrowheads="1"/>
          </p:cNvSpPr>
          <p:nvPr/>
        </p:nvSpPr>
        <p:spPr bwMode="auto">
          <a:xfrm>
            <a:off x="597779" y="1009683"/>
            <a:ext cx="8186981" cy="1987517"/>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42" name="Rectangle 10"/>
          <p:cNvSpPr>
            <a:spLocks noChangeArrowheads="1"/>
          </p:cNvSpPr>
          <p:nvPr/>
        </p:nvSpPr>
        <p:spPr bwMode="auto">
          <a:xfrm>
            <a:off x="1" y="235852"/>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200" b="1"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(2)Social Issues(continued) </a:t>
            </a:r>
            <a:endPar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5" name="AutoShape 11"/>
          <p:cNvSpPr>
            <a:spLocks noChangeArrowheads="1"/>
          </p:cNvSpPr>
          <p:nvPr/>
        </p:nvSpPr>
        <p:spPr bwMode="auto">
          <a:xfrm>
            <a:off x="597779" y="3120057"/>
            <a:ext cx="5059582" cy="408007"/>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Expanding assistance to low-income households</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8" name="Text Box 20"/>
          <p:cNvSpPr txBox="1">
            <a:spLocks noChangeArrowheads="1"/>
          </p:cNvSpPr>
          <p:nvPr/>
        </p:nvSpPr>
        <p:spPr bwMode="auto">
          <a:xfrm>
            <a:off x="767103" y="3539845"/>
            <a:ext cx="7955481" cy="772239"/>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600"/>
              </a:spcBef>
            </a:pPr>
            <a:r>
              <a:rPr lang="en-US" altLang="zh-TW" sz="1400" dirty="0">
                <a:latin typeface="Times New Roman" panose="02020603050405020304" pitchFamily="18" charset="0"/>
              </a:rPr>
              <a:t>Implementing social assistance, helping members of disadvantaged households </a:t>
            </a:r>
            <a:r>
              <a:rPr lang="en-US" altLang="zh-TW" sz="1400" dirty="0" smtClean="0">
                <a:latin typeface="Times New Roman" panose="02020603050405020304" pitchFamily="18" charset="0"/>
              </a:rPr>
              <a:t>to find </a:t>
            </a:r>
            <a:r>
              <a:rPr lang="en-US" altLang="zh-TW" sz="1400" dirty="0">
                <a:latin typeface="Times New Roman" panose="02020603050405020304" pitchFamily="18" charset="0"/>
              </a:rPr>
              <a:t>employment and attend school</a:t>
            </a:r>
            <a:endParaRPr lang="zh-TW" altLang="zh-TW" sz="1400" dirty="0">
              <a:latin typeface="Times New Roman" panose="02020603050405020304" pitchFamily="18" charset="0"/>
            </a:endParaRPr>
          </a:p>
          <a:p>
            <a:pPr algn="l">
              <a:spcBef>
                <a:spcPts val="600"/>
              </a:spcBef>
            </a:pPr>
            <a:r>
              <a:rPr lang="en-US" altLang="zh-TW" sz="1400" dirty="0">
                <a:latin typeface="Times New Roman" panose="02020603050405020304" pitchFamily="18" charset="0"/>
              </a:rPr>
              <a:t>Continuing to advance tax reform, implementing taxation based on ability to pay</a:t>
            </a:r>
            <a:endParaRPr lang="zh-TW" altLang="zh-TW" sz="1400" dirty="0">
              <a:latin typeface="Times New Roman" panose="02020603050405020304" pitchFamily="18" charset="0"/>
            </a:endParaRPr>
          </a:p>
        </p:txBody>
      </p:sp>
      <p:sp>
        <p:nvSpPr>
          <p:cNvPr id="60" name="AutoShape 11"/>
          <p:cNvSpPr>
            <a:spLocks noChangeArrowheads="1"/>
          </p:cNvSpPr>
          <p:nvPr/>
        </p:nvSpPr>
        <p:spPr bwMode="auto">
          <a:xfrm>
            <a:off x="597780" y="4470638"/>
            <a:ext cx="4147064" cy="394867"/>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Showing commitment to housing justice</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1" name="Text Box 20"/>
          <p:cNvSpPr txBox="1">
            <a:spLocks noChangeArrowheads="1"/>
          </p:cNvSpPr>
          <p:nvPr/>
        </p:nvSpPr>
        <p:spPr bwMode="auto">
          <a:xfrm>
            <a:off x="761703" y="4926465"/>
            <a:ext cx="7960882" cy="996815"/>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600"/>
              </a:spcBef>
            </a:pPr>
            <a:r>
              <a:rPr lang="en-US" altLang="zh-TW" sz="1400" dirty="0">
                <a:latin typeface="Times New Roman" panose="02020603050405020304" pitchFamily="18" charset="0"/>
              </a:rPr>
              <a:t>Providing the disadvantaged with housing subsidies and </a:t>
            </a:r>
            <a:r>
              <a:rPr lang="en-US" altLang="zh-TW" sz="1400" dirty="0" smtClean="0">
                <a:latin typeface="Times New Roman" panose="02020603050405020304" pitchFamily="18" charset="0"/>
              </a:rPr>
              <a:t>intensifying efforts </a:t>
            </a:r>
            <a:r>
              <a:rPr lang="en-US" altLang="zh-TW" sz="1400" dirty="0">
                <a:latin typeface="Times New Roman" panose="02020603050405020304" pitchFamily="18" charset="0"/>
              </a:rPr>
              <a:t>to promote social housing</a:t>
            </a:r>
            <a:endParaRPr lang="zh-TW" altLang="zh-TW" sz="1400" dirty="0">
              <a:latin typeface="Times New Roman" panose="02020603050405020304" pitchFamily="18" charset="0"/>
            </a:endParaRPr>
          </a:p>
          <a:p>
            <a:pPr algn="l">
              <a:spcBef>
                <a:spcPts val="600"/>
              </a:spcBef>
            </a:pPr>
            <a:r>
              <a:rPr lang="en-US" altLang="zh-TW" sz="1400" dirty="0">
                <a:latin typeface="Times New Roman" panose="02020603050405020304" pitchFamily="18" charset="0"/>
              </a:rPr>
              <a:t>Advancing the rationalization of the real estate tax system</a:t>
            </a:r>
            <a:endParaRPr lang="zh-TW" altLang="zh-TW" sz="1400" dirty="0">
              <a:latin typeface="Times New Roman" panose="02020603050405020304" pitchFamily="18" charset="0"/>
            </a:endParaRPr>
          </a:p>
          <a:p>
            <a:pPr algn="l">
              <a:spcBef>
                <a:spcPts val="600"/>
              </a:spcBef>
            </a:pPr>
            <a:r>
              <a:rPr lang="en-US" altLang="zh-TW" sz="1400" dirty="0">
                <a:latin typeface="Times New Roman" panose="02020603050405020304" pitchFamily="18" charset="0"/>
              </a:rPr>
              <a:t>Continuing to promote the Actual Price Registration system, creating a more sound rental housing</a:t>
            </a:r>
            <a:r>
              <a:rPr lang="en-US" altLang="zh-TW" sz="1400" dirty="0" smtClean="0">
                <a:latin typeface="Times New Roman" panose="02020603050405020304" pitchFamily="18" charset="0"/>
              </a:rPr>
              <a:t> market  </a:t>
            </a:r>
            <a:endParaRPr lang="zh-TW" altLang="zh-TW" sz="1400" dirty="0">
              <a:latin typeface="Times New Roman" panose="02020603050405020304" pitchFamily="18" charset="0"/>
            </a:endParaRPr>
          </a:p>
        </p:txBody>
      </p:sp>
      <p:sp>
        <p:nvSpPr>
          <p:cNvPr id="12" name="Text Box 20"/>
          <p:cNvSpPr txBox="1">
            <a:spLocks noChangeArrowheads="1"/>
          </p:cNvSpPr>
          <p:nvPr/>
        </p:nvSpPr>
        <p:spPr bwMode="auto">
          <a:xfrm>
            <a:off x="767104" y="1140863"/>
            <a:ext cx="7955481" cy="1610721"/>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spcBef>
                <a:spcPts val="600"/>
              </a:spcBef>
            </a:pPr>
            <a:r>
              <a:rPr lang="en-US" altLang="zh-TW" sz="1400" dirty="0">
                <a:latin typeface="Times New Roman" panose="02020603050405020304" pitchFamily="18" charset="0"/>
              </a:rPr>
              <a:t>Promoting the improvement and making public of education and childcare services for </a:t>
            </a:r>
            <a:r>
              <a:rPr lang="en-US" altLang="zh-TW" sz="1400" dirty="0" smtClean="0">
                <a:latin typeface="Times New Roman" panose="02020603050405020304" pitchFamily="18" charset="0"/>
              </a:rPr>
              <a:t>preschool-aged </a:t>
            </a:r>
            <a:r>
              <a:rPr lang="en-US" altLang="zh-TW" sz="1400" dirty="0">
                <a:latin typeface="Times New Roman" panose="02020603050405020304" pitchFamily="18" charset="0"/>
              </a:rPr>
              <a:t>children </a:t>
            </a:r>
            <a:endParaRPr lang="zh-TW" altLang="zh-TW" sz="1400" dirty="0">
              <a:latin typeface="Times New Roman" panose="02020603050405020304" pitchFamily="18" charset="0"/>
            </a:endParaRPr>
          </a:p>
          <a:p>
            <a:pPr algn="l">
              <a:spcBef>
                <a:spcPts val="600"/>
              </a:spcBef>
            </a:pPr>
            <a:r>
              <a:rPr lang="en-US" altLang="zh-TW" sz="1400" dirty="0">
                <a:latin typeface="Times New Roman" panose="02020603050405020304" pitchFamily="18" charset="0"/>
              </a:rPr>
              <a:t>Providing measures for tuition-free kindergarten to increase kindergarten enrollment rates</a:t>
            </a:r>
            <a:endParaRPr lang="zh-TW" altLang="zh-TW" sz="1400" dirty="0">
              <a:latin typeface="Times New Roman" panose="02020603050405020304" pitchFamily="18" charset="0"/>
            </a:endParaRPr>
          </a:p>
          <a:p>
            <a:pPr algn="l">
              <a:spcBef>
                <a:spcPts val="600"/>
              </a:spcBef>
            </a:pPr>
            <a:r>
              <a:rPr lang="en-US" altLang="zh-TW" sz="1400" dirty="0">
                <a:latin typeface="Times New Roman" panose="02020603050405020304" pitchFamily="18" charset="0"/>
              </a:rPr>
              <a:t>Implementing normalization of primary and secondary education, increasing the proportion of high-quality senior and vocational high schools, and implementing school attendance subsidy measures</a:t>
            </a:r>
            <a:endParaRPr lang="zh-TW" altLang="zh-TW" sz="1400" dirty="0">
              <a:latin typeface="Times New Roman" panose="02020603050405020304" pitchFamily="18" charset="0"/>
            </a:endParaRPr>
          </a:p>
          <a:p>
            <a:pPr algn="l">
              <a:spcBef>
                <a:spcPts val="600"/>
              </a:spcBef>
            </a:pPr>
            <a:r>
              <a:rPr lang="en-US" altLang="zh-TW" sz="1400" dirty="0">
                <a:latin typeface="Times New Roman" panose="02020603050405020304" pitchFamily="18" charset="0"/>
              </a:rPr>
              <a:t>Implementing the Aim for the Top University Project and the Program for Promoting Teaching Excellence in Universities, and encouraging students to go abroad for further study and exchanges</a:t>
            </a:r>
            <a:endParaRPr lang="zh-TW" altLang="zh-TW" sz="1400" dirty="0">
              <a:latin typeface="Times New Roman" panose="02020603050405020304" pitchFamily="18" charset="0"/>
            </a:endParaRPr>
          </a:p>
        </p:txBody>
      </p:sp>
      <p:sp>
        <p:nvSpPr>
          <p:cNvPr id="13" name="AutoShape 11"/>
          <p:cNvSpPr>
            <a:spLocks noChangeArrowheads="1"/>
          </p:cNvSpPr>
          <p:nvPr/>
        </p:nvSpPr>
        <p:spPr bwMode="auto">
          <a:xfrm>
            <a:off x="597780" y="718153"/>
            <a:ext cx="3043923" cy="400181"/>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Optimizing education policy</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849094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圓角矩形 4"/>
          <p:cNvSpPr>
            <a:spLocks noChangeArrowheads="1"/>
          </p:cNvSpPr>
          <p:nvPr/>
        </p:nvSpPr>
        <p:spPr bwMode="auto">
          <a:xfrm>
            <a:off x="717600" y="835082"/>
            <a:ext cx="8283281" cy="1473158"/>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46" name="圓角矩形 4"/>
          <p:cNvSpPr>
            <a:spLocks noChangeArrowheads="1"/>
          </p:cNvSpPr>
          <p:nvPr/>
        </p:nvSpPr>
        <p:spPr bwMode="auto">
          <a:xfrm>
            <a:off x="696233" y="2587914"/>
            <a:ext cx="8304647" cy="1554937"/>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49" name="圓角矩形 4"/>
          <p:cNvSpPr>
            <a:spLocks noChangeArrowheads="1"/>
          </p:cNvSpPr>
          <p:nvPr/>
        </p:nvSpPr>
        <p:spPr bwMode="auto">
          <a:xfrm>
            <a:off x="687766" y="4399281"/>
            <a:ext cx="8304647" cy="917264"/>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0" lvl="1" defTabSz="800100" fontAlgn="auto">
              <a:spcAft>
                <a:spcPts val="0"/>
              </a:spcAft>
              <a:buSzPct val="80000"/>
            </a:pPr>
            <a:r>
              <a:rPr kumimoji="0" lang="en-US" altLang="zh-TW" dirty="0" smtClean="0">
                <a:solidFill>
                  <a:srgbClr val="000066"/>
                </a:solidFill>
                <a:latin typeface="+mn-lt"/>
                <a:ea typeface="+mn-ea"/>
                <a:cs typeface="+mn-cs"/>
              </a:rPr>
              <a:t>                   </a:t>
            </a:r>
            <a:endParaRPr kumimoji="0" lang="zh-TW" altLang="zh-TW" dirty="0">
              <a:solidFill>
                <a:srgbClr val="000066"/>
              </a:solidFill>
              <a:latin typeface="+mn-lt"/>
              <a:ea typeface="+mn-ea"/>
              <a:cs typeface="+mn-cs"/>
            </a:endParaRPr>
          </a:p>
        </p:txBody>
      </p:sp>
      <p:sp>
        <p:nvSpPr>
          <p:cNvPr id="60" name="圓角矩形 4"/>
          <p:cNvSpPr>
            <a:spLocks noChangeArrowheads="1"/>
          </p:cNvSpPr>
          <p:nvPr/>
        </p:nvSpPr>
        <p:spPr bwMode="auto">
          <a:xfrm>
            <a:off x="706165" y="5600421"/>
            <a:ext cx="8219167" cy="943934"/>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85" name="Text Box 20"/>
          <p:cNvSpPr txBox="1">
            <a:spLocks noChangeArrowheads="1"/>
          </p:cNvSpPr>
          <p:nvPr/>
        </p:nvSpPr>
        <p:spPr bwMode="auto">
          <a:xfrm>
            <a:off x="726067" y="931089"/>
            <a:ext cx="8330475" cy="1342984"/>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r>
              <a:rPr lang="en-US" altLang="zh-TW" sz="1400" dirty="0">
                <a:latin typeface="Times New Roman" panose="02020603050405020304" pitchFamily="18" charset="0"/>
              </a:rPr>
              <a:t>Intensifying work to reduce ozone precursors and particulate matter pollution</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Introducing stricter emission standards for stationary and mobile sources of air pollution</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Advancing the completion and enactment of the draft National Land Planning Act</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Integrating authorities over conservation of national land resources, enhancing the </a:t>
            </a:r>
            <a:r>
              <a:rPr lang="en-US" altLang="zh-TW" sz="1400" dirty="0" smtClean="0">
                <a:latin typeface="Times New Roman" panose="02020603050405020304" pitchFamily="18" charset="0"/>
              </a:rPr>
              <a:t>capabilities of </a:t>
            </a:r>
            <a:r>
              <a:rPr lang="en-US" altLang="zh-TW" sz="1400" dirty="0">
                <a:latin typeface="Times New Roman" panose="02020603050405020304" pitchFamily="18" charset="0"/>
              </a:rPr>
              <a:t>nature reserves </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Strengthening forestation and ecological rehabilitation efforts in order to further the work of conserving and nurturing forests </a:t>
            </a:r>
            <a:endParaRPr lang="zh-TW" altLang="en-US" sz="1400" dirty="0">
              <a:latin typeface="Times New Roman" panose="02020603050405020304" pitchFamily="18" charset="0"/>
            </a:endParaRPr>
          </a:p>
        </p:txBody>
      </p:sp>
      <p:sp>
        <p:nvSpPr>
          <p:cNvPr id="66" name="Text Box 20"/>
          <p:cNvSpPr txBox="1">
            <a:spLocks noChangeArrowheads="1"/>
          </p:cNvSpPr>
          <p:nvPr/>
        </p:nvSpPr>
        <p:spPr bwMode="auto">
          <a:xfrm>
            <a:off x="704700" y="2732368"/>
            <a:ext cx="8304647" cy="962456"/>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1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r>
              <a:rPr lang="en-US" altLang="zh-TW" sz="1400" dirty="0">
                <a:latin typeface="Times New Roman" panose="02020603050405020304" pitchFamily="18" charset="0"/>
              </a:rPr>
              <a:t>Promoting the Million Rooftop PVs and Thousand Wind Turbines programs </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Promoting the Green Energy Industry Advancement Program to develop the green energy and low carbon industries</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Promoting the National Energy-Saving </a:t>
            </a:r>
            <a:r>
              <a:rPr lang="en-US" altLang="zh-TW" sz="1400" dirty="0" smtClean="0">
                <a:latin typeface="Times New Roman" panose="02020603050405020304" pitchFamily="18" charset="0"/>
              </a:rPr>
              <a:t>Campaign and </a:t>
            </a:r>
            <a:r>
              <a:rPr lang="en-US" altLang="zh-TW" sz="1400" dirty="0">
                <a:latin typeface="Times New Roman" panose="02020603050405020304" pitchFamily="18" charset="0"/>
              </a:rPr>
              <a:t>advancing the construction of model low-carbon communities</a:t>
            </a:r>
            <a:endParaRPr lang="zh-TW" altLang="zh-TW" sz="1400" dirty="0">
              <a:latin typeface="Times New Roman" panose="02020603050405020304" pitchFamily="18" charset="0"/>
            </a:endParaRPr>
          </a:p>
          <a:p>
            <a:pPr algn="l"/>
            <a:r>
              <a:rPr lang="en-US" altLang="zh-TW" sz="1400" dirty="0">
                <a:latin typeface="Times New Roman" panose="02020603050405020304" pitchFamily="18" charset="0"/>
              </a:rPr>
              <a:t>Building a regulatory framework for  greenhouse gases reduction and establishing a green tax system</a:t>
            </a:r>
            <a:endParaRPr lang="zh-TW" altLang="zh-TW" sz="1400" dirty="0">
              <a:latin typeface="Times New Roman" panose="02020603050405020304" pitchFamily="18" charset="0"/>
            </a:endParaRPr>
          </a:p>
        </p:txBody>
      </p:sp>
      <p:sp>
        <p:nvSpPr>
          <p:cNvPr id="40" name="Rectangle 10"/>
          <p:cNvSpPr>
            <a:spLocks noChangeArrowheads="1"/>
          </p:cNvSpPr>
          <p:nvPr/>
        </p:nvSpPr>
        <p:spPr bwMode="auto">
          <a:xfrm>
            <a:off x="-143118" y="157022"/>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(3)Environmental Issues</a:t>
            </a:r>
            <a:endPar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1" name="AutoShape 11"/>
          <p:cNvSpPr>
            <a:spLocks noChangeArrowheads="1"/>
          </p:cNvSpPr>
          <p:nvPr/>
        </p:nvSpPr>
        <p:spPr bwMode="auto">
          <a:xfrm>
            <a:off x="585704" y="574356"/>
            <a:ext cx="4391814" cy="329786"/>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Protecting the environment and ecology</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7" name="AutoShape 11"/>
          <p:cNvSpPr>
            <a:spLocks noChangeArrowheads="1"/>
          </p:cNvSpPr>
          <p:nvPr/>
        </p:nvSpPr>
        <p:spPr bwMode="auto">
          <a:xfrm>
            <a:off x="516782" y="4193651"/>
            <a:ext cx="4323307" cy="338400"/>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Increasing adaptability to climate change</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51" name="Text Box 20"/>
          <p:cNvSpPr txBox="1">
            <a:spLocks noChangeArrowheads="1"/>
          </p:cNvSpPr>
          <p:nvPr/>
        </p:nvSpPr>
        <p:spPr bwMode="auto">
          <a:xfrm>
            <a:off x="706165" y="4550122"/>
            <a:ext cx="8304647" cy="588629"/>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1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lvl="0" algn="l"/>
            <a:r>
              <a:rPr lang="en-US" altLang="zh-TW" sz="1400" dirty="0">
                <a:latin typeface="Times New Roman" panose="02020603050405020304" pitchFamily="18" charset="0"/>
              </a:rPr>
              <a:t>Implementing the Adaptation Strategy to Climate Change in Taiwan</a:t>
            </a:r>
            <a:endParaRPr lang="zh-TW" altLang="zh-TW" sz="1400" dirty="0">
              <a:latin typeface="Times New Roman" panose="02020603050405020304" pitchFamily="18" charset="0"/>
            </a:endParaRPr>
          </a:p>
          <a:p>
            <a:pPr lvl="0" algn="l"/>
            <a:r>
              <a:rPr lang="en-US" altLang="zh-TW" sz="1400" dirty="0">
                <a:latin typeface="Times New Roman" panose="02020603050405020304" pitchFamily="18" charset="0"/>
              </a:rPr>
              <a:t>Advancing the integrated planning and construction of</a:t>
            </a:r>
            <a:r>
              <a:rPr lang="zh-TW" altLang="en-US" sz="1400" dirty="0">
                <a:latin typeface="Times New Roman" panose="02020603050405020304" pitchFamily="18" charset="0"/>
              </a:rPr>
              <a:t> </a:t>
            </a:r>
            <a:r>
              <a:rPr lang="en-US" altLang="zh-TW" sz="1400" dirty="0">
                <a:latin typeface="Times New Roman" panose="02020603050405020304" pitchFamily="18" charset="0"/>
              </a:rPr>
              <a:t>river, drainage canal, and ocean banks and walls.</a:t>
            </a:r>
            <a:endParaRPr lang="zh-TW" altLang="zh-TW" sz="1400" dirty="0">
              <a:latin typeface="Times New Roman" panose="02020603050405020304" pitchFamily="18" charset="0"/>
            </a:endParaRPr>
          </a:p>
          <a:p>
            <a:pPr lvl="0" algn="l"/>
            <a:r>
              <a:rPr lang="en-US" altLang="zh-TW" sz="1400" dirty="0">
                <a:latin typeface="Times New Roman" panose="02020603050405020304" pitchFamily="18" charset="0"/>
              </a:rPr>
              <a:t>Setting up a regional weather radar network and expanding the Earthquake Early Warning System</a:t>
            </a:r>
            <a:endParaRPr lang="zh-TW" altLang="zh-TW" sz="1400" dirty="0">
              <a:latin typeface="Times New Roman" panose="02020603050405020304" pitchFamily="18" charset="0"/>
            </a:endParaRPr>
          </a:p>
        </p:txBody>
      </p:sp>
      <p:sp>
        <p:nvSpPr>
          <p:cNvPr id="59" name="AutoShape 11"/>
          <p:cNvSpPr>
            <a:spLocks noChangeArrowheads="1"/>
          </p:cNvSpPr>
          <p:nvPr/>
        </p:nvSpPr>
        <p:spPr bwMode="auto">
          <a:xfrm>
            <a:off x="516782" y="5387665"/>
            <a:ext cx="4841871" cy="344231"/>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Improving the balance of regional development</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1" name="Text Box 20"/>
          <p:cNvSpPr txBox="1">
            <a:spLocks noChangeArrowheads="1"/>
          </p:cNvSpPr>
          <p:nvPr/>
        </p:nvSpPr>
        <p:spPr bwMode="auto">
          <a:xfrm>
            <a:off x="712135" y="5767323"/>
            <a:ext cx="8219167" cy="615469"/>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1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r>
              <a:rPr lang="en-US" altLang="zh-TW" sz="1400" dirty="0">
                <a:latin typeface="Times New Roman" panose="02020603050405020304" pitchFamily="18" charset="0"/>
              </a:rPr>
              <a:t>Implementing the Hualien-Taitung Six-Level Industries Development Program </a:t>
            </a:r>
          </a:p>
          <a:p>
            <a:pPr algn="l"/>
            <a:r>
              <a:rPr lang="en-US" altLang="zh-TW" sz="1400" dirty="0" smtClean="0">
                <a:latin typeface="Times New Roman" panose="02020603050405020304" pitchFamily="18" charset="0"/>
              </a:rPr>
              <a:t>Implementing the Phase IV (</a:t>
            </a:r>
            <a:r>
              <a:rPr lang="en-US" altLang="zh-TW" sz="1400" dirty="0">
                <a:latin typeface="Times New Roman" panose="02020603050405020304" pitchFamily="18" charset="0"/>
              </a:rPr>
              <a:t>2015-2018) Offshore Islands Comprehensive </a:t>
            </a:r>
            <a:r>
              <a:rPr lang="en-US" altLang="zh-TW" sz="1400" dirty="0" smtClean="0">
                <a:latin typeface="Times New Roman" panose="02020603050405020304" pitchFamily="18" charset="0"/>
              </a:rPr>
              <a:t>Development Plan</a:t>
            </a:r>
            <a:endParaRPr lang="zh-TW" altLang="zh-TW" sz="1400" dirty="0" smtClean="0">
              <a:latin typeface="Times New Roman" panose="02020603050405020304" pitchFamily="18" charset="0"/>
            </a:endParaRPr>
          </a:p>
          <a:p>
            <a:pPr algn="l"/>
            <a:r>
              <a:rPr lang="en-US" altLang="zh-TW" sz="1400" dirty="0" smtClean="0">
                <a:latin typeface="Times New Roman" panose="02020603050405020304" pitchFamily="18" charset="0"/>
              </a:rPr>
              <a:t>Encouraging </a:t>
            </a:r>
            <a:r>
              <a:rPr lang="en-US" altLang="zh-TW" sz="1400" dirty="0">
                <a:latin typeface="Times New Roman" panose="02020603050405020304" pitchFamily="18" charset="0"/>
              </a:rPr>
              <a:t>interdepartmental and interregional cooperation in the advancement of construction plans</a:t>
            </a:r>
            <a:endParaRPr lang="zh-TW" altLang="zh-TW" sz="1400" dirty="0">
              <a:latin typeface="Times New Roman" panose="02020603050405020304" pitchFamily="18" charset="0"/>
            </a:endParaRPr>
          </a:p>
        </p:txBody>
      </p:sp>
      <p:sp>
        <p:nvSpPr>
          <p:cNvPr id="15" name="AutoShape 11"/>
          <p:cNvSpPr>
            <a:spLocks noChangeArrowheads="1"/>
          </p:cNvSpPr>
          <p:nvPr/>
        </p:nvSpPr>
        <p:spPr bwMode="auto">
          <a:xfrm>
            <a:off x="585704" y="2353566"/>
            <a:ext cx="6467104" cy="368642"/>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 </a:t>
            </a:r>
            <a:r>
              <a:rPr kumimoji="1" lang="en-US" altLang="zh-TW" sz="1600"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Furthering </a:t>
            </a: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the cause of green energy and low carbon emissions</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437333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圓角矩形 4"/>
          <p:cNvSpPr>
            <a:spLocks noChangeArrowheads="1"/>
          </p:cNvSpPr>
          <p:nvPr/>
        </p:nvSpPr>
        <p:spPr bwMode="auto">
          <a:xfrm>
            <a:off x="771277" y="982534"/>
            <a:ext cx="8102305" cy="2654746"/>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21" name="圓角矩形 4"/>
          <p:cNvSpPr>
            <a:spLocks noChangeArrowheads="1"/>
          </p:cNvSpPr>
          <p:nvPr/>
        </p:nvSpPr>
        <p:spPr bwMode="auto">
          <a:xfrm>
            <a:off x="771793" y="4118620"/>
            <a:ext cx="8110256" cy="2068820"/>
          </a:xfrm>
          <a:prstGeom prst="roundRect">
            <a:avLst>
              <a:gd name="adj" fmla="val 16667"/>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lIns="38100" tIns="38100" rIns="38100" bIns="38100" spcCol="1270" anchor="b"/>
          <a:lstStyle/>
          <a:p>
            <a:pPr marL="177800" lvl="1" indent="-177800" defTabSz="800100" fontAlgn="auto">
              <a:spcAft>
                <a:spcPts val="0"/>
              </a:spcAft>
              <a:buSzPct val="80000"/>
              <a:buFontTx/>
              <a:buBlip>
                <a:blip r:embed="rId3"/>
              </a:buBlip>
            </a:pPr>
            <a:endParaRPr kumimoji="0" lang="zh-TW" altLang="zh-TW">
              <a:solidFill>
                <a:srgbClr val="000066"/>
              </a:solidFill>
              <a:latin typeface="+mn-lt"/>
              <a:ea typeface="+mn-ea"/>
              <a:cs typeface="+mn-cs"/>
            </a:endParaRPr>
          </a:p>
        </p:txBody>
      </p:sp>
      <p:sp>
        <p:nvSpPr>
          <p:cNvPr id="85" name="Text Box 20"/>
          <p:cNvSpPr txBox="1">
            <a:spLocks noChangeArrowheads="1"/>
          </p:cNvSpPr>
          <p:nvPr/>
        </p:nvSpPr>
        <p:spPr bwMode="auto">
          <a:xfrm>
            <a:off x="890546" y="1202087"/>
            <a:ext cx="7999454" cy="2089747"/>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1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lnSpc>
                <a:spcPts val="1800"/>
              </a:lnSpc>
              <a:spcBef>
                <a:spcPts val="600"/>
              </a:spcBef>
            </a:pPr>
            <a:r>
              <a:rPr lang="en-US" altLang="zh-TW" sz="1400" dirty="0">
                <a:latin typeface="Times New Roman" panose="02020603050405020304" pitchFamily="18" charset="0"/>
              </a:rPr>
              <a:t>Institutionalizing cross-strait consultation mechanisms and advancing cooperation and exchange on trade</a:t>
            </a:r>
            <a:endParaRPr lang="zh-TW" altLang="zh-TW" sz="1400" dirty="0">
              <a:latin typeface="Times New Roman" panose="02020603050405020304" pitchFamily="18" charset="0"/>
            </a:endParaRPr>
          </a:p>
          <a:p>
            <a:pPr algn="l">
              <a:lnSpc>
                <a:spcPts val="1800"/>
              </a:lnSpc>
              <a:spcBef>
                <a:spcPts val="600"/>
              </a:spcBef>
            </a:pPr>
            <a:r>
              <a:rPr lang="en-US" altLang="zh-TW" sz="1400" dirty="0">
                <a:latin typeface="Times New Roman" panose="02020603050405020304" pitchFamily="18" charset="0"/>
              </a:rPr>
              <a:t>Continuing to study the amendment of regulations governing cross-strait relations, carrying out the ECFA follow-up negotiations in an orderly fashion, and steadily advancing the normalization of official cross-strait interactions</a:t>
            </a:r>
            <a:endParaRPr lang="zh-TW" altLang="zh-TW" sz="1400" dirty="0">
              <a:latin typeface="Times New Roman" panose="02020603050405020304" pitchFamily="18" charset="0"/>
            </a:endParaRPr>
          </a:p>
          <a:p>
            <a:pPr algn="l">
              <a:lnSpc>
                <a:spcPts val="1800"/>
              </a:lnSpc>
              <a:spcBef>
                <a:spcPts val="600"/>
              </a:spcBef>
            </a:pPr>
            <a:r>
              <a:rPr lang="en-US" altLang="zh-TW" sz="1400" dirty="0">
                <a:latin typeface="Times New Roman" panose="02020603050405020304" pitchFamily="18" charset="0"/>
              </a:rPr>
              <a:t>Creating a complete safety management mechanism for cross-strait trade interaction, advancing cross-strait trade cooperation</a:t>
            </a:r>
            <a:endParaRPr lang="zh-TW" altLang="zh-TW" sz="1400" dirty="0">
              <a:latin typeface="Times New Roman" panose="02020603050405020304" pitchFamily="18" charset="0"/>
            </a:endParaRPr>
          </a:p>
          <a:p>
            <a:pPr algn="l">
              <a:lnSpc>
                <a:spcPts val="1800"/>
              </a:lnSpc>
              <a:spcBef>
                <a:spcPts val="600"/>
              </a:spcBef>
            </a:pPr>
            <a:r>
              <a:rPr lang="en-US" altLang="zh-TW" sz="1400" dirty="0">
                <a:latin typeface="Times New Roman" panose="02020603050405020304" pitchFamily="18" charset="0"/>
              </a:rPr>
              <a:t>Deepening cross-strait exchanges between nongovernmental organizations and students and reciprocal flows of information in order to promote Taiwan’s core values of liberal democracy and its diverse and creative cultural soft power</a:t>
            </a:r>
            <a:endParaRPr lang="zh-TW" altLang="zh-TW" sz="1400" dirty="0">
              <a:latin typeface="Times New Roman" panose="02020603050405020304" pitchFamily="18" charset="0"/>
            </a:endParaRPr>
          </a:p>
        </p:txBody>
      </p:sp>
      <p:sp>
        <p:nvSpPr>
          <p:cNvPr id="40" name="Rectangle 10"/>
          <p:cNvSpPr>
            <a:spLocks noChangeArrowheads="1"/>
          </p:cNvSpPr>
          <p:nvPr/>
        </p:nvSpPr>
        <p:spPr bwMode="auto">
          <a:xfrm>
            <a:off x="0" y="228142"/>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sz="2200" dirty="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(4) Cross-Strait and International Affairs</a:t>
            </a:r>
          </a:p>
        </p:txBody>
      </p:sp>
      <p:sp>
        <p:nvSpPr>
          <p:cNvPr id="41" name="AutoShape 11"/>
          <p:cNvSpPr>
            <a:spLocks noChangeArrowheads="1"/>
          </p:cNvSpPr>
          <p:nvPr/>
        </p:nvSpPr>
        <p:spPr bwMode="auto">
          <a:xfrm>
            <a:off x="723412" y="795129"/>
            <a:ext cx="4683475" cy="371973"/>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Promoting peaceful cross-strait development</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9" name="Text Box 20"/>
          <p:cNvSpPr txBox="1">
            <a:spLocks noChangeArrowheads="1"/>
          </p:cNvSpPr>
          <p:nvPr/>
        </p:nvSpPr>
        <p:spPr bwMode="auto">
          <a:xfrm>
            <a:off x="834885" y="4263547"/>
            <a:ext cx="8118723" cy="1473419"/>
          </a:xfrm>
          <a:prstGeom prst="rect">
            <a:avLst/>
          </a:prstGeom>
          <a:noFill/>
          <a:ln>
            <a:noFill/>
          </a:ln>
          <a:effectLst/>
          <a:extLst/>
        </p:spPr>
        <p:style>
          <a:lnRef idx="1">
            <a:schemeClr val="accent4"/>
          </a:lnRef>
          <a:fillRef idx="2">
            <a:schemeClr val="accent4"/>
          </a:fillRef>
          <a:effectRef idx="1">
            <a:schemeClr val="accent4"/>
          </a:effectRef>
          <a:fontRef idx="minor">
            <a:schemeClr val="dk1"/>
          </a:fontRef>
        </p:style>
        <p:txBody>
          <a:bodyPr/>
          <a:lstStyle>
            <a:defPPr>
              <a:defRPr lang="zh-TW"/>
            </a:defPPr>
            <a:lvl1pPr marL="85725" indent="-85725" algn="just" hangingPunct="0">
              <a:lnSpc>
                <a:spcPct val="100000"/>
              </a:lnSpc>
              <a:buSzPct val="80000"/>
              <a:buFont typeface="Arial" panose="020B0604020202020204" pitchFamily="34" charset="0"/>
              <a:buChar char="•"/>
              <a:defRPr kumimoji="1" sz="1200" b="0">
                <a:solidFill>
                  <a:srgbClr val="3366FF"/>
                </a:solidFill>
                <a:latin typeface="微軟正黑體" panose="020B0604030504040204" pitchFamily="34" charset="-120"/>
                <a:ea typeface="微軟正黑體" panose="020B0604030504040204" pitchFamily="34" charset="-120"/>
                <a:cs typeface="Times New Roman" panose="02020603050405020304" pitchFamily="18" charset="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l">
              <a:lnSpc>
                <a:spcPts val="1800"/>
              </a:lnSpc>
              <a:spcBef>
                <a:spcPts val="600"/>
              </a:spcBef>
            </a:pPr>
            <a:r>
              <a:rPr lang="en-US" altLang="zh-TW" sz="1400" dirty="0">
                <a:latin typeface="Times New Roman" panose="02020603050405020304" pitchFamily="18" charset="0"/>
              </a:rPr>
              <a:t>Advancing the policy of flexible diplomacy, strengthening diplomatic </a:t>
            </a:r>
            <a:r>
              <a:rPr lang="en-US" altLang="zh-TW" sz="1400" dirty="0" smtClean="0">
                <a:latin typeface="Times New Roman" panose="02020603050405020304" pitchFamily="18" charset="0"/>
              </a:rPr>
              <a:t>ties</a:t>
            </a:r>
            <a:r>
              <a:rPr lang="en-US" altLang="zh-TW" sz="1400" dirty="0" smtClean="0">
                <a:solidFill>
                  <a:srgbClr val="FF0000"/>
                </a:solidFill>
                <a:latin typeface="Times New Roman" panose="02020603050405020304" pitchFamily="18" charset="0"/>
              </a:rPr>
              <a:t>,</a:t>
            </a:r>
            <a:r>
              <a:rPr lang="en-US" altLang="zh-TW" sz="1400" dirty="0" smtClean="0">
                <a:latin typeface="Times New Roman" panose="02020603050405020304" pitchFamily="18" charset="0"/>
              </a:rPr>
              <a:t> </a:t>
            </a:r>
            <a:r>
              <a:rPr lang="en-US" altLang="zh-TW" sz="1400" dirty="0">
                <a:latin typeface="Times New Roman" panose="02020603050405020304" pitchFamily="18" charset="0"/>
              </a:rPr>
              <a:t>and advancing  international exchanges and cooperation</a:t>
            </a:r>
            <a:endParaRPr lang="zh-TW" altLang="zh-TW" sz="1400" dirty="0">
              <a:latin typeface="Times New Roman" panose="02020603050405020304" pitchFamily="18" charset="0"/>
            </a:endParaRPr>
          </a:p>
          <a:p>
            <a:pPr algn="l">
              <a:lnSpc>
                <a:spcPts val="1800"/>
              </a:lnSpc>
              <a:spcBef>
                <a:spcPts val="600"/>
              </a:spcBef>
            </a:pPr>
            <a:r>
              <a:rPr lang="en-US" altLang="zh-TW" sz="1400" dirty="0">
                <a:latin typeface="Times New Roman" panose="02020603050405020304" pitchFamily="18" charset="0"/>
              </a:rPr>
              <a:t>Promoting participation in international professional organizations and international nongovernmental organizations, expanding international space</a:t>
            </a:r>
            <a:endParaRPr lang="zh-TW" altLang="zh-TW" sz="1400" dirty="0">
              <a:latin typeface="Times New Roman" panose="02020603050405020304" pitchFamily="18" charset="0"/>
            </a:endParaRPr>
          </a:p>
          <a:p>
            <a:pPr algn="l">
              <a:lnSpc>
                <a:spcPts val="1800"/>
              </a:lnSpc>
              <a:spcBef>
                <a:spcPts val="600"/>
              </a:spcBef>
            </a:pPr>
            <a:r>
              <a:rPr lang="en-US" altLang="zh-TW" sz="1400" dirty="0">
                <a:latin typeface="Times New Roman" panose="02020603050405020304" pitchFamily="18" charset="0"/>
              </a:rPr>
              <a:t>Advising businesses on planning strategies </a:t>
            </a:r>
            <a:r>
              <a:rPr lang="en-US" altLang="zh-TW" sz="1400" dirty="0" smtClean="0">
                <a:latin typeface="Times New Roman" panose="02020603050405020304" pitchFamily="18" charset="0"/>
              </a:rPr>
              <a:t>to add value </a:t>
            </a:r>
            <a:r>
              <a:rPr lang="en-US" altLang="zh-TW" sz="1400" dirty="0">
                <a:latin typeface="Times New Roman" panose="02020603050405020304" pitchFamily="18" charset="0"/>
              </a:rPr>
              <a:t>to cultural and creative products, intensifying brand management and operation, improving quality of  the tourism industry, and advancing the Inter-regional Highlight Preparatory Pilot Plan to develop distinctive characteristics and features of tourism</a:t>
            </a:r>
            <a:endParaRPr lang="zh-TW" altLang="zh-TW" sz="1400" dirty="0">
              <a:latin typeface="Times New Roman" panose="02020603050405020304" pitchFamily="18" charset="0"/>
            </a:endParaRPr>
          </a:p>
        </p:txBody>
      </p:sp>
      <p:sp>
        <p:nvSpPr>
          <p:cNvPr id="20" name="AutoShape 11"/>
          <p:cNvSpPr>
            <a:spLocks noChangeArrowheads="1"/>
          </p:cNvSpPr>
          <p:nvPr/>
        </p:nvSpPr>
        <p:spPr bwMode="auto">
          <a:xfrm>
            <a:off x="723412" y="3809797"/>
            <a:ext cx="5414995" cy="388477"/>
          </a:xfrm>
          <a:prstGeom prst="roundRect">
            <a:avLst/>
          </a:prstGeom>
          <a:gradFill>
            <a:gsLst>
              <a:gs pos="0">
                <a:srgbClr val="FFDEBD"/>
              </a:gs>
              <a:gs pos="50000">
                <a:srgbClr val="FFFFE5"/>
              </a:gs>
              <a:gs pos="100000">
                <a:srgbClr val="FFE6CD"/>
              </a:gs>
            </a:gsLst>
          </a:gradFill>
          <a:ln>
            <a:no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p>
            <a:pPr>
              <a:lnSpc>
                <a:spcPts val="2200"/>
              </a:lnSpc>
            </a:pPr>
            <a:r>
              <a:rPr kumimoji="1" lang="zh-TW" altLang="en-US"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 </a:t>
            </a:r>
            <a:endParaRPr kumimoji="1" lang="en-US" altLang="zh-TW" sz="1600"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ts val="2200"/>
              </a:lnSpc>
            </a:pPr>
            <a:r>
              <a:rPr kumimoji="1" lang="en-US" altLang="zh-TW" sz="1600"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Expanding </a:t>
            </a:r>
            <a:r>
              <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international participation and exchanges</a:t>
            </a:r>
            <a:endParaRPr kumimoji="1" lang="zh-TW"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ts val="2200"/>
              </a:lnSpc>
            </a:pPr>
            <a:endParaRPr kumimoji="1" lang="en-US" altLang="zh-TW" sz="1600"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586286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Box 4"/>
          <p:cNvSpPr txBox="1">
            <a:spLocks noChangeArrowheads="1"/>
          </p:cNvSpPr>
          <p:nvPr/>
        </p:nvSpPr>
        <p:spPr bwMode="auto">
          <a:xfrm>
            <a:off x="-31979" y="144810"/>
            <a:ext cx="9144000" cy="592791"/>
          </a:xfrm>
          <a:prstGeom prst="rect">
            <a:avLst/>
          </a:prstGeom>
          <a:noFill/>
          <a:ln>
            <a:noFill/>
          </a:ln>
          <a:effectLst/>
          <a:extLst>
            <a:ext uri="{909E8E84-426E-40DD-AFC4-6F175D3DCCD1}">
              <a14:hiddenFill xmlns:a14="http://schemas.microsoft.com/office/drawing/2010/main">
                <a:gradFill rotWithShape="1">
                  <a:gsLst>
                    <a:gs pos="0">
                      <a:srgbClr val="FFFFCC">
                        <a:alpha val="78000"/>
                      </a:srgbClr>
                    </a:gs>
                    <a:gs pos="50000">
                      <a:srgbClr val="FFFFFF"/>
                    </a:gs>
                    <a:gs pos="100000">
                      <a:srgbClr val="FFFFCC">
                        <a:alpha val="78000"/>
                      </a:srgb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lIns="18000" rIns="18000">
            <a:spAutoFit/>
          </a:bodyPr>
          <a:lstStyle>
            <a:lvl1pPr marL="296863" indent="-296863" algn="l">
              <a:defRPr kumimoji="1">
                <a:solidFill>
                  <a:schemeClr val="tx1"/>
                </a:solidFill>
                <a:latin typeface="Arial" charset="0"/>
                <a:ea typeface="新細明體" pitchFamily="18" charset="-120"/>
              </a:defRPr>
            </a:lvl1pPr>
            <a:lvl2pPr algn="l">
              <a:defRPr kumimoji="1">
                <a:solidFill>
                  <a:schemeClr val="tx1"/>
                </a:solidFill>
                <a:latin typeface="Arial" charset="0"/>
                <a:ea typeface="新細明體" pitchFamily="18" charset="-120"/>
              </a:defRPr>
            </a:lvl2pPr>
            <a:lvl3pPr algn="l">
              <a:defRPr kumimoji="1">
                <a:solidFill>
                  <a:schemeClr val="tx1"/>
                </a:solidFill>
                <a:latin typeface="Arial" charset="0"/>
                <a:ea typeface="新細明體" pitchFamily="18" charset="-120"/>
              </a:defRPr>
            </a:lvl3pPr>
            <a:lvl4pPr algn="l">
              <a:defRPr kumimoji="1">
                <a:solidFill>
                  <a:schemeClr val="tx1"/>
                </a:solidFill>
                <a:latin typeface="Arial" charset="0"/>
                <a:ea typeface="新細明體" pitchFamily="18" charset="-120"/>
              </a:defRPr>
            </a:lvl4pPr>
            <a:lvl5pPr algn="l">
              <a:defRPr kumimoji="1">
                <a:solidFill>
                  <a:schemeClr val="tx1"/>
                </a:solidFill>
                <a:latin typeface="Arial" charset="0"/>
                <a:ea typeface="新細明體" pitchFamily="18" charset="-120"/>
              </a:defRPr>
            </a:lvl5pPr>
            <a:lvl6pPr fontAlgn="base">
              <a:spcBef>
                <a:spcPct val="0"/>
              </a:spcBef>
              <a:spcAft>
                <a:spcPct val="0"/>
              </a:spcAft>
              <a:defRPr kumimoji="1">
                <a:solidFill>
                  <a:schemeClr val="tx1"/>
                </a:solidFill>
                <a:latin typeface="Arial" charset="0"/>
                <a:ea typeface="新細明體" pitchFamily="18" charset="-120"/>
              </a:defRPr>
            </a:lvl6pPr>
            <a:lvl7pPr fontAlgn="base">
              <a:spcBef>
                <a:spcPct val="0"/>
              </a:spcBef>
              <a:spcAft>
                <a:spcPct val="0"/>
              </a:spcAft>
              <a:defRPr kumimoji="1">
                <a:solidFill>
                  <a:schemeClr val="tx1"/>
                </a:solidFill>
                <a:latin typeface="Arial" charset="0"/>
                <a:ea typeface="新細明體" pitchFamily="18" charset="-120"/>
              </a:defRPr>
            </a:lvl7pPr>
            <a:lvl8pPr fontAlgn="base">
              <a:spcBef>
                <a:spcPct val="0"/>
              </a:spcBef>
              <a:spcAft>
                <a:spcPct val="0"/>
              </a:spcAft>
              <a:defRPr kumimoji="1">
                <a:solidFill>
                  <a:schemeClr val="tx1"/>
                </a:solidFill>
                <a:latin typeface="Arial" charset="0"/>
                <a:ea typeface="新細明體" pitchFamily="18" charset="-120"/>
              </a:defRPr>
            </a:lvl8pPr>
            <a:lvl9pPr fontAlgn="base">
              <a:spcBef>
                <a:spcPct val="0"/>
              </a:spcBef>
              <a:spcAft>
                <a:spcPct val="0"/>
              </a:spcAft>
              <a:defRPr kumimoji="1">
                <a:solidFill>
                  <a:schemeClr val="tx1"/>
                </a:solidFill>
                <a:latin typeface="Arial" charset="0"/>
                <a:ea typeface="新細明體" pitchFamily="18" charset="-120"/>
              </a:defRPr>
            </a:lvl9pPr>
          </a:lstStyle>
          <a:p>
            <a:pPr marL="0" algn="ctr">
              <a:lnSpc>
                <a:spcPct val="110000"/>
              </a:lnSpc>
              <a:spcBef>
                <a:spcPct val="50000"/>
              </a:spcBef>
              <a:buClr>
                <a:schemeClr val="accent1"/>
              </a:buClr>
              <a:buSzPct val="65000"/>
              <a:buFont typeface="Wingdings" pitchFamily="2" charset="2"/>
              <a:buNone/>
              <a:tabLst>
                <a:tab pos="609600" algn="l"/>
                <a:tab pos="1219200" algn="l"/>
                <a:tab pos="1828800" algn="l"/>
                <a:tab pos="2438400" algn="l"/>
                <a:tab pos="3048000" algn="l"/>
                <a:tab pos="3657600" algn="l"/>
              </a:tabLst>
            </a:pPr>
            <a:r>
              <a:rPr lang="en-US" altLang="zh-TW" sz="3200" b="1" dirty="0" smtClean="0">
                <a:solidFill>
                  <a:srgbClr val="990000"/>
                </a:solidFill>
                <a:latin typeface="微軟正黑體" panose="020B0604030504040204" pitchFamily="34" charset="-120"/>
                <a:ea typeface="微軟正黑體" panose="020B0604030504040204" pitchFamily="34" charset="-120"/>
              </a:rPr>
              <a:t>III. </a:t>
            </a:r>
            <a:r>
              <a:rPr lang="en-US" altLang="zh-TW" sz="3200" b="1" dirty="0">
                <a:solidFill>
                  <a:srgbClr val="990000"/>
                </a:solidFill>
                <a:latin typeface="微軟正黑體" panose="020B0604030504040204" pitchFamily="34" charset="-120"/>
                <a:ea typeface="微軟正黑體" panose="020B0604030504040204" pitchFamily="34" charset="-120"/>
              </a:rPr>
              <a:t>Conclusions</a:t>
            </a:r>
            <a:endParaRPr lang="zh-TW" altLang="en-US" sz="3200" b="1" dirty="0">
              <a:solidFill>
                <a:srgbClr val="990000"/>
              </a:solidFill>
              <a:latin typeface="微軟正黑體" panose="020B0604030504040204" pitchFamily="34" charset="-120"/>
              <a:ea typeface="微軟正黑體" panose="020B0604030504040204" pitchFamily="34" charset="-120"/>
            </a:endParaRPr>
          </a:p>
        </p:txBody>
      </p:sp>
      <p:sp>
        <p:nvSpPr>
          <p:cNvPr id="20" name="Rectangle 3"/>
          <p:cNvSpPr>
            <a:spLocks noChangeAspect="1" noChangeArrowheads="1"/>
          </p:cNvSpPr>
          <p:nvPr/>
        </p:nvSpPr>
        <p:spPr bwMode="auto">
          <a:xfrm>
            <a:off x="493011" y="1092109"/>
            <a:ext cx="8381890" cy="5061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8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8000" tIns="46800" rIns="108000" bIns="46800" anchor="ctr"/>
          <a:lstStyle/>
          <a:p>
            <a:pPr marL="182563" indent="-182563">
              <a:lnSpc>
                <a:spcPts val="3000"/>
              </a:lnSpc>
              <a:spcBef>
                <a:spcPts val="1200"/>
              </a:spcBef>
            </a:pPr>
            <a:r>
              <a:rPr lang="en-US" altLang="zh-TW" sz="2200" dirty="0">
                <a:solidFill>
                  <a:schemeClr val="tx2"/>
                </a:solidFill>
                <a:latin typeface="Times New Roman" panose="02020603050405020304" pitchFamily="18" charset="0"/>
                <a:cs typeface="Times New Roman" panose="02020603050405020304" pitchFamily="18" charset="0"/>
              </a:rPr>
              <a:t>1.Faced with major challenges in the domestic and international environment in 2015, the government upholds the principles of “pursuing economic prosperity, standing for social justice, and ensuring environmental sustainability” as it works to advance various programs. The plan intends to lay a solid foundation for national development and to achieve the goals of creating jobs for young people, providing security for the elder, finding opportunities for local businesses, and building a dignified environment for the disadvantaged.</a:t>
            </a:r>
            <a:endParaRPr lang="zh-TW" altLang="zh-TW" sz="2200" dirty="0">
              <a:solidFill>
                <a:schemeClr val="tx2"/>
              </a:solidFill>
              <a:latin typeface="Times New Roman" panose="02020603050405020304" pitchFamily="18" charset="0"/>
              <a:cs typeface="Times New Roman" panose="02020603050405020304" pitchFamily="18" charset="0"/>
            </a:endParaRPr>
          </a:p>
          <a:p>
            <a:pPr marL="182563" indent="-182563">
              <a:lnSpc>
                <a:spcPts val="3000"/>
              </a:lnSpc>
              <a:spcBef>
                <a:spcPts val="1200"/>
              </a:spcBef>
            </a:pPr>
            <a:r>
              <a:rPr lang="en-US" altLang="zh-TW" sz="2200" dirty="0">
                <a:solidFill>
                  <a:schemeClr val="tx2"/>
                </a:solidFill>
                <a:latin typeface="Times New Roman" panose="02020603050405020304" pitchFamily="18" charset="0"/>
                <a:cs typeface="Times New Roman" panose="02020603050405020304" pitchFamily="18" charset="0"/>
              </a:rPr>
              <a:t>2.The implementation and advancement of various policy measures is expected to greatly improve the well-being of Taiwan’s people and achieve the set national development objectives and targets, including an economic growth rate between 3.1% and 3.7% and an unemployment rate of 3.8% to 3.9%.</a:t>
            </a:r>
            <a:endParaRPr lang="zh-TW" altLang="en-US" sz="22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6882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18" name="Text Box 2"/>
          <p:cNvSpPr txBox="1">
            <a:spLocks noChangeAspect="1" noChangeArrowheads="1"/>
          </p:cNvSpPr>
          <p:nvPr/>
        </p:nvSpPr>
        <p:spPr bwMode="auto">
          <a:xfrm>
            <a:off x="247650" y="974256"/>
            <a:ext cx="8673066" cy="5247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73050" indent="-273050" algn="l">
              <a:defRPr kumimoji="1">
                <a:solidFill>
                  <a:schemeClr val="tx1"/>
                </a:solidFill>
                <a:latin typeface="Arial" charset="0"/>
                <a:ea typeface="新細明體" pitchFamily="18" charset="-120"/>
              </a:defRPr>
            </a:lvl1pPr>
            <a:lvl2pPr marL="1150938" indent="-342900" algn="l">
              <a:defRPr kumimoji="1">
                <a:solidFill>
                  <a:schemeClr val="tx1"/>
                </a:solidFill>
                <a:latin typeface="Arial" charset="0"/>
                <a:ea typeface="新細明體" pitchFamily="18" charset="-120"/>
              </a:defRPr>
            </a:lvl2pPr>
            <a:lvl3pPr marL="8497888" indent="-342900" algn="l">
              <a:defRPr kumimoji="1">
                <a:solidFill>
                  <a:schemeClr val="tx1"/>
                </a:solidFill>
                <a:latin typeface="Arial" charset="0"/>
                <a:ea typeface="新細明體" pitchFamily="18" charset="-120"/>
              </a:defRPr>
            </a:lvl3pPr>
            <a:lvl4pPr marL="8677275" indent="-342900" algn="l">
              <a:defRPr kumimoji="1">
                <a:solidFill>
                  <a:schemeClr val="tx1"/>
                </a:solidFill>
                <a:latin typeface="Arial" charset="0"/>
                <a:ea typeface="新細明體" pitchFamily="18" charset="-120"/>
              </a:defRPr>
            </a:lvl4pPr>
            <a:lvl5pPr marL="8856663" indent="-342900" algn="l">
              <a:defRPr kumimoji="1">
                <a:solidFill>
                  <a:schemeClr val="tx1"/>
                </a:solidFill>
                <a:latin typeface="Arial" charset="0"/>
                <a:ea typeface="新細明體" pitchFamily="18" charset="-120"/>
              </a:defRPr>
            </a:lvl5pPr>
            <a:lvl6pPr marL="9313863" indent="-342900" fontAlgn="base">
              <a:spcBef>
                <a:spcPct val="0"/>
              </a:spcBef>
              <a:spcAft>
                <a:spcPct val="0"/>
              </a:spcAft>
              <a:defRPr kumimoji="1">
                <a:solidFill>
                  <a:schemeClr val="tx1"/>
                </a:solidFill>
                <a:latin typeface="Arial" charset="0"/>
                <a:ea typeface="新細明體" pitchFamily="18" charset="-120"/>
              </a:defRPr>
            </a:lvl6pPr>
            <a:lvl7pPr marL="9771063" indent="-342900" fontAlgn="base">
              <a:spcBef>
                <a:spcPct val="0"/>
              </a:spcBef>
              <a:spcAft>
                <a:spcPct val="0"/>
              </a:spcAft>
              <a:defRPr kumimoji="1">
                <a:solidFill>
                  <a:schemeClr val="tx1"/>
                </a:solidFill>
                <a:latin typeface="Arial" charset="0"/>
                <a:ea typeface="新細明體" pitchFamily="18" charset="-120"/>
              </a:defRPr>
            </a:lvl7pPr>
            <a:lvl8pPr marL="10228263" indent="-342900" fontAlgn="base">
              <a:spcBef>
                <a:spcPct val="0"/>
              </a:spcBef>
              <a:spcAft>
                <a:spcPct val="0"/>
              </a:spcAft>
              <a:defRPr kumimoji="1">
                <a:solidFill>
                  <a:schemeClr val="tx1"/>
                </a:solidFill>
                <a:latin typeface="Arial" charset="0"/>
                <a:ea typeface="新細明體" pitchFamily="18" charset="-120"/>
              </a:defRPr>
            </a:lvl8pPr>
            <a:lvl9pPr marL="10685463" indent="-342900" fontAlgn="base">
              <a:spcBef>
                <a:spcPct val="0"/>
              </a:spcBef>
              <a:spcAft>
                <a:spcPct val="0"/>
              </a:spcAft>
              <a:defRPr kumimoji="1">
                <a:solidFill>
                  <a:schemeClr val="tx1"/>
                </a:solidFill>
                <a:latin typeface="Arial" charset="0"/>
                <a:ea typeface="新細明體" pitchFamily="18" charset="-120"/>
              </a:defRPr>
            </a:lvl9pPr>
          </a:lstStyle>
          <a:p>
            <a:pPr marL="180000" indent="-180000" hangingPunct="0">
              <a:lnSpc>
                <a:spcPts val="2400"/>
              </a:lnSpc>
            </a:pPr>
            <a:r>
              <a:rPr lang="en-US" spc="-20" dirty="0" smtClean="0">
                <a:solidFill>
                  <a:srgbClr val="006600"/>
                </a:solidFill>
                <a:latin typeface="Times New Roman" panose="02020603050405020304" pitchFamily="18" charset="0"/>
                <a:cs typeface="Times New Roman" panose="02020603050405020304" pitchFamily="18" charset="0"/>
              </a:rPr>
              <a:t>1.The </a:t>
            </a:r>
            <a:r>
              <a:rPr lang="en-US" spc="-20" dirty="0">
                <a:solidFill>
                  <a:srgbClr val="006600"/>
                </a:solidFill>
                <a:latin typeface="Times New Roman" panose="02020603050405020304" pitchFamily="18" charset="0"/>
                <a:cs typeface="Times New Roman" panose="02020603050405020304" pitchFamily="18" charset="0"/>
              </a:rPr>
              <a:t>2015 National Development Plan is the third annual plan for the implementation of the National Development Plan (2013-2016) (the 16</a:t>
            </a:r>
            <a:r>
              <a:rPr lang="en-US" altLang="zh-TW" spc="-20" dirty="0">
                <a:solidFill>
                  <a:srgbClr val="006600"/>
                </a:solidFill>
                <a:latin typeface="Times New Roman" panose="02020603050405020304" pitchFamily="18" charset="0"/>
                <a:cs typeface="Times New Roman" panose="02020603050405020304" pitchFamily="18" charset="0"/>
              </a:rPr>
              <a:t>th</a:t>
            </a:r>
            <a:r>
              <a:rPr lang="en-US" spc="-20" dirty="0">
                <a:solidFill>
                  <a:srgbClr val="006600"/>
                </a:solidFill>
                <a:latin typeface="Times New Roman" panose="02020603050405020304" pitchFamily="18" charset="0"/>
                <a:cs typeface="Times New Roman" panose="02020603050405020304" pitchFamily="18" charset="0"/>
              </a:rPr>
              <a:t> mid-term plan), approved at the 3,430th Meeting of the Executive Yuan on December 22, 2014. </a:t>
            </a:r>
          </a:p>
          <a:p>
            <a:pPr marL="252000" indent="-252000" algn="just" hangingPunct="0">
              <a:lnSpc>
                <a:spcPts val="2400"/>
              </a:lnSpc>
              <a:spcBef>
                <a:spcPts val="1200"/>
              </a:spcBef>
            </a:pPr>
            <a:r>
              <a:rPr lang="en-US" spc="-20" dirty="0">
                <a:solidFill>
                  <a:srgbClr val="006600"/>
                </a:solidFill>
                <a:latin typeface="Times New Roman" panose="02020603050405020304" pitchFamily="18" charset="0"/>
                <a:cs typeface="Times New Roman" panose="02020603050405020304" pitchFamily="18" charset="0"/>
              </a:rPr>
              <a:t>2. Adjustments made to the preparation of the 2015 National Development Plan (2015 NDP)</a:t>
            </a:r>
          </a:p>
          <a:p>
            <a:pPr marL="468000" indent="-324000">
              <a:lnSpc>
                <a:spcPts val="2400"/>
              </a:lnSpc>
              <a:spcBef>
                <a:spcPts val="600"/>
              </a:spcBef>
            </a:pPr>
            <a:r>
              <a:rPr lang="en-US" spc="-20" dirty="0">
                <a:solidFill>
                  <a:srgbClr val="006600"/>
                </a:solidFill>
                <a:latin typeface="Times New Roman" panose="02020603050405020304" pitchFamily="18" charset="0"/>
                <a:cs typeface="Times New Roman" panose="02020603050405020304" pitchFamily="18" charset="0"/>
              </a:rPr>
              <a:t>(</a:t>
            </a:r>
            <a:r>
              <a:rPr lang="en-US" altLang="zh-TW" spc="-20" dirty="0">
                <a:solidFill>
                  <a:srgbClr val="006600"/>
                </a:solidFill>
                <a:latin typeface="Times New Roman" panose="02020603050405020304" pitchFamily="18" charset="0"/>
                <a:cs typeface="Times New Roman" panose="02020603050405020304" pitchFamily="18" charset="0"/>
              </a:rPr>
              <a:t>1</a:t>
            </a:r>
            <a:r>
              <a:rPr lang="en-US" spc="-20" dirty="0">
                <a:solidFill>
                  <a:srgbClr val="006600"/>
                </a:solidFill>
                <a:latin typeface="Times New Roman" panose="02020603050405020304" pitchFamily="18" charset="0"/>
                <a:cs typeface="Times New Roman" panose="02020603050405020304" pitchFamily="18" charset="0"/>
              </a:rPr>
              <a:t>) In order to exercise the NDC’s function as a “policy-planning and coordinating headquarters to map out national development strategies,” the approach for drafting the National Development Plans (NDPs) will be readjusted so as to enhance the policy guidance functions of the NDPs. </a:t>
            </a:r>
          </a:p>
          <a:p>
            <a:pPr marL="468000" indent="-324000" algn="just">
              <a:lnSpc>
                <a:spcPts val="2400"/>
              </a:lnSpc>
              <a:spcBef>
                <a:spcPts val="600"/>
              </a:spcBef>
            </a:pPr>
            <a:r>
              <a:rPr lang="en-US" spc="-20" dirty="0">
                <a:solidFill>
                  <a:srgbClr val="006600"/>
                </a:solidFill>
                <a:latin typeface="Times New Roman" panose="02020603050405020304" pitchFamily="18" charset="0"/>
                <a:cs typeface="Times New Roman" panose="02020603050405020304" pitchFamily="18" charset="0"/>
              </a:rPr>
              <a:t>(</a:t>
            </a:r>
            <a:r>
              <a:rPr lang="en-US" altLang="zh-TW" spc="-20" dirty="0">
                <a:solidFill>
                  <a:srgbClr val="006600"/>
                </a:solidFill>
                <a:latin typeface="Times New Roman" panose="02020603050405020304" pitchFamily="18" charset="0"/>
                <a:cs typeface="Times New Roman" panose="02020603050405020304" pitchFamily="18" charset="0"/>
              </a:rPr>
              <a:t>2</a:t>
            </a:r>
            <a:r>
              <a:rPr lang="en-US" spc="-20" dirty="0">
                <a:solidFill>
                  <a:srgbClr val="006600"/>
                </a:solidFill>
                <a:latin typeface="Times New Roman" panose="02020603050405020304" pitchFamily="18" charset="0"/>
                <a:cs typeface="Times New Roman" panose="02020603050405020304" pitchFamily="18" charset="0"/>
              </a:rPr>
              <a:t>) In accordance with the above-mentioned adjustments, the following preparations were made in advance to prepare for the 2015 NDP: </a:t>
            </a:r>
          </a:p>
          <a:p>
            <a:pPr marL="720000" indent="-216000">
              <a:lnSpc>
                <a:spcPts val="2400"/>
              </a:lnSpc>
              <a:spcBef>
                <a:spcPts val="600"/>
              </a:spcBef>
            </a:pPr>
            <a:r>
              <a:rPr lang="en-US" altLang="zh-TW" spc="-20" dirty="0">
                <a:solidFill>
                  <a:srgbClr val="006600"/>
                </a:solidFill>
                <a:latin typeface="Times New Roman" panose="02020603050405020304" pitchFamily="18" charset="0"/>
                <a:cs typeface="Times New Roman" panose="02020603050405020304" pitchFamily="18" charset="0"/>
              </a:rPr>
              <a:t>a</a:t>
            </a:r>
            <a:r>
              <a:rPr lang="en-US" spc="-20" dirty="0">
                <a:solidFill>
                  <a:srgbClr val="006600"/>
                </a:solidFill>
                <a:latin typeface="Times New Roman" panose="02020603050405020304" pitchFamily="18" charset="0"/>
                <a:cs typeface="Times New Roman" panose="02020603050405020304" pitchFamily="18" charset="0"/>
              </a:rPr>
              <a:t>. The setting of macroeconomic targets were adjusted, moving from single target values to presenting as intervals targets. </a:t>
            </a:r>
          </a:p>
          <a:p>
            <a:pPr marL="792000" indent="-288000">
              <a:lnSpc>
                <a:spcPts val="2400"/>
              </a:lnSpc>
              <a:spcBef>
                <a:spcPts val="600"/>
              </a:spcBef>
            </a:pPr>
            <a:r>
              <a:rPr lang="en-US" altLang="zh-TW" spc="-20" dirty="0">
                <a:solidFill>
                  <a:srgbClr val="006600"/>
                </a:solidFill>
                <a:latin typeface="Times New Roman" panose="02020603050405020304" pitchFamily="18" charset="0"/>
                <a:cs typeface="Times New Roman" panose="02020603050405020304" pitchFamily="18" charset="0"/>
              </a:rPr>
              <a:t>b</a:t>
            </a:r>
            <a:r>
              <a:rPr lang="en-US" spc="-20" dirty="0">
                <a:solidFill>
                  <a:srgbClr val="006600"/>
                </a:solidFill>
                <a:latin typeface="Times New Roman" panose="02020603050405020304" pitchFamily="18" charset="0"/>
                <a:cs typeface="Times New Roman" panose="02020603050405020304" pitchFamily="18" charset="0"/>
              </a:rPr>
              <a:t>. The scope of analysis has been expanded, matching policies more closely to issues.</a:t>
            </a:r>
          </a:p>
          <a:p>
            <a:pPr marL="720000" indent="-216000">
              <a:lnSpc>
                <a:spcPts val="2400"/>
              </a:lnSpc>
              <a:spcBef>
                <a:spcPts val="600"/>
              </a:spcBef>
            </a:pPr>
            <a:r>
              <a:rPr lang="en-US" altLang="zh-TW" spc="-20" dirty="0">
                <a:solidFill>
                  <a:srgbClr val="006600"/>
                </a:solidFill>
                <a:latin typeface="Times New Roman" panose="02020603050405020304" pitchFamily="18" charset="0"/>
                <a:cs typeface="Times New Roman" panose="02020603050405020304" pitchFamily="18" charset="0"/>
              </a:rPr>
              <a:t>c</a:t>
            </a:r>
            <a:r>
              <a:rPr lang="en-US" spc="-20" dirty="0">
                <a:solidFill>
                  <a:srgbClr val="006600"/>
                </a:solidFill>
                <a:latin typeface="Times New Roman" panose="02020603050405020304" pitchFamily="18" charset="0"/>
                <a:cs typeface="Times New Roman" panose="02020603050405020304" pitchFamily="18" charset="0"/>
              </a:rPr>
              <a:t>. The consistency and alignment of indicators between the 2015 NDP and the 2015 Administrative Implementation Plan has been improved.</a:t>
            </a:r>
          </a:p>
        </p:txBody>
      </p:sp>
      <p:sp>
        <p:nvSpPr>
          <p:cNvPr id="879619" name="Text Box 3"/>
          <p:cNvSpPr txBox="1">
            <a:spLocks noChangeAspect="1" noChangeArrowheads="1"/>
          </p:cNvSpPr>
          <p:nvPr/>
        </p:nvSpPr>
        <p:spPr bwMode="auto">
          <a:xfrm>
            <a:off x="-31804" y="189966"/>
            <a:ext cx="9144000" cy="592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1pPr>
            <a:lvl2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2pPr>
            <a:lvl3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3pPr>
            <a:lvl4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4pPr>
            <a:lvl5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5pPr>
            <a:lvl6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6pPr>
            <a:lvl7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7pPr>
            <a:lvl8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8pPr>
            <a:lvl9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9pPr>
          </a:lstStyle>
          <a:p>
            <a:pPr algn="ctr">
              <a:lnSpc>
                <a:spcPct val="110000"/>
              </a:lnSpc>
            </a:pPr>
            <a:r>
              <a:rPr lang="en-US" altLang="zh-TW" sz="3200" b="1" dirty="0" smtClean="0">
                <a:solidFill>
                  <a:srgbClr val="990000"/>
                </a:solidFill>
                <a:latin typeface="微軟正黑體" panose="020B0604030504040204" pitchFamily="34" charset="-120"/>
                <a:ea typeface="微軟正黑體" panose="020B0604030504040204" pitchFamily="34" charset="-120"/>
                <a:sym typeface="Wingdings" pitchFamily="2" charset="2"/>
              </a:rPr>
              <a:t>I. Preface</a:t>
            </a:r>
            <a:endParaRPr lang="zh-TW" altLang="en-US" sz="3200" b="1" dirty="0">
              <a:solidFill>
                <a:srgbClr val="990000"/>
              </a:solidFill>
              <a:latin typeface="微軟正黑體" panose="020B0604030504040204" pitchFamily="34" charset="-120"/>
              <a:ea typeface="微軟正黑體" panose="020B0604030504040204" pitchFamily="34" charset="-120"/>
              <a:sym typeface="Wingdings" pitchFamily="2" charset="2"/>
            </a:endParaRPr>
          </a:p>
        </p:txBody>
      </p:sp>
    </p:spTree>
    <p:extLst>
      <p:ext uri="{BB962C8B-B14F-4D97-AF65-F5344CB8AC3E}">
        <p14:creationId xmlns:p14="http://schemas.microsoft.com/office/powerpoint/2010/main" val="3524284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字方塊 7"/>
          <p:cNvSpPr txBox="1">
            <a:spLocks/>
          </p:cNvSpPr>
          <p:nvPr/>
        </p:nvSpPr>
        <p:spPr>
          <a:xfrm>
            <a:off x="2306549" y="964821"/>
            <a:ext cx="6377665" cy="5298886"/>
          </a:xfrm>
          <a:prstGeom prst="rect">
            <a:avLst/>
          </a:prstGeom>
          <a:solidFill>
            <a:schemeClr val="bg1"/>
          </a:solidFill>
          <a:ln>
            <a:solidFill>
              <a:srgbClr val="336699"/>
            </a:solidFill>
          </a:ln>
        </p:spPr>
        <p:txBody>
          <a:bodyPr wrap="square" rtlCol="0">
            <a:spAutoFit/>
          </a:bodyPr>
          <a:lstStyle/>
          <a:p>
            <a:pPr>
              <a:lnSpc>
                <a:spcPts val="2000"/>
              </a:lnSpc>
              <a:spcBef>
                <a:spcPts val="30"/>
              </a:spcBef>
            </a:pPr>
            <a:r>
              <a:rPr lang="en-US" altLang="zh-TW" sz="1700" b="0" dirty="0" smtClean="0">
                <a:latin typeface="Times New Roman" panose="02020603050405020304" pitchFamily="18" charset="0"/>
                <a:ea typeface="微軟正黑體" panose="020B0604030504040204" pitchFamily="34" charset="-120"/>
                <a:cs typeface="Times New Roman" panose="02020603050405020304" pitchFamily="18" charset="0"/>
              </a:rPr>
              <a:t>2015 National Development Plan</a:t>
            </a:r>
          </a:p>
          <a:p>
            <a:pPr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Abstract</a:t>
            </a:r>
          </a:p>
          <a:p>
            <a:pPr algn="l">
              <a:lnSpc>
                <a:spcPts val="2000"/>
              </a:lnSpc>
              <a:spcBef>
                <a:spcPts val="600"/>
              </a:spcBef>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Ch. 1</a:t>
            </a:r>
            <a:r>
              <a:rPr lang="zh-TW" altLang="en-US"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Domestic and International Situations and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Outlook</a:t>
            </a:r>
          </a:p>
          <a:p>
            <a:pPr indent="182563"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Sec. 1</a:t>
            </a:r>
            <a:r>
              <a:rPr lang="zh-TW" altLang="en-US"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Economic issues</a:t>
            </a:r>
            <a:endPar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endParaRPr>
          </a:p>
          <a:p>
            <a:pPr indent="182563"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Sec. 2</a:t>
            </a:r>
            <a:r>
              <a:rPr lang="zh-TW" altLang="en-US"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Social issues</a:t>
            </a:r>
          </a:p>
          <a:p>
            <a:pPr indent="182563"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Sec. 3</a:t>
            </a:r>
            <a:r>
              <a:rPr lang="zh-TW" altLang="en-US"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Environmental issues</a:t>
            </a:r>
          </a:p>
          <a:p>
            <a:pPr algn="l">
              <a:lnSpc>
                <a:spcPts val="2000"/>
              </a:lnSpc>
            </a:pPr>
            <a:r>
              <a:rPr lang="en-US" altLang="zh-TW" sz="160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Ch. 2</a:t>
            </a:r>
            <a:r>
              <a:rPr lang="zh-TW" altLang="en-US" sz="160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Current Issues and Challenges</a:t>
            </a:r>
          </a:p>
          <a:p>
            <a:pPr marL="180000" algn="l">
              <a:lnSpc>
                <a:spcPts val="2000"/>
              </a:lnSpc>
            </a:pP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Sec. 1</a:t>
            </a:r>
            <a:r>
              <a:rPr lang="zh-TW" altLang="en-US"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Economic issues</a:t>
            </a:r>
          </a:p>
          <a:p>
            <a:pPr marL="180000" algn="l">
              <a:lnSpc>
                <a:spcPts val="2000"/>
              </a:lnSpc>
            </a:pP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Sec. 2</a:t>
            </a:r>
            <a:r>
              <a:rPr lang="zh-TW" altLang="en-US"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Social issues</a:t>
            </a:r>
          </a:p>
          <a:p>
            <a:pPr marL="180000" algn="l">
              <a:lnSpc>
                <a:spcPts val="2000"/>
              </a:lnSpc>
            </a:pP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Sec. 3</a:t>
            </a:r>
            <a:r>
              <a:rPr lang="zh-TW" altLang="en-US"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Environmental issues</a:t>
            </a:r>
          </a:p>
          <a:p>
            <a:pPr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Ch. 3</a:t>
            </a:r>
            <a:r>
              <a:rPr lang="zh-TW" altLang="en-US"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National Development </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Objectives and Targets</a:t>
            </a:r>
          </a:p>
          <a:p>
            <a:pPr marL="898525" indent="-715963" algn="l">
              <a:lnSpc>
                <a:spcPts val="2000"/>
              </a:lnSpc>
            </a:pP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Sec. 1</a:t>
            </a:r>
            <a:r>
              <a:rPr lang="zh-TW" altLang="en-US"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The setting </a:t>
            </a:r>
            <a:r>
              <a:rPr lang="en-US" altLang="zh-TW" sz="1600" dirty="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of macroeconomic targets</a:t>
            </a:r>
          </a:p>
          <a:p>
            <a:pPr indent="182563" algn="l">
              <a:lnSpc>
                <a:spcPts val="2000"/>
              </a:lnSpc>
            </a:pP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Sec. 2</a:t>
            </a:r>
            <a:r>
              <a:rPr lang="zh-TW" altLang="en-US"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Important development objectives</a:t>
            </a:r>
          </a:p>
          <a:p>
            <a:pPr algn="l">
              <a:lnSpc>
                <a:spcPts val="2000"/>
              </a:lnSpc>
            </a:pP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Ch. 4</a:t>
            </a:r>
            <a:r>
              <a:rPr lang="zh-TW" altLang="en-US" sz="1600" b="0" dirty="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dirty="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Strategies for National </a:t>
            </a:r>
            <a:r>
              <a:rPr lang="en-US" altLang="zh-TW" sz="1600" b="0" dirty="0" smtClean="0">
                <a:solidFill>
                  <a:srgbClr val="990000"/>
                </a:solidFill>
                <a:latin typeface="Times New Roman" panose="02020603050405020304" pitchFamily="18" charset="0"/>
                <a:ea typeface="微軟正黑體" panose="020B0604030504040204" pitchFamily="34" charset="-120"/>
                <a:cs typeface="Times New Roman" panose="02020603050405020304" pitchFamily="18" charset="0"/>
              </a:rPr>
              <a:t>Development</a:t>
            </a:r>
          </a:p>
          <a:p>
            <a:pPr marL="180000">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Sec. 1</a:t>
            </a:r>
            <a:r>
              <a:rPr lang="zh-TW" altLang="en-US"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Vigorous</a:t>
            </a:r>
            <a:r>
              <a:rPr lang="en-US" altLang="zh-TW" sz="1600" dirty="0" smtClean="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Economy</a:t>
            </a:r>
          </a:p>
          <a:p>
            <a:pPr marL="179388" indent="719138"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 I. Openness &amp; Global positioning</a:t>
            </a:r>
          </a:p>
          <a:p>
            <a:pPr marL="179388" indent="719138"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 II. </a:t>
            </a:r>
            <a:r>
              <a:rPr lang="en-US" altLang="zh-TW" sz="1600" b="0" dirty="0" err="1" smtClean="0">
                <a:latin typeface="Times New Roman" panose="02020603050405020304" pitchFamily="18" charset="0"/>
                <a:ea typeface="微軟正黑體" panose="020B0604030504040204" pitchFamily="34" charset="-120"/>
                <a:cs typeface="Times New Roman" panose="02020603050405020304" pitchFamily="18" charset="0"/>
              </a:rPr>
              <a:t>Sci</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-tech innovation</a:t>
            </a:r>
          </a:p>
          <a:p>
            <a:pPr marL="179388" indent="719138" algn="l">
              <a:lnSpc>
                <a:spcPts val="2000"/>
              </a:lnSpc>
            </a:pPr>
            <a:r>
              <a:rPr lang="en-US" altLang="zh-TW" sz="160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   ⁞</a:t>
            </a:r>
          </a:p>
          <a:p>
            <a:pPr marL="180000" algn="l">
              <a:lnSpc>
                <a:spcPts val="2000"/>
              </a:lnSpc>
            </a:pP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Sec. 2</a:t>
            </a:r>
            <a:r>
              <a:rPr lang="zh-TW" altLang="en-US" sz="1600" b="0"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600" b="0" dirty="0" smtClean="0">
                <a:latin typeface="Times New Roman" panose="02020603050405020304" pitchFamily="18" charset="0"/>
                <a:ea typeface="微軟正黑體" panose="020B0604030504040204" pitchFamily="34" charset="-120"/>
                <a:cs typeface="Times New Roman" panose="02020603050405020304" pitchFamily="18" charset="0"/>
              </a:rPr>
              <a:t>Just Society</a:t>
            </a:r>
          </a:p>
          <a:p>
            <a:pPr marL="179388" indent="719138" algn="l">
              <a:lnSpc>
                <a:spcPts val="2000"/>
              </a:lnSpc>
            </a:pP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dirty="0" smtClean="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b="0" dirty="0" smtClean="0">
                <a:latin typeface="Times New Roman" panose="02020603050405020304" pitchFamily="18" charset="0"/>
                <a:ea typeface="微軟正黑體" panose="020B0604030504040204" pitchFamily="34" charset="-120"/>
                <a:cs typeface="Times New Roman" panose="02020603050405020304" pitchFamily="18" charset="0"/>
              </a:rPr>
              <a:t>⁞</a:t>
            </a:r>
          </a:p>
        </p:txBody>
      </p:sp>
      <p:sp>
        <p:nvSpPr>
          <p:cNvPr id="6" name="文字方塊 5"/>
          <p:cNvSpPr txBox="1"/>
          <p:nvPr/>
        </p:nvSpPr>
        <p:spPr>
          <a:xfrm>
            <a:off x="475159" y="2218024"/>
            <a:ext cx="1665841" cy="954107"/>
          </a:xfrm>
          <a:prstGeom prst="rect">
            <a:avLst/>
          </a:prstGeom>
          <a:noFill/>
        </p:spPr>
        <p:txBody>
          <a:bodyPr wrap="none" rtlCol="0">
            <a:spAutoFit/>
          </a:bodyPr>
          <a:lstStyle/>
          <a:p>
            <a:r>
              <a:rPr lang="en-US" sz="1400" b="1" dirty="0">
                <a:solidFill>
                  <a:schemeClr val="accent6">
                    <a:lumMod val="50000"/>
                  </a:schemeClr>
                </a:solidFill>
                <a:latin typeface="Times New Roman" panose="02020603050405020304" pitchFamily="18" charset="0"/>
                <a:cs typeface="Times New Roman" panose="02020603050405020304" pitchFamily="18" charset="0"/>
              </a:rPr>
              <a:t>Expanded scope of </a:t>
            </a:r>
          </a:p>
          <a:p>
            <a:r>
              <a:rPr lang="en-US" sz="1400" b="1" dirty="0">
                <a:solidFill>
                  <a:schemeClr val="accent6">
                    <a:lumMod val="50000"/>
                  </a:schemeClr>
                </a:solidFill>
                <a:latin typeface="Times New Roman" panose="02020603050405020304" pitchFamily="18" charset="0"/>
                <a:cs typeface="Times New Roman" panose="02020603050405020304" pitchFamily="18" charset="0"/>
              </a:rPr>
              <a:t>analysis, increased</a:t>
            </a:r>
          </a:p>
          <a:p>
            <a:r>
              <a:rPr lang="en-US" sz="1400" b="1" dirty="0">
                <a:solidFill>
                  <a:schemeClr val="accent6">
                    <a:lumMod val="50000"/>
                  </a:schemeClr>
                </a:solidFill>
                <a:latin typeface="Times New Roman" panose="02020603050405020304" pitchFamily="18" charset="0"/>
                <a:cs typeface="Times New Roman" panose="02020603050405020304" pitchFamily="18" charset="0"/>
              </a:rPr>
              <a:t>exploration </a:t>
            </a:r>
          </a:p>
          <a:p>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of </a:t>
            </a:r>
            <a:r>
              <a:rPr lang="en-US" sz="1400" b="1" dirty="0">
                <a:solidFill>
                  <a:schemeClr val="accent6">
                    <a:lumMod val="50000"/>
                  </a:schemeClr>
                </a:solidFill>
                <a:latin typeface="Times New Roman" panose="02020603050405020304" pitchFamily="18" charset="0"/>
                <a:cs typeface="Times New Roman" panose="02020603050405020304" pitchFamily="18" charset="0"/>
              </a:rPr>
              <a:t>issues</a:t>
            </a:r>
          </a:p>
        </p:txBody>
      </p:sp>
      <p:sp>
        <p:nvSpPr>
          <p:cNvPr id="9" name="矩形 8"/>
          <p:cNvSpPr/>
          <p:nvPr/>
        </p:nvSpPr>
        <p:spPr>
          <a:xfrm>
            <a:off x="144747" y="3857708"/>
            <a:ext cx="2081248" cy="1384995"/>
          </a:xfrm>
          <a:prstGeom prst="rect">
            <a:avLst/>
          </a:prstGeom>
          <a:noFill/>
        </p:spPr>
        <p:txBody>
          <a:bodyPr wrap="square" rtlCol="0">
            <a:spAutoFit/>
          </a:bodyPr>
          <a:lstStyle/>
          <a:p>
            <a:r>
              <a:rPr lang="en-US" sz="1400" b="1" dirty="0">
                <a:solidFill>
                  <a:schemeClr val="accent6">
                    <a:lumMod val="50000"/>
                  </a:schemeClr>
                </a:solidFill>
                <a:latin typeface="Times New Roman" panose="02020603050405020304" pitchFamily="18" charset="0"/>
                <a:cs typeface="Times New Roman" panose="02020603050405020304" pitchFamily="18" charset="0"/>
              </a:rPr>
              <a:t>Improved consistency </a:t>
            </a:r>
            <a:endParaRPr lang="en-US" sz="14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and </a:t>
            </a:r>
            <a:r>
              <a:rPr lang="en-US" sz="1400" b="1" dirty="0">
                <a:solidFill>
                  <a:schemeClr val="accent6">
                    <a:lumMod val="50000"/>
                  </a:schemeClr>
                </a:solidFill>
                <a:latin typeface="Times New Roman" panose="02020603050405020304" pitchFamily="18" charset="0"/>
                <a:cs typeface="Times New Roman" panose="02020603050405020304" pitchFamily="18" charset="0"/>
              </a:rPr>
              <a:t>alignment of </a:t>
            </a:r>
          </a:p>
          <a:p>
            <a:r>
              <a:rPr lang="en-US" sz="1400" b="1" dirty="0">
                <a:solidFill>
                  <a:schemeClr val="accent6">
                    <a:lumMod val="50000"/>
                  </a:schemeClr>
                </a:solidFill>
                <a:latin typeface="Times New Roman" panose="02020603050405020304" pitchFamily="18" charset="0"/>
                <a:cs typeface="Times New Roman" panose="02020603050405020304" pitchFamily="18" charset="0"/>
              </a:rPr>
              <a:t>indicators between </a:t>
            </a:r>
            <a:r>
              <a:rPr lang="en-US" altLang="zh-TW" sz="1400" b="1" dirty="0">
                <a:solidFill>
                  <a:schemeClr val="accent6">
                    <a:lumMod val="50000"/>
                  </a:schemeClr>
                </a:solidFill>
                <a:latin typeface="Times New Roman" panose="02020603050405020304" pitchFamily="18" charset="0"/>
                <a:cs typeface="Times New Roman" panose="02020603050405020304" pitchFamily="18" charset="0"/>
              </a:rPr>
              <a:t>the 2015 NDP and the 2015 Administrative Implementation Plan</a:t>
            </a:r>
            <a:endParaRPr lang="zh-TW" altLang="en-US" sz="14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11" name="矩形 10"/>
          <p:cNvSpPr/>
          <p:nvPr/>
        </p:nvSpPr>
        <p:spPr>
          <a:xfrm>
            <a:off x="6319211" y="4900855"/>
            <a:ext cx="1939890" cy="738664"/>
          </a:xfrm>
          <a:prstGeom prst="rect">
            <a:avLst/>
          </a:prstGeom>
          <a:noFill/>
        </p:spPr>
        <p:txBody>
          <a:bodyPr wrap="none" rtlCol="0">
            <a:spAutoFit/>
          </a:bodyPr>
          <a:lstStyle/>
          <a:p>
            <a:r>
              <a:rPr lang="en-US" sz="1400" b="1" dirty="0">
                <a:solidFill>
                  <a:schemeClr val="accent6">
                    <a:lumMod val="50000"/>
                  </a:schemeClr>
                </a:solidFill>
                <a:latin typeface="Times New Roman" panose="02020603050405020304" pitchFamily="18" charset="0"/>
                <a:cs typeface="Times New Roman" panose="02020603050405020304" pitchFamily="18" charset="0"/>
              </a:rPr>
              <a:t>Improved </a:t>
            </a:r>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matching </a:t>
            </a:r>
            <a:r>
              <a:rPr lang="en-US" sz="1400" b="1" dirty="0">
                <a:solidFill>
                  <a:schemeClr val="accent6">
                    <a:lumMod val="50000"/>
                  </a:schemeClr>
                </a:solidFill>
                <a:latin typeface="Times New Roman" panose="02020603050405020304" pitchFamily="18" charset="0"/>
                <a:cs typeface="Times New Roman" panose="02020603050405020304" pitchFamily="18" charset="0"/>
              </a:rPr>
              <a:t>of </a:t>
            </a:r>
            <a:endParaRPr lang="en-US" sz="14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current </a:t>
            </a:r>
            <a:r>
              <a:rPr lang="en-US" sz="1400" b="1" dirty="0">
                <a:solidFill>
                  <a:schemeClr val="accent6">
                    <a:lumMod val="50000"/>
                  </a:schemeClr>
                </a:solidFill>
                <a:latin typeface="Times New Roman" panose="02020603050405020304" pitchFamily="18" charset="0"/>
                <a:cs typeface="Times New Roman" panose="02020603050405020304" pitchFamily="18" charset="0"/>
              </a:rPr>
              <a:t>issues </a:t>
            </a:r>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with </a:t>
            </a:r>
          </a:p>
          <a:p>
            <a:r>
              <a:rPr lang="en-US" sz="1400" b="1" dirty="0">
                <a:solidFill>
                  <a:schemeClr val="accent6">
                    <a:lumMod val="50000"/>
                  </a:schemeClr>
                </a:solidFill>
                <a:latin typeface="Times New Roman" panose="02020603050405020304" pitchFamily="18" charset="0"/>
                <a:cs typeface="Times New Roman" panose="02020603050405020304" pitchFamily="18" charset="0"/>
              </a:rPr>
              <a:t>coping strategies</a:t>
            </a:r>
          </a:p>
        </p:txBody>
      </p:sp>
      <p:sp>
        <p:nvSpPr>
          <p:cNvPr id="14" name="Text Box 3"/>
          <p:cNvSpPr txBox="1">
            <a:spLocks noChangeAspect="1" noChangeArrowheads="1"/>
          </p:cNvSpPr>
          <p:nvPr/>
        </p:nvSpPr>
        <p:spPr bwMode="auto">
          <a:xfrm>
            <a:off x="475159" y="231319"/>
            <a:ext cx="7783942" cy="49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1pPr>
            <a:lvl2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2pPr>
            <a:lvl3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3pPr>
            <a:lvl4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4pPr>
            <a:lvl5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5pPr>
            <a:lvl6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6pPr>
            <a:lvl7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7pPr>
            <a:lvl8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8pPr>
            <a:lvl9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9pPr>
          </a:lstStyle>
          <a:p>
            <a:pPr>
              <a:lnSpc>
                <a:spcPct val="110000"/>
              </a:lnSpc>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sym typeface="Wingdings" pitchFamily="2" charset="2"/>
              </a:rPr>
              <a:t>Adjustments made to the </a:t>
            </a:r>
            <a:r>
              <a:rPr lang="en-US" altLang="zh-TW"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sym typeface="Wingdings" pitchFamily="2" charset="2"/>
              </a:rPr>
              <a:t>contents of the </a:t>
            </a: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sym typeface="Wingdings" pitchFamily="2" charset="2"/>
              </a:rPr>
              <a:t>2015 NDP </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sym typeface="Wingdings" pitchFamily="2" charset="2"/>
            </a:endParaRPr>
          </a:p>
        </p:txBody>
      </p:sp>
      <p:sp>
        <p:nvSpPr>
          <p:cNvPr id="2" name="矩形 1"/>
          <p:cNvSpPr/>
          <p:nvPr/>
        </p:nvSpPr>
        <p:spPr>
          <a:xfrm>
            <a:off x="5614079" y="2393220"/>
            <a:ext cx="2276521" cy="954107"/>
          </a:xfrm>
          <a:prstGeom prst="rect">
            <a:avLst/>
          </a:prstGeom>
          <a:noFill/>
        </p:spPr>
        <p:txBody>
          <a:bodyPr wrap="none" rtlCol="0">
            <a:spAutoFit/>
          </a:bodyPr>
          <a:lstStyle/>
          <a:p>
            <a:r>
              <a:rPr lang="en-US" sz="1400" b="1" dirty="0">
                <a:solidFill>
                  <a:schemeClr val="accent6">
                    <a:lumMod val="50000"/>
                  </a:schemeClr>
                </a:solidFill>
                <a:latin typeface="Times New Roman" panose="02020603050405020304" pitchFamily="18" charset="0"/>
                <a:cs typeface="Times New Roman" panose="02020603050405020304" pitchFamily="18" charset="0"/>
              </a:rPr>
              <a:t>Macroeconomic targets</a:t>
            </a:r>
          </a:p>
          <a:p>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have </a:t>
            </a:r>
            <a:r>
              <a:rPr lang="en-US" sz="1400" b="1" dirty="0">
                <a:solidFill>
                  <a:schemeClr val="accent6">
                    <a:lumMod val="50000"/>
                  </a:schemeClr>
                </a:solidFill>
                <a:latin typeface="Times New Roman" panose="02020603050405020304" pitchFamily="18" charset="0"/>
                <a:cs typeface="Times New Roman" panose="02020603050405020304" pitchFamily="18" charset="0"/>
              </a:rPr>
              <a:t>gone from single </a:t>
            </a:r>
            <a:endParaRPr lang="en-US" sz="14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target </a:t>
            </a:r>
            <a:r>
              <a:rPr lang="en-US" sz="1400" b="1" dirty="0">
                <a:solidFill>
                  <a:schemeClr val="accent6">
                    <a:lumMod val="50000"/>
                  </a:schemeClr>
                </a:solidFill>
                <a:latin typeface="Times New Roman" panose="02020603050405020304" pitchFamily="18" charset="0"/>
                <a:cs typeface="Times New Roman" panose="02020603050405020304" pitchFamily="18" charset="0"/>
              </a:rPr>
              <a:t>values to </a:t>
            </a:r>
            <a:endParaRPr lang="en-US" sz="1400" b="1" dirty="0" smtClean="0">
              <a:solidFill>
                <a:schemeClr val="accent6">
                  <a:lumMod val="50000"/>
                </a:schemeClr>
              </a:solidFill>
              <a:latin typeface="Times New Roman" panose="02020603050405020304" pitchFamily="18" charset="0"/>
              <a:cs typeface="Times New Roman" panose="02020603050405020304" pitchFamily="18" charset="0"/>
            </a:endParaRPr>
          </a:p>
          <a:p>
            <a:r>
              <a:rPr lang="en-US" sz="1400" b="1" dirty="0">
                <a:solidFill>
                  <a:schemeClr val="accent6">
                    <a:lumMod val="50000"/>
                  </a:schemeClr>
                </a:solidFill>
                <a:latin typeface="Times New Roman" panose="02020603050405020304" pitchFamily="18" charset="0"/>
                <a:cs typeface="Times New Roman" panose="02020603050405020304" pitchFamily="18" charset="0"/>
              </a:rPr>
              <a:t>p</a:t>
            </a:r>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resenting intervals targets</a:t>
            </a:r>
            <a:endParaRPr lang="en-US" altLang="zh-TW" sz="1400" b="1"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10" name="矩形 9"/>
          <p:cNvSpPr/>
          <p:nvPr/>
        </p:nvSpPr>
        <p:spPr>
          <a:xfrm>
            <a:off x="443355" y="2233927"/>
            <a:ext cx="1613583" cy="930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TW" altLang="en-US" dirty="0">
              <a:latin typeface="Times New Roman" panose="02020603050405020304" pitchFamily="18" charset="0"/>
              <a:cs typeface="Times New Roman" panose="02020603050405020304" pitchFamily="18" charset="0"/>
            </a:endParaRPr>
          </a:p>
        </p:txBody>
      </p:sp>
      <p:sp>
        <p:nvSpPr>
          <p:cNvPr id="20" name="矩形 19"/>
          <p:cNvSpPr/>
          <p:nvPr/>
        </p:nvSpPr>
        <p:spPr>
          <a:xfrm>
            <a:off x="120894" y="3864919"/>
            <a:ext cx="2081248" cy="14052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矩形 20"/>
          <p:cNvSpPr/>
          <p:nvPr/>
        </p:nvSpPr>
        <p:spPr>
          <a:xfrm>
            <a:off x="5614079" y="2393220"/>
            <a:ext cx="2233016" cy="95410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2" name="直線單箭頭接點 21"/>
          <p:cNvCxnSpPr/>
          <p:nvPr/>
        </p:nvCxnSpPr>
        <p:spPr>
          <a:xfrm>
            <a:off x="2200162" y="4237598"/>
            <a:ext cx="289038" cy="0"/>
          </a:xfrm>
          <a:prstGeom prst="straightConnector1">
            <a:avLst/>
          </a:prstGeom>
          <a:ln w="12700">
            <a:solidFill>
              <a:srgbClr val="385D8A"/>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p:nvPr/>
        </p:nvCxnSpPr>
        <p:spPr>
          <a:xfrm>
            <a:off x="5847002" y="3347327"/>
            <a:ext cx="0" cy="624598"/>
          </a:xfrm>
          <a:prstGeom prst="straightConnector1">
            <a:avLst/>
          </a:prstGeom>
          <a:ln w="12700">
            <a:solidFill>
              <a:srgbClr val="385D8A"/>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6271725" y="4903541"/>
            <a:ext cx="1933814" cy="7386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28" name="直線單箭頭接點 27"/>
          <p:cNvCxnSpPr/>
          <p:nvPr/>
        </p:nvCxnSpPr>
        <p:spPr>
          <a:xfrm flipH="1" flipV="1">
            <a:off x="6048375" y="4567553"/>
            <a:ext cx="463731" cy="343939"/>
          </a:xfrm>
          <a:prstGeom prst="straightConnector1">
            <a:avLst/>
          </a:prstGeom>
          <a:ln w="12700">
            <a:solidFill>
              <a:srgbClr val="385D8A"/>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直線單箭頭接點 34"/>
          <p:cNvCxnSpPr/>
          <p:nvPr/>
        </p:nvCxnSpPr>
        <p:spPr>
          <a:xfrm>
            <a:off x="2064889" y="2737111"/>
            <a:ext cx="344356" cy="0"/>
          </a:xfrm>
          <a:prstGeom prst="straightConnector1">
            <a:avLst/>
          </a:prstGeom>
          <a:ln w="12700">
            <a:solidFill>
              <a:srgbClr val="385D8A"/>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30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9619" name="Text Box 3"/>
          <p:cNvSpPr txBox="1">
            <a:spLocks noChangeAspect="1" noChangeArrowheads="1"/>
          </p:cNvSpPr>
          <p:nvPr/>
        </p:nvSpPr>
        <p:spPr bwMode="auto">
          <a:xfrm>
            <a:off x="0" y="257635"/>
            <a:ext cx="9144000" cy="1134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1pPr>
            <a:lvl2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2pPr>
            <a:lvl3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3pPr>
            <a:lvl4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4pPr>
            <a:lvl5pPr algn="l">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5pPr>
            <a:lvl6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6pPr>
            <a:lvl7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7pPr>
            <a:lvl8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8pPr>
            <a:lvl9pPr fontAlgn="base">
              <a:spcBef>
                <a:spcPct val="0"/>
              </a:spcBef>
              <a:spcAft>
                <a:spcPct val="0"/>
              </a:spcAft>
              <a:tabLst>
                <a:tab pos="609600" algn="l"/>
                <a:tab pos="1219200" algn="l"/>
                <a:tab pos="1828800" algn="l"/>
                <a:tab pos="2438400" algn="l"/>
                <a:tab pos="3048000" algn="l"/>
                <a:tab pos="3657600" algn="l"/>
              </a:tabLst>
              <a:defRPr kumimoji="1">
                <a:solidFill>
                  <a:schemeClr val="tx1"/>
                </a:solidFill>
                <a:latin typeface="Arial" charset="0"/>
                <a:ea typeface="新細明體" pitchFamily="18" charset="-120"/>
              </a:defRPr>
            </a:lvl9pPr>
          </a:lstStyle>
          <a:p>
            <a:pPr algn="ctr">
              <a:lnSpc>
                <a:spcPct val="110000"/>
              </a:lnSpc>
            </a:pPr>
            <a:r>
              <a:rPr lang="en-US" altLang="zh-TW" sz="3200" b="1" dirty="0" smtClean="0">
                <a:solidFill>
                  <a:srgbClr val="990000"/>
                </a:solidFill>
                <a:latin typeface="微軟正黑體" panose="020B0604030504040204" pitchFamily="34" charset="-120"/>
                <a:ea typeface="微軟正黑體" panose="020B0604030504040204" pitchFamily="34" charset="-120"/>
                <a:sym typeface="Wingdings" pitchFamily="2" charset="2"/>
              </a:rPr>
              <a:t>II. Key Points of the 2015 National Development Plan</a:t>
            </a:r>
            <a:endParaRPr lang="zh-TW" altLang="en-US" sz="3200" b="1" dirty="0">
              <a:solidFill>
                <a:srgbClr val="990000"/>
              </a:solidFill>
              <a:latin typeface="微軟正黑體" panose="020B0604030504040204" pitchFamily="34" charset="-120"/>
              <a:ea typeface="微軟正黑體" panose="020B0604030504040204" pitchFamily="34" charset="-120"/>
              <a:sym typeface="Wingdings" pitchFamily="2" charset="2"/>
            </a:endParaRPr>
          </a:p>
        </p:txBody>
      </p:sp>
      <p:grpSp>
        <p:nvGrpSpPr>
          <p:cNvPr id="4" name="群組 3"/>
          <p:cNvGrpSpPr/>
          <p:nvPr/>
        </p:nvGrpSpPr>
        <p:grpSpPr>
          <a:xfrm>
            <a:off x="962028" y="1850686"/>
            <a:ext cx="7226679" cy="2069835"/>
            <a:chOff x="969979" y="1818787"/>
            <a:chExt cx="7226679" cy="2069835"/>
          </a:xfrm>
        </p:grpSpPr>
        <p:sp>
          <p:nvSpPr>
            <p:cNvPr id="42" name="AutoShape 4"/>
            <p:cNvSpPr>
              <a:spLocks noChangeArrowheads="1"/>
            </p:cNvSpPr>
            <p:nvPr/>
          </p:nvSpPr>
          <p:spPr bwMode="auto">
            <a:xfrm>
              <a:off x="5311370" y="2760642"/>
              <a:ext cx="2885288" cy="677696"/>
            </a:xfrm>
            <a:prstGeom prst="roundRect">
              <a:avLst>
                <a:gd name="adj" fmla="val 16667"/>
              </a:avLst>
            </a:prstGeom>
            <a:gradFill rotWithShape="1">
              <a:gsLst>
                <a:gs pos="0">
                  <a:srgbClr val="EBFFFF"/>
                </a:gs>
                <a:gs pos="50000">
                  <a:srgbClr val="FFFFFF"/>
                </a:gs>
                <a:gs pos="100000">
                  <a:srgbClr val="EBFFFF"/>
                </a:gs>
              </a:gsLst>
              <a:lin ang="5400000" scaled="1"/>
            </a:gradFill>
            <a:ln w="9525">
              <a:solidFill>
                <a:srgbClr val="00009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27889" rIns="18000" bIns="27889" anchor="ctr"/>
            <a:lstStyle/>
            <a:p>
              <a:pPr>
                <a:spcBef>
                  <a:spcPct val="10000"/>
                </a:spcBef>
                <a:spcAft>
                  <a:spcPct val="10000"/>
                </a:spcAft>
                <a:buSzPct val="70000"/>
                <a:buFont typeface="Wingdings" pitchFamily="2" charset="2"/>
                <a:buNone/>
              </a:pPr>
              <a:endParaRPr lang="zh-TW" altLang="zh-TW" sz="2600">
                <a:solidFill>
                  <a:schemeClr val="accent2"/>
                </a:solidFill>
                <a:latin typeface="Times New Roman" pitchFamily="18" charset="0"/>
                <a:ea typeface="標楷體" pitchFamily="65" charset="-120"/>
              </a:endParaRPr>
            </a:p>
          </p:txBody>
        </p:sp>
        <p:sp>
          <p:nvSpPr>
            <p:cNvPr id="28" name="AutoShape 4"/>
            <p:cNvSpPr>
              <a:spLocks noChangeArrowheads="1"/>
            </p:cNvSpPr>
            <p:nvPr/>
          </p:nvSpPr>
          <p:spPr bwMode="auto">
            <a:xfrm>
              <a:off x="980611" y="2760642"/>
              <a:ext cx="2885287" cy="677696"/>
            </a:xfrm>
            <a:prstGeom prst="roundRect">
              <a:avLst>
                <a:gd name="adj" fmla="val 16667"/>
              </a:avLst>
            </a:prstGeom>
            <a:gradFill rotWithShape="1">
              <a:gsLst>
                <a:gs pos="0">
                  <a:srgbClr val="EBFFFF"/>
                </a:gs>
                <a:gs pos="50000">
                  <a:srgbClr val="FFFFFF"/>
                </a:gs>
                <a:gs pos="100000">
                  <a:srgbClr val="EBFFFF"/>
                </a:gs>
              </a:gsLst>
              <a:lin ang="5400000" scaled="1"/>
            </a:gradFill>
            <a:ln w="9525">
              <a:solidFill>
                <a:srgbClr val="00009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27889" rIns="18000" bIns="27889" anchor="ctr"/>
            <a:lstStyle/>
            <a:p>
              <a:pPr>
                <a:spcBef>
                  <a:spcPct val="10000"/>
                </a:spcBef>
                <a:spcAft>
                  <a:spcPct val="10000"/>
                </a:spcAft>
                <a:buSzPct val="70000"/>
                <a:buFont typeface="Wingdings" pitchFamily="2" charset="2"/>
                <a:buNone/>
              </a:pPr>
              <a:endParaRPr lang="zh-TW" altLang="zh-TW" sz="2600">
                <a:solidFill>
                  <a:schemeClr val="accent2"/>
                </a:solidFill>
                <a:latin typeface="Times New Roman" pitchFamily="18" charset="0"/>
                <a:ea typeface="標楷體" pitchFamily="65" charset="-120"/>
              </a:endParaRPr>
            </a:p>
          </p:txBody>
        </p:sp>
        <p:sp>
          <p:nvSpPr>
            <p:cNvPr id="29" name="Text Box 5"/>
            <p:cNvSpPr txBox="1">
              <a:spLocks noChangeArrowheads="1"/>
            </p:cNvSpPr>
            <p:nvPr/>
          </p:nvSpPr>
          <p:spPr bwMode="auto">
            <a:xfrm>
              <a:off x="969979" y="2790804"/>
              <a:ext cx="2868380" cy="61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63525" indent="-263525" algn="l">
                <a:defRPr kumimoji="1">
                  <a:solidFill>
                    <a:schemeClr val="tx1"/>
                  </a:solidFill>
                  <a:latin typeface="Arial" charset="0"/>
                  <a:ea typeface="新細明體" pitchFamily="18" charset="-120"/>
                </a:defRPr>
              </a:lvl1pPr>
              <a:lvl2pPr algn="l">
                <a:defRPr kumimoji="1">
                  <a:solidFill>
                    <a:schemeClr val="tx1"/>
                  </a:solidFill>
                  <a:latin typeface="Arial" charset="0"/>
                  <a:ea typeface="新細明體" pitchFamily="18" charset="-120"/>
                </a:defRPr>
              </a:lvl2pPr>
              <a:lvl3pPr algn="l">
                <a:defRPr kumimoji="1">
                  <a:solidFill>
                    <a:schemeClr val="tx1"/>
                  </a:solidFill>
                  <a:latin typeface="Arial" charset="0"/>
                  <a:ea typeface="新細明體" pitchFamily="18" charset="-120"/>
                </a:defRPr>
              </a:lvl3pPr>
              <a:lvl4pPr algn="l">
                <a:defRPr kumimoji="1">
                  <a:solidFill>
                    <a:schemeClr val="tx1"/>
                  </a:solidFill>
                  <a:latin typeface="Arial" charset="0"/>
                  <a:ea typeface="新細明體" pitchFamily="18" charset="-120"/>
                </a:defRPr>
              </a:lvl4pPr>
              <a:lvl5pPr algn="l">
                <a:defRPr kumimoji="1">
                  <a:solidFill>
                    <a:schemeClr val="tx1"/>
                  </a:solidFill>
                  <a:latin typeface="Arial" charset="0"/>
                  <a:ea typeface="新細明體" pitchFamily="18" charset="-120"/>
                </a:defRPr>
              </a:lvl5pPr>
              <a:lvl6pPr fontAlgn="base">
                <a:spcBef>
                  <a:spcPct val="0"/>
                </a:spcBef>
                <a:spcAft>
                  <a:spcPct val="0"/>
                </a:spcAft>
                <a:defRPr kumimoji="1">
                  <a:solidFill>
                    <a:schemeClr val="tx1"/>
                  </a:solidFill>
                  <a:latin typeface="Arial" charset="0"/>
                  <a:ea typeface="新細明體" pitchFamily="18" charset="-120"/>
                </a:defRPr>
              </a:lvl6pPr>
              <a:lvl7pPr fontAlgn="base">
                <a:spcBef>
                  <a:spcPct val="0"/>
                </a:spcBef>
                <a:spcAft>
                  <a:spcPct val="0"/>
                </a:spcAft>
                <a:defRPr kumimoji="1">
                  <a:solidFill>
                    <a:schemeClr val="tx1"/>
                  </a:solidFill>
                  <a:latin typeface="Arial" charset="0"/>
                  <a:ea typeface="新細明體" pitchFamily="18" charset="-120"/>
                </a:defRPr>
              </a:lvl7pPr>
              <a:lvl8pPr fontAlgn="base">
                <a:spcBef>
                  <a:spcPct val="0"/>
                </a:spcBef>
                <a:spcAft>
                  <a:spcPct val="0"/>
                </a:spcAft>
                <a:defRPr kumimoji="1">
                  <a:solidFill>
                    <a:schemeClr val="tx1"/>
                  </a:solidFill>
                  <a:latin typeface="Arial" charset="0"/>
                  <a:ea typeface="新細明體" pitchFamily="18" charset="-120"/>
                </a:defRPr>
              </a:lvl8pPr>
              <a:lvl9pPr fontAlgn="base">
                <a:spcBef>
                  <a:spcPct val="0"/>
                </a:spcBef>
                <a:spcAft>
                  <a:spcPct val="0"/>
                </a:spcAft>
                <a:defRPr kumimoji="1">
                  <a:solidFill>
                    <a:schemeClr val="tx1"/>
                  </a:solidFill>
                  <a:latin typeface="Arial" charset="0"/>
                  <a:ea typeface="新細明體" pitchFamily="18" charset="-120"/>
                </a:defRPr>
              </a:lvl9pPr>
            </a:lstStyle>
            <a:p>
              <a:pPr marL="0" indent="0" algn="ctr">
                <a:lnSpc>
                  <a:spcPct val="95000"/>
                </a:lnSpc>
                <a:buSzPct val="80000"/>
                <a:buFont typeface="Wingdings" pitchFamily="2" charset="2"/>
                <a:buNone/>
              </a:pPr>
              <a:r>
                <a:rPr lang="en-US" altLang="zh-TW" dirty="0">
                  <a:solidFill>
                    <a:srgbClr val="000099"/>
                  </a:solidFill>
                  <a:latin typeface="Times New Roman" panose="02020603050405020304" pitchFamily="18" charset="0"/>
                  <a:ea typeface="微軟正黑體" panose="020B0604030504040204" pitchFamily="34" charset="-120"/>
                  <a:cs typeface="Times New Roman" panose="02020603050405020304" pitchFamily="18" charset="0"/>
                </a:rPr>
                <a:t>President’s rationale of national governance</a:t>
              </a:r>
              <a:endParaRPr lang="zh-TW" altLang="en-US" dirty="0">
                <a:solidFill>
                  <a:srgbClr val="000099"/>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0" name="Text Box 7"/>
            <p:cNvSpPr txBox="1">
              <a:spLocks noChangeArrowheads="1"/>
            </p:cNvSpPr>
            <p:nvPr/>
          </p:nvSpPr>
          <p:spPr bwMode="auto">
            <a:xfrm>
              <a:off x="5313352" y="2792977"/>
              <a:ext cx="2883306" cy="61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63525" indent="-263525" algn="l">
                <a:defRPr kumimoji="1">
                  <a:solidFill>
                    <a:schemeClr val="tx1"/>
                  </a:solidFill>
                  <a:latin typeface="Arial" charset="0"/>
                  <a:ea typeface="新細明體" pitchFamily="18" charset="-120"/>
                </a:defRPr>
              </a:lvl1pPr>
              <a:lvl2pPr algn="l">
                <a:defRPr kumimoji="1">
                  <a:solidFill>
                    <a:schemeClr val="tx1"/>
                  </a:solidFill>
                  <a:latin typeface="Arial" charset="0"/>
                  <a:ea typeface="新細明體" pitchFamily="18" charset="-120"/>
                </a:defRPr>
              </a:lvl2pPr>
              <a:lvl3pPr algn="l">
                <a:defRPr kumimoji="1">
                  <a:solidFill>
                    <a:schemeClr val="tx1"/>
                  </a:solidFill>
                  <a:latin typeface="Arial" charset="0"/>
                  <a:ea typeface="新細明體" pitchFamily="18" charset="-120"/>
                </a:defRPr>
              </a:lvl3pPr>
              <a:lvl4pPr algn="l">
                <a:defRPr kumimoji="1">
                  <a:solidFill>
                    <a:schemeClr val="tx1"/>
                  </a:solidFill>
                  <a:latin typeface="Arial" charset="0"/>
                  <a:ea typeface="新細明體" pitchFamily="18" charset="-120"/>
                </a:defRPr>
              </a:lvl4pPr>
              <a:lvl5pPr algn="l">
                <a:defRPr kumimoji="1">
                  <a:solidFill>
                    <a:schemeClr val="tx1"/>
                  </a:solidFill>
                  <a:latin typeface="Arial" charset="0"/>
                  <a:ea typeface="新細明體" pitchFamily="18" charset="-120"/>
                </a:defRPr>
              </a:lvl5pPr>
              <a:lvl6pPr fontAlgn="base">
                <a:spcBef>
                  <a:spcPct val="0"/>
                </a:spcBef>
                <a:spcAft>
                  <a:spcPct val="0"/>
                </a:spcAft>
                <a:defRPr kumimoji="1">
                  <a:solidFill>
                    <a:schemeClr val="tx1"/>
                  </a:solidFill>
                  <a:latin typeface="Arial" charset="0"/>
                  <a:ea typeface="新細明體" pitchFamily="18" charset="-120"/>
                </a:defRPr>
              </a:lvl6pPr>
              <a:lvl7pPr fontAlgn="base">
                <a:spcBef>
                  <a:spcPct val="0"/>
                </a:spcBef>
                <a:spcAft>
                  <a:spcPct val="0"/>
                </a:spcAft>
                <a:defRPr kumimoji="1">
                  <a:solidFill>
                    <a:schemeClr val="tx1"/>
                  </a:solidFill>
                  <a:latin typeface="Arial" charset="0"/>
                  <a:ea typeface="新細明體" pitchFamily="18" charset="-120"/>
                </a:defRPr>
              </a:lvl7pPr>
              <a:lvl8pPr fontAlgn="base">
                <a:spcBef>
                  <a:spcPct val="0"/>
                </a:spcBef>
                <a:spcAft>
                  <a:spcPct val="0"/>
                </a:spcAft>
                <a:defRPr kumimoji="1">
                  <a:solidFill>
                    <a:schemeClr val="tx1"/>
                  </a:solidFill>
                  <a:latin typeface="Arial" charset="0"/>
                  <a:ea typeface="新細明體" pitchFamily="18" charset="-120"/>
                </a:defRPr>
              </a:lvl8pPr>
              <a:lvl9pPr fontAlgn="base">
                <a:spcBef>
                  <a:spcPct val="0"/>
                </a:spcBef>
                <a:spcAft>
                  <a:spcPct val="0"/>
                </a:spcAft>
                <a:defRPr kumimoji="1">
                  <a:solidFill>
                    <a:schemeClr val="tx1"/>
                  </a:solidFill>
                  <a:latin typeface="Arial" charset="0"/>
                  <a:ea typeface="新細明體" pitchFamily="18" charset="-120"/>
                </a:defRPr>
              </a:lvl9pPr>
            </a:lstStyle>
            <a:p>
              <a:pPr marL="0" indent="0" algn="ctr">
                <a:lnSpc>
                  <a:spcPct val="95000"/>
                </a:lnSpc>
                <a:buSzPct val="80000"/>
                <a:buFont typeface="Wingdings" pitchFamily="2" charset="2"/>
                <a:buNone/>
              </a:pPr>
              <a:r>
                <a:rPr lang="en-US" altLang="zh-TW" b="0" dirty="0" smtClean="0">
                  <a:solidFill>
                    <a:srgbClr val="000099"/>
                  </a:solidFill>
                  <a:latin typeface="Times New Roman" panose="02020603050405020304" pitchFamily="18" charset="0"/>
                  <a:ea typeface="微軟正黑體" panose="020B0604030504040204" pitchFamily="34" charset="-120"/>
                  <a:cs typeface="Times New Roman" panose="02020603050405020304" pitchFamily="18" charset="0"/>
                </a:rPr>
                <a:t>Premier’s administrative guidelines</a:t>
              </a:r>
              <a:endParaRPr lang="zh-TW" altLang="en-US" b="0" dirty="0">
                <a:solidFill>
                  <a:srgbClr val="000099"/>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1" name="AutoShape 8"/>
            <p:cNvSpPr>
              <a:spLocks noChangeArrowheads="1"/>
            </p:cNvSpPr>
            <p:nvPr/>
          </p:nvSpPr>
          <p:spPr bwMode="auto">
            <a:xfrm>
              <a:off x="1997173" y="1818787"/>
              <a:ext cx="5289007" cy="677698"/>
            </a:xfrm>
            <a:prstGeom prst="plaque">
              <a:avLst>
                <a:gd name="adj" fmla="val 16667"/>
              </a:avLst>
            </a:prstGeom>
            <a:noFill/>
            <a:ln w="22225">
              <a:solidFill>
                <a:srgbClr val="800000"/>
              </a:solidFill>
              <a:miter lim="800000"/>
              <a:headEnd/>
              <a:tailEnd/>
            </a:ln>
            <a:effectLst/>
            <a:extLst/>
          </p:spPr>
          <p:txBody>
            <a:bodyPr lIns="18000" tIns="27889" rIns="18000" bIns="27889" anchor="ctr"/>
            <a:lstStyle/>
            <a:p>
              <a:pPr algn="ctr">
                <a:spcBef>
                  <a:spcPct val="10000"/>
                </a:spcBef>
                <a:spcAft>
                  <a:spcPct val="10000"/>
                </a:spcAft>
                <a:buSzPct val="70000"/>
                <a:buFont typeface="Wingdings" pitchFamily="2" charset="2"/>
                <a:buNone/>
              </a:pPr>
              <a:r>
                <a:rPr lang="en-US" altLang="zh-TW" sz="2400" b="0" dirty="0" smtClean="0">
                  <a:solidFill>
                    <a:srgbClr val="800000"/>
                  </a:solidFill>
                  <a:latin typeface="Times New Roman" panose="02020603050405020304" pitchFamily="18" charset="0"/>
                  <a:ea typeface="微軟正黑體" panose="020B0604030504040204" pitchFamily="34" charset="-120"/>
                  <a:cs typeface="Times New Roman" panose="02020603050405020304" pitchFamily="18" charset="0"/>
                </a:rPr>
                <a:t>2015 National Development Plan</a:t>
              </a:r>
              <a:endParaRPr lang="zh-TW" altLang="en-US" sz="2400" b="0" dirty="0">
                <a:solidFill>
                  <a:srgbClr val="8000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2" name="Line 9"/>
            <p:cNvSpPr>
              <a:spLocks noChangeShapeType="1"/>
            </p:cNvSpPr>
            <p:nvPr/>
          </p:nvSpPr>
          <p:spPr bwMode="auto">
            <a:xfrm>
              <a:off x="4617429" y="2506651"/>
              <a:ext cx="0" cy="1381971"/>
            </a:xfrm>
            <a:prstGeom prst="line">
              <a:avLst/>
            </a:prstGeom>
            <a:noFill/>
            <a:ln w="28575">
              <a:solidFill>
                <a:schemeClr val="folHlink"/>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p>
              <a:endParaRPr lang="zh-TW" altLang="en-US"/>
            </a:p>
          </p:txBody>
        </p:sp>
        <p:sp>
          <p:nvSpPr>
            <p:cNvPr id="33" name="AutoShape 13"/>
            <p:cNvSpPr>
              <a:spLocks noChangeArrowheads="1"/>
            </p:cNvSpPr>
            <p:nvPr/>
          </p:nvSpPr>
          <p:spPr bwMode="auto">
            <a:xfrm>
              <a:off x="4058818" y="2846812"/>
              <a:ext cx="383716" cy="421927"/>
            </a:xfrm>
            <a:prstGeom prst="rightArrow">
              <a:avLst>
                <a:gd name="adj1" fmla="val 50000"/>
                <a:gd name="adj2" fmla="val 25000"/>
              </a:avLst>
            </a:prstGeom>
            <a:solidFill>
              <a:srgbClr val="FFBB8D"/>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zh-TW" altLang="en-US"/>
            </a:p>
          </p:txBody>
        </p:sp>
        <p:sp>
          <p:nvSpPr>
            <p:cNvPr id="34" name="AutoShape 14"/>
            <p:cNvSpPr>
              <a:spLocks noChangeArrowheads="1"/>
            </p:cNvSpPr>
            <p:nvPr/>
          </p:nvSpPr>
          <p:spPr bwMode="auto">
            <a:xfrm>
              <a:off x="4826246" y="2861747"/>
              <a:ext cx="383716" cy="423793"/>
            </a:xfrm>
            <a:prstGeom prst="leftArrow">
              <a:avLst>
                <a:gd name="adj1" fmla="val 50000"/>
                <a:gd name="adj2" fmla="val 25000"/>
              </a:avLst>
            </a:prstGeom>
            <a:solidFill>
              <a:srgbClr val="FFBB8D"/>
            </a:solidFill>
            <a:ln w="19050"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zh-TW" altLang="en-US"/>
            </a:p>
          </p:txBody>
        </p:sp>
      </p:grpSp>
      <p:grpSp>
        <p:nvGrpSpPr>
          <p:cNvPr id="6" name="群組 5"/>
          <p:cNvGrpSpPr/>
          <p:nvPr/>
        </p:nvGrpSpPr>
        <p:grpSpPr>
          <a:xfrm>
            <a:off x="523027" y="3893274"/>
            <a:ext cx="8208910" cy="1819655"/>
            <a:chOff x="530978" y="3861375"/>
            <a:chExt cx="8208910" cy="1819655"/>
          </a:xfrm>
        </p:grpSpPr>
        <p:sp>
          <p:nvSpPr>
            <p:cNvPr id="26" name="AutoShape 32"/>
            <p:cNvSpPr>
              <a:spLocks noChangeArrowheads="1"/>
            </p:cNvSpPr>
            <p:nvPr/>
          </p:nvSpPr>
          <p:spPr bwMode="auto">
            <a:xfrm>
              <a:off x="530978" y="3862277"/>
              <a:ext cx="8208910" cy="1818753"/>
            </a:xfrm>
            <a:prstGeom prst="roundRect">
              <a:avLst>
                <a:gd name="adj" fmla="val 16667"/>
              </a:avLst>
            </a:prstGeom>
            <a:noFill/>
            <a:ln w="9525">
              <a:solidFill>
                <a:srgbClr val="FF6600"/>
              </a:solidFill>
              <a:round/>
              <a:headEnd/>
              <a:tailEnd/>
            </a:ln>
            <a:effectLst/>
            <a:extLst/>
          </p:spPr>
          <p:txBody>
            <a:bodyPr lIns="18000" tIns="27889" rIns="18000" bIns="27889" anchor="ctr"/>
            <a:lstStyle/>
            <a:p>
              <a:pPr>
                <a:spcBef>
                  <a:spcPct val="10000"/>
                </a:spcBef>
                <a:spcAft>
                  <a:spcPct val="10000"/>
                </a:spcAft>
                <a:buSzPct val="70000"/>
                <a:buFont typeface="Wingdings" pitchFamily="2" charset="2"/>
                <a:buNone/>
              </a:pPr>
              <a:endParaRPr lang="en-US" altLang="zh-TW" sz="2600" dirty="0">
                <a:solidFill>
                  <a:schemeClr val="accent2"/>
                </a:solidFill>
                <a:latin typeface="Times New Roman" pitchFamily="18" charset="0"/>
                <a:ea typeface="標楷體" pitchFamily="65" charset="-120"/>
              </a:endParaRPr>
            </a:p>
            <a:p>
              <a:pPr>
                <a:spcBef>
                  <a:spcPct val="10000"/>
                </a:spcBef>
                <a:spcAft>
                  <a:spcPct val="10000"/>
                </a:spcAft>
                <a:buSzPct val="70000"/>
                <a:buFont typeface="Wingdings" pitchFamily="2" charset="2"/>
                <a:buNone/>
              </a:pPr>
              <a:endParaRPr lang="en-US" altLang="zh-TW" sz="2600" dirty="0">
                <a:solidFill>
                  <a:schemeClr val="accent2"/>
                </a:solidFill>
                <a:latin typeface="Times New Roman" pitchFamily="18" charset="0"/>
                <a:ea typeface="標楷體" pitchFamily="65" charset="-120"/>
              </a:endParaRPr>
            </a:p>
            <a:p>
              <a:pPr>
                <a:spcBef>
                  <a:spcPct val="10000"/>
                </a:spcBef>
                <a:spcAft>
                  <a:spcPct val="10000"/>
                </a:spcAft>
                <a:buSzPct val="70000"/>
                <a:buFont typeface="Wingdings" pitchFamily="2" charset="2"/>
                <a:buNone/>
              </a:pPr>
              <a:endParaRPr lang="en-US" altLang="zh-TW" sz="2600" dirty="0">
                <a:solidFill>
                  <a:schemeClr val="accent2"/>
                </a:solidFill>
                <a:latin typeface="Times New Roman" pitchFamily="18" charset="0"/>
                <a:ea typeface="標楷體" pitchFamily="65" charset="-120"/>
              </a:endParaRPr>
            </a:p>
            <a:p>
              <a:pPr>
                <a:spcBef>
                  <a:spcPct val="10000"/>
                </a:spcBef>
                <a:spcAft>
                  <a:spcPct val="10000"/>
                </a:spcAft>
                <a:buSzPct val="70000"/>
                <a:buFont typeface="Wingdings" pitchFamily="2" charset="2"/>
                <a:buNone/>
              </a:pPr>
              <a:endParaRPr lang="en-US" altLang="zh-TW" sz="2600" dirty="0">
                <a:solidFill>
                  <a:schemeClr val="accent2"/>
                </a:solidFill>
                <a:latin typeface="Times New Roman" pitchFamily="18" charset="0"/>
                <a:ea typeface="標楷體" pitchFamily="65" charset="-120"/>
              </a:endParaRPr>
            </a:p>
          </p:txBody>
        </p:sp>
        <p:cxnSp>
          <p:nvCxnSpPr>
            <p:cNvPr id="5" name="直線接點 4"/>
            <p:cNvCxnSpPr/>
            <p:nvPr/>
          </p:nvCxnSpPr>
          <p:spPr>
            <a:xfrm>
              <a:off x="2651659" y="3861375"/>
              <a:ext cx="1" cy="1818753"/>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p:nvCxnSpPr>
          <p:spPr>
            <a:xfrm>
              <a:off x="4621486" y="3861375"/>
              <a:ext cx="1" cy="1818753"/>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37" name="直線接點 36"/>
            <p:cNvCxnSpPr/>
            <p:nvPr/>
          </p:nvCxnSpPr>
          <p:spPr>
            <a:xfrm>
              <a:off x="6591313" y="3861375"/>
              <a:ext cx="1" cy="1818753"/>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grpSp>
      <p:grpSp>
        <p:nvGrpSpPr>
          <p:cNvPr id="3" name="群組 2"/>
          <p:cNvGrpSpPr/>
          <p:nvPr/>
        </p:nvGrpSpPr>
        <p:grpSpPr>
          <a:xfrm>
            <a:off x="717533" y="3893269"/>
            <a:ext cx="7788520" cy="1819661"/>
            <a:chOff x="725484" y="3861370"/>
            <a:chExt cx="7788520" cy="1819661"/>
          </a:xfrm>
        </p:grpSpPr>
        <p:sp>
          <p:nvSpPr>
            <p:cNvPr id="36" name="AutoShape 18"/>
            <p:cNvSpPr>
              <a:spLocks noChangeArrowheads="1"/>
            </p:cNvSpPr>
            <p:nvPr/>
          </p:nvSpPr>
          <p:spPr bwMode="auto">
            <a:xfrm>
              <a:off x="4720033" y="3861371"/>
              <a:ext cx="1796399" cy="1818756"/>
            </a:xfrm>
            <a:prstGeom prst="roundRect">
              <a:avLst>
                <a:gd name="adj" fmla="val 16667"/>
              </a:avLst>
            </a:prstGeom>
            <a:noFill/>
            <a:ln>
              <a:noFill/>
            </a:ln>
            <a:effectLst/>
            <a:extLst>
              <a:ext uri="{909E8E84-426E-40DD-AFC4-6F175D3DCCD1}">
                <a14:hiddenFill xmlns:a14="http://schemas.microsoft.com/office/drawing/2010/main">
                  <a:solidFill>
                    <a:srgbClr val="FFDEAD"/>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72000" rIns="18000" bIns="36000" anchor="t"/>
            <a:lstStyle/>
            <a:p>
              <a:pPr algn="ctr" hangingPunct="0">
                <a:buSzPct val="70000"/>
                <a:buFont typeface="Wingdings" pitchFamily="2" charset="2"/>
                <a:buNone/>
              </a:pPr>
              <a:r>
                <a:rPr lang="en-US" altLang="zh-TW" b="0" u="sng"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Chapter 3</a:t>
              </a:r>
            </a:p>
            <a:p>
              <a:pPr algn="ctr" hangingPunct="0">
                <a:spcBef>
                  <a:spcPts val="600"/>
                </a:spcBef>
                <a:buSzPct val="70000"/>
                <a:buFont typeface="Wingdings" pitchFamily="2" charset="2"/>
                <a:buNone/>
              </a:pPr>
              <a:r>
                <a:rPr lang="en-US" altLang="zh-TW" b="0"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 National Development </a:t>
              </a:r>
              <a:r>
                <a:rPr lang="en-US" altLang="zh-TW"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Objectives and Targets </a:t>
              </a:r>
              <a:endParaRPr lang="zh-TW" altLang="en-US"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38" name="AutoShape 16"/>
            <p:cNvSpPr>
              <a:spLocks noChangeArrowheads="1"/>
            </p:cNvSpPr>
            <p:nvPr/>
          </p:nvSpPr>
          <p:spPr bwMode="auto">
            <a:xfrm>
              <a:off x="725484" y="3861371"/>
              <a:ext cx="1795802" cy="1819657"/>
            </a:xfrm>
            <a:prstGeom prst="roundRect">
              <a:avLst>
                <a:gd name="adj" fmla="val 16667"/>
              </a:avLst>
            </a:prstGeom>
            <a:noFill/>
            <a:ln>
              <a:noFill/>
            </a:ln>
            <a:effectLst/>
            <a:extLst>
              <a:ext uri="{909E8E84-426E-40DD-AFC4-6F175D3DCCD1}">
                <a14:hiddenFill xmlns:a14="http://schemas.microsoft.com/office/drawing/2010/main">
                  <a:solidFill>
                    <a:srgbClr val="FFDEAD"/>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72000" rIns="18000" bIns="36000" anchor="t"/>
            <a:lstStyle/>
            <a:p>
              <a:pPr algn="ctr" hangingPunct="0">
                <a:buSzPct val="70000"/>
                <a:buFont typeface="Wingdings" pitchFamily="2" charset="2"/>
                <a:buNone/>
              </a:pPr>
              <a:r>
                <a:rPr lang="en-US" altLang="zh-TW" b="0" u="sng"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Chapter 1</a:t>
              </a:r>
              <a:r>
                <a:rPr lang="en-US" altLang="zh-TW" b="0"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 </a:t>
              </a:r>
            </a:p>
            <a:p>
              <a:pPr algn="ctr" hangingPunct="0">
                <a:spcBef>
                  <a:spcPts val="600"/>
                </a:spcBef>
                <a:buSzPct val="70000"/>
                <a:buFont typeface="Wingdings" pitchFamily="2" charset="2"/>
                <a:buNone/>
              </a:pPr>
              <a:r>
                <a:rPr lang="en-US" altLang="zh-TW" b="0"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Domestic and </a:t>
              </a:r>
              <a:r>
                <a:rPr lang="en-US" altLang="zh-TW"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International Situations and Outlook</a:t>
              </a:r>
              <a:endParaRPr lang="zh-TW" altLang="en-US"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41" name="AutoShape 18"/>
            <p:cNvSpPr>
              <a:spLocks noChangeArrowheads="1"/>
            </p:cNvSpPr>
            <p:nvPr/>
          </p:nvSpPr>
          <p:spPr bwMode="auto">
            <a:xfrm>
              <a:off x="6717605" y="3861370"/>
              <a:ext cx="1796399" cy="1819661"/>
            </a:xfrm>
            <a:prstGeom prst="roundRect">
              <a:avLst>
                <a:gd name="adj" fmla="val 16667"/>
              </a:avLst>
            </a:prstGeom>
            <a:noFill/>
            <a:ln>
              <a:noFill/>
            </a:ln>
            <a:effectLst/>
            <a:extLst>
              <a:ext uri="{909E8E84-426E-40DD-AFC4-6F175D3DCCD1}">
                <a14:hiddenFill xmlns:a14="http://schemas.microsoft.com/office/drawing/2010/main">
                  <a:solidFill>
                    <a:srgbClr val="FFDEAD"/>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72000" rIns="18000" bIns="36000" anchor="t"/>
            <a:lstStyle/>
            <a:p>
              <a:pPr algn="ctr" hangingPunct="0">
                <a:buSzPct val="70000"/>
                <a:buFont typeface="Wingdings" pitchFamily="2" charset="2"/>
                <a:buNone/>
              </a:pPr>
              <a:r>
                <a:rPr lang="en-US" altLang="zh-TW" b="0" u="sng"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Chapter 4</a:t>
              </a:r>
            </a:p>
            <a:p>
              <a:pPr algn="ctr" hangingPunct="0">
                <a:spcBef>
                  <a:spcPts val="600"/>
                </a:spcBef>
                <a:buSzPct val="70000"/>
                <a:buFont typeface="Wingdings" pitchFamily="2" charset="2"/>
                <a:buNone/>
              </a:pPr>
              <a:r>
                <a:rPr lang="en-US" altLang="zh-TW" b="0"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Strategies for National </a:t>
              </a:r>
              <a:r>
                <a:rPr lang="en-US" altLang="zh-TW" b="0"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Development</a:t>
              </a:r>
              <a:endParaRPr lang="zh-TW" altLang="en-US" b="0"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1" name="AutoShape 18"/>
            <p:cNvSpPr>
              <a:spLocks noChangeArrowheads="1"/>
            </p:cNvSpPr>
            <p:nvPr/>
          </p:nvSpPr>
          <p:spPr bwMode="auto">
            <a:xfrm>
              <a:off x="2722460" y="3862277"/>
              <a:ext cx="1796399" cy="1818754"/>
            </a:xfrm>
            <a:prstGeom prst="roundRect">
              <a:avLst>
                <a:gd name="adj" fmla="val 16667"/>
              </a:avLst>
            </a:prstGeom>
            <a:noFill/>
            <a:ln>
              <a:noFill/>
            </a:ln>
            <a:effectLst/>
            <a:extLst>
              <a:ext uri="{909E8E84-426E-40DD-AFC4-6F175D3DCCD1}">
                <a14:hiddenFill xmlns:a14="http://schemas.microsoft.com/office/drawing/2010/main">
                  <a:solidFill>
                    <a:srgbClr val="FFDEAD"/>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72000" rIns="18000" bIns="36000" anchor="t" anchorCtr="1"/>
            <a:lstStyle/>
            <a:p>
              <a:pPr algn="ctr" hangingPunct="0">
                <a:buSzPct val="70000"/>
                <a:buFont typeface="Wingdings" pitchFamily="2" charset="2"/>
                <a:buNone/>
              </a:pPr>
              <a:r>
                <a:rPr lang="en-US" altLang="zh-TW" u="sng"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Chapter 2</a:t>
              </a:r>
            </a:p>
            <a:p>
              <a:pPr algn="ctr" hangingPunct="0">
                <a:spcBef>
                  <a:spcPts val="600"/>
                </a:spcBef>
                <a:buSzPct val="70000"/>
                <a:buFont typeface="Wingdings" pitchFamily="2" charset="2"/>
                <a:buNone/>
              </a:pPr>
              <a:r>
                <a:rPr lang="en-US" altLang="zh-TW" dirty="0" smtClean="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dirty="0">
                  <a:solidFill>
                    <a:srgbClr val="A50021"/>
                  </a:solidFill>
                  <a:latin typeface="Times New Roman" panose="02020603050405020304" pitchFamily="18" charset="0"/>
                  <a:ea typeface="微軟正黑體" panose="020B0604030504040204" pitchFamily="34" charset="-120"/>
                  <a:cs typeface="Times New Roman" panose="02020603050405020304" pitchFamily="18" charset="0"/>
                </a:rPr>
                <a:t>Current Issues and Challenges</a:t>
              </a:r>
            </a:p>
          </p:txBody>
        </p:sp>
      </p:grpSp>
    </p:spTree>
    <p:extLst>
      <p:ext uri="{BB962C8B-B14F-4D97-AF65-F5344CB8AC3E}">
        <p14:creationId xmlns:p14="http://schemas.microsoft.com/office/powerpoint/2010/main" val="2315227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 Box 3"/>
          <p:cNvSpPr txBox="1">
            <a:spLocks noChangeArrowheads="1"/>
          </p:cNvSpPr>
          <p:nvPr/>
        </p:nvSpPr>
        <p:spPr bwMode="auto">
          <a:xfrm>
            <a:off x="49293" y="20142"/>
            <a:ext cx="9142413"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buFont typeface="Wingdings" pitchFamily="2" charset="2"/>
              <a:buNone/>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1. Domestic and </a:t>
            </a:r>
            <a:r>
              <a:rPr lang="en-US" altLang="zh-TW"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International Situations and Outlook</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4" name="AutoShape 7"/>
          <p:cNvSpPr>
            <a:spLocks noChangeArrowheads="1"/>
          </p:cNvSpPr>
          <p:nvPr/>
        </p:nvSpPr>
        <p:spPr bwMode="auto">
          <a:xfrm>
            <a:off x="671741" y="1122206"/>
            <a:ext cx="8133907" cy="2638479"/>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ctr">
            <a:flatTx/>
          </a:bodyPr>
          <a:lstStyle/>
          <a:p>
            <a:pPr marL="266700" indent="-266700" algn="just" hangingPunct="0">
              <a:lnSpc>
                <a:spcPts val="2500"/>
              </a:lnSpc>
              <a:spcBef>
                <a:spcPts val="300"/>
              </a:spcBef>
              <a:buClr>
                <a:srgbClr val="000099"/>
              </a:buClr>
              <a:buSzPct val="100000"/>
              <a:buBlip>
                <a:blip r:embed="rId2"/>
              </a:buBlip>
              <a:defRPr/>
            </a:pPr>
            <a:r>
              <a:rPr lang="en-US" altLang="zh-TW" b="0" dirty="0" smtClean="0">
                <a:solidFill>
                  <a:srgbClr val="003300"/>
                </a:solidFill>
                <a:latin typeface="微軟正黑體" panose="020B0604030504040204" pitchFamily="34" charset="-120"/>
                <a:ea typeface="微軟正黑體" panose="020B0604030504040204" pitchFamily="34" charset="-120"/>
                <a:cs typeface="Times New Roman" pitchFamily="18" charset="0"/>
              </a:rPr>
              <a:t>Forecasts by Global Insight</a:t>
            </a:r>
          </a:p>
          <a:p>
            <a:pPr marL="360000" indent="-95250" algn="just">
              <a:spcBef>
                <a:spcPts val="600"/>
              </a:spcBef>
            </a:pPr>
            <a:r>
              <a:rPr lang="en-US" sz="1600"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a:t>
            </a: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global economy will continue to recover in 2015, growing at a rate of 3.0%, an improvement over 2.7% in 2014.</a:t>
            </a:r>
          </a:p>
          <a:p>
            <a:pPr marL="360000" indent="-95250" algn="just">
              <a:spcBef>
                <a:spcPts val="800"/>
              </a:spcBef>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-Advanced economies will grow at a moderate pace, with the rate of economic growth continuing to rise to 2.1% in 2015. The US economy will steadily recover, while economic growth will remain weak in the Eurozone and Japan.</a:t>
            </a:r>
          </a:p>
          <a:p>
            <a:pPr marL="360000" indent="-95250" algn="just">
              <a:spcBef>
                <a:spcPts val="800"/>
              </a:spcBef>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-Emerging economies will expand steadily and their rate of economic growth may be expected to rise to 4.3% in 2015. The </a:t>
            </a:r>
            <a:r>
              <a:rPr lang="en-US" sz="1600"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slowing </a:t>
            </a: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of economic growth in Mainland China will become the “new normal.” </a:t>
            </a:r>
          </a:p>
        </p:txBody>
      </p:sp>
      <p:sp>
        <p:nvSpPr>
          <p:cNvPr id="25" name="Rectangle 10"/>
          <p:cNvSpPr>
            <a:spLocks noChangeArrowheads="1"/>
          </p:cNvSpPr>
          <p:nvPr/>
        </p:nvSpPr>
        <p:spPr bwMode="auto">
          <a:xfrm>
            <a:off x="1587" y="430778"/>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2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(1)Economic Issues</a:t>
            </a:r>
          </a:p>
        </p:txBody>
      </p:sp>
      <p:sp>
        <p:nvSpPr>
          <p:cNvPr id="26" name="Rectangle 10"/>
          <p:cNvSpPr>
            <a:spLocks noChangeArrowheads="1"/>
          </p:cNvSpPr>
          <p:nvPr/>
        </p:nvSpPr>
        <p:spPr bwMode="auto">
          <a:xfrm>
            <a:off x="0" y="783957"/>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1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 International Situations</a:t>
            </a:r>
            <a:r>
              <a:rPr lang="en-US" altLang="zh-TW" sz="2100" dirty="0" smtClean="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 </a:t>
            </a:r>
          </a:p>
        </p:txBody>
      </p:sp>
      <p:sp>
        <p:nvSpPr>
          <p:cNvPr id="27" name="Rectangle 10"/>
          <p:cNvSpPr>
            <a:spLocks noChangeArrowheads="1"/>
          </p:cNvSpPr>
          <p:nvPr/>
        </p:nvSpPr>
        <p:spPr bwMode="auto">
          <a:xfrm>
            <a:off x="1587" y="3865029"/>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1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b. Domestic Situations</a:t>
            </a:r>
          </a:p>
        </p:txBody>
      </p:sp>
      <p:sp>
        <p:nvSpPr>
          <p:cNvPr id="28" name="AutoShape 7"/>
          <p:cNvSpPr>
            <a:spLocks noChangeArrowheads="1"/>
          </p:cNvSpPr>
          <p:nvPr/>
        </p:nvSpPr>
        <p:spPr bwMode="auto">
          <a:xfrm>
            <a:off x="693007" y="4110422"/>
            <a:ext cx="8133907" cy="2328638"/>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ctr">
            <a:flatTx/>
          </a:bodyPr>
          <a:lstStyle/>
          <a:p>
            <a:pPr marL="266700" indent="-266700" algn="just" hangingPunct="0">
              <a:lnSpc>
                <a:spcPts val="2500"/>
              </a:lnSpc>
              <a:spcBef>
                <a:spcPts val="300"/>
              </a:spcBef>
              <a:buClr>
                <a:srgbClr val="000099"/>
              </a:buClr>
              <a:buSzPct val="100000"/>
              <a:buBlip>
                <a:blip r:embed="rId2"/>
              </a:buBlip>
            </a:pPr>
            <a:r>
              <a:rPr lang="en-US" altLang="zh-TW" dirty="0">
                <a:solidFill>
                  <a:srgbClr val="003300"/>
                </a:solidFill>
                <a:latin typeface="微軟正黑體" panose="020B0604030504040204" pitchFamily="34" charset="-120"/>
                <a:ea typeface="微軟正黑體" panose="020B0604030504040204" pitchFamily="34" charset="-120"/>
                <a:cs typeface="Times New Roman" pitchFamily="18" charset="0"/>
              </a:rPr>
              <a:t>Forecasts by the Directorate-General of Budget, Accounting, and Statistics, Executive Yuan</a:t>
            </a:r>
            <a:r>
              <a:rPr lang="zh-TW" altLang="en-US" dirty="0">
                <a:solidFill>
                  <a:srgbClr val="003300"/>
                </a:solidFill>
                <a:latin typeface="微軟正黑體" panose="020B0604030504040204" pitchFamily="34" charset="-120"/>
                <a:ea typeface="微軟正黑體" panose="020B0604030504040204" pitchFamily="34" charset="-120"/>
                <a:cs typeface="Times New Roman" pitchFamily="18" charset="0"/>
              </a:rPr>
              <a:t>     </a:t>
            </a:r>
            <a:endParaRPr lang="en-US" altLang="zh-TW" dirty="0">
              <a:solidFill>
                <a:srgbClr val="003300"/>
              </a:solidFill>
              <a:latin typeface="微軟正黑體" panose="020B0604030504040204" pitchFamily="34" charset="-120"/>
              <a:ea typeface="微軟正黑體" panose="020B0604030504040204" pitchFamily="34" charset="-120"/>
              <a:cs typeface="Times New Roman" pitchFamily="18" charset="0"/>
            </a:endParaRPr>
          </a:p>
          <a:p>
            <a:pPr marL="360000" indent="-95250" algn="just">
              <a:spcBef>
                <a:spcPts val="800"/>
              </a:spcBef>
            </a:pPr>
            <a:r>
              <a:rPr lang="en-US" altLang="zh-TW" sz="1600"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sz="1600"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Taiwan’s </a:t>
            </a: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economy grew at a rate of 3.43% in 2014, representing a steady recovery. The CPI increased by 1.18% during the year, a moderate increase.</a:t>
            </a:r>
          </a:p>
          <a:p>
            <a:pPr marL="360000" indent="-95250" algn="just">
              <a:spcBef>
                <a:spcPts val="800"/>
              </a:spcBef>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 2015 the international economy will continue to improve, driving a 7.26% growth in Taiwan’s exports and 5.98% and 3.12% growth in private investment and consumption, respectively. The annual rate of economic growth  is projected to be 3.78%.</a:t>
            </a:r>
          </a:p>
        </p:txBody>
      </p:sp>
    </p:spTree>
    <p:extLst>
      <p:ext uri="{BB962C8B-B14F-4D97-AF65-F5344CB8AC3E}">
        <p14:creationId xmlns:p14="http://schemas.microsoft.com/office/powerpoint/2010/main" val="497697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7"/>
          <p:cNvSpPr>
            <a:spLocks noChangeArrowheads="1"/>
          </p:cNvSpPr>
          <p:nvPr/>
        </p:nvSpPr>
        <p:spPr bwMode="auto">
          <a:xfrm>
            <a:off x="700425" y="876428"/>
            <a:ext cx="7818144" cy="1815420"/>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ctr">
            <a:flatTx/>
          </a:bodyPr>
          <a:lstStyle/>
          <a:p>
            <a:pPr marL="266700" lvl="0" indent="-266700" hangingPunct="0">
              <a:lnSpc>
                <a:spcPts val="2000"/>
              </a:lnSpc>
              <a:spcBef>
                <a:spcPts val="600"/>
              </a:spcBef>
              <a:buClr>
                <a:srgbClr val="000099"/>
              </a:buClr>
              <a:buSzPct val="100000"/>
              <a:buBlip>
                <a:blip r:embed="rId2"/>
              </a:buBlip>
              <a:defRPr/>
            </a:pP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Income inequality has become a growing global trend, with income disparity in Asian countries gradually rising.</a:t>
            </a:r>
          </a:p>
          <a:p>
            <a:pPr marL="266700" lvl="0" indent="-266700" hangingPunct="0">
              <a:lnSpc>
                <a:spcPts val="2000"/>
              </a:lnSpc>
              <a:spcBef>
                <a:spcPts val="600"/>
              </a:spcBef>
              <a:buClr>
                <a:srgbClr val="000099"/>
              </a:buClr>
              <a:buSzPct val="100000"/>
              <a:buBlip>
                <a:blip r:embed="rId2"/>
              </a:buBlip>
              <a:defRPr/>
            </a:pP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Birthrates in OECD countries are generally falling as their elderly populations continue to increase.</a:t>
            </a:r>
          </a:p>
          <a:p>
            <a:pPr marL="266700" lvl="0" indent="-266700" hangingPunct="0">
              <a:lnSpc>
                <a:spcPts val="2000"/>
              </a:lnSpc>
              <a:spcBef>
                <a:spcPts val="600"/>
              </a:spcBef>
              <a:buClr>
                <a:srgbClr val="000099"/>
              </a:buClr>
              <a:buSzPct val="100000"/>
              <a:buBlip>
                <a:blip r:embed="rId2"/>
              </a:buBlip>
              <a:defRPr/>
            </a:pP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proportion of education </a:t>
            </a:r>
            <a:r>
              <a:rPr lang="en-US"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expenditures </a:t>
            </a: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used for educational institutions is trending downward.</a:t>
            </a:r>
          </a:p>
        </p:txBody>
      </p:sp>
      <p:sp>
        <p:nvSpPr>
          <p:cNvPr id="25" name="Rectangle 10"/>
          <p:cNvSpPr>
            <a:spLocks noChangeArrowheads="1"/>
          </p:cNvSpPr>
          <p:nvPr/>
        </p:nvSpPr>
        <p:spPr bwMode="auto">
          <a:xfrm>
            <a:off x="0" y="105181"/>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2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(2)Social Issues</a:t>
            </a:r>
          </a:p>
        </p:txBody>
      </p:sp>
      <p:sp>
        <p:nvSpPr>
          <p:cNvPr id="26" name="Rectangle 10"/>
          <p:cNvSpPr>
            <a:spLocks noChangeArrowheads="1"/>
          </p:cNvSpPr>
          <p:nvPr/>
        </p:nvSpPr>
        <p:spPr bwMode="auto">
          <a:xfrm>
            <a:off x="0" y="495288"/>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1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 International Situations </a:t>
            </a:r>
          </a:p>
        </p:txBody>
      </p:sp>
      <p:sp>
        <p:nvSpPr>
          <p:cNvPr id="27" name="Rectangle 10"/>
          <p:cNvSpPr>
            <a:spLocks noChangeArrowheads="1"/>
          </p:cNvSpPr>
          <p:nvPr/>
        </p:nvSpPr>
        <p:spPr bwMode="auto">
          <a:xfrm>
            <a:off x="0" y="2737288"/>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1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b. Domestic Situations</a:t>
            </a:r>
          </a:p>
        </p:txBody>
      </p:sp>
      <p:sp>
        <p:nvSpPr>
          <p:cNvPr id="28" name="AutoShape 7"/>
          <p:cNvSpPr>
            <a:spLocks noChangeArrowheads="1"/>
          </p:cNvSpPr>
          <p:nvPr/>
        </p:nvSpPr>
        <p:spPr bwMode="auto">
          <a:xfrm>
            <a:off x="657893" y="3110770"/>
            <a:ext cx="7860676" cy="3039854"/>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ctr">
            <a:flatTx/>
          </a:bodyPr>
          <a:lstStyle/>
          <a:p>
            <a:pPr marL="266700" indent="-266700" hangingPunct="0">
              <a:lnSpc>
                <a:spcPts val="2400"/>
              </a:lnSpc>
              <a:spcBef>
                <a:spcPts val="600"/>
              </a:spcBef>
              <a:buClr>
                <a:srgbClr val="000099"/>
              </a:buClr>
              <a:buSzPct val="100000"/>
              <a:buBlip>
                <a:blip r:embed="rId2"/>
              </a:buBlip>
            </a:pP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total fertility rate in 2013 was only 1.065. In addition, the population of elderly people will exceed that of young people in 2016. Aging will result in a widespread social and economic impact.</a:t>
            </a:r>
          </a:p>
          <a:p>
            <a:pPr marL="266700" indent="-266700" hangingPunct="0">
              <a:lnSpc>
                <a:spcPts val="2400"/>
              </a:lnSpc>
              <a:spcBef>
                <a:spcPts val="600"/>
              </a:spcBef>
              <a:buClr>
                <a:srgbClr val="000099"/>
              </a:buClr>
              <a:buSzPct val="100000"/>
              <a:buBlip>
                <a:blip r:embed="rId2"/>
              </a:buBlip>
            </a:pP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Although the gross enrollment rate in higher education reached 83.9%, due to families having fewer children, school enrollment numbers at every level of education have dropped 14.6% </a:t>
            </a: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 the past 10 years.</a:t>
            </a: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 </a:t>
            </a:r>
          </a:p>
          <a:p>
            <a:pPr marL="266700" indent="-266700" hangingPunct="0">
              <a:lnSpc>
                <a:spcPts val="2400"/>
              </a:lnSpc>
              <a:spcBef>
                <a:spcPts val="600"/>
              </a:spcBef>
              <a:buClr>
                <a:srgbClr val="000099"/>
              </a:buClr>
              <a:buSzPct val="100000"/>
              <a:buBlip>
                <a:blip r:embed="rId2"/>
              </a:buBlip>
            </a:pP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Government transfers </a:t>
            </a: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(including social welfare and taxation)</a:t>
            </a:r>
            <a:r>
              <a:rPr 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 has effectively improved unequal income distribution, with the income quintile share ratio decreasing for four consecutive years since 2010.  </a:t>
            </a:r>
          </a:p>
        </p:txBody>
      </p:sp>
    </p:spTree>
    <p:extLst>
      <p:ext uri="{BB962C8B-B14F-4D97-AF65-F5344CB8AC3E}">
        <p14:creationId xmlns:p14="http://schemas.microsoft.com/office/powerpoint/2010/main" val="269642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7"/>
          <p:cNvSpPr>
            <a:spLocks noChangeArrowheads="1"/>
          </p:cNvSpPr>
          <p:nvPr/>
        </p:nvSpPr>
        <p:spPr bwMode="auto">
          <a:xfrm>
            <a:off x="688580" y="823300"/>
            <a:ext cx="8064260" cy="2446112"/>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ctr">
            <a:flatTx/>
          </a:bodyPr>
          <a:lstStyle/>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Global warming has intensified, with atmospheric concentrations of carbon dioxide continually increasing.</a:t>
            </a:r>
          </a:p>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 2014, the United Nations Framework Convention on Climate Change (UNFCCC) COP20/CMP10 reaffirmed that an agreement on global greenhouse gas emission reductions after 2020 will be reached by May 2015.  </a:t>
            </a:r>
          </a:p>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APEC summit in 2014, China and the United States made a joint announcement of measures to reduce carbon dioxide emissions. </a:t>
            </a:r>
          </a:p>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United Nations, APEC, and other international organizations have been devoting efforts to promoting green economy.</a:t>
            </a:r>
          </a:p>
        </p:txBody>
      </p:sp>
      <p:sp>
        <p:nvSpPr>
          <p:cNvPr id="25" name="Rectangle 10"/>
          <p:cNvSpPr>
            <a:spLocks noChangeArrowheads="1"/>
          </p:cNvSpPr>
          <p:nvPr/>
        </p:nvSpPr>
        <p:spPr bwMode="auto">
          <a:xfrm>
            <a:off x="0" y="7051"/>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200" dirty="0" smtClean="0">
                <a:solidFill>
                  <a:srgbClr val="7030A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200" dirty="0" smtClean="0">
                <a:solidFill>
                  <a:srgbClr val="7030A0"/>
                </a:solidFill>
                <a:latin typeface="微軟正黑體" panose="020B0604030504040204" pitchFamily="34" charset="-120"/>
                <a:ea typeface="微軟正黑體" panose="020B0604030504040204" pitchFamily="34" charset="-120"/>
                <a:cs typeface="Times New Roman" panose="02020603050405020304" pitchFamily="18" charset="0"/>
              </a:rPr>
              <a:t>(3)Environmental Issues</a:t>
            </a:r>
          </a:p>
        </p:txBody>
      </p:sp>
      <p:sp>
        <p:nvSpPr>
          <p:cNvPr id="26" name="Rectangle 10"/>
          <p:cNvSpPr>
            <a:spLocks noChangeArrowheads="1"/>
          </p:cNvSpPr>
          <p:nvPr/>
        </p:nvSpPr>
        <p:spPr bwMode="auto">
          <a:xfrm>
            <a:off x="0" y="382897"/>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1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 International Situations </a:t>
            </a:r>
          </a:p>
        </p:txBody>
      </p:sp>
      <p:sp>
        <p:nvSpPr>
          <p:cNvPr id="27" name="Rectangle 10"/>
          <p:cNvSpPr>
            <a:spLocks noChangeArrowheads="1"/>
          </p:cNvSpPr>
          <p:nvPr/>
        </p:nvSpPr>
        <p:spPr bwMode="auto">
          <a:xfrm>
            <a:off x="0" y="3372874"/>
            <a:ext cx="9144000" cy="397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gn="l">
              <a:lnSpc>
                <a:spcPct val="90000"/>
              </a:lnSpc>
              <a:buClr>
                <a:srgbClr val="006600"/>
              </a:buClr>
            </a:pPr>
            <a:r>
              <a:rPr lang="zh-TW" altLang="en-US" sz="21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1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b. Domestic Situations</a:t>
            </a:r>
          </a:p>
        </p:txBody>
      </p:sp>
      <p:sp>
        <p:nvSpPr>
          <p:cNvPr id="28" name="AutoShape 7"/>
          <p:cNvSpPr>
            <a:spLocks noChangeArrowheads="1"/>
          </p:cNvSpPr>
          <p:nvPr/>
        </p:nvSpPr>
        <p:spPr bwMode="auto">
          <a:xfrm>
            <a:off x="688580" y="3779422"/>
            <a:ext cx="8064260" cy="2199736"/>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ctr">
            <a:flatTx/>
          </a:bodyPr>
          <a:lstStyle/>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industrial structure haws been gradually adjusting toward low energy-consumption industries. </a:t>
            </a:r>
          </a:p>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Environmental quality has been gradually improving, with both the wastewater treatment rate and waste recycling rate increasing.</a:t>
            </a:r>
          </a:p>
          <a:p>
            <a:pPr marL="266700" indent="-266700" hangingPunct="0">
              <a:spcBef>
                <a:spcPts val="600"/>
              </a:spcBef>
              <a:buClr>
                <a:srgbClr val="000099"/>
              </a:buClr>
              <a:buSzPct val="100000"/>
              <a:buBlip>
                <a:blip r:embed="rId2"/>
              </a:buBlip>
            </a:pPr>
            <a:r>
              <a:rPr lang="en-US" altLang="zh-TW"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With p</a:t>
            </a: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opulation and industries relatively concentrating in the metropolitan areas,  there is still room for improvement in terms of balancing regional development.</a:t>
            </a:r>
          </a:p>
          <a:p>
            <a:pPr marL="266700" indent="-266700" hangingPunct="0">
              <a:spcBef>
                <a:spcPts val="600"/>
              </a:spcBef>
              <a:buClr>
                <a:srgbClr val="000099"/>
              </a:buClr>
              <a:buSzPct val="100000"/>
              <a:buBlip>
                <a:blip r:embed="rId2"/>
              </a:buBlip>
            </a:pPr>
            <a:r>
              <a:rPr lang="en-US" sz="1600"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With Taiwan being ranked the 54th among 58 countries on climate change performance indicators, there is still room for improvement in adapting to climate change.</a:t>
            </a:r>
          </a:p>
        </p:txBody>
      </p:sp>
      <p:sp>
        <p:nvSpPr>
          <p:cNvPr id="7" name="Rectangle 10"/>
          <p:cNvSpPr>
            <a:spLocks noChangeArrowheads="1"/>
          </p:cNvSpPr>
          <p:nvPr/>
        </p:nvSpPr>
        <p:spPr bwMode="auto">
          <a:xfrm>
            <a:off x="430800" y="6048225"/>
            <a:ext cx="8045290" cy="53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1" tIns="45711" rIns="91421" bIns="45711">
            <a:spAutoFit/>
          </a:bodyPr>
          <a:lstStyle/>
          <a:p>
            <a:pPr>
              <a:lnSpc>
                <a:spcPct val="90000"/>
              </a:lnSpc>
              <a:buClr>
                <a:srgbClr val="006600"/>
              </a:buClr>
            </a:pPr>
            <a:r>
              <a:rPr lang="zh-TW" altLang="en-US" sz="2000" b="1"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1200" b="1" dirty="0" smtClean="0">
                <a:solidFill>
                  <a:srgbClr val="00330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200" b="1" dirty="0" smtClean="0">
                <a:solidFill>
                  <a:srgbClr val="003300"/>
                </a:solidFill>
                <a:latin typeface="Times New Roman" panose="02020603050405020304" pitchFamily="18" charset="0"/>
                <a:ea typeface="標楷體" panose="03000509000000000000" pitchFamily="65" charset="-120"/>
                <a:cs typeface="Times New Roman" panose="02020603050405020304" pitchFamily="18" charset="0"/>
              </a:rPr>
              <a:t>Note</a:t>
            </a:r>
            <a:r>
              <a:rPr lang="zh-TW" altLang="en-US" sz="1200" b="1" dirty="0" smtClean="0">
                <a:solidFill>
                  <a:srgbClr val="0033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COP</a:t>
            </a:r>
            <a:r>
              <a:rPr lang="zh-TW" altLang="en-US"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Conference </a:t>
            </a:r>
            <a:r>
              <a:rPr lang="en-US" altLang="zh-TW" sz="1200" b="1"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of the </a:t>
            </a:r>
            <a:r>
              <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Parties</a:t>
            </a:r>
            <a:r>
              <a:rPr lang="zh-TW" altLang="en-US"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to the UNFCCC</a:t>
            </a:r>
          </a:p>
          <a:p>
            <a:pPr marL="1389063" indent="-587375">
              <a:lnSpc>
                <a:spcPct val="90000"/>
              </a:lnSpc>
              <a:buClr>
                <a:srgbClr val="006600"/>
              </a:buClr>
            </a:pPr>
            <a:r>
              <a:rPr lang="en-US" altLang="zh-TW" sz="8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 CMP</a:t>
            </a:r>
            <a:r>
              <a:rPr lang="zh-TW" altLang="en-US" sz="1200" b="1"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the </a:t>
            </a:r>
            <a:r>
              <a:rPr lang="en-US" altLang="zh-TW" sz="1200" b="1"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Conference of the Parties serving as the meeting of the Parties to the Kyoto Protocol</a:t>
            </a:r>
            <a:endParaRPr lang="en-US" altLang="zh-TW" sz="1200" b="1"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359746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 Box 3"/>
          <p:cNvSpPr txBox="1">
            <a:spLocks noChangeArrowheads="1"/>
          </p:cNvSpPr>
          <p:nvPr/>
        </p:nvSpPr>
        <p:spPr bwMode="auto">
          <a:xfrm>
            <a:off x="190824" y="272517"/>
            <a:ext cx="9144000" cy="451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74625" indent="-174625" algn="l">
              <a:defRPr kumimoji="1">
                <a:solidFill>
                  <a:schemeClr val="tx1"/>
                </a:solidFill>
                <a:latin typeface="Arial" charset="0"/>
                <a:ea typeface="新細明體" pitchFamily="18" charset="-120"/>
              </a:defRPr>
            </a:lvl1pPr>
            <a:lvl2pPr marL="37931725" indent="-37474525" algn="l">
              <a:defRPr kumimoji="1">
                <a:solidFill>
                  <a:schemeClr val="tx1"/>
                </a:solidFill>
                <a:latin typeface="Arial" charset="0"/>
                <a:ea typeface="新細明體" pitchFamily="18" charset="-120"/>
              </a:defRPr>
            </a:lvl2pPr>
            <a:lvl3pPr>
              <a:defRPr kumimoji="1">
                <a:solidFill>
                  <a:schemeClr val="tx1"/>
                </a:solidFill>
                <a:latin typeface="Arial" charset="0"/>
                <a:ea typeface="新細明體" pitchFamily="18" charset="-120"/>
              </a:defRPr>
            </a:lvl3pPr>
            <a:lvl4pPr>
              <a:defRPr kumimoji="1">
                <a:solidFill>
                  <a:schemeClr val="tx1"/>
                </a:solidFill>
                <a:latin typeface="Arial" charset="0"/>
                <a:ea typeface="新細明體" pitchFamily="18" charset="-120"/>
              </a:defRPr>
            </a:lvl4pPr>
            <a:lvl5pPr>
              <a:defRPr kumimoji="1">
                <a:solidFill>
                  <a:schemeClr val="tx1"/>
                </a:solidFill>
                <a:latin typeface="Arial" charset="0"/>
                <a:ea typeface="新細明體" pitchFamily="18" charset="-120"/>
              </a:defRPr>
            </a:lvl5pPr>
            <a:lvl6pPr marL="457200" fontAlgn="base">
              <a:spcBef>
                <a:spcPct val="0"/>
              </a:spcBef>
              <a:spcAft>
                <a:spcPct val="0"/>
              </a:spcAft>
              <a:defRPr kumimoji="1">
                <a:solidFill>
                  <a:schemeClr val="tx1"/>
                </a:solidFill>
                <a:latin typeface="Arial" charset="0"/>
                <a:ea typeface="新細明體" pitchFamily="18" charset="-120"/>
              </a:defRPr>
            </a:lvl6pPr>
            <a:lvl7pPr marL="914400" fontAlgn="base">
              <a:spcBef>
                <a:spcPct val="0"/>
              </a:spcBef>
              <a:spcAft>
                <a:spcPct val="0"/>
              </a:spcAft>
              <a:defRPr kumimoji="1">
                <a:solidFill>
                  <a:schemeClr val="tx1"/>
                </a:solidFill>
                <a:latin typeface="Arial" charset="0"/>
                <a:ea typeface="新細明體" pitchFamily="18" charset="-120"/>
              </a:defRPr>
            </a:lvl7pPr>
            <a:lvl8pPr marL="1371600" fontAlgn="base">
              <a:spcBef>
                <a:spcPct val="0"/>
              </a:spcBef>
              <a:spcAft>
                <a:spcPct val="0"/>
              </a:spcAft>
              <a:defRPr kumimoji="1">
                <a:solidFill>
                  <a:schemeClr val="tx1"/>
                </a:solidFill>
                <a:latin typeface="Arial" charset="0"/>
                <a:ea typeface="新細明體" pitchFamily="18" charset="-120"/>
              </a:defRPr>
            </a:lvl8pPr>
            <a:lvl9pPr marL="1828800" fontAlgn="base">
              <a:spcBef>
                <a:spcPct val="0"/>
              </a:spcBef>
              <a:spcAft>
                <a:spcPct val="0"/>
              </a:spcAft>
              <a:defRPr kumimoji="1">
                <a:solidFill>
                  <a:schemeClr val="tx1"/>
                </a:solidFill>
                <a:latin typeface="Arial" charset="0"/>
                <a:ea typeface="新細明體" pitchFamily="18" charset="-120"/>
              </a:defRPr>
            </a:lvl9pPr>
          </a:lstStyle>
          <a:p>
            <a:pPr>
              <a:lnSpc>
                <a:spcPct val="110000"/>
              </a:lnSpc>
              <a:tabLst>
                <a:tab pos="609600" algn="l"/>
                <a:tab pos="1219200" algn="l"/>
                <a:tab pos="1828800" algn="l"/>
                <a:tab pos="2438400" algn="l"/>
                <a:tab pos="3048000" algn="l"/>
                <a:tab pos="3657600" algn="l"/>
              </a:tabLst>
            </a:pPr>
            <a:r>
              <a:rPr lang="en-US" altLang="zh-TW" sz="2400" dirty="0" smtClean="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rPr>
              <a:t>2. Current Issues and Challenges</a:t>
            </a:r>
            <a:endParaRPr lang="zh-TW" altLang="en-US" sz="2400" dirty="0">
              <a:solidFill>
                <a:srgbClr val="0066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4" name="AutoShape 7"/>
          <p:cNvSpPr>
            <a:spLocks noChangeArrowheads="1"/>
          </p:cNvSpPr>
          <p:nvPr/>
        </p:nvSpPr>
        <p:spPr bwMode="auto">
          <a:xfrm>
            <a:off x="962038" y="1565337"/>
            <a:ext cx="7073208" cy="4243792"/>
          </a:xfrm>
          <a:prstGeom prst="roundRect">
            <a:avLst>
              <a:gd name="adj" fmla="val 16667"/>
            </a:avLst>
          </a:prstGeom>
          <a:noFill/>
          <a:ln>
            <a:noFill/>
          </a:ln>
          <a:effectLst/>
          <a:scene3d>
            <a:camera prst="orthographicFront"/>
            <a:lightRig rig="legacyFlat3" dir="b"/>
          </a:scene3d>
          <a:sp3d extrusionH="227000" prstMaterial="legacyMatte">
            <a:bevelB w="13500" h="13500" prst="angle"/>
            <a:extrusionClr>
              <a:srgbClr val="CCECFF"/>
            </a:extrusionClr>
          </a:sp3d>
        </p:spPr>
        <p:txBody>
          <a:bodyPr anchor="t">
            <a:flatTx/>
          </a:bodyPr>
          <a:lstStyle/>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Major trade competitors of Taiwan keen on negotiating and signing FTAs</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Excessive concentration of export products and markets</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Slowing growth momentum of investments</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Needed adjustments for inadequate industrial development model as well as low industrial value-added</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Insufficient industrial upgrading limited domestic </a:t>
            </a:r>
            <a:r>
              <a:rPr lang="en-US" altLang="zh-TW" dirty="0" smtClean="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wage.</a:t>
            </a:r>
            <a:endParaRPr lang="zh-TW"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Unconducive regulatory environment to the growth of small startups</a:t>
            </a:r>
          </a:p>
          <a:p>
            <a:pPr marL="266700" indent="-266700" hangingPunct="0">
              <a:spcBef>
                <a:spcPts val="2000"/>
              </a:spcBef>
              <a:buClr>
                <a:srgbClr val="000099"/>
              </a:buClr>
              <a:buSzPct val="100000"/>
              <a:buBlip>
                <a:blip r:embed="rId2"/>
              </a:buBlip>
            </a:pPr>
            <a:r>
              <a:rPr lang="en-US" altLang="zh-TW"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rPr>
              <a:t>…</a:t>
            </a:r>
            <a:endParaRPr lang="zh-TW" altLang="en-US" dirty="0">
              <a:solidFill>
                <a:srgbClr val="003300"/>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6" name="圓角化對角線角落矩形 5"/>
          <p:cNvSpPr/>
          <p:nvPr/>
        </p:nvSpPr>
        <p:spPr>
          <a:xfrm>
            <a:off x="1003139" y="1335812"/>
            <a:ext cx="7027683" cy="5134144"/>
          </a:xfrm>
          <a:prstGeom prst="round2Diag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AutoShape 11"/>
          <p:cNvSpPr>
            <a:spLocks noChangeArrowheads="1"/>
          </p:cNvSpPr>
          <p:nvPr/>
        </p:nvSpPr>
        <p:spPr bwMode="auto">
          <a:xfrm>
            <a:off x="1402603" y="1053102"/>
            <a:ext cx="2684406" cy="561264"/>
          </a:xfrm>
          <a:prstGeom prst="homePlate">
            <a:avLst/>
          </a:prstGeom>
          <a:solidFill>
            <a:srgbClr val="FFF3E7"/>
          </a:solidFill>
          <a:ln w="12700">
            <a:solidFill>
              <a:srgbClr val="336699"/>
            </a:solidFill>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fontAlgn="base">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nSpc>
                <a:spcPts val="2800"/>
              </a:lnSpc>
              <a:spcBef>
                <a:spcPct val="5000"/>
              </a:spcBef>
              <a:spcAft>
                <a:spcPct val="5000"/>
              </a:spcAft>
              <a:defRPr/>
            </a:pPr>
            <a:r>
              <a:rPr lang="en-US" altLang="zh-TW" sz="2000" b="1" dirty="0" smtClean="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rPr>
              <a:t> Economic  Issues</a:t>
            </a:r>
            <a:endParaRPr lang="zh-TW" altLang="en-US" sz="2000" b="1" dirty="0">
              <a:solidFill>
                <a:srgbClr val="00009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10553237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佈景主題">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10952</TotalTime>
  <Words>3058</Words>
  <Application>Microsoft Office PowerPoint</Application>
  <PresentationFormat>如螢幕大小 (4:3)</PresentationFormat>
  <Paragraphs>344</Paragraphs>
  <Slides>23</Slides>
  <Notes>10</Notes>
  <HiddenSlides>0</HiddenSlides>
  <MMClips>0</MMClips>
  <ScaleCrop>false</ScaleCrop>
  <HeadingPairs>
    <vt:vector size="4" baseType="variant">
      <vt:variant>
        <vt:lpstr>佈景主題</vt:lpstr>
      </vt:variant>
      <vt:variant>
        <vt:i4>1</vt:i4>
      </vt:variant>
      <vt:variant>
        <vt:lpstr>投影片標題</vt:lpstr>
      </vt:variant>
      <vt:variant>
        <vt:i4>23</vt:i4>
      </vt:variant>
    </vt:vector>
  </HeadingPairs>
  <TitlesOfParts>
    <vt:vector size="24" baseType="lpstr">
      <vt:lpstr>Office 佈景主題</vt:lpstr>
      <vt:lpstr>2015  National Development Plan</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Yiting Yeh</dc:creator>
  <cp:lastModifiedBy>ACER</cp:lastModifiedBy>
  <cp:revision>1475</cp:revision>
  <cp:lastPrinted>2015-03-04T09:22:23Z</cp:lastPrinted>
  <dcterms:created xsi:type="dcterms:W3CDTF">2013-09-03T05:44:19Z</dcterms:created>
  <dcterms:modified xsi:type="dcterms:W3CDTF">2015-03-11T09:02:22Z</dcterms:modified>
</cp:coreProperties>
</file>