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80" autoAdjust="0"/>
  </p:normalViewPr>
  <p:slideViewPr>
    <p:cSldViewPr>
      <p:cViewPr varScale="1">
        <p:scale>
          <a:sx n="85" d="100"/>
          <a:sy n="85" d="100"/>
        </p:scale>
        <p:origin x="13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F49B-23A4-4F96-A641-7768B3AC380C}" type="datetimeFigureOut">
              <a:rPr lang="zh-TW" altLang="en-US" smtClean="0"/>
              <a:t>2022/12/21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A435-FA9F-4BBD-AEC0-5E743E77D1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123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F49B-23A4-4F96-A641-7768B3AC380C}" type="datetimeFigureOut">
              <a:rPr lang="zh-TW" altLang="en-US" smtClean="0"/>
              <a:t>2022/12/21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A435-FA9F-4BBD-AEC0-5E743E77D1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703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F49B-23A4-4F96-A641-7768B3AC380C}" type="datetimeFigureOut">
              <a:rPr lang="zh-TW" altLang="en-US" smtClean="0"/>
              <a:t>2022/12/21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A435-FA9F-4BBD-AEC0-5E743E77D1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1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F49B-23A4-4F96-A641-7768B3AC380C}" type="datetimeFigureOut">
              <a:rPr lang="zh-TW" altLang="en-US" smtClean="0"/>
              <a:t>2022/12/21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A435-FA9F-4BBD-AEC0-5E743E77D1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151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F49B-23A4-4F96-A641-7768B3AC380C}" type="datetimeFigureOut">
              <a:rPr lang="zh-TW" altLang="en-US" smtClean="0"/>
              <a:t>2022/12/21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A435-FA9F-4BBD-AEC0-5E743E77D1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02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F49B-23A4-4F96-A641-7768B3AC380C}" type="datetimeFigureOut">
              <a:rPr lang="zh-TW" altLang="en-US" smtClean="0"/>
              <a:t>2022/12/21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A435-FA9F-4BBD-AEC0-5E743E77D1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08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F49B-23A4-4F96-A641-7768B3AC380C}" type="datetimeFigureOut">
              <a:rPr lang="zh-TW" altLang="en-US" smtClean="0"/>
              <a:t>2022/12/21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A435-FA9F-4BBD-AEC0-5E743E77D1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47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F49B-23A4-4F96-A641-7768B3AC380C}" type="datetimeFigureOut">
              <a:rPr lang="zh-TW" altLang="en-US" smtClean="0"/>
              <a:t>2022/12/21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A435-FA9F-4BBD-AEC0-5E743E77D1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068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F49B-23A4-4F96-A641-7768B3AC380C}" type="datetimeFigureOut">
              <a:rPr lang="zh-TW" altLang="en-US" smtClean="0"/>
              <a:t>2022/12/21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A435-FA9F-4BBD-AEC0-5E743E77D1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85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F49B-23A4-4F96-A641-7768B3AC380C}" type="datetimeFigureOut">
              <a:rPr lang="zh-TW" altLang="en-US" smtClean="0"/>
              <a:t>2022/12/21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A435-FA9F-4BBD-AEC0-5E743E77D1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011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F49B-23A4-4F96-A641-7768B3AC380C}" type="datetimeFigureOut">
              <a:rPr lang="zh-TW" altLang="en-US" smtClean="0"/>
              <a:t>2022/12/21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A435-FA9F-4BBD-AEC0-5E743E77D1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94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AF49B-23A4-4F96-A641-7768B3AC380C}" type="datetimeFigureOut">
              <a:rPr lang="zh-TW" altLang="en-US" smtClean="0"/>
              <a:t>2022/12/21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2A435-FA9F-4BBD-AEC0-5E743E77D1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42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24727" y="188640"/>
            <a:ext cx="78797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b="1" dirty="0">
                <a:solidFill>
                  <a:srgbClr val="9BBB59">
                    <a:lumMod val="50000"/>
                  </a:srgbClr>
                </a:solidFill>
                <a:ea typeface="微軟正黑體" panose="020B0604030504040204" pitchFamily="34" charset="-120"/>
                <a:cs typeface="+mj-cs"/>
              </a:rPr>
              <a:t>Taiwan’s Mobile Payment Development </a:t>
            </a:r>
            <a:endParaRPr lang="zh-TW" altLang="en-US" sz="1600" dirty="0"/>
          </a:p>
        </p:txBody>
      </p:sp>
      <p:sp>
        <p:nvSpPr>
          <p:cNvPr id="5" name="矩形 4"/>
          <p:cNvSpPr/>
          <p:nvPr/>
        </p:nvSpPr>
        <p:spPr>
          <a:xfrm>
            <a:off x="251520" y="5064625"/>
            <a:ext cx="8640960" cy="15327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 fontAlgn="auto">
              <a:spcBef>
                <a:spcPts val="0"/>
              </a:spcBef>
              <a:buClr>
                <a:srgbClr val="080808"/>
              </a:buClr>
              <a:buFont typeface="Wingdings" panose="05000000000000000000" pitchFamily="2" charset="2"/>
              <a:buChar char="ü"/>
            </a:pP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Mobile Payment Penetration Rate</a:t>
            </a:r>
            <a:r>
              <a:rPr lang="zh-TW" altLang="en-US" b="1" dirty="0">
                <a:solidFill>
                  <a:srgbClr val="080808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dirty="0">
                <a:solidFill>
                  <a:srgbClr val="080808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the proportion of mobile payment users  in smart phone users in current year</a:t>
            </a:r>
          </a:p>
          <a:p>
            <a:pPr marL="285750" indent="-285750" algn="just">
              <a:buClr>
                <a:srgbClr val="080808"/>
              </a:buClr>
              <a:buFont typeface="Wingdings" panose="05000000000000000000" pitchFamily="2" charset="2"/>
              <a:buChar char="ü"/>
            </a:pP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Mobile Payment Definition</a:t>
            </a:r>
            <a:r>
              <a:rPr lang="zh-TW" altLang="en-US" b="1" dirty="0">
                <a:solidFill>
                  <a:srgbClr val="080808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dirty="0">
                <a:solidFill>
                  <a:srgbClr val="080808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Making a deal with merchants through scanning QR</a:t>
            </a:r>
            <a:r>
              <a:rPr lang="zh-TW" altLang="en-US" dirty="0">
                <a:solidFill>
                  <a:srgbClr val="080808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80808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code by smartphones or touching the reader with smartphones which have Near Field Communication (NFC) function</a:t>
            </a:r>
            <a:endParaRPr lang="zh-TW" altLang="en-US" dirty="0">
              <a:solidFill>
                <a:srgbClr val="080808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5496" y="6597352"/>
            <a:ext cx="39604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Source</a:t>
            </a:r>
            <a:r>
              <a:rPr lang="zh-TW" altLang="en-US" sz="105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105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Institute for Information Industry(III), </a:t>
            </a:r>
            <a:endParaRPr lang="zh-TW" altLang="en-US" sz="1050" dirty="0">
              <a:solidFill>
                <a:schemeClr val="bg1">
                  <a:lumMod val="6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13505" y="908720"/>
            <a:ext cx="83549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ea typeface="微軟正黑體" panose="020B0604030504040204" pitchFamily="34" charset="-120"/>
              </a:rPr>
              <a:t>According to the report of the Institute for Information Industry(III), Taiwan’s mobile payment penetration rate has increased to </a:t>
            </a:r>
            <a:r>
              <a:rPr lang="en-US" altLang="zh-TW" sz="20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72.2</a:t>
            </a:r>
            <a:r>
              <a:rPr lang="en-US" altLang="zh-TW" sz="2000" dirty="0">
                <a:solidFill>
                  <a:srgbClr val="FF0000"/>
                </a:solidFill>
                <a:ea typeface="微軟正黑體" panose="020B0604030504040204" pitchFamily="34" charset="-120"/>
              </a:rPr>
              <a:t>%</a:t>
            </a:r>
            <a:r>
              <a:rPr lang="en-US" altLang="zh-TW" sz="2000" dirty="0">
                <a:ea typeface="微軟正黑體" panose="020B0604030504040204" pitchFamily="34" charset="-120"/>
              </a:rPr>
              <a:t> in 2021. </a:t>
            </a:r>
            <a:endParaRPr lang="zh-TW" altLang="en-US" sz="2000" dirty="0"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56892" y="3263145"/>
            <a:ext cx="901929" cy="2525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zh-TW" altLang="en-US" sz="1200" dirty="0"/>
          </a:p>
        </p:txBody>
      </p:sp>
      <p:pic>
        <p:nvPicPr>
          <p:cNvPr id="2" name="Picture 2" descr="D:\Users\meiching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05" y="1628800"/>
            <a:ext cx="7325791" cy="332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85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流程圖: 接點 5"/>
          <p:cNvSpPr/>
          <p:nvPr/>
        </p:nvSpPr>
        <p:spPr>
          <a:xfrm>
            <a:off x="3252699" y="2652595"/>
            <a:ext cx="2476572" cy="2343711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Picture 2" descr="D:\Users\rockkane\Desktop\NDC LOGO\國家發展委員會Logo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88900"/>
            <a:ext cx="734626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3419872" y="908720"/>
            <a:ext cx="4464496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400" b="1" dirty="0">
                <a:solidFill>
                  <a:schemeClr val="tx2">
                    <a:lumMod val="75000"/>
                  </a:schemeClr>
                </a:solidFill>
                <a:ea typeface="微軟正黑體" pitchFamily="34" charset="-120"/>
              </a:rPr>
              <a:t>Regular Expenses</a:t>
            </a:r>
          </a:p>
          <a:p>
            <a:pPr marL="285750" lvl="0" indent="-285750">
              <a:buClr>
                <a:schemeClr val="accent3"/>
              </a:buClr>
              <a:buFont typeface="Wingdings" panose="05000000000000000000" pitchFamily="2" charset="2"/>
              <a:buChar char="n"/>
            </a:pPr>
            <a:r>
              <a:rPr lang="en-US" altLang="zh-TW" dirty="0">
                <a:ea typeface="微軟正黑體" panose="020B0604030504040204" pitchFamily="34" charset="-120"/>
              </a:rPr>
              <a:t>convenience stores, department stores, supermarkets, retailers, restaurants and small-scale merchants, etc.</a:t>
            </a:r>
          </a:p>
          <a:p>
            <a:pPr marL="285750" lvl="0" indent="-285750">
              <a:buClr>
                <a:schemeClr val="accent3"/>
              </a:buClr>
              <a:buFont typeface="Wingdings" panose="05000000000000000000" pitchFamily="2" charset="2"/>
              <a:buChar char="n"/>
            </a:pPr>
            <a:endParaRPr lang="zh-TW" altLang="en-US" dirty="0">
              <a:ea typeface="微軟正黑體" panose="020B0604030504040204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957410" y="2246898"/>
            <a:ext cx="3079085" cy="3339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TW" sz="2400" b="1" dirty="0">
                <a:solidFill>
                  <a:schemeClr val="tx2">
                    <a:lumMod val="75000"/>
                  </a:schemeClr>
                </a:solidFill>
                <a:ea typeface="微軟正黑體" pitchFamily="34" charset="-120"/>
              </a:rPr>
              <a:t>Transports&amp; tourism</a:t>
            </a:r>
            <a:endParaRPr lang="zh-TW" altLang="en-US" sz="2400" b="1" dirty="0">
              <a:solidFill>
                <a:schemeClr val="tx2">
                  <a:lumMod val="75000"/>
                </a:schemeClr>
              </a:solidFill>
              <a:ea typeface="微軟正黑體" pitchFamily="34" charset="-120"/>
            </a:endParaRPr>
          </a:p>
          <a:p>
            <a:pPr marL="285750" lvl="0" indent="-285750">
              <a:lnSpc>
                <a:spcPct val="110000"/>
              </a:lnSpc>
              <a:buClr>
                <a:schemeClr val="accent3"/>
              </a:buClr>
              <a:buFont typeface="Wingdings" panose="05000000000000000000" pitchFamily="2" charset="2"/>
              <a:buChar char="n"/>
            </a:pPr>
            <a:r>
              <a:rPr lang="en-US" altLang="zh-TW" dirty="0">
                <a:ea typeface="微軟正黑體" panose="020B0604030504040204" pitchFamily="34" charset="-120"/>
              </a:rPr>
              <a:t>THSR, Taiwan Railways, MRT(Taipei, Kaohsiung, </a:t>
            </a:r>
            <a:r>
              <a:rPr lang="en-US" altLang="zh-TW">
                <a:ea typeface="微軟正黑體" panose="020B0604030504040204" pitchFamily="34" charset="-120"/>
              </a:rPr>
              <a:t>Taoyuan,etc</a:t>
            </a:r>
            <a:r>
              <a:rPr lang="en-US" altLang="zh-TW" dirty="0">
                <a:ea typeface="微軟正黑體" panose="020B0604030504040204" pitchFamily="34" charset="-120"/>
              </a:rPr>
              <a:t>.), taxis and freeway service areas</a:t>
            </a:r>
          </a:p>
          <a:p>
            <a:pPr marL="285750" lvl="0" indent="-285750">
              <a:lnSpc>
                <a:spcPct val="110000"/>
              </a:lnSpc>
              <a:buClr>
                <a:schemeClr val="accent3"/>
              </a:buClr>
              <a:buFont typeface="Wingdings" panose="05000000000000000000" pitchFamily="2" charset="2"/>
              <a:buChar char="n"/>
            </a:pPr>
            <a:r>
              <a:rPr lang="en-US" altLang="zh-TW" dirty="0">
                <a:ea typeface="微軟正黑體" panose="020B0604030504040204" pitchFamily="34" charset="-120"/>
              </a:rPr>
              <a:t>National Forest Recreation Areas, National Palace Museum, nationwide museums and cultural parks, etc.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3810109" y="5214796"/>
            <a:ext cx="4993506" cy="152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TW" sz="2400" b="1" dirty="0">
                <a:solidFill>
                  <a:schemeClr val="tx2">
                    <a:lumMod val="75000"/>
                  </a:schemeClr>
                </a:solidFill>
                <a:ea typeface="微軟正黑體" pitchFamily="34" charset="-120"/>
              </a:rPr>
              <a:t>Big events</a:t>
            </a:r>
            <a:endParaRPr lang="zh-TW" altLang="en-US" sz="2400" b="1" dirty="0">
              <a:solidFill>
                <a:schemeClr val="tx2">
                  <a:lumMod val="75000"/>
                </a:schemeClr>
              </a:solidFill>
              <a:ea typeface="微軟正黑體" pitchFamily="34" charset="-120"/>
            </a:endParaRPr>
          </a:p>
          <a:p>
            <a:pPr marL="285750" indent="-285750">
              <a:lnSpc>
                <a:spcPct val="110000"/>
              </a:lnSpc>
              <a:buClr>
                <a:schemeClr val="accent3"/>
              </a:buClr>
              <a:buFont typeface="Wingdings" panose="05000000000000000000" pitchFamily="2" charset="2"/>
              <a:buChar char="n"/>
            </a:pPr>
            <a:r>
              <a:rPr lang="en-US" altLang="zh-TW" dirty="0">
                <a:solidFill>
                  <a:prstClr val="black"/>
                </a:solidFill>
                <a:ea typeface="微軟正黑體" panose="020B0604030504040204" pitchFamily="34" charset="-120"/>
              </a:rPr>
              <a:t>offering consumers opportunities to experience mobile payment via</a:t>
            </a:r>
            <a:r>
              <a:rPr lang="zh-TW" altLang="en-US" dirty="0">
                <a:solidFill>
                  <a:prstClr val="black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>
                <a:solidFill>
                  <a:prstClr val="black"/>
                </a:solidFill>
                <a:ea typeface="微軟正黑體" panose="020B0604030504040204" pitchFamily="34" charset="-120"/>
              </a:rPr>
              <a:t>Lantern Festival, </a:t>
            </a:r>
            <a:r>
              <a:rPr lang="en-US" altLang="zh-TW" dirty="0">
                <a:solidFill>
                  <a:prstClr val="black"/>
                </a:solidFill>
                <a:ea typeface="微軟正黑體" panose="020B0604030504040204" pitchFamily="34" charset="-120"/>
              </a:rPr>
              <a:t>Agriculture Expo, etc.</a:t>
            </a:r>
            <a:endParaRPr lang="zh-TW" altLang="en-US" dirty="0">
              <a:solidFill>
                <a:srgbClr val="FF0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33173" y="1987386"/>
            <a:ext cx="2554651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400" b="1" dirty="0">
                <a:solidFill>
                  <a:schemeClr val="tx2">
                    <a:lumMod val="75000"/>
                  </a:schemeClr>
                </a:solidFill>
                <a:ea typeface="微軟正黑體" pitchFamily="34" charset="-120"/>
              </a:rPr>
              <a:t>Public Services</a:t>
            </a:r>
            <a:endParaRPr lang="zh-TW" altLang="en-US" sz="2400" b="1" dirty="0">
              <a:solidFill>
                <a:schemeClr val="tx2">
                  <a:lumMod val="75000"/>
                </a:schemeClr>
              </a:solidFill>
              <a:ea typeface="微軟正黑體" pitchFamily="34" charset="-120"/>
            </a:endParaRPr>
          </a:p>
          <a:p>
            <a:pPr marL="285750" lvl="0" indent="-285750">
              <a:buClr>
                <a:schemeClr val="accent3"/>
              </a:buClr>
              <a:buFont typeface="Wingdings" panose="05000000000000000000" pitchFamily="2" charset="2"/>
              <a:buChar char="n"/>
            </a:pPr>
            <a:r>
              <a:rPr lang="en-US" altLang="zh-TW" dirty="0">
                <a:ea typeface="微軟正黑體" panose="020B0604030504040204" pitchFamily="34" charset="-120"/>
              </a:rPr>
              <a:t>gasoline stations,</a:t>
            </a:r>
            <a:r>
              <a:rPr lang="zh-TW" altLang="en-US" dirty="0">
                <a:ea typeface="微軟正黑體" panose="020B0604030504040204" pitchFamily="34" charset="-120"/>
              </a:rPr>
              <a:t> </a:t>
            </a:r>
            <a:r>
              <a:rPr lang="en-US" altLang="zh-TW">
                <a:ea typeface="微軟正黑體" panose="020B0604030504040204" pitchFamily="34" charset="-120"/>
              </a:rPr>
              <a:t> medical </a:t>
            </a:r>
            <a:r>
              <a:rPr lang="en-US" altLang="zh-TW" dirty="0">
                <a:ea typeface="微軟正黑體" panose="020B0604030504040204" pitchFamily="34" charset="-120"/>
              </a:rPr>
              <a:t>centers, taxes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  <a:ea typeface="微軟正黑體" panose="020B0604030504040204" pitchFamily="34" charset="-120"/>
              </a:rPr>
              <a:t>, </a:t>
            </a:r>
            <a:r>
              <a:rPr lang="en-US" altLang="zh-TW" dirty="0">
                <a:solidFill>
                  <a:prstClr val="black"/>
                </a:solidFill>
                <a:ea typeface="微軟正黑體" panose="020B0604030504040204" pitchFamily="34" charset="-120"/>
              </a:rPr>
              <a:t>utility bills, etc.</a:t>
            </a:r>
            <a:endParaRPr lang="zh-TW" altLang="en-US" dirty="0">
              <a:solidFill>
                <a:prstClr val="black"/>
              </a:solidFill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98042" y="4365104"/>
            <a:ext cx="3213980" cy="228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sz="2400" b="1" dirty="0">
                <a:solidFill>
                  <a:schemeClr val="tx2">
                    <a:lumMod val="75000"/>
                  </a:schemeClr>
                </a:solidFill>
                <a:ea typeface="微軟正黑體" pitchFamily="34" charset="-120"/>
              </a:rPr>
              <a:t>Friendly Environment</a:t>
            </a:r>
            <a:endParaRPr lang="zh-TW" altLang="en-US" sz="2400" b="1" dirty="0">
              <a:solidFill>
                <a:schemeClr val="tx2">
                  <a:lumMod val="75000"/>
                </a:schemeClr>
              </a:solidFill>
              <a:ea typeface="微軟正黑體" pitchFamily="34" charset="-120"/>
            </a:endParaRPr>
          </a:p>
          <a:p>
            <a:pPr marL="285750" lvl="0" indent="-285750">
              <a:lnSpc>
                <a:spcPct val="110000"/>
              </a:lnSpc>
              <a:buClr>
                <a:schemeClr val="accent3"/>
              </a:buClr>
              <a:buFont typeface="Wingdings" panose="05000000000000000000" pitchFamily="2" charset="2"/>
              <a:buChar char="n"/>
            </a:pPr>
            <a:r>
              <a:rPr lang="en-US" altLang="zh-TW" dirty="0">
                <a:solidFill>
                  <a:prstClr val="black"/>
                </a:solidFill>
                <a:ea typeface="微軟正黑體" panose="020B0604030504040204" pitchFamily="34" charset="-120"/>
              </a:rPr>
              <a:t>strengthening infrastructure, incl. </a:t>
            </a:r>
            <a:r>
              <a:rPr lang="en-US" altLang="zh-TW" dirty="0">
                <a:ea typeface="微軟正黑體" panose="020B0604030504040204" pitchFamily="34" charset="-120"/>
              </a:rPr>
              <a:t>cyber security</a:t>
            </a:r>
            <a:r>
              <a:rPr lang="en-US" altLang="zh-TW" dirty="0">
                <a:solidFill>
                  <a:prstClr val="black"/>
                </a:solidFill>
                <a:ea typeface="微軟正黑體" panose="020B0604030504040204" pitchFamily="34" charset="-120"/>
              </a:rPr>
              <a:t>, mobile internet, etc. </a:t>
            </a:r>
          </a:p>
          <a:p>
            <a:pPr marL="285750" lvl="0" indent="-285750">
              <a:lnSpc>
                <a:spcPct val="110000"/>
              </a:lnSpc>
              <a:buClr>
                <a:schemeClr val="accent3"/>
              </a:buClr>
              <a:buFont typeface="Wingdings" panose="05000000000000000000" pitchFamily="2" charset="2"/>
              <a:buChar char="n"/>
            </a:pPr>
            <a:r>
              <a:rPr lang="en-US" altLang="zh-TW" dirty="0">
                <a:solidFill>
                  <a:prstClr val="black"/>
                </a:solidFill>
                <a:ea typeface="微軟正黑體" panose="020B0604030504040204" pitchFamily="34" charset="-120"/>
              </a:rPr>
              <a:t>adjusting financial regulation</a:t>
            </a:r>
          </a:p>
          <a:p>
            <a:pPr marL="285750" lvl="0" indent="-285750">
              <a:lnSpc>
                <a:spcPct val="110000"/>
              </a:lnSpc>
              <a:buClr>
                <a:schemeClr val="accent3"/>
              </a:buClr>
              <a:buFont typeface="Wingdings" panose="05000000000000000000" pitchFamily="2" charset="2"/>
              <a:buChar char="n"/>
            </a:pPr>
            <a:r>
              <a:rPr lang="en-US" altLang="zh-TW" dirty="0">
                <a:ea typeface="微軟正黑體" panose="020B0604030504040204" pitchFamily="34" charset="-120"/>
              </a:rPr>
              <a:t>establishing an e-payment cross-institution platform</a:t>
            </a:r>
            <a:endParaRPr lang="zh-TW" altLang="en-US" dirty="0">
              <a:ea typeface="微軟正黑體" panose="020B0604030504040204" pitchFamily="34" charset="-120"/>
            </a:endParaRPr>
          </a:p>
        </p:txBody>
      </p:sp>
      <p:pic>
        <p:nvPicPr>
          <p:cNvPr id="1032" name="Picture 8" descr="ãè¡åæ¯ä»ãçåçæå°çµæ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17" b="89968" l="3659" r="2993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23" t="14006" r="69983" b="11504"/>
          <a:stretch/>
        </p:blipFill>
        <p:spPr bwMode="auto">
          <a:xfrm>
            <a:off x="4149236" y="3324180"/>
            <a:ext cx="683498" cy="118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1077903" y="174679"/>
            <a:ext cx="7670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sz="3200" b="1" dirty="0">
                <a:solidFill>
                  <a:srgbClr val="9BBB59">
                    <a:lumMod val="50000"/>
                  </a:srgbClr>
                </a:solidFill>
                <a:ea typeface="微軟正黑體" panose="020B0604030504040204" pitchFamily="34" charset="-120"/>
              </a:rPr>
              <a:t>The Achievement of Mobile Payment Policy </a:t>
            </a:r>
            <a:endParaRPr lang="zh-TW" altLang="en-US" sz="1400" dirty="0">
              <a:solidFill>
                <a:prstClr val="black"/>
              </a:solidFill>
            </a:endParaRPr>
          </a:p>
        </p:txBody>
      </p:sp>
      <p:pic>
        <p:nvPicPr>
          <p:cNvPr id="21" name="Picture 2" descr="C:\Users\cmchang\Downloads\price-tag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268" y="2352878"/>
            <a:ext cx="641466" cy="6414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2" name="Picture 3" descr="C:\Users\cmchang\Downloads\ancient (1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982" y="3216956"/>
            <a:ext cx="599434" cy="5994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3" name="Picture 4" descr="C:\Users\cmchang\Downloads\destinati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718" y="3216956"/>
            <a:ext cx="599434" cy="5994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4" name="Picture 7" descr="C:\Users\cmchang\Downloads\fireworks (1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97366"/>
            <a:ext cx="598265" cy="5994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5" name="Picture 5" descr="C:\Users\cmchang\Downloads\online-reservatio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264" y="4437112"/>
            <a:ext cx="659688" cy="65968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64594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208</Words>
  <Application>Microsoft Office PowerPoint</Application>
  <PresentationFormat>如螢幕大小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Arial</vt:lpstr>
      <vt:lpstr>Calibri</vt:lpstr>
      <vt:lpstr>Wingdings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推動雙語政策(字型大小30)</dc:title>
  <dc:creator>平安</dc:creator>
  <cp:lastModifiedBy>陳淑貞</cp:lastModifiedBy>
  <cp:revision>76</cp:revision>
  <cp:lastPrinted>2022-12-21T06:34:52Z</cp:lastPrinted>
  <dcterms:created xsi:type="dcterms:W3CDTF">2018-12-04T01:26:41Z</dcterms:created>
  <dcterms:modified xsi:type="dcterms:W3CDTF">2022-12-21T07:25:08Z</dcterms:modified>
</cp:coreProperties>
</file>