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8" r:id="rId1"/>
  </p:sldMasterIdLst>
  <p:notesMasterIdLst>
    <p:notesMasterId r:id="rId24"/>
  </p:notesMasterIdLst>
  <p:handoutMasterIdLst>
    <p:handoutMasterId r:id="rId25"/>
  </p:handoutMasterIdLst>
  <p:sldIdLst>
    <p:sldId id="741" r:id="rId2"/>
    <p:sldId id="286" r:id="rId3"/>
    <p:sldId id="743" r:id="rId4"/>
    <p:sldId id="745" r:id="rId5"/>
    <p:sldId id="791" r:id="rId6"/>
    <p:sldId id="823" r:id="rId7"/>
    <p:sldId id="824" r:id="rId8"/>
    <p:sldId id="825" r:id="rId9"/>
    <p:sldId id="826" r:id="rId10"/>
    <p:sldId id="827" r:id="rId11"/>
    <p:sldId id="828" r:id="rId12"/>
    <p:sldId id="829" r:id="rId13"/>
    <p:sldId id="830" r:id="rId14"/>
    <p:sldId id="831" r:id="rId15"/>
    <p:sldId id="832" r:id="rId16"/>
    <p:sldId id="833" r:id="rId17"/>
    <p:sldId id="834" r:id="rId18"/>
    <p:sldId id="835" r:id="rId19"/>
    <p:sldId id="836" r:id="rId20"/>
    <p:sldId id="837" r:id="rId21"/>
    <p:sldId id="838" r:id="rId22"/>
    <p:sldId id="839" r:id="rId23"/>
  </p:sldIdLst>
  <p:sldSz cx="9144000" cy="6858000" type="screen4x3"/>
  <p:notesSz cx="6797675" cy="9926638"/>
  <p:defaultTextStyle>
    <a:defPPr>
      <a:defRPr lang="zh-TW"/>
    </a:defPPr>
    <a:lvl1pPr algn="l" rtl="0" fontAlgn="base">
      <a:spcBef>
        <a:spcPct val="0"/>
      </a:spcBef>
      <a:spcAft>
        <a:spcPct val="0"/>
      </a:spcAft>
      <a:defRPr kumimoji="1" sz="1600" b="1" kern="1200">
        <a:solidFill>
          <a:schemeClr val="tx1"/>
        </a:solidFill>
        <a:latin typeface="Verdana" pitchFamily="34" charset="0"/>
        <a:ea typeface="Arial Unicode MS" pitchFamily="34" charset="-120"/>
        <a:cs typeface="Arial Unicode MS" pitchFamily="34" charset="-120"/>
      </a:defRPr>
    </a:lvl1pPr>
    <a:lvl2pPr marL="457200" algn="l" rtl="0" fontAlgn="base">
      <a:spcBef>
        <a:spcPct val="0"/>
      </a:spcBef>
      <a:spcAft>
        <a:spcPct val="0"/>
      </a:spcAft>
      <a:defRPr kumimoji="1" sz="1600" b="1" kern="1200">
        <a:solidFill>
          <a:schemeClr val="tx1"/>
        </a:solidFill>
        <a:latin typeface="Verdana" pitchFamily="34" charset="0"/>
        <a:ea typeface="Arial Unicode MS" pitchFamily="34" charset="-120"/>
        <a:cs typeface="Arial Unicode MS" pitchFamily="34" charset="-120"/>
      </a:defRPr>
    </a:lvl2pPr>
    <a:lvl3pPr marL="914400" algn="l" rtl="0" fontAlgn="base">
      <a:spcBef>
        <a:spcPct val="0"/>
      </a:spcBef>
      <a:spcAft>
        <a:spcPct val="0"/>
      </a:spcAft>
      <a:defRPr kumimoji="1" sz="1600" b="1" kern="1200">
        <a:solidFill>
          <a:schemeClr val="tx1"/>
        </a:solidFill>
        <a:latin typeface="Verdana" pitchFamily="34" charset="0"/>
        <a:ea typeface="Arial Unicode MS" pitchFamily="34" charset="-120"/>
        <a:cs typeface="Arial Unicode MS" pitchFamily="34" charset="-120"/>
      </a:defRPr>
    </a:lvl3pPr>
    <a:lvl4pPr marL="1371600" algn="l" rtl="0" fontAlgn="base">
      <a:spcBef>
        <a:spcPct val="0"/>
      </a:spcBef>
      <a:spcAft>
        <a:spcPct val="0"/>
      </a:spcAft>
      <a:defRPr kumimoji="1" sz="1600" b="1" kern="1200">
        <a:solidFill>
          <a:schemeClr val="tx1"/>
        </a:solidFill>
        <a:latin typeface="Verdana" pitchFamily="34" charset="0"/>
        <a:ea typeface="Arial Unicode MS" pitchFamily="34" charset="-120"/>
        <a:cs typeface="Arial Unicode MS" pitchFamily="34" charset="-120"/>
      </a:defRPr>
    </a:lvl4pPr>
    <a:lvl5pPr marL="1828800" algn="l" rtl="0" fontAlgn="base">
      <a:spcBef>
        <a:spcPct val="0"/>
      </a:spcBef>
      <a:spcAft>
        <a:spcPct val="0"/>
      </a:spcAft>
      <a:defRPr kumimoji="1" sz="1600" b="1" kern="1200">
        <a:solidFill>
          <a:schemeClr val="tx1"/>
        </a:solidFill>
        <a:latin typeface="Verdana" pitchFamily="34" charset="0"/>
        <a:ea typeface="Arial Unicode MS" pitchFamily="34" charset="-120"/>
        <a:cs typeface="Arial Unicode MS" pitchFamily="34" charset="-120"/>
      </a:defRPr>
    </a:lvl5pPr>
    <a:lvl6pPr marL="2286000" algn="l" defTabSz="914400" rtl="0" eaLnBrk="1" latinLnBrk="0" hangingPunct="1">
      <a:defRPr kumimoji="1" sz="1600" b="1" kern="1200">
        <a:solidFill>
          <a:schemeClr val="tx1"/>
        </a:solidFill>
        <a:latin typeface="Verdana" pitchFamily="34" charset="0"/>
        <a:ea typeface="Arial Unicode MS" pitchFamily="34" charset="-120"/>
        <a:cs typeface="Arial Unicode MS" pitchFamily="34" charset="-120"/>
      </a:defRPr>
    </a:lvl6pPr>
    <a:lvl7pPr marL="2743200" algn="l" defTabSz="914400" rtl="0" eaLnBrk="1" latinLnBrk="0" hangingPunct="1">
      <a:defRPr kumimoji="1" sz="1600" b="1" kern="1200">
        <a:solidFill>
          <a:schemeClr val="tx1"/>
        </a:solidFill>
        <a:latin typeface="Verdana" pitchFamily="34" charset="0"/>
        <a:ea typeface="Arial Unicode MS" pitchFamily="34" charset="-120"/>
        <a:cs typeface="Arial Unicode MS" pitchFamily="34" charset="-120"/>
      </a:defRPr>
    </a:lvl7pPr>
    <a:lvl8pPr marL="3200400" algn="l" defTabSz="914400" rtl="0" eaLnBrk="1" latinLnBrk="0" hangingPunct="1">
      <a:defRPr kumimoji="1" sz="1600" b="1" kern="1200">
        <a:solidFill>
          <a:schemeClr val="tx1"/>
        </a:solidFill>
        <a:latin typeface="Verdana" pitchFamily="34" charset="0"/>
        <a:ea typeface="Arial Unicode MS" pitchFamily="34" charset="-120"/>
        <a:cs typeface="Arial Unicode MS" pitchFamily="34" charset="-120"/>
      </a:defRPr>
    </a:lvl8pPr>
    <a:lvl9pPr marL="3657600" algn="l" defTabSz="914400" rtl="0" eaLnBrk="1" latinLnBrk="0" hangingPunct="1">
      <a:defRPr kumimoji="1" sz="1600" b="1" kern="1200">
        <a:solidFill>
          <a:schemeClr val="tx1"/>
        </a:solidFill>
        <a:latin typeface="Verdana" pitchFamily="34" charset="0"/>
        <a:ea typeface="Arial Unicode MS" pitchFamily="34" charset="-120"/>
        <a:cs typeface="Arial Unicode MS" pitchFamily="34" charset="-12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006600"/>
    <a:srgbClr val="FF00FF"/>
    <a:srgbClr val="0000FF"/>
    <a:srgbClr val="CC6600"/>
    <a:srgbClr val="FF9966"/>
    <a:srgbClr val="800000"/>
    <a:srgbClr val="000066"/>
    <a:srgbClr val="0000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26" autoAdjust="0"/>
    <p:restoredTop sz="99122" autoAdjust="0"/>
  </p:normalViewPr>
  <p:slideViewPr>
    <p:cSldViewPr>
      <p:cViewPr>
        <p:scale>
          <a:sx n="100" d="100"/>
          <a:sy n="100" d="100"/>
        </p:scale>
        <p:origin x="-85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7" d="100"/>
          <a:sy n="37" d="100"/>
        </p:scale>
        <p:origin x="-1548" y="-54"/>
      </p:cViewPr>
      <p:guideLst>
        <p:guide orient="horz" pos="3128"/>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hPercent val="34"/>
      <c:rotY val="20"/>
      <c:depthPercent val="20"/>
      <c:rAngAx val="1"/>
    </c:view3D>
    <c:floor>
      <c:thickness val="0"/>
      <c:spPr>
        <a:solidFill>
          <a:srgbClr val="C0C0C0"/>
        </a:solidFill>
        <a:ln w="3175">
          <a:solidFill>
            <a:schemeClr val="tx1"/>
          </a:solidFill>
          <a:prstDash val="solid"/>
        </a:ln>
      </c:spPr>
    </c:floor>
    <c:sideWall>
      <c:thickness val="0"/>
      <c:spPr>
        <a:noFill/>
        <a:ln w="25400">
          <a:noFill/>
        </a:ln>
      </c:spPr>
    </c:sideWall>
    <c:backWall>
      <c:thickness val="0"/>
      <c:spPr>
        <a:noFill/>
        <a:ln w="25400">
          <a:noFill/>
        </a:ln>
      </c:spPr>
    </c:backWall>
    <c:plotArea>
      <c:layout>
        <c:manualLayout>
          <c:layoutTarget val="inner"/>
          <c:xMode val="edge"/>
          <c:yMode val="edge"/>
          <c:x val="3.6818851251840944E-2"/>
          <c:y val="7.4688796680497924E-2"/>
          <c:w val="0.94256259204712811"/>
          <c:h val="0.80497925311203322"/>
        </c:manualLayout>
      </c:layout>
      <c:bar3DChart>
        <c:barDir val="col"/>
        <c:grouping val="clustered"/>
        <c:varyColors val="0"/>
        <c:ser>
          <c:idx val="0"/>
          <c:order val="0"/>
          <c:tx>
            <c:strRef>
              <c:f>Sheet1!$A$2</c:f>
              <c:strCache>
                <c:ptCount val="1"/>
                <c:pt idx="0">
                  <c:v>2010-2012</c:v>
                </c:pt>
              </c:strCache>
            </c:strRef>
          </c:tx>
          <c:spPr>
            <a:solidFill>
              <a:srgbClr val="99CCFF"/>
            </a:solidFill>
            <a:ln w="15364">
              <a:solidFill>
                <a:schemeClr val="tx1"/>
              </a:solidFill>
              <a:prstDash val="solid"/>
            </a:ln>
          </c:spPr>
          <c:invertIfNegative val="0"/>
          <c:dLbls>
            <c:dLbl>
              <c:idx val="0"/>
              <c:layout>
                <c:manualLayout>
                  <c:x val="2.9966443018148718E-3"/>
                  <c:y val="1.3082153126763591E-3"/>
                </c:manualLayout>
              </c:layout>
              <c:showLegendKey val="0"/>
              <c:showVal val="1"/>
              <c:showCatName val="0"/>
              <c:showSerName val="0"/>
              <c:showPercent val="0"/>
              <c:showBubbleSize val="0"/>
            </c:dLbl>
            <c:dLbl>
              <c:idx val="1"/>
              <c:layout>
                <c:manualLayout>
                  <c:x val="3.9533530780621962E-3"/>
                  <c:y val="2.3963523330914695E-2"/>
                </c:manualLayout>
              </c:layout>
              <c:showLegendKey val="0"/>
              <c:showVal val="1"/>
              <c:showCatName val="0"/>
              <c:showSerName val="0"/>
              <c:showPercent val="0"/>
              <c:showBubbleSize val="0"/>
            </c:dLbl>
            <c:dLbl>
              <c:idx val="2"/>
              <c:layout>
                <c:manualLayout>
                  <c:x val="1.7467486215242127E-5"/>
                  <c:y val="-4.5140773785529373E-3"/>
                </c:manualLayout>
              </c:layout>
              <c:showLegendKey val="0"/>
              <c:showVal val="1"/>
              <c:showCatName val="0"/>
              <c:showSerName val="0"/>
              <c:showPercent val="0"/>
              <c:showBubbleSize val="0"/>
            </c:dLbl>
            <c:dLbl>
              <c:idx val="3"/>
              <c:layout>
                <c:manualLayout>
                  <c:x val="-0.41272334121957988"/>
                  <c:y val="3.4016843161732702E-18"/>
                </c:manualLayout>
              </c:layout>
              <c:showLegendKey val="0"/>
              <c:showVal val="1"/>
              <c:showCatName val="0"/>
              <c:showSerName val="0"/>
              <c:showPercent val="0"/>
              <c:showBubbleSize val="0"/>
            </c:dLbl>
            <c:dLbl>
              <c:idx val="4"/>
              <c:layout>
                <c:manualLayout>
                  <c:x val="1.795269416566552E-3"/>
                  <c:y val="1.4455223813746915E-2"/>
                </c:manualLayout>
              </c:layout>
              <c:showLegendKey val="0"/>
              <c:showVal val="1"/>
              <c:showCatName val="0"/>
              <c:showSerName val="0"/>
              <c:showPercent val="0"/>
              <c:showBubbleSize val="0"/>
            </c:dLbl>
            <c:dLbl>
              <c:idx val="5"/>
              <c:layout>
                <c:manualLayout>
                  <c:x val="1.0759486300638728E-3"/>
                  <c:y val="2.3447188555355495E-2"/>
                </c:manualLayout>
              </c:layout>
              <c:showLegendKey val="0"/>
              <c:showVal val="1"/>
              <c:showCatName val="0"/>
              <c:showSerName val="0"/>
              <c:showPercent val="0"/>
              <c:showBubbleSize val="0"/>
            </c:dLbl>
            <c:dLbl>
              <c:idx val="6"/>
              <c:layout>
                <c:manualLayout>
                  <c:x val="-1.3873308322480849E-3"/>
                  <c:y val="1.4053550473426317E-2"/>
                </c:manualLayout>
              </c:layout>
              <c:showLegendKey val="0"/>
              <c:showVal val="1"/>
              <c:showCatName val="0"/>
              <c:showSerName val="0"/>
              <c:showPercent val="0"/>
              <c:showBubbleSize val="0"/>
            </c:dLbl>
            <c:dLbl>
              <c:idx val="7"/>
              <c:layout>
                <c:manualLayout>
                  <c:x val="-4.306220560007608E-4"/>
                  <c:y val="-2.9826305841462648E-3"/>
                </c:manualLayout>
              </c:layout>
              <c:showLegendKey val="0"/>
              <c:showVal val="1"/>
              <c:showCatName val="0"/>
              <c:showSerName val="0"/>
              <c:showPercent val="0"/>
              <c:showBubbleSize val="0"/>
            </c:dLbl>
            <c:dLbl>
              <c:idx val="8"/>
              <c:layout>
                <c:manualLayout>
                  <c:x val="1.9310063406974961E-3"/>
                  <c:y val="-4.0063422106366396E-3"/>
                </c:manualLayout>
              </c:layout>
              <c:showLegendKey val="0"/>
              <c:showVal val="1"/>
              <c:showCatName val="0"/>
              <c:showSerName val="0"/>
              <c:showPercent val="0"/>
              <c:showBubbleSize val="0"/>
            </c:dLbl>
            <c:numFmt formatCode="0.0_);[Red]\(0.0\)" sourceLinked="0"/>
            <c:spPr>
              <a:noFill/>
              <a:ln w="30728">
                <a:noFill/>
              </a:ln>
            </c:spPr>
            <c:txPr>
              <a:bodyPr/>
              <a:lstStyle/>
              <a:p>
                <a:pPr>
                  <a:defRPr sz="1500" b="0" i="0" u="none" strike="noStrike" baseline="0">
                    <a:solidFill>
                      <a:schemeClr val="tx1"/>
                    </a:solidFill>
                    <a:latin typeface="Times New Roman"/>
                    <a:ea typeface="Times New Roman"/>
                    <a:cs typeface="Times New Roman"/>
                  </a:defRPr>
                </a:pPr>
                <a:endParaRPr lang="zh-TW"/>
              </a:p>
            </c:txPr>
            <c:showLegendKey val="0"/>
            <c:showVal val="1"/>
            <c:showCatName val="0"/>
            <c:showSerName val="0"/>
            <c:showPercent val="0"/>
            <c:showBubbleSize val="0"/>
            <c:showLeaderLines val="0"/>
          </c:dLbls>
          <c:cat>
            <c:strRef>
              <c:f>Sheet1!$B$1:$J$1</c:f>
              <c:strCache>
                <c:ptCount val="9"/>
                <c:pt idx="0">
                  <c:v>世界</c:v>
                </c:pt>
                <c:pt idx="1">
                  <c:v>先進經濟體</c:v>
                </c:pt>
                <c:pt idx="2">
                  <c:v>新興經濟體</c:v>
                </c:pt>
                <c:pt idx="3">
                  <c:v>0</c:v>
                </c:pt>
                <c:pt idx="4">
                  <c:v>美國</c:v>
                </c:pt>
                <c:pt idx="5">
                  <c:v>歐盟</c:v>
                </c:pt>
                <c:pt idx="6">
                  <c:v>日本</c:v>
                </c:pt>
                <c:pt idx="7">
                  <c:v>中國</c:v>
                </c:pt>
                <c:pt idx="8">
                  <c:v>印度</c:v>
                </c:pt>
              </c:strCache>
            </c:strRef>
          </c:cat>
          <c:val>
            <c:numRef>
              <c:f>Sheet1!$B$2:$J$2</c:f>
              <c:numCache>
                <c:formatCode>General</c:formatCode>
                <c:ptCount val="9"/>
                <c:pt idx="0">
                  <c:v>3.3</c:v>
                </c:pt>
                <c:pt idx="1">
                  <c:v>1.9</c:v>
                </c:pt>
                <c:pt idx="2">
                  <c:v>6.1</c:v>
                </c:pt>
                <c:pt idx="4">
                  <c:v>2.1</c:v>
                </c:pt>
                <c:pt idx="5">
                  <c:v>1.1000000000000001</c:v>
                </c:pt>
                <c:pt idx="6">
                  <c:v>2.1</c:v>
                </c:pt>
                <c:pt idx="7">
                  <c:v>9.1</c:v>
                </c:pt>
                <c:pt idx="8">
                  <c:v>7.2</c:v>
                </c:pt>
              </c:numCache>
            </c:numRef>
          </c:val>
        </c:ser>
        <c:ser>
          <c:idx val="1"/>
          <c:order val="1"/>
          <c:tx>
            <c:strRef>
              <c:f>Sheet1!$A$3</c:f>
              <c:strCache>
                <c:ptCount val="1"/>
                <c:pt idx="0">
                  <c:v>2013-2016</c:v>
                </c:pt>
              </c:strCache>
            </c:strRef>
          </c:tx>
          <c:spPr>
            <a:pattFill prst="dkDnDiag">
              <a:fgClr>
                <a:srgbClr xmlns:mc="http://schemas.openxmlformats.org/markup-compatibility/2006" xmlns:a14="http://schemas.microsoft.com/office/drawing/2010/main" val="FF99CC" mc:Ignorable="a14" a14:legacySpreadsheetColorIndex="45"/>
              </a:fgClr>
              <a:bgClr>
                <a:srgbClr xmlns:mc="http://schemas.openxmlformats.org/markup-compatibility/2006" xmlns:a14="http://schemas.microsoft.com/office/drawing/2010/main" val="FFFFFF" mc:Ignorable="a14" a14:legacySpreadsheetColorIndex="9"/>
              </a:bgClr>
            </a:pattFill>
            <a:ln w="15364">
              <a:solidFill>
                <a:schemeClr val="tx1"/>
              </a:solidFill>
              <a:prstDash val="solid"/>
            </a:ln>
          </c:spPr>
          <c:invertIfNegative val="0"/>
          <c:dLbls>
            <c:dLbl>
              <c:idx val="0"/>
              <c:layout>
                <c:manualLayout>
                  <c:x val="1.4763664911507774E-3"/>
                  <c:y val="-2.1048972973941399E-2"/>
                </c:manualLayout>
              </c:layout>
              <c:showLegendKey val="0"/>
              <c:showVal val="1"/>
              <c:showCatName val="0"/>
              <c:showSerName val="0"/>
              <c:showPercent val="0"/>
              <c:showBubbleSize val="0"/>
            </c:dLbl>
            <c:dLbl>
              <c:idx val="1"/>
              <c:layout>
                <c:manualLayout>
                  <c:x val="9.6034783587549953E-4"/>
                  <c:y val="9.9074646385925308E-3"/>
                </c:manualLayout>
              </c:layout>
              <c:showLegendKey val="0"/>
              <c:showVal val="1"/>
              <c:showCatName val="0"/>
              <c:showSerName val="0"/>
              <c:showPercent val="0"/>
              <c:showBubbleSize val="0"/>
            </c:dLbl>
            <c:dLbl>
              <c:idx val="2"/>
              <c:layout>
                <c:manualLayout>
                  <c:x val="1.4425232366087459E-3"/>
                  <c:y val="-5.4396101511201885E-3"/>
                </c:manualLayout>
              </c:layout>
              <c:showLegendKey val="0"/>
              <c:showVal val="1"/>
              <c:showCatName val="0"/>
              <c:showSerName val="0"/>
              <c:showPercent val="0"/>
              <c:showBubbleSize val="0"/>
            </c:dLbl>
            <c:dLbl>
              <c:idx val="3"/>
              <c:layout>
                <c:manualLayout>
                  <c:x val="1.9220516100218788E-2"/>
                  <c:y val="3.4016843161732702E-18"/>
                </c:manualLayout>
              </c:layout>
              <c:showLegendKey val="0"/>
              <c:showVal val="1"/>
              <c:showCatName val="0"/>
              <c:showSerName val="0"/>
              <c:showPercent val="0"/>
              <c:showBubbleSize val="0"/>
            </c:dLbl>
            <c:dLbl>
              <c:idx val="4"/>
              <c:layout>
                <c:manualLayout>
                  <c:x val="-1.3333514477634825E-3"/>
                  <c:y val="9.233828706565263E-4"/>
                </c:manualLayout>
              </c:layout>
              <c:showLegendKey val="0"/>
              <c:showVal val="1"/>
              <c:showCatName val="0"/>
              <c:showSerName val="0"/>
              <c:showPercent val="0"/>
              <c:showBubbleSize val="0"/>
            </c:dLbl>
            <c:dLbl>
              <c:idx val="5"/>
              <c:layout>
                <c:manualLayout>
                  <c:x val="9.6046913786310541E-4"/>
                  <c:y val="1.3540798867718327E-2"/>
                </c:manualLayout>
              </c:layout>
              <c:showLegendKey val="0"/>
              <c:showVal val="1"/>
              <c:showCatName val="0"/>
              <c:showSerName val="0"/>
              <c:showPercent val="0"/>
              <c:showBubbleSize val="0"/>
            </c:dLbl>
            <c:dLbl>
              <c:idx val="6"/>
              <c:layout>
                <c:manualLayout>
                  <c:x val="6.1998658885225027E-3"/>
                  <c:y val="1.43380541596123E-2"/>
                </c:manualLayout>
              </c:layout>
              <c:showLegendKey val="0"/>
              <c:showVal val="1"/>
              <c:showCatName val="0"/>
              <c:showSerName val="0"/>
              <c:showPercent val="0"/>
              <c:showBubbleSize val="0"/>
            </c:dLbl>
            <c:dLbl>
              <c:idx val="7"/>
              <c:layout>
                <c:manualLayout>
                  <c:x val="5.5483529130916061E-3"/>
                  <c:y val="1.3903773973645785E-2"/>
                </c:manualLayout>
              </c:layout>
              <c:showLegendKey val="0"/>
              <c:showVal val="1"/>
              <c:showCatName val="0"/>
              <c:showSerName val="0"/>
              <c:showPercent val="0"/>
              <c:showBubbleSize val="0"/>
            </c:dLbl>
            <c:dLbl>
              <c:idx val="8"/>
              <c:layout>
                <c:manualLayout>
                  <c:x val="1.4768516991012007E-3"/>
                  <c:y val="-2.8027554576155796E-3"/>
                </c:manualLayout>
              </c:layout>
              <c:showLegendKey val="0"/>
              <c:showVal val="1"/>
              <c:showCatName val="0"/>
              <c:showSerName val="0"/>
              <c:showPercent val="0"/>
              <c:showBubbleSize val="0"/>
            </c:dLbl>
            <c:numFmt formatCode="0.0_);[Red]\(0.0\)" sourceLinked="0"/>
            <c:spPr>
              <a:noFill/>
              <a:ln w="30728">
                <a:noFill/>
              </a:ln>
            </c:spPr>
            <c:txPr>
              <a:bodyPr/>
              <a:lstStyle/>
              <a:p>
                <a:pPr>
                  <a:defRPr sz="1500" b="0" i="0" u="none" strike="noStrike" baseline="0">
                    <a:solidFill>
                      <a:schemeClr val="tx1"/>
                    </a:solidFill>
                    <a:latin typeface="Times New Roman"/>
                    <a:ea typeface="Times New Roman"/>
                    <a:cs typeface="Times New Roman"/>
                  </a:defRPr>
                </a:pPr>
                <a:endParaRPr lang="zh-TW"/>
              </a:p>
            </c:txPr>
            <c:showLegendKey val="0"/>
            <c:showVal val="1"/>
            <c:showCatName val="0"/>
            <c:showSerName val="0"/>
            <c:showPercent val="0"/>
            <c:showBubbleSize val="0"/>
            <c:showLeaderLines val="0"/>
          </c:dLbls>
          <c:cat>
            <c:strRef>
              <c:f>Sheet1!$B$1:$J$1</c:f>
              <c:strCache>
                <c:ptCount val="9"/>
                <c:pt idx="0">
                  <c:v>世界</c:v>
                </c:pt>
                <c:pt idx="1">
                  <c:v>先進經濟體</c:v>
                </c:pt>
                <c:pt idx="2">
                  <c:v>新興經濟體</c:v>
                </c:pt>
                <c:pt idx="3">
                  <c:v>0</c:v>
                </c:pt>
                <c:pt idx="4">
                  <c:v>美國</c:v>
                </c:pt>
                <c:pt idx="5">
                  <c:v>歐盟</c:v>
                </c:pt>
                <c:pt idx="6">
                  <c:v>日本</c:v>
                </c:pt>
                <c:pt idx="7">
                  <c:v>中國</c:v>
                </c:pt>
                <c:pt idx="8">
                  <c:v>印度</c:v>
                </c:pt>
              </c:strCache>
            </c:strRef>
          </c:cat>
          <c:val>
            <c:numRef>
              <c:f>Sheet1!$B$3:$J$3</c:f>
              <c:numCache>
                <c:formatCode>General</c:formatCode>
                <c:ptCount val="9"/>
                <c:pt idx="0">
                  <c:v>3.5</c:v>
                </c:pt>
                <c:pt idx="1">
                  <c:v>2</c:v>
                </c:pt>
                <c:pt idx="2">
                  <c:v>5.6</c:v>
                </c:pt>
                <c:pt idx="4">
                  <c:v>2.7</c:v>
                </c:pt>
                <c:pt idx="5">
                  <c:v>1.2</c:v>
                </c:pt>
                <c:pt idx="6">
                  <c:v>1.4</c:v>
                </c:pt>
                <c:pt idx="7">
                  <c:v>8.1999999999999993</c:v>
                </c:pt>
                <c:pt idx="8">
                  <c:v>7.2</c:v>
                </c:pt>
              </c:numCache>
            </c:numRef>
          </c:val>
        </c:ser>
        <c:dLbls>
          <c:showLegendKey val="0"/>
          <c:showVal val="0"/>
          <c:showCatName val="0"/>
          <c:showSerName val="0"/>
          <c:showPercent val="0"/>
          <c:showBubbleSize val="0"/>
        </c:dLbls>
        <c:gapWidth val="40"/>
        <c:gapDepth val="0"/>
        <c:shape val="box"/>
        <c:axId val="23321216"/>
        <c:axId val="38703488"/>
        <c:axId val="0"/>
      </c:bar3DChart>
      <c:catAx>
        <c:axId val="23321216"/>
        <c:scaling>
          <c:orientation val="minMax"/>
        </c:scaling>
        <c:delete val="1"/>
        <c:axPos val="b"/>
        <c:majorTickMark val="out"/>
        <c:minorTickMark val="none"/>
        <c:tickLblPos val="nextTo"/>
        <c:crossAx val="38703488"/>
        <c:crosses val="autoZero"/>
        <c:auto val="1"/>
        <c:lblAlgn val="ctr"/>
        <c:lblOffset val="100"/>
        <c:noMultiLvlLbl val="0"/>
      </c:catAx>
      <c:valAx>
        <c:axId val="38703488"/>
        <c:scaling>
          <c:orientation val="minMax"/>
          <c:max val="10"/>
          <c:min val="0"/>
        </c:scaling>
        <c:delete val="0"/>
        <c:axPos val="l"/>
        <c:numFmt formatCode="General" sourceLinked="1"/>
        <c:majorTickMark val="in"/>
        <c:minorTickMark val="none"/>
        <c:tickLblPos val="nextTo"/>
        <c:spPr>
          <a:ln w="3841">
            <a:solidFill>
              <a:schemeClr val="tx1"/>
            </a:solidFill>
            <a:prstDash val="solid"/>
          </a:ln>
        </c:spPr>
        <c:txPr>
          <a:bodyPr rot="0" vert="horz"/>
          <a:lstStyle/>
          <a:p>
            <a:pPr>
              <a:defRPr sz="1600" b="0" i="0" u="none" strike="noStrike" baseline="0">
                <a:solidFill>
                  <a:schemeClr val="tx1"/>
                </a:solidFill>
                <a:latin typeface="Times New Roman"/>
                <a:ea typeface="Times New Roman"/>
                <a:cs typeface="Times New Roman"/>
              </a:defRPr>
            </a:pPr>
            <a:endParaRPr lang="zh-TW"/>
          </a:p>
        </c:txPr>
        <c:crossAx val="23321216"/>
        <c:crosses val="autoZero"/>
        <c:crossBetween val="between"/>
        <c:majorUnit val="2"/>
        <c:minorUnit val="2"/>
      </c:valAx>
      <c:spPr>
        <a:noFill/>
        <a:ln w="30728">
          <a:noFill/>
        </a:ln>
      </c:spPr>
    </c:plotArea>
    <c:plotVisOnly val="1"/>
    <c:dispBlanksAs val="gap"/>
    <c:showDLblsOverMax val="0"/>
  </c:chart>
  <c:spPr>
    <a:noFill/>
    <a:ln>
      <a:noFill/>
    </a:ln>
  </c:spPr>
  <c:txPr>
    <a:bodyPr/>
    <a:lstStyle/>
    <a:p>
      <a:pPr>
        <a:defRPr sz="1270" b="1" i="0" u="none" strike="noStrike" baseline="0">
          <a:solidFill>
            <a:schemeClr val="tx1"/>
          </a:solidFill>
          <a:latin typeface="新細明體"/>
          <a:ea typeface="新細明體"/>
          <a:cs typeface="新細明體"/>
        </a:defRPr>
      </a:pPr>
      <a:endParaRPr lang="zh-TW"/>
    </a:p>
  </c:txPr>
  <c:externalData r:id="rId1">
    <c:autoUpdate val="0"/>
  </c:externalData>
</c:chartSpace>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4738" name="Rectangle 2"/>
          <p:cNvSpPr>
            <a:spLocks noGrp="1" noChangeArrowheads="1"/>
          </p:cNvSpPr>
          <p:nvPr>
            <p:ph type="hdr" sz="quarter"/>
          </p:nvPr>
        </p:nvSpPr>
        <p:spPr bwMode="auto">
          <a:xfrm>
            <a:off x="0" y="0"/>
            <a:ext cx="294481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896" tIns="45455" rIns="90896" bIns="45455" numCol="1" anchor="t" anchorCtr="0" compatLnSpc="1">
            <a:prstTxWarp prst="textNoShape">
              <a:avLst/>
            </a:prstTxWarp>
          </a:bodyPr>
          <a:lstStyle>
            <a:lvl1pPr algn="l" defTabSz="912664">
              <a:defRPr sz="1200" b="0">
                <a:latin typeface="Arial" charset="0"/>
                <a:ea typeface="新細明體" pitchFamily="18" charset="-120"/>
              </a:defRPr>
            </a:lvl1pPr>
          </a:lstStyle>
          <a:p>
            <a:pPr>
              <a:defRPr/>
            </a:pPr>
            <a:endParaRPr lang="en-US" altLang="zh-TW"/>
          </a:p>
        </p:txBody>
      </p:sp>
      <p:sp>
        <p:nvSpPr>
          <p:cNvPr id="244739" name="Rectangle 3"/>
          <p:cNvSpPr>
            <a:spLocks noGrp="1" noChangeArrowheads="1"/>
          </p:cNvSpPr>
          <p:nvPr>
            <p:ph type="dt" sz="quarter" idx="1"/>
          </p:nvPr>
        </p:nvSpPr>
        <p:spPr bwMode="auto">
          <a:xfrm>
            <a:off x="3851275" y="0"/>
            <a:ext cx="294481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896" tIns="45455" rIns="90896" bIns="45455" numCol="1" anchor="t" anchorCtr="0" compatLnSpc="1">
            <a:prstTxWarp prst="textNoShape">
              <a:avLst/>
            </a:prstTxWarp>
          </a:bodyPr>
          <a:lstStyle>
            <a:lvl1pPr algn="r" defTabSz="912664">
              <a:defRPr sz="1200" b="0">
                <a:latin typeface="Arial" charset="0"/>
                <a:ea typeface="新細明體" pitchFamily="18" charset="-120"/>
              </a:defRPr>
            </a:lvl1pPr>
          </a:lstStyle>
          <a:p>
            <a:pPr>
              <a:defRPr/>
            </a:pPr>
            <a:endParaRPr lang="en-US" altLang="zh-TW"/>
          </a:p>
        </p:txBody>
      </p:sp>
      <p:sp>
        <p:nvSpPr>
          <p:cNvPr id="244740" name="Rectangle 4"/>
          <p:cNvSpPr>
            <a:spLocks noGrp="1" noChangeArrowheads="1"/>
          </p:cNvSpPr>
          <p:nvPr>
            <p:ph type="ftr" sz="quarter" idx="2"/>
          </p:nvPr>
        </p:nvSpPr>
        <p:spPr bwMode="auto">
          <a:xfrm>
            <a:off x="0" y="9429750"/>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896" tIns="45455" rIns="90896" bIns="45455" numCol="1" anchor="b" anchorCtr="0" compatLnSpc="1">
            <a:prstTxWarp prst="textNoShape">
              <a:avLst/>
            </a:prstTxWarp>
          </a:bodyPr>
          <a:lstStyle>
            <a:lvl1pPr algn="l" defTabSz="912664">
              <a:defRPr sz="1200" b="0">
                <a:latin typeface="Arial" charset="0"/>
                <a:ea typeface="新細明體" pitchFamily="18" charset="-120"/>
              </a:defRPr>
            </a:lvl1pPr>
          </a:lstStyle>
          <a:p>
            <a:pPr>
              <a:defRPr/>
            </a:pPr>
            <a:endParaRPr lang="en-US" altLang="zh-TW"/>
          </a:p>
        </p:txBody>
      </p:sp>
      <p:sp>
        <p:nvSpPr>
          <p:cNvPr id="244741" name="Rectangle 5"/>
          <p:cNvSpPr>
            <a:spLocks noGrp="1" noChangeArrowheads="1"/>
          </p:cNvSpPr>
          <p:nvPr>
            <p:ph type="sldNum" sz="quarter" idx="3"/>
          </p:nvPr>
        </p:nvSpPr>
        <p:spPr bwMode="auto">
          <a:xfrm>
            <a:off x="3851275" y="9429750"/>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896" tIns="45455" rIns="90896" bIns="45455" numCol="1" anchor="b" anchorCtr="0" compatLnSpc="1">
            <a:prstTxWarp prst="textNoShape">
              <a:avLst/>
            </a:prstTxWarp>
          </a:bodyPr>
          <a:lstStyle>
            <a:lvl1pPr algn="r" defTabSz="912664">
              <a:defRPr sz="1200" b="0">
                <a:latin typeface="Arial" charset="0"/>
                <a:ea typeface="新細明體" pitchFamily="18" charset="-120"/>
              </a:defRPr>
            </a:lvl1pPr>
          </a:lstStyle>
          <a:p>
            <a:pPr>
              <a:defRPr/>
            </a:pPr>
            <a:fld id="{CFD4E2BE-2D8A-4DE3-84E6-056313E3130E}" type="slidenum">
              <a:rPr lang="en-US" altLang="zh-TW"/>
              <a:pPr>
                <a:defRPr/>
              </a:pPr>
              <a:t>‹#›</a:t>
            </a:fld>
            <a:endParaRPr lang="en-US" altLang="zh-TW" dirty="0"/>
          </a:p>
        </p:txBody>
      </p:sp>
    </p:spTree>
    <p:extLst>
      <p:ext uri="{BB962C8B-B14F-4D97-AF65-F5344CB8AC3E}">
        <p14:creationId xmlns:p14="http://schemas.microsoft.com/office/powerpoint/2010/main" val="19110716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0050"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42" tIns="46265" rIns="92542" bIns="46265" numCol="1" anchor="t" anchorCtr="0" compatLnSpc="1">
            <a:prstTxWarp prst="textNoShape">
              <a:avLst/>
            </a:prstTxWarp>
          </a:bodyPr>
          <a:lstStyle>
            <a:lvl1pPr algn="l" defTabSz="930123">
              <a:defRPr sz="1200" b="0">
                <a:latin typeface="Arial" charset="0"/>
                <a:ea typeface="新細明體" pitchFamily="18" charset="-120"/>
              </a:defRPr>
            </a:lvl1pPr>
          </a:lstStyle>
          <a:p>
            <a:pPr>
              <a:defRPr/>
            </a:pPr>
            <a:endParaRPr lang="en-US" altLang="zh-TW"/>
          </a:p>
        </p:txBody>
      </p:sp>
      <p:sp>
        <p:nvSpPr>
          <p:cNvPr id="130051"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42" tIns="46265" rIns="92542" bIns="46265" numCol="1" anchor="t" anchorCtr="0" compatLnSpc="1">
            <a:prstTxWarp prst="textNoShape">
              <a:avLst/>
            </a:prstTxWarp>
          </a:bodyPr>
          <a:lstStyle>
            <a:lvl1pPr algn="r" defTabSz="930123">
              <a:defRPr sz="1200" b="0">
                <a:latin typeface="Arial" charset="0"/>
                <a:ea typeface="新細明體" pitchFamily="18" charset="-120"/>
              </a:defRPr>
            </a:lvl1pPr>
          </a:lstStyle>
          <a:p>
            <a:pPr>
              <a:defRPr/>
            </a:pPr>
            <a:endParaRPr lang="en-US" altLang="zh-TW"/>
          </a:p>
        </p:txBody>
      </p:sp>
      <p:sp>
        <p:nvSpPr>
          <p:cNvPr id="25604" name="Rectangle 4"/>
          <p:cNvSpPr>
            <a:spLocks noGrp="1" noRot="1" noChangeAspect="1" noChangeArrowheads="1" noTextEdit="1"/>
          </p:cNvSpPr>
          <p:nvPr>
            <p:ph type="sldImg" idx="2"/>
          </p:nvPr>
        </p:nvSpPr>
        <p:spPr bwMode="auto">
          <a:xfrm>
            <a:off x="927100"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0053" name="Rectangle 5"/>
          <p:cNvSpPr>
            <a:spLocks noGrp="1" noChangeArrowheads="1"/>
          </p:cNvSpPr>
          <p:nvPr>
            <p:ph type="body" sz="quarter" idx="3"/>
          </p:nvPr>
        </p:nvSpPr>
        <p:spPr bwMode="auto">
          <a:xfrm>
            <a:off x="681038" y="4711700"/>
            <a:ext cx="5438775" cy="447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42" tIns="46265" rIns="92542" bIns="46265"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130054" name="Rectangle 6"/>
          <p:cNvSpPr>
            <a:spLocks noGrp="1" noChangeArrowheads="1"/>
          </p:cNvSpPr>
          <p:nvPr>
            <p:ph type="ftr" sz="quarter" idx="4"/>
          </p:nvPr>
        </p:nvSpPr>
        <p:spPr bwMode="auto">
          <a:xfrm>
            <a:off x="0" y="9429750"/>
            <a:ext cx="29464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42" tIns="46265" rIns="92542" bIns="46265" numCol="1" anchor="b" anchorCtr="0" compatLnSpc="1">
            <a:prstTxWarp prst="textNoShape">
              <a:avLst/>
            </a:prstTxWarp>
          </a:bodyPr>
          <a:lstStyle>
            <a:lvl1pPr algn="l" defTabSz="930123">
              <a:defRPr sz="1200" b="0">
                <a:latin typeface="Arial" charset="0"/>
                <a:ea typeface="新細明體" pitchFamily="18" charset="-120"/>
              </a:defRPr>
            </a:lvl1pPr>
          </a:lstStyle>
          <a:p>
            <a:pPr>
              <a:defRPr/>
            </a:pPr>
            <a:endParaRPr lang="en-US" altLang="zh-TW"/>
          </a:p>
        </p:txBody>
      </p:sp>
      <p:sp>
        <p:nvSpPr>
          <p:cNvPr id="130055" name="Rectangle 7"/>
          <p:cNvSpPr>
            <a:spLocks noGrp="1" noChangeArrowheads="1"/>
          </p:cNvSpPr>
          <p:nvPr>
            <p:ph type="sldNum" sz="quarter" idx="5"/>
          </p:nvPr>
        </p:nvSpPr>
        <p:spPr bwMode="auto">
          <a:xfrm>
            <a:off x="3849688" y="9429750"/>
            <a:ext cx="29464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542" tIns="46265" rIns="92542" bIns="46265" numCol="1" anchor="b" anchorCtr="0" compatLnSpc="1">
            <a:prstTxWarp prst="textNoShape">
              <a:avLst/>
            </a:prstTxWarp>
          </a:bodyPr>
          <a:lstStyle>
            <a:lvl1pPr algn="r" defTabSz="930123">
              <a:defRPr sz="1200" b="0">
                <a:latin typeface="Arial" charset="0"/>
                <a:ea typeface="新細明體" pitchFamily="18" charset="-120"/>
              </a:defRPr>
            </a:lvl1pPr>
          </a:lstStyle>
          <a:p>
            <a:pPr>
              <a:defRPr/>
            </a:pPr>
            <a:fld id="{1C24FD2F-B734-468B-8EA2-58471E2A6659}" type="slidenum">
              <a:rPr lang="en-US" altLang="zh-TW"/>
              <a:pPr>
                <a:defRPr/>
              </a:pPr>
              <a:t>‹#›</a:t>
            </a:fld>
            <a:endParaRPr lang="en-US" altLang="zh-TW" dirty="0"/>
          </a:p>
        </p:txBody>
      </p:sp>
    </p:spTree>
    <p:extLst>
      <p:ext uri="{BB962C8B-B14F-4D97-AF65-F5344CB8AC3E}">
        <p14:creationId xmlns:p14="http://schemas.microsoft.com/office/powerpoint/2010/main" val="31524755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投影片圖像版面配置區 1"/>
          <p:cNvSpPr>
            <a:spLocks noGrp="1" noRot="1" noChangeAspect="1" noTextEdit="1"/>
          </p:cNvSpPr>
          <p:nvPr>
            <p:ph type="sldImg"/>
          </p:nvPr>
        </p:nvSpPr>
        <p:spPr>
          <a:ln/>
        </p:spPr>
      </p:sp>
      <p:sp>
        <p:nvSpPr>
          <p:cNvPr id="26627" name="備忘稿版面配置區 2"/>
          <p:cNvSpPr>
            <a:spLocks noGrp="1"/>
          </p:cNvSpPr>
          <p:nvPr>
            <p:ph type="body" idx="1"/>
          </p:nvPr>
        </p:nvSpPr>
        <p:spPr>
          <a:noFill/>
        </p:spPr>
        <p:txBody>
          <a:bodyPr/>
          <a:lstStyle/>
          <a:p>
            <a:endParaRPr lang="zh-TW" altLang="en-US" smtClean="0">
              <a:latin typeface="Arial" pitchFamily="34" charset="0"/>
            </a:endParaRPr>
          </a:p>
        </p:txBody>
      </p:sp>
      <p:sp>
        <p:nvSpPr>
          <p:cNvPr id="26628" name="投影片編號版面配置區 3"/>
          <p:cNvSpPr txBox="1">
            <a:spLocks noGrp="1"/>
          </p:cNvSpPr>
          <p:nvPr/>
        </p:nvSpPr>
        <p:spPr bwMode="auto">
          <a:xfrm>
            <a:off x="3849688" y="9429750"/>
            <a:ext cx="29464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542" tIns="46265" rIns="92542" bIns="46265" anchor="b"/>
          <a:lstStyle>
            <a:lvl1pPr defTabSz="928688"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defTabSz="928688"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defTabSz="928688"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defTabSz="928688"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defTabSz="928688"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algn="r" eaLnBrk="1" hangingPunct="1"/>
            <a:fld id="{E23DA26D-B435-4C07-95AB-7A1697A636D0}" type="slidenum">
              <a:rPr lang="en-US" altLang="zh-TW" sz="1200" b="0">
                <a:latin typeface="Arial" pitchFamily="34" charset="0"/>
                <a:ea typeface="新細明體" pitchFamily="18" charset="-120"/>
              </a:rPr>
              <a:pPr algn="r" eaLnBrk="1" hangingPunct="1"/>
              <a:t>6</a:t>
            </a:fld>
            <a:endParaRPr lang="en-US" altLang="zh-TW" sz="1200" b="0">
              <a:latin typeface="Arial" pitchFamily="34" charset="0"/>
              <a:ea typeface="新細明體" pitchFamily="18" charset="-12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txBox="1">
            <a:spLocks noGrp="1" noChangeArrowheads="1"/>
          </p:cNvSpPr>
          <p:nvPr/>
        </p:nvSpPr>
        <p:spPr bwMode="auto">
          <a:xfrm>
            <a:off x="3849688" y="9429750"/>
            <a:ext cx="29464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542" tIns="46265" rIns="92542" bIns="46265" anchor="b"/>
          <a:lstStyle>
            <a:lvl1pPr defTabSz="928688"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defTabSz="928688"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defTabSz="928688"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defTabSz="928688"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defTabSz="928688"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algn="r" eaLnBrk="1" hangingPunct="1"/>
            <a:fld id="{CDAD7CC2-6048-4FBA-B244-8653AED1E74B}" type="slidenum">
              <a:rPr lang="en-US" altLang="zh-TW" sz="1200" b="0">
                <a:solidFill>
                  <a:srgbClr val="000000"/>
                </a:solidFill>
                <a:latin typeface="Arial" pitchFamily="34" charset="0"/>
                <a:ea typeface="新細明體" pitchFamily="18" charset="-120"/>
              </a:rPr>
              <a:pPr algn="r" eaLnBrk="1" hangingPunct="1"/>
              <a:t>17</a:t>
            </a:fld>
            <a:endParaRPr lang="en-US" altLang="zh-TW" sz="1200" b="0">
              <a:solidFill>
                <a:srgbClr val="000000"/>
              </a:solidFill>
              <a:latin typeface="Arial" pitchFamily="34" charset="0"/>
              <a:ea typeface="新細明體" pitchFamily="18" charset="-120"/>
            </a:endParaRPr>
          </a:p>
        </p:txBody>
      </p:sp>
      <p:sp>
        <p:nvSpPr>
          <p:cNvPr id="35843" name="Rectangle 2"/>
          <p:cNvSpPr>
            <a:spLocks noGrp="1" noRot="1" noChangeAspect="1" noChangeArrowheads="1" noTextEdit="1"/>
          </p:cNvSpPr>
          <p:nvPr>
            <p:ph type="sldImg"/>
          </p:nvPr>
        </p:nvSpPr>
        <p:spPr>
          <a:xfrm>
            <a:off x="915988" y="744538"/>
            <a:ext cx="4965700" cy="3724275"/>
          </a:xfrm>
          <a:ln/>
        </p:spPr>
      </p:sp>
      <p:sp>
        <p:nvSpPr>
          <p:cNvPr id="35844" name="Rectangle 3"/>
          <p:cNvSpPr>
            <a:spLocks noGrp="1" noChangeArrowheads="1"/>
          </p:cNvSpPr>
          <p:nvPr>
            <p:ph type="body" idx="1"/>
          </p:nvPr>
        </p:nvSpPr>
        <p:spPr>
          <a:xfrm>
            <a:off x="679450" y="4714875"/>
            <a:ext cx="5438775" cy="4467225"/>
          </a:xfrm>
          <a:noFill/>
        </p:spPr>
        <p:txBody>
          <a:bodyPr/>
          <a:lstStyle/>
          <a:p>
            <a:pPr eaLnBrk="1" hangingPunct="1"/>
            <a:endParaRPr lang="zh-TW" altLang="zh-TW"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849688" y="9429750"/>
            <a:ext cx="29464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542" tIns="46265" rIns="92542" bIns="46265" anchor="b"/>
          <a:lstStyle>
            <a:lvl1pPr defTabSz="928688"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defTabSz="928688"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defTabSz="928688"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defTabSz="928688"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defTabSz="928688"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algn="r" eaLnBrk="1" hangingPunct="1"/>
            <a:fld id="{7DD34A30-B2E8-41D6-BD42-6591F10889B5}" type="slidenum">
              <a:rPr lang="en-US" altLang="zh-TW" sz="1200" b="0">
                <a:solidFill>
                  <a:srgbClr val="000000"/>
                </a:solidFill>
                <a:latin typeface="Arial" pitchFamily="34" charset="0"/>
                <a:ea typeface="新細明體" pitchFamily="18" charset="-120"/>
              </a:rPr>
              <a:pPr algn="r" eaLnBrk="1" hangingPunct="1"/>
              <a:t>18</a:t>
            </a:fld>
            <a:endParaRPr lang="en-US" altLang="zh-TW" sz="1200" b="0">
              <a:solidFill>
                <a:srgbClr val="000000"/>
              </a:solidFill>
              <a:latin typeface="Arial" pitchFamily="34" charset="0"/>
              <a:ea typeface="新細明體" pitchFamily="18" charset="-120"/>
            </a:endParaRPr>
          </a:p>
        </p:txBody>
      </p:sp>
      <p:sp>
        <p:nvSpPr>
          <p:cNvPr id="36867" name="Rectangle 2"/>
          <p:cNvSpPr>
            <a:spLocks noGrp="1" noRot="1" noChangeAspect="1" noChangeArrowheads="1" noTextEdit="1"/>
          </p:cNvSpPr>
          <p:nvPr>
            <p:ph type="sldImg"/>
          </p:nvPr>
        </p:nvSpPr>
        <p:spPr>
          <a:xfrm>
            <a:off x="915988" y="744538"/>
            <a:ext cx="4965700" cy="3724275"/>
          </a:xfrm>
          <a:ln/>
        </p:spPr>
      </p:sp>
      <p:sp>
        <p:nvSpPr>
          <p:cNvPr id="36868" name="Rectangle 3"/>
          <p:cNvSpPr>
            <a:spLocks noGrp="1" noChangeArrowheads="1"/>
          </p:cNvSpPr>
          <p:nvPr>
            <p:ph type="body" idx="1"/>
          </p:nvPr>
        </p:nvSpPr>
        <p:spPr>
          <a:xfrm>
            <a:off x="679450" y="4714875"/>
            <a:ext cx="5438775" cy="4467225"/>
          </a:xfrm>
          <a:noFill/>
        </p:spPr>
        <p:txBody>
          <a:bodyPr/>
          <a:lstStyle/>
          <a:p>
            <a:pPr eaLnBrk="1" hangingPunct="1"/>
            <a:endParaRPr lang="zh-TW" altLang="zh-TW"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txBox="1">
            <a:spLocks noGrp="1" noChangeArrowheads="1"/>
          </p:cNvSpPr>
          <p:nvPr/>
        </p:nvSpPr>
        <p:spPr bwMode="auto">
          <a:xfrm>
            <a:off x="3849688" y="9429750"/>
            <a:ext cx="29464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542" tIns="46265" rIns="92542" bIns="46265" anchor="b"/>
          <a:lstStyle>
            <a:lvl1pPr defTabSz="928688"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defTabSz="928688"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defTabSz="928688"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defTabSz="928688"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defTabSz="928688"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algn="r" eaLnBrk="1" hangingPunct="1"/>
            <a:fld id="{F86850A9-8D32-4E29-A98B-2A771C1B5CB9}" type="slidenum">
              <a:rPr lang="en-US" altLang="zh-TW" sz="1200" b="0">
                <a:latin typeface="Arial" pitchFamily="34" charset="0"/>
                <a:ea typeface="新細明體" pitchFamily="18" charset="-120"/>
              </a:rPr>
              <a:pPr algn="r" eaLnBrk="1" hangingPunct="1"/>
              <a:t>20</a:t>
            </a:fld>
            <a:endParaRPr lang="en-US" altLang="zh-TW" sz="1200" b="0">
              <a:latin typeface="Arial" pitchFamily="34" charset="0"/>
              <a:ea typeface="新細明體" pitchFamily="18" charset="-120"/>
            </a:endParaRPr>
          </a:p>
        </p:txBody>
      </p:sp>
      <p:sp>
        <p:nvSpPr>
          <p:cNvPr id="37891" name="Rectangle 2"/>
          <p:cNvSpPr>
            <a:spLocks noGrp="1" noRot="1" noChangeAspect="1" noChangeArrowheads="1" noTextEdit="1"/>
          </p:cNvSpPr>
          <p:nvPr>
            <p:ph type="sldImg"/>
          </p:nvPr>
        </p:nvSpPr>
        <p:spPr>
          <a:xfrm>
            <a:off x="915988" y="744538"/>
            <a:ext cx="4965700" cy="3724275"/>
          </a:xfrm>
          <a:ln/>
        </p:spPr>
      </p:sp>
      <p:sp>
        <p:nvSpPr>
          <p:cNvPr id="37892" name="Rectangle 3"/>
          <p:cNvSpPr>
            <a:spLocks noGrp="1" noChangeArrowheads="1"/>
          </p:cNvSpPr>
          <p:nvPr>
            <p:ph type="body" idx="1"/>
          </p:nvPr>
        </p:nvSpPr>
        <p:spPr>
          <a:xfrm>
            <a:off x="679450" y="4714875"/>
            <a:ext cx="5438775" cy="4467225"/>
          </a:xfrm>
          <a:noFill/>
        </p:spPr>
        <p:txBody>
          <a:bodyPr/>
          <a:lstStyle/>
          <a:p>
            <a:pPr eaLnBrk="1" hangingPunct="1"/>
            <a:endParaRPr lang="zh-TW" altLang="zh-TW"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txBox="1">
            <a:spLocks noGrp="1" noChangeArrowheads="1"/>
          </p:cNvSpPr>
          <p:nvPr/>
        </p:nvSpPr>
        <p:spPr bwMode="auto">
          <a:xfrm>
            <a:off x="3849688" y="9429750"/>
            <a:ext cx="29464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542" tIns="46265" rIns="92542" bIns="46265" anchor="b"/>
          <a:lstStyle>
            <a:lvl1pPr defTabSz="928688"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defTabSz="928688"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defTabSz="928688"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defTabSz="928688"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defTabSz="928688"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algn="r" eaLnBrk="1" hangingPunct="1"/>
            <a:fld id="{D83E5663-DA1E-47F2-8CF2-0F25A56B1D3B}" type="slidenum">
              <a:rPr lang="en-US" altLang="zh-TW" sz="1200" b="0">
                <a:latin typeface="Arial" pitchFamily="34" charset="0"/>
                <a:ea typeface="新細明體" pitchFamily="18" charset="-120"/>
              </a:rPr>
              <a:pPr algn="r" eaLnBrk="1" hangingPunct="1"/>
              <a:t>21</a:t>
            </a:fld>
            <a:endParaRPr lang="en-US" altLang="zh-TW" sz="1200" b="0">
              <a:latin typeface="Arial" pitchFamily="34" charset="0"/>
              <a:ea typeface="新細明體" pitchFamily="18" charset="-120"/>
            </a:endParaRPr>
          </a:p>
        </p:txBody>
      </p:sp>
      <p:sp>
        <p:nvSpPr>
          <p:cNvPr id="38915" name="Rectangle 2"/>
          <p:cNvSpPr>
            <a:spLocks noGrp="1" noRot="1" noChangeAspect="1" noChangeArrowheads="1" noTextEdit="1"/>
          </p:cNvSpPr>
          <p:nvPr>
            <p:ph type="sldImg"/>
          </p:nvPr>
        </p:nvSpPr>
        <p:spPr>
          <a:xfrm>
            <a:off x="915988" y="744538"/>
            <a:ext cx="4967287" cy="3725862"/>
          </a:xfrm>
          <a:ln/>
        </p:spPr>
      </p:sp>
      <p:sp>
        <p:nvSpPr>
          <p:cNvPr id="38916" name="Rectangle 3"/>
          <p:cNvSpPr>
            <a:spLocks noGrp="1" noChangeArrowheads="1"/>
          </p:cNvSpPr>
          <p:nvPr>
            <p:ph type="body" idx="1"/>
          </p:nvPr>
        </p:nvSpPr>
        <p:spPr>
          <a:xfrm>
            <a:off x="674688" y="4714875"/>
            <a:ext cx="5448300" cy="4467225"/>
          </a:xfrm>
          <a:noFill/>
        </p:spPr>
        <p:txBody>
          <a:bodyPr/>
          <a:lstStyle/>
          <a:p>
            <a:pPr eaLnBrk="1" hangingPunct="1"/>
            <a:endParaRPr lang="zh-TW" altLang="zh-TW"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49688" y="9429750"/>
            <a:ext cx="29464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542" tIns="46265" rIns="92542" bIns="46265" anchor="b"/>
          <a:lstStyle>
            <a:lvl1pPr defTabSz="928688"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defTabSz="928688"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defTabSz="928688"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defTabSz="928688"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defTabSz="928688"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algn="r" eaLnBrk="1" hangingPunct="1"/>
            <a:fld id="{D19C406E-E6FA-4094-A1E3-A77FC75A1279}" type="slidenum">
              <a:rPr lang="en-US" altLang="zh-TW" sz="1200" b="0">
                <a:solidFill>
                  <a:srgbClr val="000000"/>
                </a:solidFill>
                <a:latin typeface="Arial" pitchFamily="34" charset="0"/>
                <a:ea typeface="新細明體" pitchFamily="18" charset="-120"/>
              </a:rPr>
              <a:pPr algn="r" eaLnBrk="1" hangingPunct="1"/>
              <a:t>9</a:t>
            </a:fld>
            <a:endParaRPr lang="en-US" altLang="zh-TW" sz="1200" b="0">
              <a:solidFill>
                <a:srgbClr val="000000"/>
              </a:solidFill>
              <a:latin typeface="Arial" pitchFamily="34" charset="0"/>
              <a:ea typeface="新細明體" pitchFamily="18" charset="-120"/>
            </a:endParaRPr>
          </a:p>
        </p:txBody>
      </p:sp>
      <p:sp>
        <p:nvSpPr>
          <p:cNvPr id="27651" name="Rectangle 2"/>
          <p:cNvSpPr>
            <a:spLocks noGrp="1" noRot="1" noChangeAspect="1" noChangeArrowheads="1" noTextEdit="1"/>
          </p:cNvSpPr>
          <p:nvPr>
            <p:ph type="sldImg"/>
          </p:nvPr>
        </p:nvSpPr>
        <p:spPr>
          <a:xfrm>
            <a:off x="928688" y="744538"/>
            <a:ext cx="4965700" cy="3724275"/>
          </a:xfrm>
          <a:ln/>
        </p:spPr>
      </p:sp>
      <p:sp>
        <p:nvSpPr>
          <p:cNvPr id="27652" name="Rectangle 3"/>
          <p:cNvSpPr>
            <a:spLocks noGrp="1" noChangeArrowheads="1"/>
          </p:cNvSpPr>
          <p:nvPr>
            <p:ph type="body" idx="1"/>
          </p:nvPr>
        </p:nvSpPr>
        <p:spPr>
          <a:xfrm>
            <a:off x="681038" y="4711700"/>
            <a:ext cx="5435600" cy="4470400"/>
          </a:xfrm>
          <a:noFill/>
        </p:spPr>
        <p:txBody>
          <a:bodyPr/>
          <a:lstStyle/>
          <a:p>
            <a:pPr eaLnBrk="1" hangingPunct="1"/>
            <a:endParaRPr lang="zh-TW" altLang="zh-TW"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投影片圖像版面配置區 1"/>
          <p:cNvSpPr>
            <a:spLocks noGrp="1" noRot="1" noChangeAspect="1" noTextEdit="1"/>
          </p:cNvSpPr>
          <p:nvPr>
            <p:ph type="sldImg"/>
          </p:nvPr>
        </p:nvSpPr>
        <p:spPr>
          <a:ln/>
        </p:spPr>
      </p:sp>
      <p:sp>
        <p:nvSpPr>
          <p:cNvPr id="28675" name="備忘稿版面配置區 2"/>
          <p:cNvSpPr>
            <a:spLocks noGrp="1"/>
          </p:cNvSpPr>
          <p:nvPr>
            <p:ph type="body" idx="1"/>
          </p:nvPr>
        </p:nvSpPr>
        <p:spPr>
          <a:noFill/>
        </p:spPr>
        <p:txBody>
          <a:bodyPr/>
          <a:lstStyle/>
          <a:p>
            <a:pPr eaLnBrk="1" hangingPunct="1"/>
            <a:endParaRPr lang="zh-TW" altLang="en-US" smtClean="0">
              <a:latin typeface="Arial" pitchFamily="34" charset="0"/>
            </a:endParaRPr>
          </a:p>
        </p:txBody>
      </p:sp>
      <p:sp>
        <p:nvSpPr>
          <p:cNvPr id="28676" name="投影片編號版面配置區 3"/>
          <p:cNvSpPr txBox="1">
            <a:spLocks noGrp="1"/>
          </p:cNvSpPr>
          <p:nvPr/>
        </p:nvSpPr>
        <p:spPr bwMode="auto">
          <a:xfrm>
            <a:off x="3849688" y="9429750"/>
            <a:ext cx="29464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542" tIns="46265" rIns="92542" bIns="46265" anchor="b"/>
          <a:lstStyle>
            <a:lvl1pPr defTabSz="928688"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defTabSz="928688"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defTabSz="928688"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defTabSz="928688"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defTabSz="928688"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algn="r" eaLnBrk="1" hangingPunct="1"/>
            <a:fld id="{5A76752C-A945-4D67-842F-FD83EDA87B54}" type="slidenum">
              <a:rPr lang="zh-TW" altLang="en-US" sz="1200" b="0">
                <a:latin typeface="Arial" pitchFamily="34" charset="0"/>
                <a:ea typeface="新細明體" pitchFamily="18" charset="-120"/>
              </a:rPr>
              <a:pPr algn="r" eaLnBrk="1" hangingPunct="1"/>
              <a:t>10</a:t>
            </a:fld>
            <a:endParaRPr lang="en-US" altLang="zh-TW" sz="1200" b="0">
              <a:latin typeface="Arial" pitchFamily="34" charset="0"/>
              <a:ea typeface="新細明體" pitchFamily="18" charset="-12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txBox="1">
            <a:spLocks noGrp="1" noChangeArrowheads="1"/>
          </p:cNvSpPr>
          <p:nvPr/>
        </p:nvSpPr>
        <p:spPr bwMode="auto">
          <a:xfrm>
            <a:off x="3849688" y="9429750"/>
            <a:ext cx="29464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542" tIns="46265" rIns="92542" bIns="46265" anchor="b"/>
          <a:lstStyle>
            <a:lvl1pPr defTabSz="928688"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defTabSz="928688"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defTabSz="928688"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defTabSz="928688"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defTabSz="928688"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algn="r" eaLnBrk="1" hangingPunct="1"/>
            <a:fld id="{1FF2DFF6-6F37-4C10-9F5B-C9028CB4EEDA}" type="slidenum">
              <a:rPr lang="en-US" altLang="zh-TW" sz="1200" b="0">
                <a:solidFill>
                  <a:srgbClr val="000000"/>
                </a:solidFill>
                <a:latin typeface="Arial" pitchFamily="34" charset="0"/>
                <a:ea typeface="新細明體" pitchFamily="18" charset="-120"/>
              </a:rPr>
              <a:pPr algn="r" eaLnBrk="1" hangingPunct="1"/>
              <a:t>11</a:t>
            </a:fld>
            <a:endParaRPr lang="en-US" altLang="zh-TW" sz="1200" b="0">
              <a:solidFill>
                <a:srgbClr val="000000"/>
              </a:solidFill>
              <a:latin typeface="Arial" pitchFamily="34" charset="0"/>
              <a:ea typeface="新細明體" pitchFamily="18" charset="-120"/>
            </a:endParaRPr>
          </a:p>
        </p:txBody>
      </p:sp>
      <p:sp>
        <p:nvSpPr>
          <p:cNvPr id="29699" name="Rectangle 2"/>
          <p:cNvSpPr>
            <a:spLocks noGrp="1" noRot="1" noChangeAspect="1" noChangeArrowheads="1" noTextEdit="1"/>
          </p:cNvSpPr>
          <p:nvPr>
            <p:ph type="sldImg"/>
          </p:nvPr>
        </p:nvSpPr>
        <p:spPr>
          <a:xfrm>
            <a:off x="919163" y="744538"/>
            <a:ext cx="4962525" cy="3722687"/>
          </a:xfrm>
          <a:ln/>
        </p:spPr>
      </p:sp>
      <p:sp>
        <p:nvSpPr>
          <p:cNvPr id="29700" name="Rectangle 3"/>
          <p:cNvSpPr>
            <a:spLocks noGrp="1" noChangeArrowheads="1"/>
          </p:cNvSpPr>
          <p:nvPr>
            <p:ph type="body" idx="1"/>
          </p:nvPr>
        </p:nvSpPr>
        <p:spPr>
          <a:xfrm>
            <a:off x="679450" y="4714875"/>
            <a:ext cx="5438775" cy="4467225"/>
          </a:xfrm>
          <a:noFill/>
        </p:spPr>
        <p:txBody>
          <a:bodyPr/>
          <a:lstStyle/>
          <a:p>
            <a:pPr eaLnBrk="1" hangingPunct="1"/>
            <a:endParaRPr lang="zh-TW" altLang="zh-TW"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txBox="1">
            <a:spLocks noGrp="1" noChangeArrowheads="1"/>
          </p:cNvSpPr>
          <p:nvPr/>
        </p:nvSpPr>
        <p:spPr bwMode="auto">
          <a:xfrm>
            <a:off x="3849688" y="9429750"/>
            <a:ext cx="29464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542" tIns="46265" rIns="92542" bIns="46265" anchor="b"/>
          <a:lstStyle>
            <a:lvl1pPr defTabSz="928688"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defTabSz="928688"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defTabSz="928688"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defTabSz="928688"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defTabSz="928688"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algn="r" eaLnBrk="1" hangingPunct="1"/>
            <a:fld id="{3D056EC0-4903-4136-B475-7ECA818837F6}" type="slidenum">
              <a:rPr lang="en-US" altLang="zh-TW" sz="1200" b="0">
                <a:solidFill>
                  <a:srgbClr val="000000"/>
                </a:solidFill>
                <a:latin typeface="Arial" pitchFamily="34" charset="0"/>
                <a:ea typeface="新細明體" pitchFamily="18" charset="-120"/>
              </a:rPr>
              <a:pPr algn="r" eaLnBrk="1" hangingPunct="1"/>
              <a:t>12</a:t>
            </a:fld>
            <a:endParaRPr lang="en-US" altLang="zh-TW" sz="1200" b="0">
              <a:solidFill>
                <a:srgbClr val="000000"/>
              </a:solidFill>
              <a:latin typeface="Arial" pitchFamily="34" charset="0"/>
              <a:ea typeface="新細明體" pitchFamily="18" charset="-120"/>
            </a:endParaRPr>
          </a:p>
        </p:txBody>
      </p:sp>
      <p:sp>
        <p:nvSpPr>
          <p:cNvPr id="30723" name="Rectangle 2"/>
          <p:cNvSpPr>
            <a:spLocks noGrp="1" noRot="1" noChangeAspect="1" noChangeArrowheads="1" noTextEdit="1"/>
          </p:cNvSpPr>
          <p:nvPr>
            <p:ph type="sldImg"/>
          </p:nvPr>
        </p:nvSpPr>
        <p:spPr>
          <a:xfrm>
            <a:off x="919163" y="744538"/>
            <a:ext cx="4962525" cy="3722687"/>
          </a:xfrm>
          <a:ln/>
        </p:spPr>
      </p:sp>
      <p:sp>
        <p:nvSpPr>
          <p:cNvPr id="30724" name="Rectangle 3"/>
          <p:cNvSpPr>
            <a:spLocks noGrp="1" noChangeArrowheads="1"/>
          </p:cNvSpPr>
          <p:nvPr>
            <p:ph type="body" idx="1"/>
          </p:nvPr>
        </p:nvSpPr>
        <p:spPr>
          <a:xfrm>
            <a:off x="679450" y="4714875"/>
            <a:ext cx="5438775" cy="4467225"/>
          </a:xfrm>
          <a:noFill/>
        </p:spPr>
        <p:txBody>
          <a:bodyPr/>
          <a:lstStyle/>
          <a:p>
            <a:pPr eaLnBrk="1" hangingPunct="1"/>
            <a:endParaRPr lang="zh-TW" altLang="zh-TW"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3849688" y="9429750"/>
            <a:ext cx="29464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542" tIns="46265" rIns="92542" bIns="46265" anchor="b"/>
          <a:lstStyle>
            <a:lvl1pPr defTabSz="928688"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defTabSz="928688"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defTabSz="928688"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defTabSz="928688"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defTabSz="928688"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algn="r" eaLnBrk="1" hangingPunct="1"/>
            <a:fld id="{7A56A473-DE85-431D-B6CF-D1136D4CFC17}" type="slidenum">
              <a:rPr lang="en-US" altLang="zh-TW" sz="1200" b="0">
                <a:solidFill>
                  <a:srgbClr val="000000"/>
                </a:solidFill>
                <a:latin typeface="Arial" pitchFamily="34" charset="0"/>
                <a:ea typeface="新細明體" pitchFamily="18" charset="-120"/>
              </a:rPr>
              <a:pPr algn="r" eaLnBrk="1" hangingPunct="1"/>
              <a:t>13</a:t>
            </a:fld>
            <a:endParaRPr lang="en-US" altLang="zh-TW" sz="1200" b="0">
              <a:solidFill>
                <a:srgbClr val="000000"/>
              </a:solidFill>
              <a:latin typeface="Arial" pitchFamily="34" charset="0"/>
              <a:ea typeface="新細明體" pitchFamily="18" charset="-120"/>
            </a:endParaRPr>
          </a:p>
        </p:txBody>
      </p:sp>
      <p:sp>
        <p:nvSpPr>
          <p:cNvPr id="31747" name="Rectangle 2"/>
          <p:cNvSpPr>
            <a:spLocks noGrp="1" noRot="1" noChangeAspect="1" noChangeArrowheads="1" noTextEdit="1"/>
          </p:cNvSpPr>
          <p:nvPr>
            <p:ph type="sldImg"/>
          </p:nvPr>
        </p:nvSpPr>
        <p:spPr>
          <a:xfrm>
            <a:off x="919163" y="744538"/>
            <a:ext cx="4962525" cy="3722687"/>
          </a:xfrm>
          <a:ln/>
        </p:spPr>
      </p:sp>
      <p:sp>
        <p:nvSpPr>
          <p:cNvPr id="31748" name="Rectangle 3"/>
          <p:cNvSpPr>
            <a:spLocks noGrp="1" noChangeArrowheads="1"/>
          </p:cNvSpPr>
          <p:nvPr>
            <p:ph type="body" idx="1"/>
          </p:nvPr>
        </p:nvSpPr>
        <p:spPr>
          <a:xfrm>
            <a:off x="679450" y="4714875"/>
            <a:ext cx="5438775" cy="4467225"/>
          </a:xfrm>
          <a:noFill/>
        </p:spPr>
        <p:txBody>
          <a:bodyPr/>
          <a:lstStyle/>
          <a:p>
            <a:pPr eaLnBrk="1" hangingPunct="1"/>
            <a:endParaRPr lang="zh-TW" altLang="zh-TW"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txBox="1">
            <a:spLocks noGrp="1" noChangeArrowheads="1"/>
          </p:cNvSpPr>
          <p:nvPr/>
        </p:nvSpPr>
        <p:spPr bwMode="auto">
          <a:xfrm>
            <a:off x="3849688" y="9429750"/>
            <a:ext cx="29464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542" tIns="46265" rIns="92542" bIns="46265" anchor="b"/>
          <a:lstStyle>
            <a:lvl1pPr defTabSz="928688"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defTabSz="928688"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defTabSz="928688"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defTabSz="928688"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defTabSz="928688"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algn="r" eaLnBrk="1" hangingPunct="1"/>
            <a:fld id="{F8D47447-1517-4F89-B42D-ED542FF662B4}" type="slidenum">
              <a:rPr lang="en-US" altLang="zh-TW" sz="1200" b="0">
                <a:solidFill>
                  <a:srgbClr val="000000"/>
                </a:solidFill>
                <a:latin typeface="Arial" pitchFamily="34" charset="0"/>
                <a:ea typeface="新細明體" pitchFamily="18" charset="-120"/>
              </a:rPr>
              <a:pPr algn="r" eaLnBrk="1" hangingPunct="1"/>
              <a:t>14</a:t>
            </a:fld>
            <a:endParaRPr lang="en-US" altLang="zh-TW" sz="1200" b="0">
              <a:solidFill>
                <a:srgbClr val="000000"/>
              </a:solidFill>
              <a:latin typeface="Arial" pitchFamily="34" charset="0"/>
              <a:ea typeface="新細明體" pitchFamily="18" charset="-120"/>
            </a:endParaRPr>
          </a:p>
        </p:txBody>
      </p:sp>
      <p:sp>
        <p:nvSpPr>
          <p:cNvPr id="32771" name="Rectangle 2"/>
          <p:cNvSpPr>
            <a:spLocks noGrp="1" noRot="1" noChangeAspect="1" noChangeArrowheads="1" noTextEdit="1"/>
          </p:cNvSpPr>
          <p:nvPr>
            <p:ph type="sldImg"/>
          </p:nvPr>
        </p:nvSpPr>
        <p:spPr>
          <a:xfrm>
            <a:off x="919163" y="744538"/>
            <a:ext cx="4962525" cy="3722687"/>
          </a:xfrm>
          <a:ln/>
        </p:spPr>
      </p:sp>
      <p:sp>
        <p:nvSpPr>
          <p:cNvPr id="32772" name="Rectangle 3"/>
          <p:cNvSpPr>
            <a:spLocks noGrp="1" noChangeArrowheads="1"/>
          </p:cNvSpPr>
          <p:nvPr>
            <p:ph type="body" idx="1"/>
          </p:nvPr>
        </p:nvSpPr>
        <p:spPr>
          <a:xfrm>
            <a:off x="679450" y="4714875"/>
            <a:ext cx="5438775" cy="4467225"/>
          </a:xfrm>
          <a:noFill/>
        </p:spPr>
        <p:txBody>
          <a:bodyPr/>
          <a:lstStyle/>
          <a:p>
            <a:pPr eaLnBrk="1" hangingPunct="1"/>
            <a:endParaRPr lang="zh-TW" altLang="zh-TW"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txBox="1">
            <a:spLocks noGrp="1" noChangeArrowheads="1"/>
          </p:cNvSpPr>
          <p:nvPr/>
        </p:nvSpPr>
        <p:spPr bwMode="auto">
          <a:xfrm>
            <a:off x="3849688" y="9429750"/>
            <a:ext cx="29464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542" tIns="46265" rIns="92542" bIns="46265" anchor="b"/>
          <a:lstStyle>
            <a:lvl1pPr defTabSz="928688"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defTabSz="928688"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defTabSz="928688"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defTabSz="928688"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defTabSz="928688"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algn="r" eaLnBrk="1" hangingPunct="1"/>
            <a:fld id="{B814C942-5B73-4396-9C9B-4EEC3D768838}" type="slidenum">
              <a:rPr lang="en-US" altLang="zh-TW" sz="1200" b="0">
                <a:latin typeface="Arial" pitchFamily="34" charset="0"/>
                <a:ea typeface="新細明體" pitchFamily="18" charset="-120"/>
              </a:rPr>
              <a:pPr algn="r" eaLnBrk="1" hangingPunct="1"/>
              <a:t>15</a:t>
            </a:fld>
            <a:endParaRPr lang="en-US" altLang="zh-TW" sz="1200" b="0">
              <a:latin typeface="Arial" pitchFamily="34" charset="0"/>
              <a:ea typeface="新細明體" pitchFamily="18" charset="-120"/>
            </a:endParaRPr>
          </a:p>
        </p:txBody>
      </p:sp>
      <p:sp>
        <p:nvSpPr>
          <p:cNvPr id="33795" name="Rectangle 2"/>
          <p:cNvSpPr>
            <a:spLocks noGrp="1" noRot="1" noChangeAspect="1" noChangeArrowheads="1" noTextEdit="1"/>
          </p:cNvSpPr>
          <p:nvPr>
            <p:ph type="sldImg"/>
          </p:nvPr>
        </p:nvSpPr>
        <p:spPr>
          <a:xfrm>
            <a:off x="920750" y="744538"/>
            <a:ext cx="4957763" cy="3719512"/>
          </a:xfrm>
          <a:ln/>
        </p:spPr>
      </p:sp>
      <p:sp>
        <p:nvSpPr>
          <p:cNvPr id="33796" name="Rectangle 3"/>
          <p:cNvSpPr>
            <a:spLocks noGrp="1" noChangeArrowheads="1"/>
          </p:cNvSpPr>
          <p:nvPr>
            <p:ph type="body" idx="1"/>
          </p:nvPr>
        </p:nvSpPr>
        <p:spPr>
          <a:xfrm>
            <a:off x="679450" y="4710113"/>
            <a:ext cx="5438775" cy="4471987"/>
          </a:xfrm>
          <a:noFill/>
        </p:spPr>
        <p:txBody>
          <a:bodyPr/>
          <a:lstStyle/>
          <a:p>
            <a:pPr eaLnBrk="1" hangingPunct="1"/>
            <a:endParaRPr lang="zh-TW" altLang="zh-TW"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txBox="1">
            <a:spLocks noGrp="1" noChangeArrowheads="1"/>
          </p:cNvSpPr>
          <p:nvPr/>
        </p:nvSpPr>
        <p:spPr bwMode="auto">
          <a:xfrm>
            <a:off x="3849688" y="9429750"/>
            <a:ext cx="29464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542" tIns="46265" rIns="92542" bIns="46265" anchor="b"/>
          <a:lstStyle>
            <a:lvl1pPr defTabSz="928688"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defTabSz="928688"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defTabSz="928688"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defTabSz="928688"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defTabSz="928688"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defTabSz="928688"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algn="r" eaLnBrk="1" hangingPunct="1"/>
            <a:fld id="{FA641A7C-DB55-4BCF-A13D-40E543995ADB}" type="slidenum">
              <a:rPr lang="en-US" altLang="zh-TW" sz="1200" b="0">
                <a:solidFill>
                  <a:srgbClr val="000000"/>
                </a:solidFill>
                <a:latin typeface="Arial" pitchFamily="34" charset="0"/>
                <a:ea typeface="新細明體" pitchFamily="18" charset="-120"/>
              </a:rPr>
              <a:pPr algn="r" eaLnBrk="1" hangingPunct="1"/>
              <a:t>16</a:t>
            </a:fld>
            <a:endParaRPr lang="en-US" altLang="zh-TW" sz="1200" b="0">
              <a:solidFill>
                <a:srgbClr val="000000"/>
              </a:solidFill>
              <a:latin typeface="Arial" pitchFamily="34" charset="0"/>
              <a:ea typeface="新細明體" pitchFamily="18" charset="-120"/>
            </a:endParaRPr>
          </a:p>
        </p:txBody>
      </p:sp>
      <p:sp>
        <p:nvSpPr>
          <p:cNvPr id="34819" name="Rectangle 2"/>
          <p:cNvSpPr>
            <a:spLocks noGrp="1" noRot="1" noChangeAspect="1" noChangeArrowheads="1" noTextEdit="1"/>
          </p:cNvSpPr>
          <p:nvPr>
            <p:ph type="sldImg"/>
          </p:nvPr>
        </p:nvSpPr>
        <p:spPr>
          <a:xfrm>
            <a:off x="915988" y="744538"/>
            <a:ext cx="4965700" cy="3724275"/>
          </a:xfrm>
          <a:ln/>
        </p:spPr>
      </p:sp>
      <p:sp>
        <p:nvSpPr>
          <p:cNvPr id="34820" name="Rectangle 3"/>
          <p:cNvSpPr>
            <a:spLocks noGrp="1" noChangeArrowheads="1"/>
          </p:cNvSpPr>
          <p:nvPr>
            <p:ph type="body" idx="1"/>
          </p:nvPr>
        </p:nvSpPr>
        <p:spPr>
          <a:xfrm>
            <a:off x="679450" y="4714875"/>
            <a:ext cx="5438775" cy="4467225"/>
          </a:xfrm>
          <a:noFill/>
        </p:spPr>
        <p:txBody>
          <a:bodyPr/>
          <a:lstStyle/>
          <a:p>
            <a:pPr eaLnBrk="1" hangingPunct="1"/>
            <a:endParaRPr lang="zh-TW" altLang="zh-TW"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331778" name="Rectangle 2"/>
          <p:cNvSpPr>
            <a:spLocks noGrp="1" noChangeArrowheads="1"/>
          </p:cNvSpPr>
          <p:nvPr>
            <p:ph type="ctrTitle"/>
          </p:nvPr>
        </p:nvSpPr>
        <p:spPr>
          <a:xfrm>
            <a:off x="685800" y="2130425"/>
            <a:ext cx="7772400" cy="1470025"/>
          </a:xfrm>
        </p:spPr>
        <p:txBody>
          <a:bodyPr/>
          <a:lstStyle>
            <a:lvl1pPr>
              <a:defRPr/>
            </a:lvl1pPr>
          </a:lstStyle>
          <a:p>
            <a:pPr lvl="0"/>
            <a:r>
              <a:rPr lang="zh-TW" altLang="en-US" noProof="0" smtClean="0"/>
              <a:t>按一下以編輯母片標題樣式</a:t>
            </a:r>
          </a:p>
        </p:txBody>
      </p:sp>
      <p:sp>
        <p:nvSpPr>
          <p:cNvPr id="331779" name="Rectangle 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zh-TW" altLang="en-US" noProof="0" smtClean="0"/>
              <a:t>按一下以編輯母片副標題樣式</a:t>
            </a:r>
          </a:p>
        </p:txBody>
      </p:sp>
      <p:sp>
        <p:nvSpPr>
          <p:cNvPr id="4" name="Rectangle 4"/>
          <p:cNvSpPr>
            <a:spLocks noGrp="1" noChangeArrowheads="1"/>
          </p:cNvSpPr>
          <p:nvPr>
            <p:ph type="dt" sz="half" idx="10"/>
          </p:nvPr>
        </p:nvSpPr>
        <p:spPr>
          <a:xfrm>
            <a:off x="457200" y="6245225"/>
            <a:ext cx="2133600" cy="476250"/>
          </a:xfrm>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xfrm>
            <a:off x="3124200" y="6245225"/>
            <a:ext cx="2895600" cy="476250"/>
          </a:xfrm>
        </p:spPr>
        <p:txBody>
          <a:bodyPr/>
          <a:lstStyle>
            <a:lvl1pPr>
              <a:defRPr/>
            </a:lvl1pPr>
          </a:lstStyle>
          <a:p>
            <a:pPr>
              <a:defRPr/>
            </a:pPr>
            <a:endParaRPr lang="en-US" altLang="zh-TW"/>
          </a:p>
        </p:txBody>
      </p:sp>
      <p:sp>
        <p:nvSpPr>
          <p:cNvPr id="6" name="Rectangle 7"/>
          <p:cNvSpPr>
            <a:spLocks noGrp="1" noChangeArrowheads="1"/>
          </p:cNvSpPr>
          <p:nvPr>
            <p:ph type="sldNum" sz="quarter" idx="12"/>
          </p:nvPr>
        </p:nvSpPr>
        <p:spPr>
          <a:xfrm>
            <a:off x="6902450" y="6381750"/>
            <a:ext cx="2133600" cy="476250"/>
          </a:xfrm>
        </p:spPr>
        <p:txBody>
          <a:bodyPr/>
          <a:lstStyle>
            <a:lvl1pPr>
              <a:defRPr/>
            </a:lvl1pPr>
          </a:lstStyle>
          <a:p>
            <a:pPr>
              <a:defRPr/>
            </a:pPr>
            <a:fld id="{A1A4BB4D-D933-4769-A56C-212B4B3715A8}" type="slidenum">
              <a:rPr lang="en-US" altLang="zh-TW"/>
              <a:pPr>
                <a:defRPr/>
              </a:pPr>
              <a:t>‹#›</a:t>
            </a:fld>
            <a:endParaRPr lang="en-US" altLang="zh-TW" dirty="0"/>
          </a:p>
        </p:txBody>
      </p:sp>
    </p:spTree>
    <p:extLst>
      <p:ext uri="{BB962C8B-B14F-4D97-AF65-F5344CB8AC3E}">
        <p14:creationId xmlns:p14="http://schemas.microsoft.com/office/powerpoint/2010/main" val="215020097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25"/>
          <p:cNvSpPr>
            <a:spLocks noGrp="1" noChangeArrowheads="1"/>
          </p:cNvSpPr>
          <p:nvPr>
            <p:ph type="sldNum" sz="quarter" idx="12"/>
          </p:nvPr>
        </p:nvSpPr>
        <p:spPr>
          <a:ln/>
        </p:spPr>
        <p:txBody>
          <a:bodyPr/>
          <a:lstStyle>
            <a:lvl1pPr>
              <a:defRPr/>
            </a:lvl1pPr>
          </a:lstStyle>
          <a:p>
            <a:pPr>
              <a:defRPr/>
            </a:pPr>
            <a:fld id="{5B2D6752-7BC7-41E7-BD3C-18D3DB3E295D}" type="slidenum">
              <a:rPr lang="en-US" altLang="zh-TW"/>
              <a:pPr>
                <a:defRPr/>
              </a:pPr>
              <a:t>‹#›</a:t>
            </a:fld>
            <a:endParaRPr lang="en-US" altLang="zh-TW" dirty="0"/>
          </a:p>
        </p:txBody>
      </p:sp>
    </p:spTree>
    <p:extLst>
      <p:ext uri="{BB962C8B-B14F-4D97-AF65-F5344CB8AC3E}">
        <p14:creationId xmlns:p14="http://schemas.microsoft.com/office/powerpoint/2010/main" val="21948601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097713" y="476250"/>
            <a:ext cx="1908175" cy="5465763"/>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1370013" y="476250"/>
            <a:ext cx="5575300" cy="5465763"/>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25"/>
          <p:cNvSpPr>
            <a:spLocks noGrp="1" noChangeArrowheads="1"/>
          </p:cNvSpPr>
          <p:nvPr>
            <p:ph type="sldNum" sz="quarter" idx="12"/>
          </p:nvPr>
        </p:nvSpPr>
        <p:spPr>
          <a:ln/>
        </p:spPr>
        <p:txBody>
          <a:bodyPr/>
          <a:lstStyle>
            <a:lvl1pPr>
              <a:defRPr/>
            </a:lvl1pPr>
          </a:lstStyle>
          <a:p>
            <a:pPr>
              <a:defRPr/>
            </a:pPr>
            <a:fld id="{7BEA19FC-30D4-40B6-805A-E4C31A3E95A5}" type="slidenum">
              <a:rPr lang="en-US" altLang="zh-TW"/>
              <a:pPr>
                <a:defRPr/>
              </a:pPr>
              <a:t>‹#›</a:t>
            </a:fld>
            <a:endParaRPr lang="en-US" altLang="zh-TW" dirty="0"/>
          </a:p>
        </p:txBody>
      </p:sp>
    </p:spTree>
    <p:extLst>
      <p:ext uri="{BB962C8B-B14F-4D97-AF65-F5344CB8AC3E}">
        <p14:creationId xmlns:p14="http://schemas.microsoft.com/office/powerpoint/2010/main" val="4043489866"/>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1692275" y="476250"/>
            <a:ext cx="7313613" cy="11430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1370013" y="1827213"/>
            <a:ext cx="3579812" cy="4114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5102225" y="1827213"/>
            <a:ext cx="3581400" cy="4114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9"/>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25"/>
          <p:cNvSpPr>
            <a:spLocks noGrp="1" noChangeArrowheads="1"/>
          </p:cNvSpPr>
          <p:nvPr>
            <p:ph type="sldNum" sz="quarter" idx="12"/>
          </p:nvPr>
        </p:nvSpPr>
        <p:spPr>
          <a:ln/>
        </p:spPr>
        <p:txBody>
          <a:bodyPr/>
          <a:lstStyle>
            <a:lvl1pPr>
              <a:defRPr/>
            </a:lvl1pPr>
          </a:lstStyle>
          <a:p>
            <a:pPr>
              <a:defRPr/>
            </a:pPr>
            <a:fld id="{28A5A8C2-D8D0-4046-A90E-8EF0E055CB55}" type="slidenum">
              <a:rPr lang="en-US" altLang="zh-TW"/>
              <a:pPr>
                <a:defRPr/>
              </a:pPr>
              <a:t>‹#›</a:t>
            </a:fld>
            <a:endParaRPr lang="en-US" altLang="zh-TW" dirty="0"/>
          </a:p>
        </p:txBody>
      </p:sp>
    </p:spTree>
    <p:extLst>
      <p:ext uri="{BB962C8B-B14F-4D97-AF65-F5344CB8AC3E}">
        <p14:creationId xmlns:p14="http://schemas.microsoft.com/office/powerpoint/2010/main" val="4036741710"/>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1370013" y="476250"/>
            <a:ext cx="7635875" cy="546576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9"/>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25"/>
          <p:cNvSpPr>
            <a:spLocks noGrp="1" noChangeArrowheads="1"/>
          </p:cNvSpPr>
          <p:nvPr>
            <p:ph type="sldNum" sz="quarter" idx="12"/>
          </p:nvPr>
        </p:nvSpPr>
        <p:spPr>
          <a:ln/>
        </p:spPr>
        <p:txBody>
          <a:bodyPr/>
          <a:lstStyle>
            <a:lvl1pPr>
              <a:defRPr/>
            </a:lvl1pPr>
          </a:lstStyle>
          <a:p>
            <a:pPr>
              <a:defRPr/>
            </a:pPr>
            <a:fld id="{1800BB50-6FDA-4C38-9CD7-C52D0A280160}" type="slidenum">
              <a:rPr lang="en-US" altLang="zh-TW"/>
              <a:pPr>
                <a:defRPr/>
              </a:pPr>
              <a:t>‹#›</a:t>
            </a:fld>
            <a:endParaRPr lang="en-US" altLang="zh-TW" dirty="0"/>
          </a:p>
        </p:txBody>
      </p:sp>
    </p:spTree>
    <p:extLst>
      <p:ext uri="{BB962C8B-B14F-4D97-AF65-F5344CB8AC3E}">
        <p14:creationId xmlns:p14="http://schemas.microsoft.com/office/powerpoint/2010/main" val="3693536004"/>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1692275" y="476250"/>
            <a:ext cx="7313613" cy="1143000"/>
          </a:xfr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1370013" y="1827213"/>
            <a:ext cx="7313612" cy="4114800"/>
          </a:xfrm>
        </p:spPr>
        <p:txBody>
          <a:bodyPr/>
          <a:lstStyle/>
          <a:p>
            <a:pPr lvl="0"/>
            <a:endParaRPr lang="zh-TW" altLang="en-US" noProof="0"/>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25"/>
          <p:cNvSpPr>
            <a:spLocks noGrp="1" noChangeArrowheads="1"/>
          </p:cNvSpPr>
          <p:nvPr>
            <p:ph type="sldNum" sz="quarter" idx="12"/>
          </p:nvPr>
        </p:nvSpPr>
        <p:spPr>
          <a:ln/>
        </p:spPr>
        <p:txBody>
          <a:bodyPr/>
          <a:lstStyle>
            <a:lvl1pPr>
              <a:defRPr/>
            </a:lvl1pPr>
          </a:lstStyle>
          <a:p>
            <a:pPr>
              <a:defRPr/>
            </a:pPr>
            <a:fld id="{B58219AF-AB3F-4693-BF65-A377468D0FE0}" type="slidenum">
              <a:rPr lang="en-US" altLang="zh-TW"/>
              <a:pPr>
                <a:defRPr/>
              </a:pPr>
              <a:t>‹#›</a:t>
            </a:fld>
            <a:endParaRPr lang="en-US" altLang="zh-TW" dirty="0"/>
          </a:p>
        </p:txBody>
      </p:sp>
    </p:spTree>
    <p:extLst>
      <p:ext uri="{BB962C8B-B14F-4D97-AF65-F5344CB8AC3E}">
        <p14:creationId xmlns:p14="http://schemas.microsoft.com/office/powerpoint/2010/main" val="186862636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25"/>
          <p:cNvSpPr>
            <a:spLocks noGrp="1" noChangeArrowheads="1"/>
          </p:cNvSpPr>
          <p:nvPr>
            <p:ph type="sldNum" sz="quarter" idx="12"/>
          </p:nvPr>
        </p:nvSpPr>
        <p:spPr>
          <a:ln/>
        </p:spPr>
        <p:txBody>
          <a:bodyPr/>
          <a:lstStyle>
            <a:lvl1pPr>
              <a:defRPr/>
            </a:lvl1pPr>
          </a:lstStyle>
          <a:p>
            <a:pPr>
              <a:defRPr/>
            </a:pPr>
            <a:fld id="{3D5B870C-6800-4FD7-8DC9-D640A803E60D}" type="slidenum">
              <a:rPr lang="en-US" altLang="zh-TW"/>
              <a:pPr>
                <a:defRPr/>
              </a:pPr>
              <a:t>‹#›</a:t>
            </a:fld>
            <a:endParaRPr lang="en-US" altLang="zh-TW" dirty="0"/>
          </a:p>
        </p:txBody>
      </p:sp>
    </p:spTree>
    <p:extLst>
      <p:ext uri="{BB962C8B-B14F-4D97-AF65-F5344CB8AC3E}">
        <p14:creationId xmlns:p14="http://schemas.microsoft.com/office/powerpoint/2010/main" val="239215575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25"/>
          <p:cNvSpPr>
            <a:spLocks noGrp="1" noChangeArrowheads="1"/>
          </p:cNvSpPr>
          <p:nvPr>
            <p:ph type="sldNum" sz="quarter" idx="12"/>
          </p:nvPr>
        </p:nvSpPr>
        <p:spPr>
          <a:ln/>
        </p:spPr>
        <p:txBody>
          <a:bodyPr/>
          <a:lstStyle>
            <a:lvl1pPr>
              <a:defRPr/>
            </a:lvl1pPr>
          </a:lstStyle>
          <a:p>
            <a:pPr>
              <a:defRPr/>
            </a:pPr>
            <a:fld id="{32ACB44E-7FF1-4B7F-813B-FA6E4E329EC5}" type="slidenum">
              <a:rPr lang="en-US" altLang="zh-TW"/>
              <a:pPr>
                <a:defRPr/>
              </a:pPr>
              <a:t>‹#›</a:t>
            </a:fld>
            <a:endParaRPr lang="en-US" altLang="zh-TW" dirty="0"/>
          </a:p>
        </p:txBody>
      </p:sp>
    </p:spTree>
    <p:extLst>
      <p:ext uri="{BB962C8B-B14F-4D97-AF65-F5344CB8AC3E}">
        <p14:creationId xmlns:p14="http://schemas.microsoft.com/office/powerpoint/2010/main" val="66943945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9"/>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25"/>
          <p:cNvSpPr>
            <a:spLocks noGrp="1" noChangeArrowheads="1"/>
          </p:cNvSpPr>
          <p:nvPr>
            <p:ph type="sldNum" sz="quarter" idx="12"/>
          </p:nvPr>
        </p:nvSpPr>
        <p:spPr>
          <a:ln/>
        </p:spPr>
        <p:txBody>
          <a:bodyPr/>
          <a:lstStyle>
            <a:lvl1pPr>
              <a:defRPr/>
            </a:lvl1pPr>
          </a:lstStyle>
          <a:p>
            <a:pPr>
              <a:defRPr/>
            </a:pPr>
            <a:fld id="{0C1EFCFE-792C-46AF-9E8B-4E9591B4206C}" type="slidenum">
              <a:rPr lang="en-US" altLang="zh-TW"/>
              <a:pPr>
                <a:defRPr/>
              </a:pPr>
              <a:t>‹#›</a:t>
            </a:fld>
            <a:endParaRPr lang="en-US" altLang="zh-TW" dirty="0"/>
          </a:p>
        </p:txBody>
      </p:sp>
    </p:spTree>
    <p:extLst>
      <p:ext uri="{BB962C8B-B14F-4D97-AF65-F5344CB8AC3E}">
        <p14:creationId xmlns:p14="http://schemas.microsoft.com/office/powerpoint/2010/main" val="270230101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9"/>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25"/>
          <p:cNvSpPr>
            <a:spLocks noGrp="1" noChangeArrowheads="1"/>
          </p:cNvSpPr>
          <p:nvPr>
            <p:ph type="sldNum" sz="quarter" idx="12"/>
          </p:nvPr>
        </p:nvSpPr>
        <p:spPr>
          <a:ln/>
        </p:spPr>
        <p:txBody>
          <a:bodyPr/>
          <a:lstStyle>
            <a:lvl1pPr>
              <a:defRPr/>
            </a:lvl1pPr>
          </a:lstStyle>
          <a:p>
            <a:pPr>
              <a:defRPr/>
            </a:pPr>
            <a:fld id="{D6E00F06-6B86-42A5-AAA6-2963995C6F85}" type="slidenum">
              <a:rPr lang="en-US" altLang="zh-TW"/>
              <a:pPr>
                <a:defRPr/>
              </a:pPr>
              <a:t>‹#›</a:t>
            </a:fld>
            <a:endParaRPr lang="en-US" altLang="zh-TW" dirty="0"/>
          </a:p>
        </p:txBody>
      </p:sp>
    </p:spTree>
    <p:extLst>
      <p:ext uri="{BB962C8B-B14F-4D97-AF65-F5344CB8AC3E}">
        <p14:creationId xmlns:p14="http://schemas.microsoft.com/office/powerpoint/2010/main" val="42144093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9"/>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25"/>
          <p:cNvSpPr>
            <a:spLocks noGrp="1" noChangeArrowheads="1"/>
          </p:cNvSpPr>
          <p:nvPr>
            <p:ph type="sldNum" sz="quarter" idx="12"/>
          </p:nvPr>
        </p:nvSpPr>
        <p:spPr>
          <a:ln/>
        </p:spPr>
        <p:txBody>
          <a:bodyPr/>
          <a:lstStyle>
            <a:lvl1pPr>
              <a:defRPr/>
            </a:lvl1pPr>
          </a:lstStyle>
          <a:p>
            <a:pPr>
              <a:defRPr/>
            </a:pPr>
            <a:fld id="{F89CEF6F-78B5-4D0B-9327-CB6C39048EC2}" type="slidenum">
              <a:rPr lang="en-US" altLang="zh-TW"/>
              <a:pPr>
                <a:defRPr/>
              </a:pPr>
              <a:t>‹#›</a:t>
            </a:fld>
            <a:endParaRPr lang="en-US" altLang="zh-TW" dirty="0"/>
          </a:p>
        </p:txBody>
      </p:sp>
    </p:spTree>
    <p:extLst>
      <p:ext uri="{BB962C8B-B14F-4D97-AF65-F5344CB8AC3E}">
        <p14:creationId xmlns:p14="http://schemas.microsoft.com/office/powerpoint/2010/main" val="129660957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9"/>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25"/>
          <p:cNvSpPr>
            <a:spLocks noGrp="1" noChangeArrowheads="1"/>
          </p:cNvSpPr>
          <p:nvPr>
            <p:ph type="sldNum" sz="quarter" idx="12"/>
          </p:nvPr>
        </p:nvSpPr>
        <p:spPr>
          <a:ln/>
        </p:spPr>
        <p:txBody>
          <a:bodyPr/>
          <a:lstStyle>
            <a:lvl1pPr>
              <a:defRPr/>
            </a:lvl1pPr>
          </a:lstStyle>
          <a:p>
            <a:pPr>
              <a:defRPr/>
            </a:pPr>
            <a:fld id="{8B535306-9196-47C5-AA10-455D6D67FC79}" type="slidenum">
              <a:rPr lang="en-US" altLang="zh-TW"/>
              <a:pPr>
                <a:defRPr/>
              </a:pPr>
              <a:t>‹#›</a:t>
            </a:fld>
            <a:endParaRPr lang="en-US" altLang="zh-TW" dirty="0"/>
          </a:p>
        </p:txBody>
      </p:sp>
    </p:spTree>
    <p:extLst>
      <p:ext uri="{BB962C8B-B14F-4D97-AF65-F5344CB8AC3E}">
        <p14:creationId xmlns:p14="http://schemas.microsoft.com/office/powerpoint/2010/main" val="305624859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9"/>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25"/>
          <p:cNvSpPr>
            <a:spLocks noGrp="1" noChangeArrowheads="1"/>
          </p:cNvSpPr>
          <p:nvPr>
            <p:ph type="sldNum" sz="quarter" idx="12"/>
          </p:nvPr>
        </p:nvSpPr>
        <p:spPr>
          <a:ln/>
        </p:spPr>
        <p:txBody>
          <a:bodyPr/>
          <a:lstStyle>
            <a:lvl1pPr>
              <a:defRPr/>
            </a:lvl1pPr>
          </a:lstStyle>
          <a:p>
            <a:pPr>
              <a:defRPr/>
            </a:pPr>
            <a:fld id="{6EA4F478-9F6F-4AB5-BB1C-6B54D56C8E4E}" type="slidenum">
              <a:rPr lang="en-US" altLang="zh-TW"/>
              <a:pPr>
                <a:defRPr/>
              </a:pPr>
              <a:t>‹#›</a:t>
            </a:fld>
            <a:endParaRPr lang="en-US" altLang="zh-TW" dirty="0"/>
          </a:p>
        </p:txBody>
      </p:sp>
    </p:spTree>
    <p:extLst>
      <p:ext uri="{BB962C8B-B14F-4D97-AF65-F5344CB8AC3E}">
        <p14:creationId xmlns:p14="http://schemas.microsoft.com/office/powerpoint/2010/main" val="385214490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9"/>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25"/>
          <p:cNvSpPr>
            <a:spLocks noGrp="1" noChangeArrowheads="1"/>
          </p:cNvSpPr>
          <p:nvPr>
            <p:ph type="sldNum" sz="quarter" idx="12"/>
          </p:nvPr>
        </p:nvSpPr>
        <p:spPr>
          <a:ln/>
        </p:spPr>
        <p:txBody>
          <a:bodyPr/>
          <a:lstStyle>
            <a:lvl1pPr>
              <a:defRPr/>
            </a:lvl1pPr>
          </a:lstStyle>
          <a:p>
            <a:pPr>
              <a:defRPr/>
            </a:pPr>
            <a:fld id="{92F0DF7C-CCEA-4DE7-BBBD-B5C4FE260B77}" type="slidenum">
              <a:rPr lang="en-US" altLang="zh-TW"/>
              <a:pPr>
                <a:defRPr/>
              </a:pPr>
              <a:t>‹#›</a:t>
            </a:fld>
            <a:endParaRPr lang="en-US" altLang="zh-TW" dirty="0"/>
          </a:p>
        </p:txBody>
      </p:sp>
    </p:spTree>
    <p:extLst>
      <p:ext uri="{BB962C8B-B14F-4D97-AF65-F5344CB8AC3E}">
        <p14:creationId xmlns:p14="http://schemas.microsoft.com/office/powerpoint/2010/main" val="180484083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DD"/>
            </a:gs>
            <a:gs pos="50000">
              <a:schemeClr val="bg1"/>
            </a:gs>
            <a:gs pos="100000">
              <a:srgbClr val="FFFFDD"/>
            </a:gs>
          </a:gsLst>
          <a:lin ang="5400000" scaled="1"/>
        </a:gradFill>
        <a:effectLst/>
      </p:bgPr>
    </p:bg>
    <p:spTree>
      <p:nvGrpSpPr>
        <p:cNvPr id="1" name=""/>
        <p:cNvGrpSpPr/>
        <p:nvPr/>
      </p:nvGrpSpPr>
      <p:grpSpPr>
        <a:xfrm>
          <a:off x="0" y="0"/>
          <a:ext cx="0" cy="0"/>
          <a:chOff x="0" y="0"/>
          <a:chExt cx="0" cy="0"/>
        </a:xfrm>
      </p:grpSpPr>
      <p:sp>
        <p:nvSpPr>
          <p:cNvPr id="1026" name="Rectangle 6"/>
          <p:cNvSpPr>
            <a:spLocks noGrp="1" noChangeArrowheads="1"/>
          </p:cNvSpPr>
          <p:nvPr>
            <p:ph type="title"/>
          </p:nvPr>
        </p:nvSpPr>
        <p:spPr bwMode="auto">
          <a:xfrm>
            <a:off x="1692275" y="476250"/>
            <a:ext cx="731361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zh-TW" altLang="en-US" smtClean="0"/>
              <a:t>按一下以編輯母片標題樣式</a:t>
            </a:r>
          </a:p>
        </p:txBody>
      </p:sp>
      <p:sp>
        <p:nvSpPr>
          <p:cNvPr id="1027" name="Rectangle 7"/>
          <p:cNvSpPr>
            <a:spLocks noGrp="1" noChangeArrowheads="1"/>
          </p:cNvSpPr>
          <p:nvPr>
            <p:ph type="body" idx="1"/>
          </p:nvPr>
        </p:nvSpPr>
        <p:spPr bwMode="auto">
          <a:xfrm>
            <a:off x="1370013" y="1827213"/>
            <a:ext cx="7313612"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21864" name="Rectangle 8"/>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kumimoji="0" sz="1200" b="0">
                <a:ea typeface="+mn-ea"/>
              </a:defRPr>
            </a:lvl1pPr>
          </a:lstStyle>
          <a:p>
            <a:pPr>
              <a:defRPr/>
            </a:pPr>
            <a:endParaRPr lang="en-US" altLang="zh-TW"/>
          </a:p>
        </p:txBody>
      </p:sp>
      <p:sp>
        <p:nvSpPr>
          <p:cNvPr id="121865" name="Rectangle 9"/>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kumimoji="0" sz="1200" b="0">
                <a:ea typeface="+mn-ea"/>
              </a:defRPr>
            </a:lvl1pPr>
          </a:lstStyle>
          <a:p>
            <a:pPr>
              <a:defRPr/>
            </a:pPr>
            <a:endParaRPr lang="en-US" altLang="zh-TW"/>
          </a:p>
        </p:txBody>
      </p:sp>
      <p:sp>
        <p:nvSpPr>
          <p:cNvPr id="121881" name="Rectangle 25"/>
          <p:cNvSpPr>
            <a:spLocks noGrp="1" noChangeArrowheads="1"/>
          </p:cNvSpPr>
          <p:nvPr>
            <p:ph type="sldNum" sz="quarter" idx="4"/>
          </p:nvPr>
        </p:nvSpPr>
        <p:spPr bwMode="auto">
          <a:xfrm>
            <a:off x="6975475" y="65246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atin typeface="+mj-lt"/>
                <a:ea typeface="+mn-ea"/>
              </a:defRPr>
            </a:lvl1pPr>
          </a:lstStyle>
          <a:p>
            <a:pPr>
              <a:defRPr/>
            </a:pPr>
            <a:fld id="{8E826442-1D1F-4390-A50C-B4AD42149D1A}" type="slidenum">
              <a:rPr lang="en-US" altLang="zh-TW"/>
              <a:pPr>
                <a:defRPr/>
              </a:pPr>
              <a:t>‹#›</a:t>
            </a:fld>
            <a:endParaRPr lang="en-US" altLang="zh-TW" dirty="0"/>
          </a:p>
        </p:txBody>
      </p:sp>
    </p:spTree>
  </p:cSld>
  <p:clrMap bg1="lt1" tx1="dk1" bg2="lt2" tx2="dk2" accent1="accent1" accent2="accent2" accent3="accent3" accent4="accent4" accent5="accent5" accent6="accent6" hlink="hlink" folHlink="folHlink"/>
  <p:sldLayoutIdLst>
    <p:sldLayoutId id="2147483910" r:id="rId1"/>
    <p:sldLayoutId id="2147483897" r:id="rId2"/>
    <p:sldLayoutId id="2147483898" r:id="rId3"/>
    <p:sldLayoutId id="2147483899" r:id="rId4"/>
    <p:sldLayoutId id="2147483900" r:id="rId5"/>
    <p:sldLayoutId id="2147483901" r:id="rId6"/>
    <p:sldLayoutId id="2147483902" r:id="rId7"/>
    <p:sldLayoutId id="2147483903" r:id="rId8"/>
    <p:sldLayoutId id="2147483904" r:id="rId9"/>
    <p:sldLayoutId id="2147483905" r:id="rId10"/>
    <p:sldLayoutId id="2147483906" r:id="rId11"/>
    <p:sldLayoutId id="2147483907" r:id="rId12"/>
    <p:sldLayoutId id="2147483908" r:id="rId13"/>
    <p:sldLayoutId id="2147483909" r:id="rId14"/>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kumimoji="1" sz="3600">
          <a:solidFill>
            <a:schemeClr val="tx2"/>
          </a:solidFill>
          <a:latin typeface="+mj-lt"/>
          <a:ea typeface="+mj-ea"/>
          <a:cs typeface="+mj-cs"/>
        </a:defRPr>
      </a:lvl1pPr>
      <a:lvl2pPr algn="l" rtl="0" eaLnBrk="0" fontAlgn="base" hangingPunct="0">
        <a:spcBef>
          <a:spcPct val="0"/>
        </a:spcBef>
        <a:spcAft>
          <a:spcPct val="0"/>
        </a:spcAft>
        <a:defRPr kumimoji="1" sz="3600">
          <a:solidFill>
            <a:schemeClr val="tx2"/>
          </a:solidFill>
          <a:latin typeface="Arial" charset="0"/>
          <a:ea typeface="新細明體" pitchFamily="18" charset="-120"/>
        </a:defRPr>
      </a:lvl2pPr>
      <a:lvl3pPr algn="l" rtl="0" eaLnBrk="0" fontAlgn="base" hangingPunct="0">
        <a:spcBef>
          <a:spcPct val="0"/>
        </a:spcBef>
        <a:spcAft>
          <a:spcPct val="0"/>
        </a:spcAft>
        <a:defRPr kumimoji="1" sz="3600">
          <a:solidFill>
            <a:schemeClr val="tx2"/>
          </a:solidFill>
          <a:latin typeface="Arial" charset="0"/>
          <a:ea typeface="新細明體" pitchFamily="18" charset="-120"/>
        </a:defRPr>
      </a:lvl3pPr>
      <a:lvl4pPr algn="l" rtl="0" eaLnBrk="0" fontAlgn="base" hangingPunct="0">
        <a:spcBef>
          <a:spcPct val="0"/>
        </a:spcBef>
        <a:spcAft>
          <a:spcPct val="0"/>
        </a:spcAft>
        <a:defRPr kumimoji="1" sz="3600">
          <a:solidFill>
            <a:schemeClr val="tx2"/>
          </a:solidFill>
          <a:latin typeface="Arial" charset="0"/>
          <a:ea typeface="新細明體" pitchFamily="18" charset="-120"/>
        </a:defRPr>
      </a:lvl4pPr>
      <a:lvl5pPr algn="l" rtl="0" eaLnBrk="0" fontAlgn="base" hangingPunct="0">
        <a:spcBef>
          <a:spcPct val="0"/>
        </a:spcBef>
        <a:spcAft>
          <a:spcPct val="0"/>
        </a:spcAft>
        <a:defRPr kumimoji="1" sz="3600">
          <a:solidFill>
            <a:schemeClr val="tx2"/>
          </a:solidFill>
          <a:latin typeface="Arial" charset="0"/>
          <a:ea typeface="新細明體" pitchFamily="18" charset="-120"/>
        </a:defRPr>
      </a:lvl5pPr>
      <a:lvl6pPr marL="457200" algn="l" rtl="0" fontAlgn="base">
        <a:spcBef>
          <a:spcPct val="0"/>
        </a:spcBef>
        <a:spcAft>
          <a:spcPct val="0"/>
        </a:spcAft>
        <a:defRPr kumimoji="1" sz="3600">
          <a:solidFill>
            <a:schemeClr val="tx2"/>
          </a:solidFill>
          <a:latin typeface="Arial" charset="0"/>
          <a:ea typeface="新細明體" pitchFamily="18" charset="-120"/>
        </a:defRPr>
      </a:lvl6pPr>
      <a:lvl7pPr marL="914400" algn="l" rtl="0" fontAlgn="base">
        <a:spcBef>
          <a:spcPct val="0"/>
        </a:spcBef>
        <a:spcAft>
          <a:spcPct val="0"/>
        </a:spcAft>
        <a:defRPr kumimoji="1" sz="3600">
          <a:solidFill>
            <a:schemeClr val="tx2"/>
          </a:solidFill>
          <a:latin typeface="Arial" charset="0"/>
          <a:ea typeface="新細明體" pitchFamily="18" charset="-120"/>
        </a:defRPr>
      </a:lvl7pPr>
      <a:lvl8pPr marL="1371600" algn="l" rtl="0" fontAlgn="base">
        <a:spcBef>
          <a:spcPct val="0"/>
        </a:spcBef>
        <a:spcAft>
          <a:spcPct val="0"/>
        </a:spcAft>
        <a:defRPr kumimoji="1" sz="3600">
          <a:solidFill>
            <a:schemeClr val="tx2"/>
          </a:solidFill>
          <a:latin typeface="Arial" charset="0"/>
          <a:ea typeface="新細明體" pitchFamily="18" charset="-120"/>
        </a:defRPr>
      </a:lvl8pPr>
      <a:lvl9pPr marL="1828800" algn="l" rtl="0" fontAlgn="base">
        <a:spcBef>
          <a:spcPct val="0"/>
        </a:spcBef>
        <a:spcAft>
          <a:spcPct val="0"/>
        </a:spcAft>
        <a:defRPr kumimoji="1" sz="3600">
          <a:solidFill>
            <a:schemeClr val="tx2"/>
          </a:solidFill>
          <a:latin typeface="Arial" charset="0"/>
          <a:ea typeface="新細明體" pitchFamily="18" charset="-12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
        <a:defRPr kumimoji="1" sz="29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l"/>
        <a:defRPr kumimoji="1" sz="2500">
          <a:solidFill>
            <a:schemeClr val="tx1"/>
          </a:solidFill>
          <a:latin typeface="+mn-lt"/>
          <a:ea typeface="+mn-ea"/>
        </a:defRPr>
      </a:lvl2pPr>
      <a:lvl3pPr marL="1143000" indent="-228600" algn="l" rtl="0" eaLnBrk="0" fontAlgn="base" hangingPunct="0">
        <a:spcBef>
          <a:spcPct val="20000"/>
        </a:spcBef>
        <a:spcAft>
          <a:spcPct val="0"/>
        </a:spcAft>
        <a:buClr>
          <a:schemeClr val="tx2"/>
        </a:buClr>
        <a:buSzPct val="65000"/>
        <a:buFont typeface="Wingdings" pitchFamily="2" charset="2"/>
        <a:buChar char="¡"/>
        <a:defRPr kumimoji="1" sz="22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itchFamily="2" charset="2"/>
        <a:buChar char="l"/>
        <a:defRPr kumimoji="1" sz="1900">
          <a:solidFill>
            <a:schemeClr val="tx1"/>
          </a:solidFill>
          <a:latin typeface="+mn-lt"/>
          <a:ea typeface="+mn-ea"/>
        </a:defRPr>
      </a:lvl4pPr>
      <a:lvl5pPr marL="2057400" indent="-228600" algn="l" rtl="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5pPr>
      <a:lvl6pPr marL="25146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6pPr>
      <a:lvl7pPr marL="29718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7pPr>
      <a:lvl8pPr marL="34290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8pPr>
      <a:lvl9pPr marL="38862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oleObject" Target="../embeddings/oleObject2.bin"/><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wmf"/><Relationship Id="rId7"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22.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3074" name="Object 21"/>
          <p:cNvGraphicFramePr>
            <a:graphicFrameLocks noChangeAspect="1"/>
          </p:cNvGraphicFramePr>
          <p:nvPr/>
        </p:nvGraphicFramePr>
        <p:xfrm>
          <a:off x="6454775" y="404813"/>
          <a:ext cx="2697163" cy="715962"/>
        </p:xfrm>
        <a:graphic>
          <a:graphicData uri="http://schemas.openxmlformats.org/presentationml/2006/ole">
            <mc:AlternateContent xmlns:mc="http://schemas.openxmlformats.org/markup-compatibility/2006">
              <mc:Choice xmlns:v="urn:schemas-microsoft-com:vml" Requires="v">
                <p:oleObj spid="_x0000_s3134" name="Visio" r:id="rId3" imgW="789384" imgH="209312" progId="Visio.Drawing.6">
                  <p:embed/>
                </p:oleObj>
              </mc:Choice>
              <mc:Fallback>
                <p:oleObj name="Visio" r:id="rId3" imgW="789384" imgH="209312" progId="Visio.Drawing.6">
                  <p:embed/>
                  <p:pic>
                    <p:nvPicPr>
                      <p:cNvPr id="0" name="Object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54775" y="404813"/>
                        <a:ext cx="2697163" cy="71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75" name="Object 22"/>
          <p:cNvGraphicFramePr>
            <a:graphicFrameLocks noChangeAspect="1"/>
          </p:cNvGraphicFramePr>
          <p:nvPr/>
        </p:nvGraphicFramePr>
        <p:xfrm>
          <a:off x="22225" y="2357438"/>
          <a:ext cx="2409825" cy="639762"/>
        </p:xfrm>
        <a:graphic>
          <a:graphicData uri="http://schemas.openxmlformats.org/presentationml/2006/ole">
            <mc:AlternateContent xmlns:mc="http://schemas.openxmlformats.org/markup-compatibility/2006">
              <mc:Choice xmlns:v="urn:schemas-microsoft-com:vml" Requires="v">
                <p:oleObj spid="_x0000_s3135" name="Visio" r:id="rId5" imgW="789384" imgH="209312" progId="Visio.Drawing.6">
                  <p:embed/>
                </p:oleObj>
              </mc:Choice>
              <mc:Fallback>
                <p:oleObj name="Visio" r:id="rId5" imgW="789384" imgH="209312" progId="Visio.Drawing.6">
                  <p:embed/>
                  <p:pic>
                    <p:nvPicPr>
                      <p:cNvPr id="0" name="Object 2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225" y="2357438"/>
                        <a:ext cx="2409825"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76" name="Rectangle 4"/>
          <p:cNvSpPr>
            <a:spLocks noGrp="1" noChangeArrowheads="1"/>
          </p:cNvSpPr>
          <p:nvPr>
            <p:ph type="ctrTitle"/>
          </p:nvPr>
        </p:nvSpPr>
        <p:spPr>
          <a:xfrm>
            <a:off x="11017" y="836613"/>
            <a:ext cx="9120283" cy="2016125"/>
          </a:xfrm>
        </p:spPr>
        <p:txBody>
          <a:bodyPr/>
          <a:lstStyle/>
          <a:p>
            <a:pPr algn="ctr" eaLnBrk="1" hangingPunct="1">
              <a:lnSpc>
                <a:spcPct val="120000"/>
              </a:lnSpc>
            </a:pPr>
            <a:r>
              <a:rPr lang="en-US" altLang="zh-TW" sz="3100" b="1" dirty="0" smtClean="0">
                <a:solidFill>
                  <a:srgbClr val="000099"/>
                </a:solidFill>
                <a:latin typeface="Times New Roman" pitchFamily="18" charset="0"/>
                <a:ea typeface="標楷體" pitchFamily="65" charset="-120"/>
              </a:rPr>
              <a:t>Four-Year National Development Plan (2013-2016) and Plan for National Development in 2013 </a:t>
            </a:r>
            <a:br>
              <a:rPr lang="en-US" altLang="zh-TW" sz="3100" b="1" dirty="0" smtClean="0">
                <a:solidFill>
                  <a:srgbClr val="000099"/>
                </a:solidFill>
                <a:latin typeface="Times New Roman" pitchFamily="18" charset="0"/>
                <a:ea typeface="標楷體" pitchFamily="65" charset="-120"/>
              </a:rPr>
            </a:br>
            <a:endParaRPr lang="zh-TW" altLang="en-US" sz="3100" b="1" i="1" dirty="0" smtClean="0">
              <a:solidFill>
                <a:schemeClr val="tx1"/>
              </a:solidFill>
              <a:latin typeface="Times New Roman" pitchFamily="18" charset="0"/>
              <a:ea typeface="標楷體" pitchFamily="65" charset="-120"/>
            </a:endParaRPr>
          </a:p>
        </p:txBody>
      </p:sp>
      <p:sp>
        <p:nvSpPr>
          <p:cNvPr id="3077" name="Rectangle 3"/>
          <p:cNvSpPr>
            <a:spLocks noGrp="1" noChangeAspect="1" noChangeArrowheads="1"/>
          </p:cNvSpPr>
          <p:nvPr>
            <p:ph type="subTitle" idx="1"/>
          </p:nvPr>
        </p:nvSpPr>
        <p:spPr>
          <a:xfrm>
            <a:off x="0" y="5084763"/>
            <a:ext cx="9144000" cy="1800225"/>
          </a:xfrm>
          <a:extLst>
            <a:ext uri="{91240B29-F687-4F45-9708-019B960494DF}">
              <a14:hiddenLine xmlns:a14="http://schemas.microsoft.com/office/drawing/2010/main" w="9525">
                <a:solidFill>
                  <a:srgbClr val="00B2AE"/>
                </a:solidFill>
                <a:miter lim="800000"/>
                <a:headEnd/>
                <a:tailEnd/>
              </a14:hiddenLine>
            </a:ext>
          </a:extLst>
        </p:spPr>
        <p:txBody>
          <a:bodyPr/>
          <a:lstStyle/>
          <a:p>
            <a:pPr eaLnBrk="1" hangingPunct="1">
              <a:spcBef>
                <a:spcPct val="25000"/>
              </a:spcBef>
            </a:pPr>
            <a:r>
              <a:rPr lang="en-US" altLang="zh-TW" sz="2800" b="1" smtClean="0">
                <a:solidFill>
                  <a:srgbClr val="000099"/>
                </a:solidFill>
                <a:latin typeface="Times New Roman" pitchFamily="18" charset="0"/>
                <a:ea typeface="標楷體" pitchFamily="65" charset="-120"/>
              </a:rPr>
              <a:t>Council for Economic Planning and Development, Executive Yuan</a:t>
            </a:r>
          </a:p>
          <a:p>
            <a:pPr eaLnBrk="1" hangingPunct="1">
              <a:spcBef>
                <a:spcPct val="25000"/>
              </a:spcBef>
            </a:pPr>
            <a:r>
              <a:rPr lang="en-US" altLang="zh-TW" sz="2800" b="1" smtClean="0">
                <a:solidFill>
                  <a:srgbClr val="000099"/>
                </a:solidFill>
                <a:latin typeface="Times New Roman" pitchFamily="18" charset="0"/>
                <a:ea typeface="標楷體" pitchFamily="65" charset="-120"/>
              </a:rPr>
              <a:t>January 2013</a:t>
            </a:r>
            <a:endParaRPr lang="zh-TW" altLang="en-US" sz="2800" b="1" smtClean="0">
              <a:solidFill>
                <a:srgbClr val="000099"/>
              </a:solidFill>
              <a:latin typeface="Times New Roman" pitchFamily="18" charset="0"/>
              <a:ea typeface="標楷體" pitchFamily="65" charset="-120"/>
            </a:endParaRPr>
          </a:p>
        </p:txBody>
      </p:sp>
      <p:sp>
        <p:nvSpPr>
          <p:cNvPr id="3078" name="Rectangle 5"/>
          <p:cNvSpPr>
            <a:spLocks noChangeAspect="1" noChangeArrowheads="1"/>
          </p:cNvSpPr>
          <p:nvPr/>
        </p:nvSpPr>
        <p:spPr bwMode="auto">
          <a:xfrm>
            <a:off x="0" y="3259138"/>
            <a:ext cx="9144000" cy="817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lnSpc>
                <a:spcPct val="90000"/>
              </a:lnSpc>
              <a:spcBef>
                <a:spcPct val="20000"/>
              </a:spcBef>
              <a:buClr>
                <a:schemeClr val="tx2"/>
              </a:buClr>
              <a:buSzPct val="70000"/>
              <a:buFont typeface="Wingdings" pitchFamily="2" charset="2"/>
              <a:buNone/>
            </a:pPr>
            <a:r>
              <a:rPr lang="en-US" altLang="zh-TW" sz="4800" kern="0" spc="130" dirty="0">
                <a:solidFill>
                  <a:srgbClr val="993300"/>
                </a:solidFill>
                <a:latin typeface="Times New Roman" pitchFamily="18" charset="0"/>
                <a:ea typeface="標楷體" pitchFamily="65" charset="-120"/>
              </a:rPr>
              <a:t>Briefing</a:t>
            </a:r>
            <a:endParaRPr lang="zh-TW" altLang="en-US" sz="4800" kern="0" spc="130" dirty="0">
              <a:solidFill>
                <a:srgbClr val="993300"/>
              </a:solidFill>
              <a:latin typeface="Times New Roman" pitchFamily="18" charset="0"/>
              <a:ea typeface="標楷體" pitchFamily="65" charset="-120"/>
            </a:endParaRPr>
          </a:p>
        </p:txBody>
      </p:sp>
      <p:sp>
        <p:nvSpPr>
          <p:cNvPr id="3079" name="投影片編號版面配置區 6"/>
          <p:cNvSpPr txBox="1">
            <a:spLocks/>
          </p:cNvSpPr>
          <p:nvPr/>
        </p:nvSpPr>
        <p:spPr bwMode="auto">
          <a:xfrm>
            <a:off x="6997700" y="65246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algn="r" eaLnBrk="1" hangingPunct="1"/>
            <a:fld id="{85212504-C6CB-4EE1-BC2A-60FCD9E4C413}" type="slidenum">
              <a:rPr lang="en-US" altLang="zh-TW" sz="1200" b="0">
                <a:latin typeface="Times New Roman" pitchFamily="18" charset="0"/>
                <a:ea typeface="新細明體" pitchFamily="18" charset="-120"/>
                <a:cs typeface="Times New Roman" pitchFamily="18" charset="0"/>
              </a:rPr>
              <a:pPr algn="r" eaLnBrk="1" hangingPunct="1"/>
              <a:t>1</a:t>
            </a:fld>
            <a:endParaRPr lang="en-US" altLang="zh-TW" sz="1200" b="0">
              <a:latin typeface="Times New Roman" pitchFamily="18" charset="0"/>
              <a:ea typeface="新細明體" pitchFamily="18" charset="-12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4"/>
          <p:cNvSpPr>
            <a:spLocks noChangeArrowheads="1"/>
          </p:cNvSpPr>
          <p:nvPr/>
        </p:nvSpPr>
        <p:spPr bwMode="auto">
          <a:xfrm>
            <a:off x="2955925" y="203200"/>
            <a:ext cx="1687513" cy="504825"/>
          </a:xfrm>
          <a:prstGeom prst="octagon">
            <a:avLst>
              <a:gd name="adj" fmla="val 29287"/>
            </a:avLst>
          </a:prstGeom>
          <a:gradFill rotWithShape="1">
            <a:gsLst>
              <a:gs pos="0">
                <a:schemeClr val="bg1"/>
              </a:gs>
              <a:gs pos="100000">
                <a:srgbClr val="FDE1B3"/>
              </a:gs>
            </a:gsLst>
            <a:path path="shape">
              <a:fillToRect l="50000" t="50000" r="50000" b="50000"/>
            </a:path>
          </a:gradFill>
          <a:ln>
            <a:noFill/>
          </a:ln>
          <a:effectLst>
            <a:outerShdw dist="107763" dir="18900000" sx="999" sy="999"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lnSpc>
                <a:spcPct val="80000"/>
              </a:lnSpc>
            </a:pPr>
            <a:r>
              <a:rPr lang="en-US" altLang="zh-TW" sz="1800">
                <a:solidFill>
                  <a:srgbClr val="800000"/>
                </a:solidFill>
                <a:latin typeface="Times New Roman" pitchFamily="18" charset="0"/>
                <a:ea typeface="標楷體" pitchFamily="65" charset="-120"/>
                <a:cs typeface="Times New Roman" pitchFamily="18" charset="0"/>
              </a:rPr>
              <a:t>Planning Ideals</a:t>
            </a:r>
            <a:endParaRPr lang="zh-TW" altLang="en-US" sz="1800">
              <a:solidFill>
                <a:srgbClr val="800000"/>
              </a:solidFill>
              <a:latin typeface="Times New Roman" pitchFamily="18" charset="0"/>
              <a:ea typeface="標楷體" pitchFamily="65" charset="-120"/>
              <a:cs typeface="Times New Roman" pitchFamily="18" charset="0"/>
            </a:endParaRPr>
          </a:p>
        </p:txBody>
      </p:sp>
      <p:sp>
        <p:nvSpPr>
          <p:cNvPr id="12291" name="AutoShape 20"/>
          <p:cNvSpPr>
            <a:spLocks noChangeArrowheads="1"/>
          </p:cNvSpPr>
          <p:nvPr/>
        </p:nvSpPr>
        <p:spPr bwMode="auto">
          <a:xfrm>
            <a:off x="407988" y="201613"/>
            <a:ext cx="1435100" cy="504825"/>
          </a:xfrm>
          <a:prstGeom prst="octagon">
            <a:avLst>
              <a:gd name="adj" fmla="val 29287"/>
            </a:avLst>
          </a:prstGeom>
          <a:gradFill rotWithShape="1">
            <a:gsLst>
              <a:gs pos="0">
                <a:schemeClr val="bg1"/>
              </a:gs>
              <a:gs pos="100000">
                <a:srgbClr val="FDE1B3"/>
              </a:gs>
            </a:gsLst>
            <a:path path="shape">
              <a:fillToRect l="50000" t="50000" r="50000" b="50000"/>
            </a:path>
          </a:gradFill>
          <a:ln>
            <a:noFill/>
          </a:ln>
          <a:effectLst>
            <a:outerShdw dist="107763" dir="18900000" sx="999" sy="999"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lnSpc>
                <a:spcPct val="80000"/>
              </a:lnSpc>
            </a:pPr>
            <a:r>
              <a:rPr lang="en-US" altLang="zh-TW" sz="1800">
                <a:solidFill>
                  <a:srgbClr val="800000"/>
                </a:solidFill>
                <a:latin typeface="Times New Roman" pitchFamily="18" charset="0"/>
                <a:ea typeface="標楷體" pitchFamily="65" charset="-120"/>
                <a:cs typeface="Times New Roman" pitchFamily="18" charset="0"/>
              </a:rPr>
              <a:t>Issues Faced</a:t>
            </a:r>
            <a:endParaRPr lang="zh-TW" altLang="en-US" sz="1800">
              <a:solidFill>
                <a:srgbClr val="800000"/>
              </a:solidFill>
              <a:latin typeface="Times New Roman" pitchFamily="18" charset="0"/>
              <a:ea typeface="標楷體" pitchFamily="65" charset="-120"/>
              <a:cs typeface="Times New Roman" pitchFamily="18" charset="0"/>
            </a:endParaRPr>
          </a:p>
        </p:txBody>
      </p:sp>
      <p:sp>
        <p:nvSpPr>
          <p:cNvPr id="570389" name="Line 21"/>
          <p:cNvSpPr>
            <a:spLocks noChangeShapeType="1"/>
          </p:cNvSpPr>
          <p:nvPr/>
        </p:nvSpPr>
        <p:spPr bwMode="auto">
          <a:xfrm>
            <a:off x="2557463" y="6929438"/>
            <a:ext cx="2159000" cy="0"/>
          </a:xfrm>
          <a:prstGeom prst="line">
            <a:avLst/>
          </a:prstGeom>
          <a:noFill/>
          <a:ln w="19050">
            <a:solidFill>
              <a:srgbClr val="CC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defRPr/>
            </a:pPr>
            <a:endParaRPr lang="zh-TW" altLang="en-US">
              <a:effectLst>
                <a:outerShdw blurRad="38100" dist="38100" dir="2700000" algn="tl">
                  <a:srgbClr val="000000">
                    <a:alpha val="43137"/>
                  </a:srgbClr>
                </a:outerShdw>
              </a:effectLst>
            </a:endParaRPr>
          </a:p>
        </p:txBody>
      </p:sp>
      <p:sp>
        <p:nvSpPr>
          <p:cNvPr id="12293" name="AutoShape 54"/>
          <p:cNvSpPr>
            <a:spLocks noChangeArrowheads="1"/>
          </p:cNvSpPr>
          <p:nvPr/>
        </p:nvSpPr>
        <p:spPr bwMode="auto">
          <a:xfrm>
            <a:off x="8035925" y="201613"/>
            <a:ext cx="1000125" cy="504825"/>
          </a:xfrm>
          <a:prstGeom prst="octagon">
            <a:avLst>
              <a:gd name="adj" fmla="val 29287"/>
            </a:avLst>
          </a:prstGeom>
          <a:gradFill rotWithShape="1">
            <a:gsLst>
              <a:gs pos="0">
                <a:schemeClr val="bg1"/>
              </a:gs>
              <a:gs pos="100000">
                <a:srgbClr val="FDE1B3"/>
              </a:gs>
            </a:gsLst>
            <a:path path="shape">
              <a:fillToRect l="50000" t="50000" r="50000" b="50000"/>
            </a:path>
          </a:gradFill>
          <a:ln>
            <a:noFill/>
          </a:ln>
          <a:effectLst>
            <a:outerShdw dist="107763" dir="18900000" sx="999" sy="999"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en-US" altLang="zh-TW" sz="1800">
                <a:solidFill>
                  <a:srgbClr val="800000"/>
                </a:solidFill>
                <a:latin typeface="Times New Roman" pitchFamily="18" charset="0"/>
                <a:ea typeface="標楷體" pitchFamily="65" charset="-120"/>
                <a:cs typeface="Times New Roman" pitchFamily="18" charset="0"/>
              </a:rPr>
              <a:t>Vision</a:t>
            </a:r>
            <a:endParaRPr lang="zh-TW" altLang="en-US" sz="1800">
              <a:solidFill>
                <a:srgbClr val="800000"/>
              </a:solidFill>
              <a:latin typeface="Times New Roman" pitchFamily="18" charset="0"/>
              <a:ea typeface="標楷體" pitchFamily="65" charset="-120"/>
              <a:cs typeface="Times New Roman" pitchFamily="18" charset="0"/>
            </a:endParaRPr>
          </a:p>
        </p:txBody>
      </p:sp>
      <p:sp>
        <p:nvSpPr>
          <p:cNvPr id="12294" name="Oval 57"/>
          <p:cNvSpPr>
            <a:spLocks noChangeArrowheads="1"/>
          </p:cNvSpPr>
          <p:nvPr/>
        </p:nvSpPr>
        <p:spPr bwMode="auto">
          <a:xfrm rot="-5400000">
            <a:off x="6013450" y="3503613"/>
            <a:ext cx="5256213" cy="865187"/>
          </a:xfrm>
          <a:prstGeom prst="ellipse">
            <a:avLst/>
          </a:prstGeom>
          <a:gradFill rotWithShape="1">
            <a:gsLst>
              <a:gs pos="0">
                <a:srgbClr val="FFFFFF"/>
              </a:gs>
              <a:gs pos="100000">
                <a:srgbClr val="FFE5CB"/>
              </a:gs>
            </a:gsLst>
            <a:path path="shape">
              <a:fillToRect l="50000" t="50000" r="50000" b="50000"/>
            </a:path>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vert="eaVert" wrap="none" lIns="18000" rIns="18000" anchor="ctr"/>
          <a:lstStyle/>
          <a:p>
            <a:pPr marL="296863" indent="-296863" algn="ctr" eaLnBrk="0" hangingPunct="0">
              <a:buClr>
                <a:schemeClr val="accent1"/>
              </a:buClr>
              <a:buSzPct val="65000"/>
              <a:buFont typeface="Wingdings" pitchFamily="2" charset="2"/>
              <a:buNone/>
            </a:pPr>
            <a:endParaRPr lang="en-US" altLang="zh-TW" sz="2300">
              <a:solidFill>
                <a:srgbClr val="003300"/>
              </a:solidFill>
              <a:latin typeface="Times New Roman" pitchFamily="18" charset="0"/>
              <a:ea typeface="標楷體" pitchFamily="65" charset="-120"/>
            </a:endParaRPr>
          </a:p>
        </p:txBody>
      </p:sp>
      <p:sp>
        <p:nvSpPr>
          <p:cNvPr id="12295" name="Text Box 59"/>
          <p:cNvSpPr txBox="1">
            <a:spLocks noChangeArrowheads="1"/>
          </p:cNvSpPr>
          <p:nvPr/>
        </p:nvSpPr>
        <p:spPr bwMode="auto">
          <a:xfrm>
            <a:off x="8239125" y="1412875"/>
            <a:ext cx="595313" cy="4968875"/>
          </a:xfrm>
          <a:prstGeom prst="rect">
            <a:avLst/>
          </a:prstGeom>
          <a:noFill/>
          <a:ln>
            <a:noFill/>
          </a:ln>
          <a:effectLst/>
          <a:extLst>
            <a:ext uri="{909E8E84-426E-40DD-AFC4-6F175D3DCCD1}">
              <a14:hiddenFill xmlns:a14="http://schemas.microsoft.com/office/drawing/2010/main">
                <a:solidFill>
                  <a:srgbClr val="FFF0D9"/>
                </a:solidFill>
              </a14:hiddenFill>
            </a:ext>
            <a:ext uri="{91240B29-F687-4F45-9708-019B960494DF}">
              <a14:hiddenLine xmlns:a14="http://schemas.microsoft.com/office/drawing/2010/main" w="9525">
                <a:solidFill>
                  <a:srgbClr val="FF99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lvl1pPr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algn="ctr" eaLnBrk="1" hangingPunct="1">
              <a:lnSpc>
                <a:spcPts val="1600"/>
              </a:lnSpc>
            </a:pPr>
            <a:r>
              <a:rPr lang="en-US" altLang="zh-TW" sz="1800">
                <a:solidFill>
                  <a:srgbClr val="003300"/>
                </a:solidFill>
                <a:latin typeface="Times New Roman" pitchFamily="18" charset="0"/>
                <a:ea typeface="標楷體" pitchFamily="65" charset="-120"/>
                <a:cs typeface="Times New Roman" pitchFamily="18" charset="0"/>
              </a:rPr>
              <a:t>Happy Taiwan attaining prosperity, harmony and sustainability</a:t>
            </a:r>
          </a:p>
        </p:txBody>
      </p:sp>
      <p:sp>
        <p:nvSpPr>
          <p:cNvPr id="570428" name="AutoShape 60"/>
          <p:cNvSpPr>
            <a:spLocks noChangeArrowheads="1"/>
          </p:cNvSpPr>
          <p:nvPr/>
        </p:nvSpPr>
        <p:spPr bwMode="auto">
          <a:xfrm>
            <a:off x="7740650" y="3152775"/>
            <a:ext cx="360363" cy="12954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rgbClr val="FFFFFF"/>
              </a:gs>
              <a:gs pos="100000">
                <a:srgbClr val="CC99FF"/>
              </a:gs>
            </a:gsLst>
            <a:lin ang="0" scaled="1"/>
          </a:gradFill>
          <a:ln w="19050" algn="ctr">
            <a:solidFill>
              <a:srgbClr val="800080"/>
            </a:solidFill>
            <a:miter lim="800000"/>
            <a:headEnd/>
            <a:tailEnd/>
          </a:ln>
          <a:effectLst/>
          <a:extLs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none" tIns="36000" bIns="36000" anchor="ctr"/>
          <a:lstStyle/>
          <a:p>
            <a:pPr algn="ctr">
              <a:defRPr/>
            </a:pPr>
            <a:endParaRPr lang="zh-TW" altLang="en-US">
              <a:effectLst>
                <a:outerShdw blurRad="38100" dist="38100" dir="2700000" algn="tl">
                  <a:srgbClr val="000000">
                    <a:alpha val="43137"/>
                  </a:srgbClr>
                </a:outerShdw>
              </a:effectLst>
            </a:endParaRPr>
          </a:p>
        </p:txBody>
      </p:sp>
      <p:sp>
        <p:nvSpPr>
          <p:cNvPr id="12297" name="AutoShape 5"/>
          <p:cNvSpPr>
            <a:spLocks noChangeArrowheads="1"/>
          </p:cNvSpPr>
          <p:nvPr/>
        </p:nvSpPr>
        <p:spPr bwMode="auto">
          <a:xfrm>
            <a:off x="5435600" y="188913"/>
            <a:ext cx="1908175" cy="504825"/>
          </a:xfrm>
          <a:prstGeom prst="octagon">
            <a:avLst>
              <a:gd name="adj" fmla="val 29287"/>
            </a:avLst>
          </a:prstGeom>
          <a:gradFill rotWithShape="1">
            <a:gsLst>
              <a:gs pos="0">
                <a:schemeClr val="bg1"/>
              </a:gs>
              <a:gs pos="100000">
                <a:srgbClr val="FDE1B3"/>
              </a:gs>
            </a:gsLst>
            <a:path path="shape">
              <a:fillToRect l="50000" t="50000" r="50000" b="50000"/>
            </a:path>
          </a:gradFill>
          <a:ln>
            <a:noFill/>
          </a:ln>
          <a:effectLst>
            <a:outerShdw dist="107763" dir="18900000" sx="999" sy="999"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en-US" altLang="zh-TW" sz="1800">
                <a:solidFill>
                  <a:srgbClr val="800000"/>
                </a:solidFill>
                <a:latin typeface="Times New Roman" pitchFamily="18" charset="0"/>
                <a:ea typeface="標楷體" pitchFamily="65" charset="-120"/>
                <a:cs typeface="Times New Roman" pitchFamily="18" charset="0"/>
              </a:rPr>
              <a:t>Policy Directions</a:t>
            </a:r>
            <a:endParaRPr lang="zh-TW" altLang="en-US" sz="1800">
              <a:solidFill>
                <a:srgbClr val="800000"/>
              </a:solidFill>
              <a:latin typeface="Times New Roman" pitchFamily="18" charset="0"/>
              <a:ea typeface="標楷體" pitchFamily="65" charset="-120"/>
              <a:cs typeface="Times New Roman" pitchFamily="18" charset="0"/>
            </a:endParaRPr>
          </a:p>
        </p:txBody>
      </p:sp>
      <p:grpSp>
        <p:nvGrpSpPr>
          <p:cNvPr id="12298" name="群組 3"/>
          <p:cNvGrpSpPr>
            <a:grpSpLocks/>
          </p:cNvGrpSpPr>
          <p:nvPr/>
        </p:nvGrpSpPr>
        <p:grpSpPr bwMode="auto">
          <a:xfrm>
            <a:off x="92075" y="908050"/>
            <a:ext cx="2544763" cy="2881313"/>
            <a:chOff x="0" y="1124744"/>
            <a:chExt cx="2467734" cy="2880320"/>
          </a:xfrm>
        </p:grpSpPr>
        <p:sp>
          <p:nvSpPr>
            <p:cNvPr id="12327" name="AutoShape 25"/>
            <p:cNvSpPr>
              <a:spLocks noChangeArrowheads="1"/>
            </p:cNvSpPr>
            <p:nvPr/>
          </p:nvSpPr>
          <p:spPr bwMode="auto">
            <a:xfrm>
              <a:off x="0" y="1124745"/>
              <a:ext cx="2463800" cy="2736056"/>
            </a:xfrm>
            <a:prstGeom prst="roundRect">
              <a:avLst>
                <a:gd name="adj" fmla="val 16667"/>
              </a:avLst>
            </a:prstGeom>
            <a:gradFill rotWithShape="1">
              <a:gsLst>
                <a:gs pos="0">
                  <a:srgbClr val="BDEFEE"/>
                </a:gs>
                <a:gs pos="50000">
                  <a:srgbClr val="FFFFFF"/>
                </a:gs>
                <a:gs pos="100000">
                  <a:srgbClr val="BDEFEE"/>
                </a:gs>
              </a:gsLst>
              <a:lin ang="5400000" scaled="1"/>
            </a:gradFill>
            <a:ln w="19050">
              <a:solidFill>
                <a:srgbClr val="C0C0C0"/>
              </a:solidFill>
              <a:round/>
              <a:headEnd/>
              <a:tailEnd/>
            </a:ln>
            <a:effectLst>
              <a:outerShdw dist="107763" dir="18900000" sx="999" sy="999" algn="ctr" rotWithShape="0">
                <a:schemeClr val="bg2"/>
              </a:outerShdw>
            </a:effectLst>
          </p:spPr>
          <p:txBody>
            <a:bodyPr tIns="36000" bIns="36000" anchor="ctr"/>
            <a:lstStyle/>
            <a:p>
              <a:pPr marL="177800" indent="-177800" algn="just">
                <a:buSzPct val="70000"/>
                <a:buFont typeface="Wingdings" pitchFamily="2" charset="2"/>
                <a:buNone/>
                <a:tabLst>
                  <a:tab pos="2159000" algn="l"/>
                </a:tabLst>
              </a:pPr>
              <a:endParaRPr lang="zh-TW" altLang="zh-TW" sz="2000">
                <a:solidFill>
                  <a:srgbClr val="0000CC"/>
                </a:solidFill>
                <a:latin typeface="Times New Roman" pitchFamily="18" charset="0"/>
                <a:ea typeface="標楷體" pitchFamily="65" charset="-120"/>
              </a:endParaRPr>
            </a:p>
          </p:txBody>
        </p:sp>
        <p:cxnSp>
          <p:nvCxnSpPr>
            <p:cNvPr id="10" name="直線接點 9"/>
            <p:cNvCxnSpPr/>
            <p:nvPr/>
          </p:nvCxnSpPr>
          <p:spPr>
            <a:xfrm>
              <a:off x="4619" y="1556395"/>
              <a:ext cx="2463115" cy="0"/>
            </a:xfrm>
            <a:prstGeom prst="line">
              <a:avLst/>
            </a:prstGeom>
          </p:spPr>
          <p:style>
            <a:lnRef idx="1">
              <a:schemeClr val="accent1"/>
            </a:lnRef>
            <a:fillRef idx="0">
              <a:schemeClr val="accent1"/>
            </a:fillRef>
            <a:effectRef idx="0">
              <a:schemeClr val="accent1"/>
            </a:effectRef>
            <a:fontRef idx="minor">
              <a:schemeClr val="tx1"/>
            </a:fontRef>
          </p:style>
        </p:cxnSp>
        <p:sp>
          <p:nvSpPr>
            <p:cNvPr id="12329" name="AutoShape 23"/>
            <p:cNvSpPr>
              <a:spLocks noChangeArrowheads="1"/>
            </p:cNvSpPr>
            <p:nvPr/>
          </p:nvSpPr>
          <p:spPr bwMode="auto">
            <a:xfrm>
              <a:off x="224071" y="1124744"/>
              <a:ext cx="2007359" cy="504825"/>
            </a:xfrm>
            <a:prstGeom prst="leftRightArrow">
              <a:avLst>
                <a:gd name="adj1" fmla="val 100000"/>
                <a:gd name="adj2" fmla="val 15629"/>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800080"/>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lIns="18000" tIns="10800" rIns="18000" bIns="10800" anchor="ctr" anchorCtr="1"/>
            <a:lstStyle/>
            <a:p>
              <a:pPr algn="ctr">
                <a:lnSpc>
                  <a:spcPct val="90000"/>
                </a:lnSpc>
                <a:buFont typeface="Wingdings" pitchFamily="2" charset="2"/>
                <a:buNone/>
              </a:pPr>
              <a:r>
                <a:rPr lang="en-US" altLang="zh-TW">
                  <a:solidFill>
                    <a:srgbClr val="800080"/>
                  </a:solidFill>
                  <a:latin typeface="Times New Roman" pitchFamily="18" charset="0"/>
                  <a:ea typeface="標楷體" pitchFamily="65" charset="-120"/>
                </a:rPr>
                <a:t>International trends</a:t>
              </a:r>
            </a:p>
          </p:txBody>
        </p:sp>
        <p:sp>
          <p:nvSpPr>
            <p:cNvPr id="134" name="矩形 133"/>
            <p:cNvSpPr/>
            <p:nvPr/>
          </p:nvSpPr>
          <p:spPr>
            <a:xfrm>
              <a:off x="35408" y="1556395"/>
              <a:ext cx="2413853" cy="244866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lIns="19050" tIns="19050" rIns="19050" bIns="19050" anchor="b"/>
            <a:lstStyle/>
            <a:p>
              <a:pPr marL="209550" indent="-209550" defTabSz="666750">
                <a:lnSpc>
                  <a:spcPts val="1500"/>
                </a:lnSpc>
                <a:spcAft>
                  <a:spcPts val="400"/>
                </a:spcAft>
                <a:defRPr/>
              </a:pPr>
              <a:r>
                <a:rPr lang="en-US" altLang="zh-TW" sz="1200" dirty="0">
                  <a:solidFill>
                    <a:srgbClr val="990000"/>
                  </a:solidFill>
                  <a:latin typeface="Times New Roman" pitchFamily="18" charset="0"/>
                  <a:ea typeface="標楷體" pitchFamily="65" charset="-120"/>
                  <a:cs typeface="Arial Unicode MS" pitchFamily="34" charset="-120"/>
                </a:rPr>
                <a:t>‧Expectancy of moderate growth of the global economy</a:t>
              </a:r>
            </a:p>
            <a:p>
              <a:pPr marL="209550" indent="-209550" defTabSz="666750">
                <a:lnSpc>
                  <a:spcPts val="1500"/>
                </a:lnSpc>
                <a:spcAft>
                  <a:spcPts val="400"/>
                </a:spcAft>
                <a:defRPr/>
              </a:pPr>
              <a:r>
                <a:rPr lang="en-US" altLang="zh-TW" sz="1200" dirty="0">
                  <a:solidFill>
                    <a:srgbClr val="990000"/>
                  </a:solidFill>
                  <a:latin typeface="Times New Roman" pitchFamily="18" charset="0"/>
                  <a:ea typeface="標楷體" pitchFamily="65" charset="-120"/>
                  <a:cs typeface="Arial Unicode MS" pitchFamily="34" charset="-120"/>
                </a:rPr>
                <a:t>‧Emerging economies continuing to increase economic power</a:t>
              </a:r>
              <a:endParaRPr lang="zh-TW" altLang="en-US" sz="1200" dirty="0">
                <a:solidFill>
                  <a:srgbClr val="990000"/>
                </a:solidFill>
                <a:latin typeface="Times New Roman" pitchFamily="18" charset="0"/>
                <a:ea typeface="標楷體" pitchFamily="65" charset="-120"/>
                <a:cs typeface="Arial Unicode MS" pitchFamily="34" charset="-120"/>
              </a:endParaRPr>
            </a:p>
            <a:p>
              <a:pPr marL="209550" indent="-209550" defTabSz="666750">
                <a:lnSpc>
                  <a:spcPts val="1500"/>
                </a:lnSpc>
                <a:spcAft>
                  <a:spcPts val="400"/>
                </a:spcAft>
                <a:defRPr/>
              </a:pPr>
              <a:r>
                <a:rPr lang="en-US" altLang="zh-TW" sz="1200" dirty="0">
                  <a:solidFill>
                    <a:srgbClr val="990000"/>
                  </a:solidFill>
                  <a:latin typeface="Times New Roman" pitchFamily="18" charset="0"/>
                  <a:ea typeface="標楷體" pitchFamily="65" charset="-120"/>
                  <a:cs typeface="Arial Unicode MS" pitchFamily="34" charset="-120"/>
                </a:rPr>
                <a:t>‧Asia-Pacific systematized economic &amp; trade integration accelerating</a:t>
              </a:r>
              <a:endParaRPr lang="zh-TW" altLang="en-US" sz="1200" dirty="0">
                <a:solidFill>
                  <a:srgbClr val="990000"/>
                </a:solidFill>
                <a:latin typeface="Times New Roman" pitchFamily="18" charset="0"/>
                <a:ea typeface="標楷體" pitchFamily="65" charset="-120"/>
                <a:cs typeface="Arial Unicode MS" pitchFamily="34" charset="-120"/>
              </a:endParaRPr>
            </a:p>
            <a:p>
              <a:pPr marL="209550" indent="-209550" defTabSz="666750">
                <a:lnSpc>
                  <a:spcPts val="1500"/>
                </a:lnSpc>
                <a:spcAft>
                  <a:spcPts val="400"/>
                </a:spcAft>
                <a:defRPr/>
              </a:pPr>
              <a:r>
                <a:rPr lang="en-US" altLang="zh-TW" sz="1200" dirty="0">
                  <a:solidFill>
                    <a:srgbClr val="990000"/>
                  </a:solidFill>
                  <a:latin typeface="Times New Roman" pitchFamily="18" charset="0"/>
                  <a:ea typeface="標楷體" pitchFamily="65" charset="-120"/>
                  <a:cs typeface="Arial Unicode MS" pitchFamily="34" charset="-120"/>
                </a:rPr>
                <a:t>‧Population structure aging</a:t>
              </a:r>
            </a:p>
            <a:p>
              <a:pPr marL="209550" indent="-209550" defTabSz="666750">
                <a:lnSpc>
                  <a:spcPts val="1500"/>
                </a:lnSpc>
                <a:spcAft>
                  <a:spcPts val="400"/>
                </a:spcAft>
                <a:defRPr/>
              </a:pPr>
              <a:r>
                <a:rPr lang="en-US" altLang="zh-TW" sz="1200" dirty="0">
                  <a:solidFill>
                    <a:srgbClr val="990000"/>
                  </a:solidFill>
                  <a:latin typeface="Times New Roman" pitchFamily="18" charset="0"/>
                  <a:ea typeface="標楷體" pitchFamily="65" charset="-120"/>
                  <a:cs typeface="Arial Unicode MS" pitchFamily="34" charset="-120"/>
                </a:rPr>
                <a:t>‧Green economy challenges and business opportunities</a:t>
              </a:r>
              <a:endParaRPr lang="zh-TW" altLang="en-US" sz="1200" dirty="0">
                <a:solidFill>
                  <a:srgbClr val="990000"/>
                </a:solidFill>
                <a:latin typeface="Times New Roman" pitchFamily="18" charset="0"/>
                <a:ea typeface="標楷體" pitchFamily="65" charset="-120"/>
                <a:cs typeface="Arial Unicode MS" pitchFamily="34" charset="-120"/>
              </a:endParaRPr>
            </a:p>
            <a:p>
              <a:pPr marL="209550" indent="-209550" defTabSz="666750">
                <a:lnSpc>
                  <a:spcPts val="1500"/>
                </a:lnSpc>
                <a:spcAft>
                  <a:spcPct val="35000"/>
                </a:spcAft>
                <a:defRPr/>
              </a:pPr>
              <a:endParaRPr lang="zh-TW" altLang="en-US" sz="1200" dirty="0">
                <a:solidFill>
                  <a:srgbClr val="990000"/>
                </a:solidFill>
                <a:latin typeface="Times New Roman" pitchFamily="18" charset="0"/>
                <a:ea typeface="標楷體" pitchFamily="65" charset="-120"/>
                <a:cs typeface="Arial Unicode MS" pitchFamily="34" charset="-120"/>
              </a:endParaRPr>
            </a:p>
          </p:txBody>
        </p:sp>
      </p:grpSp>
      <p:grpSp>
        <p:nvGrpSpPr>
          <p:cNvPr id="12299" name="群組 13"/>
          <p:cNvGrpSpPr>
            <a:grpSpLocks/>
          </p:cNvGrpSpPr>
          <p:nvPr/>
        </p:nvGrpSpPr>
        <p:grpSpPr bwMode="auto">
          <a:xfrm>
            <a:off x="4962525" y="1341438"/>
            <a:ext cx="2778125" cy="2592387"/>
            <a:chOff x="5107260" y="1412875"/>
            <a:chExt cx="2777108" cy="2592388"/>
          </a:xfrm>
        </p:grpSpPr>
        <p:sp>
          <p:nvSpPr>
            <p:cNvPr id="12323" name="AutoShape 29"/>
            <p:cNvSpPr>
              <a:spLocks noChangeArrowheads="1"/>
            </p:cNvSpPr>
            <p:nvPr/>
          </p:nvSpPr>
          <p:spPr bwMode="auto">
            <a:xfrm>
              <a:off x="5108676" y="1412875"/>
              <a:ext cx="2705100" cy="2592388"/>
            </a:xfrm>
            <a:prstGeom prst="flowChartAlternateProcess">
              <a:avLst/>
            </a:prstGeom>
            <a:gradFill rotWithShape="1">
              <a:gsLst>
                <a:gs pos="0">
                  <a:srgbClr val="FFF0D9"/>
                </a:gs>
                <a:gs pos="100000">
                  <a:srgbClr val="FFFFFF"/>
                </a:gs>
              </a:gsLst>
              <a:lin ang="5400000" scaled="1"/>
            </a:gradFill>
            <a:ln w="12700">
              <a:solidFill>
                <a:srgbClr val="FF99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236538" indent="-236538" algn="ctr">
                <a:lnSpc>
                  <a:spcPct val="80000"/>
                </a:lnSpc>
                <a:spcBef>
                  <a:spcPct val="20000"/>
                </a:spcBef>
                <a:buSzPct val="90000"/>
              </a:pPr>
              <a:endParaRPr lang="zh-TW" altLang="en-US" sz="2000">
                <a:solidFill>
                  <a:srgbClr val="800000"/>
                </a:solidFill>
                <a:latin typeface="Times New Roman" pitchFamily="18" charset="0"/>
                <a:ea typeface="標楷體" pitchFamily="65" charset="-120"/>
              </a:endParaRPr>
            </a:p>
          </p:txBody>
        </p:sp>
        <p:sp>
          <p:nvSpPr>
            <p:cNvPr id="12324" name="文字方塊 63"/>
            <p:cNvSpPr txBox="1">
              <a:spLocks noChangeArrowheads="1"/>
            </p:cNvSpPr>
            <p:nvPr/>
          </p:nvSpPr>
          <p:spPr bwMode="auto">
            <a:xfrm>
              <a:off x="5158060" y="1484313"/>
              <a:ext cx="26543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7800"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eaLnBrk="1" hangingPunct="1"/>
              <a:r>
                <a:rPr lang="en-US" altLang="zh-TW" sz="1300">
                  <a:solidFill>
                    <a:srgbClr val="FF0000"/>
                  </a:solidFill>
                  <a:latin typeface="Times New Roman" pitchFamily="18" charset="0"/>
                  <a:ea typeface="標楷體" pitchFamily="65" charset="-120"/>
                  <a:cs typeface="Times New Roman" pitchFamily="18" charset="0"/>
                </a:rPr>
                <a:t>All-round development</a:t>
              </a:r>
            </a:p>
            <a:p>
              <a:pPr eaLnBrk="1" hangingPunct="1"/>
              <a:r>
                <a:rPr lang="zh-TW" altLang="en-US" sz="1300">
                  <a:solidFill>
                    <a:srgbClr val="FF0000"/>
                  </a:solidFill>
                  <a:latin typeface="Times New Roman" pitchFamily="18" charset="0"/>
                  <a:ea typeface="標楷體" pitchFamily="65" charset="-120"/>
                  <a:cs typeface="Times New Roman" pitchFamily="18" charset="0"/>
                </a:rPr>
                <a:t>－ </a:t>
              </a:r>
              <a:r>
                <a:rPr lang="en-US" altLang="zh-TW" sz="1300">
                  <a:solidFill>
                    <a:srgbClr val="FF0000"/>
                  </a:solidFill>
                  <a:latin typeface="Times New Roman" pitchFamily="18" charset="0"/>
                  <a:ea typeface="標楷體" pitchFamily="65" charset="-120"/>
                  <a:cs typeface="Times New Roman" pitchFamily="18" charset="0"/>
                </a:rPr>
                <a:t>realizing the golden decade</a:t>
              </a:r>
              <a:endParaRPr lang="zh-TW" altLang="en-US" sz="1300">
                <a:solidFill>
                  <a:srgbClr val="FF0000"/>
                </a:solidFill>
                <a:latin typeface="Times New Roman" pitchFamily="18" charset="0"/>
                <a:ea typeface="標楷體" pitchFamily="65" charset="-120"/>
                <a:cs typeface="Times New Roman" pitchFamily="18" charset="0"/>
              </a:endParaRPr>
            </a:p>
          </p:txBody>
        </p:sp>
        <p:cxnSp>
          <p:nvCxnSpPr>
            <p:cNvPr id="12325" name="直線接點 18"/>
            <p:cNvCxnSpPr>
              <a:cxnSpLocks noChangeShapeType="1"/>
            </p:cNvCxnSpPr>
            <p:nvPr/>
          </p:nvCxnSpPr>
          <p:spPr bwMode="auto">
            <a:xfrm>
              <a:off x="5107260" y="1988840"/>
              <a:ext cx="2705100" cy="0"/>
            </a:xfrm>
            <a:prstGeom prst="line">
              <a:avLst/>
            </a:prstGeom>
            <a:noFill/>
            <a:ln w="12700" algn="ctr">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326" name="矩形 139"/>
            <p:cNvSpPr>
              <a:spLocks noChangeArrowheads="1"/>
            </p:cNvSpPr>
            <p:nvPr/>
          </p:nvSpPr>
          <p:spPr bwMode="auto">
            <a:xfrm>
              <a:off x="5163393" y="1988840"/>
              <a:ext cx="2720975" cy="1942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0000"/>
                </a:lnSpc>
                <a:spcBef>
                  <a:spcPts val="50"/>
                </a:spcBef>
                <a:buClr>
                  <a:srgbClr val="0000CC"/>
                </a:buClr>
                <a:buFont typeface="Wingdings" pitchFamily="2" charset="2"/>
                <a:buChar char="Ø"/>
              </a:pPr>
              <a:r>
                <a:rPr lang="en-US" altLang="zh-TW" sz="1300" dirty="0">
                  <a:solidFill>
                    <a:srgbClr val="0000CC"/>
                  </a:solidFill>
                  <a:latin typeface="Times New Roman" pitchFamily="18" charset="0"/>
                  <a:ea typeface="標楷體" pitchFamily="65" charset="-120"/>
                  <a:cs typeface="Times New Roman" pitchFamily="18" charset="0"/>
                </a:rPr>
                <a:t>Vigorous </a:t>
              </a:r>
              <a:r>
                <a:rPr lang="en-US" altLang="zh-TW" sz="1300" dirty="0" smtClean="0">
                  <a:solidFill>
                    <a:srgbClr val="0000CC"/>
                  </a:solidFill>
                  <a:latin typeface="Times New Roman" pitchFamily="18" charset="0"/>
                  <a:ea typeface="標楷體" pitchFamily="65" charset="-120"/>
                  <a:cs typeface="Times New Roman" pitchFamily="18" charset="0"/>
                </a:rPr>
                <a:t>economy</a:t>
              </a:r>
            </a:p>
            <a:p>
              <a:pPr>
                <a:lnSpc>
                  <a:spcPct val="110000"/>
                </a:lnSpc>
                <a:spcBef>
                  <a:spcPts val="50"/>
                </a:spcBef>
                <a:buClr>
                  <a:srgbClr val="0000CC"/>
                </a:buClr>
                <a:buFont typeface="Wingdings" pitchFamily="2" charset="2"/>
                <a:buChar char="Ø"/>
              </a:pPr>
              <a:r>
                <a:rPr lang="en-US" altLang="zh-TW" sz="1300" dirty="0">
                  <a:solidFill>
                    <a:srgbClr val="0000CC"/>
                  </a:solidFill>
                  <a:latin typeface="Times New Roman" pitchFamily="18" charset="0"/>
                  <a:ea typeface="標楷體" pitchFamily="65" charset="-120"/>
                  <a:cs typeface="Times New Roman" pitchFamily="18" charset="0"/>
                </a:rPr>
                <a:t>Just society        </a:t>
              </a:r>
            </a:p>
            <a:p>
              <a:pPr>
                <a:lnSpc>
                  <a:spcPct val="110000"/>
                </a:lnSpc>
                <a:spcBef>
                  <a:spcPts val="50"/>
                </a:spcBef>
                <a:buClr>
                  <a:srgbClr val="0000CC"/>
                </a:buClr>
                <a:buFont typeface="Wingdings" pitchFamily="2" charset="2"/>
                <a:buChar char="Ø"/>
              </a:pPr>
              <a:r>
                <a:rPr lang="en-US" altLang="zh-TW" sz="1300" dirty="0" smtClean="0">
                  <a:solidFill>
                    <a:srgbClr val="0000CC"/>
                  </a:solidFill>
                  <a:latin typeface="Times New Roman" pitchFamily="18" charset="0"/>
                  <a:ea typeface="標楷體" pitchFamily="65" charset="-120"/>
                  <a:cs typeface="Times New Roman" pitchFamily="18" charset="0"/>
                </a:rPr>
                <a:t>Clean </a:t>
              </a:r>
              <a:r>
                <a:rPr lang="en-US" altLang="zh-TW" sz="1300" dirty="0">
                  <a:solidFill>
                    <a:srgbClr val="0000CC"/>
                  </a:solidFill>
                  <a:latin typeface="Times New Roman" pitchFamily="18" charset="0"/>
                  <a:ea typeface="標楷體" pitchFamily="65" charset="-120"/>
                  <a:cs typeface="Times New Roman" pitchFamily="18" charset="0"/>
                </a:rPr>
                <a:t>&amp; competent government</a:t>
              </a:r>
            </a:p>
            <a:p>
              <a:pPr>
                <a:lnSpc>
                  <a:spcPct val="110000"/>
                </a:lnSpc>
                <a:spcBef>
                  <a:spcPts val="50"/>
                </a:spcBef>
                <a:buClr>
                  <a:srgbClr val="0000CC"/>
                </a:buClr>
                <a:buFont typeface="Wingdings" pitchFamily="2" charset="2"/>
                <a:buChar char="Ø"/>
              </a:pPr>
              <a:r>
                <a:rPr lang="en-US" altLang="zh-TW" sz="1300" dirty="0" smtClean="0">
                  <a:solidFill>
                    <a:srgbClr val="0000CC"/>
                  </a:solidFill>
                  <a:latin typeface="Times New Roman" pitchFamily="18" charset="0"/>
                  <a:ea typeface="標楷體" pitchFamily="65" charset="-120"/>
                  <a:cs typeface="Times New Roman" pitchFamily="18" charset="0"/>
                </a:rPr>
                <a:t>Prime </a:t>
              </a:r>
              <a:r>
                <a:rPr lang="en-US" altLang="zh-TW" sz="1300" dirty="0">
                  <a:solidFill>
                    <a:srgbClr val="0000CC"/>
                  </a:solidFill>
                  <a:latin typeface="Times New Roman" pitchFamily="18" charset="0"/>
                  <a:ea typeface="標楷體" pitchFamily="65" charset="-120"/>
                  <a:cs typeface="Times New Roman" pitchFamily="18" charset="0"/>
                </a:rPr>
                <a:t>culture &amp; education        </a:t>
              </a:r>
            </a:p>
            <a:p>
              <a:pPr>
                <a:lnSpc>
                  <a:spcPct val="110000"/>
                </a:lnSpc>
                <a:spcBef>
                  <a:spcPts val="50"/>
                </a:spcBef>
                <a:buClr>
                  <a:srgbClr val="0000CC"/>
                </a:buClr>
                <a:buFont typeface="Wingdings" pitchFamily="2" charset="2"/>
                <a:buChar char="Ø"/>
              </a:pPr>
              <a:r>
                <a:rPr lang="en-US" altLang="zh-TW" sz="1300" dirty="0">
                  <a:solidFill>
                    <a:srgbClr val="0000CC"/>
                  </a:solidFill>
                  <a:latin typeface="Times New Roman" pitchFamily="18" charset="0"/>
                  <a:ea typeface="標楷體" pitchFamily="65" charset="-120"/>
                  <a:cs typeface="Times New Roman" pitchFamily="18" charset="0"/>
                </a:rPr>
                <a:t> Sustainable environment</a:t>
              </a:r>
            </a:p>
            <a:p>
              <a:pPr>
                <a:lnSpc>
                  <a:spcPct val="110000"/>
                </a:lnSpc>
                <a:spcBef>
                  <a:spcPts val="50"/>
                </a:spcBef>
                <a:buClr>
                  <a:srgbClr val="0000CC"/>
                </a:buClr>
                <a:buFont typeface="Wingdings" pitchFamily="2" charset="2"/>
                <a:buChar char="Ø"/>
              </a:pPr>
              <a:r>
                <a:rPr lang="en-US" altLang="zh-TW" sz="1300" dirty="0">
                  <a:solidFill>
                    <a:srgbClr val="0000CC"/>
                  </a:solidFill>
                  <a:latin typeface="Times New Roman" pitchFamily="18" charset="0"/>
                  <a:ea typeface="標楷體" pitchFamily="65" charset="-120"/>
                  <a:cs typeface="Times New Roman" pitchFamily="18" charset="0"/>
                  <a:sym typeface="Wingdings" pitchFamily="2" charset="2"/>
                </a:rPr>
                <a:t>Comprehensive development</a:t>
              </a:r>
              <a:endParaRPr lang="en-US" altLang="zh-TW" sz="1300" dirty="0">
                <a:solidFill>
                  <a:srgbClr val="0000CC"/>
                </a:solidFill>
                <a:latin typeface="Times New Roman" pitchFamily="18" charset="0"/>
                <a:ea typeface="標楷體" pitchFamily="65" charset="-120"/>
                <a:cs typeface="Times New Roman" pitchFamily="18" charset="0"/>
              </a:endParaRPr>
            </a:p>
            <a:p>
              <a:pPr>
                <a:lnSpc>
                  <a:spcPct val="110000"/>
                </a:lnSpc>
                <a:spcBef>
                  <a:spcPts val="50"/>
                </a:spcBef>
                <a:buClr>
                  <a:srgbClr val="0000CC"/>
                </a:buClr>
                <a:buFont typeface="Wingdings" pitchFamily="2" charset="2"/>
                <a:buChar char="Ø"/>
              </a:pPr>
              <a:r>
                <a:rPr lang="en-US" altLang="zh-TW" sz="1300" dirty="0" smtClean="0">
                  <a:solidFill>
                    <a:srgbClr val="0000CC"/>
                  </a:solidFill>
                  <a:latin typeface="Times New Roman" pitchFamily="18" charset="0"/>
                  <a:ea typeface="標楷體" pitchFamily="65" charset="-120"/>
                  <a:cs typeface="Times New Roman" pitchFamily="18" charset="0"/>
                  <a:sym typeface="Wingdings" pitchFamily="2" charset="2"/>
                </a:rPr>
                <a:t>Cross-strait </a:t>
              </a:r>
              <a:r>
                <a:rPr lang="en-US" altLang="zh-TW" sz="1300" dirty="0">
                  <a:solidFill>
                    <a:srgbClr val="0000CC"/>
                  </a:solidFill>
                  <a:latin typeface="Times New Roman" pitchFamily="18" charset="0"/>
                  <a:ea typeface="標楷體" pitchFamily="65" charset="-120"/>
                  <a:cs typeface="Times New Roman" pitchFamily="18" charset="0"/>
                  <a:sym typeface="Wingdings" pitchFamily="2" charset="2"/>
                </a:rPr>
                <a:t>peace   </a:t>
              </a:r>
              <a:endParaRPr lang="en-US" altLang="zh-TW" sz="1300" dirty="0">
                <a:solidFill>
                  <a:srgbClr val="0000CC"/>
                </a:solidFill>
                <a:latin typeface="Times New Roman" pitchFamily="18" charset="0"/>
                <a:ea typeface="標楷體" pitchFamily="65" charset="-120"/>
                <a:cs typeface="Times New Roman" pitchFamily="18" charset="0"/>
              </a:endParaRPr>
            </a:p>
            <a:p>
              <a:pPr>
                <a:lnSpc>
                  <a:spcPct val="110000"/>
                </a:lnSpc>
                <a:spcBef>
                  <a:spcPts val="50"/>
                </a:spcBef>
                <a:buClr>
                  <a:srgbClr val="0000CC"/>
                </a:buClr>
                <a:buFont typeface="Wingdings" pitchFamily="2" charset="2"/>
                <a:buChar char="Ø"/>
              </a:pPr>
              <a:r>
                <a:rPr lang="en-US" altLang="zh-TW" sz="1300" dirty="0" smtClean="0">
                  <a:solidFill>
                    <a:srgbClr val="0000CC"/>
                  </a:solidFill>
                  <a:latin typeface="Times New Roman" pitchFamily="18" charset="0"/>
                  <a:ea typeface="標楷體" pitchFamily="65" charset="-120"/>
                  <a:cs typeface="Times New Roman" pitchFamily="18" charset="0"/>
                  <a:sym typeface="Wingdings" pitchFamily="2" charset="2"/>
                </a:rPr>
                <a:t>International </a:t>
              </a:r>
              <a:r>
                <a:rPr lang="en-US" altLang="zh-TW" sz="1300" dirty="0">
                  <a:solidFill>
                    <a:srgbClr val="0000CC"/>
                  </a:solidFill>
                  <a:latin typeface="Times New Roman" pitchFamily="18" charset="0"/>
                  <a:ea typeface="標楷體" pitchFamily="65" charset="-120"/>
                  <a:cs typeface="Times New Roman" pitchFamily="18" charset="0"/>
                  <a:sym typeface="Wingdings" pitchFamily="2" charset="2"/>
                </a:rPr>
                <a:t>amity</a:t>
              </a:r>
              <a:endParaRPr lang="zh-TW" altLang="en-US" sz="1300" dirty="0">
                <a:solidFill>
                  <a:srgbClr val="0000CC"/>
                </a:solidFill>
                <a:latin typeface="Times New Roman" pitchFamily="18" charset="0"/>
                <a:ea typeface="標楷體" pitchFamily="65" charset="-120"/>
                <a:cs typeface="Times New Roman" pitchFamily="18" charset="0"/>
              </a:endParaRPr>
            </a:p>
          </p:txBody>
        </p:sp>
      </p:grpSp>
      <p:sp>
        <p:nvSpPr>
          <p:cNvPr id="141" name="AutoShape 60"/>
          <p:cNvSpPr>
            <a:spLocks noChangeArrowheads="1"/>
          </p:cNvSpPr>
          <p:nvPr/>
        </p:nvSpPr>
        <p:spPr bwMode="auto">
          <a:xfrm>
            <a:off x="4572000" y="3141663"/>
            <a:ext cx="360363" cy="12954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rgbClr val="FFFFFF"/>
              </a:gs>
              <a:gs pos="100000">
                <a:srgbClr val="CC99FF"/>
              </a:gs>
            </a:gsLst>
            <a:lin ang="0" scaled="1"/>
          </a:gradFill>
          <a:ln w="19050" algn="ctr">
            <a:solidFill>
              <a:srgbClr val="800080"/>
            </a:solidFill>
            <a:miter lim="800000"/>
            <a:headEnd/>
            <a:tailEnd/>
          </a:ln>
          <a:effectLst/>
          <a:extLs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none" tIns="36000" bIns="36000" anchor="ctr"/>
          <a:lstStyle/>
          <a:p>
            <a:pPr algn="ctr">
              <a:defRPr/>
            </a:pPr>
            <a:endParaRPr lang="zh-TW" altLang="en-US">
              <a:effectLst>
                <a:outerShdw blurRad="38100" dist="38100" dir="2700000" algn="tl">
                  <a:srgbClr val="000000">
                    <a:alpha val="43137"/>
                  </a:srgbClr>
                </a:outerShdw>
              </a:effectLst>
            </a:endParaRPr>
          </a:p>
        </p:txBody>
      </p:sp>
      <p:grpSp>
        <p:nvGrpSpPr>
          <p:cNvPr id="12301" name="群組 12"/>
          <p:cNvGrpSpPr>
            <a:grpSpLocks/>
          </p:cNvGrpSpPr>
          <p:nvPr/>
        </p:nvGrpSpPr>
        <p:grpSpPr bwMode="auto">
          <a:xfrm>
            <a:off x="2886075" y="1989138"/>
            <a:ext cx="1590675" cy="3024187"/>
            <a:chOff x="2886772" y="1988840"/>
            <a:chExt cx="1589368" cy="3024336"/>
          </a:xfrm>
        </p:grpSpPr>
        <p:sp>
          <p:nvSpPr>
            <p:cNvPr id="7" name="圓角矩形 6"/>
            <p:cNvSpPr/>
            <p:nvPr/>
          </p:nvSpPr>
          <p:spPr bwMode="auto">
            <a:xfrm>
              <a:off x="2886772" y="1988840"/>
              <a:ext cx="1589368" cy="3024336"/>
            </a:xfrm>
            <a:prstGeom prst="roundRect">
              <a:avLst/>
            </a:prstGeom>
            <a:gradFill flip="none" rotWithShape="1">
              <a:gsLst>
                <a:gs pos="53000">
                  <a:srgbClr val="BFFCDE"/>
                </a:gs>
                <a:gs pos="22000">
                  <a:srgbClr val="B0FDD1"/>
                </a:gs>
                <a:gs pos="100000">
                  <a:schemeClr val="accent1">
                    <a:tint val="23500"/>
                    <a:satMod val="160000"/>
                  </a:schemeClr>
                </a:gs>
              </a:gsLst>
              <a:path path="rect">
                <a:fillToRect l="100000" t="100000"/>
              </a:path>
              <a:tileRect r="-100000" b="-100000"/>
            </a:gradFill>
            <a:ln w="28575" cap="flat" cmpd="sng" algn="ctr">
              <a:noFill/>
              <a:prstDash val="solid"/>
              <a:round/>
              <a:headEnd type="none" w="med" len="med"/>
              <a:tailEnd type="none" w="med" len="med"/>
            </a:ln>
            <a:effectLst>
              <a:outerShdw blurRad="50800" dist="38100" algn="l" rotWithShape="0">
                <a:prstClr val="black">
                  <a:alpha val="40000"/>
                </a:prstClr>
              </a:outerShdw>
            </a:effectLst>
            <a:extLst/>
          </p:spPr>
          <p:txBody>
            <a:bodyPr lIns="90000" tIns="46800" rIns="90000" bIns="46800" anchor="ctr"/>
            <a:lstStyle/>
            <a:p>
              <a:pPr algn="ctr">
                <a:defRPr/>
              </a:pPr>
              <a:endParaRPr lang="zh-TW" altLang="en-US"/>
            </a:p>
          </p:txBody>
        </p:sp>
        <p:sp>
          <p:nvSpPr>
            <p:cNvPr id="2" name="圓角矩形 1"/>
            <p:cNvSpPr/>
            <p:nvPr/>
          </p:nvSpPr>
          <p:spPr bwMode="auto">
            <a:xfrm>
              <a:off x="2999392" y="2536554"/>
              <a:ext cx="1348266" cy="503263"/>
            </a:xfrm>
            <a:prstGeom prst="roundRect">
              <a:avLst/>
            </a:prstGeom>
            <a:gradFill>
              <a:gsLst>
                <a:gs pos="39000">
                  <a:srgbClr val="F7D8FD"/>
                </a:gs>
                <a:gs pos="69000">
                  <a:srgbClr val="F0E1FC"/>
                </a:gs>
                <a:gs pos="0">
                  <a:srgbClr val="FFCCFF"/>
                </a:gs>
                <a:gs pos="100000">
                  <a:schemeClr val="accent1">
                    <a:tint val="23500"/>
                    <a:satMod val="160000"/>
                  </a:schemeClr>
                </a:gs>
              </a:gsLst>
              <a:path path="rect">
                <a:fillToRect l="100000" t="100000"/>
              </a:path>
            </a:gradFill>
            <a:ln w="9525" cap="flat" cmpd="sng" algn="ctr">
              <a:solidFill>
                <a:srgbClr val="FF99CC"/>
              </a:solidFill>
              <a:prstDash val="solid"/>
              <a:round/>
              <a:headEnd type="none" w="med" len="med"/>
              <a:tailEnd type="none" w="med" len="med"/>
            </a:ln>
            <a:effectLst>
              <a:outerShdw blurRad="50800" dist="38100" dir="10800000" algn="r" rotWithShape="0">
                <a:prstClr val="black">
                  <a:alpha val="40000"/>
                </a:prstClr>
              </a:outerShdw>
            </a:effectLst>
            <a:extLst/>
          </p:spPr>
          <p:txBody>
            <a:bodyPr lIns="90000" tIns="46800" rIns="90000" bIns="46800" anchor="ctr"/>
            <a:lstStyle/>
            <a:p>
              <a:pPr algn="ctr">
                <a:defRPr/>
              </a:pPr>
              <a:endParaRPr lang="zh-TW" altLang="en-US"/>
            </a:p>
          </p:txBody>
        </p:sp>
        <p:sp>
          <p:nvSpPr>
            <p:cNvPr id="12318" name="文字方塊 4"/>
            <p:cNvSpPr txBox="1">
              <a:spLocks noChangeArrowheads="1"/>
            </p:cNvSpPr>
            <p:nvPr/>
          </p:nvSpPr>
          <p:spPr bwMode="auto">
            <a:xfrm>
              <a:off x="3035203" y="2545796"/>
              <a:ext cx="125965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algn="ctr" eaLnBrk="1" hangingPunct="1"/>
              <a:r>
                <a:rPr lang="en-US" altLang="zh-TW" sz="1400">
                  <a:solidFill>
                    <a:srgbClr val="663300"/>
                  </a:solidFill>
                  <a:latin typeface="Times New Roman" pitchFamily="18" charset="0"/>
                  <a:ea typeface="Batang" pitchFamily="18" charset="-127"/>
                </a:rPr>
                <a:t>Balanced growth</a:t>
              </a:r>
            </a:p>
          </p:txBody>
        </p:sp>
        <p:sp>
          <p:nvSpPr>
            <p:cNvPr id="52" name="圓角矩形 51"/>
            <p:cNvSpPr/>
            <p:nvPr/>
          </p:nvSpPr>
          <p:spPr bwMode="auto">
            <a:xfrm>
              <a:off x="3012082" y="3287479"/>
              <a:ext cx="1348266" cy="503262"/>
            </a:xfrm>
            <a:prstGeom prst="roundRect">
              <a:avLst/>
            </a:prstGeom>
            <a:gradFill>
              <a:gsLst>
                <a:gs pos="39000">
                  <a:srgbClr val="F7D8FD"/>
                </a:gs>
                <a:gs pos="69000">
                  <a:srgbClr val="F0E1FC"/>
                </a:gs>
                <a:gs pos="0">
                  <a:srgbClr val="FFCCFF"/>
                </a:gs>
                <a:gs pos="100000">
                  <a:schemeClr val="accent1">
                    <a:tint val="23500"/>
                    <a:satMod val="160000"/>
                  </a:schemeClr>
                </a:gs>
              </a:gsLst>
              <a:path path="rect">
                <a:fillToRect l="100000" t="100000"/>
              </a:path>
            </a:gradFill>
            <a:ln w="9525" cap="flat" cmpd="sng" algn="ctr">
              <a:solidFill>
                <a:srgbClr val="FF99CC"/>
              </a:solidFill>
              <a:prstDash val="solid"/>
              <a:round/>
              <a:headEnd type="none" w="med" len="med"/>
              <a:tailEnd type="none" w="med" len="med"/>
            </a:ln>
            <a:effectLst>
              <a:outerShdw blurRad="50800" dist="38100" dir="10800000" algn="r" rotWithShape="0">
                <a:prstClr val="black">
                  <a:alpha val="40000"/>
                </a:prstClr>
              </a:outerShdw>
            </a:effectLst>
            <a:extLst/>
          </p:spPr>
          <p:txBody>
            <a:bodyPr lIns="90000" tIns="46800" rIns="90000" bIns="46800" anchor="ctr"/>
            <a:lstStyle/>
            <a:p>
              <a:pPr algn="ctr">
                <a:defRPr/>
              </a:pPr>
              <a:endParaRPr lang="zh-TW" altLang="en-US"/>
            </a:p>
          </p:txBody>
        </p:sp>
        <p:sp>
          <p:nvSpPr>
            <p:cNvPr id="12320" name="文字方塊 47"/>
            <p:cNvSpPr txBox="1">
              <a:spLocks noChangeArrowheads="1"/>
            </p:cNvSpPr>
            <p:nvPr/>
          </p:nvSpPr>
          <p:spPr bwMode="auto">
            <a:xfrm>
              <a:off x="3066913" y="3268263"/>
              <a:ext cx="125965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algn="ctr" eaLnBrk="1" hangingPunct="1"/>
              <a:r>
                <a:rPr lang="en-US" altLang="zh-TW" sz="1400">
                  <a:solidFill>
                    <a:srgbClr val="663300"/>
                  </a:solidFill>
                  <a:latin typeface="Times New Roman" pitchFamily="18" charset="0"/>
                  <a:ea typeface="Batang" pitchFamily="18" charset="-127"/>
                </a:rPr>
                <a:t>Inclusive growth</a:t>
              </a:r>
            </a:p>
          </p:txBody>
        </p:sp>
        <p:sp>
          <p:nvSpPr>
            <p:cNvPr id="54" name="圓角矩形 53"/>
            <p:cNvSpPr/>
            <p:nvPr/>
          </p:nvSpPr>
          <p:spPr bwMode="auto">
            <a:xfrm>
              <a:off x="3015254" y="4076505"/>
              <a:ext cx="1348266" cy="504850"/>
            </a:xfrm>
            <a:prstGeom prst="roundRect">
              <a:avLst/>
            </a:prstGeom>
            <a:gradFill>
              <a:gsLst>
                <a:gs pos="39000">
                  <a:srgbClr val="F7D8FD"/>
                </a:gs>
                <a:gs pos="69000">
                  <a:srgbClr val="F0E1FC"/>
                </a:gs>
                <a:gs pos="0">
                  <a:srgbClr val="FFCCFF"/>
                </a:gs>
                <a:gs pos="100000">
                  <a:schemeClr val="accent1">
                    <a:tint val="23500"/>
                    <a:satMod val="160000"/>
                  </a:schemeClr>
                </a:gs>
              </a:gsLst>
              <a:path path="rect">
                <a:fillToRect l="100000" t="100000"/>
              </a:path>
            </a:gradFill>
            <a:ln w="9525" cap="flat" cmpd="sng" algn="ctr">
              <a:solidFill>
                <a:srgbClr val="FF99CC"/>
              </a:solidFill>
              <a:prstDash val="solid"/>
              <a:round/>
              <a:headEnd type="none" w="med" len="med"/>
              <a:tailEnd type="none" w="med" len="med"/>
            </a:ln>
            <a:effectLst>
              <a:outerShdw blurRad="50800" dist="38100" dir="10800000" algn="r" rotWithShape="0">
                <a:prstClr val="black">
                  <a:alpha val="40000"/>
                </a:prstClr>
              </a:outerShdw>
            </a:effectLst>
            <a:extLst/>
          </p:spPr>
          <p:txBody>
            <a:bodyPr lIns="90000" tIns="46800" rIns="90000" bIns="46800" anchor="ctr"/>
            <a:lstStyle/>
            <a:p>
              <a:pPr algn="ctr">
                <a:defRPr/>
              </a:pPr>
              <a:endParaRPr lang="zh-TW" altLang="en-US"/>
            </a:p>
          </p:txBody>
        </p:sp>
        <p:sp>
          <p:nvSpPr>
            <p:cNvPr id="12322" name="文字方塊 54"/>
            <p:cNvSpPr txBox="1">
              <a:spLocks noChangeArrowheads="1"/>
            </p:cNvSpPr>
            <p:nvPr/>
          </p:nvSpPr>
          <p:spPr bwMode="auto">
            <a:xfrm>
              <a:off x="3066913" y="4162639"/>
              <a:ext cx="125965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algn="ctr" eaLnBrk="1" hangingPunct="1"/>
              <a:r>
                <a:rPr lang="en-US" altLang="zh-TW" sz="1400">
                  <a:solidFill>
                    <a:srgbClr val="663300"/>
                  </a:solidFill>
                  <a:latin typeface="Times New Roman" pitchFamily="18" charset="0"/>
                  <a:ea typeface="Batang" pitchFamily="18" charset="-127"/>
                </a:rPr>
                <a:t>Green growth</a:t>
              </a:r>
            </a:p>
          </p:txBody>
        </p:sp>
      </p:grpSp>
      <p:sp>
        <p:nvSpPr>
          <p:cNvPr id="40" name="投影片編號版面配置區 6"/>
          <p:cNvSpPr txBox="1">
            <a:spLocks noGrp="1"/>
          </p:cNvSpPr>
          <p:nvPr/>
        </p:nvSpPr>
        <p:spPr bwMode="auto">
          <a:xfrm>
            <a:off x="6997700" y="6381750"/>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algn="r">
              <a:defRPr/>
            </a:pPr>
            <a:fld id="{EC7B7714-4E28-4E75-96DE-E3971A9567C1}" type="slidenum">
              <a:rPr kumimoji="0" lang="en-US" altLang="zh-TW" sz="1400" b="0">
                <a:latin typeface="Times New Roman" pitchFamily="18" charset="0"/>
                <a:ea typeface="+mn-ea"/>
                <a:cs typeface="Times New Roman" pitchFamily="18" charset="0"/>
              </a:rPr>
              <a:pPr algn="r">
                <a:defRPr/>
              </a:pPr>
              <a:t>10</a:t>
            </a:fld>
            <a:endParaRPr kumimoji="0" lang="en-US" altLang="zh-TW" sz="1400" b="0" dirty="0">
              <a:latin typeface="Times New Roman" pitchFamily="18" charset="0"/>
              <a:ea typeface="+mn-ea"/>
              <a:cs typeface="Times New Roman" pitchFamily="18" charset="0"/>
            </a:endParaRPr>
          </a:p>
        </p:txBody>
      </p:sp>
      <p:grpSp>
        <p:nvGrpSpPr>
          <p:cNvPr id="12303" name="群組 11"/>
          <p:cNvGrpSpPr>
            <a:grpSpLocks/>
          </p:cNvGrpSpPr>
          <p:nvPr/>
        </p:nvGrpSpPr>
        <p:grpSpPr bwMode="auto">
          <a:xfrm>
            <a:off x="76200" y="3860800"/>
            <a:ext cx="2565400" cy="2592388"/>
            <a:chOff x="76611" y="3788618"/>
            <a:chExt cx="2564858" cy="2592710"/>
          </a:xfrm>
        </p:grpSpPr>
        <p:grpSp>
          <p:nvGrpSpPr>
            <p:cNvPr id="12310" name="群組 10"/>
            <p:cNvGrpSpPr>
              <a:grpSpLocks/>
            </p:cNvGrpSpPr>
            <p:nvPr/>
          </p:nvGrpSpPr>
          <p:grpSpPr bwMode="auto">
            <a:xfrm>
              <a:off x="76611" y="3788618"/>
              <a:ext cx="2564858" cy="2592710"/>
              <a:chOff x="76611" y="3788618"/>
              <a:chExt cx="2564858" cy="2592710"/>
            </a:xfrm>
          </p:grpSpPr>
          <p:grpSp>
            <p:nvGrpSpPr>
              <p:cNvPr id="12312" name="群組 7"/>
              <p:cNvGrpSpPr>
                <a:grpSpLocks/>
              </p:cNvGrpSpPr>
              <p:nvPr/>
            </p:nvGrpSpPr>
            <p:grpSpPr bwMode="auto">
              <a:xfrm>
                <a:off x="76611" y="3788618"/>
                <a:ext cx="2554059" cy="2592710"/>
                <a:chOff x="76611" y="3789040"/>
                <a:chExt cx="2554059" cy="2592710"/>
              </a:xfrm>
            </p:grpSpPr>
            <p:sp>
              <p:nvSpPr>
                <p:cNvPr id="12314" name="AutoShape 25"/>
                <p:cNvSpPr>
                  <a:spLocks noChangeArrowheads="1"/>
                </p:cNvSpPr>
                <p:nvPr/>
              </p:nvSpPr>
              <p:spPr bwMode="auto">
                <a:xfrm>
                  <a:off x="85470" y="3789040"/>
                  <a:ext cx="2545200" cy="2592710"/>
                </a:xfrm>
                <a:prstGeom prst="roundRect">
                  <a:avLst>
                    <a:gd name="adj" fmla="val 16667"/>
                  </a:avLst>
                </a:prstGeom>
                <a:gradFill rotWithShape="1">
                  <a:gsLst>
                    <a:gs pos="0">
                      <a:srgbClr val="BDEFEE"/>
                    </a:gs>
                    <a:gs pos="50000">
                      <a:srgbClr val="FFFFFF"/>
                    </a:gs>
                    <a:gs pos="100000">
                      <a:srgbClr val="BDEFEE"/>
                    </a:gs>
                  </a:gsLst>
                  <a:lin ang="5400000" scaled="1"/>
                </a:gradFill>
                <a:ln w="19050">
                  <a:solidFill>
                    <a:srgbClr val="C0C0C0"/>
                  </a:solidFill>
                  <a:round/>
                  <a:headEnd/>
                  <a:tailEnd/>
                </a:ln>
                <a:effectLst>
                  <a:outerShdw dist="107763" dir="18900000" sx="999" sy="999" algn="ctr" rotWithShape="0">
                    <a:schemeClr val="bg2"/>
                  </a:outerShdw>
                </a:effectLst>
              </p:spPr>
              <p:txBody>
                <a:bodyPr tIns="36000" bIns="36000" anchor="ctr"/>
                <a:lstStyle/>
                <a:p>
                  <a:pPr marL="177800" indent="-177800" algn="just">
                    <a:buSzPct val="70000"/>
                    <a:buFont typeface="Wingdings" pitchFamily="2" charset="2"/>
                    <a:buNone/>
                    <a:tabLst>
                      <a:tab pos="2159000" algn="l"/>
                    </a:tabLst>
                  </a:pPr>
                  <a:endParaRPr lang="zh-TW" altLang="zh-TW" sz="2000">
                    <a:solidFill>
                      <a:srgbClr val="0000CC"/>
                    </a:solidFill>
                    <a:latin typeface="Times New Roman" pitchFamily="18" charset="0"/>
                    <a:ea typeface="標楷體" pitchFamily="65" charset="-120"/>
                  </a:endParaRPr>
                </a:p>
              </p:txBody>
            </p:sp>
            <p:cxnSp>
              <p:nvCxnSpPr>
                <p:cNvPr id="113" name="直線接點 112"/>
                <p:cNvCxnSpPr/>
                <p:nvPr/>
              </p:nvCxnSpPr>
              <p:spPr bwMode="auto">
                <a:xfrm flipV="1">
                  <a:off x="76611" y="4209780"/>
                  <a:ext cx="2542637"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35" name="矩形 134"/>
              <p:cNvSpPr/>
              <p:nvPr/>
            </p:nvSpPr>
            <p:spPr>
              <a:xfrm>
                <a:off x="117877" y="4149026"/>
                <a:ext cx="2523592" cy="209734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lIns="19050" tIns="19050" rIns="19050" bIns="19050" anchor="b"/>
              <a:lstStyle/>
              <a:p>
                <a:pPr marL="176213" indent="-176213" defTabSz="666750">
                  <a:lnSpc>
                    <a:spcPts val="1500"/>
                  </a:lnSpc>
                  <a:spcAft>
                    <a:spcPts val="400"/>
                  </a:spcAft>
                  <a:defRPr/>
                </a:pPr>
                <a:r>
                  <a:rPr lang="en-US" altLang="zh-TW" sz="1200" dirty="0">
                    <a:solidFill>
                      <a:srgbClr val="990000"/>
                    </a:solidFill>
                    <a:latin typeface="Times New Roman" pitchFamily="18" charset="0"/>
                    <a:ea typeface="標楷體" pitchFamily="65" charset="-120"/>
                    <a:cs typeface="Times New Roman" pitchFamily="18" charset="0"/>
                  </a:rPr>
                  <a:t>‧Economic growth vitality needs raising</a:t>
                </a:r>
              </a:p>
              <a:p>
                <a:pPr marL="176213" indent="-176213" defTabSz="666750">
                  <a:lnSpc>
                    <a:spcPts val="1500"/>
                  </a:lnSpc>
                  <a:spcAft>
                    <a:spcPts val="400"/>
                  </a:spcAft>
                  <a:defRPr/>
                </a:pPr>
                <a:r>
                  <a:rPr lang="en-US" altLang="zh-TW" sz="1200" dirty="0">
                    <a:solidFill>
                      <a:srgbClr val="990000"/>
                    </a:solidFill>
                    <a:latin typeface="Times New Roman" pitchFamily="18" charset="0"/>
                    <a:ea typeface="標楷體" pitchFamily="65" charset="-120"/>
                    <a:cs typeface="Times New Roman" pitchFamily="18" charset="0"/>
                  </a:rPr>
                  <a:t>‧Industrial structure needs transforming and upgrading</a:t>
                </a:r>
              </a:p>
              <a:p>
                <a:pPr marL="176213" indent="-176213" defTabSz="666750">
                  <a:lnSpc>
                    <a:spcPts val="1500"/>
                  </a:lnSpc>
                  <a:spcAft>
                    <a:spcPts val="400"/>
                  </a:spcAft>
                  <a:defRPr/>
                </a:pPr>
                <a:r>
                  <a:rPr lang="en-US" altLang="zh-TW" sz="1200" dirty="0">
                    <a:solidFill>
                      <a:srgbClr val="990000"/>
                    </a:solidFill>
                    <a:latin typeface="Times New Roman" pitchFamily="18" charset="0"/>
                    <a:ea typeface="標楷體" pitchFamily="65" charset="-120"/>
                    <a:cs typeface="Times New Roman" pitchFamily="18" charset="0"/>
                  </a:rPr>
                  <a:t>‧Job opportunities need creating</a:t>
                </a:r>
              </a:p>
              <a:p>
                <a:pPr marL="176213" indent="-176213" defTabSz="666750">
                  <a:lnSpc>
                    <a:spcPts val="1500"/>
                  </a:lnSpc>
                  <a:spcAft>
                    <a:spcPts val="400"/>
                  </a:spcAft>
                  <a:defRPr/>
                </a:pPr>
                <a:r>
                  <a:rPr lang="en-US" altLang="zh-TW" sz="1200" dirty="0">
                    <a:solidFill>
                      <a:srgbClr val="990000"/>
                    </a:solidFill>
                    <a:latin typeface="Times New Roman" pitchFamily="18" charset="0"/>
                    <a:ea typeface="標楷體" pitchFamily="65" charset="-120"/>
                    <a:cs typeface="Times New Roman" pitchFamily="18" charset="0"/>
                  </a:rPr>
                  <a:t>‧Income distribution needs improving</a:t>
                </a:r>
              </a:p>
              <a:p>
                <a:pPr marL="176213" indent="-176213" defTabSz="666750">
                  <a:lnSpc>
                    <a:spcPts val="1500"/>
                  </a:lnSpc>
                  <a:spcAft>
                    <a:spcPts val="400"/>
                  </a:spcAft>
                  <a:defRPr/>
                </a:pPr>
                <a:r>
                  <a:rPr lang="en-US" altLang="zh-TW" sz="1200" dirty="0">
                    <a:solidFill>
                      <a:srgbClr val="990000"/>
                    </a:solidFill>
                    <a:latin typeface="Times New Roman" pitchFamily="18" charset="0"/>
                    <a:ea typeface="標楷體" pitchFamily="65" charset="-120"/>
                    <a:cs typeface="Times New Roman" pitchFamily="18" charset="0"/>
                  </a:rPr>
                  <a:t>‧Environmental governance needs strengthening</a:t>
                </a:r>
                <a:endParaRPr lang="zh-TW" altLang="en-US" sz="1200" dirty="0">
                  <a:solidFill>
                    <a:srgbClr val="990000"/>
                  </a:solidFill>
                  <a:latin typeface="Times New Roman" pitchFamily="18" charset="0"/>
                  <a:ea typeface="標楷體" pitchFamily="65" charset="-120"/>
                  <a:cs typeface="Times New Roman" pitchFamily="18" charset="0"/>
                </a:endParaRPr>
              </a:p>
            </p:txBody>
          </p:sp>
        </p:grpSp>
        <p:sp>
          <p:nvSpPr>
            <p:cNvPr id="12311" name="AutoShape 27"/>
            <p:cNvSpPr>
              <a:spLocks noChangeArrowheads="1"/>
            </p:cNvSpPr>
            <p:nvPr/>
          </p:nvSpPr>
          <p:spPr bwMode="auto">
            <a:xfrm>
              <a:off x="683568" y="3861048"/>
              <a:ext cx="1562100" cy="360363"/>
            </a:xfrm>
            <a:prstGeom prst="leftRightArrow">
              <a:avLst>
                <a:gd name="adj1" fmla="val 100000"/>
                <a:gd name="adj2" fmla="val 21895"/>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800080"/>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lIns="18000" tIns="10800" rIns="18000" bIns="10800" anchor="ctr" anchorCtr="1"/>
            <a:lstStyle/>
            <a:p>
              <a:pPr algn="just">
                <a:lnSpc>
                  <a:spcPct val="80000"/>
                </a:lnSpc>
                <a:buSzPct val="55000"/>
                <a:buFont typeface="Wingdings" pitchFamily="2" charset="2"/>
                <a:buNone/>
              </a:pPr>
              <a:r>
                <a:rPr lang="en-US" altLang="zh-TW">
                  <a:solidFill>
                    <a:srgbClr val="800080"/>
                  </a:solidFill>
                  <a:latin typeface="Times New Roman" pitchFamily="18" charset="0"/>
                  <a:ea typeface="標楷體" pitchFamily="65" charset="-120"/>
                </a:rPr>
                <a:t>Internal issues</a:t>
              </a:r>
            </a:p>
          </p:txBody>
        </p:sp>
      </p:grpSp>
      <p:sp>
        <p:nvSpPr>
          <p:cNvPr id="138" name="AutoShape 60"/>
          <p:cNvSpPr>
            <a:spLocks noChangeArrowheads="1"/>
          </p:cNvSpPr>
          <p:nvPr/>
        </p:nvSpPr>
        <p:spPr bwMode="auto">
          <a:xfrm>
            <a:off x="2411413" y="3141663"/>
            <a:ext cx="360362" cy="12954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rgbClr val="FFFFFF"/>
              </a:gs>
              <a:gs pos="100000">
                <a:srgbClr val="CC99FF"/>
              </a:gs>
            </a:gsLst>
            <a:lin ang="0" scaled="1"/>
          </a:gradFill>
          <a:ln w="19050" algn="ctr">
            <a:solidFill>
              <a:srgbClr val="800080"/>
            </a:solidFill>
            <a:miter lim="800000"/>
            <a:headEnd/>
            <a:tailEnd/>
          </a:ln>
          <a:effectLst/>
          <a:extLs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none" tIns="36000" bIns="36000" anchor="ctr"/>
          <a:lstStyle/>
          <a:p>
            <a:pPr algn="ctr">
              <a:defRPr/>
            </a:pPr>
            <a:endParaRPr lang="zh-TW" altLang="en-US">
              <a:effectLst>
                <a:outerShdw blurRad="38100" dist="38100" dir="2700000" algn="tl">
                  <a:srgbClr val="000000">
                    <a:alpha val="43137"/>
                  </a:srgbClr>
                </a:outerShdw>
              </a:effectLst>
            </a:endParaRPr>
          </a:p>
        </p:txBody>
      </p:sp>
      <p:grpSp>
        <p:nvGrpSpPr>
          <p:cNvPr id="12305" name="群組 14"/>
          <p:cNvGrpSpPr>
            <a:grpSpLocks/>
          </p:cNvGrpSpPr>
          <p:nvPr/>
        </p:nvGrpSpPr>
        <p:grpSpPr bwMode="auto">
          <a:xfrm>
            <a:off x="4788998" y="4221163"/>
            <a:ext cx="3132137" cy="2016125"/>
            <a:chOff x="4933708" y="4148509"/>
            <a:chExt cx="3132139" cy="2016795"/>
          </a:xfrm>
        </p:grpSpPr>
        <p:sp>
          <p:nvSpPr>
            <p:cNvPr id="12306" name="AutoShape 29"/>
            <p:cNvSpPr>
              <a:spLocks noChangeArrowheads="1"/>
            </p:cNvSpPr>
            <p:nvPr/>
          </p:nvSpPr>
          <p:spPr bwMode="auto">
            <a:xfrm>
              <a:off x="5112270" y="4148509"/>
              <a:ext cx="2703600" cy="2016795"/>
            </a:xfrm>
            <a:prstGeom prst="flowChartAlternateProcess">
              <a:avLst/>
            </a:prstGeom>
            <a:gradFill rotWithShape="1">
              <a:gsLst>
                <a:gs pos="0">
                  <a:srgbClr val="FFF0D9"/>
                </a:gs>
                <a:gs pos="100000">
                  <a:srgbClr val="FFFFFF"/>
                </a:gs>
              </a:gsLst>
              <a:lin ang="5400000" scaled="1"/>
            </a:gradFill>
            <a:ln w="12700">
              <a:solidFill>
                <a:srgbClr val="FF99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236538" indent="-236538" algn="ctr">
                <a:lnSpc>
                  <a:spcPct val="80000"/>
                </a:lnSpc>
                <a:spcBef>
                  <a:spcPct val="20000"/>
                </a:spcBef>
                <a:buSzPct val="90000"/>
              </a:pPr>
              <a:endParaRPr lang="zh-TW" altLang="en-US" sz="2000">
                <a:solidFill>
                  <a:srgbClr val="800000"/>
                </a:solidFill>
                <a:latin typeface="Times New Roman" pitchFamily="18" charset="0"/>
                <a:ea typeface="標楷體" pitchFamily="65" charset="-120"/>
              </a:endParaRPr>
            </a:p>
          </p:txBody>
        </p:sp>
        <p:sp>
          <p:nvSpPr>
            <p:cNvPr id="12307" name="文字方塊 60"/>
            <p:cNvSpPr txBox="1">
              <a:spLocks noChangeArrowheads="1"/>
            </p:cNvSpPr>
            <p:nvPr/>
          </p:nvSpPr>
          <p:spPr bwMode="auto">
            <a:xfrm>
              <a:off x="4933708" y="4304709"/>
              <a:ext cx="3132139" cy="4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7800"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eaLnBrk="1" hangingPunct="1"/>
              <a:r>
                <a:rPr lang="en-US" altLang="zh-TW" sz="1300" dirty="0">
                  <a:solidFill>
                    <a:srgbClr val="FF0000"/>
                  </a:solidFill>
                  <a:latin typeface="Times New Roman" pitchFamily="18" charset="0"/>
                  <a:ea typeface="標楷體" pitchFamily="65" charset="-120"/>
                  <a:cs typeface="Times New Roman" pitchFamily="18" charset="0"/>
                </a:rPr>
                <a:t>All-out </a:t>
              </a:r>
              <a:r>
                <a:rPr lang="en-US" altLang="zh-TW" sz="1300" dirty="0" smtClean="0">
                  <a:solidFill>
                    <a:srgbClr val="FF0000"/>
                  </a:solidFill>
                  <a:latin typeface="Times New Roman" pitchFamily="18" charset="0"/>
                  <a:ea typeface="標楷體" pitchFamily="65" charset="-120"/>
                  <a:cs typeface="Times New Roman" pitchFamily="18" charset="0"/>
                </a:rPr>
                <a:t> effort to rouse </a:t>
              </a:r>
              <a:r>
                <a:rPr lang="en-US" altLang="zh-TW" sz="1300" dirty="0">
                  <a:solidFill>
                    <a:srgbClr val="FF0000"/>
                  </a:solidFill>
                  <a:latin typeface="Times New Roman" pitchFamily="18" charset="0"/>
                  <a:ea typeface="標楷體" pitchFamily="65" charset="-120"/>
                  <a:cs typeface="Times New Roman" pitchFamily="18" charset="0"/>
                </a:rPr>
                <a:t>the economy</a:t>
              </a:r>
            </a:p>
            <a:p>
              <a:pPr eaLnBrk="1" hangingPunct="1"/>
              <a:r>
                <a:rPr lang="zh-TW" altLang="en-US" sz="1300" dirty="0">
                  <a:solidFill>
                    <a:srgbClr val="FF0000"/>
                  </a:solidFill>
                  <a:latin typeface="Times New Roman" pitchFamily="18" charset="0"/>
                  <a:ea typeface="標楷體" pitchFamily="65" charset="-120"/>
                  <a:cs typeface="Times New Roman" pitchFamily="18" charset="0"/>
                </a:rPr>
                <a:t>－ </a:t>
              </a:r>
              <a:r>
                <a:rPr lang="en-US" altLang="zh-TW" sz="1300" dirty="0">
                  <a:solidFill>
                    <a:srgbClr val="FF0000"/>
                  </a:solidFill>
                  <a:latin typeface="Times New Roman" pitchFamily="18" charset="0"/>
                  <a:ea typeface="標楷體" pitchFamily="65" charset="-120"/>
                  <a:cs typeface="Times New Roman" pitchFamily="18" charset="0"/>
                </a:rPr>
                <a:t>raising economic driving force</a:t>
              </a:r>
              <a:endParaRPr lang="zh-TW" altLang="en-US" sz="1300" dirty="0">
                <a:solidFill>
                  <a:srgbClr val="FF0000"/>
                </a:solidFill>
                <a:latin typeface="Times New Roman" pitchFamily="18" charset="0"/>
                <a:ea typeface="標楷體" pitchFamily="65" charset="-120"/>
                <a:cs typeface="Times New Roman" pitchFamily="18" charset="0"/>
              </a:endParaRPr>
            </a:p>
          </p:txBody>
        </p:sp>
        <p:sp>
          <p:nvSpPr>
            <p:cNvPr id="12308" name="矩形 66"/>
            <p:cNvSpPr>
              <a:spLocks noChangeArrowheads="1"/>
            </p:cNvSpPr>
            <p:nvPr/>
          </p:nvSpPr>
          <p:spPr bwMode="auto">
            <a:xfrm>
              <a:off x="5170098" y="4818971"/>
              <a:ext cx="2662237" cy="1244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0000"/>
                </a:lnSpc>
                <a:spcBef>
                  <a:spcPts val="50"/>
                </a:spcBef>
                <a:buClr>
                  <a:srgbClr val="0000CC"/>
                </a:buClr>
                <a:buFont typeface="Wingdings" pitchFamily="2" charset="2"/>
                <a:buChar char="Ø"/>
              </a:pPr>
              <a:r>
                <a:rPr lang="en-US" altLang="zh-TW" sz="1300" dirty="0">
                  <a:solidFill>
                    <a:srgbClr val="0000CC"/>
                  </a:solidFill>
                  <a:latin typeface="Times New Roman" pitchFamily="18" charset="0"/>
                  <a:ea typeface="標楷體" pitchFamily="65" charset="-120"/>
                  <a:cs typeface="Times New Roman" pitchFamily="18" charset="0"/>
                </a:rPr>
                <a:t>Industrial innovation</a:t>
              </a:r>
              <a:r>
                <a:rPr lang="zh-TW" altLang="en-US" sz="1300" dirty="0">
                  <a:solidFill>
                    <a:srgbClr val="0000CC"/>
                  </a:solidFill>
                  <a:latin typeface="Times New Roman" pitchFamily="18" charset="0"/>
                  <a:ea typeface="標楷體" pitchFamily="65" charset="-120"/>
                  <a:cs typeface="Times New Roman" pitchFamily="18" charset="0"/>
                </a:rPr>
                <a:t>　</a:t>
              </a:r>
              <a:endParaRPr lang="en-US" altLang="zh-TW" sz="1300" dirty="0" smtClean="0">
                <a:solidFill>
                  <a:srgbClr val="0000CC"/>
                </a:solidFill>
                <a:latin typeface="Times New Roman" pitchFamily="18" charset="0"/>
                <a:ea typeface="標楷體" pitchFamily="65" charset="-120"/>
                <a:cs typeface="Times New Roman" pitchFamily="18" charset="0"/>
              </a:endParaRPr>
            </a:p>
            <a:p>
              <a:pPr>
                <a:lnSpc>
                  <a:spcPct val="110000"/>
                </a:lnSpc>
                <a:spcBef>
                  <a:spcPts val="50"/>
                </a:spcBef>
                <a:buClr>
                  <a:srgbClr val="0000CC"/>
                </a:buClr>
                <a:buFont typeface="Wingdings" pitchFamily="2" charset="2"/>
                <a:buChar char="Ø"/>
              </a:pPr>
              <a:r>
                <a:rPr lang="en-US" altLang="zh-TW" sz="1300" dirty="0" smtClean="0">
                  <a:solidFill>
                    <a:srgbClr val="0000CC"/>
                  </a:solidFill>
                  <a:latin typeface="Times New Roman" pitchFamily="18" charset="0"/>
                  <a:ea typeface="標楷體" pitchFamily="65" charset="-120"/>
                  <a:cs typeface="Times New Roman" pitchFamily="18" charset="0"/>
                </a:rPr>
                <a:t>Export </a:t>
              </a:r>
              <a:r>
                <a:rPr lang="en-US" altLang="zh-TW" sz="1300" dirty="0">
                  <a:solidFill>
                    <a:srgbClr val="0000CC"/>
                  </a:solidFill>
                  <a:latin typeface="Times New Roman" pitchFamily="18" charset="0"/>
                  <a:ea typeface="標楷體" pitchFamily="65" charset="-120"/>
                  <a:cs typeface="Times New Roman" pitchFamily="18" charset="0"/>
                </a:rPr>
                <a:t>expansion </a:t>
              </a:r>
              <a:endParaRPr lang="en-US" altLang="zh-TW" sz="1300" dirty="0" smtClean="0">
                <a:solidFill>
                  <a:srgbClr val="0000CC"/>
                </a:solidFill>
                <a:latin typeface="Times New Roman" pitchFamily="18" charset="0"/>
                <a:ea typeface="標楷體" pitchFamily="65" charset="-120"/>
                <a:cs typeface="Times New Roman" pitchFamily="18" charset="0"/>
              </a:endParaRPr>
            </a:p>
            <a:p>
              <a:pPr marL="0" lvl="1">
                <a:lnSpc>
                  <a:spcPct val="110000"/>
                </a:lnSpc>
                <a:spcBef>
                  <a:spcPts val="50"/>
                </a:spcBef>
                <a:buClr>
                  <a:srgbClr val="0000CC"/>
                </a:buClr>
                <a:buFont typeface="Wingdings" pitchFamily="2" charset="2"/>
                <a:buChar char="Ø"/>
              </a:pPr>
              <a:r>
                <a:rPr lang="en-US" altLang="zh-TW" sz="1300" dirty="0">
                  <a:solidFill>
                    <a:srgbClr val="0000CC"/>
                  </a:solidFill>
                  <a:latin typeface="Times New Roman" pitchFamily="18" charset="0"/>
                  <a:ea typeface="標楷體" pitchFamily="65" charset="-120"/>
                  <a:cs typeface="Times New Roman" pitchFamily="18" charset="0"/>
                </a:rPr>
                <a:t>Talent fostering</a:t>
              </a:r>
              <a:endParaRPr lang="zh-TW" altLang="en-US" sz="1300" dirty="0">
                <a:solidFill>
                  <a:srgbClr val="0000CC"/>
                </a:solidFill>
                <a:latin typeface="Times New Roman" pitchFamily="18" charset="0"/>
                <a:ea typeface="標楷體" pitchFamily="65" charset="-120"/>
                <a:cs typeface="Times New Roman" pitchFamily="18" charset="0"/>
              </a:endParaRPr>
            </a:p>
            <a:p>
              <a:pPr>
                <a:lnSpc>
                  <a:spcPct val="110000"/>
                </a:lnSpc>
                <a:spcBef>
                  <a:spcPts val="50"/>
                </a:spcBef>
                <a:buClr>
                  <a:srgbClr val="0000CC"/>
                </a:buClr>
                <a:buFont typeface="Wingdings" pitchFamily="2" charset="2"/>
                <a:buChar char="Ø"/>
              </a:pPr>
              <a:r>
                <a:rPr lang="en-US" altLang="zh-TW" sz="1300" dirty="0" smtClean="0">
                  <a:solidFill>
                    <a:srgbClr val="0000CC"/>
                  </a:solidFill>
                  <a:latin typeface="Times New Roman" pitchFamily="18" charset="0"/>
                  <a:ea typeface="標楷體" pitchFamily="65" charset="-120"/>
                  <a:cs typeface="Times New Roman" pitchFamily="18" charset="0"/>
                  <a:sym typeface="Wingdings" pitchFamily="2" charset="2"/>
                </a:rPr>
                <a:t>Investment </a:t>
              </a:r>
              <a:r>
                <a:rPr lang="en-US" altLang="zh-TW" sz="1300" dirty="0">
                  <a:solidFill>
                    <a:srgbClr val="0000CC"/>
                  </a:solidFill>
                  <a:latin typeface="Times New Roman" pitchFamily="18" charset="0"/>
                  <a:ea typeface="標楷體" pitchFamily="65" charset="-120"/>
                  <a:cs typeface="Times New Roman" pitchFamily="18" charset="0"/>
                  <a:sym typeface="Wingdings" pitchFamily="2" charset="2"/>
                </a:rPr>
                <a:t>promotion</a:t>
              </a:r>
              <a:endParaRPr lang="en-US" altLang="zh-TW" sz="1300" dirty="0">
                <a:solidFill>
                  <a:srgbClr val="0000CC"/>
                </a:solidFill>
                <a:latin typeface="Times New Roman" pitchFamily="18" charset="0"/>
                <a:ea typeface="標楷體" pitchFamily="65" charset="-120"/>
                <a:cs typeface="Times New Roman" pitchFamily="18" charset="0"/>
              </a:endParaRPr>
            </a:p>
            <a:p>
              <a:pPr>
                <a:lnSpc>
                  <a:spcPct val="110000"/>
                </a:lnSpc>
                <a:spcBef>
                  <a:spcPts val="50"/>
                </a:spcBef>
                <a:buClr>
                  <a:srgbClr val="0000CC"/>
                </a:buClr>
                <a:buFont typeface="Wingdings" pitchFamily="2" charset="2"/>
                <a:buChar char="Ø"/>
              </a:pPr>
              <a:r>
                <a:rPr lang="en-US" altLang="zh-TW" sz="1300" dirty="0" smtClean="0">
                  <a:solidFill>
                    <a:srgbClr val="0000CC"/>
                  </a:solidFill>
                  <a:latin typeface="Times New Roman" pitchFamily="18" charset="0"/>
                  <a:ea typeface="標楷體" pitchFamily="65" charset="-120"/>
                  <a:cs typeface="Times New Roman" pitchFamily="18" charset="0"/>
                  <a:sym typeface="Wingdings" pitchFamily="2" charset="2"/>
                </a:rPr>
                <a:t>Government efficiency</a:t>
              </a:r>
              <a:endParaRPr lang="en-US" altLang="zh-TW" sz="1300" dirty="0">
                <a:solidFill>
                  <a:srgbClr val="0000CC"/>
                </a:solidFill>
                <a:latin typeface="Times New Roman" pitchFamily="18" charset="0"/>
                <a:ea typeface="標楷體" pitchFamily="65" charset="-120"/>
                <a:cs typeface="Times New Roman" pitchFamily="18" charset="0"/>
              </a:endParaRPr>
            </a:p>
          </p:txBody>
        </p:sp>
        <p:cxnSp>
          <p:nvCxnSpPr>
            <p:cNvPr id="12309" name="直線接點 138"/>
            <p:cNvCxnSpPr>
              <a:cxnSpLocks noChangeShapeType="1"/>
            </p:cNvCxnSpPr>
            <p:nvPr/>
          </p:nvCxnSpPr>
          <p:spPr bwMode="auto">
            <a:xfrm>
              <a:off x="5112270" y="4819186"/>
              <a:ext cx="2705100" cy="0"/>
            </a:xfrm>
            <a:prstGeom prst="line">
              <a:avLst/>
            </a:prstGeom>
            <a:noFill/>
            <a:ln w="12700" algn="ctr">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179388" y="6453188"/>
            <a:ext cx="3168650" cy="271462"/>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25400" algn="ctr">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eaLnBrk="1" hangingPunct="1">
              <a:lnSpc>
                <a:spcPct val="90000"/>
              </a:lnSpc>
              <a:spcBef>
                <a:spcPct val="50000"/>
              </a:spcBef>
            </a:pPr>
            <a:r>
              <a:rPr lang="en-US" altLang="zh-TW" sz="1300">
                <a:latin typeface="Times New Roman" pitchFamily="18" charset="0"/>
                <a:ea typeface="標楷體" pitchFamily="65" charset="-120"/>
              </a:rPr>
              <a:t>Source: Each institution cited.</a:t>
            </a:r>
          </a:p>
        </p:txBody>
      </p:sp>
      <p:sp>
        <p:nvSpPr>
          <p:cNvPr id="13315" name="Rectangle 3"/>
          <p:cNvSpPr>
            <a:spLocks noGrp="1" noChangeArrowheads="1"/>
          </p:cNvSpPr>
          <p:nvPr>
            <p:ph type="title" idx="4294967295"/>
          </p:nvPr>
        </p:nvSpPr>
        <p:spPr>
          <a:xfrm>
            <a:off x="887413" y="677863"/>
            <a:ext cx="7861300" cy="1014412"/>
          </a:xfrm>
          <a:extLst>
            <a:ext uri="{91240B29-F687-4F45-9708-019B960494DF}">
              <a14:hiddenLine xmlns:a14="http://schemas.microsoft.com/office/drawing/2010/main" w="9525" algn="ctr">
                <a:solidFill>
                  <a:schemeClr val="tx1"/>
                </a:solidFill>
                <a:miter lim="800000"/>
                <a:headEnd/>
                <a:tailEnd/>
              </a14:hiddenLine>
            </a:ext>
          </a:extLst>
        </p:spPr>
        <p:txBody>
          <a:bodyPr>
            <a:spAutoFit/>
          </a:bodyPr>
          <a:lstStyle/>
          <a:p>
            <a:pPr indent="446088" algn="just">
              <a:lnSpc>
                <a:spcPts val="1800"/>
              </a:lnSpc>
              <a:buClr>
                <a:srgbClr val="24327A"/>
              </a:buClr>
            </a:pPr>
            <a:r>
              <a:rPr kumimoji="0" lang="en-US" altLang="zh-TW" sz="1400" smtClean="0">
                <a:solidFill>
                  <a:srgbClr val="000099"/>
                </a:solidFill>
                <a:latin typeface="Times New Roman" pitchFamily="18" charset="0"/>
                <a:ea typeface="標楷體" pitchFamily="65" charset="-120"/>
                <a:cs typeface="Times New Roman" pitchFamily="18" charset="0"/>
              </a:rPr>
              <a:t>Domestic and international institutions forecast Taiwan’s economic growth rate in 2013 at 2.7% to 4.0%, with consumer price index(CPI) increase rate at 1.27% to 2.0%. For the 4 years from 2013 to 2016, the economic growth rate is forecast to average from 4.37% to 4.46%, with consumer price inflation averaging from 1.83% to 2.0%.</a:t>
            </a:r>
            <a:r>
              <a:rPr kumimoji="0" lang="en-US" altLang="zh-TW" sz="1400" b="1" smtClean="0">
                <a:solidFill>
                  <a:srgbClr val="000099"/>
                </a:solidFill>
                <a:latin typeface="Times New Roman" pitchFamily="18" charset="0"/>
                <a:ea typeface="標楷體" pitchFamily="65" charset="-120"/>
                <a:cs typeface="Times New Roman" pitchFamily="18" charset="0"/>
              </a:rPr>
              <a:t>    </a:t>
            </a:r>
            <a:endParaRPr kumimoji="0" lang="zh-TW" altLang="en-US" sz="1400" b="1" smtClean="0">
              <a:solidFill>
                <a:srgbClr val="000099"/>
              </a:solidFill>
              <a:latin typeface="Times New Roman" pitchFamily="18" charset="0"/>
              <a:ea typeface="標楷體" pitchFamily="65" charset="-120"/>
              <a:cs typeface="Times New Roman" pitchFamily="18" charset="0"/>
            </a:endParaRPr>
          </a:p>
        </p:txBody>
      </p:sp>
      <p:graphicFrame>
        <p:nvGraphicFramePr>
          <p:cNvPr id="38050" name="Group 162"/>
          <p:cNvGraphicFramePr>
            <a:graphicFrameLocks noGrp="1"/>
          </p:cNvGraphicFramePr>
          <p:nvPr>
            <p:extLst>
              <p:ext uri="{D42A27DB-BD31-4B8C-83A1-F6EECF244321}">
                <p14:modId xmlns:p14="http://schemas.microsoft.com/office/powerpoint/2010/main" val="2350393270"/>
              </p:ext>
            </p:extLst>
          </p:nvPr>
        </p:nvGraphicFramePr>
        <p:xfrm>
          <a:off x="250825" y="1844675"/>
          <a:ext cx="8661400" cy="4643435"/>
        </p:xfrm>
        <a:graphic>
          <a:graphicData uri="http://schemas.openxmlformats.org/drawingml/2006/table">
            <a:tbl>
              <a:tblPr/>
              <a:tblGrid>
                <a:gridCol w="2311829"/>
                <a:gridCol w="1042871"/>
                <a:gridCol w="894137"/>
                <a:gridCol w="799451"/>
                <a:gridCol w="904833"/>
                <a:gridCol w="902760"/>
                <a:gridCol w="781371"/>
                <a:gridCol w="1024148"/>
              </a:tblGrid>
              <a:tr h="258220">
                <a:tc rowSpan="2"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dirty="0" smtClean="0">
                          <a:ln>
                            <a:noFill/>
                          </a:ln>
                          <a:solidFill>
                            <a:srgbClr val="990000"/>
                          </a:solidFill>
                          <a:effectLst/>
                          <a:latin typeface="Times New Roman" pitchFamily="18" charset="0"/>
                          <a:ea typeface="標楷體" pitchFamily="65" charset="-120"/>
                          <a:cs typeface="Times New Roman" pitchFamily="18" charset="0"/>
                        </a:rPr>
                        <a:t>Forecasting Institution and Date of Forecast</a:t>
                      </a:r>
                    </a:p>
                  </a:txBody>
                  <a:tcPr marL="90004" marR="90004" marT="46806" marB="46806"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FE7"/>
                    </a:solidFill>
                  </a:tcPr>
                </a:tc>
                <a:tc rowSpan="2" hMerge="1">
                  <a:txBody>
                    <a:bodyPr/>
                    <a:lstStyle/>
                    <a:p>
                      <a:endParaRPr lang="zh-TW" altLang="en-US"/>
                    </a:p>
                  </a:txBody>
                  <a:tcPr/>
                </a:tc>
                <a:tc gridSpan="3">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dirty="0" smtClean="0">
                          <a:ln>
                            <a:noFill/>
                          </a:ln>
                          <a:solidFill>
                            <a:srgbClr val="990000"/>
                          </a:solidFill>
                          <a:effectLst/>
                          <a:latin typeface="Times New Roman" pitchFamily="18" charset="0"/>
                          <a:ea typeface="標楷體" pitchFamily="65" charset="-120"/>
                          <a:cs typeface="Times New Roman" pitchFamily="18" charset="0"/>
                        </a:rPr>
                        <a:t>2013</a:t>
                      </a:r>
                      <a:endParaRPr kumimoji="1" lang="zh-TW" altLang="en-US" sz="1200" b="1" i="0" u="none" strike="noStrike" cap="none" normalizeH="0" baseline="0" dirty="0" smtClean="0">
                        <a:ln>
                          <a:noFill/>
                        </a:ln>
                        <a:solidFill>
                          <a:srgbClr val="990000"/>
                        </a:solidFill>
                        <a:effectLst/>
                        <a:latin typeface="Times New Roman" pitchFamily="18" charset="0"/>
                        <a:ea typeface="標楷體" pitchFamily="65" charset="-120"/>
                        <a:cs typeface="Times New Roman" pitchFamily="18" charset="0"/>
                      </a:endParaRP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FE7"/>
                    </a:solidFill>
                  </a:tcPr>
                </a:tc>
                <a:tc hMerge="1">
                  <a:txBody>
                    <a:bodyPr/>
                    <a:lstStyle/>
                    <a:p>
                      <a:endParaRPr lang="zh-TW" altLang="en-US"/>
                    </a:p>
                  </a:txBody>
                  <a:tcPr/>
                </a:tc>
                <a:tc hMerge="1">
                  <a:txBody>
                    <a:bodyPr/>
                    <a:lstStyle/>
                    <a:p>
                      <a:endParaRPr lang="zh-TW" altLang="en-US"/>
                    </a:p>
                  </a:txBody>
                  <a:tcPr/>
                </a:tc>
                <a:tc gridSpan="3">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dirty="0" smtClean="0">
                          <a:ln>
                            <a:noFill/>
                          </a:ln>
                          <a:solidFill>
                            <a:srgbClr val="990000"/>
                          </a:solidFill>
                          <a:effectLst/>
                          <a:latin typeface="Times New Roman" pitchFamily="18" charset="0"/>
                          <a:ea typeface="標楷體" pitchFamily="65" charset="-120"/>
                          <a:cs typeface="Times New Roman" pitchFamily="18" charset="0"/>
                        </a:rPr>
                        <a:t>2013-2016</a:t>
                      </a:r>
                      <a:endParaRPr kumimoji="1" lang="zh-TW" altLang="en-US" sz="1200" b="1" i="0" u="none" strike="noStrike" cap="none" normalizeH="0" baseline="0" dirty="0" smtClean="0">
                        <a:ln>
                          <a:noFill/>
                        </a:ln>
                        <a:solidFill>
                          <a:srgbClr val="990000"/>
                        </a:solidFill>
                        <a:effectLst/>
                        <a:latin typeface="Times New Roman" pitchFamily="18" charset="0"/>
                        <a:ea typeface="標楷體" pitchFamily="65" charset="-120"/>
                        <a:cs typeface="Times New Roman" pitchFamily="18" charset="0"/>
                      </a:endParaRPr>
                    </a:p>
                  </a:txBody>
                  <a:tcPr marL="90004" marR="90004" marT="46806" marB="46806"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FE7"/>
                    </a:solidFill>
                  </a:tcPr>
                </a:tc>
                <a:tc hMerge="1">
                  <a:txBody>
                    <a:bodyPr/>
                    <a:lstStyle/>
                    <a:p>
                      <a:endParaRPr lang="zh-TW" altLang="en-US"/>
                    </a:p>
                  </a:txBody>
                  <a:tcPr/>
                </a:tc>
                <a:tc hMerge="1">
                  <a:txBody>
                    <a:bodyPr/>
                    <a:lstStyle/>
                    <a:p>
                      <a:endParaRPr lang="zh-TW" altLang="en-US"/>
                    </a:p>
                  </a:txBody>
                  <a:tcPr/>
                </a:tc>
              </a:tr>
              <a:tr h="605526">
                <a:tc gridSpan="2" vMerge="1">
                  <a:txBody>
                    <a:bodyPr/>
                    <a:lstStyle/>
                    <a:p>
                      <a:endParaRPr lang="zh-TW" altLang="en-US"/>
                    </a:p>
                  </a:txBody>
                  <a:tcPr/>
                </a:tc>
                <a:tc hMerge="1" vMerge="1">
                  <a:txBody>
                    <a:bodyPr/>
                    <a:lstStyle/>
                    <a:p>
                      <a:endParaRPr lang="zh-TW" altLang="en-US"/>
                    </a:p>
                  </a:txBody>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dirty="0" smtClean="0">
                          <a:ln>
                            <a:noFill/>
                          </a:ln>
                          <a:solidFill>
                            <a:srgbClr val="990000"/>
                          </a:solidFill>
                          <a:effectLst/>
                          <a:latin typeface="Times New Roman" pitchFamily="18" charset="0"/>
                          <a:ea typeface="標楷體" pitchFamily="65" charset="-120"/>
                          <a:cs typeface="Times New Roman" pitchFamily="18" charset="0"/>
                        </a:rPr>
                        <a:t>Economic growth rate</a:t>
                      </a: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FE7"/>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dirty="0" smtClean="0">
                          <a:ln>
                            <a:noFill/>
                          </a:ln>
                          <a:solidFill>
                            <a:srgbClr val="990000"/>
                          </a:solidFill>
                          <a:effectLst/>
                          <a:latin typeface="Times New Roman" pitchFamily="18" charset="0"/>
                          <a:ea typeface="標楷體" pitchFamily="65" charset="-120"/>
                          <a:cs typeface="Times New Roman" pitchFamily="18" charset="0"/>
                        </a:rPr>
                        <a:t>CPI increase</a:t>
                      </a: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FE7"/>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dirty="0" err="1" smtClean="0">
                          <a:ln>
                            <a:noFill/>
                          </a:ln>
                          <a:solidFill>
                            <a:srgbClr val="990000"/>
                          </a:solidFill>
                          <a:effectLst/>
                          <a:latin typeface="Times New Roman" pitchFamily="18" charset="0"/>
                          <a:ea typeface="標楷體" pitchFamily="65" charset="-120"/>
                        </a:rPr>
                        <a:t>Unemploy-ment</a:t>
                      </a:r>
                      <a:r>
                        <a:rPr kumimoji="1" lang="en-US" altLang="zh-TW" sz="1200" b="1" i="0" u="none" strike="noStrike" cap="none" normalizeH="0" baseline="0" dirty="0" smtClean="0">
                          <a:ln>
                            <a:noFill/>
                          </a:ln>
                          <a:solidFill>
                            <a:srgbClr val="990000"/>
                          </a:solidFill>
                          <a:effectLst/>
                          <a:latin typeface="Times New Roman" pitchFamily="18" charset="0"/>
                          <a:ea typeface="標楷體" pitchFamily="65" charset="-120"/>
                        </a:rPr>
                        <a:t> rate</a:t>
                      </a: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FE7"/>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dirty="0" smtClean="0">
                          <a:ln>
                            <a:noFill/>
                          </a:ln>
                          <a:solidFill>
                            <a:srgbClr val="990000"/>
                          </a:solidFill>
                          <a:effectLst/>
                          <a:latin typeface="Times New Roman" pitchFamily="18" charset="0"/>
                          <a:ea typeface="標楷體" pitchFamily="65" charset="-120"/>
                          <a:cs typeface="Times New Roman" pitchFamily="18" charset="0"/>
                        </a:rPr>
                        <a:t>Economic growth rate</a:t>
                      </a: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FE7"/>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dirty="0" smtClean="0">
                          <a:ln>
                            <a:noFill/>
                          </a:ln>
                          <a:solidFill>
                            <a:srgbClr val="990000"/>
                          </a:solidFill>
                          <a:effectLst/>
                          <a:latin typeface="Times New Roman" pitchFamily="18" charset="0"/>
                          <a:ea typeface="標楷體" pitchFamily="65" charset="-120"/>
                          <a:cs typeface="Times New Roman" pitchFamily="18" charset="0"/>
                        </a:rPr>
                        <a:t>CPI </a:t>
                      </a:r>
                    </a:p>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dirty="0" smtClean="0">
                          <a:ln>
                            <a:noFill/>
                          </a:ln>
                          <a:solidFill>
                            <a:srgbClr val="990000"/>
                          </a:solidFill>
                          <a:effectLst/>
                          <a:latin typeface="Times New Roman" pitchFamily="18" charset="0"/>
                          <a:ea typeface="標楷體" pitchFamily="65" charset="-120"/>
                          <a:cs typeface="Times New Roman" pitchFamily="18" charset="0"/>
                        </a:rPr>
                        <a:t>increase</a:t>
                      </a: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FE7"/>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dirty="0" err="1" smtClean="0">
                          <a:ln>
                            <a:noFill/>
                          </a:ln>
                          <a:solidFill>
                            <a:srgbClr val="990000"/>
                          </a:solidFill>
                          <a:effectLst/>
                          <a:latin typeface="Times New Roman" pitchFamily="18" charset="0"/>
                          <a:ea typeface="標楷體" pitchFamily="65" charset="-120"/>
                        </a:rPr>
                        <a:t>Unemploy-ment</a:t>
                      </a:r>
                      <a:r>
                        <a:rPr kumimoji="1" lang="en-US" altLang="zh-TW" sz="1200" b="1" i="0" u="none" strike="noStrike" cap="none" normalizeH="0" baseline="0" dirty="0" smtClean="0">
                          <a:ln>
                            <a:noFill/>
                          </a:ln>
                          <a:solidFill>
                            <a:srgbClr val="990000"/>
                          </a:solidFill>
                          <a:effectLst/>
                          <a:latin typeface="Times New Roman" pitchFamily="18" charset="0"/>
                          <a:ea typeface="標楷體" pitchFamily="65" charset="-120"/>
                        </a:rPr>
                        <a:t> rate</a:t>
                      </a:r>
                    </a:p>
                  </a:txBody>
                  <a:tcPr marL="90004" marR="90004" marT="46806" marB="46806"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FFE7"/>
                    </a:solidFill>
                  </a:tcPr>
                </a:tc>
              </a:tr>
              <a:tr h="258220">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Domestic institutions</a:t>
                      </a:r>
                    </a:p>
                  </a:txBody>
                  <a:tcPr marL="90004" marR="90004" marT="46806" marB="46806" anchor="ctr" horzOverflow="overflow">
                    <a:lnL w="28575"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EEDDE"/>
                    </a:solid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endParaRPr kumimoji="1" lang="zh-TW"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endParaRPr>
                    </a:p>
                  </a:txBody>
                  <a:tcPr marL="90004" marR="90004" marT="46806" marB="46806"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EEDDE"/>
                    </a:solid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tab pos="295275" algn="dec"/>
                        </a:tabLst>
                      </a:pPr>
                      <a:endParaRPr kumimoji="1" lang="zh-TW"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endParaRPr>
                    </a:p>
                  </a:txBody>
                  <a:tcPr marL="90004" marR="90004" marT="46806" marB="46806"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EEDDE"/>
                    </a:solid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tab pos="295275" algn="dec"/>
                        </a:tabLst>
                      </a:pPr>
                      <a:endParaRPr kumimoji="1" lang="zh-TW"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endParaRPr>
                    </a:p>
                  </a:txBody>
                  <a:tcPr marL="90004" marR="90004" marT="46806" marB="46806"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EEDDE"/>
                    </a:solid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tab pos="295275" algn="dec"/>
                        </a:tabLst>
                      </a:pPr>
                      <a:endParaRPr kumimoji="1" lang="zh-TW"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endParaRPr>
                    </a:p>
                  </a:txBody>
                  <a:tcPr marL="90004" marR="90004" marT="46806" marB="46806"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EEDDE"/>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zh-TW"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endParaRPr>
                    </a:p>
                  </a:txBody>
                  <a:tcPr marL="90004" marR="90004" marT="46806" marB="46806"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EEDDE"/>
                    </a:solid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tab pos="295275" algn="dec"/>
                        </a:tabLst>
                      </a:pPr>
                      <a:endParaRPr kumimoji="1" lang="zh-TW"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endParaRPr>
                    </a:p>
                  </a:txBody>
                  <a:tcPr marL="90004" marR="90004" marT="46806" marB="46806"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EEDDE"/>
                    </a:solid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tab pos="295275" algn="dec"/>
                        </a:tabLst>
                      </a:pPr>
                      <a:endParaRPr kumimoji="1" lang="zh-TW" altLang="zh-TW" sz="1200" b="1" i="0" u="none" strike="noStrike" cap="none" normalizeH="0" baseline="0" smtClean="0">
                        <a:ln>
                          <a:noFill/>
                        </a:ln>
                        <a:solidFill>
                          <a:srgbClr val="000099"/>
                        </a:solidFill>
                        <a:effectLst/>
                        <a:latin typeface="Times New Roman" pitchFamily="18" charset="0"/>
                        <a:ea typeface="標楷體" pitchFamily="65" charset="-120"/>
                        <a:cs typeface="Times New Roman" pitchFamily="18" charset="0"/>
                      </a:endParaRPr>
                    </a:p>
                  </a:txBody>
                  <a:tcPr marL="90004" marR="90004" marT="46806" marB="46806" anchor="ctr" horzOverflow="overflow">
                    <a:lnL>
                      <a:noFill/>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EEDDE"/>
                    </a:solidFill>
                  </a:tcPr>
                </a:tc>
              </a:tr>
              <a:tr h="258220">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DGBAS</a:t>
                      </a:r>
                    </a:p>
                  </a:txBody>
                  <a:tcPr marL="90004" marR="90004" marT="46806" marB="46806" anchor="ctr" horzOverflow="overflow">
                    <a:lnL w="28575"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FEEDDE"/>
                    </a:solid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(Nov. 23)</a:t>
                      </a:r>
                    </a:p>
                  </a:txBody>
                  <a:tcPr marL="90004" marR="90004" marT="46806" marB="46806" anchor="ctr" horzOverflow="overflow">
                    <a:lnL>
                      <a:noFill/>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FEEDDE"/>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3.15</a:t>
                      </a: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FEEDDE"/>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tab pos="295275" algn="dec"/>
                        </a:tabLst>
                      </a:pPr>
                      <a:r>
                        <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1.27</a:t>
                      </a: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FEEDDE"/>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tab pos="295275" algn="dec"/>
                        </a:tabLst>
                      </a:pPr>
                      <a:r>
                        <a:rPr kumimoji="1" lang="zh-TW" altLang="en-US"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a:t>
                      </a: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FEEDDE"/>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en-US" altLang="zh-TW" sz="1200" b="1" i="0" u="none" strike="noStrike" cap="none" normalizeH="0" baseline="0" smtClean="0">
                        <a:ln>
                          <a:noFill/>
                        </a:ln>
                        <a:solidFill>
                          <a:srgbClr val="000099"/>
                        </a:solidFill>
                        <a:effectLst/>
                        <a:latin typeface="Times New Roman" pitchFamily="18" charset="0"/>
                        <a:ea typeface="標楷體" pitchFamily="65" charset="-120"/>
                        <a:cs typeface="Times New Roman" pitchFamily="18" charset="0"/>
                      </a:endParaRP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FEEDDE"/>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tab pos="295275" algn="dec"/>
                        </a:tabLst>
                      </a:pPr>
                      <a:endParaRPr kumimoji="1" lang="en-US" altLang="zh-TW" sz="1200" b="1" i="0" u="none" strike="noStrike" cap="none" normalizeH="0" baseline="0" smtClean="0">
                        <a:ln>
                          <a:noFill/>
                        </a:ln>
                        <a:solidFill>
                          <a:srgbClr val="000099"/>
                        </a:solidFill>
                        <a:effectLst/>
                        <a:latin typeface="Times New Roman" pitchFamily="18" charset="0"/>
                        <a:ea typeface="標楷體" pitchFamily="65" charset="-120"/>
                        <a:cs typeface="Times New Roman" pitchFamily="18" charset="0"/>
                      </a:endParaRP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FEEDDE"/>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tab pos="295275" algn="dec"/>
                        </a:tabLst>
                      </a:pPr>
                      <a:endParaRPr kumimoji="1" lang="zh-TW" altLang="en-US" sz="1200" b="1" i="0" u="none" strike="noStrike" cap="none" normalizeH="0" baseline="0" smtClean="0">
                        <a:ln>
                          <a:noFill/>
                        </a:ln>
                        <a:solidFill>
                          <a:srgbClr val="000099"/>
                        </a:solidFill>
                        <a:effectLst/>
                        <a:latin typeface="Times New Roman" pitchFamily="18" charset="0"/>
                        <a:ea typeface="標楷體" pitchFamily="65" charset="-120"/>
                        <a:cs typeface="Times New Roman" pitchFamily="18" charset="0"/>
                      </a:endParaRPr>
                    </a:p>
                  </a:txBody>
                  <a:tcPr marL="90004" marR="90004" marT="46806" marB="46806"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FEEDDE"/>
                    </a:solidFill>
                  </a:tcPr>
                </a:tc>
              </a:tr>
              <a:tr h="258220">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Taiwan Research Institute</a:t>
                      </a:r>
                    </a:p>
                  </a:txBody>
                  <a:tcPr marL="90004" marR="90004" marT="46806" marB="46806" anchor="ctr" horzOverflow="overflow">
                    <a:lnL w="28575"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EEDDE"/>
                    </a:solid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(Dec. 14)</a:t>
                      </a:r>
                    </a:p>
                  </a:txBody>
                  <a:tcPr marL="90004" marR="90004" marT="46806" marB="46806"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EEDDE"/>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3.57</a:t>
                      </a: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EEDDE"/>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tab pos="295275" algn="dec"/>
                        </a:tabLst>
                      </a:pPr>
                      <a:r>
                        <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1.37</a:t>
                      </a: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EEDDE"/>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tab pos="295275" algn="dec"/>
                        </a:tabLst>
                      </a:pPr>
                      <a:r>
                        <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4.28</a:t>
                      </a: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EEDDE"/>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en-US" altLang="zh-TW" sz="1200" b="1" i="0" u="none" strike="noStrike" cap="none" normalizeH="0" baseline="0" smtClean="0">
                        <a:ln>
                          <a:noFill/>
                        </a:ln>
                        <a:solidFill>
                          <a:srgbClr val="000099"/>
                        </a:solidFill>
                        <a:effectLst/>
                        <a:latin typeface="Times New Roman" pitchFamily="18" charset="0"/>
                        <a:ea typeface="標楷體" pitchFamily="65" charset="-120"/>
                        <a:cs typeface="Times New Roman" pitchFamily="18" charset="0"/>
                      </a:endParaRP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EEDDE"/>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tab pos="295275" algn="dec"/>
                        </a:tabLst>
                      </a:pPr>
                      <a:endParaRPr kumimoji="1" lang="en-US" altLang="zh-TW" sz="1200" b="1" i="0" u="none" strike="noStrike" cap="none" normalizeH="0" baseline="0" smtClean="0">
                        <a:ln>
                          <a:noFill/>
                        </a:ln>
                        <a:solidFill>
                          <a:srgbClr val="000099"/>
                        </a:solidFill>
                        <a:effectLst/>
                        <a:latin typeface="Times New Roman" pitchFamily="18" charset="0"/>
                        <a:ea typeface="標楷體" pitchFamily="65" charset="-120"/>
                        <a:cs typeface="Times New Roman" pitchFamily="18" charset="0"/>
                      </a:endParaRP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EEDDE"/>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tab pos="295275" algn="dec"/>
                        </a:tabLst>
                      </a:pPr>
                      <a:endParaRPr kumimoji="1" lang="en-US" altLang="zh-TW" sz="1200" b="1" i="0" u="none" strike="noStrike" cap="none" normalizeH="0" baseline="0" smtClean="0">
                        <a:ln>
                          <a:noFill/>
                        </a:ln>
                        <a:solidFill>
                          <a:srgbClr val="000099"/>
                        </a:solidFill>
                        <a:effectLst/>
                        <a:latin typeface="Times New Roman" pitchFamily="18" charset="0"/>
                        <a:ea typeface="標楷體" pitchFamily="65" charset="-120"/>
                        <a:cs typeface="Times New Roman" pitchFamily="18" charset="0"/>
                      </a:endParaRPr>
                    </a:p>
                  </a:txBody>
                  <a:tcPr marL="90004" marR="90004" marT="46806" marB="46806"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lnTlToBr>
                      <a:noFill/>
                    </a:lnTlToBr>
                    <a:lnBlToTr>
                      <a:noFill/>
                    </a:lnBlToTr>
                    <a:solidFill>
                      <a:srgbClr val="FEEDDE"/>
                    </a:solidFill>
                  </a:tcPr>
                </a:tc>
              </a:tr>
              <a:tr h="258220">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CIER</a:t>
                      </a:r>
                    </a:p>
                  </a:txBody>
                  <a:tcPr marL="90004" marR="90004" marT="46806" marB="46806" anchor="ctr" horzOverflow="overflow">
                    <a:lnL w="28575"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EEDDE"/>
                    </a:solid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(Dec. 12)</a:t>
                      </a:r>
                    </a:p>
                  </a:txBody>
                  <a:tcPr marL="90004" marR="90004" marT="46806" marB="46806"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EEDDE"/>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3.60</a:t>
                      </a: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EEDDE"/>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tab pos="295275" algn="dec"/>
                        </a:tabLst>
                      </a:pPr>
                      <a:r>
                        <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1.57</a:t>
                      </a: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EEDDE"/>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tab pos="295275" algn="dec"/>
                        </a:tabLst>
                      </a:pPr>
                      <a:r>
                        <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4.26</a:t>
                      </a: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EEDDE"/>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endParaRP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EEDDE"/>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tab pos="295275" algn="dec"/>
                        </a:tabLst>
                      </a:pPr>
                      <a:endParaRPr kumimoji="1" lang="en-US" altLang="zh-TW" sz="1200" b="1" i="0" u="none" strike="noStrike" cap="none" normalizeH="0" baseline="0" smtClean="0">
                        <a:ln>
                          <a:noFill/>
                        </a:ln>
                        <a:solidFill>
                          <a:srgbClr val="000099"/>
                        </a:solidFill>
                        <a:effectLst/>
                        <a:latin typeface="Times New Roman" pitchFamily="18" charset="0"/>
                        <a:ea typeface="標楷體" pitchFamily="65" charset="-120"/>
                        <a:cs typeface="Times New Roman" pitchFamily="18" charset="0"/>
                      </a:endParaRP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EEDDE"/>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tab pos="295275" algn="dec"/>
                        </a:tabLst>
                      </a:pPr>
                      <a:endParaRPr kumimoji="1" lang="en-US" altLang="zh-TW" sz="1200" b="1" i="0" u="none" strike="noStrike" cap="none" normalizeH="0" baseline="0" smtClean="0">
                        <a:ln>
                          <a:noFill/>
                        </a:ln>
                        <a:solidFill>
                          <a:srgbClr val="000099"/>
                        </a:solidFill>
                        <a:effectLst/>
                        <a:latin typeface="Times New Roman" pitchFamily="18" charset="0"/>
                        <a:ea typeface="標楷體" pitchFamily="65" charset="-120"/>
                        <a:cs typeface="Times New Roman" pitchFamily="18" charset="0"/>
                      </a:endParaRPr>
                    </a:p>
                  </a:txBody>
                  <a:tcPr marL="90004" marR="90004" marT="46806" marB="46806"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lnTlToBr>
                      <a:noFill/>
                    </a:lnTlToBr>
                    <a:lnBlToTr>
                      <a:noFill/>
                    </a:lnBlToTr>
                    <a:solidFill>
                      <a:srgbClr val="FEEDDE"/>
                    </a:solidFill>
                  </a:tcPr>
                </a:tc>
              </a:tr>
              <a:tr h="258220">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NTU-Cathay research team</a:t>
                      </a:r>
                    </a:p>
                  </a:txBody>
                  <a:tcPr marL="90004" marR="90004" marT="46806" marB="46806" anchor="ctr" horzOverflow="overflow">
                    <a:lnL w="28575"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EEDDE"/>
                    </a:solid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(Dec. 12)</a:t>
                      </a:r>
                    </a:p>
                  </a:txBody>
                  <a:tcPr marL="90004" marR="90004" marT="46806" marB="46806"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EEDDE"/>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3.88</a:t>
                      </a: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EEDDE"/>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zh-TW" altLang="en-US"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a:t>
                      </a: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EEDDE"/>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zh-TW" altLang="en-US"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a:t>
                      </a: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EEDDE"/>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endParaRP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EEDDE"/>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zh-TW" altLang="en-US" sz="1200" b="1" i="0" u="none" strike="noStrike" cap="none" normalizeH="0" baseline="0" smtClean="0">
                        <a:ln>
                          <a:noFill/>
                        </a:ln>
                        <a:solidFill>
                          <a:srgbClr val="000099"/>
                        </a:solidFill>
                        <a:effectLst/>
                        <a:latin typeface="Times New Roman" pitchFamily="18" charset="0"/>
                        <a:ea typeface="標楷體" pitchFamily="65" charset="-120"/>
                        <a:cs typeface="Times New Roman" pitchFamily="18" charset="0"/>
                      </a:endParaRP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EEDDE"/>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zh-TW" altLang="en-US" sz="1200" b="1" i="0" u="none" strike="noStrike" cap="none" normalizeH="0" baseline="0" smtClean="0">
                        <a:ln>
                          <a:noFill/>
                        </a:ln>
                        <a:solidFill>
                          <a:srgbClr val="000099"/>
                        </a:solidFill>
                        <a:effectLst/>
                        <a:latin typeface="Times New Roman" pitchFamily="18" charset="0"/>
                        <a:ea typeface="標楷體" pitchFamily="65" charset="-120"/>
                        <a:cs typeface="Times New Roman" pitchFamily="18" charset="0"/>
                      </a:endParaRPr>
                    </a:p>
                  </a:txBody>
                  <a:tcPr marL="90004" marR="90004" marT="46806" marB="46806"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lnTlToBr>
                      <a:noFill/>
                    </a:lnTlToBr>
                    <a:lnBlToTr>
                      <a:noFill/>
                    </a:lnBlToTr>
                    <a:solidFill>
                      <a:srgbClr val="FEEDDE"/>
                    </a:solidFill>
                  </a:tcPr>
                </a:tc>
              </a:tr>
              <a:tr h="258220">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Academia </a:t>
                      </a:r>
                      <a:r>
                        <a:rPr kumimoji="1" lang="en-US" altLang="zh-TW" sz="1200" b="1" i="0" u="none" strike="noStrike" cap="none" normalizeH="0" baseline="0" dirty="0" err="1" smtClean="0">
                          <a:ln>
                            <a:noFill/>
                          </a:ln>
                          <a:solidFill>
                            <a:srgbClr val="000099"/>
                          </a:solidFill>
                          <a:effectLst/>
                          <a:latin typeface="Times New Roman" pitchFamily="18" charset="0"/>
                          <a:ea typeface="標楷體" pitchFamily="65" charset="-120"/>
                          <a:cs typeface="Times New Roman" pitchFamily="18" charset="0"/>
                        </a:rPr>
                        <a:t>Sinica</a:t>
                      </a:r>
                      <a:endPar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endParaRPr>
                    </a:p>
                  </a:txBody>
                  <a:tcPr marL="90004" marR="90004" marT="46806" marB="46806" anchor="ctr" horzOverflow="overflow">
                    <a:lnL w="28575"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EEDDE"/>
                    </a:solid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(Dec. 18)</a:t>
                      </a:r>
                    </a:p>
                  </a:txBody>
                  <a:tcPr marL="90004" marR="90004" marT="46806" marB="46806"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EEDDE"/>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3.05</a:t>
                      </a: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EEDDE"/>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smtClean="0">
                          <a:ln>
                            <a:noFill/>
                          </a:ln>
                          <a:solidFill>
                            <a:srgbClr val="000099"/>
                          </a:solidFill>
                          <a:effectLst/>
                          <a:latin typeface="Times New Roman" pitchFamily="18" charset="0"/>
                          <a:ea typeface="標楷體" pitchFamily="65" charset="-120"/>
                          <a:cs typeface="Times New Roman" pitchFamily="18" charset="0"/>
                        </a:rPr>
                        <a:t>1.40</a:t>
                      </a: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EEDDE"/>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4.29</a:t>
                      </a:r>
                      <a:endParaRPr kumimoji="1" lang="zh-TW" altLang="en-US"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endParaRP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EEDDE"/>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endParaRP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EEDDE"/>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zh-TW" altLang="en-US" sz="1200" b="1" i="0" u="none" strike="noStrike" cap="none" normalizeH="0" baseline="0" smtClean="0">
                        <a:ln>
                          <a:noFill/>
                        </a:ln>
                        <a:solidFill>
                          <a:srgbClr val="000099"/>
                        </a:solidFill>
                        <a:effectLst/>
                        <a:latin typeface="Times New Roman" pitchFamily="18" charset="0"/>
                        <a:ea typeface="標楷體" pitchFamily="65" charset="-120"/>
                        <a:cs typeface="Times New Roman" pitchFamily="18" charset="0"/>
                      </a:endParaRP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EEDDE"/>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zh-TW" altLang="en-US" sz="1200" b="1" i="0" u="none" strike="noStrike" cap="none" normalizeH="0" baseline="0" smtClean="0">
                        <a:ln>
                          <a:noFill/>
                        </a:ln>
                        <a:solidFill>
                          <a:srgbClr val="000099"/>
                        </a:solidFill>
                        <a:effectLst/>
                        <a:latin typeface="Times New Roman" pitchFamily="18" charset="0"/>
                        <a:ea typeface="標楷體" pitchFamily="65" charset="-120"/>
                        <a:cs typeface="Times New Roman" pitchFamily="18" charset="0"/>
                      </a:endParaRPr>
                    </a:p>
                  </a:txBody>
                  <a:tcPr marL="90004" marR="90004" marT="46806" marB="46806"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lnTlToBr>
                      <a:noFill/>
                    </a:lnTlToBr>
                    <a:lnBlToTr>
                      <a:noFill/>
                    </a:lnBlToTr>
                    <a:solidFill>
                      <a:srgbClr val="FEEDDE"/>
                    </a:solidFill>
                  </a:tcPr>
                </a:tc>
              </a:tr>
              <a:tr h="258220">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TIER</a:t>
                      </a:r>
                    </a:p>
                  </a:txBody>
                  <a:tcPr marL="90004" marR="90004" marT="46806" marB="46806" anchor="ctr" horzOverflow="overflow">
                    <a:lnL w="28575"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EEDDE"/>
                    </a:solid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(Nov. 6)</a:t>
                      </a:r>
                    </a:p>
                  </a:txBody>
                  <a:tcPr marL="90004" marR="90004" marT="46806" marB="46806"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EEDDE"/>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3.42</a:t>
                      </a: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EEDDE"/>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smtClean="0">
                          <a:ln>
                            <a:noFill/>
                          </a:ln>
                          <a:solidFill>
                            <a:srgbClr val="000099"/>
                          </a:solidFill>
                          <a:effectLst/>
                          <a:latin typeface="Times New Roman" pitchFamily="18" charset="0"/>
                          <a:ea typeface="標楷體" pitchFamily="65" charset="-120"/>
                          <a:cs typeface="Times New Roman" pitchFamily="18" charset="0"/>
                        </a:rPr>
                        <a:t>1.34</a:t>
                      </a: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EEDDE"/>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zh-TW" altLang="en-US"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a:t>
                      </a: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EEDDE"/>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endParaRP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EEDDE"/>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zh-TW" altLang="en-US"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endParaRP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EEDDE"/>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zh-TW" altLang="en-US" sz="1200" b="1" i="0" u="none" strike="noStrike" cap="none" normalizeH="0" baseline="0" smtClean="0">
                        <a:ln>
                          <a:noFill/>
                        </a:ln>
                        <a:solidFill>
                          <a:srgbClr val="000099"/>
                        </a:solidFill>
                        <a:effectLst/>
                        <a:latin typeface="Times New Roman" pitchFamily="18" charset="0"/>
                        <a:ea typeface="標楷體" pitchFamily="65" charset="-120"/>
                        <a:cs typeface="Times New Roman" pitchFamily="18" charset="0"/>
                      </a:endParaRPr>
                    </a:p>
                  </a:txBody>
                  <a:tcPr marL="90004" marR="90004" marT="46806" marB="46806"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lnTlToBr>
                      <a:noFill/>
                    </a:lnTlToBr>
                    <a:lnBlToTr>
                      <a:noFill/>
                    </a:lnBlToTr>
                    <a:solidFill>
                      <a:srgbClr val="FEEDDE"/>
                    </a:solidFill>
                  </a:tcPr>
                </a:tc>
              </a:tr>
              <a:tr h="422829">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dirty="0" err="1" smtClean="0">
                          <a:ln>
                            <a:noFill/>
                          </a:ln>
                          <a:solidFill>
                            <a:srgbClr val="000099"/>
                          </a:solidFill>
                          <a:effectLst/>
                          <a:latin typeface="Times New Roman" pitchFamily="18" charset="0"/>
                          <a:ea typeface="標楷體" pitchFamily="65" charset="-120"/>
                          <a:cs typeface="Times New Roman" pitchFamily="18" charset="0"/>
                        </a:rPr>
                        <a:t>Yuanta</a:t>
                      </a:r>
                      <a:r>
                        <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-Polaris Research Institute</a:t>
                      </a:r>
                    </a:p>
                  </a:txBody>
                  <a:tcPr marL="90004" marR="90004" marT="46806" marB="46806" anchor="ctr" horzOverflow="overflow">
                    <a:lnL w="28575" cap="flat" cmpd="sng" algn="ctr">
                      <a:solidFill>
                        <a:srgbClr val="000000"/>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FEEDDE"/>
                    </a:solid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a:t>
                      </a:r>
                      <a:r>
                        <a:rPr kumimoji="1" lang="zh-TW" altLang="en-US"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 </a:t>
                      </a:r>
                      <a:r>
                        <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Dec. 26)</a:t>
                      </a:r>
                    </a:p>
                  </a:txBody>
                  <a:tcPr marL="90004" marR="90004" marT="46806" marB="46806" anchor="ctr" horzOverflow="overflow">
                    <a:lnL>
                      <a:noFill/>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FEEDDE"/>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smtClean="0">
                          <a:ln>
                            <a:noFill/>
                          </a:ln>
                          <a:solidFill>
                            <a:srgbClr val="000099"/>
                          </a:solidFill>
                          <a:effectLst/>
                          <a:latin typeface="Times New Roman" pitchFamily="18" charset="0"/>
                          <a:ea typeface="標楷體" pitchFamily="65" charset="-120"/>
                          <a:cs typeface="Times New Roman" pitchFamily="18" charset="0"/>
                        </a:rPr>
                        <a:t>3.48</a:t>
                      </a: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FEEDDE"/>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tab pos="295275" algn="dec"/>
                        </a:tabLst>
                      </a:pPr>
                      <a:r>
                        <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1.41</a:t>
                      </a: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FEEDDE"/>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tab pos="295275" algn="dec"/>
                        </a:tabLst>
                      </a:pPr>
                      <a:r>
                        <a:rPr kumimoji="1" lang="zh-TW" altLang="en-US"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a:t>
                      </a: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FEEDDE"/>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endParaRP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FEEDDE"/>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endParaRP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FEEDDE"/>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zh-TW" altLang="en-US"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endParaRPr>
                    </a:p>
                  </a:txBody>
                  <a:tcPr marL="90004" marR="90004" marT="46806" marB="46806"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FEEDDE"/>
                    </a:solidFill>
                  </a:tcPr>
                </a:tc>
              </a:tr>
              <a:tr h="258220">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smtClean="0">
                          <a:ln>
                            <a:noFill/>
                          </a:ln>
                          <a:solidFill>
                            <a:srgbClr val="000099"/>
                          </a:solidFill>
                          <a:effectLst/>
                          <a:latin typeface="Times New Roman" pitchFamily="18" charset="0"/>
                          <a:ea typeface="標楷體" pitchFamily="65" charset="-120"/>
                          <a:cs typeface="Times New Roman" pitchFamily="18" charset="0"/>
                        </a:rPr>
                        <a:t>International institutions </a:t>
                      </a:r>
                    </a:p>
                  </a:txBody>
                  <a:tcPr marL="90004" marR="90004" marT="46806" marB="46806" anchor="ctr" horzOverflow="overflow">
                    <a:lnL w="28575"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DCC"/>
                    </a:solid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endParaRPr kumimoji="1" lang="zh-TW"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endParaRPr>
                    </a:p>
                  </a:txBody>
                  <a:tcPr marL="90004" marR="90004" marT="46806" marB="46806"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DCC"/>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zh-TW" altLang="zh-TW" sz="1200" b="1" i="0" u="none" strike="noStrike" cap="none" normalizeH="0" baseline="0" smtClean="0">
                        <a:ln>
                          <a:noFill/>
                        </a:ln>
                        <a:solidFill>
                          <a:srgbClr val="000099"/>
                        </a:solidFill>
                        <a:effectLst/>
                        <a:latin typeface="Times New Roman" pitchFamily="18" charset="0"/>
                        <a:ea typeface="標楷體" pitchFamily="65" charset="-120"/>
                        <a:cs typeface="Times New Roman" pitchFamily="18" charset="0"/>
                      </a:endParaRPr>
                    </a:p>
                  </a:txBody>
                  <a:tcPr marL="90004" marR="90004" marT="46806" marB="46806"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DCC"/>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zh-TW"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endParaRPr>
                    </a:p>
                  </a:txBody>
                  <a:tcPr marL="90004" marR="90004" marT="46806" marB="46806"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DCC"/>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zh-TW"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endParaRPr>
                    </a:p>
                  </a:txBody>
                  <a:tcPr marL="90004" marR="90004" marT="46806" marB="46806"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DCC"/>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zh-TW"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endParaRPr>
                    </a:p>
                  </a:txBody>
                  <a:tcPr marL="90004" marR="90004" marT="46806" marB="46806"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DCC"/>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zh-TW"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endParaRPr>
                    </a:p>
                  </a:txBody>
                  <a:tcPr marL="90004" marR="90004" marT="46806" marB="46806"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DCC"/>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1" lang="zh-TW"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endParaRPr>
                    </a:p>
                  </a:txBody>
                  <a:tcPr marL="90004" marR="90004" marT="46806" marB="46806" anchor="ctr" horzOverflow="overflow">
                    <a:lnL>
                      <a:noFill/>
                    </a:lnL>
                    <a:lnR w="2857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DCC"/>
                    </a:solidFill>
                  </a:tcPr>
                </a:tc>
              </a:tr>
              <a:tr h="258220">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World</a:t>
                      </a:r>
                      <a:r>
                        <a:rPr kumimoji="1" lang="zh-TW" altLang="en-US"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 </a:t>
                      </a:r>
                      <a:r>
                        <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Bank</a:t>
                      </a:r>
                    </a:p>
                  </a:txBody>
                  <a:tcPr marL="90004" marR="90004" marT="46806" marB="46806" anchor="ctr" horzOverflow="overflow">
                    <a:lnL w="28575"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FFFDCC"/>
                    </a:solid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smtClean="0">
                          <a:ln>
                            <a:noFill/>
                          </a:ln>
                          <a:solidFill>
                            <a:srgbClr val="000099"/>
                          </a:solidFill>
                          <a:effectLst/>
                          <a:latin typeface="Times New Roman" pitchFamily="18" charset="0"/>
                          <a:ea typeface="標楷體" pitchFamily="65" charset="-120"/>
                          <a:cs typeface="Times New Roman" pitchFamily="18" charset="0"/>
                        </a:rPr>
                        <a:t>(Dec. 19)</a:t>
                      </a:r>
                    </a:p>
                  </a:txBody>
                  <a:tcPr marL="90004" marR="90004" marT="46806" marB="46806" anchor="ctr" horzOverflow="overflow">
                    <a:lnL>
                      <a:noFill/>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FFFDCC"/>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smtClean="0">
                          <a:ln>
                            <a:noFill/>
                          </a:ln>
                          <a:solidFill>
                            <a:srgbClr val="000099"/>
                          </a:solidFill>
                          <a:effectLst/>
                          <a:latin typeface="Times New Roman" pitchFamily="18" charset="0"/>
                          <a:ea typeface="標楷體" pitchFamily="65" charset="-120"/>
                          <a:cs typeface="Times New Roman" pitchFamily="18" charset="0"/>
                        </a:rPr>
                        <a:t>4.0</a:t>
                      </a: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FFFDCC"/>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zh-TW" altLang="en-US"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a:t>
                      </a: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FFFDCC"/>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zh-TW" altLang="en-US"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a:t>
                      </a: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FFFDCC"/>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zh-TW" altLang="en-US"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a:t>
                      </a: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FFFDCC"/>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zh-TW" altLang="en-US"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a:t>
                      </a: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FFFDCC"/>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zh-TW" altLang="en-US" sz="1200" b="1" i="0" u="none" strike="noStrike" cap="none" normalizeH="0" baseline="0" smtClean="0">
                          <a:ln>
                            <a:noFill/>
                          </a:ln>
                          <a:solidFill>
                            <a:srgbClr val="000099"/>
                          </a:solidFill>
                          <a:effectLst/>
                          <a:latin typeface="Times New Roman" pitchFamily="18" charset="0"/>
                          <a:ea typeface="標楷體" pitchFamily="65" charset="-120"/>
                          <a:cs typeface="Times New Roman" pitchFamily="18" charset="0"/>
                        </a:rPr>
                        <a:t>－</a:t>
                      </a:r>
                    </a:p>
                  </a:txBody>
                  <a:tcPr marL="90004" marR="90004" marT="46806" marB="46806"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FFFDCC"/>
                    </a:solidFill>
                  </a:tcPr>
                </a:tc>
              </a:tr>
              <a:tr h="258220">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smtClean="0">
                          <a:ln>
                            <a:noFill/>
                          </a:ln>
                          <a:solidFill>
                            <a:srgbClr val="000099"/>
                          </a:solidFill>
                          <a:effectLst/>
                          <a:latin typeface="Times New Roman" pitchFamily="18" charset="0"/>
                          <a:ea typeface="標楷體" pitchFamily="65" charset="-120"/>
                          <a:cs typeface="Times New Roman" pitchFamily="18" charset="0"/>
                        </a:rPr>
                        <a:t>EIU</a:t>
                      </a:r>
                    </a:p>
                  </a:txBody>
                  <a:tcPr marL="90004" marR="90004" marT="46806" marB="46806" anchor="ctr" horzOverflow="overflow">
                    <a:lnL w="28575"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DCC"/>
                    </a:solid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(Dec. 3)</a:t>
                      </a:r>
                    </a:p>
                  </a:txBody>
                  <a:tcPr marL="90004" marR="90004" marT="46806" marB="46806"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DCC"/>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2.7</a:t>
                      </a: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DCC"/>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2.0</a:t>
                      </a:r>
                      <a:endParaRPr kumimoji="1" lang="zh-TW" altLang="en-US"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endParaRP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DCC"/>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zh-TW" altLang="en-US"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a:t>
                      </a: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DCC"/>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zh-TW" altLang="en-US" sz="1200" b="1" i="0" u="none" strike="noStrike" cap="none" normalizeH="0" baseline="0" smtClean="0">
                          <a:ln>
                            <a:noFill/>
                          </a:ln>
                          <a:solidFill>
                            <a:srgbClr val="000099"/>
                          </a:solidFill>
                          <a:effectLst/>
                          <a:latin typeface="Times New Roman" pitchFamily="18" charset="0"/>
                          <a:ea typeface="標楷體" pitchFamily="65" charset="-120"/>
                          <a:cs typeface="Times New Roman" pitchFamily="18" charset="0"/>
                        </a:rPr>
                        <a:t>－</a:t>
                      </a: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DCC"/>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zh-TW" altLang="en-US"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a:t>
                      </a: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DCC"/>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zh-TW" altLang="en-US" sz="1200" b="1" i="0" u="none" strike="noStrike" cap="none" normalizeH="0" baseline="0" smtClean="0">
                          <a:ln>
                            <a:noFill/>
                          </a:ln>
                          <a:solidFill>
                            <a:srgbClr val="000099"/>
                          </a:solidFill>
                          <a:effectLst/>
                          <a:latin typeface="Times New Roman" pitchFamily="18" charset="0"/>
                          <a:ea typeface="標楷體" pitchFamily="65" charset="-120"/>
                          <a:cs typeface="Times New Roman" pitchFamily="18" charset="0"/>
                        </a:rPr>
                        <a:t>－</a:t>
                      </a:r>
                    </a:p>
                  </a:txBody>
                  <a:tcPr marL="90004" marR="90004" marT="46806" marB="46806"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lnTlToBr>
                      <a:noFill/>
                    </a:lnTlToBr>
                    <a:lnBlToTr>
                      <a:noFill/>
                    </a:lnBlToTr>
                    <a:solidFill>
                      <a:srgbClr val="FFFDCC"/>
                    </a:solidFill>
                  </a:tcPr>
                </a:tc>
              </a:tr>
              <a:tr h="258220">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smtClean="0">
                          <a:ln>
                            <a:noFill/>
                          </a:ln>
                          <a:solidFill>
                            <a:srgbClr val="000099"/>
                          </a:solidFill>
                          <a:effectLst/>
                          <a:latin typeface="Times New Roman" pitchFamily="18" charset="0"/>
                          <a:ea typeface="標楷體" pitchFamily="65" charset="-120"/>
                          <a:cs typeface="Times New Roman" pitchFamily="18" charset="0"/>
                        </a:rPr>
                        <a:t>Global Insight</a:t>
                      </a:r>
                    </a:p>
                  </a:txBody>
                  <a:tcPr marL="90004" marR="90004" marT="46806" marB="46806" anchor="ctr" horzOverflow="overflow">
                    <a:lnL w="28575"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DCC"/>
                    </a:solid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smtClean="0">
                          <a:ln>
                            <a:noFill/>
                          </a:ln>
                          <a:solidFill>
                            <a:srgbClr val="000099"/>
                          </a:solidFill>
                          <a:effectLst/>
                          <a:latin typeface="Times New Roman" pitchFamily="18" charset="0"/>
                          <a:ea typeface="標楷體" pitchFamily="65" charset="-120"/>
                          <a:cs typeface="Times New Roman" pitchFamily="18" charset="0"/>
                        </a:rPr>
                        <a:t>(Dec. 15)</a:t>
                      </a:r>
                    </a:p>
                  </a:txBody>
                  <a:tcPr marL="90004" marR="90004" marT="46806" marB="46806"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DCC"/>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3.3</a:t>
                      </a: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DCC"/>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1.5</a:t>
                      </a: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DCC"/>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4.00</a:t>
                      </a: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DCC"/>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4.37</a:t>
                      </a: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DCC"/>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1.83</a:t>
                      </a: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DCC"/>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3.53</a:t>
                      </a:r>
                    </a:p>
                  </a:txBody>
                  <a:tcPr marL="90004" marR="90004" marT="46806" marB="46806"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lnTlToBr>
                      <a:noFill/>
                    </a:lnTlToBr>
                    <a:lnBlToTr>
                      <a:noFill/>
                    </a:lnBlToTr>
                    <a:solidFill>
                      <a:srgbClr val="FFFDCC"/>
                    </a:solidFill>
                  </a:tcPr>
                </a:tc>
              </a:tr>
              <a:tr h="258220">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smtClean="0">
                          <a:ln>
                            <a:noFill/>
                          </a:ln>
                          <a:solidFill>
                            <a:srgbClr val="000099"/>
                          </a:solidFill>
                          <a:effectLst/>
                          <a:latin typeface="Times New Roman" pitchFamily="18" charset="0"/>
                          <a:ea typeface="標楷體" pitchFamily="65" charset="-120"/>
                          <a:cs typeface="Times New Roman" pitchFamily="18" charset="0"/>
                        </a:rPr>
                        <a:t>IMF</a:t>
                      </a:r>
                    </a:p>
                  </a:txBody>
                  <a:tcPr marL="90004" marR="90004" marT="46806" marB="46806" anchor="ctr" horzOverflow="overflow">
                    <a:lnL w="28575"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DCC"/>
                    </a:solid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(Oct 9)</a:t>
                      </a:r>
                    </a:p>
                  </a:txBody>
                  <a:tcPr marL="90004" marR="90004" marT="46806" marB="46806"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DCC"/>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smtClean="0">
                          <a:ln>
                            <a:noFill/>
                          </a:ln>
                          <a:solidFill>
                            <a:srgbClr val="000099"/>
                          </a:solidFill>
                          <a:effectLst/>
                          <a:latin typeface="Times New Roman" pitchFamily="18" charset="0"/>
                          <a:ea typeface="標楷體" pitchFamily="65" charset="-120"/>
                          <a:cs typeface="Times New Roman" pitchFamily="18" charset="0"/>
                        </a:rPr>
                        <a:t>3.9</a:t>
                      </a: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DCC"/>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2.0</a:t>
                      </a: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DCC"/>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smtClean="0">
                          <a:ln>
                            <a:noFill/>
                          </a:ln>
                          <a:solidFill>
                            <a:srgbClr val="000099"/>
                          </a:solidFill>
                          <a:effectLst/>
                          <a:latin typeface="Times New Roman" pitchFamily="18" charset="0"/>
                          <a:ea typeface="標楷體" pitchFamily="65" charset="-120"/>
                          <a:cs typeface="Times New Roman" pitchFamily="18" charset="0"/>
                        </a:rPr>
                        <a:t>4.30</a:t>
                      </a: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DCC"/>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4.46</a:t>
                      </a: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DCC"/>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2.00</a:t>
                      </a: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DCC"/>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4.15</a:t>
                      </a:r>
                    </a:p>
                  </a:txBody>
                  <a:tcPr marL="90004" marR="90004" marT="46806" marB="46806"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lnTlToBr>
                      <a:noFill/>
                    </a:lnTlToBr>
                    <a:lnBlToTr>
                      <a:noFill/>
                    </a:lnBlToTr>
                    <a:solidFill>
                      <a:srgbClr val="FFFDCC"/>
                    </a:solidFill>
                  </a:tcPr>
                </a:tc>
              </a:tr>
              <a:tr h="258220">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ADB</a:t>
                      </a:r>
                    </a:p>
                  </a:txBody>
                  <a:tcPr marL="90004" marR="90004" marT="46806" marB="46806" anchor="ctr" horzOverflow="overflow">
                    <a:lnL w="28575" cap="flat" cmpd="sng" algn="ctr">
                      <a:solidFill>
                        <a:srgbClr val="000000"/>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solidFill>
                      <a:srgbClr val="FFFDCC"/>
                    </a:solid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smtClean="0">
                          <a:ln>
                            <a:noFill/>
                          </a:ln>
                          <a:solidFill>
                            <a:srgbClr val="000099"/>
                          </a:solidFill>
                          <a:effectLst/>
                          <a:latin typeface="Times New Roman" pitchFamily="18" charset="0"/>
                          <a:ea typeface="標楷體" pitchFamily="65" charset="-120"/>
                          <a:cs typeface="Times New Roman" pitchFamily="18" charset="0"/>
                        </a:rPr>
                        <a:t>(Oct. 3)</a:t>
                      </a:r>
                    </a:p>
                  </a:txBody>
                  <a:tcPr marL="90004" marR="90004" marT="46806" marB="46806" anchor="ctr" horzOverflow="overflow">
                    <a:lnL>
                      <a:noFill/>
                    </a:lnL>
                    <a:lnR w="12700"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rgbClr val="FFFDCC"/>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3.8</a:t>
                      </a: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rgbClr val="FFFDCC"/>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en-US" altLang="zh-TW" sz="1200" b="1" i="0" u="none" strike="noStrike" cap="none" normalizeH="0" baseline="0" smtClean="0">
                          <a:ln>
                            <a:noFill/>
                          </a:ln>
                          <a:solidFill>
                            <a:srgbClr val="000099"/>
                          </a:solidFill>
                          <a:effectLst/>
                          <a:latin typeface="Times New Roman" pitchFamily="18" charset="0"/>
                          <a:ea typeface="標楷體" pitchFamily="65" charset="-120"/>
                          <a:cs typeface="Times New Roman" pitchFamily="18" charset="0"/>
                        </a:rPr>
                        <a:t>1.8</a:t>
                      </a:r>
                      <a:endParaRPr kumimoji="1" lang="zh-TW" altLang="en-US" sz="1200" b="1" i="0" u="none" strike="noStrike" cap="none" normalizeH="0" baseline="0" smtClean="0">
                        <a:ln>
                          <a:noFill/>
                        </a:ln>
                        <a:solidFill>
                          <a:srgbClr val="000099"/>
                        </a:solidFill>
                        <a:effectLst/>
                        <a:latin typeface="Times New Roman" pitchFamily="18" charset="0"/>
                        <a:ea typeface="標楷體" pitchFamily="65" charset="-120"/>
                        <a:cs typeface="Times New Roman" pitchFamily="18" charset="0"/>
                      </a:endParaRP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rgbClr val="FFFDCC"/>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zh-TW" altLang="en-US"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a:t>
                      </a: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rgbClr val="FFFDCC"/>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zh-TW" altLang="en-US"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a:t>
                      </a: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rgbClr val="FFFDCC"/>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zh-TW" altLang="en-US" sz="1200" b="1" i="0" u="none" strike="noStrike" cap="none" normalizeH="0" baseline="0" smtClean="0">
                          <a:ln>
                            <a:noFill/>
                          </a:ln>
                          <a:solidFill>
                            <a:srgbClr val="000099"/>
                          </a:solidFill>
                          <a:effectLst/>
                          <a:latin typeface="Times New Roman" pitchFamily="18" charset="0"/>
                          <a:ea typeface="標楷體" pitchFamily="65" charset="-120"/>
                          <a:cs typeface="Times New Roman" pitchFamily="18" charset="0"/>
                        </a:rPr>
                        <a:t>－</a:t>
                      </a:r>
                    </a:p>
                  </a:txBody>
                  <a:tcPr marL="90004" marR="90004" marT="46806" marB="468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rgbClr val="FFFDCC"/>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1" lang="zh-TW" altLang="en-US" sz="12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a:t>
                      </a:r>
                    </a:p>
                  </a:txBody>
                  <a:tcPr marL="90004" marR="90004" marT="46806" marB="46806"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rgbClr val="FFFDCC"/>
                    </a:solidFill>
                  </a:tcPr>
                </a:tc>
              </a:tr>
            </a:tbl>
          </a:graphicData>
        </a:graphic>
      </p:graphicFrame>
      <p:sp>
        <p:nvSpPr>
          <p:cNvPr id="13467" name="Rectangle 778"/>
          <p:cNvSpPr>
            <a:spLocks noChangeArrowheads="1"/>
          </p:cNvSpPr>
          <p:nvPr/>
        </p:nvSpPr>
        <p:spPr bwMode="auto">
          <a:xfrm>
            <a:off x="8245475" y="1568450"/>
            <a:ext cx="719138"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zh-TW" sz="1200">
                <a:latin typeface="Times New Roman" pitchFamily="18" charset="0"/>
                <a:ea typeface="標楷體" pitchFamily="65" charset="-120"/>
              </a:rPr>
              <a:t>Unit: %</a:t>
            </a:r>
          </a:p>
        </p:txBody>
      </p:sp>
      <p:sp>
        <p:nvSpPr>
          <p:cNvPr id="13468" name="Rectangle 38"/>
          <p:cNvSpPr>
            <a:spLocks noChangeArrowheads="1"/>
          </p:cNvSpPr>
          <p:nvPr/>
        </p:nvSpPr>
        <p:spPr bwMode="auto">
          <a:xfrm>
            <a:off x="34925" y="23813"/>
            <a:ext cx="5994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1" tIns="45711" rIns="91421" bIns="45711">
            <a:spAutoFit/>
          </a:bodyPr>
          <a:lstStyle/>
          <a:p>
            <a:pPr marL="174625" indent="-174625">
              <a:lnSpc>
                <a:spcPct val="90000"/>
              </a:lnSpc>
              <a:buClr>
                <a:srgbClr val="006600"/>
              </a:buClr>
              <a:tabLst>
                <a:tab pos="609600" algn="l"/>
                <a:tab pos="1219200" algn="l"/>
                <a:tab pos="1828800" algn="l"/>
                <a:tab pos="2438400" algn="l"/>
                <a:tab pos="3048000" algn="l"/>
                <a:tab pos="3657600" algn="l"/>
              </a:tabLst>
            </a:pPr>
            <a:r>
              <a:rPr lang="en-US" altLang="zh-TW" sz="2800">
                <a:solidFill>
                  <a:srgbClr val="000099"/>
                </a:solidFill>
                <a:latin typeface="Times New Roman" pitchFamily="18" charset="0"/>
                <a:ea typeface="標楷體" pitchFamily="65" charset="-120"/>
                <a:cs typeface="Times New Roman" pitchFamily="18" charset="0"/>
              </a:rPr>
              <a:t>3. The Setting of Targets</a:t>
            </a:r>
            <a:endParaRPr lang="zh-TW" altLang="en-US" sz="2800">
              <a:solidFill>
                <a:srgbClr val="000099"/>
              </a:solidFill>
              <a:latin typeface="Times New Roman" pitchFamily="18" charset="0"/>
              <a:ea typeface="標楷體" pitchFamily="65" charset="-120"/>
              <a:cs typeface="Times New Roman" pitchFamily="18" charset="0"/>
            </a:endParaRPr>
          </a:p>
        </p:txBody>
      </p:sp>
      <p:sp>
        <p:nvSpPr>
          <p:cNvPr id="13469" name="Rectangle 4"/>
          <p:cNvSpPr>
            <a:spLocks noChangeArrowheads="1"/>
          </p:cNvSpPr>
          <p:nvPr/>
        </p:nvSpPr>
        <p:spPr bwMode="auto">
          <a:xfrm>
            <a:off x="395288" y="430213"/>
            <a:ext cx="4537075" cy="42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174625" indent="-174625" eaLnBrk="0" hangingPunct="0">
              <a:lnSpc>
                <a:spcPct val="90000"/>
              </a:lnSpc>
              <a:buClr>
                <a:srgbClr val="006600"/>
              </a:buClr>
              <a:buSzPct val="80000"/>
              <a:buFont typeface="標楷體" pitchFamily="65" charset="-120"/>
              <a:buNone/>
              <a:tabLst>
                <a:tab pos="609600" algn="l"/>
                <a:tab pos="1219200" algn="l"/>
                <a:tab pos="1828800" algn="l"/>
                <a:tab pos="2438400" algn="l"/>
                <a:tab pos="3048000" algn="l"/>
                <a:tab pos="3657600" algn="l"/>
              </a:tabLst>
            </a:pPr>
            <a:r>
              <a:rPr lang="en-US" altLang="zh-TW" sz="2400">
                <a:solidFill>
                  <a:srgbClr val="6600CC"/>
                </a:solidFill>
                <a:latin typeface="Times New Roman" pitchFamily="18" charset="0"/>
                <a:ea typeface="標楷體" pitchFamily="65" charset="-120"/>
                <a:cs typeface="Times New Roman" pitchFamily="18" charset="0"/>
              </a:rPr>
              <a:t>(1) Taiwan’s economic outlook</a:t>
            </a:r>
          </a:p>
        </p:txBody>
      </p:sp>
      <p:sp>
        <p:nvSpPr>
          <p:cNvPr id="14" name="投影片編號版面配置區 6"/>
          <p:cNvSpPr txBox="1">
            <a:spLocks noGrp="1"/>
          </p:cNvSpPr>
          <p:nvPr/>
        </p:nvSpPr>
        <p:spPr bwMode="auto">
          <a:xfrm>
            <a:off x="6997700" y="642937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algn="r">
              <a:defRPr/>
            </a:pPr>
            <a:fld id="{6622FDCB-A1C6-4811-B374-7B07C19A1FE4}" type="slidenum">
              <a:rPr kumimoji="0" lang="en-US" altLang="zh-TW" sz="1400" b="0">
                <a:latin typeface="Times New Roman" pitchFamily="18" charset="0"/>
                <a:ea typeface="+mn-ea"/>
                <a:cs typeface="Times New Roman" pitchFamily="18" charset="0"/>
              </a:rPr>
              <a:pPr algn="r">
                <a:defRPr/>
              </a:pPr>
              <a:t>11</a:t>
            </a:fld>
            <a:endParaRPr kumimoji="0" lang="en-US" altLang="zh-TW" sz="1400" b="0" dirty="0">
              <a:latin typeface="Times New Roman" pitchFamily="18" charset="0"/>
              <a:ea typeface="+mn-ea"/>
              <a:cs typeface="Times New Roman" pitchFamily="18"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972" name="Group 36"/>
          <p:cNvGraphicFramePr>
            <a:graphicFrameLocks noGrp="1"/>
          </p:cNvGraphicFramePr>
          <p:nvPr>
            <p:extLst>
              <p:ext uri="{D42A27DB-BD31-4B8C-83A1-F6EECF244321}">
                <p14:modId xmlns:p14="http://schemas.microsoft.com/office/powerpoint/2010/main" val="2976576711"/>
              </p:ext>
            </p:extLst>
          </p:nvPr>
        </p:nvGraphicFramePr>
        <p:xfrm>
          <a:off x="1403648" y="2708920"/>
          <a:ext cx="6408712" cy="3179765"/>
        </p:xfrm>
        <a:graphic>
          <a:graphicData uri="http://schemas.openxmlformats.org/drawingml/2006/table">
            <a:tbl>
              <a:tblPr/>
              <a:tblGrid>
                <a:gridCol w="2663527"/>
                <a:gridCol w="1944985"/>
                <a:gridCol w="1800200"/>
              </a:tblGrid>
              <a:tr h="573088">
                <a:tc rowSpan="2">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1" lang="en-US" altLang="zh-TW" sz="1800" b="1" i="0" u="none" strike="noStrike" cap="none" normalizeH="0" baseline="0" dirty="0" smtClean="0">
                          <a:ln>
                            <a:noFill/>
                          </a:ln>
                          <a:solidFill>
                            <a:srgbClr val="990000"/>
                          </a:solidFill>
                          <a:effectLst/>
                          <a:latin typeface="Times New Roman" pitchFamily="18" charset="0"/>
                          <a:ea typeface="標楷體" pitchFamily="65" charset="-120"/>
                          <a:cs typeface="Times New Roman" pitchFamily="18" charset="0"/>
                        </a:rPr>
                        <a:t>Item</a:t>
                      </a:r>
                    </a:p>
                  </a:txBody>
                  <a:tcPr marL="17998" marR="17998" marT="0" marB="17997" anchor="ctr" horzOverflow="overflow">
                    <a:lnL>
                      <a:noFill/>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FE7"/>
                    </a:solidFill>
                  </a:tcPr>
                </a:tc>
                <a:tc gridSpan="2">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tab pos="360363" algn="dec"/>
                        </a:tabLst>
                      </a:pPr>
                      <a:r>
                        <a:rPr kumimoji="1" lang="en-US" altLang="zh-TW" sz="1800" b="1" i="0" u="none" strike="noStrike" cap="none" normalizeH="0" baseline="0" dirty="0" smtClean="0">
                          <a:ln>
                            <a:noFill/>
                          </a:ln>
                          <a:solidFill>
                            <a:srgbClr val="990000"/>
                          </a:solidFill>
                          <a:effectLst/>
                          <a:latin typeface="Times New Roman" pitchFamily="18" charset="0"/>
                          <a:ea typeface="標楷體" pitchFamily="65" charset="-120"/>
                          <a:cs typeface="Times New Roman" pitchFamily="18" charset="0"/>
                        </a:rPr>
                        <a:t>National Plan Targets</a:t>
                      </a:r>
                    </a:p>
                  </a:txBody>
                  <a:tcPr marL="17998" marR="17998" marT="0" marB="17997" anchor="ctr" horzOverflow="overflow">
                    <a:lnL w="12700"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FE7"/>
                    </a:solidFill>
                  </a:tcPr>
                </a:tc>
                <a:tc hMerge="1">
                  <a:txBody>
                    <a:bodyPr/>
                    <a:lstStyle/>
                    <a:p>
                      <a:endParaRPr lang="zh-TW" altLang="en-US"/>
                    </a:p>
                  </a:txBody>
                  <a:tcPr/>
                </a:tc>
              </a:tr>
              <a:tr h="573088">
                <a:tc v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tab pos="360363" algn="dec"/>
                        </a:tabLst>
                      </a:pPr>
                      <a:r>
                        <a:rPr kumimoji="1" lang="en-US" altLang="zh-TW" sz="1800" b="1" i="0" u="none" strike="noStrike" cap="none" normalizeH="0" baseline="0" dirty="0" smtClean="0">
                          <a:ln>
                            <a:noFill/>
                          </a:ln>
                          <a:solidFill>
                            <a:srgbClr val="990000"/>
                          </a:solidFill>
                          <a:effectLst/>
                          <a:latin typeface="Times New Roman" pitchFamily="18" charset="0"/>
                          <a:ea typeface="標楷體" pitchFamily="65" charset="-120"/>
                          <a:cs typeface="Times New Roman" pitchFamily="18" charset="0"/>
                        </a:rPr>
                        <a:t>2013</a:t>
                      </a:r>
                      <a:endParaRPr kumimoji="1" lang="zh-TW" altLang="en-US" sz="1800" b="1" i="0" u="none" strike="noStrike" cap="none" normalizeH="0" baseline="0" dirty="0" smtClean="0">
                        <a:ln>
                          <a:noFill/>
                        </a:ln>
                        <a:solidFill>
                          <a:srgbClr val="990000"/>
                        </a:solidFill>
                        <a:effectLst/>
                        <a:latin typeface="Times New Roman" pitchFamily="18" charset="0"/>
                        <a:ea typeface="標楷體" pitchFamily="65" charset="-120"/>
                        <a:cs typeface="Times New Roman" pitchFamily="18" charset="0"/>
                      </a:endParaRPr>
                    </a:p>
                  </a:txBody>
                  <a:tcPr marL="17998" marR="17998" marT="0" marB="179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FE7"/>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tab pos="360363" algn="dec"/>
                        </a:tabLst>
                      </a:pPr>
                      <a:r>
                        <a:rPr kumimoji="1" lang="en-US" altLang="zh-TW" sz="1800" b="1" i="0" u="none" strike="noStrike" cap="none" normalizeH="0" baseline="0" dirty="0" smtClean="0">
                          <a:ln>
                            <a:noFill/>
                          </a:ln>
                          <a:solidFill>
                            <a:srgbClr val="990000"/>
                          </a:solidFill>
                          <a:effectLst/>
                          <a:latin typeface="Times New Roman" pitchFamily="18" charset="0"/>
                          <a:ea typeface="標楷體" pitchFamily="65" charset="-120"/>
                          <a:cs typeface="Times New Roman" pitchFamily="18" charset="0"/>
                        </a:rPr>
                        <a:t>2013-2016</a:t>
                      </a:r>
                      <a:endParaRPr kumimoji="1" lang="zh-TW" altLang="en-US" sz="1800" b="1" i="0" u="none" strike="noStrike" cap="none" normalizeH="0" baseline="0" dirty="0" smtClean="0">
                        <a:ln>
                          <a:noFill/>
                        </a:ln>
                        <a:solidFill>
                          <a:srgbClr val="990000"/>
                        </a:solidFill>
                        <a:effectLst/>
                        <a:latin typeface="Times New Roman" pitchFamily="18" charset="0"/>
                        <a:ea typeface="標楷體" pitchFamily="65" charset="-120"/>
                        <a:cs typeface="Times New Roman" pitchFamily="18" charset="0"/>
                      </a:endParaRPr>
                    </a:p>
                  </a:txBody>
                  <a:tcPr marL="17998" marR="17998" marT="0" marB="17997"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FE7"/>
                    </a:solidFill>
                  </a:tcPr>
                </a:tc>
              </a:tr>
              <a:tr h="677863">
                <a:tc>
                  <a:txBody>
                    <a:bodyPr/>
                    <a:lstStyle/>
                    <a:p>
                      <a:pPr marL="0" marR="0" lvl="0" indent="93663" algn="l" defTabSz="914400" rtl="0" eaLnBrk="1" fontAlgn="ctr" latinLnBrk="0" hangingPunct="1">
                        <a:lnSpc>
                          <a:spcPct val="110000"/>
                        </a:lnSpc>
                        <a:spcBef>
                          <a:spcPct val="20000"/>
                        </a:spcBef>
                        <a:spcAft>
                          <a:spcPct val="10000"/>
                        </a:spcAft>
                        <a:buClrTx/>
                        <a:buSzPct val="100000"/>
                        <a:buFontTx/>
                        <a:buNone/>
                        <a:tabLst/>
                      </a:pPr>
                      <a:r>
                        <a:rPr kumimoji="1" lang="en-US" altLang="zh-TW" sz="18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Economic growth rate</a:t>
                      </a:r>
                    </a:p>
                  </a:txBody>
                  <a:tcPr marL="17998" marR="17998" marT="0" marB="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ctr" defTabSz="914400" rtl="0" eaLnBrk="1" fontAlgn="ctr" latinLnBrk="0" hangingPunct="1">
                        <a:lnSpc>
                          <a:spcPct val="110000"/>
                        </a:lnSpc>
                        <a:spcBef>
                          <a:spcPct val="20000"/>
                        </a:spcBef>
                        <a:spcAft>
                          <a:spcPct val="10000"/>
                        </a:spcAft>
                        <a:buClrTx/>
                        <a:buSzPct val="100000"/>
                        <a:buFontTx/>
                        <a:buNone/>
                        <a:tabLst>
                          <a:tab pos="360363" algn="dec"/>
                        </a:tabLst>
                      </a:pPr>
                      <a:r>
                        <a:rPr kumimoji="1" lang="en-US" altLang="zh-TW" sz="18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3.8</a:t>
                      </a:r>
                    </a:p>
                  </a:txBody>
                  <a:tcPr marL="17998" marR="1799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FFFFCC"/>
                    </a:solidFill>
                  </a:tcPr>
                </a:tc>
                <a:tc>
                  <a:txBody>
                    <a:bodyPr/>
                    <a:lstStyle/>
                    <a:p>
                      <a:pPr marL="93663" marR="0" lvl="0" indent="0" algn="ctr" defTabSz="914400" rtl="0" eaLnBrk="1" fontAlgn="ctr" latinLnBrk="0" hangingPunct="1">
                        <a:lnSpc>
                          <a:spcPct val="110000"/>
                        </a:lnSpc>
                        <a:spcBef>
                          <a:spcPct val="20000"/>
                        </a:spcBef>
                        <a:spcAft>
                          <a:spcPct val="10000"/>
                        </a:spcAft>
                        <a:buClrTx/>
                        <a:buSzPct val="100000"/>
                        <a:buFontTx/>
                        <a:buNone/>
                        <a:tabLst>
                          <a:tab pos="360363" algn="dec"/>
                        </a:tabLst>
                      </a:pPr>
                      <a:r>
                        <a:rPr kumimoji="1" lang="en-US" altLang="zh-TW" sz="18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4.5</a:t>
                      </a:r>
                    </a:p>
                  </a:txBody>
                  <a:tcPr marL="17998" marR="17998" marT="0" marB="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FFFFCC"/>
                    </a:solidFill>
                  </a:tcPr>
                </a:tc>
              </a:tr>
              <a:tr h="677863">
                <a:tc>
                  <a:txBody>
                    <a:bodyPr/>
                    <a:lstStyle/>
                    <a:p>
                      <a:pPr marL="0" marR="0" lvl="0" indent="93663" algn="l" defTabSz="914400" rtl="0" eaLnBrk="1" fontAlgn="ctr" latinLnBrk="0" hangingPunct="1">
                        <a:lnSpc>
                          <a:spcPct val="110000"/>
                        </a:lnSpc>
                        <a:spcBef>
                          <a:spcPct val="10000"/>
                        </a:spcBef>
                        <a:spcAft>
                          <a:spcPct val="10000"/>
                        </a:spcAft>
                        <a:buClrTx/>
                        <a:buSzPct val="100000"/>
                        <a:buFontTx/>
                        <a:buNone/>
                        <a:tabLst/>
                      </a:pPr>
                      <a:r>
                        <a:rPr kumimoji="1" lang="en-US" altLang="zh-TW" sz="18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CPI increase </a:t>
                      </a:r>
                      <a:endParaRPr kumimoji="1" lang="zh-TW" altLang="en-US" sz="18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endParaRPr>
                    </a:p>
                  </a:txBody>
                  <a:tcPr marL="17998" marR="17998" marT="0" marB="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FFFCC"/>
                    </a:solidFill>
                  </a:tcPr>
                </a:tc>
                <a:tc>
                  <a:txBody>
                    <a:bodyPr/>
                    <a:lstStyle/>
                    <a:p>
                      <a:pPr marL="0" marR="0" lvl="0" indent="0" algn="ctr" defTabSz="914400" rtl="0" eaLnBrk="1" fontAlgn="ctr" latinLnBrk="0" hangingPunct="1">
                        <a:lnSpc>
                          <a:spcPct val="110000"/>
                        </a:lnSpc>
                        <a:spcBef>
                          <a:spcPct val="10000"/>
                        </a:spcBef>
                        <a:spcAft>
                          <a:spcPct val="10000"/>
                        </a:spcAft>
                        <a:buClrTx/>
                        <a:buSzPct val="100000"/>
                        <a:buFontTx/>
                        <a:buNone/>
                        <a:tabLst>
                          <a:tab pos="360363" algn="dec"/>
                        </a:tabLst>
                      </a:pPr>
                      <a:r>
                        <a:rPr kumimoji="1" lang="en-US" altLang="zh-TW" sz="1800" b="1" i="0" u="none" strike="noStrike" cap="none" normalizeH="0" baseline="0" smtClean="0">
                          <a:ln>
                            <a:noFill/>
                          </a:ln>
                          <a:solidFill>
                            <a:srgbClr val="000099"/>
                          </a:solidFill>
                          <a:effectLst/>
                          <a:latin typeface="Times New Roman" pitchFamily="18" charset="0"/>
                          <a:ea typeface="標楷體" pitchFamily="65" charset="-120"/>
                          <a:cs typeface="Times New Roman" pitchFamily="18" charset="0"/>
                        </a:rPr>
                        <a:t>Not above 2</a:t>
                      </a:r>
                    </a:p>
                  </a:txBody>
                  <a:tcPr marL="17998" marR="1799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FFFCC"/>
                    </a:solidFill>
                  </a:tcPr>
                </a:tc>
                <a:tc>
                  <a:txBody>
                    <a:bodyPr/>
                    <a:lstStyle/>
                    <a:p>
                      <a:pPr marL="0" marR="0" lvl="0" indent="0" algn="ctr" defTabSz="914400" rtl="0" eaLnBrk="1" fontAlgn="ctr" latinLnBrk="0" hangingPunct="1">
                        <a:lnSpc>
                          <a:spcPct val="110000"/>
                        </a:lnSpc>
                        <a:spcBef>
                          <a:spcPct val="10000"/>
                        </a:spcBef>
                        <a:spcAft>
                          <a:spcPct val="10000"/>
                        </a:spcAft>
                        <a:buClrTx/>
                        <a:buSzPct val="100000"/>
                        <a:buFontTx/>
                        <a:buNone/>
                        <a:tabLst>
                          <a:tab pos="360363" algn="dec"/>
                        </a:tabLst>
                      </a:pPr>
                      <a:r>
                        <a:rPr kumimoji="1" lang="en-US" altLang="zh-TW" sz="18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Not above 2</a:t>
                      </a:r>
                    </a:p>
                  </a:txBody>
                  <a:tcPr marL="17998" marR="17998" marT="0" marB="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FFFFCC"/>
                    </a:solidFill>
                  </a:tcPr>
                </a:tc>
              </a:tr>
              <a:tr h="677863">
                <a:tc>
                  <a:txBody>
                    <a:bodyPr/>
                    <a:lstStyle/>
                    <a:p>
                      <a:pPr marL="0" marR="0" lvl="0" indent="93663" algn="l" defTabSz="914400" rtl="0" eaLnBrk="1" fontAlgn="ctr" latinLnBrk="0" hangingPunct="1">
                        <a:lnSpc>
                          <a:spcPct val="110000"/>
                        </a:lnSpc>
                        <a:spcBef>
                          <a:spcPct val="10000"/>
                        </a:spcBef>
                        <a:spcAft>
                          <a:spcPct val="10000"/>
                        </a:spcAft>
                        <a:buClrTx/>
                        <a:buSzPct val="100000"/>
                        <a:buFontTx/>
                        <a:buNone/>
                        <a:tabLst/>
                      </a:pPr>
                      <a:r>
                        <a:rPr kumimoji="1" lang="en-US" altLang="zh-TW" sz="18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Unemployment rate</a:t>
                      </a:r>
                    </a:p>
                  </a:txBody>
                  <a:tcPr marL="17998" marR="17998" marT="0" marB="0" anchor="ctr" horzOverflow="overflow">
                    <a:lnL>
                      <a:noFill/>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ctr" latinLnBrk="0" hangingPunct="1">
                        <a:lnSpc>
                          <a:spcPct val="110000"/>
                        </a:lnSpc>
                        <a:spcBef>
                          <a:spcPct val="10000"/>
                        </a:spcBef>
                        <a:spcAft>
                          <a:spcPct val="10000"/>
                        </a:spcAft>
                        <a:buClrTx/>
                        <a:buSzPct val="100000"/>
                        <a:buFontTx/>
                        <a:buNone/>
                        <a:tabLst>
                          <a:tab pos="360363" algn="dec"/>
                        </a:tabLst>
                      </a:pPr>
                      <a:r>
                        <a:rPr kumimoji="1" lang="en-US" altLang="zh-TW" sz="1800" b="1" i="0" u="none" strike="noStrike" cap="none" normalizeH="0" baseline="0" smtClean="0">
                          <a:ln>
                            <a:noFill/>
                          </a:ln>
                          <a:solidFill>
                            <a:srgbClr val="000099"/>
                          </a:solidFill>
                          <a:effectLst/>
                          <a:latin typeface="Times New Roman" pitchFamily="18" charset="0"/>
                          <a:ea typeface="標楷體" pitchFamily="65" charset="-120"/>
                          <a:cs typeface="Times New Roman" pitchFamily="18" charset="0"/>
                        </a:rPr>
                        <a:t>4.1</a:t>
                      </a:r>
                    </a:p>
                  </a:txBody>
                  <a:tcPr marL="17998" marR="1799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ctr" latinLnBrk="0" hangingPunct="1">
                        <a:lnSpc>
                          <a:spcPct val="110000"/>
                        </a:lnSpc>
                        <a:spcBef>
                          <a:spcPct val="10000"/>
                        </a:spcBef>
                        <a:spcAft>
                          <a:spcPct val="10000"/>
                        </a:spcAft>
                        <a:buClrTx/>
                        <a:buSzPct val="100000"/>
                        <a:buFontTx/>
                        <a:buNone/>
                        <a:tabLst>
                          <a:tab pos="360363" algn="dec"/>
                        </a:tabLst>
                      </a:pPr>
                      <a:r>
                        <a:rPr kumimoji="1" lang="en-US" altLang="zh-TW" sz="1800" b="1" i="0" u="none" strike="noStrike" cap="none" normalizeH="0" baseline="0" dirty="0" smtClean="0">
                          <a:ln>
                            <a:noFill/>
                          </a:ln>
                          <a:solidFill>
                            <a:srgbClr val="000099"/>
                          </a:solidFill>
                          <a:effectLst/>
                          <a:latin typeface="Times New Roman" pitchFamily="18" charset="0"/>
                          <a:ea typeface="標楷體" pitchFamily="65" charset="-120"/>
                          <a:cs typeface="Times New Roman" pitchFamily="18" charset="0"/>
                        </a:rPr>
                        <a:t>3.9 (2016)</a:t>
                      </a:r>
                    </a:p>
                  </a:txBody>
                  <a:tcPr marL="17998" marR="17998" marT="0" marB="0" anchor="ctr" horzOverflow="overflow">
                    <a:lnL w="12700"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r>
            </a:tbl>
          </a:graphicData>
        </a:graphic>
      </p:graphicFrame>
      <p:sp>
        <p:nvSpPr>
          <p:cNvPr id="14363" name="Rectangle 778"/>
          <p:cNvSpPr>
            <a:spLocks noChangeArrowheads="1"/>
          </p:cNvSpPr>
          <p:nvPr/>
        </p:nvSpPr>
        <p:spPr bwMode="auto">
          <a:xfrm>
            <a:off x="6963395" y="2225676"/>
            <a:ext cx="8905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zh-TW" dirty="0">
                <a:latin typeface="Times New Roman" pitchFamily="18" charset="0"/>
                <a:ea typeface="標楷體" pitchFamily="65" charset="-120"/>
              </a:rPr>
              <a:t>Unit: %</a:t>
            </a:r>
          </a:p>
        </p:txBody>
      </p:sp>
      <p:sp>
        <p:nvSpPr>
          <p:cNvPr id="14364" name="Rectangle 63"/>
          <p:cNvSpPr>
            <a:spLocks noChangeArrowheads="1"/>
          </p:cNvSpPr>
          <p:nvPr/>
        </p:nvSpPr>
        <p:spPr bwMode="auto">
          <a:xfrm>
            <a:off x="215354" y="434975"/>
            <a:ext cx="6767513"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174625" indent="-174625" eaLnBrk="0" hangingPunct="0">
              <a:lnSpc>
                <a:spcPct val="90000"/>
              </a:lnSpc>
              <a:buClr>
                <a:srgbClr val="006600"/>
              </a:buClr>
              <a:buSzPct val="80000"/>
              <a:buFont typeface="標楷體" pitchFamily="65" charset="-120"/>
              <a:buNone/>
              <a:tabLst>
                <a:tab pos="609600" algn="l"/>
                <a:tab pos="1219200" algn="l"/>
                <a:tab pos="1828800" algn="l"/>
                <a:tab pos="2438400" algn="l"/>
                <a:tab pos="3048000" algn="l"/>
                <a:tab pos="3657600" algn="l"/>
              </a:tabLst>
            </a:pPr>
            <a:r>
              <a:rPr lang="en-US" altLang="zh-TW" sz="2400" dirty="0">
                <a:solidFill>
                  <a:srgbClr val="6600CC"/>
                </a:solidFill>
                <a:latin typeface="Times New Roman" pitchFamily="18" charset="0"/>
                <a:ea typeface="標楷體" pitchFamily="65" charset="-120"/>
                <a:cs typeface="Times New Roman" pitchFamily="18" charset="0"/>
              </a:rPr>
              <a:t>(2) Main macroeconomic targets</a:t>
            </a:r>
            <a:endParaRPr lang="zh-TW" altLang="en-US" sz="2400" dirty="0">
              <a:solidFill>
                <a:srgbClr val="6600CC"/>
              </a:solidFill>
              <a:latin typeface="Times New Roman" pitchFamily="18" charset="0"/>
              <a:ea typeface="標楷體" pitchFamily="65" charset="-120"/>
              <a:cs typeface="Times New Roman" pitchFamily="18" charset="0"/>
            </a:endParaRPr>
          </a:p>
        </p:txBody>
      </p:sp>
      <p:sp>
        <p:nvSpPr>
          <p:cNvPr id="14365" name="Text Box 3"/>
          <p:cNvSpPr txBox="1">
            <a:spLocks noChangeAspect="1" noChangeArrowheads="1"/>
          </p:cNvSpPr>
          <p:nvPr/>
        </p:nvSpPr>
        <p:spPr bwMode="auto">
          <a:xfrm>
            <a:off x="611560" y="980727"/>
            <a:ext cx="783959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indent="539750"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eaLnBrk="1" hangingPunct="1">
              <a:lnSpc>
                <a:spcPct val="150000"/>
              </a:lnSpc>
              <a:spcBef>
                <a:spcPct val="20000"/>
              </a:spcBef>
              <a:buClr>
                <a:srgbClr val="24327A"/>
              </a:buClr>
            </a:pPr>
            <a:r>
              <a:rPr kumimoji="0" lang="en-US" altLang="zh-TW" sz="2000" dirty="0">
                <a:solidFill>
                  <a:srgbClr val="000099"/>
                </a:solidFill>
                <a:latin typeface="Times New Roman" pitchFamily="18" charset="0"/>
                <a:ea typeface="標楷體" pitchFamily="65" charset="-120"/>
                <a:cs typeface="Times New Roman" pitchFamily="18" charset="0"/>
              </a:rPr>
              <a:t>The main macroeconomic targets set for 2013 and for 2013-2016 are as shown below:</a:t>
            </a:r>
          </a:p>
        </p:txBody>
      </p:sp>
      <p:sp>
        <p:nvSpPr>
          <p:cNvPr id="10" name="投影片編號版面配置區 6"/>
          <p:cNvSpPr txBox="1">
            <a:spLocks noGrp="1"/>
          </p:cNvSpPr>
          <p:nvPr/>
        </p:nvSpPr>
        <p:spPr bwMode="auto">
          <a:xfrm>
            <a:off x="6997700" y="6381750"/>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algn="r">
              <a:defRPr/>
            </a:pPr>
            <a:fld id="{8ED450CF-3AC5-48EF-8B68-7FB9CF27BDF6}" type="slidenum">
              <a:rPr kumimoji="0" lang="en-US" altLang="zh-TW" sz="1400" b="0">
                <a:latin typeface="Times New Roman" pitchFamily="18" charset="0"/>
                <a:ea typeface="+mn-ea"/>
                <a:cs typeface="Times New Roman" pitchFamily="18" charset="0"/>
              </a:rPr>
              <a:pPr algn="r">
                <a:defRPr/>
              </a:pPr>
              <a:t>12</a:t>
            </a:fld>
            <a:endParaRPr kumimoji="0" lang="en-US" altLang="zh-TW" sz="1400" b="0" dirty="0">
              <a:latin typeface="Times New Roman" pitchFamily="18" charset="0"/>
              <a:ea typeface="+mn-ea"/>
              <a:cs typeface="Times New Roman" pitchFamily="18"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6"/>
          <p:cNvSpPr txBox="1">
            <a:spLocks noChangeArrowheads="1"/>
          </p:cNvSpPr>
          <p:nvPr/>
        </p:nvSpPr>
        <p:spPr bwMode="auto">
          <a:xfrm>
            <a:off x="4427538" y="2492375"/>
            <a:ext cx="40322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lvl1pPr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algn="ctr" eaLnBrk="1" hangingPunct="1"/>
            <a:r>
              <a:rPr kumimoji="0" lang="en-US" altLang="zh-TW">
                <a:solidFill>
                  <a:srgbClr val="800000"/>
                </a:solidFill>
                <a:latin typeface="Times New Roman" pitchFamily="18" charset="0"/>
                <a:ea typeface="標楷體" pitchFamily="65" charset="-120"/>
              </a:rPr>
              <a:t>Input-side sources of economic growth</a:t>
            </a:r>
            <a:endParaRPr kumimoji="0" lang="zh-TW" altLang="en-US">
              <a:solidFill>
                <a:srgbClr val="800000"/>
              </a:solidFill>
              <a:latin typeface="Times New Roman" pitchFamily="18" charset="0"/>
              <a:ea typeface="標楷體" pitchFamily="65" charset="-120"/>
            </a:endParaRPr>
          </a:p>
        </p:txBody>
      </p:sp>
      <p:graphicFrame>
        <p:nvGraphicFramePr>
          <p:cNvPr id="42068" name="Group 84"/>
          <p:cNvGraphicFramePr>
            <a:graphicFrameLocks noGrp="1"/>
          </p:cNvGraphicFramePr>
          <p:nvPr/>
        </p:nvGraphicFramePr>
        <p:xfrm>
          <a:off x="4140200" y="2841625"/>
          <a:ext cx="4679950" cy="3813171"/>
        </p:xfrm>
        <a:graphic>
          <a:graphicData uri="http://schemas.openxmlformats.org/drawingml/2006/table">
            <a:tbl>
              <a:tblPr/>
              <a:tblGrid>
                <a:gridCol w="1889125"/>
                <a:gridCol w="1395413"/>
                <a:gridCol w="1395412"/>
              </a:tblGrid>
              <a:tr h="385762">
                <a:tc>
                  <a:txBody>
                    <a:bodyPr/>
                    <a:lstStyle/>
                    <a:p>
                      <a:pPr marL="0" marR="0" lvl="0" indent="0" algn="l" defTabSz="914400" rtl="0" eaLnBrk="1" fontAlgn="base" latinLnBrk="0" hangingPunct="1">
                        <a:lnSpc>
                          <a:spcPct val="100000"/>
                        </a:lnSpc>
                        <a:spcBef>
                          <a:spcPct val="0"/>
                        </a:spcBef>
                        <a:spcAft>
                          <a:spcPct val="0"/>
                        </a:spcAft>
                        <a:buClr>
                          <a:srgbClr val="24327A"/>
                        </a:buClr>
                        <a:buSzTx/>
                        <a:buFont typeface="Wingdings" pitchFamily="2" charset="2"/>
                        <a:buNone/>
                        <a:tabLst/>
                      </a:pPr>
                      <a:endParaRPr kumimoji="1" lang="zh-TW" altLang="en-US" sz="13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endParaRPr>
                    </a:p>
                  </a:txBody>
                  <a:tcPr marL="0" marR="0" marT="0" marB="0" anchor="ctr" horzOverflow="overflow">
                    <a:lnL>
                      <a:noFill/>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FE7"/>
                    </a:solidFill>
                  </a:tcPr>
                </a:tc>
                <a:tc>
                  <a:txBody>
                    <a:bodyPr/>
                    <a:lstStyle/>
                    <a:p>
                      <a:pPr marL="0" marR="0" lvl="0" indent="0" algn="ctr" defTabSz="914400" rtl="0" eaLnBrk="1" fontAlgn="base" latinLnBrk="0" hangingPunct="1">
                        <a:lnSpc>
                          <a:spcPct val="100000"/>
                        </a:lnSpc>
                        <a:spcBef>
                          <a:spcPct val="0"/>
                        </a:spcBef>
                        <a:spcAft>
                          <a:spcPct val="0"/>
                        </a:spcAft>
                        <a:buClr>
                          <a:srgbClr val="24327A"/>
                        </a:buClr>
                        <a:buSzTx/>
                        <a:buFont typeface="Wingdings" pitchFamily="2" charset="2"/>
                        <a:buNone/>
                        <a:tabLst/>
                      </a:pPr>
                      <a:r>
                        <a:rPr kumimoji="1" lang="en-US" altLang="zh-TW" sz="13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2009-2012 average </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FE7"/>
                    </a:solidFill>
                  </a:tcPr>
                </a:tc>
                <a:tc>
                  <a:txBody>
                    <a:bodyPr/>
                    <a:lstStyle/>
                    <a:p>
                      <a:pPr marL="0" marR="0" lvl="0" indent="0" algn="ctr" defTabSz="914400" rtl="0" eaLnBrk="1" fontAlgn="base" latinLnBrk="0" hangingPunct="1">
                        <a:lnSpc>
                          <a:spcPct val="100000"/>
                        </a:lnSpc>
                        <a:spcBef>
                          <a:spcPct val="0"/>
                        </a:spcBef>
                        <a:spcAft>
                          <a:spcPct val="0"/>
                        </a:spcAft>
                        <a:buClr>
                          <a:srgbClr val="24327A"/>
                        </a:buClr>
                        <a:buSzTx/>
                        <a:buFont typeface="Wingdings" pitchFamily="2" charset="2"/>
                        <a:buNone/>
                        <a:tabLst/>
                      </a:pPr>
                      <a:r>
                        <a:rPr kumimoji="1" lang="en-US" altLang="zh-TW" sz="13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2013-2016 average </a:t>
                      </a:r>
                      <a:endParaRPr kumimoji="1" lang="zh-TW" altLang="zh-TW" sz="13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FE7"/>
                    </a:solidFill>
                  </a:tcPr>
                </a:tc>
              </a:tr>
              <a:tr h="385762">
                <a:tc>
                  <a:txBody>
                    <a:bodyPr/>
                    <a:lstStyle/>
                    <a:p>
                      <a:pPr marL="0" marR="0" lvl="0" indent="0" algn="l" defTabSz="914400" rtl="0" eaLnBrk="1" fontAlgn="base" latinLnBrk="0" hangingPunct="1">
                        <a:lnSpc>
                          <a:spcPct val="100000"/>
                        </a:lnSpc>
                        <a:spcBef>
                          <a:spcPct val="0"/>
                        </a:spcBef>
                        <a:spcAft>
                          <a:spcPct val="0"/>
                        </a:spcAft>
                        <a:buClr>
                          <a:srgbClr val="24327A"/>
                        </a:buClr>
                        <a:buSzTx/>
                        <a:buFont typeface="Wingdings" pitchFamily="2" charset="2"/>
                        <a:buNone/>
                        <a:tabLst/>
                      </a:pPr>
                      <a:r>
                        <a:rPr kumimoji="1" lang="en-US" altLang="zh-TW" sz="13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GDP growth rate (%)</a:t>
                      </a:r>
                    </a:p>
                  </a:txBody>
                  <a:tcPr marL="0" marR="0" marT="0" marB="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EEDDE"/>
                    </a:solidFill>
                  </a:tcPr>
                </a:tc>
                <a:tc>
                  <a:txBody>
                    <a:bodyPr/>
                    <a:lstStyle/>
                    <a:p>
                      <a:pPr marL="0" marR="0" lvl="0" indent="0" algn="ctr" defTabSz="914400" rtl="0" eaLnBrk="1" fontAlgn="base" latinLnBrk="0" hangingPunct="1">
                        <a:lnSpc>
                          <a:spcPct val="100000"/>
                        </a:lnSpc>
                        <a:spcBef>
                          <a:spcPct val="0"/>
                        </a:spcBef>
                        <a:spcAft>
                          <a:spcPct val="0"/>
                        </a:spcAft>
                        <a:buClr>
                          <a:srgbClr val="24327A"/>
                        </a:buClr>
                        <a:buSzTx/>
                        <a:buFont typeface="Wingdings" pitchFamily="2" charset="2"/>
                        <a:buNone/>
                        <a:tabLst/>
                      </a:pPr>
                      <a:r>
                        <a:rPr kumimoji="1" lang="en-US" altLang="zh-TW" sz="1300" b="0" i="0" u="none" strike="noStrike" cap="none" normalizeH="0" baseline="0" smtClean="0">
                          <a:ln>
                            <a:noFill/>
                          </a:ln>
                          <a:solidFill>
                            <a:schemeClr val="tx1"/>
                          </a:solidFill>
                          <a:effectLst/>
                          <a:latin typeface="Times New Roman" pitchFamily="18" charset="0"/>
                          <a:ea typeface="標楷體" pitchFamily="65" charset="-120"/>
                        </a:rPr>
                        <a:t>3.54</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EEDDE"/>
                    </a:solidFill>
                  </a:tcPr>
                </a:tc>
                <a:tc>
                  <a:txBody>
                    <a:bodyPr/>
                    <a:lstStyle/>
                    <a:p>
                      <a:pPr marL="0" marR="0" lvl="0" indent="0" algn="ctr" defTabSz="914400" rtl="0" eaLnBrk="1" fontAlgn="base" latinLnBrk="0" hangingPunct="1">
                        <a:lnSpc>
                          <a:spcPct val="100000"/>
                        </a:lnSpc>
                        <a:spcBef>
                          <a:spcPct val="0"/>
                        </a:spcBef>
                        <a:spcAft>
                          <a:spcPct val="0"/>
                        </a:spcAft>
                        <a:buClr>
                          <a:srgbClr val="24327A"/>
                        </a:buClr>
                        <a:buSzTx/>
                        <a:buFont typeface="Wingdings" pitchFamily="2" charset="2"/>
                        <a:buNone/>
                        <a:tabLst/>
                      </a:pPr>
                      <a:r>
                        <a:rPr kumimoji="1" lang="en-US" altLang="zh-TW" sz="1300" b="0" i="0" u="none" strike="noStrike" cap="none" normalizeH="0" baseline="0" smtClean="0">
                          <a:ln>
                            <a:noFill/>
                          </a:ln>
                          <a:solidFill>
                            <a:schemeClr val="tx1"/>
                          </a:solidFill>
                          <a:effectLst/>
                          <a:latin typeface="Times New Roman" pitchFamily="18" charset="0"/>
                          <a:ea typeface="標楷體" pitchFamily="65" charset="-120"/>
                        </a:rPr>
                        <a:t>4.50</a:t>
                      </a:r>
                    </a:p>
                  </a:txBody>
                  <a:tcPr marL="0" marR="0" marT="0" marB="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EEDDE"/>
                    </a:solidFill>
                  </a:tcPr>
                </a:tc>
              </a:tr>
              <a:tr h="385762">
                <a:tc gridSpan="3">
                  <a:txBody>
                    <a:bodyPr/>
                    <a:lstStyle/>
                    <a:p>
                      <a:pPr marL="0" marR="0" lvl="0" indent="0" algn="l" defTabSz="914400" rtl="0" eaLnBrk="1" fontAlgn="base" latinLnBrk="0" hangingPunct="1">
                        <a:lnSpc>
                          <a:spcPct val="100000"/>
                        </a:lnSpc>
                        <a:spcBef>
                          <a:spcPct val="0"/>
                        </a:spcBef>
                        <a:spcAft>
                          <a:spcPct val="0"/>
                        </a:spcAft>
                        <a:buClr>
                          <a:srgbClr val="24327A"/>
                        </a:buClr>
                        <a:buSzTx/>
                        <a:buFont typeface="Wingdings" pitchFamily="2" charset="2"/>
                        <a:buNone/>
                        <a:tabLst/>
                      </a:pPr>
                      <a:r>
                        <a:rPr kumimoji="1" lang="en-US" altLang="zh-TW" sz="13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Growth sources (percentage points)</a:t>
                      </a:r>
                    </a:p>
                  </a:txBody>
                  <a:tcPr marL="0" marR="0" marT="0" marB="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EEDDE"/>
                    </a:solidFill>
                  </a:tcPr>
                </a:tc>
                <a:tc hMerge="1">
                  <a:txBody>
                    <a:bodyPr/>
                    <a:lstStyle/>
                    <a:p>
                      <a:pPr marL="0" marR="0" lvl="0" indent="0" algn="ctr" defTabSz="914400" rtl="0" eaLnBrk="1" fontAlgn="base" latinLnBrk="0" hangingPunct="1">
                        <a:lnSpc>
                          <a:spcPct val="100000"/>
                        </a:lnSpc>
                        <a:spcBef>
                          <a:spcPct val="0"/>
                        </a:spcBef>
                        <a:spcAft>
                          <a:spcPct val="0"/>
                        </a:spcAft>
                        <a:buClr>
                          <a:srgbClr val="24327A"/>
                        </a:buClr>
                        <a:buSzTx/>
                        <a:buFont typeface="Wingdings" pitchFamily="2" charset="2"/>
                        <a:buNone/>
                        <a:tabLst/>
                      </a:pPr>
                      <a:endParaRPr kumimoji="1" lang="en-US" altLang="zh-TW" sz="1300" b="0" i="0" u="none" strike="noStrike" cap="none" normalizeH="0" baseline="0" dirty="0" smtClean="0">
                        <a:ln>
                          <a:noFill/>
                        </a:ln>
                        <a:solidFill>
                          <a:schemeClr val="tx1"/>
                        </a:solidFill>
                        <a:effectLst/>
                        <a:latin typeface="Times New Roman" pitchFamily="18" charset="0"/>
                        <a:ea typeface="標楷體" pitchFamily="65" charset="-120"/>
                      </a:endParaRPr>
                    </a:p>
                  </a:txBody>
                  <a:tcPr marL="0" marR="0" marT="0" marB="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EEDDE"/>
                    </a:solidFill>
                  </a:tcPr>
                </a:tc>
                <a:tc hMerge="1">
                  <a:txBody>
                    <a:bodyPr/>
                    <a:lstStyle/>
                    <a:p>
                      <a:pPr marL="0" marR="0" lvl="0" indent="0" algn="ctr" defTabSz="914400" rtl="0" eaLnBrk="1" fontAlgn="base" latinLnBrk="0" hangingPunct="1">
                        <a:lnSpc>
                          <a:spcPct val="100000"/>
                        </a:lnSpc>
                        <a:spcBef>
                          <a:spcPct val="0"/>
                        </a:spcBef>
                        <a:spcAft>
                          <a:spcPct val="0"/>
                        </a:spcAft>
                        <a:buClr>
                          <a:srgbClr val="24327A"/>
                        </a:buClr>
                        <a:buSzTx/>
                        <a:buFont typeface="Wingdings" pitchFamily="2" charset="2"/>
                        <a:buNone/>
                        <a:tabLst/>
                      </a:pPr>
                      <a:endParaRPr kumimoji="1" lang="en-US" altLang="zh-TW" sz="1300" b="0" i="0" u="none" strike="noStrike" cap="none" normalizeH="0" baseline="0" dirty="0" smtClean="0">
                        <a:ln>
                          <a:noFill/>
                        </a:ln>
                        <a:solidFill>
                          <a:schemeClr val="tx1"/>
                        </a:solidFill>
                        <a:effectLst/>
                        <a:latin typeface="Times New Roman" pitchFamily="18" charset="0"/>
                        <a:ea typeface="標楷體" pitchFamily="65" charset="-120"/>
                      </a:endParaRPr>
                    </a:p>
                  </a:txBody>
                  <a:tcPr marL="0" marR="0" marT="0" marB="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EEDDE"/>
                    </a:solidFill>
                  </a:tcPr>
                </a:tc>
              </a:tr>
              <a:tr h="385762">
                <a:tc>
                  <a:txBody>
                    <a:bodyPr/>
                    <a:lstStyle/>
                    <a:p>
                      <a:pPr marL="179388" marR="0" lvl="0" indent="0" algn="l" defTabSz="914400" rtl="0" eaLnBrk="1" fontAlgn="base" latinLnBrk="0" hangingPunct="1">
                        <a:lnSpc>
                          <a:spcPct val="100000"/>
                        </a:lnSpc>
                        <a:spcBef>
                          <a:spcPct val="0"/>
                        </a:spcBef>
                        <a:spcAft>
                          <a:spcPct val="0"/>
                        </a:spcAft>
                        <a:buClr>
                          <a:srgbClr val="24327A"/>
                        </a:buClr>
                        <a:buSzTx/>
                        <a:buFont typeface="Wingdings" pitchFamily="2" charset="2"/>
                        <a:buNone/>
                        <a:tabLst/>
                      </a:pPr>
                      <a:r>
                        <a:rPr kumimoji="1" lang="en-US" altLang="zh-TW" sz="13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Labor input</a:t>
                      </a:r>
                    </a:p>
                  </a:txBody>
                  <a:tcPr marL="0" marR="0" marT="0" marB="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FEEDDE"/>
                    </a:solidFill>
                  </a:tcPr>
                </a:tc>
                <a:tc>
                  <a:txBody>
                    <a:bodyPr/>
                    <a:lstStyle/>
                    <a:p>
                      <a:pPr marL="0" marR="0" lvl="0" indent="0" algn="ctr" defTabSz="914400" rtl="0" eaLnBrk="1" fontAlgn="base" latinLnBrk="0" hangingPunct="1">
                        <a:lnSpc>
                          <a:spcPct val="100000"/>
                        </a:lnSpc>
                        <a:spcBef>
                          <a:spcPct val="0"/>
                        </a:spcBef>
                        <a:spcAft>
                          <a:spcPct val="0"/>
                        </a:spcAft>
                        <a:buClr>
                          <a:srgbClr val="24327A"/>
                        </a:buClr>
                        <a:buSzTx/>
                        <a:buFont typeface="Wingdings" pitchFamily="2" charset="2"/>
                        <a:buNone/>
                        <a:tabLst/>
                      </a:pPr>
                      <a:r>
                        <a:rPr kumimoji="1" lang="en-US" altLang="zh-TW" sz="1300" b="0" i="0" u="none" strike="noStrike" cap="none" normalizeH="0" baseline="0" smtClean="0">
                          <a:ln>
                            <a:noFill/>
                          </a:ln>
                          <a:solidFill>
                            <a:schemeClr val="tx1"/>
                          </a:solidFill>
                          <a:effectLst/>
                          <a:latin typeface="Times New Roman" pitchFamily="18" charset="0"/>
                          <a:ea typeface="標楷體" pitchFamily="65" charset="-120"/>
                        </a:rPr>
                        <a:t>0.62</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FEEDDE"/>
                    </a:solidFill>
                  </a:tcPr>
                </a:tc>
                <a:tc>
                  <a:txBody>
                    <a:bodyPr/>
                    <a:lstStyle/>
                    <a:p>
                      <a:pPr marL="0" marR="0" lvl="0" indent="0" algn="ctr" defTabSz="914400" rtl="0" eaLnBrk="1" fontAlgn="base" latinLnBrk="0" hangingPunct="1">
                        <a:lnSpc>
                          <a:spcPct val="100000"/>
                        </a:lnSpc>
                        <a:spcBef>
                          <a:spcPct val="0"/>
                        </a:spcBef>
                        <a:spcAft>
                          <a:spcPct val="0"/>
                        </a:spcAft>
                        <a:buClr>
                          <a:srgbClr val="24327A"/>
                        </a:buClr>
                        <a:buSzTx/>
                        <a:buFont typeface="Wingdings" pitchFamily="2" charset="2"/>
                        <a:buNone/>
                        <a:tabLst/>
                      </a:pPr>
                      <a:r>
                        <a:rPr kumimoji="1" lang="en-US" altLang="zh-TW" sz="1300" b="0" i="0" u="none" strike="noStrike" cap="none" normalizeH="0" baseline="0" smtClean="0">
                          <a:ln>
                            <a:noFill/>
                          </a:ln>
                          <a:solidFill>
                            <a:schemeClr val="tx1"/>
                          </a:solidFill>
                          <a:effectLst/>
                          <a:latin typeface="Times New Roman" pitchFamily="18" charset="0"/>
                          <a:ea typeface="標楷體" pitchFamily="65" charset="-120"/>
                        </a:rPr>
                        <a:t>0.57</a:t>
                      </a:r>
                    </a:p>
                  </a:txBody>
                  <a:tcPr marL="0" marR="0" marT="0" marB="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FEEDDE"/>
                    </a:solidFill>
                  </a:tcPr>
                </a:tc>
              </a:tr>
              <a:tr h="341313">
                <a:tc>
                  <a:txBody>
                    <a:bodyPr/>
                    <a:lstStyle/>
                    <a:p>
                      <a:pPr marL="179388" marR="0" lvl="0" indent="0" algn="l" defTabSz="914400" rtl="0" eaLnBrk="1" fontAlgn="base" latinLnBrk="0" hangingPunct="1">
                        <a:lnSpc>
                          <a:spcPct val="100000"/>
                        </a:lnSpc>
                        <a:spcBef>
                          <a:spcPct val="0"/>
                        </a:spcBef>
                        <a:spcAft>
                          <a:spcPct val="0"/>
                        </a:spcAft>
                        <a:buClr>
                          <a:srgbClr val="24327A"/>
                        </a:buClr>
                        <a:buSzTx/>
                        <a:buFont typeface="Wingdings" pitchFamily="2" charset="2"/>
                        <a:buNone/>
                        <a:tabLst/>
                      </a:pPr>
                      <a:r>
                        <a:rPr kumimoji="1" lang="en-US" altLang="zh-TW" sz="13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Capital accumulation</a:t>
                      </a:r>
                    </a:p>
                  </a:txBody>
                  <a:tcPr marL="0" marR="0" marT="0" marB="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EEDDE"/>
                    </a:solidFill>
                  </a:tcPr>
                </a:tc>
                <a:tc>
                  <a:txBody>
                    <a:bodyPr/>
                    <a:lstStyle/>
                    <a:p>
                      <a:pPr marL="0" marR="0" lvl="0" indent="0" algn="ctr" defTabSz="914400" rtl="0" eaLnBrk="1" fontAlgn="base" latinLnBrk="0" hangingPunct="1">
                        <a:lnSpc>
                          <a:spcPct val="100000"/>
                        </a:lnSpc>
                        <a:spcBef>
                          <a:spcPct val="0"/>
                        </a:spcBef>
                        <a:spcAft>
                          <a:spcPct val="0"/>
                        </a:spcAft>
                        <a:buClr>
                          <a:srgbClr val="24327A"/>
                        </a:buClr>
                        <a:buSzTx/>
                        <a:buFont typeface="Wingdings" pitchFamily="2" charset="2"/>
                        <a:buNone/>
                        <a:tabLst/>
                      </a:pPr>
                      <a:r>
                        <a:rPr kumimoji="1" lang="en-US" altLang="zh-TW" sz="13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0.78</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EEDDE"/>
                    </a:solidFill>
                  </a:tcPr>
                </a:tc>
                <a:tc>
                  <a:txBody>
                    <a:bodyPr/>
                    <a:lstStyle/>
                    <a:p>
                      <a:pPr marL="0" marR="0" lvl="0" indent="0" algn="ctr" defTabSz="914400" rtl="0" eaLnBrk="1" fontAlgn="base" latinLnBrk="0" hangingPunct="1">
                        <a:lnSpc>
                          <a:spcPct val="100000"/>
                        </a:lnSpc>
                        <a:spcBef>
                          <a:spcPct val="0"/>
                        </a:spcBef>
                        <a:spcAft>
                          <a:spcPct val="0"/>
                        </a:spcAft>
                        <a:buClr>
                          <a:srgbClr val="24327A"/>
                        </a:buClr>
                        <a:buSzTx/>
                        <a:buFont typeface="Wingdings" pitchFamily="2" charset="2"/>
                        <a:buNone/>
                        <a:tabLst/>
                      </a:pPr>
                      <a:r>
                        <a:rPr kumimoji="1" lang="en-US" altLang="zh-TW" sz="13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1.21</a:t>
                      </a:r>
                    </a:p>
                  </a:txBody>
                  <a:tcPr marL="0" marR="0" marT="0" marB="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FEEDDE"/>
                    </a:solidFill>
                  </a:tcPr>
                </a:tc>
              </a:tr>
              <a:tr h="385762">
                <a:tc>
                  <a:txBody>
                    <a:bodyPr/>
                    <a:lstStyle/>
                    <a:p>
                      <a:pPr marL="179388" marR="0" lvl="0" indent="0" algn="l" defTabSz="914400" rtl="0" eaLnBrk="1" fontAlgn="base" latinLnBrk="0" hangingPunct="1">
                        <a:lnSpc>
                          <a:spcPct val="100000"/>
                        </a:lnSpc>
                        <a:spcBef>
                          <a:spcPct val="0"/>
                        </a:spcBef>
                        <a:spcAft>
                          <a:spcPct val="0"/>
                        </a:spcAft>
                        <a:buClr>
                          <a:srgbClr val="24327A"/>
                        </a:buClr>
                        <a:buSzTx/>
                        <a:buFont typeface="Wingdings" pitchFamily="2" charset="2"/>
                        <a:buNone/>
                        <a:tabLst/>
                      </a:pPr>
                      <a:r>
                        <a:rPr kumimoji="1" lang="en-US" altLang="zh-TW" sz="13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Total factor productivity</a:t>
                      </a:r>
                    </a:p>
                  </a:txBody>
                  <a:tcPr marL="0" marR="0" marT="0" marB="0" anchor="ct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FEEDDE"/>
                    </a:solidFill>
                  </a:tcPr>
                </a:tc>
                <a:tc>
                  <a:txBody>
                    <a:bodyPr/>
                    <a:lstStyle/>
                    <a:p>
                      <a:pPr marL="0" marR="0" lvl="0" indent="0" algn="ctr" defTabSz="914400" rtl="0" eaLnBrk="1" fontAlgn="base" latinLnBrk="0" hangingPunct="1">
                        <a:lnSpc>
                          <a:spcPct val="100000"/>
                        </a:lnSpc>
                        <a:spcBef>
                          <a:spcPct val="0"/>
                        </a:spcBef>
                        <a:spcAft>
                          <a:spcPct val="0"/>
                        </a:spcAft>
                        <a:buClr>
                          <a:srgbClr val="24327A"/>
                        </a:buClr>
                        <a:buSzTx/>
                        <a:buFont typeface="Wingdings" pitchFamily="2" charset="2"/>
                        <a:buNone/>
                        <a:tabLst/>
                      </a:pPr>
                      <a:r>
                        <a:rPr kumimoji="1" lang="en-US" altLang="zh-TW" sz="13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2.14</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FEEDDE"/>
                    </a:solidFill>
                  </a:tcPr>
                </a:tc>
                <a:tc>
                  <a:txBody>
                    <a:bodyPr/>
                    <a:lstStyle/>
                    <a:p>
                      <a:pPr marL="0" marR="0" lvl="0" indent="0" algn="ctr" defTabSz="914400" rtl="0" eaLnBrk="1" fontAlgn="base" latinLnBrk="0" hangingPunct="1">
                        <a:lnSpc>
                          <a:spcPct val="100000"/>
                        </a:lnSpc>
                        <a:spcBef>
                          <a:spcPct val="0"/>
                        </a:spcBef>
                        <a:spcAft>
                          <a:spcPct val="0"/>
                        </a:spcAft>
                        <a:buClr>
                          <a:srgbClr val="24327A"/>
                        </a:buClr>
                        <a:buSzTx/>
                        <a:buFont typeface="Wingdings" pitchFamily="2" charset="2"/>
                        <a:buNone/>
                        <a:tabLst/>
                      </a:pPr>
                      <a:r>
                        <a:rPr kumimoji="1" lang="en-US" altLang="zh-TW" sz="13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2.72</a:t>
                      </a:r>
                    </a:p>
                  </a:txBody>
                  <a:tcPr marL="0" marR="0" marT="0" marB="0" anchor="ct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FEEDDE"/>
                    </a:solidFill>
                  </a:tcPr>
                </a:tc>
              </a:tr>
              <a:tr h="385762">
                <a:tc gridSpan="3">
                  <a:txBody>
                    <a:bodyPr/>
                    <a:lstStyle/>
                    <a:p>
                      <a:pPr marL="0" marR="0" lvl="0" indent="0" algn="l" defTabSz="914400" rtl="0" eaLnBrk="1" fontAlgn="base" latinLnBrk="0" hangingPunct="1">
                        <a:lnSpc>
                          <a:spcPct val="100000"/>
                        </a:lnSpc>
                        <a:spcBef>
                          <a:spcPct val="0"/>
                        </a:spcBef>
                        <a:spcAft>
                          <a:spcPct val="0"/>
                        </a:spcAft>
                        <a:buClr>
                          <a:srgbClr val="24327A"/>
                        </a:buClr>
                        <a:buSzTx/>
                        <a:buFont typeface="Wingdings" pitchFamily="2" charset="2"/>
                        <a:buNone/>
                        <a:tabLst/>
                      </a:pPr>
                      <a:r>
                        <a:rPr kumimoji="1" lang="en-US" altLang="zh-TW" sz="13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Growth sources (contribution percentages)</a:t>
                      </a:r>
                    </a:p>
                  </a:txBody>
                  <a:tcPr marL="0" marR="0" marT="0" marB="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EEDDE"/>
                    </a:solidFill>
                  </a:tcPr>
                </a:tc>
                <a:tc hMerge="1">
                  <a:txBody>
                    <a:bodyPr/>
                    <a:lstStyle/>
                    <a:p>
                      <a:pPr marL="0" marR="0" lvl="0" indent="0" algn="ctr" defTabSz="914400" rtl="0" eaLnBrk="1" fontAlgn="base" latinLnBrk="0" hangingPunct="1">
                        <a:lnSpc>
                          <a:spcPct val="100000"/>
                        </a:lnSpc>
                        <a:spcBef>
                          <a:spcPct val="0"/>
                        </a:spcBef>
                        <a:spcAft>
                          <a:spcPct val="0"/>
                        </a:spcAft>
                        <a:buClr>
                          <a:srgbClr val="24327A"/>
                        </a:buClr>
                        <a:buSzTx/>
                        <a:buFont typeface="Wingdings" pitchFamily="2" charset="2"/>
                        <a:buNone/>
                        <a:tabLst/>
                      </a:pPr>
                      <a:endParaRPr kumimoji="1" lang="en-US" altLang="zh-TW" sz="1300" b="0" i="0" u="none" strike="noStrike" cap="none" normalizeH="0" baseline="0" dirty="0" smtClean="0">
                        <a:ln>
                          <a:noFill/>
                        </a:ln>
                        <a:solidFill>
                          <a:schemeClr val="tx1"/>
                        </a:solidFill>
                        <a:effectLst/>
                        <a:latin typeface="Times New Roman" pitchFamily="18" charset="0"/>
                        <a:ea typeface="標楷體" pitchFamily="65" charset="-120"/>
                      </a:endParaRPr>
                    </a:p>
                  </a:txBody>
                  <a:tcPr marL="0" marR="0" marT="0" marB="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EEDDE"/>
                    </a:solidFill>
                  </a:tcPr>
                </a:tc>
                <a:tc hMerge="1">
                  <a:txBody>
                    <a:bodyPr/>
                    <a:lstStyle/>
                    <a:p>
                      <a:pPr marL="0" marR="0" lvl="0" indent="0" algn="ctr" defTabSz="914400" rtl="0" eaLnBrk="1" fontAlgn="base" latinLnBrk="0" hangingPunct="1">
                        <a:lnSpc>
                          <a:spcPct val="100000"/>
                        </a:lnSpc>
                        <a:spcBef>
                          <a:spcPct val="0"/>
                        </a:spcBef>
                        <a:spcAft>
                          <a:spcPct val="0"/>
                        </a:spcAft>
                        <a:buClr>
                          <a:srgbClr val="24327A"/>
                        </a:buClr>
                        <a:buSzTx/>
                        <a:buFont typeface="Wingdings" pitchFamily="2" charset="2"/>
                        <a:buNone/>
                        <a:tabLst/>
                      </a:pPr>
                      <a:endParaRPr kumimoji="1" lang="en-US" altLang="zh-TW" sz="1300" b="0" i="0" u="none" strike="noStrike" cap="none" normalizeH="0" baseline="0" dirty="0" smtClean="0">
                        <a:ln>
                          <a:noFill/>
                        </a:ln>
                        <a:solidFill>
                          <a:schemeClr val="tx1"/>
                        </a:solidFill>
                        <a:effectLst/>
                        <a:latin typeface="Times New Roman" pitchFamily="18" charset="0"/>
                        <a:ea typeface="標楷體" pitchFamily="65" charset="-120"/>
                      </a:endParaRPr>
                    </a:p>
                  </a:txBody>
                  <a:tcPr marL="0" marR="0" marT="0" marB="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EEDDE"/>
                    </a:solidFill>
                  </a:tcPr>
                </a:tc>
              </a:tr>
              <a:tr h="385762">
                <a:tc>
                  <a:txBody>
                    <a:bodyPr/>
                    <a:lstStyle/>
                    <a:p>
                      <a:pPr marL="179388" marR="0" lvl="0" indent="0" algn="l" defTabSz="914400" rtl="0" eaLnBrk="1" fontAlgn="base" latinLnBrk="0" hangingPunct="1">
                        <a:lnSpc>
                          <a:spcPct val="100000"/>
                        </a:lnSpc>
                        <a:spcBef>
                          <a:spcPct val="0"/>
                        </a:spcBef>
                        <a:spcAft>
                          <a:spcPct val="0"/>
                        </a:spcAft>
                        <a:buClr>
                          <a:srgbClr val="24327A"/>
                        </a:buClr>
                        <a:buSzTx/>
                        <a:buFont typeface="Wingdings" pitchFamily="2" charset="2"/>
                        <a:buNone/>
                        <a:tabLst/>
                      </a:pPr>
                      <a:r>
                        <a:rPr kumimoji="1" lang="en-US" altLang="zh-TW" sz="13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Labor input</a:t>
                      </a:r>
                    </a:p>
                  </a:txBody>
                  <a:tcPr marL="0" marR="0" marT="0" marB="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FEEDDE"/>
                    </a:solidFill>
                  </a:tcPr>
                </a:tc>
                <a:tc>
                  <a:txBody>
                    <a:bodyPr/>
                    <a:lstStyle/>
                    <a:p>
                      <a:pPr marL="0" marR="0" lvl="0" indent="0" algn="ctr" defTabSz="914400" rtl="0" eaLnBrk="1" fontAlgn="base" latinLnBrk="0" hangingPunct="1">
                        <a:lnSpc>
                          <a:spcPct val="100000"/>
                        </a:lnSpc>
                        <a:spcBef>
                          <a:spcPct val="0"/>
                        </a:spcBef>
                        <a:spcAft>
                          <a:spcPct val="0"/>
                        </a:spcAft>
                        <a:buClr>
                          <a:srgbClr val="24327A"/>
                        </a:buClr>
                        <a:buSzTx/>
                        <a:buFont typeface="Wingdings" pitchFamily="2" charset="2"/>
                        <a:buNone/>
                        <a:tabLst/>
                      </a:pPr>
                      <a:r>
                        <a:rPr kumimoji="1" lang="en-US" altLang="zh-TW" sz="1300" b="0" i="0" u="none" strike="noStrike" cap="none" normalizeH="0" baseline="0" smtClean="0">
                          <a:ln>
                            <a:noFill/>
                          </a:ln>
                          <a:solidFill>
                            <a:schemeClr val="tx1"/>
                          </a:solidFill>
                          <a:effectLst/>
                          <a:latin typeface="Times New Roman" pitchFamily="18" charset="0"/>
                          <a:ea typeface="標楷體" pitchFamily="65" charset="-120"/>
                        </a:rPr>
                        <a:t>17.52</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FEEDDE"/>
                    </a:solidFill>
                  </a:tcPr>
                </a:tc>
                <a:tc>
                  <a:txBody>
                    <a:bodyPr/>
                    <a:lstStyle/>
                    <a:p>
                      <a:pPr marL="0" marR="0" lvl="0" indent="0" algn="ctr" defTabSz="914400" rtl="0" eaLnBrk="1" fontAlgn="base" latinLnBrk="0" hangingPunct="1">
                        <a:lnSpc>
                          <a:spcPct val="100000"/>
                        </a:lnSpc>
                        <a:spcBef>
                          <a:spcPct val="0"/>
                        </a:spcBef>
                        <a:spcAft>
                          <a:spcPct val="0"/>
                        </a:spcAft>
                        <a:buClr>
                          <a:srgbClr val="24327A"/>
                        </a:buClr>
                        <a:buSzTx/>
                        <a:buFont typeface="Wingdings" pitchFamily="2" charset="2"/>
                        <a:buNone/>
                        <a:tabLst/>
                      </a:pPr>
                      <a:r>
                        <a:rPr kumimoji="1" lang="en-US" altLang="zh-TW" sz="1300" b="0" i="0" u="none" strike="noStrike" cap="none" normalizeH="0" baseline="0" smtClean="0">
                          <a:ln>
                            <a:noFill/>
                          </a:ln>
                          <a:solidFill>
                            <a:schemeClr val="tx1"/>
                          </a:solidFill>
                          <a:effectLst/>
                          <a:latin typeface="Times New Roman" pitchFamily="18" charset="0"/>
                          <a:ea typeface="標楷體" pitchFamily="65" charset="-120"/>
                        </a:rPr>
                        <a:t>12.67</a:t>
                      </a:r>
                    </a:p>
                  </a:txBody>
                  <a:tcPr marL="0" marR="0" marT="0" marB="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FEEDDE"/>
                    </a:solidFill>
                  </a:tcPr>
                </a:tc>
              </a:tr>
              <a:tr h="385762">
                <a:tc>
                  <a:txBody>
                    <a:bodyPr/>
                    <a:lstStyle/>
                    <a:p>
                      <a:pPr marL="179388" marR="0" lvl="0" indent="0" algn="l" defTabSz="914400" rtl="0" eaLnBrk="1" fontAlgn="base" latinLnBrk="0" hangingPunct="1">
                        <a:lnSpc>
                          <a:spcPct val="100000"/>
                        </a:lnSpc>
                        <a:spcBef>
                          <a:spcPct val="0"/>
                        </a:spcBef>
                        <a:spcAft>
                          <a:spcPct val="0"/>
                        </a:spcAft>
                        <a:buClr>
                          <a:srgbClr val="24327A"/>
                        </a:buClr>
                        <a:buSzTx/>
                        <a:buFont typeface="Wingdings" pitchFamily="2" charset="2"/>
                        <a:buNone/>
                        <a:tabLst/>
                      </a:pPr>
                      <a:r>
                        <a:rPr kumimoji="1" lang="en-US" altLang="zh-TW" sz="13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Capital accumulation</a:t>
                      </a:r>
                    </a:p>
                  </a:txBody>
                  <a:tcPr marL="0" marR="0" marT="0" marB="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EEDDE"/>
                    </a:solidFill>
                  </a:tcPr>
                </a:tc>
                <a:tc>
                  <a:txBody>
                    <a:bodyPr/>
                    <a:lstStyle/>
                    <a:p>
                      <a:pPr marL="0" marR="0" lvl="0" indent="0" algn="ctr" defTabSz="914400" rtl="0" eaLnBrk="1" fontAlgn="base" latinLnBrk="0" hangingPunct="1">
                        <a:lnSpc>
                          <a:spcPct val="100000"/>
                        </a:lnSpc>
                        <a:spcBef>
                          <a:spcPct val="0"/>
                        </a:spcBef>
                        <a:spcAft>
                          <a:spcPct val="0"/>
                        </a:spcAft>
                        <a:buClr>
                          <a:srgbClr val="24327A"/>
                        </a:buClr>
                        <a:buSzTx/>
                        <a:buFont typeface="Wingdings" pitchFamily="2" charset="2"/>
                        <a:buNone/>
                        <a:tabLst/>
                      </a:pPr>
                      <a:r>
                        <a:rPr kumimoji="1" lang="en-US" altLang="zh-TW" sz="13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22.03</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EEDDE"/>
                    </a:solidFill>
                  </a:tcPr>
                </a:tc>
                <a:tc>
                  <a:txBody>
                    <a:bodyPr/>
                    <a:lstStyle/>
                    <a:p>
                      <a:pPr marL="0" marR="0" lvl="0" indent="0" algn="ctr" defTabSz="914400" rtl="0" eaLnBrk="1" fontAlgn="base" latinLnBrk="0" hangingPunct="1">
                        <a:lnSpc>
                          <a:spcPct val="100000"/>
                        </a:lnSpc>
                        <a:spcBef>
                          <a:spcPct val="0"/>
                        </a:spcBef>
                        <a:spcAft>
                          <a:spcPct val="0"/>
                        </a:spcAft>
                        <a:buClr>
                          <a:srgbClr val="24327A"/>
                        </a:buClr>
                        <a:buSzTx/>
                        <a:buFont typeface="Wingdings" pitchFamily="2" charset="2"/>
                        <a:buNone/>
                        <a:tabLst/>
                      </a:pPr>
                      <a:r>
                        <a:rPr kumimoji="1" lang="en-US" altLang="zh-TW" sz="13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26.89</a:t>
                      </a:r>
                    </a:p>
                  </a:txBody>
                  <a:tcPr marL="0" marR="0" marT="0" marB="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FEEDDE"/>
                    </a:solidFill>
                  </a:tcPr>
                </a:tc>
              </a:tr>
              <a:tr h="385762">
                <a:tc>
                  <a:txBody>
                    <a:bodyPr/>
                    <a:lstStyle/>
                    <a:p>
                      <a:pPr marL="179388" marR="0" lvl="0" indent="0" algn="l" defTabSz="914400" rtl="0" eaLnBrk="1" fontAlgn="base" latinLnBrk="0" hangingPunct="1">
                        <a:lnSpc>
                          <a:spcPct val="100000"/>
                        </a:lnSpc>
                        <a:spcBef>
                          <a:spcPct val="0"/>
                        </a:spcBef>
                        <a:spcAft>
                          <a:spcPct val="0"/>
                        </a:spcAft>
                        <a:buClr>
                          <a:srgbClr val="24327A"/>
                        </a:buClr>
                        <a:buSzTx/>
                        <a:buFont typeface="Wingdings" pitchFamily="2" charset="2"/>
                        <a:buNone/>
                        <a:tabLst/>
                      </a:pPr>
                      <a:r>
                        <a:rPr kumimoji="1" lang="en-US" altLang="zh-TW" sz="13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Total factor productivity</a:t>
                      </a:r>
                    </a:p>
                  </a:txBody>
                  <a:tcPr marL="0" marR="0" marT="0" marB="0" anchor="ctr" horzOverflow="overflow">
                    <a:lnL>
                      <a:noFill/>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rgbClr val="FEEDDE"/>
                    </a:solidFill>
                  </a:tcPr>
                </a:tc>
                <a:tc>
                  <a:txBody>
                    <a:bodyPr/>
                    <a:lstStyle/>
                    <a:p>
                      <a:pPr marL="0" marR="0" lvl="0" indent="0" algn="ctr" defTabSz="914400" rtl="0" eaLnBrk="1" fontAlgn="base" latinLnBrk="0" hangingPunct="1">
                        <a:lnSpc>
                          <a:spcPct val="100000"/>
                        </a:lnSpc>
                        <a:spcBef>
                          <a:spcPct val="0"/>
                        </a:spcBef>
                        <a:spcAft>
                          <a:spcPct val="0"/>
                        </a:spcAft>
                        <a:buClr>
                          <a:srgbClr val="24327A"/>
                        </a:buClr>
                        <a:buSzTx/>
                        <a:buFont typeface="Wingdings" pitchFamily="2" charset="2"/>
                        <a:buNone/>
                        <a:tabLst/>
                      </a:pPr>
                      <a:r>
                        <a:rPr kumimoji="1" lang="en-US" altLang="zh-TW" sz="13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60.45</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rgbClr val="FEEDDE"/>
                    </a:solidFill>
                  </a:tcPr>
                </a:tc>
                <a:tc>
                  <a:txBody>
                    <a:bodyPr/>
                    <a:lstStyle/>
                    <a:p>
                      <a:pPr marL="0" marR="0" lvl="0" indent="0" algn="ctr" defTabSz="914400" rtl="0" eaLnBrk="1" fontAlgn="base" latinLnBrk="0" hangingPunct="1">
                        <a:lnSpc>
                          <a:spcPct val="100000"/>
                        </a:lnSpc>
                        <a:spcBef>
                          <a:spcPct val="0"/>
                        </a:spcBef>
                        <a:spcAft>
                          <a:spcPct val="0"/>
                        </a:spcAft>
                        <a:buClr>
                          <a:srgbClr val="24327A"/>
                        </a:buClr>
                        <a:buSzTx/>
                        <a:buFont typeface="Wingdings" pitchFamily="2" charset="2"/>
                        <a:buNone/>
                        <a:tabLst/>
                      </a:pPr>
                      <a:r>
                        <a:rPr kumimoji="1" lang="en-US" altLang="zh-TW" sz="13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60.44</a:t>
                      </a:r>
                    </a:p>
                  </a:txBody>
                  <a:tcPr marL="0" marR="0" marT="0" marB="0" anchor="ctr" horzOverflow="overflow">
                    <a:lnL w="12700"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solidFill>
                      <a:srgbClr val="FEEDDE"/>
                    </a:solidFill>
                  </a:tcPr>
                </a:tc>
              </a:tr>
            </a:tbl>
          </a:graphicData>
        </a:graphic>
      </p:graphicFrame>
      <p:sp>
        <p:nvSpPr>
          <p:cNvPr id="15403" name="Text Box 3"/>
          <p:cNvSpPr txBox="1">
            <a:spLocks noChangeAspect="1" noChangeArrowheads="1"/>
          </p:cNvSpPr>
          <p:nvPr/>
        </p:nvSpPr>
        <p:spPr bwMode="auto">
          <a:xfrm>
            <a:off x="468313" y="2636838"/>
            <a:ext cx="3382962" cy="4164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algn="just" eaLnBrk="1" hangingPunct="1">
              <a:lnSpc>
                <a:spcPct val="120000"/>
              </a:lnSpc>
              <a:spcBef>
                <a:spcPts val="600"/>
              </a:spcBef>
              <a:buClr>
                <a:srgbClr val="24327A"/>
              </a:buClr>
              <a:buFont typeface="Wingdings" pitchFamily="2" charset="2"/>
              <a:buBlip>
                <a:blip r:embed="rId3"/>
              </a:buBlip>
            </a:pPr>
            <a:r>
              <a:rPr kumimoji="0" lang="en-US" altLang="zh-TW" b="0">
                <a:solidFill>
                  <a:srgbClr val="000099"/>
                </a:solidFill>
                <a:latin typeface="Times New Roman" pitchFamily="18" charset="0"/>
                <a:ea typeface="標楷體" pitchFamily="65" charset="-120"/>
                <a:cs typeface="Times New Roman" pitchFamily="18" charset="0"/>
              </a:rPr>
              <a:t>Target for average annual economic growth rate set at </a:t>
            </a:r>
            <a:r>
              <a:rPr lang="en-US" altLang="zh-TW" b="0">
                <a:solidFill>
                  <a:srgbClr val="800000"/>
                </a:solidFill>
                <a:latin typeface="Times New Roman" pitchFamily="18" charset="0"/>
                <a:ea typeface="標楷體" pitchFamily="65" charset="-120"/>
                <a:cs typeface="Times New Roman" pitchFamily="18" charset="0"/>
              </a:rPr>
              <a:t>4.5</a:t>
            </a:r>
            <a:r>
              <a:rPr lang="en-US" altLang="en-US" b="0">
                <a:solidFill>
                  <a:srgbClr val="800000"/>
                </a:solidFill>
                <a:latin typeface="Times New Roman" pitchFamily="18" charset="0"/>
                <a:ea typeface="標楷體" pitchFamily="65" charset="-120"/>
                <a:cs typeface="Times New Roman" pitchFamily="18" charset="0"/>
              </a:rPr>
              <a:t>%</a:t>
            </a:r>
            <a:r>
              <a:rPr kumimoji="0" lang="en-US" altLang="zh-TW" b="0">
                <a:solidFill>
                  <a:srgbClr val="000099"/>
                </a:solidFill>
                <a:latin typeface="Times New Roman" pitchFamily="18" charset="0"/>
                <a:ea typeface="標楷體" pitchFamily="65" charset="-120"/>
                <a:cs typeface="Times New Roman" pitchFamily="18" charset="0"/>
              </a:rPr>
              <a:t>.</a:t>
            </a:r>
          </a:p>
          <a:p>
            <a:pPr algn="just" eaLnBrk="1" hangingPunct="1">
              <a:lnSpc>
                <a:spcPct val="120000"/>
              </a:lnSpc>
              <a:spcBef>
                <a:spcPts val="600"/>
              </a:spcBef>
              <a:buClr>
                <a:srgbClr val="24327A"/>
              </a:buClr>
              <a:buFont typeface="Wingdings" pitchFamily="2" charset="2"/>
              <a:buBlip>
                <a:blip r:embed="rId3"/>
              </a:buBlip>
            </a:pPr>
            <a:r>
              <a:rPr kumimoji="0" lang="en-US" altLang="zh-TW" b="0">
                <a:solidFill>
                  <a:srgbClr val="000099"/>
                </a:solidFill>
                <a:latin typeface="Times New Roman" pitchFamily="18" charset="0"/>
                <a:ea typeface="標楷體" pitchFamily="65" charset="-120"/>
                <a:cs typeface="Times New Roman" pitchFamily="18" charset="0"/>
              </a:rPr>
              <a:t>Economic growth sources: Total factor productivity to contribute 60.44%, capital accumulation to contribute 26.89%, and labor input to contribute 12.67%. </a:t>
            </a:r>
          </a:p>
          <a:p>
            <a:pPr algn="just" eaLnBrk="1" hangingPunct="1">
              <a:lnSpc>
                <a:spcPct val="120000"/>
              </a:lnSpc>
              <a:spcBef>
                <a:spcPts val="600"/>
              </a:spcBef>
              <a:buClr>
                <a:srgbClr val="24327A"/>
              </a:buClr>
              <a:buFontTx/>
              <a:buBlip>
                <a:blip r:embed="rId3"/>
              </a:buBlip>
            </a:pPr>
            <a:r>
              <a:rPr kumimoji="0" lang="en-US" altLang="zh-TW" b="0">
                <a:solidFill>
                  <a:srgbClr val="000099"/>
                </a:solidFill>
                <a:latin typeface="Times New Roman" pitchFamily="18" charset="0"/>
                <a:ea typeface="標楷體" pitchFamily="65" charset="-120"/>
                <a:cs typeface="Times New Roman" pitchFamily="18" charset="0"/>
              </a:rPr>
              <a:t>Target for CPI increase rate set at </a:t>
            </a:r>
            <a:r>
              <a:rPr lang="en-US" altLang="zh-TW" b="0">
                <a:solidFill>
                  <a:srgbClr val="800000"/>
                </a:solidFill>
                <a:latin typeface="Times New Roman" pitchFamily="18" charset="0"/>
                <a:ea typeface="標楷體" pitchFamily="65" charset="-120"/>
                <a:cs typeface="Times New Roman" pitchFamily="18" charset="0"/>
              </a:rPr>
              <a:t>not above 2%</a:t>
            </a:r>
            <a:r>
              <a:rPr kumimoji="0" lang="en-US" altLang="zh-TW" b="0">
                <a:solidFill>
                  <a:srgbClr val="000099"/>
                </a:solidFill>
                <a:latin typeface="Times New Roman" pitchFamily="18" charset="0"/>
                <a:ea typeface="標楷體" pitchFamily="65" charset="-120"/>
                <a:cs typeface="Times New Roman" pitchFamily="18" charset="0"/>
              </a:rPr>
              <a:t>.</a:t>
            </a:r>
          </a:p>
          <a:p>
            <a:pPr algn="just" eaLnBrk="1" hangingPunct="1">
              <a:lnSpc>
                <a:spcPct val="120000"/>
              </a:lnSpc>
              <a:spcBef>
                <a:spcPts val="600"/>
              </a:spcBef>
              <a:buClr>
                <a:srgbClr val="24327A"/>
              </a:buClr>
              <a:buFont typeface="Wingdings" pitchFamily="2" charset="2"/>
              <a:buBlip>
                <a:blip r:embed="rId3"/>
              </a:buBlip>
            </a:pPr>
            <a:r>
              <a:rPr kumimoji="0" lang="en-US" altLang="zh-TW" b="0">
                <a:solidFill>
                  <a:srgbClr val="000099"/>
                </a:solidFill>
                <a:latin typeface="Times New Roman" pitchFamily="18" charset="0"/>
                <a:ea typeface="標楷體" pitchFamily="65" charset="-120"/>
                <a:cs typeface="Times New Roman" pitchFamily="18" charset="0"/>
              </a:rPr>
              <a:t>The unemployment rate in 2016 at </a:t>
            </a:r>
            <a:r>
              <a:rPr lang="en-US" altLang="zh-TW" b="0">
                <a:solidFill>
                  <a:srgbClr val="800000"/>
                </a:solidFill>
                <a:latin typeface="Times New Roman" pitchFamily="18" charset="0"/>
                <a:ea typeface="標楷體" pitchFamily="65" charset="-120"/>
                <a:cs typeface="Times New Roman" pitchFamily="18" charset="0"/>
              </a:rPr>
              <a:t>3.9% </a:t>
            </a:r>
            <a:r>
              <a:rPr kumimoji="0" lang="en-US" altLang="zh-TW" b="0">
                <a:solidFill>
                  <a:srgbClr val="000099"/>
                </a:solidFill>
                <a:latin typeface="Times New Roman" pitchFamily="18" charset="0"/>
                <a:ea typeface="標楷體" pitchFamily="65" charset="-120"/>
                <a:cs typeface="Times New Roman" pitchFamily="18" charset="0"/>
              </a:rPr>
              <a:t>(an employment growth rate of 1.0%, and a labor force participation rate of 58.7%).</a:t>
            </a:r>
            <a:endParaRPr kumimoji="0" lang="zh-TW" altLang="en-US" b="0">
              <a:solidFill>
                <a:srgbClr val="000099"/>
              </a:solidFill>
              <a:latin typeface="Times New Roman" pitchFamily="18" charset="0"/>
              <a:ea typeface="標楷體" pitchFamily="65" charset="-120"/>
              <a:cs typeface="Times New Roman" pitchFamily="18" charset="0"/>
            </a:endParaRPr>
          </a:p>
        </p:txBody>
      </p:sp>
      <p:sp>
        <p:nvSpPr>
          <p:cNvPr id="15404" name="Rectangle 63"/>
          <p:cNvSpPr>
            <a:spLocks noChangeArrowheads="1"/>
          </p:cNvSpPr>
          <p:nvPr/>
        </p:nvSpPr>
        <p:spPr bwMode="auto">
          <a:xfrm>
            <a:off x="107950" y="104746"/>
            <a:ext cx="6767513" cy="452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487363" indent="-487363" eaLnBrk="0" hangingPunct="0">
              <a:lnSpc>
                <a:spcPct val="130000"/>
              </a:lnSpc>
              <a:buSzPct val="80000"/>
              <a:tabLst>
                <a:tab pos="1219200" algn="l"/>
                <a:tab pos="1473200" algn="l"/>
                <a:tab pos="1828800" algn="l"/>
                <a:tab pos="2438400" algn="l"/>
                <a:tab pos="3048000" algn="l"/>
                <a:tab pos="3657600" algn="l"/>
              </a:tabLst>
            </a:pPr>
            <a:r>
              <a:rPr kumimoji="0" lang="en-US" altLang="zh-TW" sz="2000" dirty="0">
                <a:solidFill>
                  <a:srgbClr val="800000"/>
                </a:solidFill>
                <a:latin typeface="Times New Roman" pitchFamily="18" charset="0"/>
                <a:ea typeface="標楷體" pitchFamily="65" charset="-120"/>
              </a:rPr>
              <a:t>a. Mid-term Plan (2013-2016)</a:t>
            </a:r>
            <a:endParaRPr kumimoji="0" lang="zh-TW" altLang="en-US" sz="2000" dirty="0">
              <a:solidFill>
                <a:srgbClr val="800000"/>
              </a:solidFill>
              <a:latin typeface="Times New Roman" pitchFamily="18" charset="0"/>
              <a:ea typeface="標楷體" pitchFamily="65" charset="-120"/>
            </a:endParaRPr>
          </a:p>
        </p:txBody>
      </p:sp>
      <p:sp>
        <p:nvSpPr>
          <p:cNvPr id="10" name="Text Box 6"/>
          <p:cNvSpPr txBox="1">
            <a:spLocks noChangeAspect="1" noChangeArrowheads="1"/>
          </p:cNvSpPr>
          <p:nvPr/>
        </p:nvSpPr>
        <p:spPr bwMode="auto">
          <a:xfrm>
            <a:off x="539552" y="620688"/>
            <a:ext cx="8423563" cy="1764000"/>
          </a:xfrm>
          <a:prstGeom prst="rect">
            <a:avLst/>
          </a:prstGeom>
          <a:solidFill>
            <a:srgbClr val="FFDDFF"/>
          </a:solidFill>
          <a:ln>
            <a:noFill/>
          </a:ln>
          <a:effectLst/>
          <a:scene3d>
            <a:camera prst="orthographicFront"/>
            <a:lightRig rig="threePt" dir="t"/>
          </a:scene3d>
          <a:sp3d>
            <a:bevelT w="165100" prst="coolSlant"/>
          </a:sp3d>
          <a:extLst/>
        </p:spPr>
        <p:txBody>
          <a:bodyPr>
            <a:spAutoFit/>
          </a:bodyPr>
          <a:lstStyle>
            <a:lvl1pPr marL="1160463" indent="-1160463"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marL="1179513" indent="-1179513" algn="just" eaLnBrk="1" hangingPunct="1">
              <a:lnSpc>
                <a:spcPct val="110000"/>
              </a:lnSpc>
              <a:spcBef>
                <a:spcPct val="20000"/>
              </a:spcBef>
              <a:buClr>
                <a:srgbClr val="24327A"/>
              </a:buClr>
              <a:defRPr/>
            </a:pPr>
            <a:r>
              <a:rPr kumimoji="0" lang="en-US" altLang="zh-TW" sz="1300" dirty="0">
                <a:solidFill>
                  <a:srgbClr val="000099"/>
                </a:solidFill>
                <a:latin typeface="Times New Roman" pitchFamily="18" charset="0"/>
                <a:ea typeface="標楷體" pitchFamily="65" charset="-120"/>
                <a:cs typeface="Times New Roman" pitchFamily="18" charset="0"/>
              </a:rPr>
              <a:t>   </a:t>
            </a:r>
            <a:r>
              <a:rPr kumimoji="0" lang="en-US" altLang="zh-TW" sz="1400" dirty="0">
                <a:solidFill>
                  <a:srgbClr val="000099"/>
                </a:solidFill>
                <a:latin typeface="Times New Roman" pitchFamily="18" charset="0"/>
                <a:ea typeface="標楷體" pitchFamily="65" charset="-120"/>
                <a:cs typeface="Times New Roman" pitchFamily="18" charset="0"/>
              </a:rPr>
              <a:t>Policy frame: </a:t>
            </a:r>
            <a:r>
              <a:rPr kumimoji="0" lang="en-US" altLang="zh-TW" sz="1400" b="0" dirty="0">
                <a:solidFill>
                  <a:srgbClr val="000099"/>
                </a:solidFill>
                <a:latin typeface="Times New Roman" pitchFamily="18" charset="0"/>
                <a:ea typeface="標楷體" pitchFamily="65" charset="-120"/>
                <a:cs typeface="Times New Roman" pitchFamily="18" charset="0"/>
              </a:rPr>
              <a:t>Responding to subjective and objective conditions and challenges at home and abroad; adhering to the governing ideal of creating a prosperous, harmonious and sustainable Taiwan as enunciated in the Golden Decade National Vision; working all out to implement the Economic Power-up Plan, the Free Economic Demonstration Zone plan, and other plans, programs and projects; and through innovation, opening and structural adjustment, along with stepped up institutional adjustment and regulatory loosening, striving to raise Taiwan’s economic growth potential, and ensure the greater inclusivity and sustainability of Taiwan’s economy. </a:t>
            </a:r>
            <a:endParaRPr kumimoji="0" lang="zh-TW" altLang="en-US" sz="1400" b="0" dirty="0">
              <a:solidFill>
                <a:srgbClr val="000099"/>
              </a:solidFill>
              <a:latin typeface="Times New Roman" pitchFamily="18" charset="0"/>
              <a:ea typeface="標楷體" pitchFamily="65" charset="-120"/>
              <a:cs typeface="Times New Roman" pitchFamily="18" charset="0"/>
            </a:endParaRPr>
          </a:p>
        </p:txBody>
      </p:sp>
      <p:sp>
        <p:nvSpPr>
          <p:cNvPr id="12" name="投影片編號版面配置區 6"/>
          <p:cNvSpPr txBox="1">
            <a:spLocks noGrp="1"/>
          </p:cNvSpPr>
          <p:nvPr/>
        </p:nvSpPr>
        <p:spPr bwMode="auto">
          <a:xfrm>
            <a:off x="6997700" y="6381750"/>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algn="r">
              <a:defRPr/>
            </a:pPr>
            <a:fld id="{5046FA06-302A-406F-B88F-B85D5C7B8C85}" type="slidenum">
              <a:rPr kumimoji="0" lang="en-US" altLang="zh-TW" sz="1400" b="0">
                <a:latin typeface="Times New Roman" pitchFamily="18" charset="0"/>
                <a:ea typeface="+mn-ea"/>
                <a:cs typeface="Times New Roman" pitchFamily="18" charset="0"/>
              </a:rPr>
              <a:pPr algn="r">
                <a:defRPr/>
              </a:pPr>
              <a:t>13</a:t>
            </a:fld>
            <a:endParaRPr kumimoji="0" lang="en-US" altLang="zh-TW" sz="1400" b="0" dirty="0">
              <a:latin typeface="Times New Roman" pitchFamily="18" charset="0"/>
              <a:ea typeface="+mn-ea"/>
              <a:cs typeface="Times New Roman" pitchFamily="18"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3"/>
          <p:cNvSpPr>
            <a:spLocks noChangeArrowheads="1"/>
          </p:cNvSpPr>
          <p:nvPr/>
        </p:nvSpPr>
        <p:spPr bwMode="auto">
          <a:xfrm>
            <a:off x="250825" y="104746"/>
            <a:ext cx="6769100" cy="452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487363" indent="-487363" eaLnBrk="0" hangingPunct="0">
              <a:lnSpc>
                <a:spcPct val="130000"/>
              </a:lnSpc>
              <a:buSzPct val="80000"/>
              <a:tabLst>
                <a:tab pos="1219200" algn="l"/>
                <a:tab pos="1473200" algn="l"/>
                <a:tab pos="1828800" algn="l"/>
                <a:tab pos="2438400" algn="l"/>
                <a:tab pos="3048000" algn="l"/>
                <a:tab pos="3657600" algn="l"/>
              </a:tabLst>
            </a:pPr>
            <a:r>
              <a:rPr kumimoji="0" lang="en-US" altLang="zh-TW" sz="2000" dirty="0">
                <a:solidFill>
                  <a:srgbClr val="800000"/>
                </a:solidFill>
                <a:latin typeface="Times New Roman" pitchFamily="18" charset="0"/>
                <a:ea typeface="標楷體" pitchFamily="65" charset="-120"/>
              </a:rPr>
              <a:t>b. Annual Plan for 2013</a:t>
            </a:r>
            <a:endParaRPr kumimoji="0" lang="zh-TW" altLang="en-US" sz="2000" dirty="0">
              <a:solidFill>
                <a:srgbClr val="800000"/>
              </a:solidFill>
              <a:latin typeface="Times New Roman" pitchFamily="18" charset="0"/>
              <a:ea typeface="標楷體" pitchFamily="65" charset="-120"/>
            </a:endParaRPr>
          </a:p>
        </p:txBody>
      </p:sp>
      <p:graphicFrame>
        <p:nvGraphicFramePr>
          <p:cNvPr id="44127" name="Group 95"/>
          <p:cNvGraphicFramePr>
            <a:graphicFrameLocks noGrp="1"/>
          </p:cNvGraphicFramePr>
          <p:nvPr>
            <p:extLst>
              <p:ext uri="{D42A27DB-BD31-4B8C-83A1-F6EECF244321}">
                <p14:modId xmlns:p14="http://schemas.microsoft.com/office/powerpoint/2010/main" val="626611323"/>
              </p:ext>
            </p:extLst>
          </p:nvPr>
        </p:nvGraphicFramePr>
        <p:xfrm>
          <a:off x="3779838" y="2525713"/>
          <a:ext cx="5040312" cy="3748088"/>
        </p:xfrm>
        <a:graphic>
          <a:graphicData uri="http://schemas.openxmlformats.org/drawingml/2006/table">
            <a:tbl>
              <a:tblPr/>
              <a:tblGrid>
                <a:gridCol w="2232025"/>
                <a:gridCol w="762000"/>
                <a:gridCol w="762000"/>
                <a:gridCol w="1284287"/>
              </a:tblGrid>
              <a:tr h="509588">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endParaRPr kumimoji="1" lang="zh-TW" altLang="zh-TW" sz="1000" b="1" i="0" u="none" strike="noStrike" cap="none" normalizeH="0" baseline="0" smtClean="0">
                        <a:ln>
                          <a:noFill/>
                        </a:ln>
                        <a:solidFill>
                          <a:schemeClr val="tx1"/>
                        </a:solidFill>
                        <a:effectLst/>
                        <a:latin typeface="Times New Roman" pitchFamily="18" charset="0"/>
                        <a:ea typeface="標楷體" pitchFamily="65" charset="-120"/>
                        <a:cs typeface="Arial Unicode MS" pitchFamily="34" charset="-120"/>
                      </a:endParaRPr>
                    </a:p>
                  </a:txBody>
                  <a:tcPr marL="0" marR="0" marT="0" marB="0" anchor="ctr" horzOverflow="overflow">
                    <a:lnL>
                      <a:noFill/>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FE7"/>
                    </a:solidFill>
                  </a:tcPr>
                </a:tc>
                <a:tc gridSpan="2">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1" lang="en-US" altLang="zh-TW" sz="10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Real growth rate (%)</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FE7"/>
                    </a:solidFill>
                  </a:tcPr>
                </a:tc>
                <a:tc h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1" lang="en-US" altLang="zh-TW" sz="10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Contributions to economic growth rate (percentage points)</a:t>
                      </a:r>
                    </a:p>
                  </a:txBody>
                  <a:tcPr marL="0" marR="0" marT="0" marB="0" anchor="ctr" horzOverflow="overflow">
                    <a:lnL w="12700"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FE7"/>
                    </a:solidFill>
                  </a:tcPr>
                </a:tc>
              </a:tr>
              <a:tr h="269875">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1" lang="en-US" altLang="zh-TW" sz="10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GDP</a:t>
                      </a:r>
                    </a:p>
                  </a:txBody>
                  <a:tcPr marL="0" marR="0" marT="0" marB="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FEEDDE"/>
                    </a:solidFill>
                  </a:tcPr>
                </a:tc>
                <a:tc>
                  <a:txBody>
                    <a:bodyPr/>
                    <a:lstStyle/>
                    <a:p>
                      <a:pPr marL="0" marR="0" lvl="0" indent="0" algn="r" defTabSz="625475" rtl="0" eaLnBrk="1" fontAlgn="base" latinLnBrk="0" hangingPunct="1">
                        <a:lnSpc>
                          <a:spcPct val="100000"/>
                        </a:lnSpc>
                        <a:spcBef>
                          <a:spcPct val="0"/>
                        </a:spcBef>
                        <a:spcAft>
                          <a:spcPct val="0"/>
                        </a:spcAft>
                        <a:buClrTx/>
                        <a:buSzPct val="100000"/>
                        <a:buFontTx/>
                        <a:buNone/>
                        <a:tabLst>
                          <a:tab pos="625475" algn="l"/>
                        </a:tabLst>
                      </a:pPr>
                      <a:r>
                        <a:rPr kumimoji="1" lang="en-US" altLang="zh-TW" sz="1000" b="1" i="0" u="none" strike="noStrike" cap="none" normalizeH="0" baseline="0" smtClean="0">
                          <a:ln>
                            <a:noFill/>
                          </a:ln>
                          <a:solidFill>
                            <a:schemeClr val="tx1"/>
                          </a:solidFill>
                          <a:effectLst/>
                          <a:latin typeface="Times New Roman" pitchFamily="18" charset="0"/>
                          <a:ea typeface="Arial Unicode MS" pitchFamily="34" charset="-120"/>
                          <a:cs typeface="Arial Unicode MS" pitchFamily="34" charset="-120"/>
                        </a:rPr>
                        <a:t>3.80</a:t>
                      </a:r>
                    </a:p>
                  </a:txBody>
                  <a:tcPr marL="0" marR="71996" marT="0" marB="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FEEDDE"/>
                    </a:solidFill>
                  </a:tcPr>
                </a:tc>
                <a:tc>
                  <a:txBody>
                    <a:bodyPr/>
                    <a:lstStyle/>
                    <a:p>
                      <a:pPr marL="0" marR="0" lvl="0" indent="0" algn="l" defTabSz="625475" rtl="0" eaLnBrk="1" fontAlgn="base" latinLnBrk="0" hangingPunct="1">
                        <a:lnSpc>
                          <a:spcPct val="100000"/>
                        </a:lnSpc>
                        <a:spcBef>
                          <a:spcPct val="0"/>
                        </a:spcBef>
                        <a:spcAft>
                          <a:spcPct val="0"/>
                        </a:spcAft>
                        <a:buClrTx/>
                        <a:buSzPct val="100000"/>
                        <a:buFontTx/>
                        <a:buNone/>
                        <a:tabLst>
                          <a:tab pos="625475" algn="l"/>
                        </a:tabLst>
                      </a:pPr>
                      <a:r>
                        <a:rPr kumimoji="1" lang="en-US" altLang="zh-TW" sz="1000" b="1" i="0" u="none" strike="noStrike" cap="none" normalizeH="0" baseline="0" smtClean="0">
                          <a:ln>
                            <a:noFill/>
                          </a:ln>
                          <a:solidFill>
                            <a:schemeClr val="tx1"/>
                          </a:solidFill>
                          <a:effectLst/>
                          <a:latin typeface="Times New Roman" pitchFamily="18" charset="0"/>
                          <a:ea typeface="Arial Unicode MS" pitchFamily="34" charset="-120"/>
                          <a:cs typeface="Arial Unicode MS" pitchFamily="34" charset="-120"/>
                        </a:rPr>
                        <a:t>(3.15)</a:t>
                      </a:r>
                    </a:p>
                  </a:txBody>
                  <a:tcPr marL="35998" marR="0" marT="0" marB="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FEEDDE"/>
                    </a:solidFill>
                  </a:tcPr>
                </a:tc>
                <a:tc>
                  <a:txBody>
                    <a:bodyPr/>
                    <a:lstStyle/>
                    <a:p>
                      <a:pPr marL="0" marR="0" lvl="0" indent="0" algn="r" defTabSz="914400" rtl="0" eaLnBrk="1" fontAlgn="base" latinLnBrk="0" hangingPunct="1">
                        <a:lnSpc>
                          <a:spcPct val="100000"/>
                        </a:lnSpc>
                        <a:spcBef>
                          <a:spcPct val="0"/>
                        </a:spcBef>
                        <a:spcAft>
                          <a:spcPct val="0"/>
                        </a:spcAft>
                        <a:buClrTx/>
                        <a:buSzPct val="100000"/>
                        <a:buFontTx/>
                        <a:buNone/>
                        <a:tabLst/>
                      </a:pPr>
                      <a:r>
                        <a:rPr kumimoji="1" lang="en-US" altLang="zh-TW" sz="1000" b="1"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3.80</a:t>
                      </a:r>
                    </a:p>
                  </a:txBody>
                  <a:tcPr marL="0" marR="503975" marT="0" marB="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FEEDDE"/>
                    </a:solidFill>
                  </a:tcPr>
                </a:tc>
              </a:tr>
              <a:tr h="269875">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1" lang="zh-TW" altLang="en-US" sz="10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　</a:t>
                      </a:r>
                      <a:r>
                        <a:rPr kumimoji="1" lang="en-US" altLang="zh-TW" sz="10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Domestic demand</a:t>
                      </a:r>
                    </a:p>
                  </a:txBody>
                  <a:tcPr marL="0" marR="0" marT="0" marB="0" anchor="ctr" horzOverflow="overflow">
                    <a:lnL>
                      <a:noFill/>
                    </a:lnL>
                    <a:lnR w="12700" cap="flat" cmpd="sng" algn="ctr">
                      <a:solidFill>
                        <a:schemeClr val="tx1"/>
                      </a:solidFill>
                      <a:prstDash val="solid"/>
                      <a:round/>
                      <a:headEnd type="none" w="med" len="med"/>
                      <a:tailEnd type="none" w="med" len="med"/>
                    </a:lnR>
                    <a:lnT>
                      <a:noFill/>
                    </a:lnT>
                    <a:lnB w="28575" cap="flat" cmpd="sng" algn="ctr">
                      <a:solidFill>
                        <a:srgbClr val="FF0000"/>
                      </a:solidFill>
                      <a:prstDash val="solid"/>
                      <a:round/>
                      <a:headEnd type="none" w="med" len="med"/>
                      <a:tailEnd type="none" w="med" len="med"/>
                    </a:lnB>
                    <a:lnTlToBr>
                      <a:noFill/>
                    </a:lnTlToBr>
                    <a:lnBlToTr>
                      <a:noFill/>
                    </a:lnBlToTr>
                    <a:solidFill>
                      <a:srgbClr val="FEEDDE"/>
                    </a:solidFill>
                  </a:tcPr>
                </a:tc>
                <a:tc>
                  <a:txBody>
                    <a:bodyPr/>
                    <a:lstStyle/>
                    <a:p>
                      <a:pPr marL="0" marR="0" lvl="0" indent="0" algn="r" defTabSz="914400" rtl="0" eaLnBrk="1" fontAlgn="base" latinLnBrk="0" hangingPunct="1">
                        <a:lnSpc>
                          <a:spcPct val="100000"/>
                        </a:lnSpc>
                        <a:spcBef>
                          <a:spcPct val="0"/>
                        </a:spcBef>
                        <a:spcAft>
                          <a:spcPct val="0"/>
                        </a:spcAft>
                        <a:buClrTx/>
                        <a:buSzPct val="100000"/>
                        <a:buFontTx/>
                        <a:buNone/>
                        <a:tabLst>
                          <a:tab pos="625475" algn="l"/>
                        </a:tabLst>
                      </a:pPr>
                      <a:r>
                        <a:rPr kumimoji="1" lang="en-US" altLang="zh-TW" sz="1000" b="1" i="0" u="none" strike="noStrike" cap="none" normalizeH="0" baseline="0" smtClean="0">
                          <a:ln>
                            <a:noFill/>
                          </a:ln>
                          <a:solidFill>
                            <a:schemeClr val="tx1"/>
                          </a:solidFill>
                          <a:effectLst/>
                          <a:latin typeface="Times New Roman" pitchFamily="18" charset="0"/>
                          <a:ea typeface="Arial Unicode MS" pitchFamily="34" charset="-120"/>
                          <a:cs typeface="Arial Unicode MS" pitchFamily="34" charset="-120"/>
                        </a:rPr>
                        <a:t>3.02</a:t>
                      </a:r>
                    </a:p>
                  </a:txBody>
                  <a:tcPr marL="0" marR="71996" marT="0" marB="0" anchor="ctr" horzOverflow="overflow">
                    <a:lnL w="12700" cap="flat" cmpd="sng" algn="ctr">
                      <a:solidFill>
                        <a:schemeClr val="tx1"/>
                      </a:solidFill>
                      <a:prstDash val="solid"/>
                      <a:round/>
                      <a:headEnd type="none" w="med" len="med"/>
                      <a:tailEnd type="none" w="med" len="med"/>
                    </a:lnL>
                    <a:lnR>
                      <a:noFill/>
                    </a:lnR>
                    <a:lnT>
                      <a:noFill/>
                    </a:lnT>
                    <a:lnB w="28575" cap="flat" cmpd="sng" algn="ctr">
                      <a:solidFill>
                        <a:srgbClr val="FF0000"/>
                      </a:solidFill>
                      <a:prstDash val="solid"/>
                      <a:round/>
                      <a:headEnd type="none" w="med" len="med"/>
                      <a:tailEnd type="none" w="med" len="med"/>
                    </a:lnB>
                    <a:lnTlToBr>
                      <a:noFill/>
                    </a:lnTlToBr>
                    <a:lnBlToTr>
                      <a:noFill/>
                    </a:lnBlToTr>
                    <a:solidFill>
                      <a:srgbClr val="FEEDDE"/>
                    </a:solidFill>
                  </a:tcPr>
                </a:tc>
                <a:tc>
                  <a:txBody>
                    <a:bodyPr/>
                    <a:lstStyle/>
                    <a:p>
                      <a:pPr marL="0" marR="0" lvl="0" indent="0" algn="l" defTabSz="625475" rtl="0" eaLnBrk="1" fontAlgn="base" latinLnBrk="0" hangingPunct="1">
                        <a:lnSpc>
                          <a:spcPct val="100000"/>
                        </a:lnSpc>
                        <a:spcBef>
                          <a:spcPct val="0"/>
                        </a:spcBef>
                        <a:spcAft>
                          <a:spcPct val="0"/>
                        </a:spcAft>
                        <a:buClrTx/>
                        <a:buSzPct val="100000"/>
                        <a:buFontTx/>
                        <a:buNone/>
                        <a:tabLst>
                          <a:tab pos="625475" algn="l"/>
                        </a:tabLst>
                      </a:pPr>
                      <a:r>
                        <a:rPr kumimoji="1" lang="en-US" altLang="zh-TW" sz="1000" b="1" i="0" u="none" strike="noStrike" cap="none" normalizeH="0" baseline="0" smtClean="0">
                          <a:ln>
                            <a:noFill/>
                          </a:ln>
                          <a:solidFill>
                            <a:schemeClr val="tx1"/>
                          </a:solidFill>
                          <a:effectLst/>
                          <a:latin typeface="Times New Roman" pitchFamily="18" charset="0"/>
                          <a:ea typeface="Arial Unicode MS" pitchFamily="34" charset="-120"/>
                          <a:cs typeface="Arial Unicode MS" pitchFamily="34" charset="-120"/>
                        </a:rPr>
                        <a:t>(1.82)</a:t>
                      </a:r>
                    </a:p>
                  </a:txBody>
                  <a:tcPr marL="35998" marR="0" marT="0" marB="0" anchor="ctr" horzOverflow="overflow">
                    <a:lnL>
                      <a:noFill/>
                    </a:lnL>
                    <a:lnR w="12700" cap="flat" cmpd="sng" algn="ctr">
                      <a:solidFill>
                        <a:schemeClr val="tx1"/>
                      </a:solidFill>
                      <a:prstDash val="solid"/>
                      <a:round/>
                      <a:headEnd type="none" w="med" len="med"/>
                      <a:tailEnd type="none" w="med" len="med"/>
                    </a:lnR>
                    <a:lnT>
                      <a:noFill/>
                    </a:lnT>
                    <a:lnB w="28575" cap="flat" cmpd="sng" algn="ctr">
                      <a:solidFill>
                        <a:srgbClr val="FF0000"/>
                      </a:solidFill>
                      <a:prstDash val="solid"/>
                      <a:round/>
                      <a:headEnd type="none" w="med" len="med"/>
                      <a:tailEnd type="none" w="med" len="med"/>
                    </a:lnB>
                    <a:lnTlToBr>
                      <a:noFill/>
                    </a:lnTlToBr>
                    <a:lnBlToTr>
                      <a:noFill/>
                    </a:lnBlToTr>
                    <a:solidFill>
                      <a:srgbClr val="FEEDDE"/>
                    </a:solidFill>
                  </a:tcPr>
                </a:tc>
                <a:tc>
                  <a:txBody>
                    <a:bodyPr/>
                    <a:lstStyle/>
                    <a:p>
                      <a:pPr marL="0" marR="0" lvl="0" indent="0" algn="r" defTabSz="914400" rtl="0" eaLnBrk="1" fontAlgn="base" latinLnBrk="0" hangingPunct="1">
                        <a:lnSpc>
                          <a:spcPct val="100000"/>
                        </a:lnSpc>
                        <a:spcBef>
                          <a:spcPct val="0"/>
                        </a:spcBef>
                        <a:spcAft>
                          <a:spcPct val="0"/>
                        </a:spcAft>
                        <a:buClrTx/>
                        <a:buSzPct val="100000"/>
                        <a:buFontTx/>
                        <a:buNone/>
                        <a:tabLst/>
                      </a:pPr>
                      <a:r>
                        <a:rPr kumimoji="1" lang="en-US" altLang="zh-TW" sz="1000" b="1" i="0" u="none" strike="noStrike" cap="none" normalizeH="0" baseline="0" smtClean="0">
                          <a:ln>
                            <a:noFill/>
                          </a:ln>
                          <a:solidFill>
                            <a:schemeClr val="tx1"/>
                          </a:solidFill>
                          <a:effectLst/>
                          <a:latin typeface="Times New Roman" pitchFamily="18" charset="0"/>
                          <a:ea typeface="Arial Unicode MS" pitchFamily="34" charset="-120"/>
                          <a:cs typeface="Arial Unicode MS" pitchFamily="34" charset="-120"/>
                        </a:rPr>
                        <a:t>2.45</a:t>
                      </a:r>
                    </a:p>
                  </a:txBody>
                  <a:tcPr marL="0" marR="503975" marT="0" marB="0" anchor="ctr" horzOverflow="overflow">
                    <a:lnL w="12700" cap="flat" cmpd="sng" algn="ctr">
                      <a:solidFill>
                        <a:schemeClr val="tx1"/>
                      </a:solidFill>
                      <a:prstDash val="solid"/>
                      <a:round/>
                      <a:headEnd type="none" w="med" len="med"/>
                      <a:tailEnd type="none" w="med" len="med"/>
                    </a:lnL>
                    <a:lnR>
                      <a:noFill/>
                    </a:lnR>
                    <a:lnT>
                      <a:noFill/>
                    </a:lnT>
                    <a:lnB w="28575" cap="flat" cmpd="sng" algn="ctr">
                      <a:solidFill>
                        <a:srgbClr val="FF0000"/>
                      </a:solidFill>
                      <a:prstDash val="solid"/>
                      <a:round/>
                      <a:headEnd type="none" w="med" len="med"/>
                      <a:tailEnd type="none" w="med" len="med"/>
                    </a:lnB>
                    <a:lnTlToBr>
                      <a:noFill/>
                    </a:lnTlToBr>
                    <a:lnBlToTr>
                      <a:noFill/>
                    </a:lnBlToTr>
                    <a:solidFill>
                      <a:srgbClr val="FEEDDE"/>
                    </a:solidFill>
                  </a:tcPr>
                </a:tc>
              </a:tr>
              <a:tr h="269875">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1" lang="zh-TW" altLang="en-US" sz="1000" b="1" i="0" u="none" strike="noStrike" cap="none" normalizeH="0" baseline="0" smtClean="0">
                          <a:ln>
                            <a:noFill/>
                          </a:ln>
                          <a:solidFill>
                            <a:srgbClr val="0000FF"/>
                          </a:solidFill>
                          <a:effectLst/>
                          <a:latin typeface="Times New Roman" pitchFamily="18" charset="0"/>
                          <a:ea typeface="標楷體" pitchFamily="65" charset="-120"/>
                          <a:cs typeface="Times New Roman" pitchFamily="18" charset="0"/>
                        </a:rPr>
                        <a:t>　　</a:t>
                      </a:r>
                      <a:r>
                        <a:rPr kumimoji="1" lang="en-US" altLang="zh-TW" sz="1000" b="1" i="0" u="none" strike="noStrike" cap="none" normalizeH="0" baseline="0" smtClean="0">
                          <a:ln>
                            <a:noFill/>
                          </a:ln>
                          <a:solidFill>
                            <a:srgbClr val="0000FF"/>
                          </a:solidFill>
                          <a:effectLst/>
                          <a:latin typeface="Times New Roman" pitchFamily="18" charset="0"/>
                          <a:ea typeface="標楷體" pitchFamily="65" charset="-120"/>
                          <a:cs typeface="Times New Roman" pitchFamily="18" charset="0"/>
                        </a:rPr>
                        <a:t>Private consumption</a:t>
                      </a:r>
                    </a:p>
                  </a:txBody>
                  <a:tcPr marL="0" marR="0" marT="0" marB="0" anchor="ctr" horzOverflow="overflow">
                    <a:lnL w="28575" cap="flat" cmpd="sng" algn="ctr">
                      <a:solidFill>
                        <a:srgbClr val="FF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solidFill>
                      <a:srgbClr val="FEEDDE"/>
                    </a:solidFill>
                  </a:tcPr>
                </a:tc>
                <a:tc>
                  <a:txBody>
                    <a:bodyPr/>
                    <a:lstStyle/>
                    <a:p>
                      <a:pPr marL="0" marR="0" lvl="0" indent="0" algn="r" defTabSz="914400" rtl="0" eaLnBrk="1" fontAlgn="base" latinLnBrk="0" hangingPunct="1">
                        <a:lnSpc>
                          <a:spcPct val="100000"/>
                        </a:lnSpc>
                        <a:spcBef>
                          <a:spcPct val="0"/>
                        </a:spcBef>
                        <a:spcAft>
                          <a:spcPct val="0"/>
                        </a:spcAft>
                        <a:buClrTx/>
                        <a:buSzPct val="100000"/>
                        <a:buFontTx/>
                        <a:buNone/>
                        <a:tabLst>
                          <a:tab pos="625475" algn="l"/>
                        </a:tabLst>
                      </a:pPr>
                      <a:r>
                        <a:rPr kumimoji="1" lang="en-US" altLang="zh-TW" sz="1000" b="1" i="0" u="none" strike="noStrike" cap="none" normalizeH="0" baseline="0" smtClean="0">
                          <a:ln>
                            <a:noFill/>
                          </a:ln>
                          <a:solidFill>
                            <a:srgbClr val="0000FF"/>
                          </a:solidFill>
                          <a:effectLst/>
                          <a:latin typeface="Times New Roman" pitchFamily="18" charset="0"/>
                          <a:ea typeface="Arial Unicode MS" pitchFamily="34" charset="-120"/>
                          <a:cs typeface="Arial Unicode MS" pitchFamily="34" charset="-120"/>
                        </a:rPr>
                        <a:t>2.06</a:t>
                      </a:r>
                    </a:p>
                  </a:txBody>
                  <a:tcPr marL="0" marR="71996" marT="0" marB="0" anchor="ctr" horzOverflow="overflow">
                    <a:lnL w="12700" cap="flat" cmpd="sng" algn="ctr">
                      <a:solidFill>
                        <a:schemeClr val="tx1"/>
                      </a:solidFill>
                      <a:prstDash val="solid"/>
                      <a:round/>
                      <a:headEnd type="none" w="med" len="med"/>
                      <a:tailEnd type="none" w="med" len="med"/>
                    </a:lnL>
                    <a:lnR>
                      <a:noFill/>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solidFill>
                      <a:srgbClr val="FEEDDE"/>
                    </a:solidFill>
                  </a:tcPr>
                </a:tc>
                <a:tc>
                  <a:txBody>
                    <a:bodyPr/>
                    <a:lstStyle/>
                    <a:p>
                      <a:pPr marL="0" marR="0" lvl="0" indent="0" algn="l" defTabSz="625475" rtl="0" eaLnBrk="1" fontAlgn="base" latinLnBrk="0" hangingPunct="1">
                        <a:lnSpc>
                          <a:spcPct val="100000"/>
                        </a:lnSpc>
                        <a:spcBef>
                          <a:spcPct val="0"/>
                        </a:spcBef>
                        <a:spcAft>
                          <a:spcPct val="0"/>
                        </a:spcAft>
                        <a:buClrTx/>
                        <a:buSzPct val="100000"/>
                        <a:buFontTx/>
                        <a:buNone/>
                        <a:tabLst>
                          <a:tab pos="625475" algn="l"/>
                        </a:tabLst>
                      </a:pPr>
                      <a:r>
                        <a:rPr kumimoji="1" lang="en-US" altLang="zh-TW" sz="1000" b="1" i="0" u="none" strike="noStrike" cap="none" normalizeH="0" baseline="0" smtClean="0">
                          <a:ln>
                            <a:noFill/>
                          </a:ln>
                          <a:solidFill>
                            <a:schemeClr val="tx1"/>
                          </a:solidFill>
                          <a:effectLst/>
                          <a:latin typeface="Times New Roman" pitchFamily="18" charset="0"/>
                          <a:ea typeface="Arial Unicode MS" pitchFamily="34" charset="-120"/>
                          <a:cs typeface="Arial Unicode MS" pitchFamily="34" charset="-120"/>
                        </a:rPr>
                        <a:t>(1.45)</a:t>
                      </a:r>
                    </a:p>
                  </a:txBody>
                  <a:tcPr marL="35998" marR="0" marT="0" marB="0" anchor="ctr" horzOverflow="overflow">
                    <a:lnL>
                      <a:noFill/>
                    </a:lnL>
                    <a:lnR w="12700"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solidFill>
                      <a:srgbClr val="FEEDDE"/>
                    </a:solidFill>
                  </a:tcPr>
                </a:tc>
                <a:tc>
                  <a:txBody>
                    <a:bodyPr/>
                    <a:lstStyle/>
                    <a:p>
                      <a:pPr marL="0" marR="0" lvl="0" indent="0" algn="r" defTabSz="914400" rtl="0" eaLnBrk="1" fontAlgn="base" latinLnBrk="0" hangingPunct="1">
                        <a:lnSpc>
                          <a:spcPct val="100000"/>
                        </a:lnSpc>
                        <a:spcBef>
                          <a:spcPct val="0"/>
                        </a:spcBef>
                        <a:spcAft>
                          <a:spcPct val="0"/>
                        </a:spcAft>
                        <a:buClrTx/>
                        <a:buSzPct val="100000"/>
                        <a:buFontTx/>
                        <a:buNone/>
                        <a:tabLst/>
                      </a:pPr>
                      <a:r>
                        <a:rPr kumimoji="1" lang="en-US" altLang="zh-TW" sz="1000" b="1" i="0" u="none" strike="noStrike" cap="none" normalizeH="0" baseline="0" smtClean="0">
                          <a:ln>
                            <a:noFill/>
                          </a:ln>
                          <a:solidFill>
                            <a:schemeClr val="tx1"/>
                          </a:solidFill>
                          <a:effectLst/>
                          <a:latin typeface="Times New Roman" pitchFamily="18" charset="0"/>
                          <a:ea typeface="Arial Unicode MS" pitchFamily="34" charset="-120"/>
                          <a:cs typeface="Arial Unicode MS" pitchFamily="34" charset="-120"/>
                        </a:rPr>
                        <a:t>1.10</a:t>
                      </a:r>
                    </a:p>
                  </a:txBody>
                  <a:tcPr marL="0" marR="503975" marT="0" marB="0" anchor="ctr" horzOverflow="overflow">
                    <a:lnL w="12700" cap="flat" cmpd="sng" algn="ctr">
                      <a:solidFill>
                        <a:schemeClr val="tx1"/>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solidFill>
                      <a:srgbClr val="FEEDDE"/>
                    </a:solidFill>
                  </a:tcPr>
                </a:tc>
              </a:tr>
              <a:tr h="269875">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1" lang="zh-TW" altLang="en-US" sz="10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　　</a:t>
                      </a:r>
                      <a:r>
                        <a:rPr kumimoji="1" lang="en-US" altLang="zh-TW" sz="10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Government consumption</a:t>
                      </a:r>
                    </a:p>
                  </a:txBody>
                  <a:tcPr marL="0" marR="0" marT="0" marB="0" anchor="ctr" horzOverflow="overflow">
                    <a:lnL>
                      <a:noFill/>
                    </a:lnL>
                    <a:lnR w="12700"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a:noFill/>
                    </a:lnB>
                    <a:lnTlToBr>
                      <a:noFill/>
                    </a:lnTlToBr>
                    <a:lnBlToTr>
                      <a:noFill/>
                    </a:lnBlToTr>
                    <a:solidFill>
                      <a:srgbClr val="FEEDDE"/>
                    </a:solidFill>
                  </a:tcPr>
                </a:tc>
                <a:tc>
                  <a:txBody>
                    <a:bodyPr/>
                    <a:lstStyle/>
                    <a:p>
                      <a:pPr marL="0" marR="0" lvl="0" indent="0" algn="r" defTabSz="914400" rtl="0" eaLnBrk="1" fontAlgn="base" latinLnBrk="0" hangingPunct="1">
                        <a:lnSpc>
                          <a:spcPct val="100000"/>
                        </a:lnSpc>
                        <a:spcBef>
                          <a:spcPct val="0"/>
                        </a:spcBef>
                        <a:spcAft>
                          <a:spcPct val="0"/>
                        </a:spcAft>
                        <a:buClrTx/>
                        <a:buSzPct val="100000"/>
                        <a:buFontTx/>
                        <a:buNone/>
                        <a:tabLst>
                          <a:tab pos="625475" algn="l"/>
                        </a:tabLst>
                      </a:pPr>
                      <a:r>
                        <a:rPr kumimoji="1" lang="en-US" altLang="zh-TW" sz="1000" b="1" i="0" u="none" strike="noStrike" cap="none" normalizeH="0" baseline="0" smtClean="0">
                          <a:ln>
                            <a:noFill/>
                          </a:ln>
                          <a:solidFill>
                            <a:schemeClr val="tx1"/>
                          </a:solidFill>
                          <a:effectLst/>
                          <a:latin typeface="Times New Roman" pitchFamily="18" charset="0"/>
                          <a:ea typeface="Arial Unicode MS" pitchFamily="34" charset="-120"/>
                          <a:cs typeface="Arial Unicode MS" pitchFamily="34" charset="-120"/>
                        </a:rPr>
                        <a:t>0.36</a:t>
                      </a:r>
                    </a:p>
                  </a:txBody>
                  <a:tcPr marL="0" marR="71996" marT="0" marB="0" anchor="ctr" horzOverflow="overflow">
                    <a:lnL w="12700" cap="flat" cmpd="sng" algn="ctr">
                      <a:solidFill>
                        <a:schemeClr val="tx1"/>
                      </a:solidFill>
                      <a:prstDash val="solid"/>
                      <a:round/>
                      <a:headEnd type="none" w="med" len="med"/>
                      <a:tailEnd type="none" w="med" len="med"/>
                    </a:lnL>
                    <a:lnR>
                      <a:noFill/>
                    </a:lnR>
                    <a:lnT w="28575" cap="flat" cmpd="sng" algn="ctr">
                      <a:solidFill>
                        <a:srgbClr val="FF0000"/>
                      </a:solidFill>
                      <a:prstDash val="solid"/>
                      <a:round/>
                      <a:headEnd type="none" w="med" len="med"/>
                      <a:tailEnd type="none" w="med" len="med"/>
                    </a:lnT>
                    <a:lnB>
                      <a:noFill/>
                    </a:lnB>
                    <a:lnTlToBr>
                      <a:noFill/>
                    </a:lnTlToBr>
                    <a:lnBlToTr>
                      <a:noFill/>
                    </a:lnBlToTr>
                    <a:solidFill>
                      <a:srgbClr val="FEEDDE"/>
                    </a:solidFill>
                  </a:tcPr>
                </a:tc>
                <a:tc>
                  <a:txBody>
                    <a:bodyPr/>
                    <a:lstStyle/>
                    <a:p>
                      <a:pPr marL="0" marR="0" lvl="0" indent="0" algn="l" defTabSz="625475" rtl="0" eaLnBrk="1" fontAlgn="base" latinLnBrk="0" hangingPunct="1">
                        <a:lnSpc>
                          <a:spcPct val="100000"/>
                        </a:lnSpc>
                        <a:spcBef>
                          <a:spcPct val="0"/>
                        </a:spcBef>
                        <a:spcAft>
                          <a:spcPct val="0"/>
                        </a:spcAft>
                        <a:buClrTx/>
                        <a:buSzPct val="100000"/>
                        <a:buFontTx/>
                        <a:buNone/>
                        <a:tabLst>
                          <a:tab pos="625475" algn="l"/>
                        </a:tabLst>
                      </a:pPr>
                      <a:r>
                        <a:rPr kumimoji="1" lang="en-US" altLang="zh-TW" sz="1000" b="1" i="0" u="none" strike="noStrike" cap="none" normalizeH="0" baseline="0" smtClean="0">
                          <a:ln>
                            <a:noFill/>
                          </a:ln>
                          <a:solidFill>
                            <a:schemeClr val="tx1"/>
                          </a:solidFill>
                          <a:effectLst/>
                          <a:latin typeface="Times New Roman" pitchFamily="18" charset="0"/>
                          <a:ea typeface="Arial Unicode MS" pitchFamily="34" charset="-120"/>
                          <a:cs typeface="Arial Unicode MS" pitchFamily="34" charset="-120"/>
                        </a:rPr>
                        <a:t>(0.43)</a:t>
                      </a:r>
                    </a:p>
                  </a:txBody>
                  <a:tcPr marL="35998" marR="0" marT="0" marB="0" anchor="ctr" horzOverflow="overflow">
                    <a:lnL>
                      <a:noFill/>
                    </a:lnL>
                    <a:lnR w="12700"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a:noFill/>
                    </a:lnB>
                    <a:lnTlToBr>
                      <a:noFill/>
                    </a:lnTlToBr>
                    <a:lnBlToTr>
                      <a:noFill/>
                    </a:lnBlToTr>
                    <a:solidFill>
                      <a:srgbClr val="FEEDDE"/>
                    </a:solidFill>
                  </a:tcPr>
                </a:tc>
                <a:tc>
                  <a:txBody>
                    <a:bodyPr/>
                    <a:lstStyle/>
                    <a:p>
                      <a:pPr marL="0" marR="0" lvl="0" indent="0" algn="r" defTabSz="914400" rtl="0" eaLnBrk="1" fontAlgn="base" latinLnBrk="0" hangingPunct="1">
                        <a:lnSpc>
                          <a:spcPct val="100000"/>
                        </a:lnSpc>
                        <a:spcBef>
                          <a:spcPct val="0"/>
                        </a:spcBef>
                        <a:spcAft>
                          <a:spcPct val="0"/>
                        </a:spcAft>
                        <a:buClrTx/>
                        <a:buSzPct val="100000"/>
                        <a:buFontTx/>
                        <a:buNone/>
                        <a:tabLst/>
                      </a:pPr>
                      <a:r>
                        <a:rPr kumimoji="1" lang="en-US" altLang="zh-TW" sz="1000" b="1" i="0" u="none" strike="noStrike" cap="none" normalizeH="0" baseline="0" smtClean="0">
                          <a:ln>
                            <a:noFill/>
                          </a:ln>
                          <a:solidFill>
                            <a:schemeClr val="tx1"/>
                          </a:solidFill>
                          <a:effectLst/>
                          <a:latin typeface="Times New Roman" pitchFamily="18" charset="0"/>
                          <a:ea typeface="Arial Unicode MS" pitchFamily="34" charset="-120"/>
                          <a:cs typeface="Arial Unicode MS" pitchFamily="34" charset="-120"/>
                        </a:rPr>
                        <a:t>0.04</a:t>
                      </a:r>
                    </a:p>
                  </a:txBody>
                  <a:tcPr marL="0" marR="503975" marT="0" marB="0" anchor="ctr" horzOverflow="overflow">
                    <a:lnL w="12700" cap="flat" cmpd="sng" algn="ctr">
                      <a:solidFill>
                        <a:schemeClr val="tx1"/>
                      </a:solidFill>
                      <a:prstDash val="solid"/>
                      <a:round/>
                      <a:headEnd type="none" w="med" len="med"/>
                      <a:tailEnd type="none" w="med" len="med"/>
                    </a:lnL>
                    <a:lnR>
                      <a:noFill/>
                    </a:lnR>
                    <a:lnT w="28575" cap="flat" cmpd="sng" algn="ctr">
                      <a:solidFill>
                        <a:srgbClr val="FF0000"/>
                      </a:solidFill>
                      <a:prstDash val="solid"/>
                      <a:round/>
                      <a:headEnd type="none" w="med" len="med"/>
                      <a:tailEnd type="none" w="med" len="med"/>
                    </a:lnT>
                    <a:lnB>
                      <a:noFill/>
                    </a:lnB>
                    <a:lnTlToBr>
                      <a:noFill/>
                    </a:lnTlToBr>
                    <a:lnBlToTr>
                      <a:noFill/>
                    </a:lnBlToTr>
                    <a:solidFill>
                      <a:srgbClr val="FEEDDE"/>
                    </a:solidFill>
                  </a:tcPr>
                </a:tc>
              </a:tr>
              <a:tr h="269875">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1" lang="zh-TW" altLang="en-US" sz="10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　　</a:t>
                      </a:r>
                      <a:r>
                        <a:rPr kumimoji="1" lang="en-US" altLang="zh-TW" sz="10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Gross fixed investment</a:t>
                      </a:r>
                      <a:endParaRPr kumimoji="1" lang="zh-TW" altLang="en-US" sz="10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0" marR="0" marT="0" marB="0" anchor="ctr" horzOverflow="overflow">
                    <a:lnL>
                      <a:noFill/>
                    </a:lnL>
                    <a:lnR w="12700" cap="flat" cmpd="sng" algn="ctr">
                      <a:solidFill>
                        <a:schemeClr val="tx1"/>
                      </a:solidFill>
                      <a:prstDash val="solid"/>
                      <a:round/>
                      <a:headEnd type="none" w="med" len="med"/>
                      <a:tailEnd type="none" w="med" len="med"/>
                    </a:lnR>
                    <a:lnT>
                      <a:noFill/>
                    </a:lnT>
                    <a:lnB w="28575" cap="flat" cmpd="sng" algn="ctr">
                      <a:solidFill>
                        <a:srgbClr val="FF0000"/>
                      </a:solidFill>
                      <a:prstDash val="solid"/>
                      <a:round/>
                      <a:headEnd type="none" w="med" len="med"/>
                      <a:tailEnd type="none" w="med" len="med"/>
                    </a:lnB>
                    <a:lnTlToBr>
                      <a:noFill/>
                    </a:lnTlToBr>
                    <a:lnBlToTr>
                      <a:noFill/>
                    </a:lnBlToTr>
                    <a:solidFill>
                      <a:srgbClr val="FEEDDE"/>
                    </a:solidFill>
                  </a:tcPr>
                </a:tc>
                <a:tc>
                  <a:txBody>
                    <a:bodyPr/>
                    <a:lstStyle/>
                    <a:p>
                      <a:pPr marL="0" marR="0" lvl="0" indent="0" algn="r" defTabSz="914400" rtl="0" eaLnBrk="1" fontAlgn="base" latinLnBrk="0" hangingPunct="1">
                        <a:lnSpc>
                          <a:spcPct val="100000"/>
                        </a:lnSpc>
                        <a:spcBef>
                          <a:spcPct val="0"/>
                        </a:spcBef>
                        <a:spcAft>
                          <a:spcPct val="0"/>
                        </a:spcAft>
                        <a:buClrTx/>
                        <a:buSzPct val="100000"/>
                        <a:buFontTx/>
                        <a:buNone/>
                        <a:tabLst>
                          <a:tab pos="625475" algn="l"/>
                        </a:tabLst>
                      </a:pPr>
                      <a:r>
                        <a:rPr kumimoji="1" lang="en-US" altLang="zh-TW" sz="1000" b="1" i="0" u="none" strike="noStrike" cap="none" normalizeH="0" baseline="0" smtClean="0">
                          <a:ln>
                            <a:noFill/>
                          </a:ln>
                          <a:solidFill>
                            <a:schemeClr val="tx1"/>
                          </a:solidFill>
                          <a:effectLst/>
                          <a:latin typeface="Times New Roman" pitchFamily="18" charset="0"/>
                          <a:ea typeface="Arial Unicode MS" pitchFamily="34" charset="-120"/>
                          <a:cs typeface="Arial Unicode MS" pitchFamily="34" charset="-120"/>
                        </a:rPr>
                        <a:t>6.71</a:t>
                      </a:r>
                    </a:p>
                  </a:txBody>
                  <a:tcPr marL="0" marR="71996" marT="0" marB="0" anchor="ctr" horzOverflow="overflow">
                    <a:lnL w="12700" cap="flat" cmpd="sng" algn="ctr">
                      <a:solidFill>
                        <a:schemeClr val="tx1"/>
                      </a:solidFill>
                      <a:prstDash val="solid"/>
                      <a:round/>
                      <a:headEnd type="none" w="med" len="med"/>
                      <a:tailEnd type="none" w="med" len="med"/>
                    </a:lnL>
                    <a:lnR>
                      <a:noFill/>
                    </a:lnR>
                    <a:lnT>
                      <a:noFill/>
                    </a:lnT>
                    <a:lnB w="28575" cap="flat" cmpd="sng" algn="ctr">
                      <a:solidFill>
                        <a:srgbClr val="FF0000"/>
                      </a:solidFill>
                      <a:prstDash val="solid"/>
                      <a:round/>
                      <a:headEnd type="none" w="med" len="med"/>
                      <a:tailEnd type="none" w="med" len="med"/>
                    </a:lnB>
                    <a:lnTlToBr>
                      <a:noFill/>
                    </a:lnTlToBr>
                    <a:lnBlToTr>
                      <a:noFill/>
                    </a:lnBlToTr>
                    <a:solidFill>
                      <a:srgbClr val="FEEDDE"/>
                    </a:solidFill>
                  </a:tcPr>
                </a:tc>
                <a:tc>
                  <a:txBody>
                    <a:bodyPr/>
                    <a:lstStyle/>
                    <a:p>
                      <a:pPr marL="0" marR="0" lvl="0" indent="0" algn="l" defTabSz="625475" rtl="0" eaLnBrk="1" fontAlgn="base" latinLnBrk="0" hangingPunct="1">
                        <a:lnSpc>
                          <a:spcPct val="100000"/>
                        </a:lnSpc>
                        <a:spcBef>
                          <a:spcPct val="0"/>
                        </a:spcBef>
                        <a:spcAft>
                          <a:spcPct val="0"/>
                        </a:spcAft>
                        <a:buClrTx/>
                        <a:buSzPct val="100000"/>
                        <a:buFontTx/>
                        <a:buNone/>
                        <a:tabLst>
                          <a:tab pos="625475" algn="l"/>
                        </a:tabLst>
                      </a:pPr>
                      <a:r>
                        <a:rPr kumimoji="1" lang="en-US" altLang="zh-TW" sz="1000" b="1" i="0" u="none" strike="noStrike" cap="none" normalizeH="0" baseline="0" smtClean="0">
                          <a:ln>
                            <a:noFill/>
                          </a:ln>
                          <a:solidFill>
                            <a:schemeClr val="tx1"/>
                          </a:solidFill>
                          <a:effectLst/>
                          <a:latin typeface="Times New Roman" pitchFamily="18" charset="0"/>
                          <a:ea typeface="Arial Unicode MS" pitchFamily="34" charset="-120"/>
                          <a:cs typeface="Arial Unicode MS" pitchFamily="34" charset="-120"/>
                        </a:rPr>
                        <a:t>(3.01)</a:t>
                      </a:r>
                    </a:p>
                  </a:txBody>
                  <a:tcPr marL="35998" marR="0" marT="0" marB="0" anchor="ctr" horzOverflow="overflow">
                    <a:lnL>
                      <a:noFill/>
                    </a:lnL>
                    <a:lnR w="12700" cap="flat" cmpd="sng" algn="ctr">
                      <a:solidFill>
                        <a:schemeClr val="tx1"/>
                      </a:solidFill>
                      <a:prstDash val="solid"/>
                      <a:round/>
                      <a:headEnd type="none" w="med" len="med"/>
                      <a:tailEnd type="none" w="med" len="med"/>
                    </a:lnR>
                    <a:lnT>
                      <a:noFill/>
                    </a:lnT>
                    <a:lnB w="28575" cap="flat" cmpd="sng" algn="ctr">
                      <a:solidFill>
                        <a:srgbClr val="FF0000"/>
                      </a:solidFill>
                      <a:prstDash val="solid"/>
                      <a:round/>
                      <a:headEnd type="none" w="med" len="med"/>
                      <a:tailEnd type="none" w="med" len="med"/>
                    </a:lnB>
                    <a:lnTlToBr>
                      <a:noFill/>
                    </a:lnTlToBr>
                    <a:lnBlToTr>
                      <a:noFill/>
                    </a:lnBlToTr>
                    <a:solidFill>
                      <a:srgbClr val="FEEDDE"/>
                    </a:solidFill>
                  </a:tcPr>
                </a:tc>
                <a:tc>
                  <a:txBody>
                    <a:bodyPr/>
                    <a:lstStyle/>
                    <a:p>
                      <a:pPr marL="0" marR="0" lvl="0" indent="0" algn="r" defTabSz="914400" rtl="0" eaLnBrk="1" fontAlgn="base" latinLnBrk="0" hangingPunct="1">
                        <a:lnSpc>
                          <a:spcPct val="100000"/>
                        </a:lnSpc>
                        <a:spcBef>
                          <a:spcPct val="0"/>
                        </a:spcBef>
                        <a:spcAft>
                          <a:spcPct val="0"/>
                        </a:spcAft>
                        <a:buClrTx/>
                        <a:buSzPct val="100000"/>
                        <a:buFontTx/>
                        <a:buNone/>
                        <a:tabLst/>
                      </a:pPr>
                      <a:r>
                        <a:rPr kumimoji="1" lang="en-US" altLang="zh-TW" sz="1000" b="1" i="0" u="none" strike="noStrike" cap="none" normalizeH="0" baseline="0" smtClean="0">
                          <a:ln>
                            <a:noFill/>
                          </a:ln>
                          <a:solidFill>
                            <a:schemeClr val="tx1"/>
                          </a:solidFill>
                          <a:effectLst/>
                          <a:latin typeface="Times New Roman" pitchFamily="18" charset="0"/>
                          <a:ea typeface="Arial Unicode MS" pitchFamily="34" charset="-120"/>
                          <a:cs typeface="Arial Unicode MS" pitchFamily="34" charset="-120"/>
                        </a:rPr>
                        <a:t>1.09</a:t>
                      </a:r>
                    </a:p>
                  </a:txBody>
                  <a:tcPr marL="0" marR="503975" marT="0" marB="0" anchor="ctr" horzOverflow="overflow">
                    <a:lnL w="12700" cap="flat" cmpd="sng" algn="ctr">
                      <a:solidFill>
                        <a:schemeClr val="tx1"/>
                      </a:solidFill>
                      <a:prstDash val="solid"/>
                      <a:round/>
                      <a:headEnd type="none" w="med" len="med"/>
                      <a:tailEnd type="none" w="med" len="med"/>
                    </a:lnL>
                    <a:lnR>
                      <a:noFill/>
                    </a:lnR>
                    <a:lnT>
                      <a:noFill/>
                    </a:lnT>
                    <a:lnB w="28575" cap="flat" cmpd="sng" algn="ctr">
                      <a:solidFill>
                        <a:srgbClr val="FF0000"/>
                      </a:solidFill>
                      <a:prstDash val="solid"/>
                      <a:round/>
                      <a:headEnd type="none" w="med" len="med"/>
                      <a:tailEnd type="none" w="med" len="med"/>
                    </a:lnB>
                    <a:lnTlToBr>
                      <a:noFill/>
                    </a:lnTlToBr>
                    <a:lnBlToTr>
                      <a:noFill/>
                    </a:lnBlToTr>
                    <a:solidFill>
                      <a:srgbClr val="FEEDDE"/>
                    </a:solidFill>
                  </a:tcPr>
                </a:tc>
              </a:tr>
              <a:tr h="269875">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1" lang="zh-TW" altLang="en-US" sz="1000" b="1" i="0" u="none" strike="noStrike" cap="none" normalizeH="0" baseline="0" smtClean="0">
                          <a:ln>
                            <a:noFill/>
                          </a:ln>
                          <a:solidFill>
                            <a:srgbClr val="0000FF"/>
                          </a:solidFill>
                          <a:effectLst/>
                          <a:latin typeface="Times New Roman" pitchFamily="18" charset="0"/>
                          <a:ea typeface="標楷體" pitchFamily="65" charset="-120"/>
                          <a:cs typeface="Times New Roman" pitchFamily="18" charset="0"/>
                        </a:rPr>
                        <a:t>　　　</a:t>
                      </a:r>
                      <a:r>
                        <a:rPr kumimoji="1" lang="en-US" altLang="zh-TW" sz="1000" b="1" i="0" u="none" strike="noStrike" cap="none" normalizeH="0" baseline="0" smtClean="0">
                          <a:ln>
                            <a:noFill/>
                          </a:ln>
                          <a:solidFill>
                            <a:srgbClr val="0000FF"/>
                          </a:solidFill>
                          <a:effectLst/>
                          <a:latin typeface="Times New Roman" pitchFamily="18" charset="0"/>
                          <a:ea typeface="標楷體" pitchFamily="65" charset="-120"/>
                          <a:cs typeface="Times New Roman" pitchFamily="18" charset="0"/>
                        </a:rPr>
                        <a:t>Private investment</a:t>
                      </a:r>
                    </a:p>
                  </a:txBody>
                  <a:tcPr marL="0" marR="0" marT="0" marB="0" anchor="ctr" horzOverflow="overflow">
                    <a:lnL w="28575" cap="flat" cmpd="sng" algn="ctr">
                      <a:solidFill>
                        <a:srgbClr val="FF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solidFill>
                      <a:srgbClr val="FEEDDE"/>
                    </a:solidFill>
                  </a:tcPr>
                </a:tc>
                <a:tc>
                  <a:txBody>
                    <a:bodyPr/>
                    <a:lstStyle/>
                    <a:p>
                      <a:pPr marL="0" marR="0" lvl="0" indent="0" algn="r" defTabSz="914400" rtl="0" eaLnBrk="1" fontAlgn="base" latinLnBrk="0" hangingPunct="1">
                        <a:lnSpc>
                          <a:spcPct val="100000"/>
                        </a:lnSpc>
                        <a:spcBef>
                          <a:spcPct val="0"/>
                        </a:spcBef>
                        <a:spcAft>
                          <a:spcPct val="0"/>
                        </a:spcAft>
                        <a:buClrTx/>
                        <a:buSzPct val="100000"/>
                        <a:buFontTx/>
                        <a:buNone/>
                        <a:tabLst>
                          <a:tab pos="625475" algn="l"/>
                        </a:tabLst>
                      </a:pPr>
                      <a:r>
                        <a:rPr kumimoji="1" lang="en-US" altLang="zh-TW" sz="1000" b="1" i="0" u="none" strike="noStrike" cap="none" normalizeH="0" baseline="0" smtClean="0">
                          <a:ln>
                            <a:noFill/>
                          </a:ln>
                          <a:solidFill>
                            <a:srgbClr val="0000FF"/>
                          </a:solidFill>
                          <a:effectLst/>
                          <a:latin typeface="Times New Roman" pitchFamily="18" charset="0"/>
                          <a:ea typeface="Arial Unicode MS" pitchFamily="34" charset="-120"/>
                          <a:cs typeface="Arial Unicode MS" pitchFamily="34" charset="-120"/>
                        </a:rPr>
                        <a:t>10.25</a:t>
                      </a:r>
                    </a:p>
                  </a:txBody>
                  <a:tcPr marL="0" marR="71996" marT="0" marB="0" anchor="ctr" horzOverflow="overflow">
                    <a:lnL w="12700" cap="flat" cmpd="sng" algn="ctr">
                      <a:solidFill>
                        <a:schemeClr val="tx1"/>
                      </a:solidFill>
                      <a:prstDash val="solid"/>
                      <a:round/>
                      <a:headEnd type="none" w="med" len="med"/>
                      <a:tailEnd type="none" w="med" len="med"/>
                    </a:lnL>
                    <a:lnR>
                      <a:noFill/>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solidFill>
                      <a:srgbClr val="FEEDDE"/>
                    </a:solidFill>
                  </a:tcPr>
                </a:tc>
                <a:tc>
                  <a:txBody>
                    <a:bodyPr/>
                    <a:lstStyle/>
                    <a:p>
                      <a:pPr marL="0" marR="0" lvl="0" indent="0" algn="l" defTabSz="625475" rtl="0" eaLnBrk="1" fontAlgn="base" latinLnBrk="0" hangingPunct="1">
                        <a:lnSpc>
                          <a:spcPct val="100000"/>
                        </a:lnSpc>
                        <a:spcBef>
                          <a:spcPct val="0"/>
                        </a:spcBef>
                        <a:spcAft>
                          <a:spcPct val="0"/>
                        </a:spcAft>
                        <a:buClrTx/>
                        <a:buSzPct val="100000"/>
                        <a:buFontTx/>
                        <a:buNone/>
                        <a:tabLst>
                          <a:tab pos="625475" algn="l"/>
                        </a:tabLst>
                      </a:pPr>
                      <a:r>
                        <a:rPr kumimoji="1" lang="en-US" altLang="zh-TW" sz="1000" b="1" i="0" u="none" strike="noStrike" cap="none" normalizeH="0" baseline="0" smtClean="0">
                          <a:ln>
                            <a:noFill/>
                          </a:ln>
                          <a:solidFill>
                            <a:schemeClr val="tx1"/>
                          </a:solidFill>
                          <a:effectLst/>
                          <a:latin typeface="Times New Roman" pitchFamily="18" charset="0"/>
                          <a:ea typeface="Arial Unicode MS" pitchFamily="34" charset="-120"/>
                          <a:cs typeface="Arial Unicode MS" pitchFamily="34" charset="-120"/>
                        </a:rPr>
                        <a:t>(5.51)</a:t>
                      </a:r>
                    </a:p>
                  </a:txBody>
                  <a:tcPr marL="35998" marR="0" marT="0" marB="0" anchor="ctr" horzOverflow="overflow">
                    <a:lnL>
                      <a:noFill/>
                    </a:lnL>
                    <a:lnR w="12700"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solidFill>
                      <a:srgbClr val="FEEDDE"/>
                    </a:solidFill>
                  </a:tcPr>
                </a:tc>
                <a:tc>
                  <a:txBody>
                    <a:bodyPr/>
                    <a:lstStyle/>
                    <a:p>
                      <a:pPr marL="0" marR="0" lvl="0" indent="0" algn="r" defTabSz="914400" rtl="0" eaLnBrk="1" fontAlgn="base" latinLnBrk="0" hangingPunct="1">
                        <a:lnSpc>
                          <a:spcPct val="100000"/>
                        </a:lnSpc>
                        <a:spcBef>
                          <a:spcPct val="0"/>
                        </a:spcBef>
                        <a:spcAft>
                          <a:spcPct val="0"/>
                        </a:spcAft>
                        <a:buClrTx/>
                        <a:buSzPct val="100000"/>
                        <a:buFontTx/>
                        <a:buNone/>
                        <a:tabLst/>
                      </a:pPr>
                      <a:r>
                        <a:rPr kumimoji="1" lang="en-US" altLang="zh-TW" sz="1000" b="1" i="0" u="none" strike="noStrike" cap="none" normalizeH="0" baseline="0" smtClean="0">
                          <a:ln>
                            <a:noFill/>
                          </a:ln>
                          <a:solidFill>
                            <a:schemeClr val="tx1"/>
                          </a:solidFill>
                          <a:effectLst/>
                          <a:latin typeface="Times New Roman" pitchFamily="18" charset="0"/>
                          <a:ea typeface="Arial Unicode MS" pitchFamily="34" charset="-120"/>
                          <a:cs typeface="Arial Unicode MS" pitchFamily="34" charset="-120"/>
                        </a:rPr>
                        <a:t>1.31</a:t>
                      </a:r>
                    </a:p>
                  </a:txBody>
                  <a:tcPr marL="0" marR="503975" marT="0" marB="0" anchor="ctr" horzOverflow="overflow">
                    <a:lnL w="12700" cap="flat" cmpd="sng" algn="ctr">
                      <a:solidFill>
                        <a:schemeClr val="tx1"/>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solidFill>
                      <a:srgbClr val="FEEDDE"/>
                    </a:solidFill>
                  </a:tcPr>
                </a:tc>
              </a:tr>
              <a:tr h="269875">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1" lang="zh-TW" altLang="en-US" sz="10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　　　</a:t>
                      </a:r>
                      <a:r>
                        <a:rPr kumimoji="1" lang="en-US" altLang="zh-TW" sz="10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Government investment</a:t>
                      </a:r>
                    </a:p>
                  </a:txBody>
                  <a:tcPr marL="0" marR="0" marT="0" marB="0" anchor="ctr" horzOverflow="overflow">
                    <a:lnL>
                      <a:noFill/>
                    </a:lnL>
                    <a:lnR w="12700"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a:noFill/>
                    </a:lnB>
                    <a:lnTlToBr>
                      <a:noFill/>
                    </a:lnTlToBr>
                    <a:lnBlToTr>
                      <a:noFill/>
                    </a:lnBlToTr>
                    <a:solidFill>
                      <a:srgbClr val="FEEDDE"/>
                    </a:solidFill>
                  </a:tcPr>
                </a:tc>
                <a:tc>
                  <a:txBody>
                    <a:bodyPr/>
                    <a:lstStyle/>
                    <a:p>
                      <a:pPr marL="0" marR="0" lvl="0" indent="0" algn="r" defTabSz="914400" rtl="0" eaLnBrk="1" fontAlgn="base" latinLnBrk="0" hangingPunct="1">
                        <a:lnSpc>
                          <a:spcPct val="100000"/>
                        </a:lnSpc>
                        <a:spcBef>
                          <a:spcPct val="0"/>
                        </a:spcBef>
                        <a:spcAft>
                          <a:spcPct val="0"/>
                        </a:spcAft>
                        <a:buClrTx/>
                        <a:buSzPct val="100000"/>
                        <a:buFontTx/>
                        <a:buNone/>
                        <a:tabLst>
                          <a:tab pos="625475" algn="l"/>
                        </a:tabLst>
                      </a:pPr>
                      <a:r>
                        <a:rPr kumimoji="1" lang="en-US" altLang="zh-TW" sz="1000" b="1" i="0" u="none" strike="noStrike" cap="none" normalizeH="0" baseline="0" smtClean="0">
                          <a:ln>
                            <a:noFill/>
                          </a:ln>
                          <a:solidFill>
                            <a:schemeClr val="tx1"/>
                          </a:solidFill>
                          <a:effectLst/>
                          <a:latin typeface="Times New Roman" pitchFamily="18" charset="0"/>
                          <a:ea typeface="Arial Unicode MS" pitchFamily="34" charset="-120"/>
                          <a:cs typeface="Arial Unicode MS" pitchFamily="34" charset="-120"/>
                        </a:rPr>
                        <a:t>-8.04</a:t>
                      </a:r>
                    </a:p>
                  </a:txBody>
                  <a:tcPr marL="0" marR="71996" marT="0" marB="0" anchor="ctr" horzOverflow="overflow">
                    <a:lnL w="12700" cap="flat" cmpd="sng" algn="ctr">
                      <a:solidFill>
                        <a:schemeClr val="tx1"/>
                      </a:solidFill>
                      <a:prstDash val="solid"/>
                      <a:round/>
                      <a:headEnd type="none" w="med" len="med"/>
                      <a:tailEnd type="none" w="med" len="med"/>
                    </a:lnL>
                    <a:lnR>
                      <a:noFill/>
                    </a:lnR>
                    <a:lnT w="28575" cap="flat" cmpd="sng" algn="ctr">
                      <a:solidFill>
                        <a:srgbClr val="FF0000"/>
                      </a:solidFill>
                      <a:prstDash val="solid"/>
                      <a:round/>
                      <a:headEnd type="none" w="med" len="med"/>
                      <a:tailEnd type="none" w="med" len="med"/>
                    </a:lnT>
                    <a:lnB>
                      <a:noFill/>
                    </a:lnB>
                    <a:lnTlToBr>
                      <a:noFill/>
                    </a:lnTlToBr>
                    <a:lnBlToTr>
                      <a:noFill/>
                    </a:lnBlToTr>
                    <a:solidFill>
                      <a:srgbClr val="FEEDDE"/>
                    </a:solidFill>
                  </a:tcPr>
                </a:tc>
                <a:tc>
                  <a:txBody>
                    <a:bodyPr/>
                    <a:lstStyle/>
                    <a:p>
                      <a:pPr marL="0" marR="0" lvl="0" indent="0" algn="l" defTabSz="625475" rtl="0" eaLnBrk="1" fontAlgn="base" latinLnBrk="0" hangingPunct="1">
                        <a:lnSpc>
                          <a:spcPct val="100000"/>
                        </a:lnSpc>
                        <a:spcBef>
                          <a:spcPct val="0"/>
                        </a:spcBef>
                        <a:spcAft>
                          <a:spcPct val="0"/>
                        </a:spcAft>
                        <a:buClrTx/>
                        <a:buSzPct val="100000"/>
                        <a:buFontTx/>
                        <a:buNone/>
                        <a:tabLst>
                          <a:tab pos="625475" algn="l"/>
                        </a:tabLst>
                      </a:pPr>
                      <a:r>
                        <a:rPr kumimoji="1" lang="en-US" altLang="zh-TW" sz="1000" b="1" i="0" u="none" strike="noStrike" cap="none" normalizeH="0" baseline="0" smtClean="0">
                          <a:ln>
                            <a:noFill/>
                          </a:ln>
                          <a:solidFill>
                            <a:schemeClr val="tx1"/>
                          </a:solidFill>
                          <a:effectLst/>
                          <a:latin typeface="Times New Roman" pitchFamily="18" charset="0"/>
                          <a:ea typeface="Arial Unicode MS" pitchFamily="34" charset="-120"/>
                          <a:cs typeface="Arial Unicode MS" pitchFamily="34" charset="-120"/>
                        </a:rPr>
                        <a:t>(-8.00)</a:t>
                      </a:r>
                    </a:p>
                  </a:txBody>
                  <a:tcPr marL="35998" marR="0" marT="0" marB="0" anchor="ctr" horzOverflow="overflow">
                    <a:lnL>
                      <a:noFill/>
                    </a:lnL>
                    <a:lnR w="12700"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a:noFill/>
                    </a:lnB>
                    <a:lnTlToBr>
                      <a:noFill/>
                    </a:lnTlToBr>
                    <a:lnBlToTr>
                      <a:noFill/>
                    </a:lnBlToTr>
                    <a:solidFill>
                      <a:srgbClr val="FEEDDE"/>
                    </a:solidFill>
                  </a:tcPr>
                </a:tc>
                <a:tc>
                  <a:txBody>
                    <a:bodyPr/>
                    <a:lstStyle/>
                    <a:p>
                      <a:pPr marL="0" marR="0" lvl="0" indent="0" algn="r" defTabSz="914400" rtl="0" eaLnBrk="1" fontAlgn="base" latinLnBrk="0" hangingPunct="1">
                        <a:lnSpc>
                          <a:spcPct val="100000"/>
                        </a:lnSpc>
                        <a:spcBef>
                          <a:spcPct val="0"/>
                        </a:spcBef>
                        <a:spcAft>
                          <a:spcPct val="0"/>
                        </a:spcAft>
                        <a:buClrTx/>
                        <a:buSzPct val="100000"/>
                        <a:buFontTx/>
                        <a:buNone/>
                        <a:tabLst/>
                      </a:pPr>
                      <a:r>
                        <a:rPr kumimoji="1" lang="en-US" altLang="zh-TW" sz="1000" b="1" i="0" u="none" strike="noStrike" cap="none" normalizeH="0" baseline="0" smtClean="0">
                          <a:ln>
                            <a:noFill/>
                          </a:ln>
                          <a:solidFill>
                            <a:schemeClr val="tx1"/>
                          </a:solidFill>
                          <a:effectLst/>
                          <a:latin typeface="Times New Roman" pitchFamily="18" charset="0"/>
                          <a:ea typeface="Arial Unicode MS" pitchFamily="34" charset="-120"/>
                          <a:cs typeface="Arial Unicode MS" pitchFamily="34" charset="-120"/>
                        </a:rPr>
                        <a:t>-0.19</a:t>
                      </a:r>
                    </a:p>
                  </a:txBody>
                  <a:tcPr marL="0" marR="503975" marT="0" marB="0" anchor="ctr" horzOverflow="overflow">
                    <a:lnL w="12700" cap="flat" cmpd="sng" algn="ctr">
                      <a:solidFill>
                        <a:schemeClr val="tx1"/>
                      </a:solidFill>
                      <a:prstDash val="solid"/>
                      <a:round/>
                      <a:headEnd type="none" w="med" len="med"/>
                      <a:tailEnd type="none" w="med" len="med"/>
                    </a:lnL>
                    <a:lnR>
                      <a:noFill/>
                    </a:lnR>
                    <a:lnT w="28575" cap="flat" cmpd="sng" algn="ctr">
                      <a:solidFill>
                        <a:srgbClr val="FF0000"/>
                      </a:solidFill>
                      <a:prstDash val="solid"/>
                      <a:round/>
                      <a:headEnd type="none" w="med" len="med"/>
                      <a:tailEnd type="none" w="med" len="med"/>
                    </a:lnT>
                    <a:lnB>
                      <a:noFill/>
                    </a:lnB>
                    <a:lnTlToBr>
                      <a:noFill/>
                    </a:lnTlToBr>
                    <a:lnBlToTr>
                      <a:noFill/>
                    </a:lnBlToTr>
                    <a:solidFill>
                      <a:srgbClr val="FEEDDE"/>
                    </a:solidFill>
                  </a:tcPr>
                </a:tc>
              </a:tr>
              <a:tr h="269875">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1" lang="zh-TW" altLang="en-US" sz="10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　　　</a:t>
                      </a:r>
                      <a:r>
                        <a:rPr kumimoji="1" lang="en-US" altLang="zh-TW" sz="10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State enterprise investment</a:t>
                      </a:r>
                    </a:p>
                  </a:txBody>
                  <a:tcPr marL="0" marR="0" marT="0" marB="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EEDDE"/>
                    </a:solidFill>
                  </a:tcPr>
                </a:tc>
                <a:tc>
                  <a:txBody>
                    <a:bodyPr/>
                    <a:lstStyle/>
                    <a:p>
                      <a:pPr marL="0" marR="0" lvl="0" indent="0" algn="r" defTabSz="914400" rtl="0" eaLnBrk="1" fontAlgn="base" latinLnBrk="0" hangingPunct="1">
                        <a:lnSpc>
                          <a:spcPct val="100000"/>
                        </a:lnSpc>
                        <a:spcBef>
                          <a:spcPct val="0"/>
                        </a:spcBef>
                        <a:spcAft>
                          <a:spcPct val="0"/>
                        </a:spcAft>
                        <a:buClrTx/>
                        <a:buSzPct val="100000"/>
                        <a:buFontTx/>
                        <a:buNone/>
                        <a:tabLst>
                          <a:tab pos="625475" algn="l"/>
                        </a:tabLst>
                      </a:pPr>
                      <a:r>
                        <a:rPr kumimoji="1" lang="en-US" altLang="zh-TW" sz="1000" b="1" i="0" u="none" strike="noStrike" cap="none" normalizeH="0" baseline="0" smtClean="0">
                          <a:ln>
                            <a:noFill/>
                          </a:ln>
                          <a:solidFill>
                            <a:schemeClr val="tx1"/>
                          </a:solidFill>
                          <a:effectLst/>
                          <a:latin typeface="Times New Roman" pitchFamily="18" charset="0"/>
                          <a:ea typeface="Arial Unicode MS" pitchFamily="34" charset="-120"/>
                          <a:cs typeface="Arial Unicode MS" pitchFamily="34" charset="-120"/>
                        </a:rPr>
                        <a:t>-1.99</a:t>
                      </a:r>
                    </a:p>
                  </a:txBody>
                  <a:tcPr marL="0" marR="71996" marT="0" marB="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FEEDDE"/>
                    </a:solidFill>
                  </a:tcPr>
                </a:tc>
                <a:tc>
                  <a:txBody>
                    <a:bodyPr/>
                    <a:lstStyle/>
                    <a:p>
                      <a:pPr marL="0" marR="0" lvl="0" indent="0" algn="l" defTabSz="625475" rtl="0" eaLnBrk="1" fontAlgn="base" latinLnBrk="0" hangingPunct="1">
                        <a:lnSpc>
                          <a:spcPct val="100000"/>
                        </a:lnSpc>
                        <a:spcBef>
                          <a:spcPct val="0"/>
                        </a:spcBef>
                        <a:spcAft>
                          <a:spcPct val="0"/>
                        </a:spcAft>
                        <a:buClrTx/>
                        <a:buSzPct val="100000"/>
                        <a:buFontTx/>
                        <a:buNone/>
                        <a:tabLst>
                          <a:tab pos="625475" algn="l"/>
                        </a:tabLst>
                      </a:pPr>
                      <a:r>
                        <a:rPr kumimoji="1" lang="en-US" altLang="zh-TW" sz="1000" b="1" i="0" u="none" strike="noStrike" cap="none" normalizeH="0" baseline="0" smtClean="0">
                          <a:ln>
                            <a:noFill/>
                          </a:ln>
                          <a:solidFill>
                            <a:schemeClr val="tx1"/>
                          </a:solidFill>
                          <a:effectLst/>
                          <a:latin typeface="Times New Roman" pitchFamily="18" charset="0"/>
                          <a:ea typeface="Arial Unicode MS" pitchFamily="34" charset="-120"/>
                          <a:cs typeface="Arial Unicode MS" pitchFamily="34" charset="-120"/>
                        </a:rPr>
                        <a:t>(-1.91)</a:t>
                      </a:r>
                    </a:p>
                  </a:txBody>
                  <a:tcPr marL="35998" marR="0" marT="0" marB="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EEDDE"/>
                    </a:solidFill>
                  </a:tcPr>
                </a:tc>
                <a:tc>
                  <a:txBody>
                    <a:bodyPr/>
                    <a:lstStyle/>
                    <a:p>
                      <a:pPr marL="0" marR="0" lvl="0" indent="0" algn="r" defTabSz="914400" rtl="0" eaLnBrk="1" fontAlgn="base" latinLnBrk="0" hangingPunct="1">
                        <a:lnSpc>
                          <a:spcPct val="100000"/>
                        </a:lnSpc>
                        <a:spcBef>
                          <a:spcPct val="0"/>
                        </a:spcBef>
                        <a:spcAft>
                          <a:spcPct val="0"/>
                        </a:spcAft>
                        <a:buClrTx/>
                        <a:buSzPct val="100000"/>
                        <a:buFontTx/>
                        <a:buNone/>
                        <a:tabLst/>
                      </a:pPr>
                      <a:r>
                        <a:rPr kumimoji="1" lang="en-US" altLang="zh-TW" sz="1000" b="1" i="0" u="none" strike="noStrike" cap="none" normalizeH="0" baseline="0" smtClean="0">
                          <a:ln>
                            <a:noFill/>
                          </a:ln>
                          <a:solidFill>
                            <a:schemeClr val="tx1"/>
                          </a:solidFill>
                          <a:effectLst/>
                          <a:latin typeface="Times New Roman" pitchFamily="18" charset="0"/>
                          <a:ea typeface="Arial Unicode MS" pitchFamily="34" charset="-120"/>
                          <a:cs typeface="Arial Unicode MS" pitchFamily="34" charset="-120"/>
                        </a:rPr>
                        <a:t>-0.02</a:t>
                      </a:r>
                    </a:p>
                  </a:txBody>
                  <a:tcPr marL="0" marR="503975" marT="0" marB="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FEEDDE"/>
                    </a:solidFill>
                  </a:tcPr>
                </a:tc>
              </a:tr>
              <a:tr h="269875">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1" lang="zh-TW" altLang="en-US" sz="10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　　</a:t>
                      </a:r>
                      <a:r>
                        <a:rPr kumimoji="1" lang="en-US" altLang="zh-TW" sz="10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Increase in inventory</a:t>
                      </a:r>
                    </a:p>
                  </a:txBody>
                  <a:tcPr marL="0" marR="0" marT="0" marB="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EEDDE"/>
                    </a:solidFill>
                  </a:tcPr>
                </a:tc>
                <a:tc>
                  <a:txBody>
                    <a:bodyPr/>
                    <a:lstStyle/>
                    <a:p>
                      <a:pPr marL="0" marR="0" lvl="0" indent="0" algn="r" defTabSz="914400" rtl="0" eaLnBrk="1" fontAlgn="base" latinLnBrk="0" hangingPunct="1">
                        <a:lnSpc>
                          <a:spcPct val="100000"/>
                        </a:lnSpc>
                        <a:spcBef>
                          <a:spcPct val="0"/>
                        </a:spcBef>
                        <a:spcAft>
                          <a:spcPct val="0"/>
                        </a:spcAft>
                        <a:buClrTx/>
                        <a:buSzPct val="100000"/>
                        <a:buFontTx/>
                        <a:buNone/>
                        <a:tabLst>
                          <a:tab pos="625475" algn="l"/>
                        </a:tabLst>
                      </a:pPr>
                      <a:r>
                        <a:rPr kumimoji="1" lang="zh-TW" altLang="en-US" sz="1000" b="1" i="0" u="none" strike="noStrike" cap="none" normalizeH="0" baseline="0" smtClean="0">
                          <a:ln>
                            <a:noFill/>
                          </a:ln>
                          <a:solidFill>
                            <a:schemeClr val="tx1"/>
                          </a:solidFill>
                          <a:effectLst/>
                          <a:latin typeface="Times New Roman" pitchFamily="18" charset="0"/>
                          <a:ea typeface="Arial Unicode MS" pitchFamily="34" charset="-120"/>
                          <a:cs typeface="Arial Unicode MS" pitchFamily="34" charset="-120"/>
                        </a:rPr>
                        <a:t>－</a:t>
                      </a:r>
                    </a:p>
                  </a:txBody>
                  <a:tcPr marL="0" marR="71996" marT="0" marB="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FEEDDE"/>
                    </a:solidFill>
                  </a:tcPr>
                </a:tc>
                <a:tc>
                  <a:txBody>
                    <a:bodyPr/>
                    <a:lstStyle/>
                    <a:p>
                      <a:pPr marL="0" marR="0" lvl="0" indent="0" algn="l" defTabSz="625475" rtl="0" eaLnBrk="1" fontAlgn="base" latinLnBrk="0" hangingPunct="1">
                        <a:lnSpc>
                          <a:spcPct val="100000"/>
                        </a:lnSpc>
                        <a:spcBef>
                          <a:spcPct val="0"/>
                        </a:spcBef>
                        <a:spcAft>
                          <a:spcPct val="0"/>
                        </a:spcAft>
                        <a:buClrTx/>
                        <a:buSzPct val="100000"/>
                        <a:buFontTx/>
                        <a:buNone/>
                        <a:tabLst>
                          <a:tab pos="625475" algn="l"/>
                        </a:tabLst>
                      </a:pPr>
                      <a:r>
                        <a:rPr kumimoji="1" lang="zh-TW" altLang="en-US" sz="1000" b="1" i="0" u="none" strike="noStrike" cap="none" normalizeH="0" baseline="0" smtClean="0">
                          <a:ln>
                            <a:noFill/>
                          </a:ln>
                          <a:solidFill>
                            <a:schemeClr val="tx1"/>
                          </a:solidFill>
                          <a:effectLst/>
                          <a:latin typeface="Times New Roman" pitchFamily="18" charset="0"/>
                          <a:ea typeface="Arial Unicode MS" pitchFamily="34" charset="-120"/>
                          <a:cs typeface="Arial Unicode MS" pitchFamily="34" charset="-120"/>
                        </a:rPr>
                        <a:t>　－</a:t>
                      </a:r>
                    </a:p>
                  </a:txBody>
                  <a:tcPr marL="35998" marR="0" marT="0" marB="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EEDDE"/>
                    </a:solidFill>
                  </a:tcPr>
                </a:tc>
                <a:tc>
                  <a:txBody>
                    <a:bodyPr/>
                    <a:lstStyle/>
                    <a:p>
                      <a:pPr marL="0" marR="0" lvl="0" indent="0" algn="r" defTabSz="914400" rtl="0" eaLnBrk="1" fontAlgn="base" latinLnBrk="0" hangingPunct="1">
                        <a:lnSpc>
                          <a:spcPct val="100000"/>
                        </a:lnSpc>
                        <a:spcBef>
                          <a:spcPct val="0"/>
                        </a:spcBef>
                        <a:spcAft>
                          <a:spcPct val="0"/>
                        </a:spcAft>
                        <a:buClrTx/>
                        <a:buSzPct val="100000"/>
                        <a:buFontTx/>
                        <a:buNone/>
                        <a:tabLst/>
                      </a:pPr>
                      <a:r>
                        <a:rPr kumimoji="1" lang="en-US" altLang="zh-TW" sz="1000" b="1" i="0" u="none" strike="noStrike" cap="none" normalizeH="0" baseline="0" smtClean="0">
                          <a:ln>
                            <a:noFill/>
                          </a:ln>
                          <a:solidFill>
                            <a:schemeClr val="tx1"/>
                          </a:solidFill>
                          <a:effectLst/>
                          <a:latin typeface="Times New Roman" pitchFamily="18" charset="0"/>
                          <a:ea typeface="Arial Unicode MS" pitchFamily="34" charset="-120"/>
                          <a:cs typeface="Arial Unicode MS" pitchFamily="34" charset="-120"/>
                        </a:rPr>
                        <a:t>0.21</a:t>
                      </a:r>
                    </a:p>
                  </a:txBody>
                  <a:tcPr marL="0" marR="503975" marT="0" marB="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FEEDDE"/>
                    </a:solidFill>
                  </a:tcPr>
                </a:tc>
              </a:tr>
              <a:tr h="269875">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1" lang="zh-TW" altLang="en-US" sz="10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　</a:t>
                      </a:r>
                      <a:r>
                        <a:rPr kumimoji="1" lang="en-US" altLang="zh-TW" sz="10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Net external demand </a:t>
                      </a:r>
                    </a:p>
                  </a:txBody>
                  <a:tcPr marL="0" marR="0" marT="0" marB="0" anchor="ctr" horzOverflow="overflow">
                    <a:lnL>
                      <a:noFill/>
                    </a:lnL>
                    <a:lnR w="12700" cap="flat" cmpd="sng" algn="ctr">
                      <a:solidFill>
                        <a:schemeClr val="tx1"/>
                      </a:solidFill>
                      <a:prstDash val="solid"/>
                      <a:round/>
                      <a:headEnd type="none" w="med" len="med"/>
                      <a:tailEnd type="none" w="med" len="med"/>
                    </a:lnR>
                    <a:lnT>
                      <a:noFill/>
                    </a:lnT>
                    <a:lnB w="28575" cap="flat" cmpd="sng" algn="ctr">
                      <a:solidFill>
                        <a:srgbClr val="FF0000"/>
                      </a:solidFill>
                      <a:prstDash val="solid"/>
                      <a:round/>
                      <a:headEnd type="none" w="med" len="med"/>
                      <a:tailEnd type="none" w="med" len="med"/>
                    </a:lnB>
                    <a:lnTlToBr>
                      <a:noFill/>
                    </a:lnTlToBr>
                    <a:lnBlToTr>
                      <a:noFill/>
                    </a:lnBlToTr>
                    <a:solidFill>
                      <a:srgbClr val="FEEDDE"/>
                    </a:solidFill>
                  </a:tcPr>
                </a:tc>
                <a:tc>
                  <a:txBody>
                    <a:bodyPr/>
                    <a:lstStyle/>
                    <a:p>
                      <a:pPr marL="0" marR="0" lvl="0" indent="0" algn="r" defTabSz="914400" rtl="0" eaLnBrk="1" fontAlgn="base" latinLnBrk="0" hangingPunct="1">
                        <a:lnSpc>
                          <a:spcPct val="100000"/>
                        </a:lnSpc>
                        <a:spcBef>
                          <a:spcPct val="0"/>
                        </a:spcBef>
                        <a:spcAft>
                          <a:spcPct val="0"/>
                        </a:spcAft>
                        <a:buClrTx/>
                        <a:buSzPct val="100000"/>
                        <a:buFontTx/>
                        <a:buNone/>
                        <a:tabLst>
                          <a:tab pos="625475" algn="l"/>
                        </a:tabLst>
                      </a:pPr>
                      <a:r>
                        <a:rPr kumimoji="1" lang="zh-TW" altLang="en-US" sz="1000" b="1" i="0" u="none" strike="noStrike" cap="none" normalizeH="0" baseline="0" smtClean="0">
                          <a:ln>
                            <a:noFill/>
                          </a:ln>
                          <a:solidFill>
                            <a:schemeClr val="tx1"/>
                          </a:solidFill>
                          <a:effectLst/>
                          <a:latin typeface="Times New Roman" pitchFamily="18" charset="0"/>
                          <a:ea typeface="Arial Unicode MS" pitchFamily="34" charset="-120"/>
                          <a:cs typeface="Arial Unicode MS" pitchFamily="34" charset="-120"/>
                        </a:rPr>
                        <a:t>－</a:t>
                      </a:r>
                    </a:p>
                  </a:txBody>
                  <a:tcPr marL="0" marR="71996" marT="0" marB="0" anchor="ctr" horzOverflow="overflow">
                    <a:lnL w="12700" cap="flat" cmpd="sng" algn="ctr">
                      <a:solidFill>
                        <a:schemeClr val="tx1"/>
                      </a:solidFill>
                      <a:prstDash val="solid"/>
                      <a:round/>
                      <a:headEnd type="none" w="med" len="med"/>
                      <a:tailEnd type="none" w="med" len="med"/>
                    </a:lnL>
                    <a:lnR>
                      <a:noFill/>
                    </a:lnR>
                    <a:lnT>
                      <a:noFill/>
                    </a:lnT>
                    <a:lnB w="28575" cap="flat" cmpd="sng" algn="ctr">
                      <a:solidFill>
                        <a:srgbClr val="FF0000"/>
                      </a:solidFill>
                      <a:prstDash val="solid"/>
                      <a:round/>
                      <a:headEnd type="none" w="med" len="med"/>
                      <a:tailEnd type="none" w="med" len="med"/>
                    </a:lnB>
                    <a:lnTlToBr>
                      <a:noFill/>
                    </a:lnTlToBr>
                    <a:lnBlToTr>
                      <a:noFill/>
                    </a:lnBlToTr>
                    <a:solidFill>
                      <a:srgbClr val="FEEDDE"/>
                    </a:solidFill>
                  </a:tcPr>
                </a:tc>
                <a:tc>
                  <a:txBody>
                    <a:bodyPr/>
                    <a:lstStyle/>
                    <a:p>
                      <a:pPr marL="0" marR="0" lvl="0" indent="0" algn="l" defTabSz="625475" rtl="0" eaLnBrk="1" fontAlgn="base" latinLnBrk="0" hangingPunct="1">
                        <a:lnSpc>
                          <a:spcPct val="100000"/>
                        </a:lnSpc>
                        <a:spcBef>
                          <a:spcPct val="0"/>
                        </a:spcBef>
                        <a:spcAft>
                          <a:spcPct val="0"/>
                        </a:spcAft>
                        <a:buClrTx/>
                        <a:buSzPct val="100000"/>
                        <a:buFontTx/>
                        <a:buNone/>
                        <a:tabLst>
                          <a:tab pos="625475" algn="l"/>
                        </a:tabLst>
                      </a:pPr>
                      <a:r>
                        <a:rPr kumimoji="1" lang="zh-TW" altLang="en-US" sz="1000" b="1" i="0" u="none" strike="noStrike" cap="none" normalizeH="0" baseline="0" smtClean="0">
                          <a:ln>
                            <a:noFill/>
                          </a:ln>
                          <a:solidFill>
                            <a:schemeClr val="tx1"/>
                          </a:solidFill>
                          <a:effectLst/>
                          <a:latin typeface="Times New Roman" pitchFamily="18" charset="0"/>
                          <a:ea typeface="Arial Unicode MS" pitchFamily="34" charset="-120"/>
                          <a:cs typeface="Arial Unicode MS" pitchFamily="34" charset="-120"/>
                        </a:rPr>
                        <a:t>　－</a:t>
                      </a:r>
                    </a:p>
                  </a:txBody>
                  <a:tcPr marL="35998" marR="0" marT="0" marB="0" anchor="ctr" horzOverflow="overflow">
                    <a:lnL>
                      <a:noFill/>
                    </a:lnL>
                    <a:lnR w="12700" cap="flat" cmpd="sng" algn="ctr">
                      <a:solidFill>
                        <a:schemeClr val="tx1"/>
                      </a:solidFill>
                      <a:prstDash val="solid"/>
                      <a:round/>
                      <a:headEnd type="none" w="med" len="med"/>
                      <a:tailEnd type="none" w="med" len="med"/>
                    </a:lnR>
                    <a:lnT>
                      <a:noFill/>
                    </a:lnT>
                    <a:lnB w="28575" cap="flat" cmpd="sng" algn="ctr">
                      <a:solidFill>
                        <a:srgbClr val="FF0000"/>
                      </a:solidFill>
                      <a:prstDash val="solid"/>
                      <a:round/>
                      <a:headEnd type="none" w="med" len="med"/>
                      <a:tailEnd type="none" w="med" len="med"/>
                    </a:lnB>
                    <a:lnTlToBr>
                      <a:noFill/>
                    </a:lnTlToBr>
                    <a:lnBlToTr>
                      <a:noFill/>
                    </a:lnBlToTr>
                    <a:solidFill>
                      <a:srgbClr val="FEEDDE"/>
                    </a:solidFill>
                  </a:tcPr>
                </a:tc>
                <a:tc>
                  <a:txBody>
                    <a:bodyPr/>
                    <a:lstStyle/>
                    <a:p>
                      <a:pPr marL="0" marR="0" lvl="0" indent="0" algn="r" defTabSz="914400" rtl="0" eaLnBrk="1" fontAlgn="base" latinLnBrk="0" hangingPunct="1">
                        <a:lnSpc>
                          <a:spcPct val="100000"/>
                        </a:lnSpc>
                        <a:spcBef>
                          <a:spcPct val="0"/>
                        </a:spcBef>
                        <a:spcAft>
                          <a:spcPct val="0"/>
                        </a:spcAft>
                        <a:buClrTx/>
                        <a:buSzPct val="100000"/>
                        <a:buFontTx/>
                        <a:buNone/>
                        <a:tabLst/>
                      </a:pPr>
                      <a:r>
                        <a:rPr kumimoji="1" lang="en-US" altLang="zh-TW" sz="1000" b="1" i="0" u="none" strike="noStrike" cap="none" normalizeH="0" baseline="0" smtClean="0">
                          <a:ln>
                            <a:noFill/>
                          </a:ln>
                          <a:solidFill>
                            <a:schemeClr val="tx1"/>
                          </a:solidFill>
                          <a:effectLst/>
                          <a:latin typeface="Times New Roman" pitchFamily="18" charset="0"/>
                          <a:ea typeface="Arial Unicode MS" pitchFamily="34" charset="-120"/>
                          <a:cs typeface="Arial Unicode MS" pitchFamily="34" charset="-120"/>
                        </a:rPr>
                        <a:t>1.35</a:t>
                      </a:r>
                    </a:p>
                  </a:txBody>
                  <a:tcPr marL="0" marR="503975" marT="0" marB="0" anchor="ctr" horzOverflow="overflow">
                    <a:lnL w="12700" cap="flat" cmpd="sng" algn="ctr">
                      <a:solidFill>
                        <a:schemeClr val="tx1"/>
                      </a:solidFill>
                      <a:prstDash val="solid"/>
                      <a:round/>
                      <a:headEnd type="none" w="med" len="med"/>
                      <a:tailEnd type="none" w="med" len="med"/>
                    </a:lnL>
                    <a:lnR>
                      <a:noFill/>
                    </a:lnR>
                    <a:lnT>
                      <a:noFill/>
                    </a:lnT>
                    <a:lnB w="28575" cap="flat" cmpd="sng" algn="ctr">
                      <a:solidFill>
                        <a:srgbClr val="FF0000"/>
                      </a:solidFill>
                      <a:prstDash val="solid"/>
                      <a:round/>
                      <a:headEnd type="none" w="med" len="med"/>
                      <a:tailEnd type="none" w="med" len="med"/>
                    </a:lnB>
                    <a:lnTlToBr>
                      <a:noFill/>
                    </a:lnTlToBr>
                    <a:lnBlToTr>
                      <a:noFill/>
                    </a:lnBlToTr>
                    <a:solidFill>
                      <a:srgbClr val="FEEDDE"/>
                    </a:solidFill>
                  </a:tcPr>
                </a:tc>
              </a:tr>
              <a:tr h="269875">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1" lang="zh-TW" altLang="en-US" sz="1000" b="1" i="0" u="none" strike="noStrike" cap="none" normalizeH="0" baseline="0" smtClean="0">
                          <a:ln>
                            <a:noFill/>
                          </a:ln>
                          <a:solidFill>
                            <a:srgbClr val="0000FF"/>
                          </a:solidFill>
                          <a:effectLst/>
                          <a:latin typeface="Times New Roman" pitchFamily="18" charset="0"/>
                          <a:ea typeface="標楷體" pitchFamily="65" charset="-120"/>
                          <a:cs typeface="Times New Roman" pitchFamily="18" charset="0"/>
                        </a:rPr>
                        <a:t>　　</a:t>
                      </a:r>
                      <a:r>
                        <a:rPr kumimoji="1" lang="en-US" altLang="zh-TW" sz="1000" b="1" i="0" u="none" strike="noStrike" cap="none" normalizeH="0" baseline="0" smtClean="0">
                          <a:ln>
                            <a:noFill/>
                          </a:ln>
                          <a:solidFill>
                            <a:srgbClr val="0000FF"/>
                          </a:solidFill>
                          <a:effectLst/>
                          <a:latin typeface="Times New Roman" pitchFamily="18" charset="0"/>
                          <a:ea typeface="標楷體" pitchFamily="65" charset="-120"/>
                          <a:cs typeface="Times New Roman" pitchFamily="18" charset="0"/>
                        </a:rPr>
                        <a:t>Goods &amp; services exports</a:t>
                      </a:r>
                    </a:p>
                  </a:txBody>
                  <a:tcPr marL="0" marR="0" marT="0" marB="0" anchor="ctr" horzOverflow="overflow">
                    <a:lnL w="28575" cap="flat" cmpd="sng" algn="ctr">
                      <a:solidFill>
                        <a:srgbClr val="FF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solidFill>
                      <a:srgbClr val="FEEDDE"/>
                    </a:solidFill>
                  </a:tcPr>
                </a:tc>
                <a:tc>
                  <a:txBody>
                    <a:bodyPr/>
                    <a:lstStyle/>
                    <a:p>
                      <a:pPr marL="0" marR="0" lvl="0" indent="0" algn="r" defTabSz="914400" rtl="0" eaLnBrk="1" fontAlgn="base" latinLnBrk="0" hangingPunct="1">
                        <a:lnSpc>
                          <a:spcPct val="100000"/>
                        </a:lnSpc>
                        <a:spcBef>
                          <a:spcPct val="0"/>
                        </a:spcBef>
                        <a:spcAft>
                          <a:spcPct val="0"/>
                        </a:spcAft>
                        <a:buClrTx/>
                        <a:buSzPct val="100000"/>
                        <a:buFontTx/>
                        <a:buNone/>
                        <a:tabLst>
                          <a:tab pos="625475" algn="l"/>
                        </a:tabLst>
                      </a:pPr>
                      <a:r>
                        <a:rPr kumimoji="1" lang="en-US" altLang="zh-TW" sz="1000" b="1" i="0" u="none" strike="noStrike" cap="none" normalizeH="0" baseline="0" smtClean="0">
                          <a:ln>
                            <a:noFill/>
                          </a:ln>
                          <a:solidFill>
                            <a:srgbClr val="0000FF"/>
                          </a:solidFill>
                          <a:effectLst/>
                          <a:latin typeface="Times New Roman" pitchFamily="18" charset="0"/>
                          <a:ea typeface="Arial Unicode MS" pitchFamily="34" charset="-120"/>
                          <a:cs typeface="Arial Unicode MS" pitchFamily="34" charset="-120"/>
                        </a:rPr>
                        <a:t>4.18</a:t>
                      </a:r>
                    </a:p>
                  </a:txBody>
                  <a:tcPr marL="0" marR="71996" marT="0" marB="0" anchor="ctr" horzOverflow="overflow">
                    <a:lnL w="12700" cap="flat" cmpd="sng" algn="ctr">
                      <a:solidFill>
                        <a:schemeClr val="tx1"/>
                      </a:solidFill>
                      <a:prstDash val="solid"/>
                      <a:round/>
                      <a:headEnd type="none" w="med" len="med"/>
                      <a:tailEnd type="none" w="med" len="med"/>
                    </a:lnL>
                    <a:lnR>
                      <a:noFill/>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solidFill>
                      <a:srgbClr val="FEEDDE"/>
                    </a:solidFill>
                  </a:tcPr>
                </a:tc>
                <a:tc>
                  <a:txBody>
                    <a:bodyPr/>
                    <a:lstStyle/>
                    <a:p>
                      <a:pPr marL="0" marR="0" lvl="0" indent="0" algn="l" defTabSz="625475" rtl="0" eaLnBrk="1" fontAlgn="base" latinLnBrk="0" hangingPunct="1">
                        <a:lnSpc>
                          <a:spcPct val="100000"/>
                        </a:lnSpc>
                        <a:spcBef>
                          <a:spcPct val="0"/>
                        </a:spcBef>
                        <a:spcAft>
                          <a:spcPct val="0"/>
                        </a:spcAft>
                        <a:buClrTx/>
                        <a:buSzPct val="100000"/>
                        <a:buFontTx/>
                        <a:buNone/>
                        <a:tabLst>
                          <a:tab pos="625475" algn="l"/>
                        </a:tabLst>
                      </a:pPr>
                      <a:r>
                        <a:rPr kumimoji="1" lang="en-US" altLang="zh-TW" sz="1000" b="1" i="0" u="none" strike="noStrike" cap="none" normalizeH="0" baseline="0" smtClean="0">
                          <a:ln>
                            <a:noFill/>
                          </a:ln>
                          <a:solidFill>
                            <a:schemeClr val="tx1"/>
                          </a:solidFill>
                          <a:effectLst/>
                          <a:latin typeface="Times New Roman" pitchFamily="18" charset="0"/>
                          <a:ea typeface="Arial Unicode MS" pitchFamily="34" charset="-120"/>
                          <a:cs typeface="Arial Unicode MS" pitchFamily="34" charset="-120"/>
                        </a:rPr>
                        <a:t>(4.15)</a:t>
                      </a:r>
                    </a:p>
                  </a:txBody>
                  <a:tcPr marL="35998" marR="0" marT="0" marB="0" anchor="ctr" horzOverflow="overflow">
                    <a:lnL>
                      <a:noFill/>
                    </a:lnL>
                    <a:lnR w="12700"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solidFill>
                      <a:srgbClr val="FEEDDE"/>
                    </a:solidFill>
                  </a:tcPr>
                </a:tc>
                <a:tc>
                  <a:txBody>
                    <a:bodyPr/>
                    <a:lstStyle/>
                    <a:p>
                      <a:pPr marL="0" marR="0" lvl="0" indent="0" algn="r" defTabSz="914400" rtl="0" eaLnBrk="1" fontAlgn="base" latinLnBrk="0" hangingPunct="1">
                        <a:lnSpc>
                          <a:spcPct val="100000"/>
                        </a:lnSpc>
                        <a:spcBef>
                          <a:spcPct val="0"/>
                        </a:spcBef>
                        <a:spcAft>
                          <a:spcPct val="0"/>
                        </a:spcAft>
                        <a:buClrTx/>
                        <a:buSzPct val="100000"/>
                        <a:buFontTx/>
                        <a:buNone/>
                        <a:tabLst/>
                      </a:pPr>
                      <a:r>
                        <a:rPr kumimoji="1" lang="en-US" altLang="zh-TW" sz="1000" b="1" i="0" u="none" strike="noStrike" cap="none" normalizeH="0" baseline="0" smtClean="0">
                          <a:ln>
                            <a:noFill/>
                          </a:ln>
                          <a:solidFill>
                            <a:schemeClr val="tx1"/>
                          </a:solidFill>
                          <a:effectLst/>
                          <a:latin typeface="Times New Roman" pitchFamily="18" charset="0"/>
                          <a:ea typeface="Arial Unicode MS" pitchFamily="34" charset="-120"/>
                          <a:cs typeface="Arial Unicode MS" pitchFamily="34" charset="-120"/>
                        </a:rPr>
                        <a:t>3.06</a:t>
                      </a:r>
                    </a:p>
                  </a:txBody>
                  <a:tcPr marL="0" marR="503975" marT="0" marB="0" anchor="ctr" horzOverflow="overflow">
                    <a:lnL w="12700" cap="flat" cmpd="sng" algn="ctr">
                      <a:solidFill>
                        <a:schemeClr val="tx1"/>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solidFill>
                      <a:srgbClr val="FEEDDE"/>
                    </a:solidFill>
                  </a:tcPr>
                </a:tc>
              </a:tr>
              <a:tr h="269875">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1" lang="zh-TW" altLang="en-US" sz="10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　　</a:t>
                      </a:r>
                      <a:r>
                        <a:rPr kumimoji="1" lang="en-US" altLang="zh-TW" sz="10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(Less): Goods &amp; services imports </a:t>
                      </a:r>
                    </a:p>
                  </a:txBody>
                  <a:tcPr marL="0" marR="0" marT="0" marB="0" anchor="ctr" horzOverflow="overflow">
                    <a:lnL>
                      <a:noFill/>
                    </a:lnL>
                    <a:lnR w="12700"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EEDDE"/>
                    </a:solidFill>
                  </a:tcPr>
                </a:tc>
                <a:tc>
                  <a:txBody>
                    <a:bodyPr/>
                    <a:lstStyle/>
                    <a:p>
                      <a:pPr marL="0" marR="0" lvl="0" indent="0" algn="r" defTabSz="914400" rtl="0" eaLnBrk="1" fontAlgn="base" latinLnBrk="0" hangingPunct="1">
                        <a:lnSpc>
                          <a:spcPct val="100000"/>
                        </a:lnSpc>
                        <a:spcBef>
                          <a:spcPct val="0"/>
                        </a:spcBef>
                        <a:spcAft>
                          <a:spcPct val="0"/>
                        </a:spcAft>
                        <a:buClrTx/>
                        <a:buSzPct val="100000"/>
                        <a:buFontTx/>
                        <a:buNone/>
                        <a:tabLst>
                          <a:tab pos="625475" algn="l"/>
                        </a:tabLst>
                      </a:pPr>
                      <a:r>
                        <a:rPr kumimoji="1" lang="en-US" altLang="zh-TW" sz="1000" b="1" i="0" u="none" strike="noStrike" cap="none" normalizeH="0" baseline="0" smtClean="0">
                          <a:ln>
                            <a:noFill/>
                          </a:ln>
                          <a:solidFill>
                            <a:schemeClr val="tx1"/>
                          </a:solidFill>
                          <a:effectLst/>
                          <a:latin typeface="Times New Roman" pitchFamily="18" charset="0"/>
                          <a:ea typeface="Arial Unicode MS" pitchFamily="34" charset="-120"/>
                          <a:cs typeface="Arial Unicode MS" pitchFamily="34" charset="-120"/>
                        </a:rPr>
                        <a:t>3.16</a:t>
                      </a:r>
                    </a:p>
                  </a:txBody>
                  <a:tcPr marL="0" marR="71996" marT="0" marB="0" anchor="ctr" horzOverflow="overflow">
                    <a:lnL w="12700" cap="flat" cmpd="sng" algn="ctr">
                      <a:solidFill>
                        <a:schemeClr val="tx1"/>
                      </a:solidFill>
                      <a:prstDash val="solid"/>
                      <a:round/>
                      <a:headEnd type="none" w="med" len="med"/>
                      <a:tailEnd type="none" w="med" len="med"/>
                    </a:lnL>
                    <a:lnR>
                      <a:noFill/>
                    </a:lnR>
                    <a:lnT w="28575" cap="flat" cmpd="sng" algn="ctr">
                      <a:solidFill>
                        <a:srgbClr val="FF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EEDDE"/>
                    </a:solidFill>
                  </a:tcPr>
                </a:tc>
                <a:tc>
                  <a:txBody>
                    <a:bodyPr/>
                    <a:lstStyle/>
                    <a:p>
                      <a:pPr marL="0" marR="0" lvl="0" indent="0" algn="just" defTabSz="625475" rtl="0" eaLnBrk="1" fontAlgn="base" latinLnBrk="0" hangingPunct="1">
                        <a:lnSpc>
                          <a:spcPct val="100000"/>
                        </a:lnSpc>
                        <a:spcBef>
                          <a:spcPct val="0"/>
                        </a:spcBef>
                        <a:spcAft>
                          <a:spcPct val="0"/>
                        </a:spcAft>
                        <a:buClrTx/>
                        <a:buSzPct val="100000"/>
                        <a:buFontTx/>
                        <a:buNone/>
                        <a:tabLst>
                          <a:tab pos="625475" algn="l"/>
                        </a:tabLst>
                      </a:pPr>
                      <a:r>
                        <a:rPr kumimoji="1" lang="en-US" altLang="zh-TW" sz="1000" b="1" i="0" u="none" strike="noStrike" cap="none" normalizeH="0" baseline="0" smtClean="0">
                          <a:ln>
                            <a:noFill/>
                          </a:ln>
                          <a:solidFill>
                            <a:schemeClr val="tx1"/>
                          </a:solidFill>
                          <a:effectLst/>
                          <a:latin typeface="Times New Roman" pitchFamily="18" charset="0"/>
                          <a:ea typeface="Arial Unicode MS" pitchFamily="34" charset="-120"/>
                          <a:cs typeface="Arial Unicode MS" pitchFamily="34" charset="-120"/>
                        </a:rPr>
                        <a:t>(2.52)</a:t>
                      </a:r>
                    </a:p>
                  </a:txBody>
                  <a:tcPr marL="35998" marR="0" marT="0" marB="0" anchor="ctr" horzOverflow="overflow">
                    <a:lnL>
                      <a:noFill/>
                    </a:lnL>
                    <a:lnR w="12700"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EEDDE"/>
                    </a:solidFill>
                  </a:tcPr>
                </a:tc>
                <a:tc>
                  <a:txBody>
                    <a:bodyPr/>
                    <a:lstStyle/>
                    <a:p>
                      <a:pPr marL="0" marR="0" lvl="0" indent="0" algn="r" defTabSz="914400" rtl="0" eaLnBrk="1" fontAlgn="base" latinLnBrk="0" hangingPunct="1">
                        <a:lnSpc>
                          <a:spcPct val="100000"/>
                        </a:lnSpc>
                        <a:spcBef>
                          <a:spcPct val="0"/>
                        </a:spcBef>
                        <a:spcAft>
                          <a:spcPct val="0"/>
                        </a:spcAft>
                        <a:buClrTx/>
                        <a:buSzPct val="100000"/>
                        <a:buFontTx/>
                        <a:buNone/>
                        <a:tabLst/>
                      </a:pPr>
                      <a:r>
                        <a:rPr kumimoji="1" lang="en-US" altLang="zh-TW" sz="1000" b="1" i="0" u="none" strike="noStrike" cap="none" normalizeH="0" baseline="0" smtClean="0">
                          <a:ln>
                            <a:noFill/>
                          </a:ln>
                          <a:solidFill>
                            <a:schemeClr val="tx1"/>
                          </a:solidFill>
                          <a:effectLst/>
                          <a:latin typeface="Times New Roman" pitchFamily="18" charset="0"/>
                          <a:ea typeface="Arial Unicode MS" pitchFamily="34" charset="-120"/>
                          <a:cs typeface="Arial Unicode MS" pitchFamily="34" charset="-120"/>
                        </a:rPr>
                        <a:t>1.71</a:t>
                      </a:r>
                    </a:p>
                  </a:txBody>
                  <a:tcPr marL="0" marR="503975" marT="0" marB="0" anchor="ctr" horzOverflow="overflow">
                    <a:lnL w="12700" cap="flat" cmpd="sng" algn="ctr">
                      <a:solidFill>
                        <a:schemeClr val="tx1"/>
                      </a:solidFill>
                      <a:prstDash val="solid"/>
                      <a:round/>
                      <a:headEnd type="none" w="med" len="med"/>
                      <a:tailEnd type="none" w="med" len="med"/>
                    </a:lnL>
                    <a:lnR>
                      <a:noFill/>
                    </a:lnR>
                    <a:lnT w="28575" cap="flat" cmpd="sng" algn="ctr">
                      <a:solidFill>
                        <a:srgbClr val="FF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EEDDE"/>
                    </a:solidFill>
                  </a:tcPr>
                </a:tc>
              </a:tr>
            </a:tbl>
          </a:graphicData>
        </a:graphic>
      </p:graphicFrame>
      <p:sp>
        <p:nvSpPr>
          <p:cNvPr id="16456" name="Text Box 3"/>
          <p:cNvSpPr txBox="1">
            <a:spLocks noChangeAspect="1" noChangeArrowheads="1"/>
          </p:cNvSpPr>
          <p:nvPr/>
        </p:nvSpPr>
        <p:spPr bwMode="auto">
          <a:xfrm>
            <a:off x="468313" y="2493963"/>
            <a:ext cx="2951162" cy="3649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algn="just" eaLnBrk="1" hangingPunct="1">
              <a:lnSpc>
                <a:spcPct val="120000"/>
              </a:lnSpc>
              <a:spcBef>
                <a:spcPts val="1200"/>
              </a:spcBef>
              <a:buClr>
                <a:srgbClr val="24327A"/>
              </a:buClr>
              <a:buFont typeface="Wingdings" pitchFamily="2" charset="2"/>
              <a:buBlip>
                <a:blip r:embed="rId3"/>
              </a:buBlip>
            </a:pPr>
            <a:r>
              <a:rPr kumimoji="0" lang="en-US" altLang="zh-TW" b="0">
                <a:solidFill>
                  <a:srgbClr val="000099"/>
                </a:solidFill>
                <a:latin typeface="Times New Roman" pitchFamily="18" charset="0"/>
              </a:rPr>
              <a:t>Target for economic growth rate set at </a:t>
            </a:r>
            <a:r>
              <a:rPr lang="en-US" altLang="zh-TW" b="0">
                <a:solidFill>
                  <a:srgbClr val="800000"/>
                </a:solidFill>
                <a:latin typeface="Times New Roman" pitchFamily="18" charset="0"/>
              </a:rPr>
              <a:t>3.8</a:t>
            </a:r>
            <a:r>
              <a:rPr lang="en-US" altLang="en-US" b="0">
                <a:solidFill>
                  <a:srgbClr val="800000"/>
                </a:solidFill>
                <a:latin typeface="Times New Roman" pitchFamily="18" charset="0"/>
              </a:rPr>
              <a:t>%</a:t>
            </a:r>
            <a:r>
              <a:rPr lang="en-US" altLang="zh-TW" b="0">
                <a:solidFill>
                  <a:srgbClr val="800000"/>
                </a:solidFill>
                <a:latin typeface="Times New Roman" pitchFamily="18" charset="0"/>
              </a:rPr>
              <a:t>, </a:t>
            </a:r>
            <a:r>
              <a:rPr lang="en-US" altLang="zh-TW" b="0">
                <a:solidFill>
                  <a:srgbClr val="000099"/>
                </a:solidFill>
                <a:latin typeface="Times New Roman" pitchFamily="18" charset="0"/>
              </a:rPr>
              <a:t>which is 0.65 of a percentage point higher than the DGBAS forecast of 3.15%</a:t>
            </a:r>
            <a:r>
              <a:rPr kumimoji="0" lang="en-US" altLang="zh-TW" b="0">
                <a:solidFill>
                  <a:srgbClr val="000099"/>
                </a:solidFill>
                <a:latin typeface="Times New Roman" pitchFamily="18" charset="0"/>
              </a:rPr>
              <a:t>.</a:t>
            </a:r>
            <a:endParaRPr kumimoji="0" lang="en-US" altLang="zh-TW">
              <a:solidFill>
                <a:srgbClr val="000099"/>
              </a:solidFill>
              <a:latin typeface="Times New Roman" pitchFamily="18" charset="0"/>
              <a:ea typeface="標楷體" pitchFamily="65" charset="-120"/>
              <a:cs typeface="Times New Roman" pitchFamily="18" charset="0"/>
            </a:endParaRPr>
          </a:p>
          <a:p>
            <a:pPr algn="just" eaLnBrk="1" hangingPunct="1">
              <a:lnSpc>
                <a:spcPct val="120000"/>
              </a:lnSpc>
              <a:spcBef>
                <a:spcPts val="1200"/>
              </a:spcBef>
              <a:buClr>
                <a:srgbClr val="24327A"/>
              </a:buClr>
              <a:buFontTx/>
              <a:buBlip>
                <a:blip r:embed="rId3"/>
              </a:buBlip>
            </a:pPr>
            <a:r>
              <a:rPr kumimoji="0" lang="en-US" altLang="zh-TW" b="0">
                <a:solidFill>
                  <a:srgbClr val="000099"/>
                </a:solidFill>
                <a:latin typeface="Times New Roman" pitchFamily="18" charset="0"/>
              </a:rPr>
              <a:t>Target for CPI increase rate set at </a:t>
            </a:r>
            <a:r>
              <a:rPr lang="en-US" altLang="zh-TW" b="0">
                <a:solidFill>
                  <a:srgbClr val="800000"/>
                </a:solidFill>
                <a:latin typeface="Times New Roman" pitchFamily="18" charset="0"/>
              </a:rPr>
              <a:t>not above 2%</a:t>
            </a:r>
            <a:r>
              <a:rPr kumimoji="0" lang="en-US" altLang="zh-TW" b="0">
                <a:solidFill>
                  <a:srgbClr val="000099"/>
                </a:solidFill>
                <a:latin typeface="Times New Roman" pitchFamily="18" charset="0"/>
              </a:rPr>
              <a:t>.</a:t>
            </a:r>
          </a:p>
          <a:p>
            <a:pPr algn="just" eaLnBrk="1" hangingPunct="1">
              <a:lnSpc>
                <a:spcPct val="120000"/>
              </a:lnSpc>
              <a:spcBef>
                <a:spcPts val="1200"/>
              </a:spcBef>
              <a:buClr>
                <a:srgbClr val="24327A"/>
              </a:buClr>
              <a:buFontTx/>
              <a:buBlip>
                <a:blip r:embed="rId3"/>
              </a:buBlip>
            </a:pPr>
            <a:r>
              <a:rPr kumimoji="0" lang="en-US" altLang="zh-TW" b="0">
                <a:solidFill>
                  <a:srgbClr val="000099"/>
                </a:solidFill>
                <a:latin typeface="Times New Roman" pitchFamily="18" charset="0"/>
              </a:rPr>
              <a:t>The unemployment rate at </a:t>
            </a:r>
            <a:r>
              <a:rPr lang="en-US" altLang="zh-TW" b="0">
                <a:solidFill>
                  <a:srgbClr val="800000"/>
                </a:solidFill>
                <a:latin typeface="Times New Roman" pitchFamily="18" charset="0"/>
              </a:rPr>
              <a:t>4.1% </a:t>
            </a:r>
            <a:r>
              <a:rPr kumimoji="0" lang="en-US" altLang="zh-TW" b="0">
                <a:solidFill>
                  <a:srgbClr val="000099"/>
                </a:solidFill>
                <a:latin typeface="Times New Roman" pitchFamily="18" charset="0"/>
              </a:rPr>
              <a:t>(an employment growth rate of 1.1%, and a labor force participation rate of 58.4%).</a:t>
            </a:r>
            <a:endParaRPr kumimoji="0" lang="zh-TW" altLang="en-US">
              <a:solidFill>
                <a:srgbClr val="000099"/>
              </a:solidFill>
              <a:latin typeface="Times New Roman" pitchFamily="18" charset="0"/>
              <a:ea typeface="標楷體" pitchFamily="65" charset="-120"/>
            </a:endParaRPr>
          </a:p>
        </p:txBody>
      </p:sp>
      <p:sp>
        <p:nvSpPr>
          <p:cNvPr id="16457" name="Rectangle 2"/>
          <p:cNvSpPr>
            <a:spLocks noGrp="1" noChangeArrowheads="1"/>
          </p:cNvSpPr>
          <p:nvPr>
            <p:ph type="title" idx="4294967295"/>
          </p:nvPr>
        </p:nvSpPr>
        <p:spPr>
          <a:xfrm>
            <a:off x="4352925" y="2195513"/>
            <a:ext cx="3963988" cy="304800"/>
          </a:xfrm>
        </p:spPr>
        <p:txBody>
          <a:bodyPr>
            <a:spAutoFit/>
          </a:bodyPr>
          <a:lstStyle/>
          <a:p>
            <a:pPr algn="ctr"/>
            <a:r>
              <a:rPr kumimoji="0" lang="en-US" altLang="zh-TW" sz="1400" b="1" smtClean="0">
                <a:solidFill>
                  <a:srgbClr val="800000"/>
                </a:solidFill>
                <a:latin typeface="Times New Roman" pitchFamily="18" charset="0"/>
              </a:rPr>
              <a:t>Demand-side sources of economic growth in 2013</a:t>
            </a:r>
            <a:endParaRPr kumimoji="0" lang="en-US" altLang="zh-TW" sz="1800" b="1" smtClean="0">
              <a:solidFill>
                <a:srgbClr val="800000"/>
              </a:solidFill>
              <a:latin typeface="Times New Roman" pitchFamily="18" charset="0"/>
              <a:ea typeface="標楷體" pitchFamily="65" charset="-120"/>
            </a:endParaRPr>
          </a:p>
        </p:txBody>
      </p:sp>
      <p:sp>
        <p:nvSpPr>
          <p:cNvPr id="14" name="Text Box 25"/>
          <p:cNvSpPr txBox="1">
            <a:spLocks noChangeArrowheads="1"/>
          </p:cNvSpPr>
          <p:nvPr/>
        </p:nvSpPr>
        <p:spPr bwMode="auto">
          <a:xfrm>
            <a:off x="3132138" y="6292330"/>
            <a:ext cx="5688012" cy="233014"/>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25400" algn="ctr">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marL="1031875" indent="-1031875"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eaLnBrk="1" hangingPunct="1">
              <a:lnSpc>
                <a:spcPct val="90000"/>
              </a:lnSpc>
              <a:spcBef>
                <a:spcPct val="50000"/>
              </a:spcBef>
              <a:defRPr/>
            </a:pPr>
            <a:r>
              <a:rPr lang="en-US" altLang="zh-TW" sz="1000" dirty="0">
                <a:latin typeface="Times New Roman" pitchFamily="18" charset="0"/>
                <a:ea typeface="標楷體" pitchFamily="65" charset="-120"/>
              </a:rPr>
              <a:t>                  </a:t>
            </a:r>
            <a:r>
              <a:rPr lang="en-US" altLang="zh-TW" sz="900" dirty="0">
                <a:latin typeface="Times New Roman" pitchFamily="18" charset="0"/>
                <a:ea typeface="標楷體" pitchFamily="65" charset="-120"/>
              </a:rPr>
              <a:t>Notes: </a:t>
            </a:r>
            <a:r>
              <a:rPr lang="en-US" altLang="zh-TW" sz="900" dirty="0" smtClean="0">
                <a:latin typeface="Times New Roman" pitchFamily="18" charset="0"/>
                <a:ea typeface="標楷體" pitchFamily="65" charset="-120"/>
              </a:rPr>
              <a:t> </a:t>
            </a:r>
            <a:r>
              <a:rPr lang="en-US" altLang="zh-TW" sz="900" dirty="0">
                <a:latin typeface="Times New Roman" pitchFamily="18" charset="0"/>
                <a:ea typeface="標楷體" pitchFamily="65" charset="-120"/>
              </a:rPr>
              <a:t>Figures in parentheses are forecasts by the DGBAS on Nov. 23, 2012</a:t>
            </a:r>
            <a:r>
              <a:rPr lang="en-US" altLang="zh-TW" sz="900" dirty="0" smtClean="0">
                <a:latin typeface="Times New Roman" pitchFamily="18" charset="0"/>
                <a:ea typeface="標楷體" pitchFamily="65" charset="-120"/>
              </a:rPr>
              <a:t>.</a:t>
            </a:r>
            <a:endParaRPr lang="en-US" altLang="zh-TW" sz="900" dirty="0">
              <a:latin typeface="Times New Roman" pitchFamily="18" charset="0"/>
              <a:ea typeface="標楷體" pitchFamily="65" charset="-120"/>
            </a:endParaRPr>
          </a:p>
        </p:txBody>
      </p:sp>
      <p:sp>
        <p:nvSpPr>
          <p:cNvPr id="16" name="Text Box 6"/>
          <p:cNvSpPr txBox="1">
            <a:spLocks noChangeAspect="1" noChangeArrowheads="1"/>
          </p:cNvSpPr>
          <p:nvPr/>
        </p:nvSpPr>
        <p:spPr bwMode="auto">
          <a:xfrm>
            <a:off x="555427" y="620688"/>
            <a:ext cx="8280920" cy="1464825"/>
          </a:xfrm>
          <a:prstGeom prst="rect">
            <a:avLst/>
          </a:prstGeom>
          <a:solidFill>
            <a:srgbClr val="FFDDFF"/>
          </a:solidFill>
          <a:ln>
            <a:noFill/>
          </a:ln>
          <a:effectLst/>
          <a:scene3d>
            <a:camera prst="orthographicFront"/>
            <a:lightRig rig="threePt" dir="t"/>
          </a:scene3d>
          <a:sp3d>
            <a:bevelT w="165100" prst="coolSlant"/>
          </a:sp3d>
          <a:extLst/>
        </p:spPr>
        <p:txBody>
          <a:bodyPr>
            <a:spAutoFit/>
          </a:bodyPr>
          <a:lstStyle>
            <a:lvl1pPr marL="1160463" indent="-1160463"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marL="1233488" indent="-1233488" eaLnBrk="1" hangingPunct="1">
              <a:lnSpc>
                <a:spcPct val="130000"/>
              </a:lnSpc>
              <a:spcBef>
                <a:spcPct val="20000"/>
              </a:spcBef>
              <a:buClr>
                <a:srgbClr val="24327A"/>
              </a:buClr>
              <a:defRPr/>
            </a:pPr>
            <a:r>
              <a:rPr kumimoji="0" lang="en-US" altLang="zh-TW" sz="1300" dirty="0">
                <a:solidFill>
                  <a:srgbClr val="000099"/>
                </a:solidFill>
                <a:latin typeface="Times New Roman" pitchFamily="18" charset="0"/>
                <a:ea typeface="標楷體" pitchFamily="65" charset="-120"/>
                <a:cs typeface="Times New Roman" pitchFamily="18" charset="0"/>
              </a:rPr>
              <a:t>    </a:t>
            </a:r>
            <a:r>
              <a:rPr kumimoji="0" lang="en-US" altLang="zh-TW" sz="1400" dirty="0">
                <a:solidFill>
                  <a:srgbClr val="000099"/>
                </a:solidFill>
                <a:latin typeface="Times New Roman" pitchFamily="18" charset="0"/>
                <a:ea typeface="標楷體" pitchFamily="65" charset="-120"/>
                <a:cs typeface="Times New Roman" pitchFamily="18" charset="0"/>
              </a:rPr>
              <a:t>Policy frame</a:t>
            </a:r>
            <a:r>
              <a:rPr kumimoji="0" lang="en-US" altLang="zh-TW" sz="1400" b="0" dirty="0">
                <a:solidFill>
                  <a:srgbClr val="000099"/>
                </a:solidFill>
                <a:latin typeface="Times New Roman" pitchFamily="18" charset="0"/>
                <a:ea typeface="標楷體" pitchFamily="65" charset="-120"/>
                <a:cs typeface="Times New Roman" pitchFamily="18" charset="0"/>
              </a:rPr>
              <a:t>: Grasping economic recovery opportunities, strenuously implementing the Economic Power-up Plan, the Project to Strengthen the Promotion of Investment in Taiwan by Overseas Taiwanese Businesses, and other plans, programs and projects, stimulating private investment and revitalizing private consumption confidence, and expanding exports to emerging markets, to optimize the effects of strengthening domestic demand and expanding exports. </a:t>
            </a:r>
            <a:endParaRPr kumimoji="0" lang="zh-TW" altLang="en-US" sz="1400" b="0" dirty="0">
              <a:solidFill>
                <a:srgbClr val="000099"/>
              </a:solidFill>
              <a:latin typeface="Times New Roman" pitchFamily="18" charset="0"/>
              <a:ea typeface="標楷體" pitchFamily="65" charset="-120"/>
              <a:cs typeface="Times New Roman" pitchFamily="18" charset="0"/>
            </a:endParaRPr>
          </a:p>
        </p:txBody>
      </p:sp>
      <p:sp>
        <p:nvSpPr>
          <p:cNvPr id="11" name="投影片編號版面配置區 6"/>
          <p:cNvSpPr txBox="1">
            <a:spLocks noGrp="1"/>
          </p:cNvSpPr>
          <p:nvPr/>
        </p:nvSpPr>
        <p:spPr bwMode="auto">
          <a:xfrm>
            <a:off x="8316913" y="6453188"/>
            <a:ext cx="827087" cy="404812"/>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algn="r">
              <a:defRPr/>
            </a:pPr>
            <a:fld id="{030AC5AE-EA94-4F8B-B43E-2E9AF8517C58}" type="slidenum">
              <a:rPr kumimoji="0" lang="en-US" altLang="zh-TW" sz="1400" b="0">
                <a:latin typeface="Times New Roman" pitchFamily="18" charset="0"/>
                <a:ea typeface="+mn-ea"/>
                <a:cs typeface="Times New Roman" pitchFamily="18" charset="0"/>
              </a:rPr>
              <a:pPr algn="r">
                <a:defRPr/>
              </a:pPr>
              <a:t>14</a:t>
            </a:fld>
            <a:endParaRPr kumimoji="0" lang="en-US" altLang="zh-TW" sz="1400" b="0" dirty="0">
              <a:latin typeface="Times New Roman" pitchFamily="18" charset="0"/>
              <a:ea typeface="+mn-ea"/>
              <a:cs typeface="Times New Roman" pitchFamily="18"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rrowheads="1"/>
          </p:cNvPicPr>
          <p:nvPr/>
        </p:nvPicPr>
        <p:blipFill>
          <a:blip r:embed="rId3">
            <a:lum bright="70000" contrast="-70000"/>
            <a:grayscl/>
            <a:extLst>
              <a:ext uri="{28A0092B-C50C-407E-A947-70E740481C1C}">
                <a14:useLocalDpi xmlns:a14="http://schemas.microsoft.com/office/drawing/2010/main" val="0"/>
              </a:ext>
            </a:extLst>
          </a:blip>
          <a:srcRect/>
          <a:stretch>
            <a:fillRect/>
          </a:stretch>
        </p:blipFill>
        <p:spPr bwMode="auto">
          <a:xfrm>
            <a:off x="2298700" y="1219200"/>
            <a:ext cx="4652963" cy="381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7411" name="Group 47"/>
          <p:cNvGrpSpPr>
            <a:grpSpLocks/>
          </p:cNvGrpSpPr>
          <p:nvPr/>
        </p:nvGrpSpPr>
        <p:grpSpPr bwMode="auto">
          <a:xfrm>
            <a:off x="3525838" y="1290638"/>
            <a:ext cx="1849437" cy="3827462"/>
            <a:chOff x="2109" y="1025"/>
            <a:chExt cx="1299" cy="2448"/>
          </a:xfrm>
        </p:grpSpPr>
        <p:sp>
          <p:nvSpPr>
            <p:cNvPr id="17469" name="Freeform 3"/>
            <p:cNvSpPr>
              <a:spLocks noChangeAspect="1"/>
            </p:cNvSpPr>
            <p:nvPr/>
          </p:nvSpPr>
          <p:spPr bwMode="auto">
            <a:xfrm rot="-466701">
              <a:off x="2121" y="1044"/>
              <a:ext cx="1287" cy="2429"/>
            </a:xfrm>
            <a:custGeom>
              <a:avLst/>
              <a:gdLst>
                <a:gd name="T0" fmla="*/ 26995 w 814"/>
                <a:gd name="T1" fmla="*/ 44834 h 1676"/>
                <a:gd name="T2" fmla="*/ 26323 w 814"/>
                <a:gd name="T3" fmla="*/ 42393 h 1676"/>
                <a:gd name="T4" fmla="*/ 27172 w 814"/>
                <a:gd name="T5" fmla="*/ 39564 h 1676"/>
                <a:gd name="T6" fmla="*/ 28820 w 814"/>
                <a:gd name="T7" fmla="*/ 37481 h 1676"/>
                <a:gd name="T8" fmla="*/ 31165 w 814"/>
                <a:gd name="T9" fmla="*/ 35577 h 1676"/>
                <a:gd name="T10" fmla="*/ 33582 w 814"/>
                <a:gd name="T11" fmla="*/ 33829 h 1676"/>
                <a:gd name="T12" fmla="*/ 34283 w 814"/>
                <a:gd name="T13" fmla="*/ 33389 h 1676"/>
                <a:gd name="T14" fmla="*/ 35491 w 814"/>
                <a:gd name="T15" fmla="*/ 32758 h 1676"/>
                <a:gd name="T16" fmla="*/ 38465 w 814"/>
                <a:gd name="T17" fmla="*/ 30097 h 1676"/>
                <a:gd name="T18" fmla="*/ 39092 w 814"/>
                <a:gd name="T19" fmla="*/ 27738 h 1676"/>
                <a:gd name="T20" fmla="*/ 39867 w 814"/>
                <a:gd name="T21" fmla="*/ 25887 h 1676"/>
                <a:gd name="T22" fmla="*/ 40253 w 814"/>
                <a:gd name="T23" fmla="*/ 23436 h 1676"/>
                <a:gd name="T24" fmla="*/ 41537 w 814"/>
                <a:gd name="T25" fmla="*/ 19139 h 1676"/>
                <a:gd name="T26" fmla="*/ 42537 w 814"/>
                <a:gd name="T27" fmla="*/ 16504 h 1676"/>
                <a:gd name="T28" fmla="*/ 42961 w 814"/>
                <a:gd name="T29" fmla="*/ 14888 h 1676"/>
                <a:gd name="T30" fmla="*/ 45891 w 814"/>
                <a:gd name="T31" fmla="*/ 12478 h 1676"/>
                <a:gd name="T32" fmla="*/ 46781 w 814"/>
                <a:gd name="T33" fmla="*/ 11444 h 1676"/>
                <a:gd name="T34" fmla="*/ 47606 w 814"/>
                <a:gd name="T35" fmla="*/ 10273 h 1676"/>
                <a:gd name="T36" fmla="*/ 46234 w 814"/>
                <a:gd name="T37" fmla="*/ 8042 h 1676"/>
                <a:gd name="T38" fmla="*/ 47306 w 814"/>
                <a:gd name="T39" fmla="*/ 5361 h 1676"/>
                <a:gd name="T40" fmla="*/ 50027 w 814"/>
                <a:gd name="T41" fmla="*/ 3562 h 1676"/>
                <a:gd name="T42" fmla="*/ 49085 w 814"/>
                <a:gd name="T43" fmla="*/ 3386 h 1676"/>
                <a:gd name="T44" fmla="*/ 47791 w 814"/>
                <a:gd name="T45" fmla="*/ 2562 h 1676"/>
                <a:gd name="T46" fmla="*/ 45489 w 814"/>
                <a:gd name="T47" fmla="*/ 2180 h 1676"/>
                <a:gd name="T48" fmla="*/ 43016 w 814"/>
                <a:gd name="T49" fmla="*/ 1917 h 1676"/>
                <a:gd name="T50" fmla="*/ 41477 w 814"/>
                <a:gd name="T51" fmla="*/ 1254 h 1676"/>
                <a:gd name="T52" fmla="*/ 39445 w 814"/>
                <a:gd name="T53" fmla="*/ 429 h 1676"/>
                <a:gd name="T54" fmla="*/ 36675 w 814"/>
                <a:gd name="T55" fmla="*/ 86 h 1676"/>
                <a:gd name="T56" fmla="*/ 33990 w 814"/>
                <a:gd name="T57" fmla="*/ 1071 h 1676"/>
                <a:gd name="T58" fmla="*/ 32725 w 814"/>
                <a:gd name="T59" fmla="*/ 2004 h 1676"/>
                <a:gd name="T60" fmla="*/ 29976 w 814"/>
                <a:gd name="T61" fmla="*/ 2520 h 1676"/>
                <a:gd name="T62" fmla="*/ 27338 w 814"/>
                <a:gd name="T63" fmla="*/ 3016 h 1676"/>
                <a:gd name="T64" fmla="*/ 25078 w 814"/>
                <a:gd name="T65" fmla="*/ 3772 h 1676"/>
                <a:gd name="T66" fmla="*/ 22771 w 814"/>
                <a:gd name="T67" fmla="*/ 4849 h 1676"/>
                <a:gd name="T68" fmla="*/ 20271 w 814"/>
                <a:gd name="T69" fmla="*/ 6728 h 1676"/>
                <a:gd name="T70" fmla="*/ 19841 w 814"/>
                <a:gd name="T71" fmla="*/ 7799 h 1676"/>
                <a:gd name="T72" fmla="*/ 18358 w 814"/>
                <a:gd name="T73" fmla="*/ 9026 h 1676"/>
                <a:gd name="T74" fmla="*/ 15269 w 814"/>
                <a:gd name="T75" fmla="*/ 10313 h 1676"/>
                <a:gd name="T76" fmla="*/ 14059 w 814"/>
                <a:gd name="T77" fmla="*/ 11348 h 1676"/>
                <a:gd name="T78" fmla="*/ 11986 w 814"/>
                <a:gd name="T79" fmla="*/ 13367 h 1676"/>
                <a:gd name="T80" fmla="*/ 9999 w 814"/>
                <a:gd name="T81" fmla="*/ 15428 h 1676"/>
                <a:gd name="T82" fmla="*/ 7855 w 814"/>
                <a:gd name="T83" fmla="*/ 17448 h 1676"/>
                <a:gd name="T84" fmla="*/ 5107 w 814"/>
                <a:gd name="T85" fmla="*/ 19719 h 1676"/>
                <a:gd name="T86" fmla="*/ 2345 w 814"/>
                <a:gd name="T87" fmla="*/ 22002 h 1676"/>
                <a:gd name="T88" fmla="*/ 938 w 814"/>
                <a:gd name="T89" fmla="*/ 24423 h 1676"/>
                <a:gd name="T90" fmla="*/ 515 w 814"/>
                <a:gd name="T91" fmla="*/ 28645 h 1676"/>
                <a:gd name="T92" fmla="*/ 218 w 814"/>
                <a:gd name="T93" fmla="*/ 31151 h 1676"/>
                <a:gd name="T94" fmla="*/ 1687 w 814"/>
                <a:gd name="T95" fmla="*/ 32609 h 1676"/>
                <a:gd name="T96" fmla="*/ 3218 w 814"/>
                <a:gd name="T97" fmla="*/ 33594 h 1676"/>
                <a:gd name="T98" fmla="*/ 5515 w 814"/>
                <a:gd name="T99" fmla="*/ 35577 h 1676"/>
                <a:gd name="T100" fmla="*/ 6667 w 814"/>
                <a:gd name="T101" fmla="*/ 36648 h 1676"/>
                <a:gd name="T102" fmla="*/ 6475 w 814"/>
                <a:gd name="T103" fmla="*/ 37429 h 1676"/>
                <a:gd name="T104" fmla="*/ 7581 w 814"/>
                <a:gd name="T105" fmla="*/ 38652 h 1676"/>
                <a:gd name="T106" fmla="*/ 8810 w 814"/>
                <a:gd name="T107" fmla="*/ 39181 h 1676"/>
                <a:gd name="T108" fmla="*/ 10541 w 814"/>
                <a:gd name="T109" fmla="*/ 39668 h 1676"/>
                <a:gd name="T110" fmla="*/ 11477 w 814"/>
                <a:gd name="T111" fmla="*/ 39887 h 1676"/>
                <a:gd name="T112" fmla="*/ 12549 w 814"/>
                <a:gd name="T113" fmla="*/ 40076 h 1676"/>
                <a:gd name="T114" fmla="*/ 13637 w 814"/>
                <a:gd name="T115" fmla="*/ 40200 h 1676"/>
                <a:gd name="T116" fmla="*/ 15861 w 814"/>
                <a:gd name="T117" fmla="*/ 41105 h 1676"/>
                <a:gd name="T118" fmla="*/ 17414 w 814"/>
                <a:gd name="T119" fmla="*/ 41852 h 1676"/>
                <a:gd name="T120" fmla="*/ 20916 w 814"/>
                <a:gd name="T121" fmla="*/ 44277 h 1676"/>
                <a:gd name="T122" fmla="*/ 21371 w 814"/>
                <a:gd name="T123" fmla="*/ 46213 h 167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814" h="1676">
                  <a:moveTo>
                    <a:pt x="412" y="1675"/>
                  </a:moveTo>
                  <a:lnTo>
                    <a:pt x="423" y="1675"/>
                  </a:lnTo>
                  <a:lnTo>
                    <a:pt x="424" y="1663"/>
                  </a:lnTo>
                  <a:lnTo>
                    <a:pt x="424" y="1652"/>
                  </a:lnTo>
                  <a:lnTo>
                    <a:pt x="424" y="1641"/>
                  </a:lnTo>
                  <a:lnTo>
                    <a:pt x="426" y="1629"/>
                  </a:lnTo>
                  <a:lnTo>
                    <a:pt x="426" y="1619"/>
                  </a:lnTo>
                  <a:lnTo>
                    <a:pt x="429" y="1608"/>
                  </a:lnTo>
                  <a:lnTo>
                    <a:pt x="432" y="1597"/>
                  </a:lnTo>
                  <a:lnTo>
                    <a:pt x="437" y="1589"/>
                  </a:lnTo>
                  <a:lnTo>
                    <a:pt x="436" y="1581"/>
                  </a:lnTo>
                  <a:lnTo>
                    <a:pt x="433" y="1573"/>
                  </a:lnTo>
                  <a:lnTo>
                    <a:pt x="432" y="1565"/>
                  </a:lnTo>
                  <a:lnTo>
                    <a:pt x="430" y="1557"/>
                  </a:lnTo>
                  <a:lnTo>
                    <a:pt x="430" y="1549"/>
                  </a:lnTo>
                  <a:lnTo>
                    <a:pt x="429" y="1541"/>
                  </a:lnTo>
                  <a:lnTo>
                    <a:pt x="430" y="1533"/>
                  </a:lnTo>
                  <a:lnTo>
                    <a:pt x="430" y="1525"/>
                  </a:lnTo>
                  <a:lnTo>
                    <a:pt x="427" y="1514"/>
                  </a:lnTo>
                  <a:lnTo>
                    <a:pt x="426" y="1503"/>
                  </a:lnTo>
                  <a:lnTo>
                    <a:pt x="424" y="1491"/>
                  </a:lnTo>
                  <a:lnTo>
                    <a:pt x="424" y="1479"/>
                  </a:lnTo>
                  <a:lnTo>
                    <a:pt x="426" y="1468"/>
                  </a:lnTo>
                  <a:lnTo>
                    <a:pt x="427" y="1457"/>
                  </a:lnTo>
                  <a:lnTo>
                    <a:pt x="429" y="1446"/>
                  </a:lnTo>
                  <a:lnTo>
                    <a:pt x="430" y="1435"/>
                  </a:lnTo>
                  <a:lnTo>
                    <a:pt x="433" y="1427"/>
                  </a:lnTo>
                  <a:lnTo>
                    <a:pt x="434" y="1419"/>
                  </a:lnTo>
                  <a:lnTo>
                    <a:pt x="437" y="1411"/>
                  </a:lnTo>
                  <a:lnTo>
                    <a:pt x="440" y="1403"/>
                  </a:lnTo>
                  <a:lnTo>
                    <a:pt x="442" y="1395"/>
                  </a:lnTo>
                  <a:lnTo>
                    <a:pt x="444" y="1387"/>
                  </a:lnTo>
                  <a:lnTo>
                    <a:pt x="447" y="1379"/>
                  </a:lnTo>
                  <a:lnTo>
                    <a:pt x="450" y="1372"/>
                  </a:lnTo>
                  <a:lnTo>
                    <a:pt x="453" y="1365"/>
                  </a:lnTo>
                  <a:lnTo>
                    <a:pt x="456" y="1357"/>
                  </a:lnTo>
                  <a:lnTo>
                    <a:pt x="459" y="1349"/>
                  </a:lnTo>
                  <a:lnTo>
                    <a:pt x="461" y="1343"/>
                  </a:lnTo>
                  <a:lnTo>
                    <a:pt x="464" y="1335"/>
                  </a:lnTo>
                  <a:lnTo>
                    <a:pt x="467" y="1329"/>
                  </a:lnTo>
                  <a:lnTo>
                    <a:pt x="471" y="1321"/>
                  </a:lnTo>
                  <a:lnTo>
                    <a:pt x="474" y="1314"/>
                  </a:lnTo>
                  <a:lnTo>
                    <a:pt x="478" y="1307"/>
                  </a:lnTo>
                  <a:lnTo>
                    <a:pt x="481" y="1300"/>
                  </a:lnTo>
                  <a:lnTo>
                    <a:pt x="486" y="1294"/>
                  </a:lnTo>
                  <a:lnTo>
                    <a:pt x="490" y="1286"/>
                  </a:lnTo>
                  <a:lnTo>
                    <a:pt x="493" y="1280"/>
                  </a:lnTo>
                  <a:lnTo>
                    <a:pt x="497" y="1273"/>
                  </a:lnTo>
                  <a:lnTo>
                    <a:pt x="501" y="1267"/>
                  </a:lnTo>
                  <a:lnTo>
                    <a:pt x="505" y="1261"/>
                  </a:lnTo>
                  <a:lnTo>
                    <a:pt x="510" y="1254"/>
                  </a:lnTo>
                  <a:lnTo>
                    <a:pt x="514" y="1248"/>
                  </a:lnTo>
                  <a:lnTo>
                    <a:pt x="518" y="1241"/>
                  </a:lnTo>
                  <a:lnTo>
                    <a:pt x="524" y="1235"/>
                  </a:lnTo>
                  <a:lnTo>
                    <a:pt x="528" y="1229"/>
                  </a:lnTo>
                  <a:lnTo>
                    <a:pt x="532" y="1224"/>
                  </a:lnTo>
                  <a:lnTo>
                    <a:pt x="538" y="1218"/>
                  </a:lnTo>
                  <a:lnTo>
                    <a:pt x="544" y="1211"/>
                  </a:lnTo>
                  <a:lnTo>
                    <a:pt x="544" y="1205"/>
                  </a:lnTo>
                  <a:lnTo>
                    <a:pt x="544" y="1199"/>
                  </a:lnTo>
                  <a:lnTo>
                    <a:pt x="544" y="1192"/>
                  </a:lnTo>
                  <a:lnTo>
                    <a:pt x="544" y="1188"/>
                  </a:lnTo>
                  <a:lnTo>
                    <a:pt x="545" y="1186"/>
                  </a:lnTo>
                  <a:lnTo>
                    <a:pt x="547" y="1186"/>
                  </a:lnTo>
                  <a:lnTo>
                    <a:pt x="548" y="1184"/>
                  </a:lnTo>
                  <a:lnTo>
                    <a:pt x="550" y="1184"/>
                  </a:lnTo>
                  <a:lnTo>
                    <a:pt x="551" y="1184"/>
                  </a:lnTo>
                  <a:lnTo>
                    <a:pt x="552" y="1184"/>
                  </a:lnTo>
                  <a:lnTo>
                    <a:pt x="554" y="1184"/>
                  </a:lnTo>
                  <a:lnTo>
                    <a:pt x="555" y="1183"/>
                  </a:lnTo>
                  <a:lnTo>
                    <a:pt x="557" y="1183"/>
                  </a:lnTo>
                  <a:lnTo>
                    <a:pt x="558" y="1183"/>
                  </a:lnTo>
                  <a:lnTo>
                    <a:pt x="560" y="1183"/>
                  </a:lnTo>
                  <a:lnTo>
                    <a:pt x="561" y="1181"/>
                  </a:lnTo>
                  <a:lnTo>
                    <a:pt x="562" y="1181"/>
                  </a:lnTo>
                  <a:lnTo>
                    <a:pt x="564" y="1181"/>
                  </a:lnTo>
                  <a:lnTo>
                    <a:pt x="565" y="1180"/>
                  </a:lnTo>
                  <a:lnTo>
                    <a:pt x="567" y="1180"/>
                  </a:lnTo>
                  <a:lnTo>
                    <a:pt x="571" y="1170"/>
                  </a:lnTo>
                  <a:lnTo>
                    <a:pt x="575" y="1161"/>
                  </a:lnTo>
                  <a:lnTo>
                    <a:pt x="579" y="1151"/>
                  </a:lnTo>
                  <a:lnTo>
                    <a:pt x="585" y="1142"/>
                  </a:lnTo>
                  <a:lnTo>
                    <a:pt x="591" y="1134"/>
                  </a:lnTo>
                  <a:lnTo>
                    <a:pt x="596" y="1124"/>
                  </a:lnTo>
                  <a:lnTo>
                    <a:pt x="602" y="1115"/>
                  </a:lnTo>
                  <a:lnTo>
                    <a:pt x="608" y="1107"/>
                  </a:lnTo>
                  <a:lnTo>
                    <a:pt x="612" y="1097"/>
                  </a:lnTo>
                  <a:lnTo>
                    <a:pt x="616" y="1088"/>
                  </a:lnTo>
                  <a:lnTo>
                    <a:pt x="621" y="1078"/>
                  </a:lnTo>
                  <a:lnTo>
                    <a:pt x="623" y="1067"/>
                  </a:lnTo>
                  <a:lnTo>
                    <a:pt x="625" y="1057"/>
                  </a:lnTo>
                  <a:lnTo>
                    <a:pt x="625" y="1046"/>
                  </a:lnTo>
                  <a:lnTo>
                    <a:pt x="625" y="1035"/>
                  </a:lnTo>
                  <a:lnTo>
                    <a:pt x="622" y="1023"/>
                  </a:lnTo>
                  <a:lnTo>
                    <a:pt x="623" y="1016"/>
                  </a:lnTo>
                  <a:lnTo>
                    <a:pt x="625" y="1010"/>
                  </a:lnTo>
                  <a:lnTo>
                    <a:pt x="626" y="1002"/>
                  </a:lnTo>
                  <a:lnTo>
                    <a:pt x="629" y="996"/>
                  </a:lnTo>
                  <a:lnTo>
                    <a:pt x="631" y="989"/>
                  </a:lnTo>
                  <a:lnTo>
                    <a:pt x="633" y="983"/>
                  </a:lnTo>
                  <a:lnTo>
                    <a:pt x="635" y="977"/>
                  </a:lnTo>
                  <a:lnTo>
                    <a:pt x="636" y="970"/>
                  </a:lnTo>
                  <a:lnTo>
                    <a:pt x="639" y="964"/>
                  </a:lnTo>
                  <a:lnTo>
                    <a:pt x="641" y="958"/>
                  </a:lnTo>
                  <a:lnTo>
                    <a:pt x="642" y="950"/>
                  </a:lnTo>
                  <a:lnTo>
                    <a:pt x="643" y="943"/>
                  </a:lnTo>
                  <a:lnTo>
                    <a:pt x="645" y="937"/>
                  </a:lnTo>
                  <a:lnTo>
                    <a:pt x="646" y="931"/>
                  </a:lnTo>
                  <a:lnTo>
                    <a:pt x="646" y="924"/>
                  </a:lnTo>
                  <a:lnTo>
                    <a:pt x="646" y="918"/>
                  </a:lnTo>
                  <a:lnTo>
                    <a:pt x="648" y="910"/>
                  </a:lnTo>
                  <a:lnTo>
                    <a:pt x="648" y="902"/>
                  </a:lnTo>
                  <a:lnTo>
                    <a:pt x="649" y="894"/>
                  </a:lnTo>
                  <a:lnTo>
                    <a:pt x="650" y="886"/>
                  </a:lnTo>
                  <a:lnTo>
                    <a:pt x="652" y="880"/>
                  </a:lnTo>
                  <a:lnTo>
                    <a:pt x="650" y="872"/>
                  </a:lnTo>
                  <a:lnTo>
                    <a:pt x="648" y="866"/>
                  </a:lnTo>
                  <a:lnTo>
                    <a:pt x="643" y="859"/>
                  </a:lnTo>
                  <a:lnTo>
                    <a:pt x="649" y="845"/>
                  </a:lnTo>
                  <a:lnTo>
                    <a:pt x="652" y="831"/>
                  </a:lnTo>
                  <a:lnTo>
                    <a:pt x="655" y="816"/>
                  </a:lnTo>
                  <a:lnTo>
                    <a:pt x="658" y="801"/>
                  </a:lnTo>
                  <a:lnTo>
                    <a:pt x="660" y="786"/>
                  </a:lnTo>
                  <a:lnTo>
                    <a:pt x="662" y="770"/>
                  </a:lnTo>
                  <a:lnTo>
                    <a:pt x="663" y="755"/>
                  </a:lnTo>
                  <a:lnTo>
                    <a:pt x="665" y="740"/>
                  </a:lnTo>
                  <a:lnTo>
                    <a:pt x="668" y="724"/>
                  </a:lnTo>
                  <a:lnTo>
                    <a:pt x="669" y="709"/>
                  </a:lnTo>
                  <a:lnTo>
                    <a:pt x="670" y="694"/>
                  </a:lnTo>
                  <a:lnTo>
                    <a:pt x="673" y="678"/>
                  </a:lnTo>
                  <a:lnTo>
                    <a:pt x="676" y="664"/>
                  </a:lnTo>
                  <a:lnTo>
                    <a:pt x="680" y="650"/>
                  </a:lnTo>
                  <a:lnTo>
                    <a:pt x="685" y="636"/>
                  </a:lnTo>
                  <a:lnTo>
                    <a:pt x="689" y="621"/>
                  </a:lnTo>
                  <a:lnTo>
                    <a:pt x="687" y="615"/>
                  </a:lnTo>
                  <a:lnTo>
                    <a:pt x="687" y="609"/>
                  </a:lnTo>
                  <a:lnTo>
                    <a:pt x="687" y="604"/>
                  </a:lnTo>
                  <a:lnTo>
                    <a:pt x="687" y="597"/>
                  </a:lnTo>
                  <a:lnTo>
                    <a:pt x="687" y="591"/>
                  </a:lnTo>
                  <a:lnTo>
                    <a:pt x="689" y="585"/>
                  </a:lnTo>
                  <a:lnTo>
                    <a:pt x="690" y="580"/>
                  </a:lnTo>
                  <a:lnTo>
                    <a:pt x="692" y="574"/>
                  </a:lnTo>
                  <a:lnTo>
                    <a:pt x="693" y="569"/>
                  </a:lnTo>
                  <a:lnTo>
                    <a:pt x="695" y="563"/>
                  </a:lnTo>
                  <a:lnTo>
                    <a:pt x="696" y="556"/>
                  </a:lnTo>
                  <a:lnTo>
                    <a:pt x="697" y="551"/>
                  </a:lnTo>
                  <a:lnTo>
                    <a:pt x="697" y="545"/>
                  </a:lnTo>
                  <a:lnTo>
                    <a:pt x="697" y="539"/>
                  </a:lnTo>
                  <a:lnTo>
                    <a:pt x="697" y="534"/>
                  </a:lnTo>
                  <a:lnTo>
                    <a:pt x="696" y="528"/>
                  </a:lnTo>
                  <a:lnTo>
                    <a:pt x="734" y="494"/>
                  </a:lnTo>
                  <a:lnTo>
                    <a:pt x="734" y="490"/>
                  </a:lnTo>
                  <a:lnTo>
                    <a:pt x="736" y="483"/>
                  </a:lnTo>
                  <a:lnTo>
                    <a:pt x="736" y="477"/>
                  </a:lnTo>
                  <a:lnTo>
                    <a:pt x="736" y="471"/>
                  </a:lnTo>
                  <a:lnTo>
                    <a:pt x="737" y="464"/>
                  </a:lnTo>
                  <a:lnTo>
                    <a:pt x="737" y="458"/>
                  </a:lnTo>
                  <a:lnTo>
                    <a:pt x="739" y="452"/>
                  </a:lnTo>
                  <a:lnTo>
                    <a:pt x="740" y="445"/>
                  </a:lnTo>
                  <a:lnTo>
                    <a:pt x="743" y="442"/>
                  </a:lnTo>
                  <a:lnTo>
                    <a:pt x="746" y="439"/>
                  </a:lnTo>
                  <a:lnTo>
                    <a:pt x="747" y="436"/>
                  </a:lnTo>
                  <a:lnTo>
                    <a:pt x="749" y="433"/>
                  </a:lnTo>
                  <a:lnTo>
                    <a:pt x="751" y="429"/>
                  </a:lnTo>
                  <a:lnTo>
                    <a:pt x="753" y="425"/>
                  </a:lnTo>
                  <a:lnTo>
                    <a:pt x="754" y="421"/>
                  </a:lnTo>
                  <a:lnTo>
                    <a:pt x="756" y="417"/>
                  </a:lnTo>
                  <a:lnTo>
                    <a:pt x="757" y="413"/>
                  </a:lnTo>
                  <a:lnTo>
                    <a:pt x="758" y="409"/>
                  </a:lnTo>
                  <a:lnTo>
                    <a:pt x="758" y="406"/>
                  </a:lnTo>
                  <a:lnTo>
                    <a:pt x="760" y="401"/>
                  </a:lnTo>
                  <a:lnTo>
                    <a:pt x="763" y="398"/>
                  </a:lnTo>
                  <a:lnTo>
                    <a:pt x="764" y="394"/>
                  </a:lnTo>
                  <a:lnTo>
                    <a:pt x="766" y="391"/>
                  </a:lnTo>
                  <a:lnTo>
                    <a:pt x="767" y="388"/>
                  </a:lnTo>
                  <a:lnTo>
                    <a:pt x="768" y="383"/>
                  </a:lnTo>
                  <a:lnTo>
                    <a:pt x="770" y="379"/>
                  </a:lnTo>
                  <a:lnTo>
                    <a:pt x="770" y="374"/>
                  </a:lnTo>
                  <a:lnTo>
                    <a:pt x="771" y="369"/>
                  </a:lnTo>
                  <a:lnTo>
                    <a:pt x="771" y="364"/>
                  </a:lnTo>
                  <a:lnTo>
                    <a:pt x="773" y="361"/>
                  </a:lnTo>
                  <a:lnTo>
                    <a:pt x="774" y="356"/>
                  </a:lnTo>
                  <a:lnTo>
                    <a:pt x="776" y="353"/>
                  </a:lnTo>
                  <a:lnTo>
                    <a:pt x="777" y="348"/>
                  </a:lnTo>
                  <a:lnTo>
                    <a:pt x="778" y="345"/>
                  </a:lnTo>
                  <a:lnTo>
                    <a:pt x="780" y="341"/>
                  </a:lnTo>
                  <a:lnTo>
                    <a:pt x="780" y="336"/>
                  </a:lnTo>
                  <a:lnTo>
                    <a:pt x="753" y="306"/>
                  </a:lnTo>
                  <a:lnTo>
                    <a:pt x="750" y="296"/>
                  </a:lnTo>
                  <a:lnTo>
                    <a:pt x="749" y="285"/>
                  </a:lnTo>
                  <a:lnTo>
                    <a:pt x="747" y="275"/>
                  </a:lnTo>
                  <a:lnTo>
                    <a:pt x="747" y="266"/>
                  </a:lnTo>
                  <a:lnTo>
                    <a:pt x="747" y="256"/>
                  </a:lnTo>
                  <a:lnTo>
                    <a:pt x="747" y="245"/>
                  </a:lnTo>
                  <a:lnTo>
                    <a:pt x="749" y="236"/>
                  </a:lnTo>
                  <a:lnTo>
                    <a:pt x="751" y="226"/>
                  </a:lnTo>
                  <a:lnTo>
                    <a:pt x="754" y="217"/>
                  </a:lnTo>
                  <a:lnTo>
                    <a:pt x="757" y="209"/>
                  </a:lnTo>
                  <a:lnTo>
                    <a:pt x="761" y="199"/>
                  </a:lnTo>
                  <a:lnTo>
                    <a:pt x="766" y="190"/>
                  </a:lnTo>
                  <a:lnTo>
                    <a:pt x="771" y="182"/>
                  </a:lnTo>
                  <a:lnTo>
                    <a:pt x="777" y="176"/>
                  </a:lnTo>
                  <a:lnTo>
                    <a:pt x="783" y="168"/>
                  </a:lnTo>
                  <a:lnTo>
                    <a:pt x="791" y="161"/>
                  </a:lnTo>
                  <a:lnTo>
                    <a:pt x="811" y="150"/>
                  </a:lnTo>
                  <a:lnTo>
                    <a:pt x="811" y="144"/>
                  </a:lnTo>
                  <a:lnTo>
                    <a:pt x="813" y="139"/>
                  </a:lnTo>
                  <a:lnTo>
                    <a:pt x="811" y="133"/>
                  </a:lnTo>
                  <a:lnTo>
                    <a:pt x="811" y="126"/>
                  </a:lnTo>
                  <a:lnTo>
                    <a:pt x="810" y="126"/>
                  </a:lnTo>
                  <a:lnTo>
                    <a:pt x="808" y="125"/>
                  </a:lnTo>
                  <a:lnTo>
                    <a:pt x="808" y="123"/>
                  </a:lnTo>
                  <a:lnTo>
                    <a:pt x="807" y="123"/>
                  </a:lnTo>
                  <a:lnTo>
                    <a:pt x="805" y="123"/>
                  </a:lnTo>
                  <a:lnTo>
                    <a:pt x="803" y="122"/>
                  </a:lnTo>
                  <a:lnTo>
                    <a:pt x="800" y="122"/>
                  </a:lnTo>
                  <a:lnTo>
                    <a:pt x="795" y="120"/>
                  </a:lnTo>
                  <a:lnTo>
                    <a:pt x="793" y="118"/>
                  </a:lnTo>
                  <a:lnTo>
                    <a:pt x="790" y="117"/>
                  </a:lnTo>
                  <a:lnTo>
                    <a:pt x="787" y="115"/>
                  </a:lnTo>
                  <a:lnTo>
                    <a:pt x="785" y="112"/>
                  </a:lnTo>
                  <a:lnTo>
                    <a:pt x="784" y="109"/>
                  </a:lnTo>
                  <a:lnTo>
                    <a:pt x="783" y="106"/>
                  </a:lnTo>
                  <a:lnTo>
                    <a:pt x="781" y="101"/>
                  </a:lnTo>
                  <a:lnTo>
                    <a:pt x="780" y="98"/>
                  </a:lnTo>
                  <a:lnTo>
                    <a:pt x="777" y="95"/>
                  </a:lnTo>
                  <a:lnTo>
                    <a:pt x="774" y="91"/>
                  </a:lnTo>
                  <a:lnTo>
                    <a:pt x="773" y="88"/>
                  </a:lnTo>
                  <a:lnTo>
                    <a:pt x="770" y="87"/>
                  </a:lnTo>
                  <a:lnTo>
                    <a:pt x="766" y="84"/>
                  </a:lnTo>
                  <a:lnTo>
                    <a:pt x="763" y="84"/>
                  </a:lnTo>
                  <a:lnTo>
                    <a:pt x="758" y="84"/>
                  </a:lnTo>
                  <a:lnTo>
                    <a:pt x="754" y="82"/>
                  </a:lnTo>
                  <a:lnTo>
                    <a:pt x="750" y="80"/>
                  </a:lnTo>
                  <a:lnTo>
                    <a:pt x="746" y="80"/>
                  </a:lnTo>
                  <a:lnTo>
                    <a:pt x="741" y="79"/>
                  </a:lnTo>
                  <a:lnTo>
                    <a:pt x="737" y="77"/>
                  </a:lnTo>
                  <a:lnTo>
                    <a:pt x="734" y="76"/>
                  </a:lnTo>
                  <a:lnTo>
                    <a:pt x="730" y="74"/>
                  </a:lnTo>
                  <a:lnTo>
                    <a:pt x="726" y="72"/>
                  </a:lnTo>
                  <a:lnTo>
                    <a:pt x="722" y="72"/>
                  </a:lnTo>
                  <a:lnTo>
                    <a:pt x="717" y="71"/>
                  </a:lnTo>
                  <a:lnTo>
                    <a:pt x="713" y="69"/>
                  </a:lnTo>
                  <a:lnTo>
                    <a:pt x="709" y="69"/>
                  </a:lnTo>
                  <a:lnTo>
                    <a:pt x="704" y="69"/>
                  </a:lnTo>
                  <a:lnTo>
                    <a:pt x="700" y="69"/>
                  </a:lnTo>
                  <a:lnTo>
                    <a:pt x="697" y="68"/>
                  </a:lnTo>
                  <a:lnTo>
                    <a:pt x="695" y="66"/>
                  </a:lnTo>
                  <a:lnTo>
                    <a:pt x="692" y="65"/>
                  </a:lnTo>
                  <a:lnTo>
                    <a:pt x="689" y="61"/>
                  </a:lnTo>
                  <a:lnTo>
                    <a:pt x="687" y="60"/>
                  </a:lnTo>
                  <a:lnTo>
                    <a:pt x="685" y="57"/>
                  </a:lnTo>
                  <a:lnTo>
                    <a:pt x="682" y="55"/>
                  </a:lnTo>
                  <a:lnTo>
                    <a:pt x="680" y="52"/>
                  </a:lnTo>
                  <a:lnTo>
                    <a:pt x="677" y="50"/>
                  </a:lnTo>
                  <a:lnTo>
                    <a:pt x="675" y="47"/>
                  </a:lnTo>
                  <a:lnTo>
                    <a:pt x="672" y="44"/>
                  </a:lnTo>
                  <a:lnTo>
                    <a:pt x="670" y="42"/>
                  </a:lnTo>
                  <a:lnTo>
                    <a:pt x="668" y="41"/>
                  </a:lnTo>
                  <a:lnTo>
                    <a:pt x="665" y="38"/>
                  </a:lnTo>
                  <a:lnTo>
                    <a:pt x="662" y="36"/>
                  </a:lnTo>
                  <a:lnTo>
                    <a:pt x="659" y="34"/>
                  </a:lnTo>
                  <a:lnTo>
                    <a:pt x="648" y="31"/>
                  </a:lnTo>
                  <a:lnTo>
                    <a:pt x="645" y="28"/>
                  </a:lnTo>
                  <a:lnTo>
                    <a:pt x="643" y="23"/>
                  </a:lnTo>
                  <a:lnTo>
                    <a:pt x="641" y="19"/>
                  </a:lnTo>
                  <a:lnTo>
                    <a:pt x="639" y="15"/>
                  </a:lnTo>
                  <a:lnTo>
                    <a:pt x="636" y="11"/>
                  </a:lnTo>
                  <a:lnTo>
                    <a:pt x="635" y="7"/>
                  </a:lnTo>
                  <a:lnTo>
                    <a:pt x="632" y="3"/>
                  </a:lnTo>
                  <a:lnTo>
                    <a:pt x="628" y="1"/>
                  </a:lnTo>
                  <a:lnTo>
                    <a:pt x="622" y="0"/>
                  </a:lnTo>
                  <a:lnTo>
                    <a:pt x="616" y="0"/>
                  </a:lnTo>
                  <a:lnTo>
                    <a:pt x="611" y="0"/>
                  </a:lnTo>
                  <a:lnTo>
                    <a:pt x="604" y="0"/>
                  </a:lnTo>
                  <a:lnTo>
                    <a:pt x="599" y="1"/>
                  </a:lnTo>
                  <a:lnTo>
                    <a:pt x="594" y="3"/>
                  </a:lnTo>
                  <a:lnTo>
                    <a:pt x="589" y="6"/>
                  </a:lnTo>
                  <a:lnTo>
                    <a:pt x="584" y="9"/>
                  </a:lnTo>
                  <a:lnTo>
                    <a:pt x="579" y="12"/>
                  </a:lnTo>
                  <a:lnTo>
                    <a:pt x="575" y="15"/>
                  </a:lnTo>
                  <a:lnTo>
                    <a:pt x="569" y="19"/>
                  </a:lnTo>
                  <a:lnTo>
                    <a:pt x="565" y="22"/>
                  </a:lnTo>
                  <a:lnTo>
                    <a:pt x="561" y="26"/>
                  </a:lnTo>
                  <a:lnTo>
                    <a:pt x="557" y="30"/>
                  </a:lnTo>
                  <a:lnTo>
                    <a:pt x="552" y="34"/>
                  </a:lnTo>
                  <a:lnTo>
                    <a:pt x="550" y="38"/>
                  </a:lnTo>
                  <a:lnTo>
                    <a:pt x="547" y="41"/>
                  </a:lnTo>
                  <a:lnTo>
                    <a:pt x="545" y="45"/>
                  </a:lnTo>
                  <a:lnTo>
                    <a:pt x="545" y="49"/>
                  </a:lnTo>
                  <a:lnTo>
                    <a:pt x="544" y="52"/>
                  </a:lnTo>
                  <a:lnTo>
                    <a:pt x="542" y="55"/>
                  </a:lnTo>
                  <a:lnTo>
                    <a:pt x="541" y="60"/>
                  </a:lnTo>
                  <a:lnTo>
                    <a:pt x="540" y="63"/>
                  </a:lnTo>
                  <a:lnTo>
                    <a:pt x="538" y="66"/>
                  </a:lnTo>
                  <a:lnTo>
                    <a:pt x="534" y="69"/>
                  </a:lnTo>
                  <a:lnTo>
                    <a:pt x="530" y="71"/>
                  </a:lnTo>
                  <a:lnTo>
                    <a:pt x="525" y="74"/>
                  </a:lnTo>
                  <a:lnTo>
                    <a:pt x="521" y="76"/>
                  </a:lnTo>
                  <a:lnTo>
                    <a:pt x="517" y="77"/>
                  </a:lnTo>
                  <a:lnTo>
                    <a:pt x="513" y="79"/>
                  </a:lnTo>
                  <a:lnTo>
                    <a:pt x="508" y="80"/>
                  </a:lnTo>
                  <a:lnTo>
                    <a:pt x="504" y="84"/>
                  </a:lnTo>
                  <a:lnTo>
                    <a:pt x="500" y="85"/>
                  </a:lnTo>
                  <a:lnTo>
                    <a:pt x="494" y="87"/>
                  </a:lnTo>
                  <a:lnTo>
                    <a:pt x="490" y="88"/>
                  </a:lnTo>
                  <a:lnTo>
                    <a:pt x="486" y="90"/>
                  </a:lnTo>
                  <a:lnTo>
                    <a:pt x="481" y="91"/>
                  </a:lnTo>
                  <a:lnTo>
                    <a:pt x="477" y="93"/>
                  </a:lnTo>
                  <a:lnTo>
                    <a:pt x="473" y="95"/>
                  </a:lnTo>
                  <a:lnTo>
                    <a:pt x="469" y="96"/>
                  </a:lnTo>
                  <a:lnTo>
                    <a:pt x="463" y="98"/>
                  </a:lnTo>
                  <a:lnTo>
                    <a:pt x="459" y="99"/>
                  </a:lnTo>
                  <a:lnTo>
                    <a:pt x="454" y="101"/>
                  </a:lnTo>
                  <a:lnTo>
                    <a:pt x="450" y="104"/>
                  </a:lnTo>
                  <a:lnTo>
                    <a:pt x="446" y="106"/>
                  </a:lnTo>
                  <a:lnTo>
                    <a:pt x="443" y="107"/>
                  </a:lnTo>
                  <a:lnTo>
                    <a:pt x="437" y="109"/>
                  </a:lnTo>
                  <a:lnTo>
                    <a:pt x="434" y="112"/>
                  </a:lnTo>
                  <a:lnTo>
                    <a:pt x="430" y="114"/>
                  </a:lnTo>
                  <a:lnTo>
                    <a:pt x="426" y="117"/>
                  </a:lnTo>
                  <a:lnTo>
                    <a:pt x="423" y="118"/>
                  </a:lnTo>
                  <a:lnTo>
                    <a:pt x="419" y="122"/>
                  </a:lnTo>
                  <a:lnTo>
                    <a:pt x="416" y="125"/>
                  </a:lnTo>
                  <a:lnTo>
                    <a:pt x="413" y="128"/>
                  </a:lnTo>
                  <a:lnTo>
                    <a:pt x="409" y="131"/>
                  </a:lnTo>
                  <a:lnTo>
                    <a:pt x="406" y="134"/>
                  </a:lnTo>
                  <a:lnTo>
                    <a:pt x="406" y="136"/>
                  </a:lnTo>
                  <a:lnTo>
                    <a:pt x="392" y="141"/>
                  </a:lnTo>
                  <a:lnTo>
                    <a:pt x="389" y="147"/>
                  </a:lnTo>
                  <a:lnTo>
                    <a:pt x="385" y="153"/>
                  </a:lnTo>
                  <a:lnTo>
                    <a:pt x="379" y="160"/>
                  </a:lnTo>
                  <a:lnTo>
                    <a:pt x="375" y="166"/>
                  </a:lnTo>
                  <a:lnTo>
                    <a:pt x="369" y="172"/>
                  </a:lnTo>
                  <a:lnTo>
                    <a:pt x="365" y="179"/>
                  </a:lnTo>
                  <a:lnTo>
                    <a:pt x="359" y="185"/>
                  </a:lnTo>
                  <a:lnTo>
                    <a:pt x="355" y="191"/>
                  </a:lnTo>
                  <a:lnTo>
                    <a:pt x="349" y="198"/>
                  </a:lnTo>
                  <a:lnTo>
                    <a:pt x="345" y="204"/>
                  </a:lnTo>
                  <a:lnTo>
                    <a:pt x="341" y="210"/>
                  </a:lnTo>
                  <a:lnTo>
                    <a:pt x="336" y="217"/>
                  </a:lnTo>
                  <a:lnTo>
                    <a:pt x="334" y="223"/>
                  </a:lnTo>
                  <a:lnTo>
                    <a:pt x="329" y="231"/>
                  </a:lnTo>
                  <a:lnTo>
                    <a:pt x="328" y="239"/>
                  </a:lnTo>
                  <a:lnTo>
                    <a:pt x="325" y="247"/>
                  </a:lnTo>
                  <a:lnTo>
                    <a:pt x="324" y="247"/>
                  </a:lnTo>
                  <a:lnTo>
                    <a:pt x="324" y="249"/>
                  </a:lnTo>
                  <a:lnTo>
                    <a:pt x="324" y="255"/>
                  </a:lnTo>
                  <a:lnTo>
                    <a:pt x="324" y="261"/>
                  </a:lnTo>
                  <a:lnTo>
                    <a:pt x="324" y="266"/>
                  </a:lnTo>
                  <a:lnTo>
                    <a:pt x="322" y="271"/>
                  </a:lnTo>
                  <a:lnTo>
                    <a:pt x="321" y="277"/>
                  </a:lnTo>
                  <a:lnTo>
                    <a:pt x="319" y="282"/>
                  </a:lnTo>
                  <a:lnTo>
                    <a:pt x="316" y="287"/>
                  </a:lnTo>
                  <a:lnTo>
                    <a:pt x="315" y="290"/>
                  </a:lnTo>
                  <a:lnTo>
                    <a:pt x="312" y="295"/>
                  </a:lnTo>
                  <a:lnTo>
                    <a:pt x="309" y="299"/>
                  </a:lnTo>
                  <a:lnTo>
                    <a:pt x="308" y="302"/>
                  </a:lnTo>
                  <a:lnTo>
                    <a:pt x="305" y="307"/>
                  </a:lnTo>
                  <a:lnTo>
                    <a:pt x="301" y="312"/>
                  </a:lnTo>
                  <a:lnTo>
                    <a:pt x="299" y="317"/>
                  </a:lnTo>
                  <a:lnTo>
                    <a:pt x="297" y="320"/>
                  </a:lnTo>
                  <a:lnTo>
                    <a:pt x="294" y="325"/>
                  </a:lnTo>
                  <a:lnTo>
                    <a:pt x="270" y="337"/>
                  </a:lnTo>
                  <a:lnTo>
                    <a:pt x="264" y="348"/>
                  </a:lnTo>
                  <a:lnTo>
                    <a:pt x="261" y="352"/>
                  </a:lnTo>
                  <a:lnTo>
                    <a:pt x="258" y="353"/>
                  </a:lnTo>
                  <a:lnTo>
                    <a:pt x="257" y="356"/>
                  </a:lnTo>
                  <a:lnTo>
                    <a:pt x="254" y="358"/>
                  </a:lnTo>
                  <a:lnTo>
                    <a:pt x="251" y="361"/>
                  </a:lnTo>
                  <a:lnTo>
                    <a:pt x="250" y="364"/>
                  </a:lnTo>
                  <a:lnTo>
                    <a:pt x="247" y="366"/>
                  </a:lnTo>
                  <a:lnTo>
                    <a:pt x="245" y="369"/>
                  </a:lnTo>
                  <a:lnTo>
                    <a:pt x="243" y="372"/>
                  </a:lnTo>
                  <a:lnTo>
                    <a:pt x="241" y="375"/>
                  </a:lnTo>
                  <a:lnTo>
                    <a:pt x="240" y="379"/>
                  </a:lnTo>
                  <a:lnTo>
                    <a:pt x="238" y="382"/>
                  </a:lnTo>
                  <a:lnTo>
                    <a:pt x="237" y="385"/>
                  </a:lnTo>
                  <a:lnTo>
                    <a:pt x="234" y="388"/>
                  </a:lnTo>
                  <a:lnTo>
                    <a:pt x="233" y="391"/>
                  </a:lnTo>
                  <a:lnTo>
                    <a:pt x="231" y="396"/>
                  </a:lnTo>
                  <a:lnTo>
                    <a:pt x="228" y="402"/>
                  </a:lnTo>
                  <a:lnTo>
                    <a:pt x="224" y="409"/>
                  </a:lnTo>
                  <a:lnTo>
                    <a:pt x="221" y="417"/>
                  </a:lnTo>
                  <a:lnTo>
                    <a:pt x="217" y="423"/>
                  </a:lnTo>
                  <a:lnTo>
                    <a:pt x="214" y="431"/>
                  </a:lnTo>
                  <a:lnTo>
                    <a:pt x="211" y="437"/>
                  </a:lnTo>
                  <a:lnTo>
                    <a:pt x="207" y="445"/>
                  </a:lnTo>
                  <a:lnTo>
                    <a:pt x="204" y="452"/>
                  </a:lnTo>
                  <a:lnTo>
                    <a:pt x="200" y="459"/>
                  </a:lnTo>
                  <a:lnTo>
                    <a:pt x="197" y="466"/>
                  </a:lnTo>
                  <a:lnTo>
                    <a:pt x="194" y="474"/>
                  </a:lnTo>
                  <a:lnTo>
                    <a:pt x="190" y="480"/>
                  </a:lnTo>
                  <a:lnTo>
                    <a:pt x="187" y="488"/>
                  </a:lnTo>
                  <a:lnTo>
                    <a:pt x="184" y="496"/>
                  </a:lnTo>
                  <a:lnTo>
                    <a:pt x="181" y="504"/>
                  </a:lnTo>
                  <a:lnTo>
                    <a:pt x="179" y="510"/>
                  </a:lnTo>
                  <a:lnTo>
                    <a:pt x="174" y="518"/>
                  </a:lnTo>
                  <a:lnTo>
                    <a:pt x="171" y="526"/>
                  </a:lnTo>
                  <a:lnTo>
                    <a:pt x="169" y="532"/>
                  </a:lnTo>
                  <a:lnTo>
                    <a:pt x="164" y="540"/>
                  </a:lnTo>
                  <a:lnTo>
                    <a:pt x="162" y="547"/>
                  </a:lnTo>
                  <a:lnTo>
                    <a:pt x="159" y="555"/>
                  </a:lnTo>
                  <a:lnTo>
                    <a:pt x="156" y="563"/>
                  </a:lnTo>
                  <a:lnTo>
                    <a:pt x="152" y="569"/>
                  </a:lnTo>
                  <a:lnTo>
                    <a:pt x="149" y="575"/>
                  </a:lnTo>
                  <a:lnTo>
                    <a:pt x="146" y="583"/>
                  </a:lnTo>
                  <a:lnTo>
                    <a:pt x="142" y="590"/>
                  </a:lnTo>
                  <a:lnTo>
                    <a:pt x="139" y="597"/>
                  </a:lnTo>
                  <a:lnTo>
                    <a:pt x="136" y="604"/>
                  </a:lnTo>
                  <a:lnTo>
                    <a:pt x="132" y="610"/>
                  </a:lnTo>
                  <a:lnTo>
                    <a:pt x="127" y="618"/>
                  </a:lnTo>
                  <a:lnTo>
                    <a:pt x="125" y="624"/>
                  </a:lnTo>
                  <a:lnTo>
                    <a:pt x="117" y="631"/>
                  </a:lnTo>
                  <a:lnTo>
                    <a:pt x="112" y="639"/>
                  </a:lnTo>
                  <a:lnTo>
                    <a:pt x="108" y="647"/>
                  </a:lnTo>
                  <a:lnTo>
                    <a:pt x="102" y="655"/>
                  </a:lnTo>
                  <a:lnTo>
                    <a:pt x="98" y="664"/>
                  </a:lnTo>
                  <a:lnTo>
                    <a:pt x="93" y="672"/>
                  </a:lnTo>
                  <a:lnTo>
                    <a:pt x="90" y="682"/>
                  </a:lnTo>
                  <a:lnTo>
                    <a:pt x="86" y="691"/>
                  </a:lnTo>
                  <a:lnTo>
                    <a:pt x="83" y="699"/>
                  </a:lnTo>
                  <a:lnTo>
                    <a:pt x="79" y="709"/>
                  </a:lnTo>
                  <a:lnTo>
                    <a:pt x="75" y="716"/>
                  </a:lnTo>
                  <a:lnTo>
                    <a:pt x="71" y="726"/>
                  </a:lnTo>
                  <a:lnTo>
                    <a:pt x="66" y="734"/>
                  </a:lnTo>
                  <a:lnTo>
                    <a:pt x="61" y="742"/>
                  </a:lnTo>
                  <a:lnTo>
                    <a:pt x="56" y="748"/>
                  </a:lnTo>
                  <a:lnTo>
                    <a:pt x="49" y="755"/>
                  </a:lnTo>
                  <a:lnTo>
                    <a:pt x="46" y="764"/>
                  </a:lnTo>
                  <a:lnTo>
                    <a:pt x="42" y="772"/>
                  </a:lnTo>
                  <a:lnTo>
                    <a:pt x="38" y="780"/>
                  </a:lnTo>
                  <a:lnTo>
                    <a:pt x="35" y="788"/>
                  </a:lnTo>
                  <a:lnTo>
                    <a:pt x="32" y="796"/>
                  </a:lnTo>
                  <a:lnTo>
                    <a:pt x="28" y="805"/>
                  </a:lnTo>
                  <a:lnTo>
                    <a:pt x="27" y="813"/>
                  </a:lnTo>
                  <a:lnTo>
                    <a:pt x="24" y="821"/>
                  </a:lnTo>
                  <a:lnTo>
                    <a:pt x="21" y="831"/>
                  </a:lnTo>
                  <a:lnTo>
                    <a:pt x="19" y="840"/>
                  </a:lnTo>
                  <a:lnTo>
                    <a:pt x="18" y="848"/>
                  </a:lnTo>
                  <a:lnTo>
                    <a:pt x="17" y="858"/>
                  </a:lnTo>
                  <a:lnTo>
                    <a:pt x="15" y="866"/>
                  </a:lnTo>
                  <a:lnTo>
                    <a:pt x="14" y="875"/>
                  </a:lnTo>
                  <a:lnTo>
                    <a:pt x="12" y="885"/>
                  </a:lnTo>
                  <a:lnTo>
                    <a:pt x="12" y="894"/>
                  </a:lnTo>
                  <a:lnTo>
                    <a:pt x="17" y="912"/>
                  </a:lnTo>
                  <a:lnTo>
                    <a:pt x="18" y="929"/>
                  </a:lnTo>
                  <a:lnTo>
                    <a:pt x="17" y="946"/>
                  </a:lnTo>
                  <a:lnTo>
                    <a:pt x="15" y="964"/>
                  </a:lnTo>
                  <a:lnTo>
                    <a:pt x="12" y="981"/>
                  </a:lnTo>
                  <a:lnTo>
                    <a:pt x="9" y="999"/>
                  </a:lnTo>
                  <a:lnTo>
                    <a:pt x="8" y="1016"/>
                  </a:lnTo>
                  <a:lnTo>
                    <a:pt x="7" y="1034"/>
                  </a:lnTo>
                  <a:lnTo>
                    <a:pt x="5" y="1042"/>
                  </a:lnTo>
                  <a:lnTo>
                    <a:pt x="5" y="1050"/>
                  </a:lnTo>
                  <a:lnTo>
                    <a:pt x="2" y="1057"/>
                  </a:lnTo>
                  <a:lnTo>
                    <a:pt x="1" y="1065"/>
                  </a:lnTo>
                  <a:lnTo>
                    <a:pt x="0" y="1072"/>
                  </a:lnTo>
                  <a:lnTo>
                    <a:pt x="0" y="1080"/>
                  </a:lnTo>
                  <a:lnTo>
                    <a:pt x="1" y="1088"/>
                  </a:lnTo>
                  <a:lnTo>
                    <a:pt x="4" y="1094"/>
                  </a:lnTo>
                  <a:lnTo>
                    <a:pt x="4" y="1105"/>
                  </a:lnTo>
                  <a:lnTo>
                    <a:pt x="5" y="1115"/>
                  </a:lnTo>
                  <a:lnTo>
                    <a:pt x="7" y="1126"/>
                  </a:lnTo>
                  <a:lnTo>
                    <a:pt x="8" y="1137"/>
                  </a:lnTo>
                  <a:lnTo>
                    <a:pt x="9" y="1138"/>
                  </a:lnTo>
                  <a:lnTo>
                    <a:pt x="14" y="1142"/>
                  </a:lnTo>
                  <a:lnTo>
                    <a:pt x="15" y="1145"/>
                  </a:lnTo>
                  <a:lnTo>
                    <a:pt x="18" y="1146"/>
                  </a:lnTo>
                  <a:lnTo>
                    <a:pt x="21" y="1149"/>
                  </a:lnTo>
                  <a:lnTo>
                    <a:pt x="24" y="1153"/>
                  </a:lnTo>
                  <a:lnTo>
                    <a:pt x="27" y="1156"/>
                  </a:lnTo>
                  <a:lnTo>
                    <a:pt x="29" y="1159"/>
                  </a:lnTo>
                  <a:lnTo>
                    <a:pt x="32" y="1161"/>
                  </a:lnTo>
                  <a:lnTo>
                    <a:pt x="34" y="1164"/>
                  </a:lnTo>
                  <a:lnTo>
                    <a:pt x="36" y="1167"/>
                  </a:lnTo>
                  <a:lnTo>
                    <a:pt x="39" y="1170"/>
                  </a:lnTo>
                  <a:lnTo>
                    <a:pt x="42" y="1173"/>
                  </a:lnTo>
                  <a:lnTo>
                    <a:pt x="44" y="1176"/>
                  </a:lnTo>
                  <a:lnTo>
                    <a:pt x="46" y="1180"/>
                  </a:lnTo>
                  <a:lnTo>
                    <a:pt x="48" y="1184"/>
                  </a:lnTo>
                  <a:lnTo>
                    <a:pt x="52" y="1191"/>
                  </a:lnTo>
                  <a:lnTo>
                    <a:pt x="56" y="1197"/>
                  </a:lnTo>
                  <a:lnTo>
                    <a:pt x="61" y="1203"/>
                  </a:lnTo>
                  <a:lnTo>
                    <a:pt x="63" y="1211"/>
                  </a:lnTo>
                  <a:lnTo>
                    <a:pt x="68" y="1218"/>
                  </a:lnTo>
                  <a:lnTo>
                    <a:pt x="72" y="1226"/>
                  </a:lnTo>
                  <a:lnTo>
                    <a:pt x="75" y="1232"/>
                  </a:lnTo>
                  <a:lnTo>
                    <a:pt x="79" y="1240"/>
                  </a:lnTo>
                  <a:lnTo>
                    <a:pt x="82" y="1246"/>
                  </a:lnTo>
                  <a:lnTo>
                    <a:pt x="85" y="1254"/>
                  </a:lnTo>
                  <a:lnTo>
                    <a:pt x="89" y="1261"/>
                  </a:lnTo>
                  <a:lnTo>
                    <a:pt x="92" y="1268"/>
                  </a:lnTo>
                  <a:lnTo>
                    <a:pt x="96" y="1275"/>
                  </a:lnTo>
                  <a:lnTo>
                    <a:pt x="100" y="1283"/>
                  </a:lnTo>
                  <a:lnTo>
                    <a:pt x="103" y="1289"/>
                  </a:lnTo>
                  <a:lnTo>
                    <a:pt x="108" y="1295"/>
                  </a:lnTo>
                  <a:lnTo>
                    <a:pt x="110" y="1297"/>
                  </a:lnTo>
                  <a:lnTo>
                    <a:pt x="109" y="1297"/>
                  </a:lnTo>
                  <a:lnTo>
                    <a:pt x="109" y="1299"/>
                  </a:lnTo>
                  <a:lnTo>
                    <a:pt x="108" y="1299"/>
                  </a:lnTo>
                  <a:lnTo>
                    <a:pt x="106" y="1302"/>
                  </a:lnTo>
                  <a:lnTo>
                    <a:pt x="106" y="1303"/>
                  </a:lnTo>
                  <a:lnTo>
                    <a:pt x="105" y="1307"/>
                  </a:lnTo>
                  <a:lnTo>
                    <a:pt x="103" y="1308"/>
                  </a:lnTo>
                  <a:lnTo>
                    <a:pt x="103" y="1311"/>
                  </a:lnTo>
                  <a:lnTo>
                    <a:pt x="103" y="1314"/>
                  </a:lnTo>
                  <a:lnTo>
                    <a:pt x="103" y="1318"/>
                  </a:lnTo>
                  <a:lnTo>
                    <a:pt x="103" y="1321"/>
                  </a:lnTo>
                  <a:lnTo>
                    <a:pt x="105" y="1324"/>
                  </a:lnTo>
                  <a:lnTo>
                    <a:pt x="105" y="1327"/>
                  </a:lnTo>
                  <a:lnTo>
                    <a:pt x="106" y="1329"/>
                  </a:lnTo>
                  <a:lnTo>
                    <a:pt x="108" y="1332"/>
                  </a:lnTo>
                  <a:lnTo>
                    <a:pt x="105" y="1338"/>
                  </a:lnTo>
                  <a:lnTo>
                    <a:pt x="106" y="1343"/>
                  </a:lnTo>
                  <a:lnTo>
                    <a:pt x="109" y="1348"/>
                  </a:lnTo>
                  <a:lnTo>
                    <a:pt x="112" y="1353"/>
                  </a:lnTo>
                  <a:lnTo>
                    <a:pt x="113" y="1357"/>
                  </a:lnTo>
                  <a:lnTo>
                    <a:pt x="116" y="1360"/>
                  </a:lnTo>
                  <a:lnTo>
                    <a:pt x="120" y="1365"/>
                  </a:lnTo>
                  <a:lnTo>
                    <a:pt x="123" y="1370"/>
                  </a:lnTo>
                  <a:lnTo>
                    <a:pt x="125" y="1375"/>
                  </a:lnTo>
                  <a:lnTo>
                    <a:pt x="126" y="1375"/>
                  </a:lnTo>
                  <a:lnTo>
                    <a:pt x="127" y="1375"/>
                  </a:lnTo>
                  <a:lnTo>
                    <a:pt x="127" y="1376"/>
                  </a:lnTo>
                  <a:lnTo>
                    <a:pt x="130" y="1376"/>
                  </a:lnTo>
                  <a:lnTo>
                    <a:pt x="135" y="1384"/>
                  </a:lnTo>
                  <a:lnTo>
                    <a:pt x="137" y="1386"/>
                  </a:lnTo>
                  <a:lnTo>
                    <a:pt x="140" y="1387"/>
                  </a:lnTo>
                  <a:lnTo>
                    <a:pt x="143" y="1389"/>
                  </a:lnTo>
                  <a:lnTo>
                    <a:pt x="146" y="1391"/>
                  </a:lnTo>
                  <a:lnTo>
                    <a:pt x="149" y="1392"/>
                  </a:lnTo>
                  <a:lnTo>
                    <a:pt x="152" y="1394"/>
                  </a:lnTo>
                  <a:lnTo>
                    <a:pt x="154" y="1395"/>
                  </a:lnTo>
                  <a:lnTo>
                    <a:pt x="157" y="1397"/>
                  </a:lnTo>
                  <a:lnTo>
                    <a:pt x="160" y="1399"/>
                  </a:lnTo>
                  <a:lnTo>
                    <a:pt x="163" y="1400"/>
                  </a:lnTo>
                  <a:lnTo>
                    <a:pt x="166" y="1402"/>
                  </a:lnTo>
                  <a:lnTo>
                    <a:pt x="169" y="1405"/>
                  </a:lnTo>
                  <a:lnTo>
                    <a:pt x="171" y="1406"/>
                  </a:lnTo>
                  <a:lnTo>
                    <a:pt x="173" y="1408"/>
                  </a:lnTo>
                  <a:lnTo>
                    <a:pt x="176" y="1410"/>
                  </a:lnTo>
                  <a:lnTo>
                    <a:pt x="179" y="1411"/>
                  </a:lnTo>
                  <a:lnTo>
                    <a:pt x="180" y="1411"/>
                  </a:lnTo>
                  <a:lnTo>
                    <a:pt x="180" y="1413"/>
                  </a:lnTo>
                  <a:lnTo>
                    <a:pt x="181" y="1413"/>
                  </a:lnTo>
                  <a:lnTo>
                    <a:pt x="184" y="1413"/>
                  </a:lnTo>
                  <a:lnTo>
                    <a:pt x="186" y="1414"/>
                  </a:lnTo>
                  <a:lnTo>
                    <a:pt x="187" y="1414"/>
                  </a:lnTo>
                  <a:lnTo>
                    <a:pt x="189" y="1416"/>
                  </a:lnTo>
                  <a:lnTo>
                    <a:pt x="190" y="1416"/>
                  </a:lnTo>
                  <a:lnTo>
                    <a:pt x="193" y="1418"/>
                  </a:lnTo>
                  <a:lnTo>
                    <a:pt x="194" y="1418"/>
                  </a:lnTo>
                  <a:lnTo>
                    <a:pt x="196" y="1419"/>
                  </a:lnTo>
                  <a:lnTo>
                    <a:pt x="197" y="1419"/>
                  </a:lnTo>
                  <a:lnTo>
                    <a:pt x="198" y="1419"/>
                  </a:lnTo>
                  <a:lnTo>
                    <a:pt x="201" y="1421"/>
                  </a:lnTo>
                  <a:lnTo>
                    <a:pt x="203" y="1421"/>
                  </a:lnTo>
                  <a:lnTo>
                    <a:pt x="206" y="1421"/>
                  </a:lnTo>
                  <a:lnTo>
                    <a:pt x="207" y="1419"/>
                  </a:lnTo>
                  <a:lnTo>
                    <a:pt x="208" y="1419"/>
                  </a:lnTo>
                  <a:lnTo>
                    <a:pt x="210" y="1418"/>
                  </a:lnTo>
                  <a:lnTo>
                    <a:pt x="211" y="1416"/>
                  </a:lnTo>
                  <a:lnTo>
                    <a:pt x="213" y="1416"/>
                  </a:lnTo>
                  <a:lnTo>
                    <a:pt x="216" y="1419"/>
                  </a:lnTo>
                  <a:lnTo>
                    <a:pt x="218" y="1422"/>
                  </a:lnTo>
                  <a:lnTo>
                    <a:pt x="221" y="1425"/>
                  </a:lnTo>
                  <a:lnTo>
                    <a:pt x="224" y="1429"/>
                  </a:lnTo>
                  <a:lnTo>
                    <a:pt x="228" y="1432"/>
                  </a:lnTo>
                  <a:lnTo>
                    <a:pt x="231" y="1435"/>
                  </a:lnTo>
                  <a:lnTo>
                    <a:pt x="235" y="1438"/>
                  </a:lnTo>
                  <a:lnTo>
                    <a:pt x="240" y="1440"/>
                  </a:lnTo>
                  <a:lnTo>
                    <a:pt x="243" y="1443"/>
                  </a:lnTo>
                  <a:lnTo>
                    <a:pt x="247" y="1446"/>
                  </a:lnTo>
                  <a:lnTo>
                    <a:pt x="250" y="1449"/>
                  </a:lnTo>
                  <a:lnTo>
                    <a:pt x="252" y="1454"/>
                  </a:lnTo>
                  <a:lnTo>
                    <a:pt x="257" y="1457"/>
                  </a:lnTo>
                  <a:lnTo>
                    <a:pt x="260" y="1460"/>
                  </a:lnTo>
                  <a:lnTo>
                    <a:pt x="262" y="1465"/>
                  </a:lnTo>
                  <a:lnTo>
                    <a:pt x="264" y="1470"/>
                  </a:lnTo>
                  <a:lnTo>
                    <a:pt x="267" y="1471"/>
                  </a:lnTo>
                  <a:lnTo>
                    <a:pt x="270" y="1475"/>
                  </a:lnTo>
                  <a:lnTo>
                    <a:pt x="272" y="1476"/>
                  </a:lnTo>
                  <a:lnTo>
                    <a:pt x="275" y="1478"/>
                  </a:lnTo>
                  <a:lnTo>
                    <a:pt x="277" y="1479"/>
                  </a:lnTo>
                  <a:lnTo>
                    <a:pt x="280" y="1483"/>
                  </a:lnTo>
                  <a:lnTo>
                    <a:pt x="282" y="1484"/>
                  </a:lnTo>
                  <a:lnTo>
                    <a:pt x="284" y="1486"/>
                  </a:lnTo>
                  <a:lnTo>
                    <a:pt x="287" y="1489"/>
                  </a:lnTo>
                  <a:lnTo>
                    <a:pt x="288" y="1491"/>
                  </a:lnTo>
                  <a:lnTo>
                    <a:pt x="291" y="1492"/>
                  </a:lnTo>
                  <a:lnTo>
                    <a:pt x="294" y="1494"/>
                  </a:lnTo>
                  <a:lnTo>
                    <a:pt x="295" y="1497"/>
                  </a:lnTo>
                  <a:lnTo>
                    <a:pt x="298" y="1498"/>
                  </a:lnTo>
                  <a:lnTo>
                    <a:pt x="301" y="1500"/>
                  </a:lnTo>
                  <a:lnTo>
                    <a:pt x="304" y="1503"/>
                  </a:lnTo>
                  <a:lnTo>
                    <a:pt x="339" y="1570"/>
                  </a:lnTo>
                  <a:lnTo>
                    <a:pt x="335" y="1578"/>
                  </a:lnTo>
                  <a:lnTo>
                    <a:pt x="332" y="1586"/>
                  </a:lnTo>
                  <a:lnTo>
                    <a:pt x="331" y="1594"/>
                  </a:lnTo>
                  <a:lnTo>
                    <a:pt x="331" y="1602"/>
                  </a:lnTo>
                  <a:lnTo>
                    <a:pt x="332" y="1608"/>
                  </a:lnTo>
                  <a:lnTo>
                    <a:pt x="334" y="1614"/>
                  </a:lnTo>
                  <a:lnTo>
                    <a:pt x="336" y="1621"/>
                  </a:lnTo>
                  <a:lnTo>
                    <a:pt x="339" y="1627"/>
                  </a:lnTo>
                  <a:lnTo>
                    <a:pt x="343" y="1633"/>
                  </a:lnTo>
                  <a:lnTo>
                    <a:pt x="346" y="1638"/>
                  </a:lnTo>
                  <a:lnTo>
                    <a:pt x="351" y="1644"/>
                  </a:lnTo>
                  <a:lnTo>
                    <a:pt x="355" y="1651"/>
                  </a:lnTo>
                  <a:lnTo>
                    <a:pt x="359" y="1655"/>
                  </a:lnTo>
                  <a:lnTo>
                    <a:pt x="363" y="1662"/>
                  </a:lnTo>
                  <a:lnTo>
                    <a:pt x="366" y="1667"/>
                  </a:lnTo>
                  <a:lnTo>
                    <a:pt x="370" y="1673"/>
                  </a:lnTo>
                  <a:lnTo>
                    <a:pt x="378" y="1673"/>
                  </a:lnTo>
                  <a:lnTo>
                    <a:pt x="386" y="1655"/>
                  </a:lnTo>
                  <a:lnTo>
                    <a:pt x="412" y="1675"/>
                  </a:lnTo>
                </a:path>
              </a:pathLst>
            </a:custGeom>
            <a:solidFill>
              <a:srgbClr val="0000CC">
                <a:alpha val="36862"/>
              </a:srgbClr>
            </a:solidFill>
            <a:ln w="9525">
              <a:round/>
              <a:headEnd/>
              <a:tailEnd/>
            </a:ln>
            <a:effectLst/>
            <a:scene3d>
              <a:camera prst="legacyObliqueTopRight"/>
              <a:lightRig rig="legacyFlat3" dir="b"/>
            </a:scene3d>
            <a:sp3d extrusionH="277800" prstMaterial="legacyMatte">
              <a:bevelT w="13500" h="13500" prst="angle"/>
              <a:bevelB w="13500" h="13500" prst="angle"/>
              <a:extrusionClr>
                <a:srgbClr val="DDDDDD"/>
              </a:extrusionClr>
            </a:sp3d>
            <a:extLst>
              <a:ext uri="{AF507438-7753-43E0-B8FC-AC1667EBCBE1}">
                <a14:hiddenEffects xmlns:a14="http://schemas.microsoft.com/office/drawing/2010/main">
                  <a:effectLst>
                    <a:outerShdw dist="17961" dir="2700000" algn="ctr" rotWithShape="0">
                      <a:srgbClr val="00007A"/>
                    </a:outerShdw>
                  </a:effectLst>
                </a14:hiddenEffects>
              </a:ext>
            </a:extLst>
          </p:spPr>
          <p:txBody>
            <a:bodyPr>
              <a:flatTx/>
            </a:bodyPr>
            <a:lstStyle/>
            <a:p>
              <a:endParaRPr lang="zh-TW" altLang="en-US"/>
            </a:p>
          </p:txBody>
        </p:sp>
        <p:sp>
          <p:nvSpPr>
            <p:cNvPr id="17470" name="Freeform 4"/>
            <p:cNvSpPr>
              <a:spLocks noChangeAspect="1"/>
            </p:cNvSpPr>
            <p:nvPr/>
          </p:nvSpPr>
          <p:spPr bwMode="auto">
            <a:xfrm rot="-462801">
              <a:off x="2109" y="1026"/>
              <a:ext cx="1283" cy="2427"/>
            </a:xfrm>
            <a:custGeom>
              <a:avLst/>
              <a:gdLst>
                <a:gd name="T0" fmla="*/ 27090 w 811"/>
                <a:gd name="T1" fmla="*/ 44712 h 1675"/>
                <a:gd name="T2" fmla="*/ 26369 w 811"/>
                <a:gd name="T3" fmla="*/ 42279 h 1675"/>
                <a:gd name="T4" fmla="*/ 27177 w 811"/>
                <a:gd name="T5" fmla="*/ 39516 h 1675"/>
                <a:gd name="T6" fmla="*/ 28927 w 811"/>
                <a:gd name="T7" fmla="*/ 37425 h 1675"/>
                <a:gd name="T8" fmla="*/ 31349 w 811"/>
                <a:gd name="T9" fmla="*/ 35492 h 1675"/>
                <a:gd name="T10" fmla="*/ 33697 w 811"/>
                <a:gd name="T11" fmla="*/ 33745 h 1675"/>
                <a:gd name="T12" fmla="*/ 34375 w 811"/>
                <a:gd name="T13" fmla="*/ 33304 h 1675"/>
                <a:gd name="T14" fmla="*/ 35614 w 811"/>
                <a:gd name="T15" fmla="*/ 32674 h 1675"/>
                <a:gd name="T16" fmla="*/ 38602 w 811"/>
                <a:gd name="T17" fmla="*/ 30035 h 1675"/>
                <a:gd name="T18" fmla="*/ 39240 w 811"/>
                <a:gd name="T19" fmla="*/ 27659 h 1675"/>
                <a:gd name="T20" fmla="*/ 40023 w 811"/>
                <a:gd name="T21" fmla="*/ 25833 h 1675"/>
                <a:gd name="T22" fmla="*/ 40401 w 811"/>
                <a:gd name="T23" fmla="*/ 23396 h 1675"/>
                <a:gd name="T24" fmla="*/ 41716 w 811"/>
                <a:gd name="T25" fmla="*/ 19122 h 1675"/>
                <a:gd name="T26" fmla="*/ 42687 w 811"/>
                <a:gd name="T27" fmla="*/ 16485 h 1675"/>
                <a:gd name="T28" fmla="*/ 43124 w 811"/>
                <a:gd name="T29" fmla="*/ 14853 h 1675"/>
                <a:gd name="T30" fmla="*/ 45974 w 811"/>
                <a:gd name="T31" fmla="*/ 12429 h 1675"/>
                <a:gd name="T32" fmla="*/ 46996 w 811"/>
                <a:gd name="T33" fmla="*/ 11425 h 1675"/>
                <a:gd name="T34" fmla="*/ 47805 w 811"/>
                <a:gd name="T35" fmla="*/ 10243 h 1675"/>
                <a:gd name="T36" fmla="*/ 46375 w 811"/>
                <a:gd name="T37" fmla="*/ 8014 h 1675"/>
                <a:gd name="T38" fmla="*/ 47431 w 811"/>
                <a:gd name="T39" fmla="*/ 5339 h 1675"/>
                <a:gd name="T40" fmla="*/ 50145 w 811"/>
                <a:gd name="T41" fmla="*/ 3553 h 1675"/>
                <a:gd name="T42" fmla="*/ 49268 w 811"/>
                <a:gd name="T43" fmla="*/ 3376 h 1675"/>
                <a:gd name="T44" fmla="*/ 47979 w 811"/>
                <a:gd name="T45" fmla="*/ 2592 h 1675"/>
                <a:gd name="T46" fmla="*/ 45650 w 811"/>
                <a:gd name="T47" fmla="*/ 2178 h 1675"/>
                <a:gd name="T48" fmla="*/ 43208 w 811"/>
                <a:gd name="T49" fmla="*/ 1917 h 1675"/>
                <a:gd name="T50" fmla="*/ 41588 w 811"/>
                <a:gd name="T51" fmla="*/ 1253 h 1675"/>
                <a:gd name="T52" fmla="*/ 39585 w 811"/>
                <a:gd name="T53" fmla="*/ 429 h 1675"/>
                <a:gd name="T54" fmla="*/ 36762 w 811"/>
                <a:gd name="T55" fmla="*/ 85 h 1675"/>
                <a:gd name="T56" fmla="*/ 34037 w 811"/>
                <a:gd name="T57" fmla="*/ 1071 h 1675"/>
                <a:gd name="T58" fmla="*/ 32838 w 811"/>
                <a:gd name="T59" fmla="*/ 2001 h 1675"/>
                <a:gd name="T60" fmla="*/ 30083 w 811"/>
                <a:gd name="T61" fmla="*/ 2515 h 1675"/>
                <a:gd name="T62" fmla="*/ 27389 w 811"/>
                <a:gd name="T63" fmla="*/ 3015 h 1675"/>
                <a:gd name="T64" fmla="*/ 25149 w 811"/>
                <a:gd name="T65" fmla="*/ 3769 h 1675"/>
                <a:gd name="T66" fmla="*/ 22844 w 811"/>
                <a:gd name="T67" fmla="*/ 4840 h 1675"/>
                <a:gd name="T68" fmla="*/ 20284 w 811"/>
                <a:gd name="T69" fmla="*/ 6700 h 1675"/>
                <a:gd name="T70" fmla="*/ 19849 w 811"/>
                <a:gd name="T71" fmla="*/ 7772 h 1675"/>
                <a:gd name="T72" fmla="*/ 18361 w 811"/>
                <a:gd name="T73" fmla="*/ 9011 h 1675"/>
                <a:gd name="T74" fmla="*/ 15252 w 811"/>
                <a:gd name="T75" fmla="*/ 10301 h 1675"/>
                <a:gd name="T76" fmla="*/ 14164 w 811"/>
                <a:gd name="T77" fmla="*/ 11341 h 1675"/>
                <a:gd name="T78" fmla="*/ 12055 w 811"/>
                <a:gd name="T79" fmla="*/ 13342 h 1675"/>
                <a:gd name="T80" fmla="*/ 9998 w 811"/>
                <a:gd name="T81" fmla="*/ 15410 h 1675"/>
                <a:gd name="T82" fmla="*/ 7886 w 811"/>
                <a:gd name="T83" fmla="*/ 17395 h 1675"/>
                <a:gd name="T84" fmla="*/ 5123 w 811"/>
                <a:gd name="T85" fmla="*/ 19684 h 1675"/>
                <a:gd name="T86" fmla="*/ 2348 w 811"/>
                <a:gd name="T87" fmla="*/ 21952 h 1675"/>
                <a:gd name="T88" fmla="*/ 938 w 811"/>
                <a:gd name="T89" fmla="*/ 24379 h 1675"/>
                <a:gd name="T90" fmla="*/ 516 w 811"/>
                <a:gd name="T91" fmla="*/ 28647 h 1675"/>
                <a:gd name="T92" fmla="*/ 218 w 811"/>
                <a:gd name="T93" fmla="*/ 31111 h 1675"/>
                <a:gd name="T94" fmla="*/ 1614 w 811"/>
                <a:gd name="T95" fmla="*/ 32546 h 1675"/>
                <a:gd name="T96" fmla="*/ 3230 w 811"/>
                <a:gd name="T97" fmla="*/ 33535 h 1675"/>
                <a:gd name="T98" fmla="*/ 5531 w 811"/>
                <a:gd name="T99" fmla="*/ 35492 h 1675"/>
                <a:gd name="T100" fmla="*/ 6619 w 811"/>
                <a:gd name="T101" fmla="*/ 36563 h 1675"/>
                <a:gd name="T102" fmla="*/ 6469 w 811"/>
                <a:gd name="T103" fmla="*/ 37387 h 1675"/>
                <a:gd name="T104" fmla="*/ 7632 w 811"/>
                <a:gd name="T105" fmla="*/ 38562 h 1675"/>
                <a:gd name="T106" fmla="*/ 8870 w 811"/>
                <a:gd name="T107" fmla="*/ 39117 h 1675"/>
                <a:gd name="T108" fmla="*/ 10558 w 811"/>
                <a:gd name="T109" fmla="*/ 39607 h 1675"/>
                <a:gd name="T110" fmla="*/ 11504 w 811"/>
                <a:gd name="T111" fmla="*/ 39820 h 1675"/>
                <a:gd name="T112" fmla="*/ 12547 w 811"/>
                <a:gd name="T113" fmla="*/ 39991 h 1675"/>
                <a:gd name="T114" fmla="*/ 13735 w 811"/>
                <a:gd name="T115" fmla="*/ 40146 h 1675"/>
                <a:gd name="T116" fmla="*/ 15897 w 811"/>
                <a:gd name="T117" fmla="*/ 41059 h 1675"/>
                <a:gd name="T118" fmla="*/ 17510 w 811"/>
                <a:gd name="T119" fmla="*/ 41807 h 1675"/>
                <a:gd name="T120" fmla="*/ 20911 w 811"/>
                <a:gd name="T121" fmla="*/ 44197 h 1675"/>
                <a:gd name="T122" fmla="*/ 21441 w 811"/>
                <a:gd name="T123" fmla="*/ 46136 h 167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811" h="1675">
                  <a:moveTo>
                    <a:pt x="411" y="1674"/>
                  </a:moveTo>
                  <a:lnTo>
                    <a:pt x="422" y="1674"/>
                  </a:lnTo>
                  <a:lnTo>
                    <a:pt x="424" y="1664"/>
                  </a:lnTo>
                  <a:lnTo>
                    <a:pt x="424" y="1653"/>
                  </a:lnTo>
                  <a:lnTo>
                    <a:pt x="424" y="1640"/>
                  </a:lnTo>
                  <a:lnTo>
                    <a:pt x="425" y="1629"/>
                  </a:lnTo>
                  <a:lnTo>
                    <a:pt x="425" y="1620"/>
                  </a:lnTo>
                  <a:lnTo>
                    <a:pt x="428" y="1608"/>
                  </a:lnTo>
                  <a:lnTo>
                    <a:pt x="431" y="1597"/>
                  </a:lnTo>
                  <a:lnTo>
                    <a:pt x="436" y="1589"/>
                  </a:lnTo>
                  <a:lnTo>
                    <a:pt x="435" y="1581"/>
                  </a:lnTo>
                  <a:lnTo>
                    <a:pt x="432" y="1572"/>
                  </a:lnTo>
                  <a:lnTo>
                    <a:pt x="431" y="1566"/>
                  </a:lnTo>
                  <a:lnTo>
                    <a:pt x="429" y="1558"/>
                  </a:lnTo>
                  <a:lnTo>
                    <a:pt x="429" y="1550"/>
                  </a:lnTo>
                  <a:lnTo>
                    <a:pt x="428" y="1542"/>
                  </a:lnTo>
                  <a:lnTo>
                    <a:pt x="429" y="1534"/>
                  </a:lnTo>
                  <a:lnTo>
                    <a:pt x="429" y="1526"/>
                  </a:lnTo>
                  <a:lnTo>
                    <a:pt x="426" y="1515"/>
                  </a:lnTo>
                  <a:lnTo>
                    <a:pt x="425" y="1502"/>
                  </a:lnTo>
                  <a:lnTo>
                    <a:pt x="424" y="1491"/>
                  </a:lnTo>
                  <a:lnTo>
                    <a:pt x="424" y="1480"/>
                  </a:lnTo>
                  <a:lnTo>
                    <a:pt x="425" y="1467"/>
                  </a:lnTo>
                  <a:lnTo>
                    <a:pt x="426" y="1458"/>
                  </a:lnTo>
                  <a:lnTo>
                    <a:pt x="428" y="1447"/>
                  </a:lnTo>
                  <a:lnTo>
                    <a:pt x="429" y="1435"/>
                  </a:lnTo>
                  <a:lnTo>
                    <a:pt x="432" y="1428"/>
                  </a:lnTo>
                  <a:lnTo>
                    <a:pt x="434" y="1420"/>
                  </a:lnTo>
                  <a:lnTo>
                    <a:pt x="436" y="1412"/>
                  </a:lnTo>
                  <a:lnTo>
                    <a:pt x="438" y="1404"/>
                  </a:lnTo>
                  <a:lnTo>
                    <a:pt x="441" y="1396"/>
                  </a:lnTo>
                  <a:lnTo>
                    <a:pt x="444" y="1388"/>
                  </a:lnTo>
                  <a:lnTo>
                    <a:pt x="446" y="1380"/>
                  </a:lnTo>
                  <a:lnTo>
                    <a:pt x="449" y="1372"/>
                  </a:lnTo>
                  <a:lnTo>
                    <a:pt x="452" y="1366"/>
                  </a:lnTo>
                  <a:lnTo>
                    <a:pt x="455" y="1358"/>
                  </a:lnTo>
                  <a:lnTo>
                    <a:pt x="458" y="1350"/>
                  </a:lnTo>
                  <a:lnTo>
                    <a:pt x="461" y="1343"/>
                  </a:lnTo>
                  <a:lnTo>
                    <a:pt x="463" y="1336"/>
                  </a:lnTo>
                  <a:lnTo>
                    <a:pt x="466" y="1329"/>
                  </a:lnTo>
                  <a:lnTo>
                    <a:pt x="470" y="1321"/>
                  </a:lnTo>
                  <a:lnTo>
                    <a:pt x="473" y="1315"/>
                  </a:lnTo>
                  <a:lnTo>
                    <a:pt x="478" y="1307"/>
                  </a:lnTo>
                  <a:lnTo>
                    <a:pt x="480" y="1301"/>
                  </a:lnTo>
                  <a:lnTo>
                    <a:pt x="485" y="1294"/>
                  </a:lnTo>
                  <a:lnTo>
                    <a:pt x="489" y="1286"/>
                  </a:lnTo>
                  <a:lnTo>
                    <a:pt x="492" y="1280"/>
                  </a:lnTo>
                  <a:lnTo>
                    <a:pt x="496" y="1274"/>
                  </a:lnTo>
                  <a:lnTo>
                    <a:pt x="500" y="1267"/>
                  </a:lnTo>
                  <a:lnTo>
                    <a:pt x="505" y="1261"/>
                  </a:lnTo>
                  <a:lnTo>
                    <a:pt x="509" y="1255"/>
                  </a:lnTo>
                  <a:lnTo>
                    <a:pt x="513" y="1248"/>
                  </a:lnTo>
                  <a:lnTo>
                    <a:pt x="517" y="1242"/>
                  </a:lnTo>
                  <a:lnTo>
                    <a:pt x="523" y="1236"/>
                  </a:lnTo>
                  <a:lnTo>
                    <a:pt x="527" y="1229"/>
                  </a:lnTo>
                  <a:lnTo>
                    <a:pt x="531" y="1224"/>
                  </a:lnTo>
                  <a:lnTo>
                    <a:pt x="537" y="1218"/>
                  </a:lnTo>
                  <a:lnTo>
                    <a:pt x="541" y="1212"/>
                  </a:lnTo>
                  <a:lnTo>
                    <a:pt x="543" y="1205"/>
                  </a:lnTo>
                  <a:lnTo>
                    <a:pt x="543" y="1199"/>
                  </a:lnTo>
                  <a:lnTo>
                    <a:pt x="543" y="1193"/>
                  </a:lnTo>
                  <a:lnTo>
                    <a:pt x="543" y="1186"/>
                  </a:lnTo>
                  <a:lnTo>
                    <a:pt x="544" y="1186"/>
                  </a:lnTo>
                  <a:lnTo>
                    <a:pt x="546" y="1185"/>
                  </a:lnTo>
                  <a:lnTo>
                    <a:pt x="547" y="1185"/>
                  </a:lnTo>
                  <a:lnTo>
                    <a:pt x="548" y="1185"/>
                  </a:lnTo>
                  <a:lnTo>
                    <a:pt x="550" y="1185"/>
                  </a:lnTo>
                  <a:lnTo>
                    <a:pt x="551" y="1185"/>
                  </a:lnTo>
                  <a:lnTo>
                    <a:pt x="553" y="1183"/>
                  </a:lnTo>
                  <a:lnTo>
                    <a:pt x="554" y="1183"/>
                  </a:lnTo>
                  <a:lnTo>
                    <a:pt x="556" y="1183"/>
                  </a:lnTo>
                  <a:lnTo>
                    <a:pt x="557" y="1183"/>
                  </a:lnTo>
                  <a:lnTo>
                    <a:pt x="558" y="1183"/>
                  </a:lnTo>
                  <a:lnTo>
                    <a:pt x="560" y="1182"/>
                  </a:lnTo>
                  <a:lnTo>
                    <a:pt x="561" y="1182"/>
                  </a:lnTo>
                  <a:lnTo>
                    <a:pt x="563" y="1182"/>
                  </a:lnTo>
                  <a:lnTo>
                    <a:pt x="564" y="1180"/>
                  </a:lnTo>
                  <a:lnTo>
                    <a:pt x="566" y="1180"/>
                  </a:lnTo>
                  <a:lnTo>
                    <a:pt x="570" y="1171"/>
                  </a:lnTo>
                  <a:lnTo>
                    <a:pt x="574" y="1161"/>
                  </a:lnTo>
                  <a:lnTo>
                    <a:pt x="578" y="1151"/>
                  </a:lnTo>
                  <a:lnTo>
                    <a:pt x="584" y="1142"/>
                  </a:lnTo>
                  <a:lnTo>
                    <a:pt x="590" y="1134"/>
                  </a:lnTo>
                  <a:lnTo>
                    <a:pt x="595" y="1124"/>
                  </a:lnTo>
                  <a:lnTo>
                    <a:pt x="601" y="1115"/>
                  </a:lnTo>
                  <a:lnTo>
                    <a:pt x="607" y="1107"/>
                  </a:lnTo>
                  <a:lnTo>
                    <a:pt x="611" y="1098"/>
                  </a:lnTo>
                  <a:lnTo>
                    <a:pt x="615" y="1088"/>
                  </a:lnTo>
                  <a:lnTo>
                    <a:pt x="619" y="1078"/>
                  </a:lnTo>
                  <a:lnTo>
                    <a:pt x="622" y="1067"/>
                  </a:lnTo>
                  <a:lnTo>
                    <a:pt x="624" y="1058"/>
                  </a:lnTo>
                  <a:lnTo>
                    <a:pt x="624" y="1047"/>
                  </a:lnTo>
                  <a:lnTo>
                    <a:pt x="624" y="1036"/>
                  </a:lnTo>
                  <a:lnTo>
                    <a:pt x="621" y="1023"/>
                  </a:lnTo>
                  <a:lnTo>
                    <a:pt x="622" y="1017"/>
                  </a:lnTo>
                  <a:lnTo>
                    <a:pt x="624" y="1010"/>
                  </a:lnTo>
                  <a:lnTo>
                    <a:pt x="625" y="1002"/>
                  </a:lnTo>
                  <a:lnTo>
                    <a:pt x="628" y="996"/>
                  </a:lnTo>
                  <a:lnTo>
                    <a:pt x="629" y="990"/>
                  </a:lnTo>
                  <a:lnTo>
                    <a:pt x="632" y="983"/>
                  </a:lnTo>
                  <a:lnTo>
                    <a:pt x="634" y="977"/>
                  </a:lnTo>
                  <a:lnTo>
                    <a:pt x="635" y="971"/>
                  </a:lnTo>
                  <a:lnTo>
                    <a:pt x="638" y="964"/>
                  </a:lnTo>
                  <a:lnTo>
                    <a:pt x="639" y="958"/>
                  </a:lnTo>
                  <a:lnTo>
                    <a:pt x="641" y="950"/>
                  </a:lnTo>
                  <a:lnTo>
                    <a:pt x="642" y="944"/>
                  </a:lnTo>
                  <a:lnTo>
                    <a:pt x="644" y="937"/>
                  </a:lnTo>
                  <a:lnTo>
                    <a:pt x="645" y="931"/>
                  </a:lnTo>
                  <a:lnTo>
                    <a:pt x="645" y="925"/>
                  </a:lnTo>
                  <a:lnTo>
                    <a:pt x="645" y="918"/>
                  </a:lnTo>
                  <a:lnTo>
                    <a:pt x="646" y="910"/>
                  </a:lnTo>
                  <a:lnTo>
                    <a:pt x="646" y="902"/>
                  </a:lnTo>
                  <a:lnTo>
                    <a:pt x="648" y="894"/>
                  </a:lnTo>
                  <a:lnTo>
                    <a:pt x="649" y="886"/>
                  </a:lnTo>
                  <a:lnTo>
                    <a:pt x="651" y="880"/>
                  </a:lnTo>
                  <a:lnTo>
                    <a:pt x="649" y="872"/>
                  </a:lnTo>
                  <a:lnTo>
                    <a:pt x="646" y="866"/>
                  </a:lnTo>
                  <a:lnTo>
                    <a:pt x="642" y="860"/>
                  </a:lnTo>
                  <a:lnTo>
                    <a:pt x="648" y="845"/>
                  </a:lnTo>
                  <a:lnTo>
                    <a:pt x="651" y="831"/>
                  </a:lnTo>
                  <a:lnTo>
                    <a:pt x="653" y="817"/>
                  </a:lnTo>
                  <a:lnTo>
                    <a:pt x="656" y="801"/>
                  </a:lnTo>
                  <a:lnTo>
                    <a:pt x="659" y="787"/>
                  </a:lnTo>
                  <a:lnTo>
                    <a:pt x="661" y="771"/>
                  </a:lnTo>
                  <a:lnTo>
                    <a:pt x="662" y="755"/>
                  </a:lnTo>
                  <a:lnTo>
                    <a:pt x="663" y="741"/>
                  </a:lnTo>
                  <a:lnTo>
                    <a:pt x="666" y="725"/>
                  </a:lnTo>
                  <a:lnTo>
                    <a:pt x="668" y="709"/>
                  </a:lnTo>
                  <a:lnTo>
                    <a:pt x="669" y="694"/>
                  </a:lnTo>
                  <a:lnTo>
                    <a:pt x="672" y="679"/>
                  </a:lnTo>
                  <a:lnTo>
                    <a:pt x="675" y="664"/>
                  </a:lnTo>
                  <a:lnTo>
                    <a:pt x="679" y="650"/>
                  </a:lnTo>
                  <a:lnTo>
                    <a:pt x="683" y="636"/>
                  </a:lnTo>
                  <a:lnTo>
                    <a:pt x="688" y="621"/>
                  </a:lnTo>
                  <a:lnTo>
                    <a:pt x="686" y="615"/>
                  </a:lnTo>
                  <a:lnTo>
                    <a:pt x="686" y="609"/>
                  </a:lnTo>
                  <a:lnTo>
                    <a:pt x="686" y="604"/>
                  </a:lnTo>
                  <a:lnTo>
                    <a:pt x="686" y="598"/>
                  </a:lnTo>
                  <a:lnTo>
                    <a:pt x="686" y="591"/>
                  </a:lnTo>
                  <a:lnTo>
                    <a:pt x="688" y="585"/>
                  </a:lnTo>
                  <a:lnTo>
                    <a:pt x="689" y="580"/>
                  </a:lnTo>
                  <a:lnTo>
                    <a:pt x="690" y="574"/>
                  </a:lnTo>
                  <a:lnTo>
                    <a:pt x="692" y="569"/>
                  </a:lnTo>
                  <a:lnTo>
                    <a:pt x="693" y="563"/>
                  </a:lnTo>
                  <a:lnTo>
                    <a:pt x="695" y="556"/>
                  </a:lnTo>
                  <a:lnTo>
                    <a:pt x="696" y="552"/>
                  </a:lnTo>
                  <a:lnTo>
                    <a:pt x="696" y="545"/>
                  </a:lnTo>
                  <a:lnTo>
                    <a:pt x="696" y="539"/>
                  </a:lnTo>
                  <a:lnTo>
                    <a:pt x="696" y="534"/>
                  </a:lnTo>
                  <a:lnTo>
                    <a:pt x="695" y="528"/>
                  </a:lnTo>
                  <a:lnTo>
                    <a:pt x="733" y="495"/>
                  </a:lnTo>
                  <a:lnTo>
                    <a:pt x="733" y="490"/>
                  </a:lnTo>
                  <a:lnTo>
                    <a:pt x="734" y="483"/>
                  </a:lnTo>
                  <a:lnTo>
                    <a:pt x="734" y="477"/>
                  </a:lnTo>
                  <a:lnTo>
                    <a:pt x="734" y="471"/>
                  </a:lnTo>
                  <a:lnTo>
                    <a:pt x="736" y="464"/>
                  </a:lnTo>
                  <a:lnTo>
                    <a:pt x="736" y="458"/>
                  </a:lnTo>
                  <a:lnTo>
                    <a:pt x="737" y="450"/>
                  </a:lnTo>
                  <a:lnTo>
                    <a:pt x="739" y="445"/>
                  </a:lnTo>
                  <a:lnTo>
                    <a:pt x="741" y="442"/>
                  </a:lnTo>
                  <a:lnTo>
                    <a:pt x="743" y="439"/>
                  </a:lnTo>
                  <a:lnTo>
                    <a:pt x="746" y="436"/>
                  </a:lnTo>
                  <a:lnTo>
                    <a:pt x="747" y="433"/>
                  </a:lnTo>
                  <a:lnTo>
                    <a:pt x="750" y="430"/>
                  </a:lnTo>
                  <a:lnTo>
                    <a:pt x="751" y="425"/>
                  </a:lnTo>
                  <a:lnTo>
                    <a:pt x="753" y="422"/>
                  </a:lnTo>
                  <a:lnTo>
                    <a:pt x="754" y="417"/>
                  </a:lnTo>
                  <a:lnTo>
                    <a:pt x="756" y="414"/>
                  </a:lnTo>
                  <a:lnTo>
                    <a:pt x="757" y="409"/>
                  </a:lnTo>
                  <a:lnTo>
                    <a:pt x="757" y="406"/>
                  </a:lnTo>
                  <a:lnTo>
                    <a:pt x="758" y="401"/>
                  </a:lnTo>
                  <a:lnTo>
                    <a:pt x="761" y="398"/>
                  </a:lnTo>
                  <a:lnTo>
                    <a:pt x="763" y="395"/>
                  </a:lnTo>
                  <a:lnTo>
                    <a:pt x="764" y="391"/>
                  </a:lnTo>
                  <a:lnTo>
                    <a:pt x="766" y="388"/>
                  </a:lnTo>
                  <a:lnTo>
                    <a:pt x="767" y="383"/>
                  </a:lnTo>
                  <a:lnTo>
                    <a:pt x="768" y="379"/>
                  </a:lnTo>
                  <a:lnTo>
                    <a:pt x="768" y="374"/>
                  </a:lnTo>
                  <a:lnTo>
                    <a:pt x="770" y="369"/>
                  </a:lnTo>
                  <a:lnTo>
                    <a:pt x="770" y="364"/>
                  </a:lnTo>
                  <a:lnTo>
                    <a:pt x="771" y="361"/>
                  </a:lnTo>
                  <a:lnTo>
                    <a:pt x="773" y="357"/>
                  </a:lnTo>
                  <a:lnTo>
                    <a:pt x="774" y="353"/>
                  </a:lnTo>
                  <a:lnTo>
                    <a:pt x="775" y="349"/>
                  </a:lnTo>
                  <a:lnTo>
                    <a:pt x="777" y="345"/>
                  </a:lnTo>
                  <a:lnTo>
                    <a:pt x="778" y="341"/>
                  </a:lnTo>
                  <a:lnTo>
                    <a:pt x="777" y="336"/>
                  </a:lnTo>
                  <a:lnTo>
                    <a:pt x="751" y="306"/>
                  </a:lnTo>
                  <a:lnTo>
                    <a:pt x="749" y="296"/>
                  </a:lnTo>
                  <a:lnTo>
                    <a:pt x="747" y="285"/>
                  </a:lnTo>
                  <a:lnTo>
                    <a:pt x="746" y="276"/>
                  </a:lnTo>
                  <a:lnTo>
                    <a:pt x="744" y="266"/>
                  </a:lnTo>
                  <a:lnTo>
                    <a:pt x="746" y="257"/>
                  </a:lnTo>
                  <a:lnTo>
                    <a:pt x="746" y="245"/>
                  </a:lnTo>
                  <a:lnTo>
                    <a:pt x="747" y="236"/>
                  </a:lnTo>
                  <a:lnTo>
                    <a:pt x="750" y="226"/>
                  </a:lnTo>
                  <a:lnTo>
                    <a:pt x="753" y="217"/>
                  </a:lnTo>
                  <a:lnTo>
                    <a:pt x="756" y="209"/>
                  </a:lnTo>
                  <a:lnTo>
                    <a:pt x="760" y="199"/>
                  </a:lnTo>
                  <a:lnTo>
                    <a:pt x="764" y="190"/>
                  </a:lnTo>
                  <a:lnTo>
                    <a:pt x="770" y="182"/>
                  </a:lnTo>
                  <a:lnTo>
                    <a:pt x="775" y="176"/>
                  </a:lnTo>
                  <a:lnTo>
                    <a:pt x="781" y="168"/>
                  </a:lnTo>
                  <a:lnTo>
                    <a:pt x="790" y="161"/>
                  </a:lnTo>
                  <a:lnTo>
                    <a:pt x="810" y="150"/>
                  </a:lnTo>
                  <a:lnTo>
                    <a:pt x="810" y="144"/>
                  </a:lnTo>
                  <a:lnTo>
                    <a:pt x="810" y="139"/>
                  </a:lnTo>
                  <a:lnTo>
                    <a:pt x="810" y="133"/>
                  </a:lnTo>
                  <a:lnTo>
                    <a:pt x="810" y="126"/>
                  </a:lnTo>
                  <a:lnTo>
                    <a:pt x="808" y="126"/>
                  </a:lnTo>
                  <a:lnTo>
                    <a:pt x="807" y="125"/>
                  </a:lnTo>
                  <a:lnTo>
                    <a:pt x="807" y="123"/>
                  </a:lnTo>
                  <a:lnTo>
                    <a:pt x="805" y="123"/>
                  </a:lnTo>
                  <a:lnTo>
                    <a:pt x="804" y="123"/>
                  </a:lnTo>
                  <a:lnTo>
                    <a:pt x="801" y="122"/>
                  </a:lnTo>
                  <a:lnTo>
                    <a:pt x="798" y="122"/>
                  </a:lnTo>
                  <a:lnTo>
                    <a:pt x="794" y="120"/>
                  </a:lnTo>
                  <a:lnTo>
                    <a:pt x="791" y="119"/>
                  </a:lnTo>
                  <a:lnTo>
                    <a:pt x="788" y="117"/>
                  </a:lnTo>
                  <a:lnTo>
                    <a:pt x="785" y="115"/>
                  </a:lnTo>
                  <a:lnTo>
                    <a:pt x="784" y="112"/>
                  </a:lnTo>
                  <a:lnTo>
                    <a:pt x="783" y="109"/>
                  </a:lnTo>
                  <a:lnTo>
                    <a:pt x="781" y="106"/>
                  </a:lnTo>
                  <a:lnTo>
                    <a:pt x="780" y="101"/>
                  </a:lnTo>
                  <a:lnTo>
                    <a:pt x="778" y="98"/>
                  </a:lnTo>
                  <a:lnTo>
                    <a:pt x="775" y="95"/>
                  </a:lnTo>
                  <a:lnTo>
                    <a:pt x="773" y="92"/>
                  </a:lnTo>
                  <a:lnTo>
                    <a:pt x="771" y="88"/>
                  </a:lnTo>
                  <a:lnTo>
                    <a:pt x="768" y="87"/>
                  </a:lnTo>
                  <a:lnTo>
                    <a:pt x="764" y="84"/>
                  </a:lnTo>
                  <a:lnTo>
                    <a:pt x="761" y="84"/>
                  </a:lnTo>
                  <a:lnTo>
                    <a:pt x="757" y="84"/>
                  </a:lnTo>
                  <a:lnTo>
                    <a:pt x="753" y="82"/>
                  </a:lnTo>
                  <a:lnTo>
                    <a:pt x="749" y="80"/>
                  </a:lnTo>
                  <a:lnTo>
                    <a:pt x="744" y="80"/>
                  </a:lnTo>
                  <a:lnTo>
                    <a:pt x="740" y="79"/>
                  </a:lnTo>
                  <a:lnTo>
                    <a:pt x="736" y="77"/>
                  </a:lnTo>
                  <a:lnTo>
                    <a:pt x="733" y="76"/>
                  </a:lnTo>
                  <a:lnTo>
                    <a:pt x="729" y="74"/>
                  </a:lnTo>
                  <a:lnTo>
                    <a:pt x="724" y="72"/>
                  </a:lnTo>
                  <a:lnTo>
                    <a:pt x="720" y="72"/>
                  </a:lnTo>
                  <a:lnTo>
                    <a:pt x="716" y="71"/>
                  </a:lnTo>
                  <a:lnTo>
                    <a:pt x="712" y="69"/>
                  </a:lnTo>
                  <a:lnTo>
                    <a:pt x="707" y="69"/>
                  </a:lnTo>
                  <a:lnTo>
                    <a:pt x="703" y="69"/>
                  </a:lnTo>
                  <a:lnTo>
                    <a:pt x="699" y="69"/>
                  </a:lnTo>
                  <a:lnTo>
                    <a:pt x="696" y="68"/>
                  </a:lnTo>
                  <a:lnTo>
                    <a:pt x="693" y="66"/>
                  </a:lnTo>
                  <a:lnTo>
                    <a:pt x="690" y="65"/>
                  </a:lnTo>
                  <a:lnTo>
                    <a:pt x="688" y="61"/>
                  </a:lnTo>
                  <a:lnTo>
                    <a:pt x="686" y="60"/>
                  </a:lnTo>
                  <a:lnTo>
                    <a:pt x="683" y="57"/>
                  </a:lnTo>
                  <a:lnTo>
                    <a:pt x="680" y="55"/>
                  </a:lnTo>
                  <a:lnTo>
                    <a:pt x="678" y="52"/>
                  </a:lnTo>
                  <a:lnTo>
                    <a:pt x="676" y="50"/>
                  </a:lnTo>
                  <a:lnTo>
                    <a:pt x="673" y="47"/>
                  </a:lnTo>
                  <a:lnTo>
                    <a:pt x="670" y="44"/>
                  </a:lnTo>
                  <a:lnTo>
                    <a:pt x="669" y="42"/>
                  </a:lnTo>
                  <a:lnTo>
                    <a:pt x="666" y="41"/>
                  </a:lnTo>
                  <a:lnTo>
                    <a:pt x="663" y="38"/>
                  </a:lnTo>
                  <a:lnTo>
                    <a:pt x="661" y="36"/>
                  </a:lnTo>
                  <a:lnTo>
                    <a:pt x="658" y="34"/>
                  </a:lnTo>
                  <a:lnTo>
                    <a:pt x="646" y="31"/>
                  </a:lnTo>
                  <a:lnTo>
                    <a:pt x="644" y="28"/>
                  </a:lnTo>
                  <a:lnTo>
                    <a:pt x="641" y="23"/>
                  </a:lnTo>
                  <a:lnTo>
                    <a:pt x="639" y="19"/>
                  </a:lnTo>
                  <a:lnTo>
                    <a:pt x="638" y="15"/>
                  </a:lnTo>
                  <a:lnTo>
                    <a:pt x="635" y="11"/>
                  </a:lnTo>
                  <a:lnTo>
                    <a:pt x="634" y="7"/>
                  </a:lnTo>
                  <a:lnTo>
                    <a:pt x="631" y="3"/>
                  </a:lnTo>
                  <a:lnTo>
                    <a:pt x="627" y="1"/>
                  </a:lnTo>
                  <a:lnTo>
                    <a:pt x="621" y="0"/>
                  </a:lnTo>
                  <a:lnTo>
                    <a:pt x="615" y="0"/>
                  </a:lnTo>
                  <a:lnTo>
                    <a:pt x="608" y="0"/>
                  </a:lnTo>
                  <a:lnTo>
                    <a:pt x="602" y="0"/>
                  </a:lnTo>
                  <a:lnTo>
                    <a:pt x="598" y="1"/>
                  </a:lnTo>
                  <a:lnTo>
                    <a:pt x="592" y="3"/>
                  </a:lnTo>
                  <a:lnTo>
                    <a:pt x="588" y="6"/>
                  </a:lnTo>
                  <a:lnTo>
                    <a:pt x="583" y="9"/>
                  </a:lnTo>
                  <a:lnTo>
                    <a:pt x="578" y="12"/>
                  </a:lnTo>
                  <a:lnTo>
                    <a:pt x="573" y="15"/>
                  </a:lnTo>
                  <a:lnTo>
                    <a:pt x="568" y="19"/>
                  </a:lnTo>
                  <a:lnTo>
                    <a:pt x="564" y="22"/>
                  </a:lnTo>
                  <a:lnTo>
                    <a:pt x="560" y="26"/>
                  </a:lnTo>
                  <a:lnTo>
                    <a:pt x="556" y="30"/>
                  </a:lnTo>
                  <a:lnTo>
                    <a:pt x="551" y="34"/>
                  </a:lnTo>
                  <a:lnTo>
                    <a:pt x="548" y="38"/>
                  </a:lnTo>
                  <a:lnTo>
                    <a:pt x="546" y="41"/>
                  </a:lnTo>
                  <a:lnTo>
                    <a:pt x="544" y="46"/>
                  </a:lnTo>
                  <a:lnTo>
                    <a:pt x="544" y="49"/>
                  </a:lnTo>
                  <a:lnTo>
                    <a:pt x="541" y="52"/>
                  </a:lnTo>
                  <a:lnTo>
                    <a:pt x="540" y="55"/>
                  </a:lnTo>
                  <a:lnTo>
                    <a:pt x="540" y="60"/>
                  </a:lnTo>
                  <a:lnTo>
                    <a:pt x="539" y="63"/>
                  </a:lnTo>
                  <a:lnTo>
                    <a:pt x="537" y="66"/>
                  </a:lnTo>
                  <a:lnTo>
                    <a:pt x="533" y="69"/>
                  </a:lnTo>
                  <a:lnTo>
                    <a:pt x="529" y="71"/>
                  </a:lnTo>
                  <a:lnTo>
                    <a:pt x="524" y="74"/>
                  </a:lnTo>
                  <a:lnTo>
                    <a:pt x="520" y="76"/>
                  </a:lnTo>
                  <a:lnTo>
                    <a:pt x="516" y="77"/>
                  </a:lnTo>
                  <a:lnTo>
                    <a:pt x="512" y="79"/>
                  </a:lnTo>
                  <a:lnTo>
                    <a:pt x="507" y="80"/>
                  </a:lnTo>
                  <a:lnTo>
                    <a:pt x="503" y="84"/>
                  </a:lnTo>
                  <a:lnTo>
                    <a:pt x="499" y="85"/>
                  </a:lnTo>
                  <a:lnTo>
                    <a:pt x="493" y="87"/>
                  </a:lnTo>
                  <a:lnTo>
                    <a:pt x="489" y="88"/>
                  </a:lnTo>
                  <a:lnTo>
                    <a:pt x="485" y="90"/>
                  </a:lnTo>
                  <a:lnTo>
                    <a:pt x="480" y="92"/>
                  </a:lnTo>
                  <a:lnTo>
                    <a:pt x="476" y="93"/>
                  </a:lnTo>
                  <a:lnTo>
                    <a:pt x="472" y="95"/>
                  </a:lnTo>
                  <a:lnTo>
                    <a:pt x="468" y="96"/>
                  </a:lnTo>
                  <a:lnTo>
                    <a:pt x="462" y="98"/>
                  </a:lnTo>
                  <a:lnTo>
                    <a:pt x="458" y="99"/>
                  </a:lnTo>
                  <a:lnTo>
                    <a:pt x="453" y="101"/>
                  </a:lnTo>
                  <a:lnTo>
                    <a:pt x="449" y="104"/>
                  </a:lnTo>
                  <a:lnTo>
                    <a:pt x="445" y="106"/>
                  </a:lnTo>
                  <a:lnTo>
                    <a:pt x="441" y="107"/>
                  </a:lnTo>
                  <a:lnTo>
                    <a:pt x="436" y="109"/>
                  </a:lnTo>
                  <a:lnTo>
                    <a:pt x="434" y="112"/>
                  </a:lnTo>
                  <a:lnTo>
                    <a:pt x="429" y="114"/>
                  </a:lnTo>
                  <a:lnTo>
                    <a:pt x="425" y="117"/>
                  </a:lnTo>
                  <a:lnTo>
                    <a:pt x="422" y="119"/>
                  </a:lnTo>
                  <a:lnTo>
                    <a:pt x="418" y="122"/>
                  </a:lnTo>
                  <a:lnTo>
                    <a:pt x="415" y="125"/>
                  </a:lnTo>
                  <a:lnTo>
                    <a:pt x="412" y="128"/>
                  </a:lnTo>
                  <a:lnTo>
                    <a:pt x="408" y="131"/>
                  </a:lnTo>
                  <a:lnTo>
                    <a:pt x="405" y="134"/>
                  </a:lnTo>
                  <a:lnTo>
                    <a:pt x="405" y="136"/>
                  </a:lnTo>
                  <a:lnTo>
                    <a:pt x="404" y="136"/>
                  </a:lnTo>
                  <a:lnTo>
                    <a:pt x="391" y="141"/>
                  </a:lnTo>
                  <a:lnTo>
                    <a:pt x="388" y="147"/>
                  </a:lnTo>
                  <a:lnTo>
                    <a:pt x="384" y="153"/>
                  </a:lnTo>
                  <a:lnTo>
                    <a:pt x="378" y="160"/>
                  </a:lnTo>
                  <a:lnTo>
                    <a:pt x="374" y="166"/>
                  </a:lnTo>
                  <a:lnTo>
                    <a:pt x="368" y="172"/>
                  </a:lnTo>
                  <a:lnTo>
                    <a:pt x="364" y="179"/>
                  </a:lnTo>
                  <a:lnTo>
                    <a:pt x="358" y="185"/>
                  </a:lnTo>
                  <a:lnTo>
                    <a:pt x="354" y="191"/>
                  </a:lnTo>
                  <a:lnTo>
                    <a:pt x="348" y="198"/>
                  </a:lnTo>
                  <a:lnTo>
                    <a:pt x="344" y="204"/>
                  </a:lnTo>
                  <a:lnTo>
                    <a:pt x="340" y="211"/>
                  </a:lnTo>
                  <a:lnTo>
                    <a:pt x="336" y="217"/>
                  </a:lnTo>
                  <a:lnTo>
                    <a:pt x="333" y="223"/>
                  </a:lnTo>
                  <a:lnTo>
                    <a:pt x="329" y="231"/>
                  </a:lnTo>
                  <a:lnTo>
                    <a:pt x="327" y="238"/>
                  </a:lnTo>
                  <a:lnTo>
                    <a:pt x="324" y="247"/>
                  </a:lnTo>
                  <a:lnTo>
                    <a:pt x="323" y="247"/>
                  </a:lnTo>
                  <a:lnTo>
                    <a:pt x="323" y="249"/>
                  </a:lnTo>
                  <a:lnTo>
                    <a:pt x="323" y="255"/>
                  </a:lnTo>
                  <a:lnTo>
                    <a:pt x="323" y="261"/>
                  </a:lnTo>
                  <a:lnTo>
                    <a:pt x="323" y="266"/>
                  </a:lnTo>
                  <a:lnTo>
                    <a:pt x="322" y="271"/>
                  </a:lnTo>
                  <a:lnTo>
                    <a:pt x="320" y="276"/>
                  </a:lnTo>
                  <a:lnTo>
                    <a:pt x="319" y="282"/>
                  </a:lnTo>
                  <a:lnTo>
                    <a:pt x="316" y="287"/>
                  </a:lnTo>
                  <a:lnTo>
                    <a:pt x="314" y="290"/>
                  </a:lnTo>
                  <a:lnTo>
                    <a:pt x="312" y="295"/>
                  </a:lnTo>
                  <a:lnTo>
                    <a:pt x="309" y="299"/>
                  </a:lnTo>
                  <a:lnTo>
                    <a:pt x="307" y="303"/>
                  </a:lnTo>
                  <a:lnTo>
                    <a:pt x="303" y="307"/>
                  </a:lnTo>
                  <a:lnTo>
                    <a:pt x="300" y="312"/>
                  </a:lnTo>
                  <a:lnTo>
                    <a:pt x="299" y="317"/>
                  </a:lnTo>
                  <a:lnTo>
                    <a:pt x="296" y="320"/>
                  </a:lnTo>
                  <a:lnTo>
                    <a:pt x="293" y="325"/>
                  </a:lnTo>
                  <a:lnTo>
                    <a:pt x="269" y="337"/>
                  </a:lnTo>
                  <a:lnTo>
                    <a:pt x="263" y="349"/>
                  </a:lnTo>
                  <a:lnTo>
                    <a:pt x="261" y="352"/>
                  </a:lnTo>
                  <a:lnTo>
                    <a:pt x="258" y="353"/>
                  </a:lnTo>
                  <a:lnTo>
                    <a:pt x="256" y="357"/>
                  </a:lnTo>
                  <a:lnTo>
                    <a:pt x="253" y="358"/>
                  </a:lnTo>
                  <a:lnTo>
                    <a:pt x="251" y="361"/>
                  </a:lnTo>
                  <a:lnTo>
                    <a:pt x="249" y="364"/>
                  </a:lnTo>
                  <a:lnTo>
                    <a:pt x="246" y="366"/>
                  </a:lnTo>
                  <a:lnTo>
                    <a:pt x="245" y="369"/>
                  </a:lnTo>
                  <a:lnTo>
                    <a:pt x="242" y="372"/>
                  </a:lnTo>
                  <a:lnTo>
                    <a:pt x="241" y="376"/>
                  </a:lnTo>
                  <a:lnTo>
                    <a:pt x="239" y="379"/>
                  </a:lnTo>
                  <a:lnTo>
                    <a:pt x="236" y="382"/>
                  </a:lnTo>
                  <a:lnTo>
                    <a:pt x="235" y="385"/>
                  </a:lnTo>
                  <a:lnTo>
                    <a:pt x="234" y="388"/>
                  </a:lnTo>
                  <a:lnTo>
                    <a:pt x="232" y="391"/>
                  </a:lnTo>
                  <a:lnTo>
                    <a:pt x="231" y="396"/>
                  </a:lnTo>
                  <a:lnTo>
                    <a:pt x="228" y="403"/>
                  </a:lnTo>
                  <a:lnTo>
                    <a:pt x="224" y="409"/>
                  </a:lnTo>
                  <a:lnTo>
                    <a:pt x="221" y="417"/>
                  </a:lnTo>
                  <a:lnTo>
                    <a:pt x="217" y="423"/>
                  </a:lnTo>
                  <a:lnTo>
                    <a:pt x="214" y="431"/>
                  </a:lnTo>
                  <a:lnTo>
                    <a:pt x="211" y="437"/>
                  </a:lnTo>
                  <a:lnTo>
                    <a:pt x="207" y="445"/>
                  </a:lnTo>
                  <a:lnTo>
                    <a:pt x="204" y="452"/>
                  </a:lnTo>
                  <a:lnTo>
                    <a:pt x="200" y="460"/>
                  </a:lnTo>
                  <a:lnTo>
                    <a:pt x="197" y="466"/>
                  </a:lnTo>
                  <a:lnTo>
                    <a:pt x="194" y="474"/>
                  </a:lnTo>
                  <a:lnTo>
                    <a:pt x="190" y="480"/>
                  </a:lnTo>
                  <a:lnTo>
                    <a:pt x="187" y="488"/>
                  </a:lnTo>
                  <a:lnTo>
                    <a:pt x="184" y="496"/>
                  </a:lnTo>
                  <a:lnTo>
                    <a:pt x="181" y="504"/>
                  </a:lnTo>
                  <a:lnTo>
                    <a:pt x="178" y="510"/>
                  </a:lnTo>
                  <a:lnTo>
                    <a:pt x="174" y="518"/>
                  </a:lnTo>
                  <a:lnTo>
                    <a:pt x="171" y="526"/>
                  </a:lnTo>
                  <a:lnTo>
                    <a:pt x="168" y="533"/>
                  </a:lnTo>
                  <a:lnTo>
                    <a:pt x="164" y="541"/>
                  </a:lnTo>
                  <a:lnTo>
                    <a:pt x="161" y="547"/>
                  </a:lnTo>
                  <a:lnTo>
                    <a:pt x="158" y="555"/>
                  </a:lnTo>
                  <a:lnTo>
                    <a:pt x="156" y="563"/>
                  </a:lnTo>
                  <a:lnTo>
                    <a:pt x="151" y="569"/>
                  </a:lnTo>
                  <a:lnTo>
                    <a:pt x="148" y="575"/>
                  </a:lnTo>
                  <a:lnTo>
                    <a:pt x="146" y="583"/>
                  </a:lnTo>
                  <a:lnTo>
                    <a:pt x="141" y="590"/>
                  </a:lnTo>
                  <a:lnTo>
                    <a:pt x="139" y="598"/>
                  </a:lnTo>
                  <a:lnTo>
                    <a:pt x="134" y="604"/>
                  </a:lnTo>
                  <a:lnTo>
                    <a:pt x="131" y="610"/>
                  </a:lnTo>
                  <a:lnTo>
                    <a:pt x="127" y="618"/>
                  </a:lnTo>
                  <a:lnTo>
                    <a:pt x="124" y="625"/>
                  </a:lnTo>
                  <a:lnTo>
                    <a:pt x="117" y="631"/>
                  </a:lnTo>
                  <a:lnTo>
                    <a:pt x="112" y="639"/>
                  </a:lnTo>
                  <a:lnTo>
                    <a:pt x="107" y="647"/>
                  </a:lnTo>
                  <a:lnTo>
                    <a:pt x="102" y="655"/>
                  </a:lnTo>
                  <a:lnTo>
                    <a:pt x="97" y="664"/>
                  </a:lnTo>
                  <a:lnTo>
                    <a:pt x="93" y="672"/>
                  </a:lnTo>
                  <a:lnTo>
                    <a:pt x="90" y="682"/>
                  </a:lnTo>
                  <a:lnTo>
                    <a:pt x="86" y="691"/>
                  </a:lnTo>
                  <a:lnTo>
                    <a:pt x="83" y="699"/>
                  </a:lnTo>
                  <a:lnTo>
                    <a:pt x="79" y="709"/>
                  </a:lnTo>
                  <a:lnTo>
                    <a:pt x="75" y="717"/>
                  </a:lnTo>
                  <a:lnTo>
                    <a:pt x="70" y="726"/>
                  </a:lnTo>
                  <a:lnTo>
                    <a:pt x="66" y="734"/>
                  </a:lnTo>
                  <a:lnTo>
                    <a:pt x="60" y="742"/>
                  </a:lnTo>
                  <a:lnTo>
                    <a:pt x="56" y="748"/>
                  </a:lnTo>
                  <a:lnTo>
                    <a:pt x="49" y="755"/>
                  </a:lnTo>
                  <a:lnTo>
                    <a:pt x="46" y="763"/>
                  </a:lnTo>
                  <a:lnTo>
                    <a:pt x="42" y="772"/>
                  </a:lnTo>
                  <a:lnTo>
                    <a:pt x="38" y="780"/>
                  </a:lnTo>
                  <a:lnTo>
                    <a:pt x="35" y="788"/>
                  </a:lnTo>
                  <a:lnTo>
                    <a:pt x="31" y="796"/>
                  </a:lnTo>
                  <a:lnTo>
                    <a:pt x="28" y="806"/>
                  </a:lnTo>
                  <a:lnTo>
                    <a:pt x="26" y="813"/>
                  </a:lnTo>
                  <a:lnTo>
                    <a:pt x="24" y="821"/>
                  </a:lnTo>
                  <a:lnTo>
                    <a:pt x="21" y="831"/>
                  </a:lnTo>
                  <a:lnTo>
                    <a:pt x="19" y="840"/>
                  </a:lnTo>
                  <a:lnTo>
                    <a:pt x="18" y="848"/>
                  </a:lnTo>
                  <a:lnTo>
                    <a:pt x="17" y="858"/>
                  </a:lnTo>
                  <a:lnTo>
                    <a:pt x="15" y="866"/>
                  </a:lnTo>
                  <a:lnTo>
                    <a:pt x="14" y="875"/>
                  </a:lnTo>
                  <a:lnTo>
                    <a:pt x="12" y="885"/>
                  </a:lnTo>
                  <a:lnTo>
                    <a:pt x="12" y="894"/>
                  </a:lnTo>
                  <a:lnTo>
                    <a:pt x="17" y="912"/>
                  </a:lnTo>
                  <a:lnTo>
                    <a:pt x="18" y="929"/>
                  </a:lnTo>
                  <a:lnTo>
                    <a:pt x="17" y="947"/>
                  </a:lnTo>
                  <a:lnTo>
                    <a:pt x="15" y="964"/>
                  </a:lnTo>
                  <a:lnTo>
                    <a:pt x="12" y="982"/>
                  </a:lnTo>
                  <a:lnTo>
                    <a:pt x="9" y="999"/>
                  </a:lnTo>
                  <a:lnTo>
                    <a:pt x="8" y="1017"/>
                  </a:lnTo>
                  <a:lnTo>
                    <a:pt x="7" y="1034"/>
                  </a:lnTo>
                  <a:lnTo>
                    <a:pt x="5" y="1042"/>
                  </a:lnTo>
                  <a:lnTo>
                    <a:pt x="5" y="1050"/>
                  </a:lnTo>
                  <a:lnTo>
                    <a:pt x="2" y="1058"/>
                  </a:lnTo>
                  <a:lnTo>
                    <a:pt x="1" y="1066"/>
                  </a:lnTo>
                  <a:lnTo>
                    <a:pt x="0" y="1072"/>
                  </a:lnTo>
                  <a:lnTo>
                    <a:pt x="0" y="1080"/>
                  </a:lnTo>
                  <a:lnTo>
                    <a:pt x="1" y="1088"/>
                  </a:lnTo>
                  <a:lnTo>
                    <a:pt x="4" y="1094"/>
                  </a:lnTo>
                  <a:lnTo>
                    <a:pt x="4" y="1105"/>
                  </a:lnTo>
                  <a:lnTo>
                    <a:pt x="5" y="1115"/>
                  </a:lnTo>
                  <a:lnTo>
                    <a:pt x="7" y="1126"/>
                  </a:lnTo>
                  <a:lnTo>
                    <a:pt x="8" y="1137"/>
                  </a:lnTo>
                  <a:lnTo>
                    <a:pt x="9" y="1139"/>
                  </a:lnTo>
                  <a:lnTo>
                    <a:pt x="14" y="1142"/>
                  </a:lnTo>
                  <a:lnTo>
                    <a:pt x="15" y="1145"/>
                  </a:lnTo>
                  <a:lnTo>
                    <a:pt x="18" y="1147"/>
                  </a:lnTo>
                  <a:lnTo>
                    <a:pt x="21" y="1150"/>
                  </a:lnTo>
                  <a:lnTo>
                    <a:pt x="24" y="1153"/>
                  </a:lnTo>
                  <a:lnTo>
                    <a:pt x="26" y="1156"/>
                  </a:lnTo>
                  <a:lnTo>
                    <a:pt x="29" y="1159"/>
                  </a:lnTo>
                  <a:lnTo>
                    <a:pt x="31" y="1161"/>
                  </a:lnTo>
                  <a:lnTo>
                    <a:pt x="34" y="1164"/>
                  </a:lnTo>
                  <a:lnTo>
                    <a:pt x="36" y="1167"/>
                  </a:lnTo>
                  <a:lnTo>
                    <a:pt x="39" y="1171"/>
                  </a:lnTo>
                  <a:lnTo>
                    <a:pt x="42" y="1174"/>
                  </a:lnTo>
                  <a:lnTo>
                    <a:pt x="43" y="1177"/>
                  </a:lnTo>
                  <a:lnTo>
                    <a:pt x="46" y="1180"/>
                  </a:lnTo>
                  <a:lnTo>
                    <a:pt x="48" y="1185"/>
                  </a:lnTo>
                  <a:lnTo>
                    <a:pt x="52" y="1191"/>
                  </a:lnTo>
                  <a:lnTo>
                    <a:pt x="56" y="1197"/>
                  </a:lnTo>
                  <a:lnTo>
                    <a:pt x="60" y="1204"/>
                  </a:lnTo>
                  <a:lnTo>
                    <a:pt x="63" y="1212"/>
                  </a:lnTo>
                  <a:lnTo>
                    <a:pt x="68" y="1218"/>
                  </a:lnTo>
                  <a:lnTo>
                    <a:pt x="72" y="1226"/>
                  </a:lnTo>
                  <a:lnTo>
                    <a:pt x="75" y="1232"/>
                  </a:lnTo>
                  <a:lnTo>
                    <a:pt x="79" y="1240"/>
                  </a:lnTo>
                  <a:lnTo>
                    <a:pt x="82" y="1247"/>
                  </a:lnTo>
                  <a:lnTo>
                    <a:pt x="85" y="1255"/>
                  </a:lnTo>
                  <a:lnTo>
                    <a:pt x="89" y="1261"/>
                  </a:lnTo>
                  <a:lnTo>
                    <a:pt x="92" y="1269"/>
                  </a:lnTo>
                  <a:lnTo>
                    <a:pt x="96" y="1275"/>
                  </a:lnTo>
                  <a:lnTo>
                    <a:pt x="100" y="1283"/>
                  </a:lnTo>
                  <a:lnTo>
                    <a:pt x="103" y="1290"/>
                  </a:lnTo>
                  <a:lnTo>
                    <a:pt x="107" y="1296"/>
                  </a:lnTo>
                  <a:lnTo>
                    <a:pt x="110" y="1297"/>
                  </a:lnTo>
                  <a:lnTo>
                    <a:pt x="109" y="1297"/>
                  </a:lnTo>
                  <a:lnTo>
                    <a:pt x="109" y="1299"/>
                  </a:lnTo>
                  <a:lnTo>
                    <a:pt x="107" y="1299"/>
                  </a:lnTo>
                  <a:lnTo>
                    <a:pt x="106" y="1302"/>
                  </a:lnTo>
                  <a:lnTo>
                    <a:pt x="106" y="1304"/>
                  </a:lnTo>
                  <a:lnTo>
                    <a:pt x="104" y="1307"/>
                  </a:lnTo>
                  <a:lnTo>
                    <a:pt x="103" y="1309"/>
                  </a:lnTo>
                  <a:lnTo>
                    <a:pt x="103" y="1312"/>
                  </a:lnTo>
                  <a:lnTo>
                    <a:pt x="103" y="1315"/>
                  </a:lnTo>
                  <a:lnTo>
                    <a:pt x="103" y="1318"/>
                  </a:lnTo>
                  <a:lnTo>
                    <a:pt x="103" y="1321"/>
                  </a:lnTo>
                  <a:lnTo>
                    <a:pt x="104" y="1324"/>
                  </a:lnTo>
                  <a:lnTo>
                    <a:pt x="104" y="1328"/>
                  </a:lnTo>
                  <a:lnTo>
                    <a:pt x="106" y="1329"/>
                  </a:lnTo>
                  <a:lnTo>
                    <a:pt x="107" y="1332"/>
                  </a:lnTo>
                  <a:lnTo>
                    <a:pt x="104" y="1339"/>
                  </a:lnTo>
                  <a:lnTo>
                    <a:pt x="106" y="1343"/>
                  </a:lnTo>
                  <a:lnTo>
                    <a:pt x="109" y="1348"/>
                  </a:lnTo>
                  <a:lnTo>
                    <a:pt x="112" y="1353"/>
                  </a:lnTo>
                  <a:lnTo>
                    <a:pt x="113" y="1358"/>
                  </a:lnTo>
                  <a:lnTo>
                    <a:pt x="116" y="1361"/>
                  </a:lnTo>
                  <a:lnTo>
                    <a:pt x="120" y="1366"/>
                  </a:lnTo>
                  <a:lnTo>
                    <a:pt x="123" y="1370"/>
                  </a:lnTo>
                  <a:lnTo>
                    <a:pt x="124" y="1375"/>
                  </a:lnTo>
                  <a:lnTo>
                    <a:pt x="126" y="1375"/>
                  </a:lnTo>
                  <a:lnTo>
                    <a:pt x="127" y="1375"/>
                  </a:lnTo>
                  <a:lnTo>
                    <a:pt x="127" y="1377"/>
                  </a:lnTo>
                  <a:lnTo>
                    <a:pt x="130" y="1377"/>
                  </a:lnTo>
                  <a:lnTo>
                    <a:pt x="133" y="1385"/>
                  </a:lnTo>
                  <a:lnTo>
                    <a:pt x="137" y="1386"/>
                  </a:lnTo>
                  <a:lnTo>
                    <a:pt x="140" y="1388"/>
                  </a:lnTo>
                  <a:lnTo>
                    <a:pt x="143" y="1389"/>
                  </a:lnTo>
                  <a:lnTo>
                    <a:pt x="146" y="1391"/>
                  </a:lnTo>
                  <a:lnTo>
                    <a:pt x="148" y="1393"/>
                  </a:lnTo>
                  <a:lnTo>
                    <a:pt x="151" y="1394"/>
                  </a:lnTo>
                  <a:lnTo>
                    <a:pt x="154" y="1396"/>
                  </a:lnTo>
                  <a:lnTo>
                    <a:pt x="157" y="1397"/>
                  </a:lnTo>
                  <a:lnTo>
                    <a:pt x="160" y="1399"/>
                  </a:lnTo>
                  <a:lnTo>
                    <a:pt x="163" y="1401"/>
                  </a:lnTo>
                  <a:lnTo>
                    <a:pt x="165" y="1402"/>
                  </a:lnTo>
                  <a:lnTo>
                    <a:pt x="167" y="1405"/>
                  </a:lnTo>
                  <a:lnTo>
                    <a:pt x="170" y="1407"/>
                  </a:lnTo>
                  <a:lnTo>
                    <a:pt x="173" y="1409"/>
                  </a:lnTo>
                  <a:lnTo>
                    <a:pt x="175" y="1410"/>
                  </a:lnTo>
                  <a:lnTo>
                    <a:pt x="178" y="1412"/>
                  </a:lnTo>
                  <a:lnTo>
                    <a:pt x="180" y="1412"/>
                  </a:lnTo>
                  <a:lnTo>
                    <a:pt x="180" y="1413"/>
                  </a:lnTo>
                  <a:lnTo>
                    <a:pt x="181" y="1413"/>
                  </a:lnTo>
                  <a:lnTo>
                    <a:pt x="184" y="1413"/>
                  </a:lnTo>
                  <a:lnTo>
                    <a:pt x="185" y="1415"/>
                  </a:lnTo>
                  <a:lnTo>
                    <a:pt x="187" y="1415"/>
                  </a:lnTo>
                  <a:lnTo>
                    <a:pt x="188" y="1416"/>
                  </a:lnTo>
                  <a:lnTo>
                    <a:pt x="190" y="1416"/>
                  </a:lnTo>
                  <a:lnTo>
                    <a:pt x="192" y="1418"/>
                  </a:lnTo>
                  <a:lnTo>
                    <a:pt x="194" y="1418"/>
                  </a:lnTo>
                  <a:lnTo>
                    <a:pt x="195" y="1420"/>
                  </a:lnTo>
                  <a:lnTo>
                    <a:pt x="197" y="1420"/>
                  </a:lnTo>
                  <a:lnTo>
                    <a:pt x="198" y="1420"/>
                  </a:lnTo>
                  <a:lnTo>
                    <a:pt x="201" y="1421"/>
                  </a:lnTo>
                  <a:lnTo>
                    <a:pt x="202" y="1421"/>
                  </a:lnTo>
                  <a:lnTo>
                    <a:pt x="204" y="1421"/>
                  </a:lnTo>
                  <a:lnTo>
                    <a:pt x="207" y="1420"/>
                  </a:lnTo>
                  <a:lnTo>
                    <a:pt x="208" y="1420"/>
                  </a:lnTo>
                  <a:lnTo>
                    <a:pt x="209" y="1418"/>
                  </a:lnTo>
                  <a:lnTo>
                    <a:pt x="211" y="1416"/>
                  </a:lnTo>
                  <a:lnTo>
                    <a:pt x="212" y="1416"/>
                  </a:lnTo>
                  <a:lnTo>
                    <a:pt x="215" y="1420"/>
                  </a:lnTo>
                  <a:lnTo>
                    <a:pt x="218" y="1423"/>
                  </a:lnTo>
                  <a:lnTo>
                    <a:pt x="221" y="1426"/>
                  </a:lnTo>
                  <a:lnTo>
                    <a:pt x="224" y="1429"/>
                  </a:lnTo>
                  <a:lnTo>
                    <a:pt x="228" y="1431"/>
                  </a:lnTo>
                  <a:lnTo>
                    <a:pt x="231" y="1435"/>
                  </a:lnTo>
                  <a:lnTo>
                    <a:pt x="235" y="1439"/>
                  </a:lnTo>
                  <a:lnTo>
                    <a:pt x="239" y="1440"/>
                  </a:lnTo>
                  <a:lnTo>
                    <a:pt x="242" y="1443"/>
                  </a:lnTo>
                  <a:lnTo>
                    <a:pt x="246" y="1447"/>
                  </a:lnTo>
                  <a:lnTo>
                    <a:pt x="249" y="1450"/>
                  </a:lnTo>
                  <a:lnTo>
                    <a:pt x="252" y="1455"/>
                  </a:lnTo>
                  <a:lnTo>
                    <a:pt x="256" y="1458"/>
                  </a:lnTo>
                  <a:lnTo>
                    <a:pt x="259" y="1461"/>
                  </a:lnTo>
                  <a:lnTo>
                    <a:pt x="262" y="1466"/>
                  </a:lnTo>
                  <a:lnTo>
                    <a:pt x="263" y="1470"/>
                  </a:lnTo>
                  <a:lnTo>
                    <a:pt x="266" y="1472"/>
                  </a:lnTo>
                  <a:lnTo>
                    <a:pt x="269" y="1475"/>
                  </a:lnTo>
                  <a:lnTo>
                    <a:pt x="272" y="1477"/>
                  </a:lnTo>
                  <a:lnTo>
                    <a:pt x="275" y="1478"/>
                  </a:lnTo>
                  <a:lnTo>
                    <a:pt x="276" y="1480"/>
                  </a:lnTo>
                  <a:lnTo>
                    <a:pt x="279" y="1483"/>
                  </a:lnTo>
                  <a:lnTo>
                    <a:pt x="282" y="1485"/>
                  </a:lnTo>
                  <a:lnTo>
                    <a:pt x="283" y="1486"/>
                  </a:lnTo>
                  <a:lnTo>
                    <a:pt x="286" y="1489"/>
                  </a:lnTo>
                  <a:lnTo>
                    <a:pt x="287" y="1491"/>
                  </a:lnTo>
                  <a:lnTo>
                    <a:pt x="290" y="1493"/>
                  </a:lnTo>
                  <a:lnTo>
                    <a:pt x="293" y="1494"/>
                  </a:lnTo>
                  <a:lnTo>
                    <a:pt x="295" y="1497"/>
                  </a:lnTo>
                  <a:lnTo>
                    <a:pt x="297" y="1499"/>
                  </a:lnTo>
                  <a:lnTo>
                    <a:pt x="300" y="1501"/>
                  </a:lnTo>
                  <a:lnTo>
                    <a:pt x="302" y="1502"/>
                  </a:lnTo>
                  <a:lnTo>
                    <a:pt x="337" y="1570"/>
                  </a:lnTo>
                  <a:lnTo>
                    <a:pt x="334" y="1578"/>
                  </a:lnTo>
                  <a:lnTo>
                    <a:pt x="331" y="1586"/>
                  </a:lnTo>
                  <a:lnTo>
                    <a:pt x="330" y="1594"/>
                  </a:lnTo>
                  <a:lnTo>
                    <a:pt x="330" y="1602"/>
                  </a:lnTo>
                  <a:lnTo>
                    <a:pt x="331" y="1608"/>
                  </a:lnTo>
                  <a:lnTo>
                    <a:pt x="333" y="1615"/>
                  </a:lnTo>
                  <a:lnTo>
                    <a:pt x="336" y="1621"/>
                  </a:lnTo>
                  <a:lnTo>
                    <a:pt x="339" y="1627"/>
                  </a:lnTo>
                  <a:lnTo>
                    <a:pt x="343" y="1634"/>
                  </a:lnTo>
                  <a:lnTo>
                    <a:pt x="346" y="1639"/>
                  </a:lnTo>
                  <a:lnTo>
                    <a:pt x="350" y="1645"/>
                  </a:lnTo>
                  <a:lnTo>
                    <a:pt x="354" y="1651"/>
                  </a:lnTo>
                  <a:lnTo>
                    <a:pt x="358" y="1656"/>
                  </a:lnTo>
                  <a:lnTo>
                    <a:pt x="363" y="1662"/>
                  </a:lnTo>
                  <a:lnTo>
                    <a:pt x="365" y="1667"/>
                  </a:lnTo>
                  <a:lnTo>
                    <a:pt x="370" y="1674"/>
                  </a:lnTo>
                  <a:lnTo>
                    <a:pt x="377" y="1674"/>
                  </a:lnTo>
                  <a:lnTo>
                    <a:pt x="385" y="1656"/>
                  </a:lnTo>
                  <a:lnTo>
                    <a:pt x="411" y="1674"/>
                  </a:lnTo>
                </a:path>
              </a:pathLst>
            </a:custGeom>
            <a:solidFill>
              <a:srgbClr val="3366FF">
                <a:alpha val="36862"/>
              </a:srgbClr>
            </a:solidFill>
            <a:ln w="9525">
              <a:round/>
              <a:headEnd/>
              <a:tailEnd/>
            </a:ln>
            <a:effectLst/>
            <a:scene3d>
              <a:camera prst="legacyObliqueTopRight"/>
              <a:lightRig rig="legacyFlat3" dir="b"/>
            </a:scene3d>
            <a:sp3d extrusionH="277800" prstMaterial="legacyMatte">
              <a:bevelT w="13500" h="13500" prst="angle"/>
              <a:bevelB w="13500" h="13500" prst="angle"/>
              <a:extrusionClr>
                <a:srgbClr val="DDDDDD"/>
              </a:extrusionClr>
            </a:sp3d>
            <a:extLst>
              <a:ext uri="{AF507438-7753-43E0-B8FC-AC1667EBCBE1}">
                <a14:hiddenEffects xmlns:a14="http://schemas.microsoft.com/office/drawing/2010/main">
                  <a:effectLst>
                    <a:outerShdw dist="17961" dir="2700000" algn="ctr" rotWithShape="0">
                      <a:srgbClr val="1F3D99"/>
                    </a:outerShdw>
                  </a:effectLst>
                </a14:hiddenEffects>
              </a:ext>
            </a:extLst>
          </p:spPr>
          <p:txBody>
            <a:bodyPr>
              <a:flatTx/>
            </a:bodyPr>
            <a:lstStyle/>
            <a:p>
              <a:endParaRPr lang="zh-TW" altLang="en-US"/>
            </a:p>
          </p:txBody>
        </p:sp>
        <p:sp>
          <p:nvSpPr>
            <p:cNvPr id="17471" name="Freeform 5"/>
            <p:cNvSpPr>
              <a:spLocks noChangeAspect="1"/>
            </p:cNvSpPr>
            <p:nvPr/>
          </p:nvSpPr>
          <p:spPr bwMode="auto">
            <a:xfrm rot="-467426">
              <a:off x="2120" y="1025"/>
              <a:ext cx="1259" cy="2427"/>
            </a:xfrm>
            <a:custGeom>
              <a:avLst/>
              <a:gdLst>
                <a:gd name="T0" fmla="*/ 22581 w 812"/>
                <a:gd name="T1" fmla="*/ 44709 h 1675"/>
                <a:gd name="T2" fmla="*/ 22026 w 812"/>
                <a:gd name="T3" fmla="*/ 42279 h 1675"/>
                <a:gd name="T4" fmla="*/ 22743 w 812"/>
                <a:gd name="T5" fmla="*/ 39458 h 1675"/>
                <a:gd name="T6" fmla="*/ 24188 w 812"/>
                <a:gd name="T7" fmla="*/ 37387 h 1675"/>
                <a:gd name="T8" fmla="*/ 26090 w 812"/>
                <a:gd name="T9" fmla="*/ 35492 h 1675"/>
                <a:gd name="T10" fmla="*/ 28146 w 812"/>
                <a:gd name="T11" fmla="*/ 33785 h 1675"/>
                <a:gd name="T12" fmla="*/ 28695 w 812"/>
                <a:gd name="T13" fmla="*/ 33332 h 1675"/>
                <a:gd name="T14" fmla="*/ 29732 w 812"/>
                <a:gd name="T15" fmla="*/ 32665 h 1675"/>
                <a:gd name="T16" fmla="*/ 32202 w 812"/>
                <a:gd name="T17" fmla="*/ 30070 h 1675"/>
                <a:gd name="T18" fmla="*/ 32717 w 812"/>
                <a:gd name="T19" fmla="*/ 27707 h 1675"/>
                <a:gd name="T20" fmla="*/ 33469 w 812"/>
                <a:gd name="T21" fmla="*/ 25829 h 1675"/>
                <a:gd name="T22" fmla="*/ 33774 w 812"/>
                <a:gd name="T23" fmla="*/ 23376 h 1675"/>
                <a:gd name="T24" fmla="*/ 34832 w 812"/>
                <a:gd name="T25" fmla="*/ 19135 h 1675"/>
                <a:gd name="T26" fmla="*/ 35683 w 812"/>
                <a:gd name="T27" fmla="*/ 16492 h 1675"/>
                <a:gd name="T28" fmla="*/ 35928 w 812"/>
                <a:gd name="T29" fmla="*/ 14881 h 1675"/>
                <a:gd name="T30" fmla="*/ 38386 w 812"/>
                <a:gd name="T31" fmla="*/ 12429 h 1675"/>
                <a:gd name="T32" fmla="*/ 39246 w 812"/>
                <a:gd name="T33" fmla="*/ 11411 h 1675"/>
                <a:gd name="T34" fmla="*/ 39801 w 812"/>
                <a:gd name="T35" fmla="*/ 10301 h 1675"/>
                <a:gd name="T36" fmla="*/ 38665 w 812"/>
                <a:gd name="T37" fmla="*/ 8040 h 1675"/>
                <a:gd name="T38" fmla="*/ 39570 w 812"/>
                <a:gd name="T39" fmla="*/ 5379 h 1675"/>
                <a:gd name="T40" fmla="*/ 41871 w 812"/>
                <a:gd name="T41" fmla="*/ 3553 h 1675"/>
                <a:gd name="T42" fmla="*/ 41195 w 812"/>
                <a:gd name="T43" fmla="*/ 3376 h 1675"/>
                <a:gd name="T44" fmla="*/ 40080 w 812"/>
                <a:gd name="T45" fmla="*/ 2562 h 1675"/>
                <a:gd name="T46" fmla="*/ 38164 w 812"/>
                <a:gd name="T47" fmla="*/ 2178 h 1675"/>
                <a:gd name="T48" fmla="*/ 36108 w 812"/>
                <a:gd name="T49" fmla="*/ 1940 h 1675"/>
                <a:gd name="T50" fmla="*/ 34823 w 812"/>
                <a:gd name="T51" fmla="*/ 1255 h 1675"/>
                <a:gd name="T52" fmla="*/ 33029 w 812"/>
                <a:gd name="T53" fmla="*/ 429 h 1675"/>
                <a:gd name="T54" fmla="*/ 30647 w 812"/>
                <a:gd name="T55" fmla="*/ 123 h 1675"/>
                <a:gd name="T56" fmla="*/ 28399 w 812"/>
                <a:gd name="T57" fmla="*/ 1110 h 1675"/>
                <a:gd name="T58" fmla="*/ 27464 w 812"/>
                <a:gd name="T59" fmla="*/ 2024 h 1675"/>
                <a:gd name="T60" fmla="*/ 25188 w 812"/>
                <a:gd name="T61" fmla="*/ 2515 h 1675"/>
                <a:gd name="T62" fmla="*/ 22887 w 812"/>
                <a:gd name="T63" fmla="*/ 3072 h 1675"/>
                <a:gd name="T64" fmla="*/ 20978 w 812"/>
                <a:gd name="T65" fmla="*/ 3769 h 1675"/>
                <a:gd name="T66" fmla="*/ 19176 w 812"/>
                <a:gd name="T67" fmla="*/ 4840 h 1675"/>
                <a:gd name="T68" fmla="*/ 16934 w 812"/>
                <a:gd name="T69" fmla="*/ 6716 h 1675"/>
                <a:gd name="T70" fmla="*/ 16556 w 812"/>
                <a:gd name="T71" fmla="*/ 7794 h 1675"/>
                <a:gd name="T72" fmla="*/ 15337 w 812"/>
                <a:gd name="T73" fmla="*/ 9044 h 1675"/>
                <a:gd name="T74" fmla="*/ 12871 w 812"/>
                <a:gd name="T75" fmla="*/ 10331 h 1675"/>
                <a:gd name="T76" fmla="*/ 11821 w 812"/>
                <a:gd name="T77" fmla="*/ 11298 h 1675"/>
                <a:gd name="T78" fmla="*/ 10061 w 812"/>
                <a:gd name="T79" fmla="*/ 13314 h 1675"/>
                <a:gd name="T80" fmla="*/ 8363 w 812"/>
                <a:gd name="T81" fmla="*/ 15417 h 1675"/>
                <a:gd name="T82" fmla="*/ 6573 w 812"/>
                <a:gd name="T83" fmla="*/ 17395 h 1675"/>
                <a:gd name="T84" fmla="*/ 4313 w 812"/>
                <a:gd name="T85" fmla="*/ 19703 h 1675"/>
                <a:gd name="T86" fmla="*/ 1997 w 812"/>
                <a:gd name="T87" fmla="*/ 21933 h 1675"/>
                <a:gd name="T88" fmla="*/ 778 w 812"/>
                <a:gd name="T89" fmla="*/ 24400 h 1675"/>
                <a:gd name="T90" fmla="*/ 406 w 812"/>
                <a:gd name="T91" fmla="*/ 28647 h 1675"/>
                <a:gd name="T92" fmla="*/ 262 w 812"/>
                <a:gd name="T93" fmla="*/ 31083 h 1675"/>
                <a:gd name="T94" fmla="*/ 1335 w 812"/>
                <a:gd name="T95" fmla="*/ 32529 h 1675"/>
                <a:gd name="T96" fmla="*/ 2707 w 812"/>
                <a:gd name="T97" fmla="*/ 33491 h 1675"/>
                <a:gd name="T98" fmla="*/ 4617 w 812"/>
                <a:gd name="T99" fmla="*/ 35492 h 1675"/>
                <a:gd name="T100" fmla="*/ 5532 w 812"/>
                <a:gd name="T101" fmla="*/ 36563 h 1675"/>
                <a:gd name="T102" fmla="*/ 5472 w 812"/>
                <a:gd name="T103" fmla="*/ 37309 h 1675"/>
                <a:gd name="T104" fmla="*/ 6380 w 812"/>
                <a:gd name="T105" fmla="*/ 38552 h 1675"/>
                <a:gd name="T106" fmla="*/ 7442 w 812"/>
                <a:gd name="T107" fmla="*/ 39123 h 1675"/>
                <a:gd name="T108" fmla="*/ 8852 w 812"/>
                <a:gd name="T109" fmla="*/ 39577 h 1675"/>
                <a:gd name="T110" fmla="*/ 9587 w 812"/>
                <a:gd name="T111" fmla="*/ 39809 h 1675"/>
                <a:gd name="T112" fmla="*/ 10447 w 812"/>
                <a:gd name="T113" fmla="*/ 39988 h 1675"/>
                <a:gd name="T114" fmla="*/ 11463 w 812"/>
                <a:gd name="T115" fmla="*/ 40114 h 1675"/>
                <a:gd name="T116" fmla="*/ 13271 w 812"/>
                <a:gd name="T117" fmla="*/ 40982 h 1675"/>
                <a:gd name="T118" fmla="*/ 14604 w 812"/>
                <a:gd name="T119" fmla="*/ 41807 h 1675"/>
                <a:gd name="T120" fmla="*/ 17491 w 812"/>
                <a:gd name="T121" fmla="*/ 44153 h 1675"/>
                <a:gd name="T122" fmla="*/ 17966 w 812"/>
                <a:gd name="T123" fmla="*/ 46136 h 167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812" h="1675">
                  <a:moveTo>
                    <a:pt x="411" y="1674"/>
                  </a:moveTo>
                  <a:lnTo>
                    <a:pt x="422" y="1674"/>
                  </a:lnTo>
                  <a:lnTo>
                    <a:pt x="423" y="1662"/>
                  </a:lnTo>
                  <a:lnTo>
                    <a:pt x="423" y="1651"/>
                  </a:lnTo>
                  <a:lnTo>
                    <a:pt x="425" y="1640"/>
                  </a:lnTo>
                  <a:lnTo>
                    <a:pt x="425" y="1629"/>
                  </a:lnTo>
                  <a:lnTo>
                    <a:pt x="426" y="1618"/>
                  </a:lnTo>
                  <a:lnTo>
                    <a:pt x="428" y="1607"/>
                  </a:lnTo>
                  <a:lnTo>
                    <a:pt x="432" y="1597"/>
                  </a:lnTo>
                  <a:lnTo>
                    <a:pt x="436" y="1588"/>
                  </a:lnTo>
                  <a:lnTo>
                    <a:pt x="435" y="1580"/>
                  </a:lnTo>
                  <a:lnTo>
                    <a:pt x="432" y="1572"/>
                  </a:lnTo>
                  <a:lnTo>
                    <a:pt x="431" y="1564"/>
                  </a:lnTo>
                  <a:lnTo>
                    <a:pt x="431" y="1556"/>
                  </a:lnTo>
                  <a:lnTo>
                    <a:pt x="429" y="1548"/>
                  </a:lnTo>
                  <a:lnTo>
                    <a:pt x="429" y="1542"/>
                  </a:lnTo>
                  <a:lnTo>
                    <a:pt x="429" y="1532"/>
                  </a:lnTo>
                  <a:lnTo>
                    <a:pt x="431" y="1524"/>
                  </a:lnTo>
                  <a:lnTo>
                    <a:pt x="426" y="1513"/>
                  </a:lnTo>
                  <a:lnTo>
                    <a:pt x="425" y="1502"/>
                  </a:lnTo>
                  <a:lnTo>
                    <a:pt x="425" y="1491"/>
                  </a:lnTo>
                  <a:lnTo>
                    <a:pt x="425" y="1479"/>
                  </a:lnTo>
                  <a:lnTo>
                    <a:pt x="425" y="1467"/>
                  </a:lnTo>
                  <a:lnTo>
                    <a:pt x="426" y="1456"/>
                  </a:lnTo>
                  <a:lnTo>
                    <a:pt x="428" y="1445"/>
                  </a:lnTo>
                  <a:lnTo>
                    <a:pt x="431" y="1434"/>
                  </a:lnTo>
                  <a:lnTo>
                    <a:pt x="432" y="1426"/>
                  </a:lnTo>
                  <a:lnTo>
                    <a:pt x="435" y="1418"/>
                  </a:lnTo>
                  <a:lnTo>
                    <a:pt x="436" y="1410"/>
                  </a:lnTo>
                  <a:lnTo>
                    <a:pt x="439" y="1402"/>
                  </a:lnTo>
                  <a:lnTo>
                    <a:pt x="442" y="1395"/>
                  </a:lnTo>
                  <a:lnTo>
                    <a:pt x="445" y="1387"/>
                  </a:lnTo>
                  <a:lnTo>
                    <a:pt x="446" y="1380"/>
                  </a:lnTo>
                  <a:lnTo>
                    <a:pt x="449" y="1372"/>
                  </a:lnTo>
                  <a:lnTo>
                    <a:pt x="452" y="1364"/>
                  </a:lnTo>
                  <a:lnTo>
                    <a:pt x="455" y="1356"/>
                  </a:lnTo>
                  <a:lnTo>
                    <a:pt x="457" y="1350"/>
                  </a:lnTo>
                  <a:lnTo>
                    <a:pt x="460" y="1342"/>
                  </a:lnTo>
                  <a:lnTo>
                    <a:pt x="465" y="1336"/>
                  </a:lnTo>
                  <a:lnTo>
                    <a:pt x="467" y="1328"/>
                  </a:lnTo>
                  <a:lnTo>
                    <a:pt x="470" y="1320"/>
                  </a:lnTo>
                  <a:lnTo>
                    <a:pt x="474" y="1314"/>
                  </a:lnTo>
                  <a:lnTo>
                    <a:pt x="477" y="1307"/>
                  </a:lnTo>
                  <a:lnTo>
                    <a:pt x="482" y="1299"/>
                  </a:lnTo>
                  <a:lnTo>
                    <a:pt x="484" y="1293"/>
                  </a:lnTo>
                  <a:lnTo>
                    <a:pt x="489" y="1287"/>
                  </a:lnTo>
                  <a:lnTo>
                    <a:pt x="493" y="1280"/>
                  </a:lnTo>
                  <a:lnTo>
                    <a:pt x="497" y="1272"/>
                  </a:lnTo>
                  <a:lnTo>
                    <a:pt x="500" y="1268"/>
                  </a:lnTo>
                  <a:lnTo>
                    <a:pt x="504" y="1261"/>
                  </a:lnTo>
                  <a:lnTo>
                    <a:pt x="510" y="1253"/>
                  </a:lnTo>
                  <a:lnTo>
                    <a:pt x="514" y="1247"/>
                  </a:lnTo>
                  <a:lnTo>
                    <a:pt x="518" y="1241"/>
                  </a:lnTo>
                  <a:lnTo>
                    <a:pt x="523" y="1236"/>
                  </a:lnTo>
                  <a:lnTo>
                    <a:pt x="527" y="1230"/>
                  </a:lnTo>
                  <a:lnTo>
                    <a:pt x="533" y="1223"/>
                  </a:lnTo>
                  <a:lnTo>
                    <a:pt x="537" y="1217"/>
                  </a:lnTo>
                  <a:lnTo>
                    <a:pt x="543" y="1211"/>
                  </a:lnTo>
                  <a:lnTo>
                    <a:pt x="544" y="1206"/>
                  </a:lnTo>
                  <a:lnTo>
                    <a:pt x="544" y="1200"/>
                  </a:lnTo>
                  <a:lnTo>
                    <a:pt x="543" y="1193"/>
                  </a:lnTo>
                  <a:lnTo>
                    <a:pt x="543" y="1187"/>
                  </a:lnTo>
                  <a:lnTo>
                    <a:pt x="544" y="1185"/>
                  </a:lnTo>
                  <a:lnTo>
                    <a:pt x="545" y="1185"/>
                  </a:lnTo>
                  <a:lnTo>
                    <a:pt x="547" y="1184"/>
                  </a:lnTo>
                  <a:lnTo>
                    <a:pt x="548" y="1184"/>
                  </a:lnTo>
                  <a:lnTo>
                    <a:pt x="550" y="1184"/>
                  </a:lnTo>
                  <a:lnTo>
                    <a:pt x="551" y="1184"/>
                  </a:lnTo>
                  <a:lnTo>
                    <a:pt x="554" y="1184"/>
                  </a:lnTo>
                  <a:lnTo>
                    <a:pt x="557" y="1182"/>
                  </a:lnTo>
                  <a:lnTo>
                    <a:pt x="558" y="1182"/>
                  </a:lnTo>
                  <a:lnTo>
                    <a:pt x="560" y="1182"/>
                  </a:lnTo>
                  <a:lnTo>
                    <a:pt x="561" y="1182"/>
                  </a:lnTo>
                  <a:lnTo>
                    <a:pt x="562" y="1182"/>
                  </a:lnTo>
                  <a:lnTo>
                    <a:pt x="564" y="1180"/>
                  </a:lnTo>
                  <a:lnTo>
                    <a:pt x="565" y="1179"/>
                  </a:lnTo>
                  <a:lnTo>
                    <a:pt x="569" y="1169"/>
                  </a:lnTo>
                  <a:lnTo>
                    <a:pt x="574" y="1160"/>
                  </a:lnTo>
                  <a:lnTo>
                    <a:pt x="579" y="1152"/>
                  </a:lnTo>
                  <a:lnTo>
                    <a:pt x="585" y="1142"/>
                  </a:lnTo>
                  <a:lnTo>
                    <a:pt x="591" y="1133"/>
                  </a:lnTo>
                  <a:lnTo>
                    <a:pt x="595" y="1125"/>
                  </a:lnTo>
                  <a:lnTo>
                    <a:pt x="601" y="1116"/>
                  </a:lnTo>
                  <a:lnTo>
                    <a:pt x="606" y="1106"/>
                  </a:lnTo>
                  <a:lnTo>
                    <a:pt x="612" y="1096"/>
                  </a:lnTo>
                  <a:lnTo>
                    <a:pt x="616" y="1087"/>
                  </a:lnTo>
                  <a:lnTo>
                    <a:pt x="619" y="1077"/>
                  </a:lnTo>
                  <a:lnTo>
                    <a:pt x="622" y="1068"/>
                  </a:lnTo>
                  <a:lnTo>
                    <a:pt x="623" y="1057"/>
                  </a:lnTo>
                  <a:lnTo>
                    <a:pt x="625" y="1046"/>
                  </a:lnTo>
                  <a:lnTo>
                    <a:pt x="623" y="1035"/>
                  </a:lnTo>
                  <a:lnTo>
                    <a:pt x="622" y="1024"/>
                  </a:lnTo>
                  <a:lnTo>
                    <a:pt x="623" y="1016"/>
                  </a:lnTo>
                  <a:lnTo>
                    <a:pt x="625" y="1009"/>
                  </a:lnTo>
                  <a:lnTo>
                    <a:pt x="626" y="1003"/>
                  </a:lnTo>
                  <a:lnTo>
                    <a:pt x="628" y="997"/>
                  </a:lnTo>
                  <a:lnTo>
                    <a:pt x="630" y="990"/>
                  </a:lnTo>
                  <a:lnTo>
                    <a:pt x="632" y="984"/>
                  </a:lnTo>
                  <a:lnTo>
                    <a:pt x="633" y="978"/>
                  </a:lnTo>
                  <a:lnTo>
                    <a:pt x="636" y="970"/>
                  </a:lnTo>
                  <a:lnTo>
                    <a:pt x="638" y="963"/>
                  </a:lnTo>
                  <a:lnTo>
                    <a:pt x="639" y="957"/>
                  </a:lnTo>
                  <a:lnTo>
                    <a:pt x="642" y="951"/>
                  </a:lnTo>
                  <a:lnTo>
                    <a:pt x="643" y="944"/>
                  </a:lnTo>
                  <a:lnTo>
                    <a:pt x="645" y="936"/>
                  </a:lnTo>
                  <a:lnTo>
                    <a:pt x="645" y="930"/>
                  </a:lnTo>
                  <a:lnTo>
                    <a:pt x="646" y="924"/>
                  </a:lnTo>
                  <a:lnTo>
                    <a:pt x="646" y="917"/>
                  </a:lnTo>
                  <a:lnTo>
                    <a:pt x="646" y="909"/>
                  </a:lnTo>
                  <a:lnTo>
                    <a:pt x="647" y="901"/>
                  </a:lnTo>
                  <a:lnTo>
                    <a:pt x="649" y="894"/>
                  </a:lnTo>
                  <a:lnTo>
                    <a:pt x="650" y="887"/>
                  </a:lnTo>
                  <a:lnTo>
                    <a:pt x="650" y="879"/>
                  </a:lnTo>
                  <a:lnTo>
                    <a:pt x="650" y="873"/>
                  </a:lnTo>
                  <a:lnTo>
                    <a:pt x="647" y="865"/>
                  </a:lnTo>
                  <a:lnTo>
                    <a:pt x="643" y="860"/>
                  </a:lnTo>
                  <a:lnTo>
                    <a:pt x="647" y="846"/>
                  </a:lnTo>
                  <a:lnTo>
                    <a:pt x="652" y="830"/>
                  </a:lnTo>
                  <a:lnTo>
                    <a:pt x="655" y="816"/>
                  </a:lnTo>
                  <a:lnTo>
                    <a:pt x="657" y="802"/>
                  </a:lnTo>
                  <a:lnTo>
                    <a:pt x="659" y="786"/>
                  </a:lnTo>
                  <a:lnTo>
                    <a:pt x="660" y="772"/>
                  </a:lnTo>
                  <a:lnTo>
                    <a:pt x="663" y="756"/>
                  </a:lnTo>
                  <a:lnTo>
                    <a:pt x="664" y="740"/>
                  </a:lnTo>
                  <a:lnTo>
                    <a:pt x="666" y="724"/>
                  </a:lnTo>
                  <a:lnTo>
                    <a:pt x="667" y="710"/>
                  </a:lnTo>
                  <a:lnTo>
                    <a:pt x="670" y="694"/>
                  </a:lnTo>
                  <a:lnTo>
                    <a:pt x="673" y="680"/>
                  </a:lnTo>
                  <a:lnTo>
                    <a:pt x="676" y="664"/>
                  </a:lnTo>
                  <a:lnTo>
                    <a:pt x="680" y="649"/>
                  </a:lnTo>
                  <a:lnTo>
                    <a:pt x="683" y="635"/>
                  </a:lnTo>
                  <a:lnTo>
                    <a:pt x="689" y="621"/>
                  </a:lnTo>
                  <a:lnTo>
                    <a:pt x="687" y="615"/>
                  </a:lnTo>
                  <a:lnTo>
                    <a:pt x="686" y="610"/>
                  </a:lnTo>
                  <a:lnTo>
                    <a:pt x="686" y="603"/>
                  </a:lnTo>
                  <a:lnTo>
                    <a:pt x="686" y="599"/>
                  </a:lnTo>
                  <a:lnTo>
                    <a:pt x="687" y="592"/>
                  </a:lnTo>
                  <a:lnTo>
                    <a:pt x="689" y="586"/>
                  </a:lnTo>
                  <a:lnTo>
                    <a:pt x="690" y="580"/>
                  </a:lnTo>
                  <a:lnTo>
                    <a:pt x="691" y="575"/>
                  </a:lnTo>
                  <a:lnTo>
                    <a:pt x="693" y="569"/>
                  </a:lnTo>
                  <a:lnTo>
                    <a:pt x="694" y="562"/>
                  </a:lnTo>
                  <a:lnTo>
                    <a:pt x="696" y="558"/>
                  </a:lnTo>
                  <a:lnTo>
                    <a:pt x="696" y="551"/>
                  </a:lnTo>
                  <a:lnTo>
                    <a:pt x="697" y="545"/>
                  </a:lnTo>
                  <a:lnTo>
                    <a:pt x="697" y="540"/>
                  </a:lnTo>
                  <a:lnTo>
                    <a:pt x="696" y="534"/>
                  </a:lnTo>
                  <a:lnTo>
                    <a:pt x="694" y="529"/>
                  </a:lnTo>
                  <a:lnTo>
                    <a:pt x="733" y="496"/>
                  </a:lnTo>
                  <a:lnTo>
                    <a:pt x="734" y="489"/>
                  </a:lnTo>
                  <a:lnTo>
                    <a:pt x="734" y="483"/>
                  </a:lnTo>
                  <a:lnTo>
                    <a:pt x="735" y="477"/>
                  </a:lnTo>
                  <a:lnTo>
                    <a:pt x="735" y="470"/>
                  </a:lnTo>
                  <a:lnTo>
                    <a:pt x="735" y="464"/>
                  </a:lnTo>
                  <a:lnTo>
                    <a:pt x="735" y="458"/>
                  </a:lnTo>
                  <a:lnTo>
                    <a:pt x="737" y="451"/>
                  </a:lnTo>
                  <a:lnTo>
                    <a:pt x="738" y="445"/>
                  </a:lnTo>
                  <a:lnTo>
                    <a:pt x="741" y="442"/>
                  </a:lnTo>
                  <a:lnTo>
                    <a:pt x="744" y="440"/>
                  </a:lnTo>
                  <a:lnTo>
                    <a:pt x="745" y="435"/>
                  </a:lnTo>
                  <a:lnTo>
                    <a:pt x="748" y="432"/>
                  </a:lnTo>
                  <a:lnTo>
                    <a:pt x="750" y="429"/>
                  </a:lnTo>
                  <a:lnTo>
                    <a:pt x="751" y="426"/>
                  </a:lnTo>
                  <a:lnTo>
                    <a:pt x="752" y="421"/>
                  </a:lnTo>
                  <a:lnTo>
                    <a:pt x="754" y="418"/>
                  </a:lnTo>
                  <a:lnTo>
                    <a:pt x="755" y="413"/>
                  </a:lnTo>
                  <a:lnTo>
                    <a:pt x="757" y="410"/>
                  </a:lnTo>
                  <a:lnTo>
                    <a:pt x="758" y="405"/>
                  </a:lnTo>
                  <a:lnTo>
                    <a:pt x="759" y="402"/>
                  </a:lnTo>
                  <a:lnTo>
                    <a:pt x="761" y="399"/>
                  </a:lnTo>
                  <a:lnTo>
                    <a:pt x="762" y="394"/>
                  </a:lnTo>
                  <a:lnTo>
                    <a:pt x="764" y="391"/>
                  </a:lnTo>
                  <a:lnTo>
                    <a:pt x="767" y="388"/>
                  </a:lnTo>
                  <a:lnTo>
                    <a:pt x="768" y="383"/>
                  </a:lnTo>
                  <a:lnTo>
                    <a:pt x="768" y="378"/>
                  </a:lnTo>
                  <a:lnTo>
                    <a:pt x="769" y="375"/>
                  </a:lnTo>
                  <a:lnTo>
                    <a:pt x="769" y="370"/>
                  </a:lnTo>
                  <a:lnTo>
                    <a:pt x="769" y="366"/>
                  </a:lnTo>
                  <a:lnTo>
                    <a:pt x="771" y="361"/>
                  </a:lnTo>
                  <a:lnTo>
                    <a:pt x="772" y="358"/>
                  </a:lnTo>
                  <a:lnTo>
                    <a:pt x="774" y="353"/>
                  </a:lnTo>
                  <a:lnTo>
                    <a:pt x="776" y="350"/>
                  </a:lnTo>
                  <a:lnTo>
                    <a:pt x="776" y="345"/>
                  </a:lnTo>
                  <a:lnTo>
                    <a:pt x="778" y="342"/>
                  </a:lnTo>
                  <a:lnTo>
                    <a:pt x="778" y="337"/>
                  </a:lnTo>
                  <a:lnTo>
                    <a:pt x="752" y="305"/>
                  </a:lnTo>
                  <a:lnTo>
                    <a:pt x="750" y="296"/>
                  </a:lnTo>
                  <a:lnTo>
                    <a:pt x="747" y="286"/>
                  </a:lnTo>
                  <a:lnTo>
                    <a:pt x="745" y="277"/>
                  </a:lnTo>
                  <a:lnTo>
                    <a:pt x="745" y="266"/>
                  </a:lnTo>
                  <a:lnTo>
                    <a:pt x="745" y="256"/>
                  </a:lnTo>
                  <a:lnTo>
                    <a:pt x="747" y="247"/>
                  </a:lnTo>
                  <a:lnTo>
                    <a:pt x="748" y="237"/>
                  </a:lnTo>
                  <a:lnTo>
                    <a:pt x="750" y="228"/>
                  </a:lnTo>
                  <a:lnTo>
                    <a:pt x="752" y="218"/>
                  </a:lnTo>
                  <a:lnTo>
                    <a:pt x="755" y="209"/>
                  </a:lnTo>
                  <a:lnTo>
                    <a:pt x="759" y="199"/>
                  </a:lnTo>
                  <a:lnTo>
                    <a:pt x="764" y="191"/>
                  </a:lnTo>
                  <a:lnTo>
                    <a:pt x="769" y="183"/>
                  </a:lnTo>
                  <a:lnTo>
                    <a:pt x="775" y="175"/>
                  </a:lnTo>
                  <a:lnTo>
                    <a:pt x="782" y="168"/>
                  </a:lnTo>
                  <a:lnTo>
                    <a:pt x="789" y="161"/>
                  </a:lnTo>
                  <a:lnTo>
                    <a:pt x="809" y="150"/>
                  </a:lnTo>
                  <a:lnTo>
                    <a:pt x="811" y="145"/>
                  </a:lnTo>
                  <a:lnTo>
                    <a:pt x="811" y="139"/>
                  </a:lnTo>
                  <a:lnTo>
                    <a:pt x="811" y="133"/>
                  </a:lnTo>
                  <a:lnTo>
                    <a:pt x="809" y="128"/>
                  </a:lnTo>
                  <a:lnTo>
                    <a:pt x="809" y="126"/>
                  </a:lnTo>
                  <a:lnTo>
                    <a:pt x="808" y="126"/>
                  </a:lnTo>
                  <a:lnTo>
                    <a:pt x="808" y="125"/>
                  </a:lnTo>
                  <a:lnTo>
                    <a:pt x="806" y="125"/>
                  </a:lnTo>
                  <a:lnTo>
                    <a:pt x="805" y="125"/>
                  </a:lnTo>
                  <a:lnTo>
                    <a:pt x="805" y="123"/>
                  </a:lnTo>
                  <a:lnTo>
                    <a:pt x="801" y="123"/>
                  </a:lnTo>
                  <a:lnTo>
                    <a:pt x="798" y="122"/>
                  </a:lnTo>
                  <a:lnTo>
                    <a:pt x="795" y="120"/>
                  </a:lnTo>
                  <a:lnTo>
                    <a:pt x="792" y="120"/>
                  </a:lnTo>
                  <a:lnTo>
                    <a:pt x="789" y="118"/>
                  </a:lnTo>
                  <a:lnTo>
                    <a:pt x="786" y="115"/>
                  </a:lnTo>
                  <a:lnTo>
                    <a:pt x="784" y="114"/>
                  </a:lnTo>
                  <a:lnTo>
                    <a:pt x="782" y="110"/>
                  </a:lnTo>
                  <a:lnTo>
                    <a:pt x="782" y="106"/>
                  </a:lnTo>
                  <a:lnTo>
                    <a:pt x="779" y="103"/>
                  </a:lnTo>
                  <a:lnTo>
                    <a:pt x="778" y="98"/>
                  </a:lnTo>
                  <a:lnTo>
                    <a:pt x="776" y="95"/>
                  </a:lnTo>
                  <a:lnTo>
                    <a:pt x="774" y="91"/>
                  </a:lnTo>
                  <a:lnTo>
                    <a:pt x="771" y="88"/>
                  </a:lnTo>
                  <a:lnTo>
                    <a:pt x="768" y="87"/>
                  </a:lnTo>
                  <a:lnTo>
                    <a:pt x="765" y="85"/>
                  </a:lnTo>
                  <a:lnTo>
                    <a:pt x="761" y="85"/>
                  </a:lnTo>
                  <a:lnTo>
                    <a:pt x="757" y="84"/>
                  </a:lnTo>
                  <a:lnTo>
                    <a:pt x="752" y="84"/>
                  </a:lnTo>
                  <a:lnTo>
                    <a:pt x="748" y="82"/>
                  </a:lnTo>
                  <a:lnTo>
                    <a:pt x="745" y="80"/>
                  </a:lnTo>
                  <a:lnTo>
                    <a:pt x="740" y="79"/>
                  </a:lnTo>
                  <a:lnTo>
                    <a:pt x="737" y="77"/>
                  </a:lnTo>
                  <a:lnTo>
                    <a:pt x="733" y="77"/>
                  </a:lnTo>
                  <a:lnTo>
                    <a:pt x="728" y="76"/>
                  </a:lnTo>
                  <a:lnTo>
                    <a:pt x="724" y="74"/>
                  </a:lnTo>
                  <a:lnTo>
                    <a:pt x="721" y="72"/>
                  </a:lnTo>
                  <a:lnTo>
                    <a:pt x="717" y="72"/>
                  </a:lnTo>
                  <a:lnTo>
                    <a:pt x="713" y="71"/>
                  </a:lnTo>
                  <a:lnTo>
                    <a:pt x="708" y="71"/>
                  </a:lnTo>
                  <a:lnTo>
                    <a:pt x="704" y="69"/>
                  </a:lnTo>
                  <a:lnTo>
                    <a:pt x="700" y="69"/>
                  </a:lnTo>
                  <a:lnTo>
                    <a:pt x="697" y="69"/>
                  </a:lnTo>
                  <a:lnTo>
                    <a:pt x="694" y="68"/>
                  </a:lnTo>
                  <a:lnTo>
                    <a:pt x="691" y="64"/>
                  </a:lnTo>
                  <a:lnTo>
                    <a:pt x="689" y="63"/>
                  </a:lnTo>
                  <a:lnTo>
                    <a:pt x="686" y="60"/>
                  </a:lnTo>
                  <a:lnTo>
                    <a:pt x="684" y="58"/>
                  </a:lnTo>
                  <a:lnTo>
                    <a:pt x="681" y="55"/>
                  </a:lnTo>
                  <a:lnTo>
                    <a:pt x="679" y="53"/>
                  </a:lnTo>
                  <a:lnTo>
                    <a:pt x="676" y="50"/>
                  </a:lnTo>
                  <a:lnTo>
                    <a:pt x="674" y="47"/>
                  </a:lnTo>
                  <a:lnTo>
                    <a:pt x="672" y="45"/>
                  </a:lnTo>
                  <a:lnTo>
                    <a:pt x="669" y="44"/>
                  </a:lnTo>
                  <a:lnTo>
                    <a:pt x="666" y="41"/>
                  </a:lnTo>
                  <a:lnTo>
                    <a:pt x="664" y="39"/>
                  </a:lnTo>
                  <a:lnTo>
                    <a:pt x="662" y="38"/>
                  </a:lnTo>
                  <a:lnTo>
                    <a:pt x="659" y="36"/>
                  </a:lnTo>
                  <a:lnTo>
                    <a:pt x="646" y="33"/>
                  </a:lnTo>
                  <a:lnTo>
                    <a:pt x="643" y="28"/>
                  </a:lnTo>
                  <a:lnTo>
                    <a:pt x="642" y="25"/>
                  </a:lnTo>
                  <a:lnTo>
                    <a:pt x="640" y="20"/>
                  </a:lnTo>
                  <a:lnTo>
                    <a:pt x="638" y="15"/>
                  </a:lnTo>
                  <a:lnTo>
                    <a:pt x="636" y="11"/>
                  </a:lnTo>
                  <a:lnTo>
                    <a:pt x="633" y="7"/>
                  </a:lnTo>
                  <a:lnTo>
                    <a:pt x="630" y="4"/>
                  </a:lnTo>
                  <a:lnTo>
                    <a:pt x="628" y="1"/>
                  </a:lnTo>
                  <a:lnTo>
                    <a:pt x="621" y="0"/>
                  </a:lnTo>
                  <a:lnTo>
                    <a:pt x="615" y="0"/>
                  </a:lnTo>
                  <a:lnTo>
                    <a:pt x="609" y="0"/>
                  </a:lnTo>
                  <a:lnTo>
                    <a:pt x="603" y="1"/>
                  </a:lnTo>
                  <a:lnTo>
                    <a:pt x="598" y="3"/>
                  </a:lnTo>
                  <a:lnTo>
                    <a:pt x="592" y="4"/>
                  </a:lnTo>
                  <a:lnTo>
                    <a:pt x="588" y="6"/>
                  </a:lnTo>
                  <a:lnTo>
                    <a:pt x="582" y="9"/>
                  </a:lnTo>
                  <a:lnTo>
                    <a:pt x="578" y="12"/>
                  </a:lnTo>
                  <a:lnTo>
                    <a:pt x="574" y="15"/>
                  </a:lnTo>
                  <a:lnTo>
                    <a:pt x="569" y="19"/>
                  </a:lnTo>
                  <a:lnTo>
                    <a:pt x="565" y="23"/>
                  </a:lnTo>
                  <a:lnTo>
                    <a:pt x="561" y="26"/>
                  </a:lnTo>
                  <a:lnTo>
                    <a:pt x="557" y="30"/>
                  </a:lnTo>
                  <a:lnTo>
                    <a:pt x="552" y="34"/>
                  </a:lnTo>
                  <a:lnTo>
                    <a:pt x="548" y="39"/>
                  </a:lnTo>
                  <a:lnTo>
                    <a:pt x="547" y="42"/>
                  </a:lnTo>
                  <a:lnTo>
                    <a:pt x="545" y="45"/>
                  </a:lnTo>
                  <a:lnTo>
                    <a:pt x="544" y="49"/>
                  </a:lnTo>
                  <a:lnTo>
                    <a:pt x="543" y="53"/>
                  </a:lnTo>
                  <a:lnTo>
                    <a:pt x="541" y="57"/>
                  </a:lnTo>
                  <a:lnTo>
                    <a:pt x="540" y="60"/>
                  </a:lnTo>
                  <a:lnTo>
                    <a:pt x="538" y="63"/>
                  </a:lnTo>
                  <a:lnTo>
                    <a:pt x="537" y="68"/>
                  </a:lnTo>
                  <a:lnTo>
                    <a:pt x="533" y="69"/>
                  </a:lnTo>
                  <a:lnTo>
                    <a:pt x="530" y="72"/>
                  </a:lnTo>
                  <a:lnTo>
                    <a:pt x="526" y="74"/>
                  </a:lnTo>
                  <a:lnTo>
                    <a:pt x="520" y="76"/>
                  </a:lnTo>
                  <a:lnTo>
                    <a:pt x="516" y="79"/>
                  </a:lnTo>
                  <a:lnTo>
                    <a:pt x="511" y="80"/>
                  </a:lnTo>
                  <a:lnTo>
                    <a:pt x="507" y="82"/>
                  </a:lnTo>
                  <a:lnTo>
                    <a:pt x="503" y="84"/>
                  </a:lnTo>
                  <a:lnTo>
                    <a:pt x="499" y="85"/>
                  </a:lnTo>
                  <a:lnTo>
                    <a:pt x="494" y="87"/>
                  </a:lnTo>
                  <a:lnTo>
                    <a:pt x="490" y="88"/>
                  </a:lnTo>
                  <a:lnTo>
                    <a:pt x="486" y="90"/>
                  </a:lnTo>
                  <a:lnTo>
                    <a:pt x="480" y="91"/>
                  </a:lnTo>
                  <a:lnTo>
                    <a:pt x="476" y="93"/>
                  </a:lnTo>
                  <a:lnTo>
                    <a:pt x="472" y="95"/>
                  </a:lnTo>
                  <a:lnTo>
                    <a:pt x="467" y="96"/>
                  </a:lnTo>
                  <a:lnTo>
                    <a:pt x="463" y="98"/>
                  </a:lnTo>
                  <a:lnTo>
                    <a:pt x="459" y="101"/>
                  </a:lnTo>
                  <a:lnTo>
                    <a:pt x="455" y="103"/>
                  </a:lnTo>
                  <a:lnTo>
                    <a:pt x="450" y="104"/>
                  </a:lnTo>
                  <a:lnTo>
                    <a:pt x="446" y="106"/>
                  </a:lnTo>
                  <a:lnTo>
                    <a:pt x="442" y="109"/>
                  </a:lnTo>
                  <a:lnTo>
                    <a:pt x="438" y="110"/>
                  </a:lnTo>
                  <a:lnTo>
                    <a:pt x="433" y="112"/>
                  </a:lnTo>
                  <a:lnTo>
                    <a:pt x="429" y="115"/>
                  </a:lnTo>
                  <a:lnTo>
                    <a:pt x="426" y="117"/>
                  </a:lnTo>
                  <a:lnTo>
                    <a:pt x="422" y="120"/>
                  </a:lnTo>
                  <a:lnTo>
                    <a:pt x="419" y="123"/>
                  </a:lnTo>
                  <a:lnTo>
                    <a:pt x="415" y="125"/>
                  </a:lnTo>
                  <a:lnTo>
                    <a:pt x="412" y="128"/>
                  </a:lnTo>
                  <a:lnTo>
                    <a:pt x="409" y="131"/>
                  </a:lnTo>
                  <a:lnTo>
                    <a:pt x="405" y="134"/>
                  </a:lnTo>
                  <a:lnTo>
                    <a:pt x="405" y="136"/>
                  </a:lnTo>
                  <a:lnTo>
                    <a:pt x="405" y="137"/>
                  </a:lnTo>
                  <a:lnTo>
                    <a:pt x="392" y="141"/>
                  </a:lnTo>
                  <a:lnTo>
                    <a:pt x="388" y="147"/>
                  </a:lnTo>
                  <a:lnTo>
                    <a:pt x="384" y="153"/>
                  </a:lnTo>
                  <a:lnTo>
                    <a:pt x="379" y="160"/>
                  </a:lnTo>
                  <a:lnTo>
                    <a:pt x="375" y="166"/>
                  </a:lnTo>
                  <a:lnTo>
                    <a:pt x="370" y="172"/>
                  </a:lnTo>
                  <a:lnTo>
                    <a:pt x="364" y="179"/>
                  </a:lnTo>
                  <a:lnTo>
                    <a:pt x="360" y="185"/>
                  </a:lnTo>
                  <a:lnTo>
                    <a:pt x="354" y="191"/>
                  </a:lnTo>
                  <a:lnTo>
                    <a:pt x="350" y="198"/>
                  </a:lnTo>
                  <a:lnTo>
                    <a:pt x="345" y="204"/>
                  </a:lnTo>
                  <a:lnTo>
                    <a:pt x="340" y="210"/>
                  </a:lnTo>
                  <a:lnTo>
                    <a:pt x="336" y="218"/>
                  </a:lnTo>
                  <a:lnTo>
                    <a:pt x="333" y="225"/>
                  </a:lnTo>
                  <a:lnTo>
                    <a:pt x="330" y="231"/>
                  </a:lnTo>
                  <a:lnTo>
                    <a:pt x="327" y="239"/>
                  </a:lnTo>
                  <a:lnTo>
                    <a:pt x="326" y="247"/>
                  </a:lnTo>
                  <a:lnTo>
                    <a:pt x="324" y="247"/>
                  </a:lnTo>
                  <a:lnTo>
                    <a:pt x="324" y="248"/>
                  </a:lnTo>
                  <a:lnTo>
                    <a:pt x="323" y="250"/>
                  </a:lnTo>
                  <a:lnTo>
                    <a:pt x="324" y="256"/>
                  </a:lnTo>
                  <a:lnTo>
                    <a:pt x="323" y="261"/>
                  </a:lnTo>
                  <a:lnTo>
                    <a:pt x="323" y="267"/>
                  </a:lnTo>
                  <a:lnTo>
                    <a:pt x="321" y="272"/>
                  </a:lnTo>
                  <a:lnTo>
                    <a:pt x="320" y="277"/>
                  </a:lnTo>
                  <a:lnTo>
                    <a:pt x="319" y="282"/>
                  </a:lnTo>
                  <a:lnTo>
                    <a:pt x="316" y="286"/>
                  </a:lnTo>
                  <a:lnTo>
                    <a:pt x="314" y="291"/>
                  </a:lnTo>
                  <a:lnTo>
                    <a:pt x="311" y="296"/>
                  </a:lnTo>
                  <a:lnTo>
                    <a:pt x="310" y="299"/>
                  </a:lnTo>
                  <a:lnTo>
                    <a:pt x="307" y="304"/>
                  </a:lnTo>
                  <a:lnTo>
                    <a:pt x="304" y="309"/>
                  </a:lnTo>
                  <a:lnTo>
                    <a:pt x="301" y="313"/>
                  </a:lnTo>
                  <a:lnTo>
                    <a:pt x="299" y="317"/>
                  </a:lnTo>
                  <a:lnTo>
                    <a:pt x="296" y="321"/>
                  </a:lnTo>
                  <a:lnTo>
                    <a:pt x="294" y="326"/>
                  </a:lnTo>
                  <a:lnTo>
                    <a:pt x="269" y="337"/>
                  </a:lnTo>
                  <a:lnTo>
                    <a:pt x="265" y="350"/>
                  </a:lnTo>
                  <a:lnTo>
                    <a:pt x="262" y="351"/>
                  </a:lnTo>
                  <a:lnTo>
                    <a:pt x="259" y="355"/>
                  </a:lnTo>
                  <a:lnTo>
                    <a:pt x="256" y="356"/>
                  </a:lnTo>
                  <a:lnTo>
                    <a:pt x="253" y="359"/>
                  </a:lnTo>
                  <a:lnTo>
                    <a:pt x="252" y="363"/>
                  </a:lnTo>
                  <a:lnTo>
                    <a:pt x="249" y="364"/>
                  </a:lnTo>
                  <a:lnTo>
                    <a:pt x="248" y="367"/>
                  </a:lnTo>
                  <a:lnTo>
                    <a:pt x="245" y="370"/>
                  </a:lnTo>
                  <a:lnTo>
                    <a:pt x="243" y="374"/>
                  </a:lnTo>
                  <a:lnTo>
                    <a:pt x="241" y="377"/>
                  </a:lnTo>
                  <a:lnTo>
                    <a:pt x="239" y="378"/>
                  </a:lnTo>
                  <a:lnTo>
                    <a:pt x="238" y="383"/>
                  </a:lnTo>
                  <a:lnTo>
                    <a:pt x="236" y="386"/>
                  </a:lnTo>
                  <a:lnTo>
                    <a:pt x="235" y="389"/>
                  </a:lnTo>
                  <a:lnTo>
                    <a:pt x="233" y="393"/>
                  </a:lnTo>
                  <a:lnTo>
                    <a:pt x="231" y="396"/>
                  </a:lnTo>
                  <a:lnTo>
                    <a:pt x="228" y="402"/>
                  </a:lnTo>
                  <a:lnTo>
                    <a:pt x="225" y="410"/>
                  </a:lnTo>
                  <a:lnTo>
                    <a:pt x="221" y="416"/>
                  </a:lnTo>
                  <a:lnTo>
                    <a:pt x="218" y="424"/>
                  </a:lnTo>
                  <a:lnTo>
                    <a:pt x="214" y="431"/>
                  </a:lnTo>
                  <a:lnTo>
                    <a:pt x="211" y="439"/>
                  </a:lnTo>
                  <a:lnTo>
                    <a:pt x="208" y="445"/>
                  </a:lnTo>
                  <a:lnTo>
                    <a:pt x="204" y="453"/>
                  </a:lnTo>
                  <a:lnTo>
                    <a:pt x="201" y="459"/>
                  </a:lnTo>
                  <a:lnTo>
                    <a:pt x="197" y="467"/>
                  </a:lnTo>
                  <a:lnTo>
                    <a:pt x="194" y="473"/>
                  </a:lnTo>
                  <a:lnTo>
                    <a:pt x="191" y="481"/>
                  </a:lnTo>
                  <a:lnTo>
                    <a:pt x="188" y="489"/>
                  </a:lnTo>
                  <a:lnTo>
                    <a:pt x="184" y="496"/>
                  </a:lnTo>
                  <a:lnTo>
                    <a:pt x="181" y="504"/>
                  </a:lnTo>
                  <a:lnTo>
                    <a:pt x="178" y="512"/>
                  </a:lnTo>
                  <a:lnTo>
                    <a:pt x="175" y="518"/>
                  </a:lnTo>
                  <a:lnTo>
                    <a:pt x="171" y="526"/>
                  </a:lnTo>
                  <a:lnTo>
                    <a:pt x="168" y="534"/>
                  </a:lnTo>
                  <a:lnTo>
                    <a:pt x="165" y="540"/>
                  </a:lnTo>
                  <a:lnTo>
                    <a:pt x="161" y="548"/>
                  </a:lnTo>
                  <a:lnTo>
                    <a:pt x="158" y="554"/>
                  </a:lnTo>
                  <a:lnTo>
                    <a:pt x="155" y="562"/>
                  </a:lnTo>
                  <a:lnTo>
                    <a:pt x="151" y="569"/>
                  </a:lnTo>
                  <a:lnTo>
                    <a:pt x="148" y="577"/>
                  </a:lnTo>
                  <a:lnTo>
                    <a:pt x="146" y="583"/>
                  </a:lnTo>
                  <a:lnTo>
                    <a:pt x="141" y="591"/>
                  </a:lnTo>
                  <a:lnTo>
                    <a:pt x="138" y="597"/>
                  </a:lnTo>
                  <a:lnTo>
                    <a:pt x="136" y="605"/>
                  </a:lnTo>
                  <a:lnTo>
                    <a:pt x="131" y="611"/>
                  </a:lnTo>
                  <a:lnTo>
                    <a:pt x="127" y="618"/>
                  </a:lnTo>
                  <a:lnTo>
                    <a:pt x="124" y="624"/>
                  </a:lnTo>
                  <a:lnTo>
                    <a:pt x="119" y="632"/>
                  </a:lnTo>
                  <a:lnTo>
                    <a:pt x="113" y="640"/>
                  </a:lnTo>
                  <a:lnTo>
                    <a:pt x="107" y="646"/>
                  </a:lnTo>
                  <a:lnTo>
                    <a:pt x="103" y="656"/>
                  </a:lnTo>
                  <a:lnTo>
                    <a:pt x="99" y="664"/>
                  </a:lnTo>
                  <a:lnTo>
                    <a:pt x="94" y="673"/>
                  </a:lnTo>
                  <a:lnTo>
                    <a:pt x="90" y="681"/>
                  </a:lnTo>
                  <a:lnTo>
                    <a:pt x="86" y="691"/>
                  </a:lnTo>
                  <a:lnTo>
                    <a:pt x="83" y="700"/>
                  </a:lnTo>
                  <a:lnTo>
                    <a:pt x="79" y="708"/>
                  </a:lnTo>
                  <a:lnTo>
                    <a:pt x="76" y="718"/>
                  </a:lnTo>
                  <a:lnTo>
                    <a:pt x="72" y="726"/>
                  </a:lnTo>
                  <a:lnTo>
                    <a:pt x="66" y="733"/>
                  </a:lnTo>
                  <a:lnTo>
                    <a:pt x="62" y="741"/>
                  </a:lnTo>
                  <a:lnTo>
                    <a:pt x="56" y="749"/>
                  </a:lnTo>
                  <a:lnTo>
                    <a:pt x="49" y="756"/>
                  </a:lnTo>
                  <a:lnTo>
                    <a:pt x="46" y="764"/>
                  </a:lnTo>
                  <a:lnTo>
                    <a:pt x="42" y="772"/>
                  </a:lnTo>
                  <a:lnTo>
                    <a:pt x="39" y="779"/>
                  </a:lnTo>
                  <a:lnTo>
                    <a:pt x="35" y="789"/>
                  </a:lnTo>
                  <a:lnTo>
                    <a:pt x="32" y="797"/>
                  </a:lnTo>
                  <a:lnTo>
                    <a:pt x="29" y="805"/>
                  </a:lnTo>
                  <a:lnTo>
                    <a:pt x="26" y="813"/>
                  </a:lnTo>
                  <a:lnTo>
                    <a:pt x="24" y="822"/>
                  </a:lnTo>
                  <a:lnTo>
                    <a:pt x="21" y="830"/>
                  </a:lnTo>
                  <a:lnTo>
                    <a:pt x="19" y="840"/>
                  </a:lnTo>
                  <a:lnTo>
                    <a:pt x="18" y="848"/>
                  </a:lnTo>
                  <a:lnTo>
                    <a:pt x="17" y="857"/>
                  </a:lnTo>
                  <a:lnTo>
                    <a:pt x="15" y="867"/>
                  </a:lnTo>
                  <a:lnTo>
                    <a:pt x="14" y="876"/>
                  </a:lnTo>
                  <a:lnTo>
                    <a:pt x="14" y="886"/>
                  </a:lnTo>
                  <a:lnTo>
                    <a:pt x="12" y="895"/>
                  </a:lnTo>
                  <a:lnTo>
                    <a:pt x="17" y="913"/>
                  </a:lnTo>
                  <a:lnTo>
                    <a:pt x="18" y="928"/>
                  </a:lnTo>
                  <a:lnTo>
                    <a:pt x="18" y="946"/>
                  </a:lnTo>
                  <a:lnTo>
                    <a:pt x="15" y="963"/>
                  </a:lnTo>
                  <a:lnTo>
                    <a:pt x="14" y="982"/>
                  </a:lnTo>
                  <a:lnTo>
                    <a:pt x="11" y="1000"/>
                  </a:lnTo>
                  <a:lnTo>
                    <a:pt x="8" y="1017"/>
                  </a:lnTo>
                  <a:lnTo>
                    <a:pt x="7" y="1035"/>
                  </a:lnTo>
                  <a:lnTo>
                    <a:pt x="7" y="1041"/>
                  </a:lnTo>
                  <a:lnTo>
                    <a:pt x="5" y="1051"/>
                  </a:lnTo>
                  <a:lnTo>
                    <a:pt x="4" y="1057"/>
                  </a:lnTo>
                  <a:lnTo>
                    <a:pt x="2" y="1065"/>
                  </a:lnTo>
                  <a:lnTo>
                    <a:pt x="0" y="1073"/>
                  </a:lnTo>
                  <a:lnTo>
                    <a:pt x="0" y="1081"/>
                  </a:lnTo>
                  <a:lnTo>
                    <a:pt x="1" y="1087"/>
                  </a:lnTo>
                  <a:lnTo>
                    <a:pt x="4" y="1095"/>
                  </a:lnTo>
                  <a:lnTo>
                    <a:pt x="5" y="1104"/>
                  </a:lnTo>
                  <a:lnTo>
                    <a:pt x="5" y="1116"/>
                  </a:lnTo>
                  <a:lnTo>
                    <a:pt x="7" y="1127"/>
                  </a:lnTo>
                  <a:lnTo>
                    <a:pt x="8" y="1136"/>
                  </a:lnTo>
                  <a:lnTo>
                    <a:pt x="11" y="1139"/>
                  </a:lnTo>
                  <a:lnTo>
                    <a:pt x="14" y="1142"/>
                  </a:lnTo>
                  <a:lnTo>
                    <a:pt x="15" y="1144"/>
                  </a:lnTo>
                  <a:lnTo>
                    <a:pt x="19" y="1147"/>
                  </a:lnTo>
                  <a:lnTo>
                    <a:pt x="21" y="1150"/>
                  </a:lnTo>
                  <a:lnTo>
                    <a:pt x="24" y="1154"/>
                  </a:lnTo>
                  <a:lnTo>
                    <a:pt x="26" y="1155"/>
                  </a:lnTo>
                  <a:lnTo>
                    <a:pt x="29" y="1158"/>
                  </a:lnTo>
                  <a:lnTo>
                    <a:pt x="32" y="1161"/>
                  </a:lnTo>
                  <a:lnTo>
                    <a:pt x="35" y="1165"/>
                  </a:lnTo>
                  <a:lnTo>
                    <a:pt x="38" y="1168"/>
                  </a:lnTo>
                  <a:lnTo>
                    <a:pt x="39" y="1169"/>
                  </a:lnTo>
                  <a:lnTo>
                    <a:pt x="42" y="1174"/>
                  </a:lnTo>
                  <a:lnTo>
                    <a:pt x="43" y="1177"/>
                  </a:lnTo>
                  <a:lnTo>
                    <a:pt x="46" y="1180"/>
                  </a:lnTo>
                  <a:lnTo>
                    <a:pt x="48" y="1184"/>
                  </a:lnTo>
                  <a:lnTo>
                    <a:pt x="52" y="1190"/>
                  </a:lnTo>
                  <a:lnTo>
                    <a:pt x="56" y="1198"/>
                  </a:lnTo>
                  <a:lnTo>
                    <a:pt x="60" y="1204"/>
                  </a:lnTo>
                  <a:lnTo>
                    <a:pt x="65" y="1211"/>
                  </a:lnTo>
                  <a:lnTo>
                    <a:pt x="68" y="1219"/>
                  </a:lnTo>
                  <a:lnTo>
                    <a:pt x="72" y="1225"/>
                  </a:lnTo>
                  <a:lnTo>
                    <a:pt x="75" y="1233"/>
                  </a:lnTo>
                  <a:lnTo>
                    <a:pt x="79" y="1239"/>
                  </a:lnTo>
                  <a:lnTo>
                    <a:pt x="82" y="1247"/>
                  </a:lnTo>
                  <a:lnTo>
                    <a:pt x="85" y="1253"/>
                  </a:lnTo>
                  <a:lnTo>
                    <a:pt x="89" y="1261"/>
                  </a:lnTo>
                  <a:lnTo>
                    <a:pt x="93" y="1268"/>
                  </a:lnTo>
                  <a:lnTo>
                    <a:pt x="96" y="1276"/>
                  </a:lnTo>
                  <a:lnTo>
                    <a:pt x="100" y="1282"/>
                  </a:lnTo>
                  <a:lnTo>
                    <a:pt x="104" y="1288"/>
                  </a:lnTo>
                  <a:lnTo>
                    <a:pt x="109" y="1296"/>
                  </a:lnTo>
                  <a:lnTo>
                    <a:pt x="110" y="1298"/>
                  </a:lnTo>
                  <a:lnTo>
                    <a:pt x="109" y="1298"/>
                  </a:lnTo>
                  <a:lnTo>
                    <a:pt x="107" y="1299"/>
                  </a:lnTo>
                  <a:lnTo>
                    <a:pt x="106" y="1301"/>
                  </a:lnTo>
                  <a:lnTo>
                    <a:pt x="106" y="1304"/>
                  </a:lnTo>
                  <a:lnTo>
                    <a:pt x="104" y="1306"/>
                  </a:lnTo>
                  <a:lnTo>
                    <a:pt x="104" y="1309"/>
                  </a:lnTo>
                  <a:lnTo>
                    <a:pt x="103" y="1312"/>
                  </a:lnTo>
                  <a:lnTo>
                    <a:pt x="103" y="1315"/>
                  </a:lnTo>
                  <a:lnTo>
                    <a:pt x="103" y="1318"/>
                  </a:lnTo>
                  <a:lnTo>
                    <a:pt x="104" y="1322"/>
                  </a:lnTo>
                  <a:lnTo>
                    <a:pt x="104" y="1325"/>
                  </a:lnTo>
                  <a:lnTo>
                    <a:pt x="106" y="1326"/>
                  </a:lnTo>
                  <a:lnTo>
                    <a:pt x="107" y="1330"/>
                  </a:lnTo>
                  <a:lnTo>
                    <a:pt x="109" y="1331"/>
                  </a:lnTo>
                  <a:lnTo>
                    <a:pt x="104" y="1337"/>
                  </a:lnTo>
                  <a:lnTo>
                    <a:pt x="107" y="1342"/>
                  </a:lnTo>
                  <a:lnTo>
                    <a:pt x="109" y="1347"/>
                  </a:lnTo>
                  <a:lnTo>
                    <a:pt x="112" y="1352"/>
                  </a:lnTo>
                  <a:lnTo>
                    <a:pt x="114" y="1356"/>
                  </a:lnTo>
                  <a:lnTo>
                    <a:pt x="117" y="1361"/>
                  </a:lnTo>
                  <a:lnTo>
                    <a:pt x="120" y="1366"/>
                  </a:lnTo>
                  <a:lnTo>
                    <a:pt x="123" y="1369"/>
                  </a:lnTo>
                  <a:lnTo>
                    <a:pt x="126" y="1374"/>
                  </a:lnTo>
                  <a:lnTo>
                    <a:pt x="127" y="1374"/>
                  </a:lnTo>
                  <a:lnTo>
                    <a:pt x="127" y="1375"/>
                  </a:lnTo>
                  <a:lnTo>
                    <a:pt x="129" y="1375"/>
                  </a:lnTo>
                  <a:lnTo>
                    <a:pt x="131" y="1375"/>
                  </a:lnTo>
                  <a:lnTo>
                    <a:pt x="134" y="1385"/>
                  </a:lnTo>
                  <a:lnTo>
                    <a:pt x="137" y="1387"/>
                  </a:lnTo>
                  <a:lnTo>
                    <a:pt x="141" y="1388"/>
                  </a:lnTo>
                  <a:lnTo>
                    <a:pt x="144" y="1390"/>
                  </a:lnTo>
                  <a:lnTo>
                    <a:pt x="147" y="1391"/>
                  </a:lnTo>
                  <a:lnTo>
                    <a:pt x="150" y="1391"/>
                  </a:lnTo>
                  <a:lnTo>
                    <a:pt x="153" y="1393"/>
                  </a:lnTo>
                  <a:lnTo>
                    <a:pt x="155" y="1396"/>
                  </a:lnTo>
                  <a:lnTo>
                    <a:pt x="157" y="1398"/>
                  </a:lnTo>
                  <a:lnTo>
                    <a:pt x="160" y="1399"/>
                  </a:lnTo>
                  <a:lnTo>
                    <a:pt x="163" y="1401"/>
                  </a:lnTo>
                  <a:lnTo>
                    <a:pt x="165" y="1402"/>
                  </a:lnTo>
                  <a:lnTo>
                    <a:pt x="168" y="1404"/>
                  </a:lnTo>
                  <a:lnTo>
                    <a:pt x="171" y="1406"/>
                  </a:lnTo>
                  <a:lnTo>
                    <a:pt x="174" y="1407"/>
                  </a:lnTo>
                  <a:lnTo>
                    <a:pt x="175" y="1409"/>
                  </a:lnTo>
                  <a:lnTo>
                    <a:pt x="178" y="1412"/>
                  </a:lnTo>
                  <a:lnTo>
                    <a:pt x="180" y="1412"/>
                  </a:lnTo>
                  <a:lnTo>
                    <a:pt x="182" y="1414"/>
                  </a:lnTo>
                  <a:lnTo>
                    <a:pt x="184" y="1414"/>
                  </a:lnTo>
                  <a:lnTo>
                    <a:pt x="185" y="1414"/>
                  </a:lnTo>
                  <a:lnTo>
                    <a:pt x="187" y="1415"/>
                  </a:lnTo>
                  <a:lnTo>
                    <a:pt x="189" y="1415"/>
                  </a:lnTo>
                  <a:lnTo>
                    <a:pt x="191" y="1417"/>
                  </a:lnTo>
                  <a:lnTo>
                    <a:pt x="192" y="1417"/>
                  </a:lnTo>
                  <a:lnTo>
                    <a:pt x="194" y="1418"/>
                  </a:lnTo>
                  <a:lnTo>
                    <a:pt x="195" y="1418"/>
                  </a:lnTo>
                  <a:lnTo>
                    <a:pt x="198" y="1418"/>
                  </a:lnTo>
                  <a:lnTo>
                    <a:pt x="199" y="1420"/>
                  </a:lnTo>
                  <a:lnTo>
                    <a:pt x="201" y="1420"/>
                  </a:lnTo>
                  <a:lnTo>
                    <a:pt x="202" y="1420"/>
                  </a:lnTo>
                  <a:lnTo>
                    <a:pt x="205" y="1420"/>
                  </a:lnTo>
                  <a:lnTo>
                    <a:pt x="207" y="1420"/>
                  </a:lnTo>
                  <a:lnTo>
                    <a:pt x="209" y="1418"/>
                  </a:lnTo>
                  <a:lnTo>
                    <a:pt x="209" y="1417"/>
                  </a:lnTo>
                  <a:lnTo>
                    <a:pt x="211" y="1417"/>
                  </a:lnTo>
                  <a:lnTo>
                    <a:pt x="212" y="1415"/>
                  </a:lnTo>
                  <a:lnTo>
                    <a:pt x="215" y="1418"/>
                  </a:lnTo>
                  <a:lnTo>
                    <a:pt x="218" y="1421"/>
                  </a:lnTo>
                  <a:lnTo>
                    <a:pt x="221" y="1425"/>
                  </a:lnTo>
                  <a:lnTo>
                    <a:pt x="225" y="1428"/>
                  </a:lnTo>
                  <a:lnTo>
                    <a:pt x="228" y="1431"/>
                  </a:lnTo>
                  <a:lnTo>
                    <a:pt x="232" y="1434"/>
                  </a:lnTo>
                  <a:lnTo>
                    <a:pt x="235" y="1437"/>
                  </a:lnTo>
                  <a:lnTo>
                    <a:pt x="239" y="1440"/>
                  </a:lnTo>
                  <a:lnTo>
                    <a:pt x="243" y="1444"/>
                  </a:lnTo>
                  <a:lnTo>
                    <a:pt x="246" y="1447"/>
                  </a:lnTo>
                  <a:lnTo>
                    <a:pt x="249" y="1450"/>
                  </a:lnTo>
                  <a:lnTo>
                    <a:pt x="253" y="1453"/>
                  </a:lnTo>
                  <a:lnTo>
                    <a:pt x="256" y="1456"/>
                  </a:lnTo>
                  <a:lnTo>
                    <a:pt x="259" y="1461"/>
                  </a:lnTo>
                  <a:lnTo>
                    <a:pt x="262" y="1464"/>
                  </a:lnTo>
                  <a:lnTo>
                    <a:pt x="265" y="1471"/>
                  </a:lnTo>
                  <a:lnTo>
                    <a:pt x="267" y="1472"/>
                  </a:lnTo>
                  <a:lnTo>
                    <a:pt x="269" y="1474"/>
                  </a:lnTo>
                  <a:lnTo>
                    <a:pt x="272" y="1477"/>
                  </a:lnTo>
                  <a:lnTo>
                    <a:pt x="275" y="1479"/>
                  </a:lnTo>
                  <a:lnTo>
                    <a:pt x="277" y="1480"/>
                  </a:lnTo>
                  <a:lnTo>
                    <a:pt x="279" y="1482"/>
                  </a:lnTo>
                  <a:lnTo>
                    <a:pt x="282" y="1485"/>
                  </a:lnTo>
                  <a:lnTo>
                    <a:pt x="284" y="1486"/>
                  </a:lnTo>
                  <a:lnTo>
                    <a:pt x="286" y="1488"/>
                  </a:lnTo>
                  <a:lnTo>
                    <a:pt x="289" y="1490"/>
                  </a:lnTo>
                  <a:lnTo>
                    <a:pt x="292" y="1493"/>
                  </a:lnTo>
                  <a:lnTo>
                    <a:pt x="293" y="1494"/>
                  </a:lnTo>
                  <a:lnTo>
                    <a:pt x="296" y="1496"/>
                  </a:lnTo>
                  <a:lnTo>
                    <a:pt x="297" y="1498"/>
                  </a:lnTo>
                  <a:lnTo>
                    <a:pt x="300" y="1501"/>
                  </a:lnTo>
                  <a:lnTo>
                    <a:pt x="303" y="1502"/>
                  </a:lnTo>
                  <a:lnTo>
                    <a:pt x="338" y="1569"/>
                  </a:lnTo>
                  <a:lnTo>
                    <a:pt x="334" y="1578"/>
                  </a:lnTo>
                  <a:lnTo>
                    <a:pt x="333" y="1586"/>
                  </a:lnTo>
                  <a:lnTo>
                    <a:pt x="331" y="1593"/>
                  </a:lnTo>
                  <a:lnTo>
                    <a:pt x="331" y="1601"/>
                  </a:lnTo>
                  <a:lnTo>
                    <a:pt x="331" y="1607"/>
                  </a:lnTo>
                  <a:lnTo>
                    <a:pt x="333" y="1615"/>
                  </a:lnTo>
                  <a:lnTo>
                    <a:pt x="336" y="1621"/>
                  </a:lnTo>
                  <a:lnTo>
                    <a:pt x="338" y="1626"/>
                  </a:lnTo>
                  <a:lnTo>
                    <a:pt x="343" y="1632"/>
                  </a:lnTo>
                  <a:lnTo>
                    <a:pt x="347" y="1639"/>
                  </a:lnTo>
                  <a:lnTo>
                    <a:pt x="350" y="1645"/>
                  </a:lnTo>
                  <a:lnTo>
                    <a:pt x="354" y="1650"/>
                  </a:lnTo>
                  <a:lnTo>
                    <a:pt x="358" y="1656"/>
                  </a:lnTo>
                  <a:lnTo>
                    <a:pt x="362" y="1661"/>
                  </a:lnTo>
                  <a:lnTo>
                    <a:pt x="367" y="1667"/>
                  </a:lnTo>
                  <a:lnTo>
                    <a:pt x="370" y="1672"/>
                  </a:lnTo>
                  <a:lnTo>
                    <a:pt x="378" y="1672"/>
                  </a:lnTo>
                  <a:lnTo>
                    <a:pt x="385" y="1654"/>
                  </a:lnTo>
                  <a:lnTo>
                    <a:pt x="411" y="1674"/>
                  </a:lnTo>
                </a:path>
              </a:pathLst>
            </a:custGeom>
            <a:solidFill>
              <a:srgbClr val="93ADFF">
                <a:alpha val="36862"/>
              </a:srgbClr>
            </a:solidFill>
            <a:ln>
              <a:noFill/>
            </a:ln>
            <a:effectLst>
              <a:prstShdw prst="shdw17" dist="17961" dir="2700000">
                <a:srgbClr val="BFFFBF">
                  <a:alpha val="50000"/>
                </a:srgbClr>
              </a:prstShdw>
            </a:effectLst>
            <a:extLst>
              <a:ext uri="{91240B29-F687-4F45-9708-019B960494DF}">
                <a14:hiddenLine xmlns:a14="http://schemas.microsoft.com/office/drawing/2010/main" w="12700" cap="rnd" cmpd="sng">
                  <a:solidFill>
                    <a:srgbClr val="FFFF66"/>
                  </a:solidFill>
                  <a:prstDash val="solid"/>
                  <a:round/>
                  <a:headEnd/>
                  <a:tailEnd/>
                </a14:hiddenLine>
              </a:ext>
            </a:extLst>
          </p:spPr>
          <p:txBody>
            <a:bodyPr/>
            <a:lstStyle/>
            <a:p>
              <a:endParaRPr lang="zh-TW" altLang="en-US"/>
            </a:p>
          </p:txBody>
        </p:sp>
      </p:grpSp>
      <p:pic>
        <p:nvPicPr>
          <p:cNvPr id="17412" name="Picture 6" descr="화살표16"/>
          <p:cNvPicPr>
            <a:picLocks noGrp="1" noChangeAspect="1" noChangeArrowheads="1"/>
          </p:cNvPicPr>
          <p:nvPr>
            <p:ph type="body" idx="4294967295"/>
          </p:nvPr>
        </p:nvPicPr>
        <p:blipFill>
          <a:blip r:embed="rId4">
            <a:lum bright="6000" contrast="36000"/>
            <a:grayscl/>
            <a:extLst>
              <a:ext uri="{28A0092B-C50C-407E-A947-70E740481C1C}">
                <a14:useLocalDpi xmlns:a14="http://schemas.microsoft.com/office/drawing/2010/main" val="0"/>
              </a:ext>
            </a:extLst>
          </a:blip>
          <a:srcRect/>
          <a:stretch>
            <a:fillRect/>
          </a:stretch>
        </p:blipFill>
        <p:spPr>
          <a:xfrm rot="20845237">
            <a:off x="5243513" y="1177925"/>
            <a:ext cx="801687" cy="441325"/>
          </a:xfrm>
          <a:effectLst>
            <a:outerShdw dist="35921" dir="2700000" algn="ctr" rotWithShape="0">
              <a:schemeClr val="tx1"/>
            </a:outerShdw>
          </a:effectLst>
        </p:spPr>
      </p:pic>
      <p:pic>
        <p:nvPicPr>
          <p:cNvPr id="17413" name="Picture 7" descr="화살표16"/>
          <p:cNvPicPr>
            <a:picLocks noChangeAspect="1" noChangeArrowheads="1"/>
          </p:cNvPicPr>
          <p:nvPr/>
        </p:nvPicPr>
        <p:blipFill>
          <a:blip r:embed="rId5">
            <a:lum bright="6000" contrast="36000"/>
            <a:grayscl/>
            <a:extLst>
              <a:ext uri="{28A0092B-C50C-407E-A947-70E740481C1C}">
                <a14:useLocalDpi xmlns:a14="http://schemas.microsoft.com/office/drawing/2010/main" val="0"/>
              </a:ext>
            </a:extLst>
          </a:blip>
          <a:srcRect/>
          <a:stretch>
            <a:fillRect/>
          </a:stretch>
        </p:blipFill>
        <p:spPr bwMode="auto">
          <a:xfrm rot="628842">
            <a:off x="3179763" y="3803650"/>
            <a:ext cx="649287" cy="57943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4" name="Picture 9" descr="화살표16"/>
          <p:cNvPicPr>
            <a:picLocks noChangeAspect="1" noChangeArrowheads="1"/>
          </p:cNvPicPr>
          <p:nvPr/>
        </p:nvPicPr>
        <p:blipFill>
          <a:blip r:embed="rId6">
            <a:lum bright="6000" contrast="36000"/>
            <a:grayscl/>
            <a:extLst>
              <a:ext uri="{28A0092B-C50C-407E-A947-70E740481C1C}">
                <a14:useLocalDpi xmlns:a14="http://schemas.microsoft.com/office/drawing/2010/main" val="0"/>
              </a:ext>
            </a:extLst>
          </a:blip>
          <a:srcRect/>
          <a:stretch>
            <a:fillRect/>
          </a:stretch>
        </p:blipFill>
        <p:spPr bwMode="auto">
          <a:xfrm rot="1179432">
            <a:off x="3213100" y="1435100"/>
            <a:ext cx="806450" cy="43021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5" name="Picture 23" descr="화살표16"/>
          <p:cNvPicPr>
            <a:picLocks noChangeAspect="1" noChangeArrowheads="1"/>
          </p:cNvPicPr>
          <p:nvPr/>
        </p:nvPicPr>
        <p:blipFill>
          <a:blip r:embed="rId7">
            <a:lum bright="6000" contrast="36000"/>
            <a:grayscl/>
            <a:extLst>
              <a:ext uri="{28A0092B-C50C-407E-A947-70E740481C1C}">
                <a14:useLocalDpi xmlns:a14="http://schemas.microsoft.com/office/drawing/2010/main" val="0"/>
              </a:ext>
            </a:extLst>
          </a:blip>
          <a:srcRect/>
          <a:stretch>
            <a:fillRect/>
          </a:stretch>
        </p:blipFill>
        <p:spPr bwMode="auto">
          <a:xfrm>
            <a:off x="5076825" y="3651250"/>
            <a:ext cx="992188" cy="42545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6" name="Rectangle 29"/>
          <p:cNvSpPr>
            <a:spLocks noChangeArrowheads="1"/>
          </p:cNvSpPr>
          <p:nvPr/>
        </p:nvSpPr>
        <p:spPr bwMode="auto">
          <a:xfrm>
            <a:off x="0" y="39902"/>
            <a:ext cx="9144000" cy="56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lnSpc>
                <a:spcPct val="110000"/>
              </a:lnSpc>
              <a:tabLst>
                <a:tab pos="609600" algn="l"/>
                <a:tab pos="1219200" algn="l"/>
                <a:tab pos="1828800" algn="l"/>
                <a:tab pos="2438400" algn="l"/>
                <a:tab pos="3048000" algn="l"/>
                <a:tab pos="3657600" algn="l"/>
              </a:tabLst>
            </a:pPr>
            <a:r>
              <a:rPr lang="en-US" altLang="zh-TW" sz="2800" dirty="0">
                <a:solidFill>
                  <a:srgbClr val="990000"/>
                </a:solidFill>
                <a:latin typeface="Times New Roman" pitchFamily="18" charset="0"/>
                <a:ea typeface="標楷體" pitchFamily="65" charset="-120"/>
                <a:cs typeface="Times New Roman" pitchFamily="18" charset="0"/>
              </a:rPr>
              <a:t>IV. Main Axles of National Development Policy</a:t>
            </a:r>
            <a:endParaRPr lang="zh-TW" altLang="en-US" sz="2800" dirty="0">
              <a:solidFill>
                <a:srgbClr val="990000"/>
              </a:solidFill>
              <a:latin typeface="Times New Roman" pitchFamily="18" charset="0"/>
              <a:ea typeface="標楷體" pitchFamily="65" charset="-120"/>
              <a:cs typeface="Times New Roman" pitchFamily="18" charset="0"/>
            </a:endParaRPr>
          </a:p>
        </p:txBody>
      </p:sp>
      <p:pic>
        <p:nvPicPr>
          <p:cNvPr id="17417" name="Picture 23" descr="화살표16"/>
          <p:cNvPicPr>
            <a:picLocks noChangeAspect="1" noChangeArrowheads="1"/>
          </p:cNvPicPr>
          <p:nvPr/>
        </p:nvPicPr>
        <p:blipFill>
          <a:blip r:embed="rId7">
            <a:lum bright="6000" contrast="36000"/>
            <a:grayscl/>
            <a:extLst>
              <a:ext uri="{28A0092B-C50C-407E-A947-70E740481C1C}">
                <a14:useLocalDpi xmlns:a14="http://schemas.microsoft.com/office/drawing/2010/main" val="0"/>
              </a:ext>
            </a:extLst>
          </a:blip>
          <a:srcRect/>
          <a:stretch>
            <a:fillRect/>
          </a:stretch>
        </p:blipFill>
        <p:spPr bwMode="auto">
          <a:xfrm rot="529073">
            <a:off x="5110163" y="4427538"/>
            <a:ext cx="901700" cy="5080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8" name="Picture 7" descr="화살표16"/>
          <p:cNvPicPr>
            <a:picLocks noChangeAspect="1" noChangeArrowheads="1"/>
          </p:cNvPicPr>
          <p:nvPr/>
        </p:nvPicPr>
        <p:blipFill>
          <a:blip r:embed="rId5" cstate="print">
            <a:lum bright="6000" contrast="36000"/>
            <a:grayscl/>
            <a:extLst>
              <a:ext uri="{28A0092B-C50C-407E-A947-70E740481C1C}">
                <a14:useLocalDpi xmlns:a14="http://schemas.microsoft.com/office/drawing/2010/main" val="0"/>
              </a:ext>
            </a:extLst>
          </a:blip>
          <a:srcRect/>
          <a:stretch>
            <a:fillRect/>
          </a:stretch>
        </p:blipFill>
        <p:spPr bwMode="auto">
          <a:xfrm rot="-1239149">
            <a:off x="3208338" y="4630738"/>
            <a:ext cx="706437" cy="56356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9" name="Picture 6" descr="화살표16"/>
          <p:cNvPicPr>
            <a:picLocks noChangeAspect="1" noChangeArrowheads="1"/>
          </p:cNvPicPr>
          <p:nvPr/>
        </p:nvPicPr>
        <p:blipFill>
          <a:blip r:embed="rId4" cstate="print">
            <a:lum bright="6000" contrast="36000"/>
            <a:grayscl/>
            <a:extLst>
              <a:ext uri="{28A0092B-C50C-407E-A947-70E740481C1C}">
                <a14:useLocalDpi xmlns:a14="http://schemas.microsoft.com/office/drawing/2010/main" val="0"/>
              </a:ext>
            </a:extLst>
          </a:blip>
          <a:srcRect/>
          <a:stretch>
            <a:fillRect/>
          </a:stretch>
        </p:blipFill>
        <p:spPr bwMode="auto">
          <a:xfrm rot="492238">
            <a:off x="5256213" y="2436813"/>
            <a:ext cx="712787" cy="5111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420" name="Picture 9" descr="화살표16"/>
          <p:cNvPicPr>
            <a:picLocks noChangeAspect="1" noChangeArrowheads="1"/>
          </p:cNvPicPr>
          <p:nvPr/>
        </p:nvPicPr>
        <p:blipFill>
          <a:blip r:embed="rId6">
            <a:lum bright="6000" contrast="36000"/>
            <a:grayscl/>
            <a:extLst>
              <a:ext uri="{28A0092B-C50C-407E-A947-70E740481C1C}">
                <a14:useLocalDpi xmlns:a14="http://schemas.microsoft.com/office/drawing/2010/main" val="0"/>
              </a:ext>
            </a:extLst>
          </a:blip>
          <a:srcRect/>
          <a:stretch>
            <a:fillRect/>
          </a:stretch>
        </p:blipFill>
        <p:spPr bwMode="auto">
          <a:xfrm rot="-362568">
            <a:off x="3078163" y="2416175"/>
            <a:ext cx="746125" cy="39846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21" name="群組 13"/>
          <p:cNvGrpSpPr>
            <a:grpSpLocks/>
          </p:cNvGrpSpPr>
          <p:nvPr/>
        </p:nvGrpSpPr>
        <p:grpSpPr bwMode="auto">
          <a:xfrm>
            <a:off x="539750" y="2239963"/>
            <a:ext cx="2816225" cy="1452241"/>
            <a:chOff x="538962" y="2239559"/>
            <a:chExt cx="2816846" cy="1451975"/>
          </a:xfrm>
        </p:grpSpPr>
        <p:sp>
          <p:nvSpPr>
            <p:cNvPr id="17465" name="AutoShape 10"/>
            <p:cNvSpPr>
              <a:spLocks noChangeArrowheads="1"/>
            </p:cNvSpPr>
            <p:nvPr/>
          </p:nvSpPr>
          <p:spPr bwMode="auto">
            <a:xfrm>
              <a:off x="571282" y="2259776"/>
              <a:ext cx="2664000" cy="1419783"/>
            </a:xfrm>
            <a:prstGeom prst="roundRect">
              <a:avLst>
                <a:gd name="adj" fmla="val 16667"/>
              </a:avLst>
            </a:prstGeom>
            <a:gradFill rotWithShape="1">
              <a:gsLst>
                <a:gs pos="0">
                  <a:schemeClr val="bg1"/>
                </a:gs>
                <a:gs pos="100000">
                  <a:srgbClr val="FFFFCC"/>
                </a:gs>
              </a:gsLst>
              <a:path path="shape">
                <a:fillToRect l="50000" t="50000" r="50000" b="50000"/>
              </a:path>
            </a:gradFill>
            <a:ln w="19050">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TW" altLang="en-US">
                <a:latin typeface="Times New Roman" pitchFamily="18" charset="0"/>
                <a:cs typeface="Times New Roman" pitchFamily="18" charset="0"/>
              </a:endParaRPr>
            </a:p>
          </p:txBody>
        </p:sp>
        <p:sp>
          <p:nvSpPr>
            <p:cNvPr id="17466" name="Text Box 11"/>
            <p:cNvSpPr txBox="1">
              <a:spLocks noChangeArrowheads="1"/>
            </p:cNvSpPr>
            <p:nvPr/>
          </p:nvSpPr>
          <p:spPr bwMode="auto">
            <a:xfrm>
              <a:off x="538962" y="2239559"/>
              <a:ext cx="2816846" cy="296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algn="ctr" eaLnBrk="1" hangingPunct="1">
                <a:spcBef>
                  <a:spcPct val="50000"/>
                </a:spcBef>
              </a:pPr>
              <a:r>
                <a:rPr lang="en-US" altLang="zh-TW" sz="1400">
                  <a:solidFill>
                    <a:srgbClr val="A50021"/>
                  </a:solidFill>
                  <a:latin typeface="Times New Roman" pitchFamily="18" charset="0"/>
                  <a:ea typeface="標楷體" pitchFamily="65" charset="-120"/>
                  <a:cs typeface="Times New Roman" pitchFamily="18" charset="0"/>
                </a:rPr>
                <a:t>Just society</a:t>
              </a:r>
            </a:p>
          </p:txBody>
        </p:sp>
        <p:sp>
          <p:nvSpPr>
            <p:cNvPr id="17467" name="Line 12"/>
            <p:cNvSpPr>
              <a:spLocks noChangeShapeType="1"/>
            </p:cNvSpPr>
            <p:nvPr/>
          </p:nvSpPr>
          <p:spPr bwMode="auto">
            <a:xfrm>
              <a:off x="570215" y="2523622"/>
              <a:ext cx="2664000" cy="0"/>
            </a:xfrm>
            <a:prstGeom prst="line">
              <a:avLst/>
            </a:prstGeom>
            <a:noFill/>
            <a:ln w="15240">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7468" name="Text Box 13"/>
            <p:cNvSpPr txBox="1">
              <a:spLocks noChangeArrowheads="1"/>
            </p:cNvSpPr>
            <p:nvPr/>
          </p:nvSpPr>
          <p:spPr bwMode="auto">
            <a:xfrm>
              <a:off x="638198" y="2538096"/>
              <a:ext cx="2253868" cy="1153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9388" indent="-179388" eaLnBrk="0" hangingPunct="0">
                <a:tabLst>
                  <a:tab pos="269875" algn="l"/>
                </a:tabLst>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tabLst>
                  <a:tab pos="269875" algn="l"/>
                </a:tabLst>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tabLst>
                  <a:tab pos="269875" algn="l"/>
                </a:tabLst>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tabLst>
                  <a:tab pos="269875" algn="l"/>
                </a:tabLst>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tabLst>
                  <a:tab pos="269875" algn="l"/>
                </a:tabLst>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tabLst>
                  <a:tab pos="269875" algn="l"/>
                </a:tabLs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tabLst>
                  <a:tab pos="269875" algn="l"/>
                </a:tabLs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tabLst>
                  <a:tab pos="269875" algn="l"/>
                </a:tabLs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tabLst>
                  <a:tab pos="269875" algn="l"/>
                </a:tabLst>
                <a:defRPr kumimoji="1" sz="1600" b="1">
                  <a:solidFill>
                    <a:schemeClr val="tx1"/>
                  </a:solidFill>
                  <a:latin typeface="Verdana" pitchFamily="34" charset="0"/>
                  <a:ea typeface="Arial Unicode MS" pitchFamily="34" charset="-120"/>
                  <a:cs typeface="Arial Unicode MS" pitchFamily="34" charset="-120"/>
                </a:defRPr>
              </a:lvl9pPr>
            </a:lstStyle>
            <a:p>
              <a:pPr eaLnBrk="1" hangingPunct="1">
                <a:lnSpc>
                  <a:spcPct val="90000"/>
                </a:lnSpc>
                <a:spcBef>
                  <a:spcPts val="50"/>
                </a:spcBef>
                <a:buClr>
                  <a:srgbClr val="0000CC"/>
                </a:buClr>
                <a:buFont typeface="Wingdings" pitchFamily="2" charset="2"/>
                <a:buChar char="Ø"/>
              </a:pPr>
              <a:r>
                <a:rPr lang="en-US" altLang="zh-TW" sz="1200" dirty="0">
                  <a:solidFill>
                    <a:srgbClr val="0000CC"/>
                  </a:solidFill>
                  <a:latin typeface="Times New Roman" pitchFamily="18" charset="0"/>
                  <a:ea typeface="標楷體" pitchFamily="65" charset="-120"/>
                  <a:cs typeface="Times New Roman" pitchFamily="18" charset="0"/>
                </a:rPr>
                <a:t>Shared affluence   </a:t>
              </a:r>
              <a:endParaRPr lang="en-US" altLang="zh-TW" sz="1200" dirty="0">
                <a:solidFill>
                  <a:srgbClr val="0000CC"/>
                </a:solidFill>
                <a:latin typeface="Times New Roman" pitchFamily="18" charset="0"/>
                <a:ea typeface="標楷體" pitchFamily="65" charset="-120"/>
                <a:cs typeface="Times New Roman" pitchFamily="18" charset="0"/>
                <a:sym typeface="Wingdings" pitchFamily="2" charset="2"/>
              </a:endParaRPr>
            </a:p>
            <a:p>
              <a:pPr eaLnBrk="1" hangingPunct="1">
                <a:lnSpc>
                  <a:spcPct val="90000"/>
                </a:lnSpc>
                <a:spcBef>
                  <a:spcPts val="50"/>
                </a:spcBef>
                <a:buClr>
                  <a:srgbClr val="0000CC"/>
                </a:buClr>
                <a:buFont typeface="Wingdings" pitchFamily="2" charset="2"/>
                <a:buChar char="Ø"/>
              </a:pPr>
              <a:r>
                <a:rPr lang="en-US" altLang="zh-TW" sz="1200" dirty="0">
                  <a:solidFill>
                    <a:srgbClr val="0000CC"/>
                  </a:solidFill>
                  <a:latin typeface="Times New Roman" pitchFamily="18" charset="0"/>
                  <a:ea typeface="標楷體" pitchFamily="65" charset="-120"/>
                  <a:cs typeface="Times New Roman" pitchFamily="18" charset="0"/>
                </a:rPr>
                <a:t>Peace and health</a:t>
              </a:r>
              <a:endParaRPr lang="en-US" altLang="zh-TW" sz="1200" dirty="0" smtClean="0">
                <a:solidFill>
                  <a:srgbClr val="0000CC"/>
                </a:solidFill>
                <a:latin typeface="Times New Roman" pitchFamily="18" charset="0"/>
                <a:ea typeface="標楷體" pitchFamily="65" charset="-120"/>
                <a:cs typeface="Times New Roman" pitchFamily="18" charset="0"/>
              </a:endParaRPr>
            </a:p>
            <a:p>
              <a:pPr eaLnBrk="1" hangingPunct="1">
                <a:lnSpc>
                  <a:spcPct val="90000"/>
                </a:lnSpc>
                <a:spcBef>
                  <a:spcPts val="50"/>
                </a:spcBef>
                <a:buClr>
                  <a:srgbClr val="0000CC"/>
                </a:buClr>
                <a:buFont typeface="Wingdings" pitchFamily="2" charset="2"/>
                <a:buChar char="Ø"/>
              </a:pPr>
              <a:r>
                <a:rPr lang="en-US" altLang="zh-TW" sz="1200" dirty="0">
                  <a:solidFill>
                    <a:srgbClr val="0000CC"/>
                  </a:solidFill>
                  <a:latin typeface="Times New Roman" pitchFamily="18" charset="0"/>
                  <a:ea typeface="標楷體" pitchFamily="65" charset="-120"/>
                  <a:cs typeface="Times New Roman" pitchFamily="18" charset="0"/>
                </a:rPr>
                <a:t>Looking after young and old  </a:t>
              </a:r>
              <a:endParaRPr lang="en-US" altLang="zh-TW" sz="1200" dirty="0">
                <a:solidFill>
                  <a:srgbClr val="0000CC"/>
                </a:solidFill>
                <a:latin typeface="Times New Roman" pitchFamily="18" charset="0"/>
                <a:ea typeface="標楷體" pitchFamily="65" charset="-120"/>
                <a:cs typeface="Times New Roman" pitchFamily="18" charset="0"/>
                <a:sym typeface="Wingdings" pitchFamily="2" charset="2"/>
              </a:endParaRPr>
            </a:p>
            <a:p>
              <a:pPr eaLnBrk="1" hangingPunct="1">
                <a:lnSpc>
                  <a:spcPct val="90000"/>
                </a:lnSpc>
                <a:spcBef>
                  <a:spcPts val="50"/>
                </a:spcBef>
                <a:buClr>
                  <a:srgbClr val="0000CC"/>
                </a:buClr>
                <a:buFont typeface="Wingdings" pitchFamily="2" charset="2"/>
                <a:buChar char="Ø"/>
              </a:pPr>
              <a:r>
                <a:rPr lang="en-US" altLang="zh-TW" sz="1200" dirty="0" smtClean="0">
                  <a:solidFill>
                    <a:srgbClr val="0000CC"/>
                  </a:solidFill>
                  <a:latin typeface="Times New Roman" pitchFamily="18" charset="0"/>
                  <a:ea typeface="標楷體" pitchFamily="65" charset="-120"/>
                  <a:cs typeface="Times New Roman" pitchFamily="18" charset="0"/>
                </a:rPr>
                <a:t>Ethnic </a:t>
              </a:r>
              <a:r>
                <a:rPr lang="en-US" altLang="zh-TW" sz="1200" dirty="0">
                  <a:solidFill>
                    <a:srgbClr val="0000CC"/>
                  </a:solidFill>
                  <a:latin typeface="Times New Roman" pitchFamily="18" charset="0"/>
                  <a:ea typeface="標楷體" pitchFamily="65" charset="-120"/>
                  <a:cs typeface="Times New Roman" pitchFamily="18" charset="0"/>
                </a:rPr>
                <a:t>harmony</a:t>
              </a:r>
            </a:p>
            <a:p>
              <a:pPr eaLnBrk="1" hangingPunct="1">
                <a:lnSpc>
                  <a:spcPct val="90000"/>
                </a:lnSpc>
                <a:spcBef>
                  <a:spcPts val="50"/>
                </a:spcBef>
                <a:buClr>
                  <a:srgbClr val="0000CC"/>
                </a:buClr>
                <a:buFont typeface="Wingdings" pitchFamily="2" charset="2"/>
                <a:buChar char="Ø"/>
              </a:pPr>
              <a:r>
                <a:rPr lang="en-US" altLang="zh-TW" sz="1200" dirty="0" smtClean="0">
                  <a:solidFill>
                    <a:srgbClr val="0000CC"/>
                  </a:solidFill>
                  <a:latin typeface="Times New Roman" pitchFamily="18" charset="0"/>
                  <a:ea typeface="標楷體" pitchFamily="65" charset="-120"/>
                  <a:cs typeface="Times New Roman" pitchFamily="18" charset="0"/>
                </a:rPr>
                <a:t>Housing </a:t>
              </a:r>
              <a:r>
                <a:rPr lang="en-US" altLang="zh-TW" sz="1200" dirty="0">
                  <a:solidFill>
                    <a:srgbClr val="0000CC"/>
                  </a:solidFill>
                  <a:latin typeface="Times New Roman" pitchFamily="18" charset="0"/>
                  <a:ea typeface="標楷體" pitchFamily="65" charset="-120"/>
                  <a:cs typeface="Times New Roman" pitchFamily="18" charset="0"/>
                </a:rPr>
                <a:t>justice</a:t>
              </a:r>
            </a:p>
            <a:p>
              <a:pPr eaLnBrk="1" hangingPunct="1">
                <a:lnSpc>
                  <a:spcPct val="90000"/>
                </a:lnSpc>
                <a:spcBef>
                  <a:spcPts val="50"/>
                </a:spcBef>
                <a:buClr>
                  <a:srgbClr val="0000CC"/>
                </a:buClr>
                <a:buFont typeface="Wingdings" pitchFamily="2" charset="2"/>
                <a:buChar char="Ø"/>
              </a:pPr>
              <a:r>
                <a:rPr lang="en-US" altLang="zh-TW" sz="1200" dirty="0" smtClean="0">
                  <a:solidFill>
                    <a:srgbClr val="0000CC"/>
                  </a:solidFill>
                  <a:latin typeface="Times New Roman" pitchFamily="18" charset="0"/>
                  <a:ea typeface="標楷體" pitchFamily="65" charset="-120"/>
                  <a:cs typeface="Times New Roman" pitchFamily="18" charset="0"/>
                </a:rPr>
                <a:t>Gender </a:t>
              </a:r>
              <a:r>
                <a:rPr lang="en-US" altLang="zh-TW" sz="1200" dirty="0">
                  <a:solidFill>
                    <a:srgbClr val="0000CC"/>
                  </a:solidFill>
                  <a:latin typeface="Times New Roman" pitchFamily="18" charset="0"/>
                  <a:ea typeface="標楷體" pitchFamily="65" charset="-120"/>
                  <a:cs typeface="Times New Roman" pitchFamily="18" charset="0"/>
                </a:rPr>
                <a:t>equality</a:t>
              </a:r>
            </a:p>
          </p:txBody>
        </p:sp>
      </p:grpSp>
      <p:grpSp>
        <p:nvGrpSpPr>
          <p:cNvPr id="17424" name="群組 18"/>
          <p:cNvGrpSpPr>
            <a:grpSpLocks/>
          </p:cNvGrpSpPr>
          <p:nvPr/>
        </p:nvGrpSpPr>
        <p:grpSpPr bwMode="auto">
          <a:xfrm>
            <a:off x="5981700" y="822325"/>
            <a:ext cx="2693988" cy="936625"/>
            <a:chOff x="5981700" y="823066"/>
            <a:chExt cx="2694756" cy="936000"/>
          </a:xfrm>
        </p:grpSpPr>
        <p:sp>
          <p:nvSpPr>
            <p:cNvPr id="17461" name="AutoShape 10"/>
            <p:cNvSpPr>
              <a:spLocks noChangeArrowheads="1"/>
            </p:cNvSpPr>
            <p:nvPr/>
          </p:nvSpPr>
          <p:spPr bwMode="auto">
            <a:xfrm>
              <a:off x="5999163" y="823066"/>
              <a:ext cx="2664000" cy="936000"/>
            </a:xfrm>
            <a:prstGeom prst="roundRect">
              <a:avLst>
                <a:gd name="adj" fmla="val 16667"/>
              </a:avLst>
            </a:prstGeom>
            <a:gradFill rotWithShape="1">
              <a:gsLst>
                <a:gs pos="0">
                  <a:schemeClr val="bg1"/>
                </a:gs>
                <a:gs pos="100000">
                  <a:srgbClr val="FFFFCC"/>
                </a:gs>
              </a:gsLst>
              <a:path path="shape">
                <a:fillToRect l="50000" t="50000" r="50000" b="50000"/>
              </a:path>
            </a:gradFill>
            <a:ln w="19050">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TW" altLang="en-US">
                <a:latin typeface="Times New Roman" pitchFamily="18" charset="0"/>
                <a:cs typeface="Times New Roman" pitchFamily="18" charset="0"/>
              </a:endParaRPr>
            </a:p>
          </p:txBody>
        </p:sp>
        <p:sp>
          <p:nvSpPr>
            <p:cNvPr id="17462" name="Text Box 11"/>
            <p:cNvSpPr txBox="1">
              <a:spLocks noChangeArrowheads="1"/>
            </p:cNvSpPr>
            <p:nvPr/>
          </p:nvSpPr>
          <p:spPr bwMode="auto">
            <a:xfrm>
              <a:off x="5981700" y="828551"/>
              <a:ext cx="2670710" cy="2967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algn="ctr" eaLnBrk="1" hangingPunct="1">
                <a:spcBef>
                  <a:spcPct val="50000"/>
                </a:spcBef>
              </a:pPr>
              <a:r>
                <a:rPr lang="en-US" altLang="zh-TW" sz="1400">
                  <a:solidFill>
                    <a:srgbClr val="A50021"/>
                  </a:solidFill>
                  <a:latin typeface="Times New Roman" pitchFamily="18" charset="0"/>
                  <a:ea typeface="標楷體" pitchFamily="65" charset="-120"/>
                  <a:cs typeface="Times New Roman" pitchFamily="18" charset="0"/>
                </a:rPr>
                <a:t>Sustainable environment</a:t>
              </a:r>
            </a:p>
          </p:txBody>
        </p:sp>
        <p:sp>
          <p:nvSpPr>
            <p:cNvPr id="17463" name="Line 12"/>
            <p:cNvSpPr>
              <a:spLocks noChangeShapeType="1"/>
            </p:cNvSpPr>
            <p:nvPr/>
          </p:nvSpPr>
          <p:spPr bwMode="auto">
            <a:xfrm>
              <a:off x="6000285" y="1108652"/>
              <a:ext cx="2664000" cy="0"/>
            </a:xfrm>
            <a:prstGeom prst="line">
              <a:avLst/>
            </a:prstGeom>
            <a:noFill/>
            <a:ln w="15240">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7464" name="Text Box 13"/>
            <p:cNvSpPr txBox="1">
              <a:spLocks noChangeArrowheads="1"/>
            </p:cNvSpPr>
            <p:nvPr/>
          </p:nvSpPr>
          <p:spPr bwMode="auto">
            <a:xfrm>
              <a:off x="6006157" y="1135624"/>
              <a:ext cx="2670299" cy="6161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9388" indent="-179388" eaLnBrk="0" hangingPunct="0">
                <a:tabLst>
                  <a:tab pos="269875" algn="l"/>
                </a:tabLst>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tabLst>
                  <a:tab pos="269875" algn="l"/>
                </a:tabLst>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tabLst>
                  <a:tab pos="269875" algn="l"/>
                </a:tabLst>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tabLst>
                  <a:tab pos="269875" algn="l"/>
                </a:tabLst>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tabLst>
                  <a:tab pos="269875" algn="l"/>
                </a:tabLst>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tabLst>
                  <a:tab pos="269875" algn="l"/>
                </a:tabLs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tabLst>
                  <a:tab pos="269875" algn="l"/>
                </a:tabLs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tabLst>
                  <a:tab pos="269875" algn="l"/>
                </a:tabLs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tabLst>
                  <a:tab pos="269875" algn="l"/>
                </a:tabLst>
                <a:defRPr kumimoji="1" sz="1600" b="1">
                  <a:solidFill>
                    <a:schemeClr val="tx1"/>
                  </a:solidFill>
                  <a:latin typeface="Verdana" pitchFamily="34" charset="0"/>
                  <a:ea typeface="Arial Unicode MS" pitchFamily="34" charset="-120"/>
                  <a:cs typeface="Arial Unicode MS" pitchFamily="34" charset="-120"/>
                </a:defRPr>
              </a:lvl9pPr>
            </a:lstStyle>
            <a:p>
              <a:pPr eaLnBrk="1" hangingPunct="1">
                <a:lnSpc>
                  <a:spcPct val="90000"/>
                </a:lnSpc>
                <a:spcBef>
                  <a:spcPts val="50"/>
                </a:spcBef>
                <a:buClr>
                  <a:srgbClr val="0000CC"/>
                </a:buClr>
                <a:buFont typeface="Wingdings" pitchFamily="2" charset="2"/>
                <a:buChar char="Ø"/>
              </a:pPr>
              <a:r>
                <a:rPr lang="en-US" altLang="zh-TW" sz="1200" dirty="0">
                  <a:solidFill>
                    <a:srgbClr val="0000CC"/>
                  </a:solidFill>
                  <a:latin typeface="Times New Roman" pitchFamily="18" charset="0"/>
                  <a:ea typeface="標楷體" pitchFamily="65" charset="-120"/>
                  <a:cs typeface="Times New Roman" pitchFamily="18" charset="0"/>
                </a:rPr>
                <a:t>Green energy &amp; carbon reduction   </a:t>
              </a:r>
            </a:p>
            <a:p>
              <a:pPr eaLnBrk="1" hangingPunct="1">
                <a:lnSpc>
                  <a:spcPct val="90000"/>
                </a:lnSpc>
                <a:spcBef>
                  <a:spcPts val="50"/>
                </a:spcBef>
                <a:buClr>
                  <a:srgbClr val="0000CC"/>
                </a:buClr>
                <a:buFont typeface="Wingdings" pitchFamily="2" charset="2"/>
                <a:buChar char="Ø"/>
              </a:pPr>
              <a:r>
                <a:rPr lang="en-US" altLang="zh-TW" sz="1200" dirty="0" smtClean="0">
                  <a:solidFill>
                    <a:srgbClr val="0000CC"/>
                  </a:solidFill>
                  <a:latin typeface="Times New Roman" pitchFamily="18" charset="0"/>
                  <a:ea typeface="標楷體" pitchFamily="65" charset="-120"/>
                  <a:cs typeface="Times New Roman" pitchFamily="18" charset="0"/>
                </a:rPr>
                <a:t>Ecological homeland</a:t>
              </a:r>
            </a:p>
            <a:p>
              <a:pPr eaLnBrk="1" hangingPunct="1">
                <a:lnSpc>
                  <a:spcPct val="90000"/>
                </a:lnSpc>
                <a:spcBef>
                  <a:spcPts val="50"/>
                </a:spcBef>
                <a:buClr>
                  <a:srgbClr val="0000CC"/>
                </a:buClr>
                <a:buFont typeface="Wingdings" pitchFamily="2" charset="2"/>
                <a:buChar char="Ø"/>
              </a:pPr>
              <a:r>
                <a:rPr lang="en-US" altLang="zh-TW" sz="1200" dirty="0">
                  <a:solidFill>
                    <a:srgbClr val="0000CC"/>
                  </a:solidFill>
                  <a:latin typeface="Times New Roman" pitchFamily="18" charset="0"/>
                  <a:ea typeface="標楷體" pitchFamily="65" charset="-120"/>
                  <a:cs typeface="Times New Roman" pitchFamily="18" charset="0"/>
                </a:rPr>
                <a:t>Disaster prevention  &amp; </a:t>
              </a:r>
              <a:r>
                <a:rPr lang="en-US" altLang="zh-TW" sz="1200" dirty="0" smtClean="0">
                  <a:solidFill>
                    <a:srgbClr val="0000CC"/>
                  </a:solidFill>
                  <a:latin typeface="Times New Roman" pitchFamily="18" charset="0"/>
                  <a:ea typeface="標楷體" pitchFamily="65" charset="-120"/>
                  <a:cs typeface="Times New Roman" pitchFamily="18" charset="0"/>
                </a:rPr>
                <a:t>response</a:t>
              </a:r>
              <a:endParaRPr lang="en-US" altLang="zh-TW" sz="1200" dirty="0">
                <a:solidFill>
                  <a:srgbClr val="0000CC"/>
                </a:solidFill>
                <a:latin typeface="Times New Roman" pitchFamily="18" charset="0"/>
                <a:ea typeface="標楷體" pitchFamily="65" charset="-120"/>
                <a:cs typeface="Times New Roman" pitchFamily="18" charset="0"/>
              </a:endParaRPr>
            </a:p>
          </p:txBody>
        </p:sp>
      </p:grpSp>
      <p:grpSp>
        <p:nvGrpSpPr>
          <p:cNvPr id="17425" name="群組 17"/>
          <p:cNvGrpSpPr>
            <a:grpSpLocks/>
          </p:cNvGrpSpPr>
          <p:nvPr/>
        </p:nvGrpSpPr>
        <p:grpSpPr bwMode="auto">
          <a:xfrm>
            <a:off x="635000" y="5545138"/>
            <a:ext cx="8040688" cy="1154112"/>
            <a:chOff x="635606" y="5545138"/>
            <a:chExt cx="8040850" cy="1153595"/>
          </a:xfrm>
        </p:grpSpPr>
        <p:sp>
          <p:nvSpPr>
            <p:cNvPr id="20" name="矩形 19"/>
            <p:cNvSpPr/>
            <p:nvPr/>
          </p:nvSpPr>
          <p:spPr bwMode="auto">
            <a:xfrm>
              <a:off x="635606" y="5605436"/>
              <a:ext cx="8040850" cy="1093297"/>
            </a:xfrm>
            <a:prstGeom prst="rect">
              <a:avLst/>
            </a:prstGeom>
            <a:gradFill flip="none" rotWithShape="1">
              <a:gsLst>
                <a:gs pos="0">
                  <a:srgbClr val="CCFFFF"/>
                </a:gs>
                <a:gs pos="42000">
                  <a:srgbClr val="E9FFFF"/>
                </a:gs>
                <a:gs pos="79000">
                  <a:schemeClr val="bg1"/>
                </a:gs>
              </a:gsLst>
              <a:lin ang="18900000" scaled="1"/>
              <a:tileRect/>
            </a:gradFill>
            <a:ln w="28575" cap="flat" cmpd="sng" algn="ctr">
              <a:solidFill>
                <a:schemeClr val="folHlink"/>
              </a:solidFill>
              <a:prstDash val="solid"/>
              <a:round/>
              <a:headEnd type="none" w="med" len="med"/>
              <a:tailEnd type="none" w="med" len="med"/>
            </a:ln>
            <a:effectLst/>
            <a:extLst/>
          </p:spPr>
          <p:txBody>
            <a:bodyPr lIns="90000" tIns="46800" rIns="90000" bIns="46800" anchor="ctr"/>
            <a:lstStyle/>
            <a:p>
              <a:pPr algn="ctr">
                <a:defRPr/>
              </a:pPr>
              <a:endParaRPr lang="zh-TW" altLang="en-US">
                <a:latin typeface="Times New Roman" pitchFamily="18" charset="0"/>
                <a:cs typeface="Times New Roman" pitchFamily="18" charset="0"/>
              </a:endParaRPr>
            </a:p>
          </p:txBody>
        </p:sp>
        <p:sp>
          <p:nvSpPr>
            <p:cNvPr id="17459" name="Text Box 11"/>
            <p:cNvSpPr txBox="1">
              <a:spLocks noChangeArrowheads="1"/>
            </p:cNvSpPr>
            <p:nvPr/>
          </p:nvSpPr>
          <p:spPr bwMode="auto">
            <a:xfrm>
              <a:off x="659818" y="5545138"/>
              <a:ext cx="80086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algn="ctr" eaLnBrk="1" hangingPunct="1">
                <a:spcBef>
                  <a:spcPct val="50000"/>
                </a:spcBef>
              </a:pPr>
              <a:r>
                <a:rPr lang="en-US" altLang="zh-TW" sz="2000">
                  <a:solidFill>
                    <a:srgbClr val="660066"/>
                  </a:solidFill>
                  <a:latin typeface="Times New Roman" pitchFamily="18" charset="0"/>
                  <a:ea typeface="標楷體" pitchFamily="65" charset="-120"/>
                  <a:cs typeface="Times New Roman" pitchFamily="18" charset="0"/>
                </a:rPr>
                <a:t>Economic Power-up Plan</a:t>
              </a:r>
              <a:endParaRPr lang="en-US" altLang="zh-TW" sz="2000">
                <a:solidFill>
                  <a:srgbClr val="A50021"/>
                </a:solidFill>
                <a:latin typeface="Times New Roman" pitchFamily="18" charset="0"/>
                <a:ea typeface="標楷體" pitchFamily="65" charset="-120"/>
                <a:cs typeface="Times New Roman" pitchFamily="18" charset="0"/>
              </a:endParaRPr>
            </a:p>
          </p:txBody>
        </p:sp>
        <p:sp>
          <p:nvSpPr>
            <p:cNvPr id="17460" name="矩形 108"/>
            <p:cNvSpPr>
              <a:spLocks noChangeArrowheads="1"/>
            </p:cNvSpPr>
            <p:nvPr/>
          </p:nvSpPr>
          <p:spPr bwMode="auto">
            <a:xfrm>
              <a:off x="791184" y="5876777"/>
              <a:ext cx="7777320" cy="777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ts val="1800"/>
                </a:lnSpc>
                <a:buClr>
                  <a:srgbClr val="336600"/>
                </a:buClr>
                <a:buFont typeface="Wingdings" pitchFamily="2" charset="2"/>
                <a:buChar char="Ø"/>
              </a:pPr>
              <a:r>
                <a:rPr lang="en-US" altLang="zh-TW" sz="1400">
                  <a:solidFill>
                    <a:srgbClr val="336600"/>
                  </a:solidFill>
                  <a:latin typeface="Times New Roman" pitchFamily="18" charset="0"/>
                  <a:ea typeface="標楷體" pitchFamily="65" charset="-120"/>
                  <a:cs typeface="Times New Roman" pitchFamily="18" charset="0"/>
                </a:rPr>
                <a:t>Promote innovative and diverse industries</a:t>
              </a:r>
              <a:r>
                <a:rPr lang="zh-TW" altLang="en-US" sz="1400">
                  <a:solidFill>
                    <a:srgbClr val="336600"/>
                  </a:solidFill>
                  <a:latin typeface="Times New Roman" pitchFamily="18" charset="0"/>
                  <a:ea typeface="標楷體" pitchFamily="65" charset="-120"/>
                  <a:cs typeface="Times New Roman" pitchFamily="18" charset="0"/>
                </a:rPr>
                <a:t>　 　　   </a:t>
              </a:r>
              <a:r>
                <a:rPr lang="zh-TW" altLang="en-US" sz="1400">
                  <a:solidFill>
                    <a:srgbClr val="336600"/>
                  </a:solidFill>
                  <a:latin typeface="Times New Roman" pitchFamily="18" charset="0"/>
                  <a:ea typeface="標楷體" pitchFamily="65" charset="-120"/>
                  <a:cs typeface="Times New Roman" pitchFamily="18" charset="0"/>
                  <a:sym typeface="Wingdings" pitchFamily="2" charset="2"/>
                </a:rPr>
                <a:t></a:t>
              </a:r>
              <a:r>
                <a:rPr lang="en-US" altLang="zh-TW" sz="1400">
                  <a:solidFill>
                    <a:srgbClr val="336600"/>
                  </a:solidFill>
                  <a:latin typeface="Times New Roman" pitchFamily="18" charset="0"/>
                  <a:ea typeface="標楷體" pitchFamily="65" charset="-120"/>
                  <a:cs typeface="Times New Roman" pitchFamily="18" charset="0"/>
                  <a:sym typeface="Wingdings" pitchFamily="2" charset="2"/>
                </a:rPr>
                <a:t>Spur investments and public construction</a:t>
              </a:r>
              <a:endParaRPr lang="en-US" altLang="zh-TW" sz="1400">
                <a:solidFill>
                  <a:srgbClr val="336600"/>
                </a:solidFill>
                <a:latin typeface="Times New Roman" pitchFamily="18" charset="0"/>
                <a:ea typeface="標楷體" pitchFamily="65" charset="-120"/>
                <a:cs typeface="Times New Roman" pitchFamily="18" charset="0"/>
              </a:endParaRPr>
            </a:p>
            <a:p>
              <a:pPr>
                <a:lnSpc>
                  <a:spcPts val="1800"/>
                </a:lnSpc>
                <a:buClr>
                  <a:srgbClr val="336600"/>
                </a:buClr>
                <a:buFont typeface="Wingdings" pitchFamily="2" charset="2"/>
                <a:buChar char="Ø"/>
              </a:pPr>
              <a:r>
                <a:rPr lang="en-US" altLang="zh-TW" sz="1400">
                  <a:solidFill>
                    <a:srgbClr val="336600"/>
                  </a:solidFill>
                  <a:latin typeface="Times New Roman" pitchFamily="18" charset="0"/>
                  <a:ea typeface="標楷體" pitchFamily="65" charset="-120"/>
                  <a:cs typeface="Times New Roman" pitchFamily="18" charset="0"/>
                  <a:sym typeface="Wingdings" pitchFamily="2" charset="2"/>
                </a:rPr>
                <a:t>Develop new export markets      </a:t>
              </a:r>
              <a:r>
                <a:rPr lang="zh-TW" altLang="en-US" sz="1400">
                  <a:solidFill>
                    <a:srgbClr val="336600"/>
                  </a:solidFill>
                  <a:latin typeface="Times New Roman" pitchFamily="18" charset="0"/>
                  <a:ea typeface="標楷體" pitchFamily="65" charset="-120"/>
                  <a:cs typeface="Times New Roman" pitchFamily="18" charset="0"/>
                </a:rPr>
                <a:t>　　　　                 </a:t>
              </a:r>
              <a:r>
                <a:rPr lang="zh-TW" altLang="en-US" sz="1400">
                  <a:solidFill>
                    <a:srgbClr val="336600"/>
                  </a:solidFill>
                  <a:latin typeface="Times New Roman" pitchFamily="18" charset="0"/>
                  <a:ea typeface="標楷體" pitchFamily="65" charset="-120"/>
                  <a:cs typeface="Times New Roman" pitchFamily="18" charset="0"/>
                  <a:sym typeface="Wingdings" pitchFamily="2" charset="2"/>
                </a:rPr>
                <a:t></a:t>
              </a:r>
              <a:r>
                <a:rPr lang="en-US" altLang="zh-TW" sz="1400">
                  <a:solidFill>
                    <a:srgbClr val="336600"/>
                  </a:solidFill>
                  <a:latin typeface="Times New Roman" pitchFamily="18" charset="0"/>
                  <a:ea typeface="標楷體" pitchFamily="65" charset="-120"/>
                  <a:cs typeface="Times New Roman" pitchFamily="18" charset="0"/>
                  <a:sym typeface="Wingdings" pitchFamily="2" charset="2"/>
                </a:rPr>
                <a:t>Enhance government efficacy</a:t>
              </a:r>
              <a:endParaRPr lang="en-US" altLang="zh-TW" sz="1400">
                <a:solidFill>
                  <a:srgbClr val="336600"/>
                </a:solidFill>
                <a:latin typeface="Times New Roman" pitchFamily="18" charset="0"/>
                <a:ea typeface="標楷體" pitchFamily="65" charset="-120"/>
                <a:cs typeface="Times New Roman" pitchFamily="18" charset="0"/>
              </a:endParaRPr>
            </a:p>
            <a:p>
              <a:pPr>
                <a:lnSpc>
                  <a:spcPts val="1800"/>
                </a:lnSpc>
                <a:buClr>
                  <a:srgbClr val="336600"/>
                </a:buClr>
                <a:buFont typeface="Wingdings" pitchFamily="2" charset="2"/>
                <a:buChar char="Ø"/>
              </a:pPr>
              <a:r>
                <a:rPr lang="en-US" altLang="zh-TW" sz="1400">
                  <a:solidFill>
                    <a:srgbClr val="336600"/>
                  </a:solidFill>
                  <a:latin typeface="Times New Roman" pitchFamily="18" charset="0"/>
                  <a:ea typeface="標楷體" pitchFamily="65" charset="-120"/>
                  <a:cs typeface="Times New Roman" pitchFamily="18" charset="0"/>
                </a:rPr>
                <a:t>Cultivate industry talents </a:t>
              </a:r>
            </a:p>
          </p:txBody>
        </p:sp>
      </p:grpSp>
      <p:sp>
        <p:nvSpPr>
          <p:cNvPr id="120" name="AutoShape 60"/>
          <p:cNvSpPr>
            <a:spLocks noChangeArrowheads="1"/>
          </p:cNvSpPr>
          <p:nvPr/>
        </p:nvSpPr>
        <p:spPr bwMode="auto">
          <a:xfrm rot="16200000">
            <a:off x="4503737" y="4911726"/>
            <a:ext cx="277813" cy="830262"/>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rgbClr val="FFFFFF"/>
              </a:gs>
              <a:gs pos="100000">
                <a:srgbClr val="CC99FF"/>
              </a:gs>
            </a:gsLst>
            <a:lin ang="0" scaled="1"/>
          </a:gradFill>
          <a:ln w="19050" algn="ctr">
            <a:solidFill>
              <a:srgbClr val="800080"/>
            </a:solidFill>
            <a:miter lim="800000"/>
            <a:headEnd/>
            <a:tailEnd/>
          </a:ln>
          <a:effectLst/>
          <a:extLs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none" tIns="36000" bIns="36000" anchor="ctr"/>
          <a:lstStyle/>
          <a:p>
            <a:pPr algn="ctr">
              <a:defRPr/>
            </a:pPr>
            <a:endParaRPr lang="zh-TW" altLang="en-US">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1" name="投影片編號版面配置區 6"/>
          <p:cNvSpPr txBox="1">
            <a:spLocks noGrp="1"/>
          </p:cNvSpPr>
          <p:nvPr/>
        </p:nvSpPr>
        <p:spPr bwMode="auto">
          <a:xfrm>
            <a:off x="6997700" y="65246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defRPr/>
            </a:pPr>
            <a:fld id="{520101B9-E191-4404-AA01-C4C5C123FFC2}" type="slidenum">
              <a:rPr lang="en-US" altLang="zh-TW" sz="1400" b="0">
                <a:latin typeface="Times New Roman" pitchFamily="18" charset="0"/>
                <a:ea typeface="+mn-ea"/>
                <a:cs typeface="Times New Roman" pitchFamily="18" charset="0"/>
              </a:rPr>
              <a:pPr algn="r">
                <a:defRPr/>
              </a:pPr>
              <a:t>15</a:t>
            </a:fld>
            <a:endParaRPr lang="en-US" altLang="zh-TW" sz="1400" b="0" dirty="0">
              <a:latin typeface="Times New Roman" pitchFamily="18" charset="0"/>
              <a:ea typeface="+mn-ea"/>
              <a:cs typeface="Times New Roman" pitchFamily="18" charset="0"/>
            </a:endParaRPr>
          </a:p>
        </p:txBody>
      </p:sp>
      <p:grpSp>
        <p:nvGrpSpPr>
          <p:cNvPr id="17428" name="群組 10"/>
          <p:cNvGrpSpPr>
            <a:grpSpLocks/>
          </p:cNvGrpSpPr>
          <p:nvPr/>
        </p:nvGrpSpPr>
        <p:grpSpPr bwMode="auto">
          <a:xfrm>
            <a:off x="550863" y="3795713"/>
            <a:ext cx="2743200" cy="833437"/>
            <a:chOff x="551427" y="3855218"/>
            <a:chExt cx="2742803" cy="833830"/>
          </a:xfrm>
        </p:grpSpPr>
        <p:sp>
          <p:nvSpPr>
            <p:cNvPr id="17454" name="AutoShape 10"/>
            <p:cNvSpPr>
              <a:spLocks noChangeArrowheads="1"/>
            </p:cNvSpPr>
            <p:nvPr/>
          </p:nvSpPr>
          <p:spPr bwMode="auto">
            <a:xfrm>
              <a:off x="552481" y="3861048"/>
              <a:ext cx="2664000" cy="828000"/>
            </a:xfrm>
            <a:prstGeom prst="roundRect">
              <a:avLst>
                <a:gd name="adj" fmla="val 16667"/>
              </a:avLst>
            </a:prstGeom>
            <a:gradFill rotWithShape="1">
              <a:gsLst>
                <a:gs pos="0">
                  <a:schemeClr val="bg1"/>
                </a:gs>
                <a:gs pos="100000">
                  <a:srgbClr val="FFFFCC"/>
                </a:gs>
              </a:gsLst>
              <a:path path="shape">
                <a:fillToRect l="50000" t="50000" r="50000" b="50000"/>
              </a:path>
            </a:gradFill>
            <a:ln w="19050">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TW" altLang="en-US">
                <a:latin typeface="Times New Roman" pitchFamily="18" charset="0"/>
                <a:cs typeface="Times New Roman" pitchFamily="18" charset="0"/>
              </a:endParaRPr>
            </a:p>
          </p:txBody>
        </p:sp>
        <p:sp>
          <p:nvSpPr>
            <p:cNvPr id="17455" name="Line 12"/>
            <p:cNvSpPr>
              <a:spLocks noChangeShapeType="1"/>
            </p:cNvSpPr>
            <p:nvPr/>
          </p:nvSpPr>
          <p:spPr bwMode="auto">
            <a:xfrm>
              <a:off x="551427" y="4195822"/>
              <a:ext cx="2664000" cy="0"/>
            </a:xfrm>
            <a:prstGeom prst="line">
              <a:avLst/>
            </a:prstGeom>
            <a:noFill/>
            <a:ln w="15240">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7456" name="Text Box 11"/>
            <p:cNvSpPr txBox="1">
              <a:spLocks noChangeArrowheads="1"/>
            </p:cNvSpPr>
            <p:nvPr/>
          </p:nvSpPr>
          <p:spPr bwMode="auto">
            <a:xfrm>
              <a:off x="575058" y="3855218"/>
              <a:ext cx="265698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algn="ctr" eaLnBrk="1" hangingPunct="1">
                <a:spcBef>
                  <a:spcPct val="50000"/>
                </a:spcBef>
              </a:pPr>
              <a:r>
                <a:rPr lang="en-US" altLang="zh-TW" sz="1400">
                  <a:solidFill>
                    <a:srgbClr val="A50021"/>
                  </a:solidFill>
                  <a:latin typeface="Times New Roman" pitchFamily="18" charset="0"/>
                  <a:ea typeface="標楷體" pitchFamily="65" charset="-120"/>
                  <a:cs typeface="Times New Roman" pitchFamily="18" charset="0"/>
                </a:rPr>
                <a:t>Clean &amp; competent government</a:t>
              </a:r>
            </a:p>
          </p:txBody>
        </p:sp>
        <p:sp>
          <p:nvSpPr>
            <p:cNvPr id="17457" name="Text Box 13"/>
            <p:cNvSpPr txBox="1">
              <a:spLocks noChangeArrowheads="1"/>
            </p:cNvSpPr>
            <p:nvPr/>
          </p:nvSpPr>
          <p:spPr bwMode="auto">
            <a:xfrm>
              <a:off x="623434" y="4202947"/>
              <a:ext cx="2670796" cy="437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9388" indent="-179388" eaLnBrk="0" hangingPunct="0">
                <a:tabLst>
                  <a:tab pos="269875" algn="l"/>
                </a:tabLst>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tabLst>
                  <a:tab pos="269875" algn="l"/>
                </a:tabLst>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tabLst>
                  <a:tab pos="269875" algn="l"/>
                </a:tabLst>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tabLst>
                  <a:tab pos="269875" algn="l"/>
                </a:tabLst>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tabLst>
                  <a:tab pos="269875" algn="l"/>
                </a:tabLst>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tabLst>
                  <a:tab pos="269875" algn="l"/>
                </a:tabLs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tabLst>
                  <a:tab pos="269875" algn="l"/>
                </a:tabLs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tabLst>
                  <a:tab pos="269875" algn="l"/>
                </a:tabLs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tabLst>
                  <a:tab pos="269875" algn="l"/>
                </a:tabLst>
                <a:defRPr kumimoji="1" sz="1600" b="1">
                  <a:solidFill>
                    <a:schemeClr val="tx1"/>
                  </a:solidFill>
                  <a:latin typeface="Verdana" pitchFamily="34" charset="0"/>
                  <a:ea typeface="Arial Unicode MS" pitchFamily="34" charset="-120"/>
                  <a:cs typeface="Arial Unicode MS" pitchFamily="34" charset="-120"/>
                </a:defRPr>
              </a:lvl9pPr>
            </a:lstStyle>
            <a:p>
              <a:pPr eaLnBrk="1" hangingPunct="1">
                <a:lnSpc>
                  <a:spcPct val="90000"/>
                </a:lnSpc>
                <a:spcBef>
                  <a:spcPts val="50"/>
                </a:spcBef>
                <a:buClr>
                  <a:srgbClr val="0000CC"/>
                </a:buClr>
                <a:buFont typeface="Wingdings" pitchFamily="2" charset="2"/>
                <a:buChar char="Ø"/>
              </a:pPr>
              <a:r>
                <a:rPr lang="en-US" altLang="zh-TW" sz="1200">
                  <a:solidFill>
                    <a:srgbClr val="0000CC"/>
                  </a:solidFill>
                  <a:latin typeface="Times New Roman" pitchFamily="18" charset="0"/>
                  <a:ea typeface="標楷體" pitchFamily="65" charset="-120"/>
                  <a:cs typeface="Times New Roman" pitchFamily="18" charset="0"/>
                </a:rPr>
                <a:t>Clean government reform   </a:t>
              </a:r>
              <a:endParaRPr lang="en-US" altLang="zh-TW" sz="1200">
                <a:solidFill>
                  <a:srgbClr val="0000CC"/>
                </a:solidFill>
                <a:latin typeface="Times New Roman" pitchFamily="18" charset="0"/>
                <a:ea typeface="標楷體" pitchFamily="65" charset="-120"/>
                <a:cs typeface="Times New Roman" pitchFamily="18" charset="0"/>
                <a:sym typeface="Wingdings" pitchFamily="2" charset="2"/>
              </a:endParaRPr>
            </a:p>
            <a:p>
              <a:pPr eaLnBrk="1" hangingPunct="1">
                <a:lnSpc>
                  <a:spcPct val="90000"/>
                </a:lnSpc>
                <a:spcBef>
                  <a:spcPts val="50"/>
                </a:spcBef>
                <a:buClr>
                  <a:srgbClr val="0000CC"/>
                </a:buClr>
                <a:buFont typeface="Wingdings" pitchFamily="2" charset="2"/>
                <a:buChar char="Ø"/>
              </a:pPr>
              <a:r>
                <a:rPr lang="en-US" altLang="zh-TW" sz="1200">
                  <a:solidFill>
                    <a:srgbClr val="0000CC"/>
                  </a:solidFill>
                  <a:latin typeface="Times New Roman" pitchFamily="18" charset="0"/>
                  <a:ea typeface="標楷體" pitchFamily="65" charset="-120"/>
                  <a:cs typeface="Times New Roman" pitchFamily="18" charset="0"/>
                </a:rPr>
                <a:t>Raising efficiency and competency</a:t>
              </a:r>
            </a:p>
          </p:txBody>
        </p:sp>
      </p:grpSp>
      <p:grpSp>
        <p:nvGrpSpPr>
          <p:cNvPr id="17429" name="群組 11"/>
          <p:cNvGrpSpPr>
            <a:grpSpLocks/>
          </p:cNvGrpSpPr>
          <p:nvPr/>
        </p:nvGrpSpPr>
        <p:grpSpPr bwMode="auto">
          <a:xfrm>
            <a:off x="539750" y="4743450"/>
            <a:ext cx="2674938" cy="762000"/>
            <a:chOff x="539848" y="4755232"/>
            <a:chExt cx="2675579" cy="762000"/>
          </a:xfrm>
        </p:grpSpPr>
        <p:sp>
          <p:nvSpPr>
            <p:cNvPr id="17450" name="AutoShape 10"/>
            <p:cNvSpPr>
              <a:spLocks noChangeArrowheads="1"/>
            </p:cNvSpPr>
            <p:nvPr/>
          </p:nvSpPr>
          <p:spPr bwMode="auto">
            <a:xfrm>
              <a:off x="551427" y="4755232"/>
              <a:ext cx="2664000" cy="762000"/>
            </a:xfrm>
            <a:prstGeom prst="roundRect">
              <a:avLst>
                <a:gd name="adj" fmla="val 16667"/>
              </a:avLst>
            </a:prstGeom>
            <a:gradFill rotWithShape="1">
              <a:gsLst>
                <a:gs pos="0">
                  <a:schemeClr val="bg1"/>
                </a:gs>
                <a:gs pos="100000">
                  <a:srgbClr val="FFFFCC"/>
                </a:gs>
              </a:gsLst>
              <a:path path="shape">
                <a:fillToRect l="50000" t="50000" r="50000" b="50000"/>
              </a:path>
            </a:gradFill>
            <a:ln w="19050">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TW" altLang="en-US">
                <a:latin typeface="Times New Roman" pitchFamily="18" charset="0"/>
                <a:cs typeface="Times New Roman" pitchFamily="18" charset="0"/>
              </a:endParaRPr>
            </a:p>
          </p:txBody>
        </p:sp>
        <p:sp>
          <p:nvSpPr>
            <p:cNvPr id="17451" name="Line 12"/>
            <p:cNvSpPr>
              <a:spLocks noChangeShapeType="1"/>
            </p:cNvSpPr>
            <p:nvPr/>
          </p:nvSpPr>
          <p:spPr bwMode="auto">
            <a:xfrm>
              <a:off x="539848" y="5061434"/>
              <a:ext cx="2664000" cy="0"/>
            </a:xfrm>
            <a:prstGeom prst="line">
              <a:avLst/>
            </a:prstGeom>
            <a:noFill/>
            <a:ln w="15240">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7452" name="Text Box 11"/>
            <p:cNvSpPr txBox="1">
              <a:spLocks noChangeArrowheads="1"/>
            </p:cNvSpPr>
            <p:nvPr/>
          </p:nvSpPr>
          <p:spPr bwMode="auto">
            <a:xfrm>
              <a:off x="611560" y="4765532"/>
              <a:ext cx="254368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algn="ctr" eaLnBrk="1" hangingPunct="1">
                <a:spcBef>
                  <a:spcPct val="50000"/>
                </a:spcBef>
              </a:pPr>
              <a:r>
                <a:rPr lang="en-US" altLang="zh-TW" sz="1400">
                  <a:solidFill>
                    <a:srgbClr val="A50021"/>
                  </a:solidFill>
                  <a:latin typeface="Times New Roman" pitchFamily="18" charset="0"/>
                  <a:ea typeface="標楷體" pitchFamily="65" charset="-120"/>
                  <a:cs typeface="Times New Roman" pitchFamily="18" charset="0"/>
                </a:rPr>
                <a:t>Prime culture &amp; education</a:t>
              </a:r>
            </a:p>
          </p:txBody>
        </p:sp>
        <p:sp>
          <p:nvSpPr>
            <p:cNvPr id="17453" name="Text Box 13"/>
            <p:cNvSpPr txBox="1">
              <a:spLocks noChangeArrowheads="1"/>
            </p:cNvSpPr>
            <p:nvPr/>
          </p:nvSpPr>
          <p:spPr bwMode="auto">
            <a:xfrm>
              <a:off x="635310" y="5079676"/>
              <a:ext cx="2412647" cy="437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9388" indent="-179388" eaLnBrk="0" hangingPunct="0">
                <a:tabLst>
                  <a:tab pos="269875" algn="l"/>
                </a:tabLst>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tabLst>
                  <a:tab pos="269875" algn="l"/>
                </a:tabLst>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tabLst>
                  <a:tab pos="269875" algn="l"/>
                </a:tabLst>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tabLst>
                  <a:tab pos="269875" algn="l"/>
                </a:tabLst>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tabLst>
                  <a:tab pos="269875" algn="l"/>
                </a:tabLst>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tabLst>
                  <a:tab pos="269875" algn="l"/>
                </a:tabLs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tabLst>
                  <a:tab pos="269875" algn="l"/>
                </a:tabLs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tabLst>
                  <a:tab pos="269875" algn="l"/>
                </a:tabLs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tabLst>
                  <a:tab pos="269875" algn="l"/>
                </a:tabLst>
                <a:defRPr kumimoji="1" sz="1600" b="1">
                  <a:solidFill>
                    <a:schemeClr val="tx1"/>
                  </a:solidFill>
                  <a:latin typeface="Verdana" pitchFamily="34" charset="0"/>
                  <a:ea typeface="Arial Unicode MS" pitchFamily="34" charset="-120"/>
                  <a:cs typeface="Arial Unicode MS" pitchFamily="34" charset="-120"/>
                </a:defRPr>
              </a:lvl9pPr>
            </a:lstStyle>
            <a:p>
              <a:pPr eaLnBrk="1" hangingPunct="1">
                <a:lnSpc>
                  <a:spcPct val="90000"/>
                </a:lnSpc>
                <a:spcBef>
                  <a:spcPts val="50"/>
                </a:spcBef>
                <a:buClr>
                  <a:srgbClr val="0000CC"/>
                </a:buClr>
                <a:buFont typeface="Wingdings" pitchFamily="2" charset="2"/>
                <a:buChar char="Ø"/>
              </a:pPr>
              <a:r>
                <a:rPr lang="en-US" altLang="zh-TW" sz="1200">
                  <a:solidFill>
                    <a:srgbClr val="0000CC"/>
                  </a:solidFill>
                  <a:latin typeface="Times New Roman" pitchFamily="18" charset="0"/>
                  <a:ea typeface="標楷體" pitchFamily="65" charset="-120"/>
                  <a:cs typeface="Times New Roman" pitchFamily="18" charset="0"/>
                </a:rPr>
                <a:t>Cultural &amp; creative activity   </a:t>
              </a:r>
              <a:endParaRPr lang="en-US" altLang="zh-TW" sz="1200">
                <a:solidFill>
                  <a:srgbClr val="0000CC"/>
                </a:solidFill>
                <a:latin typeface="Times New Roman" pitchFamily="18" charset="0"/>
                <a:ea typeface="標楷體" pitchFamily="65" charset="-120"/>
                <a:cs typeface="Times New Roman" pitchFamily="18" charset="0"/>
                <a:sym typeface="Wingdings" pitchFamily="2" charset="2"/>
              </a:endParaRPr>
            </a:p>
            <a:p>
              <a:pPr eaLnBrk="1" hangingPunct="1">
                <a:lnSpc>
                  <a:spcPct val="90000"/>
                </a:lnSpc>
                <a:spcBef>
                  <a:spcPts val="50"/>
                </a:spcBef>
                <a:buClr>
                  <a:srgbClr val="0000CC"/>
                </a:buClr>
                <a:buFont typeface="Wingdings" pitchFamily="2" charset="2"/>
                <a:buChar char="Ø"/>
              </a:pPr>
              <a:r>
                <a:rPr lang="en-US" altLang="zh-TW" sz="1200">
                  <a:solidFill>
                    <a:srgbClr val="0000CC"/>
                  </a:solidFill>
                  <a:latin typeface="Times New Roman" pitchFamily="18" charset="0"/>
                  <a:ea typeface="標楷體" pitchFamily="65" charset="-120"/>
                  <a:cs typeface="Times New Roman" pitchFamily="18" charset="0"/>
                  <a:sym typeface="Wingdings" pitchFamily="2" charset="2"/>
                </a:rPr>
                <a:t>Educational reform</a:t>
              </a:r>
              <a:endParaRPr lang="zh-TW" altLang="en-US" sz="1200">
                <a:solidFill>
                  <a:srgbClr val="0000CC"/>
                </a:solidFill>
                <a:latin typeface="Times New Roman" pitchFamily="18" charset="0"/>
                <a:ea typeface="標楷體" pitchFamily="65" charset="-120"/>
                <a:cs typeface="Times New Roman" pitchFamily="18" charset="0"/>
              </a:endParaRPr>
            </a:p>
          </p:txBody>
        </p:sp>
      </p:grpSp>
      <p:grpSp>
        <p:nvGrpSpPr>
          <p:cNvPr id="17430" name="群組 5"/>
          <p:cNvGrpSpPr>
            <a:grpSpLocks/>
          </p:cNvGrpSpPr>
          <p:nvPr/>
        </p:nvGrpSpPr>
        <p:grpSpPr bwMode="auto">
          <a:xfrm>
            <a:off x="5995988" y="1866900"/>
            <a:ext cx="2679700" cy="1520825"/>
            <a:chOff x="5989638" y="2006600"/>
            <a:chExt cx="2679875" cy="1520362"/>
          </a:xfrm>
        </p:grpSpPr>
        <p:sp>
          <p:nvSpPr>
            <p:cNvPr id="17446" name="AutoShape 10"/>
            <p:cNvSpPr>
              <a:spLocks noChangeArrowheads="1"/>
            </p:cNvSpPr>
            <p:nvPr/>
          </p:nvSpPr>
          <p:spPr bwMode="auto">
            <a:xfrm>
              <a:off x="6005513" y="2006600"/>
              <a:ext cx="2664000" cy="1520362"/>
            </a:xfrm>
            <a:prstGeom prst="roundRect">
              <a:avLst>
                <a:gd name="adj" fmla="val 16667"/>
              </a:avLst>
            </a:prstGeom>
            <a:gradFill rotWithShape="1">
              <a:gsLst>
                <a:gs pos="0">
                  <a:schemeClr val="bg1"/>
                </a:gs>
                <a:gs pos="100000">
                  <a:srgbClr val="FFFFCC"/>
                </a:gs>
              </a:gsLst>
              <a:path path="shape">
                <a:fillToRect l="50000" t="50000" r="50000" b="50000"/>
              </a:path>
            </a:gradFill>
            <a:ln w="19050">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TW" altLang="en-US">
                <a:latin typeface="Times New Roman" pitchFamily="18" charset="0"/>
                <a:cs typeface="Times New Roman" pitchFamily="18" charset="0"/>
              </a:endParaRPr>
            </a:p>
          </p:txBody>
        </p:sp>
        <p:sp>
          <p:nvSpPr>
            <p:cNvPr id="17447" name="Text Box 11"/>
            <p:cNvSpPr txBox="1">
              <a:spLocks noChangeArrowheads="1"/>
            </p:cNvSpPr>
            <p:nvPr/>
          </p:nvSpPr>
          <p:spPr bwMode="auto">
            <a:xfrm>
              <a:off x="6005514" y="2019238"/>
              <a:ext cx="264689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algn="ctr" eaLnBrk="1" hangingPunct="1">
                <a:spcBef>
                  <a:spcPct val="50000"/>
                </a:spcBef>
              </a:pPr>
              <a:r>
                <a:rPr lang="en-US" altLang="zh-TW" sz="1400">
                  <a:solidFill>
                    <a:srgbClr val="A50021"/>
                  </a:solidFill>
                  <a:latin typeface="Times New Roman" pitchFamily="18" charset="0"/>
                  <a:ea typeface="標楷體" pitchFamily="65" charset="-120"/>
                  <a:cs typeface="Times New Roman" pitchFamily="18" charset="0"/>
                </a:rPr>
                <a:t>Comprehensive development</a:t>
              </a:r>
            </a:p>
          </p:txBody>
        </p:sp>
        <p:sp>
          <p:nvSpPr>
            <p:cNvPr id="17448" name="Line 12"/>
            <p:cNvSpPr>
              <a:spLocks noChangeShapeType="1"/>
            </p:cNvSpPr>
            <p:nvPr/>
          </p:nvSpPr>
          <p:spPr bwMode="auto">
            <a:xfrm>
              <a:off x="5989638" y="2338388"/>
              <a:ext cx="2664000" cy="0"/>
            </a:xfrm>
            <a:prstGeom prst="line">
              <a:avLst/>
            </a:prstGeom>
            <a:noFill/>
            <a:ln w="15240">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7449" name="Text Box 13"/>
            <p:cNvSpPr txBox="1">
              <a:spLocks noChangeArrowheads="1"/>
            </p:cNvSpPr>
            <p:nvPr/>
          </p:nvSpPr>
          <p:spPr bwMode="auto">
            <a:xfrm>
              <a:off x="6012160" y="2347359"/>
              <a:ext cx="2454275" cy="1153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9388" indent="-179388" eaLnBrk="0" hangingPunct="0">
                <a:tabLst>
                  <a:tab pos="269875" algn="l"/>
                </a:tabLst>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tabLst>
                  <a:tab pos="269875" algn="l"/>
                </a:tabLst>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tabLst>
                  <a:tab pos="269875" algn="l"/>
                </a:tabLst>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tabLst>
                  <a:tab pos="269875" algn="l"/>
                </a:tabLst>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tabLst>
                  <a:tab pos="269875" algn="l"/>
                </a:tabLst>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tabLst>
                  <a:tab pos="269875" algn="l"/>
                </a:tabLs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tabLst>
                  <a:tab pos="269875" algn="l"/>
                </a:tabLs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tabLst>
                  <a:tab pos="269875" algn="l"/>
                </a:tabLs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tabLst>
                  <a:tab pos="269875" algn="l"/>
                </a:tabLst>
                <a:defRPr kumimoji="1" sz="1600" b="1">
                  <a:solidFill>
                    <a:schemeClr val="tx1"/>
                  </a:solidFill>
                  <a:latin typeface="Verdana" pitchFamily="34" charset="0"/>
                  <a:ea typeface="Arial Unicode MS" pitchFamily="34" charset="-120"/>
                  <a:cs typeface="Arial Unicode MS" pitchFamily="34" charset="-120"/>
                </a:defRPr>
              </a:lvl9pPr>
            </a:lstStyle>
            <a:p>
              <a:pPr eaLnBrk="1" hangingPunct="1">
                <a:lnSpc>
                  <a:spcPct val="90000"/>
                </a:lnSpc>
                <a:spcBef>
                  <a:spcPts val="50"/>
                </a:spcBef>
                <a:buClr>
                  <a:srgbClr val="0000CC"/>
                </a:buClr>
                <a:buFont typeface="Wingdings" pitchFamily="2" charset="2"/>
                <a:buChar char="Ø"/>
              </a:pPr>
              <a:r>
                <a:rPr lang="en-US" altLang="zh-TW" sz="1200" dirty="0">
                  <a:solidFill>
                    <a:srgbClr val="0000CC"/>
                  </a:solidFill>
                  <a:latin typeface="Times New Roman" pitchFamily="18" charset="0"/>
                  <a:ea typeface="標楷體" pitchFamily="65" charset="-120"/>
                  <a:cs typeface="Times New Roman" pitchFamily="18" charset="0"/>
                </a:rPr>
                <a:t>Infrastructure  </a:t>
              </a:r>
            </a:p>
            <a:p>
              <a:pPr eaLnBrk="1" hangingPunct="1">
                <a:lnSpc>
                  <a:spcPct val="90000"/>
                </a:lnSpc>
                <a:spcBef>
                  <a:spcPts val="50"/>
                </a:spcBef>
                <a:buClr>
                  <a:srgbClr val="0000CC"/>
                </a:buClr>
                <a:buFont typeface="Wingdings" pitchFamily="2" charset="2"/>
                <a:buChar char="Ø"/>
              </a:pPr>
              <a:r>
                <a:rPr lang="en-US" altLang="zh-TW" sz="1200" dirty="0" smtClean="0">
                  <a:solidFill>
                    <a:srgbClr val="0000CC"/>
                  </a:solidFill>
                  <a:latin typeface="Times New Roman" pitchFamily="18" charset="0"/>
                  <a:ea typeface="標楷體" pitchFamily="65" charset="-120"/>
                  <a:cs typeface="Times New Roman" pitchFamily="18" charset="0"/>
                </a:rPr>
                <a:t>Sea </a:t>
              </a:r>
              <a:r>
                <a:rPr lang="en-US" altLang="zh-TW" sz="1200" dirty="0">
                  <a:solidFill>
                    <a:srgbClr val="0000CC"/>
                  </a:solidFill>
                  <a:latin typeface="Times New Roman" pitchFamily="18" charset="0"/>
                  <a:ea typeface="標楷體" pitchFamily="65" charset="-120"/>
                  <a:cs typeface="Times New Roman" pitchFamily="18" charset="0"/>
                </a:rPr>
                <a:t>&amp; air </a:t>
              </a:r>
              <a:r>
                <a:rPr lang="en-US" altLang="zh-TW" sz="1200" dirty="0" smtClean="0">
                  <a:solidFill>
                    <a:srgbClr val="0000CC"/>
                  </a:solidFill>
                  <a:latin typeface="Times New Roman" pitchFamily="18" charset="0"/>
                  <a:ea typeface="標楷體" pitchFamily="65" charset="-120"/>
                  <a:cs typeface="Times New Roman" pitchFamily="18" charset="0"/>
                </a:rPr>
                <a:t>hubs</a:t>
              </a:r>
            </a:p>
            <a:p>
              <a:pPr eaLnBrk="1" hangingPunct="1">
                <a:lnSpc>
                  <a:spcPct val="90000"/>
                </a:lnSpc>
                <a:spcBef>
                  <a:spcPts val="50"/>
                </a:spcBef>
                <a:buClr>
                  <a:srgbClr val="0000CC"/>
                </a:buClr>
                <a:buFont typeface="Wingdings" pitchFamily="2" charset="2"/>
                <a:buChar char="Ø"/>
              </a:pPr>
              <a:r>
                <a:rPr lang="en-US" altLang="zh-TW" sz="1200" dirty="0" smtClean="0">
                  <a:solidFill>
                    <a:srgbClr val="0000CC"/>
                  </a:solidFill>
                  <a:latin typeface="Times New Roman" pitchFamily="18" charset="0"/>
                  <a:ea typeface="標楷體" pitchFamily="65" charset="-120"/>
                  <a:cs typeface="Times New Roman" pitchFamily="18" charset="0"/>
                </a:rPr>
                <a:t>Convenient </a:t>
              </a:r>
              <a:r>
                <a:rPr lang="en-US" altLang="zh-TW" sz="1200" dirty="0">
                  <a:solidFill>
                    <a:srgbClr val="0000CC"/>
                  </a:solidFill>
                  <a:latin typeface="Times New Roman" pitchFamily="18" charset="0"/>
                  <a:ea typeface="標楷體" pitchFamily="65" charset="-120"/>
                  <a:cs typeface="Times New Roman" pitchFamily="18" charset="0"/>
                </a:rPr>
                <a:t>living   </a:t>
              </a:r>
              <a:endParaRPr lang="en-US" altLang="zh-TW" sz="1200" dirty="0">
                <a:solidFill>
                  <a:srgbClr val="0000CC"/>
                </a:solidFill>
                <a:latin typeface="Times New Roman" pitchFamily="18" charset="0"/>
                <a:ea typeface="標楷體" pitchFamily="65" charset="-120"/>
                <a:cs typeface="Times New Roman" pitchFamily="18" charset="0"/>
                <a:sym typeface="Wingdings" pitchFamily="2" charset="2"/>
              </a:endParaRPr>
            </a:p>
            <a:p>
              <a:pPr eaLnBrk="1" hangingPunct="1">
                <a:lnSpc>
                  <a:spcPct val="90000"/>
                </a:lnSpc>
                <a:spcBef>
                  <a:spcPts val="50"/>
                </a:spcBef>
                <a:buClr>
                  <a:srgbClr val="0000CC"/>
                </a:buClr>
                <a:buFont typeface="Wingdings" pitchFamily="2" charset="2"/>
                <a:buChar char="Ø"/>
              </a:pPr>
              <a:r>
                <a:rPr lang="en-US" altLang="zh-TW" sz="1200" dirty="0">
                  <a:solidFill>
                    <a:srgbClr val="0000CC"/>
                  </a:solidFill>
                  <a:latin typeface="Times New Roman" pitchFamily="18" charset="0"/>
                  <a:ea typeface="標楷體" pitchFamily="65" charset="-120"/>
                  <a:cs typeface="Times New Roman" pitchFamily="18" charset="0"/>
                </a:rPr>
                <a:t>Regional balance</a:t>
              </a:r>
            </a:p>
            <a:p>
              <a:pPr eaLnBrk="1" hangingPunct="1">
                <a:lnSpc>
                  <a:spcPct val="90000"/>
                </a:lnSpc>
                <a:spcBef>
                  <a:spcPts val="50"/>
                </a:spcBef>
                <a:buClr>
                  <a:srgbClr val="0000CC"/>
                </a:buClr>
                <a:buFont typeface="Wingdings" pitchFamily="2" charset="2"/>
                <a:buChar char="Ø"/>
              </a:pPr>
              <a:r>
                <a:rPr lang="en-US" altLang="zh-TW" sz="1200" dirty="0" smtClean="0">
                  <a:solidFill>
                    <a:srgbClr val="0000CC"/>
                  </a:solidFill>
                  <a:latin typeface="Times New Roman" pitchFamily="18" charset="0"/>
                  <a:ea typeface="標楷體" pitchFamily="65" charset="-120"/>
                  <a:cs typeface="Times New Roman" pitchFamily="18" charset="0"/>
                </a:rPr>
                <a:t>Sound </a:t>
              </a:r>
              <a:r>
                <a:rPr lang="en-US" altLang="zh-TW" sz="1200" dirty="0">
                  <a:solidFill>
                    <a:srgbClr val="0000CC"/>
                  </a:solidFill>
                  <a:latin typeface="Times New Roman" pitchFamily="18" charset="0"/>
                  <a:ea typeface="標楷體" pitchFamily="65" charset="-120"/>
                  <a:cs typeface="Times New Roman" pitchFamily="18" charset="0"/>
                </a:rPr>
                <a:t>public finances</a:t>
              </a:r>
            </a:p>
            <a:p>
              <a:pPr eaLnBrk="1" hangingPunct="1">
                <a:lnSpc>
                  <a:spcPct val="90000"/>
                </a:lnSpc>
                <a:spcBef>
                  <a:spcPts val="50"/>
                </a:spcBef>
                <a:buClr>
                  <a:srgbClr val="0000CC"/>
                </a:buClr>
                <a:buFont typeface="Wingdings" pitchFamily="2" charset="2"/>
                <a:buChar char="Ø"/>
              </a:pPr>
              <a:r>
                <a:rPr lang="en-US" altLang="zh-TW" sz="1200" dirty="0" smtClean="0">
                  <a:solidFill>
                    <a:srgbClr val="0000CC"/>
                  </a:solidFill>
                  <a:latin typeface="Times New Roman" pitchFamily="18" charset="0"/>
                  <a:ea typeface="標楷體" pitchFamily="65" charset="-120"/>
                  <a:cs typeface="Times New Roman" pitchFamily="18" charset="0"/>
                </a:rPr>
                <a:t>Financial </a:t>
              </a:r>
              <a:r>
                <a:rPr lang="en-US" altLang="zh-TW" sz="1200" dirty="0">
                  <a:solidFill>
                    <a:srgbClr val="0000CC"/>
                  </a:solidFill>
                  <a:latin typeface="Times New Roman" pitchFamily="18" charset="0"/>
                  <a:ea typeface="標楷體" pitchFamily="65" charset="-120"/>
                  <a:cs typeface="Times New Roman" pitchFamily="18" charset="0"/>
                </a:rPr>
                <a:t>services development</a:t>
              </a:r>
            </a:p>
          </p:txBody>
        </p:sp>
      </p:grpSp>
      <p:grpSp>
        <p:nvGrpSpPr>
          <p:cNvPr id="17431" name="群組 15"/>
          <p:cNvGrpSpPr>
            <a:grpSpLocks/>
          </p:cNvGrpSpPr>
          <p:nvPr/>
        </p:nvGrpSpPr>
        <p:grpSpPr bwMode="auto">
          <a:xfrm>
            <a:off x="5994400" y="3476625"/>
            <a:ext cx="2670175" cy="766763"/>
            <a:chOff x="5994233" y="3374274"/>
            <a:chExt cx="2670348" cy="766853"/>
          </a:xfrm>
        </p:grpSpPr>
        <p:sp>
          <p:nvSpPr>
            <p:cNvPr id="17442" name="AutoShape 10"/>
            <p:cNvSpPr>
              <a:spLocks noChangeArrowheads="1"/>
            </p:cNvSpPr>
            <p:nvPr/>
          </p:nvSpPr>
          <p:spPr bwMode="auto">
            <a:xfrm>
              <a:off x="6000581" y="3385127"/>
              <a:ext cx="2664000" cy="756000"/>
            </a:xfrm>
            <a:prstGeom prst="roundRect">
              <a:avLst>
                <a:gd name="adj" fmla="val 16667"/>
              </a:avLst>
            </a:prstGeom>
            <a:gradFill rotWithShape="1">
              <a:gsLst>
                <a:gs pos="0">
                  <a:schemeClr val="bg1"/>
                </a:gs>
                <a:gs pos="100000">
                  <a:srgbClr val="FFFFCC"/>
                </a:gs>
              </a:gsLst>
              <a:path path="shape">
                <a:fillToRect l="50000" t="50000" r="50000" b="50000"/>
              </a:path>
            </a:gradFill>
            <a:ln w="19050">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TW" altLang="en-US">
                <a:latin typeface="Times New Roman" pitchFamily="18" charset="0"/>
                <a:cs typeface="Times New Roman" pitchFamily="18" charset="0"/>
              </a:endParaRPr>
            </a:p>
          </p:txBody>
        </p:sp>
        <p:sp>
          <p:nvSpPr>
            <p:cNvPr id="17443" name="Line 12"/>
            <p:cNvSpPr>
              <a:spLocks noChangeShapeType="1"/>
            </p:cNvSpPr>
            <p:nvPr/>
          </p:nvSpPr>
          <p:spPr bwMode="auto">
            <a:xfrm>
              <a:off x="6000581" y="3693165"/>
              <a:ext cx="2664000" cy="0"/>
            </a:xfrm>
            <a:prstGeom prst="line">
              <a:avLst/>
            </a:prstGeom>
            <a:noFill/>
            <a:ln w="15240">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7444" name="Text Box 13"/>
            <p:cNvSpPr txBox="1">
              <a:spLocks noChangeArrowheads="1"/>
            </p:cNvSpPr>
            <p:nvPr/>
          </p:nvSpPr>
          <p:spPr bwMode="auto">
            <a:xfrm>
              <a:off x="6006337" y="3694040"/>
              <a:ext cx="2226196" cy="437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9388" indent="-179388" eaLnBrk="0" hangingPunct="0">
                <a:tabLst>
                  <a:tab pos="269875" algn="l"/>
                </a:tabLst>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tabLst>
                  <a:tab pos="269875" algn="l"/>
                </a:tabLst>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tabLst>
                  <a:tab pos="269875" algn="l"/>
                </a:tabLst>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tabLst>
                  <a:tab pos="269875" algn="l"/>
                </a:tabLst>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tabLst>
                  <a:tab pos="269875" algn="l"/>
                </a:tabLst>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tabLst>
                  <a:tab pos="269875" algn="l"/>
                </a:tabLs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tabLst>
                  <a:tab pos="269875" algn="l"/>
                </a:tabLs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tabLst>
                  <a:tab pos="269875" algn="l"/>
                </a:tabLs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tabLst>
                  <a:tab pos="269875" algn="l"/>
                </a:tabLst>
                <a:defRPr kumimoji="1" sz="1600" b="1">
                  <a:solidFill>
                    <a:schemeClr val="tx1"/>
                  </a:solidFill>
                  <a:latin typeface="Verdana" pitchFamily="34" charset="0"/>
                  <a:ea typeface="Arial Unicode MS" pitchFamily="34" charset="-120"/>
                  <a:cs typeface="Arial Unicode MS" pitchFamily="34" charset="-120"/>
                </a:defRPr>
              </a:lvl9pPr>
            </a:lstStyle>
            <a:p>
              <a:pPr eaLnBrk="1" hangingPunct="1">
                <a:lnSpc>
                  <a:spcPct val="90000"/>
                </a:lnSpc>
                <a:spcBef>
                  <a:spcPts val="50"/>
                </a:spcBef>
                <a:buClr>
                  <a:srgbClr val="0000CC"/>
                </a:buClr>
                <a:buFont typeface="Wingdings" pitchFamily="2" charset="2"/>
                <a:buChar char="Ø"/>
              </a:pPr>
              <a:r>
                <a:rPr lang="en-US" altLang="zh-TW" sz="1200">
                  <a:solidFill>
                    <a:srgbClr val="0000CC"/>
                  </a:solidFill>
                  <a:latin typeface="Times New Roman" pitchFamily="18" charset="0"/>
                  <a:ea typeface="標楷體" pitchFamily="65" charset="-120"/>
                  <a:cs typeface="Times New Roman" pitchFamily="18" charset="0"/>
                </a:rPr>
                <a:t>Cross-strait relations    </a:t>
              </a:r>
              <a:endParaRPr lang="en-US" altLang="zh-TW" sz="1200">
                <a:solidFill>
                  <a:srgbClr val="0000CC"/>
                </a:solidFill>
                <a:latin typeface="Times New Roman" pitchFamily="18" charset="0"/>
                <a:ea typeface="標楷體" pitchFamily="65" charset="-120"/>
                <a:cs typeface="Times New Roman" pitchFamily="18" charset="0"/>
                <a:sym typeface="Wingdings" pitchFamily="2" charset="2"/>
              </a:endParaRPr>
            </a:p>
            <a:p>
              <a:pPr eaLnBrk="1" hangingPunct="1">
                <a:lnSpc>
                  <a:spcPct val="90000"/>
                </a:lnSpc>
                <a:spcBef>
                  <a:spcPts val="50"/>
                </a:spcBef>
                <a:buClr>
                  <a:srgbClr val="0000CC"/>
                </a:buClr>
                <a:buFont typeface="Wingdings" pitchFamily="2" charset="2"/>
                <a:buChar char="Ø"/>
              </a:pPr>
              <a:r>
                <a:rPr lang="en-US" altLang="zh-TW" sz="1200">
                  <a:solidFill>
                    <a:srgbClr val="0000CC"/>
                  </a:solidFill>
                  <a:latin typeface="Times New Roman" pitchFamily="18" charset="0"/>
                  <a:ea typeface="標楷體" pitchFamily="65" charset="-120"/>
                  <a:cs typeface="Times New Roman" pitchFamily="18" charset="0"/>
                </a:rPr>
                <a:t>National defense security</a:t>
              </a:r>
            </a:p>
          </p:txBody>
        </p:sp>
        <p:sp>
          <p:nvSpPr>
            <p:cNvPr id="17445" name="Text Box 11"/>
            <p:cNvSpPr txBox="1">
              <a:spLocks noChangeArrowheads="1"/>
            </p:cNvSpPr>
            <p:nvPr/>
          </p:nvSpPr>
          <p:spPr bwMode="auto">
            <a:xfrm>
              <a:off x="5994233" y="3374274"/>
              <a:ext cx="267034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algn="ctr" eaLnBrk="1" hangingPunct="1">
                <a:spcBef>
                  <a:spcPct val="50000"/>
                </a:spcBef>
              </a:pPr>
              <a:r>
                <a:rPr lang="en-US" altLang="zh-TW" sz="1400">
                  <a:solidFill>
                    <a:srgbClr val="A50021"/>
                  </a:solidFill>
                  <a:latin typeface="Times New Roman" pitchFamily="18" charset="0"/>
                  <a:ea typeface="標楷體" pitchFamily="65" charset="-120"/>
                  <a:cs typeface="Times New Roman" pitchFamily="18" charset="0"/>
                </a:rPr>
                <a:t>Cross-strait peace</a:t>
              </a:r>
            </a:p>
          </p:txBody>
        </p:sp>
      </p:grpSp>
      <p:grpSp>
        <p:nvGrpSpPr>
          <p:cNvPr id="17432" name="群組 8"/>
          <p:cNvGrpSpPr>
            <a:grpSpLocks/>
          </p:cNvGrpSpPr>
          <p:nvPr/>
        </p:nvGrpSpPr>
        <p:grpSpPr bwMode="auto">
          <a:xfrm>
            <a:off x="5972175" y="4365625"/>
            <a:ext cx="2703513" cy="1116013"/>
            <a:chOff x="6029388" y="4570090"/>
            <a:chExt cx="2703625" cy="1116000"/>
          </a:xfrm>
        </p:grpSpPr>
        <p:sp>
          <p:nvSpPr>
            <p:cNvPr id="17438" name="AutoShape 10"/>
            <p:cNvSpPr>
              <a:spLocks noChangeArrowheads="1"/>
            </p:cNvSpPr>
            <p:nvPr/>
          </p:nvSpPr>
          <p:spPr bwMode="auto">
            <a:xfrm>
              <a:off x="6069013" y="4570090"/>
              <a:ext cx="2664000" cy="1116000"/>
            </a:xfrm>
            <a:prstGeom prst="roundRect">
              <a:avLst>
                <a:gd name="adj" fmla="val 16667"/>
              </a:avLst>
            </a:prstGeom>
            <a:gradFill rotWithShape="1">
              <a:gsLst>
                <a:gs pos="0">
                  <a:schemeClr val="bg1"/>
                </a:gs>
                <a:gs pos="100000">
                  <a:srgbClr val="FFFFCC"/>
                </a:gs>
              </a:gsLst>
              <a:path path="shape">
                <a:fillToRect l="50000" t="50000" r="50000" b="50000"/>
              </a:path>
            </a:gradFill>
            <a:ln w="19050">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TW" altLang="en-US">
                <a:latin typeface="Times New Roman" pitchFamily="18" charset="0"/>
                <a:cs typeface="Times New Roman" pitchFamily="18" charset="0"/>
              </a:endParaRPr>
            </a:p>
          </p:txBody>
        </p:sp>
        <p:sp>
          <p:nvSpPr>
            <p:cNvPr id="17439" name="Text Box 11"/>
            <p:cNvSpPr txBox="1">
              <a:spLocks noChangeArrowheads="1"/>
            </p:cNvSpPr>
            <p:nvPr/>
          </p:nvSpPr>
          <p:spPr bwMode="auto">
            <a:xfrm>
              <a:off x="6084168" y="4573258"/>
              <a:ext cx="26481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algn="ctr" eaLnBrk="1" hangingPunct="1">
                <a:spcBef>
                  <a:spcPct val="50000"/>
                </a:spcBef>
              </a:pPr>
              <a:r>
                <a:rPr lang="en-US" altLang="zh-TW" sz="1400">
                  <a:solidFill>
                    <a:srgbClr val="A50021"/>
                  </a:solidFill>
                  <a:latin typeface="Times New Roman" pitchFamily="18" charset="0"/>
                  <a:ea typeface="標楷體" pitchFamily="65" charset="-120"/>
                  <a:cs typeface="Times New Roman" pitchFamily="18" charset="0"/>
                </a:rPr>
                <a:t>International amity</a:t>
              </a:r>
            </a:p>
          </p:txBody>
        </p:sp>
        <p:sp>
          <p:nvSpPr>
            <p:cNvPr id="17440" name="Line 12"/>
            <p:cNvSpPr>
              <a:spLocks noChangeShapeType="1"/>
            </p:cNvSpPr>
            <p:nvPr/>
          </p:nvSpPr>
          <p:spPr bwMode="auto">
            <a:xfrm>
              <a:off x="6061013" y="4869160"/>
              <a:ext cx="2664000" cy="0"/>
            </a:xfrm>
            <a:prstGeom prst="line">
              <a:avLst/>
            </a:prstGeom>
            <a:noFill/>
            <a:ln w="15240">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7441" name="Text Box 13"/>
            <p:cNvSpPr txBox="1">
              <a:spLocks noChangeArrowheads="1"/>
            </p:cNvSpPr>
            <p:nvPr/>
          </p:nvSpPr>
          <p:spPr bwMode="auto">
            <a:xfrm>
              <a:off x="6029388" y="4877521"/>
              <a:ext cx="2454275" cy="795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9388" indent="-179388" eaLnBrk="0" hangingPunct="0">
                <a:tabLst>
                  <a:tab pos="269875" algn="l"/>
                </a:tabLst>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tabLst>
                  <a:tab pos="269875" algn="l"/>
                </a:tabLst>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tabLst>
                  <a:tab pos="269875" algn="l"/>
                </a:tabLst>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tabLst>
                  <a:tab pos="269875" algn="l"/>
                </a:tabLst>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tabLst>
                  <a:tab pos="269875" algn="l"/>
                </a:tabLst>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tabLst>
                  <a:tab pos="269875" algn="l"/>
                </a:tabLs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tabLst>
                  <a:tab pos="269875" algn="l"/>
                </a:tabLs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tabLst>
                  <a:tab pos="269875" algn="l"/>
                </a:tabLs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tabLst>
                  <a:tab pos="269875" algn="l"/>
                </a:tabLst>
                <a:defRPr kumimoji="1" sz="1600" b="1">
                  <a:solidFill>
                    <a:schemeClr val="tx1"/>
                  </a:solidFill>
                  <a:latin typeface="Verdana" pitchFamily="34" charset="0"/>
                  <a:ea typeface="Arial Unicode MS" pitchFamily="34" charset="-120"/>
                  <a:cs typeface="Arial Unicode MS" pitchFamily="34" charset="-120"/>
                </a:defRPr>
              </a:lvl9pPr>
            </a:lstStyle>
            <a:p>
              <a:pPr eaLnBrk="1" hangingPunct="1">
                <a:lnSpc>
                  <a:spcPct val="90000"/>
                </a:lnSpc>
                <a:spcBef>
                  <a:spcPts val="50"/>
                </a:spcBef>
                <a:buClr>
                  <a:srgbClr val="0000CC"/>
                </a:buClr>
                <a:buFont typeface="Wingdings" pitchFamily="2" charset="2"/>
                <a:buChar char="Ø"/>
              </a:pPr>
              <a:r>
                <a:rPr lang="en-US" altLang="zh-TW" sz="1200" dirty="0">
                  <a:solidFill>
                    <a:srgbClr val="0000CC"/>
                  </a:solidFill>
                  <a:latin typeface="Times New Roman" pitchFamily="18" charset="0"/>
                  <a:ea typeface="標楷體" pitchFamily="65" charset="-120"/>
                  <a:cs typeface="Times New Roman" pitchFamily="18" charset="0"/>
                </a:rPr>
                <a:t>Expanding participation   </a:t>
              </a:r>
              <a:endParaRPr lang="en-US" altLang="zh-TW" sz="1200" dirty="0">
                <a:solidFill>
                  <a:srgbClr val="0000CC"/>
                </a:solidFill>
                <a:latin typeface="Times New Roman" pitchFamily="18" charset="0"/>
                <a:ea typeface="標楷體" pitchFamily="65" charset="-120"/>
                <a:cs typeface="Times New Roman" pitchFamily="18" charset="0"/>
                <a:sym typeface="Wingdings" pitchFamily="2" charset="2"/>
              </a:endParaRPr>
            </a:p>
            <a:p>
              <a:pPr eaLnBrk="1" hangingPunct="1">
                <a:lnSpc>
                  <a:spcPct val="90000"/>
                </a:lnSpc>
                <a:spcBef>
                  <a:spcPts val="50"/>
                </a:spcBef>
                <a:buClr>
                  <a:srgbClr val="0000CC"/>
                </a:buClr>
                <a:buFont typeface="Wingdings" pitchFamily="2" charset="2"/>
                <a:buChar char="Ø"/>
              </a:pPr>
              <a:r>
                <a:rPr lang="en-US" altLang="zh-TW" sz="1200" dirty="0">
                  <a:solidFill>
                    <a:srgbClr val="0000CC"/>
                  </a:solidFill>
                  <a:latin typeface="Times New Roman" pitchFamily="18" charset="0"/>
                  <a:ea typeface="標楷體" pitchFamily="65" charset="-120"/>
                  <a:cs typeface="Times New Roman" pitchFamily="18" charset="0"/>
                </a:rPr>
                <a:t>Humanitarian aid   </a:t>
              </a:r>
              <a:endParaRPr lang="en-US" altLang="zh-TW" sz="1200" dirty="0">
                <a:solidFill>
                  <a:srgbClr val="0000CC"/>
                </a:solidFill>
                <a:latin typeface="Times New Roman" pitchFamily="18" charset="0"/>
                <a:ea typeface="標楷體" pitchFamily="65" charset="-120"/>
                <a:cs typeface="Times New Roman" pitchFamily="18" charset="0"/>
                <a:sym typeface="Wingdings" pitchFamily="2" charset="2"/>
              </a:endParaRPr>
            </a:p>
            <a:p>
              <a:pPr eaLnBrk="1" hangingPunct="1">
                <a:lnSpc>
                  <a:spcPct val="90000"/>
                </a:lnSpc>
                <a:spcBef>
                  <a:spcPts val="50"/>
                </a:spcBef>
                <a:buClr>
                  <a:srgbClr val="0000CC"/>
                </a:buClr>
                <a:buFont typeface="Wingdings" pitchFamily="2" charset="2"/>
                <a:buChar char="Ø"/>
              </a:pPr>
              <a:r>
                <a:rPr lang="en-US" altLang="zh-TW" sz="1200" dirty="0" smtClean="0">
                  <a:solidFill>
                    <a:srgbClr val="0000CC"/>
                  </a:solidFill>
                  <a:latin typeface="Times New Roman" pitchFamily="18" charset="0"/>
                  <a:ea typeface="標楷體" pitchFamily="65" charset="-120"/>
                  <a:cs typeface="Times New Roman" pitchFamily="18" charset="0"/>
                </a:rPr>
                <a:t>Cultural </a:t>
              </a:r>
              <a:r>
                <a:rPr lang="en-US" altLang="zh-TW" sz="1200" dirty="0">
                  <a:solidFill>
                    <a:srgbClr val="0000CC"/>
                  </a:solidFill>
                  <a:latin typeface="Times New Roman" pitchFamily="18" charset="0"/>
                  <a:ea typeface="標楷體" pitchFamily="65" charset="-120"/>
                  <a:cs typeface="Times New Roman" pitchFamily="18" charset="0"/>
                </a:rPr>
                <a:t>exchanges</a:t>
              </a:r>
            </a:p>
            <a:p>
              <a:pPr eaLnBrk="1" hangingPunct="1">
                <a:lnSpc>
                  <a:spcPct val="90000"/>
                </a:lnSpc>
                <a:spcBef>
                  <a:spcPts val="50"/>
                </a:spcBef>
                <a:buClr>
                  <a:srgbClr val="0000CC"/>
                </a:buClr>
                <a:buFont typeface="Wingdings" pitchFamily="2" charset="2"/>
                <a:buChar char="Ø"/>
              </a:pPr>
              <a:r>
                <a:rPr lang="en-US" altLang="zh-TW" sz="1200" dirty="0" smtClean="0">
                  <a:solidFill>
                    <a:srgbClr val="0000CC"/>
                  </a:solidFill>
                  <a:latin typeface="Times New Roman" pitchFamily="18" charset="0"/>
                  <a:ea typeface="標楷體" pitchFamily="65" charset="-120"/>
                  <a:cs typeface="Times New Roman" pitchFamily="18" charset="0"/>
                </a:rPr>
                <a:t>Upgrading </a:t>
              </a:r>
              <a:r>
                <a:rPr lang="en-US" altLang="zh-TW" sz="1200" dirty="0">
                  <a:solidFill>
                    <a:srgbClr val="0000CC"/>
                  </a:solidFill>
                  <a:latin typeface="Times New Roman" pitchFamily="18" charset="0"/>
                  <a:ea typeface="標楷體" pitchFamily="65" charset="-120"/>
                  <a:cs typeface="Times New Roman" pitchFamily="18" charset="0"/>
                </a:rPr>
                <a:t>tourism</a:t>
              </a:r>
            </a:p>
          </p:txBody>
        </p:sp>
      </p:grpSp>
      <p:grpSp>
        <p:nvGrpSpPr>
          <p:cNvPr id="17433" name="群組 12"/>
          <p:cNvGrpSpPr>
            <a:grpSpLocks/>
          </p:cNvGrpSpPr>
          <p:nvPr/>
        </p:nvGrpSpPr>
        <p:grpSpPr bwMode="auto">
          <a:xfrm>
            <a:off x="517525" y="714375"/>
            <a:ext cx="2719388" cy="1442923"/>
            <a:chOff x="517500" y="714470"/>
            <a:chExt cx="2719413" cy="1442779"/>
          </a:xfrm>
        </p:grpSpPr>
        <p:sp>
          <p:nvSpPr>
            <p:cNvPr id="17434" name="AutoShape 10"/>
            <p:cNvSpPr>
              <a:spLocks noChangeArrowheads="1"/>
            </p:cNvSpPr>
            <p:nvPr/>
          </p:nvSpPr>
          <p:spPr bwMode="auto">
            <a:xfrm>
              <a:off x="567361" y="714470"/>
              <a:ext cx="2662365" cy="1440000"/>
            </a:xfrm>
            <a:prstGeom prst="roundRect">
              <a:avLst>
                <a:gd name="adj" fmla="val 16667"/>
              </a:avLst>
            </a:prstGeom>
            <a:gradFill rotWithShape="1">
              <a:gsLst>
                <a:gs pos="0">
                  <a:schemeClr val="bg1"/>
                </a:gs>
                <a:gs pos="100000">
                  <a:srgbClr val="FFFFCC"/>
                </a:gs>
              </a:gsLst>
              <a:path path="shape">
                <a:fillToRect l="50000" t="50000" r="50000" b="50000"/>
              </a:path>
            </a:gradFill>
            <a:ln w="19050">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TW" altLang="en-US">
                <a:latin typeface="Times New Roman" pitchFamily="18" charset="0"/>
                <a:cs typeface="Times New Roman" pitchFamily="18" charset="0"/>
              </a:endParaRPr>
            </a:p>
          </p:txBody>
        </p:sp>
        <p:sp>
          <p:nvSpPr>
            <p:cNvPr id="17435" name="Text Box 11"/>
            <p:cNvSpPr txBox="1">
              <a:spLocks noChangeArrowheads="1"/>
            </p:cNvSpPr>
            <p:nvPr/>
          </p:nvSpPr>
          <p:spPr bwMode="auto">
            <a:xfrm>
              <a:off x="517500" y="716446"/>
              <a:ext cx="271941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algn="ctr" eaLnBrk="1" hangingPunct="1">
                <a:spcBef>
                  <a:spcPct val="50000"/>
                </a:spcBef>
              </a:pPr>
              <a:r>
                <a:rPr lang="en-US" altLang="zh-TW" sz="1400">
                  <a:solidFill>
                    <a:srgbClr val="A50021"/>
                  </a:solidFill>
                  <a:latin typeface="Times New Roman" pitchFamily="18" charset="0"/>
                  <a:ea typeface="標楷體" pitchFamily="65" charset="-120"/>
                  <a:cs typeface="Times New Roman" pitchFamily="18" charset="0"/>
                </a:rPr>
                <a:t>Vigorous economy</a:t>
              </a:r>
            </a:p>
          </p:txBody>
        </p:sp>
        <p:sp>
          <p:nvSpPr>
            <p:cNvPr id="17436" name="Text Box 13"/>
            <p:cNvSpPr txBox="1">
              <a:spLocks noChangeArrowheads="1"/>
            </p:cNvSpPr>
            <p:nvPr/>
          </p:nvSpPr>
          <p:spPr bwMode="auto">
            <a:xfrm>
              <a:off x="659818" y="1003715"/>
              <a:ext cx="2376264" cy="1153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9388" indent="-179388" eaLnBrk="0" hangingPunct="0">
                <a:tabLst>
                  <a:tab pos="269875" algn="l"/>
                </a:tabLst>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tabLst>
                  <a:tab pos="269875" algn="l"/>
                </a:tabLst>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tabLst>
                  <a:tab pos="269875" algn="l"/>
                </a:tabLst>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tabLst>
                  <a:tab pos="269875" algn="l"/>
                </a:tabLst>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tabLst>
                  <a:tab pos="269875" algn="l"/>
                </a:tabLst>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tabLst>
                  <a:tab pos="269875" algn="l"/>
                </a:tabLs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tabLst>
                  <a:tab pos="269875" algn="l"/>
                </a:tabLs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tabLst>
                  <a:tab pos="269875" algn="l"/>
                </a:tabLs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tabLst>
                  <a:tab pos="269875" algn="l"/>
                </a:tabLst>
                <a:defRPr kumimoji="1" sz="1600" b="1">
                  <a:solidFill>
                    <a:schemeClr val="tx1"/>
                  </a:solidFill>
                  <a:latin typeface="Verdana" pitchFamily="34" charset="0"/>
                  <a:ea typeface="Arial Unicode MS" pitchFamily="34" charset="-120"/>
                  <a:cs typeface="Arial Unicode MS" pitchFamily="34" charset="-120"/>
                </a:defRPr>
              </a:lvl9pPr>
            </a:lstStyle>
            <a:p>
              <a:pPr eaLnBrk="1" hangingPunct="1">
                <a:lnSpc>
                  <a:spcPct val="90000"/>
                </a:lnSpc>
                <a:spcBef>
                  <a:spcPts val="50"/>
                </a:spcBef>
                <a:buClr>
                  <a:srgbClr val="0000CC"/>
                </a:buClr>
                <a:buFont typeface="Wingdings" pitchFamily="2" charset="2"/>
                <a:buChar char="Ø"/>
              </a:pPr>
              <a:r>
                <a:rPr lang="en-US" altLang="zh-TW" sz="1200" dirty="0">
                  <a:solidFill>
                    <a:srgbClr val="0000CC"/>
                  </a:solidFill>
                  <a:latin typeface="Times New Roman" pitchFamily="18" charset="0"/>
                  <a:ea typeface="標楷體" pitchFamily="65" charset="-120"/>
                  <a:cs typeface="Times New Roman" pitchFamily="18" charset="0"/>
                </a:rPr>
                <a:t>Openness &amp; global positioning </a:t>
              </a:r>
            </a:p>
            <a:p>
              <a:pPr eaLnBrk="1" hangingPunct="1">
                <a:lnSpc>
                  <a:spcPct val="90000"/>
                </a:lnSpc>
                <a:spcBef>
                  <a:spcPts val="50"/>
                </a:spcBef>
                <a:buClr>
                  <a:srgbClr val="0000CC"/>
                </a:buClr>
                <a:buFont typeface="Wingdings" pitchFamily="2" charset="2"/>
                <a:buChar char="Ø"/>
              </a:pPr>
              <a:r>
                <a:rPr lang="en-US" altLang="zh-TW" sz="1200" dirty="0">
                  <a:solidFill>
                    <a:srgbClr val="0000CC"/>
                  </a:solidFill>
                  <a:latin typeface="Times New Roman" pitchFamily="18" charset="0"/>
                  <a:ea typeface="標楷體" pitchFamily="65" charset="-120"/>
                  <a:cs typeface="Times New Roman" pitchFamily="18" charset="0"/>
                </a:rPr>
                <a:t>S&amp;T innovation   </a:t>
              </a:r>
              <a:r>
                <a:rPr lang="en-US" altLang="zh-TW" sz="1200" dirty="0">
                  <a:solidFill>
                    <a:srgbClr val="0000CC"/>
                  </a:solidFill>
                  <a:latin typeface="Times New Roman" pitchFamily="18" charset="0"/>
                  <a:ea typeface="標楷體" pitchFamily="65" charset="-120"/>
                  <a:cs typeface="Times New Roman" pitchFamily="18" charset="0"/>
                  <a:sym typeface="Wingdings" pitchFamily="2" charset="2"/>
                </a:rPr>
                <a:t> </a:t>
              </a:r>
            </a:p>
            <a:p>
              <a:pPr eaLnBrk="1" hangingPunct="1">
                <a:lnSpc>
                  <a:spcPct val="90000"/>
                </a:lnSpc>
                <a:spcBef>
                  <a:spcPts val="50"/>
                </a:spcBef>
                <a:buClr>
                  <a:srgbClr val="0000CC"/>
                </a:buClr>
                <a:buFont typeface="Wingdings" pitchFamily="2" charset="2"/>
                <a:buChar char="Ø"/>
              </a:pPr>
              <a:r>
                <a:rPr lang="en-US" altLang="zh-TW" sz="1200" dirty="0">
                  <a:solidFill>
                    <a:srgbClr val="0000CC"/>
                  </a:solidFill>
                  <a:latin typeface="Times New Roman" pitchFamily="18" charset="0"/>
                  <a:ea typeface="標楷體" pitchFamily="65" charset="-120"/>
                  <a:cs typeface="Times New Roman" pitchFamily="18" charset="0"/>
                </a:rPr>
                <a:t>LOHAS agriculture</a:t>
              </a:r>
              <a:endParaRPr lang="en-US" altLang="zh-TW" sz="1200" dirty="0" smtClean="0">
                <a:solidFill>
                  <a:srgbClr val="0000CC"/>
                </a:solidFill>
                <a:latin typeface="Times New Roman" pitchFamily="18" charset="0"/>
                <a:ea typeface="標楷體" pitchFamily="65" charset="-120"/>
                <a:cs typeface="Times New Roman" pitchFamily="18" charset="0"/>
                <a:sym typeface="Wingdings" pitchFamily="2" charset="2"/>
              </a:endParaRPr>
            </a:p>
            <a:p>
              <a:pPr eaLnBrk="1" hangingPunct="1">
                <a:lnSpc>
                  <a:spcPct val="90000"/>
                </a:lnSpc>
                <a:spcBef>
                  <a:spcPts val="50"/>
                </a:spcBef>
                <a:buClr>
                  <a:srgbClr val="0000CC"/>
                </a:buClr>
                <a:buFont typeface="Wingdings" pitchFamily="2" charset="2"/>
                <a:buChar char="Ø"/>
              </a:pPr>
              <a:r>
                <a:rPr lang="en-US" altLang="zh-TW" sz="1200" dirty="0" smtClean="0">
                  <a:solidFill>
                    <a:srgbClr val="0000CC"/>
                  </a:solidFill>
                  <a:latin typeface="Times New Roman" pitchFamily="18" charset="0"/>
                  <a:ea typeface="標楷體" pitchFamily="65" charset="-120"/>
                  <a:cs typeface="Times New Roman" pitchFamily="18" charset="0"/>
                  <a:sym typeface="Wingdings" pitchFamily="2" charset="2"/>
                </a:rPr>
                <a:t>Structural </a:t>
              </a:r>
              <a:r>
                <a:rPr lang="en-US" altLang="zh-TW" sz="1200" dirty="0">
                  <a:solidFill>
                    <a:srgbClr val="0000CC"/>
                  </a:solidFill>
                  <a:latin typeface="Times New Roman" pitchFamily="18" charset="0"/>
                  <a:ea typeface="標楷體" pitchFamily="65" charset="-120"/>
                  <a:cs typeface="Times New Roman" pitchFamily="18" charset="0"/>
                  <a:sym typeface="Wingdings" pitchFamily="2" charset="2"/>
                </a:rPr>
                <a:t>adjustment</a:t>
              </a:r>
              <a:endParaRPr lang="en-US" altLang="zh-TW" sz="1200" dirty="0">
                <a:solidFill>
                  <a:srgbClr val="0000CC"/>
                </a:solidFill>
                <a:latin typeface="Times New Roman" pitchFamily="18" charset="0"/>
                <a:ea typeface="標楷體" pitchFamily="65" charset="-120"/>
                <a:cs typeface="Times New Roman" pitchFamily="18" charset="0"/>
              </a:endParaRPr>
            </a:p>
            <a:p>
              <a:pPr eaLnBrk="1" hangingPunct="1">
                <a:lnSpc>
                  <a:spcPct val="90000"/>
                </a:lnSpc>
                <a:spcBef>
                  <a:spcPts val="50"/>
                </a:spcBef>
                <a:buClr>
                  <a:srgbClr val="0000CC"/>
                </a:buClr>
                <a:buFont typeface="Wingdings" pitchFamily="2" charset="2"/>
                <a:buChar char="Ø"/>
              </a:pPr>
              <a:r>
                <a:rPr lang="en-US" altLang="zh-TW" sz="1200" dirty="0" smtClean="0">
                  <a:solidFill>
                    <a:srgbClr val="0000CC"/>
                  </a:solidFill>
                  <a:latin typeface="Times New Roman" pitchFamily="18" charset="0"/>
                  <a:ea typeface="標楷體" pitchFamily="65" charset="-120"/>
                  <a:cs typeface="Times New Roman" pitchFamily="18" charset="0"/>
                </a:rPr>
                <a:t>Promoting </a:t>
              </a:r>
              <a:r>
                <a:rPr lang="en-US" altLang="zh-TW" sz="1200" dirty="0">
                  <a:solidFill>
                    <a:srgbClr val="0000CC"/>
                  </a:solidFill>
                  <a:latin typeface="Times New Roman" pitchFamily="18" charset="0"/>
                  <a:ea typeface="標楷體" pitchFamily="65" charset="-120"/>
                  <a:cs typeface="Times New Roman" pitchFamily="18" charset="0"/>
                </a:rPr>
                <a:t>employment</a:t>
              </a:r>
            </a:p>
            <a:p>
              <a:pPr eaLnBrk="1" hangingPunct="1">
                <a:lnSpc>
                  <a:spcPct val="90000"/>
                </a:lnSpc>
                <a:spcBef>
                  <a:spcPts val="50"/>
                </a:spcBef>
                <a:buClr>
                  <a:srgbClr val="0000CC"/>
                </a:buClr>
                <a:buFont typeface="Wingdings" pitchFamily="2" charset="2"/>
                <a:buChar char="Ø"/>
              </a:pPr>
              <a:r>
                <a:rPr lang="en-US" altLang="zh-TW" sz="1200" dirty="0" smtClean="0">
                  <a:solidFill>
                    <a:srgbClr val="0000CC"/>
                  </a:solidFill>
                  <a:latin typeface="Times New Roman" pitchFamily="18" charset="0"/>
                  <a:ea typeface="標楷體" pitchFamily="65" charset="-120"/>
                  <a:cs typeface="Times New Roman" pitchFamily="18" charset="0"/>
                </a:rPr>
                <a:t>Stabilizing </a:t>
              </a:r>
              <a:r>
                <a:rPr lang="en-US" altLang="zh-TW" sz="1200" dirty="0">
                  <a:solidFill>
                    <a:srgbClr val="0000CC"/>
                  </a:solidFill>
                  <a:latin typeface="Times New Roman" pitchFamily="18" charset="0"/>
                  <a:ea typeface="標楷體" pitchFamily="65" charset="-120"/>
                  <a:cs typeface="Times New Roman" pitchFamily="18" charset="0"/>
                </a:rPr>
                <a:t>prices</a:t>
              </a:r>
            </a:p>
          </p:txBody>
        </p:sp>
        <p:sp>
          <p:nvSpPr>
            <p:cNvPr id="17437" name="Line 12"/>
            <p:cNvSpPr>
              <a:spLocks noChangeShapeType="1"/>
            </p:cNvSpPr>
            <p:nvPr/>
          </p:nvSpPr>
          <p:spPr bwMode="auto">
            <a:xfrm>
              <a:off x="563302" y="1005236"/>
              <a:ext cx="2664000" cy="0"/>
            </a:xfrm>
            <a:prstGeom prst="line">
              <a:avLst/>
            </a:prstGeom>
            <a:noFill/>
            <a:ln w="15240">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grpSp>
      <p:grpSp>
        <p:nvGrpSpPr>
          <p:cNvPr id="66" name="群組 65"/>
          <p:cNvGrpSpPr/>
          <p:nvPr/>
        </p:nvGrpSpPr>
        <p:grpSpPr>
          <a:xfrm>
            <a:off x="3416860" y="1639817"/>
            <a:ext cx="2307268" cy="2196562"/>
            <a:chOff x="3426456" y="1772730"/>
            <a:chExt cx="3027706" cy="2575541"/>
          </a:xfrm>
        </p:grpSpPr>
        <p:sp>
          <p:nvSpPr>
            <p:cNvPr id="67" name="文字方塊 66"/>
            <p:cNvSpPr txBox="1"/>
            <p:nvPr/>
          </p:nvSpPr>
          <p:spPr>
            <a:xfrm>
              <a:off x="4115862" y="1772730"/>
              <a:ext cx="2338300" cy="505229"/>
            </a:xfrm>
            <a:prstGeom prst="rect">
              <a:avLst/>
            </a:prstGeom>
            <a:noFill/>
          </p:spPr>
          <p:txBody>
            <a:bodyPr wrap="square" rtlCol="0">
              <a:spAutoFit/>
            </a:bodyPr>
            <a:lstStyle/>
            <a:p>
              <a:r>
                <a:rPr lang="en-US" altLang="zh-TW" sz="2200" b="0" i="1" dirty="0">
                  <a:solidFill>
                    <a:srgbClr val="0000FF"/>
                  </a:solidFill>
                  <a:effectLst>
                    <a:outerShdw blurRad="38100" dist="38100" dir="2700000" algn="tl">
                      <a:srgbClr val="000000"/>
                    </a:outerShdw>
                  </a:effectLst>
                  <a:latin typeface="Calibri" pitchFamily="34" charset="0"/>
                  <a:ea typeface="標楷體" pitchFamily="65" charset="-120"/>
                </a:rPr>
                <a:t>Happy Taiwan</a:t>
              </a:r>
              <a:endParaRPr lang="zh-TW" altLang="en-US" sz="2200" b="0" i="1" dirty="0">
                <a:solidFill>
                  <a:srgbClr val="0000FF"/>
                </a:solidFill>
                <a:effectLst>
                  <a:outerShdw blurRad="38100" dist="38100" dir="2700000" algn="tl">
                    <a:srgbClr val="000000"/>
                  </a:outerShdw>
                </a:effectLst>
                <a:latin typeface="Calibri" pitchFamily="34" charset="0"/>
                <a:ea typeface="標楷體" pitchFamily="65" charset="-120"/>
              </a:endParaRPr>
            </a:p>
          </p:txBody>
        </p:sp>
        <p:sp>
          <p:nvSpPr>
            <p:cNvPr id="68" name="文字方塊 67"/>
            <p:cNvSpPr txBox="1"/>
            <p:nvPr/>
          </p:nvSpPr>
          <p:spPr>
            <a:xfrm>
              <a:off x="3619393" y="2266403"/>
              <a:ext cx="2389027" cy="505229"/>
            </a:xfrm>
            <a:prstGeom prst="rect">
              <a:avLst/>
            </a:prstGeom>
            <a:noFill/>
          </p:spPr>
          <p:txBody>
            <a:bodyPr wrap="square" rtlCol="0">
              <a:spAutoFit/>
            </a:bodyPr>
            <a:lstStyle/>
            <a:p>
              <a:pPr algn="ctr"/>
              <a:r>
                <a:rPr lang="en-US" altLang="zh-TW" sz="2200" b="0" i="1" dirty="0" smtClean="0">
                  <a:solidFill>
                    <a:srgbClr val="0000FF"/>
                  </a:solidFill>
                  <a:effectLst>
                    <a:outerShdw blurRad="38100" dist="38100" dir="2700000" algn="tl">
                      <a:srgbClr val="000000"/>
                    </a:outerShdw>
                  </a:effectLst>
                  <a:latin typeface="Calibri" pitchFamily="34" charset="0"/>
                  <a:ea typeface="標楷體" pitchFamily="65" charset="-120"/>
                </a:rPr>
                <a:t>attaining</a:t>
              </a:r>
              <a:endParaRPr lang="zh-TW" altLang="en-US" sz="2200" b="0" i="1" dirty="0">
                <a:solidFill>
                  <a:srgbClr val="A50021"/>
                </a:solidFill>
                <a:effectLst>
                  <a:outerShdw blurRad="38100" dist="38100" dir="2700000" algn="tl">
                    <a:srgbClr val="000000"/>
                  </a:outerShdw>
                </a:effectLst>
                <a:latin typeface="Calibri" pitchFamily="34" charset="0"/>
                <a:ea typeface="標楷體" pitchFamily="65" charset="-120"/>
              </a:endParaRPr>
            </a:p>
          </p:txBody>
        </p:sp>
        <p:sp>
          <p:nvSpPr>
            <p:cNvPr id="69" name="文字方塊 68"/>
            <p:cNvSpPr txBox="1"/>
            <p:nvPr/>
          </p:nvSpPr>
          <p:spPr>
            <a:xfrm>
              <a:off x="3430410" y="3279584"/>
              <a:ext cx="2575193" cy="505229"/>
            </a:xfrm>
            <a:prstGeom prst="rect">
              <a:avLst/>
            </a:prstGeom>
            <a:noFill/>
          </p:spPr>
          <p:txBody>
            <a:bodyPr wrap="square" rtlCol="0">
              <a:spAutoFit/>
            </a:bodyPr>
            <a:lstStyle/>
            <a:p>
              <a:r>
                <a:rPr lang="en-US" altLang="zh-TW" sz="2200" b="0" i="1" dirty="0" smtClean="0">
                  <a:solidFill>
                    <a:srgbClr val="FF00FF"/>
                  </a:solidFill>
                  <a:effectLst>
                    <a:outerShdw blurRad="38100" dist="38100" dir="2700000" algn="tl">
                      <a:srgbClr val="000000"/>
                    </a:outerShdw>
                  </a:effectLst>
                  <a:latin typeface="Calibri" pitchFamily="34" charset="0"/>
                  <a:ea typeface="標楷體" pitchFamily="65" charset="-120"/>
                </a:rPr>
                <a:t>harmony</a:t>
              </a:r>
              <a:r>
                <a:rPr lang="en-US" altLang="zh-TW" sz="2200" b="0" i="1" dirty="0" smtClean="0">
                  <a:solidFill>
                    <a:srgbClr val="006600"/>
                  </a:solidFill>
                  <a:effectLst>
                    <a:outerShdw blurRad="38100" dist="38100" dir="2700000" algn="tl">
                      <a:srgbClr val="000000"/>
                    </a:outerShdw>
                  </a:effectLst>
                  <a:latin typeface="Calibri" pitchFamily="34" charset="0"/>
                  <a:ea typeface="標楷體" pitchFamily="65" charset="-120"/>
                </a:rPr>
                <a:t> </a:t>
              </a:r>
              <a:r>
                <a:rPr lang="en-US" altLang="zh-TW" sz="2200" b="0" i="1" dirty="0">
                  <a:solidFill>
                    <a:srgbClr val="0000FF"/>
                  </a:solidFill>
                  <a:effectLst>
                    <a:outerShdw blurRad="38100" dist="38100" dir="2700000" algn="tl">
                      <a:srgbClr val="000000"/>
                    </a:outerShdw>
                  </a:effectLst>
                  <a:latin typeface="Calibri" pitchFamily="34" charset="0"/>
                  <a:ea typeface="標楷體" pitchFamily="65" charset="-120"/>
                </a:rPr>
                <a:t>and</a:t>
              </a:r>
              <a:endParaRPr lang="zh-TW" altLang="en-US" sz="2200" b="0" i="1" dirty="0">
                <a:solidFill>
                  <a:srgbClr val="0000FF"/>
                </a:solidFill>
                <a:effectLst>
                  <a:outerShdw blurRad="38100" dist="38100" dir="2700000" algn="tl">
                    <a:srgbClr val="000000"/>
                  </a:outerShdw>
                </a:effectLst>
                <a:latin typeface="Calibri" pitchFamily="34" charset="0"/>
                <a:ea typeface="標楷體" pitchFamily="65" charset="-120"/>
              </a:endParaRPr>
            </a:p>
          </p:txBody>
        </p:sp>
        <p:sp>
          <p:nvSpPr>
            <p:cNvPr id="70" name="文字方塊 69"/>
            <p:cNvSpPr txBox="1"/>
            <p:nvPr/>
          </p:nvSpPr>
          <p:spPr>
            <a:xfrm>
              <a:off x="3426456" y="3843042"/>
              <a:ext cx="2389028" cy="505229"/>
            </a:xfrm>
            <a:prstGeom prst="rect">
              <a:avLst/>
            </a:prstGeom>
            <a:noFill/>
          </p:spPr>
          <p:txBody>
            <a:bodyPr wrap="square" rtlCol="0">
              <a:spAutoFit/>
            </a:bodyPr>
            <a:lstStyle/>
            <a:p>
              <a:r>
                <a:rPr lang="en-US" altLang="zh-TW" sz="2200" b="0" i="1" dirty="0" smtClean="0">
                  <a:solidFill>
                    <a:srgbClr val="006600"/>
                  </a:solidFill>
                  <a:effectLst>
                    <a:outerShdw blurRad="38100" dist="38100" dir="2700000" algn="tl">
                      <a:srgbClr val="000000"/>
                    </a:outerShdw>
                  </a:effectLst>
                  <a:latin typeface="Calibri" pitchFamily="34" charset="0"/>
                  <a:ea typeface="標楷體" pitchFamily="65" charset="-120"/>
                </a:rPr>
                <a:t>sustainability</a:t>
              </a:r>
              <a:endParaRPr lang="zh-TW" altLang="en-US" sz="2200" b="0" i="1" dirty="0">
                <a:solidFill>
                  <a:srgbClr val="006600"/>
                </a:solidFill>
                <a:effectLst>
                  <a:outerShdw blurRad="38100" dist="38100" dir="2700000" algn="tl">
                    <a:srgbClr val="000000"/>
                  </a:outerShdw>
                </a:effectLst>
                <a:latin typeface="Calibri" pitchFamily="34" charset="0"/>
                <a:ea typeface="標楷體" pitchFamily="65" charset="-120"/>
              </a:endParaRPr>
            </a:p>
          </p:txBody>
        </p:sp>
        <p:sp>
          <p:nvSpPr>
            <p:cNvPr id="71" name="文字方塊 70"/>
            <p:cNvSpPr txBox="1"/>
            <p:nvPr/>
          </p:nvSpPr>
          <p:spPr>
            <a:xfrm>
              <a:off x="3635896" y="2774354"/>
              <a:ext cx="2389028" cy="505229"/>
            </a:xfrm>
            <a:prstGeom prst="rect">
              <a:avLst/>
            </a:prstGeom>
            <a:noFill/>
          </p:spPr>
          <p:txBody>
            <a:bodyPr wrap="square" rtlCol="0">
              <a:spAutoFit/>
            </a:bodyPr>
            <a:lstStyle/>
            <a:p>
              <a:pPr algn="ctr"/>
              <a:r>
                <a:rPr lang="en-US" altLang="zh-TW" sz="2200" b="0" i="1" dirty="0" smtClean="0">
                  <a:solidFill>
                    <a:srgbClr val="A50021"/>
                  </a:solidFill>
                  <a:effectLst>
                    <a:outerShdw blurRad="38100" dist="38100" dir="2700000" algn="tl">
                      <a:srgbClr val="000000"/>
                    </a:outerShdw>
                  </a:effectLst>
                  <a:latin typeface="Calibri" pitchFamily="34" charset="0"/>
                  <a:ea typeface="標楷體" pitchFamily="65" charset="-120"/>
                </a:rPr>
                <a:t>prosperity</a:t>
              </a:r>
              <a:r>
                <a:rPr lang="en-US" altLang="zh-TW" sz="2200" b="0" i="1" dirty="0">
                  <a:solidFill>
                    <a:srgbClr val="A50021"/>
                  </a:solidFill>
                  <a:effectLst>
                    <a:outerShdw blurRad="38100" dist="38100" dir="2700000" algn="tl">
                      <a:srgbClr val="000000"/>
                    </a:outerShdw>
                  </a:effectLst>
                  <a:latin typeface="Calibri" pitchFamily="34" charset="0"/>
                  <a:ea typeface="標楷體" pitchFamily="65" charset="-120"/>
                </a:rPr>
                <a:t>, </a:t>
              </a:r>
              <a:endParaRPr lang="zh-TW" altLang="en-US" sz="2200" b="0" i="1" dirty="0">
                <a:solidFill>
                  <a:srgbClr val="A50021"/>
                </a:solidFill>
                <a:effectLst>
                  <a:outerShdw blurRad="38100" dist="38100" dir="2700000" algn="tl">
                    <a:srgbClr val="000000"/>
                  </a:outerShdw>
                </a:effectLst>
                <a:latin typeface="Calibri" pitchFamily="34" charset="0"/>
                <a:ea typeface="標楷體" pitchFamily="65" charset="-120"/>
              </a:endParaRPr>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5"/>
          <p:cNvSpPr>
            <a:spLocks noChangeArrowheads="1"/>
          </p:cNvSpPr>
          <p:nvPr/>
        </p:nvSpPr>
        <p:spPr bwMode="auto">
          <a:xfrm>
            <a:off x="103188" y="454025"/>
            <a:ext cx="8910637" cy="6164263"/>
          </a:xfrm>
          <a:prstGeom prst="foldedCorner">
            <a:avLst>
              <a:gd name="adj" fmla="val 6139"/>
            </a:avLst>
          </a:prstGeom>
          <a:gradFill rotWithShape="1">
            <a:gsLst>
              <a:gs pos="0">
                <a:srgbClr val="FFFF99"/>
              </a:gs>
              <a:gs pos="50000">
                <a:srgbClr val="FFFFFF"/>
              </a:gs>
              <a:gs pos="100000">
                <a:srgbClr val="FFFF99"/>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17961" dir="2700000" algn="ctr" rotWithShape="0">
                    <a:srgbClr val="99995C">
                      <a:alpha val="74997"/>
                    </a:srgbClr>
                  </a:outerShdw>
                </a:effectLst>
              </a14:hiddenEffects>
            </a:ext>
          </a:extLst>
        </p:spPr>
        <p:txBody>
          <a:bodyPr wrap="none" tIns="118800"/>
          <a:lstStyle/>
          <a:p>
            <a:pPr>
              <a:lnSpc>
                <a:spcPct val="900000"/>
              </a:lnSpc>
              <a:buFont typeface="Wingdings" pitchFamily="2" charset="2"/>
              <a:buChar char="Ø"/>
            </a:pPr>
            <a:endParaRPr lang="en-US" altLang="zh-TW">
              <a:solidFill>
                <a:srgbClr val="000099"/>
              </a:solidFill>
              <a:latin typeface="Times New Roman" pitchFamily="18" charset="0"/>
              <a:ea typeface="華康超明體" pitchFamily="49" charset="-120"/>
            </a:endParaRPr>
          </a:p>
        </p:txBody>
      </p:sp>
      <p:sp>
        <p:nvSpPr>
          <p:cNvPr id="18435" name="AutoShape 19"/>
          <p:cNvSpPr>
            <a:spLocks noChangeArrowheads="1"/>
          </p:cNvSpPr>
          <p:nvPr/>
        </p:nvSpPr>
        <p:spPr bwMode="auto">
          <a:xfrm>
            <a:off x="1776413" y="1295400"/>
            <a:ext cx="7113587" cy="2205038"/>
          </a:xfrm>
          <a:prstGeom prst="roundRect">
            <a:avLst>
              <a:gd name="adj" fmla="val 16667"/>
            </a:avLst>
          </a:prstGeom>
          <a:gradFill rotWithShape="1">
            <a:gsLst>
              <a:gs pos="0">
                <a:schemeClr val="bg1"/>
              </a:gs>
              <a:gs pos="100000">
                <a:srgbClr val="E1FFE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0" rIns="54000" bIns="0" anchor="ctr">
            <a:spAutoFit/>
          </a:bodyPr>
          <a:lstStyle/>
          <a:p>
            <a:pPr marL="174625" indent="-174625" algn="just">
              <a:lnSpc>
                <a:spcPct val="90000"/>
              </a:lnSpc>
              <a:buFont typeface="Wingdings" pitchFamily="2" charset="2"/>
              <a:buChar char="Ø"/>
            </a:pPr>
            <a:r>
              <a:rPr lang="en-US" altLang="zh-TW" sz="1200" b="0">
                <a:solidFill>
                  <a:srgbClr val="000099"/>
                </a:solidFill>
                <a:latin typeface="Times New Roman" pitchFamily="18" charset="0"/>
                <a:ea typeface="標楷體" pitchFamily="65" charset="-120"/>
                <a:cs typeface="Times New Roman" pitchFamily="18" charset="0"/>
              </a:rPr>
              <a:t>Actively negotiating and signing FTAs and ECAs with other countries, </a:t>
            </a:r>
            <a:r>
              <a:rPr lang="en-US" altLang="zh-TW" sz="1200" b="0">
                <a:solidFill>
                  <a:srgbClr val="800000"/>
                </a:solidFill>
                <a:latin typeface="Times New Roman" pitchFamily="18" charset="0"/>
                <a:ea typeface="標楷體" pitchFamily="65" charset="-120"/>
                <a:cs typeface="Times New Roman" pitchFamily="18" charset="0"/>
              </a:rPr>
              <a:t>carrying out the Free Economic Demonstration Zone plan, and gradually creating favorable conditions for joining the TPP.</a:t>
            </a:r>
            <a:endParaRPr lang="zh-TW" altLang="en-US" sz="1200" b="0">
              <a:solidFill>
                <a:srgbClr val="000099"/>
              </a:solidFill>
              <a:latin typeface="Times New Roman" pitchFamily="18" charset="0"/>
              <a:ea typeface="標楷體" pitchFamily="65" charset="-120"/>
              <a:cs typeface="Times New Roman" pitchFamily="18" charset="0"/>
            </a:endParaRPr>
          </a:p>
          <a:p>
            <a:pPr marL="174625" indent="-174625" algn="just">
              <a:lnSpc>
                <a:spcPct val="90000"/>
              </a:lnSpc>
              <a:buFont typeface="Wingdings" pitchFamily="2" charset="2"/>
              <a:buChar char="Ø"/>
            </a:pPr>
            <a:r>
              <a:rPr lang="en-US" altLang="zh-TW" sz="1200" b="0">
                <a:solidFill>
                  <a:srgbClr val="000099"/>
                </a:solidFill>
                <a:latin typeface="Times New Roman" pitchFamily="18" charset="0"/>
                <a:ea typeface="標楷體" pitchFamily="65" charset="-120"/>
                <a:cs typeface="Times New Roman" pitchFamily="18" charset="0"/>
              </a:rPr>
              <a:t>Pushing for the servicization of manufacturing industries, the technologization and internationalization of service industries, and the featurization of traditional industries, to achieve the modernization of traditional industries and the reformation of the industrial sector; </a:t>
            </a:r>
            <a:r>
              <a:rPr lang="en-US" altLang="zh-TW" sz="1200" b="0">
                <a:solidFill>
                  <a:srgbClr val="800000"/>
                </a:solidFill>
                <a:latin typeface="Times New Roman" pitchFamily="18" charset="0"/>
                <a:ea typeface="標楷體" pitchFamily="65" charset="-120"/>
                <a:cs typeface="Times New Roman" pitchFamily="18" charset="0"/>
              </a:rPr>
              <a:t>carrying out the Special Project to Deeply Cultivate Basic Industrial Technologies, to deepen R&amp;D in key technologies; </a:t>
            </a:r>
            <a:r>
              <a:rPr lang="en-US" altLang="zh-TW" sz="1200" b="0">
                <a:solidFill>
                  <a:srgbClr val="000099"/>
                </a:solidFill>
                <a:latin typeface="Times New Roman" pitchFamily="18" charset="0"/>
                <a:ea typeface="標楷體" pitchFamily="65" charset="-120"/>
                <a:cs typeface="Times New Roman" pitchFamily="18" charset="0"/>
              </a:rPr>
              <a:t>and setting up an Agricultural Technology Institute, to conduct innovative R&amp;D in agricultural technology. </a:t>
            </a:r>
            <a:endParaRPr lang="zh-TW" altLang="en-US" sz="1200" b="0">
              <a:solidFill>
                <a:srgbClr val="000099"/>
              </a:solidFill>
              <a:latin typeface="Times New Roman" pitchFamily="18" charset="0"/>
              <a:ea typeface="標楷體" pitchFamily="65" charset="-120"/>
              <a:cs typeface="Times New Roman" pitchFamily="18" charset="0"/>
            </a:endParaRPr>
          </a:p>
          <a:p>
            <a:pPr marL="174625" indent="-174625" algn="just">
              <a:lnSpc>
                <a:spcPct val="90000"/>
              </a:lnSpc>
              <a:buFont typeface="Wingdings" pitchFamily="2" charset="2"/>
              <a:buChar char="Ø"/>
            </a:pPr>
            <a:r>
              <a:rPr lang="en-US" altLang="zh-TW" sz="1200" b="0">
                <a:solidFill>
                  <a:srgbClr val="000099"/>
                </a:solidFill>
                <a:latin typeface="Times New Roman" pitchFamily="18" charset="0"/>
                <a:ea typeface="標楷體" pitchFamily="65" charset="-120"/>
                <a:cs typeface="Times New Roman" pitchFamily="18" charset="0"/>
              </a:rPr>
              <a:t>Periodically reviewing the basic wage, strengthening cultivation of key talent, providing diverse vocational training, and carrying out the Program to Narrow Gaps between Schooling, Training, Testing and Employment. </a:t>
            </a:r>
            <a:endParaRPr lang="zh-TW" altLang="en-US" sz="1200" b="0">
              <a:solidFill>
                <a:srgbClr val="000099"/>
              </a:solidFill>
              <a:latin typeface="Times New Roman" pitchFamily="18" charset="0"/>
              <a:ea typeface="標楷體" pitchFamily="65" charset="-120"/>
              <a:cs typeface="Times New Roman" pitchFamily="18" charset="0"/>
            </a:endParaRPr>
          </a:p>
          <a:p>
            <a:pPr marL="174625" indent="-174625" algn="just">
              <a:lnSpc>
                <a:spcPct val="90000"/>
              </a:lnSpc>
              <a:buFont typeface="Wingdings" pitchFamily="2" charset="2"/>
              <a:buChar char="Ø"/>
            </a:pPr>
            <a:r>
              <a:rPr lang="en-US" altLang="zh-TW" sz="1200" b="0">
                <a:solidFill>
                  <a:srgbClr val="800000"/>
                </a:solidFill>
                <a:latin typeface="Times New Roman" pitchFamily="18" charset="0"/>
                <a:ea typeface="標楷體" pitchFamily="65" charset="-120"/>
                <a:cs typeface="Times New Roman" pitchFamily="18" charset="0"/>
              </a:rPr>
              <a:t>Adopting appropriate monetary, credit and foreign exchange policies at the right times, building mechanisms for security of food, oil and important raw material supplies, and maintaining price stability. </a:t>
            </a:r>
            <a:endParaRPr lang="zh-TW" altLang="en-US" sz="1200" b="0">
              <a:solidFill>
                <a:srgbClr val="800000"/>
              </a:solidFill>
              <a:latin typeface="Times New Roman" pitchFamily="18" charset="0"/>
              <a:ea typeface="標楷體" pitchFamily="65" charset="-120"/>
              <a:cs typeface="Times New Roman" pitchFamily="18" charset="0"/>
            </a:endParaRPr>
          </a:p>
        </p:txBody>
      </p:sp>
      <p:sp>
        <p:nvSpPr>
          <p:cNvPr id="18436" name="AutoShape 20"/>
          <p:cNvSpPr>
            <a:spLocks noChangeArrowheads="1"/>
          </p:cNvSpPr>
          <p:nvPr/>
        </p:nvSpPr>
        <p:spPr bwMode="auto">
          <a:xfrm>
            <a:off x="279400" y="1912938"/>
            <a:ext cx="1216025" cy="642937"/>
          </a:xfrm>
          <a:prstGeom prst="roundRect">
            <a:avLst>
              <a:gd name="adj" fmla="val 16667"/>
            </a:avLst>
          </a:prstGeom>
          <a:gradFill rotWithShape="1">
            <a:gsLst>
              <a:gs pos="0">
                <a:schemeClr val="bg1"/>
              </a:gs>
              <a:gs pos="100000">
                <a:srgbClr val="FFDDFF"/>
              </a:gs>
            </a:gsLst>
            <a:path path="shape">
              <a:fillToRect l="50000" t="50000" r="50000" b="50000"/>
            </a:path>
          </a:gra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buFont typeface="Wingdings" pitchFamily="2" charset="2"/>
              <a:buNone/>
            </a:pPr>
            <a:r>
              <a:rPr lang="en-US" altLang="zh-TW">
                <a:solidFill>
                  <a:srgbClr val="003300"/>
                </a:solidFill>
                <a:latin typeface="Times New Roman" pitchFamily="18" charset="0"/>
                <a:ea typeface="標楷體" pitchFamily="65" charset="-120"/>
                <a:cs typeface="Times New Roman" pitchFamily="18" charset="0"/>
              </a:rPr>
              <a:t>Vigorous economy</a:t>
            </a:r>
          </a:p>
        </p:txBody>
      </p:sp>
      <p:sp>
        <p:nvSpPr>
          <p:cNvPr id="18437" name="AutoShape 24"/>
          <p:cNvSpPr>
            <a:spLocks noChangeArrowheads="1"/>
          </p:cNvSpPr>
          <p:nvPr/>
        </p:nvSpPr>
        <p:spPr bwMode="auto">
          <a:xfrm>
            <a:off x="1524000" y="1978025"/>
            <a:ext cx="249238" cy="504825"/>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4335 h 21600"/>
              <a:gd name="T14" fmla="*/ 17349 w 21600"/>
              <a:gd name="T15" fmla="*/ 17265 h 21600"/>
            </a:gdLst>
            <a:ahLst/>
            <a:cxnLst>
              <a:cxn ang="T8">
                <a:pos x="T0" y="T1"/>
              </a:cxn>
              <a:cxn ang="T9">
                <a:pos x="T2" y="T3"/>
              </a:cxn>
              <a:cxn ang="T10">
                <a:pos x="T4" y="T5"/>
              </a:cxn>
              <a:cxn ang="T11">
                <a:pos x="T6" y="T7"/>
              </a:cxn>
            </a:cxnLst>
            <a:rect l="T12" t="T13" r="T14" b="T15"/>
            <a:pathLst>
              <a:path w="21600" h="21600">
                <a:moveTo>
                  <a:pt x="14499" y="0"/>
                </a:moveTo>
                <a:lnTo>
                  <a:pt x="14499" y="4335"/>
                </a:lnTo>
                <a:lnTo>
                  <a:pt x="3375" y="4335"/>
                </a:lnTo>
                <a:lnTo>
                  <a:pt x="3375" y="17265"/>
                </a:lnTo>
                <a:lnTo>
                  <a:pt x="14499" y="17265"/>
                </a:lnTo>
                <a:lnTo>
                  <a:pt x="14499" y="21600"/>
                </a:lnTo>
                <a:lnTo>
                  <a:pt x="21600" y="10800"/>
                </a:lnTo>
                <a:lnTo>
                  <a:pt x="14499" y="0"/>
                </a:lnTo>
                <a:close/>
              </a:path>
              <a:path w="21600" h="21600">
                <a:moveTo>
                  <a:pt x="1350" y="4335"/>
                </a:moveTo>
                <a:lnTo>
                  <a:pt x="1350" y="17265"/>
                </a:lnTo>
                <a:lnTo>
                  <a:pt x="2700" y="17265"/>
                </a:lnTo>
                <a:lnTo>
                  <a:pt x="2700" y="4335"/>
                </a:lnTo>
                <a:lnTo>
                  <a:pt x="1350" y="4335"/>
                </a:lnTo>
                <a:close/>
              </a:path>
              <a:path w="21600" h="21600">
                <a:moveTo>
                  <a:pt x="0" y="4335"/>
                </a:moveTo>
                <a:lnTo>
                  <a:pt x="0" y="17265"/>
                </a:lnTo>
                <a:lnTo>
                  <a:pt x="675" y="17265"/>
                </a:lnTo>
                <a:lnTo>
                  <a:pt x="675" y="4335"/>
                </a:lnTo>
                <a:lnTo>
                  <a:pt x="0" y="4335"/>
                </a:lnTo>
                <a:close/>
              </a:path>
            </a:pathLst>
          </a:custGeom>
          <a:solidFill>
            <a:srgbClr val="D6C1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8438" name="AutoShape 36"/>
          <p:cNvSpPr>
            <a:spLocks noChangeArrowheads="1"/>
          </p:cNvSpPr>
          <p:nvPr/>
        </p:nvSpPr>
        <p:spPr bwMode="auto">
          <a:xfrm rot="5400000">
            <a:off x="700882" y="207169"/>
            <a:ext cx="469900" cy="1366837"/>
          </a:xfrm>
          <a:prstGeom prst="homePlate">
            <a:avLst>
              <a:gd name="adj" fmla="val 25000"/>
            </a:avLst>
          </a:prstGeom>
          <a:solidFill>
            <a:srgbClr val="FFFFCC"/>
          </a:solidFill>
          <a:ln w="12700">
            <a:solidFill>
              <a:srgbClr val="800080"/>
            </a:solidFill>
            <a:miter lim="800000"/>
            <a:headEnd/>
            <a:tailEnd/>
          </a:ln>
          <a:effectLst/>
          <a:extLs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rot="10800000" vert="eaVert" wrap="none" anchor="ctr"/>
          <a:lstStyle/>
          <a:p>
            <a:pPr algn="ctr"/>
            <a:r>
              <a:rPr lang="en-US" altLang="zh-TW" sz="2000">
                <a:solidFill>
                  <a:srgbClr val="800000"/>
                </a:solidFill>
                <a:latin typeface="Times New Roman" pitchFamily="18" charset="0"/>
                <a:ea typeface="標楷體" pitchFamily="65" charset="-120"/>
              </a:rPr>
              <a:t>Policy axles</a:t>
            </a:r>
          </a:p>
        </p:txBody>
      </p:sp>
      <p:sp>
        <p:nvSpPr>
          <p:cNvPr id="18439" name="AutoShape 38"/>
          <p:cNvSpPr>
            <a:spLocks noChangeArrowheads="1"/>
          </p:cNvSpPr>
          <p:nvPr/>
        </p:nvSpPr>
        <p:spPr bwMode="auto">
          <a:xfrm rot="5400000">
            <a:off x="5381625" y="74613"/>
            <a:ext cx="433387" cy="1620838"/>
          </a:xfrm>
          <a:prstGeom prst="homePlate">
            <a:avLst>
              <a:gd name="adj" fmla="val 25000"/>
            </a:avLst>
          </a:prstGeom>
          <a:solidFill>
            <a:srgbClr val="FFFFCC"/>
          </a:solidFill>
          <a:ln w="12700">
            <a:solidFill>
              <a:srgbClr val="800080"/>
            </a:solidFill>
            <a:miter lim="800000"/>
            <a:headEnd/>
            <a:tailEnd/>
          </a:ln>
          <a:effectLst/>
          <a:extLs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rot="10800000" vert="eaVert" wrap="none" anchor="ctr"/>
          <a:lstStyle/>
          <a:p>
            <a:pPr algn="ctr"/>
            <a:r>
              <a:rPr lang="en-US" altLang="zh-TW" sz="2000">
                <a:solidFill>
                  <a:srgbClr val="800000"/>
                </a:solidFill>
                <a:latin typeface="Times New Roman" pitchFamily="18" charset="0"/>
                <a:ea typeface="標楷體" pitchFamily="65" charset="-120"/>
              </a:rPr>
              <a:t>Policy focuses</a:t>
            </a:r>
          </a:p>
        </p:txBody>
      </p:sp>
      <p:sp>
        <p:nvSpPr>
          <p:cNvPr id="18440" name="Text Box 62"/>
          <p:cNvSpPr txBox="1">
            <a:spLocks noChangeArrowheads="1"/>
          </p:cNvSpPr>
          <p:nvPr/>
        </p:nvSpPr>
        <p:spPr bwMode="auto">
          <a:xfrm>
            <a:off x="157163" y="115888"/>
            <a:ext cx="897413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eaLnBrk="1" hangingPunct="1">
              <a:lnSpc>
                <a:spcPct val="80000"/>
              </a:lnSpc>
              <a:spcBef>
                <a:spcPct val="50000"/>
              </a:spcBef>
            </a:pPr>
            <a:r>
              <a:rPr lang="en-US" altLang="zh-TW" sz="2000" dirty="0">
                <a:solidFill>
                  <a:srgbClr val="660066"/>
                </a:solidFill>
                <a:latin typeface="Times New Roman" pitchFamily="18" charset="0"/>
                <a:ea typeface="標楷體" pitchFamily="65" charset="-120"/>
              </a:rPr>
              <a:t>1. </a:t>
            </a:r>
            <a:r>
              <a:rPr lang="en-US" altLang="zh-TW" sz="2000" smtClean="0">
                <a:solidFill>
                  <a:srgbClr val="660066"/>
                </a:solidFill>
                <a:latin typeface="Times New Roman" pitchFamily="18" charset="0"/>
                <a:ea typeface="標楷體" pitchFamily="65" charset="-120"/>
              </a:rPr>
              <a:t>All-round Development</a:t>
            </a:r>
            <a:r>
              <a:rPr lang="en-US" altLang="zh-TW" sz="2000" dirty="0">
                <a:solidFill>
                  <a:srgbClr val="660066"/>
                </a:solidFill>
                <a:latin typeface="Times New Roman" pitchFamily="18" charset="0"/>
                <a:ea typeface="標楷體" pitchFamily="65" charset="-120"/>
              </a:rPr>
              <a:t>: Achieving the Golden Decade National Vision</a:t>
            </a:r>
            <a:endParaRPr lang="zh-TW" altLang="en-US" sz="2000" dirty="0">
              <a:solidFill>
                <a:srgbClr val="660066"/>
              </a:solidFill>
              <a:latin typeface="Times New Roman" pitchFamily="18" charset="0"/>
              <a:ea typeface="標楷體" pitchFamily="65" charset="-120"/>
            </a:endParaRPr>
          </a:p>
        </p:txBody>
      </p:sp>
      <p:sp>
        <p:nvSpPr>
          <p:cNvPr id="43" name="投影片編號版面配置區 6"/>
          <p:cNvSpPr txBox="1">
            <a:spLocks noGrp="1"/>
          </p:cNvSpPr>
          <p:nvPr/>
        </p:nvSpPr>
        <p:spPr bwMode="auto">
          <a:xfrm>
            <a:off x="6997700" y="65246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defRPr/>
            </a:pPr>
            <a:fld id="{6B4607C8-14B2-494E-B64C-5A33F7BF86F4}" type="slidenum">
              <a:rPr lang="en-US" altLang="zh-TW" sz="1400" b="0">
                <a:solidFill>
                  <a:srgbClr val="000000"/>
                </a:solidFill>
                <a:latin typeface="Times New Roman" pitchFamily="18" charset="0"/>
                <a:ea typeface="+mn-ea"/>
                <a:cs typeface="Times New Roman" pitchFamily="18" charset="0"/>
              </a:rPr>
              <a:pPr algn="r">
                <a:defRPr/>
              </a:pPr>
              <a:t>16</a:t>
            </a:fld>
            <a:endParaRPr lang="en-US" altLang="zh-TW" sz="1400" b="0" dirty="0">
              <a:solidFill>
                <a:srgbClr val="000000"/>
              </a:solidFill>
              <a:latin typeface="Times New Roman" pitchFamily="18" charset="0"/>
              <a:ea typeface="+mn-ea"/>
              <a:cs typeface="Times New Roman" pitchFamily="18" charset="0"/>
            </a:endParaRPr>
          </a:p>
        </p:txBody>
      </p:sp>
      <p:sp>
        <p:nvSpPr>
          <p:cNvPr id="18442" name="AutoShape 19"/>
          <p:cNvSpPr>
            <a:spLocks noChangeArrowheads="1"/>
          </p:cNvSpPr>
          <p:nvPr/>
        </p:nvSpPr>
        <p:spPr bwMode="auto">
          <a:xfrm>
            <a:off x="1792288" y="3849688"/>
            <a:ext cx="7131050" cy="2387600"/>
          </a:xfrm>
          <a:prstGeom prst="roundRect">
            <a:avLst>
              <a:gd name="adj" fmla="val 16667"/>
            </a:avLst>
          </a:prstGeom>
          <a:gradFill rotWithShape="1">
            <a:gsLst>
              <a:gs pos="0">
                <a:schemeClr val="bg1"/>
              </a:gs>
              <a:gs pos="100000">
                <a:srgbClr val="E1FFE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0" rIns="54000" bIns="0" anchor="ctr">
            <a:spAutoFit/>
          </a:bodyPr>
          <a:lstStyle/>
          <a:p>
            <a:pPr marL="174625" indent="-174625" algn="just">
              <a:lnSpc>
                <a:spcPct val="90000"/>
              </a:lnSpc>
              <a:buFont typeface="Wingdings" pitchFamily="2" charset="2"/>
              <a:buChar char="Ø"/>
            </a:pPr>
            <a:r>
              <a:rPr lang="en-US" altLang="zh-TW" sz="1200" b="0">
                <a:solidFill>
                  <a:srgbClr val="000099"/>
                </a:solidFill>
                <a:latin typeface="Times New Roman" pitchFamily="18" charset="0"/>
                <a:ea typeface="標楷體" pitchFamily="65" charset="-120"/>
                <a:cs typeface="Times New Roman" pitchFamily="18" charset="0"/>
              </a:rPr>
              <a:t>Implementing new systems of social relief, conducting the Program to Promote Employment for Low-Income and Middle-Income Households, and using transfer payment measures, to reduce income inequality. </a:t>
            </a:r>
            <a:endParaRPr lang="zh-TW" altLang="en-US" sz="1200" b="0">
              <a:solidFill>
                <a:srgbClr val="000099"/>
              </a:solidFill>
              <a:latin typeface="Times New Roman" pitchFamily="18" charset="0"/>
              <a:ea typeface="標楷體" pitchFamily="65" charset="-120"/>
              <a:cs typeface="Times New Roman" pitchFamily="18" charset="0"/>
            </a:endParaRPr>
          </a:p>
          <a:p>
            <a:pPr marL="174625" indent="-174625" algn="just">
              <a:lnSpc>
                <a:spcPct val="90000"/>
              </a:lnSpc>
              <a:buFont typeface="Wingdings" pitchFamily="2" charset="2"/>
              <a:buChar char="Ø"/>
            </a:pPr>
            <a:r>
              <a:rPr lang="en-US" altLang="zh-TW" sz="1200" b="0">
                <a:solidFill>
                  <a:srgbClr val="800000"/>
                </a:solidFill>
                <a:latin typeface="Times New Roman" pitchFamily="18" charset="0"/>
                <a:ea typeface="標楷體" pitchFamily="65" charset="-120"/>
                <a:cs typeface="Times New Roman" pitchFamily="18" charset="0"/>
              </a:rPr>
              <a:t>Implementing the 2nd-generation NHI system, </a:t>
            </a:r>
            <a:r>
              <a:rPr lang="en-US" altLang="zh-TW" sz="1200" b="0">
                <a:solidFill>
                  <a:srgbClr val="000099"/>
                </a:solidFill>
                <a:latin typeface="Times New Roman" pitchFamily="18" charset="0"/>
                <a:ea typeface="標楷體" pitchFamily="65" charset="-120"/>
                <a:cs typeface="Times New Roman" pitchFamily="18" charset="0"/>
              </a:rPr>
              <a:t>to ensure the sustainable operation of NHI; </a:t>
            </a:r>
            <a:r>
              <a:rPr lang="en-US" altLang="zh-TW" sz="1200" b="0">
                <a:solidFill>
                  <a:srgbClr val="800000"/>
                </a:solidFill>
                <a:latin typeface="Times New Roman" pitchFamily="18" charset="0"/>
                <a:ea typeface="標楷體" pitchFamily="65" charset="-120"/>
                <a:cs typeface="Times New Roman" pitchFamily="18" charset="0"/>
              </a:rPr>
              <a:t>planning and carrying out pension system reform, </a:t>
            </a:r>
            <a:r>
              <a:rPr lang="en-US" altLang="zh-TW" sz="1200" b="0">
                <a:solidFill>
                  <a:srgbClr val="000099"/>
                </a:solidFill>
                <a:latin typeface="Times New Roman" pitchFamily="18" charset="0"/>
                <a:ea typeface="標楷體" pitchFamily="65" charset="-120"/>
                <a:cs typeface="Times New Roman" pitchFamily="18" charset="0"/>
              </a:rPr>
              <a:t>to establish a sustainable fiscal system for pensions; </a:t>
            </a:r>
            <a:r>
              <a:rPr lang="en-US" altLang="zh-TW" sz="1200" b="0">
                <a:solidFill>
                  <a:srgbClr val="800000"/>
                </a:solidFill>
                <a:latin typeface="Times New Roman" pitchFamily="18" charset="0"/>
                <a:ea typeface="標楷體" pitchFamily="65" charset="-120"/>
                <a:cs typeface="Times New Roman" pitchFamily="18" charset="0"/>
              </a:rPr>
              <a:t>and setting up a long-term care system, and improving systems of care and support services for the physically and mentally disabled.</a:t>
            </a:r>
            <a:r>
              <a:rPr lang="zh-TW" altLang="en-US" sz="1200" b="0">
                <a:solidFill>
                  <a:srgbClr val="800000"/>
                </a:solidFill>
                <a:latin typeface="Times New Roman" pitchFamily="18" charset="0"/>
                <a:ea typeface="標楷體" pitchFamily="65" charset="-120"/>
                <a:cs typeface="Times New Roman" pitchFamily="18" charset="0"/>
              </a:rPr>
              <a:t> </a:t>
            </a:r>
          </a:p>
          <a:p>
            <a:pPr marL="174625" indent="-174625" algn="just">
              <a:lnSpc>
                <a:spcPct val="90000"/>
              </a:lnSpc>
              <a:buFont typeface="Wingdings" pitchFamily="2" charset="2"/>
              <a:buChar char="Ø"/>
            </a:pPr>
            <a:r>
              <a:rPr lang="en-US" altLang="zh-TW" sz="1200" b="0">
                <a:solidFill>
                  <a:srgbClr val="000099"/>
                </a:solidFill>
                <a:latin typeface="Times New Roman" pitchFamily="18" charset="0"/>
                <a:ea typeface="標楷體" pitchFamily="65" charset="-120"/>
                <a:cs typeface="Times New Roman" pitchFamily="18" charset="0"/>
              </a:rPr>
              <a:t>Promoting industrial and economic integration in Hakka village areas, expediting the passage of the Indigenous Autonomy Act, and carrying out the National Flaming Torch Project for New Residents, to promote ethnic harmony; implementing the Gender Equality Policy Guidelines, and building a friendly society in which diversity of gender identity is respected. </a:t>
            </a:r>
            <a:endParaRPr lang="zh-TW" altLang="en-US" sz="1200" b="0">
              <a:solidFill>
                <a:srgbClr val="000099"/>
              </a:solidFill>
              <a:latin typeface="Times New Roman" pitchFamily="18" charset="0"/>
              <a:ea typeface="標楷體" pitchFamily="65" charset="-120"/>
              <a:cs typeface="Times New Roman" pitchFamily="18" charset="0"/>
            </a:endParaRPr>
          </a:p>
          <a:p>
            <a:pPr marL="174625" indent="-174625" algn="just">
              <a:lnSpc>
                <a:spcPct val="90000"/>
              </a:lnSpc>
              <a:buFont typeface="Wingdings" pitchFamily="2" charset="2"/>
              <a:buChar char="Ø"/>
            </a:pPr>
            <a:r>
              <a:rPr lang="en-US" altLang="zh-TW" sz="1200" b="0">
                <a:solidFill>
                  <a:srgbClr val="800000"/>
                </a:solidFill>
                <a:latin typeface="Times New Roman" pitchFamily="18" charset="0"/>
                <a:ea typeface="標楷體" pitchFamily="65" charset="-120"/>
                <a:cs typeface="Times New Roman" pitchFamily="18" charset="0"/>
              </a:rPr>
              <a:t>Continuing to implement the system for registering actual prices of real estate transactions, providing housing subsidies for low- and middle-income households and the disadvantaged, and building affordable housing, to effectuate housing justice. </a:t>
            </a:r>
            <a:endParaRPr lang="zh-TW" altLang="en-US" sz="1200" b="0">
              <a:solidFill>
                <a:srgbClr val="800000"/>
              </a:solidFill>
              <a:latin typeface="Times New Roman" pitchFamily="18" charset="0"/>
              <a:ea typeface="標楷體" pitchFamily="65" charset="-120"/>
              <a:cs typeface="Times New Roman" pitchFamily="18" charset="0"/>
            </a:endParaRPr>
          </a:p>
        </p:txBody>
      </p:sp>
      <p:sp>
        <p:nvSpPr>
          <p:cNvPr id="18443" name="AutoShape 20"/>
          <p:cNvSpPr>
            <a:spLocks noChangeArrowheads="1"/>
          </p:cNvSpPr>
          <p:nvPr/>
        </p:nvSpPr>
        <p:spPr bwMode="auto">
          <a:xfrm>
            <a:off x="276225" y="4437063"/>
            <a:ext cx="1223963" cy="717550"/>
          </a:xfrm>
          <a:prstGeom prst="roundRect">
            <a:avLst>
              <a:gd name="adj" fmla="val 16667"/>
            </a:avLst>
          </a:prstGeom>
          <a:gradFill rotWithShape="1">
            <a:gsLst>
              <a:gs pos="0">
                <a:schemeClr val="bg1"/>
              </a:gs>
              <a:gs pos="100000">
                <a:srgbClr val="FFDDFF"/>
              </a:gs>
            </a:gsLst>
            <a:path path="shape">
              <a:fillToRect l="50000" t="50000" r="50000" b="50000"/>
            </a:path>
          </a:gra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ct val="90000"/>
              </a:lnSpc>
              <a:buFont typeface="Wingdings" pitchFamily="2" charset="2"/>
              <a:buNone/>
            </a:pPr>
            <a:r>
              <a:rPr lang="en-US" altLang="zh-TW">
                <a:solidFill>
                  <a:srgbClr val="003300"/>
                </a:solidFill>
                <a:latin typeface="Times New Roman" pitchFamily="18" charset="0"/>
                <a:ea typeface="標楷體" pitchFamily="65" charset="-120"/>
                <a:cs typeface="Times New Roman" pitchFamily="18" charset="0"/>
              </a:rPr>
              <a:t>Just society</a:t>
            </a:r>
          </a:p>
        </p:txBody>
      </p:sp>
      <p:sp>
        <p:nvSpPr>
          <p:cNvPr id="18444" name="AutoShape 24"/>
          <p:cNvSpPr>
            <a:spLocks noChangeArrowheads="1"/>
          </p:cNvSpPr>
          <p:nvPr/>
        </p:nvSpPr>
        <p:spPr bwMode="auto">
          <a:xfrm>
            <a:off x="1535113" y="4537075"/>
            <a:ext cx="249237" cy="504825"/>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4335 h 21600"/>
              <a:gd name="T14" fmla="*/ 17349 w 21600"/>
              <a:gd name="T15" fmla="*/ 17265 h 21600"/>
            </a:gdLst>
            <a:ahLst/>
            <a:cxnLst>
              <a:cxn ang="T8">
                <a:pos x="T0" y="T1"/>
              </a:cxn>
              <a:cxn ang="T9">
                <a:pos x="T2" y="T3"/>
              </a:cxn>
              <a:cxn ang="T10">
                <a:pos x="T4" y="T5"/>
              </a:cxn>
              <a:cxn ang="T11">
                <a:pos x="T6" y="T7"/>
              </a:cxn>
            </a:cxnLst>
            <a:rect l="T12" t="T13" r="T14" b="T15"/>
            <a:pathLst>
              <a:path w="21600" h="21600">
                <a:moveTo>
                  <a:pt x="14499" y="0"/>
                </a:moveTo>
                <a:lnTo>
                  <a:pt x="14499" y="4335"/>
                </a:lnTo>
                <a:lnTo>
                  <a:pt x="3375" y="4335"/>
                </a:lnTo>
                <a:lnTo>
                  <a:pt x="3375" y="17265"/>
                </a:lnTo>
                <a:lnTo>
                  <a:pt x="14499" y="17265"/>
                </a:lnTo>
                <a:lnTo>
                  <a:pt x="14499" y="21600"/>
                </a:lnTo>
                <a:lnTo>
                  <a:pt x="21600" y="10800"/>
                </a:lnTo>
                <a:lnTo>
                  <a:pt x="14499" y="0"/>
                </a:lnTo>
                <a:close/>
              </a:path>
              <a:path w="21600" h="21600">
                <a:moveTo>
                  <a:pt x="1350" y="4335"/>
                </a:moveTo>
                <a:lnTo>
                  <a:pt x="1350" y="17265"/>
                </a:lnTo>
                <a:lnTo>
                  <a:pt x="2700" y="17265"/>
                </a:lnTo>
                <a:lnTo>
                  <a:pt x="2700" y="4335"/>
                </a:lnTo>
                <a:lnTo>
                  <a:pt x="1350" y="4335"/>
                </a:lnTo>
                <a:close/>
              </a:path>
              <a:path w="21600" h="21600">
                <a:moveTo>
                  <a:pt x="0" y="4335"/>
                </a:moveTo>
                <a:lnTo>
                  <a:pt x="0" y="17265"/>
                </a:lnTo>
                <a:lnTo>
                  <a:pt x="675" y="17265"/>
                </a:lnTo>
                <a:lnTo>
                  <a:pt x="675" y="4335"/>
                </a:lnTo>
                <a:lnTo>
                  <a:pt x="0" y="4335"/>
                </a:lnTo>
                <a:close/>
              </a:path>
            </a:pathLst>
          </a:custGeom>
          <a:solidFill>
            <a:srgbClr val="D6C1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5"/>
          <p:cNvSpPr>
            <a:spLocks noChangeArrowheads="1"/>
          </p:cNvSpPr>
          <p:nvPr/>
        </p:nvSpPr>
        <p:spPr bwMode="auto">
          <a:xfrm>
            <a:off x="149225" y="206375"/>
            <a:ext cx="8910638" cy="6384925"/>
          </a:xfrm>
          <a:prstGeom prst="foldedCorner">
            <a:avLst>
              <a:gd name="adj" fmla="val 6139"/>
            </a:avLst>
          </a:prstGeom>
          <a:gradFill rotWithShape="1">
            <a:gsLst>
              <a:gs pos="0">
                <a:srgbClr val="FFFF99"/>
              </a:gs>
              <a:gs pos="50000">
                <a:srgbClr val="FFFFFF"/>
              </a:gs>
              <a:gs pos="100000">
                <a:srgbClr val="FFFF99"/>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17961" dir="2700000" algn="ctr" rotWithShape="0">
                    <a:srgbClr val="99995C">
                      <a:alpha val="74997"/>
                    </a:srgbClr>
                  </a:outerShdw>
                </a:effectLst>
              </a14:hiddenEffects>
            </a:ext>
          </a:extLst>
        </p:spPr>
        <p:txBody>
          <a:bodyPr wrap="none" tIns="118800"/>
          <a:lstStyle/>
          <a:p>
            <a:pPr>
              <a:lnSpc>
                <a:spcPct val="900000"/>
              </a:lnSpc>
              <a:buFont typeface="Wingdings" pitchFamily="2" charset="2"/>
              <a:buChar char="Ø"/>
            </a:pPr>
            <a:endParaRPr lang="en-US" altLang="zh-TW">
              <a:solidFill>
                <a:srgbClr val="000099"/>
              </a:solidFill>
              <a:latin typeface="Times New Roman" pitchFamily="18" charset="0"/>
              <a:ea typeface="華康超明體" pitchFamily="49" charset="-120"/>
            </a:endParaRPr>
          </a:p>
        </p:txBody>
      </p:sp>
      <p:sp>
        <p:nvSpPr>
          <p:cNvPr id="19459" name="AutoShape 19"/>
          <p:cNvSpPr>
            <a:spLocks noChangeArrowheads="1"/>
          </p:cNvSpPr>
          <p:nvPr/>
        </p:nvSpPr>
        <p:spPr bwMode="auto">
          <a:xfrm>
            <a:off x="1790700" y="965200"/>
            <a:ext cx="7167563" cy="1466850"/>
          </a:xfrm>
          <a:prstGeom prst="roundRect">
            <a:avLst>
              <a:gd name="adj" fmla="val 16667"/>
            </a:avLst>
          </a:prstGeom>
          <a:gradFill rotWithShape="1">
            <a:gsLst>
              <a:gs pos="0">
                <a:schemeClr val="bg1"/>
              </a:gs>
              <a:gs pos="100000">
                <a:srgbClr val="E1FFE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0" rIns="54000" bIns="0" anchor="ctr">
            <a:spAutoFit/>
          </a:bodyPr>
          <a:lstStyle/>
          <a:p>
            <a:pPr marL="174625" indent="-174625" algn="just">
              <a:lnSpc>
                <a:spcPct val="120000"/>
              </a:lnSpc>
              <a:buFont typeface="Wingdings" pitchFamily="2" charset="2"/>
              <a:buChar char="Ø"/>
            </a:pPr>
            <a:r>
              <a:rPr lang="en-US" altLang="zh-TW" sz="1200" b="0">
                <a:solidFill>
                  <a:srgbClr val="800000"/>
                </a:solidFill>
                <a:latin typeface="Times New Roman" pitchFamily="18" charset="0"/>
                <a:ea typeface="標楷體" pitchFamily="65" charset="-120"/>
                <a:cs typeface="Times New Roman" pitchFamily="18" charset="0"/>
              </a:rPr>
              <a:t>Continuing to implement the National Integrity Building Action Plan and the Plan for Eliminating Complaints about Prosecutorial Authorities. </a:t>
            </a:r>
          </a:p>
          <a:p>
            <a:pPr marL="174625" indent="-174625" algn="just">
              <a:lnSpc>
                <a:spcPct val="120000"/>
              </a:lnSpc>
              <a:buFont typeface="Wingdings" pitchFamily="2" charset="2"/>
              <a:buChar char="Ø"/>
            </a:pPr>
            <a:r>
              <a:rPr lang="en-US" altLang="zh-TW" sz="1200" b="0">
                <a:solidFill>
                  <a:srgbClr val="000099"/>
                </a:solidFill>
                <a:latin typeface="Times New Roman" pitchFamily="18" charset="0"/>
                <a:ea typeface="標楷體" pitchFamily="65" charset="-120"/>
                <a:cs typeface="Times New Roman" pitchFamily="18" charset="0"/>
              </a:rPr>
              <a:t>Implementing the Public Trial-Observation System, and effectuating a mechanism for evaluating and eliminating bad judges.</a:t>
            </a:r>
            <a:endParaRPr lang="zh-TW" altLang="en-US" sz="1200" b="0">
              <a:solidFill>
                <a:srgbClr val="000099"/>
              </a:solidFill>
              <a:latin typeface="Times New Roman" pitchFamily="18" charset="0"/>
              <a:ea typeface="標楷體" pitchFamily="65" charset="-120"/>
              <a:cs typeface="Times New Roman" pitchFamily="18" charset="0"/>
            </a:endParaRPr>
          </a:p>
          <a:p>
            <a:pPr marL="174625" indent="-174625" algn="just">
              <a:lnSpc>
                <a:spcPct val="120000"/>
              </a:lnSpc>
              <a:buFont typeface="Wingdings" pitchFamily="2" charset="2"/>
              <a:buChar char="Ø"/>
            </a:pPr>
            <a:r>
              <a:rPr lang="en-US" altLang="zh-TW" sz="1200" b="0">
                <a:solidFill>
                  <a:srgbClr val="800000"/>
                </a:solidFill>
                <a:latin typeface="Times New Roman" pitchFamily="18" charset="0"/>
                <a:ea typeface="標楷體" pitchFamily="65" charset="-120"/>
                <a:cs typeface="Times New Roman" pitchFamily="18" charset="0"/>
              </a:rPr>
              <a:t>Speeding up reorganization of the Executive Yuan, </a:t>
            </a:r>
            <a:r>
              <a:rPr lang="en-US" altLang="zh-TW" sz="1200" b="0">
                <a:solidFill>
                  <a:srgbClr val="000099"/>
                </a:solidFill>
                <a:latin typeface="Times New Roman" pitchFamily="18" charset="0"/>
                <a:ea typeface="標楷體" pitchFamily="65" charset="-120"/>
                <a:cs typeface="Times New Roman" pitchFamily="18" charset="0"/>
              </a:rPr>
              <a:t>carrying out the Project for Improving Internal Controls, and promoting service quality innovation and  procedural reform, </a:t>
            </a:r>
            <a:r>
              <a:rPr lang="en-US" altLang="zh-TW" sz="1200" b="0">
                <a:solidFill>
                  <a:srgbClr val="800000"/>
                </a:solidFill>
                <a:latin typeface="Times New Roman" pitchFamily="18" charset="0"/>
                <a:ea typeface="標楷體" pitchFamily="65" charset="-120"/>
                <a:cs typeface="Times New Roman" pitchFamily="18" charset="0"/>
              </a:rPr>
              <a:t>to raise governmental efficacy.</a:t>
            </a:r>
            <a:endParaRPr lang="zh-TW" altLang="en-US" sz="1800">
              <a:solidFill>
                <a:srgbClr val="000099"/>
              </a:solidFill>
              <a:latin typeface="Times New Roman" pitchFamily="18" charset="0"/>
              <a:ea typeface="標楷體" pitchFamily="65" charset="-120"/>
              <a:cs typeface="Times New Roman" pitchFamily="18" charset="0"/>
            </a:endParaRPr>
          </a:p>
        </p:txBody>
      </p:sp>
      <p:sp>
        <p:nvSpPr>
          <p:cNvPr id="19460" name="AutoShape 20"/>
          <p:cNvSpPr>
            <a:spLocks noChangeArrowheads="1"/>
          </p:cNvSpPr>
          <p:nvPr/>
        </p:nvSpPr>
        <p:spPr bwMode="auto">
          <a:xfrm>
            <a:off x="250825" y="1328738"/>
            <a:ext cx="1223963" cy="715962"/>
          </a:xfrm>
          <a:prstGeom prst="roundRect">
            <a:avLst>
              <a:gd name="adj" fmla="val 16667"/>
            </a:avLst>
          </a:prstGeom>
          <a:gradFill rotWithShape="1">
            <a:gsLst>
              <a:gs pos="0">
                <a:schemeClr val="bg1"/>
              </a:gs>
              <a:gs pos="100000">
                <a:srgbClr val="FFDDFF"/>
              </a:gs>
            </a:gsLst>
            <a:path path="shape">
              <a:fillToRect l="50000" t="50000" r="50000" b="50000"/>
            </a:path>
          </a:gra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buFont typeface="Wingdings" pitchFamily="2" charset="2"/>
              <a:buNone/>
            </a:pPr>
            <a:r>
              <a:rPr lang="en-US" altLang="zh-TW" sz="1400">
                <a:solidFill>
                  <a:srgbClr val="003300"/>
                </a:solidFill>
                <a:latin typeface="Times New Roman" pitchFamily="18" charset="0"/>
                <a:ea typeface="標楷體" pitchFamily="65" charset="-120"/>
                <a:cs typeface="Times New Roman" pitchFamily="18" charset="0"/>
              </a:rPr>
              <a:t>Clean &amp; competent government</a:t>
            </a:r>
            <a:endParaRPr lang="zh-TW" altLang="en-US" sz="1400">
              <a:solidFill>
                <a:srgbClr val="003300"/>
              </a:solidFill>
              <a:latin typeface="Times New Roman" pitchFamily="18" charset="0"/>
              <a:ea typeface="標楷體" pitchFamily="65" charset="-120"/>
              <a:cs typeface="Times New Roman" pitchFamily="18" charset="0"/>
            </a:endParaRPr>
          </a:p>
        </p:txBody>
      </p:sp>
      <p:sp>
        <p:nvSpPr>
          <p:cNvPr id="19461" name="AutoShape 24"/>
          <p:cNvSpPr>
            <a:spLocks noChangeArrowheads="1"/>
          </p:cNvSpPr>
          <p:nvPr/>
        </p:nvSpPr>
        <p:spPr bwMode="auto">
          <a:xfrm>
            <a:off x="1524000" y="1430338"/>
            <a:ext cx="249238" cy="504825"/>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4335 h 21600"/>
              <a:gd name="T14" fmla="*/ 17349 w 21600"/>
              <a:gd name="T15" fmla="*/ 17265 h 21600"/>
            </a:gdLst>
            <a:ahLst/>
            <a:cxnLst>
              <a:cxn ang="T8">
                <a:pos x="T0" y="T1"/>
              </a:cxn>
              <a:cxn ang="T9">
                <a:pos x="T2" y="T3"/>
              </a:cxn>
              <a:cxn ang="T10">
                <a:pos x="T4" y="T5"/>
              </a:cxn>
              <a:cxn ang="T11">
                <a:pos x="T6" y="T7"/>
              </a:cxn>
            </a:cxnLst>
            <a:rect l="T12" t="T13" r="T14" b="T15"/>
            <a:pathLst>
              <a:path w="21600" h="21600">
                <a:moveTo>
                  <a:pt x="14499" y="0"/>
                </a:moveTo>
                <a:lnTo>
                  <a:pt x="14499" y="4335"/>
                </a:lnTo>
                <a:lnTo>
                  <a:pt x="3375" y="4335"/>
                </a:lnTo>
                <a:lnTo>
                  <a:pt x="3375" y="17265"/>
                </a:lnTo>
                <a:lnTo>
                  <a:pt x="14499" y="17265"/>
                </a:lnTo>
                <a:lnTo>
                  <a:pt x="14499" y="21600"/>
                </a:lnTo>
                <a:lnTo>
                  <a:pt x="21600" y="10800"/>
                </a:lnTo>
                <a:lnTo>
                  <a:pt x="14499" y="0"/>
                </a:lnTo>
                <a:close/>
              </a:path>
              <a:path w="21600" h="21600">
                <a:moveTo>
                  <a:pt x="1350" y="4335"/>
                </a:moveTo>
                <a:lnTo>
                  <a:pt x="1350" y="17265"/>
                </a:lnTo>
                <a:lnTo>
                  <a:pt x="2700" y="17265"/>
                </a:lnTo>
                <a:lnTo>
                  <a:pt x="2700" y="4335"/>
                </a:lnTo>
                <a:lnTo>
                  <a:pt x="1350" y="4335"/>
                </a:lnTo>
                <a:close/>
              </a:path>
              <a:path w="21600" h="21600">
                <a:moveTo>
                  <a:pt x="0" y="4335"/>
                </a:moveTo>
                <a:lnTo>
                  <a:pt x="0" y="17265"/>
                </a:lnTo>
                <a:lnTo>
                  <a:pt x="675" y="17265"/>
                </a:lnTo>
                <a:lnTo>
                  <a:pt x="675" y="4335"/>
                </a:lnTo>
                <a:lnTo>
                  <a:pt x="0" y="4335"/>
                </a:lnTo>
                <a:close/>
              </a:path>
            </a:pathLst>
          </a:custGeom>
          <a:solidFill>
            <a:srgbClr val="D6C1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9462" name="AutoShape 36"/>
          <p:cNvSpPr>
            <a:spLocks noChangeArrowheads="1"/>
          </p:cNvSpPr>
          <p:nvPr/>
        </p:nvSpPr>
        <p:spPr bwMode="auto">
          <a:xfrm rot="5400000">
            <a:off x="700882" y="-43656"/>
            <a:ext cx="469900" cy="1366837"/>
          </a:xfrm>
          <a:prstGeom prst="homePlate">
            <a:avLst>
              <a:gd name="adj" fmla="val 25000"/>
            </a:avLst>
          </a:prstGeom>
          <a:solidFill>
            <a:srgbClr val="FFFFCC"/>
          </a:solidFill>
          <a:ln w="12700">
            <a:solidFill>
              <a:srgbClr val="800080"/>
            </a:solidFill>
            <a:miter lim="800000"/>
            <a:headEnd/>
            <a:tailEnd/>
          </a:ln>
          <a:effectLst/>
          <a:extLs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rot="10800000" vert="eaVert" wrap="none" anchor="ctr"/>
          <a:lstStyle/>
          <a:p>
            <a:pPr algn="ctr"/>
            <a:r>
              <a:rPr lang="en-US" altLang="zh-TW" sz="2000">
                <a:solidFill>
                  <a:srgbClr val="800000"/>
                </a:solidFill>
                <a:latin typeface="Times New Roman" pitchFamily="18" charset="0"/>
                <a:ea typeface="標楷體" pitchFamily="65" charset="-120"/>
              </a:rPr>
              <a:t>Policy axles</a:t>
            </a:r>
          </a:p>
        </p:txBody>
      </p:sp>
      <p:sp>
        <p:nvSpPr>
          <p:cNvPr id="19463" name="AutoShape 38"/>
          <p:cNvSpPr>
            <a:spLocks noChangeArrowheads="1"/>
          </p:cNvSpPr>
          <p:nvPr/>
        </p:nvSpPr>
        <p:spPr bwMode="auto">
          <a:xfrm rot="5400000">
            <a:off x="4895850" y="-169862"/>
            <a:ext cx="469900" cy="1619250"/>
          </a:xfrm>
          <a:prstGeom prst="homePlate">
            <a:avLst>
              <a:gd name="adj" fmla="val 25000"/>
            </a:avLst>
          </a:prstGeom>
          <a:solidFill>
            <a:srgbClr val="FFFFCC"/>
          </a:solidFill>
          <a:ln w="12700">
            <a:solidFill>
              <a:srgbClr val="800080"/>
            </a:solidFill>
            <a:miter lim="800000"/>
            <a:headEnd/>
            <a:tailEnd/>
          </a:ln>
          <a:effectLst/>
          <a:extLs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rot="10800000" vert="eaVert" wrap="none" anchor="ctr"/>
          <a:lstStyle/>
          <a:p>
            <a:pPr algn="ctr"/>
            <a:r>
              <a:rPr lang="en-US" altLang="zh-TW" sz="2000">
                <a:solidFill>
                  <a:srgbClr val="800000"/>
                </a:solidFill>
                <a:latin typeface="Times New Roman" pitchFamily="18" charset="0"/>
                <a:ea typeface="標楷體" pitchFamily="65" charset="-120"/>
              </a:rPr>
              <a:t>Policy focuses</a:t>
            </a:r>
          </a:p>
        </p:txBody>
      </p:sp>
      <p:sp>
        <p:nvSpPr>
          <p:cNvPr id="43" name="投影片編號版面配置區 6"/>
          <p:cNvSpPr txBox="1">
            <a:spLocks noGrp="1"/>
          </p:cNvSpPr>
          <p:nvPr/>
        </p:nvSpPr>
        <p:spPr bwMode="auto">
          <a:xfrm>
            <a:off x="6997700" y="65246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defRPr/>
            </a:pPr>
            <a:fld id="{0F57AF45-0962-45FA-9032-88A3F4E3CF64}" type="slidenum">
              <a:rPr lang="en-US" altLang="zh-TW" sz="1400" b="0">
                <a:solidFill>
                  <a:srgbClr val="000000"/>
                </a:solidFill>
                <a:latin typeface="Times New Roman" pitchFamily="18" charset="0"/>
                <a:ea typeface="+mn-ea"/>
                <a:cs typeface="Times New Roman" pitchFamily="18" charset="0"/>
              </a:rPr>
              <a:pPr algn="r">
                <a:defRPr/>
              </a:pPr>
              <a:t>17</a:t>
            </a:fld>
            <a:endParaRPr lang="en-US" altLang="zh-TW" b="0" dirty="0">
              <a:solidFill>
                <a:srgbClr val="000000"/>
              </a:solidFill>
              <a:latin typeface="Times New Roman" pitchFamily="18" charset="0"/>
              <a:ea typeface="+mn-ea"/>
              <a:cs typeface="Times New Roman" pitchFamily="18" charset="0"/>
            </a:endParaRPr>
          </a:p>
        </p:txBody>
      </p:sp>
      <p:sp>
        <p:nvSpPr>
          <p:cNvPr id="19465" name="AutoShape 19"/>
          <p:cNvSpPr>
            <a:spLocks noChangeArrowheads="1"/>
          </p:cNvSpPr>
          <p:nvPr/>
        </p:nvSpPr>
        <p:spPr bwMode="auto">
          <a:xfrm>
            <a:off x="1797050" y="2636838"/>
            <a:ext cx="7167563" cy="1708150"/>
          </a:xfrm>
          <a:prstGeom prst="roundRect">
            <a:avLst>
              <a:gd name="adj" fmla="val 16667"/>
            </a:avLst>
          </a:prstGeom>
          <a:gradFill rotWithShape="1">
            <a:gsLst>
              <a:gs pos="0">
                <a:schemeClr val="bg1"/>
              </a:gs>
              <a:gs pos="100000">
                <a:srgbClr val="E1FFE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0" rIns="54000" bIns="0" anchor="ctr">
            <a:spAutoFit/>
          </a:bodyPr>
          <a:lstStyle/>
          <a:p>
            <a:pPr marL="174625" indent="-174625" algn="just">
              <a:lnSpc>
                <a:spcPct val="120000"/>
              </a:lnSpc>
              <a:buFont typeface="Wingdings" pitchFamily="2" charset="2"/>
              <a:buChar char="Ø"/>
            </a:pPr>
            <a:r>
              <a:rPr lang="en-US" altLang="zh-TW" sz="1200" b="0">
                <a:solidFill>
                  <a:srgbClr val="800000"/>
                </a:solidFill>
                <a:latin typeface="Times New Roman" pitchFamily="18" charset="0"/>
                <a:ea typeface="標楷體" pitchFamily="65" charset="-120"/>
                <a:cs typeface="Times New Roman" pitchFamily="18" charset="0"/>
              </a:rPr>
              <a:t>Promoting service in the countryside by professional arts and cultural organizations, </a:t>
            </a:r>
            <a:r>
              <a:rPr lang="en-US" altLang="zh-TW" sz="1200" b="0">
                <a:solidFill>
                  <a:srgbClr val="000099"/>
                </a:solidFill>
                <a:latin typeface="Times New Roman" pitchFamily="18" charset="0"/>
                <a:ea typeface="標楷體" pitchFamily="65" charset="-120"/>
                <a:cs typeface="Times New Roman" pitchFamily="18" charset="0"/>
              </a:rPr>
              <a:t>organizing diverse arts displays and performances, arranging mobile museum exhibitions, </a:t>
            </a:r>
            <a:r>
              <a:rPr lang="en-US" altLang="zh-TW" sz="1200" b="0">
                <a:solidFill>
                  <a:srgbClr val="800000"/>
                </a:solidFill>
                <a:latin typeface="Times New Roman" pitchFamily="18" charset="0"/>
                <a:ea typeface="標楷體" pitchFamily="65" charset="-120"/>
                <a:cs typeface="Times New Roman" pitchFamily="18" charset="0"/>
              </a:rPr>
              <a:t>strengthening cultural heritage and innovation, </a:t>
            </a:r>
            <a:r>
              <a:rPr lang="en-US" altLang="zh-TW" sz="1200" b="0">
                <a:solidFill>
                  <a:srgbClr val="000099"/>
                </a:solidFill>
                <a:latin typeface="Times New Roman" pitchFamily="18" charset="0"/>
                <a:ea typeface="標楷體" pitchFamily="65" charset="-120"/>
                <a:cs typeface="Times New Roman" pitchFamily="18" charset="0"/>
              </a:rPr>
              <a:t>and improving the environment and fostering of talent for the cultural and creative industry. </a:t>
            </a:r>
          </a:p>
          <a:p>
            <a:pPr marL="174625" indent="-174625" algn="just">
              <a:lnSpc>
                <a:spcPct val="120000"/>
              </a:lnSpc>
              <a:buFont typeface="Wingdings" pitchFamily="2" charset="2"/>
              <a:buChar char="Ø"/>
            </a:pPr>
            <a:r>
              <a:rPr lang="en-US" altLang="zh-TW" sz="1200" b="0">
                <a:solidFill>
                  <a:srgbClr val="000099"/>
                </a:solidFill>
                <a:latin typeface="Times New Roman" pitchFamily="18" charset="0"/>
                <a:ea typeface="標楷體" pitchFamily="65" charset="-120"/>
                <a:cs typeface="Times New Roman" pitchFamily="18" charset="0"/>
              </a:rPr>
              <a:t>Promoting the openness and value-adding application of cultural content, and promoting the creation of output value in the cultural and creative industry.</a:t>
            </a:r>
            <a:endParaRPr lang="zh-TW" altLang="en-US" sz="1200" b="0">
              <a:solidFill>
                <a:srgbClr val="000099"/>
              </a:solidFill>
              <a:latin typeface="Times New Roman" pitchFamily="18" charset="0"/>
              <a:ea typeface="標楷體" pitchFamily="65" charset="-120"/>
              <a:cs typeface="Times New Roman" pitchFamily="18" charset="0"/>
            </a:endParaRPr>
          </a:p>
          <a:p>
            <a:pPr marL="174625" indent="-174625" algn="just">
              <a:lnSpc>
                <a:spcPct val="120000"/>
              </a:lnSpc>
              <a:buFont typeface="Wingdings" pitchFamily="2" charset="2"/>
              <a:buChar char="Ø"/>
            </a:pPr>
            <a:r>
              <a:rPr lang="en-US" altLang="zh-TW" sz="1200" b="0">
                <a:solidFill>
                  <a:srgbClr val="800000"/>
                </a:solidFill>
                <a:latin typeface="Times New Roman" pitchFamily="18" charset="0"/>
                <a:ea typeface="標楷體" pitchFamily="65" charset="-120"/>
                <a:cs typeface="Times New Roman" pitchFamily="18" charset="0"/>
              </a:rPr>
              <a:t>Implementing a 12-year basic education system, </a:t>
            </a:r>
            <a:r>
              <a:rPr lang="en-US" altLang="zh-TW" sz="1200" b="0">
                <a:solidFill>
                  <a:srgbClr val="000099"/>
                </a:solidFill>
                <a:latin typeface="Times New Roman" pitchFamily="18" charset="0"/>
                <a:ea typeface="標楷體" pitchFamily="65" charset="-120"/>
                <a:cs typeface="Times New Roman" pitchFamily="18" charset="0"/>
              </a:rPr>
              <a:t>promoting higher education export, strengthening innovative R&amp;D in universities and colleges, and deeply cultivating career development education.</a:t>
            </a:r>
            <a:endParaRPr lang="zh-TW" altLang="en-US" sz="1800">
              <a:solidFill>
                <a:srgbClr val="000099"/>
              </a:solidFill>
              <a:latin typeface="Times New Roman" pitchFamily="18" charset="0"/>
              <a:ea typeface="標楷體" pitchFamily="65" charset="-120"/>
              <a:cs typeface="Times New Roman" pitchFamily="18" charset="0"/>
            </a:endParaRPr>
          </a:p>
        </p:txBody>
      </p:sp>
      <p:sp>
        <p:nvSpPr>
          <p:cNvPr id="19466" name="AutoShape 20"/>
          <p:cNvSpPr>
            <a:spLocks noChangeArrowheads="1"/>
          </p:cNvSpPr>
          <p:nvPr/>
        </p:nvSpPr>
        <p:spPr bwMode="auto">
          <a:xfrm>
            <a:off x="250825" y="3071813"/>
            <a:ext cx="1223963" cy="717550"/>
          </a:xfrm>
          <a:prstGeom prst="roundRect">
            <a:avLst>
              <a:gd name="adj" fmla="val 16667"/>
            </a:avLst>
          </a:prstGeom>
          <a:gradFill rotWithShape="1">
            <a:gsLst>
              <a:gs pos="0">
                <a:schemeClr val="bg1"/>
              </a:gs>
              <a:gs pos="100000">
                <a:srgbClr val="FFDDFF"/>
              </a:gs>
            </a:gsLst>
            <a:path path="shape">
              <a:fillToRect l="50000" t="50000" r="50000" b="50000"/>
            </a:path>
          </a:gra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buFont typeface="Wingdings" pitchFamily="2" charset="2"/>
              <a:buNone/>
            </a:pPr>
            <a:r>
              <a:rPr lang="en-US" altLang="zh-TW" sz="1400">
                <a:solidFill>
                  <a:srgbClr val="003300"/>
                </a:solidFill>
                <a:latin typeface="Times New Roman" pitchFamily="18" charset="0"/>
                <a:ea typeface="標楷體" pitchFamily="65" charset="-120"/>
                <a:cs typeface="Times New Roman" pitchFamily="18" charset="0"/>
              </a:rPr>
              <a:t>Prime culture &amp; education</a:t>
            </a:r>
          </a:p>
        </p:txBody>
      </p:sp>
      <p:sp>
        <p:nvSpPr>
          <p:cNvPr id="19467" name="AutoShape 24"/>
          <p:cNvSpPr>
            <a:spLocks noChangeArrowheads="1"/>
          </p:cNvSpPr>
          <p:nvPr/>
        </p:nvSpPr>
        <p:spPr bwMode="auto">
          <a:xfrm>
            <a:off x="1514475" y="3141663"/>
            <a:ext cx="249238" cy="504825"/>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4335 h 21600"/>
              <a:gd name="T14" fmla="*/ 17349 w 21600"/>
              <a:gd name="T15" fmla="*/ 17265 h 21600"/>
            </a:gdLst>
            <a:ahLst/>
            <a:cxnLst>
              <a:cxn ang="T8">
                <a:pos x="T0" y="T1"/>
              </a:cxn>
              <a:cxn ang="T9">
                <a:pos x="T2" y="T3"/>
              </a:cxn>
              <a:cxn ang="T10">
                <a:pos x="T4" y="T5"/>
              </a:cxn>
              <a:cxn ang="T11">
                <a:pos x="T6" y="T7"/>
              </a:cxn>
            </a:cxnLst>
            <a:rect l="T12" t="T13" r="T14" b="T15"/>
            <a:pathLst>
              <a:path w="21600" h="21600">
                <a:moveTo>
                  <a:pt x="14499" y="0"/>
                </a:moveTo>
                <a:lnTo>
                  <a:pt x="14499" y="4335"/>
                </a:lnTo>
                <a:lnTo>
                  <a:pt x="3375" y="4335"/>
                </a:lnTo>
                <a:lnTo>
                  <a:pt x="3375" y="17265"/>
                </a:lnTo>
                <a:lnTo>
                  <a:pt x="14499" y="17265"/>
                </a:lnTo>
                <a:lnTo>
                  <a:pt x="14499" y="21600"/>
                </a:lnTo>
                <a:lnTo>
                  <a:pt x="21600" y="10800"/>
                </a:lnTo>
                <a:lnTo>
                  <a:pt x="14499" y="0"/>
                </a:lnTo>
                <a:close/>
              </a:path>
              <a:path w="21600" h="21600">
                <a:moveTo>
                  <a:pt x="1350" y="4335"/>
                </a:moveTo>
                <a:lnTo>
                  <a:pt x="1350" y="17265"/>
                </a:lnTo>
                <a:lnTo>
                  <a:pt x="2700" y="17265"/>
                </a:lnTo>
                <a:lnTo>
                  <a:pt x="2700" y="4335"/>
                </a:lnTo>
                <a:lnTo>
                  <a:pt x="1350" y="4335"/>
                </a:lnTo>
                <a:close/>
              </a:path>
              <a:path w="21600" h="21600">
                <a:moveTo>
                  <a:pt x="0" y="4335"/>
                </a:moveTo>
                <a:lnTo>
                  <a:pt x="0" y="17265"/>
                </a:lnTo>
                <a:lnTo>
                  <a:pt x="675" y="17265"/>
                </a:lnTo>
                <a:lnTo>
                  <a:pt x="675" y="4335"/>
                </a:lnTo>
                <a:lnTo>
                  <a:pt x="0" y="4335"/>
                </a:lnTo>
                <a:close/>
              </a:path>
            </a:pathLst>
          </a:custGeom>
          <a:solidFill>
            <a:srgbClr val="D6C1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9468" name="AutoShape 19"/>
          <p:cNvSpPr>
            <a:spLocks noChangeArrowheads="1"/>
          </p:cNvSpPr>
          <p:nvPr/>
        </p:nvSpPr>
        <p:spPr bwMode="auto">
          <a:xfrm>
            <a:off x="1797050" y="4508500"/>
            <a:ext cx="7167563" cy="1708150"/>
          </a:xfrm>
          <a:prstGeom prst="roundRect">
            <a:avLst>
              <a:gd name="adj" fmla="val 16667"/>
            </a:avLst>
          </a:prstGeom>
          <a:gradFill rotWithShape="1">
            <a:gsLst>
              <a:gs pos="0">
                <a:schemeClr val="bg1"/>
              </a:gs>
              <a:gs pos="100000">
                <a:srgbClr val="E1FFE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0" rIns="54000" bIns="0" anchor="ctr">
            <a:spAutoFit/>
          </a:bodyPr>
          <a:lstStyle/>
          <a:p>
            <a:pPr marL="174625" indent="-174625" algn="just">
              <a:lnSpc>
                <a:spcPct val="120000"/>
              </a:lnSpc>
              <a:buFont typeface="Wingdings" pitchFamily="2" charset="2"/>
              <a:buChar char="Ø"/>
            </a:pPr>
            <a:r>
              <a:rPr lang="en-US" altLang="zh-TW" sz="1200" b="0">
                <a:solidFill>
                  <a:srgbClr val="800000"/>
                </a:solidFill>
                <a:latin typeface="Times New Roman" pitchFamily="18" charset="0"/>
                <a:ea typeface="標楷體" pitchFamily="65" charset="-120"/>
                <a:cs typeface="Times New Roman" pitchFamily="18" charset="0"/>
              </a:rPr>
              <a:t>Striving all-out to develop renewable energy, </a:t>
            </a:r>
            <a:r>
              <a:rPr lang="en-US" altLang="zh-TW" sz="1200" b="0">
                <a:solidFill>
                  <a:srgbClr val="000099"/>
                </a:solidFill>
                <a:latin typeface="Times New Roman" pitchFamily="18" charset="0"/>
                <a:ea typeface="標楷體" pitchFamily="65" charset="-120"/>
                <a:cs typeface="Times New Roman" pitchFamily="18" charset="0"/>
              </a:rPr>
              <a:t>enhancing laws and regulations for energy saving and carbon reduction, </a:t>
            </a:r>
            <a:r>
              <a:rPr lang="en-US" altLang="zh-TW" sz="1200" b="0">
                <a:solidFill>
                  <a:srgbClr val="800000"/>
                </a:solidFill>
                <a:latin typeface="Times New Roman" pitchFamily="18" charset="0"/>
                <a:ea typeface="標楷體" pitchFamily="65" charset="-120"/>
                <a:cs typeface="Times New Roman" pitchFamily="18" charset="0"/>
              </a:rPr>
              <a:t>and popularizing energy saving and carbon reduction practices.</a:t>
            </a:r>
            <a:endParaRPr lang="zh-TW" altLang="en-US" sz="1200" b="0">
              <a:solidFill>
                <a:srgbClr val="800000"/>
              </a:solidFill>
              <a:latin typeface="Times New Roman" pitchFamily="18" charset="0"/>
              <a:ea typeface="標楷體" pitchFamily="65" charset="-120"/>
              <a:cs typeface="Times New Roman" pitchFamily="18" charset="0"/>
            </a:endParaRPr>
          </a:p>
          <a:p>
            <a:pPr marL="174625" indent="-174625" algn="just">
              <a:lnSpc>
                <a:spcPct val="120000"/>
              </a:lnSpc>
              <a:buFont typeface="Wingdings" pitchFamily="2" charset="2"/>
              <a:buChar char="Ø"/>
            </a:pPr>
            <a:r>
              <a:rPr lang="en-US" altLang="zh-TW" sz="1200" b="0">
                <a:solidFill>
                  <a:srgbClr val="800000"/>
                </a:solidFill>
                <a:latin typeface="Times New Roman" pitchFamily="18" charset="0"/>
                <a:ea typeface="標楷體" pitchFamily="65" charset="-120"/>
                <a:cs typeface="Times New Roman" pitchFamily="18" charset="0"/>
              </a:rPr>
              <a:t>Pressing for passage of the National Land Planning Act, </a:t>
            </a:r>
            <a:r>
              <a:rPr lang="en-US" altLang="zh-TW" sz="1200" b="0">
                <a:solidFill>
                  <a:srgbClr val="000099"/>
                </a:solidFill>
                <a:latin typeface="Times New Roman" pitchFamily="18" charset="0"/>
                <a:ea typeface="標楷體" pitchFamily="65" charset="-120"/>
                <a:cs typeface="Times New Roman" pitchFamily="18" charset="0"/>
              </a:rPr>
              <a:t>improving the quality of air and water bodies, </a:t>
            </a:r>
            <a:r>
              <a:rPr lang="en-US" altLang="zh-TW" sz="1200" b="0">
                <a:solidFill>
                  <a:srgbClr val="800000"/>
                </a:solidFill>
                <a:latin typeface="Times New Roman" pitchFamily="18" charset="0"/>
                <a:ea typeface="標楷體" pitchFamily="65" charset="-120"/>
                <a:cs typeface="Times New Roman" pitchFamily="18" charset="0"/>
              </a:rPr>
              <a:t>and implementing an action plan to remediate land subsidence in Yunlin and Changhua. </a:t>
            </a:r>
            <a:endParaRPr lang="zh-TW" altLang="en-US" sz="1200" b="0">
              <a:solidFill>
                <a:srgbClr val="800000"/>
              </a:solidFill>
              <a:latin typeface="Times New Roman" pitchFamily="18" charset="0"/>
              <a:ea typeface="標楷體" pitchFamily="65" charset="-120"/>
              <a:cs typeface="Times New Roman" pitchFamily="18" charset="0"/>
            </a:endParaRPr>
          </a:p>
          <a:p>
            <a:pPr marL="174625" indent="-174625" algn="just">
              <a:lnSpc>
                <a:spcPct val="120000"/>
              </a:lnSpc>
              <a:buFont typeface="Wingdings" pitchFamily="2" charset="2"/>
              <a:buChar char="Ø"/>
            </a:pPr>
            <a:r>
              <a:rPr lang="en-US" altLang="zh-TW" sz="1200" b="0">
                <a:solidFill>
                  <a:srgbClr val="800000"/>
                </a:solidFill>
                <a:latin typeface="Times New Roman" pitchFamily="18" charset="0"/>
                <a:ea typeface="標楷體" pitchFamily="65" charset="-120"/>
                <a:cs typeface="Times New Roman" pitchFamily="18" charset="0"/>
              </a:rPr>
              <a:t>Promoting climate change adaptation, implementing measures to enhance nuclear power plant safety maintenance and emergency response capabilities, </a:t>
            </a:r>
            <a:r>
              <a:rPr lang="en-US" altLang="zh-TW" sz="1200" b="0">
                <a:solidFill>
                  <a:srgbClr val="000099"/>
                </a:solidFill>
                <a:latin typeface="Times New Roman" pitchFamily="18" charset="0"/>
                <a:ea typeface="標楷體" pitchFamily="65" charset="-120"/>
                <a:cs typeface="Times New Roman" pitchFamily="18" charset="0"/>
              </a:rPr>
              <a:t>implementing comprehensive disaster prevention planning, and deepening disaster prevention and response capabilities. </a:t>
            </a:r>
            <a:endParaRPr lang="zh-TW" altLang="en-US" sz="1200" b="0">
              <a:solidFill>
                <a:srgbClr val="000099"/>
              </a:solidFill>
              <a:latin typeface="Times New Roman" pitchFamily="18" charset="0"/>
              <a:ea typeface="標楷體" pitchFamily="65" charset="-120"/>
              <a:cs typeface="Times New Roman" pitchFamily="18" charset="0"/>
            </a:endParaRPr>
          </a:p>
        </p:txBody>
      </p:sp>
      <p:sp>
        <p:nvSpPr>
          <p:cNvPr id="19469" name="AutoShape 20"/>
          <p:cNvSpPr>
            <a:spLocks noChangeArrowheads="1"/>
          </p:cNvSpPr>
          <p:nvPr/>
        </p:nvSpPr>
        <p:spPr bwMode="auto">
          <a:xfrm>
            <a:off x="250825" y="5000625"/>
            <a:ext cx="1223963" cy="715963"/>
          </a:xfrm>
          <a:prstGeom prst="roundRect">
            <a:avLst>
              <a:gd name="adj" fmla="val 16667"/>
            </a:avLst>
          </a:prstGeom>
          <a:gradFill rotWithShape="1">
            <a:gsLst>
              <a:gs pos="0">
                <a:schemeClr val="bg1"/>
              </a:gs>
              <a:gs pos="100000">
                <a:srgbClr val="FFDDFF"/>
              </a:gs>
            </a:gsLst>
            <a:path path="shape">
              <a:fillToRect l="50000" t="50000" r="50000" b="50000"/>
            </a:path>
          </a:gra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buFont typeface="Wingdings" pitchFamily="2" charset="2"/>
              <a:buNone/>
            </a:pPr>
            <a:r>
              <a:rPr lang="en-US" altLang="zh-TW" sz="1400">
                <a:solidFill>
                  <a:srgbClr val="003300"/>
                </a:solidFill>
                <a:latin typeface="Times New Roman" pitchFamily="18" charset="0"/>
                <a:ea typeface="標楷體" pitchFamily="65" charset="-120"/>
                <a:cs typeface="Times New Roman" pitchFamily="18" charset="0"/>
              </a:rPr>
              <a:t>Sustainable environment</a:t>
            </a:r>
          </a:p>
        </p:txBody>
      </p:sp>
      <p:sp>
        <p:nvSpPr>
          <p:cNvPr id="19470" name="AutoShape 24"/>
          <p:cNvSpPr>
            <a:spLocks noChangeArrowheads="1"/>
          </p:cNvSpPr>
          <p:nvPr/>
        </p:nvSpPr>
        <p:spPr bwMode="auto">
          <a:xfrm>
            <a:off x="1524000" y="5084763"/>
            <a:ext cx="249238" cy="504825"/>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4335 h 21600"/>
              <a:gd name="T14" fmla="*/ 17349 w 21600"/>
              <a:gd name="T15" fmla="*/ 17265 h 21600"/>
            </a:gdLst>
            <a:ahLst/>
            <a:cxnLst>
              <a:cxn ang="T8">
                <a:pos x="T0" y="T1"/>
              </a:cxn>
              <a:cxn ang="T9">
                <a:pos x="T2" y="T3"/>
              </a:cxn>
              <a:cxn ang="T10">
                <a:pos x="T4" y="T5"/>
              </a:cxn>
              <a:cxn ang="T11">
                <a:pos x="T6" y="T7"/>
              </a:cxn>
            </a:cxnLst>
            <a:rect l="T12" t="T13" r="T14" b="T15"/>
            <a:pathLst>
              <a:path w="21600" h="21600">
                <a:moveTo>
                  <a:pt x="14499" y="0"/>
                </a:moveTo>
                <a:lnTo>
                  <a:pt x="14499" y="4335"/>
                </a:lnTo>
                <a:lnTo>
                  <a:pt x="3375" y="4335"/>
                </a:lnTo>
                <a:lnTo>
                  <a:pt x="3375" y="17265"/>
                </a:lnTo>
                <a:lnTo>
                  <a:pt x="14499" y="17265"/>
                </a:lnTo>
                <a:lnTo>
                  <a:pt x="14499" y="21600"/>
                </a:lnTo>
                <a:lnTo>
                  <a:pt x="21600" y="10800"/>
                </a:lnTo>
                <a:lnTo>
                  <a:pt x="14499" y="0"/>
                </a:lnTo>
                <a:close/>
              </a:path>
              <a:path w="21600" h="21600">
                <a:moveTo>
                  <a:pt x="1350" y="4335"/>
                </a:moveTo>
                <a:lnTo>
                  <a:pt x="1350" y="17265"/>
                </a:lnTo>
                <a:lnTo>
                  <a:pt x="2700" y="17265"/>
                </a:lnTo>
                <a:lnTo>
                  <a:pt x="2700" y="4335"/>
                </a:lnTo>
                <a:lnTo>
                  <a:pt x="1350" y="4335"/>
                </a:lnTo>
                <a:close/>
              </a:path>
              <a:path w="21600" h="21600">
                <a:moveTo>
                  <a:pt x="0" y="4335"/>
                </a:moveTo>
                <a:lnTo>
                  <a:pt x="0" y="17265"/>
                </a:lnTo>
                <a:lnTo>
                  <a:pt x="675" y="17265"/>
                </a:lnTo>
                <a:lnTo>
                  <a:pt x="675" y="4335"/>
                </a:lnTo>
                <a:lnTo>
                  <a:pt x="0" y="4335"/>
                </a:lnTo>
                <a:close/>
              </a:path>
            </a:pathLst>
          </a:custGeom>
          <a:solidFill>
            <a:srgbClr val="D6C1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5"/>
          <p:cNvSpPr>
            <a:spLocks noChangeArrowheads="1"/>
          </p:cNvSpPr>
          <p:nvPr/>
        </p:nvSpPr>
        <p:spPr bwMode="auto">
          <a:xfrm>
            <a:off x="73025" y="115888"/>
            <a:ext cx="8999538" cy="6659562"/>
          </a:xfrm>
          <a:prstGeom prst="foldedCorner">
            <a:avLst>
              <a:gd name="adj" fmla="val 6139"/>
            </a:avLst>
          </a:prstGeom>
          <a:gradFill rotWithShape="1">
            <a:gsLst>
              <a:gs pos="0">
                <a:srgbClr val="FFFF99"/>
              </a:gs>
              <a:gs pos="50000">
                <a:srgbClr val="FFFFFF"/>
              </a:gs>
              <a:gs pos="100000">
                <a:srgbClr val="FFFF99"/>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17961" dir="2700000" algn="ctr" rotWithShape="0">
                    <a:srgbClr val="99995C">
                      <a:alpha val="74997"/>
                    </a:srgbClr>
                  </a:outerShdw>
                </a:effectLst>
              </a14:hiddenEffects>
            </a:ext>
          </a:extLst>
        </p:spPr>
        <p:txBody>
          <a:bodyPr wrap="none" tIns="118800"/>
          <a:lstStyle/>
          <a:p>
            <a:pPr>
              <a:lnSpc>
                <a:spcPct val="900000"/>
              </a:lnSpc>
              <a:buFont typeface="Wingdings" pitchFamily="2" charset="2"/>
              <a:buChar char="Ø"/>
            </a:pPr>
            <a:endParaRPr lang="en-US" altLang="zh-TW">
              <a:solidFill>
                <a:srgbClr val="000099"/>
              </a:solidFill>
              <a:latin typeface="Times New Roman" pitchFamily="18" charset="0"/>
              <a:ea typeface="華康超明體" pitchFamily="49" charset="-120"/>
            </a:endParaRPr>
          </a:p>
        </p:txBody>
      </p:sp>
      <p:sp>
        <p:nvSpPr>
          <p:cNvPr id="20483" name="AutoShape 19"/>
          <p:cNvSpPr>
            <a:spLocks noChangeArrowheads="1"/>
          </p:cNvSpPr>
          <p:nvPr/>
        </p:nvSpPr>
        <p:spPr bwMode="auto">
          <a:xfrm>
            <a:off x="1822450" y="765175"/>
            <a:ext cx="7178675" cy="2941638"/>
          </a:xfrm>
          <a:prstGeom prst="roundRect">
            <a:avLst>
              <a:gd name="adj" fmla="val 16667"/>
            </a:avLst>
          </a:prstGeom>
          <a:gradFill rotWithShape="1">
            <a:gsLst>
              <a:gs pos="0">
                <a:schemeClr val="bg1"/>
              </a:gs>
              <a:gs pos="100000">
                <a:srgbClr val="E1FFE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0" rIns="54000" bIns="0" anchor="ctr">
            <a:spAutoFit/>
          </a:bodyPr>
          <a:lstStyle/>
          <a:p>
            <a:pPr marL="174625" indent="-174625" algn="just">
              <a:lnSpc>
                <a:spcPct val="90000"/>
              </a:lnSpc>
              <a:buFont typeface="Wingdings" pitchFamily="2" charset="2"/>
              <a:buChar char="Ø"/>
            </a:pPr>
            <a:r>
              <a:rPr lang="en-US" altLang="zh-TW" sz="1200" b="0">
                <a:solidFill>
                  <a:srgbClr val="000099"/>
                </a:solidFill>
                <a:latin typeface="Times New Roman" pitchFamily="18" charset="0"/>
                <a:ea typeface="標楷體" pitchFamily="65" charset="-120"/>
                <a:cs typeface="Times New Roman" pitchFamily="18" charset="0"/>
              </a:rPr>
              <a:t>Ensuring the stable supply of water and electricity; and carrying out the infrastructure works needed for industrial and regional development.</a:t>
            </a:r>
            <a:endParaRPr lang="zh-TW" altLang="en-US" sz="1200" b="0">
              <a:solidFill>
                <a:srgbClr val="000099"/>
              </a:solidFill>
              <a:latin typeface="Times New Roman" pitchFamily="18" charset="0"/>
              <a:ea typeface="標楷體" pitchFamily="65" charset="-120"/>
              <a:cs typeface="Times New Roman" pitchFamily="18" charset="0"/>
            </a:endParaRPr>
          </a:p>
          <a:p>
            <a:pPr marL="174625" indent="-174625" algn="just">
              <a:lnSpc>
                <a:spcPct val="90000"/>
              </a:lnSpc>
              <a:buFont typeface="Wingdings" pitchFamily="2" charset="2"/>
              <a:buChar char="Ø"/>
            </a:pPr>
            <a:r>
              <a:rPr lang="en-US" altLang="zh-TW" sz="1200" b="0">
                <a:solidFill>
                  <a:srgbClr val="000099"/>
                </a:solidFill>
                <a:latin typeface="Times New Roman" pitchFamily="18" charset="0"/>
                <a:ea typeface="標楷體" pitchFamily="65" charset="-120"/>
                <a:cs typeface="Times New Roman" pitchFamily="18" charset="0"/>
              </a:rPr>
              <a:t>Developing Songshan Airport, </a:t>
            </a:r>
            <a:r>
              <a:rPr lang="en-US" altLang="zh-TW" sz="1200" b="0">
                <a:solidFill>
                  <a:srgbClr val="800000"/>
                </a:solidFill>
                <a:latin typeface="Times New Roman" pitchFamily="18" charset="0"/>
                <a:ea typeface="標楷體" pitchFamily="65" charset="-120"/>
                <a:cs typeface="Times New Roman" pitchFamily="18" charset="0"/>
              </a:rPr>
              <a:t>raising the service quality of Taoyuan International Airport, bolstering the operational competitiveness of Kaohsiung Port</a:t>
            </a:r>
            <a:r>
              <a:rPr lang="en-US" altLang="zh-TW" sz="1200" b="0">
                <a:solidFill>
                  <a:srgbClr val="000099"/>
                </a:solidFill>
                <a:latin typeface="Times New Roman" pitchFamily="18" charset="0"/>
                <a:ea typeface="標楷體" pitchFamily="65" charset="-120"/>
                <a:cs typeface="Times New Roman" pitchFamily="18" charset="0"/>
              </a:rPr>
              <a:t>, and reinforcing the modernization of passenger transport facilities in international commercial ports.</a:t>
            </a:r>
            <a:endParaRPr lang="zh-TW" altLang="en-US" sz="1200" b="0">
              <a:solidFill>
                <a:srgbClr val="000099"/>
              </a:solidFill>
              <a:latin typeface="Times New Roman" pitchFamily="18" charset="0"/>
              <a:ea typeface="標楷體" pitchFamily="65" charset="-120"/>
              <a:cs typeface="Times New Roman" pitchFamily="18" charset="0"/>
            </a:endParaRPr>
          </a:p>
          <a:p>
            <a:pPr marL="174625" indent="-174625" algn="just">
              <a:lnSpc>
                <a:spcPct val="90000"/>
              </a:lnSpc>
              <a:buFont typeface="Wingdings" pitchFamily="2" charset="2"/>
              <a:buChar char="Ø"/>
            </a:pPr>
            <a:r>
              <a:rPr lang="en-US" altLang="zh-TW" sz="1200" b="0">
                <a:solidFill>
                  <a:srgbClr val="800000"/>
                </a:solidFill>
                <a:latin typeface="Times New Roman" pitchFamily="18" charset="0"/>
                <a:ea typeface="標楷體" pitchFamily="65" charset="-120"/>
                <a:cs typeface="Times New Roman" pitchFamily="18" charset="0"/>
              </a:rPr>
              <a:t>Enhancing metropolitan MRT networks, heightening the transport efficiency and quality of railways and roadways, </a:t>
            </a:r>
            <a:r>
              <a:rPr lang="en-US" altLang="zh-TW" sz="1200" b="0">
                <a:solidFill>
                  <a:srgbClr val="000099"/>
                </a:solidFill>
                <a:latin typeface="Times New Roman" pitchFamily="18" charset="0"/>
                <a:ea typeface="標楷體" pitchFamily="65" charset="-120"/>
                <a:cs typeface="Times New Roman" pitchFamily="18" charset="0"/>
              </a:rPr>
              <a:t>speeding up cable TV digitization, </a:t>
            </a:r>
            <a:r>
              <a:rPr lang="en-US" altLang="zh-TW" sz="1200" b="0">
                <a:solidFill>
                  <a:srgbClr val="800000"/>
                </a:solidFill>
                <a:latin typeface="Times New Roman" pitchFamily="18" charset="0"/>
                <a:ea typeface="標楷體" pitchFamily="65" charset="-120"/>
                <a:cs typeface="Times New Roman" pitchFamily="18" charset="0"/>
              </a:rPr>
              <a:t>and effectuating broadband network development. </a:t>
            </a:r>
            <a:endParaRPr lang="zh-TW" altLang="en-US" sz="1200" b="0">
              <a:solidFill>
                <a:srgbClr val="000099"/>
              </a:solidFill>
              <a:latin typeface="Times New Roman" pitchFamily="18" charset="0"/>
              <a:ea typeface="標楷體" pitchFamily="65" charset="-120"/>
              <a:cs typeface="Times New Roman" pitchFamily="18" charset="0"/>
            </a:endParaRPr>
          </a:p>
          <a:p>
            <a:pPr marL="174625" indent="-174625" algn="just">
              <a:lnSpc>
                <a:spcPct val="90000"/>
              </a:lnSpc>
              <a:buFont typeface="Wingdings" pitchFamily="2" charset="2"/>
              <a:buChar char="Ø"/>
            </a:pPr>
            <a:r>
              <a:rPr lang="en-US" altLang="zh-TW" sz="1200" b="0">
                <a:solidFill>
                  <a:srgbClr val="000099"/>
                </a:solidFill>
                <a:latin typeface="Times New Roman" pitchFamily="18" charset="0"/>
                <a:ea typeface="標楷體" pitchFamily="65" charset="-120"/>
                <a:cs typeface="Times New Roman" pitchFamily="18" charset="0"/>
              </a:rPr>
              <a:t>Developing strong industries in each region, augmenting manpower and infrastructure for regional industries, promoting integrated inter-city development plans, and reducing regional and urban-rural development gaps. </a:t>
            </a:r>
            <a:endParaRPr lang="zh-TW" altLang="en-US" sz="1200" b="0">
              <a:solidFill>
                <a:srgbClr val="000099"/>
              </a:solidFill>
              <a:latin typeface="Times New Roman" pitchFamily="18" charset="0"/>
              <a:ea typeface="標楷體" pitchFamily="65" charset="-120"/>
              <a:cs typeface="Times New Roman" pitchFamily="18" charset="0"/>
            </a:endParaRPr>
          </a:p>
          <a:p>
            <a:pPr marL="174625" indent="-174625" algn="just">
              <a:lnSpc>
                <a:spcPct val="90000"/>
              </a:lnSpc>
              <a:buFont typeface="Wingdings" pitchFamily="2" charset="2"/>
              <a:buChar char="Ø"/>
            </a:pPr>
            <a:r>
              <a:rPr lang="en-US" altLang="zh-TW" sz="1200" b="0">
                <a:solidFill>
                  <a:srgbClr val="000099"/>
                </a:solidFill>
                <a:latin typeface="Times New Roman" pitchFamily="18" charset="0"/>
                <a:ea typeface="標楷體" pitchFamily="65" charset="-120"/>
                <a:cs typeface="Times New Roman" pitchFamily="18" charset="0"/>
              </a:rPr>
              <a:t>Carrying out the Project to Implement the Spirit of Zero-Base Budgeting; employing innovative financial strategies to expand funding sources for public works; and strengthening promotion of the system for taxation of securities trading income. </a:t>
            </a:r>
            <a:endParaRPr lang="zh-TW" altLang="en-US" sz="1200" b="0">
              <a:solidFill>
                <a:srgbClr val="000099"/>
              </a:solidFill>
              <a:latin typeface="Times New Roman" pitchFamily="18" charset="0"/>
              <a:ea typeface="標楷體" pitchFamily="65" charset="-120"/>
              <a:cs typeface="Times New Roman" pitchFamily="18" charset="0"/>
            </a:endParaRPr>
          </a:p>
          <a:p>
            <a:pPr marL="174625" indent="-174625" algn="just">
              <a:lnSpc>
                <a:spcPct val="90000"/>
              </a:lnSpc>
              <a:buFont typeface="Wingdings" pitchFamily="2" charset="2"/>
              <a:buChar char="Ø"/>
            </a:pPr>
            <a:r>
              <a:rPr lang="en-US" altLang="zh-TW" sz="1200" b="0">
                <a:solidFill>
                  <a:srgbClr val="000099"/>
                </a:solidFill>
                <a:latin typeface="Times New Roman" pitchFamily="18" charset="0"/>
                <a:ea typeface="標楷體" pitchFamily="65" charset="-120"/>
                <a:cs typeface="Times New Roman" pitchFamily="18" charset="0"/>
              </a:rPr>
              <a:t>Expanding the scope of financial business, and </a:t>
            </a:r>
            <a:r>
              <a:rPr lang="en-US" altLang="zh-TW" sz="1200" b="0">
                <a:solidFill>
                  <a:srgbClr val="800000"/>
                </a:solidFill>
                <a:latin typeface="Times New Roman" pitchFamily="18" charset="0"/>
                <a:ea typeface="標楷體" pitchFamily="65" charset="-120"/>
                <a:cs typeface="Times New Roman" pitchFamily="18" charset="0"/>
              </a:rPr>
              <a:t>developing financial services to meet special cross-strait requirements and Taiwan-centered wealth management platforms for Taiwanese people, to satisfy diverse financial needs. </a:t>
            </a:r>
            <a:endParaRPr lang="zh-TW" altLang="en-US" sz="1200" b="0">
              <a:solidFill>
                <a:srgbClr val="800000"/>
              </a:solidFill>
              <a:latin typeface="Times New Roman" pitchFamily="18" charset="0"/>
              <a:ea typeface="標楷體" pitchFamily="65" charset="-120"/>
              <a:cs typeface="Times New Roman" pitchFamily="18" charset="0"/>
            </a:endParaRPr>
          </a:p>
        </p:txBody>
      </p:sp>
      <p:sp>
        <p:nvSpPr>
          <p:cNvPr id="20484" name="AutoShape 24"/>
          <p:cNvSpPr>
            <a:spLocks noChangeArrowheads="1"/>
          </p:cNvSpPr>
          <p:nvPr/>
        </p:nvSpPr>
        <p:spPr bwMode="auto">
          <a:xfrm>
            <a:off x="1565275" y="1909763"/>
            <a:ext cx="249238" cy="504825"/>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4335 h 21600"/>
              <a:gd name="T14" fmla="*/ 17349 w 21600"/>
              <a:gd name="T15" fmla="*/ 17265 h 21600"/>
            </a:gdLst>
            <a:ahLst/>
            <a:cxnLst>
              <a:cxn ang="T8">
                <a:pos x="T0" y="T1"/>
              </a:cxn>
              <a:cxn ang="T9">
                <a:pos x="T2" y="T3"/>
              </a:cxn>
              <a:cxn ang="T10">
                <a:pos x="T4" y="T5"/>
              </a:cxn>
              <a:cxn ang="T11">
                <a:pos x="T6" y="T7"/>
              </a:cxn>
            </a:cxnLst>
            <a:rect l="T12" t="T13" r="T14" b="T15"/>
            <a:pathLst>
              <a:path w="21600" h="21600">
                <a:moveTo>
                  <a:pt x="14499" y="0"/>
                </a:moveTo>
                <a:lnTo>
                  <a:pt x="14499" y="4335"/>
                </a:lnTo>
                <a:lnTo>
                  <a:pt x="3375" y="4335"/>
                </a:lnTo>
                <a:lnTo>
                  <a:pt x="3375" y="17265"/>
                </a:lnTo>
                <a:lnTo>
                  <a:pt x="14499" y="17265"/>
                </a:lnTo>
                <a:lnTo>
                  <a:pt x="14499" y="21600"/>
                </a:lnTo>
                <a:lnTo>
                  <a:pt x="21600" y="10800"/>
                </a:lnTo>
                <a:lnTo>
                  <a:pt x="14499" y="0"/>
                </a:lnTo>
                <a:close/>
              </a:path>
              <a:path w="21600" h="21600">
                <a:moveTo>
                  <a:pt x="1350" y="4335"/>
                </a:moveTo>
                <a:lnTo>
                  <a:pt x="1350" y="17265"/>
                </a:lnTo>
                <a:lnTo>
                  <a:pt x="2700" y="17265"/>
                </a:lnTo>
                <a:lnTo>
                  <a:pt x="2700" y="4335"/>
                </a:lnTo>
                <a:lnTo>
                  <a:pt x="1350" y="4335"/>
                </a:lnTo>
                <a:close/>
              </a:path>
              <a:path w="21600" h="21600">
                <a:moveTo>
                  <a:pt x="0" y="4335"/>
                </a:moveTo>
                <a:lnTo>
                  <a:pt x="0" y="17265"/>
                </a:lnTo>
                <a:lnTo>
                  <a:pt x="675" y="17265"/>
                </a:lnTo>
                <a:lnTo>
                  <a:pt x="675" y="4335"/>
                </a:lnTo>
                <a:lnTo>
                  <a:pt x="0" y="4335"/>
                </a:lnTo>
                <a:close/>
              </a:path>
            </a:pathLst>
          </a:custGeom>
          <a:solidFill>
            <a:srgbClr val="D6C1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0485" name="AutoShape 36"/>
          <p:cNvSpPr>
            <a:spLocks noChangeArrowheads="1"/>
          </p:cNvSpPr>
          <p:nvPr/>
        </p:nvSpPr>
        <p:spPr bwMode="auto">
          <a:xfrm rot="5400000">
            <a:off x="556419" y="-237331"/>
            <a:ext cx="469900" cy="1366838"/>
          </a:xfrm>
          <a:prstGeom prst="homePlate">
            <a:avLst>
              <a:gd name="adj" fmla="val 25000"/>
            </a:avLst>
          </a:prstGeom>
          <a:solidFill>
            <a:srgbClr val="FFFFCC"/>
          </a:solidFill>
          <a:ln w="12700">
            <a:solidFill>
              <a:srgbClr val="800080"/>
            </a:solidFill>
            <a:miter lim="800000"/>
            <a:headEnd/>
            <a:tailEnd/>
          </a:ln>
          <a:effectLst/>
          <a:extLs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rot="10800000" vert="eaVert" wrap="none" anchor="ctr"/>
          <a:lstStyle/>
          <a:p>
            <a:pPr algn="ctr"/>
            <a:r>
              <a:rPr lang="en-US" altLang="zh-TW" sz="2000">
                <a:solidFill>
                  <a:srgbClr val="800000"/>
                </a:solidFill>
                <a:latin typeface="Times New Roman" pitchFamily="18" charset="0"/>
                <a:ea typeface="標楷體" pitchFamily="65" charset="-120"/>
              </a:rPr>
              <a:t>Policy axles</a:t>
            </a:r>
          </a:p>
        </p:txBody>
      </p:sp>
      <p:sp>
        <p:nvSpPr>
          <p:cNvPr id="20486" name="AutoShape 38"/>
          <p:cNvSpPr>
            <a:spLocks noChangeArrowheads="1"/>
          </p:cNvSpPr>
          <p:nvPr/>
        </p:nvSpPr>
        <p:spPr bwMode="auto">
          <a:xfrm rot="5400000">
            <a:off x="4848225" y="-374649"/>
            <a:ext cx="492125" cy="1619250"/>
          </a:xfrm>
          <a:prstGeom prst="homePlate">
            <a:avLst>
              <a:gd name="adj" fmla="val 25000"/>
            </a:avLst>
          </a:prstGeom>
          <a:solidFill>
            <a:srgbClr val="FFFFCC"/>
          </a:solidFill>
          <a:ln w="12700">
            <a:solidFill>
              <a:srgbClr val="800080"/>
            </a:solidFill>
            <a:miter lim="800000"/>
            <a:headEnd/>
            <a:tailEnd/>
          </a:ln>
          <a:effectLst/>
          <a:extLs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rot="10800000" vert="eaVert" wrap="none" anchor="ctr"/>
          <a:lstStyle/>
          <a:p>
            <a:pPr algn="ctr"/>
            <a:r>
              <a:rPr lang="en-US" altLang="zh-TW" sz="2000">
                <a:solidFill>
                  <a:srgbClr val="800000"/>
                </a:solidFill>
                <a:latin typeface="Times New Roman" pitchFamily="18" charset="0"/>
                <a:ea typeface="標楷體" pitchFamily="65" charset="-120"/>
              </a:rPr>
              <a:t>Policy focuses</a:t>
            </a:r>
          </a:p>
        </p:txBody>
      </p:sp>
      <p:sp>
        <p:nvSpPr>
          <p:cNvPr id="43" name="投影片編號版面配置區 6"/>
          <p:cNvSpPr txBox="1">
            <a:spLocks noGrp="1"/>
          </p:cNvSpPr>
          <p:nvPr/>
        </p:nvSpPr>
        <p:spPr bwMode="auto">
          <a:xfrm>
            <a:off x="6997700" y="65246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defRPr/>
            </a:pPr>
            <a:fld id="{C48B84FB-EB04-4323-AAD1-5F55627F7CE9}" type="slidenum">
              <a:rPr lang="en-US" altLang="zh-TW" sz="1400" b="0">
                <a:solidFill>
                  <a:srgbClr val="000000"/>
                </a:solidFill>
                <a:latin typeface="Times New Roman" pitchFamily="18" charset="0"/>
                <a:ea typeface="+mn-ea"/>
                <a:cs typeface="Times New Roman" pitchFamily="18" charset="0"/>
              </a:rPr>
              <a:pPr algn="r">
                <a:defRPr/>
              </a:pPr>
              <a:t>18</a:t>
            </a:fld>
            <a:endParaRPr lang="en-US" altLang="zh-TW" sz="1400" b="0" dirty="0">
              <a:solidFill>
                <a:srgbClr val="000000"/>
              </a:solidFill>
              <a:latin typeface="Times New Roman" pitchFamily="18" charset="0"/>
              <a:ea typeface="+mn-ea"/>
              <a:cs typeface="Times New Roman" pitchFamily="18" charset="0"/>
            </a:endParaRPr>
          </a:p>
        </p:txBody>
      </p:sp>
      <p:sp>
        <p:nvSpPr>
          <p:cNvPr id="20488" name="AutoShape 19"/>
          <p:cNvSpPr>
            <a:spLocks noChangeArrowheads="1"/>
          </p:cNvSpPr>
          <p:nvPr/>
        </p:nvSpPr>
        <p:spPr bwMode="auto">
          <a:xfrm>
            <a:off x="1814513" y="3740150"/>
            <a:ext cx="7177087" cy="920750"/>
          </a:xfrm>
          <a:prstGeom prst="roundRect">
            <a:avLst>
              <a:gd name="adj" fmla="val 16667"/>
            </a:avLst>
          </a:prstGeom>
          <a:gradFill rotWithShape="1">
            <a:gsLst>
              <a:gs pos="0">
                <a:schemeClr val="bg1"/>
              </a:gs>
              <a:gs pos="100000">
                <a:srgbClr val="E1FFE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0" rIns="54000" bIns="0" anchor="ctr">
            <a:spAutoFit/>
          </a:bodyPr>
          <a:lstStyle/>
          <a:p>
            <a:pPr marL="174625" indent="-174625" algn="just">
              <a:lnSpc>
                <a:spcPct val="90000"/>
              </a:lnSpc>
              <a:buFont typeface="Wingdings" pitchFamily="2" charset="2"/>
              <a:buChar char="Ø"/>
            </a:pPr>
            <a:r>
              <a:rPr lang="en-US" altLang="zh-TW" sz="1200" b="0">
                <a:solidFill>
                  <a:srgbClr val="800000"/>
                </a:solidFill>
                <a:latin typeface="Times New Roman" pitchFamily="18" charset="0"/>
                <a:ea typeface="標楷體" pitchFamily="65" charset="-120"/>
                <a:cs typeface="Times New Roman" pitchFamily="18" charset="0"/>
              </a:rPr>
              <a:t>Continuing to engage in institutionalized negotiations, implementing and expanding the effects of the various cross-strait agreements already signed, </a:t>
            </a:r>
            <a:r>
              <a:rPr lang="en-US" altLang="zh-TW" sz="1200" b="0">
                <a:solidFill>
                  <a:srgbClr val="000099"/>
                </a:solidFill>
                <a:latin typeface="Times New Roman" pitchFamily="18" charset="0"/>
                <a:ea typeface="標楷體" pitchFamily="65" charset="-120"/>
                <a:cs typeface="Times New Roman" pitchFamily="18" charset="0"/>
              </a:rPr>
              <a:t>and conducting negotiations for ECFA follow-up agreements in proper sequence. </a:t>
            </a:r>
            <a:endParaRPr lang="zh-TW" altLang="en-US" sz="1200" b="0">
              <a:solidFill>
                <a:srgbClr val="000099"/>
              </a:solidFill>
              <a:latin typeface="Times New Roman" pitchFamily="18" charset="0"/>
              <a:ea typeface="標楷體" pitchFamily="65" charset="-120"/>
              <a:cs typeface="Times New Roman" pitchFamily="18" charset="0"/>
            </a:endParaRPr>
          </a:p>
          <a:p>
            <a:pPr marL="174625" indent="-174625" algn="just">
              <a:lnSpc>
                <a:spcPct val="90000"/>
              </a:lnSpc>
              <a:buFont typeface="Wingdings" pitchFamily="2" charset="2"/>
              <a:buChar char="Ø"/>
            </a:pPr>
            <a:r>
              <a:rPr lang="en-US" altLang="zh-TW" sz="1200" b="0">
                <a:solidFill>
                  <a:srgbClr val="000099"/>
                </a:solidFill>
                <a:latin typeface="Times New Roman" pitchFamily="18" charset="0"/>
                <a:ea typeface="標楷體" pitchFamily="65" charset="-120"/>
                <a:cs typeface="Times New Roman" pitchFamily="18" charset="0"/>
              </a:rPr>
              <a:t>Instituting an all-volunteer military system, building dependable combat capability, bolstering national defense forces, and ensuring national security. </a:t>
            </a:r>
            <a:endParaRPr lang="zh-TW" altLang="en-US" sz="1200" b="0">
              <a:solidFill>
                <a:srgbClr val="000099"/>
              </a:solidFill>
              <a:latin typeface="Times New Roman" pitchFamily="18" charset="0"/>
              <a:ea typeface="標楷體" pitchFamily="65" charset="-120"/>
              <a:cs typeface="Times New Roman" pitchFamily="18" charset="0"/>
            </a:endParaRPr>
          </a:p>
        </p:txBody>
      </p:sp>
      <p:sp>
        <p:nvSpPr>
          <p:cNvPr id="20489" name="AutoShape 19"/>
          <p:cNvSpPr>
            <a:spLocks noChangeArrowheads="1"/>
          </p:cNvSpPr>
          <p:nvPr/>
        </p:nvSpPr>
        <p:spPr bwMode="auto">
          <a:xfrm>
            <a:off x="1833563" y="4746625"/>
            <a:ext cx="7178675" cy="1655763"/>
          </a:xfrm>
          <a:prstGeom prst="roundRect">
            <a:avLst>
              <a:gd name="adj" fmla="val 16667"/>
            </a:avLst>
          </a:prstGeom>
          <a:gradFill rotWithShape="1">
            <a:gsLst>
              <a:gs pos="0">
                <a:schemeClr val="bg1"/>
              </a:gs>
              <a:gs pos="100000">
                <a:srgbClr val="E1FFE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0" rIns="54000" bIns="0" anchor="ctr">
            <a:spAutoFit/>
          </a:bodyPr>
          <a:lstStyle/>
          <a:p>
            <a:pPr marL="174625" indent="-174625" algn="just">
              <a:lnSpc>
                <a:spcPct val="90000"/>
              </a:lnSpc>
              <a:buFont typeface="Wingdings" pitchFamily="2" charset="2"/>
              <a:buChar char="Ø"/>
            </a:pPr>
            <a:r>
              <a:rPr lang="en-US" altLang="zh-TW" sz="1200" b="0">
                <a:solidFill>
                  <a:srgbClr val="800000"/>
                </a:solidFill>
                <a:latin typeface="Times New Roman" pitchFamily="18" charset="0"/>
                <a:ea typeface="標楷體" pitchFamily="65" charset="-120"/>
                <a:cs typeface="Times New Roman" pitchFamily="18" charset="0"/>
              </a:rPr>
              <a:t>Deepening relations with the USA, Japan, the EU, and neighboring countries, </a:t>
            </a:r>
            <a:r>
              <a:rPr lang="en-US" altLang="zh-TW" sz="1200" b="0">
                <a:solidFill>
                  <a:srgbClr val="000099"/>
                </a:solidFill>
                <a:latin typeface="Times New Roman" pitchFamily="18" charset="0"/>
                <a:ea typeface="標楷體" pitchFamily="65" charset="-120"/>
                <a:cs typeface="Times New Roman" pitchFamily="18" charset="0"/>
              </a:rPr>
              <a:t>consolidating ties with diplomatic allies, and uplifting substantive relations with non-diplomatic allies; pursuing the signing of youth working holiday agreements with more countries; and enlisting private sector strengths, resources and experience to actively participate in international humanitarian aid. </a:t>
            </a:r>
            <a:endParaRPr lang="zh-TW" altLang="en-US" sz="1200" b="0">
              <a:solidFill>
                <a:srgbClr val="000099"/>
              </a:solidFill>
              <a:latin typeface="Times New Roman" pitchFamily="18" charset="0"/>
              <a:ea typeface="標楷體" pitchFamily="65" charset="-120"/>
              <a:cs typeface="Times New Roman" pitchFamily="18" charset="0"/>
            </a:endParaRPr>
          </a:p>
          <a:p>
            <a:pPr marL="174625" indent="-174625" algn="just">
              <a:lnSpc>
                <a:spcPct val="90000"/>
              </a:lnSpc>
              <a:buFont typeface="Wingdings" pitchFamily="2" charset="2"/>
              <a:buChar char="Ø"/>
            </a:pPr>
            <a:r>
              <a:rPr lang="en-US" altLang="zh-TW" sz="1200" b="0">
                <a:solidFill>
                  <a:srgbClr val="800000"/>
                </a:solidFill>
                <a:latin typeface="Times New Roman" pitchFamily="18" charset="0"/>
                <a:ea typeface="標楷體" pitchFamily="65" charset="-120"/>
                <a:cs typeface="Times New Roman" pitchFamily="18" charset="0"/>
              </a:rPr>
              <a:t>Setting up the Project Office for Cultural Global Positioning, promoting youth-driven cultural exchanges, strengthening language and academic exchanges, and pursuing the signing of cultural exchange agreements with all countries. </a:t>
            </a:r>
            <a:endParaRPr lang="zh-TW" altLang="en-US" sz="1200" b="0">
              <a:solidFill>
                <a:srgbClr val="800000"/>
              </a:solidFill>
              <a:latin typeface="Times New Roman" pitchFamily="18" charset="0"/>
              <a:ea typeface="標楷體" pitchFamily="65" charset="-120"/>
              <a:cs typeface="Times New Roman" pitchFamily="18" charset="0"/>
            </a:endParaRPr>
          </a:p>
          <a:p>
            <a:pPr marL="174625" indent="-174625" algn="just">
              <a:lnSpc>
                <a:spcPct val="90000"/>
              </a:lnSpc>
              <a:buFont typeface="Wingdings" pitchFamily="2" charset="2"/>
              <a:buChar char="Ø"/>
            </a:pPr>
            <a:r>
              <a:rPr lang="en-US" altLang="zh-TW" sz="1200" b="0">
                <a:solidFill>
                  <a:srgbClr val="000099"/>
                </a:solidFill>
                <a:latin typeface="Times New Roman" pitchFamily="18" charset="0"/>
                <a:ea typeface="標楷體" pitchFamily="65" charset="-120"/>
                <a:cs typeface="Times New Roman" pitchFamily="18" charset="0"/>
              </a:rPr>
              <a:t>Upgrading tourism industry quality, strengthening regional features, promoting customized services, and developing feature tourism on the bedrock of Taiwan’s diverse resources, culture and faces.</a:t>
            </a:r>
            <a:endParaRPr lang="zh-TW" altLang="en-US" sz="1200" b="0">
              <a:solidFill>
                <a:srgbClr val="000099"/>
              </a:solidFill>
              <a:latin typeface="Times New Roman" pitchFamily="18" charset="0"/>
              <a:ea typeface="標楷體" pitchFamily="65" charset="-120"/>
              <a:cs typeface="Times New Roman" pitchFamily="18" charset="0"/>
            </a:endParaRPr>
          </a:p>
        </p:txBody>
      </p:sp>
      <p:sp>
        <p:nvSpPr>
          <p:cNvPr id="20490" name="AutoShape 24"/>
          <p:cNvSpPr>
            <a:spLocks noChangeArrowheads="1"/>
          </p:cNvSpPr>
          <p:nvPr/>
        </p:nvSpPr>
        <p:spPr bwMode="auto">
          <a:xfrm>
            <a:off x="1574800" y="5249863"/>
            <a:ext cx="249238" cy="504825"/>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4335 h 21600"/>
              <a:gd name="T14" fmla="*/ 17349 w 21600"/>
              <a:gd name="T15" fmla="*/ 17265 h 21600"/>
            </a:gdLst>
            <a:ahLst/>
            <a:cxnLst>
              <a:cxn ang="T8">
                <a:pos x="T0" y="T1"/>
              </a:cxn>
              <a:cxn ang="T9">
                <a:pos x="T2" y="T3"/>
              </a:cxn>
              <a:cxn ang="T10">
                <a:pos x="T4" y="T5"/>
              </a:cxn>
              <a:cxn ang="T11">
                <a:pos x="T6" y="T7"/>
              </a:cxn>
            </a:cxnLst>
            <a:rect l="T12" t="T13" r="T14" b="T15"/>
            <a:pathLst>
              <a:path w="21600" h="21600">
                <a:moveTo>
                  <a:pt x="14499" y="0"/>
                </a:moveTo>
                <a:lnTo>
                  <a:pt x="14499" y="4335"/>
                </a:lnTo>
                <a:lnTo>
                  <a:pt x="3375" y="4335"/>
                </a:lnTo>
                <a:lnTo>
                  <a:pt x="3375" y="17265"/>
                </a:lnTo>
                <a:lnTo>
                  <a:pt x="14499" y="17265"/>
                </a:lnTo>
                <a:lnTo>
                  <a:pt x="14499" y="21600"/>
                </a:lnTo>
                <a:lnTo>
                  <a:pt x="21600" y="10800"/>
                </a:lnTo>
                <a:lnTo>
                  <a:pt x="14499" y="0"/>
                </a:lnTo>
                <a:close/>
              </a:path>
              <a:path w="21600" h="21600">
                <a:moveTo>
                  <a:pt x="1350" y="4335"/>
                </a:moveTo>
                <a:lnTo>
                  <a:pt x="1350" y="17265"/>
                </a:lnTo>
                <a:lnTo>
                  <a:pt x="2700" y="17265"/>
                </a:lnTo>
                <a:lnTo>
                  <a:pt x="2700" y="4335"/>
                </a:lnTo>
                <a:lnTo>
                  <a:pt x="1350" y="4335"/>
                </a:lnTo>
                <a:close/>
              </a:path>
              <a:path w="21600" h="21600">
                <a:moveTo>
                  <a:pt x="0" y="4335"/>
                </a:moveTo>
                <a:lnTo>
                  <a:pt x="0" y="17265"/>
                </a:lnTo>
                <a:lnTo>
                  <a:pt x="675" y="17265"/>
                </a:lnTo>
                <a:lnTo>
                  <a:pt x="675" y="4335"/>
                </a:lnTo>
                <a:lnTo>
                  <a:pt x="0" y="4335"/>
                </a:lnTo>
                <a:close/>
              </a:path>
            </a:pathLst>
          </a:custGeom>
          <a:solidFill>
            <a:srgbClr val="D6C1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0491" name="AutoShape 24"/>
          <p:cNvSpPr>
            <a:spLocks noChangeArrowheads="1"/>
          </p:cNvSpPr>
          <p:nvPr/>
        </p:nvSpPr>
        <p:spPr bwMode="auto">
          <a:xfrm>
            <a:off x="1574800" y="3949700"/>
            <a:ext cx="249238" cy="504825"/>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4335 h 21600"/>
              <a:gd name="T14" fmla="*/ 17349 w 21600"/>
              <a:gd name="T15" fmla="*/ 17265 h 21600"/>
            </a:gdLst>
            <a:ahLst/>
            <a:cxnLst>
              <a:cxn ang="T8">
                <a:pos x="T0" y="T1"/>
              </a:cxn>
              <a:cxn ang="T9">
                <a:pos x="T2" y="T3"/>
              </a:cxn>
              <a:cxn ang="T10">
                <a:pos x="T4" y="T5"/>
              </a:cxn>
              <a:cxn ang="T11">
                <a:pos x="T6" y="T7"/>
              </a:cxn>
            </a:cxnLst>
            <a:rect l="T12" t="T13" r="T14" b="T15"/>
            <a:pathLst>
              <a:path w="21600" h="21600">
                <a:moveTo>
                  <a:pt x="14499" y="0"/>
                </a:moveTo>
                <a:lnTo>
                  <a:pt x="14499" y="4335"/>
                </a:lnTo>
                <a:lnTo>
                  <a:pt x="3375" y="4335"/>
                </a:lnTo>
                <a:lnTo>
                  <a:pt x="3375" y="17265"/>
                </a:lnTo>
                <a:lnTo>
                  <a:pt x="14499" y="17265"/>
                </a:lnTo>
                <a:lnTo>
                  <a:pt x="14499" y="21600"/>
                </a:lnTo>
                <a:lnTo>
                  <a:pt x="21600" y="10800"/>
                </a:lnTo>
                <a:lnTo>
                  <a:pt x="14499" y="0"/>
                </a:lnTo>
                <a:close/>
              </a:path>
              <a:path w="21600" h="21600">
                <a:moveTo>
                  <a:pt x="1350" y="4335"/>
                </a:moveTo>
                <a:lnTo>
                  <a:pt x="1350" y="17265"/>
                </a:lnTo>
                <a:lnTo>
                  <a:pt x="2700" y="17265"/>
                </a:lnTo>
                <a:lnTo>
                  <a:pt x="2700" y="4335"/>
                </a:lnTo>
                <a:lnTo>
                  <a:pt x="1350" y="4335"/>
                </a:lnTo>
                <a:close/>
              </a:path>
              <a:path w="21600" h="21600">
                <a:moveTo>
                  <a:pt x="0" y="4335"/>
                </a:moveTo>
                <a:lnTo>
                  <a:pt x="0" y="17265"/>
                </a:lnTo>
                <a:lnTo>
                  <a:pt x="675" y="17265"/>
                </a:lnTo>
                <a:lnTo>
                  <a:pt x="675" y="4335"/>
                </a:lnTo>
                <a:lnTo>
                  <a:pt x="0" y="4335"/>
                </a:lnTo>
                <a:close/>
              </a:path>
            </a:pathLst>
          </a:custGeom>
          <a:solidFill>
            <a:srgbClr val="D6C1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0492" name="AutoShape 20"/>
          <p:cNvSpPr>
            <a:spLocks noChangeArrowheads="1"/>
          </p:cNvSpPr>
          <p:nvPr/>
        </p:nvSpPr>
        <p:spPr bwMode="auto">
          <a:xfrm>
            <a:off x="134938" y="1771650"/>
            <a:ext cx="1439862" cy="715963"/>
          </a:xfrm>
          <a:prstGeom prst="roundRect">
            <a:avLst>
              <a:gd name="adj" fmla="val 16667"/>
            </a:avLst>
          </a:prstGeom>
          <a:gradFill rotWithShape="1">
            <a:gsLst>
              <a:gs pos="0">
                <a:schemeClr val="bg1"/>
              </a:gs>
              <a:gs pos="100000">
                <a:srgbClr val="FFDDFF"/>
              </a:gs>
            </a:gsLst>
            <a:path path="shape">
              <a:fillToRect l="50000" t="50000" r="50000" b="50000"/>
            </a:path>
          </a:gra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buFont typeface="Wingdings" pitchFamily="2" charset="2"/>
              <a:buNone/>
            </a:pPr>
            <a:r>
              <a:rPr lang="en-US" altLang="zh-TW" sz="1400">
                <a:solidFill>
                  <a:srgbClr val="003300"/>
                </a:solidFill>
                <a:latin typeface="Times New Roman" pitchFamily="18" charset="0"/>
                <a:ea typeface="標楷體" pitchFamily="65" charset="-120"/>
                <a:cs typeface="Times New Roman" pitchFamily="18" charset="0"/>
              </a:rPr>
              <a:t>Comprehensive development</a:t>
            </a:r>
          </a:p>
        </p:txBody>
      </p:sp>
      <p:sp>
        <p:nvSpPr>
          <p:cNvPr id="20493" name="AutoShape 20"/>
          <p:cNvSpPr>
            <a:spLocks noChangeArrowheads="1"/>
          </p:cNvSpPr>
          <p:nvPr/>
        </p:nvSpPr>
        <p:spPr bwMode="auto">
          <a:xfrm>
            <a:off x="134938" y="3810000"/>
            <a:ext cx="1439862" cy="715963"/>
          </a:xfrm>
          <a:prstGeom prst="roundRect">
            <a:avLst>
              <a:gd name="adj" fmla="val 16667"/>
            </a:avLst>
          </a:prstGeom>
          <a:gradFill rotWithShape="1">
            <a:gsLst>
              <a:gs pos="0">
                <a:schemeClr val="bg1"/>
              </a:gs>
              <a:gs pos="100000">
                <a:srgbClr val="FFDDFF"/>
              </a:gs>
            </a:gsLst>
            <a:path path="shape">
              <a:fillToRect l="50000" t="50000" r="50000" b="50000"/>
            </a:path>
          </a:gra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buFont typeface="Wingdings" pitchFamily="2" charset="2"/>
              <a:buNone/>
            </a:pPr>
            <a:r>
              <a:rPr lang="en-US" altLang="zh-TW" sz="1400">
                <a:solidFill>
                  <a:srgbClr val="003300"/>
                </a:solidFill>
                <a:latin typeface="Times New Roman" pitchFamily="18" charset="0"/>
                <a:ea typeface="標楷體" pitchFamily="65" charset="-120"/>
                <a:cs typeface="Times New Roman" pitchFamily="18" charset="0"/>
              </a:rPr>
              <a:t>Cross-strait peace</a:t>
            </a:r>
          </a:p>
        </p:txBody>
      </p:sp>
      <p:sp>
        <p:nvSpPr>
          <p:cNvPr id="20494" name="AutoShape 20"/>
          <p:cNvSpPr>
            <a:spLocks noChangeArrowheads="1"/>
          </p:cNvSpPr>
          <p:nvPr/>
        </p:nvSpPr>
        <p:spPr bwMode="auto">
          <a:xfrm>
            <a:off x="134938" y="5118100"/>
            <a:ext cx="1439862" cy="715963"/>
          </a:xfrm>
          <a:prstGeom prst="roundRect">
            <a:avLst>
              <a:gd name="adj" fmla="val 16667"/>
            </a:avLst>
          </a:prstGeom>
          <a:gradFill rotWithShape="1">
            <a:gsLst>
              <a:gs pos="0">
                <a:schemeClr val="bg1"/>
              </a:gs>
              <a:gs pos="100000">
                <a:srgbClr val="FFDDFF"/>
              </a:gs>
            </a:gsLst>
            <a:path path="shape">
              <a:fillToRect l="50000" t="50000" r="50000" b="50000"/>
            </a:path>
          </a:gra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buFont typeface="Wingdings" pitchFamily="2" charset="2"/>
              <a:buNone/>
            </a:pPr>
            <a:r>
              <a:rPr lang="en-US" altLang="zh-TW" sz="1400">
                <a:solidFill>
                  <a:srgbClr val="003300"/>
                </a:solidFill>
                <a:latin typeface="Times New Roman" pitchFamily="18" charset="0"/>
                <a:ea typeface="標楷體" pitchFamily="65" charset="-120"/>
                <a:cs typeface="Times New Roman" pitchFamily="18" charset="0"/>
              </a:rPr>
              <a:t>International amity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5"/>
          <p:cNvSpPr>
            <a:spLocks noChangeArrowheads="1"/>
          </p:cNvSpPr>
          <p:nvPr/>
        </p:nvSpPr>
        <p:spPr bwMode="auto">
          <a:xfrm>
            <a:off x="150813" y="620713"/>
            <a:ext cx="8910637" cy="5975350"/>
          </a:xfrm>
          <a:prstGeom prst="foldedCorner">
            <a:avLst>
              <a:gd name="adj" fmla="val 6139"/>
            </a:avLst>
          </a:prstGeom>
          <a:gradFill rotWithShape="1">
            <a:gsLst>
              <a:gs pos="0">
                <a:srgbClr val="FFFF99"/>
              </a:gs>
              <a:gs pos="50000">
                <a:srgbClr val="FFFFFF"/>
              </a:gs>
              <a:gs pos="100000">
                <a:srgbClr val="FFFF99"/>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17961" dir="2700000" algn="ctr" rotWithShape="0">
                    <a:srgbClr val="99995C">
                      <a:alpha val="74997"/>
                    </a:srgbClr>
                  </a:outerShdw>
                </a:effectLst>
              </a14:hiddenEffects>
            </a:ext>
          </a:extLst>
        </p:spPr>
        <p:txBody>
          <a:bodyPr wrap="none" tIns="118800"/>
          <a:lstStyle/>
          <a:p>
            <a:pPr>
              <a:lnSpc>
                <a:spcPct val="900000"/>
              </a:lnSpc>
              <a:buFont typeface="Wingdings" pitchFamily="2" charset="2"/>
              <a:buChar char="Ø"/>
            </a:pPr>
            <a:endParaRPr lang="en-US" altLang="zh-TW">
              <a:solidFill>
                <a:srgbClr val="000099"/>
              </a:solidFill>
              <a:latin typeface="Times New Roman" pitchFamily="18" charset="0"/>
              <a:ea typeface="華康超明體" pitchFamily="49" charset="-120"/>
            </a:endParaRPr>
          </a:p>
        </p:txBody>
      </p:sp>
      <p:sp>
        <p:nvSpPr>
          <p:cNvPr id="11" name="投影片編號版面配置區 6"/>
          <p:cNvSpPr txBox="1">
            <a:spLocks noGrp="1"/>
          </p:cNvSpPr>
          <p:nvPr/>
        </p:nvSpPr>
        <p:spPr bwMode="auto">
          <a:xfrm>
            <a:off x="6997700" y="65246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defRPr/>
            </a:pPr>
            <a:fld id="{7BEB1332-C05F-4396-BB12-8351E1E6A72C}" type="slidenum">
              <a:rPr lang="en-US" altLang="zh-TW" sz="1400" b="0">
                <a:latin typeface="Times New Roman" pitchFamily="18" charset="0"/>
                <a:ea typeface="+mn-ea"/>
                <a:cs typeface="Times New Roman" pitchFamily="18" charset="0"/>
              </a:rPr>
              <a:pPr algn="r">
                <a:defRPr/>
              </a:pPr>
              <a:t>19</a:t>
            </a:fld>
            <a:endParaRPr lang="en-US" altLang="zh-TW" sz="1400" b="0" dirty="0">
              <a:latin typeface="Times New Roman" pitchFamily="18" charset="0"/>
              <a:ea typeface="+mn-ea"/>
              <a:cs typeface="Times New Roman" pitchFamily="18" charset="0"/>
            </a:endParaRPr>
          </a:p>
        </p:txBody>
      </p:sp>
      <p:sp>
        <p:nvSpPr>
          <p:cNvPr id="21508" name="AutoShape 19"/>
          <p:cNvSpPr>
            <a:spLocks noChangeArrowheads="1"/>
          </p:cNvSpPr>
          <p:nvPr/>
        </p:nvSpPr>
        <p:spPr bwMode="auto">
          <a:xfrm>
            <a:off x="1870075" y="1625600"/>
            <a:ext cx="7102475" cy="2173288"/>
          </a:xfrm>
          <a:prstGeom prst="roundRect">
            <a:avLst>
              <a:gd name="adj" fmla="val 16667"/>
            </a:avLst>
          </a:prstGeom>
          <a:gradFill rotWithShape="1">
            <a:gsLst>
              <a:gs pos="0">
                <a:schemeClr val="bg1"/>
              </a:gs>
              <a:gs pos="100000">
                <a:srgbClr val="E1FFE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0" rIns="54000" bIns="0" anchor="ctr">
            <a:spAutoFit/>
          </a:bodyPr>
          <a:lstStyle/>
          <a:p>
            <a:pPr marL="174625" indent="-174625" algn="just">
              <a:lnSpc>
                <a:spcPct val="110000"/>
              </a:lnSpc>
              <a:buFont typeface="Wingdings" pitchFamily="2" charset="2"/>
              <a:buChar char="Ø"/>
            </a:pPr>
            <a:r>
              <a:rPr lang="en-US" altLang="zh-TW" sz="1300" b="0">
                <a:solidFill>
                  <a:srgbClr val="800000"/>
                </a:solidFill>
                <a:latin typeface="Times New Roman" pitchFamily="18" charset="0"/>
                <a:ea typeface="標楷體" pitchFamily="65" charset="-120"/>
                <a:cs typeface="Times New Roman" pitchFamily="18" charset="0"/>
              </a:rPr>
              <a:t>Promoting the “four izations of three industry sectors,” helping traditional industries to modernize, </a:t>
            </a:r>
            <a:r>
              <a:rPr lang="en-US" altLang="zh-TW" sz="1300" b="0">
                <a:solidFill>
                  <a:srgbClr val="000099"/>
                </a:solidFill>
                <a:latin typeface="Times New Roman" pitchFamily="18" charset="0"/>
                <a:ea typeface="標楷體" pitchFamily="65" charset="-120"/>
                <a:cs typeface="Times New Roman" pitchFamily="18" charset="0"/>
              </a:rPr>
              <a:t>promoting the strong advancement of backbone enterprises, and promoting upgrading of the industrial structure.</a:t>
            </a:r>
            <a:endParaRPr lang="zh-TW" altLang="en-US" sz="1300" b="0">
              <a:solidFill>
                <a:srgbClr val="000099"/>
              </a:solidFill>
              <a:latin typeface="Times New Roman" pitchFamily="18" charset="0"/>
              <a:ea typeface="標楷體" pitchFamily="65" charset="-120"/>
              <a:cs typeface="Times New Roman" pitchFamily="18" charset="0"/>
            </a:endParaRPr>
          </a:p>
          <a:p>
            <a:pPr marL="174625" indent="-174625" algn="just">
              <a:lnSpc>
                <a:spcPct val="110000"/>
              </a:lnSpc>
              <a:buFont typeface="Wingdings" pitchFamily="2" charset="2"/>
              <a:buChar char="Ø"/>
            </a:pPr>
            <a:r>
              <a:rPr lang="en-US" altLang="zh-TW" sz="1300" b="0">
                <a:solidFill>
                  <a:srgbClr val="800000"/>
                </a:solidFill>
                <a:latin typeface="Times New Roman" pitchFamily="18" charset="0"/>
                <a:ea typeface="標楷體" pitchFamily="65" charset="-120"/>
                <a:cs typeface="Times New Roman" pitchFamily="18" charset="0"/>
              </a:rPr>
              <a:t>Carrying out the </a:t>
            </a:r>
            <a:r>
              <a:rPr lang="en-US" altLang="zh-TW" sz="1300" b="0">
                <a:solidFill>
                  <a:srgbClr val="000099"/>
                </a:solidFill>
                <a:latin typeface="Times New Roman" pitchFamily="18" charset="0"/>
                <a:ea typeface="標楷體" pitchFamily="65" charset="-120"/>
                <a:cs typeface="Times New Roman" pitchFamily="18" charset="0"/>
              </a:rPr>
              <a:t>Taiwan Tourism Almanac and</a:t>
            </a:r>
            <a:r>
              <a:rPr lang="en-US" altLang="zh-TW" sz="1300" b="0">
                <a:solidFill>
                  <a:srgbClr val="800000"/>
                </a:solidFill>
                <a:latin typeface="Times New Roman" pitchFamily="18" charset="0"/>
                <a:ea typeface="標楷體" pitchFamily="65" charset="-120"/>
                <a:cs typeface="Times New Roman" pitchFamily="18" charset="0"/>
              </a:rPr>
              <a:t> Time for Taiwan promotional programs, developing high-value tourist source markets, and expanding tourism service capacity. </a:t>
            </a:r>
            <a:endParaRPr lang="zh-TW" altLang="en-US" sz="1300" b="0">
              <a:solidFill>
                <a:srgbClr val="000099"/>
              </a:solidFill>
              <a:latin typeface="Times New Roman" pitchFamily="18" charset="0"/>
              <a:ea typeface="標楷體" pitchFamily="65" charset="-120"/>
              <a:cs typeface="Times New Roman" pitchFamily="18" charset="0"/>
            </a:endParaRPr>
          </a:p>
          <a:p>
            <a:pPr marL="174625" indent="-174625" algn="just">
              <a:lnSpc>
                <a:spcPct val="110000"/>
              </a:lnSpc>
              <a:buFont typeface="Wingdings" pitchFamily="2" charset="2"/>
              <a:buChar char="Ø"/>
            </a:pPr>
            <a:r>
              <a:rPr lang="en-US" altLang="zh-TW" sz="1300" b="0">
                <a:solidFill>
                  <a:srgbClr val="800000"/>
                </a:solidFill>
                <a:latin typeface="Times New Roman" pitchFamily="18" charset="0"/>
                <a:ea typeface="標楷體" pitchFamily="65" charset="-120"/>
                <a:cs typeface="Times New Roman" pitchFamily="18" charset="0"/>
              </a:rPr>
              <a:t>Developing financial services to meet special cross-strait requirements and Taiwan-centered wealth management platforms for Taiwanese people, to vitalize the sustainable development of finance; and planning and implementing the Golden Corridor plan for agriculture, to help farmers engage in water-saving agricultural production. </a:t>
            </a:r>
            <a:endParaRPr lang="zh-TW" altLang="en-US" sz="1300" b="0">
              <a:solidFill>
                <a:srgbClr val="000099"/>
              </a:solidFill>
              <a:latin typeface="Times New Roman" pitchFamily="18" charset="0"/>
              <a:ea typeface="標楷體" pitchFamily="65" charset="-120"/>
              <a:cs typeface="Times New Roman" pitchFamily="18" charset="0"/>
            </a:endParaRPr>
          </a:p>
        </p:txBody>
      </p:sp>
      <p:sp>
        <p:nvSpPr>
          <p:cNvPr id="21509" name="AutoShape 20"/>
          <p:cNvSpPr>
            <a:spLocks noChangeArrowheads="1"/>
          </p:cNvSpPr>
          <p:nvPr/>
        </p:nvSpPr>
        <p:spPr bwMode="auto">
          <a:xfrm>
            <a:off x="277813" y="2108200"/>
            <a:ext cx="1255712" cy="1044575"/>
          </a:xfrm>
          <a:prstGeom prst="roundRect">
            <a:avLst>
              <a:gd name="adj" fmla="val 16667"/>
            </a:avLst>
          </a:prstGeom>
          <a:gradFill rotWithShape="1">
            <a:gsLst>
              <a:gs pos="0">
                <a:schemeClr val="bg1"/>
              </a:gs>
              <a:gs pos="100000">
                <a:srgbClr val="FFDDFF"/>
              </a:gs>
            </a:gsLst>
            <a:path path="shape">
              <a:fillToRect l="50000" t="50000" r="50000" b="50000"/>
            </a:path>
          </a:gra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buFont typeface="Wingdings" pitchFamily="2" charset="2"/>
              <a:buNone/>
            </a:pPr>
            <a:r>
              <a:rPr lang="en-US" altLang="zh-TW" sz="1400">
                <a:solidFill>
                  <a:srgbClr val="003300"/>
                </a:solidFill>
                <a:latin typeface="Times New Roman" pitchFamily="18" charset="0"/>
                <a:ea typeface="標楷體" pitchFamily="65" charset="-120"/>
                <a:cs typeface="Times New Roman" pitchFamily="18" charset="0"/>
              </a:rPr>
              <a:t>Promote innovative and diverse industries</a:t>
            </a:r>
          </a:p>
        </p:txBody>
      </p:sp>
      <p:sp>
        <p:nvSpPr>
          <p:cNvPr id="21510" name="AutoShape 24"/>
          <p:cNvSpPr>
            <a:spLocks noChangeArrowheads="1"/>
          </p:cNvSpPr>
          <p:nvPr/>
        </p:nvSpPr>
        <p:spPr bwMode="auto">
          <a:xfrm>
            <a:off x="1581150" y="2349500"/>
            <a:ext cx="274638" cy="504825"/>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4335 h 21600"/>
              <a:gd name="T14" fmla="*/ 17349 w 21600"/>
              <a:gd name="T15" fmla="*/ 17265 h 21600"/>
            </a:gdLst>
            <a:ahLst/>
            <a:cxnLst>
              <a:cxn ang="T8">
                <a:pos x="T0" y="T1"/>
              </a:cxn>
              <a:cxn ang="T9">
                <a:pos x="T2" y="T3"/>
              </a:cxn>
              <a:cxn ang="T10">
                <a:pos x="T4" y="T5"/>
              </a:cxn>
              <a:cxn ang="T11">
                <a:pos x="T6" y="T7"/>
              </a:cxn>
            </a:cxnLst>
            <a:rect l="T12" t="T13" r="T14" b="T15"/>
            <a:pathLst>
              <a:path w="21600" h="21600">
                <a:moveTo>
                  <a:pt x="14499" y="0"/>
                </a:moveTo>
                <a:lnTo>
                  <a:pt x="14499" y="4335"/>
                </a:lnTo>
                <a:lnTo>
                  <a:pt x="3375" y="4335"/>
                </a:lnTo>
                <a:lnTo>
                  <a:pt x="3375" y="17265"/>
                </a:lnTo>
                <a:lnTo>
                  <a:pt x="14499" y="17265"/>
                </a:lnTo>
                <a:lnTo>
                  <a:pt x="14499" y="21600"/>
                </a:lnTo>
                <a:lnTo>
                  <a:pt x="21600" y="10800"/>
                </a:lnTo>
                <a:lnTo>
                  <a:pt x="14499" y="0"/>
                </a:lnTo>
                <a:close/>
              </a:path>
              <a:path w="21600" h="21600">
                <a:moveTo>
                  <a:pt x="1350" y="4335"/>
                </a:moveTo>
                <a:lnTo>
                  <a:pt x="1350" y="17265"/>
                </a:lnTo>
                <a:lnTo>
                  <a:pt x="2700" y="17265"/>
                </a:lnTo>
                <a:lnTo>
                  <a:pt x="2700" y="4335"/>
                </a:lnTo>
                <a:lnTo>
                  <a:pt x="1350" y="4335"/>
                </a:lnTo>
                <a:close/>
              </a:path>
              <a:path w="21600" h="21600">
                <a:moveTo>
                  <a:pt x="0" y="4335"/>
                </a:moveTo>
                <a:lnTo>
                  <a:pt x="0" y="17265"/>
                </a:lnTo>
                <a:lnTo>
                  <a:pt x="675" y="17265"/>
                </a:lnTo>
                <a:lnTo>
                  <a:pt x="675" y="4335"/>
                </a:lnTo>
                <a:lnTo>
                  <a:pt x="0" y="4335"/>
                </a:lnTo>
                <a:close/>
              </a:path>
            </a:pathLst>
          </a:custGeom>
          <a:solidFill>
            <a:srgbClr val="D6C1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1511" name="AutoShape 36"/>
          <p:cNvSpPr>
            <a:spLocks noChangeArrowheads="1"/>
          </p:cNvSpPr>
          <p:nvPr/>
        </p:nvSpPr>
        <p:spPr bwMode="auto">
          <a:xfrm rot="5400000">
            <a:off x="705644" y="348456"/>
            <a:ext cx="469900" cy="1366838"/>
          </a:xfrm>
          <a:prstGeom prst="homePlate">
            <a:avLst>
              <a:gd name="adj" fmla="val 25000"/>
            </a:avLst>
          </a:prstGeom>
          <a:solidFill>
            <a:srgbClr val="FFFFCC"/>
          </a:solidFill>
          <a:ln w="12700">
            <a:solidFill>
              <a:srgbClr val="800080"/>
            </a:solidFill>
            <a:miter lim="800000"/>
            <a:headEnd/>
            <a:tailEnd/>
          </a:ln>
          <a:effectLst/>
          <a:extLs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rot="10800000" vert="eaVert" wrap="none" anchor="ctr"/>
          <a:lstStyle/>
          <a:p>
            <a:pPr algn="ctr"/>
            <a:r>
              <a:rPr lang="en-US" altLang="zh-TW" sz="2000">
                <a:solidFill>
                  <a:srgbClr val="800000"/>
                </a:solidFill>
                <a:latin typeface="Times New Roman" pitchFamily="18" charset="0"/>
                <a:ea typeface="標楷體" pitchFamily="65" charset="-120"/>
              </a:rPr>
              <a:t>Policy axles</a:t>
            </a:r>
          </a:p>
        </p:txBody>
      </p:sp>
      <p:sp>
        <p:nvSpPr>
          <p:cNvPr id="21512" name="AutoShape 38"/>
          <p:cNvSpPr>
            <a:spLocks noChangeArrowheads="1"/>
          </p:cNvSpPr>
          <p:nvPr/>
        </p:nvSpPr>
        <p:spPr bwMode="auto">
          <a:xfrm rot="5400000">
            <a:off x="4950619" y="277019"/>
            <a:ext cx="574675" cy="1620837"/>
          </a:xfrm>
          <a:prstGeom prst="homePlate">
            <a:avLst>
              <a:gd name="adj" fmla="val 25000"/>
            </a:avLst>
          </a:prstGeom>
          <a:solidFill>
            <a:srgbClr val="FFFFCC"/>
          </a:solidFill>
          <a:ln w="12700">
            <a:solidFill>
              <a:srgbClr val="800080"/>
            </a:solidFill>
            <a:miter lim="800000"/>
            <a:headEnd/>
            <a:tailEnd/>
          </a:ln>
          <a:effectLst/>
          <a:extLs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rot="10800000" vert="eaVert" wrap="none" anchor="ctr"/>
          <a:lstStyle/>
          <a:p>
            <a:pPr algn="ctr"/>
            <a:r>
              <a:rPr lang="en-US" altLang="zh-TW" sz="2000">
                <a:solidFill>
                  <a:srgbClr val="800000"/>
                </a:solidFill>
                <a:latin typeface="Times New Roman" pitchFamily="18" charset="0"/>
                <a:ea typeface="標楷體" pitchFamily="65" charset="-120"/>
              </a:rPr>
              <a:t>Policy focuses</a:t>
            </a:r>
          </a:p>
        </p:txBody>
      </p:sp>
      <p:sp>
        <p:nvSpPr>
          <p:cNvPr id="21513" name="Text Box 62"/>
          <p:cNvSpPr txBox="1">
            <a:spLocks noChangeArrowheads="1"/>
          </p:cNvSpPr>
          <p:nvPr/>
        </p:nvSpPr>
        <p:spPr bwMode="auto">
          <a:xfrm>
            <a:off x="107950" y="115888"/>
            <a:ext cx="88566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eaLnBrk="1" hangingPunct="1">
              <a:lnSpc>
                <a:spcPct val="80000"/>
              </a:lnSpc>
              <a:spcBef>
                <a:spcPct val="50000"/>
              </a:spcBef>
            </a:pPr>
            <a:r>
              <a:rPr lang="en-US" altLang="zh-TW" sz="2000" dirty="0">
                <a:solidFill>
                  <a:srgbClr val="660066"/>
                </a:solidFill>
                <a:latin typeface="Times New Roman" pitchFamily="18" charset="0"/>
                <a:ea typeface="標楷體" pitchFamily="65" charset="-120"/>
              </a:rPr>
              <a:t>2. All-out Effort to Rouse the Economy: Executing the Economic Power-up Plan</a:t>
            </a:r>
            <a:endParaRPr lang="zh-TW" altLang="en-US" sz="2000" dirty="0">
              <a:solidFill>
                <a:srgbClr val="660066"/>
              </a:solidFill>
              <a:latin typeface="Times New Roman" pitchFamily="18" charset="0"/>
              <a:ea typeface="標楷體" pitchFamily="65" charset="-120"/>
            </a:endParaRPr>
          </a:p>
        </p:txBody>
      </p:sp>
      <p:sp>
        <p:nvSpPr>
          <p:cNvPr id="21514" name="AutoShape 19"/>
          <p:cNvSpPr>
            <a:spLocks noChangeArrowheads="1"/>
          </p:cNvSpPr>
          <p:nvPr/>
        </p:nvSpPr>
        <p:spPr bwMode="auto">
          <a:xfrm>
            <a:off x="1854200" y="3990975"/>
            <a:ext cx="7134225" cy="2174875"/>
          </a:xfrm>
          <a:prstGeom prst="roundRect">
            <a:avLst>
              <a:gd name="adj" fmla="val 16667"/>
            </a:avLst>
          </a:prstGeom>
          <a:gradFill rotWithShape="1">
            <a:gsLst>
              <a:gs pos="0">
                <a:schemeClr val="bg1"/>
              </a:gs>
              <a:gs pos="100000">
                <a:srgbClr val="E1FFE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0" rIns="54000" bIns="0" anchor="ctr">
            <a:spAutoFit/>
          </a:bodyPr>
          <a:lstStyle/>
          <a:p>
            <a:pPr marL="174625" indent="-174625" algn="just">
              <a:lnSpc>
                <a:spcPct val="110000"/>
              </a:lnSpc>
              <a:buFont typeface="Wingdings" pitchFamily="2" charset="2"/>
              <a:buChar char="Ø"/>
            </a:pPr>
            <a:r>
              <a:rPr lang="en-US" altLang="zh-TW" sz="1300" b="0">
                <a:solidFill>
                  <a:srgbClr val="800000"/>
                </a:solidFill>
                <a:latin typeface="Times New Roman" pitchFamily="18" charset="0"/>
                <a:ea typeface="標楷體" pitchFamily="65" charset="-120"/>
                <a:cs typeface="Times New Roman" pitchFamily="18" charset="0"/>
              </a:rPr>
              <a:t>Enhancing information on emerging markets, setting up additional marketing points overseas, </a:t>
            </a:r>
            <a:r>
              <a:rPr lang="en-US" altLang="zh-TW" sz="1300" b="0">
                <a:solidFill>
                  <a:srgbClr val="000099"/>
                </a:solidFill>
                <a:latin typeface="Times New Roman" pitchFamily="18" charset="0"/>
                <a:ea typeface="標楷體" pitchFamily="65" charset="-120"/>
                <a:cs typeface="Times New Roman" pitchFamily="18" charset="0"/>
              </a:rPr>
              <a:t>and helping firms develop innovative international marketing stratagems; conducting overseas marketing campaigns for internationally competitive service industries, and helping Taiwanese enterprises utilize e-commerce for cross-border selling to the mainland China market. </a:t>
            </a:r>
            <a:endParaRPr lang="zh-TW" altLang="en-US" sz="1300" b="0">
              <a:solidFill>
                <a:srgbClr val="000099"/>
              </a:solidFill>
              <a:latin typeface="Times New Roman" pitchFamily="18" charset="0"/>
              <a:ea typeface="標楷體" pitchFamily="65" charset="-120"/>
              <a:cs typeface="Times New Roman" pitchFamily="18" charset="0"/>
            </a:endParaRPr>
          </a:p>
          <a:p>
            <a:pPr marL="174625" indent="-174625" algn="just">
              <a:lnSpc>
                <a:spcPct val="110000"/>
              </a:lnSpc>
              <a:buFont typeface="Wingdings" pitchFamily="2" charset="2"/>
              <a:buChar char="Ø"/>
            </a:pPr>
            <a:r>
              <a:rPr lang="en-US" altLang="zh-TW" sz="1300" b="0">
                <a:solidFill>
                  <a:srgbClr val="800000"/>
                </a:solidFill>
                <a:latin typeface="Times New Roman" pitchFamily="18" charset="0"/>
                <a:ea typeface="標楷體" pitchFamily="65" charset="-120"/>
                <a:cs typeface="Times New Roman" pitchFamily="18" charset="0"/>
              </a:rPr>
              <a:t>Holding international conferences and exhibitions, to lure foreigners to come and spend money in Taiwan, </a:t>
            </a:r>
            <a:r>
              <a:rPr lang="en-US" altLang="zh-TW" sz="1300" b="0">
                <a:solidFill>
                  <a:srgbClr val="000099"/>
                </a:solidFill>
                <a:latin typeface="Times New Roman" pitchFamily="18" charset="0"/>
                <a:ea typeface="標楷體" pitchFamily="65" charset="-120"/>
                <a:cs typeface="Times New Roman" pitchFamily="18" charset="0"/>
              </a:rPr>
              <a:t>and to generate business opportunities for the MICE industry and peripheral industries. </a:t>
            </a:r>
            <a:endParaRPr lang="zh-TW" altLang="en-US" sz="1300" b="0">
              <a:solidFill>
                <a:srgbClr val="000099"/>
              </a:solidFill>
              <a:latin typeface="Times New Roman" pitchFamily="18" charset="0"/>
              <a:ea typeface="標楷體" pitchFamily="65" charset="-120"/>
              <a:cs typeface="Times New Roman" pitchFamily="18" charset="0"/>
            </a:endParaRPr>
          </a:p>
          <a:p>
            <a:pPr marL="174625" indent="-174625" algn="just">
              <a:lnSpc>
                <a:spcPct val="110000"/>
              </a:lnSpc>
              <a:buFont typeface="Wingdings" pitchFamily="2" charset="2"/>
              <a:buChar char="Ø"/>
            </a:pPr>
            <a:r>
              <a:rPr lang="en-US" altLang="zh-TW" sz="1300" b="0">
                <a:solidFill>
                  <a:srgbClr val="800000"/>
                </a:solidFill>
                <a:latin typeface="Times New Roman" pitchFamily="18" charset="0"/>
                <a:ea typeface="標楷體" pitchFamily="65" charset="-120"/>
                <a:cs typeface="Times New Roman" pitchFamily="18" charset="0"/>
              </a:rPr>
              <a:t>Promoting the diverse development of free trade zones, </a:t>
            </a:r>
            <a:r>
              <a:rPr lang="en-US" altLang="zh-TW" sz="1300" b="0">
                <a:solidFill>
                  <a:srgbClr val="000099"/>
                </a:solidFill>
                <a:latin typeface="Times New Roman" pitchFamily="18" charset="0"/>
                <a:ea typeface="標楷體" pitchFamily="65" charset="-120"/>
                <a:cs typeface="Times New Roman" pitchFamily="18" charset="0"/>
              </a:rPr>
              <a:t>pursuing the negotiation and signing of economic cooperation and other such agreements with major trade partners, and actively pressing for inclusion in regional economic integration.</a:t>
            </a:r>
            <a:endParaRPr lang="zh-TW" altLang="en-US" sz="1300">
              <a:solidFill>
                <a:srgbClr val="000099"/>
              </a:solidFill>
              <a:latin typeface="Times New Roman" pitchFamily="18" charset="0"/>
              <a:ea typeface="標楷體" pitchFamily="65" charset="-120"/>
              <a:cs typeface="Times New Roman" pitchFamily="18" charset="0"/>
            </a:endParaRPr>
          </a:p>
        </p:txBody>
      </p:sp>
      <p:sp>
        <p:nvSpPr>
          <p:cNvPr id="21515" name="AutoShape 20"/>
          <p:cNvSpPr>
            <a:spLocks noChangeArrowheads="1"/>
          </p:cNvSpPr>
          <p:nvPr/>
        </p:nvSpPr>
        <p:spPr bwMode="auto">
          <a:xfrm>
            <a:off x="290513" y="4657725"/>
            <a:ext cx="1230312" cy="808038"/>
          </a:xfrm>
          <a:prstGeom prst="roundRect">
            <a:avLst>
              <a:gd name="adj" fmla="val 16667"/>
            </a:avLst>
          </a:prstGeom>
          <a:gradFill rotWithShape="1">
            <a:gsLst>
              <a:gs pos="0">
                <a:schemeClr val="bg1"/>
              </a:gs>
              <a:gs pos="100000">
                <a:srgbClr val="FFDDFF"/>
              </a:gs>
            </a:gsLst>
            <a:path path="shape">
              <a:fillToRect l="50000" t="50000" r="50000" b="50000"/>
            </a:path>
          </a:gra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buFont typeface="Wingdings" pitchFamily="2" charset="2"/>
              <a:buNone/>
            </a:pPr>
            <a:r>
              <a:rPr lang="en-US" altLang="zh-TW" sz="1400">
                <a:solidFill>
                  <a:srgbClr val="003300"/>
                </a:solidFill>
                <a:latin typeface="Times New Roman" pitchFamily="18" charset="0"/>
                <a:ea typeface="標楷體" pitchFamily="65" charset="-120"/>
                <a:cs typeface="Times New Roman" pitchFamily="18" charset="0"/>
              </a:rPr>
              <a:t>Develop new export markets</a:t>
            </a:r>
          </a:p>
        </p:txBody>
      </p:sp>
      <p:sp>
        <p:nvSpPr>
          <p:cNvPr id="21516" name="AutoShape 24"/>
          <p:cNvSpPr>
            <a:spLocks noChangeArrowheads="1"/>
          </p:cNvSpPr>
          <p:nvPr/>
        </p:nvSpPr>
        <p:spPr bwMode="auto">
          <a:xfrm>
            <a:off x="1571625" y="4806950"/>
            <a:ext cx="249238" cy="504825"/>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4335 h 21600"/>
              <a:gd name="T14" fmla="*/ 17349 w 21600"/>
              <a:gd name="T15" fmla="*/ 17265 h 21600"/>
            </a:gdLst>
            <a:ahLst/>
            <a:cxnLst>
              <a:cxn ang="T8">
                <a:pos x="T0" y="T1"/>
              </a:cxn>
              <a:cxn ang="T9">
                <a:pos x="T2" y="T3"/>
              </a:cxn>
              <a:cxn ang="T10">
                <a:pos x="T4" y="T5"/>
              </a:cxn>
              <a:cxn ang="T11">
                <a:pos x="T6" y="T7"/>
              </a:cxn>
            </a:cxnLst>
            <a:rect l="T12" t="T13" r="T14" b="T15"/>
            <a:pathLst>
              <a:path w="21600" h="21600">
                <a:moveTo>
                  <a:pt x="14499" y="0"/>
                </a:moveTo>
                <a:lnTo>
                  <a:pt x="14499" y="4335"/>
                </a:lnTo>
                <a:lnTo>
                  <a:pt x="3375" y="4335"/>
                </a:lnTo>
                <a:lnTo>
                  <a:pt x="3375" y="17265"/>
                </a:lnTo>
                <a:lnTo>
                  <a:pt x="14499" y="17265"/>
                </a:lnTo>
                <a:lnTo>
                  <a:pt x="14499" y="21600"/>
                </a:lnTo>
                <a:lnTo>
                  <a:pt x="21600" y="10800"/>
                </a:lnTo>
                <a:lnTo>
                  <a:pt x="14499" y="0"/>
                </a:lnTo>
                <a:close/>
              </a:path>
              <a:path w="21600" h="21600">
                <a:moveTo>
                  <a:pt x="1350" y="4335"/>
                </a:moveTo>
                <a:lnTo>
                  <a:pt x="1350" y="17265"/>
                </a:lnTo>
                <a:lnTo>
                  <a:pt x="2700" y="17265"/>
                </a:lnTo>
                <a:lnTo>
                  <a:pt x="2700" y="4335"/>
                </a:lnTo>
                <a:lnTo>
                  <a:pt x="1350" y="4335"/>
                </a:lnTo>
                <a:close/>
              </a:path>
              <a:path w="21600" h="21600">
                <a:moveTo>
                  <a:pt x="0" y="4335"/>
                </a:moveTo>
                <a:lnTo>
                  <a:pt x="0" y="17265"/>
                </a:lnTo>
                <a:lnTo>
                  <a:pt x="675" y="17265"/>
                </a:lnTo>
                <a:lnTo>
                  <a:pt x="675" y="4335"/>
                </a:lnTo>
                <a:lnTo>
                  <a:pt x="0" y="4335"/>
                </a:lnTo>
                <a:close/>
              </a:path>
            </a:pathLst>
          </a:custGeom>
          <a:solidFill>
            <a:srgbClr val="D6C1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2"/>
          </p:nvPr>
        </p:nvSpPr>
        <p:spPr>
          <a:xfrm>
            <a:off x="6997700" y="6524625"/>
            <a:ext cx="2133600" cy="476250"/>
          </a:xfrm>
        </p:spPr>
        <p:txBody>
          <a:bodyPr/>
          <a:lstStyle/>
          <a:p>
            <a:pPr>
              <a:defRPr/>
            </a:pPr>
            <a:fld id="{9FA60E8E-6BF8-453A-A9EB-B375217D9F30}" type="slidenum">
              <a:rPr lang="en-US" altLang="zh-TW">
                <a:latin typeface="Times New Roman" pitchFamily="18" charset="0"/>
                <a:cs typeface="Times New Roman" pitchFamily="18" charset="0"/>
              </a:rPr>
              <a:pPr>
                <a:defRPr/>
              </a:pPr>
              <a:t>2</a:t>
            </a:fld>
            <a:endParaRPr lang="en-US" altLang="zh-TW" dirty="0">
              <a:latin typeface="Times New Roman" pitchFamily="18" charset="0"/>
              <a:cs typeface="Times New Roman" pitchFamily="18" charset="0"/>
            </a:endParaRPr>
          </a:p>
        </p:txBody>
      </p:sp>
      <p:sp>
        <p:nvSpPr>
          <p:cNvPr id="4099" name="AutoShape 6"/>
          <p:cNvSpPr>
            <a:spLocks noChangeArrowheads="1"/>
          </p:cNvSpPr>
          <p:nvPr/>
        </p:nvSpPr>
        <p:spPr bwMode="auto">
          <a:xfrm>
            <a:off x="1116013" y="1843435"/>
            <a:ext cx="7416800" cy="4033837"/>
          </a:xfrm>
          <a:prstGeom prst="roundRect">
            <a:avLst>
              <a:gd name="adj" fmla="val 16667"/>
            </a:avLst>
          </a:prstGeom>
          <a:gradFill rotWithShape="1">
            <a:gsLst>
              <a:gs pos="0">
                <a:srgbClr val="FFFFFF"/>
              </a:gs>
              <a:gs pos="100000">
                <a:srgbClr val="FFECD9"/>
              </a:gs>
            </a:gsLst>
            <a:path path="shape">
              <a:fillToRect l="50000" t="50000" r="50000" b="50000"/>
            </a:path>
          </a:gradFill>
          <a:ln>
            <a:noFill/>
          </a:ln>
          <a:effectLst>
            <a:prstShdw prst="shdw17" dist="17961" dir="2700000">
              <a:srgbClr val="998E82"/>
            </a:prstShdw>
          </a:effectLst>
          <a:extLst>
            <a:ext uri="{91240B29-F687-4F45-9708-019B960494DF}">
              <a14:hiddenLine xmlns:a14="http://schemas.microsoft.com/office/drawing/2010/main" w="28575" algn="ctr">
                <a:solidFill>
                  <a:schemeClr val="folHlink"/>
                </a:solidFill>
                <a:round/>
                <a:headEnd/>
                <a:tailEnd/>
              </a14:hiddenLine>
            </a:ext>
          </a:extLst>
        </p:spPr>
        <p:txBody>
          <a:bodyPr wrap="none" lIns="198000" tIns="0" rIns="90000" bIns="46800" anchor="ctr" anchorCtr="1"/>
          <a:lstStyle/>
          <a:p>
            <a:pPr hangingPunct="0">
              <a:lnSpc>
                <a:spcPct val="130000"/>
              </a:lnSpc>
              <a:spcBef>
                <a:spcPts val="1800"/>
              </a:spcBef>
              <a:buClr>
                <a:schemeClr val="tx2"/>
              </a:buClr>
              <a:buSzPct val="70000"/>
              <a:buFont typeface="Wingdings" pitchFamily="2" charset="2"/>
              <a:buNone/>
            </a:pPr>
            <a:r>
              <a:rPr lang="en-US" altLang="zh-TW" sz="2400" dirty="0">
                <a:solidFill>
                  <a:srgbClr val="000099"/>
                </a:solidFill>
                <a:latin typeface="Times New Roman" pitchFamily="18" charset="0"/>
                <a:ea typeface="標楷體" pitchFamily="65" charset="-120"/>
              </a:rPr>
              <a:t>I. Background</a:t>
            </a:r>
            <a:r>
              <a:rPr lang="zh-TW" altLang="en-US" sz="2400" dirty="0">
                <a:solidFill>
                  <a:srgbClr val="000099"/>
                </a:solidFill>
                <a:latin typeface="Times New Roman" pitchFamily="18" charset="0"/>
                <a:ea typeface="標楷體" pitchFamily="65" charset="-120"/>
              </a:rPr>
              <a:t>	</a:t>
            </a:r>
          </a:p>
          <a:p>
            <a:pPr hangingPunct="0">
              <a:lnSpc>
                <a:spcPct val="130000"/>
              </a:lnSpc>
              <a:spcBef>
                <a:spcPts val="1800"/>
              </a:spcBef>
              <a:buClr>
                <a:schemeClr val="tx2"/>
              </a:buClr>
              <a:buSzPct val="70000"/>
              <a:buFont typeface="Wingdings" pitchFamily="2" charset="2"/>
              <a:buNone/>
            </a:pPr>
            <a:r>
              <a:rPr lang="en-US" altLang="zh-TW" sz="2400" dirty="0">
                <a:solidFill>
                  <a:srgbClr val="000099"/>
                </a:solidFill>
                <a:latin typeface="Times New Roman" pitchFamily="18" charset="0"/>
                <a:ea typeface="標楷體" pitchFamily="65" charset="-120"/>
              </a:rPr>
              <a:t>II. Subjective and Objective Situation Analysis</a:t>
            </a:r>
          </a:p>
          <a:p>
            <a:pPr hangingPunct="0">
              <a:lnSpc>
                <a:spcPct val="130000"/>
              </a:lnSpc>
              <a:spcBef>
                <a:spcPts val="1800"/>
              </a:spcBef>
              <a:buClr>
                <a:schemeClr val="tx2"/>
              </a:buClr>
              <a:buSzPct val="70000"/>
              <a:buFont typeface="Wingdings" pitchFamily="2" charset="2"/>
              <a:buNone/>
            </a:pPr>
            <a:r>
              <a:rPr lang="en-US" altLang="zh-TW" sz="2400" dirty="0">
                <a:solidFill>
                  <a:srgbClr val="000099"/>
                </a:solidFill>
                <a:latin typeface="Times New Roman" pitchFamily="18" charset="0"/>
                <a:ea typeface="標楷體" pitchFamily="65" charset="-120"/>
              </a:rPr>
              <a:t>III. The Visions and Goals of National Development</a:t>
            </a:r>
          </a:p>
          <a:p>
            <a:pPr hangingPunct="0">
              <a:lnSpc>
                <a:spcPct val="130000"/>
              </a:lnSpc>
              <a:spcBef>
                <a:spcPts val="1800"/>
              </a:spcBef>
              <a:buClr>
                <a:schemeClr val="tx2"/>
              </a:buClr>
              <a:buSzPct val="70000"/>
              <a:buFont typeface="Wingdings" pitchFamily="2" charset="2"/>
              <a:buNone/>
            </a:pPr>
            <a:r>
              <a:rPr lang="en-US" altLang="zh-TW" sz="2400" dirty="0">
                <a:solidFill>
                  <a:srgbClr val="000099"/>
                </a:solidFill>
                <a:latin typeface="Times New Roman" pitchFamily="18" charset="0"/>
                <a:ea typeface="標楷體" pitchFamily="65" charset="-120"/>
              </a:rPr>
              <a:t>IV. Main Axles of National Development Policy</a:t>
            </a:r>
          </a:p>
          <a:p>
            <a:pPr hangingPunct="0">
              <a:lnSpc>
                <a:spcPct val="130000"/>
              </a:lnSpc>
              <a:spcBef>
                <a:spcPts val="1800"/>
              </a:spcBef>
              <a:buClr>
                <a:schemeClr val="tx2"/>
              </a:buClr>
              <a:buSzPct val="70000"/>
              <a:buFont typeface="Wingdings" pitchFamily="2" charset="2"/>
              <a:buNone/>
            </a:pPr>
            <a:r>
              <a:rPr lang="en-US" altLang="zh-TW" sz="2400" dirty="0">
                <a:solidFill>
                  <a:srgbClr val="000099"/>
                </a:solidFill>
                <a:latin typeface="Times New Roman" pitchFamily="18" charset="0"/>
                <a:ea typeface="標楷體" pitchFamily="65" charset="-120"/>
              </a:rPr>
              <a:t>V. Conclusion</a:t>
            </a:r>
            <a:endParaRPr lang="zh-TW" altLang="en-US" sz="2400" dirty="0">
              <a:solidFill>
                <a:srgbClr val="000099"/>
              </a:solidFill>
              <a:latin typeface="Times New Roman" pitchFamily="18" charset="0"/>
              <a:ea typeface="標楷體" pitchFamily="65" charset="-120"/>
            </a:endParaRPr>
          </a:p>
        </p:txBody>
      </p:sp>
      <p:sp>
        <p:nvSpPr>
          <p:cNvPr id="4100" name="Rectangle 3"/>
          <p:cNvSpPr>
            <a:spLocks noChangeArrowheads="1"/>
          </p:cNvSpPr>
          <p:nvPr/>
        </p:nvSpPr>
        <p:spPr bwMode="auto">
          <a:xfrm>
            <a:off x="2629123" y="490318"/>
            <a:ext cx="4175125" cy="78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lnSpc>
                <a:spcPct val="110000"/>
              </a:lnSpc>
              <a:spcBef>
                <a:spcPct val="20000"/>
              </a:spcBef>
              <a:buClr>
                <a:schemeClr val="tx2"/>
              </a:buClr>
              <a:buSzPct val="70000"/>
              <a:buFont typeface="Wingdings" pitchFamily="2" charset="2"/>
              <a:buNone/>
            </a:pPr>
            <a:r>
              <a:rPr lang="en-US" altLang="zh-TW" sz="3800" dirty="0">
                <a:solidFill>
                  <a:srgbClr val="993300"/>
                </a:solidFill>
                <a:latin typeface="Times New Roman" pitchFamily="18" charset="0"/>
                <a:ea typeface="標楷體" pitchFamily="65" charset="-120"/>
              </a:rPr>
              <a:t>Briefing Contents</a:t>
            </a:r>
            <a:endParaRPr lang="zh-TW" altLang="en-US" sz="3800" dirty="0">
              <a:solidFill>
                <a:srgbClr val="993300"/>
              </a:solidFill>
              <a:latin typeface="Times New Roman" pitchFamily="18" charset="0"/>
              <a:ea typeface="標楷體" pitchFamily="65" charset="-12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5"/>
          <p:cNvSpPr>
            <a:spLocks noChangeArrowheads="1"/>
          </p:cNvSpPr>
          <p:nvPr/>
        </p:nvSpPr>
        <p:spPr bwMode="auto">
          <a:xfrm>
            <a:off x="98425" y="188913"/>
            <a:ext cx="8910638" cy="6529387"/>
          </a:xfrm>
          <a:prstGeom prst="foldedCorner">
            <a:avLst>
              <a:gd name="adj" fmla="val 6139"/>
            </a:avLst>
          </a:prstGeom>
          <a:gradFill rotWithShape="1">
            <a:gsLst>
              <a:gs pos="0">
                <a:srgbClr val="FFFF99"/>
              </a:gs>
              <a:gs pos="50000">
                <a:srgbClr val="FFFFFF"/>
              </a:gs>
              <a:gs pos="100000">
                <a:srgbClr val="FFFF99"/>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17961" dir="2700000" algn="ctr" rotWithShape="0">
                    <a:srgbClr val="99995C">
                      <a:alpha val="74997"/>
                    </a:srgbClr>
                  </a:outerShdw>
                </a:effectLst>
              </a14:hiddenEffects>
            </a:ext>
          </a:extLst>
        </p:spPr>
        <p:txBody>
          <a:bodyPr wrap="none" tIns="118800"/>
          <a:lstStyle/>
          <a:p>
            <a:pPr>
              <a:lnSpc>
                <a:spcPct val="900000"/>
              </a:lnSpc>
              <a:buFont typeface="Wingdings" pitchFamily="2" charset="2"/>
              <a:buChar char="Ø"/>
            </a:pPr>
            <a:endParaRPr lang="en-US" altLang="zh-TW">
              <a:solidFill>
                <a:srgbClr val="000099"/>
              </a:solidFill>
              <a:latin typeface="Times New Roman" pitchFamily="18" charset="0"/>
              <a:ea typeface="華康超明體" pitchFamily="49" charset="-120"/>
            </a:endParaRPr>
          </a:p>
        </p:txBody>
      </p:sp>
      <p:sp>
        <p:nvSpPr>
          <p:cNvPr id="22531" name="AutoShape 19"/>
          <p:cNvSpPr>
            <a:spLocks noChangeArrowheads="1"/>
          </p:cNvSpPr>
          <p:nvPr/>
        </p:nvSpPr>
        <p:spPr bwMode="auto">
          <a:xfrm>
            <a:off x="1854200" y="925513"/>
            <a:ext cx="7004050" cy="1425575"/>
          </a:xfrm>
          <a:prstGeom prst="roundRect">
            <a:avLst>
              <a:gd name="adj" fmla="val 16667"/>
            </a:avLst>
          </a:prstGeom>
          <a:gradFill rotWithShape="1">
            <a:gsLst>
              <a:gs pos="0">
                <a:schemeClr val="bg1"/>
              </a:gs>
              <a:gs pos="100000">
                <a:srgbClr val="E1FFE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0" rIns="54000" bIns="0" anchor="ctr">
            <a:spAutoFit/>
          </a:bodyPr>
          <a:lstStyle/>
          <a:p>
            <a:pPr marL="174625" indent="-174625">
              <a:buFont typeface="Wingdings" pitchFamily="2" charset="2"/>
              <a:buChar char="Ø"/>
            </a:pPr>
            <a:r>
              <a:rPr lang="en-US" altLang="zh-TW" sz="1200" b="0">
                <a:solidFill>
                  <a:srgbClr val="800000"/>
                </a:solidFill>
                <a:latin typeface="Times New Roman" pitchFamily="18" charset="0"/>
                <a:ea typeface="標楷體" pitchFamily="65" charset="-120"/>
                <a:cs typeface="Times New Roman" pitchFamily="18" charset="0"/>
              </a:rPr>
              <a:t>Carrying out the Program to Narrow Gaps between Schooling, Training, Testing and Employment, </a:t>
            </a:r>
            <a:r>
              <a:rPr lang="en-US" altLang="zh-TW" sz="1200" b="0">
                <a:solidFill>
                  <a:srgbClr val="000099"/>
                </a:solidFill>
                <a:latin typeface="Times New Roman" pitchFamily="18" charset="0"/>
                <a:ea typeface="標楷體" pitchFamily="65" charset="-120"/>
                <a:cs typeface="Times New Roman" pitchFamily="18" charset="0"/>
              </a:rPr>
              <a:t>and strengthening industry-academia cooperation; </a:t>
            </a:r>
            <a:r>
              <a:rPr lang="en-US" altLang="zh-TW" sz="1200" b="0">
                <a:solidFill>
                  <a:srgbClr val="800000"/>
                </a:solidFill>
                <a:latin typeface="Times New Roman" pitchFamily="18" charset="0"/>
                <a:ea typeface="標楷體" pitchFamily="65" charset="-120"/>
                <a:cs typeface="Times New Roman" pitchFamily="18" charset="0"/>
              </a:rPr>
              <a:t>implementing the Young Talent Cultivation Initiative, to help young people enhance their employability; </a:t>
            </a:r>
            <a:r>
              <a:rPr lang="en-US" altLang="zh-TW" sz="1200" b="0">
                <a:solidFill>
                  <a:srgbClr val="000099"/>
                </a:solidFill>
                <a:latin typeface="Times New Roman" pitchFamily="18" charset="0"/>
                <a:ea typeface="標楷體" pitchFamily="65" charset="-120"/>
                <a:cs typeface="Times New Roman" pitchFamily="18" charset="0"/>
              </a:rPr>
              <a:t>and establishing basic standards for occupational skills and occupational capability appraisal, to strengthen industry-schooling-training linkages.  </a:t>
            </a:r>
            <a:endParaRPr lang="zh-TW" altLang="en-US" sz="1200" b="0">
              <a:solidFill>
                <a:srgbClr val="000099"/>
              </a:solidFill>
              <a:latin typeface="Times New Roman" pitchFamily="18" charset="0"/>
              <a:ea typeface="標楷體" pitchFamily="65" charset="-120"/>
              <a:cs typeface="Times New Roman" pitchFamily="18" charset="0"/>
            </a:endParaRPr>
          </a:p>
          <a:p>
            <a:pPr marL="174625" indent="-174625">
              <a:buFont typeface="Wingdings" pitchFamily="2" charset="2"/>
              <a:buChar char="Ø"/>
            </a:pPr>
            <a:r>
              <a:rPr lang="en-US" altLang="zh-TW" sz="1200" b="0">
                <a:solidFill>
                  <a:srgbClr val="000099"/>
                </a:solidFill>
                <a:latin typeface="Times New Roman" pitchFamily="18" charset="0"/>
                <a:ea typeface="標楷體" pitchFamily="65" charset="-120"/>
                <a:cs typeface="Times New Roman" pitchFamily="18" charset="0"/>
              </a:rPr>
              <a:t>Putting occupational licensing into a more complete legal framework, conducting special pre-employment, on-the-job, and youth training schemes, and enhancing employment skills; and matchmaking emerging market graduating students with jobs in the enterprise sector. </a:t>
            </a:r>
            <a:endParaRPr lang="zh-TW" altLang="en-US" sz="1200" b="0">
              <a:solidFill>
                <a:srgbClr val="000099"/>
              </a:solidFill>
              <a:latin typeface="Times New Roman" pitchFamily="18" charset="0"/>
              <a:ea typeface="標楷體" pitchFamily="65" charset="-120"/>
              <a:cs typeface="Times New Roman" pitchFamily="18" charset="0"/>
            </a:endParaRPr>
          </a:p>
        </p:txBody>
      </p:sp>
      <p:sp>
        <p:nvSpPr>
          <p:cNvPr id="22532" name="AutoShape 20"/>
          <p:cNvSpPr>
            <a:spLocks noChangeAspect="1" noChangeArrowheads="1"/>
          </p:cNvSpPr>
          <p:nvPr/>
        </p:nvSpPr>
        <p:spPr bwMode="auto">
          <a:xfrm>
            <a:off x="192088" y="1254125"/>
            <a:ext cx="1376362" cy="808038"/>
          </a:xfrm>
          <a:prstGeom prst="roundRect">
            <a:avLst>
              <a:gd name="adj" fmla="val 16667"/>
            </a:avLst>
          </a:prstGeom>
          <a:gradFill rotWithShape="1">
            <a:gsLst>
              <a:gs pos="0">
                <a:schemeClr val="bg1"/>
              </a:gs>
              <a:gs pos="100000">
                <a:srgbClr val="FFDDFF"/>
              </a:gs>
            </a:gsLst>
            <a:path path="shape">
              <a:fillToRect l="50000" t="50000" r="50000" b="50000"/>
            </a:path>
          </a:gra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buFont typeface="Wingdings" pitchFamily="2" charset="2"/>
              <a:buNone/>
            </a:pPr>
            <a:r>
              <a:rPr lang="en-US" altLang="en-US" sz="1400">
                <a:solidFill>
                  <a:srgbClr val="003300"/>
                </a:solidFill>
                <a:latin typeface="Times New Roman" pitchFamily="18" charset="0"/>
                <a:ea typeface="標楷體" pitchFamily="65" charset="-120"/>
                <a:cs typeface="Times New Roman" pitchFamily="18" charset="0"/>
              </a:rPr>
              <a:t>Cultivate industry talents </a:t>
            </a:r>
          </a:p>
        </p:txBody>
      </p:sp>
      <p:sp>
        <p:nvSpPr>
          <p:cNvPr id="22533" name="AutoShape 24"/>
          <p:cNvSpPr>
            <a:spLocks noChangeArrowheads="1"/>
          </p:cNvSpPr>
          <p:nvPr/>
        </p:nvSpPr>
        <p:spPr bwMode="auto">
          <a:xfrm>
            <a:off x="1584325" y="1387475"/>
            <a:ext cx="249238" cy="504825"/>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4335 h 21600"/>
              <a:gd name="T14" fmla="*/ 17349 w 21600"/>
              <a:gd name="T15" fmla="*/ 17265 h 21600"/>
            </a:gdLst>
            <a:ahLst/>
            <a:cxnLst>
              <a:cxn ang="T8">
                <a:pos x="T0" y="T1"/>
              </a:cxn>
              <a:cxn ang="T9">
                <a:pos x="T2" y="T3"/>
              </a:cxn>
              <a:cxn ang="T10">
                <a:pos x="T4" y="T5"/>
              </a:cxn>
              <a:cxn ang="T11">
                <a:pos x="T6" y="T7"/>
              </a:cxn>
            </a:cxnLst>
            <a:rect l="T12" t="T13" r="T14" b="T15"/>
            <a:pathLst>
              <a:path w="21600" h="21600">
                <a:moveTo>
                  <a:pt x="14499" y="0"/>
                </a:moveTo>
                <a:lnTo>
                  <a:pt x="14499" y="4335"/>
                </a:lnTo>
                <a:lnTo>
                  <a:pt x="3375" y="4335"/>
                </a:lnTo>
                <a:lnTo>
                  <a:pt x="3375" y="17265"/>
                </a:lnTo>
                <a:lnTo>
                  <a:pt x="14499" y="17265"/>
                </a:lnTo>
                <a:lnTo>
                  <a:pt x="14499" y="21600"/>
                </a:lnTo>
                <a:lnTo>
                  <a:pt x="21600" y="10800"/>
                </a:lnTo>
                <a:lnTo>
                  <a:pt x="14499" y="0"/>
                </a:lnTo>
                <a:close/>
              </a:path>
              <a:path w="21600" h="21600">
                <a:moveTo>
                  <a:pt x="1350" y="4335"/>
                </a:moveTo>
                <a:lnTo>
                  <a:pt x="1350" y="17265"/>
                </a:lnTo>
                <a:lnTo>
                  <a:pt x="2700" y="17265"/>
                </a:lnTo>
                <a:lnTo>
                  <a:pt x="2700" y="4335"/>
                </a:lnTo>
                <a:lnTo>
                  <a:pt x="1350" y="4335"/>
                </a:lnTo>
                <a:close/>
              </a:path>
              <a:path w="21600" h="21600">
                <a:moveTo>
                  <a:pt x="0" y="4335"/>
                </a:moveTo>
                <a:lnTo>
                  <a:pt x="0" y="17265"/>
                </a:lnTo>
                <a:lnTo>
                  <a:pt x="675" y="17265"/>
                </a:lnTo>
                <a:lnTo>
                  <a:pt x="675" y="4335"/>
                </a:lnTo>
                <a:lnTo>
                  <a:pt x="0" y="4335"/>
                </a:lnTo>
                <a:close/>
              </a:path>
            </a:pathLst>
          </a:custGeom>
          <a:solidFill>
            <a:srgbClr val="D6C1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2534" name="AutoShape 36"/>
          <p:cNvSpPr>
            <a:spLocks noChangeArrowheads="1"/>
          </p:cNvSpPr>
          <p:nvPr/>
        </p:nvSpPr>
        <p:spPr bwMode="auto">
          <a:xfrm rot="5400000">
            <a:off x="723107" y="-103981"/>
            <a:ext cx="469900" cy="1366837"/>
          </a:xfrm>
          <a:prstGeom prst="homePlate">
            <a:avLst>
              <a:gd name="adj" fmla="val 25000"/>
            </a:avLst>
          </a:prstGeom>
          <a:solidFill>
            <a:srgbClr val="FFFFCC"/>
          </a:solidFill>
          <a:ln w="12700">
            <a:solidFill>
              <a:srgbClr val="800080"/>
            </a:solidFill>
            <a:miter lim="800000"/>
            <a:headEnd/>
            <a:tailEnd/>
          </a:ln>
          <a:effectLst/>
          <a:extLs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rot="10800000" vert="eaVert" wrap="none" anchor="ctr"/>
          <a:lstStyle/>
          <a:p>
            <a:pPr algn="ctr"/>
            <a:r>
              <a:rPr lang="en-US" altLang="zh-TW" sz="2000">
                <a:solidFill>
                  <a:srgbClr val="800000"/>
                </a:solidFill>
                <a:latin typeface="Times New Roman" pitchFamily="18" charset="0"/>
                <a:ea typeface="標楷體" pitchFamily="65" charset="-120"/>
              </a:rPr>
              <a:t>Policy axles</a:t>
            </a:r>
          </a:p>
        </p:txBody>
      </p:sp>
      <p:sp>
        <p:nvSpPr>
          <p:cNvPr id="22535" name="AutoShape 38"/>
          <p:cNvSpPr>
            <a:spLocks noChangeArrowheads="1"/>
          </p:cNvSpPr>
          <p:nvPr/>
        </p:nvSpPr>
        <p:spPr bwMode="auto">
          <a:xfrm rot="5400000">
            <a:off x="4822826" y="-327025"/>
            <a:ext cx="482600" cy="1800225"/>
          </a:xfrm>
          <a:prstGeom prst="homePlate">
            <a:avLst>
              <a:gd name="adj" fmla="val 25000"/>
            </a:avLst>
          </a:prstGeom>
          <a:solidFill>
            <a:srgbClr val="FFFFCC"/>
          </a:solidFill>
          <a:ln w="12700">
            <a:solidFill>
              <a:srgbClr val="800080"/>
            </a:solidFill>
            <a:miter lim="800000"/>
            <a:headEnd/>
            <a:tailEnd/>
          </a:ln>
          <a:effectLst/>
          <a:extLs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rot="10800000" vert="eaVert" wrap="none" anchor="ctr"/>
          <a:lstStyle/>
          <a:p>
            <a:pPr algn="ctr"/>
            <a:r>
              <a:rPr lang="en-US" altLang="zh-TW" sz="2000">
                <a:solidFill>
                  <a:srgbClr val="800000"/>
                </a:solidFill>
                <a:latin typeface="Times New Roman" pitchFamily="18" charset="0"/>
                <a:ea typeface="標楷體" pitchFamily="65" charset="-120"/>
              </a:rPr>
              <a:t>Policy focuses</a:t>
            </a:r>
          </a:p>
        </p:txBody>
      </p:sp>
      <p:sp>
        <p:nvSpPr>
          <p:cNvPr id="9" name="投影片編號版面配置區 6"/>
          <p:cNvSpPr txBox="1">
            <a:spLocks noGrp="1"/>
          </p:cNvSpPr>
          <p:nvPr/>
        </p:nvSpPr>
        <p:spPr bwMode="auto">
          <a:xfrm>
            <a:off x="6997700" y="65246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defRPr/>
            </a:pPr>
            <a:fld id="{D8795BF4-C009-49C1-ABA0-BDFBE6CEA699}" type="slidenum">
              <a:rPr lang="en-US" altLang="zh-TW" sz="1400" b="0">
                <a:latin typeface="Times New Roman" pitchFamily="18" charset="0"/>
                <a:ea typeface="+mn-ea"/>
                <a:cs typeface="Times New Roman" pitchFamily="18" charset="0"/>
              </a:rPr>
              <a:pPr algn="r">
                <a:defRPr/>
              </a:pPr>
              <a:t>20</a:t>
            </a:fld>
            <a:endParaRPr lang="en-US" altLang="zh-TW" sz="1400" b="0" dirty="0">
              <a:latin typeface="Times New Roman" pitchFamily="18" charset="0"/>
              <a:ea typeface="+mn-ea"/>
              <a:cs typeface="Times New Roman" pitchFamily="18" charset="0"/>
            </a:endParaRPr>
          </a:p>
        </p:txBody>
      </p:sp>
      <p:sp>
        <p:nvSpPr>
          <p:cNvPr id="22537" name="AutoShape 19"/>
          <p:cNvSpPr>
            <a:spLocks noChangeArrowheads="1"/>
          </p:cNvSpPr>
          <p:nvPr/>
        </p:nvSpPr>
        <p:spPr bwMode="auto">
          <a:xfrm>
            <a:off x="1855788" y="2597150"/>
            <a:ext cx="7004050" cy="2032000"/>
          </a:xfrm>
          <a:prstGeom prst="roundRect">
            <a:avLst>
              <a:gd name="adj" fmla="val 16667"/>
            </a:avLst>
          </a:prstGeom>
          <a:gradFill rotWithShape="1">
            <a:gsLst>
              <a:gs pos="0">
                <a:schemeClr val="bg1"/>
              </a:gs>
              <a:gs pos="100000">
                <a:srgbClr val="E1FFE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0" rIns="54000" bIns="0" anchor="ctr">
            <a:spAutoFit/>
          </a:bodyPr>
          <a:lstStyle/>
          <a:p>
            <a:pPr marL="174625" indent="-174625">
              <a:buFont typeface="Wingdings" pitchFamily="2" charset="2"/>
              <a:buChar char="Ø"/>
            </a:pPr>
            <a:r>
              <a:rPr lang="en-US" altLang="zh-TW" sz="1200" b="0">
                <a:solidFill>
                  <a:srgbClr val="000099"/>
                </a:solidFill>
                <a:latin typeface="Times New Roman" pitchFamily="18" charset="0"/>
                <a:ea typeface="標楷體" pitchFamily="65" charset="-120"/>
                <a:cs typeface="Times New Roman" pitchFamily="18" charset="0"/>
              </a:rPr>
              <a:t>Actively promoting private investment, attracting foreign firms to invest in Taiwan, and guiding venture investment into strategic service industries. </a:t>
            </a:r>
          </a:p>
          <a:p>
            <a:pPr marL="174625" indent="-174625">
              <a:buFont typeface="Wingdings" pitchFamily="2" charset="2"/>
              <a:buChar char="Ø"/>
            </a:pPr>
            <a:r>
              <a:rPr lang="zh-TW" altLang="en-US" sz="1200" b="0">
                <a:solidFill>
                  <a:srgbClr val="000099"/>
                </a:solidFill>
                <a:latin typeface="Times New Roman" pitchFamily="18" charset="0"/>
                <a:ea typeface="標楷體" pitchFamily="65" charset="-120"/>
                <a:cs typeface="Times New Roman" pitchFamily="18" charset="0"/>
              </a:rPr>
              <a:t> </a:t>
            </a:r>
            <a:r>
              <a:rPr lang="en-US" altLang="zh-TW" sz="1200" b="0">
                <a:solidFill>
                  <a:srgbClr val="000099"/>
                </a:solidFill>
                <a:latin typeface="Times New Roman" pitchFamily="18" charset="0"/>
                <a:ea typeface="標楷體" pitchFamily="65" charset="-120"/>
                <a:cs typeface="Times New Roman" pitchFamily="18" charset="0"/>
              </a:rPr>
              <a:t>Promoting investment in Taiwan by overseas Taiwanese firms, and  </a:t>
            </a:r>
            <a:r>
              <a:rPr lang="en-US" altLang="zh-TW" sz="1200" b="0">
                <a:solidFill>
                  <a:srgbClr val="800000"/>
                </a:solidFill>
                <a:latin typeface="Times New Roman" pitchFamily="18" charset="0"/>
                <a:ea typeface="標楷體" pitchFamily="65" charset="-120"/>
                <a:cs typeface="Times New Roman" pitchFamily="18" charset="0"/>
              </a:rPr>
              <a:t>implementing the Taiwanese Enterprises returning to Invest at Home Program, to encourage benchmark Taiwanese firms to come back to Taiwan;</a:t>
            </a:r>
            <a:r>
              <a:rPr lang="zh-TW" altLang="en-US" sz="1200" b="0">
                <a:solidFill>
                  <a:srgbClr val="000099"/>
                </a:solidFill>
                <a:latin typeface="Times New Roman" pitchFamily="18" charset="0"/>
                <a:ea typeface="標楷體" pitchFamily="65" charset="-120"/>
                <a:cs typeface="Times New Roman" pitchFamily="18" charset="0"/>
              </a:rPr>
              <a:t> </a:t>
            </a:r>
            <a:r>
              <a:rPr lang="en-US" altLang="zh-TW" sz="1200" b="0">
                <a:solidFill>
                  <a:srgbClr val="000099"/>
                </a:solidFill>
                <a:latin typeface="Times New Roman" pitchFamily="18" charset="0"/>
                <a:ea typeface="標楷體" pitchFamily="65" charset="-120"/>
                <a:cs typeface="Times New Roman" pitchFamily="18" charset="0"/>
              </a:rPr>
              <a:t>mapping out and implementing the Free Economic Demonstration Zone scheme, and providing land, labor, capital and other production inputs on more favorable terms, to create incentives to attract investment.</a:t>
            </a:r>
            <a:endParaRPr lang="zh-TW" altLang="en-US" sz="1200" b="0">
              <a:solidFill>
                <a:srgbClr val="000099"/>
              </a:solidFill>
              <a:latin typeface="Times New Roman" pitchFamily="18" charset="0"/>
              <a:ea typeface="標楷體" pitchFamily="65" charset="-120"/>
              <a:cs typeface="Times New Roman" pitchFamily="18" charset="0"/>
            </a:endParaRPr>
          </a:p>
          <a:p>
            <a:pPr marL="174625" indent="-174625">
              <a:buFont typeface="Wingdings" pitchFamily="2" charset="2"/>
              <a:buChar char="Ø"/>
            </a:pPr>
            <a:r>
              <a:rPr lang="en-US" altLang="zh-TW" sz="1200" b="0">
                <a:solidFill>
                  <a:srgbClr val="000099"/>
                </a:solidFill>
                <a:latin typeface="Times New Roman" pitchFamily="18" charset="0"/>
                <a:ea typeface="標楷體" pitchFamily="65" charset="-120"/>
                <a:cs typeface="Times New Roman" pitchFamily="18" charset="0"/>
              </a:rPr>
              <a:t>Adopting innovative financial strategies to help raise funding for public works; and actively inducing participation in projects, to draw domestic capital and foreign and mainland Chinese investment into  public construction.</a:t>
            </a:r>
            <a:endParaRPr lang="zh-TW" altLang="en-US" sz="1800">
              <a:solidFill>
                <a:srgbClr val="000099"/>
              </a:solidFill>
              <a:latin typeface="Times New Roman" pitchFamily="18" charset="0"/>
              <a:ea typeface="標楷體" pitchFamily="65" charset="-120"/>
              <a:cs typeface="Times New Roman" pitchFamily="18" charset="0"/>
            </a:endParaRPr>
          </a:p>
        </p:txBody>
      </p:sp>
      <p:sp>
        <p:nvSpPr>
          <p:cNvPr id="22538" name="AutoShape 20"/>
          <p:cNvSpPr>
            <a:spLocks noChangeAspect="1" noChangeArrowheads="1"/>
          </p:cNvSpPr>
          <p:nvPr/>
        </p:nvSpPr>
        <p:spPr bwMode="auto">
          <a:xfrm>
            <a:off x="179388" y="3006725"/>
            <a:ext cx="1427162" cy="1044575"/>
          </a:xfrm>
          <a:prstGeom prst="roundRect">
            <a:avLst>
              <a:gd name="adj" fmla="val 16667"/>
            </a:avLst>
          </a:prstGeom>
          <a:gradFill rotWithShape="1">
            <a:gsLst>
              <a:gs pos="0">
                <a:schemeClr val="bg1"/>
              </a:gs>
              <a:gs pos="100000">
                <a:srgbClr val="FFDDFF"/>
              </a:gs>
            </a:gsLst>
            <a:path path="shape">
              <a:fillToRect l="50000" t="50000" r="50000" b="50000"/>
            </a:path>
          </a:gra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buFont typeface="Wingdings" pitchFamily="2" charset="2"/>
              <a:buNone/>
            </a:pPr>
            <a:r>
              <a:rPr lang="en-US" altLang="zh-TW" sz="1400">
                <a:solidFill>
                  <a:srgbClr val="003300"/>
                </a:solidFill>
                <a:latin typeface="Times New Roman" pitchFamily="18" charset="0"/>
                <a:ea typeface="標楷體" pitchFamily="65" charset="-120"/>
                <a:cs typeface="Times New Roman" pitchFamily="18" charset="0"/>
              </a:rPr>
              <a:t>Spur investments and public construction</a:t>
            </a:r>
          </a:p>
        </p:txBody>
      </p:sp>
      <p:sp>
        <p:nvSpPr>
          <p:cNvPr id="22539" name="AutoShape 24"/>
          <p:cNvSpPr>
            <a:spLocks noChangeArrowheads="1"/>
          </p:cNvSpPr>
          <p:nvPr/>
        </p:nvSpPr>
        <p:spPr bwMode="auto">
          <a:xfrm>
            <a:off x="1595438" y="3259138"/>
            <a:ext cx="249237" cy="504825"/>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4335 h 21600"/>
              <a:gd name="T14" fmla="*/ 17349 w 21600"/>
              <a:gd name="T15" fmla="*/ 17265 h 21600"/>
            </a:gdLst>
            <a:ahLst/>
            <a:cxnLst>
              <a:cxn ang="T8">
                <a:pos x="T0" y="T1"/>
              </a:cxn>
              <a:cxn ang="T9">
                <a:pos x="T2" y="T3"/>
              </a:cxn>
              <a:cxn ang="T10">
                <a:pos x="T4" y="T5"/>
              </a:cxn>
              <a:cxn ang="T11">
                <a:pos x="T6" y="T7"/>
              </a:cxn>
            </a:cxnLst>
            <a:rect l="T12" t="T13" r="T14" b="T15"/>
            <a:pathLst>
              <a:path w="21600" h="21600">
                <a:moveTo>
                  <a:pt x="14499" y="0"/>
                </a:moveTo>
                <a:lnTo>
                  <a:pt x="14499" y="4335"/>
                </a:lnTo>
                <a:lnTo>
                  <a:pt x="3375" y="4335"/>
                </a:lnTo>
                <a:lnTo>
                  <a:pt x="3375" y="17265"/>
                </a:lnTo>
                <a:lnTo>
                  <a:pt x="14499" y="17265"/>
                </a:lnTo>
                <a:lnTo>
                  <a:pt x="14499" y="21600"/>
                </a:lnTo>
                <a:lnTo>
                  <a:pt x="21600" y="10800"/>
                </a:lnTo>
                <a:lnTo>
                  <a:pt x="14499" y="0"/>
                </a:lnTo>
                <a:close/>
              </a:path>
              <a:path w="21600" h="21600">
                <a:moveTo>
                  <a:pt x="1350" y="4335"/>
                </a:moveTo>
                <a:lnTo>
                  <a:pt x="1350" y="17265"/>
                </a:lnTo>
                <a:lnTo>
                  <a:pt x="2700" y="17265"/>
                </a:lnTo>
                <a:lnTo>
                  <a:pt x="2700" y="4335"/>
                </a:lnTo>
                <a:lnTo>
                  <a:pt x="1350" y="4335"/>
                </a:lnTo>
                <a:close/>
              </a:path>
              <a:path w="21600" h="21600">
                <a:moveTo>
                  <a:pt x="0" y="4335"/>
                </a:moveTo>
                <a:lnTo>
                  <a:pt x="0" y="17265"/>
                </a:lnTo>
                <a:lnTo>
                  <a:pt x="675" y="17265"/>
                </a:lnTo>
                <a:lnTo>
                  <a:pt x="675" y="4335"/>
                </a:lnTo>
                <a:lnTo>
                  <a:pt x="0" y="4335"/>
                </a:lnTo>
                <a:close/>
              </a:path>
            </a:pathLst>
          </a:custGeom>
          <a:solidFill>
            <a:srgbClr val="D6C1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2540" name="AutoShape 19"/>
          <p:cNvSpPr>
            <a:spLocks noChangeArrowheads="1"/>
          </p:cNvSpPr>
          <p:nvPr/>
        </p:nvSpPr>
        <p:spPr bwMode="auto">
          <a:xfrm>
            <a:off x="1863725" y="4902200"/>
            <a:ext cx="6986588" cy="1223963"/>
          </a:xfrm>
          <a:prstGeom prst="roundRect">
            <a:avLst>
              <a:gd name="adj" fmla="val 16667"/>
            </a:avLst>
          </a:prstGeom>
          <a:gradFill rotWithShape="1">
            <a:gsLst>
              <a:gs pos="0">
                <a:schemeClr val="bg1"/>
              </a:gs>
              <a:gs pos="100000">
                <a:srgbClr val="E1FFE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0" rIns="54000" bIns="0" anchor="ctr">
            <a:spAutoFit/>
          </a:bodyPr>
          <a:lstStyle/>
          <a:p>
            <a:pPr marL="174625" indent="-174625">
              <a:buFont typeface="Wingdings" pitchFamily="2" charset="2"/>
              <a:buChar char="Ø"/>
            </a:pPr>
            <a:r>
              <a:rPr lang="en-US" altLang="zh-TW" sz="1200" b="0">
                <a:solidFill>
                  <a:srgbClr val="000099"/>
                </a:solidFill>
                <a:latin typeface="Times New Roman" pitchFamily="18" charset="0"/>
                <a:ea typeface="標楷體" pitchFamily="65" charset="-120"/>
                <a:cs typeface="Times New Roman" pitchFamily="18" charset="0"/>
              </a:rPr>
              <a:t>Cleaning up and reviewing idle state-owned land, vitalizing public land and assets, and developing benchmark public land, to spur regional development and vitalize local economies. </a:t>
            </a:r>
            <a:endParaRPr lang="zh-TW" altLang="en-US" sz="1200" b="0">
              <a:solidFill>
                <a:srgbClr val="000099"/>
              </a:solidFill>
              <a:latin typeface="Times New Roman" pitchFamily="18" charset="0"/>
              <a:ea typeface="標楷體" pitchFamily="65" charset="-120"/>
              <a:cs typeface="Times New Roman" pitchFamily="18" charset="0"/>
            </a:endParaRPr>
          </a:p>
          <a:p>
            <a:pPr marL="174625" indent="-174625">
              <a:buFont typeface="Wingdings" pitchFamily="2" charset="2"/>
              <a:buChar char="Ø"/>
            </a:pPr>
            <a:r>
              <a:rPr lang="en-US" altLang="zh-TW" sz="1200" b="0">
                <a:solidFill>
                  <a:srgbClr val="800000"/>
                </a:solidFill>
                <a:latin typeface="Times New Roman" pitchFamily="18" charset="0"/>
                <a:ea typeface="標楷體" pitchFamily="65" charset="-120"/>
                <a:cs typeface="Times New Roman" pitchFamily="18" charset="0"/>
              </a:rPr>
              <a:t>Developing the Songshan Airport “civil aviation-related industrial corridor;” </a:t>
            </a:r>
            <a:r>
              <a:rPr lang="en-US" altLang="zh-TW" sz="1200" b="0">
                <a:solidFill>
                  <a:srgbClr val="000099"/>
                </a:solidFill>
                <a:latin typeface="Times New Roman" pitchFamily="18" charset="0"/>
                <a:ea typeface="標楷體" pitchFamily="65" charset="-120"/>
                <a:cs typeface="Times New Roman" pitchFamily="18" charset="0"/>
              </a:rPr>
              <a:t>tasking TIPC with developing Keelung, Kaohsiung and other major international ports into international cruise ship hubs and shape them as all-round value-adding logistics ports; and continuing to expand Taiwan’s aviation network, to spur regional and industrial development. </a:t>
            </a:r>
            <a:endParaRPr lang="zh-TW" altLang="en-US" sz="1200" b="0">
              <a:solidFill>
                <a:srgbClr val="000099"/>
              </a:solidFill>
              <a:latin typeface="Times New Roman" pitchFamily="18" charset="0"/>
              <a:ea typeface="標楷體" pitchFamily="65" charset="-120"/>
              <a:cs typeface="Times New Roman" pitchFamily="18" charset="0"/>
            </a:endParaRPr>
          </a:p>
        </p:txBody>
      </p:sp>
      <p:sp>
        <p:nvSpPr>
          <p:cNvPr id="22541" name="AutoShape 20"/>
          <p:cNvSpPr>
            <a:spLocks noChangeAspect="1" noChangeArrowheads="1"/>
          </p:cNvSpPr>
          <p:nvPr/>
        </p:nvSpPr>
        <p:spPr bwMode="auto">
          <a:xfrm>
            <a:off x="196850" y="5138738"/>
            <a:ext cx="1368425" cy="808037"/>
          </a:xfrm>
          <a:prstGeom prst="roundRect">
            <a:avLst>
              <a:gd name="adj" fmla="val 16667"/>
            </a:avLst>
          </a:prstGeom>
          <a:gradFill rotWithShape="1">
            <a:gsLst>
              <a:gs pos="0">
                <a:schemeClr val="bg1"/>
              </a:gs>
              <a:gs pos="100000">
                <a:srgbClr val="FFDDFF"/>
              </a:gs>
            </a:gsLst>
            <a:path path="shape">
              <a:fillToRect l="50000" t="50000" r="50000" b="50000"/>
            </a:path>
          </a:gra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buFont typeface="Wingdings" pitchFamily="2" charset="2"/>
              <a:buNone/>
            </a:pPr>
            <a:r>
              <a:rPr lang="en-US" altLang="zh-TW" sz="1400">
                <a:solidFill>
                  <a:srgbClr val="003300"/>
                </a:solidFill>
                <a:latin typeface="Times New Roman" pitchFamily="18" charset="0"/>
                <a:ea typeface="標楷體" pitchFamily="65" charset="-120"/>
                <a:cs typeface="Times New Roman" pitchFamily="18" charset="0"/>
              </a:rPr>
              <a:t>Enhance government efficacy</a:t>
            </a:r>
            <a:endParaRPr lang="en-US" altLang="zh-TW" sz="1800">
              <a:solidFill>
                <a:srgbClr val="003300"/>
              </a:solidFill>
              <a:latin typeface="Tahoma" pitchFamily="34" charset="0"/>
              <a:ea typeface="標楷體" pitchFamily="65" charset="-120"/>
              <a:cs typeface="Times New Roman" pitchFamily="18" charset="0"/>
            </a:endParaRPr>
          </a:p>
        </p:txBody>
      </p:sp>
      <p:sp>
        <p:nvSpPr>
          <p:cNvPr id="22542" name="AutoShape 24"/>
          <p:cNvSpPr>
            <a:spLocks noChangeArrowheads="1"/>
          </p:cNvSpPr>
          <p:nvPr/>
        </p:nvSpPr>
        <p:spPr bwMode="auto">
          <a:xfrm>
            <a:off x="1585913" y="5299075"/>
            <a:ext cx="249237" cy="504825"/>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4335 h 21600"/>
              <a:gd name="T14" fmla="*/ 17349 w 21600"/>
              <a:gd name="T15" fmla="*/ 17265 h 21600"/>
            </a:gdLst>
            <a:ahLst/>
            <a:cxnLst>
              <a:cxn ang="T8">
                <a:pos x="T0" y="T1"/>
              </a:cxn>
              <a:cxn ang="T9">
                <a:pos x="T2" y="T3"/>
              </a:cxn>
              <a:cxn ang="T10">
                <a:pos x="T4" y="T5"/>
              </a:cxn>
              <a:cxn ang="T11">
                <a:pos x="T6" y="T7"/>
              </a:cxn>
            </a:cxnLst>
            <a:rect l="T12" t="T13" r="T14" b="T15"/>
            <a:pathLst>
              <a:path w="21600" h="21600">
                <a:moveTo>
                  <a:pt x="14499" y="0"/>
                </a:moveTo>
                <a:lnTo>
                  <a:pt x="14499" y="4335"/>
                </a:lnTo>
                <a:lnTo>
                  <a:pt x="3375" y="4335"/>
                </a:lnTo>
                <a:lnTo>
                  <a:pt x="3375" y="17265"/>
                </a:lnTo>
                <a:lnTo>
                  <a:pt x="14499" y="17265"/>
                </a:lnTo>
                <a:lnTo>
                  <a:pt x="14499" y="21600"/>
                </a:lnTo>
                <a:lnTo>
                  <a:pt x="21600" y="10800"/>
                </a:lnTo>
                <a:lnTo>
                  <a:pt x="14499" y="0"/>
                </a:lnTo>
                <a:close/>
              </a:path>
              <a:path w="21600" h="21600">
                <a:moveTo>
                  <a:pt x="1350" y="4335"/>
                </a:moveTo>
                <a:lnTo>
                  <a:pt x="1350" y="17265"/>
                </a:lnTo>
                <a:lnTo>
                  <a:pt x="2700" y="17265"/>
                </a:lnTo>
                <a:lnTo>
                  <a:pt x="2700" y="4335"/>
                </a:lnTo>
                <a:lnTo>
                  <a:pt x="1350" y="4335"/>
                </a:lnTo>
                <a:close/>
              </a:path>
              <a:path w="21600" h="21600">
                <a:moveTo>
                  <a:pt x="0" y="4335"/>
                </a:moveTo>
                <a:lnTo>
                  <a:pt x="0" y="17265"/>
                </a:lnTo>
                <a:lnTo>
                  <a:pt x="675" y="17265"/>
                </a:lnTo>
                <a:lnTo>
                  <a:pt x="675" y="4335"/>
                </a:lnTo>
                <a:lnTo>
                  <a:pt x="0" y="4335"/>
                </a:lnTo>
                <a:close/>
              </a:path>
            </a:pathLst>
          </a:custGeom>
          <a:solidFill>
            <a:srgbClr val="D6C1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1" descr="捲軸"/>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52388" y="981075"/>
            <a:ext cx="9091612" cy="5616575"/>
          </a:xfrm>
          <a:solidFill>
            <a:srgbClr val="FFFFD9"/>
          </a:solid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3555" name="Picture 24" descr="內需出口封面"/>
          <p:cNvPicPr>
            <a:picLocks noChangeAspect="1" noChangeArrowheads="1"/>
          </p:cNvPicPr>
          <p:nvPr/>
        </p:nvPicPr>
        <p:blipFill>
          <a:blip r:embed="rId4">
            <a:extLst>
              <a:ext uri="{28A0092B-C50C-407E-A947-70E740481C1C}">
                <a14:useLocalDpi xmlns:a14="http://schemas.microsoft.com/office/drawing/2010/main" val="0"/>
              </a:ext>
            </a:extLst>
          </a:blip>
          <a:srcRect t="34207" b="14209"/>
          <a:stretch>
            <a:fillRect/>
          </a:stretch>
        </p:blipFill>
        <p:spPr bwMode="auto">
          <a:xfrm>
            <a:off x="250825" y="188913"/>
            <a:ext cx="2665413" cy="189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16484" name="Text Box 4"/>
          <p:cNvSpPr txBox="1">
            <a:spLocks noChangeArrowheads="1"/>
          </p:cNvSpPr>
          <p:nvPr/>
        </p:nvSpPr>
        <p:spPr bwMode="auto">
          <a:xfrm>
            <a:off x="-3404" y="169476"/>
            <a:ext cx="9145587" cy="523220"/>
          </a:xfrm>
          <a:prstGeom prst="rect">
            <a:avLst/>
          </a:prstGeom>
          <a:noFill/>
          <a:ln>
            <a:noFill/>
          </a:ln>
          <a:effectLst/>
          <a:extLst>
            <a:ext uri="{909E8E84-426E-40DD-AFC4-6F175D3DCCD1}">
              <a14:hiddenFill xmlns:a14="http://schemas.microsoft.com/office/drawing/2010/main">
                <a:gradFill rotWithShape="1">
                  <a:gsLst>
                    <a:gs pos="0">
                      <a:srgbClr val="FFFFCC">
                        <a:alpha val="78000"/>
                      </a:srgbClr>
                    </a:gs>
                    <a:gs pos="50000">
                      <a:srgbClr val="FFFFFF"/>
                    </a:gs>
                    <a:gs pos="100000">
                      <a:srgbClr val="FFFFCC">
                        <a:alpha val="78000"/>
                      </a:srgb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lIns="18000" rIns="18000">
            <a:spAutoFit/>
          </a:bodyPr>
          <a:lstStyle>
            <a:lvl1pPr marL="296863" indent="-296863" algn="l">
              <a:defRPr kumimoji="1">
                <a:solidFill>
                  <a:schemeClr val="tx1"/>
                </a:solidFill>
                <a:latin typeface="Arial" charset="0"/>
                <a:ea typeface="新細明體" pitchFamily="18" charset="-120"/>
              </a:defRPr>
            </a:lvl1pPr>
            <a:lvl2pPr algn="l">
              <a:defRPr kumimoji="1">
                <a:solidFill>
                  <a:schemeClr val="tx1"/>
                </a:solidFill>
                <a:latin typeface="Arial" charset="0"/>
                <a:ea typeface="新細明體" pitchFamily="18" charset="-120"/>
              </a:defRPr>
            </a:lvl2pPr>
            <a:lvl3pPr algn="l">
              <a:defRPr kumimoji="1">
                <a:solidFill>
                  <a:schemeClr val="tx1"/>
                </a:solidFill>
                <a:latin typeface="Arial" charset="0"/>
                <a:ea typeface="新細明體" pitchFamily="18" charset="-120"/>
              </a:defRPr>
            </a:lvl3pPr>
            <a:lvl4pPr algn="l">
              <a:defRPr kumimoji="1">
                <a:solidFill>
                  <a:schemeClr val="tx1"/>
                </a:solidFill>
                <a:latin typeface="Arial" charset="0"/>
                <a:ea typeface="新細明體" pitchFamily="18" charset="-120"/>
              </a:defRPr>
            </a:lvl4pPr>
            <a:lvl5pPr algn="l">
              <a:defRPr kumimoji="1">
                <a:solidFill>
                  <a:schemeClr val="tx1"/>
                </a:solidFill>
                <a:latin typeface="Arial" charset="0"/>
                <a:ea typeface="新細明體" pitchFamily="18" charset="-120"/>
              </a:defRPr>
            </a:lvl5pPr>
            <a:lvl6pPr fontAlgn="base">
              <a:spcBef>
                <a:spcPct val="0"/>
              </a:spcBef>
              <a:spcAft>
                <a:spcPct val="0"/>
              </a:spcAft>
              <a:defRPr kumimoji="1">
                <a:solidFill>
                  <a:schemeClr val="tx1"/>
                </a:solidFill>
                <a:latin typeface="Arial" charset="0"/>
                <a:ea typeface="新細明體" pitchFamily="18" charset="-120"/>
              </a:defRPr>
            </a:lvl6pPr>
            <a:lvl7pPr fontAlgn="base">
              <a:spcBef>
                <a:spcPct val="0"/>
              </a:spcBef>
              <a:spcAft>
                <a:spcPct val="0"/>
              </a:spcAft>
              <a:defRPr kumimoji="1">
                <a:solidFill>
                  <a:schemeClr val="tx1"/>
                </a:solidFill>
                <a:latin typeface="Arial" charset="0"/>
                <a:ea typeface="新細明體" pitchFamily="18" charset="-120"/>
              </a:defRPr>
            </a:lvl7pPr>
            <a:lvl8pPr fontAlgn="base">
              <a:spcBef>
                <a:spcPct val="0"/>
              </a:spcBef>
              <a:spcAft>
                <a:spcPct val="0"/>
              </a:spcAft>
              <a:defRPr kumimoji="1">
                <a:solidFill>
                  <a:schemeClr val="tx1"/>
                </a:solidFill>
                <a:latin typeface="Arial" charset="0"/>
                <a:ea typeface="新細明體" pitchFamily="18" charset="-120"/>
              </a:defRPr>
            </a:lvl8pPr>
            <a:lvl9pPr fontAlgn="base">
              <a:spcBef>
                <a:spcPct val="0"/>
              </a:spcBef>
              <a:spcAft>
                <a:spcPct val="0"/>
              </a:spcAft>
              <a:defRPr kumimoji="1">
                <a:solidFill>
                  <a:schemeClr val="tx1"/>
                </a:solidFill>
                <a:latin typeface="Arial" charset="0"/>
                <a:ea typeface="新細明體" pitchFamily="18" charset="-120"/>
              </a:defRPr>
            </a:lvl9pPr>
          </a:lstStyle>
          <a:p>
            <a:pPr algn="ctr" eaLnBrk="0" hangingPunct="0">
              <a:spcBef>
                <a:spcPct val="50000"/>
              </a:spcBef>
              <a:buClr>
                <a:schemeClr val="accent1"/>
              </a:buClr>
              <a:buSzPct val="65000"/>
              <a:buFont typeface="Wingdings" pitchFamily="2" charset="2"/>
              <a:buNone/>
              <a:defRPr/>
            </a:pPr>
            <a:r>
              <a:rPr lang="en-US" altLang="zh-TW" sz="2800" dirty="0">
                <a:solidFill>
                  <a:srgbClr val="990000"/>
                </a:solidFill>
                <a:latin typeface="Times New Roman" pitchFamily="18" charset="0"/>
                <a:ea typeface="標楷體" pitchFamily="65" charset="-120"/>
              </a:rPr>
              <a:t>V. </a:t>
            </a:r>
            <a:r>
              <a:rPr lang="en-US" altLang="zh-TW" sz="2800" dirty="0" smtClean="0">
                <a:solidFill>
                  <a:srgbClr val="990000"/>
                </a:solidFill>
                <a:latin typeface="Times New Roman" pitchFamily="18" charset="0"/>
                <a:ea typeface="標楷體" pitchFamily="65" charset="-120"/>
              </a:rPr>
              <a:t>Conclusion</a:t>
            </a:r>
            <a:endParaRPr lang="zh-TW" altLang="en-US" sz="2800" dirty="0">
              <a:solidFill>
                <a:srgbClr val="990000"/>
              </a:solidFill>
              <a:latin typeface="Times New Roman" pitchFamily="18" charset="0"/>
              <a:ea typeface="標楷體" pitchFamily="65" charset="-120"/>
            </a:endParaRPr>
          </a:p>
        </p:txBody>
      </p:sp>
      <p:sp>
        <p:nvSpPr>
          <p:cNvPr id="23559" name="Rectangle 3"/>
          <p:cNvSpPr>
            <a:spLocks noChangeAspect="1" noChangeArrowheads="1"/>
          </p:cNvSpPr>
          <p:nvPr/>
        </p:nvSpPr>
        <p:spPr bwMode="auto">
          <a:xfrm>
            <a:off x="1966913" y="1196975"/>
            <a:ext cx="6265862" cy="5060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808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pPr algn="just">
              <a:lnSpc>
                <a:spcPct val="120000"/>
              </a:lnSpc>
            </a:pPr>
            <a:r>
              <a:rPr lang="zh-TW" altLang="en-US" sz="2000" dirty="0">
                <a:solidFill>
                  <a:srgbClr val="0000CC"/>
                </a:solidFill>
                <a:latin typeface="Times New Roman" pitchFamily="18" charset="0"/>
                <a:ea typeface="標楷體" pitchFamily="65" charset="-120"/>
              </a:rPr>
              <a:t>　　</a:t>
            </a:r>
            <a:r>
              <a:rPr lang="en-US" altLang="zh-TW" sz="2000" dirty="0">
                <a:solidFill>
                  <a:srgbClr val="0000CC"/>
                </a:solidFill>
                <a:latin typeface="Times New Roman" pitchFamily="18" charset="0"/>
                <a:ea typeface="標楷體" pitchFamily="65" charset="-120"/>
              </a:rPr>
              <a:t>The 2013-2016 National Development Plan is Taiwan’s 16th mid-term national development plan, and the Plan for National Development in 2013 is the first annual plan for its implementation. In the next four years, the government will conduct a national reformation aimed at endowing Taiwan with the means to excel. Following the President’s Golden Decade National Vision and the Premier’s administrative guidelines, the government will vigorously carry out the Economic Power-up Plan and other plans, programs and projects, to boost Taiwan’s economic growth potential, and gradually attain the vision of a </a:t>
            </a:r>
            <a:r>
              <a:rPr lang="en-US" altLang="zh-TW" sz="2000" dirty="0" smtClean="0">
                <a:solidFill>
                  <a:srgbClr val="0000CC"/>
                </a:solidFill>
                <a:latin typeface="Times New Roman" pitchFamily="18" charset="0"/>
                <a:ea typeface="標楷體" pitchFamily="65" charset="-120"/>
              </a:rPr>
              <a:t>happy </a:t>
            </a:r>
            <a:r>
              <a:rPr lang="en-US" altLang="zh-TW" sz="2000" dirty="0">
                <a:solidFill>
                  <a:srgbClr val="0000CC"/>
                </a:solidFill>
                <a:latin typeface="Times New Roman" pitchFamily="18" charset="0"/>
                <a:ea typeface="標楷體" pitchFamily="65" charset="-120"/>
              </a:rPr>
              <a:t>Taiwan that is prosperous, harmonious and sustainable.</a:t>
            </a:r>
            <a:endParaRPr lang="zh-TW" altLang="en-US" sz="2400" dirty="0">
              <a:solidFill>
                <a:srgbClr val="0000CC"/>
              </a:solidFill>
              <a:latin typeface="Times New Roman" pitchFamily="18" charset="0"/>
              <a:ea typeface="標楷體" pitchFamily="65" charset="-120"/>
            </a:endParaRPr>
          </a:p>
        </p:txBody>
      </p:sp>
      <p:sp>
        <p:nvSpPr>
          <p:cNvPr id="7" name="投影片編號版面配置區 6"/>
          <p:cNvSpPr txBox="1">
            <a:spLocks noGrp="1"/>
          </p:cNvSpPr>
          <p:nvPr/>
        </p:nvSpPr>
        <p:spPr bwMode="auto">
          <a:xfrm>
            <a:off x="6997700" y="65246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defRPr/>
            </a:pPr>
            <a:fld id="{3DCF38C5-087E-4578-B3F6-4DB715C64E3B}" type="slidenum">
              <a:rPr lang="en-US" altLang="zh-TW" sz="1400" b="0">
                <a:latin typeface="Times New Roman" pitchFamily="18" charset="0"/>
                <a:ea typeface="+mn-ea"/>
                <a:cs typeface="Times New Roman" pitchFamily="18" charset="0"/>
              </a:rPr>
              <a:pPr algn="r">
                <a:defRPr/>
              </a:pPr>
              <a:t>21</a:t>
            </a:fld>
            <a:endParaRPr lang="en-US" altLang="zh-TW" sz="1400" b="0" dirty="0">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53699" name="AutoShape 2"/>
          <p:cNvSpPr>
            <a:spLocks noChangeArrowheads="1"/>
          </p:cNvSpPr>
          <p:nvPr/>
        </p:nvSpPr>
        <p:spPr bwMode="auto">
          <a:xfrm>
            <a:off x="2124075" y="1052513"/>
            <a:ext cx="6591300" cy="2954337"/>
          </a:xfrm>
          <a:prstGeom prst="roundRect">
            <a:avLst>
              <a:gd name="adj" fmla="val 7245"/>
            </a:avLst>
          </a:prstGeom>
          <a:gradFill rotWithShape="0">
            <a:gsLst>
              <a:gs pos="0">
                <a:schemeClr val="bg1"/>
              </a:gs>
              <a:gs pos="100000">
                <a:srgbClr val="FFFF99"/>
              </a:gs>
            </a:gsLst>
            <a:path path="shape">
              <a:fillToRect l="50000" t="50000" r="50000" b="50000"/>
            </a:path>
          </a:gradFill>
          <a:ln w="9525">
            <a:round/>
            <a:headEnd/>
            <a:tailEnd/>
          </a:ln>
          <a:scene3d>
            <a:camera prst="legacyObliqueTopRight"/>
            <a:lightRig rig="legacyFlat3" dir="b"/>
          </a:scene3d>
          <a:sp3d extrusionH="227000" prstMaterial="legacyMatte">
            <a:bevelT w="13500" h="13500" prst="angle"/>
            <a:bevelB w="13500" h="13500" prst="angle"/>
            <a:extrusionClr>
              <a:srgbClr val="FFFF99"/>
            </a:extrusionClr>
          </a:sp3d>
        </p:spPr>
        <p:txBody>
          <a:bodyPr lIns="72000" tIns="72000" rIns="72000" bIns="72000" anchor="ctr">
            <a:flatTx/>
          </a:bodyPr>
          <a:lstStyle/>
          <a:p>
            <a:pPr algn="ctr">
              <a:spcBef>
                <a:spcPts val="0"/>
              </a:spcBef>
              <a:buClr>
                <a:srgbClr val="006666"/>
              </a:buClr>
              <a:buSzPct val="70000"/>
              <a:defRPr/>
            </a:pPr>
            <a:r>
              <a:rPr lang="en-US" altLang="zh-TW" sz="6800" kern="0" dirty="0">
                <a:solidFill>
                  <a:srgbClr val="000099"/>
                </a:solidFill>
                <a:latin typeface="Times New Roman" pitchFamily="18" charset="0"/>
                <a:ea typeface="標楷體" pitchFamily="65" charset="-120"/>
                <a:cs typeface="Times New Roman" pitchFamily="18" charset="0"/>
              </a:rPr>
              <a:t>End of Briefing</a:t>
            </a:r>
          </a:p>
        </p:txBody>
      </p:sp>
      <p:pic>
        <p:nvPicPr>
          <p:cNvPr id="24579" name="Picture 3" descr="dglxasset[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750" y="3789363"/>
            <a:ext cx="2736850" cy="224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投影片編號版面配置區 6"/>
          <p:cNvSpPr txBox="1">
            <a:spLocks noGrp="1"/>
          </p:cNvSpPr>
          <p:nvPr/>
        </p:nvSpPr>
        <p:spPr bwMode="auto">
          <a:xfrm>
            <a:off x="6997700" y="65246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defRPr/>
            </a:pPr>
            <a:fld id="{41E19278-5DBC-4423-881F-015CC37718AB}" type="slidenum">
              <a:rPr lang="en-US" altLang="zh-TW" sz="1400" b="0">
                <a:latin typeface="Times New Roman" pitchFamily="18" charset="0"/>
                <a:ea typeface="+mn-ea"/>
                <a:cs typeface="Times New Roman" pitchFamily="18" charset="0"/>
              </a:rPr>
              <a:pPr algn="r">
                <a:defRPr/>
              </a:pPr>
              <a:t>22</a:t>
            </a:fld>
            <a:endParaRPr lang="en-US" altLang="zh-TW" sz="1400" b="0" dirty="0">
              <a:latin typeface="Times New Roman" pitchFamily="18" charset="0"/>
              <a:ea typeface="+mn-ea"/>
              <a:cs typeface="Times New Roman" pitchFamily="18"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34"/>
          <p:cNvSpPr txBox="1">
            <a:spLocks noChangeAspect="1" noChangeArrowheads="1"/>
          </p:cNvSpPr>
          <p:nvPr/>
        </p:nvSpPr>
        <p:spPr bwMode="auto">
          <a:xfrm>
            <a:off x="468313" y="863600"/>
            <a:ext cx="8308975" cy="558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7800" indent="-177800"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algn="just" eaLnBrk="1" hangingPunct="1">
              <a:spcBef>
                <a:spcPts val="600"/>
              </a:spcBef>
              <a:buFont typeface="Arial" pitchFamily="34" charset="0"/>
              <a:buAutoNum type="arabicPeriod"/>
            </a:pPr>
            <a:r>
              <a:rPr lang="en-US" altLang="zh-TW" sz="1800" dirty="0">
                <a:solidFill>
                  <a:srgbClr val="000099"/>
                </a:solidFill>
                <a:latin typeface="Times New Roman" pitchFamily="18" charset="0"/>
                <a:ea typeface="標楷體" pitchFamily="65" charset="-120"/>
              </a:rPr>
              <a:t>Since 1953, the Council for Economic Planning and Development (CEPD) has successively implemented fifteen medium-term national development plans. The latest such plan, the 16</a:t>
            </a:r>
            <a:r>
              <a:rPr lang="en-US" altLang="zh-TW" sz="1800" baseline="30000" dirty="0">
                <a:solidFill>
                  <a:srgbClr val="000099"/>
                </a:solidFill>
                <a:latin typeface="Times New Roman" pitchFamily="18" charset="0"/>
                <a:ea typeface="標楷體" pitchFamily="65" charset="-120"/>
              </a:rPr>
              <a:t>th</a:t>
            </a:r>
            <a:r>
              <a:rPr lang="en-US" altLang="zh-TW" sz="1800" dirty="0">
                <a:solidFill>
                  <a:srgbClr val="000099"/>
                </a:solidFill>
                <a:latin typeface="Times New Roman" pitchFamily="18" charset="0"/>
                <a:ea typeface="標楷體" pitchFamily="65" charset="-120"/>
              </a:rPr>
              <a:t>, was drawn up by the CEPD to follow on from the completion of the Third-Term Plan for National Development in the New Century (2009~2012) at the end of last year. </a:t>
            </a:r>
          </a:p>
          <a:p>
            <a:pPr algn="just" eaLnBrk="1" hangingPunct="1">
              <a:spcBef>
                <a:spcPts val="600"/>
              </a:spcBef>
              <a:buFont typeface="Arial" pitchFamily="34" charset="0"/>
              <a:buAutoNum type="arabicPeriod"/>
            </a:pPr>
            <a:r>
              <a:rPr lang="en-US" altLang="zh-TW" sz="1800" dirty="0">
                <a:solidFill>
                  <a:srgbClr val="000099"/>
                </a:solidFill>
                <a:latin typeface="Times New Roman" pitchFamily="18" charset="0"/>
                <a:ea typeface="標楷體" pitchFamily="65" charset="-120"/>
              </a:rPr>
              <a:t>As part of government reorganization, the CEPD and the Research, Development and Evaluation Commission (RDEC) are to be combined into the </a:t>
            </a:r>
            <a:r>
              <a:rPr lang="en-US" altLang="zh-TW" sz="1800" dirty="0" smtClean="0">
                <a:solidFill>
                  <a:srgbClr val="000099"/>
                </a:solidFill>
                <a:latin typeface="Times New Roman" pitchFamily="18" charset="0"/>
                <a:ea typeface="標楷體" pitchFamily="65" charset="-120"/>
              </a:rPr>
              <a:t>National </a:t>
            </a:r>
            <a:r>
              <a:rPr lang="en-US" altLang="zh-TW" sz="1800" dirty="0">
                <a:solidFill>
                  <a:srgbClr val="000099"/>
                </a:solidFill>
                <a:latin typeface="Times New Roman" pitchFamily="18" charset="0"/>
                <a:ea typeface="標楷體" pitchFamily="65" charset="-120"/>
              </a:rPr>
              <a:t>Development </a:t>
            </a:r>
            <a:r>
              <a:rPr lang="en-US" altLang="zh-TW" sz="1800" dirty="0">
                <a:solidFill>
                  <a:srgbClr val="000099"/>
                </a:solidFill>
                <a:latin typeface="Times New Roman" pitchFamily="18" charset="0"/>
                <a:ea typeface="標楷體" pitchFamily="65" charset="-120"/>
              </a:rPr>
              <a:t>Council </a:t>
            </a:r>
            <a:r>
              <a:rPr lang="en-US" altLang="zh-TW" sz="1800" dirty="0" smtClean="0">
                <a:solidFill>
                  <a:srgbClr val="000099"/>
                </a:solidFill>
                <a:latin typeface="Times New Roman" pitchFamily="18" charset="0"/>
                <a:ea typeface="標楷體" pitchFamily="65" charset="-120"/>
              </a:rPr>
              <a:t>(N</a:t>
            </a:r>
            <a:r>
              <a:rPr lang="en-US" altLang="zh-TW" sz="1800" dirty="0" smtClean="0">
                <a:solidFill>
                  <a:srgbClr val="000099"/>
                </a:solidFill>
                <a:latin typeface="Times New Roman" pitchFamily="18" charset="0"/>
                <a:ea typeface="標楷體" pitchFamily="65" charset="-120"/>
              </a:rPr>
              <a:t>DC), </a:t>
            </a:r>
            <a:r>
              <a:rPr lang="en-US" altLang="zh-TW" sz="1800" dirty="0">
                <a:solidFill>
                  <a:srgbClr val="000099"/>
                </a:solidFill>
                <a:latin typeface="Times New Roman" pitchFamily="18" charset="0"/>
                <a:ea typeface="標楷體" pitchFamily="65" charset="-120"/>
              </a:rPr>
              <a:t>and as decided at the first meeting of the </a:t>
            </a:r>
            <a:r>
              <a:rPr lang="en-US" altLang="zh-TW" sz="1800" dirty="0" smtClean="0">
                <a:solidFill>
                  <a:srgbClr val="000099"/>
                </a:solidFill>
                <a:latin typeface="Times New Roman" pitchFamily="18" charset="0"/>
                <a:ea typeface="標楷體" pitchFamily="65" charset="-120"/>
              </a:rPr>
              <a:t>NDC </a:t>
            </a:r>
            <a:r>
              <a:rPr lang="en-US" altLang="zh-TW" sz="1800" dirty="0">
                <a:solidFill>
                  <a:srgbClr val="000099"/>
                </a:solidFill>
                <a:latin typeface="Times New Roman" pitchFamily="18" charset="0"/>
                <a:ea typeface="標楷體" pitchFamily="65" charset="-120"/>
              </a:rPr>
              <a:t>Preparatory Group on March 22, 2011, the CEPD’s National Development Plan and the RDEC’s Policy Implementation Plan are to be combined into the National Development Plan.</a:t>
            </a:r>
          </a:p>
          <a:p>
            <a:pPr algn="just" eaLnBrk="1" hangingPunct="1">
              <a:spcBef>
                <a:spcPts val="600"/>
              </a:spcBef>
              <a:buFont typeface="Arial" pitchFamily="34" charset="0"/>
              <a:buAutoNum type="arabicPeriod"/>
            </a:pPr>
            <a:r>
              <a:rPr lang="en-US" altLang="zh-TW" sz="1800" dirty="0">
                <a:solidFill>
                  <a:srgbClr val="000099"/>
                </a:solidFill>
                <a:latin typeface="Times New Roman" pitchFamily="18" charset="0"/>
                <a:ea typeface="標楷體" pitchFamily="65" charset="-120"/>
              </a:rPr>
              <a:t>The </a:t>
            </a:r>
            <a:r>
              <a:rPr lang="en-US" altLang="zh-TW" sz="1800" dirty="0" smtClean="0">
                <a:solidFill>
                  <a:srgbClr val="000099"/>
                </a:solidFill>
                <a:latin typeface="Times New Roman" pitchFamily="18" charset="0"/>
                <a:ea typeface="標楷體" pitchFamily="65" charset="-120"/>
              </a:rPr>
              <a:t>Four-Year </a:t>
            </a:r>
            <a:r>
              <a:rPr lang="en-US" altLang="zh-TW" sz="1800" dirty="0">
                <a:solidFill>
                  <a:srgbClr val="000099"/>
                </a:solidFill>
                <a:latin typeface="Times New Roman" pitchFamily="18" charset="0"/>
                <a:ea typeface="標楷體" pitchFamily="65" charset="-120"/>
              </a:rPr>
              <a:t>National Development Plan (2013-2016) and the Plan for National Development in 2013 were drawn up to manifest the President’s philosophy of national governance and the Premier’s administrative guidelines, setting out concrete visions, goals and policy measures for national development during 2013 to 2016. </a:t>
            </a:r>
          </a:p>
          <a:p>
            <a:pPr algn="just" eaLnBrk="1" hangingPunct="1">
              <a:spcBef>
                <a:spcPts val="600"/>
              </a:spcBef>
              <a:buFont typeface="Arial" pitchFamily="34" charset="0"/>
              <a:buAutoNum type="arabicPeriod"/>
            </a:pPr>
            <a:r>
              <a:rPr lang="en-US" altLang="zh-TW" sz="1800" dirty="0">
                <a:solidFill>
                  <a:srgbClr val="000099"/>
                </a:solidFill>
                <a:latin typeface="Times New Roman" pitchFamily="18" charset="0"/>
                <a:ea typeface="標楷體" pitchFamily="65" charset="-120"/>
              </a:rPr>
              <a:t>The plan was approved at the CEPD’s 1,443th Council Meeting on December 17, 2012, and at the 3,329th Meeting of the Executive Yuan on December 27, 2012, and was officially launched in January 2013.</a:t>
            </a:r>
            <a:endParaRPr lang="zh-TW" altLang="en-US" sz="1800" dirty="0">
              <a:solidFill>
                <a:srgbClr val="000099"/>
              </a:solidFill>
              <a:latin typeface="Times New Roman" pitchFamily="18" charset="0"/>
              <a:ea typeface="標楷體" pitchFamily="65" charset="-120"/>
            </a:endParaRPr>
          </a:p>
        </p:txBody>
      </p:sp>
      <p:sp>
        <p:nvSpPr>
          <p:cNvPr id="5123" name="Text Box 3"/>
          <p:cNvSpPr txBox="1">
            <a:spLocks noChangeAspect="1" noChangeArrowheads="1"/>
          </p:cNvSpPr>
          <p:nvPr/>
        </p:nvSpPr>
        <p:spPr bwMode="auto">
          <a:xfrm>
            <a:off x="0" y="234950"/>
            <a:ext cx="9144000" cy="531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tabLst>
                <a:tab pos="609600" algn="l"/>
                <a:tab pos="1219200" algn="l"/>
                <a:tab pos="1828800" algn="l"/>
                <a:tab pos="2438400" algn="l"/>
                <a:tab pos="3048000" algn="l"/>
                <a:tab pos="3657600" algn="l"/>
              </a:tabLst>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tabLst>
                <a:tab pos="609600" algn="l"/>
                <a:tab pos="1219200" algn="l"/>
                <a:tab pos="1828800" algn="l"/>
                <a:tab pos="2438400" algn="l"/>
                <a:tab pos="3048000" algn="l"/>
                <a:tab pos="3657600" algn="l"/>
              </a:tabLst>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tabLst>
                <a:tab pos="609600" algn="l"/>
                <a:tab pos="1219200" algn="l"/>
                <a:tab pos="1828800" algn="l"/>
                <a:tab pos="2438400" algn="l"/>
                <a:tab pos="3048000" algn="l"/>
                <a:tab pos="3657600" algn="l"/>
              </a:tabLst>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tabLst>
                <a:tab pos="609600" algn="l"/>
                <a:tab pos="1219200" algn="l"/>
                <a:tab pos="1828800" algn="l"/>
                <a:tab pos="2438400" algn="l"/>
                <a:tab pos="3048000" algn="l"/>
                <a:tab pos="3657600" algn="l"/>
              </a:tabLst>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tabLst>
                <a:tab pos="609600" algn="l"/>
                <a:tab pos="1219200" algn="l"/>
                <a:tab pos="1828800" algn="l"/>
                <a:tab pos="2438400" algn="l"/>
                <a:tab pos="3048000" algn="l"/>
                <a:tab pos="3657600" algn="l"/>
              </a:tabLst>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tabLst>
                <a:tab pos="609600" algn="l"/>
                <a:tab pos="1219200" algn="l"/>
                <a:tab pos="1828800" algn="l"/>
                <a:tab pos="2438400" algn="l"/>
                <a:tab pos="3048000" algn="l"/>
                <a:tab pos="3657600" algn="l"/>
              </a:tabLs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tabLst>
                <a:tab pos="609600" algn="l"/>
                <a:tab pos="1219200" algn="l"/>
                <a:tab pos="1828800" algn="l"/>
                <a:tab pos="2438400" algn="l"/>
                <a:tab pos="3048000" algn="l"/>
                <a:tab pos="3657600" algn="l"/>
              </a:tabLs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tabLst>
                <a:tab pos="609600" algn="l"/>
                <a:tab pos="1219200" algn="l"/>
                <a:tab pos="1828800" algn="l"/>
                <a:tab pos="2438400" algn="l"/>
                <a:tab pos="3048000" algn="l"/>
                <a:tab pos="3657600" algn="l"/>
              </a:tabLs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tabLst>
                <a:tab pos="609600" algn="l"/>
                <a:tab pos="1219200" algn="l"/>
                <a:tab pos="1828800" algn="l"/>
                <a:tab pos="2438400" algn="l"/>
                <a:tab pos="3048000" algn="l"/>
                <a:tab pos="3657600" algn="l"/>
              </a:tabLst>
              <a:defRPr kumimoji="1" sz="1600" b="1">
                <a:solidFill>
                  <a:schemeClr val="tx1"/>
                </a:solidFill>
                <a:latin typeface="Verdana" pitchFamily="34" charset="0"/>
                <a:ea typeface="Arial Unicode MS" pitchFamily="34" charset="-120"/>
                <a:cs typeface="Arial Unicode MS" pitchFamily="34" charset="-120"/>
              </a:defRPr>
            </a:lvl9pPr>
          </a:lstStyle>
          <a:p>
            <a:pPr algn="ctr" eaLnBrk="1" hangingPunct="1">
              <a:lnSpc>
                <a:spcPct val="110000"/>
              </a:lnSpc>
            </a:pPr>
            <a:r>
              <a:rPr lang="en-US" altLang="zh-TW" sz="2800" dirty="0">
                <a:solidFill>
                  <a:srgbClr val="990000"/>
                </a:solidFill>
                <a:latin typeface="Times New Roman" pitchFamily="18" charset="0"/>
                <a:ea typeface="標楷體" pitchFamily="65" charset="-120"/>
                <a:sym typeface="Wingdings" pitchFamily="2" charset="2"/>
              </a:rPr>
              <a:t>I. Background</a:t>
            </a:r>
            <a:endParaRPr lang="zh-TW" altLang="en-US" sz="2800" dirty="0">
              <a:solidFill>
                <a:srgbClr val="990000"/>
              </a:solidFill>
              <a:latin typeface="Times New Roman" pitchFamily="18" charset="0"/>
              <a:ea typeface="標楷體" pitchFamily="65" charset="-120"/>
              <a:sym typeface="Wingdings" pitchFamily="2" charset="2"/>
            </a:endParaRPr>
          </a:p>
        </p:txBody>
      </p:sp>
      <p:sp>
        <p:nvSpPr>
          <p:cNvPr id="7" name="投影片編號版面配置區 6"/>
          <p:cNvSpPr>
            <a:spLocks noGrp="1"/>
          </p:cNvSpPr>
          <p:nvPr>
            <p:ph type="sldNum" sz="quarter" idx="12"/>
          </p:nvPr>
        </p:nvSpPr>
        <p:spPr>
          <a:xfrm>
            <a:off x="6997700" y="6524625"/>
            <a:ext cx="2133600" cy="476250"/>
          </a:xfrm>
        </p:spPr>
        <p:txBody>
          <a:bodyPr/>
          <a:lstStyle/>
          <a:p>
            <a:pPr>
              <a:defRPr/>
            </a:pPr>
            <a:fld id="{3830D069-8910-4927-9B48-891D39FD937F}" type="slidenum">
              <a:rPr lang="en-US" altLang="zh-TW">
                <a:latin typeface="Times New Roman" pitchFamily="18" charset="0"/>
                <a:cs typeface="Times New Roman" pitchFamily="18" charset="0"/>
              </a:rPr>
              <a:pPr>
                <a:defRPr/>
              </a:pPr>
              <a:t>3</a:t>
            </a:fld>
            <a:endParaRPr lang="en-US" altLang="zh-TW"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群組 7"/>
          <p:cNvGrpSpPr>
            <a:grpSpLocks/>
          </p:cNvGrpSpPr>
          <p:nvPr/>
        </p:nvGrpSpPr>
        <p:grpSpPr bwMode="auto">
          <a:xfrm>
            <a:off x="292100" y="2673350"/>
            <a:ext cx="5349875" cy="1547813"/>
            <a:chOff x="363618" y="2516646"/>
            <a:chExt cx="5349875" cy="1548000"/>
          </a:xfrm>
        </p:grpSpPr>
        <p:sp>
          <p:nvSpPr>
            <p:cNvPr id="6172" name="AutoShape 6"/>
            <p:cNvSpPr>
              <a:spLocks noChangeArrowheads="1"/>
            </p:cNvSpPr>
            <p:nvPr/>
          </p:nvSpPr>
          <p:spPr bwMode="auto">
            <a:xfrm>
              <a:off x="363619" y="2516646"/>
              <a:ext cx="5349600" cy="1548000"/>
            </a:xfrm>
            <a:prstGeom prst="roundRect">
              <a:avLst>
                <a:gd name="adj" fmla="val 16667"/>
              </a:avLst>
            </a:prstGeom>
            <a:gradFill rotWithShape="1">
              <a:gsLst>
                <a:gs pos="0">
                  <a:srgbClr val="FFFFC3"/>
                </a:gs>
                <a:gs pos="50000">
                  <a:srgbClr val="FFFFFF"/>
                </a:gs>
                <a:gs pos="100000">
                  <a:srgbClr val="FFFFC3"/>
                </a:gs>
              </a:gsLst>
              <a:lin ang="5400000" scaled="1"/>
            </a:gradFill>
            <a:ln w="9525">
              <a:round/>
              <a:headEnd/>
              <a:tailEnd/>
            </a:ln>
            <a:effectLst/>
            <a:scene3d>
              <a:camera prst="legacyObliqueTopRight"/>
              <a:lightRig rig="legacyFlat3" dir="b"/>
            </a:scene3d>
            <a:sp3d extrusionH="227000" prstMaterial="legacyMatte">
              <a:bevelT w="13500" h="13500" prst="angle"/>
              <a:bevelB w="13500" h="13500" prst="angle"/>
              <a:extrusionClr>
                <a:srgbClr val="FFFFC3"/>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27889" rIns="18000" bIns="27889" anchor="ctr">
              <a:flatTx/>
            </a:bodyPr>
            <a:lstStyle/>
            <a:p>
              <a:pPr algn="ctr">
                <a:spcBef>
                  <a:spcPct val="10000"/>
                </a:spcBef>
                <a:spcAft>
                  <a:spcPct val="10000"/>
                </a:spcAft>
                <a:buSzPct val="70000"/>
                <a:buFont typeface="Wingdings" pitchFamily="2" charset="2"/>
                <a:buNone/>
              </a:pPr>
              <a:endParaRPr lang="zh-TW" altLang="zh-TW" sz="2600">
                <a:solidFill>
                  <a:schemeClr val="accent2"/>
                </a:solidFill>
                <a:latin typeface="Times New Roman" pitchFamily="18" charset="0"/>
                <a:ea typeface="標楷體" pitchFamily="65" charset="-120"/>
              </a:endParaRPr>
            </a:p>
          </p:txBody>
        </p:sp>
        <p:sp>
          <p:nvSpPr>
            <p:cNvPr id="6173" name="Text Box 7"/>
            <p:cNvSpPr txBox="1">
              <a:spLocks noChangeArrowheads="1"/>
            </p:cNvSpPr>
            <p:nvPr/>
          </p:nvSpPr>
          <p:spPr bwMode="auto">
            <a:xfrm>
              <a:off x="441405" y="2602371"/>
              <a:ext cx="5197475" cy="35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algn="ctr" eaLnBrk="1" hangingPunct="1">
                <a:lnSpc>
                  <a:spcPct val="95000"/>
                </a:lnSpc>
                <a:spcBef>
                  <a:spcPct val="50000"/>
                </a:spcBef>
              </a:pPr>
              <a:r>
                <a:rPr lang="en-US" altLang="zh-TW" sz="1800" dirty="0" smtClean="0">
                  <a:solidFill>
                    <a:srgbClr val="000099"/>
                  </a:solidFill>
                  <a:latin typeface="Times New Roman" pitchFamily="18" charset="0"/>
                  <a:ea typeface="標楷體" pitchFamily="65" charset="-120"/>
                  <a:cs typeface="Times New Roman" pitchFamily="18" charset="0"/>
                </a:rPr>
                <a:t>Four-Year </a:t>
              </a:r>
              <a:r>
                <a:rPr lang="en-US" altLang="zh-TW" sz="1800" dirty="0">
                  <a:solidFill>
                    <a:srgbClr val="000099"/>
                  </a:solidFill>
                  <a:latin typeface="Times New Roman" pitchFamily="18" charset="0"/>
                  <a:ea typeface="標楷體" pitchFamily="65" charset="-120"/>
                  <a:cs typeface="Times New Roman" pitchFamily="18" charset="0"/>
                </a:rPr>
                <a:t>National Development Plan (2013-2016)</a:t>
              </a:r>
            </a:p>
          </p:txBody>
        </p:sp>
        <p:sp>
          <p:nvSpPr>
            <p:cNvPr id="6174" name="Text Box 8"/>
            <p:cNvSpPr txBox="1">
              <a:spLocks noChangeArrowheads="1"/>
            </p:cNvSpPr>
            <p:nvPr/>
          </p:nvSpPr>
          <p:spPr bwMode="auto">
            <a:xfrm>
              <a:off x="373407" y="3035758"/>
              <a:ext cx="5284613" cy="957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3525" indent="-263525"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algn="just" eaLnBrk="1" hangingPunct="1">
                <a:lnSpc>
                  <a:spcPts val="2300"/>
                </a:lnSpc>
                <a:buSzPct val="80000"/>
                <a:buFont typeface="Wingdings" pitchFamily="2" charset="2"/>
                <a:buChar char="u"/>
              </a:pPr>
              <a:r>
                <a:rPr lang="en-US" altLang="zh-TW" sz="1800">
                  <a:solidFill>
                    <a:srgbClr val="800000"/>
                  </a:solidFill>
                  <a:latin typeface="Times New Roman" pitchFamily="18" charset="0"/>
                  <a:ea typeface="標楷體" pitchFamily="65" charset="-120"/>
                </a:rPr>
                <a:t>Unveiling national development vision</a:t>
              </a:r>
            </a:p>
            <a:p>
              <a:pPr algn="just" eaLnBrk="1" hangingPunct="1">
                <a:lnSpc>
                  <a:spcPts val="2300"/>
                </a:lnSpc>
                <a:buSzPct val="80000"/>
                <a:buFont typeface="Wingdings" pitchFamily="2" charset="2"/>
                <a:buChar char="u"/>
              </a:pPr>
              <a:r>
                <a:rPr lang="en-US" altLang="zh-TW" sz="1800">
                  <a:solidFill>
                    <a:srgbClr val="800000"/>
                  </a:solidFill>
                  <a:latin typeface="Times New Roman" pitchFamily="18" charset="0"/>
                  <a:ea typeface="標楷體" pitchFamily="65" charset="-120"/>
                </a:rPr>
                <a:t>Setting out overall goals and policy measures for the next four years</a:t>
              </a:r>
            </a:p>
          </p:txBody>
        </p:sp>
        <p:sp>
          <p:nvSpPr>
            <p:cNvPr id="6175" name="Line 12"/>
            <p:cNvSpPr>
              <a:spLocks noChangeShapeType="1"/>
            </p:cNvSpPr>
            <p:nvPr/>
          </p:nvSpPr>
          <p:spPr bwMode="auto">
            <a:xfrm>
              <a:off x="363618" y="3035065"/>
              <a:ext cx="5349875" cy="9950"/>
            </a:xfrm>
            <a:prstGeom prst="line">
              <a:avLst/>
            </a:prstGeom>
            <a:noFill/>
            <a:ln w="19050">
              <a:solidFill>
                <a:srgbClr val="CC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grpSp>
      <p:sp>
        <p:nvSpPr>
          <p:cNvPr id="6147" name="AutoShape 13"/>
          <p:cNvSpPr>
            <a:spLocks noChangeArrowheads="1"/>
          </p:cNvSpPr>
          <p:nvPr/>
        </p:nvSpPr>
        <p:spPr bwMode="auto">
          <a:xfrm rot="5400000">
            <a:off x="2932113" y="3892550"/>
            <a:ext cx="388938" cy="1360487"/>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gradFill rotWithShape="1">
            <a:gsLst>
              <a:gs pos="0">
                <a:srgbClr val="C0C0C0"/>
              </a:gs>
              <a:gs pos="100000">
                <a:srgbClr val="FFFFFF"/>
              </a:gs>
            </a:gsLst>
            <a:lin ang="5400000" scaled="1"/>
          </a:gradFill>
          <a:ln w="19050" algn="ctr">
            <a:solidFill>
              <a:srgbClr val="777777"/>
            </a:solidFill>
            <a:miter lim="800000"/>
            <a:headEnd/>
            <a:tailEnd/>
          </a:ln>
          <a:effectLst/>
          <a:extLs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none" tIns="36000" bIns="36000" anchor="ctr"/>
          <a:lstStyle/>
          <a:p>
            <a:endParaRPr lang="zh-TW" altLang="en-US"/>
          </a:p>
        </p:txBody>
      </p:sp>
      <p:sp>
        <p:nvSpPr>
          <p:cNvPr id="6148" name="AutoShape 14"/>
          <p:cNvSpPr>
            <a:spLocks noChangeArrowheads="1"/>
          </p:cNvSpPr>
          <p:nvPr/>
        </p:nvSpPr>
        <p:spPr bwMode="auto">
          <a:xfrm>
            <a:off x="1763713" y="188913"/>
            <a:ext cx="4537075" cy="647700"/>
          </a:xfrm>
          <a:prstGeom prst="roundRect">
            <a:avLst>
              <a:gd name="adj" fmla="val 16667"/>
            </a:avLst>
          </a:prstGeom>
          <a:gradFill rotWithShape="1">
            <a:gsLst>
              <a:gs pos="0">
                <a:srgbClr val="E7FFE7"/>
              </a:gs>
              <a:gs pos="50000">
                <a:srgbClr val="FFFFFF"/>
              </a:gs>
              <a:gs pos="100000">
                <a:srgbClr val="E7FFE7"/>
              </a:gs>
            </a:gsLst>
            <a:lin ang="5400000" scaled="1"/>
          </a:gradFill>
          <a:ln w="9525">
            <a:round/>
            <a:headEnd/>
            <a:tailEnd/>
          </a:ln>
          <a:effectLst/>
          <a:scene3d>
            <a:camera prst="legacyObliqueTopRight"/>
            <a:lightRig rig="legacyFlat3" dir="b"/>
          </a:scene3d>
          <a:sp3d extrusionH="227000" prstMaterial="legacyMatte">
            <a:bevelT w="13500" h="13500" prst="angle"/>
            <a:bevelB w="13500" h="13500" prst="angle"/>
            <a:extrusionClr>
              <a:srgbClr val="E7FFE7"/>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27889" rIns="18000" bIns="27889" anchor="ctr">
            <a:flatTx/>
          </a:bodyPr>
          <a:lstStyle/>
          <a:p>
            <a:pPr algn="ctr">
              <a:spcBef>
                <a:spcPct val="10000"/>
              </a:spcBef>
              <a:spcAft>
                <a:spcPct val="10000"/>
              </a:spcAft>
              <a:buSzPct val="70000"/>
              <a:buFont typeface="Wingdings" pitchFamily="2" charset="2"/>
              <a:buNone/>
            </a:pPr>
            <a:endParaRPr lang="zh-TW" altLang="zh-TW" sz="2600">
              <a:solidFill>
                <a:schemeClr val="accent2"/>
              </a:solidFill>
              <a:latin typeface="Times New Roman" pitchFamily="18" charset="0"/>
              <a:ea typeface="標楷體" pitchFamily="65" charset="-120"/>
            </a:endParaRPr>
          </a:p>
        </p:txBody>
      </p:sp>
      <p:sp>
        <p:nvSpPr>
          <p:cNvPr id="6149" name="Text Box 15"/>
          <p:cNvSpPr txBox="1">
            <a:spLocks noChangeArrowheads="1"/>
          </p:cNvSpPr>
          <p:nvPr/>
        </p:nvSpPr>
        <p:spPr bwMode="auto">
          <a:xfrm>
            <a:off x="1835150" y="188913"/>
            <a:ext cx="4752975" cy="604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3525" indent="-263525"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eaLnBrk="1" hangingPunct="1">
              <a:lnSpc>
                <a:spcPts val="2000"/>
              </a:lnSpc>
              <a:buSzPct val="80000"/>
              <a:buFont typeface="Wingdings" pitchFamily="2" charset="2"/>
              <a:buChar char="u"/>
            </a:pPr>
            <a:r>
              <a:rPr lang="en-US" altLang="zh-TW">
                <a:solidFill>
                  <a:srgbClr val="800000"/>
                </a:solidFill>
                <a:latin typeface="Times New Roman" pitchFamily="18" charset="0"/>
                <a:ea typeface="標楷體" pitchFamily="65" charset="-120"/>
              </a:rPr>
              <a:t>President’s philosophy of national governance</a:t>
            </a:r>
          </a:p>
          <a:p>
            <a:pPr eaLnBrk="1" hangingPunct="1">
              <a:lnSpc>
                <a:spcPts val="2000"/>
              </a:lnSpc>
              <a:buSzPct val="80000"/>
              <a:buFont typeface="Wingdings" pitchFamily="2" charset="2"/>
              <a:buChar char="u"/>
            </a:pPr>
            <a:r>
              <a:rPr lang="en-US" altLang="zh-TW">
                <a:solidFill>
                  <a:srgbClr val="800000"/>
                </a:solidFill>
                <a:latin typeface="Times New Roman" pitchFamily="18" charset="0"/>
                <a:ea typeface="標楷體" pitchFamily="65" charset="-120"/>
              </a:rPr>
              <a:t>Premier’s administrative guidelines</a:t>
            </a:r>
            <a:endParaRPr lang="zh-TW" altLang="en-US">
              <a:solidFill>
                <a:srgbClr val="800000"/>
              </a:solidFill>
              <a:latin typeface="Times New Roman" pitchFamily="18" charset="0"/>
              <a:ea typeface="標楷體" pitchFamily="65" charset="-120"/>
            </a:endParaRPr>
          </a:p>
        </p:txBody>
      </p:sp>
      <p:sp>
        <p:nvSpPr>
          <p:cNvPr id="6150" name="AutoShape 16"/>
          <p:cNvSpPr>
            <a:spLocks noChangeArrowheads="1"/>
          </p:cNvSpPr>
          <p:nvPr/>
        </p:nvSpPr>
        <p:spPr bwMode="auto">
          <a:xfrm rot="-5400000">
            <a:off x="2971006" y="1250157"/>
            <a:ext cx="358775" cy="684212"/>
          </a:xfrm>
          <a:prstGeom prst="downArrow">
            <a:avLst>
              <a:gd name="adj1" fmla="val 38056"/>
              <a:gd name="adj2" fmla="val 46247"/>
            </a:avLst>
          </a:prstGeom>
          <a:solidFill>
            <a:srgbClr val="FF9900"/>
          </a:solidFill>
          <a:ln w="9525">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endParaRPr lang="zh-TW" altLang="en-US"/>
          </a:p>
        </p:txBody>
      </p:sp>
      <p:sp>
        <p:nvSpPr>
          <p:cNvPr id="6151" name="AutoShape 17"/>
          <p:cNvSpPr>
            <a:spLocks noChangeArrowheads="1"/>
          </p:cNvSpPr>
          <p:nvPr/>
        </p:nvSpPr>
        <p:spPr bwMode="auto">
          <a:xfrm rot="5400000">
            <a:off x="4484688" y="1212850"/>
            <a:ext cx="358775" cy="758825"/>
          </a:xfrm>
          <a:prstGeom prst="downArrow">
            <a:avLst>
              <a:gd name="adj1" fmla="val 38056"/>
              <a:gd name="adj2" fmla="val 46267"/>
            </a:avLst>
          </a:prstGeom>
          <a:solidFill>
            <a:srgbClr val="FF9900"/>
          </a:solidFill>
          <a:ln w="9525">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endParaRPr lang="zh-TW" altLang="en-US"/>
          </a:p>
        </p:txBody>
      </p:sp>
      <p:sp>
        <p:nvSpPr>
          <p:cNvPr id="6152" name="AutoShape 5"/>
          <p:cNvSpPr>
            <a:spLocks noChangeArrowheads="1"/>
          </p:cNvSpPr>
          <p:nvPr/>
        </p:nvSpPr>
        <p:spPr bwMode="auto">
          <a:xfrm>
            <a:off x="5148263" y="1063625"/>
            <a:ext cx="3744912" cy="1344613"/>
          </a:xfrm>
          <a:prstGeom prst="roundRect">
            <a:avLst>
              <a:gd name="adj" fmla="val 16667"/>
            </a:avLst>
          </a:prstGeom>
          <a:noFill/>
          <a:ln w="9525">
            <a:solidFill>
              <a:srgbClr val="EDFBFB"/>
            </a:solidFill>
            <a:round/>
            <a:headEnd/>
            <a:tailEnd/>
          </a:ln>
          <a:effectLst/>
          <a:scene3d>
            <a:camera prst="legacyObliqueTopRight"/>
            <a:lightRig rig="legacyFlat3" dir="b"/>
          </a:scene3d>
          <a:sp3d extrusionH="201600" prstMaterial="legacyMatte">
            <a:bevelT w="13500" h="13500" prst="angle"/>
            <a:bevelB w="13500" h="13500" prst="angle"/>
            <a:extrusionClr>
              <a:srgbClr val="EDFBFB"/>
            </a:extrusionClr>
          </a:sp3d>
          <a:extLst>
            <a:ext uri="{909E8E84-426E-40DD-AFC4-6F175D3DCCD1}">
              <a14:hiddenFill xmlns:a14="http://schemas.microsoft.com/office/drawing/2010/main">
                <a:solidFill>
                  <a:srgbClr val="FF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buSzPct val="70000"/>
              <a:buFont typeface="Wingdings" pitchFamily="2" charset="2"/>
              <a:buNone/>
            </a:pPr>
            <a:endParaRPr lang="zh-TW" altLang="zh-TW" sz="2400">
              <a:solidFill>
                <a:srgbClr val="660066"/>
              </a:solidFill>
              <a:latin typeface="Arial" pitchFamily="34" charset="0"/>
              <a:ea typeface="標楷體" pitchFamily="65" charset="-120"/>
            </a:endParaRPr>
          </a:p>
        </p:txBody>
      </p:sp>
      <p:sp>
        <p:nvSpPr>
          <p:cNvPr id="6153" name="Text Box 19"/>
          <p:cNvSpPr txBox="1">
            <a:spLocks noChangeArrowheads="1"/>
          </p:cNvSpPr>
          <p:nvPr/>
        </p:nvSpPr>
        <p:spPr bwMode="auto">
          <a:xfrm>
            <a:off x="5122863" y="1052513"/>
            <a:ext cx="3886200" cy="140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61938" indent="-174625" eaLnBrk="0" hangingPunct="0">
              <a:tabLst>
                <a:tab pos="319088" algn="l"/>
              </a:tabLst>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tabLst>
                <a:tab pos="319088" algn="l"/>
              </a:tabLst>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tabLst>
                <a:tab pos="319088" algn="l"/>
              </a:tabLst>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tabLst>
                <a:tab pos="319088" algn="l"/>
              </a:tabLst>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tabLst>
                <a:tab pos="319088" algn="l"/>
              </a:tabLst>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tabLst>
                <a:tab pos="319088" algn="l"/>
              </a:tabLs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tabLst>
                <a:tab pos="319088" algn="l"/>
              </a:tabLs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tabLst>
                <a:tab pos="319088" algn="l"/>
              </a:tabLs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tabLst>
                <a:tab pos="319088" algn="l"/>
              </a:tabLst>
              <a:defRPr kumimoji="1" sz="1600" b="1">
                <a:solidFill>
                  <a:schemeClr val="tx1"/>
                </a:solidFill>
                <a:latin typeface="Verdana" pitchFamily="34" charset="0"/>
                <a:ea typeface="Arial Unicode MS" pitchFamily="34" charset="-120"/>
                <a:cs typeface="Arial Unicode MS" pitchFamily="34" charset="-120"/>
              </a:defRPr>
            </a:lvl9pPr>
          </a:lstStyle>
          <a:p>
            <a:pPr eaLnBrk="1" hangingPunct="1">
              <a:lnSpc>
                <a:spcPts val="2300"/>
              </a:lnSpc>
              <a:buSzPct val="80000"/>
              <a:buFont typeface="Wingdings" pitchFamily="2" charset="2"/>
              <a:buChar char="u"/>
            </a:pPr>
            <a:r>
              <a:rPr lang="en-US" altLang="zh-TW">
                <a:solidFill>
                  <a:srgbClr val="660066"/>
                </a:solidFill>
                <a:latin typeface="Times New Roman" pitchFamily="18" charset="0"/>
                <a:ea typeface="標楷體" pitchFamily="65" charset="-120"/>
              </a:rPr>
              <a:t>Conducting related research</a:t>
            </a:r>
          </a:p>
          <a:p>
            <a:pPr eaLnBrk="1" hangingPunct="1">
              <a:lnSpc>
                <a:spcPts val="2300"/>
              </a:lnSpc>
              <a:buSzPct val="80000"/>
              <a:buFont typeface="Wingdings" pitchFamily="2" charset="2"/>
              <a:buChar char="u"/>
            </a:pPr>
            <a:r>
              <a:rPr lang="en-US" altLang="zh-TW">
                <a:solidFill>
                  <a:srgbClr val="660066"/>
                </a:solidFill>
                <a:latin typeface="Times New Roman" pitchFamily="18" charset="0"/>
                <a:ea typeface="標楷體" pitchFamily="65" charset="-120"/>
              </a:rPr>
              <a:t>Convening conferences of experts</a:t>
            </a:r>
          </a:p>
          <a:p>
            <a:pPr eaLnBrk="1" hangingPunct="1">
              <a:lnSpc>
                <a:spcPts val="2300"/>
              </a:lnSpc>
              <a:buSzPct val="80000"/>
              <a:buFont typeface="Wingdings" pitchFamily="2" charset="2"/>
              <a:buChar char="u"/>
            </a:pPr>
            <a:r>
              <a:rPr lang="en-US" altLang="zh-TW">
                <a:solidFill>
                  <a:srgbClr val="660066"/>
                </a:solidFill>
                <a:latin typeface="Times New Roman" pitchFamily="18" charset="0"/>
                <a:ea typeface="標楷體" pitchFamily="65" charset="-120"/>
              </a:rPr>
              <a:t>Submission to CEPD council meeting </a:t>
            </a:r>
          </a:p>
          <a:p>
            <a:pPr eaLnBrk="1" hangingPunct="1">
              <a:lnSpc>
                <a:spcPts val="2300"/>
              </a:lnSpc>
              <a:buSzPct val="80000"/>
              <a:buFont typeface="Wingdings" pitchFamily="2" charset="2"/>
              <a:buChar char="u"/>
            </a:pPr>
            <a:r>
              <a:rPr lang="en-US" altLang="zh-TW">
                <a:solidFill>
                  <a:srgbClr val="660066"/>
                </a:solidFill>
                <a:latin typeface="Times New Roman" pitchFamily="18" charset="0"/>
                <a:ea typeface="標楷體" pitchFamily="65" charset="-120"/>
              </a:rPr>
              <a:t>Submission to Executive Yuan meeting</a:t>
            </a:r>
            <a:endParaRPr lang="zh-TW" altLang="en-US" sz="2000">
              <a:solidFill>
                <a:srgbClr val="660066"/>
              </a:solidFill>
              <a:latin typeface="Times New Roman" pitchFamily="18" charset="0"/>
              <a:ea typeface="標楷體" pitchFamily="65" charset="-120"/>
            </a:endParaRPr>
          </a:p>
        </p:txBody>
      </p:sp>
      <p:sp>
        <p:nvSpPr>
          <p:cNvPr id="6154" name="AutoShape 20"/>
          <p:cNvSpPr>
            <a:spLocks noChangeArrowheads="1"/>
          </p:cNvSpPr>
          <p:nvPr/>
        </p:nvSpPr>
        <p:spPr bwMode="auto">
          <a:xfrm rot="5400000">
            <a:off x="3527425" y="1160463"/>
            <a:ext cx="720725" cy="936625"/>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nvGrpSpPr>
          <p:cNvPr id="6155" name="群組 2"/>
          <p:cNvGrpSpPr>
            <a:grpSpLocks/>
          </p:cNvGrpSpPr>
          <p:nvPr/>
        </p:nvGrpSpPr>
        <p:grpSpPr bwMode="auto">
          <a:xfrm>
            <a:off x="179388" y="1154113"/>
            <a:ext cx="2536825" cy="1122362"/>
            <a:chOff x="219726" y="1214438"/>
            <a:chExt cx="2536107" cy="1122362"/>
          </a:xfrm>
        </p:grpSpPr>
        <p:sp>
          <p:nvSpPr>
            <p:cNvPr id="6170" name="AutoShape 5"/>
            <p:cNvSpPr>
              <a:spLocks noChangeArrowheads="1"/>
            </p:cNvSpPr>
            <p:nvPr/>
          </p:nvSpPr>
          <p:spPr bwMode="auto">
            <a:xfrm>
              <a:off x="219726" y="1214438"/>
              <a:ext cx="2474262" cy="1122362"/>
            </a:xfrm>
            <a:prstGeom prst="roundRect">
              <a:avLst>
                <a:gd name="adj" fmla="val 16667"/>
              </a:avLst>
            </a:prstGeom>
            <a:noFill/>
            <a:ln w="9525">
              <a:solidFill>
                <a:srgbClr val="EDFBFB"/>
              </a:solidFill>
              <a:round/>
              <a:headEnd/>
              <a:tailEnd/>
            </a:ln>
            <a:effectLst/>
            <a:scene3d>
              <a:camera prst="legacyObliqueTopRight"/>
              <a:lightRig rig="legacyFlat3" dir="b"/>
            </a:scene3d>
            <a:sp3d extrusionH="201600" prstMaterial="legacyMatte">
              <a:bevelT w="13500" h="13500" prst="angle"/>
              <a:bevelB w="13500" h="13500" prst="angle"/>
              <a:extrusionClr>
                <a:srgbClr val="EDFBFB"/>
              </a:extrusionClr>
            </a:sp3d>
            <a:extLst>
              <a:ext uri="{909E8E84-426E-40DD-AFC4-6F175D3DCCD1}">
                <a14:hiddenFill xmlns:a14="http://schemas.microsoft.com/office/drawing/2010/main">
                  <a:solidFill>
                    <a:srgbClr val="FF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buSzPct val="70000"/>
                <a:buFont typeface="Wingdings" pitchFamily="2" charset="2"/>
                <a:buNone/>
              </a:pPr>
              <a:endParaRPr lang="zh-TW" altLang="zh-TW" sz="1400">
                <a:solidFill>
                  <a:srgbClr val="660066"/>
                </a:solidFill>
                <a:latin typeface="Arial" pitchFamily="34" charset="0"/>
                <a:ea typeface="標楷體" pitchFamily="65" charset="-120"/>
              </a:endParaRPr>
            </a:p>
          </p:txBody>
        </p:sp>
        <p:sp>
          <p:nvSpPr>
            <p:cNvPr id="6171" name="矩形 1"/>
            <p:cNvSpPr>
              <a:spLocks noChangeArrowheads="1"/>
            </p:cNvSpPr>
            <p:nvPr/>
          </p:nvSpPr>
          <p:spPr bwMode="auto">
            <a:xfrm>
              <a:off x="239645" y="1239910"/>
              <a:ext cx="2516188" cy="97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177800" indent="-177800">
                <a:lnSpc>
                  <a:spcPts val="2300"/>
                </a:lnSpc>
                <a:buSzPct val="80000"/>
                <a:buFont typeface="Wingdings" pitchFamily="2" charset="2"/>
                <a:buChar char="u"/>
              </a:pPr>
              <a:r>
                <a:rPr lang="en-US" altLang="zh-TW">
                  <a:solidFill>
                    <a:srgbClr val="660066"/>
                  </a:solidFill>
                  <a:latin typeface="Times New Roman" pitchFamily="18" charset="0"/>
                  <a:ea typeface="標楷體" pitchFamily="65" charset="-120"/>
                  <a:cs typeface="Times New Roman" pitchFamily="18" charset="0"/>
                </a:rPr>
                <a:t>Anticipating  international trends</a:t>
              </a:r>
            </a:p>
            <a:p>
              <a:pPr marL="177800" indent="-177800">
                <a:lnSpc>
                  <a:spcPts val="2300"/>
                </a:lnSpc>
                <a:buSzPct val="80000"/>
                <a:buFont typeface="Wingdings" pitchFamily="2" charset="2"/>
                <a:buChar char="u"/>
              </a:pPr>
              <a:r>
                <a:rPr lang="en-US" altLang="zh-TW">
                  <a:solidFill>
                    <a:srgbClr val="660066"/>
                  </a:solidFill>
                  <a:latin typeface="Times New Roman" pitchFamily="18" charset="0"/>
                  <a:ea typeface="標楷體" pitchFamily="65" charset="-120"/>
                  <a:cs typeface="Times New Roman" pitchFamily="18" charset="0"/>
                </a:rPr>
                <a:t>Grasping internal issues</a:t>
              </a:r>
              <a:endParaRPr lang="zh-TW" altLang="en-US">
                <a:solidFill>
                  <a:srgbClr val="660066"/>
                </a:solidFill>
                <a:latin typeface="Times New Roman" pitchFamily="18" charset="0"/>
                <a:ea typeface="標楷體" pitchFamily="65" charset="-120"/>
                <a:cs typeface="Times New Roman" pitchFamily="18" charset="0"/>
              </a:endParaRPr>
            </a:p>
          </p:txBody>
        </p:sp>
      </p:grpSp>
      <p:sp>
        <p:nvSpPr>
          <p:cNvPr id="26" name="AutoShape 6"/>
          <p:cNvSpPr>
            <a:spLocks noChangeArrowheads="1"/>
          </p:cNvSpPr>
          <p:nvPr/>
        </p:nvSpPr>
        <p:spPr bwMode="auto">
          <a:xfrm>
            <a:off x="6577013" y="2709863"/>
            <a:ext cx="2278062" cy="3887787"/>
          </a:xfrm>
          <a:prstGeom prst="roundRect">
            <a:avLst>
              <a:gd name="adj" fmla="val 16667"/>
            </a:avLst>
          </a:prstGeom>
          <a:gradFill flip="none" rotWithShape="1">
            <a:gsLst>
              <a:gs pos="18000">
                <a:srgbClr val="85C2FF"/>
              </a:gs>
              <a:gs pos="30000">
                <a:srgbClr val="C4D6EB"/>
              </a:gs>
              <a:gs pos="100000">
                <a:srgbClr val="FFEBFA"/>
              </a:gs>
            </a:gsLst>
            <a:lin ang="13500000" scaled="1"/>
            <a:tileRect/>
          </a:gradFill>
          <a:ln>
            <a:noFill/>
          </a:ln>
          <a:effectLst/>
          <a:scene3d>
            <a:camera prst="legacyObliqueTopRight"/>
            <a:lightRig rig="legacyFlat3" dir="b"/>
          </a:scene3d>
          <a:sp3d extrusionH="227000" prstMaterial="legacyMatte">
            <a:bevelT w="13500" h="13500" prst="angle"/>
            <a:bevelB w="13500" h="13500" prst="angle"/>
            <a:extrusionClr>
              <a:schemeClr val="accent1">
                <a:lumMod val="20000"/>
                <a:lumOff val="80000"/>
              </a:schemeClr>
            </a:extrusionClr>
          </a:sp3d>
          <a:extLst/>
        </p:spPr>
        <p:txBody>
          <a:bodyPr lIns="18000" tIns="27889" rIns="18000" bIns="27889" anchor="ctr">
            <a:flatTx/>
          </a:bodyPr>
          <a:lstStyle/>
          <a:p>
            <a:pPr>
              <a:spcBef>
                <a:spcPct val="10000"/>
              </a:spcBef>
              <a:spcAft>
                <a:spcPct val="10000"/>
              </a:spcAft>
              <a:buSzPct val="70000"/>
              <a:buFont typeface="Wingdings" pitchFamily="2" charset="2"/>
              <a:buNone/>
              <a:defRPr/>
            </a:pPr>
            <a:endParaRPr lang="zh-TW" altLang="zh-TW" sz="2600" dirty="0">
              <a:solidFill>
                <a:schemeClr val="accent2"/>
              </a:solidFill>
              <a:latin typeface="Times New Roman" pitchFamily="18" charset="0"/>
              <a:ea typeface="標楷體" pitchFamily="65" charset="-120"/>
            </a:endParaRPr>
          </a:p>
        </p:txBody>
      </p:sp>
      <p:sp>
        <p:nvSpPr>
          <p:cNvPr id="6157" name="矩形 5"/>
          <p:cNvSpPr>
            <a:spLocks noChangeArrowheads="1"/>
          </p:cNvSpPr>
          <p:nvPr/>
        </p:nvSpPr>
        <p:spPr bwMode="auto">
          <a:xfrm>
            <a:off x="6659563" y="3152775"/>
            <a:ext cx="2233612" cy="336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180975" indent="-180975">
              <a:spcBef>
                <a:spcPct val="10000"/>
              </a:spcBef>
              <a:spcAft>
                <a:spcPct val="10000"/>
              </a:spcAft>
              <a:buSzPct val="70000"/>
              <a:buFont typeface="Wingdings" pitchFamily="2" charset="2"/>
              <a:buChar char="u"/>
            </a:pPr>
            <a:r>
              <a:rPr lang="en-US" altLang="zh-TW" dirty="0">
                <a:solidFill>
                  <a:srgbClr val="003300"/>
                </a:solidFill>
                <a:latin typeface="Times New Roman" pitchFamily="18" charset="0"/>
                <a:ea typeface="標楷體" pitchFamily="65" charset="-120"/>
                <a:cs typeface="Times New Roman" pitchFamily="18" charset="0"/>
              </a:rPr>
              <a:t>Analyzing internal and external situations and issues: CEPD</a:t>
            </a:r>
            <a:endParaRPr lang="zh-TW" altLang="en-US" dirty="0">
              <a:solidFill>
                <a:srgbClr val="003300"/>
              </a:solidFill>
              <a:latin typeface="Times New Roman" pitchFamily="18" charset="0"/>
              <a:ea typeface="標楷體" pitchFamily="65" charset="-120"/>
              <a:cs typeface="Times New Roman" pitchFamily="18" charset="0"/>
            </a:endParaRPr>
          </a:p>
          <a:p>
            <a:pPr marL="180975" indent="-180975">
              <a:spcBef>
                <a:spcPct val="10000"/>
              </a:spcBef>
              <a:spcAft>
                <a:spcPct val="10000"/>
              </a:spcAft>
              <a:buSzPct val="70000"/>
              <a:buFont typeface="Wingdings" pitchFamily="2" charset="2"/>
              <a:buChar char="u"/>
            </a:pPr>
            <a:r>
              <a:rPr lang="en-US" altLang="zh-TW" dirty="0">
                <a:solidFill>
                  <a:srgbClr val="003300"/>
                </a:solidFill>
                <a:latin typeface="Times New Roman" pitchFamily="18" charset="0"/>
                <a:ea typeface="標楷體" pitchFamily="65" charset="-120"/>
                <a:cs typeface="Times New Roman" pitchFamily="18" charset="0"/>
              </a:rPr>
              <a:t>Formulating development visions and goals: CEPD</a:t>
            </a:r>
          </a:p>
          <a:p>
            <a:pPr marL="180975" indent="-180975">
              <a:spcBef>
                <a:spcPct val="10000"/>
              </a:spcBef>
              <a:spcAft>
                <a:spcPct val="10000"/>
              </a:spcAft>
              <a:buSzPct val="70000"/>
              <a:buFont typeface="Wingdings" pitchFamily="2" charset="2"/>
              <a:buChar char="u"/>
            </a:pPr>
            <a:r>
              <a:rPr lang="en-US" altLang="zh-TW" dirty="0">
                <a:solidFill>
                  <a:srgbClr val="003300"/>
                </a:solidFill>
                <a:latin typeface="Times New Roman" pitchFamily="18" charset="0"/>
                <a:ea typeface="標楷體" pitchFamily="65" charset="-120"/>
                <a:cs typeface="Times New Roman" pitchFamily="18" charset="0"/>
              </a:rPr>
              <a:t>Major policy pillars: CEPD conferring with 21 Cabinet agencies on the composition of plan contents.</a:t>
            </a:r>
            <a:endParaRPr lang="zh-TW" altLang="en-US" sz="1400" dirty="0">
              <a:solidFill>
                <a:srgbClr val="003300"/>
              </a:solidFill>
              <a:latin typeface="Times New Roman" pitchFamily="18" charset="0"/>
              <a:ea typeface="標楷體" pitchFamily="65" charset="-120"/>
              <a:cs typeface="Times New Roman" pitchFamily="18" charset="0"/>
            </a:endParaRPr>
          </a:p>
        </p:txBody>
      </p:sp>
      <p:sp>
        <p:nvSpPr>
          <p:cNvPr id="28" name="投影片編號版面配置區 6"/>
          <p:cNvSpPr>
            <a:spLocks noGrp="1"/>
          </p:cNvSpPr>
          <p:nvPr>
            <p:ph type="sldNum" sz="quarter" idx="12"/>
          </p:nvPr>
        </p:nvSpPr>
        <p:spPr>
          <a:xfrm>
            <a:off x="6997700" y="6524625"/>
            <a:ext cx="2133600" cy="476250"/>
          </a:xfrm>
        </p:spPr>
        <p:txBody>
          <a:bodyPr/>
          <a:lstStyle/>
          <a:p>
            <a:pPr>
              <a:defRPr/>
            </a:pPr>
            <a:fld id="{36D660C2-C44F-4287-9779-59B45AB7B3F1}" type="slidenum">
              <a:rPr lang="en-US" altLang="zh-TW">
                <a:latin typeface="Times New Roman" pitchFamily="18" charset="0"/>
                <a:cs typeface="Times New Roman" pitchFamily="18" charset="0"/>
              </a:rPr>
              <a:pPr>
                <a:defRPr/>
              </a:pPr>
              <a:t>4</a:t>
            </a:fld>
            <a:endParaRPr lang="en-US" altLang="zh-TW" dirty="0">
              <a:latin typeface="Times New Roman" pitchFamily="18" charset="0"/>
              <a:cs typeface="Times New Roman" pitchFamily="18" charset="0"/>
            </a:endParaRPr>
          </a:p>
        </p:txBody>
      </p:sp>
      <p:grpSp>
        <p:nvGrpSpPr>
          <p:cNvPr id="6159" name="群組 8"/>
          <p:cNvGrpSpPr>
            <a:grpSpLocks/>
          </p:cNvGrpSpPr>
          <p:nvPr/>
        </p:nvGrpSpPr>
        <p:grpSpPr bwMode="auto">
          <a:xfrm>
            <a:off x="5689600" y="3429000"/>
            <a:ext cx="890588" cy="2208213"/>
            <a:chOff x="5689786" y="3429000"/>
            <a:chExt cx="890892" cy="2208212"/>
          </a:xfrm>
        </p:grpSpPr>
        <p:cxnSp>
          <p:nvCxnSpPr>
            <p:cNvPr id="6166" name="直線單箭頭接點 4"/>
            <p:cNvCxnSpPr>
              <a:cxnSpLocks noChangeShapeType="1"/>
            </p:cNvCxnSpPr>
            <p:nvPr/>
          </p:nvCxnSpPr>
          <p:spPr bwMode="auto">
            <a:xfrm flipH="1">
              <a:off x="5694039" y="3429000"/>
              <a:ext cx="416013" cy="0"/>
            </a:xfrm>
            <a:prstGeom prst="straightConnector1">
              <a:avLst/>
            </a:prstGeom>
            <a:noFill/>
            <a:ln w="15875" algn="ctr">
              <a:solidFill>
                <a:srgbClr val="000066"/>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67" name="直線單箭頭接點 37"/>
            <p:cNvCxnSpPr>
              <a:cxnSpLocks noChangeShapeType="1"/>
            </p:cNvCxnSpPr>
            <p:nvPr/>
          </p:nvCxnSpPr>
          <p:spPr bwMode="auto">
            <a:xfrm flipH="1">
              <a:off x="5689786" y="5635018"/>
              <a:ext cx="417600" cy="0"/>
            </a:xfrm>
            <a:prstGeom prst="straightConnector1">
              <a:avLst/>
            </a:prstGeom>
            <a:noFill/>
            <a:ln w="15875" algn="ctr">
              <a:solidFill>
                <a:srgbClr val="000066"/>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68" name="直線接點 18"/>
            <p:cNvCxnSpPr>
              <a:cxnSpLocks noChangeShapeType="1"/>
            </p:cNvCxnSpPr>
            <p:nvPr/>
          </p:nvCxnSpPr>
          <p:spPr bwMode="auto">
            <a:xfrm>
              <a:off x="6110051" y="3429000"/>
              <a:ext cx="0" cy="2208212"/>
            </a:xfrm>
            <a:prstGeom prst="line">
              <a:avLst/>
            </a:prstGeom>
            <a:noFill/>
            <a:ln w="15875" algn="ctr">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69" name="直線接點 23"/>
            <p:cNvCxnSpPr>
              <a:cxnSpLocks noChangeShapeType="1"/>
            </p:cNvCxnSpPr>
            <p:nvPr/>
          </p:nvCxnSpPr>
          <p:spPr bwMode="auto">
            <a:xfrm>
              <a:off x="6112678" y="4533105"/>
              <a:ext cx="468000" cy="0"/>
            </a:xfrm>
            <a:prstGeom prst="line">
              <a:avLst/>
            </a:prstGeom>
            <a:noFill/>
            <a:ln w="15875" algn="ctr">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6160" name="Text Box 19"/>
          <p:cNvSpPr txBox="1">
            <a:spLocks noChangeArrowheads="1"/>
          </p:cNvSpPr>
          <p:nvPr/>
        </p:nvSpPr>
        <p:spPr bwMode="auto">
          <a:xfrm>
            <a:off x="6732588" y="2781300"/>
            <a:ext cx="2017712"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algn="just" eaLnBrk="1" hangingPunct="1">
              <a:lnSpc>
                <a:spcPct val="95000"/>
              </a:lnSpc>
              <a:buSzPct val="80000"/>
            </a:pPr>
            <a:r>
              <a:rPr lang="en-US" altLang="zh-TW" sz="2000">
                <a:solidFill>
                  <a:srgbClr val="660066"/>
                </a:solidFill>
                <a:latin typeface="Times New Roman" pitchFamily="18" charset="0"/>
                <a:ea typeface="標楷體" pitchFamily="65" charset="-120"/>
              </a:rPr>
              <a:t>Division of tasks</a:t>
            </a:r>
            <a:endParaRPr lang="zh-TW" altLang="en-US" sz="2000">
              <a:solidFill>
                <a:srgbClr val="660066"/>
              </a:solidFill>
              <a:latin typeface="Times New Roman" pitchFamily="18" charset="0"/>
              <a:ea typeface="標楷體" pitchFamily="65" charset="-120"/>
            </a:endParaRPr>
          </a:p>
        </p:txBody>
      </p:sp>
      <p:grpSp>
        <p:nvGrpSpPr>
          <p:cNvPr id="6161" name="群組 5"/>
          <p:cNvGrpSpPr>
            <a:grpSpLocks/>
          </p:cNvGrpSpPr>
          <p:nvPr/>
        </p:nvGrpSpPr>
        <p:grpSpPr bwMode="auto">
          <a:xfrm>
            <a:off x="250825" y="4978400"/>
            <a:ext cx="5368925" cy="1547813"/>
            <a:chOff x="323528" y="4869954"/>
            <a:chExt cx="5368682" cy="1548000"/>
          </a:xfrm>
        </p:grpSpPr>
        <p:sp>
          <p:nvSpPr>
            <p:cNvPr id="6162" name="AutoShape 4"/>
            <p:cNvSpPr>
              <a:spLocks noChangeArrowheads="1"/>
            </p:cNvSpPr>
            <p:nvPr/>
          </p:nvSpPr>
          <p:spPr bwMode="auto">
            <a:xfrm>
              <a:off x="324545" y="4869954"/>
              <a:ext cx="5349600" cy="1548000"/>
            </a:xfrm>
            <a:prstGeom prst="roundRect">
              <a:avLst>
                <a:gd name="adj" fmla="val 16667"/>
              </a:avLst>
            </a:prstGeom>
            <a:gradFill rotWithShape="1">
              <a:gsLst>
                <a:gs pos="0">
                  <a:srgbClr val="FFFFC3"/>
                </a:gs>
                <a:gs pos="50000">
                  <a:srgbClr val="FFFFFF"/>
                </a:gs>
                <a:gs pos="100000">
                  <a:srgbClr val="FFFFC3"/>
                </a:gs>
              </a:gsLst>
              <a:lin ang="5400000" scaled="1"/>
            </a:gradFill>
            <a:ln w="9525">
              <a:round/>
              <a:headEnd/>
              <a:tailEnd/>
            </a:ln>
            <a:effectLst/>
            <a:scene3d>
              <a:camera prst="legacyObliqueTopRight"/>
              <a:lightRig rig="legacyFlat3" dir="b"/>
            </a:scene3d>
            <a:sp3d extrusionH="227000" prstMaterial="legacyMatte">
              <a:bevelT w="13500" h="13500" prst="angle"/>
              <a:bevelB w="13500" h="13500" prst="angle"/>
              <a:extrusionClr>
                <a:srgbClr val="FFFFC3"/>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000" tIns="27889" rIns="18000" bIns="27889" anchor="ctr">
              <a:flatTx/>
            </a:bodyPr>
            <a:lstStyle/>
            <a:p>
              <a:pPr algn="ctr">
                <a:spcBef>
                  <a:spcPct val="10000"/>
                </a:spcBef>
                <a:spcAft>
                  <a:spcPct val="10000"/>
                </a:spcAft>
                <a:buSzPct val="70000"/>
                <a:buFont typeface="Wingdings" pitchFamily="2" charset="2"/>
                <a:buNone/>
              </a:pPr>
              <a:endParaRPr lang="zh-TW" altLang="zh-TW" sz="2600">
                <a:solidFill>
                  <a:schemeClr val="accent2"/>
                </a:solidFill>
                <a:latin typeface="Times New Roman" pitchFamily="18" charset="0"/>
                <a:ea typeface="標楷體" pitchFamily="65" charset="-120"/>
              </a:endParaRPr>
            </a:p>
          </p:txBody>
        </p:sp>
        <p:sp>
          <p:nvSpPr>
            <p:cNvPr id="6163" name="Text Box 9"/>
            <p:cNvSpPr txBox="1">
              <a:spLocks noChangeArrowheads="1"/>
            </p:cNvSpPr>
            <p:nvPr/>
          </p:nvSpPr>
          <p:spPr bwMode="auto">
            <a:xfrm>
              <a:off x="405507" y="4948783"/>
              <a:ext cx="5203825" cy="35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algn="ctr" eaLnBrk="1" hangingPunct="1">
                <a:lnSpc>
                  <a:spcPct val="95000"/>
                </a:lnSpc>
                <a:spcBef>
                  <a:spcPct val="50000"/>
                </a:spcBef>
              </a:pPr>
              <a:r>
                <a:rPr lang="en-US" altLang="zh-TW" sz="1800">
                  <a:solidFill>
                    <a:srgbClr val="000099"/>
                  </a:solidFill>
                  <a:latin typeface="Times New Roman" pitchFamily="18" charset="0"/>
                  <a:ea typeface="標楷體" pitchFamily="65" charset="-120"/>
                </a:rPr>
                <a:t>Plan for National Development in 2013</a:t>
              </a:r>
              <a:endParaRPr lang="zh-TW" altLang="en-US" sz="1800">
                <a:solidFill>
                  <a:srgbClr val="000099"/>
                </a:solidFill>
                <a:latin typeface="Times New Roman" pitchFamily="18" charset="0"/>
                <a:ea typeface="標楷體" pitchFamily="65" charset="-120"/>
              </a:endParaRPr>
            </a:p>
          </p:txBody>
        </p:sp>
        <p:sp>
          <p:nvSpPr>
            <p:cNvPr id="6164" name="Line 10"/>
            <p:cNvSpPr>
              <a:spLocks noChangeShapeType="1"/>
            </p:cNvSpPr>
            <p:nvPr/>
          </p:nvSpPr>
          <p:spPr bwMode="auto">
            <a:xfrm>
              <a:off x="323528" y="5355837"/>
              <a:ext cx="5349600" cy="17453"/>
            </a:xfrm>
            <a:prstGeom prst="line">
              <a:avLst/>
            </a:prstGeom>
            <a:noFill/>
            <a:ln w="19050">
              <a:solidFill>
                <a:srgbClr val="CC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6165" name="Text Box 11"/>
            <p:cNvSpPr txBox="1">
              <a:spLocks noChangeArrowheads="1"/>
            </p:cNvSpPr>
            <p:nvPr/>
          </p:nvSpPr>
          <p:spPr bwMode="auto">
            <a:xfrm>
              <a:off x="407410" y="5385091"/>
              <a:ext cx="5284800" cy="9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3525" indent="-263525"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eaLnBrk="1" hangingPunct="1">
                <a:lnSpc>
                  <a:spcPts val="2300"/>
                </a:lnSpc>
                <a:buSzPct val="80000"/>
                <a:buFont typeface="Wingdings" pitchFamily="2" charset="2"/>
                <a:buChar char="u"/>
              </a:pPr>
              <a:r>
                <a:rPr lang="en-US" altLang="zh-TW" sz="1700">
                  <a:solidFill>
                    <a:srgbClr val="800000"/>
                  </a:solidFill>
                  <a:latin typeface="Times New Roman" pitchFamily="18" charset="0"/>
                  <a:ea typeface="標楷體" pitchFamily="65" charset="-120"/>
                </a:rPr>
                <a:t>Mapping out the first-year implementation plan, with setting of macroeconomic targets and realistically attainable work programs</a:t>
              </a:r>
              <a:endParaRPr lang="zh-TW" altLang="en-US" sz="1700">
                <a:solidFill>
                  <a:srgbClr val="800000"/>
                </a:solidFill>
                <a:latin typeface="Times New Roman" pitchFamily="18" charset="0"/>
                <a:ea typeface="標楷體" pitchFamily="65" charset="-120"/>
              </a:endParaRPr>
            </a:p>
          </p:txBody>
        </p:sp>
      </p:gr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descr="k13"/>
          <p:cNvSpPr>
            <a:spLocks noChangeArrowheads="1"/>
          </p:cNvSpPr>
          <p:nvPr/>
        </p:nvSpPr>
        <p:spPr bwMode="auto">
          <a:xfrm>
            <a:off x="0" y="-33911"/>
            <a:ext cx="9144000" cy="565540"/>
          </a:xfrm>
          <a:prstGeom prst="rect">
            <a:avLst/>
          </a:prstGeom>
          <a:noFill/>
          <a:ln>
            <a:noFill/>
          </a:ln>
          <a:effectLst/>
          <a:extLst>
            <a:ext uri="{909E8E84-426E-40DD-AFC4-6F175D3DCCD1}">
              <a14:hiddenFill xmlns:a14="http://schemas.microsoft.com/office/drawing/2010/main">
                <a:blipFill dpi="0" rotWithShape="1">
                  <a:blip r:embed="rId2"/>
                  <a:srcRect/>
                  <a:tile tx="0" ty="0" sx="100000" sy="100000" flip="none" algn="tl"/>
                </a:blipFill>
              </a14:hiddenFill>
            </a:ext>
            <a:ext uri="{91240B29-F687-4F45-9708-019B960494DF}">
              <a14:hiddenLine xmlns:a14="http://schemas.microsoft.com/office/drawing/2010/main" w="285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lnSpc>
                <a:spcPct val="110000"/>
              </a:lnSpc>
              <a:tabLst>
                <a:tab pos="609600" algn="l"/>
                <a:tab pos="1219200" algn="l"/>
                <a:tab pos="1828800" algn="l"/>
                <a:tab pos="2438400" algn="l"/>
                <a:tab pos="3048000" algn="l"/>
                <a:tab pos="3657600" algn="l"/>
              </a:tabLst>
            </a:pPr>
            <a:r>
              <a:rPr lang="en-US" altLang="zh-TW" sz="2800" dirty="0">
                <a:solidFill>
                  <a:srgbClr val="990000"/>
                </a:solidFill>
                <a:latin typeface="Times New Roman" pitchFamily="18" charset="0"/>
                <a:ea typeface="標楷體" pitchFamily="65" charset="-120"/>
              </a:rPr>
              <a:t>II. Subjective and Objective Situation Analysis</a:t>
            </a:r>
            <a:endParaRPr lang="zh-TW" altLang="en-US" sz="2800" dirty="0">
              <a:solidFill>
                <a:srgbClr val="990000"/>
              </a:solidFill>
              <a:latin typeface="Times New Roman" pitchFamily="18" charset="0"/>
              <a:ea typeface="標楷體" pitchFamily="65" charset="-120"/>
            </a:endParaRPr>
          </a:p>
        </p:txBody>
      </p:sp>
      <p:sp>
        <p:nvSpPr>
          <p:cNvPr id="7171" name="Rectangle 10"/>
          <p:cNvSpPr>
            <a:spLocks noChangeArrowheads="1"/>
          </p:cNvSpPr>
          <p:nvPr/>
        </p:nvSpPr>
        <p:spPr bwMode="auto">
          <a:xfrm>
            <a:off x="212626" y="437768"/>
            <a:ext cx="6951662" cy="424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1" tIns="45711" rIns="91421" bIns="45711">
            <a:spAutoFit/>
          </a:bodyPr>
          <a:lstStyle/>
          <a:p>
            <a:pPr marL="174625" indent="-174625">
              <a:lnSpc>
                <a:spcPct val="90000"/>
              </a:lnSpc>
              <a:buClr>
                <a:srgbClr val="006600"/>
              </a:buClr>
              <a:tabLst>
                <a:tab pos="609600" algn="l"/>
                <a:tab pos="1219200" algn="l"/>
                <a:tab pos="1828800" algn="l"/>
                <a:tab pos="2438400" algn="l"/>
                <a:tab pos="3048000" algn="l"/>
                <a:tab pos="3657600" algn="l"/>
              </a:tabLst>
            </a:pPr>
            <a:r>
              <a:rPr lang="en-US" altLang="zh-TW" sz="2300" dirty="0">
                <a:solidFill>
                  <a:srgbClr val="000099"/>
                </a:solidFill>
                <a:latin typeface="Times New Roman" pitchFamily="18" charset="0"/>
                <a:ea typeface="標楷體" pitchFamily="65" charset="-120"/>
                <a:cs typeface="Times New Roman" pitchFamily="18" charset="0"/>
              </a:rPr>
              <a:t>1. Anticipating International Trends</a:t>
            </a:r>
            <a:endParaRPr lang="zh-TW" altLang="en-US" sz="2300" dirty="0">
              <a:solidFill>
                <a:srgbClr val="000099"/>
              </a:solidFill>
              <a:latin typeface="Times New Roman" pitchFamily="18" charset="0"/>
              <a:ea typeface="標楷體" pitchFamily="65" charset="-120"/>
              <a:cs typeface="Times New Roman" pitchFamily="18" charset="0"/>
            </a:endParaRPr>
          </a:p>
        </p:txBody>
      </p:sp>
      <p:sp>
        <p:nvSpPr>
          <p:cNvPr id="7172" name="Rectangle 10"/>
          <p:cNvSpPr>
            <a:spLocks noChangeArrowheads="1"/>
          </p:cNvSpPr>
          <p:nvPr/>
        </p:nvSpPr>
        <p:spPr bwMode="auto">
          <a:xfrm>
            <a:off x="-108520" y="809625"/>
            <a:ext cx="7596187" cy="369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1" tIns="45711" rIns="91421" bIns="45711">
            <a:spAutoFit/>
          </a:bodyPr>
          <a:lstStyle/>
          <a:p>
            <a:pPr marL="174625" indent="-174625" algn="ctr">
              <a:lnSpc>
                <a:spcPct val="90000"/>
              </a:lnSpc>
              <a:buClr>
                <a:srgbClr val="006600"/>
              </a:buClr>
              <a:tabLst>
                <a:tab pos="609600" algn="l"/>
                <a:tab pos="1219200" algn="l"/>
                <a:tab pos="1828800" algn="l"/>
                <a:tab pos="2438400" algn="l"/>
                <a:tab pos="3048000" algn="l"/>
                <a:tab pos="3657600" algn="l"/>
              </a:tabLst>
            </a:pPr>
            <a:r>
              <a:rPr lang="en-US" altLang="zh-TW" sz="2000" dirty="0">
                <a:solidFill>
                  <a:srgbClr val="6600CC"/>
                </a:solidFill>
                <a:latin typeface="Times New Roman" pitchFamily="18" charset="0"/>
                <a:ea typeface="標楷體" pitchFamily="65" charset="-120"/>
                <a:cs typeface="Times New Roman" pitchFamily="18" charset="0"/>
              </a:rPr>
              <a:t>(1) The global economy can be expected to grow moderately</a:t>
            </a:r>
            <a:endParaRPr lang="zh-TW" altLang="en-US" sz="2000" dirty="0">
              <a:solidFill>
                <a:srgbClr val="6600CC"/>
              </a:solidFill>
              <a:latin typeface="Arial" pitchFamily="34" charset="0"/>
              <a:ea typeface="標楷體" pitchFamily="65" charset="-120"/>
              <a:cs typeface="Times New Roman" pitchFamily="18" charset="0"/>
            </a:endParaRPr>
          </a:p>
        </p:txBody>
      </p:sp>
      <p:sp>
        <p:nvSpPr>
          <p:cNvPr id="17" name="投影片編號版面配置區 6"/>
          <p:cNvSpPr>
            <a:spLocks noGrp="1"/>
          </p:cNvSpPr>
          <p:nvPr>
            <p:ph type="sldNum" sz="quarter" idx="12"/>
          </p:nvPr>
        </p:nvSpPr>
        <p:spPr>
          <a:xfrm>
            <a:off x="6997700" y="6524625"/>
            <a:ext cx="2133600" cy="476250"/>
          </a:xfrm>
        </p:spPr>
        <p:txBody>
          <a:bodyPr/>
          <a:lstStyle/>
          <a:p>
            <a:pPr>
              <a:defRPr/>
            </a:pPr>
            <a:fld id="{65419207-412E-4868-B932-2206E7DFCABF}" type="slidenum">
              <a:rPr lang="en-US" altLang="zh-TW">
                <a:latin typeface="Times New Roman" pitchFamily="18" charset="0"/>
                <a:cs typeface="Times New Roman" pitchFamily="18" charset="0"/>
              </a:rPr>
              <a:pPr>
                <a:defRPr/>
              </a:pPr>
              <a:t>5</a:t>
            </a:fld>
            <a:endParaRPr lang="en-US" altLang="zh-TW" dirty="0">
              <a:latin typeface="Times New Roman" pitchFamily="18" charset="0"/>
              <a:cs typeface="Times New Roman" pitchFamily="18" charset="0"/>
            </a:endParaRPr>
          </a:p>
        </p:txBody>
      </p:sp>
      <p:sp>
        <p:nvSpPr>
          <p:cNvPr id="7174" name="Rectangle 2"/>
          <p:cNvSpPr>
            <a:spLocks noChangeArrowheads="1"/>
          </p:cNvSpPr>
          <p:nvPr/>
        </p:nvSpPr>
        <p:spPr bwMode="auto">
          <a:xfrm>
            <a:off x="468313" y="3756025"/>
            <a:ext cx="8207375" cy="3003550"/>
          </a:xfrm>
          <a:prstGeom prst="rect">
            <a:avLst/>
          </a:prstGeom>
          <a:solidFill>
            <a:srgbClr val="FFFFC3"/>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TW" altLang="en-US"/>
          </a:p>
        </p:txBody>
      </p:sp>
      <p:sp>
        <p:nvSpPr>
          <p:cNvPr id="7175" name="AutoShape 7"/>
          <p:cNvSpPr>
            <a:spLocks noChangeArrowheads="1"/>
          </p:cNvSpPr>
          <p:nvPr/>
        </p:nvSpPr>
        <p:spPr bwMode="auto">
          <a:xfrm>
            <a:off x="419100" y="1379538"/>
            <a:ext cx="8256588" cy="2352675"/>
          </a:xfrm>
          <a:prstGeom prst="roundRect">
            <a:avLst>
              <a:gd name="adj" fmla="val 16667"/>
            </a:avLst>
          </a:prstGeom>
          <a:gradFill rotWithShape="1">
            <a:gsLst>
              <a:gs pos="0">
                <a:srgbClr val="FFEFF7"/>
              </a:gs>
              <a:gs pos="50000">
                <a:srgbClr val="FFFFFF"/>
              </a:gs>
              <a:gs pos="100000">
                <a:srgbClr val="FFEFF7"/>
              </a:gs>
            </a:gsLst>
            <a:lin ang="18900000" scaled="1"/>
          </a:gradFill>
          <a:ln w="9525">
            <a:round/>
            <a:headEnd/>
            <a:tailEnd/>
          </a:ln>
          <a:effectLst/>
          <a:scene3d>
            <a:camera prst="legacyObliqueTopRight"/>
            <a:lightRig rig="legacyFlat3" dir="b"/>
          </a:scene3d>
          <a:sp3d extrusionH="430200" prstMaterial="legacyMatte">
            <a:bevelT w="13500" h="13500" prst="angle"/>
            <a:bevelB w="13500" h="13500" prst="angle"/>
            <a:extrusionClr>
              <a:srgbClr val="FFEFF7"/>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55778" tIns="27889" rIns="55778" bIns="27889" anchor="ctr">
            <a:flatTx/>
          </a:bodyPr>
          <a:lstStyle/>
          <a:p>
            <a:pPr marL="214313" indent="-214313">
              <a:lnSpc>
                <a:spcPts val="1800"/>
              </a:lnSpc>
              <a:spcBef>
                <a:spcPts val="200"/>
              </a:spcBef>
              <a:buClr>
                <a:srgbClr val="660033"/>
              </a:buClr>
              <a:buFont typeface="Wingdings" pitchFamily="2" charset="2"/>
              <a:buChar char="Ø"/>
            </a:pPr>
            <a:r>
              <a:rPr lang="en-US" altLang="zh-TW" sz="1700" dirty="0">
                <a:solidFill>
                  <a:srgbClr val="000099"/>
                </a:solidFill>
                <a:latin typeface="Times New Roman" pitchFamily="18" charset="0"/>
                <a:ea typeface="標楷體" pitchFamily="65" charset="-120"/>
                <a:cs typeface="Times New Roman" pitchFamily="18" charset="0"/>
              </a:rPr>
              <a:t>Global Insight has projected that the global economy will grow at an average rate of 3.5% over the next four years, and will continue to exhibit a </a:t>
            </a:r>
            <a:r>
              <a:rPr lang="en-US" altLang="zh-TW" sz="1700" dirty="0" smtClean="0">
                <a:solidFill>
                  <a:srgbClr val="000099"/>
                </a:solidFill>
                <a:latin typeface="Times New Roman" pitchFamily="18" charset="0"/>
                <a:ea typeface="標楷體" pitchFamily="65" charset="-120"/>
                <a:cs typeface="Times New Roman" pitchFamily="18" charset="0"/>
              </a:rPr>
              <a:t>double-track </a:t>
            </a:r>
            <a:r>
              <a:rPr lang="en-US" altLang="zh-TW" sz="1700" dirty="0">
                <a:solidFill>
                  <a:srgbClr val="000099"/>
                </a:solidFill>
                <a:latin typeface="Times New Roman" pitchFamily="18" charset="0"/>
                <a:ea typeface="標楷體" pitchFamily="65" charset="-120"/>
                <a:cs typeface="Times New Roman" pitchFamily="18" charset="0"/>
              </a:rPr>
              <a:t>growth situation with emerging economies expanding faster than advanced economies.</a:t>
            </a:r>
          </a:p>
          <a:p>
            <a:pPr marL="214313" indent="-214313">
              <a:lnSpc>
                <a:spcPts val="1800"/>
              </a:lnSpc>
              <a:spcBef>
                <a:spcPts val="200"/>
              </a:spcBef>
              <a:buClr>
                <a:srgbClr val="660033"/>
              </a:buClr>
              <a:buFont typeface="Wingdings" pitchFamily="2" charset="2"/>
              <a:buChar char="Ø"/>
            </a:pPr>
            <a:r>
              <a:rPr lang="en-US" altLang="zh-TW" sz="1700" dirty="0">
                <a:solidFill>
                  <a:srgbClr val="000099"/>
                </a:solidFill>
                <a:latin typeface="Times New Roman" pitchFamily="18" charset="0"/>
                <a:ea typeface="標楷體" pitchFamily="65" charset="-120"/>
                <a:cs typeface="Times New Roman" pitchFamily="18" charset="0"/>
              </a:rPr>
              <a:t>The overall growth momentum of advanced economies will stay weak, while emerging economies will continue to be the main driving force of global economic growth.</a:t>
            </a:r>
          </a:p>
          <a:p>
            <a:pPr marL="214313" indent="-214313">
              <a:lnSpc>
                <a:spcPts val="1800"/>
              </a:lnSpc>
              <a:spcBef>
                <a:spcPts val="200"/>
              </a:spcBef>
              <a:buClr>
                <a:srgbClr val="660033"/>
              </a:buClr>
              <a:buFont typeface="Wingdings" pitchFamily="2" charset="2"/>
              <a:buChar char="Ø"/>
            </a:pPr>
            <a:r>
              <a:rPr lang="en-US" altLang="zh-TW" sz="1700" dirty="0">
                <a:solidFill>
                  <a:srgbClr val="000099"/>
                </a:solidFill>
                <a:latin typeface="Times New Roman" pitchFamily="18" charset="0"/>
                <a:ea typeface="標楷體" pitchFamily="65" charset="-120"/>
                <a:cs typeface="Times New Roman" pitchFamily="18" charset="0"/>
              </a:rPr>
              <a:t>Uncertainty factors: The European debt crisis dragging on without solution, high fiscal deficit and unemployment problems in advanced economies, and fluctuations in the international supply and demand of energy and food.</a:t>
            </a:r>
            <a:endParaRPr lang="zh-TW" altLang="en-US" sz="1700" dirty="0">
              <a:solidFill>
                <a:srgbClr val="000099"/>
              </a:solidFill>
              <a:latin typeface="Times New Roman" pitchFamily="18" charset="0"/>
              <a:ea typeface="標楷體" pitchFamily="65" charset="-120"/>
              <a:cs typeface="Times New Roman" pitchFamily="18" charset="0"/>
            </a:endParaRPr>
          </a:p>
        </p:txBody>
      </p:sp>
      <p:graphicFrame>
        <p:nvGraphicFramePr>
          <p:cNvPr id="2" name="Object 13"/>
          <p:cNvGraphicFramePr>
            <a:graphicFrameLocks noChangeAspect="1"/>
          </p:cNvGraphicFramePr>
          <p:nvPr>
            <p:extLst>
              <p:ext uri="{D42A27DB-BD31-4B8C-83A1-F6EECF244321}">
                <p14:modId xmlns:p14="http://schemas.microsoft.com/office/powerpoint/2010/main" val="2886505744"/>
              </p:ext>
            </p:extLst>
          </p:nvPr>
        </p:nvGraphicFramePr>
        <p:xfrm>
          <a:off x="381000" y="3729038"/>
          <a:ext cx="8243888" cy="2790825"/>
        </p:xfrm>
        <a:graphic>
          <a:graphicData uri="http://schemas.openxmlformats.org/drawingml/2006/chart">
            <c:chart xmlns:c="http://schemas.openxmlformats.org/drawingml/2006/chart" xmlns:r="http://schemas.openxmlformats.org/officeDocument/2006/relationships" r:id="rId3"/>
          </a:graphicData>
        </a:graphic>
      </p:graphicFrame>
      <p:sp>
        <p:nvSpPr>
          <p:cNvPr id="7177" name="Text Box 14"/>
          <p:cNvSpPr txBox="1">
            <a:spLocks noChangeArrowheads="1"/>
          </p:cNvSpPr>
          <p:nvPr/>
        </p:nvSpPr>
        <p:spPr bwMode="auto">
          <a:xfrm>
            <a:off x="1195388" y="6191935"/>
            <a:ext cx="1036637"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lvl1pPr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eaLnBrk="1" hangingPunct="1"/>
            <a:r>
              <a:rPr lang="zh-TW" altLang="en-US" sz="1500" b="0" dirty="0">
                <a:latin typeface="Times New Roman" pitchFamily="18" charset="0"/>
                <a:ea typeface="標楷體" pitchFamily="65" charset="-120"/>
                <a:cs typeface="Times New Roman" pitchFamily="18" charset="0"/>
              </a:rPr>
              <a:t>   </a:t>
            </a:r>
            <a:r>
              <a:rPr lang="en-US" altLang="zh-TW" sz="1500" b="0" dirty="0">
                <a:latin typeface="Times New Roman" pitchFamily="18" charset="0"/>
                <a:ea typeface="標楷體" pitchFamily="65" charset="-120"/>
                <a:cs typeface="Times New Roman" pitchFamily="18" charset="0"/>
              </a:rPr>
              <a:t>World</a:t>
            </a:r>
            <a:endParaRPr lang="zh-TW" altLang="en-US" sz="1500" b="0" dirty="0">
              <a:latin typeface="Times New Roman" pitchFamily="18" charset="0"/>
              <a:ea typeface="標楷體" pitchFamily="65" charset="-120"/>
              <a:cs typeface="Times New Roman" pitchFamily="18" charset="0"/>
            </a:endParaRPr>
          </a:p>
        </p:txBody>
      </p:sp>
      <p:sp>
        <p:nvSpPr>
          <p:cNvPr id="7178" name="Text Box 15"/>
          <p:cNvSpPr txBox="1">
            <a:spLocks noChangeArrowheads="1"/>
          </p:cNvSpPr>
          <p:nvPr/>
        </p:nvSpPr>
        <p:spPr bwMode="auto">
          <a:xfrm>
            <a:off x="1239813" y="3668713"/>
            <a:ext cx="44767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algn="ctr" eaLnBrk="1" hangingPunct="1">
              <a:spcBef>
                <a:spcPct val="50000"/>
              </a:spcBef>
            </a:pPr>
            <a:r>
              <a:rPr lang="en-US" altLang="en-US" sz="1400" b="0" dirty="0">
                <a:latin typeface="Times New Roman" pitchFamily="18" charset="0"/>
                <a:ea typeface="標楷體" pitchFamily="65" charset="-120"/>
                <a:cs typeface="Times New Roman" pitchFamily="18" charset="0"/>
              </a:rPr>
              <a:t>％</a:t>
            </a:r>
            <a:endParaRPr lang="zh-TW" altLang="en-US" sz="1400" b="0" dirty="0">
              <a:latin typeface="Times New Roman" pitchFamily="18" charset="0"/>
              <a:ea typeface="標楷體" pitchFamily="65" charset="-120"/>
              <a:cs typeface="Times New Roman" pitchFamily="18" charset="0"/>
            </a:endParaRPr>
          </a:p>
        </p:txBody>
      </p:sp>
      <p:sp>
        <p:nvSpPr>
          <p:cNvPr id="7179" name="Rectangle 18"/>
          <p:cNvSpPr>
            <a:spLocks noChangeArrowheads="1"/>
          </p:cNvSpPr>
          <p:nvPr/>
        </p:nvSpPr>
        <p:spPr bwMode="auto">
          <a:xfrm>
            <a:off x="1512888" y="4005263"/>
            <a:ext cx="287337" cy="107950"/>
          </a:xfrm>
          <a:prstGeom prst="rect">
            <a:avLst/>
          </a:prstGeom>
          <a:solidFill>
            <a:srgbClr val="99CCFF"/>
          </a:solidFill>
          <a:ln w="9525">
            <a:solidFill>
              <a:schemeClr val="tx1"/>
            </a:solidFill>
            <a:miter lim="800000"/>
            <a:headEnd/>
            <a:tailEnd/>
          </a:ln>
        </p:spPr>
        <p:txBody>
          <a:bodyPr wrap="none" anchor="ctr"/>
          <a:lstStyle/>
          <a:p>
            <a:pPr algn="ctr"/>
            <a:endParaRPr lang="zh-TW" altLang="en-US"/>
          </a:p>
        </p:txBody>
      </p:sp>
      <p:sp>
        <p:nvSpPr>
          <p:cNvPr id="7180" name="Rectangle 19"/>
          <p:cNvSpPr>
            <a:spLocks noChangeArrowheads="1"/>
          </p:cNvSpPr>
          <p:nvPr/>
        </p:nvSpPr>
        <p:spPr bwMode="auto">
          <a:xfrm>
            <a:off x="1517650" y="4208463"/>
            <a:ext cx="288925" cy="107950"/>
          </a:xfrm>
          <a:prstGeom prst="rect">
            <a:avLst/>
          </a:prstGeom>
          <a:pattFill prst="dkDnDiag">
            <a:fgClr>
              <a:srgbClr val="FF99CC"/>
            </a:fgClr>
            <a:bgClr>
              <a:schemeClr val="bg1"/>
            </a:bgClr>
          </a:pattFill>
          <a:ln w="9525">
            <a:solidFill>
              <a:schemeClr val="tx1"/>
            </a:solidFill>
            <a:miter lim="800000"/>
            <a:headEnd/>
            <a:tailEnd/>
          </a:ln>
        </p:spPr>
        <p:txBody>
          <a:bodyPr wrap="none" anchor="ctr"/>
          <a:lstStyle/>
          <a:p>
            <a:pPr algn="ctr"/>
            <a:endParaRPr lang="zh-TW" altLang="en-US"/>
          </a:p>
        </p:txBody>
      </p:sp>
      <p:sp>
        <p:nvSpPr>
          <p:cNvPr id="7181" name="Text Box 20"/>
          <p:cNvSpPr txBox="1">
            <a:spLocks noChangeArrowheads="1"/>
          </p:cNvSpPr>
          <p:nvPr/>
        </p:nvSpPr>
        <p:spPr bwMode="auto">
          <a:xfrm>
            <a:off x="1792288" y="3943350"/>
            <a:ext cx="141128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eaLnBrk="1" hangingPunct="1">
              <a:lnSpc>
                <a:spcPct val="80000"/>
              </a:lnSpc>
            </a:pPr>
            <a:r>
              <a:rPr lang="en-US" altLang="zh-TW" sz="1500" b="0" dirty="0">
                <a:latin typeface="Times New Roman" pitchFamily="18" charset="0"/>
                <a:ea typeface="標楷體" pitchFamily="65" charset="-120"/>
              </a:rPr>
              <a:t>2010-2012</a:t>
            </a:r>
          </a:p>
          <a:p>
            <a:pPr eaLnBrk="1" hangingPunct="1">
              <a:lnSpc>
                <a:spcPct val="80000"/>
              </a:lnSpc>
            </a:pPr>
            <a:r>
              <a:rPr lang="en-US" altLang="zh-TW" sz="1500" b="0" dirty="0">
                <a:latin typeface="Times New Roman" pitchFamily="18" charset="0"/>
                <a:ea typeface="標楷體" pitchFamily="65" charset="-120"/>
              </a:rPr>
              <a:t>2013-2016</a:t>
            </a:r>
          </a:p>
        </p:txBody>
      </p:sp>
      <p:sp>
        <p:nvSpPr>
          <p:cNvPr id="7182" name="Oval 5"/>
          <p:cNvSpPr>
            <a:spLocks noChangeArrowheads="1"/>
          </p:cNvSpPr>
          <p:nvPr/>
        </p:nvSpPr>
        <p:spPr bwMode="auto">
          <a:xfrm>
            <a:off x="3132138" y="3879850"/>
            <a:ext cx="3082925" cy="539750"/>
          </a:xfrm>
          <a:prstGeom prst="ellipse">
            <a:avLst/>
          </a:prstGeom>
          <a:gradFill rotWithShape="1">
            <a:gsLst>
              <a:gs pos="0">
                <a:srgbClr val="FFFFFF"/>
              </a:gs>
              <a:gs pos="100000">
                <a:srgbClr val="FFECD9"/>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sz="1800">
                <a:solidFill>
                  <a:schemeClr val="tx2"/>
                </a:solidFill>
                <a:latin typeface="Times New Roman" pitchFamily="18" charset="0"/>
                <a:ea typeface="標楷體" pitchFamily="65" charset="-120"/>
              </a:rPr>
              <a:t>Global economic growth</a:t>
            </a:r>
            <a:endParaRPr lang="zh-TW" altLang="en-US" sz="1800">
              <a:solidFill>
                <a:schemeClr val="tx2"/>
              </a:solidFill>
              <a:latin typeface="Times New Roman" pitchFamily="18" charset="0"/>
              <a:ea typeface="標楷體" pitchFamily="65" charset="-120"/>
            </a:endParaRPr>
          </a:p>
        </p:txBody>
      </p:sp>
      <p:sp>
        <p:nvSpPr>
          <p:cNvPr id="7183" name="Text Box 14"/>
          <p:cNvSpPr txBox="1">
            <a:spLocks noChangeArrowheads="1"/>
          </p:cNvSpPr>
          <p:nvPr/>
        </p:nvSpPr>
        <p:spPr bwMode="auto">
          <a:xfrm>
            <a:off x="1892300" y="6145213"/>
            <a:ext cx="1150938"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lvl1pPr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algn="ctr" eaLnBrk="1" hangingPunct="1">
              <a:lnSpc>
                <a:spcPts val="1600"/>
              </a:lnSpc>
            </a:pPr>
            <a:r>
              <a:rPr lang="en-US" altLang="zh-TW" sz="1500" b="0" dirty="0">
                <a:latin typeface="Times New Roman" pitchFamily="18" charset="0"/>
                <a:ea typeface="標楷體" pitchFamily="65" charset="-120"/>
                <a:cs typeface="Times New Roman" pitchFamily="18" charset="0"/>
              </a:rPr>
              <a:t>Advanced economies</a:t>
            </a:r>
            <a:endParaRPr lang="zh-TW" altLang="en-US" sz="1500" b="0" dirty="0">
              <a:latin typeface="Times New Roman" pitchFamily="18" charset="0"/>
              <a:ea typeface="標楷體" pitchFamily="65" charset="-120"/>
              <a:cs typeface="Times New Roman" pitchFamily="18" charset="0"/>
            </a:endParaRPr>
          </a:p>
        </p:txBody>
      </p:sp>
      <p:sp>
        <p:nvSpPr>
          <p:cNvPr id="7184" name="Text Box 14"/>
          <p:cNvSpPr txBox="1">
            <a:spLocks noChangeArrowheads="1"/>
          </p:cNvSpPr>
          <p:nvPr/>
        </p:nvSpPr>
        <p:spPr bwMode="auto">
          <a:xfrm>
            <a:off x="2776538" y="6155779"/>
            <a:ext cx="1077912"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lvl1pPr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algn="ctr" eaLnBrk="1" hangingPunct="1">
              <a:lnSpc>
                <a:spcPts val="1600"/>
              </a:lnSpc>
            </a:pPr>
            <a:r>
              <a:rPr lang="en-US" altLang="zh-TW" sz="1500" b="0" dirty="0">
                <a:latin typeface="Times New Roman" pitchFamily="18" charset="0"/>
                <a:ea typeface="標楷體" pitchFamily="65" charset="-120"/>
                <a:cs typeface="Times New Roman" pitchFamily="18" charset="0"/>
              </a:rPr>
              <a:t>Emerging economies</a:t>
            </a:r>
            <a:endParaRPr lang="zh-TW" altLang="en-US" sz="1500" b="0" dirty="0">
              <a:latin typeface="Times New Roman" pitchFamily="18" charset="0"/>
              <a:ea typeface="標楷體" pitchFamily="65" charset="-120"/>
              <a:cs typeface="Times New Roman" pitchFamily="18" charset="0"/>
            </a:endParaRPr>
          </a:p>
        </p:txBody>
      </p:sp>
      <p:sp>
        <p:nvSpPr>
          <p:cNvPr id="7185" name="Text Box 14"/>
          <p:cNvSpPr txBox="1">
            <a:spLocks noChangeArrowheads="1"/>
          </p:cNvSpPr>
          <p:nvPr/>
        </p:nvSpPr>
        <p:spPr bwMode="auto">
          <a:xfrm>
            <a:off x="4208463" y="6176963"/>
            <a:ext cx="900112"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lvl1pPr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algn="ctr" eaLnBrk="1" hangingPunct="1"/>
            <a:r>
              <a:rPr lang="en-US" altLang="zh-TW" b="0" dirty="0">
                <a:latin typeface="Times New Roman" pitchFamily="18" charset="0"/>
                <a:ea typeface="標楷體" pitchFamily="65" charset="-120"/>
                <a:cs typeface="Times New Roman" pitchFamily="18" charset="0"/>
              </a:rPr>
              <a:t>U.S.A.</a:t>
            </a:r>
            <a:endParaRPr lang="zh-TW" altLang="en-US" b="0" dirty="0">
              <a:latin typeface="Times New Roman" pitchFamily="18" charset="0"/>
              <a:ea typeface="標楷體" pitchFamily="65" charset="-120"/>
              <a:cs typeface="Times New Roman" pitchFamily="18" charset="0"/>
            </a:endParaRPr>
          </a:p>
        </p:txBody>
      </p:sp>
      <p:sp>
        <p:nvSpPr>
          <p:cNvPr id="7186" name="Text Box 14"/>
          <p:cNvSpPr txBox="1">
            <a:spLocks noChangeArrowheads="1"/>
          </p:cNvSpPr>
          <p:nvPr/>
        </p:nvSpPr>
        <p:spPr bwMode="auto">
          <a:xfrm>
            <a:off x="4835525" y="6167438"/>
            <a:ext cx="1174750"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lvl1pPr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algn="ctr" eaLnBrk="1" hangingPunct="1">
              <a:lnSpc>
                <a:spcPts val="1600"/>
              </a:lnSpc>
            </a:pPr>
            <a:r>
              <a:rPr lang="en-US" altLang="zh-TW" sz="1500" b="0" dirty="0">
                <a:latin typeface="Times New Roman" pitchFamily="18" charset="0"/>
                <a:ea typeface="標楷體" pitchFamily="65" charset="-120"/>
                <a:cs typeface="Times New Roman" pitchFamily="18" charset="0"/>
              </a:rPr>
              <a:t>European Union</a:t>
            </a:r>
            <a:endParaRPr lang="zh-TW" altLang="en-US" sz="1500" b="0" dirty="0">
              <a:latin typeface="Times New Roman" pitchFamily="18" charset="0"/>
              <a:ea typeface="標楷體" pitchFamily="65" charset="-120"/>
              <a:cs typeface="Times New Roman" pitchFamily="18" charset="0"/>
            </a:endParaRPr>
          </a:p>
        </p:txBody>
      </p:sp>
      <p:sp>
        <p:nvSpPr>
          <p:cNvPr id="7187" name="Text Box 14"/>
          <p:cNvSpPr txBox="1">
            <a:spLocks noChangeArrowheads="1"/>
          </p:cNvSpPr>
          <p:nvPr/>
        </p:nvSpPr>
        <p:spPr bwMode="auto">
          <a:xfrm>
            <a:off x="5602288" y="6182410"/>
            <a:ext cx="1006475"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lvl1pPr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algn="ctr" eaLnBrk="1" hangingPunct="1"/>
            <a:r>
              <a:rPr lang="en-US" altLang="zh-TW" sz="1500" b="0" dirty="0">
                <a:latin typeface="Times New Roman" pitchFamily="18" charset="0"/>
                <a:ea typeface="標楷體" pitchFamily="65" charset="-120"/>
                <a:cs typeface="Times New Roman" pitchFamily="18" charset="0"/>
              </a:rPr>
              <a:t>Japan</a:t>
            </a:r>
            <a:endParaRPr lang="zh-TW" altLang="en-US" sz="1500" b="0" dirty="0">
              <a:latin typeface="Times New Roman" pitchFamily="18" charset="0"/>
              <a:ea typeface="標楷體" pitchFamily="65" charset="-120"/>
              <a:cs typeface="Times New Roman" pitchFamily="18" charset="0"/>
            </a:endParaRPr>
          </a:p>
        </p:txBody>
      </p:sp>
      <p:sp>
        <p:nvSpPr>
          <p:cNvPr id="7188" name="Text Box 14"/>
          <p:cNvSpPr txBox="1">
            <a:spLocks noChangeArrowheads="1"/>
          </p:cNvSpPr>
          <p:nvPr/>
        </p:nvSpPr>
        <p:spPr bwMode="auto">
          <a:xfrm>
            <a:off x="6313488" y="6175375"/>
            <a:ext cx="1116012"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lvl1pPr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algn="ctr" eaLnBrk="1" hangingPunct="1">
              <a:lnSpc>
                <a:spcPts val="1600"/>
              </a:lnSpc>
            </a:pPr>
            <a:r>
              <a:rPr lang="en-US" altLang="zh-TW" sz="1500" b="0" dirty="0">
                <a:latin typeface="Times New Roman" pitchFamily="18" charset="0"/>
                <a:ea typeface="標楷體" pitchFamily="65" charset="-120"/>
                <a:cs typeface="Times New Roman" pitchFamily="18" charset="0"/>
              </a:rPr>
              <a:t>Mainland China</a:t>
            </a:r>
            <a:endParaRPr lang="zh-TW" altLang="en-US" sz="1500" b="0" dirty="0">
              <a:latin typeface="Times New Roman" pitchFamily="18" charset="0"/>
              <a:ea typeface="標楷體" pitchFamily="65" charset="-120"/>
              <a:cs typeface="Times New Roman" pitchFamily="18" charset="0"/>
            </a:endParaRPr>
          </a:p>
        </p:txBody>
      </p:sp>
      <p:sp>
        <p:nvSpPr>
          <p:cNvPr id="7189" name="Text Box 14"/>
          <p:cNvSpPr txBox="1">
            <a:spLocks noChangeArrowheads="1"/>
          </p:cNvSpPr>
          <p:nvPr/>
        </p:nvSpPr>
        <p:spPr bwMode="auto">
          <a:xfrm>
            <a:off x="7102475" y="6191935"/>
            <a:ext cx="935038"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lvl1pPr eaLnBrk="0" hangingPunct="0">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defRPr kumimoji="1" sz="1600" b="1">
                <a:solidFill>
                  <a:schemeClr val="tx1"/>
                </a:solidFill>
                <a:latin typeface="Verdana" pitchFamily="34" charset="0"/>
                <a:ea typeface="Arial Unicode MS" pitchFamily="34" charset="-120"/>
                <a:cs typeface="Arial Unicode MS" pitchFamily="34" charset="-120"/>
              </a:defRPr>
            </a:lvl9pPr>
          </a:lstStyle>
          <a:p>
            <a:pPr algn="ctr" eaLnBrk="1" hangingPunct="1"/>
            <a:r>
              <a:rPr lang="en-US" altLang="zh-TW" sz="1500" b="0" dirty="0">
                <a:latin typeface="Times New Roman" pitchFamily="18" charset="0"/>
                <a:ea typeface="標楷體" pitchFamily="65" charset="-120"/>
                <a:cs typeface="Times New Roman" pitchFamily="18" charset="0"/>
              </a:rPr>
              <a:t>India</a:t>
            </a:r>
            <a:endParaRPr lang="zh-TW" altLang="en-US" sz="1500" b="0" dirty="0">
              <a:latin typeface="Times New Roman" pitchFamily="18" charset="0"/>
              <a:ea typeface="標楷體" pitchFamily="65" charset="-120"/>
              <a:cs typeface="Times New Roman" pitchFamily="18" charset="0"/>
            </a:endParaRP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
          <p:cNvSpPr>
            <a:spLocks noChangeArrowheads="1"/>
          </p:cNvSpPr>
          <p:nvPr/>
        </p:nvSpPr>
        <p:spPr bwMode="auto">
          <a:xfrm>
            <a:off x="179388" y="183673"/>
            <a:ext cx="6048375" cy="369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1" tIns="45711" rIns="91421" bIns="45711">
            <a:spAutoFit/>
          </a:bodyPr>
          <a:lstStyle/>
          <a:p>
            <a:pPr marL="174625" indent="-174625">
              <a:lnSpc>
                <a:spcPct val="90000"/>
              </a:lnSpc>
              <a:buClr>
                <a:srgbClr val="006600"/>
              </a:buClr>
              <a:tabLst>
                <a:tab pos="609600" algn="l"/>
                <a:tab pos="1219200" algn="l"/>
                <a:tab pos="1828800" algn="l"/>
                <a:tab pos="2438400" algn="l"/>
                <a:tab pos="3048000" algn="l"/>
                <a:tab pos="3657600" algn="l"/>
              </a:tabLst>
            </a:pPr>
            <a:r>
              <a:rPr lang="en-US" altLang="zh-TW" sz="2000" dirty="0">
                <a:solidFill>
                  <a:srgbClr val="6600CC"/>
                </a:solidFill>
                <a:latin typeface="Times New Roman" pitchFamily="18" charset="0"/>
                <a:ea typeface="標楷體" pitchFamily="65" charset="-120"/>
                <a:cs typeface="Times New Roman" pitchFamily="18" charset="0"/>
              </a:rPr>
              <a:t>(2) Main international development trends</a:t>
            </a:r>
            <a:endParaRPr lang="zh-TW" altLang="en-US" sz="2000" dirty="0">
              <a:solidFill>
                <a:srgbClr val="6600CC"/>
              </a:solidFill>
              <a:latin typeface="Times New Roman" pitchFamily="18" charset="0"/>
              <a:ea typeface="標楷體" pitchFamily="65" charset="-120"/>
              <a:cs typeface="Times New Roman" pitchFamily="18" charset="0"/>
            </a:endParaRPr>
          </a:p>
        </p:txBody>
      </p:sp>
      <p:sp>
        <p:nvSpPr>
          <p:cNvPr id="13" name="投影片編號版面配置區 6"/>
          <p:cNvSpPr txBox="1">
            <a:spLocks noGrp="1"/>
          </p:cNvSpPr>
          <p:nvPr/>
        </p:nvSpPr>
        <p:spPr bwMode="auto">
          <a:xfrm>
            <a:off x="6997700" y="65246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defRPr/>
            </a:pPr>
            <a:fld id="{95645DBA-6C5F-4822-8837-6450097B3CB4}" type="slidenum">
              <a:rPr lang="en-US" altLang="zh-TW" sz="1400" b="0">
                <a:latin typeface="Times New Roman" pitchFamily="18" charset="0"/>
                <a:ea typeface="+mn-ea"/>
                <a:cs typeface="Times New Roman" pitchFamily="18" charset="0"/>
              </a:rPr>
              <a:pPr algn="r">
                <a:defRPr/>
              </a:pPr>
              <a:t>6</a:t>
            </a:fld>
            <a:endParaRPr lang="en-US" altLang="zh-TW" sz="1400" b="0" dirty="0">
              <a:latin typeface="Times New Roman" pitchFamily="18" charset="0"/>
              <a:ea typeface="+mn-ea"/>
              <a:cs typeface="Times New Roman" pitchFamily="18" charset="0"/>
            </a:endParaRPr>
          </a:p>
        </p:txBody>
      </p:sp>
      <p:sp>
        <p:nvSpPr>
          <p:cNvPr id="42" name="AutoShape 9"/>
          <p:cNvSpPr>
            <a:spLocks noChangeArrowheads="1"/>
          </p:cNvSpPr>
          <p:nvPr/>
        </p:nvSpPr>
        <p:spPr bwMode="auto">
          <a:xfrm>
            <a:off x="2693988" y="5562600"/>
            <a:ext cx="6054725" cy="973138"/>
          </a:xfrm>
          <a:prstGeom prst="roundRect">
            <a:avLst>
              <a:gd name="adj" fmla="val 16667"/>
            </a:avLst>
          </a:prstGeom>
          <a:gradFill rotWithShape="1">
            <a:gsLst>
              <a:gs pos="0">
                <a:srgbClr val="FFFF7B"/>
              </a:gs>
              <a:gs pos="50000">
                <a:schemeClr val="bg1"/>
              </a:gs>
              <a:gs pos="100000">
                <a:srgbClr val="FFFF7B"/>
              </a:gs>
            </a:gsLst>
            <a:lin ang="18900000" scaled="1"/>
          </a:gradFill>
          <a:ln>
            <a:noFill/>
          </a:ln>
          <a:effectLst/>
          <a:scene3d>
            <a:camera prst="legacyObliqueTopRight"/>
            <a:lightRig rig="legacyFlat3" dir="b"/>
          </a:scene3d>
          <a:sp3d extrusionH="430200" prstMaterial="legacyMatte">
            <a:bevelT w="13500" h="13500" prst="angle"/>
            <a:bevelB w="13500" h="13500" prst="angle"/>
            <a:extrusionClr>
              <a:srgbClr val="FFFF7B"/>
            </a:extrusionClr>
          </a:sp3d>
          <a:extLst>
            <a:ext uri="{91240B29-F687-4F45-9708-019B960494DF}">
              <a14:hiddenLine xmlns:a14="http://schemas.microsoft.com/office/drawing/2010/main" w="9525" algn="ctr">
                <a:no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flatTx/>
          </a:bodyPr>
          <a:lstStyle/>
          <a:p>
            <a:pPr marL="173038" indent="-173038">
              <a:lnSpc>
                <a:spcPts val="1800"/>
              </a:lnSpc>
              <a:buClr>
                <a:srgbClr val="800000"/>
              </a:buClr>
              <a:buSzPct val="75000"/>
              <a:buFont typeface="Wingdings" pitchFamily="2" charset="2"/>
              <a:buChar char="n"/>
              <a:defRPr/>
            </a:pPr>
            <a:r>
              <a:rPr lang="en-US" altLang="zh-TW" sz="1400" dirty="0">
                <a:solidFill>
                  <a:srgbClr val="002060"/>
                </a:solidFill>
                <a:latin typeface="Times New Roman" pitchFamily="18" charset="0"/>
                <a:ea typeface="標楷體" pitchFamily="65" charset="-120"/>
                <a:cs typeface="Times New Roman" pitchFamily="18" charset="0"/>
              </a:rPr>
              <a:t>Increasingly strict international environmental protection rules. </a:t>
            </a:r>
          </a:p>
          <a:p>
            <a:pPr marL="173038" indent="-173038">
              <a:lnSpc>
                <a:spcPts val="1800"/>
              </a:lnSpc>
              <a:buClr>
                <a:srgbClr val="800000"/>
              </a:buClr>
              <a:buSzPct val="75000"/>
              <a:buFont typeface="Wingdings" pitchFamily="2" charset="2"/>
              <a:buChar char="n"/>
              <a:defRPr/>
            </a:pPr>
            <a:r>
              <a:rPr lang="en-US" altLang="zh-TW" sz="1400" dirty="0">
                <a:solidFill>
                  <a:srgbClr val="002060"/>
                </a:solidFill>
                <a:latin typeface="Times New Roman" pitchFamily="18" charset="0"/>
                <a:ea typeface="標楷體" pitchFamily="65" charset="-120"/>
                <a:cs typeface="Times New Roman" pitchFamily="18" charset="0"/>
              </a:rPr>
              <a:t>Continuing development of energy conservation, resource recycling, and other green technologies, and potentially huge business opportunities for green industries.</a:t>
            </a:r>
            <a:endParaRPr lang="zh-TW" altLang="en-US" sz="1400" dirty="0">
              <a:solidFill>
                <a:srgbClr val="002060"/>
              </a:solidFill>
              <a:latin typeface="Times New Roman" pitchFamily="18" charset="0"/>
              <a:ea typeface="標楷體" pitchFamily="65" charset="-120"/>
              <a:cs typeface="Times New Roman" pitchFamily="18" charset="0"/>
            </a:endParaRPr>
          </a:p>
        </p:txBody>
      </p:sp>
      <p:sp>
        <p:nvSpPr>
          <p:cNvPr id="43" name="AutoShape 9"/>
          <p:cNvSpPr>
            <a:spLocks noChangeArrowheads="1"/>
          </p:cNvSpPr>
          <p:nvPr/>
        </p:nvSpPr>
        <p:spPr bwMode="auto">
          <a:xfrm>
            <a:off x="2693988" y="4448175"/>
            <a:ext cx="6054725" cy="752475"/>
          </a:xfrm>
          <a:prstGeom prst="roundRect">
            <a:avLst>
              <a:gd name="adj" fmla="val 16667"/>
            </a:avLst>
          </a:prstGeom>
          <a:gradFill rotWithShape="1">
            <a:gsLst>
              <a:gs pos="0">
                <a:srgbClr val="FFFF7B"/>
              </a:gs>
              <a:gs pos="50000">
                <a:schemeClr val="bg1"/>
              </a:gs>
              <a:gs pos="100000">
                <a:srgbClr val="FFFF7B"/>
              </a:gs>
            </a:gsLst>
            <a:lin ang="18900000" scaled="1"/>
          </a:gradFill>
          <a:ln>
            <a:noFill/>
          </a:ln>
          <a:effectLst/>
          <a:scene3d>
            <a:camera prst="legacyObliqueTopRight"/>
            <a:lightRig rig="legacyFlat3" dir="b"/>
          </a:scene3d>
          <a:sp3d extrusionH="430200" prstMaterial="legacyMatte">
            <a:bevelT w="13500" h="13500" prst="angle"/>
            <a:bevelB w="13500" h="13500" prst="angle"/>
            <a:extrusionClr>
              <a:srgbClr val="FFFF7B"/>
            </a:extrusionClr>
          </a:sp3d>
          <a:extLst>
            <a:ext uri="{91240B29-F687-4F45-9708-019B960494DF}">
              <a14:hiddenLine xmlns:a14="http://schemas.microsoft.com/office/drawing/2010/main" w="9525" algn="ctr">
                <a:no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flatTx/>
          </a:bodyPr>
          <a:lstStyle/>
          <a:p>
            <a:pPr marL="173038" indent="-173038">
              <a:lnSpc>
                <a:spcPts val="1800"/>
              </a:lnSpc>
              <a:buClr>
                <a:srgbClr val="800000"/>
              </a:buClr>
              <a:buSzPct val="75000"/>
              <a:buFont typeface="Wingdings" pitchFamily="2" charset="2"/>
              <a:buChar char="n"/>
              <a:defRPr/>
            </a:pPr>
            <a:r>
              <a:rPr lang="en-US" altLang="zh-TW" sz="1400" dirty="0">
                <a:solidFill>
                  <a:srgbClr val="002060"/>
                </a:solidFill>
                <a:latin typeface="Times New Roman" pitchFamily="18" charset="0"/>
                <a:ea typeface="標楷體" pitchFamily="65" charset="-120"/>
                <a:cs typeface="Times New Roman" pitchFamily="18" charset="0"/>
              </a:rPr>
              <a:t>Shrinking labor force, and potential fall in economic growth.</a:t>
            </a:r>
          </a:p>
          <a:p>
            <a:pPr marL="173038" indent="-173038">
              <a:lnSpc>
                <a:spcPts val="1800"/>
              </a:lnSpc>
              <a:buClr>
                <a:srgbClr val="800000"/>
              </a:buClr>
              <a:buSzPct val="75000"/>
              <a:buFont typeface="Wingdings" pitchFamily="2" charset="2"/>
              <a:buChar char="n"/>
              <a:defRPr/>
            </a:pPr>
            <a:r>
              <a:rPr lang="en-US" altLang="zh-TW" sz="1400" dirty="0">
                <a:solidFill>
                  <a:srgbClr val="002060"/>
                </a:solidFill>
                <a:latin typeface="Times New Roman" pitchFamily="18" charset="0"/>
                <a:ea typeface="標楷體" pitchFamily="65" charset="-120"/>
                <a:cs typeface="Times New Roman" pitchFamily="18" charset="0"/>
              </a:rPr>
              <a:t>Increasing spending on medical care and social welfare, and changing pattern of social consumption. </a:t>
            </a:r>
            <a:endParaRPr lang="zh-TW" altLang="en-US" sz="1400" dirty="0">
              <a:solidFill>
                <a:srgbClr val="002060"/>
              </a:solidFill>
              <a:latin typeface="Times New Roman" pitchFamily="18" charset="0"/>
              <a:ea typeface="標楷體" pitchFamily="65" charset="-120"/>
              <a:cs typeface="Times New Roman" pitchFamily="18" charset="0"/>
            </a:endParaRPr>
          </a:p>
        </p:txBody>
      </p:sp>
      <p:sp>
        <p:nvSpPr>
          <p:cNvPr id="44" name="AutoShape 9"/>
          <p:cNvSpPr>
            <a:spLocks noChangeArrowheads="1"/>
          </p:cNvSpPr>
          <p:nvPr/>
        </p:nvSpPr>
        <p:spPr bwMode="auto">
          <a:xfrm>
            <a:off x="2693988" y="2160588"/>
            <a:ext cx="6054725" cy="1979612"/>
          </a:xfrm>
          <a:prstGeom prst="roundRect">
            <a:avLst>
              <a:gd name="adj" fmla="val 16667"/>
            </a:avLst>
          </a:prstGeom>
          <a:gradFill rotWithShape="1">
            <a:gsLst>
              <a:gs pos="0">
                <a:srgbClr val="FFFF7B"/>
              </a:gs>
              <a:gs pos="50000">
                <a:schemeClr val="bg1"/>
              </a:gs>
              <a:gs pos="100000">
                <a:srgbClr val="FFFF7B"/>
              </a:gs>
            </a:gsLst>
            <a:lin ang="18900000" scaled="1"/>
          </a:gradFill>
          <a:ln>
            <a:noFill/>
          </a:ln>
          <a:effectLst/>
          <a:scene3d>
            <a:camera prst="legacyObliqueTopRight"/>
            <a:lightRig rig="legacyFlat3" dir="b"/>
          </a:scene3d>
          <a:sp3d extrusionH="430200" prstMaterial="legacyMatte">
            <a:bevelT w="13500" h="13500" prst="angle"/>
            <a:bevelB w="13500" h="13500" prst="angle"/>
            <a:extrusionClr>
              <a:srgbClr val="FFFF7B"/>
            </a:extrusionClr>
          </a:sp3d>
          <a:extLst>
            <a:ext uri="{91240B29-F687-4F45-9708-019B960494DF}">
              <a14:hiddenLine xmlns:a14="http://schemas.microsoft.com/office/drawing/2010/main" w="9525" algn="ctr">
                <a:no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flatTx/>
          </a:bodyPr>
          <a:lstStyle/>
          <a:p>
            <a:pPr marL="173038" indent="-173038">
              <a:lnSpc>
                <a:spcPts val="1800"/>
              </a:lnSpc>
              <a:buClr>
                <a:srgbClr val="800000"/>
              </a:buClr>
              <a:buSzPct val="75000"/>
              <a:buFont typeface="Wingdings" pitchFamily="2" charset="2"/>
              <a:buChar char="n"/>
              <a:defRPr/>
            </a:pPr>
            <a:r>
              <a:rPr lang="en-US" altLang="zh-TW" sz="1400" dirty="0">
                <a:solidFill>
                  <a:srgbClr val="002060"/>
                </a:solidFill>
                <a:latin typeface="Times New Roman" pitchFamily="18" charset="0"/>
                <a:ea typeface="標楷體" pitchFamily="65" charset="-120"/>
                <a:cs typeface="Times New Roman" pitchFamily="18" charset="0"/>
              </a:rPr>
              <a:t>Two main trends of Asia-Pacific economic integration:</a:t>
            </a:r>
          </a:p>
          <a:p>
            <a:pPr marL="447675" lvl="1" indent="-180975" algn="just">
              <a:lnSpc>
                <a:spcPts val="1800"/>
              </a:lnSpc>
              <a:buClr>
                <a:srgbClr val="003300"/>
              </a:buClr>
              <a:buSzPct val="100000"/>
              <a:buFont typeface="Arial" pitchFamily="34" charset="0"/>
              <a:buChar char="•"/>
              <a:defRPr/>
            </a:pPr>
            <a:r>
              <a:rPr lang="en-US" altLang="zh-TW" sz="1400" dirty="0">
                <a:solidFill>
                  <a:srgbClr val="800000"/>
                </a:solidFill>
                <a:latin typeface="Times New Roman" pitchFamily="18" charset="0"/>
                <a:ea typeface="標楷體" pitchFamily="65" charset="-120"/>
                <a:cs typeface="Times New Roman" pitchFamily="18" charset="0"/>
              </a:rPr>
              <a:t>The US-led Trans-Pacific Partnership (TPP), with 11 countries formally participating in talks as of December 2012. </a:t>
            </a:r>
          </a:p>
          <a:p>
            <a:pPr marL="447675" lvl="1" indent="-180975" algn="just">
              <a:lnSpc>
                <a:spcPts val="1800"/>
              </a:lnSpc>
              <a:buClr>
                <a:srgbClr val="003300"/>
              </a:buClr>
              <a:buSzPct val="100000"/>
              <a:buFont typeface="Arial" pitchFamily="34" charset="0"/>
              <a:buChar char="•"/>
              <a:defRPr/>
            </a:pPr>
            <a:r>
              <a:rPr lang="en-US" altLang="zh-TW" sz="1400" dirty="0">
                <a:solidFill>
                  <a:srgbClr val="800000"/>
                </a:solidFill>
                <a:latin typeface="Times New Roman" pitchFamily="18" charset="0"/>
                <a:ea typeface="標楷體" pitchFamily="65" charset="-120"/>
                <a:cs typeface="Times New Roman" pitchFamily="18" charset="0"/>
              </a:rPr>
              <a:t>Mainland China actively participating in ASEAN’s Regional Comprehensive Economic Partnership (RCEP), with announcement of formal commencement of talks in November 2012.</a:t>
            </a:r>
          </a:p>
          <a:p>
            <a:pPr marL="173038" indent="-173038" algn="just">
              <a:lnSpc>
                <a:spcPts val="1800"/>
              </a:lnSpc>
              <a:buClr>
                <a:srgbClr val="800000"/>
              </a:buClr>
              <a:buSzPct val="75000"/>
              <a:buFont typeface="Wingdings" pitchFamily="2" charset="2"/>
              <a:buChar char="n"/>
              <a:defRPr/>
            </a:pPr>
            <a:r>
              <a:rPr lang="en-US" altLang="zh-TW" sz="1400" dirty="0">
                <a:solidFill>
                  <a:srgbClr val="002060"/>
                </a:solidFill>
                <a:latin typeface="Times New Roman" pitchFamily="18" charset="0"/>
                <a:ea typeface="標楷體" pitchFamily="65" charset="-120"/>
                <a:cs typeface="Times New Roman" pitchFamily="18" charset="0"/>
              </a:rPr>
              <a:t>Mainland China, Japan and Korea to launch 1st round of FTA talks in early 2013. </a:t>
            </a:r>
            <a:endParaRPr lang="zh-TW" altLang="en-US" sz="1400" dirty="0">
              <a:solidFill>
                <a:srgbClr val="002060"/>
              </a:solidFill>
              <a:latin typeface="Times New Roman" pitchFamily="18" charset="0"/>
              <a:ea typeface="標楷體" pitchFamily="65" charset="-120"/>
              <a:cs typeface="Times New Roman" pitchFamily="18" charset="0"/>
            </a:endParaRPr>
          </a:p>
        </p:txBody>
      </p:sp>
      <p:sp>
        <p:nvSpPr>
          <p:cNvPr id="45" name="AutoShape 7"/>
          <p:cNvSpPr>
            <a:spLocks noChangeArrowheads="1"/>
          </p:cNvSpPr>
          <p:nvPr/>
        </p:nvSpPr>
        <p:spPr bwMode="auto">
          <a:xfrm>
            <a:off x="2660650" y="836613"/>
            <a:ext cx="6054725" cy="1008062"/>
          </a:xfrm>
          <a:prstGeom prst="roundRect">
            <a:avLst>
              <a:gd name="adj" fmla="val 16667"/>
            </a:avLst>
          </a:prstGeom>
          <a:gradFill rotWithShape="1">
            <a:gsLst>
              <a:gs pos="0">
                <a:srgbClr val="FFFF7B"/>
              </a:gs>
              <a:gs pos="50000">
                <a:schemeClr val="bg1"/>
              </a:gs>
              <a:gs pos="100000">
                <a:srgbClr val="FFFF7B"/>
              </a:gs>
            </a:gsLst>
            <a:lin ang="18900000" scaled="1"/>
          </a:gradFill>
          <a:ln>
            <a:noFill/>
          </a:ln>
          <a:effectLst/>
          <a:scene3d>
            <a:camera prst="legacyObliqueTopRight"/>
            <a:lightRig rig="legacyFlat3" dir="b"/>
          </a:scene3d>
          <a:sp3d extrusionH="430200" prstMaterial="legacyMatte">
            <a:bevelT w="13500" h="13500" prst="angle"/>
            <a:bevelB w="13500" h="13500" prst="angle"/>
            <a:extrusionClr>
              <a:srgbClr val="FFFF7B"/>
            </a:extrusionClr>
          </a:sp3d>
          <a:extLst>
            <a:ext uri="{91240B29-F687-4F45-9708-019B960494DF}">
              <a14:hiddenLine xmlns:a14="http://schemas.microsoft.com/office/drawing/2010/main" w="9525" algn="ctr">
                <a:no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flatTx/>
          </a:bodyPr>
          <a:lstStyle/>
          <a:p>
            <a:pPr marL="173038" indent="-173038" algn="just">
              <a:lnSpc>
                <a:spcPts val="1800"/>
              </a:lnSpc>
              <a:buClr>
                <a:srgbClr val="800000"/>
              </a:buClr>
              <a:buSzPct val="75000"/>
              <a:buFont typeface="Wingdings" pitchFamily="2" charset="2"/>
              <a:buChar char="n"/>
              <a:defRPr/>
            </a:pPr>
            <a:r>
              <a:rPr lang="en-US" altLang="zh-TW" sz="1400" dirty="0">
                <a:solidFill>
                  <a:srgbClr val="002060"/>
                </a:solidFill>
                <a:latin typeface="Times New Roman" pitchFamily="18" charset="0"/>
                <a:ea typeface="標楷體" pitchFamily="65" charset="-120"/>
                <a:cs typeface="Times New Roman" pitchFamily="18" charset="0"/>
              </a:rPr>
              <a:t>Accelerating urbanization and industrialization, spurring consumer market demand, and pushing up global economic growth. </a:t>
            </a:r>
          </a:p>
          <a:p>
            <a:pPr marL="173038" indent="-173038" algn="just">
              <a:lnSpc>
                <a:spcPts val="1800"/>
              </a:lnSpc>
              <a:buClr>
                <a:srgbClr val="800000"/>
              </a:buClr>
              <a:buSzPct val="75000"/>
              <a:buFont typeface="Wingdings" pitchFamily="2" charset="2"/>
              <a:buChar char="n"/>
              <a:defRPr/>
            </a:pPr>
            <a:r>
              <a:rPr lang="en-US" altLang="zh-TW" sz="1400" dirty="0">
                <a:solidFill>
                  <a:srgbClr val="002060"/>
                </a:solidFill>
                <a:latin typeface="Times New Roman" pitchFamily="18" charset="0"/>
                <a:ea typeface="標楷體" pitchFamily="65" charset="-120"/>
                <a:cs typeface="Times New Roman" pitchFamily="18" charset="0"/>
              </a:rPr>
              <a:t>Emerging economy MNCs actively positioning globally, and rising as world-class enterprises. </a:t>
            </a:r>
            <a:endParaRPr lang="zh-TW" altLang="en-US" sz="1400" dirty="0">
              <a:solidFill>
                <a:srgbClr val="002060"/>
              </a:solidFill>
              <a:latin typeface="Times New Roman" pitchFamily="18" charset="0"/>
              <a:ea typeface="標楷體" pitchFamily="65" charset="-120"/>
              <a:cs typeface="Times New Roman" pitchFamily="18" charset="0"/>
            </a:endParaRPr>
          </a:p>
        </p:txBody>
      </p:sp>
      <p:sp>
        <p:nvSpPr>
          <p:cNvPr id="8200" name="AutoShape 13"/>
          <p:cNvSpPr>
            <a:spLocks noChangeArrowheads="1"/>
          </p:cNvSpPr>
          <p:nvPr/>
        </p:nvSpPr>
        <p:spPr bwMode="auto">
          <a:xfrm>
            <a:off x="227013" y="5695950"/>
            <a:ext cx="2439987" cy="779463"/>
          </a:xfrm>
          <a:prstGeom prst="homePlate">
            <a:avLst>
              <a:gd name="adj" fmla="val 90490"/>
            </a:avLst>
          </a:prstGeom>
          <a:gradFill rotWithShape="1">
            <a:gsLst>
              <a:gs pos="0">
                <a:schemeClr val="bg1"/>
              </a:gs>
              <a:gs pos="100000">
                <a:srgbClr val="B7DBFF"/>
              </a:gs>
            </a:gsLst>
            <a:path path="shape">
              <a:fillToRect l="50000" t="50000" r="50000" b="50000"/>
            </a:path>
          </a:gra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B7DBFF"/>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flatTx/>
          </a:bodyPr>
          <a:lstStyle/>
          <a:p>
            <a:pPr algn="ctr">
              <a:lnSpc>
                <a:spcPts val="1800"/>
              </a:lnSpc>
            </a:pPr>
            <a:r>
              <a:rPr lang="en-US" altLang="zh-TW" sz="1400">
                <a:solidFill>
                  <a:srgbClr val="800000"/>
                </a:solidFill>
                <a:latin typeface="Times New Roman" pitchFamily="18" charset="0"/>
                <a:ea typeface="標楷體" pitchFamily="65" charset="-120"/>
              </a:rPr>
              <a:t>Challenges and business opportunities of the green economy</a:t>
            </a:r>
            <a:endParaRPr lang="zh-TW" altLang="en-US" sz="2000">
              <a:solidFill>
                <a:srgbClr val="800000"/>
              </a:solidFill>
              <a:latin typeface="Times New Roman" pitchFamily="18" charset="0"/>
              <a:ea typeface="標楷體" pitchFamily="65" charset="-120"/>
            </a:endParaRPr>
          </a:p>
        </p:txBody>
      </p:sp>
      <p:sp>
        <p:nvSpPr>
          <p:cNvPr id="8201" name="AutoShape 13"/>
          <p:cNvSpPr>
            <a:spLocks noChangeArrowheads="1"/>
          </p:cNvSpPr>
          <p:nvPr/>
        </p:nvSpPr>
        <p:spPr bwMode="auto">
          <a:xfrm>
            <a:off x="222250" y="4519613"/>
            <a:ext cx="2441575" cy="720725"/>
          </a:xfrm>
          <a:prstGeom prst="homePlate">
            <a:avLst>
              <a:gd name="adj" fmla="val 90636"/>
            </a:avLst>
          </a:prstGeom>
          <a:gradFill rotWithShape="1">
            <a:gsLst>
              <a:gs pos="0">
                <a:schemeClr val="bg1"/>
              </a:gs>
              <a:gs pos="100000">
                <a:srgbClr val="B7DBFF"/>
              </a:gs>
            </a:gsLst>
            <a:path path="shape">
              <a:fillToRect l="50000" t="50000" r="50000" b="50000"/>
            </a:path>
          </a:gra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B7DBFF"/>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flatTx/>
          </a:bodyPr>
          <a:lstStyle/>
          <a:p>
            <a:pPr algn="ctr">
              <a:lnSpc>
                <a:spcPts val="1800"/>
              </a:lnSpc>
            </a:pPr>
            <a:r>
              <a:rPr lang="en-US" altLang="zh-TW" sz="1400">
                <a:solidFill>
                  <a:srgbClr val="800000"/>
                </a:solidFill>
                <a:latin typeface="Times New Roman" pitchFamily="18" charset="0"/>
                <a:ea typeface="標楷體" pitchFamily="65" charset="-120"/>
              </a:rPr>
              <a:t>Population structure aging</a:t>
            </a:r>
            <a:endParaRPr lang="zh-TW" altLang="en-US" sz="1400">
              <a:solidFill>
                <a:srgbClr val="800000"/>
              </a:solidFill>
              <a:latin typeface="Times New Roman" pitchFamily="18" charset="0"/>
              <a:ea typeface="標楷體" pitchFamily="65" charset="-120"/>
            </a:endParaRPr>
          </a:p>
        </p:txBody>
      </p:sp>
      <p:sp>
        <p:nvSpPr>
          <p:cNvPr id="8202" name="AutoShape 12"/>
          <p:cNvSpPr>
            <a:spLocks noChangeArrowheads="1"/>
          </p:cNvSpPr>
          <p:nvPr/>
        </p:nvSpPr>
        <p:spPr bwMode="auto">
          <a:xfrm>
            <a:off x="222250" y="2678113"/>
            <a:ext cx="2441575" cy="922337"/>
          </a:xfrm>
          <a:prstGeom prst="homePlate">
            <a:avLst>
              <a:gd name="adj" fmla="val 90629"/>
            </a:avLst>
          </a:prstGeom>
          <a:gradFill rotWithShape="1">
            <a:gsLst>
              <a:gs pos="0">
                <a:schemeClr val="bg1"/>
              </a:gs>
              <a:gs pos="100000">
                <a:srgbClr val="B7DBFF"/>
              </a:gs>
            </a:gsLst>
            <a:path path="shape">
              <a:fillToRect l="50000" t="50000" r="50000" b="50000"/>
            </a:path>
          </a:gra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B7DBFF"/>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flatTx/>
          </a:bodyPr>
          <a:lstStyle/>
          <a:p>
            <a:pPr algn="ctr">
              <a:lnSpc>
                <a:spcPts val="1600"/>
              </a:lnSpc>
            </a:pPr>
            <a:r>
              <a:rPr lang="en-US" altLang="zh-TW" sz="1400">
                <a:solidFill>
                  <a:srgbClr val="800000"/>
                </a:solidFill>
                <a:latin typeface="Times New Roman" pitchFamily="18" charset="0"/>
                <a:ea typeface="標楷體" pitchFamily="65" charset="-120"/>
              </a:rPr>
              <a:t>Asia-Pacific systematized economic and trade integration speeding up</a:t>
            </a:r>
            <a:endParaRPr lang="zh-TW" altLang="en-US" sz="2000">
              <a:solidFill>
                <a:srgbClr val="800000"/>
              </a:solidFill>
              <a:latin typeface="Times New Roman" pitchFamily="18" charset="0"/>
              <a:ea typeface="標楷體" pitchFamily="65" charset="-120"/>
            </a:endParaRPr>
          </a:p>
        </p:txBody>
      </p:sp>
      <p:sp>
        <p:nvSpPr>
          <p:cNvPr id="8203" name="AutoShape 12"/>
          <p:cNvSpPr>
            <a:spLocks noChangeArrowheads="1"/>
          </p:cNvSpPr>
          <p:nvPr/>
        </p:nvSpPr>
        <p:spPr bwMode="auto">
          <a:xfrm>
            <a:off x="230188" y="920750"/>
            <a:ext cx="2439987" cy="922338"/>
          </a:xfrm>
          <a:prstGeom prst="homePlate">
            <a:avLst>
              <a:gd name="adj" fmla="val 90410"/>
            </a:avLst>
          </a:prstGeom>
          <a:gradFill rotWithShape="1">
            <a:gsLst>
              <a:gs pos="0">
                <a:schemeClr val="bg1"/>
              </a:gs>
              <a:gs pos="100000">
                <a:srgbClr val="B7DBFF"/>
              </a:gs>
            </a:gsLst>
            <a:path path="shape">
              <a:fillToRect l="50000" t="50000" r="50000" b="50000"/>
            </a:path>
          </a:gra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B7DBFF"/>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flatTx/>
          </a:bodyPr>
          <a:lstStyle/>
          <a:p>
            <a:pPr algn="ctr">
              <a:lnSpc>
                <a:spcPts val="1600"/>
              </a:lnSpc>
            </a:pPr>
            <a:r>
              <a:rPr lang="en-US" altLang="zh-TW" sz="1400">
                <a:solidFill>
                  <a:srgbClr val="800000"/>
                </a:solidFill>
                <a:latin typeface="Times New Roman" pitchFamily="18" charset="0"/>
                <a:ea typeface="標楷體" pitchFamily="65" charset="-120"/>
              </a:rPr>
              <a:t>Economic power of emerging economies continuously increasing</a:t>
            </a: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
          <p:cNvSpPr>
            <a:spLocks noChangeArrowheads="1"/>
          </p:cNvSpPr>
          <p:nvPr/>
        </p:nvSpPr>
        <p:spPr bwMode="auto">
          <a:xfrm>
            <a:off x="117230" y="154739"/>
            <a:ext cx="6049963" cy="410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1" tIns="45711" rIns="91421" bIns="45711">
            <a:spAutoFit/>
          </a:bodyPr>
          <a:lstStyle/>
          <a:p>
            <a:pPr marL="174625" indent="-174625">
              <a:lnSpc>
                <a:spcPct val="90000"/>
              </a:lnSpc>
              <a:buClr>
                <a:srgbClr val="006600"/>
              </a:buClr>
              <a:tabLst>
                <a:tab pos="609600" algn="l"/>
                <a:tab pos="1219200" algn="l"/>
                <a:tab pos="1828800" algn="l"/>
                <a:tab pos="2438400" algn="l"/>
                <a:tab pos="3048000" algn="l"/>
                <a:tab pos="3657600" algn="l"/>
              </a:tabLst>
            </a:pPr>
            <a:r>
              <a:rPr lang="en-US" altLang="zh-TW" sz="2300" dirty="0">
                <a:solidFill>
                  <a:srgbClr val="000099"/>
                </a:solidFill>
                <a:latin typeface="Times New Roman" pitchFamily="18" charset="0"/>
                <a:ea typeface="標楷體" pitchFamily="65" charset="-120"/>
                <a:cs typeface="Times New Roman" pitchFamily="18" charset="0"/>
              </a:rPr>
              <a:t>2. Grasping Internal Issues</a:t>
            </a:r>
            <a:endParaRPr lang="zh-TW" altLang="en-US" sz="2300" dirty="0">
              <a:solidFill>
                <a:srgbClr val="000099"/>
              </a:solidFill>
              <a:latin typeface="Times New Roman" pitchFamily="18" charset="0"/>
              <a:ea typeface="標楷體" pitchFamily="65" charset="-120"/>
              <a:cs typeface="Times New Roman" pitchFamily="18" charset="0"/>
            </a:endParaRPr>
          </a:p>
        </p:txBody>
      </p:sp>
      <p:sp>
        <p:nvSpPr>
          <p:cNvPr id="23" name="投影片編號版面配置區 6"/>
          <p:cNvSpPr txBox="1">
            <a:spLocks noGrp="1"/>
          </p:cNvSpPr>
          <p:nvPr/>
        </p:nvSpPr>
        <p:spPr bwMode="auto">
          <a:xfrm>
            <a:off x="6997700" y="65246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defRPr/>
            </a:pPr>
            <a:fld id="{94BC0D11-C3BF-47F5-B011-3A7B7EE30E05}" type="slidenum">
              <a:rPr lang="en-US" altLang="zh-TW" sz="1400" b="0">
                <a:solidFill>
                  <a:srgbClr val="000000"/>
                </a:solidFill>
                <a:latin typeface="Times New Roman" pitchFamily="18" charset="0"/>
                <a:ea typeface="+mn-ea"/>
                <a:cs typeface="Times New Roman" pitchFamily="18" charset="0"/>
              </a:rPr>
              <a:pPr algn="r">
                <a:defRPr/>
              </a:pPr>
              <a:t>7</a:t>
            </a:fld>
            <a:endParaRPr lang="en-US" altLang="zh-TW" sz="1400" b="0" dirty="0">
              <a:solidFill>
                <a:srgbClr val="000000"/>
              </a:solidFill>
              <a:latin typeface="Times New Roman" pitchFamily="18" charset="0"/>
              <a:ea typeface="+mn-ea"/>
              <a:cs typeface="Times New Roman" pitchFamily="18" charset="0"/>
            </a:endParaRPr>
          </a:p>
        </p:txBody>
      </p:sp>
      <p:sp>
        <p:nvSpPr>
          <p:cNvPr id="9220" name="AutoShape 3"/>
          <p:cNvSpPr>
            <a:spLocks noChangeArrowheads="1"/>
          </p:cNvSpPr>
          <p:nvPr/>
        </p:nvSpPr>
        <p:spPr bwMode="auto">
          <a:xfrm>
            <a:off x="338138" y="908050"/>
            <a:ext cx="1690687" cy="792163"/>
          </a:xfrm>
          <a:prstGeom prst="roundRect">
            <a:avLst>
              <a:gd name="adj" fmla="val 16667"/>
            </a:avLst>
          </a:prstGeom>
          <a:gradFill rotWithShape="1">
            <a:gsLst>
              <a:gs pos="0">
                <a:srgbClr val="FFFFFF"/>
              </a:gs>
              <a:gs pos="100000">
                <a:srgbClr val="FFFF75"/>
              </a:gs>
            </a:gsLst>
            <a:path path="shape">
              <a:fillToRect l="50000" t="50000" r="50000" b="50000"/>
            </a:path>
          </a:gradFill>
          <a:ln w="19050" algn="ctr">
            <a:solidFill>
              <a:srgbClr val="FF6600"/>
            </a:solidFill>
            <a:round/>
            <a:headEnd/>
            <a:tailEnd/>
          </a:ln>
          <a:effectLst>
            <a:outerShdw dist="107763" dir="2700000" algn="ctr" rotWithShape="0">
              <a:schemeClr val="bg2">
                <a:alpha val="50000"/>
              </a:schemeClr>
            </a:outerShdw>
          </a:effectLst>
        </p:spPr>
        <p:txBody>
          <a:bodyPr lIns="36000" tIns="36000" rIns="36000" bIns="108000" anchor="ctr">
            <a:spAutoFit/>
          </a:bodyPr>
          <a:lstStyle/>
          <a:p>
            <a:pPr algn="ctr">
              <a:buFont typeface="Wingdings" pitchFamily="2" charset="2"/>
              <a:buNone/>
            </a:pPr>
            <a:r>
              <a:rPr lang="en-US" altLang="zh-TW" sz="1400">
                <a:solidFill>
                  <a:srgbClr val="800000"/>
                </a:solidFill>
                <a:latin typeface="Times New Roman" pitchFamily="18" charset="0"/>
                <a:ea typeface="標楷體" pitchFamily="65" charset="-120"/>
                <a:cs typeface="Times New Roman" pitchFamily="18" charset="0"/>
              </a:rPr>
              <a:t>Need to raise economic growth vitality</a:t>
            </a:r>
            <a:endParaRPr lang="zh-TW" altLang="en-US" sz="1400">
              <a:solidFill>
                <a:srgbClr val="800000"/>
              </a:solidFill>
              <a:latin typeface="Times New Roman" pitchFamily="18" charset="0"/>
              <a:ea typeface="標楷體" pitchFamily="65" charset="-120"/>
              <a:cs typeface="Times New Roman" pitchFamily="18" charset="0"/>
            </a:endParaRPr>
          </a:p>
        </p:txBody>
      </p:sp>
      <p:sp>
        <p:nvSpPr>
          <p:cNvPr id="9221" name="AutoShape 4"/>
          <p:cNvSpPr>
            <a:spLocks noChangeArrowheads="1"/>
          </p:cNvSpPr>
          <p:nvPr/>
        </p:nvSpPr>
        <p:spPr bwMode="auto">
          <a:xfrm>
            <a:off x="323850" y="2381250"/>
            <a:ext cx="1692275" cy="790575"/>
          </a:xfrm>
          <a:prstGeom prst="roundRect">
            <a:avLst>
              <a:gd name="adj" fmla="val 16667"/>
            </a:avLst>
          </a:prstGeom>
          <a:gradFill rotWithShape="1">
            <a:gsLst>
              <a:gs pos="0">
                <a:srgbClr val="FFFFFF"/>
              </a:gs>
              <a:gs pos="100000">
                <a:srgbClr val="FFFF75"/>
              </a:gs>
            </a:gsLst>
            <a:path path="shape">
              <a:fillToRect l="50000" t="50000" r="50000" b="50000"/>
            </a:path>
          </a:gradFill>
          <a:ln w="19050" algn="ctr">
            <a:solidFill>
              <a:srgbClr val="FF6600"/>
            </a:solidFill>
            <a:round/>
            <a:headEnd/>
            <a:tailEnd/>
          </a:ln>
          <a:effectLst>
            <a:outerShdw dist="107763" dir="2700000" algn="ctr" rotWithShape="0">
              <a:schemeClr val="bg2">
                <a:alpha val="50000"/>
              </a:schemeClr>
            </a:outerShdw>
          </a:effectLst>
        </p:spPr>
        <p:txBody>
          <a:bodyPr lIns="36000" tIns="36000" rIns="36000" bIns="108000" anchor="ctr">
            <a:spAutoFit/>
          </a:bodyPr>
          <a:lstStyle/>
          <a:p>
            <a:pPr algn="ctr">
              <a:buFont typeface="Wingdings" pitchFamily="2" charset="2"/>
              <a:buNone/>
            </a:pPr>
            <a:r>
              <a:rPr lang="en-US" altLang="zh-TW" sz="1400">
                <a:solidFill>
                  <a:srgbClr val="800000"/>
                </a:solidFill>
                <a:latin typeface="Times New Roman" pitchFamily="18" charset="0"/>
                <a:ea typeface="標楷體" pitchFamily="65" charset="-120"/>
                <a:cs typeface="Times New Roman" pitchFamily="18" charset="0"/>
              </a:rPr>
              <a:t>Need to transform and upgrade the industrial structure</a:t>
            </a:r>
            <a:endParaRPr lang="zh-TW" altLang="en-US" sz="2000">
              <a:solidFill>
                <a:srgbClr val="800000"/>
              </a:solidFill>
              <a:latin typeface="Times New Roman" pitchFamily="18" charset="0"/>
              <a:ea typeface="標楷體" pitchFamily="65" charset="-120"/>
              <a:cs typeface="Times New Roman" pitchFamily="18" charset="0"/>
            </a:endParaRPr>
          </a:p>
        </p:txBody>
      </p:sp>
      <p:sp>
        <p:nvSpPr>
          <p:cNvPr id="9222" name="AutoShape 5"/>
          <p:cNvSpPr>
            <a:spLocks noChangeArrowheads="1"/>
          </p:cNvSpPr>
          <p:nvPr/>
        </p:nvSpPr>
        <p:spPr bwMode="auto">
          <a:xfrm>
            <a:off x="342900" y="3573463"/>
            <a:ext cx="1692275" cy="792162"/>
          </a:xfrm>
          <a:prstGeom prst="roundRect">
            <a:avLst>
              <a:gd name="adj" fmla="val 16667"/>
            </a:avLst>
          </a:prstGeom>
          <a:gradFill rotWithShape="1">
            <a:gsLst>
              <a:gs pos="0">
                <a:srgbClr val="FFFFFF"/>
              </a:gs>
              <a:gs pos="100000">
                <a:srgbClr val="FFFF75"/>
              </a:gs>
            </a:gsLst>
            <a:path path="shape">
              <a:fillToRect l="50000" t="50000" r="50000" b="50000"/>
            </a:path>
          </a:gradFill>
          <a:ln w="19050" algn="ctr">
            <a:solidFill>
              <a:srgbClr val="FF6600"/>
            </a:solidFill>
            <a:round/>
            <a:headEnd/>
            <a:tailEnd/>
          </a:ln>
          <a:effectLst>
            <a:outerShdw dist="107763" dir="2700000" algn="ctr" rotWithShape="0">
              <a:schemeClr val="bg2">
                <a:alpha val="50000"/>
              </a:schemeClr>
            </a:outerShdw>
          </a:effectLst>
        </p:spPr>
        <p:txBody>
          <a:bodyPr lIns="36000" tIns="36000" rIns="36000" bIns="108000" anchor="ctr">
            <a:spAutoFit/>
          </a:bodyPr>
          <a:lstStyle/>
          <a:p>
            <a:pPr algn="ctr">
              <a:buFont typeface="Wingdings" pitchFamily="2" charset="2"/>
              <a:buNone/>
            </a:pPr>
            <a:r>
              <a:rPr lang="en-US" altLang="zh-TW" sz="1400">
                <a:solidFill>
                  <a:srgbClr val="800000"/>
                </a:solidFill>
                <a:latin typeface="Times New Roman" pitchFamily="18" charset="0"/>
                <a:ea typeface="標楷體" pitchFamily="65" charset="-120"/>
                <a:cs typeface="Times New Roman" pitchFamily="18" charset="0"/>
              </a:rPr>
              <a:t>Need to create employment opportunities</a:t>
            </a:r>
            <a:endParaRPr lang="zh-TW" altLang="en-US" sz="2000">
              <a:solidFill>
                <a:srgbClr val="800000"/>
              </a:solidFill>
              <a:latin typeface="Times New Roman" pitchFamily="18" charset="0"/>
              <a:ea typeface="標楷體" pitchFamily="65" charset="-120"/>
              <a:cs typeface="Times New Roman" pitchFamily="18" charset="0"/>
            </a:endParaRPr>
          </a:p>
        </p:txBody>
      </p:sp>
      <p:sp>
        <p:nvSpPr>
          <p:cNvPr id="9223" name="AutoShape 6"/>
          <p:cNvSpPr>
            <a:spLocks noChangeArrowheads="1"/>
          </p:cNvSpPr>
          <p:nvPr/>
        </p:nvSpPr>
        <p:spPr bwMode="auto">
          <a:xfrm>
            <a:off x="361950" y="4652963"/>
            <a:ext cx="1692275" cy="792162"/>
          </a:xfrm>
          <a:prstGeom prst="roundRect">
            <a:avLst>
              <a:gd name="adj" fmla="val 16667"/>
            </a:avLst>
          </a:prstGeom>
          <a:gradFill rotWithShape="1">
            <a:gsLst>
              <a:gs pos="0">
                <a:srgbClr val="FFFFFF"/>
              </a:gs>
              <a:gs pos="100000">
                <a:srgbClr val="FFFF75"/>
              </a:gs>
            </a:gsLst>
            <a:path path="shape">
              <a:fillToRect l="50000" t="50000" r="50000" b="50000"/>
            </a:path>
          </a:gradFill>
          <a:ln w="19050" algn="ctr">
            <a:solidFill>
              <a:srgbClr val="FF6600"/>
            </a:solidFill>
            <a:round/>
            <a:headEnd/>
            <a:tailEnd/>
          </a:ln>
          <a:effectLst>
            <a:outerShdw dist="107763" dir="2700000" algn="ctr" rotWithShape="0">
              <a:schemeClr val="bg2">
                <a:alpha val="50000"/>
              </a:schemeClr>
            </a:outerShdw>
          </a:effectLst>
        </p:spPr>
        <p:txBody>
          <a:bodyPr lIns="36000" tIns="36000" rIns="36000" bIns="108000" anchor="ctr">
            <a:spAutoFit/>
          </a:bodyPr>
          <a:lstStyle/>
          <a:p>
            <a:pPr algn="ctr">
              <a:buFont typeface="Wingdings" pitchFamily="2" charset="2"/>
              <a:buNone/>
            </a:pPr>
            <a:r>
              <a:rPr lang="en-US" altLang="zh-TW" sz="1400">
                <a:solidFill>
                  <a:srgbClr val="800000"/>
                </a:solidFill>
                <a:latin typeface="Times New Roman" pitchFamily="18" charset="0"/>
                <a:ea typeface="標楷體" pitchFamily="65" charset="-120"/>
                <a:cs typeface="Times New Roman" pitchFamily="18" charset="0"/>
              </a:rPr>
              <a:t>Need to improve income distribution</a:t>
            </a:r>
            <a:endParaRPr lang="zh-TW" altLang="en-US" sz="1400">
              <a:solidFill>
                <a:srgbClr val="800000"/>
              </a:solidFill>
              <a:latin typeface="Times New Roman" pitchFamily="18" charset="0"/>
              <a:ea typeface="標楷體" pitchFamily="65" charset="-120"/>
              <a:cs typeface="Times New Roman" pitchFamily="18" charset="0"/>
            </a:endParaRPr>
          </a:p>
        </p:txBody>
      </p:sp>
      <p:sp>
        <p:nvSpPr>
          <p:cNvPr id="9224" name="AutoShape 7"/>
          <p:cNvSpPr>
            <a:spLocks noChangeArrowheads="1"/>
          </p:cNvSpPr>
          <p:nvPr/>
        </p:nvSpPr>
        <p:spPr bwMode="auto">
          <a:xfrm>
            <a:off x="344488" y="5732463"/>
            <a:ext cx="1692275" cy="792162"/>
          </a:xfrm>
          <a:prstGeom prst="roundRect">
            <a:avLst>
              <a:gd name="adj" fmla="val 16667"/>
            </a:avLst>
          </a:prstGeom>
          <a:gradFill rotWithShape="1">
            <a:gsLst>
              <a:gs pos="0">
                <a:srgbClr val="FFFFFF"/>
              </a:gs>
              <a:gs pos="100000">
                <a:srgbClr val="FFFF75"/>
              </a:gs>
            </a:gsLst>
            <a:path path="shape">
              <a:fillToRect l="50000" t="50000" r="50000" b="50000"/>
            </a:path>
          </a:gradFill>
          <a:ln w="19050" algn="ctr">
            <a:solidFill>
              <a:srgbClr val="FF6600"/>
            </a:solidFill>
            <a:round/>
            <a:headEnd/>
            <a:tailEnd/>
          </a:ln>
          <a:effectLst>
            <a:outerShdw dist="107763" dir="2700000" algn="ctr" rotWithShape="0">
              <a:schemeClr val="bg2">
                <a:alpha val="50000"/>
              </a:schemeClr>
            </a:outerShdw>
          </a:effectLst>
        </p:spPr>
        <p:txBody>
          <a:bodyPr lIns="36000" tIns="36000" rIns="36000" bIns="108000" anchor="ctr">
            <a:spAutoFit/>
          </a:bodyPr>
          <a:lstStyle/>
          <a:p>
            <a:pPr algn="ctr">
              <a:buFont typeface="Wingdings" pitchFamily="2" charset="2"/>
              <a:buNone/>
            </a:pPr>
            <a:r>
              <a:rPr lang="en-US" altLang="zh-TW" sz="1400">
                <a:solidFill>
                  <a:srgbClr val="800000"/>
                </a:solidFill>
                <a:latin typeface="Times New Roman" pitchFamily="18" charset="0"/>
                <a:ea typeface="標楷體" pitchFamily="65" charset="-120"/>
                <a:cs typeface="Times New Roman" pitchFamily="18" charset="0"/>
              </a:rPr>
              <a:t>Need to strengthen environmental governance</a:t>
            </a:r>
            <a:endParaRPr lang="zh-TW" altLang="en-US" sz="1400">
              <a:solidFill>
                <a:srgbClr val="800000"/>
              </a:solidFill>
              <a:latin typeface="Times New Roman" pitchFamily="18" charset="0"/>
              <a:ea typeface="標楷體" pitchFamily="65" charset="-120"/>
              <a:cs typeface="Times New Roman" pitchFamily="18" charset="0"/>
            </a:endParaRPr>
          </a:p>
        </p:txBody>
      </p:sp>
      <p:sp>
        <p:nvSpPr>
          <p:cNvPr id="9225" name="AutoShape 8"/>
          <p:cNvSpPr>
            <a:spLocks noChangeArrowheads="1"/>
          </p:cNvSpPr>
          <p:nvPr/>
        </p:nvSpPr>
        <p:spPr bwMode="auto">
          <a:xfrm>
            <a:off x="2705100" y="620713"/>
            <a:ext cx="5970588" cy="1431925"/>
          </a:xfrm>
          <a:prstGeom prst="roundRect">
            <a:avLst>
              <a:gd name="adj" fmla="val 8366"/>
            </a:avLst>
          </a:prstGeom>
          <a:gradFill rotWithShape="1">
            <a:gsLst>
              <a:gs pos="0">
                <a:srgbClr val="BDEFEE"/>
              </a:gs>
              <a:gs pos="50000">
                <a:srgbClr val="FFFFFF"/>
              </a:gs>
              <a:gs pos="100000">
                <a:srgbClr val="BDEFEE"/>
              </a:gs>
            </a:gsLst>
            <a:lin ang="5400000" scaled="1"/>
          </a:gradFill>
          <a:ln w="19050" algn="ctr">
            <a:solidFill>
              <a:srgbClr val="C0C0C0"/>
            </a:solidFill>
            <a:round/>
            <a:headEnd/>
            <a:tailEnd/>
          </a:ln>
          <a:effectLst>
            <a:outerShdw dist="107763" dir="2700000" algn="ctr" rotWithShape="0">
              <a:schemeClr val="bg2">
                <a:alpha val="50000"/>
              </a:schemeClr>
            </a:outerShdw>
          </a:effectLst>
        </p:spPr>
        <p:txBody>
          <a:bodyPr tIns="36000" bIns="36000" anchor="ctr">
            <a:spAutoFit/>
          </a:bodyPr>
          <a:lstStyle/>
          <a:p>
            <a:pPr marL="177800" indent="-177800" algn="just">
              <a:spcBef>
                <a:spcPct val="20000"/>
              </a:spcBef>
              <a:buClr>
                <a:srgbClr val="24327A"/>
              </a:buClr>
              <a:buFont typeface="Wingdings" pitchFamily="2" charset="2"/>
              <a:buBlip>
                <a:blip r:embed="rId2"/>
              </a:buBlip>
              <a:tabLst>
                <a:tab pos="2159000" algn="l"/>
              </a:tabLst>
            </a:pPr>
            <a:r>
              <a:rPr kumimoji="0" lang="en-US" altLang="zh-TW" sz="1400">
                <a:solidFill>
                  <a:srgbClr val="000099"/>
                </a:solidFill>
                <a:latin typeface="Times New Roman" pitchFamily="18" charset="0"/>
                <a:ea typeface="標楷體" pitchFamily="65" charset="-120"/>
                <a:cs typeface="Times New Roman" pitchFamily="18" charset="0"/>
              </a:rPr>
              <a:t>Exports provide the main driving force of growth, with comparatively inadequate propulsion coming from consumption and investment. Export markets are over-concentrated in mainland China, and export products over-concentrated in intermediate goods. Terms of trade are continuously deteriorating, causing real income growth to lag below economic growth.</a:t>
            </a:r>
            <a:endParaRPr kumimoji="0" lang="en-US" altLang="zh-TW" sz="2000">
              <a:solidFill>
                <a:srgbClr val="000099"/>
              </a:solidFill>
              <a:latin typeface="Times New Roman" pitchFamily="18" charset="0"/>
              <a:ea typeface="標楷體" pitchFamily="65" charset="-120"/>
              <a:cs typeface="Times New Roman" pitchFamily="18" charset="0"/>
            </a:endParaRPr>
          </a:p>
        </p:txBody>
      </p:sp>
      <p:sp>
        <p:nvSpPr>
          <p:cNvPr id="9226" name="AutoShape 9"/>
          <p:cNvSpPr>
            <a:spLocks noChangeArrowheads="1"/>
          </p:cNvSpPr>
          <p:nvPr/>
        </p:nvSpPr>
        <p:spPr bwMode="auto">
          <a:xfrm>
            <a:off x="2722563" y="5738813"/>
            <a:ext cx="5969000" cy="754062"/>
          </a:xfrm>
          <a:prstGeom prst="roundRect">
            <a:avLst>
              <a:gd name="adj" fmla="val 8366"/>
            </a:avLst>
          </a:prstGeom>
          <a:gradFill rotWithShape="1">
            <a:gsLst>
              <a:gs pos="0">
                <a:srgbClr val="BDEFEE"/>
              </a:gs>
              <a:gs pos="50000">
                <a:srgbClr val="FFFFFF"/>
              </a:gs>
              <a:gs pos="100000">
                <a:srgbClr val="BDEFEE"/>
              </a:gs>
            </a:gsLst>
            <a:lin ang="5400000" scaled="1"/>
          </a:gradFill>
          <a:ln w="19050" algn="ctr">
            <a:solidFill>
              <a:srgbClr val="C0C0C0"/>
            </a:solidFill>
            <a:round/>
            <a:headEnd/>
            <a:tailEnd/>
          </a:ln>
          <a:effectLst>
            <a:outerShdw dist="107763" dir="2700000" algn="ctr" rotWithShape="0">
              <a:schemeClr val="bg2">
                <a:alpha val="50000"/>
              </a:schemeClr>
            </a:outerShdw>
          </a:effectLst>
        </p:spPr>
        <p:txBody>
          <a:bodyPr tIns="36000" bIns="36000" anchor="ctr">
            <a:spAutoFit/>
          </a:bodyPr>
          <a:lstStyle/>
          <a:p>
            <a:pPr marL="177800" indent="-177800" algn="just">
              <a:spcBef>
                <a:spcPct val="20000"/>
              </a:spcBef>
              <a:buClr>
                <a:srgbClr val="24327A"/>
              </a:buClr>
              <a:buFont typeface="Wingdings" pitchFamily="2" charset="2"/>
              <a:buBlip>
                <a:blip r:embed="rId2"/>
              </a:buBlip>
              <a:tabLst>
                <a:tab pos="2159000" algn="l"/>
              </a:tabLst>
            </a:pPr>
            <a:r>
              <a:rPr kumimoji="0" lang="en-US" altLang="zh-TW" sz="1400">
                <a:solidFill>
                  <a:srgbClr val="000099"/>
                </a:solidFill>
                <a:latin typeface="Times New Roman" pitchFamily="18" charset="0"/>
                <a:ea typeface="標楷體" pitchFamily="65" charset="-120"/>
                <a:cs typeface="Times New Roman" pitchFamily="18" charset="0"/>
              </a:rPr>
              <a:t>Although the results of energy saving and carbon reduction are gradually improving, per capita CO</a:t>
            </a:r>
            <a:r>
              <a:rPr kumimoji="0" lang="en-US" altLang="zh-TW" sz="1400" baseline="-25000">
                <a:solidFill>
                  <a:srgbClr val="000099"/>
                </a:solidFill>
                <a:latin typeface="Times New Roman" pitchFamily="18" charset="0"/>
                <a:ea typeface="標楷體" pitchFamily="65" charset="-120"/>
                <a:cs typeface="Times New Roman" pitchFamily="18" charset="0"/>
              </a:rPr>
              <a:t>2</a:t>
            </a:r>
            <a:r>
              <a:rPr kumimoji="0" lang="zh-TW" altLang="en-US" sz="1400">
                <a:solidFill>
                  <a:srgbClr val="000099"/>
                </a:solidFill>
                <a:ea typeface="標楷體" pitchFamily="65" charset="-120"/>
                <a:cs typeface="Times New Roman" pitchFamily="18" charset="0"/>
              </a:rPr>
              <a:t> </a:t>
            </a:r>
            <a:r>
              <a:rPr kumimoji="0" lang="en-US" altLang="zh-TW" sz="1400">
                <a:solidFill>
                  <a:srgbClr val="000099"/>
                </a:solidFill>
                <a:latin typeface="Times New Roman" pitchFamily="18" charset="0"/>
                <a:ea typeface="標楷體" pitchFamily="65" charset="-120"/>
                <a:cs typeface="Times New Roman" pitchFamily="18" charset="0"/>
              </a:rPr>
              <a:t>emissions are still higher than in most OECD countries. </a:t>
            </a:r>
          </a:p>
        </p:txBody>
      </p:sp>
      <p:sp>
        <p:nvSpPr>
          <p:cNvPr id="9227" name="AutoShape 10"/>
          <p:cNvSpPr>
            <a:spLocks noChangeArrowheads="1"/>
          </p:cNvSpPr>
          <p:nvPr/>
        </p:nvSpPr>
        <p:spPr bwMode="auto">
          <a:xfrm>
            <a:off x="2706688" y="4724400"/>
            <a:ext cx="5981700" cy="706438"/>
          </a:xfrm>
          <a:prstGeom prst="roundRect">
            <a:avLst>
              <a:gd name="adj" fmla="val 8366"/>
            </a:avLst>
          </a:prstGeom>
          <a:gradFill rotWithShape="1">
            <a:gsLst>
              <a:gs pos="0">
                <a:srgbClr val="BDEFEE"/>
              </a:gs>
              <a:gs pos="50000">
                <a:srgbClr val="FFFFFF"/>
              </a:gs>
              <a:gs pos="100000">
                <a:srgbClr val="BDEFEE"/>
              </a:gs>
            </a:gsLst>
            <a:lin ang="5400000" scaled="1"/>
          </a:gradFill>
          <a:ln w="19050" algn="ctr">
            <a:solidFill>
              <a:srgbClr val="C0C0C0"/>
            </a:solidFill>
            <a:round/>
            <a:headEnd/>
            <a:tailEnd/>
          </a:ln>
          <a:effectLst>
            <a:outerShdw dist="107763" dir="2700000" algn="ctr" rotWithShape="0">
              <a:schemeClr val="bg2">
                <a:alpha val="50000"/>
              </a:schemeClr>
            </a:outerShdw>
          </a:effectLst>
        </p:spPr>
        <p:txBody>
          <a:bodyPr tIns="36000" bIns="36000" anchor="ctr"/>
          <a:lstStyle/>
          <a:p>
            <a:pPr marL="177800" indent="-177800" algn="just">
              <a:spcBef>
                <a:spcPct val="20000"/>
              </a:spcBef>
              <a:buClr>
                <a:srgbClr val="24327A"/>
              </a:buClr>
              <a:buFont typeface="Wingdings" pitchFamily="2" charset="2"/>
              <a:buBlip>
                <a:blip r:embed="rId2"/>
              </a:buBlip>
              <a:tabLst>
                <a:tab pos="2159000" algn="l"/>
              </a:tabLst>
            </a:pPr>
            <a:r>
              <a:rPr kumimoji="0" lang="en-US" altLang="zh-TW" sz="1400">
                <a:solidFill>
                  <a:srgbClr val="000099"/>
                </a:solidFill>
                <a:latin typeface="Times New Roman" pitchFamily="18" charset="0"/>
                <a:ea typeface="標楷體" pitchFamily="65" charset="-120"/>
                <a:cs typeface="Times New Roman" pitchFamily="18" charset="0"/>
              </a:rPr>
              <a:t>Employee income share is in a long-term declining trend, with the income distribution gap growing. </a:t>
            </a:r>
          </a:p>
        </p:txBody>
      </p:sp>
      <p:sp>
        <p:nvSpPr>
          <p:cNvPr id="9228" name="AutoShape 11"/>
          <p:cNvSpPr>
            <a:spLocks noChangeArrowheads="1"/>
          </p:cNvSpPr>
          <p:nvPr/>
        </p:nvSpPr>
        <p:spPr bwMode="auto">
          <a:xfrm>
            <a:off x="2309813" y="1112838"/>
            <a:ext cx="317500" cy="338137"/>
          </a:xfrm>
          <a:prstGeom prst="rightArrow">
            <a:avLst>
              <a:gd name="adj1" fmla="val 50231"/>
              <a:gd name="adj2" fmla="val 36500"/>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a:endParaRPr lang="zh-TW" altLang="en-US">
              <a:solidFill>
                <a:srgbClr val="000000"/>
              </a:solidFill>
              <a:latin typeface="Times New Roman" pitchFamily="18" charset="0"/>
              <a:ea typeface="標楷體" pitchFamily="65" charset="-120"/>
              <a:cs typeface="Times New Roman" pitchFamily="18" charset="0"/>
            </a:endParaRPr>
          </a:p>
        </p:txBody>
      </p:sp>
      <p:sp>
        <p:nvSpPr>
          <p:cNvPr id="9229" name="AutoShape 12"/>
          <p:cNvSpPr>
            <a:spLocks noChangeArrowheads="1"/>
          </p:cNvSpPr>
          <p:nvPr/>
        </p:nvSpPr>
        <p:spPr bwMode="auto">
          <a:xfrm>
            <a:off x="2295525" y="2568575"/>
            <a:ext cx="317500" cy="338138"/>
          </a:xfrm>
          <a:prstGeom prst="rightArrow">
            <a:avLst>
              <a:gd name="adj1" fmla="val 50231"/>
              <a:gd name="adj2" fmla="val 36500"/>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a:endParaRPr lang="zh-TW" altLang="en-US">
              <a:solidFill>
                <a:srgbClr val="000000"/>
              </a:solidFill>
              <a:latin typeface="Times New Roman" pitchFamily="18" charset="0"/>
              <a:ea typeface="標楷體" pitchFamily="65" charset="-120"/>
              <a:cs typeface="Times New Roman" pitchFamily="18" charset="0"/>
            </a:endParaRPr>
          </a:p>
        </p:txBody>
      </p:sp>
      <p:sp>
        <p:nvSpPr>
          <p:cNvPr id="9230" name="AutoShape 13"/>
          <p:cNvSpPr>
            <a:spLocks noChangeArrowheads="1"/>
          </p:cNvSpPr>
          <p:nvPr/>
        </p:nvSpPr>
        <p:spPr bwMode="auto">
          <a:xfrm>
            <a:off x="2309813" y="3781425"/>
            <a:ext cx="317500" cy="338138"/>
          </a:xfrm>
          <a:prstGeom prst="rightArrow">
            <a:avLst>
              <a:gd name="adj1" fmla="val 50231"/>
              <a:gd name="adj2" fmla="val 36500"/>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a:endParaRPr lang="zh-TW" altLang="en-US">
              <a:solidFill>
                <a:srgbClr val="000000"/>
              </a:solidFill>
              <a:latin typeface="Times New Roman" pitchFamily="18" charset="0"/>
              <a:ea typeface="標楷體" pitchFamily="65" charset="-120"/>
              <a:cs typeface="Times New Roman" pitchFamily="18" charset="0"/>
            </a:endParaRPr>
          </a:p>
        </p:txBody>
      </p:sp>
      <p:sp>
        <p:nvSpPr>
          <p:cNvPr id="9231" name="AutoShape 14"/>
          <p:cNvSpPr>
            <a:spLocks noChangeArrowheads="1"/>
          </p:cNvSpPr>
          <p:nvPr/>
        </p:nvSpPr>
        <p:spPr bwMode="auto">
          <a:xfrm>
            <a:off x="2309813" y="4906963"/>
            <a:ext cx="317500" cy="338137"/>
          </a:xfrm>
          <a:prstGeom prst="rightArrow">
            <a:avLst>
              <a:gd name="adj1" fmla="val 50231"/>
              <a:gd name="adj2" fmla="val 36500"/>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a:endParaRPr lang="zh-TW" altLang="en-US">
              <a:solidFill>
                <a:srgbClr val="000000"/>
              </a:solidFill>
              <a:latin typeface="Times New Roman" pitchFamily="18" charset="0"/>
              <a:ea typeface="標楷體" pitchFamily="65" charset="-120"/>
              <a:cs typeface="Times New Roman" pitchFamily="18" charset="0"/>
            </a:endParaRPr>
          </a:p>
        </p:txBody>
      </p:sp>
      <p:sp>
        <p:nvSpPr>
          <p:cNvPr id="9232" name="AutoShape 15"/>
          <p:cNvSpPr>
            <a:spLocks noChangeArrowheads="1"/>
          </p:cNvSpPr>
          <p:nvPr/>
        </p:nvSpPr>
        <p:spPr bwMode="auto">
          <a:xfrm>
            <a:off x="2309813" y="5980113"/>
            <a:ext cx="317500" cy="338137"/>
          </a:xfrm>
          <a:prstGeom prst="rightArrow">
            <a:avLst>
              <a:gd name="adj1" fmla="val 50231"/>
              <a:gd name="adj2" fmla="val 36500"/>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a:endParaRPr lang="zh-TW" altLang="en-US">
              <a:solidFill>
                <a:srgbClr val="000000"/>
              </a:solidFill>
              <a:latin typeface="Times New Roman" pitchFamily="18" charset="0"/>
              <a:ea typeface="標楷體" pitchFamily="65" charset="-120"/>
              <a:cs typeface="Times New Roman" pitchFamily="18" charset="0"/>
            </a:endParaRPr>
          </a:p>
        </p:txBody>
      </p:sp>
      <p:sp>
        <p:nvSpPr>
          <p:cNvPr id="9233" name="AutoShape 16"/>
          <p:cNvSpPr>
            <a:spLocks noChangeArrowheads="1"/>
          </p:cNvSpPr>
          <p:nvPr/>
        </p:nvSpPr>
        <p:spPr bwMode="auto">
          <a:xfrm>
            <a:off x="2722563" y="3584575"/>
            <a:ext cx="5969000" cy="754063"/>
          </a:xfrm>
          <a:prstGeom prst="roundRect">
            <a:avLst>
              <a:gd name="adj" fmla="val 8366"/>
            </a:avLst>
          </a:prstGeom>
          <a:gradFill rotWithShape="1">
            <a:gsLst>
              <a:gs pos="0">
                <a:srgbClr val="BDEFEE"/>
              </a:gs>
              <a:gs pos="50000">
                <a:srgbClr val="FFFFFF"/>
              </a:gs>
              <a:gs pos="100000">
                <a:srgbClr val="BDEFEE"/>
              </a:gs>
            </a:gsLst>
            <a:lin ang="5400000" scaled="1"/>
          </a:gradFill>
          <a:ln w="19050" algn="ctr">
            <a:solidFill>
              <a:srgbClr val="C0C0C0"/>
            </a:solidFill>
            <a:round/>
            <a:headEnd/>
            <a:tailEnd/>
          </a:ln>
          <a:effectLst>
            <a:outerShdw dist="107763" dir="2700000" algn="ctr" rotWithShape="0">
              <a:schemeClr val="bg2">
                <a:alpha val="50000"/>
              </a:schemeClr>
            </a:outerShdw>
          </a:effectLst>
        </p:spPr>
        <p:txBody>
          <a:bodyPr tIns="36000" bIns="36000" anchor="ctr">
            <a:spAutoFit/>
          </a:bodyPr>
          <a:lstStyle/>
          <a:p>
            <a:pPr marL="177800" indent="-177800" algn="just">
              <a:spcBef>
                <a:spcPct val="20000"/>
              </a:spcBef>
              <a:buClr>
                <a:srgbClr val="24327A"/>
              </a:buClr>
              <a:buFont typeface="Wingdings" pitchFamily="2" charset="2"/>
              <a:buBlip>
                <a:blip r:embed="rId2"/>
              </a:buBlip>
              <a:tabLst>
                <a:tab pos="2159000" algn="l"/>
              </a:tabLst>
            </a:pPr>
            <a:r>
              <a:rPr kumimoji="0" lang="en-US" altLang="zh-TW" sz="1400">
                <a:solidFill>
                  <a:srgbClr val="000099"/>
                </a:solidFill>
                <a:latin typeface="Times New Roman" pitchFamily="18" charset="0"/>
                <a:ea typeface="標楷體" pitchFamily="65" charset="-120"/>
                <a:cs typeface="Times New Roman" pitchFamily="18" charset="0"/>
              </a:rPr>
              <a:t>The triangular-trade ratio of goods ordered from Taiwan and made overseas is too high, causing weakening in the correlation of economic growth with employment and pay.</a:t>
            </a:r>
          </a:p>
        </p:txBody>
      </p:sp>
      <p:sp>
        <p:nvSpPr>
          <p:cNvPr id="9234" name="AutoShape 17"/>
          <p:cNvSpPr>
            <a:spLocks noChangeArrowheads="1"/>
          </p:cNvSpPr>
          <p:nvPr/>
        </p:nvSpPr>
        <p:spPr bwMode="auto">
          <a:xfrm>
            <a:off x="2709863" y="2305050"/>
            <a:ext cx="5964237" cy="979488"/>
          </a:xfrm>
          <a:prstGeom prst="roundRect">
            <a:avLst>
              <a:gd name="adj" fmla="val 8366"/>
            </a:avLst>
          </a:prstGeom>
          <a:gradFill rotWithShape="1">
            <a:gsLst>
              <a:gs pos="0">
                <a:srgbClr val="BDEFEE"/>
              </a:gs>
              <a:gs pos="50000">
                <a:srgbClr val="FFFFFF"/>
              </a:gs>
              <a:gs pos="100000">
                <a:srgbClr val="BDEFEE"/>
              </a:gs>
            </a:gsLst>
            <a:lin ang="5400000" scaled="1"/>
          </a:gradFill>
          <a:ln w="19050" algn="ctr">
            <a:solidFill>
              <a:srgbClr val="C0C0C0"/>
            </a:solidFill>
            <a:round/>
            <a:headEnd/>
            <a:tailEnd/>
          </a:ln>
          <a:effectLst>
            <a:outerShdw dist="107763" dir="2700000" algn="ctr" rotWithShape="0">
              <a:schemeClr val="bg2">
                <a:alpha val="50000"/>
              </a:schemeClr>
            </a:outerShdw>
          </a:effectLst>
        </p:spPr>
        <p:txBody>
          <a:bodyPr tIns="36000" bIns="36000" anchor="ctr">
            <a:spAutoFit/>
          </a:bodyPr>
          <a:lstStyle/>
          <a:p>
            <a:pPr marL="177800" indent="-177800" algn="just">
              <a:spcBef>
                <a:spcPct val="20000"/>
              </a:spcBef>
              <a:buClr>
                <a:srgbClr val="24327A"/>
              </a:buClr>
              <a:buFont typeface="Wingdings" pitchFamily="2" charset="2"/>
              <a:buBlip>
                <a:blip r:embed="rId2"/>
              </a:buBlip>
              <a:tabLst>
                <a:tab pos="2159000" algn="l"/>
              </a:tabLst>
            </a:pPr>
            <a:r>
              <a:rPr kumimoji="0" lang="en-US" altLang="zh-TW" sz="1400">
                <a:solidFill>
                  <a:srgbClr val="000099"/>
                </a:solidFill>
                <a:latin typeface="Times New Roman" pitchFamily="18" charset="0"/>
                <a:ea typeface="標楷體" pitchFamily="65" charset="-120"/>
                <a:cs typeface="Times New Roman" pitchFamily="18" charset="0"/>
              </a:rPr>
              <a:t>With too little investment in R&amp;D and an inadequate level of innovation, service industry’s contribution to economic growth is not commensurate with its share of GDP. Manufacturing is excessively concentrated in the ICT sector, and its rates of value added are too low. </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reeform 3"/>
          <p:cNvSpPr>
            <a:spLocks/>
          </p:cNvSpPr>
          <p:nvPr/>
        </p:nvSpPr>
        <p:spPr bwMode="auto">
          <a:xfrm>
            <a:off x="3419872" y="1268760"/>
            <a:ext cx="2780402" cy="4895874"/>
          </a:xfrm>
          <a:custGeom>
            <a:avLst/>
            <a:gdLst>
              <a:gd name="T0" fmla="*/ 2147483647 w 2431"/>
              <a:gd name="T1" fmla="*/ 2147483647 h 4496"/>
              <a:gd name="T2" fmla="*/ 2147483647 w 2431"/>
              <a:gd name="T3" fmla="*/ 2147483647 h 4496"/>
              <a:gd name="T4" fmla="*/ 2147483647 w 2431"/>
              <a:gd name="T5" fmla="*/ 2147483647 h 4496"/>
              <a:gd name="T6" fmla="*/ 2147483647 w 2431"/>
              <a:gd name="T7" fmla="*/ 2147483647 h 4496"/>
              <a:gd name="T8" fmla="*/ 2147483647 w 2431"/>
              <a:gd name="T9" fmla="*/ 2147483647 h 4496"/>
              <a:gd name="T10" fmla="*/ 2147483647 w 2431"/>
              <a:gd name="T11" fmla="*/ 2147483647 h 4496"/>
              <a:gd name="T12" fmla="*/ 2147483647 w 2431"/>
              <a:gd name="T13" fmla="*/ 2147483647 h 4496"/>
              <a:gd name="T14" fmla="*/ 2147483647 w 2431"/>
              <a:gd name="T15" fmla="*/ 2147483647 h 4496"/>
              <a:gd name="T16" fmla="*/ 2147483647 w 2431"/>
              <a:gd name="T17" fmla="*/ 2147483647 h 4496"/>
              <a:gd name="T18" fmla="*/ 2147483647 w 2431"/>
              <a:gd name="T19" fmla="*/ 2147483647 h 4496"/>
              <a:gd name="T20" fmla="*/ 2147483647 w 2431"/>
              <a:gd name="T21" fmla="*/ 2147483647 h 4496"/>
              <a:gd name="T22" fmla="*/ 2147483647 w 2431"/>
              <a:gd name="T23" fmla="*/ 2147483647 h 4496"/>
              <a:gd name="T24" fmla="*/ 2147483647 w 2431"/>
              <a:gd name="T25" fmla="*/ 2147483647 h 4496"/>
              <a:gd name="T26" fmla="*/ 2147483647 w 2431"/>
              <a:gd name="T27" fmla="*/ 2147483647 h 4496"/>
              <a:gd name="T28" fmla="*/ 2147483647 w 2431"/>
              <a:gd name="T29" fmla="*/ 2147483647 h 4496"/>
              <a:gd name="T30" fmla="*/ 2147483647 w 2431"/>
              <a:gd name="T31" fmla="*/ 2147483647 h 4496"/>
              <a:gd name="T32" fmla="*/ 2147483647 w 2431"/>
              <a:gd name="T33" fmla="*/ 2147483647 h 4496"/>
              <a:gd name="T34" fmla="*/ 2147483647 w 2431"/>
              <a:gd name="T35" fmla="*/ 2147483647 h 4496"/>
              <a:gd name="T36" fmla="*/ 2147483647 w 2431"/>
              <a:gd name="T37" fmla="*/ 2147483647 h 4496"/>
              <a:gd name="T38" fmla="*/ 2147483647 w 2431"/>
              <a:gd name="T39" fmla="*/ 2147483647 h 4496"/>
              <a:gd name="T40" fmla="*/ 2147483647 w 2431"/>
              <a:gd name="T41" fmla="*/ 2147483647 h 4496"/>
              <a:gd name="T42" fmla="*/ 2147483647 w 2431"/>
              <a:gd name="T43" fmla="*/ 2147483647 h 4496"/>
              <a:gd name="T44" fmla="*/ 2147483647 w 2431"/>
              <a:gd name="T45" fmla="*/ 2147483647 h 4496"/>
              <a:gd name="T46" fmla="*/ 2147483647 w 2431"/>
              <a:gd name="T47" fmla="*/ 2147483647 h 4496"/>
              <a:gd name="T48" fmla="*/ 2147483647 w 2431"/>
              <a:gd name="T49" fmla="*/ 2147483647 h 4496"/>
              <a:gd name="T50" fmla="*/ 2147483647 w 2431"/>
              <a:gd name="T51" fmla="*/ 2147483647 h 4496"/>
              <a:gd name="T52" fmla="*/ 2147483647 w 2431"/>
              <a:gd name="T53" fmla="*/ 2147483647 h 4496"/>
              <a:gd name="T54" fmla="*/ 2147483647 w 2431"/>
              <a:gd name="T55" fmla="*/ 2147483647 h 4496"/>
              <a:gd name="T56" fmla="*/ 2147483647 w 2431"/>
              <a:gd name="T57" fmla="*/ 2147483647 h 4496"/>
              <a:gd name="T58" fmla="*/ 2147483647 w 2431"/>
              <a:gd name="T59" fmla="*/ 2147483647 h 4496"/>
              <a:gd name="T60" fmla="*/ 2147483647 w 2431"/>
              <a:gd name="T61" fmla="*/ 2147483647 h 4496"/>
              <a:gd name="T62" fmla="*/ 2147483647 w 2431"/>
              <a:gd name="T63" fmla="*/ 2147483647 h 4496"/>
              <a:gd name="T64" fmla="*/ 2147483647 w 2431"/>
              <a:gd name="T65" fmla="*/ 2147483647 h 4496"/>
              <a:gd name="T66" fmla="*/ 2147483647 w 2431"/>
              <a:gd name="T67" fmla="*/ 2147483647 h 4496"/>
              <a:gd name="T68" fmla="*/ 2147483647 w 2431"/>
              <a:gd name="T69" fmla="*/ 2147483647 h 4496"/>
              <a:gd name="T70" fmla="*/ 2147483647 w 2431"/>
              <a:gd name="T71" fmla="*/ 2147483647 h 4496"/>
              <a:gd name="T72" fmla="*/ 2147483647 w 2431"/>
              <a:gd name="T73" fmla="*/ 2147483647 h 4496"/>
              <a:gd name="T74" fmla="*/ 2147483647 w 2431"/>
              <a:gd name="T75" fmla="*/ 2147483647 h 4496"/>
              <a:gd name="T76" fmla="*/ 2147483647 w 2431"/>
              <a:gd name="T77" fmla="*/ 2147483647 h 4496"/>
              <a:gd name="T78" fmla="*/ 2147483647 w 2431"/>
              <a:gd name="T79" fmla="*/ 2147483647 h 4496"/>
              <a:gd name="T80" fmla="*/ 2147483647 w 2431"/>
              <a:gd name="T81" fmla="*/ 2147483647 h 4496"/>
              <a:gd name="T82" fmla="*/ 2147483647 w 2431"/>
              <a:gd name="T83" fmla="*/ 2147483647 h 4496"/>
              <a:gd name="T84" fmla="*/ 2147483647 w 2431"/>
              <a:gd name="T85" fmla="*/ 2147483647 h 4496"/>
              <a:gd name="T86" fmla="*/ 2147483647 w 2431"/>
              <a:gd name="T87" fmla="*/ 2147483647 h 4496"/>
              <a:gd name="T88" fmla="*/ 2147483647 w 2431"/>
              <a:gd name="T89" fmla="*/ 2147483647 h 4496"/>
              <a:gd name="T90" fmla="*/ 2147483647 w 2431"/>
              <a:gd name="T91" fmla="*/ 2147483647 h 4496"/>
              <a:gd name="T92" fmla="*/ 2147483647 w 2431"/>
              <a:gd name="T93" fmla="*/ 2147483647 h 4496"/>
              <a:gd name="T94" fmla="*/ 2147483647 w 2431"/>
              <a:gd name="T95" fmla="*/ 2147483647 h 4496"/>
              <a:gd name="T96" fmla="*/ 2147483647 w 2431"/>
              <a:gd name="T97" fmla="*/ 2147483647 h 449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431" h="4496">
                <a:moveTo>
                  <a:pt x="2041" y="166"/>
                </a:moveTo>
                <a:lnTo>
                  <a:pt x="2023" y="155"/>
                </a:lnTo>
                <a:lnTo>
                  <a:pt x="1985" y="108"/>
                </a:lnTo>
                <a:lnTo>
                  <a:pt x="1969" y="104"/>
                </a:lnTo>
                <a:lnTo>
                  <a:pt x="1925" y="98"/>
                </a:lnTo>
                <a:lnTo>
                  <a:pt x="1894" y="29"/>
                </a:lnTo>
                <a:lnTo>
                  <a:pt x="1863" y="4"/>
                </a:lnTo>
                <a:lnTo>
                  <a:pt x="1831" y="0"/>
                </a:lnTo>
                <a:lnTo>
                  <a:pt x="1762" y="25"/>
                </a:lnTo>
                <a:lnTo>
                  <a:pt x="1650" y="109"/>
                </a:lnTo>
                <a:lnTo>
                  <a:pt x="1617" y="191"/>
                </a:lnTo>
                <a:lnTo>
                  <a:pt x="1474" y="252"/>
                </a:lnTo>
                <a:lnTo>
                  <a:pt x="1473" y="252"/>
                </a:lnTo>
                <a:lnTo>
                  <a:pt x="1352" y="282"/>
                </a:lnTo>
                <a:lnTo>
                  <a:pt x="1215" y="376"/>
                </a:lnTo>
                <a:lnTo>
                  <a:pt x="1185" y="382"/>
                </a:lnTo>
                <a:lnTo>
                  <a:pt x="1090" y="498"/>
                </a:lnTo>
                <a:lnTo>
                  <a:pt x="1090" y="499"/>
                </a:lnTo>
                <a:lnTo>
                  <a:pt x="1004" y="607"/>
                </a:lnTo>
                <a:lnTo>
                  <a:pt x="996" y="618"/>
                </a:lnTo>
                <a:lnTo>
                  <a:pt x="991" y="622"/>
                </a:lnTo>
                <a:lnTo>
                  <a:pt x="983" y="641"/>
                </a:lnTo>
                <a:lnTo>
                  <a:pt x="982" y="650"/>
                </a:lnTo>
                <a:lnTo>
                  <a:pt x="999" y="666"/>
                </a:lnTo>
                <a:lnTo>
                  <a:pt x="978" y="667"/>
                </a:lnTo>
                <a:lnTo>
                  <a:pt x="974" y="734"/>
                </a:lnTo>
                <a:lnTo>
                  <a:pt x="967" y="770"/>
                </a:lnTo>
                <a:lnTo>
                  <a:pt x="951" y="790"/>
                </a:lnTo>
                <a:lnTo>
                  <a:pt x="953" y="790"/>
                </a:lnTo>
                <a:lnTo>
                  <a:pt x="947" y="793"/>
                </a:lnTo>
                <a:lnTo>
                  <a:pt x="921" y="827"/>
                </a:lnTo>
                <a:lnTo>
                  <a:pt x="888" y="885"/>
                </a:lnTo>
                <a:lnTo>
                  <a:pt x="815" y="914"/>
                </a:lnTo>
                <a:lnTo>
                  <a:pt x="798" y="948"/>
                </a:lnTo>
                <a:lnTo>
                  <a:pt x="742" y="992"/>
                </a:lnTo>
                <a:lnTo>
                  <a:pt x="642" y="1171"/>
                </a:lnTo>
                <a:lnTo>
                  <a:pt x="635" y="1186"/>
                </a:lnTo>
                <a:lnTo>
                  <a:pt x="632" y="1193"/>
                </a:lnTo>
                <a:lnTo>
                  <a:pt x="559" y="1330"/>
                </a:lnTo>
                <a:lnTo>
                  <a:pt x="528" y="1420"/>
                </a:lnTo>
                <a:lnTo>
                  <a:pt x="474" y="1504"/>
                </a:lnTo>
                <a:lnTo>
                  <a:pt x="474" y="1506"/>
                </a:lnTo>
                <a:lnTo>
                  <a:pt x="381" y="1679"/>
                </a:lnTo>
                <a:lnTo>
                  <a:pt x="304" y="1775"/>
                </a:lnTo>
                <a:lnTo>
                  <a:pt x="278" y="1826"/>
                </a:lnTo>
                <a:lnTo>
                  <a:pt x="238" y="1931"/>
                </a:lnTo>
                <a:lnTo>
                  <a:pt x="192" y="1988"/>
                </a:lnTo>
                <a:lnTo>
                  <a:pt x="191" y="1988"/>
                </a:lnTo>
                <a:lnTo>
                  <a:pt x="151" y="2038"/>
                </a:lnTo>
                <a:lnTo>
                  <a:pt x="126" y="2095"/>
                </a:lnTo>
                <a:lnTo>
                  <a:pt x="69" y="2211"/>
                </a:lnTo>
                <a:lnTo>
                  <a:pt x="43" y="2410"/>
                </a:lnTo>
                <a:lnTo>
                  <a:pt x="48" y="2410"/>
                </a:lnTo>
                <a:lnTo>
                  <a:pt x="63" y="2477"/>
                </a:lnTo>
                <a:lnTo>
                  <a:pt x="48" y="2609"/>
                </a:lnTo>
                <a:lnTo>
                  <a:pt x="40" y="2683"/>
                </a:lnTo>
                <a:lnTo>
                  <a:pt x="26" y="2784"/>
                </a:lnTo>
                <a:lnTo>
                  <a:pt x="0" y="2904"/>
                </a:lnTo>
                <a:lnTo>
                  <a:pt x="14" y="2924"/>
                </a:lnTo>
                <a:lnTo>
                  <a:pt x="30" y="3055"/>
                </a:lnTo>
                <a:lnTo>
                  <a:pt x="88" y="3096"/>
                </a:lnTo>
                <a:lnTo>
                  <a:pt x="176" y="3209"/>
                </a:lnTo>
                <a:lnTo>
                  <a:pt x="179" y="3214"/>
                </a:lnTo>
                <a:lnTo>
                  <a:pt x="186" y="3227"/>
                </a:lnTo>
                <a:lnTo>
                  <a:pt x="313" y="3449"/>
                </a:lnTo>
                <a:lnTo>
                  <a:pt x="321" y="3462"/>
                </a:lnTo>
                <a:lnTo>
                  <a:pt x="321" y="3469"/>
                </a:lnTo>
                <a:lnTo>
                  <a:pt x="331" y="3458"/>
                </a:lnTo>
                <a:lnTo>
                  <a:pt x="345" y="3491"/>
                </a:lnTo>
                <a:lnTo>
                  <a:pt x="337" y="3502"/>
                </a:lnTo>
                <a:lnTo>
                  <a:pt x="325" y="3489"/>
                </a:lnTo>
                <a:lnTo>
                  <a:pt x="325" y="3506"/>
                </a:lnTo>
                <a:lnTo>
                  <a:pt x="318" y="3516"/>
                </a:lnTo>
                <a:lnTo>
                  <a:pt x="316" y="3551"/>
                </a:lnTo>
                <a:lnTo>
                  <a:pt x="322" y="3559"/>
                </a:lnTo>
                <a:lnTo>
                  <a:pt x="330" y="3565"/>
                </a:lnTo>
                <a:lnTo>
                  <a:pt x="329" y="3570"/>
                </a:lnTo>
                <a:lnTo>
                  <a:pt x="335" y="3579"/>
                </a:lnTo>
                <a:lnTo>
                  <a:pt x="341" y="3581"/>
                </a:lnTo>
                <a:lnTo>
                  <a:pt x="376" y="3629"/>
                </a:lnTo>
                <a:lnTo>
                  <a:pt x="411" y="3676"/>
                </a:lnTo>
                <a:lnTo>
                  <a:pt x="449" y="3706"/>
                </a:lnTo>
                <a:lnTo>
                  <a:pt x="437" y="3712"/>
                </a:lnTo>
                <a:lnTo>
                  <a:pt x="408" y="3693"/>
                </a:lnTo>
                <a:lnTo>
                  <a:pt x="400" y="3705"/>
                </a:lnTo>
                <a:lnTo>
                  <a:pt x="401" y="3708"/>
                </a:lnTo>
                <a:lnTo>
                  <a:pt x="463" y="3735"/>
                </a:lnTo>
                <a:lnTo>
                  <a:pt x="469" y="3736"/>
                </a:lnTo>
                <a:lnTo>
                  <a:pt x="535" y="3779"/>
                </a:lnTo>
                <a:lnTo>
                  <a:pt x="609" y="3804"/>
                </a:lnTo>
                <a:lnTo>
                  <a:pt x="632" y="3772"/>
                </a:lnTo>
                <a:lnTo>
                  <a:pt x="653" y="3818"/>
                </a:lnTo>
                <a:lnTo>
                  <a:pt x="717" y="3845"/>
                </a:lnTo>
                <a:lnTo>
                  <a:pt x="796" y="3937"/>
                </a:lnTo>
                <a:lnTo>
                  <a:pt x="914" y="4029"/>
                </a:lnTo>
                <a:lnTo>
                  <a:pt x="1026" y="4215"/>
                </a:lnTo>
                <a:lnTo>
                  <a:pt x="994" y="4318"/>
                </a:lnTo>
                <a:lnTo>
                  <a:pt x="1116" y="4487"/>
                </a:lnTo>
                <a:lnTo>
                  <a:pt x="1145" y="4424"/>
                </a:lnTo>
                <a:lnTo>
                  <a:pt x="1255" y="4496"/>
                </a:lnTo>
                <a:lnTo>
                  <a:pt x="1259" y="4330"/>
                </a:lnTo>
                <a:lnTo>
                  <a:pt x="1295" y="4260"/>
                </a:lnTo>
                <a:lnTo>
                  <a:pt x="1270" y="4189"/>
                </a:lnTo>
                <a:lnTo>
                  <a:pt x="1275" y="4101"/>
                </a:lnTo>
                <a:lnTo>
                  <a:pt x="1252" y="4017"/>
                </a:lnTo>
                <a:lnTo>
                  <a:pt x="1251" y="4017"/>
                </a:lnTo>
                <a:lnTo>
                  <a:pt x="1272" y="3848"/>
                </a:lnTo>
                <a:lnTo>
                  <a:pt x="1304" y="3824"/>
                </a:lnTo>
                <a:lnTo>
                  <a:pt x="1362" y="3565"/>
                </a:lnTo>
                <a:lnTo>
                  <a:pt x="1616" y="3243"/>
                </a:lnTo>
                <a:lnTo>
                  <a:pt x="1613" y="3174"/>
                </a:lnTo>
                <a:lnTo>
                  <a:pt x="1682" y="3162"/>
                </a:lnTo>
                <a:lnTo>
                  <a:pt x="1863" y="2860"/>
                </a:lnTo>
                <a:lnTo>
                  <a:pt x="1848" y="2743"/>
                </a:lnTo>
                <a:lnTo>
                  <a:pt x="1922" y="2507"/>
                </a:lnTo>
                <a:lnTo>
                  <a:pt x="1924" y="2420"/>
                </a:lnTo>
                <a:lnTo>
                  <a:pt x="1941" y="2361"/>
                </a:lnTo>
                <a:lnTo>
                  <a:pt x="1911" y="2310"/>
                </a:lnTo>
                <a:lnTo>
                  <a:pt x="1938" y="2251"/>
                </a:lnTo>
                <a:lnTo>
                  <a:pt x="2013" y="1762"/>
                </a:lnTo>
                <a:lnTo>
                  <a:pt x="2052" y="1667"/>
                </a:lnTo>
                <a:lnTo>
                  <a:pt x="2042" y="1585"/>
                </a:lnTo>
                <a:lnTo>
                  <a:pt x="2079" y="1470"/>
                </a:lnTo>
                <a:lnTo>
                  <a:pt x="2066" y="1410"/>
                </a:lnTo>
                <a:lnTo>
                  <a:pt x="2190" y="1316"/>
                </a:lnTo>
                <a:lnTo>
                  <a:pt x="2190" y="1253"/>
                </a:lnTo>
                <a:lnTo>
                  <a:pt x="2202" y="1187"/>
                </a:lnTo>
                <a:lnTo>
                  <a:pt x="2253" y="1118"/>
                </a:lnTo>
                <a:lnTo>
                  <a:pt x="2263" y="1067"/>
                </a:lnTo>
                <a:lnTo>
                  <a:pt x="2286" y="1036"/>
                </a:lnTo>
                <a:lnTo>
                  <a:pt x="2300" y="954"/>
                </a:lnTo>
                <a:lnTo>
                  <a:pt x="2325" y="913"/>
                </a:lnTo>
                <a:lnTo>
                  <a:pt x="2245" y="830"/>
                </a:lnTo>
                <a:lnTo>
                  <a:pt x="2215" y="659"/>
                </a:lnTo>
                <a:lnTo>
                  <a:pt x="2269" y="517"/>
                </a:lnTo>
                <a:lnTo>
                  <a:pt x="2359" y="421"/>
                </a:lnTo>
                <a:lnTo>
                  <a:pt x="2392" y="401"/>
                </a:lnTo>
                <a:lnTo>
                  <a:pt x="2429" y="385"/>
                </a:lnTo>
                <a:lnTo>
                  <a:pt x="2431" y="385"/>
                </a:lnTo>
                <a:lnTo>
                  <a:pt x="2418" y="346"/>
                </a:lnTo>
                <a:lnTo>
                  <a:pt x="2359" y="331"/>
                </a:lnTo>
                <a:lnTo>
                  <a:pt x="2339" y="307"/>
                </a:lnTo>
                <a:lnTo>
                  <a:pt x="2325" y="268"/>
                </a:lnTo>
                <a:lnTo>
                  <a:pt x="2296" y="240"/>
                </a:lnTo>
                <a:lnTo>
                  <a:pt x="2242" y="234"/>
                </a:lnTo>
                <a:lnTo>
                  <a:pt x="2196" y="215"/>
                </a:lnTo>
                <a:lnTo>
                  <a:pt x="2182" y="208"/>
                </a:lnTo>
                <a:lnTo>
                  <a:pt x="2089" y="198"/>
                </a:lnTo>
                <a:lnTo>
                  <a:pt x="2041" y="166"/>
                </a:lnTo>
              </a:path>
            </a:pathLst>
          </a:custGeom>
          <a:gradFill rotWithShape="1">
            <a:gsLst>
              <a:gs pos="0">
                <a:srgbClr val="8FE2FF"/>
              </a:gs>
              <a:gs pos="100000">
                <a:srgbClr val="E9F9FF"/>
              </a:gs>
            </a:gsLst>
            <a:lin ang="18900000" scaled="1"/>
          </a:gradFill>
          <a:ln w="38100" cmpd="sng">
            <a:solidFill>
              <a:srgbClr val="F2F2F2"/>
            </a:solidFill>
            <a:prstDash val="solid"/>
            <a:round/>
            <a:headEnd/>
            <a:tailEnd/>
          </a:ln>
          <a:effectLst>
            <a:outerShdw dist="28398" dir="3806097" algn="ctr" rotWithShape="0">
              <a:srgbClr val="243F60">
                <a:alpha val="50000"/>
              </a:srgbClr>
            </a:outerShdw>
          </a:effectLst>
        </p:spPr>
        <p:txBody>
          <a:bodyPr/>
          <a:lstStyle/>
          <a:p>
            <a:endParaRPr lang="zh-TW" altLang="en-US"/>
          </a:p>
        </p:txBody>
      </p:sp>
      <p:sp>
        <p:nvSpPr>
          <p:cNvPr id="10250" name="Text Box 2"/>
          <p:cNvSpPr txBox="1">
            <a:spLocks noChangeArrowheads="1"/>
          </p:cNvSpPr>
          <p:nvPr/>
        </p:nvSpPr>
        <p:spPr bwMode="auto">
          <a:xfrm>
            <a:off x="-14479" y="57150"/>
            <a:ext cx="9144001" cy="56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tabLst>
                <a:tab pos="609600" algn="l"/>
                <a:tab pos="1219200" algn="l"/>
                <a:tab pos="1828800" algn="l"/>
                <a:tab pos="2438400" algn="l"/>
                <a:tab pos="3048000" algn="l"/>
                <a:tab pos="3657600" algn="l"/>
              </a:tabLst>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tabLst>
                <a:tab pos="609600" algn="l"/>
                <a:tab pos="1219200" algn="l"/>
                <a:tab pos="1828800" algn="l"/>
                <a:tab pos="2438400" algn="l"/>
                <a:tab pos="3048000" algn="l"/>
                <a:tab pos="3657600" algn="l"/>
              </a:tabLst>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tabLst>
                <a:tab pos="609600" algn="l"/>
                <a:tab pos="1219200" algn="l"/>
                <a:tab pos="1828800" algn="l"/>
                <a:tab pos="2438400" algn="l"/>
                <a:tab pos="3048000" algn="l"/>
                <a:tab pos="3657600" algn="l"/>
              </a:tabLst>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tabLst>
                <a:tab pos="609600" algn="l"/>
                <a:tab pos="1219200" algn="l"/>
                <a:tab pos="1828800" algn="l"/>
                <a:tab pos="2438400" algn="l"/>
                <a:tab pos="3048000" algn="l"/>
                <a:tab pos="3657600" algn="l"/>
              </a:tabLst>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tabLst>
                <a:tab pos="609600" algn="l"/>
                <a:tab pos="1219200" algn="l"/>
                <a:tab pos="1828800" algn="l"/>
                <a:tab pos="2438400" algn="l"/>
                <a:tab pos="3048000" algn="l"/>
                <a:tab pos="3657600" algn="l"/>
              </a:tabLst>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tabLst>
                <a:tab pos="609600" algn="l"/>
                <a:tab pos="1219200" algn="l"/>
                <a:tab pos="1828800" algn="l"/>
                <a:tab pos="2438400" algn="l"/>
                <a:tab pos="3048000" algn="l"/>
                <a:tab pos="3657600" algn="l"/>
              </a:tabLs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tabLst>
                <a:tab pos="609600" algn="l"/>
                <a:tab pos="1219200" algn="l"/>
                <a:tab pos="1828800" algn="l"/>
                <a:tab pos="2438400" algn="l"/>
                <a:tab pos="3048000" algn="l"/>
                <a:tab pos="3657600" algn="l"/>
              </a:tabLs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tabLst>
                <a:tab pos="609600" algn="l"/>
                <a:tab pos="1219200" algn="l"/>
                <a:tab pos="1828800" algn="l"/>
                <a:tab pos="2438400" algn="l"/>
                <a:tab pos="3048000" algn="l"/>
                <a:tab pos="3657600" algn="l"/>
              </a:tabLs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tabLst>
                <a:tab pos="609600" algn="l"/>
                <a:tab pos="1219200" algn="l"/>
                <a:tab pos="1828800" algn="l"/>
                <a:tab pos="2438400" algn="l"/>
                <a:tab pos="3048000" algn="l"/>
                <a:tab pos="3657600" algn="l"/>
              </a:tabLst>
              <a:defRPr kumimoji="1" sz="1600" b="1">
                <a:solidFill>
                  <a:schemeClr val="tx1"/>
                </a:solidFill>
                <a:latin typeface="Verdana" pitchFamily="34" charset="0"/>
                <a:ea typeface="Arial Unicode MS" pitchFamily="34" charset="-120"/>
                <a:cs typeface="Arial Unicode MS" pitchFamily="34" charset="-120"/>
              </a:defRPr>
            </a:lvl9pPr>
          </a:lstStyle>
          <a:p>
            <a:pPr algn="ctr" eaLnBrk="1" hangingPunct="1">
              <a:lnSpc>
                <a:spcPct val="110000"/>
              </a:lnSpc>
            </a:pPr>
            <a:r>
              <a:rPr lang="en-US" altLang="zh-TW" sz="2800" dirty="0">
                <a:solidFill>
                  <a:srgbClr val="990000"/>
                </a:solidFill>
                <a:latin typeface="Times New Roman" pitchFamily="18" charset="0"/>
                <a:ea typeface="標楷體" pitchFamily="65" charset="-120"/>
              </a:rPr>
              <a:t>III. The Visions and Goals of National Development</a:t>
            </a:r>
            <a:endParaRPr lang="zh-TW" altLang="en-US" sz="2800" dirty="0">
              <a:solidFill>
                <a:srgbClr val="990000"/>
              </a:solidFill>
              <a:latin typeface="Times New Roman" pitchFamily="18" charset="0"/>
              <a:ea typeface="標楷體" pitchFamily="65" charset="-120"/>
            </a:endParaRPr>
          </a:p>
        </p:txBody>
      </p:sp>
      <p:sp>
        <p:nvSpPr>
          <p:cNvPr id="10251" name="Text Box 7"/>
          <p:cNvSpPr txBox="1">
            <a:spLocks noChangeArrowheads="1"/>
          </p:cNvSpPr>
          <p:nvPr/>
        </p:nvSpPr>
        <p:spPr bwMode="auto">
          <a:xfrm>
            <a:off x="251520" y="785888"/>
            <a:ext cx="8027988" cy="410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1" tIns="45711" rIns="91421" bIns="45711">
            <a:spAutoFit/>
          </a:bodyPr>
          <a:lstStyle>
            <a:lvl1pPr marL="174625" indent="-174625" eaLnBrk="0" hangingPunct="0">
              <a:tabLst>
                <a:tab pos="609600" algn="l"/>
                <a:tab pos="1219200" algn="l"/>
                <a:tab pos="1828800" algn="l"/>
                <a:tab pos="2438400" algn="l"/>
                <a:tab pos="3048000" algn="l"/>
                <a:tab pos="3657600" algn="l"/>
              </a:tabLst>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tabLst>
                <a:tab pos="609600" algn="l"/>
                <a:tab pos="1219200" algn="l"/>
                <a:tab pos="1828800" algn="l"/>
                <a:tab pos="2438400" algn="l"/>
                <a:tab pos="3048000" algn="l"/>
                <a:tab pos="3657600" algn="l"/>
              </a:tabLst>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tabLst>
                <a:tab pos="609600" algn="l"/>
                <a:tab pos="1219200" algn="l"/>
                <a:tab pos="1828800" algn="l"/>
                <a:tab pos="2438400" algn="l"/>
                <a:tab pos="3048000" algn="l"/>
                <a:tab pos="3657600" algn="l"/>
              </a:tabLst>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tabLst>
                <a:tab pos="609600" algn="l"/>
                <a:tab pos="1219200" algn="l"/>
                <a:tab pos="1828800" algn="l"/>
                <a:tab pos="2438400" algn="l"/>
                <a:tab pos="3048000" algn="l"/>
                <a:tab pos="3657600" algn="l"/>
              </a:tabLst>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tabLst>
                <a:tab pos="609600" algn="l"/>
                <a:tab pos="1219200" algn="l"/>
                <a:tab pos="1828800" algn="l"/>
                <a:tab pos="2438400" algn="l"/>
                <a:tab pos="3048000" algn="l"/>
                <a:tab pos="3657600" algn="l"/>
              </a:tabLst>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tabLst>
                <a:tab pos="609600" algn="l"/>
                <a:tab pos="1219200" algn="l"/>
                <a:tab pos="1828800" algn="l"/>
                <a:tab pos="2438400" algn="l"/>
                <a:tab pos="3048000" algn="l"/>
                <a:tab pos="3657600" algn="l"/>
              </a:tabLs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tabLst>
                <a:tab pos="609600" algn="l"/>
                <a:tab pos="1219200" algn="l"/>
                <a:tab pos="1828800" algn="l"/>
                <a:tab pos="2438400" algn="l"/>
                <a:tab pos="3048000" algn="l"/>
                <a:tab pos="3657600" algn="l"/>
              </a:tabLs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tabLst>
                <a:tab pos="609600" algn="l"/>
                <a:tab pos="1219200" algn="l"/>
                <a:tab pos="1828800" algn="l"/>
                <a:tab pos="2438400" algn="l"/>
                <a:tab pos="3048000" algn="l"/>
                <a:tab pos="3657600" algn="l"/>
              </a:tabLs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tabLst>
                <a:tab pos="609600" algn="l"/>
                <a:tab pos="1219200" algn="l"/>
                <a:tab pos="1828800" algn="l"/>
                <a:tab pos="2438400" algn="l"/>
                <a:tab pos="3048000" algn="l"/>
                <a:tab pos="3657600" algn="l"/>
              </a:tabLst>
              <a:defRPr kumimoji="1" sz="1600" b="1">
                <a:solidFill>
                  <a:schemeClr val="tx1"/>
                </a:solidFill>
                <a:latin typeface="Verdana" pitchFamily="34" charset="0"/>
                <a:ea typeface="Arial Unicode MS" pitchFamily="34" charset="-120"/>
                <a:cs typeface="Arial Unicode MS" pitchFamily="34" charset="-120"/>
              </a:defRPr>
            </a:lvl9pPr>
          </a:lstStyle>
          <a:p>
            <a:pPr eaLnBrk="1" hangingPunct="1">
              <a:lnSpc>
                <a:spcPct val="90000"/>
              </a:lnSpc>
              <a:buClr>
                <a:srgbClr val="006600"/>
              </a:buClr>
            </a:pPr>
            <a:r>
              <a:rPr lang="en-US" altLang="zh-TW" sz="2300" dirty="0">
                <a:solidFill>
                  <a:srgbClr val="000099"/>
                </a:solidFill>
                <a:latin typeface="Times New Roman" pitchFamily="18" charset="0"/>
                <a:ea typeface="標楷體" pitchFamily="65" charset="-120"/>
                <a:cs typeface="Times New Roman" pitchFamily="18" charset="0"/>
              </a:rPr>
              <a:t> 1. The Visions of National Development</a:t>
            </a:r>
            <a:endParaRPr lang="zh-TW" altLang="en-US" sz="2300" dirty="0">
              <a:solidFill>
                <a:srgbClr val="000099"/>
              </a:solidFill>
              <a:latin typeface="Times New Roman" pitchFamily="18" charset="0"/>
              <a:ea typeface="標楷體" pitchFamily="65" charset="-120"/>
              <a:cs typeface="Times New Roman" pitchFamily="18" charset="0"/>
            </a:endParaRPr>
          </a:p>
        </p:txBody>
      </p:sp>
      <p:sp>
        <p:nvSpPr>
          <p:cNvPr id="18" name="投影片編號版面配置區 6"/>
          <p:cNvSpPr>
            <a:spLocks noGrp="1"/>
          </p:cNvSpPr>
          <p:nvPr>
            <p:ph type="sldNum" sz="quarter" idx="12"/>
          </p:nvPr>
        </p:nvSpPr>
        <p:spPr>
          <a:xfrm>
            <a:off x="6997700" y="6524625"/>
            <a:ext cx="2133600" cy="476250"/>
          </a:xfrm>
        </p:spPr>
        <p:txBody>
          <a:bodyPr/>
          <a:lstStyle/>
          <a:p>
            <a:pPr>
              <a:defRPr/>
            </a:pPr>
            <a:fld id="{60E68A4C-7E14-4362-B80A-2F988943A416}" type="slidenum">
              <a:rPr lang="en-US" altLang="zh-TW">
                <a:latin typeface="Times New Roman" pitchFamily="18" charset="0"/>
                <a:cs typeface="Times New Roman" pitchFamily="18" charset="0"/>
              </a:rPr>
              <a:pPr>
                <a:defRPr/>
              </a:pPr>
              <a:t>8</a:t>
            </a:fld>
            <a:endParaRPr lang="en-US" altLang="zh-TW" dirty="0">
              <a:latin typeface="Times New Roman" pitchFamily="18" charset="0"/>
              <a:cs typeface="Times New Roman" pitchFamily="18" charset="0"/>
            </a:endParaRPr>
          </a:p>
        </p:txBody>
      </p:sp>
      <p:grpSp>
        <p:nvGrpSpPr>
          <p:cNvPr id="5" name="群組 4"/>
          <p:cNvGrpSpPr/>
          <p:nvPr/>
        </p:nvGrpSpPr>
        <p:grpSpPr>
          <a:xfrm>
            <a:off x="673100" y="1479550"/>
            <a:ext cx="3024188" cy="2297113"/>
            <a:chOff x="673100" y="1479550"/>
            <a:chExt cx="3024188" cy="2297113"/>
          </a:xfrm>
        </p:grpSpPr>
        <p:sp>
          <p:nvSpPr>
            <p:cNvPr id="10244" name="AutoShape 5"/>
            <p:cNvSpPr>
              <a:spLocks noChangeAspect="1" noChangeArrowheads="1"/>
            </p:cNvSpPr>
            <p:nvPr/>
          </p:nvSpPr>
          <p:spPr bwMode="auto">
            <a:xfrm>
              <a:off x="673100" y="1547813"/>
              <a:ext cx="2974975" cy="2228850"/>
            </a:xfrm>
            <a:prstGeom prst="flowChartDocument">
              <a:avLst/>
            </a:prstGeom>
            <a:gradFill rotWithShape="1">
              <a:gsLst>
                <a:gs pos="0">
                  <a:srgbClr val="E2ADAC"/>
                </a:gs>
                <a:gs pos="100000">
                  <a:srgbClr val="F9EFEE"/>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lIns="57607" tIns="28804" rIns="57607" bIns="28804" anchor="ctr"/>
            <a:lstStyle/>
            <a:p>
              <a:pPr algn="ctr">
                <a:lnSpc>
                  <a:spcPts val="3363"/>
                </a:lnSpc>
              </a:pPr>
              <a:endParaRPr lang="zh-TW" altLang="en-US" sz="1200">
                <a:solidFill>
                  <a:srgbClr val="003399"/>
                </a:solidFill>
                <a:latin typeface="Times New Roman" pitchFamily="18" charset="0"/>
                <a:ea typeface="標楷體" pitchFamily="65" charset="-120"/>
                <a:cs typeface="Times New Roman" pitchFamily="18" charset="0"/>
              </a:endParaRPr>
            </a:p>
          </p:txBody>
        </p:sp>
        <p:sp>
          <p:nvSpPr>
            <p:cNvPr id="14" name="AutoShape 5"/>
            <p:cNvSpPr>
              <a:spLocks noChangeAspect="1" noChangeArrowheads="1"/>
            </p:cNvSpPr>
            <p:nvPr/>
          </p:nvSpPr>
          <p:spPr bwMode="auto">
            <a:xfrm>
              <a:off x="722313" y="1479550"/>
              <a:ext cx="2974975" cy="2081213"/>
            </a:xfrm>
            <a:prstGeom prst="rect">
              <a:avLst/>
            </a:prstGeom>
            <a:noFill/>
            <a:ln>
              <a:noFill/>
              <a:headEnd/>
              <a:tailEnd/>
            </a:ln>
          </p:spPr>
          <p:style>
            <a:lnRef idx="2">
              <a:schemeClr val="dk1"/>
            </a:lnRef>
            <a:fillRef idx="1">
              <a:schemeClr val="lt1"/>
            </a:fillRef>
            <a:effectRef idx="0">
              <a:schemeClr val="dk1"/>
            </a:effectRef>
            <a:fontRef idx="minor">
              <a:schemeClr val="dk1"/>
            </a:fontRef>
          </p:style>
          <p:txBody>
            <a:bodyPr lIns="57607" tIns="28804" rIns="57607" bIns="28804" anchor="ctr"/>
            <a:lstStyle/>
            <a:p>
              <a:pPr algn="ctr">
                <a:lnSpc>
                  <a:spcPts val="3360"/>
                </a:lnSpc>
                <a:defRPr/>
              </a:pPr>
              <a:r>
                <a:rPr lang="en-US" altLang="zh-TW" sz="2800" i="1" dirty="0">
                  <a:solidFill>
                    <a:srgbClr val="A50021"/>
                  </a:solidFill>
                  <a:latin typeface="Times New Roman" pitchFamily="18" charset="0"/>
                  <a:ea typeface="標楷體" pitchFamily="65" charset="-120"/>
                  <a:cs typeface="Times New Roman" pitchFamily="18" charset="0"/>
                </a:rPr>
                <a:t>Prosperity</a:t>
              </a:r>
            </a:p>
            <a:p>
              <a:pPr marL="171450" indent="-171450">
                <a:lnSpc>
                  <a:spcPts val="2000"/>
                </a:lnSpc>
                <a:spcBef>
                  <a:spcPts val="0"/>
                </a:spcBef>
                <a:buFontTx/>
                <a:buBlip>
                  <a:blip r:embed="rId2"/>
                </a:buBlip>
                <a:defRPr/>
              </a:pPr>
              <a:r>
                <a:rPr lang="en-US" altLang="zh-TW" sz="1200" dirty="0">
                  <a:solidFill>
                    <a:srgbClr val="003399"/>
                  </a:solidFill>
                  <a:latin typeface="Times New Roman" pitchFamily="18" charset="0"/>
                  <a:ea typeface="標楷體" pitchFamily="65" charset="-120"/>
                  <a:cs typeface="Times New Roman" pitchFamily="18" charset="0"/>
                </a:rPr>
                <a:t> Creating a prosperous Taiwan, with the transformation and upgrading of the industrial structure, and the international alignment of regulatory systems,  to become a global innovation center and logistics hub. </a:t>
              </a:r>
              <a:r>
                <a:rPr lang="en-US" sz="1200" dirty="0">
                  <a:solidFill>
                    <a:srgbClr val="003399"/>
                  </a:solidFill>
                  <a:latin typeface="Times New Roman" pitchFamily="18" charset="0"/>
                  <a:ea typeface="標楷體" pitchFamily="65" charset="-120"/>
                  <a:cs typeface="Times New Roman" pitchFamily="18" charset="0"/>
                </a:rPr>
                <a:t> </a:t>
              </a:r>
              <a:endParaRPr lang="zh-TW" altLang="en-US" sz="1200" dirty="0">
                <a:solidFill>
                  <a:srgbClr val="003399"/>
                </a:solidFill>
                <a:latin typeface="Times New Roman" pitchFamily="18" charset="0"/>
                <a:ea typeface="標楷體" pitchFamily="65" charset="-120"/>
                <a:cs typeface="Times New Roman" pitchFamily="18" charset="0"/>
              </a:endParaRPr>
            </a:p>
          </p:txBody>
        </p:sp>
      </p:grpSp>
      <p:grpSp>
        <p:nvGrpSpPr>
          <p:cNvPr id="6" name="群組 5"/>
          <p:cNvGrpSpPr/>
          <p:nvPr/>
        </p:nvGrpSpPr>
        <p:grpSpPr>
          <a:xfrm>
            <a:off x="539552" y="3836690"/>
            <a:ext cx="3024188" cy="2760662"/>
            <a:chOff x="673100" y="3776663"/>
            <a:chExt cx="3024188" cy="2760662"/>
          </a:xfrm>
        </p:grpSpPr>
        <p:sp>
          <p:nvSpPr>
            <p:cNvPr id="10245" name="AutoShape 6"/>
            <p:cNvSpPr>
              <a:spLocks noChangeAspect="1" noChangeArrowheads="1"/>
            </p:cNvSpPr>
            <p:nvPr/>
          </p:nvSpPr>
          <p:spPr bwMode="auto">
            <a:xfrm>
              <a:off x="673100" y="4071938"/>
              <a:ext cx="2976563" cy="2370137"/>
            </a:xfrm>
            <a:prstGeom prst="flowChartDocument">
              <a:avLst/>
            </a:prstGeom>
            <a:gradFill rotWithShape="1">
              <a:gsLst>
                <a:gs pos="0">
                  <a:srgbClr val="BAE18F"/>
                </a:gs>
                <a:gs pos="100000">
                  <a:srgbClr val="F1F9E9"/>
                </a:gs>
              </a:gsLst>
              <a:lin ang="5400000" scaled="1"/>
            </a:gradFill>
            <a:ln w="12700">
              <a:solidFill>
                <a:srgbClr val="C2D69B"/>
              </a:solidFill>
              <a:miter lim="800000"/>
              <a:headEnd/>
              <a:tailEnd/>
            </a:ln>
            <a:effectLst>
              <a:outerShdw dist="28398" dir="3806097" algn="ctr" rotWithShape="0">
                <a:srgbClr val="4E6128">
                  <a:alpha val="50000"/>
                </a:srgbClr>
              </a:outerShdw>
            </a:effectLst>
          </p:spPr>
          <p:txBody>
            <a:bodyPr lIns="57607" tIns="28804" rIns="57607" bIns="28804" anchor="ctr"/>
            <a:lstStyle/>
            <a:p>
              <a:pPr algn="ctr">
                <a:lnSpc>
                  <a:spcPts val="1500"/>
                </a:lnSpc>
              </a:pPr>
              <a:endParaRPr lang="zh-TW" altLang="en-US" sz="1200">
                <a:solidFill>
                  <a:srgbClr val="003399"/>
                </a:solidFill>
                <a:latin typeface="Times New Roman" pitchFamily="18" charset="0"/>
                <a:ea typeface="標楷體" pitchFamily="65" charset="-120"/>
                <a:cs typeface="Times New Roman" pitchFamily="18" charset="0"/>
              </a:endParaRPr>
            </a:p>
          </p:txBody>
        </p:sp>
        <p:sp>
          <p:nvSpPr>
            <p:cNvPr id="15" name="AutoShape 6"/>
            <p:cNvSpPr>
              <a:spLocks noChangeAspect="1" noChangeArrowheads="1"/>
            </p:cNvSpPr>
            <p:nvPr/>
          </p:nvSpPr>
          <p:spPr bwMode="auto">
            <a:xfrm>
              <a:off x="719138" y="3776663"/>
              <a:ext cx="2978150" cy="2760662"/>
            </a:xfrm>
            <a:prstGeom prst="rect">
              <a:avLst/>
            </a:prstGeom>
            <a:noFill/>
            <a:ln w="12700">
              <a:noFill/>
              <a:miter lim="800000"/>
              <a:headEnd/>
              <a:tailEnd/>
            </a:ln>
            <a:effectLst/>
          </p:spPr>
          <p:txBody>
            <a:bodyPr lIns="57607" tIns="28804" rIns="57607" bIns="28804" anchor="ctr"/>
            <a:lstStyle/>
            <a:p>
              <a:pPr algn="ctr">
                <a:lnSpc>
                  <a:spcPts val="1500"/>
                </a:lnSpc>
                <a:defRPr/>
              </a:pPr>
              <a:r>
                <a:rPr lang="en-US" altLang="zh-TW" sz="2800" i="1" dirty="0">
                  <a:solidFill>
                    <a:srgbClr val="006600"/>
                  </a:solidFill>
                  <a:latin typeface="Times New Roman" pitchFamily="18" charset="0"/>
                  <a:ea typeface="標楷體" pitchFamily="65" charset="-120"/>
                  <a:cs typeface="Times New Roman" pitchFamily="18" charset="0"/>
                </a:rPr>
                <a:t>Sustainability</a:t>
              </a:r>
              <a:endParaRPr lang="zh-TW" altLang="en-US" sz="1800" dirty="0">
                <a:solidFill>
                  <a:srgbClr val="006600"/>
                </a:solidFill>
                <a:latin typeface="Times New Roman" pitchFamily="18" charset="0"/>
                <a:ea typeface="新細明體" pitchFamily="18" charset="-120"/>
                <a:cs typeface="Times New Roman" pitchFamily="18" charset="0"/>
              </a:endParaRPr>
            </a:p>
            <a:p>
              <a:pPr marL="171450" indent="-171450">
                <a:lnSpc>
                  <a:spcPts val="2000"/>
                </a:lnSpc>
                <a:spcBef>
                  <a:spcPts val="600"/>
                </a:spcBef>
                <a:buFontTx/>
                <a:buBlip>
                  <a:blip r:embed="rId2"/>
                </a:buBlip>
                <a:defRPr/>
              </a:pPr>
              <a:r>
                <a:rPr lang="zh-TW" altLang="en-US" sz="1200" dirty="0">
                  <a:solidFill>
                    <a:srgbClr val="003399"/>
                  </a:solidFill>
                  <a:latin typeface="Calibri" pitchFamily="34" charset="0"/>
                  <a:ea typeface="標楷體" pitchFamily="65" charset="-120"/>
                  <a:cs typeface="Times New Roman" pitchFamily="18" charset="0"/>
                </a:rPr>
                <a:t> </a:t>
              </a:r>
              <a:r>
                <a:rPr lang="en-US" altLang="zh-TW" sz="1200" dirty="0">
                  <a:solidFill>
                    <a:srgbClr val="003399"/>
                  </a:solidFill>
                  <a:latin typeface="Times New Roman" pitchFamily="18" charset="0"/>
                  <a:ea typeface="標楷體" pitchFamily="65" charset="-120"/>
                  <a:cs typeface="Times New Roman" pitchFamily="18" charset="0"/>
                </a:rPr>
                <a:t>Making a sustainable Taiwan, where the economy and environment coexist in harmony, levels of culture and knowledge continuously deepen and accumulate, and national development is sustained in perpetuity. </a:t>
              </a:r>
              <a:endParaRPr lang="zh-TW" altLang="en-US" sz="1200" dirty="0">
                <a:solidFill>
                  <a:srgbClr val="003399"/>
                </a:solidFill>
                <a:latin typeface="Times New Roman" pitchFamily="18" charset="0"/>
                <a:ea typeface="標楷體" pitchFamily="65" charset="-120"/>
                <a:cs typeface="Times New Roman" pitchFamily="18" charset="0"/>
              </a:endParaRPr>
            </a:p>
          </p:txBody>
        </p:sp>
      </p:grpSp>
      <p:grpSp>
        <p:nvGrpSpPr>
          <p:cNvPr id="4" name="群組 3"/>
          <p:cNvGrpSpPr/>
          <p:nvPr/>
        </p:nvGrpSpPr>
        <p:grpSpPr>
          <a:xfrm>
            <a:off x="5724128" y="2636912"/>
            <a:ext cx="2644680" cy="2664296"/>
            <a:chOff x="5724128" y="3068960"/>
            <a:chExt cx="2644680" cy="2664296"/>
          </a:xfrm>
        </p:grpSpPr>
        <p:sp>
          <p:nvSpPr>
            <p:cNvPr id="10246" name="AutoShape 7"/>
            <p:cNvSpPr>
              <a:spLocks noChangeAspect="1" noChangeArrowheads="1"/>
            </p:cNvSpPr>
            <p:nvPr/>
          </p:nvSpPr>
          <p:spPr bwMode="auto">
            <a:xfrm>
              <a:off x="5724128" y="3328194"/>
              <a:ext cx="2633663" cy="2405062"/>
            </a:xfrm>
            <a:prstGeom prst="flowChartDocument">
              <a:avLst/>
            </a:prstGeom>
            <a:gradFill rotWithShape="1">
              <a:gsLst>
                <a:gs pos="0">
                  <a:srgbClr val="FFFFED"/>
                </a:gs>
                <a:gs pos="100000">
                  <a:srgbClr val="FFFFA7"/>
                </a:gs>
              </a:gsLst>
              <a:lin ang="5400000" scaled="1"/>
            </a:gradFill>
            <a:ln w="12700">
              <a:solidFill>
                <a:srgbClr val="C2D69B"/>
              </a:solidFill>
              <a:miter lim="800000"/>
              <a:headEnd/>
              <a:tailEnd/>
            </a:ln>
            <a:effectLst/>
            <a:extLst>
              <a:ext uri="{AF507438-7753-43E0-B8FC-AC1667EBCBE1}">
                <a14:hiddenEffects xmlns:a14="http://schemas.microsoft.com/office/drawing/2010/main">
                  <a:effectLst>
                    <a:outerShdw dist="107763" dir="18900000" algn="ctr" rotWithShape="0">
                      <a:srgbClr val="4E6128">
                        <a:alpha val="50000"/>
                      </a:srgbClr>
                    </a:outerShdw>
                  </a:effectLst>
                </a14:hiddenEffects>
              </a:ext>
            </a:extLst>
          </p:spPr>
          <p:txBody>
            <a:bodyPr lIns="57607" tIns="28804" rIns="57607" bIns="28804" anchor="ctr"/>
            <a:lstStyle/>
            <a:p>
              <a:pPr algn="ctr"/>
              <a:endParaRPr lang="zh-TW" altLang="en-US" sz="1200">
                <a:solidFill>
                  <a:srgbClr val="003399"/>
                </a:solidFill>
                <a:latin typeface="Times New Roman" pitchFamily="18" charset="0"/>
                <a:ea typeface="標楷體" pitchFamily="65" charset="-120"/>
                <a:cs typeface="Times New Roman" pitchFamily="18" charset="0"/>
              </a:endParaRPr>
            </a:p>
          </p:txBody>
        </p:sp>
        <p:sp>
          <p:nvSpPr>
            <p:cNvPr id="16" name="AutoShape 7"/>
            <p:cNvSpPr>
              <a:spLocks noChangeAspect="1" noChangeArrowheads="1"/>
            </p:cNvSpPr>
            <p:nvPr/>
          </p:nvSpPr>
          <p:spPr bwMode="auto">
            <a:xfrm>
              <a:off x="5735145" y="3068960"/>
              <a:ext cx="2633663" cy="2405063"/>
            </a:xfrm>
            <a:prstGeom prst="rect">
              <a:avLst/>
            </a:prstGeom>
            <a:noFill/>
            <a:ln w="12700">
              <a:noFill/>
              <a:miter lim="800000"/>
              <a:headEnd/>
              <a:tailEnd/>
            </a:ln>
            <a:effectLst/>
            <a:extLst/>
          </p:spPr>
          <p:txBody>
            <a:bodyPr lIns="57607" tIns="28804" rIns="57607" bIns="28804" anchor="ctr"/>
            <a:lstStyle/>
            <a:p>
              <a:pPr algn="ctr">
                <a:defRPr/>
              </a:pPr>
              <a:r>
                <a:rPr lang="en-US" altLang="zh-TW" sz="2800" i="1" dirty="0">
                  <a:solidFill>
                    <a:srgbClr val="FF00FF"/>
                  </a:solidFill>
                  <a:latin typeface="Times New Roman" pitchFamily="18" charset="0"/>
                  <a:ea typeface="標楷體" pitchFamily="65" charset="-120"/>
                  <a:cs typeface="Times New Roman" pitchFamily="18" charset="0"/>
                </a:rPr>
                <a:t>Harmony</a:t>
              </a:r>
              <a:endParaRPr lang="zh-TW" altLang="en-US" sz="1800" dirty="0">
                <a:solidFill>
                  <a:srgbClr val="FF00FF"/>
                </a:solidFill>
                <a:latin typeface="Times New Roman" pitchFamily="18" charset="0"/>
                <a:ea typeface="新細明體" pitchFamily="18" charset="-120"/>
                <a:cs typeface="Times New Roman" pitchFamily="18" charset="0"/>
              </a:endParaRPr>
            </a:p>
            <a:p>
              <a:pPr marL="171450" indent="-171450">
                <a:lnSpc>
                  <a:spcPts val="2000"/>
                </a:lnSpc>
                <a:spcBef>
                  <a:spcPts val="600"/>
                </a:spcBef>
                <a:buFontTx/>
                <a:buBlip>
                  <a:blip r:embed="rId2"/>
                </a:buBlip>
                <a:defRPr/>
              </a:pPr>
              <a:r>
                <a:rPr lang="zh-TW" altLang="en-US" sz="1200" dirty="0">
                  <a:solidFill>
                    <a:srgbClr val="003399"/>
                  </a:solidFill>
                  <a:latin typeface="Times New Roman" pitchFamily="18" charset="0"/>
                  <a:ea typeface="標楷體" pitchFamily="65" charset="-120"/>
                  <a:cs typeface="Times New Roman" pitchFamily="18" charset="0"/>
                </a:rPr>
                <a:t> </a:t>
              </a:r>
              <a:r>
                <a:rPr lang="en-US" altLang="zh-TW" sz="1200" dirty="0">
                  <a:solidFill>
                    <a:srgbClr val="003399"/>
                  </a:solidFill>
                  <a:latin typeface="Times New Roman" pitchFamily="18" charset="0"/>
                  <a:ea typeface="標楷體" pitchFamily="65" charset="-120"/>
                  <a:cs typeface="Times New Roman" pitchFamily="18" charset="0"/>
                </a:rPr>
                <a:t>Building a harmonious Taiwan, manifesting the core values of tolerance, caring and justice, and with the fruits of the economy truly shared by all of the people. </a:t>
              </a:r>
              <a:endParaRPr lang="zh-TW" altLang="en-US" sz="1200" dirty="0">
                <a:solidFill>
                  <a:srgbClr val="003399"/>
                </a:solidFill>
                <a:latin typeface="Times New Roman" pitchFamily="18" charset="0"/>
                <a:ea typeface="標楷體" pitchFamily="65" charset="-120"/>
                <a:cs typeface="Times New Roman" pitchFamily="18" charset="0"/>
              </a:endParaRPr>
            </a:p>
          </p:txBody>
        </p:sp>
      </p:grpSp>
      <p:grpSp>
        <p:nvGrpSpPr>
          <p:cNvPr id="3" name="群組 2"/>
          <p:cNvGrpSpPr/>
          <p:nvPr/>
        </p:nvGrpSpPr>
        <p:grpSpPr>
          <a:xfrm>
            <a:off x="3585922" y="1770215"/>
            <a:ext cx="3238324" cy="2738235"/>
            <a:chOff x="3585922" y="1842893"/>
            <a:chExt cx="3238324" cy="2738235"/>
          </a:xfrm>
        </p:grpSpPr>
        <p:sp>
          <p:nvSpPr>
            <p:cNvPr id="2" name="文字方塊 1"/>
            <p:cNvSpPr txBox="1"/>
            <p:nvPr/>
          </p:nvSpPr>
          <p:spPr>
            <a:xfrm>
              <a:off x="3984262" y="1842893"/>
              <a:ext cx="2839984" cy="523220"/>
            </a:xfrm>
            <a:prstGeom prst="rect">
              <a:avLst/>
            </a:prstGeom>
            <a:noFill/>
          </p:spPr>
          <p:txBody>
            <a:bodyPr wrap="square" rtlCol="0">
              <a:spAutoFit/>
            </a:bodyPr>
            <a:lstStyle/>
            <a:p>
              <a:r>
                <a:rPr lang="en-US" altLang="zh-TW" sz="2800" i="1" dirty="0">
                  <a:solidFill>
                    <a:srgbClr val="0000FF"/>
                  </a:solidFill>
                  <a:effectLst>
                    <a:outerShdw blurRad="38100" dist="38100" dir="2700000" algn="tl">
                      <a:srgbClr val="000000"/>
                    </a:outerShdw>
                  </a:effectLst>
                  <a:latin typeface="Calibri" pitchFamily="34" charset="0"/>
                  <a:ea typeface="標楷體" pitchFamily="65" charset="-120"/>
                </a:rPr>
                <a:t>Happy Taiwan</a:t>
              </a:r>
              <a:endParaRPr lang="zh-TW" altLang="en-US" sz="2800" i="1" dirty="0">
                <a:solidFill>
                  <a:srgbClr val="0000FF"/>
                </a:solidFill>
                <a:effectLst>
                  <a:outerShdw blurRad="38100" dist="38100" dir="2700000" algn="tl">
                    <a:srgbClr val="000000"/>
                  </a:outerShdw>
                </a:effectLst>
                <a:latin typeface="Calibri" pitchFamily="34" charset="0"/>
                <a:ea typeface="標楷體" pitchFamily="65" charset="-120"/>
              </a:endParaRPr>
            </a:p>
          </p:txBody>
        </p:sp>
        <p:sp>
          <p:nvSpPr>
            <p:cNvPr id="19" name="文字方塊 18"/>
            <p:cNvSpPr txBox="1"/>
            <p:nvPr/>
          </p:nvSpPr>
          <p:spPr>
            <a:xfrm>
              <a:off x="3839157" y="2447100"/>
              <a:ext cx="2389028" cy="461665"/>
            </a:xfrm>
            <a:prstGeom prst="rect">
              <a:avLst/>
            </a:prstGeom>
            <a:noFill/>
          </p:spPr>
          <p:txBody>
            <a:bodyPr wrap="square" rtlCol="0">
              <a:spAutoFit/>
            </a:bodyPr>
            <a:lstStyle/>
            <a:p>
              <a:pPr algn="ctr"/>
              <a:r>
                <a:rPr lang="en-US" altLang="zh-TW" sz="2400" i="1" dirty="0" smtClean="0">
                  <a:solidFill>
                    <a:srgbClr val="0000FF"/>
                  </a:solidFill>
                  <a:effectLst>
                    <a:outerShdw blurRad="38100" dist="38100" dir="2700000" algn="tl">
                      <a:srgbClr val="000000"/>
                    </a:outerShdw>
                  </a:effectLst>
                  <a:latin typeface="Calibri" pitchFamily="34" charset="0"/>
                  <a:ea typeface="標楷體" pitchFamily="65" charset="-120"/>
                </a:rPr>
                <a:t>attaining</a:t>
              </a:r>
              <a:endParaRPr lang="zh-TW" altLang="en-US" sz="2400" i="1" dirty="0">
                <a:solidFill>
                  <a:srgbClr val="A50021"/>
                </a:solidFill>
                <a:effectLst>
                  <a:outerShdw blurRad="38100" dist="38100" dir="2700000" algn="tl">
                    <a:srgbClr val="000000"/>
                  </a:outerShdw>
                </a:effectLst>
                <a:latin typeface="Calibri" pitchFamily="34" charset="0"/>
                <a:ea typeface="標楷體" pitchFamily="65" charset="-120"/>
              </a:endParaRPr>
            </a:p>
          </p:txBody>
        </p:sp>
        <p:sp>
          <p:nvSpPr>
            <p:cNvPr id="20" name="文字方塊 19"/>
            <p:cNvSpPr txBox="1"/>
            <p:nvPr/>
          </p:nvSpPr>
          <p:spPr>
            <a:xfrm>
              <a:off x="3585922" y="3512621"/>
              <a:ext cx="2076053" cy="492443"/>
            </a:xfrm>
            <a:prstGeom prst="rect">
              <a:avLst/>
            </a:prstGeom>
            <a:noFill/>
          </p:spPr>
          <p:txBody>
            <a:bodyPr wrap="square" rtlCol="0">
              <a:spAutoFit/>
            </a:bodyPr>
            <a:lstStyle/>
            <a:p>
              <a:r>
                <a:rPr lang="en-US" altLang="zh-TW" sz="2500" i="1" dirty="0" smtClean="0">
                  <a:solidFill>
                    <a:srgbClr val="FF00FF"/>
                  </a:solidFill>
                  <a:effectLst>
                    <a:outerShdw blurRad="38100" dist="38100" dir="2700000" algn="tl">
                      <a:srgbClr val="000000"/>
                    </a:outerShdw>
                  </a:effectLst>
                  <a:latin typeface="Calibri" pitchFamily="34" charset="0"/>
                  <a:ea typeface="標楷體" pitchFamily="65" charset="-120"/>
                </a:rPr>
                <a:t>harmony</a:t>
              </a:r>
              <a:r>
                <a:rPr lang="en-US" altLang="zh-TW" sz="2500" i="1" dirty="0" smtClean="0">
                  <a:solidFill>
                    <a:srgbClr val="006600"/>
                  </a:solidFill>
                  <a:effectLst>
                    <a:outerShdw blurRad="38100" dist="38100" dir="2700000" algn="tl">
                      <a:srgbClr val="000000"/>
                    </a:outerShdw>
                  </a:effectLst>
                  <a:latin typeface="Calibri" pitchFamily="34" charset="0"/>
                  <a:ea typeface="標楷體" pitchFamily="65" charset="-120"/>
                </a:rPr>
                <a:t> </a:t>
              </a:r>
              <a:r>
                <a:rPr lang="en-US" altLang="zh-TW" sz="2400" i="1" dirty="0">
                  <a:solidFill>
                    <a:srgbClr val="0000FF"/>
                  </a:solidFill>
                  <a:effectLst>
                    <a:outerShdw blurRad="38100" dist="38100" dir="2700000" algn="tl">
                      <a:srgbClr val="000000"/>
                    </a:outerShdw>
                  </a:effectLst>
                  <a:latin typeface="Calibri" pitchFamily="34" charset="0"/>
                  <a:ea typeface="標楷體" pitchFamily="65" charset="-120"/>
                </a:rPr>
                <a:t>and</a:t>
              </a:r>
              <a:endParaRPr lang="zh-TW" altLang="en-US" sz="2400" i="1" dirty="0">
                <a:solidFill>
                  <a:srgbClr val="0000FF"/>
                </a:solidFill>
                <a:effectLst>
                  <a:outerShdw blurRad="38100" dist="38100" dir="2700000" algn="tl">
                    <a:srgbClr val="000000"/>
                  </a:outerShdw>
                </a:effectLst>
                <a:latin typeface="Calibri" pitchFamily="34" charset="0"/>
                <a:ea typeface="標楷體" pitchFamily="65" charset="-120"/>
              </a:endParaRPr>
            </a:p>
          </p:txBody>
        </p:sp>
        <p:sp>
          <p:nvSpPr>
            <p:cNvPr id="21" name="文字方塊 20"/>
            <p:cNvSpPr txBox="1"/>
            <p:nvPr/>
          </p:nvSpPr>
          <p:spPr>
            <a:xfrm>
              <a:off x="3635896" y="4088685"/>
              <a:ext cx="2076053" cy="492443"/>
            </a:xfrm>
            <a:prstGeom prst="rect">
              <a:avLst/>
            </a:prstGeom>
            <a:noFill/>
          </p:spPr>
          <p:txBody>
            <a:bodyPr wrap="square" rtlCol="0">
              <a:spAutoFit/>
            </a:bodyPr>
            <a:lstStyle/>
            <a:p>
              <a:r>
                <a:rPr lang="en-US" altLang="zh-TW" sz="2500" i="1" dirty="0" smtClean="0">
                  <a:solidFill>
                    <a:srgbClr val="006600"/>
                  </a:solidFill>
                  <a:effectLst>
                    <a:outerShdw blurRad="38100" dist="38100" dir="2700000" algn="tl">
                      <a:srgbClr val="000000"/>
                    </a:outerShdw>
                  </a:effectLst>
                  <a:latin typeface="Calibri" pitchFamily="34" charset="0"/>
                  <a:ea typeface="標楷體" pitchFamily="65" charset="-120"/>
                </a:rPr>
                <a:t>sustainability</a:t>
              </a:r>
              <a:endParaRPr lang="zh-TW" altLang="en-US" sz="2500" i="1" dirty="0">
                <a:solidFill>
                  <a:srgbClr val="006600"/>
                </a:solidFill>
                <a:effectLst>
                  <a:outerShdw blurRad="38100" dist="38100" dir="2700000" algn="tl">
                    <a:srgbClr val="000000"/>
                  </a:outerShdw>
                </a:effectLst>
                <a:latin typeface="Calibri" pitchFamily="34" charset="0"/>
                <a:ea typeface="標楷體" pitchFamily="65" charset="-120"/>
              </a:endParaRPr>
            </a:p>
          </p:txBody>
        </p:sp>
        <p:sp>
          <p:nvSpPr>
            <p:cNvPr id="23" name="文字方塊 22"/>
            <p:cNvSpPr txBox="1"/>
            <p:nvPr/>
          </p:nvSpPr>
          <p:spPr>
            <a:xfrm>
              <a:off x="3635896" y="2951946"/>
              <a:ext cx="2389028" cy="477054"/>
            </a:xfrm>
            <a:prstGeom prst="rect">
              <a:avLst/>
            </a:prstGeom>
            <a:noFill/>
          </p:spPr>
          <p:txBody>
            <a:bodyPr wrap="square" rtlCol="0">
              <a:spAutoFit/>
            </a:bodyPr>
            <a:lstStyle/>
            <a:p>
              <a:pPr algn="ctr"/>
              <a:r>
                <a:rPr lang="en-US" altLang="zh-TW" sz="2500" i="1" dirty="0" smtClean="0">
                  <a:solidFill>
                    <a:srgbClr val="A50021"/>
                  </a:solidFill>
                  <a:effectLst>
                    <a:outerShdw blurRad="38100" dist="38100" dir="2700000" algn="tl">
                      <a:srgbClr val="000000"/>
                    </a:outerShdw>
                  </a:effectLst>
                  <a:latin typeface="Calibri" pitchFamily="34" charset="0"/>
                  <a:ea typeface="標楷體" pitchFamily="65" charset="-120"/>
                </a:rPr>
                <a:t>prosperity</a:t>
              </a:r>
              <a:r>
                <a:rPr lang="en-US" altLang="zh-TW" sz="2500" i="1" dirty="0">
                  <a:solidFill>
                    <a:srgbClr val="A50021"/>
                  </a:solidFill>
                  <a:effectLst>
                    <a:outerShdw blurRad="38100" dist="38100" dir="2700000" algn="tl">
                      <a:srgbClr val="000000"/>
                    </a:outerShdw>
                  </a:effectLst>
                  <a:latin typeface="Calibri" pitchFamily="34" charset="0"/>
                  <a:ea typeface="標楷體" pitchFamily="65" charset="-120"/>
                </a:rPr>
                <a:t>, </a:t>
              </a:r>
              <a:endParaRPr lang="zh-TW" altLang="en-US" sz="2500" i="1" dirty="0">
                <a:solidFill>
                  <a:srgbClr val="A50021"/>
                </a:solidFill>
                <a:effectLst>
                  <a:outerShdw blurRad="38100" dist="38100" dir="2700000" algn="tl">
                    <a:srgbClr val="000000"/>
                  </a:outerShdw>
                </a:effectLst>
                <a:latin typeface="Calibri" pitchFamily="34" charset="0"/>
                <a:ea typeface="標楷體" pitchFamily="65" charset="-120"/>
              </a:endParaRPr>
            </a:p>
          </p:txBody>
        </p:sp>
      </p:gr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AutoShape 4"/>
          <p:cNvSpPr>
            <a:spLocks noChangeArrowheads="1"/>
          </p:cNvSpPr>
          <p:nvPr/>
        </p:nvSpPr>
        <p:spPr bwMode="auto">
          <a:xfrm>
            <a:off x="584200" y="765175"/>
            <a:ext cx="8164513" cy="2200275"/>
          </a:xfrm>
          <a:prstGeom prst="roundRect">
            <a:avLst>
              <a:gd name="adj" fmla="val 8932"/>
            </a:avLst>
          </a:prstGeom>
          <a:gradFill rotWithShape="1">
            <a:gsLst>
              <a:gs pos="0">
                <a:srgbClr val="CCFFFF"/>
              </a:gs>
              <a:gs pos="50000">
                <a:schemeClr val="bg1"/>
              </a:gs>
              <a:gs pos="100000">
                <a:srgbClr val="CCFFFF"/>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7961" dir="13500000" algn="ctr" rotWithShape="0">
                    <a:srgbClr val="CCFFFF">
                      <a:gamma/>
                      <a:shade val="60000"/>
                      <a:invGamma/>
                    </a:srgbClr>
                  </a:outerShdw>
                </a:effectLst>
              </a14:hiddenEffects>
            </a:ext>
          </a:extLst>
        </p:spPr>
        <p:txBody>
          <a:bodyPr>
            <a:spAutoFit/>
          </a:bodyPr>
          <a:lstStyle/>
          <a:p>
            <a:pPr indent="539750" algn="just">
              <a:lnSpc>
                <a:spcPct val="110000"/>
              </a:lnSpc>
              <a:spcBef>
                <a:spcPct val="20000"/>
              </a:spcBef>
              <a:spcAft>
                <a:spcPct val="20000"/>
              </a:spcAft>
              <a:buClr>
                <a:srgbClr val="24327A"/>
              </a:buClr>
              <a:defRPr/>
            </a:pPr>
            <a:r>
              <a:rPr kumimoji="0" lang="en-US" altLang="zh-TW" sz="2000" dirty="0">
                <a:solidFill>
                  <a:srgbClr val="000099"/>
                </a:solidFill>
                <a:latin typeface="Times New Roman" pitchFamily="18" charset="0"/>
                <a:ea typeface="標楷體" pitchFamily="65" charset="-120"/>
                <a:cs typeface="Times New Roman" pitchFamily="18" charset="0"/>
              </a:rPr>
              <a:t>In face of the high uncertainties in the international economic situation, and potential downside risks, the planning of macroeconomic goals needs to dispense with the pursuit of quantity and instead focus on the raising of quality. Accordingly, the government will set its sights on  speeding up adjustment of the industrial structure, and ensuring that economic growth bears greater inclusivity and sustainability.</a:t>
            </a:r>
            <a:endParaRPr kumimoji="0" lang="zh-TW" altLang="en-US" sz="2000" dirty="0">
              <a:solidFill>
                <a:srgbClr val="000099"/>
              </a:solidFill>
              <a:latin typeface="Times New Roman" pitchFamily="18" charset="0"/>
              <a:ea typeface="標楷體" pitchFamily="65" charset="-120"/>
              <a:cs typeface="Times New Roman" pitchFamily="18" charset="0"/>
            </a:endParaRPr>
          </a:p>
        </p:txBody>
      </p:sp>
      <p:grpSp>
        <p:nvGrpSpPr>
          <p:cNvPr id="11267" name="群組 7"/>
          <p:cNvGrpSpPr>
            <a:grpSpLocks/>
          </p:cNvGrpSpPr>
          <p:nvPr/>
        </p:nvGrpSpPr>
        <p:grpSpPr bwMode="auto">
          <a:xfrm>
            <a:off x="900113" y="3125788"/>
            <a:ext cx="7632700" cy="3255962"/>
            <a:chOff x="-463590" y="727570"/>
            <a:chExt cx="5460044" cy="2937347"/>
          </a:xfrm>
        </p:grpSpPr>
        <p:sp>
          <p:nvSpPr>
            <p:cNvPr id="9" name="上-下雙向箭號 8"/>
            <p:cNvSpPr/>
            <p:nvPr/>
          </p:nvSpPr>
          <p:spPr>
            <a:xfrm>
              <a:off x="1854203" y="1397818"/>
              <a:ext cx="170342" cy="519871"/>
            </a:xfrm>
            <a:prstGeom prst="upDownArrow">
              <a:avLst/>
            </a:prstGeom>
            <a:solidFill>
              <a:sysClr val="window" lastClr="FFFFFF"/>
            </a:solidFill>
            <a:ln w="12700" cap="flat" cmpd="sng" algn="ctr">
              <a:solidFill>
                <a:srgbClr val="4F81BD">
                  <a:shade val="50000"/>
                </a:srgbClr>
              </a:solidFill>
              <a:prstDash val="solid"/>
            </a:ln>
            <a:effectLst/>
          </p:spPr>
          <p:txBody>
            <a:bodyPr anchor="ctr"/>
            <a:lstStyle/>
            <a:p>
              <a:pPr algn="ctr" fontAlgn="auto">
                <a:spcBef>
                  <a:spcPts val="0"/>
                </a:spcBef>
                <a:spcAft>
                  <a:spcPts val="0"/>
                </a:spcAft>
                <a:defRPr/>
              </a:pPr>
              <a:endParaRPr kumimoji="0" lang="zh-TW" altLang="en-US" b="0" kern="0">
                <a:solidFill>
                  <a:sysClr val="window" lastClr="FFFFFF"/>
                </a:solidFill>
                <a:latin typeface="Times New Roman" pitchFamily="18" charset="0"/>
                <a:ea typeface="新細明體"/>
                <a:cs typeface="Times New Roman" pitchFamily="18" charset="0"/>
              </a:endParaRPr>
            </a:p>
          </p:txBody>
        </p:sp>
        <p:cxnSp>
          <p:nvCxnSpPr>
            <p:cNvPr id="11271" name="Line 12"/>
            <p:cNvCxnSpPr>
              <a:cxnSpLocks noChangeShapeType="1"/>
            </p:cNvCxnSpPr>
            <p:nvPr/>
          </p:nvCxnSpPr>
          <p:spPr bwMode="auto">
            <a:xfrm>
              <a:off x="772939" y="3152137"/>
              <a:ext cx="2626710" cy="0"/>
            </a:xfrm>
            <a:prstGeom prst="line">
              <a:avLst/>
            </a:prstGeom>
            <a:noFill/>
            <a:ln w="28575">
              <a:solidFill>
                <a:srgbClr val="333333"/>
              </a:solidFill>
              <a:prstDash val="sysDot"/>
              <a:round/>
              <a:headEnd type="triangle" w="med" len="med"/>
              <a:tailEnd type="triangle" w="med" len="med"/>
            </a:ln>
            <a:extLst>
              <a:ext uri="{909E8E84-426E-40DD-AFC4-6F175D3DCCD1}">
                <a14:hiddenFill xmlns:a14="http://schemas.microsoft.com/office/drawing/2010/main">
                  <a:noFill/>
                </a14:hiddenFill>
              </a:ext>
            </a:extLst>
          </p:spPr>
        </p:cxnSp>
        <p:sp>
          <p:nvSpPr>
            <p:cNvPr id="11" name="圓角矩形 10"/>
            <p:cNvSpPr/>
            <p:nvPr/>
          </p:nvSpPr>
          <p:spPr>
            <a:xfrm>
              <a:off x="1081984" y="2005051"/>
              <a:ext cx="1751121" cy="1016829"/>
            </a:xfrm>
            <a:prstGeom prst="roundRect">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36000" tIns="18000" rIns="36000" bIns="18000" anchor="ctr"/>
            <a:lstStyle/>
            <a:p>
              <a:pPr algn="ctr">
                <a:defRPr/>
              </a:pPr>
              <a:r>
                <a:rPr kumimoji="0" lang="en-US" altLang="zh-TW" dirty="0">
                  <a:solidFill>
                    <a:schemeClr val="bg1"/>
                  </a:solidFill>
                  <a:latin typeface="Times New Roman" pitchFamily="18" charset="0"/>
                  <a:ea typeface="標楷體" pitchFamily="65" charset="-120"/>
                  <a:cs typeface="Times New Roman" pitchFamily="18" charset="0"/>
                </a:rPr>
                <a:t>Happy Taiwan attaining prosperity, harmony and sustainability</a:t>
              </a:r>
            </a:p>
          </p:txBody>
        </p:sp>
        <p:sp>
          <p:nvSpPr>
            <p:cNvPr id="12" name="Oval 14"/>
            <p:cNvSpPr>
              <a:spLocks noChangeArrowheads="1"/>
            </p:cNvSpPr>
            <p:nvPr/>
          </p:nvSpPr>
          <p:spPr bwMode="auto">
            <a:xfrm>
              <a:off x="-412488" y="2794167"/>
              <a:ext cx="1045903" cy="539922"/>
            </a:xfrm>
            <a:prstGeom prst="ellipse">
              <a:avLst/>
            </a:prstGeom>
            <a:gradFill rotWithShape="1">
              <a:gsLst>
                <a:gs pos="0">
                  <a:srgbClr val="FFFFFF"/>
                </a:gs>
                <a:gs pos="100000">
                  <a:srgbClr val="FFCC99"/>
                </a:gs>
              </a:gsLst>
              <a:path path="shape">
                <a:fillToRect l="50000" t="50000" r="50000" b="50000"/>
              </a:path>
            </a:gradFill>
            <a:ln w="9525">
              <a:solidFill>
                <a:srgbClr val="FF6600"/>
              </a:solidFill>
              <a:round/>
              <a:headEnd/>
              <a:tailEnd/>
            </a:ln>
            <a:effectLst>
              <a:prstShdw prst="shdw17" dist="17961" dir="13500000">
                <a:srgbClr val="993D00"/>
              </a:prstShdw>
            </a:effectLst>
          </p:spPr>
          <p:txBody>
            <a:bodyPr lIns="0" tIns="0" rIns="0" bIns="0" anchor="ctr"/>
            <a:lstStyle/>
            <a:p>
              <a:pPr marL="173990" indent="-173990" algn="ctr">
                <a:lnSpc>
                  <a:spcPct val="110000"/>
                </a:lnSpc>
                <a:spcBef>
                  <a:spcPts val="0"/>
                </a:spcBef>
                <a:spcAft>
                  <a:spcPts val="0"/>
                </a:spcAft>
                <a:defRPr/>
              </a:pPr>
              <a:r>
                <a:rPr kumimoji="0" lang="en-US" altLang="zh-TW" spc="20" dirty="0">
                  <a:solidFill>
                    <a:srgbClr val="FF6600"/>
                  </a:solidFill>
                  <a:latin typeface="Times New Roman" pitchFamily="18" charset="0"/>
                  <a:ea typeface="標楷體" pitchFamily="65" charset="-120"/>
                  <a:cs typeface="Times New Roman" pitchFamily="18" charset="0"/>
                </a:rPr>
                <a:t>Harmony</a:t>
              </a:r>
              <a:endParaRPr kumimoji="0" lang="zh-TW" altLang="en-US" b="0" kern="0" dirty="0">
                <a:solidFill>
                  <a:srgbClr val="000000"/>
                </a:solidFill>
                <a:latin typeface="Times New Roman" pitchFamily="18" charset="0"/>
                <a:ea typeface="標楷體" pitchFamily="65" charset="-120"/>
                <a:cs typeface="Times New Roman" pitchFamily="18" charset="0"/>
              </a:endParaRPr>
            </a:p>
          </p:txBody>
        </p:sp>
        <p:sp>
          <p:nvSpPr>
            <p:cNvPr id="13" name="Oval 18"/>
            <p:cNvSpPr>
              <a:spLocks noChangeArrowheads="1"/>
            </p:cNvSpPr>
            <p:nvPr/>
          </p:nvSpPr>
          <p:spPr bwMode="auto">
            <a:xfrm>
              <a:off x="3456558" y="2804193"/>
              <a:ext cx="1539896" cy="538490"/>
            </a:xfrm>
            <a:prstGeom prst="ellipse">
              <a:avLst/>
            </a:prstGeom>
            <a:gradFill rotWithShape="1">
              <a:gsLst>
                <a:gs pos="0">
                  <a:srgbClr val="FFFFFF"/>
                </a:gs>
                <a:gs pos="100000">
                  <a:srgbClr val="CCFFCC"/>
                </a:gs>
              </a:gsLst>
              <a:path path="shape">
                <a:fillToRect l="50000" t="50000" r="50000" b="50000"/>
              </a:path>
            </a:gradFill>
            <a:ln w="9525">
              <a:solidFill>
                <a:srgbClr val="339966"/>
              </a:solidFill>
              <a:round/>
              <a:headEnd/>
              <a:tailEnd/>
            </a:ln>
            <a:effectLst>
              <a:prstShdw prst="shdw17" dist="17961" dir="13500000">
                <a:srgbClr val="1F5C3D"/>
              </a:prstShdw>
            </a:effectLst>
          </p:spPr>
          <p:txBody>
            <a:bodyPr lIns="0" tIns="0" rIns="0" bIns="0" anchor="ctr"/>
            <a:lstStyle/>
            <a:p>
              <a:pPr marL="173990" indent="-173990" algn="ctr">
                <a:lnSpc>
                  <a:spcPct val="110000"/>
                </a:lnSpc>
                <a:spcBef>
                  <a:spcPts val="0"/>
                </a:spcBef>
                <a:spcAft>
                  <a:spcPts val="0"/>
                </a:spcAft>
                <a:defRPr/>
              </a:pPr>
              <a:r>
                <a:rPr kumimoji="0" lang="en-US" altLang="zh-TW" spc="20" dirty="0">
                  <a:solidFill>
                    <a:srgbClr val="006600"/>
                  </a:solidFill>
                  <a:latin typeface="Times New Roman" pitchFamily="18" charset="0"/>
                  <a:ea typeface="標楷體"/>
                  <a:cs typeface="Times New Roman" pitchFamily="18" charset="0"/>
                </a:rPr>
                <a:t>Sustainability</a:t>
              </a:r>
              <a:endParaRPr kumimoji="0" lang="zh-TW" altLang="en-US" b="0" kern="0" dirty="0">
                <a:solidFill>
                  <a:srgbClr val="000000"/>
                </a:solidFill>
                <a:latin typeface="Times New Roman" pitchFamily="18" charset="0"/>
                <a:ea typeface="新細明體"/>
                <a:cs typeface="Times New Roman" pitchFamily="18" charset="0"/>
              </a:endParaRPr>
            </a:p>
          </p:txBody>
        </p:sp>
        <p:sp>
          <p:nvSpPr>
            <p:cNvPr id="11275" name="Rectangle 15"/>
            <p:cNvSpPr>
              <a:spLocks noChangeArrowheads="1"/>
            </p:cNvSpPr>
            <p:nvPr/>
          </p:nvSpPr>
          <p:spPr bwMode="auto">
            <a:xfrm>
              <a:off x="-463590" y="3407049"/>
              <a:ext cx="1780896" cy="255001"/>
            </a:xfrm>
            <a:prstGeom prst="rect">
              <a:avLst/>
            </a:prstGeom>
            <a:solidFill>
              <a:srgbClr val="FFFFFF"/>
            </a:solidFill>
            <a:ln w="38100" cmpd="dbl">
              <a:solidFill>
                <a:srgbClr val="FF9900"/>
              </a:solidFill>
              <a:miter lim="800000"/>
              <a:headEnd/>
              <a:tailEnd/>
            </a:ln>
            <a:effectLst>
              <a:outerShdw dist="71842" dir="2700000" algn="ctr" rotWithShape="0">
                <a:srgbClr val="C0C0C0"/>
              </a:outerShdw>
            </a:effectLst>
          </p:spPr>
          <p:txBody>
            <a:bodyPr lIns="18000" tIns="18000" rIns="18000" bIns="18000">
              <a:spAutoFit/>
            </a:bodyPr>
            <a:lstStyle/>
            <a:p>
              <a:pPr algn="ctr"/>
              <a:r>
                <a:rPr kumimoji="0" lang="en-US" altLang="zh-TW">
                  <a:solidFill>
                    <a:srgbClr val="FF6600"/>
                  </a:solidFill>
                  <a:latin typeface="Times New Roman" pitchFamily="18" charset="0"/>
                  <a:ea typeface="標楷體" pitchFamily="65" charset="-120"/>
                  <a:cs typeface="Times New Roman" pitchFamily="18" charset="0"/>
                </a:rPr>
                <a:t>Achieving inclusive growth </a:t>
              </a:r>
              <a:endParaRPr kumimoji="0" lang="en-US" altLang="zh-TW" b="0">
                <a:solidFill>
                  <a:srgbClr val="000000"/>
                </a:solidFill>
                <a:latin typeface="Times New Roman" pitchFamily="18" charset="0"/>
                <a:ea typeface="新細明體" pitchFamily="18" charset="-120"/>
                <a:cs typeface="Times New Roman" pitchFamily="18" charset="0"/>
              </a:endParaRPr>
            </a:p>
          </p:txBody>
        </p:sp>
        <p:sp>
          <p:nvSpPr>
            <p:cNvPr id="11276" name="Rectangle 19"/>
            <p:cNvSpPr>
              <a:spLocks noChangeArrowheads="1"/>
            </p:cNvSpPr>
            <p:nvPr/>
          </p:nvSpPr>
          <p:spPr bwMode="auto">
            <a:xfrm>
              <a:off x="3214412" y="3409916"/>
              <a:ext cx="1782042" cy="255001"/>
            </a:xfrm>
            <a:prstGeom prst="rect">
              <a:avLst/>
            </a:prstGeom>
            <a:solidFill>
              <a:srgbClr val="FFFFFF"/>
            </a:solidFill>
            <a:ln w="38100" cmpd="dbl">
              <a:solidFill>
                <a:srgbClr val="339966"/>
              </a:solidFill>
              <a:miter lim="800000"/>
              <a:headEnd/>
              <a:tailEnd/>
            </a:ln>
            <a:effectLst>
              <a:outerShdw dist="81320" dir="3080412" algn="ctr" rotWithShape="0">
                <a:srgbClr val="C0C0C0"/>
              </a:outerShdw>
            </a:effectLst>
          </p:spPr>
          <p:txBody>
            <a:bodyPr lIns="18000" tIns="18000" rIns="18000" bIns="18000">
              <a:spAutoFit/>
            </a:bodyPr>
            <a:lstStyle/>
            <a:p>
              <a:pPr algn="ctr"/>
              <a:r>
                <a:rPr kumimoji="0" lang="en-US" altLang="zh-TW">
                  <a:solidFill>
                    <a:srgbClr val="006600"/>
                  </a:solidFill>
                  <a:latin typeface="Times New Roman" pitchFamily="18" charset="0"/>
                  <a:ea typeface="標楷體" pitchFamily="65" charset="-120"/>
                  <a:cs typeface="Times New Roman" pitchFamily="18" charset="0"/>
                </a:rPr>
                <a:t>Promoting green growth</a:t>
              </a:r>
              <a:endParaRPr kumimoji="0" lang="en-US" altLang="zh-TW" b="0">
                <a:solidFill>
                  <a:srgbClr val="000000"/>
                </a:solidFill>
                <a:latin typeface="Times New Roman" pitchFamily="18" charset="0"/>
                <a:ea typeface="新細明體" pitchFamily="18" charset="-120"/>
                <a:cs typeface="Times New Roman" pitchFamily="18" charset="0"/>
              </a:endParaRPr>
            </a:p>
          </p:txBody>
        </p:sp>
        <p:cxnSp>
          <p:nvCxnSpPr>
            <p:cNvPr id="11277" name="Line 10"/>
            <p:cNvCxnSpPr>
              <a:cxnSpLocks noChangeShapeType="1"/>
            </p:cNvCxnSpPr>
            <p:nvPr/>
          </p:nvCxnSpPr>
          <p:spPr bwMode="auto">
            <a:xfrm flipH="1">
              <a:off x="309171" y="1137877"/>
              <a:ext cx="1030083" cy="1624368"/>
            </a:xfrm>
            <a:prstGeom prst="line">
              <a:avLst/>
            </a:prstGeom>
            <a:noFill/>
            <a:ln w="28575">
              <a:solidFill>
                <a:srgbClr val="333333"/>
              </a:solidFill>
              <a:prstDash val="sysDot"/>
              <a:round/>
              <a:headEnd type="triangle" w="med" len="med"/>
              <a:tailEnd type="triangle" w="med" len="med"/>
            </a:ln>
            <a:extLst>
              <a:ext uri="{909E8E84-426E-40DD-AFC4-6F175D3DCCD1}">
                <a14:hiddenFill xmlns:a14="http://schemas.microsoft.com/office/drawing/2010/main">
                  <a:noFill/>
                </a14:hiddenFill>
              </a:ext>
            </a:extLst>
          </p:spPr>
        </p:cxnSp>
        <p:cxnSp>
          <p:nvCxnSpPr>
            <p:cNvPr id="11278" name="Line 11"/>
            <p:cNvCxnSpPr>
              <a:cxnSpLocks noChangeShapeType="1"/>
            </p:cNvCxnSpPr>
            <p:nvPr/>
          </p:nvCxnSpPr>
          <p:spPr bwMode="auto">
            <a:xfrm flipH="1" flipV="1">
              <a:off x="2524095" y="1202679"/>
              <a:ext cx="1030083" cy="1624368"/>
            </a:xfrm>
            <a:prstGeom prst="line">
              <a:avLst/>
            </a:prstGeom>
            <a:noFill/>
            <a:ln w="28575">
              <a:solidFill>
                <a:srgbClr val="333333"/>
              </a:solidFill>
              <a:prstDash val="sysDot"/>
              <a:round/>
              <a:headEnd type="triangle" w="med" len="med"/>
              <a:tailEnd type="triangle" w="med" len="med"/>
            </a:ln>
            <a:extLst>
              <a:ext uri="{909E8E84-426E-40DD-AFC4-6F175D3DCCD1}">
                <a14:hiddenFill xmlns:a14="http://schemas.microsoft.com/office/drawing/2010/main">
                  <a:noFill/>
                </a14:hiddenFill>
              </a:ext>
            </a:extLst>
          </p:spPr>
        </p:cxnSp>
        <p:sp>
          <p:nvSpPr>
            <p:cNvPr id="18" name="Oval 16"/>
            <p:cNvSpPr>
              <a:spLocks noChangeArrowheads="1"/>
            </p:cNvSpPr>
            <p:nvPr/>
          </p:nvSpPr>
          <p:spPr bwMode="auto">
            <a:xfrm>
              <a:off x="1339769" y="727570"/>
              <a:ext cx="1200346" cy="539922"/>
            </a:xfrm>
            <a:prstGeom prst="ellipse">
              <a:avLst/>
            </a:prstGeom>
            <a:gradFill rotWithShape="1">
              <a:gsLst>
                <a:gs pos="0">
                  <a:srgbClr val="FFFFFF"/>
                </a:gs>
                <a:gs pos="100000">
                  <a:srgbClr val="99CCFF"/>
                </a:gs>
              </a:gsLst>
              <a:path path="shape">
                <a:fillToRect l="50000" t="50000" r="50000" b="50000"/>
              </a:path>
            </a:gradFill>
            <a:ln w="9525">
              <a:solidFill>
                <a:srgbClr val="0000FF"/>
              </a:solidFill>
              <a:round/>
              <a:headEnd/>
              <a:tailEnd/>
            </a:ln>
            <a:effectLst/>
            <a:extLst>
              <a:ext uri="{AF507438-7753-43E0-B8FC-AC1667EBCBE1}">
                <a14:hiddenEffects xmlns:a14="http://schemas.microsoft.com/office/drawing/2010/main">
                  <a:effectLst>
                    <a:outerShdw dist="17961" dir="13500000" algn="ctr" rotWithShape="0">
                      <a:srgbClr val="000099"/>
                    </a:outerShdw>
                  </a:effectLst>
                </a14:hiddenEffects>
              </a:ext>
            </a:extLst>
          </p:spPr>
          <p:txBody>
            <a:bodyPr lIns="0" tIns="0" rIns="0" bIns="0" anchor="ctr"/>
            <a:lstStyle/>
            <a:p>
              <a:pPr marL="173990" indent="-173990" algn="ctr">
                <a:spcBef>
                  <a:spcPts val="0"/>
                </a:spcBef>
                <a:spcAft>
                  <a:spcPts val="0"/>
                </a:spcAft>
                <a:defRPr/>
              </a:pPr>
              <a:r>
                <a:rPr kumimoji="0" lang="en-US" altLang="zh-TW" spc="20" dirty="0">
                  <a:solidFill>
                    <a:srgbClr val="0000FF"/>
                  </a:solidFill>
                  <a:latin typeface="Times New Roman" pitchFamily="18" charset="0"/>
                  <a:ea typeface="標楷體"/>
                  <a:cs typeface="Times New Roman" pitchFamily="18" charset="0"/>
                </a:rPr>
                <a:t>Prosperity</a:t>
              </a:r>
              <a:endParaRPr kumimoji="0" lang="zh-TW" altLang="en-US" b="0" kern="0" dirty="0">
                <a:solidFill>
                  <a:srgbClr val="000000"/>
                </a:solidFill>
                <a:latin typeface="Times New Roman" pitchFamily="18" charset="0"/>
                <a:ea typeface="新細明體"/>
                <a:cs typeface="Times New Roman" pitchFamily="18" charset="0"/>
              </a:endParaRPr>
            </a:p>
          </p:txBody>
        </p:sp>
        <p:sp>
          <p:nvSpPr>
            <p:cNvPr id="11280" name="Rectangle 19"/>
            <p:cNvSpPr>
              <a:spLocks noChangeArrowheads="1"/>
            </p:cNvSpPr>
            <p:nvPr/>
          </p:nvSpPr>
          <p:spPr bwMode="auto">
            <a:xfrm>
              <a:off x="2627001" y="812787"/>
              <a:ext cx="1833734" cy="255001"/>
            </a:xfrm>
            <a:prstGeom prst="rect">
              <a:avLst/>
            </a:prstGeom>
            <a:solidFill>
              <a:srgbClr val="FFFFFF"/>
            </a:solidFill>
            <a:ln w="38100" cmpd="dbl">
              <a:solidFill>
                <a:srgbClr val="0000FF"/>
              </a:solidFill>
              <a:miter lim="800000"/>
              <a:headEnd/>
              <a:tailEnd/>
            </a:ln>
            <a:effectLst>
              <a:outerShdw dist="81320" dir="3080412" algn="ctr" rotWithShape="0">
                <a:srgbClr val="C0C0C0"/>
              </a:outerShdw>
            </a:effectLst>
          </p:spPr>
          <p:txBody>
            <a:bodyPr lIns="18000" tIns="18000" rIns="18000" bIns="18000">
              <a:spAutoFit/>
            </a:bodyPr>
            <a:lstStyle/>
            <a:p>
              <a:pPr algn="ctr"/>
              <a:r>
                <a:rPr kumimoji="0" lang="en-US" altLang="zh-TW">
                  <a:solidFill>
                    <a:srgbClr val="0000FF"/>
                  </a:solidFill>
                  <a:latin typeface="Times New Roman" pitchFamily="18" charset="0"/>
                  <a:ea typeface="標楷體" pitchFamily="65" charset="-120"/>
                  <a:cs typeface="Times New Roman" pitchFamily="18" charset="0"/>
                </a:rPr>
                <a:t>Inducing balanced growth</a:t>
              </a:r>
              <a:endParaRPr kumimoji="0" lang="en-US" altLang="zh-TW" b="0">
                <a:solidFill>
                  <a:srgbClr val="000000"/>
                </a:solidFill>
                <a:latin typeface="Times New Roman" pitchFamily="18" charset="0"/>
                <a:ea typeface="新細明體" pitchFamily="18" charset="-120"/>
                <a:cs typeface="Times New Roman" pitchFamily="18" charset="0"/>
              </a:endParaRPr>
            </a:p>
          </p:txBody>
        </p:sp>
        <p:sp>
          <p:nvSpPr>
            <p:cNvPr id="20" name="上-下雙向箭號 19"/>
            <p:cNvSpPr/>
            <p:nvPr/>
          </p:nvSpPr>
          <p:spPr>
            <a:xfrm>
              <a:off x="721137" y="2502318"/>
              <a:ext cx="170180" cy="519798"/>
            </a:xfrm>
            <a:prstGeom prst="upDownArrow">
              <a:avLst/>
            </a:prstGeom>
            <a:solidFill>
              <a:sysClr val="window" lastClr="FFFFFF"/>
            </a:solidFill>
            <a:ln w="12700" cap="flat" cmpd="sng" algn="ctr">
              <a:solidFill>
                <a:srgbClr val="4F81BD">
                  <a:shade val="50000"/>
                </a:srgbClr>
              </a:solidFill>
              <a:prstDash val="solid"/>
            </a:ln>
            <a:effectLst/>
            <a:scene3d>
              <a:camera prst="orthographicFront">
                <a:rot lat="0" lon="0" rev="18000000"/>
              </a:camera>
              <a:lightRig rig="threePt" dir="t"/>
            </a:scene3d>
          </p:spPr>
          <p:txBody>
            <a:bodyPr anchor="ctr"/>
            <a:lstStyle/>
            <a:p>
              <a:pPr algn="ctr" fontAlgn="auto">
                <a:spcBef>
                  <a:spcPts val="0"/>
                </a:spcBef>
                <a:spcAft>
                  <a:spcPts val="0"/>
                </a:spcAft>
                <a:defRPr/>
              </a:pPr>
              <a:endParaRPr kumimoji="0" lang="zh-TW" altLang="en-US" b="0" kern="0">
                <a:solidFill>
                  <a:sysClr val="window" lastClr="FFFFFF"/>
                </a:solidFill>
                <a:latin typeface="Times New Roman" pitchFamily="18" charset="0"/>
                <a:ea typeface="新細明體"/>
                <a:cs typeface="Times New Roman" pitchFamily="18" charset="0"/>
              </a:endParaRPr>
            </a:p>
          </p:txBody>
        </p:sp>
        <p:sp>
          <p:nvSpPr>
            <p:cNvPr id="21" name="上-下雙向箭號 20"/>
            <p:cNvSpPr/>
            <p:nvPr/>
          </p:nvSpPr>
          <p:spPr>
            <a:xfrm>
              <a:off x="3039080" y="2567357"/>
              <a:ext cx="170180" cy="519798"/>
            </a:xfrm>
            <a:prstGeom prst="upDownArrow">
              <a:avLst/>
            </a:prstGeom>
            <a:solidFill>
              <a:sysClr val="window" lastClr="FFFFFF"/>
            </a:solidFill>
            <a:ln w="12700" cap="flat" cmpd="sng" algn="ctr">
              <a:solidFill>
                <a:srgbClr val="4F81BD">
                  <a:shade val="50000"/>
                </a:srgbClr>
              </a:solidFill>
              <a:prstDash val="solid"/>
            </a:ln>
            <a:effectLst/>
            <a:scene3d>
              <a:camera prst="orthographicFront">
                <a:rot lat="0" lon="0" rev="3600000"/>
              </a:camera>
              <a:lightRig rig="threePt" dir="t"/>
            </a:scene3d>
          </p:spPr>
          <p:txBody>
            <a:bodyPr anchor="ctr"/>
            <a:lstStyle/>
            <a:p>
              <a:pPr algn="ctr" fontAlgn="auto">
                <a:spcBef>
                  <a:spcPts val="0"/>
                </a:spcBef>
                <a:spcAft>
                  <a:spcPts val="0"/>
                </a:spcAft>
                <a:defRPr/>
              </a:pPr>
              <a:endParaRPr kumimoji="0" lang="zh-TW" altLang="en-US" b="0" kern="0">
                <a:solidFill>
                  <a:sysClr val="window" lastClr="FFFFFF"/>
                </a:solidFill>
                <a:latin typeface="Times New Roman" pitchFamily="18" charset="0"/>
                <a:ea typeface="新細明體"/>
                <a:cs typeface="Times New Roman" pitchFamily="18" charset="0"/>
              </a:endParaRPr>
            </a:p>
          </p:txBody>
        </p:sp>
      </p:grpSp>
      <p:sp>
        <p:nvSpPr>
          <p:cNvPr id="11268" name="Text Box 62"/>
          <p:cNvSpPr txBox="1">
            <a:spLocks noChangeArrowheads="1"/>
          </p:cNvSpPr>
          <p:nvPr/>
        </p:nvSpPr>
        <p:spPr bwMode="auto">
          <a:xfrm>
            <a:off x="200025" y="260350"/>
            <a:ext cx="539908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1" tIns="45711" rIns="91421" bIns="45711">
            <a:spAutoFit/>
          </a:bodyPr>
          <a:lstStyle>
            <a:lvl1pPr marL="174625" indent="-174625" eaLnBrk="0" hangingPunct="0">
              <a:tabLst>
                <a:tab pos="609600" algn="l"/>
                <a:tab pos="1219200" algn="l"/>
                <a:tab pos="1828800" algn="l"/>
                <a:tab pos="2438400" algn="l"/>
                <a:tab pos="3048000" algn="l"/>
                <a:tab pos="3657600" algn="l"/>
              </a:tabLst>
              <a:defRPr kumimoji="1" sz="1600" b="1">
                <a:solidFill>
                  <a:schemeClr val="tx1"/>
                </a:solidFill>
                <a:latin typeface="Verdana" pitchFamily="34" charset="0"/>
                <a:ea typeface="Arial Unicode MS" pitchFamily="34" charset="-120"/>
                <a:cs typeface="Arial Unicode MS" pitchFamily="34" charset="-120"/>
              </a:defRPr>
            </a:lvl1pPr>
            <a:lvl2pPr marL="742950" indent="-285750" eaLnBrk="0" hangingPunct="0">
              <a:tabLst>
                <a:tab pos="609600" algn="l"/>
                <a:tab pos="1219200" algn="l"/>
                <a:tab pos="1828800" algn="l"/>
                <a:tab pos="2438400" algn="l"/>
                <a:tab pos="3048000" algn="l"/>
                <a:tab pos="3657600" algn="l"/>
              </a:tabLst>
              <a:defRPr kumimoji="1" sz="1600" b="1">
                <a:solidFill>
                  <a:schemeClr val="tx1"/>
                </a:solidFill>
                <a:latin typeface="Verdana" pitchFamily="34" charset="0"/>
                <a:ea typeface="Arial Unicode MS" pitchFamily="34" charset="-120"/>
                <a:cs typeface="Arial Unicode MS" pitchFamily="34" charset="-120"/>
              </a:defRPr>
            </a:lvl2pPr>
            <a:lvl3pPr marL="1143000" indent="-228600" eaLnBrk="0" hangingPunct="0">
              <a:tabLst>
                <a:tab pos="609600" algn="l"/>
                <a:tab pos="1219200" algn="l"/>
                <a:tab pos="1828800" algn="l"/>
                <a:tab pos="2438400" algn="l"/>
                <a:tab pos="3048000" algn="l"/>
                <a:tab pos="3657600" algn="l"/>
              </a:tabLst>
              <a:defRPr kumimoji="1" sz="1600" b="1">
                <a:solidFill>
                  <a:schemeClr val="tx1"/>
                </a:solidFill>
                <a:latin typeface="Verdana" pitchFamily="34" charset="0"/>
                <a:ea typeface="Arial Unicode MS" pitchFamily="34" charset="-120"/>
                <a:cs typeface="Arial Unicode MS" pitchFamily="34" charset="-120"/>
              </a:defRPr>
            </a:lvl3pPr>
            <a:lvl4pPr marL="1600200" indent="-228600" eaLnBrk="0" hangingPunct="0">
              <a:tabLst>
                <a:tab pos="609600" algn="l"/>
                <a:tab pos="1219200" algn="l"/>
                <a:tab pos="1828800" algn="l"/>
                <a:tab pos="2438400" algn="l"/>
                <a:tab pos="3048000" algn="l"/>
                <a:tab pos="3657600" algn="l"/>
              </a:tabLst>
              <a:defRPr kumimoji="1" sz="1600" b="1">
                <a:solidFill>
                  <a:schemeClr val="tx1"/>
                </a:solidFill>
                <a:latin typeface="Verdana" pitchFamily="34" charset="0"/>
                <a:ea typeface="Arial Unicode MS" pitchFamily="34" charset="-120"/>
                <a:cs typeface="Arial Unicode MS" pitchFamily="34" charset="-120"/>
              </a:defRPr>
            </a:lvl4pPr>
            <a:lvl5pPr marL="2057400" indent="-228600" eaLnBrk="0" hangingPunct="0">
              <a:tabLst>
                <a:tab pos="609600" algn="l"/>
                <a:tab pos="1219200" algn="l"/>
                <a:tab pos="1828800" algn="l"/>
                <a:tab pos="2438400" algn="l"/>
                <a:tab pos="3048000" algn="l"/>
                <a:tab pos="3657600" algn="l"/>
              </a:tabLst>
              <a:defRPr kumimoji="1" sz="1600" b="1">
                <a:solidFill>
                  <a:schemeClr val="tx1"/>
                </a:solidFill>
                <a:latin typeface="Verdana" pitchFamily="34" charset="0"/>
                <a:ea typeface="Arial Unicode MS" pitchFamily="34" charset="-120"/>
                <a:cs typeface="Arial Unicode MS" pitchFamily="34" charset="-120"/>
              </a:defRPr>
            </a:lvl5pPr>
            <a:lvl6pPr marL="2514600" indent="-228600" eaLnBrk="0" fontAlgn="base" hangingPunct="0">
              <a:spcBef>
                <a:spcPct val="0"/>
              </a:spcBef>
              <a:spcAft>
                <a:spcPct val="0"/>
              </a:spcAft>
              <a:tabLst>
                <a:tab pos="609600" algn="l"/>
                <a:tab pos="1219200" algn="l"/>
                <a:tab pos="1828800" algn="l"/>
                <a:tab pos="2438400" algn="l"/>
                <a:tab pos="3048000" algn="l"/>
                <a:tab pos="3657600" algn="l"/>
              </a:tabLst>
              <a:defRPr kumimoji="1" sz="1600" b="1">
                <a:solidFill>
                  <a:schemeClr val="tx1"/>
                </a:solidFill>
                <a:latin typeface="Verdana" pitchFamily="34" charset="0"/>
                <a:ea typeface="Arial Unicode MS" pitchFamily="34" charset="-120"/>
                <a:cs typeface="Arial Unicode MS" pitchFamily="34" charset="-120"/>
              </a:defRPr>
            </a:lvl6pPr>
            <a:lvl7pPr marL="2971800" indent="-228600" eaLnBrk="0" fontAlgn="base" hangingPunct="0">
              <a:spcBef>
                <a:spcPct val="0"/>
              </a:spcBef>
              <a:spcAft>
                <a:spcPct val="0"/>
              </a:spcAft>
              <a:tabLst>
                <a:tab pos="609600" algn="l"/>
                <a:tab pos="1219200" algn="l"/>
                <a:tab pos="1828800" algn="l"/>
                <a:tab pos="2438400" algn="l"/>
                <a:tab pos="3048000" algn="l"/>
                <a:tab pos="3657600" algn="l"/>
              </a:tabLst>
              <a:defRPr kumimoji="1" sz="1600" b="1">
                <a:solidFill>
                  <a:schemeClr val="tx1"/>
                </a:solidFill>
                <a:latin typeface="Verdana" pitchFamily="34" charset="0"/>
                <a:ea typeface="Arial Unicode MS" pitchFamily="34" charset="-120"/>
                <a:cs typeface="Arial Unicode MS" pitchFamily="34" charset="-120"/>
              </a:defRPr>
            </a:lvl7pPr>
            <a:lvl8pPr marL="3429000" indent="-228600" eaLnBrk="0" fontAlgn="base" hangingPunct="0">
              <a:spcBef>
                <a:spcPct val="0"/>
              </a:spcBef>
              <a:spcAft>
                <a:spcPct val="0"/>
              </a:spcAft>
              <a:tabLst>
                <a:tab pos="609600" algn="l"/>
                <a:tab pos="1219200" algn="l"/>
                <a:tab pos="1828800" algn="l"/>
                <a:tab pos="2438400" algn="l"/>
                <a:tab pos="3048000" algn="l"/>
                <a:tab pos="3657600" algn="l"/>
              </a:tabLst>
              <a:defRPr kumimoji="1" sz="1600" b="1">
                <a:solidFill>
                  <a:schemeClr val="tx1"/>
                </a:solidFill>
                <a:latin typeface="Verdana" pitchFamily="34" charset="0"/>
                <a:ea typeface="Arial Unicode MS" pitchFamily="34" charset="-120"/>
                <a:cs typeface="Arial Unicode MS" pitchFamily="34" charset="-120"/>
              </a:defRPr>
            </a:lvl8pPr>
            <a:lvl9pPr marL="3886200" indent="-228600" eaLnBrk="0" fontAlgn="base" hangingPunct="0">
              <a:spcBef>
                <a:spcPct val="0"/>
              </a:spcBef>
              <a:spcAft>
                <a:spcPct val="0"/>
              </a:spcAft>
              <a:tabLst>
                <a:tab pos="609600" algn="l"/>
                <a:tab pos="1219200" algn="l"/>
                <a:tab pos="1828800" algn="l"/>
                <a:tab pos="2438400" algn="l"/>
                <a:tab pos="3048000" algn="l"/>
                <a:tab pos="3657600" algn="l"/>
              </a:tabLst>
              <a:defRPr kumimoji="1" sz="1600" b="1">
                <a:solidFill>
                  <a:schemeClr val="tx1"/>
                </a:solidFill>
                <a:latin typeface="Verdana" pitchFamily="34" charset="0"/>
                <a:ea typeface="Arial Unicode MS" pitchFamily="34" charset="-120"/>
                <a:cs typeface="Arial Unicode MS" pitchFamily="34" charset="-120"/>
              </a:defRPr>
            </a:lvl9pPr>
          </a:lstStyle>
          <a:p>
            <a:pPr eaLnBrk="1" hangingPunct="1">
              <a:lnSpc>
                <a:spcPct val="90000"/>
              </a:lnSpc>
              <a:buClr>
                <a:srgbClr val="006600"/>
              </a:buClr>
            </a:pPr>
            <a:r>
              <a:rPr lang="en-US" altLang="zh-TW" sz="2800">
                <a:solidFill>
                  <a:srgbClr val="000099"/>
                </a:solidFill>
                <a:latin typeface="Times New Roman" pitchFamily="18" charset="0"/>
                <a:ea typeface="標楷體" pitchFamily="65" charset="-120"/>
                <a:cs typeface="Times New Roman" pitchFamily="18" charset="0"/>
              </a:rPr>
              <a:t>2. Policy Planning Concepts</a:t>
            </a:r>
            <a:endParaRPr lang="zh-TW" altLang="en-US" sz="2800">
              <a:solidFill>
                <a:srgbClr val="000099"/>
              </a:solidFill>
              <a:latin typeface="Times New Roman" pitchFamily="18" charset="0"/>
              <a:ea typeface="標楷體" pitchFamily="65" charset="-120"/>
              <a:cs typeface="Times New Roman" pitchFamily="18" charset="0"/>
            </a:endParaRPr>
          </a:p>
        </p:txBody>
      </p:sp>
      <p:sp>
        <p:nvSpPr>
          <p:cNvPr id="25" name="投影片編號版面配置區 6"/>
          <p:cNvSpPr txBox="1">
            <a:spLocks noGrp="1"/>
          </p:cNvSpPr>
          <p:nvPr/>
        </p:nvSpPr>
        <p:spPr bwMode="auto">
          <a:xfrm>
            <a:off x="6997700" y="6381750"/>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algn="r">
              <a:defRPr/>
            </a:pPr>
            <a:fld id="{F1FF13A6-9389-4C97-9C52-663716FCA3ED}" type="slidenum">
              <a:rPr kumimoji="0" lang="en-US" altLang="zh-TW" sz="1400" b="0">
                <a:latin typeface="Times New Roman" pitchFamily="18" charset="0"/>
                <a:ea typeface="+mn-ea"/>
                <a:cs typeface="Times New Roman" pitchFamily="18" charset="0"/>
              </a:rPr>
              <a:pPr algn="r">
                <a:defRPr/>
              </a:pPr>
              <a:t>9</a:t>
            </a:fld>
            <a:endParaRPr kumimoji="0" lang="en-US" altLang="zh-TW" sz="1400" b="0" dirty="0">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Eclipse">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新細明體"/>
        <a:cs typeface=""/>
      </a:majorFont>
      <a:minorFont>
        <a:latin typeface="Verdana"/>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1">
          <a:blip xmlns:r="http://schemas.openxmlformats.org/officeDocument/2006/relationships" r:embed="rId1"/>
          <a:srcRect/>
          <a:tile tx="0" ty="0" sx="100000" sy="100000" flip="none" algn="tl"/>
        </a:blipFill>
        <a:ln w="28575" cap="flat" cmpd="sng" algn="ctr">
          <a:solidFill>
            <a:schemeClr val="folHlink"/>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600" b="1" i="0" u="none" strike="noStrike" cap="none" normalizeH="0" baseline="0" smtClean="0">
            <a:ln>
              <a:noFill/>
            </a:ln>
            <a:solidFill>
              <a:schemeClr val="tx1"/>
            </a:solidFill>
            <a:effectLst/>
            <a:latin typeface="Verdana" pitchFamily="34" charset="0"/>
            <a:ea typeface="Arial Unicode MS" pitchFamily="34" charset="-120"/>
            <a:cs typeface="Arial Unicode MS" pitchFamily="34" charset="-120"/>
          </a:defRPr>
        </a:defPPr>
      </a:lstStyle>
    </a:spDef>
    <a:lnDef>
      <a:spPr bwMode="auto">
        <a:xfrm>
          <a:off x="0" y="0"/>
          <a:ext cx="1" cy="1"/>
        </a:xfrm>
        <a:custGeom>
          <a:avLst/>
          <a:gdLst/>
          <a:ahLst/>
          <a:cxnLst/>
          <a:rect l="0" t="0" r="0" b="0"/>
          <a:pathLst/>
        </a:custGeom>
        <a:blipFill dpi="0" rotWithShape="1">
          <a:blip xmlns:r="http://schemas.openxmlformats.org/officeDocument/2006/relationships" r:embed="rId1"/>
          <a:srcRect/>
          <a:tile tx="0" ty="0" sx="100000" sy="100000" flip="none" algn="tl"/>
        </a:blipFill>
        <a:ln w="28575" cap="flat" cmpd="sng" algn="ctr">
          <a:solidFill>
            <a:schemeClr val="folHlink"/>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600" b="1" i="0" u="none" strike="noStrike" cap="none" normalizeH="0" baseline="0" smtClean="0">
            <a:ln>
              <a:noFill/>
            </a:ln>
            <a:solidFill>
              <a:schemeClr val="tx1"/>
            </a:solidFill>
            <a:effectLst/>
            <a:latin typeface="Verdana" pitchFamily="34" charset="0"/>
            <a:ea typeface="Arial Unicode MS" pitchFamily="34" charset="-120"/>
            <a:cs typeface="Arial Unicode MS" pitchFamily="34" charset="-120"/>
          </a:defRPr>
        </a:defPPr>
      </a:lstStyle>
    </a:lnDef>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Eclipse</Template>
  <TotalTime>38034</TotalTime>
  <Words>3744</Words>
  <Application>Microsoft Office PowerPoint</Application>
  <PresentationFormat>如螢幕大小 (4:3)</PresentationFormat>
  <Paragraphs>501</Paragraphs>
  <Slides>22</Slides>
  <Notes>13</Notes>
  <HiddenSlides>1</HiddenSlides>
  <MMClips>0</MMClips>
  <ScaleCrop>false</ScaleCrop>
  <HeadingPairs>
    <vt:vector size="6" baseType="variant">
      <vt:variant>
        <vt:lpstr>佈景主題</vt:lpstr>
      </vt:variant>
      <vt:variant>
        <vt:i4>1</vt:i4>
      </vt:variant>
      <vt:variant>
        <vt:lpstr>內嵌 OLE 伺服程式</vt:lpstr>
      </vt:variant>
      <vt:variant>
        <vt:i4>1</vt:i4>
      </vt:variant>
      <vt:variant>
        <vt:lpstr>投影片標題</vt:lpstr>
      </vt:variant>
      <vt:variant>
        <vt:i4>22</vt:i4>
      </vt:variant>
    </vt:vector>
  </HeadingPairs>
  <TitlesOfParts>
    <vt:vector size="24" baseType="lpstr">
      <vt:lpstr>Eclipse</vt:lpstr>
      <vt:lpstr>Visio</vt:lpstr>
      <vt:lpstr>Four-Year National Development Plan (2013-2016) and Plan for National Development in 2013  </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Domestic and international institutions forecast Taiwan’s economic growth rate in 2013 at 2.7% to 4.0%, with consumer price index(CPI) increase rate at 1.27% to 2.0%. For the 4 years from 2013 to 2016, the economic growth rate is forecast to average from 4.37% to 4.46%, with consumer price inflation averaging from 1.83% to 2.0%.    </vt:lpstr>
      <vt:lpstr>PowerPoint 簡報</vt:lpstr>
      <vt:lpstr>PowerPoint 簡報</vt:lpstr>
      <vt:lpstr>Demand-side sources of economic growth in 2013</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CEPD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新經濟新思惟新世紀</dc:title>
  <dc:creator>administrator</dc:creator>
  <cp:lastModifiedBy>angel</cp:lastModifiedBy>
  <cp:revision>3657</cp:revision>
  <cp:lastPrinted>2013-02-18T02:36:29Z</cp:lastPrinted>
  <dcterms:created xsi:type="dcterms:W3CDTF">2002-05-24T01:36:28Z</dcterms:created>
  <dcterms:modified xsi:type="dcterms:W3CDTF">2013-02-19T02:28:20Z</dcterms:modified>
</cp:coreProperties>
</file>