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4" r:id="rId2"/>
    <p:sldMasterId id="2147483836" r:id="rId3"/>
  </p:sldMasterIdLst>
  <p:notesMasterIdLst>
    <p:notesMasterId r:id="rId35"/>
  </p:notesMasterIdLst>
  <p:handoutMasterIdLst>
    <p:handoutMasterId r:id="rId36"/>
  </p:handoutMasterIdLst>
  <p:sldIdLst>
    <p:sldId id="593" r:id="rId4"/>
    <p:sldId id="539" r:id="rId5"/>
    <p:sldId id="732" r:id="rId6"/>
    <p:sldId id="815" r:id="rId7"/>
    <p:sldId id="816" r:id="rId8"/>
    <p:sldId id="862" r:id="rId9"/>
    <p:sldId id="817" r:id="rId10"/>
    <p:sldId id="818" r:id="rId11"/>
    <p:sldId id="819" r:id="rId12"/>
    <p:sldId id="864" r:id="rId13"/>
    <p:sldId id="837" r:id="rId14"/>
    <p:sldId id="838" r:id="rId15"/>
    <p:sldId id="839" r:id="rId16"/>
    <p:sldId id="851" r:id="rId17"/>
    <p:sldId id="821" r:id="rId18"/>
    <p:sldId id="822" r:id="rId19"/>
    <p:sldId id="823" r:id="rId20"/>
    <p:sldId id="865" r:id="rId21"/>
    <p:sldId id="866" r:id="rId22"/>
    <p:sldId id="827" r:id="rId23"/>
    <p:sldId id="828" r:id="rId24"/>
    <p:sldId id="852" r:id="rId25"/>
    <p:sldId id="853" r:id="rId26"/>
    <p:sldId id="854" r:id="rId27"/>
    <p:sldId id="855" r:id="rId28"/>
    <p:sldId id="856" r:id="rId29"/>
    <p:sldId id="857" r:id="rId30"/>
    <p:sldId id="858" r:id="rId31"/>
    <p:sldId id="859" r:id="rId32"/>
    <p:sldId id="860" r:id="rId33"/>
    <p:sldId id="861" r:id="rId34"/>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pos="28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14642"/>
    <a:srgbClr val="6C8533"/>
    <a:srgbClr val="C08926"/>
    <a:srgbClr val="A7A42F"/>
    <a:srgbClr val="9BBB59"/>
    <a:srgbClr val="4BACC6"/>
    <a:srgbClr val="5767B4"/>
    <a:srgbClr val="47D872"/>
    <a:srgbClr val="ACE9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9757" autoAdjust="0"/>
  </p:normalViewPr>
  <p:slideViewPr>
    <p:cSldViewPr snapToGrid="0">
      <p:cViewPr>
        <p:scale>
          <a:sx n="80" d="100"/>
          <a:sy n="80" d="100"/>
        </p:scale>
        <p:origin x="-1325" y="-168"/>
      </p:cViewPr>
      <p:guideLst>
        <p:guide orient="horz" pos="2160"/>
        <p:guide pos="2880"/>
        <p:guide pos="2895"/>
      </p:guideLst>
    </p:cSldViewPr>
  </p:slideViewPr>
  <p:notesTextViewPr>
    <p:cViewPr>
      <p:scale>
        <a:sx n="1" d="1"/>
        <a:sy n="1" d="1"/>
      </p:scale>
      <p:origin x="0" y="0"/>
    </p:cViewPr>
  </p:notesTextViewPr>
  <p:sorterViewPr>
    <p:cViewPr>
      <p:scale>
        <a:sx n="100" d="100"/>
        <a:sy n="100" d="100"/>
      </p:scale>
      <p:origin x="0" y="-50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546422598716574E-2"/>
          <c:y val="7.3987105182483984E-2"/>
          <c:w val="0.80058336409688358"/>
          <c:h val="0.7502529929812003"/>
        </c:manualLayout>
      </c:layout>
      <c:barChart>
        <c:barDir val="col"/>
        <c:grouping val="stacked"/>
        <c:varyColors val="0"/>
        <c:ser>
          <c:idx val="0"/>
          <c:order val="0"/>
          <c:tx>
            <c:strRef>
              <c:f>工作表1!$B$1</c:f>
              <c:strCache>
                <c:ptCount val="1"/>
                <c:pt idx="0">
                  <c:v>應用服務層</c:v>
                </c:pt>
              </c:strCache>
            </c:strRef>
          </c:tx>
          <c:spPr>
            <a:solidFill>
              <a:schemeClr val="accent5">
                <a:lumMod val="60000"/>
                <a:lumOff val="40000"/>
              </a:schemeClr>
            </a:solidFill>
          </c:spPr>
          <c:invertIfNegative val="0"/>
          <c:cat>
            <c:strRef>
              <c:f>工作表1!$A$2:$A$9</c:f>
              <c:strCache>
                <c:ptCount val="8"/>
                <c:pt idx="0">
                  <c:v>7－9月
3季</c:v>
                </c:pt>
                <c:pt idx="1">
                  <c:v>10－12月
4季</c:v>
                </c:pt>
                <c:pt idx="2">
                  <c:v>1－3月
1季</c:v>
                </c:pt>
                <c:pt idx="3">
                  <c:v>4－6月
2季 </c:v>
                </c:pt>
                <c:pt idx="4">
                  <c:v>7－9月
3季</c:v>
                </c:pt>
                <c:pt idx="5">
                  <c:v>10－12月
4季</c:v>
                </c:pt>
                <c:pt idx="6">
                  <c:v>1－3月
1季</c:v>
                </c:pt>
                <c:pt idx="7">
                  <c:v>4－6月
2季</c:v>
                </c:pt>
              </c:strCache>
            </c:strRef>
          </c:cat>
          <c:val>
            <c:numRef>
              <c:f>工作表1!$B$2:$B$9</c:f>
              <c:numCache>
                <c:formatCode>_-* #,##0_-;\-* #,##0_-;_-* "-"??_-;_-@_-</c:formatCode>
                <c:ptCount val="8"/>
                <c:pt idx="0" formatCode="General">
                  <c:v>601</c:v>
                </c:pt>
                <c:pt idx="1">
                  <c:v>652</c:v>
                </c:pt>
                <c:pt idx="2">
                  <c:v>645</c:v>
                </c:pt>
                <c:pt idx="3">
                  <c:v>678</c:v>
                </c:pt>
                <c:pt idx="4">
                  <c:v>763</c:v>
                </c:pt>
                <c:pt idx="5">
                  <c:v>771</c:v>
                </c:pt>
                <c:pt idx="6">
                  <c:v>795</c:v>
                </c:pt>
                <c:pt idx="7">
                  <c:v>983</c:v>
                </c:pt>
              </c:numCache>
            </c:numRef>
          </c:val>
        </c:ser>
        <c:ser>
          <c:idx val="1"/>
          <c:order val="1"/>
          <c:tx>
            <c:strRef>
              <c:f>工作表1!$C$1</c:f>
              <c:strCache>
                <c:ptCount val="1"/>
                <c:pt idx="0">
                  <c:v>系統整合</c:v>
                </c:pt>
              </c:strCache>
            </c:strRef>
          </c:tx>
          <c:spPr>
            <a:solidFill>
              <a:schemeClr val="accent6">
                <a:lumMod val="60000"/>
                <a:lumOff val="40000"/>
              </a:schemeClr>
            </a:solidFill>
          </c:spPr>
          <c:invertIfNegative val="0"/>
          <c:cat>
            <c:strRef>
              <c:f>工作表1!$A$2:$A$9</c:f>
              <c:strCache>
                <c:ptCount val="8"/>
                <c:pt idx="0">
                  <c:v>7－9月
3季</c:v>
                </c:pt>
                <c:pt idx="1">
                  <c:v>10－12月
4季</c:v>
                </c:pt>
                <c:pt idx="2">
                  <c:v>1－3月
1季</c:v>
                </c:pt>
                <c:pt idx="3">
                  <c:v>4－6月
2季 </c:v>
                </c:pt>
                <c:pt idx="4">
                  <c:v>7－9月
3季</c:v>
                </c:pt>
                <c:pt idx="5">
                  <c:v>10－12月
4季</c:v>
                </c:pt>
                <c:pt idx="6">
                  <c:v>1－3月
1季</c:v>
                </c:pt>
                <c:pt idx="7">
                  <c:v>4－6月
2季</c:v>
                </c:pt>
              </c:strCache>
            </c:strRef>
          </c:cat>
          <c:val>
            <c:numRef>
              <c:f>工作表1!$C$2:$C$9</c:f>
              <c:numCache>
                <c:formatCode>_-* #,##0_-;\-* #,##0_-;_-* "-"??_-;_-@_-</c:formatCode>
                <c:ptCount val="8"/>
                <c:pt idx="0" formatCode="General">
                  <c:v>286</c:v>
                </c:pt>
                <c:pt idx="1">
                  <c:v>339</c:v>
                </c:pt>
                <c:pt idx="2">
                  <c:v>301</c:v>
                </c:pt>
                <c:pt idx="3">
                  <c:v>369</c:v>
                </c:pt>
                <c:pt idx="4">
                  <c:v>376</c:v>
                </c:pt>
                <c:pt idx="5">
                  <c:v>392</c:v>
                </c:pt>
                <c:pt idx="6">
                  <c:v>390</c:v>
                </c:pt>
                <c:pt idx="7">
                  <c:v>420</c:v>
                </c:pt>
              </c:numCache>
            </c:numRef>
          </c:val>
        </c:ser>
        <c:ser>
          <c:idx val="2"/>
          <c:order val="2"/>
          <c:tx>
            <c:strRef>
              <c:f>工作表1!$D$1</c:f>
              <c:strCache>
                <c:ptCount val="1"/>
                <c:pt idx="0">
                  <c:v>網路層</c:v>
                </c:pt>
              </c:strCache>
            </c:strRef>
          </c:tx>
          <c:spPr>
            <a:solidFill>
              <a:schemeClr val="accent2">
                <a:lumMod val="60000"/>
                <a:lumOff val="40000"/>
              </a:schemeClr>
            </a:solidFill>
          </c:spPr>
          <c:invertIfNegative val="0"/>
          <c:cat>
            <c:strRef>
              <c:f>工作表1!$A$2:$A$9</c:f>
              <c:strCache>
                <c:ptCount val="8"/>
                <c:pt idx="0">
                  <c:v>7－9月
3季</c:v>
                </c:pt>
                <c:pt idx="1">
                  <c:v>10－12月
4季</c:v>
                </c:pt>
                <c:pt idx="2">
                  <c:v>1－3月
1季</c:v>
                </c:pt>
                <c:pt idx="3">
                  <c:v>4－6月
2季 </c:v>
                </c:pt>
                <c:pt idx="4">
                  <c:v>7－9月
3季</c:v>
                </c:pt>
                <c:pt idx="5">
                  <c:v>10－12月
4季</c:v>
                </c:pt>
                <c:pt idx="6">
                  <c:v>1－3月
1季</c:v>
                </c:pt>
                <c:pt idx="7">
                  <c:v>4－6月
2季</c:v>
                </c:pt>
              </c:strCache>
            </c:strRef>
          </c:cat>
          <c:val>
            <c:numRef>
              <c:f>工作表1!$D$2:$D$9</c:f>
              <c:numCache>
                <c:formatCode>_-* #,##0_-;\-* #,##0_-;_-* "-"??_-;_-@_-</c:formatCode>
                <c:ptCount val="8"/>
                <c:pt idx="0" formatCode="General">
                  <c:v>68</c:v>
                </c:pt>
                <c:pt idx="1">
                  <c:v>81</c:v>
                </c:pt>
                <c:pt idx="2">
                  <c:v>84</c:v>
                </c:pt>
                <c:pt idx="3">
                  <c:v>93</c:v>
                </c:pt>
                <c:pt idx="4">
                  <c:v>106</c:v>
                </c:pt>
                <c:pt idx="5">
                  <c:v>98</c:v>
                </c:pt>
                <c:pt idx="6">
                  <c:v>119</c:v>
                </c:pt>
                <c:pt idx="7">
                  <c:v>117</c:v>
                </c:pt>
              </c:numCache>
            </c:numRef>
          </c:val>
        </c:ser>
        <c:ser>
          <c:idx val="3"/>
          <c:order val="3"/>
          <c:tx>
            <c:strRef>
              <c:f>工作表1!$E$1</c:f>
              <c:strCache>
                <c:ptCount val="1"/>
                <c:pt idx="0">
                  <c:v>感知層</c:v>
                </c:pt>
              </c:strCache>
            </c:strRef>
          </c:tx>
          <c:spPr>
            <a:solidFill>
              <a:schemeClr val="accent3">
                <a:lumMod val="60000"/>
                <a:lumOff val="40000"/>
              </a:schemeClr>
            </a:solidFill>
          </c:spPr>
          <c:invertIfNegative val="0"/>
          <c:cat>
            <c:strRef>
              <c:f>工作表1!$A$2:$A$9</c:f>
              <c:strCache>
                <c:ptCount val="8"/>
                <c:pt idx="0">
                  <c:v>7－9月
3季</c:v>
                </c:pt>
                <c:pt idx="1">
                  <c:v>10－12月
4季</c:v>
                </c:pt>
                <c:pt idx="2">
                  <c:v>1－3月
1季</c:v>
                </c:pt>
                <c:pt idx="3">
                  <c:v>4－6月
2季 </c:v>
                </c:pt>
                <c:pt idx="4">
                  <c:v>7－9月
3季</c:v>
                </c:pt>
                <c:pt idx="5">
                  <c:v>10－12月
4季</c:v>
                </c:pt>
                <c:pt idx="6">
                  <c:v>1－3月
1季</c:v>
                </c:pt>
                <c:pt idx="7">
                  <c:v>4－6月
2季</c:v>
                </c:pt>
              </c:strCache>
            </c:strRef>
          </c:cat>
          <c:val>
            <c:numRef>
              <c:f>工作表1!$E$2:$E$9</c:f>
              <c:numCache>
                <c:formatCode>_-* #,##0_-;\-* #,##0_-;_-* "-"??_-;_-@_-</c:formatCode>
                <c:ptCount val="8"/>
                <c:pt idx="0" formatCode="General">
                  <c:v>460</c:v>
                </c:pt>
                <c:pt idx="1">
                  <c:v>445</c:v>
                </c:pt>
                <c:pt idx="2">
                  <c:v>402</c:v>
                </c:pt>
                <c:pt idx="3">
                  <c:v>442</c:v>
                </c:pt>
                <c:pt idx="4">
                  <c:v>473</c:v>
                </c:pt>
                <c:pt idx="5">
                  <c:v>451</c:v>
                </c:pt>
                <c:pt idx="6">
                  <c:v>452</c:v>
                </c:pt>
                <c:pt idx="7">
                  <c:v>481</c:v>
                </c:pt>
              </c:numCache>
            </c:numRef>
          </c:val>
        </c:ser>
        <c:dLbls>
          <c:showLegendKey val="0"/>
          <c:showVal val="0"/>
          <c:showCatName val="0"/>
          <c:showSerName val="0"/>
          <c:showPercent val="0"/>
          <c:showBubbleSize val="0"/>
        </c:dLbls>
        <c:gapWidth val="66"/>
        <c:overlap val="100"/>
        <c:axId val="74116608"/>
        <c:axId val="33581888"/>
      </c:barChart>
      <c:catAx>
        <c:axId val="74116608"/>
        <c:scaling>
          <c:orientation val="minMax"/>
        </c:scaling>
        <c:delete val="0"/>
        <c:axPos val="b"/>
        <c:numFmt formatCode="General" sourceLinked="0"/>
        <c:majorTickMark val="in"/>
        <c:minorTickMark val="none"/>
        <c:tickLblPos val="nextTo"/>
        <c:txPr>
          <a:bodyPr/>
          <a:lstStyle/>
          <a:p>
            <a:pPr>
              <a:lnSpc>
                <a:spcPts val="1500"/>
              </a:lnSpc>
              <a:defRPr sz="1200" baseline="0">
                <a:latin typeface="Arial Unicode MS" panose="020B0604020202020204" pitchFamily="34" charset="-120"/>
                <a:ea typeface="微軟正黑體" panose="020B0604030504040204" pitchFamily="34" charset="-120"/>
              </a:defRPr>
            </a:pPr>
            <a:endParaRPr lang="zh-TW"/>
          </a:p>
        </c:txPr>
        <c:crossAx val="33581888"/>
        <c:crosses val="autoZero"/>
        <c:auto val="1"/>
        <c:lblAlgn val="ctr"/>
        <c:lblOffset val="100"/>
        <c:noMultiLvlLbl val="0"/>
      </c:catAx>
      <c:valAx>
        <c:axId val="33581888"/>
        <c:scaling>
          <c:orientation val="minMax"/>
          <c:max val="2500"/>
        </c:scaling>
        <c:delete val="0"/>
        <c:axPos val="l"/>
        <c:numFmt formatCode="#,##0_);[Red]\(#,##0\)" sourceLinked="0"/>
        <c:majorTickMark val="in"/>
        <c:minorTickMark val="none"/>
        <c:tickLblPos val="nextTo"/>
        <c:txPr>
          <a:bodyPr/>
          <a:lstStyle/>
          <a:p>
            <a:pPr>
              <a:defRPr sz="1200">
                <a:latin typeface="Arial Unicode MS" panose="020B0604020202020204" pitchFamily="34" charset="-120"/>
                <a:ea typeface="Arial Unicode MS" panose="020B0604020202020204" pitchFamily="34" charset="-120"/>
                <a:cs typeface="Arial Unicode MS" panose="020B0604020202020204" pitchFamily="34" charset="-120"/>
              </a:defRPr>
            </a:pPr>
            <a:endParaRPr lang="zh-TW"/>
          </a:p>
        </c:txPr>
        <c:crossAx val="74116608"/>
        <c:crosses val="autoZero"/>
        <c:crossBetween val="between"/>
      </c:valAx>
    </c:plotArea>
    <c:legend>
      <c:legendPos val="r"/>
      <c:layout>
        <c:manualLayout>
          <c:xMode val="edge"/>
          <c:yMode val="edge"/>
          <c:x val="0.87853885029137246"/>
          <c:y val="0.39142849346993214"/>
          <c:w val="0.11709039298494692"/>
          <c:h val="0.22223898587733393"/>
        </c:manualLayout>
      </c:layout>
      <c:overlay val="0"/>
      <c:txPr>
        <a:bodyPr/>
        <a:lstStyle/>
        <a:p>
          <a:pPr>
            <a:defRPr sz="1200">
              <a:latin typeface="微軟正黑體" panose="020B0604030504040204" pitchFamily="34" charset="-120"/>
              <a:ea typeface="微軟正黑體" panose="020B0604030504040204" pitchFamily="34" charset="-120"/>
            </a:defRPr>
          </a:pPr>
          <a:endParaRPr lang="zh-TW"/>
        </a:p>
      </c:txPr>
    </c:legend>
    <c:plotVisOnly val="1"/>
    <c:dispBlanksAs val="gap"/>
    <c:showDLblsOverMax val="0"/>
  </c:chart>
  <c:txPr>
    <a:bodyPr/>
    <a:lstStyle/>
    <a:p>
      <a:pPr>
        <a:defRPr sz="1800"/>
      </a:pPr>
      <a:endParaRPr lang="zh-TW"/>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8B38C6B-4165-428B-8115-9D8BC504E456}" type="datetimeFigureOut">
              <a:rPr lang="zh-TW" altLang="en-US" smtClean="0"/>
              <a:t>2018/1/30</a:t>
            </a:fld>
            <a:endParaRPr lang="zh-TW" altLang="en-US"/>
          </a:p>
        </p:txBody>
      </p:sp>
      <p:sp>
        <p:nvSpPr>
          <p:cNvPr id="4" name="頁尾版面配置區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B367189-3916-4EBC-89F6-6178761C6491}" type="slidenum">
              <a:rPr lang="zh-TW" altLang="en-US" smtClean="0"/>
              <a:t>‹#›</a:t>
            </a:fld>
            <a:endParaRPr lang="zh-TW" altLang="en-US"/>
          </a:p>
        </p:txBody>
      </p:sp>
    </p:spTree>
    <p:extLst>
      <p:ext uri="{BB962C8B-B14F-4D97-AF65-F5344CB8AC3E}">
        <p14:creationId xmlns:p14="http://schemas.microsoft.com/office/powerpoint/2010/main" val="1476960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5659" cy="498056"/>
          </a:xfrm>
          <a:prstGeom prst="rect">
            <a:avLst/>
          </a:prstGeom>
        </p:spPr>
        <p:txBody>
          <a:bodyPr vert="horz" lIns="91425" tIns="45713" rIns="91425" bIns="45713"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8056"/>
          </a:xfrm>
          <a:prstGeom prst="rect">
            <a:avLst/>
          </a:prstGeom>
        </p:spPr>
        <p:txBody>
          <a:bodyPr vert="horz" lIns="91425" tIns="45713" rIns="91425" bIns="45713" rtlCol="0"/>
          <a:lstStyle>
            <a:lvl1pPr algn="r">
              <a:defRPr sz="1200"/>
            </a:lvl1pPr>
          </a:lstStyle>
          <a:p>
            <a:fld id="{0CD8E114-D579-4DAA-9EA9-5CED21DDCA82}" type="datetimeFigureOut">
              <a:rPr lang="zh-TW" altLang="en-US" smtClean="0"/>
              <a:pPr/>
              <a:t>2018/1/30</a:t>
            </a:fld>
            <a:endParaRPr lang="zh-TW" altLang="en-US"/>
          </a:p>
        </p:txBody>
      </p:sp>
      <p:sp>
        <p:nvSpPr>
          <p:cNvPr id="4" name="投影片圖像版面配置區 3"/>
          <p:cNvSpPr>
            <a:spLocks noGrp="1" noRot="1" noChangeAspect="1"/>
          </p:cNvSpPr>
          <p:nvPr>
            <p:ph type="sldImg" idx="2"/>
          </p:nvPr>
        </p:nvSpPr>
        <p:spPr>
          <a:xfrm>
            <a:off x="1166813" y="1241425"/>
            <a:ext cx="4464050" cy="3348038"/>
          </a:xfrm>
          <a:prstGeom prst="rect">
            <a:avLst/>
          </a:prstGeom>
          <a:noFill/>
          <a:ln w="12700">
            <a:solidFill>
              <a:prstClr val="black"/>
            </a:solidFill>
          </a:ln>
        </p:spPr>
        <p:txBody>
          <a:bodyPr vert="horz" lIns="91425" tIns="45713" rIns="91425" bIns="45713" rtlCol="0" anchor="ctr"/>
          <a:lstStyle/>
          <a:p>
            <a:endParaRPr lang="zh-TW" altLang="en-US"/>
          </a:p>
        </p:txBody>
      </p:sp>
      <p:sp>
        <p:nvSpPr>
          <p:cNvPr id="5" name="備忘稿版面配置區 4"/>
          <p:cNvSpPr>
            <a:spLocks noGrp="1"/>
          </p:cNvSpPr>
          <p:nvPr>
            <p:ph type="body" sz="quarter" idx="3"/>
          </p:nvPr>
        </p:nvSpPr>
        <p:spPr>
          <a:xfrm>
            <a:off x="679768" y="4777196"/>
            <a:ext cx="5438140" cy="3908614"/>
          </a:xfrm>
          <a:prstGeom prst="rect">
            <a:avLst/>
          </a:prstGeom>
        </p:spPr>
        <p:txBody>
          <a:bodyPr vert="horz" lIns="91425" tIns="45713" rIns="91425" bIns="45713"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1" y="9428584"/>
            <a:ext cx="2945659" cy="498055"/>
          </a:xfrm>
          <a:prstGeom prst="rect">
            <a:avLst/>
          </a:prstGeom>
        </p:spPr>
        <p:txBody>
          <a:bodyPr vert="horz" lIns="91425" tIns="45713" rIns="91425" bIns="45713"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4"/>
            <a:ext cx="2945659" cy="498055"/>
          </a:xfrm>
          <a:prstGeom prst="rect">
            <a:avLst/>
          </a:prstGeom>
        </p:spPr>
        <p:txBody>
          <a:bodyPr vert="horz" lIns="91425" tIns="45713" rIns="91425" bIns="45713" rtlCol="0" anchor="b"/>
          <a:lstStyle>
            <a:lvl1pPr algn="r">
              <a:defRPr sz="1200"/>
            </a:lvl1pPr>
          </a:lstStyle>
          <a:p>
            <a:fld id="{B9604B4F-C981-4D9A-A291-E1209D018E03}" type="slidenum">
              <a:rPr lang="zh-TW" altLang="en-US" smtClean="0"/>
              <a:pPr/>
              <a:t>‹#›</a:t>
            </a:fld>
            <a:endParaRPr lang="zh-TW" altLang="en-US"/>
          </a:p>
        </p:txBody>
      </p:sp>
    </p:spTree>
    <p:extLst>
      <p:ext uri="{BB962C8B-B14F-4D97-AF65-F5344CB8AC3E}">
        <p14:creationId xmlns:p14="http://schemas.microsoft.com/office/powerpoint/2010/main" val="1848947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9604B4F-C981-4D9A-A291-E1209D018E03}" type="slidenum">
              <a:rPr lang="zh-TW" altLang="en-US" smtClean="0">
                <a:solidFill>
                  <a:prstClr val="black"/>
                </a:solidFill>
              </a:rPr>
              <a:pPr/>
              <a:t>1</a:t>
            </a:fld>
            <a:endParaRPr lang="zh-TW" altLang="en-US">
              <a:solidFill>
                <a:prstClr val="black"/>
              </a:solidFill>
            </a:endParaRPr>
          </a:p>
        </p:txBody>
      </p:sp>
    </p:spTree>
    <p:extLst>
      <p:ext uri="{BB962C8B-B14F-4D97-AF65-F5344CB8AC3E}">
        <p14:creationId xmlns:p14="http://schemas.microsoft.com/office/powerpoint/2010/main" val="3773726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C1395F7-89CF-440C-B8CC-33AD4CD8C9E0}" type="slidenum">
              <a:rPr lang="zh-TW" altLang="en-US" smtClean="0"/>
              <a:t>7</a:t>
            </a:fld>
            <a:endParaRPr lang="zh-TW" altLang="en-US"/>
          </a:p>
        </p:txBody>
      </p:sp>
    </p:spTree>
    <p:extLst>
      <p:ext uri="{BB962C8B-B14F-4D97-AF65-F5344CB8AC3E}">
        <p14:creationId xmlns:p14="http://schemas.microsoft.com/office/powerpoint/2010/main" val="3548575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9604B4F-C981-4D9A-A291-E1209D018E03}" type="slidenum">
              <a:rPr lang="zh-TW" altLang="en-US" smtClean="0">
                <a:solidFill>
                  <a:prstClr val="black"/>
                </a:solidFill>
              </a:rPr>
              <a:pPr/>
              <a:t>9</a:t>
            </a:fld>
            <a:endParaRPr lang="zh-TW" altLang="en-US">
              <a:solidFill>
                <a:prstClr val="black"/>
              </a:solidFill>
            </a:endParaRPr>
          </a:p>
        </p:txBody>
      </p:sp>
    </p:spTree>
    <p:extLst>
      <p:ext uri="{BB962C8B-B14F-4D97-AF65-F5344CB8AC3E}">
        <p14:creationId xmlns:p14="http://schemas.microsoft.com/office/powerpoint/2010/main" val="721902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79769" y="4715152"/>
            <a:ext cx="5438139" cy="4466987"/>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b="1" kern="1200" dirty="0" smtClean="0">
                <a:solidFill>
                  <a:schemeClr val="tx1"/>
                </a:solidFill>
                <a:effectLst/>
                <a:latin typeface="+mn-lt"/>
                <a:ea typeface="+mn-ea"/>
                <a:cs typeface="+mn-cs"/>
              </a:rPr>
              <a:t>亞洲．矽谷計畫</a:t>
            </a:r>
            <a:r>
              <a:rPr lang="en-US" altLang="zh-TW" sz="1200" b="1" kern="1200" dirty="0" smtClean="0">
                <a:solidFill>
                  <a:schemeClr val="tx1"/>
                </a:solidFill>
                <a:effectLst/>
                <a:latin typeface="+mn-lt"/>
                <a:ea typeface="+mn-ea"/>
                <a:cs typeface="+mn-cs"/>
              </a:rPr>
              <a:t>107</a:t>
            </a:r>
            <a:r>
              <a:rPr lang="zh-TW" altLang="zh-TW" sz="1200" b="1" kern="1200" dirty="0" smtClean="0">
                <a:solidFill>
                  <a:schemeClr val="tx1"/>
                </a:solidFill>
                <a:effectLst/>
                <a:latin typeface="+mn-lt"/>
                <a:ea typeface="+mn-ea"/>
                <a:cs typeface="+mn-cs"/>
              </a:rPr>
              <a:t>年度預算為</a:t>
            </a:r>
            <a:r>
              <a:rPr lang="en-US" altLang="zh-TW" sz="1200" b="1" kern="1200" dirty="0" smtClean="0">
                <a:solidFill>
                  <a:schemeClr val="tx1"/>
                </a:solidFill>
                <a:effectLst/>
                <a:latin typeface="+mn-lt"/>
                <a:ea typeface="+mn-ea"/>
                <a:cs typeface="+mn-cs"/>
              </a:rPr>
              <a:t>70.6</a:t>
            </a:r>
            <a:r>
              <a:rPr lang="zh-TW" altLang="zh-TW" sz="1200" b="1" kern="1200" dirty="0" smtClean="0">
                <a:solidFill>
                  <a:schemeClr val="tx1"/>
                </a:solidFill>
                <a:effectLst/>
                <a:latin typeface="+mn-lt"/>
                <a:ea typeface="+mn-ea"/>
                <a:cs typeface="+mn-cs"/>
              </a:rPr>
              <a:t>億元，相較於</a:t>
            </a:r>
            <a:r>
              <a:rPr lang="en-US" altLang="zh-TW" sz="1200" b="1" kern="1200" dirty="0" smtClean="0">
                <a:solidFill>
                  <a:schemeClr val="tx1"/>
                </a:solidFill>
                <a:effectLst/>
                <a:latin typeface="+mn-lt"/>
                <a:ea typeface="+mn-ea"/>
                <a:cs typeface="+mn-cs"/>
              </a:rPr>
              <a:t>106</a:t>
            </a:r>
            <a:r>
              <a:rPr lang="zh-TW" altLang="zh-TW" sz="1200" b="1" kern="1200" dirty="0" smtClean="0">
                <a:solidFill>
                  <a:schemeClr val="tx1"/>
                </a:solidFill>
                <a:effectLst/>
                <a:latin typeface="+mn-lt"/>
                <a:ea typeface="+mn-ea"/>
                <a:cs typeface="+mn-cs"/>
              </a:rPr>
              <a:t>年度預算</a:t>
            </a:r>
            <a:r>
              <a:rPr lang="en-US" altLang="zh-TW" sz="1200" b="1" kern="1200" dirty="0" smtClean="0">
                <a:solidFill>
                  <a:schemeClr val="tx1"/>
                </a:solidFill>
                <a:effectLst/>
                <a:latin typeface="+mn-lt"/>
                <a:ea typeface="+mn-ea"/>
                <a:cs typeface="+mn-cs"/>
              </a:rPr>
              <a:t>104.4</a:t>
            </a:r>
            <a:r>
              <a:rPr lang="zh-TW" altLang="zh-TW" sz="1200" b="1" kern="1200" dirty="0" smtClean="0">
                <a:solidFill>
                  <a:schemeClr val="tx1"/>
                </a:solidFill>
                <a:effectLst/>
                <a:latin typeface="+mn-lt"/>
                <a:ea typeface="+mn-ea"/>
                <a:cs typeface="+mn-cs"/>
              </a:rPr>
              <a:t>億元，減少共</a:t>
            </a:r>
            <a:r>
              <a:rPr lang="en-US" altLang="zh-TW" sz="1200" b="1" kern="1200" dirty="0" smtClean="0">
                <a:solidFill>
                  <a:schemeClr val="tx1"/>
                </a:solidFill>
                <a:effectLst/>
                <a:latin typeface="+mn-lt"/>
                <a:ea typeface="+mn-ea"/>
                <a:cs typeface="+mn-cs"/>
              </a:rPr>
              <a:t>33.8</a:t>
            </a:r>
            <a:r>
              <a:rPr lang="zh-TW" altLang="zh-TW" sz="1200" b="1" kern="1200" dirty="0" smtClean="0">
                <a:solidFill>
                  <a:schemeClr val="tx1"/>
                </a:solidFill>
                <a:effectLst/>
                <a:latin typeface="+mn-lt"/>
                <a:ea typeface="+mn-ea"/>
                <a:cs typeface="+mn-cs"/>
              </a:rPr>
              <a:t>億元，係因</a:t>
            </a:r>
            <a:r>
              <a:rPr lang="en-US" altLang="zh-TW" sz="1200" b="1" kern="1200" dirty="0" smtClean="0">
                <a:solidFill>
                  <a:schemeClr val="tx1"/>
                </a:solidFill>
                <a:effectLst/>
                <a:latin typeface="+mn-lt"/>
                <a:ea typeface="+mn-ea"/>
                <a:cs typeface="+mn-cs"/>
              </a:rPr>
              <a:t>106</a:t>
            </a:r>
            <a:r>
              <a:rPr lang="zh-TW" altLang="zh-TW" sz="1200" b="1" kern="1200" dirty="0" smtClean="0">
                <a:solidFill>
                  <a:schemeClr val="tx1"/>
                </a:solidFill>
                <a:effectLst/>
                <a:latin typeface="+mn-lt"/>
                <a:ea typeface="+mn-ea"/>
                <a:cs typeface="+mn-cs"/>
              </a:rPr>
              <a:t>年度部分計畫屆期</a:t>
            </a:r>
            <a:r>
              <a:rPr lang="en-US" altLang="zh-TW" sz="1200" b="1" kern="1200" dirty="0" smtClean="0">
                <a:solidFill>
                  <a:schemeClr val="tx1"/>
                </a:solidFill>
                <a:effectLst/>
                <a:latin typeface="+mn-lt"/>
                <a:ea typeface="+mn-ea"/>
                <a:cs typeface="+mn-cs"/>
              </a:rPr>
              <a:t>34</a:t>
            </a:r>
            <a:r>
              <a:rPr lang="zh-TW" altLang="zh-TW" sz="1200" b="1" kern="1200" dirty="0" smtClean="0">
                <a:solidFill>
                  <a:schemeClr val="tx1"/>
                </a:solidFill>
                <a:effectLst/>
                <a:latin typeface="+mn-lt"/>
                <a:ea typeface="+mn-ea"/>
                <a:cs typeface="+mn-cs"/>
              </a:rPr>
              <a:t>億元，主要如經濟部「智慧手持裝置核心技術攻堅計畫」</a:t>
            </a:r>
            <a:r>
              <a:rPr lang="en-US" altLang="zh-TW" sz="1200" b="1" kern="1200" dirty="0" smtClean="0">
                <a:solidFill>
                  <a:schemeClr val="tx1"/>
                </a:solidFill>
                <a:effectLst/>
                <a:latin typeface="+mn-lt"/>
                <a:ea typeface="+mn-ea"/>
                <a:cs typeface="+mn-cs"/>
              </a:rPr>
              <a:t>(8</a:t>
            </a:r>
            <a:r>
              <a:rPr lang="zh-TW" altLang="zh-TW" sz="1200" b="1" kern="1200" dirty="0" smtClean="0">
                <a:solidFill>
                  <a:schemeClr val="tx1"/>
                </a:solidFill>
                <a:effectLst/>
                <a:latin typeface="+mn-lt"/>
                <a:ea typeface="+mn-ea"/>
                <a:cs typeface="+mn-cs"/>
              </a:rPr>
              <a:t>億元</a:t>
            </a:r>
            <a:r>
              <a:rPr lang="en-US" altLang="zh-TW" sz="1200" b="1" kern="1200" dirty="0" smtClean="0">
                <a:solidFill>
                  <a:schemeClr val="tx1"/>
                </a:solidFill>
                <a:effectLst/>
                <a:latin typeface="+mn-lt"/>
                <a:ea typeface="+mn-ea"/>
                <a:cs typeface="+mn-cs"/>
              </a:rPr>
              <a:t>)</a:t>
            </a:r>
            <a:r>
              <a:rPr lang="zh-TW" altLang="zh-TW" sz="1200" b="1" kern="1200" dirty="0" smtClean="0">
                <a:solidFill>
                  <a:schemeClr val="tx1"/>
                </a:solidFill>
                <a:effectLst/>
                <a:latin typeface="+mn-lt"/>
                <a:ea typeface="+mn-ea"/>
                <a:cs typeface="+mn-cs"/>
              </a:rPr>
              <a:t>、「加速行動寬頻服務及產業發展計畫」</a:t>
            </a:r>
            <a:r>
              <a:rPr lang="en-US" altLang="zh-TW" sz="1200" b="1" kern="1200" dirty="0" smtClean="0">
                <a:solidFill>
                  <a:schemeClr val="tx1"/>
                </a:solidFill>
                <a:effectLst/>
                <a:latin typeface="+mn-lt"/>
                <a:ea typeface="+mn-ea"/>
                <a:cs typeface="+mn-cs"/>
              </a:rPr>
              <a:t>(23</a:t>
            </a:r>
            <a:r>
              <a:rPr lang="zh-TW" altLang="zh-TW" sz="1200" b="1" kern="1200" dirty="0" smtClean="0">
                <a:solidFill>
                  <a:schemeClr val="tx1"/>
                </a:solidFill>
                <a:effectLst/>
                <a:latin typeface="+mn-lt"/>
                <a:ea typeface="+mn-ea"/>
                <a:cs typeface="+mn-cs"/>
              </a:rPr>
              <a:t>億元</a:t>
            </a:r>
            <a:r>
              <a:rPr lang="en-US" altLang="zh-TW" sz="1200" b="1" kern="1200" dirty="0" smtClean="0">
                <a:solidFill>
                  <a:schemeClr val="tx1"/>
                </a:solidFill>
                <a:effectLst/>
                <a:latin typeface="+mn-lt"/>
                <a:ea typeface="+mn-ea"/>
                <a:cs typeface="+mn-cs"/>
              </a:rPr>
              <a:t>)</a:t>
            </a:r>
            <a:r>
              <a:rPr lang="zh-TW" altLang="zh-TW" sz="1200" b="1" kern="1200" dirty="0" smtClean="0">
                <a:solidFill>
                  <a:schemeClr val="tx1"/>
                </a:solidFill>
                <a:effectLst/>
                <a:latin typeface="+mn-lt"/>
                <a:ea typeface="+mn-ea"/>
                <a:cs typeface="+mn-cs"/>
              </a:rPr>
              <a:t>等，爰較</a:t>
            </a:r>
            <a:r>
              <a:rPr lang="en-US" altLang="zh-TW" sz="1200" b="1" kern="1200" dirty="0" smtClean="0">
                <a:solidFill>
                  <a:schemeClr val="tx1"/>
                </a:solidFill>
                <a:effectLst/>
                <a:latin typeface="+mn-lt"/>
                <a:ea typeface="+mn-ea"/>
                <a:cs typeface="+mn-cs"/>
              </a:rPr>
              <a:t>106</a:t>
            </a:r>
            <a:r>
              <a:rPr lang="zh-TW" altLang="zh-TW" sz="1200" b="1" kern="1200" dirty="0" smtClean="0">
                <a:solidFill>
                  <a:schemeClr val="tx1"/>
                </a:solidFill>
                <a:effectLst/>
                <a:latin typeface="+mn-lt"/>
                <a:ea typeface="+mn-ea"/>
                <a:cs typeface="+mn-cs"/>
              </a:rPr>
              <a:t>年減少</a:t>
            </a:r>
            <a:r>
              <a:rPr lang="en-US" altLang="zh-TW" sz="1200" b="1" kern="1200" dirty="0" smtClean="0">
                <a:solidFill>
                  <a:schemeClr val="tx1"/>
                </a:solidFill>
                <a:effectLst/>
                <a:latin typeface="+mn-lt"/>
                <a:ea typeface="+mn-ea"/>
                <a:cs typeface="+mn-cs"/>
              </a:rPr>
              <a:t>34</a:t>
            </a:r>
            <a:r>
              <a:rPr lang="zh-TW" altLang="zh-TW" sz="1200" b="1" kern="1200" dirty="0" smtClean="0">
                <a:solidFill>
                  <a:schemeClr val="tx1"/>
                </a:solidFill>
                <a:effectLst/>
                <a:latin typeface="+mn-lt"/>
                <a:ea typeface="+mn-ea"/>
                <a:cs typeface="+mn-cs"/>
              </a:rPr>
              <a:t>億元。</a:t>
            </a:r>
            <a:endParaRPr lang="zh-TW" altLang="zh-TW" sz="1200" kern="1200" dirty="0" smtClean="0">
              <a:solidFill>
                <a:schemeClr val="tx1"/>
              </a:solidFill>
              <a:effectLst/>
              <a:latin typeface="+mn-lt"/>
              <a:ea typeface="+mn-ea"/>
              <a:cs typeface="+mn-cs"/>
            </a:endParaRPr>
          </a:p>
          <a:p>
            <a:pPr lvl="0">
              <a:spcBef>
                <a:spcPts val="0"/>
              </a:spcBef>
              <a:buNone/>
            </a:pPr>
            <a:endParaRPr dirty="0"/>
          </a:p>
        </p:txBody>
      </p:sp>
    </p:spTree>
    <p:extLst>
      <p:ext uri="{BB962C8B-B14F-4D97-AF65-F5344CB8AC3E}">
        <p14:creationId xmlns:p14="http://schemas.microsoft.com/office/powerpoint/2010/main" val="3455236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EAD4EFC-7735-4C03-B661-9314F80FC899}" type="slidenum">
              <a:rPr lang="zh-TW" altLang="en-US" smtClean="0"/>
              <a:t>17</a:t>
            </a:fld>
            <a:endParaRPr lang="zh-TW" altLang="en-US"/>
          </a:p>
        </p:txBody>
      </p:sp>
    </p:spTree>
    <p:extLst>
      <p:ext uri="{BB962C8B-B14F-4D97-AF65-F5344CB8AC3E}">
        <p14:creationId xmlns:p14="http://schemas.microsoft.com/office/powerpoint/2010/main" val="4026189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45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00BC0B6C-D990-43E2-A366-09E9B1DA6224}" type="datetime1">
              <a:rPr lang="zh-TW" altLang="en-US" smtClean="0"/>
              <a:pPr/>
              <a:t>2018/1/30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C6C8483-95B3-43B9-9A3C-12A8D068DDD3}" type="slidenum">
              <a:rPr lang="zh-TW" altLang="en-US" smtClean="0"/>
              <a:pPr/>
              <a:t>‹#›</a:t>
            </a:fld>
            <a:endParaRPr lang="zh-TW" altLang="en-US"/>
          </a:p>
        </p:txBody>
      </p:sp>
    </p:spTree>
    <p:extLst>
      <p:ext uri="{BB962C8B-B14F-4D97-AF65-F5344CB8AC3E}">
        <p14:creationId xmlns:p14="http://schemas.microsoft.com/office/powerpoint/2010/main" val="17383863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EEB4B6F-A7D7-4572-8052-E31594C01328}" type="datetime1">
              <a:rPr lang="zh-TW" altLang="en-US" smtClean="0"/>
              <a:pPr/>
              <a:t>2018/1/30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C6C8483-95B3-43B9-9A3C-12A8D068DDD3}" type="slidenum">
              <a:rPr lang="zh-TW" altLang="en-US" smtClean="0"/>
              <a:pPr/>
              <a:t>‹#›</a:t>
            </a:fld>
            <a:endParaRPr lang="zh-TW" altLang="en-US"/>
          </a:p>
        </p:txBody>
      </p:sp>
    </p:spTree>
    <p:extLst>
      <p:ext uri="{BB962C8B-B14F-4D97-AF65-F5344CB8AC3E}">
        <p14:creationId xmlns:p14="http://schemas.microsoft.com/office/powerpoint/2010/main" val="46217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28650" y="365125"/>
            <a:ext cx="58007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42D2E36-1C04-42C2-84E3-DD3C6CA74B6A}" type="datetime1">
              <a:rPr lang="zh-TW" altLang="en-US" smtClean="0"/>
              <a:pPr/>
              <a:t>2018/1/30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C6C8483-95B3-43B9-9A3C-12A8D068DDD3}" type="slidenum">
              <a:rPr lang="zh-TW" altLang="en-US" smtClean="0"/>
              <a:pPr/>
              <a:t>‹#›</a:t>
            </a:fld>
            <a:endParaRPr lang="zh-TW" altLang="en-US"/>
          </a:p>
        </p:txBody>
      </p:sp>
    </p:spTree>
    <p:extLst>
      <p:ext uri="{BB962C8B-B14F-4D97-AF65-F5344CB8AC3E}">
        <p14:creationId xmlns:p14="http://schemas.microsoft.com/office/powerpoint/2010/main" val="2146681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45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00BC0B6C-D990-43E2-A366-09E9B1DA6224}" type="datetime1">
              <a:rPr lang="zh-TW" altLang="en-US" smtClean="0">
                <a:solidFill>
                  <a:prstClr val="black">
                    <a:tint val="75000"/>
                  </a:prstClr>
                </a:solidFill>
              </a:rPr>
              <a:pPr/>
              <a:t>2018/1/30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C6C8483-95B3-43B9-9A3C-12A8D068DDD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4838969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9A204BE-8E8B-4EA6-8EAF-D47083308423}" type="datetime1">
              <a:rPr lang="zh-TW" altLang="en-US" smtClean="0">
                <a:solidFill>
                  <a:prstClr val="black">
                    <a:tint val="75000"/>
                  </a:prstClr>
                </a:solidFill>
              </a:rPr>
              <a:pPr/>
              <a:t>2018/1/30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C6C8483-95B3-43B9-9A3C-12A8D068DDD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57197566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9"/>
            <a:ext cx="7886700" cy="2852737"/>
          </a:xfrm>
        </p:spPr>
        <p:txBody>
          <a:bodyPr anchor="b"/>
          <a:lstStyle>
            <a:lvl1pPr>
              <a:defRPr sz="45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E6B9D16E-87A9-4E64-AB30-AD66085DDDE6}" type="datetime1">
              <a:rPr lang="zh-TW" altLang="en-US" smtClean="0">
                <a:solidFill>
                  <a:prstClr val="black">
                    <a:tint val="75000"/>
                  </a:prstClr>
                </a:solidFill>
              </a:rPr>
              <a:pPr/>
              <a:t>2018/1/30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C6C8483-95B3-43B9-9A3C-12A8D068DDD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8947095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CDFC0B04-D2F5-4420-A6D1-D2DD2A0FB411}" type="datetime1">
              <a:rPr lang="zh-TW" altLang="en-US" smtClean="0">
                <a:solidFill>
                  <a:prstClr val="black">
                    <a:tint val="75000"/>
                  </a:prstClr>
                </a:solidFill>
              </a:rPr>
              <a:pPr/>
              <a:t>2018/1/30</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C6C8483-95B3-43B9-9A3C-12A8D068DDD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9276016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29841" y="365126"/>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內容版面配置區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7391C697-EE95-4D09-B548-C75DBBE28DA7}" type="datetime1">
              <a:rPr lang="zh-TW" altLang="en-US" smtClean="0">
                <a:solidFill>
                  <a:prstClr val="black">
                    <a:tint val="75000"/>
                  </a:prstClr>
                </a:solidFill>
              </a:rPr>
              <a:pPr/>
              <a:t>2018/1/30</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DC6C8483-95B3-43B9-9A3C-12A8D068DDD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244778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2193EA17-6C0C-4B7F-A3D7-D855E5CA220B}" type="datetime1">
              <a:rPr lang="zh-TW" altLang="en-US" smtClean="0">
                <a:solidFill>
                  <a:prstClr val="black">
                    <a:tint val="75000"/>
                  </a:prstClr>
                </a:solidFill>
              </a:rPr>
              <a:pPr/>
              <a:t>2018/1/30</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DC6C8483-95B3-43B9-9A3C-12A8D068DDD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94104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0AC25DC-FE12-4F38-9062-068B4204EBF5}" type="datetime1">
              <a:rPr lang="zh-TW" altLang="en-US" smtClean="0">
                <a:solidFill>
                  <a:prstClr val="black">
                    <a:tint val="75000"/>
                  </a:prstClr>
                </a:solidFill>
              </a:rPr>
              <a:pPr/>
              <a:t>2018/1/30</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DC6C8483-95B3-43B9-9A3C-12A8D068DDD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447186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BBBC57EA-DE45-4242-8623-5EFA4ADB1D68}" type="datetime1">
              <a:rPr lang="zh-TW" altLang="en-US" smtClean="0">
                <a:solidFill>
                  <a:prstClr val="black">
                    <a:tint val="75000"/>
                  </a:prstClr>
                </a:solidFill>
              </a:rPr>
              <a:pPr/>
              <a:t>2018/1/30</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C6C8483-95B3-43B9-9A3C-12A8D068DDD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466840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9A204BE-8E8B-4EA6-8EAF-D47083308423}" type="datetime1">
              <a:rPr lang="zh-TW" altLang="en-US" smtClean="0"/>
              <a:pPr/>
              <a:t>2018/1/30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C6C8483-95B3-43B9-9A3C-12A8D068DDD3}" type="slidenum">
              <a:rPr lang="zh-TW" altLang="en-US" smtClean="0"/>
              <a:pPr/>
              <a:t>‹#›</a:t>
            </a:fld>
            <a:endParaRPr lang="zh-TW" altLang="en-US"/>
          </a:p>
        </p:txBody>
      </p:sp>
    </p:spTree>
    <p:extLst>
      <p:ext uri="{BB962C8B-B14F-4D97-AF65-F5344CB8AC3E}">
        <p14:creationId xmlns:p14="http://schemas.microsoft.com/office/powerpoint/2010/main" val="20164204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A2A112F-BB64-42E8-A935-16B511BE5859}" type="datetime1">
              <a:rPr lang="zh-TW" altLang="en-US" smtClean="0">
                <a:solidFill>
                  <a:prstClr val="black">
                    <a:tint val="75000"/>
                  </a:prstClr>
                </a:solidFill>
              </a:rPr>
              <a:pPr/>
              <a:t>2018/1/30</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C6C8483-95B3-43B9-9A3C-12A8D068DDD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32276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EEB4B6F-A7D7-4572-8052-E31594C01328}" type="datetime1">
              <a:rPr lang="zh-TW" altLang="en-US" smtClean="0">
                <a:solidFill>
                  <a:prstClr val="black">
                    <a:tint val="75000"/>
                  </a:prstClr>
                </a:solidFill>
              </a:rPr>
              <a:pPr/>
              <a:t>2018/1/30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C6C8483-95B3-43B9-9A3C-12A8D068DDD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1848787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28650" y="365125"/>
            <a:ext cx="58007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42D2E36-1C04-42C2-84E3-DD3C6CA74B6A}" type="datetime1">
              <a:rPr lang="zh-TW" altLang="en-US" smtClean="0">
                <a:solidFill>
                  <a:prstClr val="black">
                    <a:tint val="75000"/>
                  </a:prstClr>
                </a:solidFill>
              </a:rPr>
              <a:pPr/>
              <a:t>2018/1/30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C6C8483-95B3-43B9-9A3C-12A8D068DDD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05950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45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00BC0B6C-D990-43E2-A366-09E9B1DA6224}" type="datetime1">
              <a:rPr lang="zh-TW" altLang="en-US" smtClean="0">
                <a:solidFill>
                  <a:prstClr val="black">
                    <a:tint val="75000"/>
                  </a:prstClr>
                </a:solidFill>
              </a:rPr>
              <a:pPr/>
              <a:t>2018/1/30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C6C8483-95B3-43B9-9A3C-12A8D068DDD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918050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9A204BE-8E8B-4EA6-8EAF-D47083308423}" type="datetime1">
              <a:rPr lang="zh-TW" altLang="en-US" smtClean="0">
                <a:solidFill>
                  <a:prstClr val="black">
                    <a:tint val="75000"/>
                  </a:prstClr>
                </a:solidFill>
              </a:rPr>
              <a:pPr/>
              <a:t>2018/1/30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C6C8483-95B3-43B9-9A3C-12A8D068DDD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407094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9"/>
            <a:ext cx="7886700" cy="2852737"/>
          </a:xfrm>
        </p:spPr>
        <p:txBody>
          <a:bodyPr anchor="b"/>
          <a:lstStyle>
            <a:lvl1pPr>
              <a:defRPr sz="45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E6B9D16E-87A9-4E64-AB30-AD66085DDDE6}" type="datetime1">
              <a:rPr lang="zh-TW" altLang="en-US" smtClean="0">
                <a:solidFill>
                  <a:prstClr val="black">
                    <a:tint val="75000"/>
                  </a:prstClr>
                </a:solidFill>
              </a:rPr>
              <a:pPr/>
              <a:t>2018/1/30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C6C8483-95B3-43B9-9A3C-12A8D068DDD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4136704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CDFC0B04-D2F5-4420-A6D1-D2DD2A0FB411}" type="datetime1">
              <a:rPr lang="zh-TW" altLang="en-US" smtClean="0">
                <a:solidFill>
                  <a:prstClr val="black">
                    <a:tint val="75000"/>
                  </a:prstClr>
                </a:solidFill>
              </a:rPr>
              <a:pPr/>
              <a:t>2018/1/30</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C6C8483-95B3-43B9-9A3C-12A8D068DDD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0897683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29841" y="365126"/>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內容版面配置區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7391C697-EE95-4D09-B548-C75DBBE28DA7}" type="datetime1">
              <a:rPr lang="zh-TW" altLang="en-US" smtClean="0">
                <a:solidFill>
                  <a:prstClr val="black">
                    <a:tint val="75000"/>
                  </a:prstClr>
                </a:solidFill>
              </a:rPr>
              <a:pPr/>
              <a:t>2018/1/30</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DC6C8483-95B3-43B9-9A3C-12A8D068DDD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557776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2193EA17-6C0C-4B7F-A3D7-D855E5CA220B}" type="datetime1">
              <a:rPr lang="zh-TW" altLang="en-US" smtClean="0">
                <a:solidFill>
                  <a:prstClr val="black">
                    <a:tint val="75000"/>
                  </a:prstClr>
                </a:solidFill>
              </a:rPr>
              <a:pPr/>
              <a:t>2018/1/30</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DC6C8483-95B3-43B9-9A3C-12A8D068DDD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079773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0AC25DC-FE12-4F38-9062-068B4204EBF5}" type="datetime1">
              <a:rPr lang="zh-TW" altLang="en-US" smtClean="0">
                <a:solidFill>
                  <a:prstClr val="black">
                    <a:tint val="75000"/>
                  </a:prstClr>
                </a:solidFill>
              </a:rPr>
              <a:pPr/>
              <a:t>2018/1/30</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DC6C8483-95B3-43B9-9A3C-12A8D068DDD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36910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9"/>
            <a:ext cx="7886700" cy="2852737"/>
          </a:xfrm>
        </p:spPr>
        <p:txBody>
          <a:bodyPr anchor="b"/>
          <a:lstStyle>
            <a:lvl1pPr>
              <a:defRPr sz="45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E6B9D16E-87A9-4E64-AB30-AD66085DDDE6}" type="datetime1">
              <a:rPr lang="zh-TW" altLang="en-US" smtClean="0"/>
              <a:pPr/>
              <a:t>2018/1/30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C6C8483-95B3-43B9-9A3C-12A8D068DDD3}" type="slidenum">
              <a:rPr lang="zh-TW" altLang="en-US" smtClean="0"/>
              <a:pPr/>
              <a:t>‹#›</a:t>
            </a:fld>
            <a:endParaRPr lang="zh-TW" altLang="en-US"/>
          </a:p>
        </p:txBody>
      </p:sp>
    </p:spTree>
    <p:extLst>
      <p:ext uri="{BB962C8B-B14F-4D97-AF65-F5344CB8AC3E}">
        <p14:creationId xmlns:p14="http://schemas.microsoft.com/office/powerpoint/2010/main" val="161378911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BBBC57EA-DE45-4242-8623-5EFA4ADB1D68}" type="datetime1">
              <a:rPr lang="zh-TW" altLang="en-US" smtClean="0">
                <a:solidFill>
                  <a:prstClr val="black">
                    <a:tint val="75000"/>
                  </a:prstClr>
                </a:solidFill>
              </a:rPr>
              <a:pPr/>
              <a:t>2018/1/30</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C6C8483-95B3-43B9-9A3C-12A8D068DDD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1062089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A2A112F-BB64-42E8-A935-16B511BE5859}" type="datetime1">
              <a:rPr lang="zh-TW" altLang="en-US" smtClean="0">
                <a:solidFill>
                  <a:prstClr val="black">
                    <a:tint val="75000"/>
                  </a:prstClr>
                </a:solidFill>
              </a:rPr>
              <a:pPr/>
              <a:t>2018/1/30</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C6C8483-95B3-43B9-9A3C-12A8D068DDD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724922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EEB4B6F-A7D7-4572-8052-E31594C01328}" type="datetime1">
              <a:rPr lang="zh-TW" altLang="en-US" smtClean="0">
                <a:solidFill>
                  <a:prstClr val="black">
                    <a:tint val="75000"/>
                  </a:prstClr>
                </a:solidFill>
              </a:rPr>
              <a:pPr/>
              <a:t>2018/1/30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C6C8483-95B3-43B9-9A3C-12A8D068DDD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9527521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28650" y="365125"/>
            <a:ext cx="58007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42D2E36-1C04-42C2-84E3-DD3C6CA74B6A}" type="datetime1">
              <a:rPr lang="zh-TW" altLang="en-US" smtClean="0">
                <a:solidFill>
                  <a:prstClr val="black">
                    <a:tint val="75000"/>
                  </a:prstClr>
                </a:solidFill>
              </a:rPr>
              <a:pPr/>
              <a:t>2018/1/30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C6C8483-95B3-43B9-9A3C-12A8D068DDD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0289455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893700" y="274651"/>
            <a:ext cx="6462600" cy="11430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30" name="Shape 30"/>
          <p:cNvSpPr txBox="1">
            <a:spLocks noGrp="1"/>
          </p:cNvSpPr>
          <p:nvPr>
            <p:ph type="body" idx="1"/>
          </p:nvPr>
        </p:nvSpPr>
        <p:spPr>
          <a:xfrm>
            <a:off x="893700" y="1831456"/>
            <a:ext cx="6462600" cy="47363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4" name="投影片編號版面配置區 5"/>
          <p:cNvSpPr>
            <a:spLocks noGrp="1"/>
          </p:cNvSpPr>
          <p:nvPr>
            <p:ph type="sldNum" sz="quarter" idx="4"/>
          </p:nvPr>
        </p:nvSpPr>
        <p:spPr>
          <a:xfrm>
            <a:off x="6997419" y="64972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2BEF42-55D4-405D-879A-39DD27EC09B4}" type="slidenum">
              <a:rPr lang="zh-TW" altLang="en-US" smtClean="0">
                <a:solidFill>
                  <a:prstClr val="black">
                    <a:tint val="75000"/>
                  </a:prstClr>
                </a:solidFill>
              </a:rPr>
              <a:pPr/>
              <a:t>‹#›</a:t>
            </a:fld>
            <a:endParaRPr lang="zh-TW" altLang="en-US" dirty="0">
              <a:solidFill>
                <a:prstClr val="black">
                  <a:tint val="75000"/>
                </a:prstClr>
              </a:solidFill>
            </a:endParaRPr>
          </a:p>
        </p:txBody>
      </p:sp>
    </p:spTree>
    <p:extLst>
      <p:ext uri="{BB962C8B-B14F-4D97-AF65-F5344CB8AC3E}">
        <p14:creationId xmlns:p14="http://schemas.microsoft.com/office/powerpoint/2010/main" val="5790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CDFC0B04-D2F5-4420-A6D1-D2DD2A0FB411}" type="datetime1">
              <a:rPr lang="zh-TW" altLang="en-US" smtClean="0"/>
              <a:pPr/>
              <a:t>2018/1/30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C6C8483-95B3-43B9-9A3C-12A8D068DDD3}" type="slidenum">
              <a:rPr lang="zh-TW" altLang="en-US" smtClean="0"/>
              <a:pPr/>
              <a:t>‹#›</a:t>
            </a:fld>
            <a:endParaRPr lang="zh-TW" altLang="en-US"/>
          </a:p>
        </p:txBody>
      </p:sp>
    </p:spTree>
    <p:extLst>
      <p:ext uri="{BB962C8B-B14F-4D97-AF65-F5344CB8AC3E}">
        <p14:creationId xmlns:p14="http://schemas.microsoft.com/office/powerpoint/2010/main" val="30960917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29841" y="365126"/>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內容版面配置區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7391C697-EE95-4D09-B548-C75DBBE28DA7}" type="datetime1">
              <a:rPr lang="zh-TW" altLang="en-US" smtClean="0"/>
              <a:pPr/>
              <a:t>2018/1/30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DC6C8483-95B3-43B9-9A3C-12A8D068DDD3}" type="slidenum">
              <a:rPr lang="zh-TW" altLang="en-US" smtClean="0"/>
              <a:pPr/>
              <a:t>‹#›</a:t>
            </a:fld>
            <a:endParaRPr lang="zh-TW" altLang="en-US"/>
          </a:p>
        </p:txBody>
      </p:sp>
    </p:spTree>
    <p:extLst>
      <p:ext uri="{BB962C8B-B14F-4D97-AF65-F5344CB8AC3E}">
        <p14:creationId xmlns:p14="http://schemas.microsoft.com/office/powerpoint/2010/main" val="3148887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2193EA17-6C0C-4B7F-A3D7-D855E5CA220B}" type="datetime1">
              <a:rPr lang="zh-TW" altLang="en-US" smtClean="0"/>
              <a:pPr/>
              <a:t>2018/1/30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C6C8483-95B3-43B9-9A3C-12A8D068DDD3}" type="slidenum">
              <a:rPr lang="zh-TW" altLang="en-US" smtClean="0"/>
              <a:pPr/>
              <a:t>‹#›</a:t>
            </a:fld>
            <a:endParaRPr lang="zh-TW" altLang="en-US"/>
          </a:p>
        </p:txBody>
      </p:sp>
    </p:spTree>
    <p:extLst>
      <p:ext uri="{BB962C8B-B14F-4D97-AF65-F5344CB8AC3E}">
        <p14:creationId xmlns:p14="http://schemas.microsoft.com/office/powerpoint/2010/main" val="2370705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0AC25DC-FE12-4F38-9062-068B4204EBF5}" type="datetime1">
              <a:rPr lang="zh-TW" altLang="en-US" smtClean="0"/>
              <a:pPr/>
              <a:t>2018/1/30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C6C8483-95B3-43B9-9A3C-12A8D068DDD3}" type="slidenum">
              <a:rPr lang="zh-TW" altLang="en-US" smtClean="0"/>
              <a:pPr/>
              <a:t>‹#›</a:t>
            </a:fld>
            <a:endParaRPr lang="zh-TW" altLang="en-US"/>
          </a:p>
        </p:txBody>
      </p:sp>
    </p:spTree>
    <p:extLst>
      <p:ext uri="{BB962C8B-B14F-4D97-AF65-F5344CB8AC3E}">
        <p14:creationId xmlns:p14="http://schemas.microsoft.com/office/powerpoint/2010/main" val="2356705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BBBC57EA-DE45-4242-8623-5EFA4ADB1D68}" type="datetime1">
              <a:rPr lang="zh-TW" altLang="en-US" smtClean="0"/>
              <a:pPr/>
              <a:t>2018/1/30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C6C8483-95B3-43B9-9A3C-12A8D068DDD3}" type="slidenum">
              <a:rPr lang="zh-TW" altLang="en-US" smtClean="0"/>
              <a:pPr/>
              <a:t>‹#›</a:t>
            </a:fld>
            <a:endParaRPr lang="zh-TW" altLang="en-US"/>
          </a:p>
        </p:txBody>
      </p:sp>
    </p:spTree>
    <p:extLst>
      <p:ext uri="{BB962C8B-B14F-4D97-AF65-F5344CB8AC3E}">
        <p14:creationId xmlns:p14="http://schemas.microsoft.com/office/powerpoint/2010/main" val="3873757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A2A112F-BB64-42E8-A935-16B511BE5859}" type="datetime1">
              <a:rPr lang="zh-TW" altLang="en-US" smtClean="0"/>
              <a:pPr/>
              <a:t>2018/1/30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C6C8483-95B3-43B9-9A3C-12A8D068DDD3}" type="slidenum">
              <a:rPr lang="zh-TW" altLang="en-US" smtClean="0"/>
              <a:pPr/>
              <a:t>‹#›</a:t>
            </a:fld>
            <a:endParaRPr lang="zh-TW" altLang="en-US"/>
          </a:p>
        </p:txBody>
      </p:sp>
    </p:spTree>
    <p:extLst>
      <p:ext uri="{BB962C8B-B14F-4D97-AF65-F5344CB8AC3E}">
        <p14:creationId xmlns:p14="http://schemas.microsoft.com/office/powerpoint/2010/main" val="1647078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D:\Users\rockkane\Desktop\NDC LOGO\國家發展委員會Logo-1.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8900" y="88900"/>
            <a:ext cx="734626" cy="758825"/>
          </a:xfrm>
          <a:prstGeom prst="rect">
            <a:avLst/>
          </a:prstGeom>
          <a:noFill/>
          <a:extLst>
            <a:ext uri="{909E8E84-426E-40DD-AFC4-6F175D3DCCD1}">
              <a14:hiddenFill xmlns:a14="http://schemas.microsoft.com/office/drawing/2010/main">
                <a:solidFill>
                  <a:srgbClr val="FFFFFF"/>
                </a:solidFill>
              </a14:hiddenFill>
            </a:ext>
          </a:extLst>
        </p:spPr>
      </p:pic>
      <p:sp>
        <p:nvSpPr>
          <p:cNvPr id="2" name="標題版面配置區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latin typeface="微軟正黑體" panose="020B0604030504040204" pitchFamily="34" charset="-120"/>
                <a:ea typeface="微軟正黑體" panose="020B0604030504040204" pitchFamily="34" charset="-120"/>
              </a:defRPr>
            </a:lvl1pPr>
          </a:lstStyle>
          <a:p>
            <a:fld id="{1E5EDF46-35FA-4866-8E60-BA839D34F10B}" type="datetime1">
              <a:rPr lang="zh-TW" altLang="en-US" smtClean="0"/>
              <a:pPr/>
              <a:t>2018/1/30</a:t>
            </a:fld>
            <a:endParaRPr lang="zh-TW" altLang="en-US"/>
          </a:p>
        </p:txBody>
      </p:sp>
      <p:sp>
        <p:nvSpPr>
          <p:cNvPr id="5" name="頁尾版面配置區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latin typeface="微軟正黑體" panose="020B0604030504040204" pitchFamily="34" charset="-120"/>
                <a:ea typeface="微軟正黑體" panose="020B0604030504040204" pitchFamily="34" charset="-120"/>
              </a:defRPr>
            </a:lvl1pPr>
          </a:lstStyle>
          <a:p>
            <a:endParaRPr lang="zh-TW" altLang="en-US"/>
          </a:p>
        </p:txBody>
      </p:sp>
      <p:sp>
        <p:nvSpPr>
          <p:cNvPr id="6" name="投影片編號版面配置區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latin typeface="微軟正黑體" panose="020B0604030504040204" pitchFamily="34" charset="-120"/>
                <a:ea typeface="微軟正黑體" panose="020B0604030504040204" pitchFamily="34" charset="-120"/>
              </a:defRPr>
            </a:lvl1pPr>
          </a:lstStyle>
          <a:p>
            <a:fld id="{DC6C8483-95B3-43B9-9A3C-12A8D068DDD3}" type="slidenum">
              <a:rPr lang="zh-TW" altLang="en-US" smtClean="0"/>
              <a:pPr/>
              <a:t>‹#›</a:t>
            </a:fld>
            <a:endParaRPr lang="zh-TW" altLang="en-US"/>
          </a:p>
        </p:txBody>
      </p:sp>
    </p:spTree>
    <p:extLst>
      <p:ext uri="{BB962C8B-B14F-4D97-AF65-F5344CB8AC3E}">
        <p14:creationId xmlns:p14="http://schemas.microsoft.com/office/powerpoint/2010/main" val="22265761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微軟正黑體" panose="020B0604030504040204" pitchFamily="34" charset="-120"/>
          <a:ea typeface="微軟正黑體" panose="020B0604030504040204" pitchFamily="34" charset="-120"/>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微軟正黑體" panose="020B0604030504040204" pitchFamily="34" charset="-120"/>
          <a:ea typeface="微軟正黑體" panose="020B0604030504040204" pitchFamily="34" charset="-12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微軟正黑體" panose="020B0604030504040204" pitchFamily="34" charset="-120"/>
          <a:ea typeface="微軟正黑體" panose="020B0604030504040204" pitchFamily="34" charset="-12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軟正黑體" panose="020B0604030504040204" pitchFamily="34" charset="-120"/>
          <a:ea typeface="微軟正黑體" panose="020B0604030504040204" pitchFamily="34" charset="-12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軟正黑體" panose="020B0604030504040204" pitchFamily="34" charset="-120"/>
          <a:ea typeface="微軟正黑體" panose="020B0604030504040204" pitchFamily="34" charset="-12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D:\Users\rockkane\Desktop\NDC LOGO\國家發展委員會Logo-1.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8900" y="88900"/>
            <a:ext cx="1060450" cy="1095382"/>
          </a:xfrm>
          <a:prstGeom prst="rect">
            <a:avLst/>
          </a:prstGeom>
          <a:noFill/>
          <a:extLst>
            <a:ext uri="{909E8E84-426E-40DD-AFC4-6F175D3DCCD1}">
              <a14:hiddenFill xmlns:a14="http://schemas.microsoft.com/office/drawing/2010/main">
                <a:solidFill>
                  <a:srgbClr val="FFFFFF"/>
                </a:solidFill>
              </a14:hiddenFill>
            </a:ext>
          </a:extLst>
        </p:spPr>
      </p:pic>
      <p:sp>
        <p:nvSpPr>
          <p:cNvPr id="2" name="標題版面配置區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latin typeface="微軟正黑體" panose="020B0604030504040204" pitchFamily="34" charset="-120"/>
                <a:ea typeface="微軟正黑體" panose="020B0604030504040204" pitchFamily="34" charset="-120"/>
              </a:defRPr>
            </a:lvl1pPr>
          </a:lstStyle>
          <a:p>
            <a:fld id="{1E5EDF46-35FA-4866-8E60-BA839D34F10B}" type="datetime1">
              <a:rPr lang="zh-TW" altLang="en-US" smtClean="0">
                <a:solidFill>
                  <a:prstClr val="black">
                    <a:tint val="75000"/>
                  </a:prstClr>
                </a:solidFill>
              </a:rPr>
              <a:pPr/>
              <a:t>2018/1/30</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latin typeface="微軟正黑體" panose="020B0604030504040204" pitchFamily="34" charset="-120"/>
                <a:ea typeface="微軟正黑體" panose="020B0604030504040204" pitchFamily="34" charset="-120"/>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latin typeface="微軟正黑體" panose="020B0604030504040204" pitchFamily="34" charset="-120"/>
                <a:ea typeface="微軟正黑體" panose="020B0604030504040204" pitchFamily="34" charset="-120"/>
              </a:defRPr>
            </a:lvl1pPr>
          </a:lstStyle>
          <a:p>
            <a:fld id="{DC6C8483-95B3-43B9-9A3C-12A8D068DDD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429499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微軟正黑體" panose="020B0604030504040204" pitchFamily="34" charset="-120"/>
          <a:ea typeface="微軟正黑體" panose="020B0604030504040204" pitchFamily="34" charset="-120"/>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微軟正黑體" panose="020B0604030504040204" pitchFamily="34" charset="-120"/>
          <a:ea typeface="微軟正黑體" panose="020B0604030504040204" pitchFamily="34" charset="-12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微軟正黑體" panose="020B0604030504040204" pitchFamily="34" charset="-120"/>
          <a:ea typeface="微軟正黑體" panose="020B0604030504040204" pitchFamily="34" charset="-12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軟正黑體" panose="020B0604030504040204" pitchFamily="34" charset="-120"/>
          <a:ea typeface="微軟正黑體" panose="020B0604030504040204" pitchFamily="34" charset="-12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軟正黑體" panose="020B0604030504040204" pitchFamily="34" charset="-120"/>
          <a:ea typeface="微軟正黑體" panose="020B0604030504040204" pitchFamily="34" charset="-12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D:\Users\rockkane\Desktop\NDC LOGO\國家發展委員會Logo-1.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8900" y="88900"/>
            <a:ext cx="734626" cy="758825"/>
          </a:xfrm>
          <a:prstGeom prst="rect">
            <a:avLst/>
          </a:prstGeom>
          <a:noFill/>
          <a:extLst>
            <a:ext uri="{909E8E84-426E-40DD-AFC4-6F175D3DCCD1}">
              <a14:hiddenFill xmlns:a14="http://schemas.microsoft.com/office/drawing/2010/main">
                <a:solidFill>
                  <a:srgbClr val="FFFFFF"/>
                </a:solidFill>
              </a14:hiddenFill>
            </a:ext>
          </a:extLst>
        </p:spPr>
      </p:pic>
      <p:sp>
        <p:nvSpPr>
          <p:cNvPr id="2" name="標題版面配置區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latin typeface="微軟正黑體" panose="020B0604030504040204" pitchFamily="34" charset="-120"/>
                <a:ea typeface="微軟正黑體" panose="020B0604030504040204" pitchFamily="34" charset="-120"/>
              </a:defRPr>
            </a:lvl1pPr>
          </a:lstStyle>
          <a:p>
            <a:fld id="{1E5EDF46-35FA-4866-8E60-BA839D34F10B}" type="datetime1">
              <a:rPr lang="zh-TW" altLang="en-US" smtClean="0">
                <a:solidFill>
                  <a:prstClr val="black">
                    <a:tint val="75000"/>
                  </a:prstClr>
                </a:solidFill>
              </a:rPr>
              <a:pPr/>
              <a:t>2018/1/30</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latin typeface="微軟正黑體" panose="020B0604030504040204" pitchFamily="34" charset="-120"/>
                <a:ea typeface="微軟正黑體" panose="020B0604030504040204" pitchFamily="34" charset="-120"/>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latin typeface="微軟正黑體" panose="020B0604030504040204" pitchFamily="34" charset="-120"/>
                <a:ea typeface="微軟正黑體" panose="020B0604030504040204" pitchFamily="34" charset="-120"/>
              </a:defRPr>
            </a:lvl1pPr>
          </a:lstStyle>
          <a:p>
            <a:fld id="{DC6C8483-95B3-43B9-9A3C-12A8D068DDD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70938234"/>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999"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微軟正黑體" panose="020B0604030504040204" pitchFamily="34" charset="-120"/>
          <a:ea typeface="微軟正黑體" panose="020B0604030504040204" pitchFamily="34" charset="-120"/>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微軟正黑體" panose="020B0604030504040204" pitchFamily="34" charset="-120"/>
          <a:ea typeface="微軟正黑體" panose="020B0604030504040204" pitchFamily="34" charset="-12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微軟正黑體" panose="020B0604030504040204" pitchFamily="34" charset="-120"/>
          <a:ea typeface="微軟正黑體" panose="020B0604030504040204" pitchFamily="34" charset="-12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軟正黑體" panose="020B0604030504040204" pitchFamily="34" charset="-120"/>
          <a:ea typeface="微軟正黑體" panose="020B0604030504040204" pitchFamily="34" charset="-12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軟正黑體" panose="020B0604030504040204" pitchFamily="34" charset="-120"/>
          <a:ea typeface="微軟正黑體" panose="020B0604030504040204" pitchFamily="34" charset="-12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3.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google.com.tw/url?sa=i&amp;rct=j&amp;q=&amp;esrc=s&amp;source=images&amp;cd=&amp;cad=rja&amp;uact=8&amp;ved=0ahUKEwjK1tuQgpvYAhWBi5QKHQsuAHsQjRwIBw&amp;url=http://588ku.com/image/renqunkatong.html&amp;psig=AOvVaw3CDnRfSy05fcMacYFNFvt0&amp;ust=1513942682223155" TargetMode="External"/><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eg"/><Relationship Id="rId9"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4.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png"/><Relationship Id="rId3" Type="http://schemas.openxmlformats.org/officeDocument/2006/relationships/image" Target="../media/image17.jpeg"/><Relationship Id="rId7" Type="http://schemas.openxmlformats.org/officeDocument/2006/relationships/image" Target="../media/image21.png"/><Relationship Id="rId12" Type="http://schemas.openxmlformats.org/officeDocument/2006/relationships/image" Target="../media/image25.png"/><Relationship Id="rId17" Type="http://schemas.openxmlformats.org/officeDocument/2006/relationships/image" Target="../media/image30.jpeg"/><Relationship Id="rId2" Type="http://schemas.openxmlformats.org/officeDocument/2006/relationships/notesSlide" Target="../notesSlides/notesSlide2.xml"/><Relationship Id="rId16" Type="http://schemas.openxmlformats.org/officeDocument/2006/relationships/image" Target="../media/image29.jpeg"/><Relationship Id="rId1" Type="http://schemas.openxmlformats.org/officeDocument/2006/relationships/slideLayout" Target="../slideLayouts/slideLayout24.xml"/><Relationship Id="rId6" Type="http://schemas.openxmlformats.org/officeDocument/2006/relationships/image" Target="../media/image20.jpeg"/><Relationship Id="rId11" Type="http://schemas.openxmlformats.org/officeDocument/2006/relationships/image" Target="../media/image24.png"/><Relationship Id="rId5" Type="http://schemas.openxmlformats.org/officeDocument/2006/relationships/image" Target="../media/image19.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hyperlink" Target="https://www.google.com.tw/url?sa=i&amp;rct=j&amp;q=&amp;esrc=s&amp;source=images&amp;cd=&amp;cad=rja&amp;uact=8&amp;ved=0ahUKEwjA3vLt8oTSAhXHspQKHdhJCPgQjRwIBw&amp;url=https://www.linkedin.com/company/ibm-de-chile&amp;psig=AFQjCNHJ_4HSWVmutN3J3bio0APvgzPMZQ&amp;ust=1486794385194338" TargetMode="External"/><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285750" y="1288619"/>
            <a:ext cx="8572500" cy="2387600"/>
          </a:xfrm>
          <a:noFill/>
        </p:spPr>
        <p:txBody>
          <a:bodyPr>
            <a:normAutofit/>
          </a:bodyPr>
          <a:lstStyle/>
          <a:p>
            <a:pPr>
              <a:lnSpc>
                <a:spcPct val="100000"/>
              </a:lnSpc>
            </a:pPr>
            <a:r>
              <a:rPr lang="zh-TW" altLang="zh-TW" sz="4800" b="1" dirty="0" smtClean="0">
                <a:effectLst>
                  <a:outerShdw blurRad="38100" dist="38100" dir="2700000" algn="tl">
                    <a:srgbClr val="000000">
                      <a:alpha val="43137"/>
                    </a:srgbClr>
                  </a:outerShdw>
                </a:effectLst>
              </a:rPr>
              <a:t>亞洲</a:t>
            </a:r>
            <a:r>
              <a:rPr lang="zh-TW" altLang="zh-TW" sz="4800" b="1" dirty="0">
                <a:effectLst>
                  <a:outerShdw blurRad="38100" dist="38100" dir="2700000" algn="tl">
                    <a:srgbClr val="000000">
                      <a:alpha val="43137"/>
                    </a:srgbClr>
                  </a:outerShdw>
                </a:effectLst>
              </a:rPr>
              <a:t>．矽谷計畫推動情形及</a:t>
            </a:r>
            <a:r>
              <a:rPr lang="en-US" altLang="zh-TW" sz="4800" b="1" dirty="0">
                <a:effectLst>
                  <a:outerShdw blurRad="38100" dist="38100" dir="2700000" algn="tl">
                    <a:srgbClr val="000000">
                      <a:alpha val="43137"/>
                    </a:srgbClr>
                  </a:outerShdw>
                </a:effectLst>
              </a:rPr>
              <a:t>107</a:t>
            </a:r>
            <a:r>
              <a:rPr lang="zh-TW" altLang="zh-TW" sz="4800" b="1" dirty="0">
                <a:effectLst>
                  <a:outerShdw blurRad="38100" dist="38100" dir="2700000" algn="tl">
                    <a:srgbClr val="000000">
                      <a:alpha val="43137"/>
                    </a:srgbClr>
                  </a:outerShdw>
                </a:effectLst>
              </a:rPr>
              <a:t>年工作</a:t>
            </a:r>
            <a:r>
              <a:rPr lang="zh-TW" altLang="zh-TW" sz="4800" b="1" dirty="0" smtClean="0">
                <a:effectLst>
                  <a:outerShdw blurRad="38100" dist="38100" dir="2700000" algn="tl">
                    <a:srgbClr val="000000">
                      <a:alpha val="43137"/>
                    </a:srgbClr>
                  </a:outerShdw>
                </a:effectLst>
              </a:rPr>
              <a:t>規</a:t>
            </a:r>
            <a:r>
              <a:rPr lang="zh-TW" altLang="en-US" sz="4800" b="1" dirty="0" smtClean="0">
                <a:effectLst>
                  <a:outerShdw blurRad="38100" dist="38100" dir="2700000" algn="tl">
                    <a:srgbClr val="000000">
                      <a:alpha val="43137"/>
                    </a:srgbClr>
                  </a:outerShdw>
                </a:effectLst>
              </a:rPr>
              <a:t>劃</a:t>
            </a:r>
            <a:endParaRPr lang="zh-TW" altLang="en-US" sz="4800" b="1" dirty="0">
              <a:effectLst>
                <a:outerShdw blurRad="38100" dist="38100" dir="2700000" algn="tl">
                  <a:srgbClr val="000000">
                    <a:alpha val="43137"/>
                  </a:srgbClr>
                </a:outerShdw>
              </a:effectLst>
            </a:endParaRPr>
          </a:p>
        </p:txBody>
      </p:sp>
      <p:sp>
        <p:nvSpPr>
          <p:cNvPr id="3" name="副標題 2"/>
          <p:cNvSpPr>
            <a:spLocks noGrp="1"/>
          </p:cNvSpPr>
          <p:nvPr>
            <p:ph type="subTitle" idx="1"/>
          </p:nvPr>
        </p:nvSpPr>
        <p:spPr>
          <a:xfrm>
            <a:off x="823526" y="4355942"/>
            <a:ext cx="7539077" cy="1655762"/>
          </a:xfrm>
          <a:noFill/>
        </p:spPr>
        <p:txBody>
          <a:bodyPr>
            <a:noAutofit/>
          </a:bodyPr>
          <a:lstStyle/>
          <a:p>
            <a:pPr lvl="0">
              <a:lnSpc>
                <a:spcPct val="100000"/>
              </a:lnSpc>
              <a:spcBef>
                <a:spcPts val="0"/>
              </a:spcBef>
            </a:pPr>
            <a:r>
              <a:rPr lang="zh-TW" altLang="en-US" sz="2800" b="1" dirty="0">
                <a:solidFill>
                  <a:prstClr val="black"/>
                </a:solidFill>
              </a:rPr>
              <a:t>報告人：</a:t>
            </a:r>
            <a:r>
              <a:rPr lang="zh-TW" altLang="en-US" sz="2800" b="1" dirty="0" smtClean="0"/>
              <a:t>亞洲</a:t>
            </a:r>
            <a:r>
              <a:rPr lang="zh-TW" altLang="en-US" sz="2800" b="1" dirty="0"/>
              <a:t>∙矽谷計畫執行</a:t>
            </a:r>
            <a:r>
              <a:rPr lang="zh-TW" altLang="en-US" sz="2800" b="1" dirty="0" smtClean="0"/>
              <a:t>中心</a:t>
            </a:r>
            <a:endParaRPr lang="en-US" altLang="zh-TW" sz="2800" b="1" dirty="0"/>
          </a:p>
          <a:p>
            <a:pPr lvl="0">
              <a:lnSpc>
                <a:spcPct val="100000"/>
              </a:lnSpc>
              <a:spcBef>
                <a:spcPts val="0"/>
              </a:spcBef>
            </a:pPr>
            <a:r>
              <a:rPr lang="zh-TW" altLang="zh-TW" sz="2800" b="1" dirty="0" smtClean="0"/>
              <a:t>邱</a:t>
            </a:r>
            <a:r>
              <a:rPr lang="zh-TW" altLang="zh-TW" sz="2800" b="1" dirty="0"/>
              <a:t>執行長俊榮</a:t>
            </a:r>
            <a:endParaRPr lang="zh-TW" altLang="en-US" sz="2800" b="1" dirty="0"/>
          </a:p>
          <a:p>
            <a:pPr>
              <a:lnSpc>
                <a:spcPct val="100000"/>
              </a:lnSpc>
              <a:spcBef>
                <a:spcPts val="0"/>
              </a:spcBef>
            </a:pPr>
            <a:endParaRPr lang="en-US" altLang="zh-TW" sz="2400" dirty="0" smtClean="0"/>
          </a:p>
          <a:p>
            <a:pPr>
              <a:lnSpc>
                <a:spcPct val="100000"/>
              </a:lnSpc>
              <a:spcBef>
                <a:spcPts val="0"/>
              </a:spcBef>
            </a:pPr>
            <a:r>
              <a:rPr lang="en-US" altLang="zh-TW" sz="2400" dirty="0" smtClean="0"/>
              <a:t>107 </a:t>
            </a:r>
            <a:r>
              <a:rPr lang="zh-TW" altLang="en-US" sz="2400" dirty="0" smtClean="0"/>
              <a:t>年 </a:t>
            </a:r>
            <a:r>
              <a:rPr lang="en-US" altLang="zh-TW" sz="2400" dirty="0" smtClean="0"/>
              <a:t>1 </a:t>
            </a:r>
            <a:r>
              <a:rPr lang="zh-TW" altLang="en-US" sz="2400" dirty="0" smtClean="0"/>
              <a:t>月 </a:t>
            </a:r>
            <a:r>
              <a:rPr lang="en-US" altLang="zh-TW" sz="2400" dirty="0" smtClean="0"/>
              <a:t>31</a:t>
            </a:r>
            <a:r>
              <a:rPr lang="zh-TW" altLang="en-US" sz="2400" dirty="0" smtClean="0"/>
              <a:t> 日</a:t>
            </a:r>
            <a:endParaRPr lang="zh-TW" altLang="en-US" sz="2400" dirty="0"/>
          </a:p>
        </p:txBody>
      </p:sp>
      <p:cxnSp>
        <p:nvCxnSpPr>
          <p:cNvPr id="5" name="直線接點 4"/>
          <p:cNvCxnSpPr/>
          <p:nvPr/>
        </p:nvCxnSpPr>
        <p:spPr>
          <a:xfrm>
            <a:off x="529936" y="3676219"/>
            <a:ext cx="8104909" cy="0"/>
          </a:xfrm>
          <a:prstGeom prst="line">
            <a:avLst/>
          </a:prstGeom>
          <a:ln w="12700"/>
        </p:spPr>
        <p:style>
          <a:lnRef idx="1">
            <a:schemeClr val="accent6"/>
          </a:lnRef>
          <a:fillRef idx="0">
            <a:schemeClr val="accent6"/>
          </a:fillRef>
          <a:effectRef idx="0">
            <a:schemeClr val="accent6"/>
          </a:effectRef>
          <a:fontRef idx="minor">
            <a:schemeClr val="tx1"/>
          </a:fontRef>
        </p:style>
      </p:cxnSp>
      <p:pic>
        <p:nvPicPr>
          <p:cNvPr id="7" name="Picture 2" descr="D:\Users\rockkane\Desktop\NDC LOGO\國家發展委員會Logo-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900" y="88900"/>
            <a:ext cx="734626" cy="758825"/>
          </a:xfrm>
          <a:prstGeom prst="rect">
            <a:avLst/>
          </a:prstGeom>
          <a:noFill/>
          <a:extLst>
            <a:ext uri="{909E8E84-426E-40DD-AFC4-6F175D3DCCD1}">
              <a14:hiddenFill xmlns:a14="http://schemas.microsoft.com/office/drawing/2010/main">
                <a:solidFill>
                  <a:srgbClr val="FFFFFF"/>
                </a:solidFill>
              </a14:hiddenFill>
            </a:ext>
          </a:extLst>
        </p:spPr>
      </p:pic>
      <p:sp>
        <p:nvSpPr>
          <p:cNvPr id="8" name="文字方塊 3"/>
          <p:cNvSpPr txBox="1"/>
          <p:nvPr/>
        </p:nvSpPr>
        <p:spPr>
          <a:xfrm>
            <a:off x="4810125" y="10159"/>
            <a:ext cx="4333875" cy="646331"/>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TW" altLang="zh-TW" b="1" dirty="0" smtClean="0">
                <a:latin typeface="微軟正黑體" panose="020B0604030504040204" pitchFamily="34" charset="-120"/>
                <a:ea typeface="微軟正黑體" panose="020B0604030504040204" pitchFamily="34" charset="-120"/>
              </a:rPr>
              <a:t>亞洲</a:t>
            </a:r>
            <a:r>
              <a:rPr lang="zh-TW" altLang="zh-TW" b="1" dirty="0">
                <a:latin typeface="微軟正黑體" panose="020B0604030504040204" pitchFamily="34" charset="-120"/>
                <a:ea typeface="微軟正黑體" panose="020B0604030504040204" pitchFamily="34" charset="-120"/>
              </a:rPr>
              <a:t>·</a:t>
            </a:r>
            <a:r>
              <a:rPr lang="zh-TW" altLang="zh-TW" b="1" dirty="0" smtClean="0">
                <a:latin typeface="微軟正黑體" panose="020B0604030504040204" pitchFamily="34" charset="-120"/>
                <a:ea typeface="微軟正黑體" panose="020B0604030504040204" pitchFamily="34" charset="-120"/>
              </a:rPr>
              <a:t>矽谷</a:t>
            </a:r>
            <a:r>
              <a:rPr lang="zh-TW" altLang="en-US" b="1" dirty="0" smtClean="0">
                <a:latin typeface="微軟正黑體" panose="020B0604030504040204" pitchFamily="34" charset="-120"/>
                <a:ea typeface="微軟正黑體" panose="020B0604030504040204" pitchFamily="34" charset="-120"/>
              </a:rPr>
              <a:t>計畫</a:t>
            </a:r>
            <a:r>
              <a:rPr lang="zh-TW" altLang="en-US" b="1" dirty="0">
                <a:latin typeface="微軟正黑體" panose="020B0604030504040204" pitchFamily="34" charset="-120"/>
                <a:ea typeface="微軟正黑體" panose="020B0604030504040204" pitchFamily="34" charset="-120"/>
              </a:rPr>
              <a:t>指導</a:t>
            </a:r>
            <a:r>
              <a:rPr lang="zh-TW" altLang="en-US" b="1" dirty="0" smtClean="0">
                <a:latin typeface="微軟正黑體" panose="020B0604030504040204" pitchFamily="34" charset="-120"/>
                <a:ea typeface="微軟正黑體" panose="020B0604030504040204" pitchFamily="34" charset="-120"/>
              </a:rPr>
              <a:t>委員會</a:t>
            </a:r>
            <a:r>
              <a:rPr lang="zh-TW" altLang="zh-TW" b="1" dirty="0" smtClean="0">
                <a:latin typeface="微軟正黑體" panose="020B0604030504040204" pitchFamily="34" charset="-120"/>
                <a:ea typeface="微軟正黑體" panose="020B0604030504040204" pitchFamily="34" charset="-120"/>
              </a:rPr>
              <a:t>第</a:t>
            </a:r>
            <a:r>
              <a:rPr lang="en-US" altLang="zh-TW" b="1" dirty="0">
                <a:latin typeface="微軟正黑體" panose="020B0604030504040204" pitchFamily="34" charset="-120"/>
                <a:ea typeface="微軟正黑體" panose="020B0604030504040204" pitchFamily="34" charset="-120"/>
              </a:rPr>
              <a:t>5</a:t>
            </a:r>
            <a:r>
              <a:rPr lang="zh-TW" altLang="zh-TW" b="1" smtClean="0">
                <a:latin typeface="微軟正黑體" panose="020B0604030504040204" pitchFamily="34" charset="-120"/>
                <a:ea typeface="微軟正黑體" panose="020B0604030504040204" pitchFamily="34" charset="-120"/>
              </a:rPr>
              <a:t>次</a:t>
            </a:r>
            <a:r>
              <a:rPr lang="zh-TW" altLang="zh-TW" b="1" dirty="0" smtClean="0">
                <a:latin typeface="微軟正黑體" panose="020B0604030504040204" pitchFamily="34" charset="-120"/>
                <a:ea typeface="微軟正黑體" panose="020B0604030504040204" pitchFamily="34" charset="-120"/>
              </a:rPr>
              <a:t>會議</a:t>
            </a:r>
            <a:endParaRPr lang="en-US" altLang="zh-TW" b="1" dirty="0" smtClean="0">
              <a:latin typeface="微軟正黑體" panose="020B0604030504040204" pitchFamily="34" charset="-120"/>
              <a:ea typeface="微軟正黑體" panose="020B0604030504040204" pitchFamily="34" charset="-120"/>
            </a:endParaRPr>
          </a:p>
          <a:p>
            <a:pPr algn="r"/>
            <a:r>
              <a:rPr lang="zh-TW" altLang="en-US" b="1" dirty="0" smtClean="0">
                <a:latin typeface="微軟正黑體" panose="020B0604030504040204" pitchFamily="34" charset="-120"/>
                <a:ea typeface="微軟正黑體" panose="020B0604030504040204" pitchFamily="34" charset="-120"/>
              </a:rPr>
              <a:t>報告案</a:t>
            </a:r>
            <a:r>
              <a:rPr lang="en-US" altLang="zh-TW" b="1" dirty="0">
                <a:latin typeface="微軟正黑體" panose="020B0604030504040204" pitchFamily="34" charset="-120"/>
                <a:ea typeface="微軟正黑體" panose="020B0604030504040204" pitchFamily="34" charset="-120"/>
              </a:rPr>
              <a:t>2</a:t>
            </a:r>
            <a:endParaRPr lang="zh-TW" altLang="en-US" dirty="0"/>
          </a:p>
        </p:txBody>
      </p:sp>
    </p:spTree>
    <p:extLst>
      <p:ext uri="{BB962C8B-B14F-4D97-AF65-F5344CB8AC3E}">
        <p14:creationId xmlns:p14="http://schemas.microsoft.com/office/powerpoint/2010/main" val="2294187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7086600" y="6492875"/>
            <a:ext cx="2057400" cy="365125"/>
          </a:xfrm>
        </p:spPr>
        <p:txBody>
          <a:bodyPr vert="horz" lIns="91440" tIns="45720" rIns="91440" bIns="45720" rtlCol="0" anchor="ctr"/>
          <a:lstStyle/>
          <a:p>
            <a:fld id="{DC6C8483-95B3-43B9-9A3C-12A8D068DDD3}" type="slidenum">
              <a:rPr lang="zh-TW" altLang="en-US" sz="1200" b="1">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pPr/>
              <a:t>10</a:t>
            </a:fld>
            <a:endParaRPr lang="zh-TW" altLang="en-US" sz="1200" b="1"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3" name="矩形 2"/>
          <p:cNvSpPr/>
          <p:nvPr/>
        </p:nvSpPr>
        <p:spPr>
          <a:xfrm>
            <a:off x="410094" y="1112754"/>
            <a:ext cx="8357387" cy="4938174"/>
          </a:xfrm>
          <a:prstGeom prst="rect">
            <a:avLst/>
          </a:prstGeom>
        </p:spPr>
        <p:txBody>
          <a:bodyPr vert="horz" lIns="91440" tIns="45720" rIns="91440" bIns="45720" rtlCol="0">
            <a:noAutofit/>
          </a:bodyPr>
          <a:lstStyle/>
          <a:p>
            <a:pPr algn="just" defTabSz="685800">
              <a:lnSpc>
                <a:spcPts val="3000"/>
              </a:lnSpc>
              <a:spcBef>
                <a:spcPts val="750"/>
              </a:spcBef>
            </a:pPr>
            <a:endParaRPr lang="en-US" altLang="zh-TW" sz="2400" dirty="0" smtClean="0">
              <a:latin typeface="微軟正黑體" panose="020B0604030504040204" pitchFamily="34" charset="-120"/>
              <a:ea typeface="微軟正黑體" panose="020B0604030504040204" pitchFamily="34" charset="-120"/>
            </a:endParaRPr>
          </a:p>
        </p:txBody>
      </p:sp>
      <p:pic>
        <p:nvPicPr>
          <p:cNvPr id="18" name="Picture 5"/>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b="39596"/>
          <a:stretch/>
        </p:blipFill>
        <p:spPr bwMode="auto">
          <a:xfrm>
            <a:off x="439271" y="2487292"/>
            <a:ext cx="6573168" cy="200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圖說文字 20"/>
          <p:cNvSpPr/>
          <p:nvPr/>
        </p:nvSpPr>
        <p:spPr>
          <a:xfrm>
            <a:off x="4993341" y="1007232"/>
            <a:ext cx="3603810" cy="1737528"/>
          </a:xfrm>
          <a:prstGeom prst="wedgeRectCallout">
            <a:avLst>
              <a:gd name="adj1" fmla="val -43530"/>
              <a:gd name="adj2" fmla="val 64281"/>
            </a:avLst>
          </a:prstGeom>
          <a:solidFill>
            <a:srgbClr val="FFFF99"/>
          </a:solidFill>
          <a:ln w="19050">
            <a:solidFill>
              <a:srgbClr val="000000"/>
            </a:solidFill>
          </a:ln>
        </p:spPr>
        <p:txBody>
          <a:bodyPr wrap="square">
            <a:noAutofit/>
          </a:bodyPr>
          <a:lstStyle/>
          <a:p>
            <a:pPr marL="128588" indent="-128588">
              <a:lnSpc>
                <a:spcPct val="100000"/>
              </a:lnSpc>
              <a:spcAft>
                <a:spcPts val="0"/>
              </a:spcAft>
            </a:pPr>
            <a:r>
              <a:rPr lang="en-US" altLang="zh-TW" sz="1400" kern="150" dirty="0" smtClean="0">
                <a:latin typeface="微軟正黑體" panose="020B0604030504040204" pitchFamily="34" charset="-120"/>
                <a:ea typeface="微軟正黑體" panose="020B0604030504040204" pitchFamily="34" charset="-120"/>
              </a:rPr>
              <a:t>1</a:t>
            </a:r>
            <a:r>
              <a:rPr lang="en-US" altLang="zh-TW" sz="1600" kern="150" dirty="0">
                <a:latin typeface="微軟正黑體" panose="020B0604030504040204" pitchFamily="34" charset="-120"/>
                <a:ea typeface="微軟正黑體" panose="020B0604030504040204" pitchFamily="34" charset="-120"/>
              </a:rPr>
              <a:t>.</a:t>
            </a:r>
            <a:r>
              <a:rPr lang="zh-TW" altLang="zh-TW" sz="1600" kern="150" dirty="0">
                <a:latin typeface="微軟正黑體" panose="020B0604030504040204" pitchFamily="34" charset="-120"/>
                <a:ea typeface="微軟正黑體" panose="020B0604030504040204" pitchFamily="34" charset="-120"/>
              </a:rPr>
              <a:t>已促成</a:t>
            </a:r>
            <a:r>
              <a:rPr lang="zh-TW" altLang="zh-TW" sz="1600" kern="150" dirty="0" smtClean="0">
                <a:latin typeface="微軟正黑體" panose="020B0604030504040204" pitchFamily="34" charset="-120"/>
                <a:ea typeface="微軟正黑體" panose="020B0604030504040204" pitchFamily="34" charset="-120"/>
              </a:rPr>
              <a:t>微軟在</a:t>
            </a:r>
            <a:r>
              <a:rPr lang="zh-TW" altLang="zh-TW" sz="1600" kern="150" dirty="0">
                <a:latin typeface="微軟正黑體" panose="020B0604030504040204" pitchFamily="34" charset="-120"/>
                <a:ea typeface="微軟正黑體" panose="020B0604030504040204" pitchFamily="34" charset="-120"/>
              </a:rPr>
              <a:t>臺成立微軟物聯網創新中心，作為微軟亞洲樞紐，協助我國業者提出物聯網解決</a:t>
            </a:r>
            <a:r>
              <a:rPr lang="zh-TW" altLang="zh-TW" sz="1600" kern="150" dirty="0" smtClean="0">
                <a:latin typeface="微軟正黑體" panose="020B0604030504040204" pitchFamily="34" charset="-120"/>
                <a:ea typeface="微軟正黑體" panose="020B0604030504040204" pitchFamily="34" charset="-120"/>
              </a:rPr>
              <a:t>方案</a:t>
            </a:r>
            <a:endParaRPr lang="en-US" altLang="zh-TW" sz="1600" kern="150" dirty="0" smtClean="0">
              <a:latin typeface="微軟正黑體" panose="020B0604030504040204" pitchFamily="34" charset="-120"/>
              <a:ea typeface="微軟正黑體" panose="020B0604030504040204" pitchFamily="34" charset="-120"/>
            </a:endParaRPr>
          </a:p>
          <a:p>
            <a:pPr marL="128588" indent="-128588">
              <a:lnSpc>
                <a:spcPct val="100000"/>
              </a:lnSpc>
              <a:spcAft>
                <a:spcPts val="0"/>
              </a:spcAft>
            </a:pPr>
            <a:r>
              <a:rPr lang="en-US" altLang="zh-TW" sz="1600" kern="150" dirty="0" smtClean="0">
                <a:latin typeface="微軟正黑體" panose="020B0604030504040204" pitchFamily="34" charset="-120"/>
                <a:ea typeface="微軟正黑體" panose="020B0604030504040204" pitchFamily="34" charset="-120"/>
              </a:rPr>
              <a:t>2.</a:t>
            </a:r>
            <a:r>
              <a:rPr lang="zh-TW" altLang="en-US" sz="1600" kern="150" dirty="0" smtClean="0">
                <a:latin typeface="微軟正黑體" panose="020B0604030504040204" pitchFamily="34" charset="-120"/>
                <a:ea typeface="微軟正黑體" panose="020B0604030504040204" pitchFamily="34" charset="-120"/>
              </a:rPr>
              <a:t> </a:t>
            </a:r>
            <a:r>
              <a:rPr lang="en-US" altLang="zh-TW" sz="1600" kern="150" dirty="0" smtClean="0">
                <a:latin typeface="微軟正黑體" panose="020B0604030504040204" pitchFamily="34" charset="-120"/>
                <a:ea typeface="微軟正黑體" panose="020B0604030504040204" pitchFamily="34" charset="-120"/>
              </a:rPr>
              <a:t>106</a:t>
            </a:r>
            <a:r>
              <a:rPr lang="zh-TW" altLang="en-US" sz="1600" kern="150" dirty="0" smtClean="0">
                <a:latin typeface="微軟正黑體" panose="020B0604030504040204" pitchFamily="34" charset="-120"/>
                <a:ea typeface="微軟正黑體" panose="020B0604030504040204" pitchFamily="34" charset="-120"/>
              </a:rPr>
              <a:t>年</a:t>
            </a:r>
            <a:r>
              <a:rPr lang="en-US" altLang="zh-TW" sz="1600" kern="150" dirty="0" smtClean="0">
                <a:latin typeface="微軟正黑體" panose="020B0604030504040204" pitchFamily="34" charset="-120"/>
                <a:ea typeface="微軟正黑體" panose="020B0604030504040204" pitchFamily="34" charset="-120"/>
              </a:rPr>
              <a:t>9</a:t>
            </a:r>
            <a:r>
              <a:rPr lang="zh-TW" altLang="en-US" sz="1600" kern="150" dirty="0" smtClean="0">
                <a:latin typeface="微軟正黑體" panose="020B0604030504040204" pitchFamily="34" charset="-120"/>
                <a:ea typeface="微軟正黑體" panose="020B0604030504040204" pitchFamily="34" charset="-120"/>
              </a:rPr>
              <a:t>月已</a:t>
            </a:r>
            <a:r>
              <a:rPr lang="zh-TW" altLang="zh-TW" sz="1600" kern="150" dirty="0">
                <a:latin typeface="微軟正黑體" panose="020B0604030504040204" pitchFamily="34" charset="-120"/>
                <a:ea typeface="微軟正黑體" panose="020B0604030504040204" pitchFamily="34" charset="-120"/>
              </a:rPr>
              <a:t>與思科</a:t>
            </a:r>
            <a:r>
              <a:rPr lang="zh-TW" altLang="zh-TW" sz="1600" kern="150" dirty="0" smtClean="0">
                <a:latin typeface="微軟正黑體" panose="020B0604030504040204" pitchFamily="34" charset="-120"/>
                <a:ea typeface="微軟正黑體" panose="020B0604030504040204" pitchFamily="34" charset="-120"/>
              </a:rPr>
              <a:t>簽訂</a:t>
            </a:r>
            <a:r>
              <a:rPr lang="zh-TW" altLang="en-US" sz="1600" kern="150" dirty="0" smtClean="0">
                <a:latin typeface="微軟正黑體" panose="020B0604030504040204" pitchFamily="34" charset="-120"/>
                <a:ea typeface="微軟正黑體" panose="020B0604030504040204" pitchFamily="34" charset="-120"/>
              </a:rPr>
              <a:t>在台成立物聯網創新研發中心合作意向書，加強在台研發中心</a:t>
            </a:r>
            <a:endParaRPr lang="zh-TW" altLang="zh-TW" sz="1600" kern="150" dirty="0">
              <a:latin typeface="微軟正黑體" panose="020B0604030504040204" pitchFamily="34" charset="-120"/>
              <a:ea typeface="微軟正黑體" panose="020B0604030504040204" pitchFamily="34" charset="-120"/>
            </a:endParaRPr>
          </a:p>
        </p:txBody>
      </p:sp>
      <p:sp>
        <p:nvSpPr>
          <p:cNvPr id="25" name="矩形圖說文字 24"/>
          <p:cNvSpPr/>
          <p:nvPr/>
        </p:nvSpPr>
        <p:spPr>
          <a:xfrm>
            <a:off x="5109881" y="4797153"/>
            <a:ext cx="3442447" cy="1590200"/>
          </a:xfrm>
          <a:prstGeom prst="wedgeRectCallout">
            <a:avLst>
              <a:gd name="adj1" fmla="val -27864"/>
              <a:gd name="adj2" fmla="val -98452"/>
            </a:avLst>
          </a:prstGeom>
          <a:solidFill>
            <a:srgbClr val="FFFF99"/>
          </a:solidFill>
          <a:ln w="19050">
            <a:solidFill>
              <a:srgbClr val="000000"/>
            </a:solidFill>
          </a:ln>
        </p:spPr>
        <p:txBody>
          <a:bodyPr wrap="square">
            <a:noAutofit/>
          </a:bodyPr>
          <a:lstStyle/>
          <a:p>
            <a:pPr>
              <a:lnSpc>
                <a:spcPct val="100000"/>
              </a:lnSpc>
              <a:spcAft>
                <a:spcPts val="0"/>
              </a:spcAft>
            </a:pPr>
            <a:r>
              <a:rPr lang="zh-TW" altLang="en-US" sz="1600" kern="150" dirty="0" smtClean="0">
                <a:latin typeface="微軟正黑體" panose="020B0604030504040204" pitchFamily="34" charset="-120"/>
                <a:ea typeface="微軟正黑體" panose="020B0604030504040204" pitchFamily="34" charset="-120"/>
              </a:rPr>
              <a:t>本計畫推動建立物聯網虛擬教學平台，已與</a:t>
            </a:r>
            <a:r>
              <a:rPr lang="zh-TW" altLang="zh-TW" sz="1600" kern="150" dirty="0" smtClean="0">
                <a:latin typeface="微軟正黑體" panose="020B0604030504040204" pitchFamily="34" charset="-120"/>
                <a:ea typeface="微軟正黑體" panose="020B0604030504040204" pitchFamily="34" charset="-120"/>
              </a:rPr>
              <a:t>教育部</a:t>
            </a:r>
            <a:r>
              <a:rPr lang="zh-TW" altLang="en-US" sz="1600" kern="150" dirty="0">
                <a:latin typeface="微軟正黑體" panose="020B0604030504040204" pitchFamily="34" charset="-120"/>
                <a:ea typeface="微軟正黑體" panose="020B0604030504040204" pitchFamily="34" charset="-120"/>
              </a:rPr>
              <a:t>、多家業界</a:t>
            </a:r>
            <a:r>
              <a:rPr lang="zh-TW" altLang="zh-TW" sz="1600" kern="150" dirty="0">
                <a:latin typeface="微軟正黑體" panose="020B0604030504040204" pitchFamily="34" charset="-120"/>
                <a:ea typeface="微軟正黑體" panose="020B0604030504040204" pitchFamily="34" charset="-120"/>
              </a:rPr>
              <a:t>廠商合作</a:t>
            </a:r>
            <a:r>
              <a:rPr lang="zh-TW" altLang="zh-TW" sz="1600" kern="150" dirty="0" smtClean="0">
                <a:latin typeface="微軟正黑體" panose="020B0604030504040204" pitchFamily="34" charset="-120"/>
                <a:ea typeface="微軟正黑體" panose="020B0604030504040204" pitchFamily="34" charset="-120"/>
              </a:rPr>
              <a:t>，</a:t>
            </a:r>
            <a:r>
              <a:rPr lang="zh-TW" altLang="en-US" sz="1600" kern="150" dirty="0" smtClean="0">
                <a:latin typeface="微軟正黑體" panose="020B0604030504040204" pitchFamily="34" charset="-120"/>
                <a:ea typeface="微軟正黑體" panose="020B0604030504040204" pitchFamily="34" charset="-120"/>
              </a:rPr>
              <a:t>促成「</a:t>
            </a:r>
            <a:r>
              <a:rPr lang="zh-TW" altLang="en-US" sz="1600" kern="150" dirty="0">
                <a:latin typeface="微軟正黑體" panose="020B0604030504040204" pitchFamily="34" charset="-120"/>
                <a:ea typeface="微軟正黑體" panose="020B0604030504040204" pitchFamily="34" charset="-120"/>
              </a:rPr>
              <a:t>亞洲．矽谷學院」</a:t>
            </a:r>
            <a:r>
              <a:rPr lang="en-US" altLang="zh-TW" sz="1600" kern="150" dirty="0">
                <a:latin typeface="微軟正黑體" panose="020B0604030504040204" pitchFamily="34" charset="-120"/>
                <a:ea typeface="微軟正黑體" panose="020B0604030504040204" pitchFamily="34" charset="-120"/>
              </a:rPr>
              <a:t>10</a:t>
            </a:r>
            <a:r>
              <a:rPr lang="zh-TW" altLang="en-US" sz="1600" kern="150" dirty="0">
                <a:latin typeface="微軟正黑體" panose="020B0604030504040204" pitchFamily="34" charset="-120"/>
                <a:ea typeface="微軟正黑體" panose="020B0604030504040204" pitchFamily="34" charset="-120"/>
              </a:rPr>
              <a:t>月</a:t>
            </a:r>
            <a:r>
              <a:rPr lang="en-US" altLang="zh-TW" sz="1600" kern="150" dirty="0">
                <a:latin typeface="微軟正黑體" panose="020B0604030504040204" pitchFamily="34" charset="-120"/>
                <a:ea typeface="微軟正黑體" panose="020B0604030504040204" pitchFamily="34" charset="-120"/>
              </a:rPr>
              <a:t>16</a:t>
            </a:r>
            <a:r>
              <a:rPr lang="zh-TW" altLang="en-US" sz="1600" kern="150" dirty="0">
                <a:latin typeface="微軟正黑體" panose="020B0604030504040204" pitchFamily="34" charset="-120"/>
                <a:ea typeface="微軟正黑體" panose="020B0604030504040204" pitchFamily="34" charset="-120"/>
              </a:rPr>
              <a:t>日正式上線，並於</a:t>
            </a:r>
            <a:r>
              <a:rPr lang="en-US" altLang="zh-TW" sz="1600" kern="150" dirty="0">
                <a:latin typeface="微軟正黑體" panose="020B0604030504040204" pitchFamily="34" charset="-120"/>
                <a:ea typeface="微軟正黑體" panose="020B0604030504040204" pitchFamily="34" charset="-120"/>
              </a:rPr>
              <a:t>11</a:t>
            </a:r>
            <a:r>
              <a:rPr lang="zh-TW" altLang="en-US" sz="1600" kern="150" dirty="0">
                <a:latin typeface="微軟正黑體" panose="020B0604030504040204" pitchFamily="34" charset="-120"/>
                <a:ea typeface="微軟正黑體" panose="020B0604030504040204" pitchFamily="34" charset="-120"/>
              </a:rPr>
              <a:t>月</a:t>
            </a:r>
            <a:r>
              <a:rPr lang="en-US" altLang="zh-TW" sz="1600" kern="150" dirty="0">
                <a:latin typeface="微軟正黑體" panose="020B0604030504040204" pitchFamily="34" charset="-120"/>
                <a:ea typeface="微軟正黑體" panose="020B0604030504040204" pitchFamily="34" charset="-120"/>
              </a:rPr>
              <a:t>17</a:t>
            </a:r>
            <a:r>
              <a:rPr lang="zh-TW" altLang="en-US" sz="1600" kern="150" dirty="0">
                <a:latin typeface="微軟正黑體" panose="020B0604030504040204" pitchFamily="34" charset="-120"/>
                <a:ea typeface="微軟正黑體" panose="020B0604030504040204" pitchFamily="34" charset="-120"/>
              </a:rPr>
              <a:t>日召開</a:t>
            </a:r>
            <a:r>
              <a:rPr lang="zh-TW" altLang="en-US" sz="1600" kern="150" dirty="0" smtClean="0">
                <a:latin typeface="微軟正黑體" panose="020B0604030504040204" pitchFamily="34" charset="-120"/>
                <a:ea typeface="微軟正黑體" panose="020B0604030504040204" pitchFamily="34" charset="-120"/>
              </a:rPr>
              <a:t>記者會對外說明</a:t>
            </a:r>
            <a:endParaRPr lang="en-US" altLang="zh-TW" sz="1600" kern="150" dirty="0">
              <a:latin typeface="微軟正黑體" panose="020B0604030504040204" pitchFamily="34" charset="-120"/>
              <a:ea typeface="微軟正黑體" panose="020B0604030504040204" pitchFamily="34" charset="-120"/>
            </a:endParaRPr>
          </a:p>
          <a:p>
            <a:pPr>
              <a:lnSpc>
                <a:spcPct val="100000"/>
              </a:lnSpc>
              <a:spcAft>
                <a:spcPts val="0"/>
              </a:spcAft>
            </a:pPr>
            <a:endParaRPr lang="en-US" altLang="zh-TW" sz="1400" kern="150" dirty="0">
              <a:solidFill>
                <a:srgbClr val="000000"/>
              </a:solidFill>
              <a:latin typeface="微軟正黑體" panose="020B0604030504040204" pitchFamily="34" charset="-120"/>
              <a:ea typeface="微軟正黑體" panose="020B0604030504040204" pitchFamily="34" charset="-120"/>
            </a:endParaRPr>
          </a:p>
          <a:p>
            <a:pPr>
              <a:lnSpc>
                <a:spcPct val="100000"/>
              </a:lnSpc>
              <a:spcAft>
                <a:spcPts val="0"/>
              </a:spcAft>
            </a:pPr>
            <a:endParaRPr lang="en-US" altLang="zh-TW" sz="1400" kern="150" dirty="0" smtClean="0">
              <a:solidFill>
                <a:srgbClr val="000000"/>
              </a:solidFill>
              <a:latin typeface="微軟正黑體" panose="020B0604030504040204" pitchFamily="34" charset="-120"/>
              <a:ea typeface="微軟正黑體" panose="020B0604030504040204" pitchFamily="34" charset="-120"/>
            </a:endParaRPr>
          </a:p>
          <a:p>
            <a:pPr algn="ctr">
              <a:lnSpc>
                <a:spcPct val="100000"/>
              </a:lnSpc>
              <a:spcAft>
                <a:spcPts val="0"/>
              </a:spcAft>
            </a:pPr>
            <a:endParaRPr lang="zh-TW" altLang="zh-TW" sz="1400" kern="150" dirty="0">
              <a:solidFill>
                <a:srgbClr val="000000"/>
              </a:solidFill>
              <a:latin typeface="微軟正黑體" panose="020B0604030504040204" pitchFamily="34" charset="-120"/>
              <a:ea typeface="微軟正黑體" panose="020B0604030504040204" pitchFamily="34" charset="-120"/>
            </a:endParaRPr>
          </a:p>
        </p:txBody>
      </p:sp>
      <p:sp>
        <p:nvSpPr>
          <p:cNvPr id="28" name="矩形圖說文字 27"/>
          <p:cNvSpPr/>
          <p:nvPr/>
        </p:nvSpPr>
        <p:spPr>
          <a:xfrm>
            <a:off x="413577" y="1007232"/>
            <a:ext cx="4431846" cy="1737528"/>
          </a:xfrm>
          <a:prstGeom prst="wedgeRectCallout">
            <a:avLst>
              <a:gd name="adj1" fmla="val 1727"/>
              <a:gd name="adj2" fmla="val 64931"/>
            </a:avLst>
          </a:prstGeom>
          <a:ln/>
        </p:spPr>
        <p:style>
          <a:lnRef idx="2">
            <a:schemeClr val="accent1"/>
          </a:lnRef>
          <a:fillRef idx="1">
            <a:schemeClr val="lt1"/>
          </a:fillRef>
          <a:effectRef idx="0">
            <a:schemeClr val="accent1"/>
          </a:effectRef>
          <a:fontRef idx="minor">
            <a:schemeClr val="dk1"/>
          </a:fontRef>
        </p:style>
        <p:txBody>
          <a:bodyPr wrap="square">
            <a:noAutofit/>
          </a:bodyPr>
          <a:lstStyle/>
          <a:p>
            <a:pPr marL="222250" indent="-128588" algn="ctr"/>
            <a:r>
              <a:rPr lang="zh-TW" altLang="en-US" sz="1300" b="1" kern="150" dirty="0">
                <a:solidFill>
                  <a:srgbClr val="FF0000"/>
                </a:solidFill>
                <a:latin typeface="微軟正黑體" panose="020B0604030504040204" pitchFamily="34" charset="-120"/>
                <a:ea typeface="微軟正黑體" panose="020B0604030504040204" pitchFamily="34" charset="-120"/>
              </a:rPr>
              <a:t>持續推動中</a:t>
            </a:r>
            <a:endParaRPr lang="en-US" altLang="zh-TW" sz="1300" b="1" kern="150" dirty="0">
              <a:solidFill>
                <a:srgbClr val="FF0000"/>
              </a:solidFill>
              <a:latin typeface="微軟正黑體" panose="020B0604030504040204" pitchFamily="34" charset="-120"/>
              <a:ea typeface="微軟正黑體" panose="020B0604030504040204" pitchFamily="34" charset="-120"/>
            </a:endParaRPr>
          </a:p>
          <a:p>
            <a:pPr marL="266700" indent="-220663">
              <a:lnSpc>
                <a:spcPct val="100000"/>
              </a:lnSpc>
              <a:spcAft>
                <a:spcPts val="0"/>
              </a:spcAft>
              <a:buAutoNum type="arabicPeriod"/>
            </a:pPr>
            <a:r>
              <a:rPr lang="zh-TW" altLang="en-US" sz="1400" kern="150" dirty="0" smtClean="0">
                <a:latin typeface="微軟正黑體" panose="020B0604030504040204" pitchFamily="34" charset="-120"/>
                <a:ea typeface="微軟正黑體" panose="020B0604030504040204" pitchFamily="34" charset="-120"/>
              </a:rPr>
              <a:t>亞矽整體計畫</a:t>
            </a:r>
            <a:r>
              <a:rPr lang="zh-TW" altLang="zh-TW" sz="1400" kern="150" dirty="0" smtClean="0">
                <a:latin typeface="微軟正黑體" panose="020B0604030504040204" pitchFamily="34" charset="-120"/>
                <a:ea typeface="微軟正黑體" panose="020B0604030504040204" pitchFamily="34" charset="-120"/>
              </a:rPr>
              <a:t>已</a:t>
            </a:r>
            <a:r>
              <a:rPr lang="zh-TW" altLang="en-US" sz="1400" kern="150" dirty="0" smtClean="0">
                <a:latin typeface="微軟正黑體" panose="020B0604030504040204" pitchFamily="34" charset="-120"/>
                <a:ea typeface="微軟正黑體" panose="020B0604030504040204" pitchFamily="34" charset="-120"/>
              </a:rPr>
              <a:t>促成</a:t>
            </a:r>
            <a:r>
              <a:rPr lang="en-US" altLang="zh-TW" sz="1400" kern="150" dirty="0" smtClean="0">
                <a:solidFill>
                  <a:srgbClr val="FF0000"/>
                </a:solidFill>
                <a:latin typeface="微軟正黑體" panose="020B0604030504040204" pitchFamily="34" charset="-120"/>
                <a:ea typeface="微軟正黑體" panose="020B0604030504040204" pitchFamily="34" charset="-120"/>
              </a:rPr>
              <a:t>195</a:t>
            </a:r>
            <a:r>
              <a:rPr lang="zh-TW" altLang="zh-TW" sz="1400" kern="150" dirty="0" smtClean="0">
                <a:latin typeface="微軟正黑體" panose="020B0604030504040204" pitchFamily="34" charset="-120"/>
                <a:ea typeface="微軟正黑體" panose="020B0604030504040204" pitchFamily="34" charset="-120"/>
              </a:rPr>
              <a:t>家</a:t>
            </a:r>
            <a:r>
              <a:rPr lang="zh-TW" altLang="en-US" sz="1400" kern="150" dirty="0" smtClean="0">
                <a:latin typeface="微軟正黑體" panose="020B0604030504040204" pitchFamily="34" charset="-120"/>
                <a:ea typeface="微軟正黑體" panose="020B0604030504040204" pitchFamily="34" charset="-120"/>
              </a:rPr>
              <a:t>新創</a:t>
            </a:r>
            <a:r>
              <a:rPr lang="zh-TW" altLang="zh-TW" sz="1400" kern="150" dirty="0" smtClean="0">
                <a:latin typeface="微軟正黑體" panose="020B0604030504040204" pitchFamily="34" charset="-120"/>
                <a:ea typeface="微軟正黑體" panose="020B0604030504040204" pitchFamily="34" charset="-120"/>
              </a:rPr>
              <a:t>獲得投資</a:t>
            </a:r>
            <a:r>
              <a:rPr lang="zh-TW" altLang="en-US" sz="1400" kern="150" dirty="0" smtClean="0">
                <a:latin typeface="微軟正黑體" panose="020B0604030504040204" pitchFamily="34" charset="-120"/>
                <a:ea typeface="微軟正黑體" panose="020B0604030504040204" pitchFamily="34" charset="-120"/>
              </a:rPr>
              <a:t>，仍持續協助新創團隊成功達成目標（上市櫃、被併購、被主要</a:t>
            </a:r>
            <a:r>
              <a:rPr lang="en-US" altLang="zh-TW" sz="1400" kern="150" dirty="0" smtClean="0">
                <a:latin typeface="微軟正黑體" panose="020B0604030504040204" pitchFamily="34" charset="-120"/>
                <a:ea typeface="微軟正黑體" panose="020B0604030504040204" pitchFamily="34" charset="-120"/>
              </a:rPr>
              <a:t>VC</a:t>
            </a:r>
            <a:r>
              <a:rPr lang="zh-TW" altLang="en-US" sz="1400" kern="150" dirty="0" smtClean="0">
                <a:latin typeface="微軟正黑體" panose="020B0604030504040204" pitchFamily="34" charset="-120"/>
                <a:ea typeface="微軟正黑體" panose="020B0604030504040204" pitchFamily="34" charset="-120"/>
              </a:rPr>
              <a:t>投資）</a:t>
            </a:r>
            <a:endParaRPr lang="en-US" altLang="zh-TW" sz="1400" kern="150" dirty="0" smtClean="0">
              <a:latin typeface="微軟正黑體" panose="020B0604030504040204" pitchFamily="34" charset="-120"/>
              <a:ea typeface="微軟正黑體" panose="020B0604030504040204" pitchFamily="34" charset="-120"/>
            </a:endParaRPr>
          </a:p>
          <a:p>
            <a:pPr marL="266700" indent="-220663">
              <a:lnSpc>
                <a:spcPct val="100000"/>
              </a:lnSpc>
              <a:spcAft>
                <a:spcPts val="0"/>
              </a:spcAft>
              <a:buAutoNum type="arabicPeriod"/>
            </a:pPr>
            <a:r>
              <a:rPr lang="zh-TW" altLang="zh-TW" sz="1400" kern="150" dirty="0" smtClean="0">
                <a:latin typeface="微軟正黑體" panose="020B0604030504040204" pitchFamily="34" charset="-120"/>
                <a:ea typeface="微軟正黑體" panose="020B0604030504040204" pitchFamily="34" charset="-120"/>
              </a:rPr>
              <a:t>國家</a:t>
            </a:r>
            <a:r>
              <a:rPr lang="zh-TW" altLang="zh-TW" sz="1400" kern="150" dirty="0">
                <a:latin typeface="微軟正黑體" panose="020B0604030504040204" pitchFamily="34" charset="-120"/>
                <a:ea typeface="微軟正黑體" panose="020B0604030504040204" pitchFamily="34" charset="-120"/>
              </a:rPr>
              <a:t>級投資公司第</a:t>
            </a:r>
            <a:r>
              <a:rPr lang="en-US" altLang="zh-TW" sz="1400" kern="150" dirty="0">
                <a:latin typeface="微軟正黑體" panose="020B0604030504040204" pitchFamily="34" charset="-120"/>
                <a:ea typeface="微軟正黑體" panose="020B0604030504040204" pitchFamily="34" charset="-120"/>
              </a:rPr>
              <a:t>1</a:t>
            </a:r>
            <a:r>
              <a:rPr lang="zh-TW" altLang="zh-TW" sz="1400" kern="150" dirty="0">
                <a:latin typeface="微軟正黑體" panose="020B0604030504040204" pitchFamily="34" charset="-120"/>
                <a:ea typeface="微軟正黑體" panose="020B0604030504040204" pitchFamily="34" charset="-120"/>
              </a:rPr>
              <a:t>檔物聯網基金</a:t>
            </a:r>
            <a:r>
              <a:rPr lang="en-US" altLang="zh-TW" sz="1400" kern="150" dirty="0">
                <a:latin typeface="微軟正黑體" panose="020B0604030504040204" pitchFamily="34" charset="-120"/>
                <a:ea typeface="微軟正黑體" panose="020B0604030504040204" pitchFamily="34" charset="-120"/>
              </a:rPr>
              <a:t> 20~40</a:t>
            </a:r>
            <a:r>
              <a:rPr lang="zh-TW" altLang="zh-TW" sz="1400" kern="150" dirty="0">
                <a:latin typeface="微軟正黑體" panose="020B0604030504040204" pitchFamily="34" charset="-120"/>
                <a:ea typeface="微軟正黑體" panose="020B0604030504040204" pitchFamily="34" charset="-120"/>
              </a:rPr>
              <a:t>億元</a:t>
            </a:r>
            <a:r>
              <a:rPr lang="zh-TW" altLang="en-US" sz="1400" kern="150" dirty="0">
                <a:latin typeface="微軟正黑體" panose="020B0604030504040204" pitchFamily="34" charset="-120"/>
                <a:ea typeface="微軟正黑體" panose="020B0604030504040204" pitchFamily="34" charset="-120"/>
              </a:rPr>
              <a:t>，規劃於第</a:t>
            </a:r>
            <a:r>
              <a:rPr lang="en-US" altLang="zh-TW" sz="1400" kern="150" dirty="0">
                <a:latin typeface="微軟正黑體" panose="020B0604030504040204" pitchFamily="34" charset="-120"/>
                <a:ea typeface="微軟正黑體" panose="020B0604030504040204" pitchFamily="34" charset="-120"/>
              </a:rPr>
              <a:t>4</a:t>
            </a:r>
            <a:r>
              <a:rPr lang="zh-TW" altLang="en-US" sz="1400" kern="150" dirty="0">
                <a:latin typeface="微軟正黑體" panose="020B0604030504040204" pitchFamily="34" charset="-120"/>
                <a:ea typeface="微軟正黑體" panose="020B0604030504040204" pitchFamily="34" charset="-120"/>
              </a:rPr>
              <a:t>季完成募集，</a:t>
            </a:r>
            <a:r>
              <a:rPr lang="zh-TW" altLang="zh-TW" sz="1400" kern="150" dirty="0">
                <a:latin typeface="微軟正黑體" panose="020B0604030504040204" pitchFamily="34" charset="-120"/>
                <a:ea typeface="微軟正黑體" panose="020B0604030504040204" pitchFamily="34" charset="-120"/>
              </a:rPr>
              <a:t>執行中心</a:t>
            </a:r>
            <a:r>
              <a:rPr lang="zh-TW" altLang="en-US" sz="1400" kern="150" dirty="0">
                <a:latin typeface="微軟正黑體" panose="020B0604030504040204" pitchFamily="34" charset="-120"/>
                <a:ea typeface="微軟正黑體" panose="020B0604030504040204" pitchFamily="34" charset="-120"/>
              </a:rPr>
              <a:t>前</a:t>
            </a:r>
            <a:r>
              <a:rPr lang="zh-TW" altLang="zh-TW" sz="1400" kern="150" dirty="0">
                <a:latin typeface="微軟正黑體" panose="020B0604030504040204" pitchFamily="34" charset="-120"/>
                <a:ea typeface="微軟正黑體" panose="020B0604030504040204" pitchFamily="34" charset="-120"/>
              </a:rPr>
              <a:t>投資長翁嘉盛出任總經理</a:t>
            </a:r>
            <a:r>
              <a:rPr lang="en-US" altLang="zh-TW" sz="1400" kern="150" dirty="0">
                <a:latin typeface="微軟正黑體" panose="020B0604030504040204" pitchFamily="34" charset="-120"/>
                <a:ea typeface="微軟正黑體" panose="020B0604030504040204" pitchFamily="34" charset="-120"/>
              </a:rPr>
              <a:t>(</a:t>
            </a:r>
            <a:r>
              <a:rPr lang="zh-TW" altLang="en-US" sz="1400" kern="150" dirty="0">
                <a:latin typeface="微軟正黑體" panose="020B0604030504040204" pitchFamily="34" charset="-120"/>
                <a:ea typeface="微軟正黑體" panose="020B0604030504040204" pitchFamily="34" charset="-120"/>
              </a:rPr>
              <a:t>目前擔任執行中心投資顧問</a:t>
            </a:r>
            <a:r>
              <a:rPr lang="en-US" altLang="zh-TW" sz="1400" kern="150" dirty="0">
                <a:latin typeface="微軟正黑體" panose="020B0604030504040204" pitchFamily="34" charset="-120"/>
                <a:ea typeface="微軟正黑體" panose="020B0604030504040204" pitchFamily="34" charset="-120"/>
              </a:rPr>
              <a:t>)</a:t>
            </a:r>
            <a:r>
              <a:rPr lang="zh-TW" altLang="zh-TW" sz="1400" kern="150" dirty="0">
                <a:latin typeface="微軟正黑體" panose="020B0604030504040204" pitchFamily="34" charset="-120"/>
                <a:ea typeface="微軟正黑體" panose="020B0604030504040204" pitchFamily="34" charset="-120"/>
              </a:rPr>
              <a:t>，</a:t>
            </a:r>
            <a:r>
              <a:rPr lang="zh-TW" altLang="en-US" sz="1400" kern="150" dirty="0">
                <a:latin typeface="微軟正黑體" panose="020B0604030504040204" pitchFamily="34" charset="-120"/>
                <a:ea typeface="微軟正黑體" panose="020B0604030504040204" pitchFamily="34" charset="-120"/>
              </a:rPr>
              <a:t>預期將</a:t>
            </a:r>
            <a:r>
              <a:rPr lang="zh-TW" altLang="zh-TW" sz="1400" kern="150" dirty="0">
                <a:latin typeface="微軟正黑體" panose="020B0604030504040204" pitchFamily="34" charset="-120"/>
                <a:ea typeface="微軟正黑體" panose="020B0604030504040204" pitchFamily="34" charset="-120"/>
              </a:rPr>
              <a:t>加速協助更多新創團隊取得資金協助</a:t>
            </a:r>
          </a:p>
        </p:txBody>
      </p:sp>
      <p:sp>
        <p:nvSpPr>
          <p:cNvPr id="29" name="矩形圖說文字 28"/>
          <p:cNvSpPr/>
          <p:nvPr/>
        </p:nvSpPr>
        <p:spPr>
          <a:xfrm>
            <a:off x="376518" y="4797152"/>
            <a:ext cx="4572000" cy="1590201"/>
          </a:xfrm>
          <a:prstGeom prst="wedgeRectCallout">
            <a:avLst>
              <a:gd name="adj1" fmla="val 20221"/>
              <a:gd name="adj2" fmla="val -101839"/>
            </a:avLst>
          </a:prstGeom>
          <a:ln/>
        </p:spPr>
        <p:style>
          <a:lnRef idx="2">
            <a:schemeClr val="accent1"/>
          </a:lnRef>
          <a:fillRef idx="1">
            <a:schemeClr val="lt1"/>
          </a:fillRef>
          <a:effectRef idx="0">
            <a:schemeClr val="accent1"/>
          </a:effectRef>
          <a:fontRef idx="minor">
            <a:schemeClr val="dk1"/>
          </a:fontRef>
        </p:style>
        <p:txBody>
          <a:bodyPr>
            <a:noAutofit/>
          </a:bodyPr>
          <a:lstStyle/>
          <a:p>
            <a:pPr algn="ctr"/>
            <a:r>
              <a:rPr lang="zh-TW" altLang="en-US" sz="1400" b="1" kern="150" dirty="0" smtClean="0">
                <a:solidFill>
                  <a:srgbClr val="FF0000"/>
                </a:solidFill>
                <a:latin typeface="微軟正黑體" panose="020B0604030504040204" pitchFamily="34" charset="-120"/>
                <a:ea typeface="微軟正黑體" panose="020B0604030504040204" pitchFamily="34" charset="-120"/>
              </a:rPr>
              <a:t>持續</a:t>
            </a:r>
            <a:r>
              <a:rPr lang="zh-TW" altLang="en-US" sz="1400" b="1" kern="150" dirty="0">
                <a:solidFill>
                  <a:srgbClr val="FF0000"/>
                </a:solidFill>
                <a:latin typeface="微軟正黑體" panose="020B0604030504040204" pitchFamily="34" charset="-120"/>
                <a:ea typeface="微軟正黑體" panose="020B0604030504040204" pitchFamily="34" charset="-120"/>
              </a:rPr>
              <a:t>推動</a:t>
            </a:r>
            <a:r>
              <a:rPr lang="zh-TW" altLang="en-US" sz="1400" b="1" kern="150" dirty="0" smtClean="0">
                <a:solidFill>
                  <a:srgbClr val="FF0000"/>
                </a:solidFill>
                <a:latin typeface="微軟正黑體" panose="020B0604030504040204" pitchFamily="34" charset="-120"/>
                <a:ea typeface="微軟正黑體" panose="020B0604030504040204" pitchFamily="34" charset="-120"/>
              </a:rPr>
              <a:t>中</a:t>
            </a:r>
            <a:endParaRPr lang="en-US" altLang="zh-TW" sz="1400" kern="150" dirty="0" smtClean="0">
              <a:solidFill>
                <a:srgbClr val="000000"/>
              </a:solidFill>
              <a:latin typeface="微軟正黑體" panose="020B0604030504040204" pitchFamily="34" charset="-120"/>
              <a:ea typeface="微軟正黑體" panose="020B0604030504040204" pitchFamily="34" charset="-120"/>
            </a:endParaRPr>
          </a:p>
          <a:p>
            <a:pPr>
              <a:lnSpc>
                <a:spcPct val="100000"/>
              </a:lnSpc>
              <a:spcAft>
                <a:spcPts val="0"/>
              </a:spcAft>
            </a:pPr>
            <a:r>
              <a:rPr lang="zh-TW" altLang="zh-TW" sz="1400" kern="150" dirty="0" smtClean="0">
                <a:solidFill>
                  <a:srgbClr val="000000"/>
                </a:solidFill>
                <a:latin typeface="微軟正黑體" panose="020B0604030504040204" pitchFamily="34" charset="-120"/>
                <a:ea typeface="微軟正黑體" panose="020B0604030504040204" pitchFamily="34" charset="-120"/>
              </a:rPr>
              <a:t>本</a:t>
            </a:r>
            <a:r>
              <a:rPr lang="zh-TW" altLang="zh-TW" sz="1400" kern="150" dirty="0">
                <a:solidFill>
                  <a:srgbClr val="000000"/>
                </a:solidFill>
                <a:latin typeface="微軟正黑體" panose="020B0604030504040204" pitchFamily="34" charset="-120"/>
                <a:ea typeface="微軟正黑體" panose="020B0604030504040204" pitchFamily="34" charset="-120"/>
              </a:rPr>
              <a:t>計畫</a:t>
            </a:r>
            <a:r>
              <a:rPr lang="zh-TW" altLang="en-US" sz="1400" kern="150" dirty="0">
                <a:solidFill>
                  <a:srgbClr val="000000"/>
                </a:solidFill>
                <a:latin typeface="微軟正黑體" panose="020B0604030504040204" pitchFamily="34" charset="-120"/>
                <a:ea typeface="微軟正黑體" panose="020B0604030504040204" pitchFamily="34" charset="-120"/>
              </a:rPr>
              <a:t>透過「亞洲</a:t>
            </a:r>
            <a:r>
              <a:rPr lang="en-US" altLang="zh-TW" sz="1400" kern="150" dirty="0">
                <a:solidFill>
                  <a:srgbClr val="000000"/>
                </a:solidFill>
                <a:latin typeface="微軟正黑體" panose="020B0604030504040204" pitchFamily="34" charset="-120"/>
                <a:ea typeface="微軟正黑體" panose="020B0604030504040204" pitchFamily="34" charset="-120"/>
              </a:rPr>
              <a:t>·</a:t>
            </a:r>
            <a:r>
              <a:rPr lang="zh-TW" altLang="en-US" sz="1400" kern="150" dirty="0">
                <a:solidFill>
                  <a:srgbClr val="000000"/>
                </a:solidFill>
                <a:latin typeface="微軟正黑體" panose="020B0604030504040204" pitchFamily="34" charset="-120"/>
                <a:ea typeface="微軟正黑體" panose="020B0604030504040204" pitchFamily="34" charset="-120"/>
              </a:rPr>
              <a:t>矽谷物聯網產業大聯盟」</a:t>
            </a:r>
            <a:r>
              <a:rPr lang="en-US" altLang="zh-TW" sz="1400" kern="150" dirty="0">
                <a:solidFill>
                  <a:srgbClr val="000000"/>
                </a:solidFill>
                <a:latin typeface="微軟正黑體" panose="020B0604030504040204" pitchFamily="34" charset="-120"/>
                <a:ea typeface="微軟正黑體" panose="020B0604030504040204" pitchFamily="34" charset="-120"/>
              </a:rPr>
              <a:t>(</a:t>
            </a:r>
            <a:r>
              <a:rPr lang="zh-TW" altLang="en-US" sz="1400" kern="150" dirty="0">
                <a:solidFill>
                  <a:srgbClr val="000000"/>
                </a:solidFill>
                <a:latin typeface="微軟正黑體" panose="020B0604030504040204" pitchFamily="34" charset="-120"/>
                <a:ea typeface="微軟正黑體" panose="020B0604030504040204" pitchFamily="34" charset="-120"/>
              </a:rPr>
              <a:t>迄</a:t>
            </a:r>
            <a:r>
              <a:rPr lang="en-US" altLang="zh-TW" sz="1400" kern="150" dirty="0">
                <a:solidFill>
                  <a:srgbClr val="000000"/>
                </a:solidFill>
                <a:latin typeface="微軟正黑體" panose="020B0604030504040204" pitchFamily="34" charset="-120"/>
                <a:ea typeface="微軟正黑體" panose="020B0604030504040204" pitchFamily="34" charset="-120"/>
              </a:rPr>
              <a:t>106</a:t>
            </a:r>
            <a:r>
              <a:rPr lang="zh-TW" altLang="en-US" sz="1400" kern="150" dirty="0">
                <a:solidFill>
                  <a:srgbClr val="000000"/>
                </a:solidFill>
                <a:latin typeface="微軟正黑體" panose="020B0604030504040204" pitchFamily="34" charset="-120"/>
                <a:ea typeface="微軟正黑體" panose="020B0604030504040204" pitchFamily="34" charset="-120"/>
              </a:rPr>
              <a:t>年</a:t>
            </a:r>
            <a:r>
              <a:rPr lang="en-US" altLang="zh-TW" sz="1400" kern="150" dirty="0" smtClean="0">
                <a:solidFill>
                  <a:srgbClr val="000000"/>
                </a:solidFill>
                <a:latin typeface="微軟正黑體" panose="020B0604030504040204" pitchFamily="34" charset="-120"/>
                <a:ea typeface="微軟正黑體" panose="020B0604030504040204" pitchFamily="34" charset="-120"/>
              </a:rPr>
              <a:t>12</a:t>
            </a:r>
            <a:r>
              <a:rPr lang="zh-TW" altLang="en-US" sz="1400" kern="150" dirty="0" smtClean="0">
                <a:solidFill>
                  <a:srgbClr val="000000"/>
                </a:solidFill>
                <a:latin typeface="微軟正黑體" panose="020B0604030504040204" pitchFamily="34" charset="-120"/>
                <a:ea typeface="微軟正黑體" panose="020B0604030504040204" pitchFamily="34" charset="-120"/>
              </a:rPr>
              <a:t>月</a:t>
            </a:r>
            <a:r>
              <a:rPr lang="zh-TW" altLang="en-US" sz="1400" kern="150" dirty="0">
                <a:solidFill>
                  <a:srgbClr val="000000"/>
                </a:solidFill>
                <a:latin typeface="微軟正黑體" panose="020B0604030504040204" pitchFamily="34" charset="-120"/>
                <a:ea typeface="微軟正黑體" panose="020B0604030504040204" pitchFamily="34" charset="-120"/>
              </a:rPr>
              <a:t>已有</a:t>
            </a:r>
            <a:r>
              <a:rPr lang="zh-TW" altLang="en-US" sz="1400" kern="150" dirty="0" smtClean="0">
                <a:solidFill>
                  <a:srgbClr val="000000"/>
                </a:solidFill>
                <a:latin typeface="微軟正黑體" panose="020B0604030504040204" pitchFamily="34" charset="-120"/>
                <a:ea typeface="微軟正黑體" panose="020B0604030504040204" pitchFamily="34" charset="-120"/>
              </a:rPr>
              <a:t>逾</a:t>
            </a:r>
            <a:r>
              <a:rPr lang="en-US" altLang="zh-TW" sz="1400" kern="150" dirty="0" smtClean="0">
                <a:solidFill>
                  <a:srgbClr val="000000"/>
                </a:solidFill>
                <a:latin typeface="微軟正黑體" panose="020B0604030504040204" pitchFamily="34" charset="-120"/>
                <a:ea typeface="微軟正黑體" panose="020B0604030504040204" pitchFamily="34" charset="-120"/>
              </a:rPr>
              <a:t>300</a:t>
            </a:r>
            <a:r>
              <a:rPr lang="zh-TW" altLang="en-US" sz="1400" kern="150" dirty="0">
                <a:solidFill>
                  <a:srgbClr val="000000"/>
                </a:solidFill>
                <a:latin typeface="微軟正黑體" panose="020B0604030504040204" pitchFamily="34" charset="-120"/>
                <a:ea typeface="微軟正黑體" panose="020B0604030504040204" pitchFamily="34" charset="-120"/>
              </a:rPr>
              <a:t>位成員</a:t>
            </a:r>
            <a:r>
              <a:rPr lang="en-US" altLang="zh-TW" sz="1400" kern="150" dirty="0">
                <a:solidFill>
                  <a:srgbClr val="000000"/>
                </a:solidFill>
                <a:latin typeface="微軟正黑體" panose="020B0604030504040204" pitchFamily="34" charset="-120"/>
                <a:ea typeface="微軟正黑體" panose="020B0604030504040204" pitchFamily="34" charset="-120"/>
              </a:rPr>
              <a:t>)</a:t>
            </a:r>
            <a:r>
              <a:rPr lang="zh-TW" altLang="en-US" sz="1400" kern="150" dirty="0">
                <a:solidFill>
                  <a:srgbClr val="000000"/>
                </a:solidFill>
                <a:latin typeface="微軟正黑體" panose="020B0604030504040204" pitchFamily="34" charset="-120"/>
                <a:ea typeface="微軟正黑體" panose="020B0604030504040204" pitchFamily="34" charset="-120"/>
              </a:rPr>
              <a:t>促進廠商交流合作意願，另協調推動智慧城市示範應用徵求業界提案，計有</a:t>
            </a:r>
            <a:r>
              <a:rPr lang="en-US" altLang="zh-TW" sz="1400" kern="150" dirty="0">
                <a:solidFill>
                  <a:srgbClr val="000000"/>
                </a:solidFill>
                <a:latin typeface="微軟正黑體" panose="020B0604030504040204" pitchFamily="34" charset="-120"/>
                <a:ea typeface="微軟正黑體" panose="020B0604030504040204" pitchFamily="34" charset="-120"/>
              </a:rPr>
              <a:t>45</a:t>
            </a:r>
            <a:r>
              <a:rPr lang="zh-TW" altLang="en-US" sz="1400" kern="150" dirty="0">
                <a:solidFill>
                  <a:srgbClr val="000000"/>
                </a:solidFill>
                <a:latin typeface="微軟正黑體" panose="020B0604030504040204" pitchFamily="34" charset="-120"/>
                <a:ea typeface="微軟正黑體" panose="020B0604030504040204" pitchFamily="34" charset="-120"/>
              </a:rPr>
              <a:t>件提案，其中</a:t>
            </a:r>
            <a:r>
              <a:rPr lang="en-US" altLang="zh-TW" sz="1400" kern="150" dirty="0">
                <a:solidFill>
                  <a:srgbClr val="000000"/>
                </a:solidFill>
                <a:latin typeface="微軟正黑體" panose="020B0604030504040204" pitchFamily="34" charset="-120"/>
                <a:ea typeface="微軟正黑體" panose="020B0604030504040204" pitchFamily="34" charset="-120"/>
              </a:rPr>
              <a:t>11</a:t>
            </a:r>
            <a:r>
              <a:rPr lang="zh-TW" altLang="en-US" sz="1400" kern="150" dirty="0">
                <a:solidFill>
                  <a:srgbClr val="000000"/>
                </a:solidFill>
                <a:latin typeface="微軟正黑體" panose="020B0604030504040204" pitchFamily="34" charset="-120"/>
                <a:ea typeface="微軟正黑體" panose="020B0604030504040204" pitchFamily="34" charset="-120"/>
              </a:rPr>
              <a:t>案獲得推薦。另部分獲推薦廠商規劃進軍東南亞市場，如富鴻網規劃與泰國醫院合作推動智慧醫療、敏盛醫院將赴馬來西亞推動智慧醫療整案輸出</a:t>
            </a:r>
            <a:r>
              <a:rPr lang="zh-TW" altLang="en-US" sz="1400" kern="150" dirty="0" smtClean="0">
                <a:solidFill>
                  <a:srgbClr val="000000"/>
                </a:solidFill>
                <a:latin typeface="微軟正黑體" panose="020B0604030504040204" pitchFamily="34" charset="-120"/>
                <a:ea typeface="微軟正黑體" panose="020B0604030504040204" pitchFamily="34" charset="-120"/>
              </a:rPr>
              <a:t>。</a:t>
            </a:r>
            <a:endParaRPr lang="zh-TW" altLang="zh-TW" sz="1400" kern="150" dirty="0">
              <a:solidFill>
                <a:srgbClr val="000000"/>
              </a:solidFill>
              <a:latin typeface="微軟正黑體" panose="020B0604030504040204" pitchFamily="34" charset="-120"/>
              <a:ea typeface="微軟正黑體" panose="020B0604030504040204" pitchFamily="34" charset="-120"/>
            </a:endParaRPr>
          </a:p>
        </p:txBody>
      </p:sp>
      <p:sp>
        <p:nvSpPr>
          <p:cNvPr id="30" name="矩形 29"/>
          <p:cNvSpPr/>
          <p:nvPr/>
        </p:nvSpPr>
        <p:spPr>
          <a:xfrm>
            <a:off x="6633882" y="2893660"/>
            <a:ext cx="2473240" cy="1600438"/>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lvl="0">
              <a:defRPr/>
            </a:pPr>
            <a:r>
              <a:rPr lang="zh-TW" altLang="zh-TW" sz="1400" kern="150" dirty="0">
                <a:latin typeface="微軟正黑體" panose="020B0604030504040204" pitchFamily="34" charset="-120"/>
                <a:ea typeface="微軟正黑體" panose="020B0604030504040204" pitchFamily="34" charset="-120"/>
              </a:rPr>
              <a:t>強化</a:t>
            </a:r>
            <a:r>
              <a:rPr lang="zh-TW" altLang="zh-TW" sz="1400" kern="150" dirty="0">
                <a:solidFill>
                  <a:srgbClr val="FF0000"/>
                </a:solidFill>
                <a:latin typeface="微軟正黑體" panose="020B0604030504040204" pitchFamily="34" charset="-120"/>
                <a:ea typeface="微軟正黑體" panose="020B0604030504040204" pitchFamily="34" charset="-120"/>
              </a:rPr>
              <a:t>國際交流</a:t>
            </a:r>
            <a:r>
              <a:rPr lang="zh-TW" altLang="zh-TW" sz="1400" kern="150" dirty="0">
                <a:latin typeface="微軟正黑體" panose="020B0604030504040204" pitchFamily="34" charset="-120"/>
                <a:ea typeface="微軟正黑體" panose="020B0604030504040204" pitchFamily="34" charset="-120"/>
              </a:rPr>
              <a:t>並提升台灣新創產業能見度</a:t>
            </a:r>
            <a:r>
              <a:rPr lang="zh-TW" altLang="en-US" sz="1400" kern="150" dirty="0">
                <a:latin typeface="微軟正黑體" panose="020B0604030504040204" pitchFamily="34" charset="-120"/>
                <a:ea typeface="微軟正黑體" panose="020B0604030504040204" pitchFamily="34" charset="-120"/>
              </a:rPr>
              <a:t>：</a:t>
            </a:r>
            <a:r>
              <a:rPr lang="zh-TW" altLang="zh-TW" sz="1400" kern="150" dirty="0">
                <a:latin typeface="微軟正黑體" panose="020B0604030504040204" pitchFamily="34" charset="-120"/>
                <a:ea typeface="微軟正黑體" panose="020B0604030504040204" pitchFamily="34" charset="-120"/>
              </a:rPr>
              <a:t>本計畫整合臺矽基金及臺灣創新創業中心</a:t>
            </a:r>
            <a:r>
              <a:rPr lang="en-US" altLang="zh-TW" sz="1400" kern="150" dirty="0">
                <a:latin typeface="微軟正黑體" panose="020B0604030504040204" pitchFamily="34" charset="-120"/>
                <a:ea typeface="微軟正黑體" panose="020B0604030504040204" pitchFamily="34" charset="-120"/>
              </a:rPr>
              <a:t>(TIEC)</a:t>
            </a:r>
            <a:r>
              <a:rPr lang="zh-TW" altLang="zh-TW" sz="1400" kern="150" dirty="0">
                <a:latin typeface="微軟正黑體" panose="020B0604030504040204" pitchFamily="34" charset="-120"/>
                <a:ea typeface="微軟正黑體" panose="020B0604030504040204" pitchFamily="34" charset="-120"/>
              </a:rPr>
              <a:t>等駐外資源，並與美國在台協會</a:t>
            </a:r>
            <a:r>
              <a:rPr lang="en-US" altLang="zh-TW" sz="1400" kern="150" dirty="0">
                <a:latin typeface="微軟正黑體" panose="020B0604030504040204" pitchFamily="34" charset="-120"/>
                <a:ea typeface="微軟正黑體" panose="020B0604030504040204" pitchFamily="34" charset="-120"/>
              </a:rPr>
              <a:t>(AIT)</a:t>
            </a:r>
            <a:r>
              <a:rPr lang="zh-TW" altLang="zh-TW" sz="1400" kern="150" dirty="0">
                <a:latin typeface="微軟正黑體" panose="020B0604030504040204" pitchFamily="34" charset="-120"/>
                <a:ea typeface="微軟正黑體" panose="020B0604030504040204" pitchFamily="34" charset="-120"/>
              </a:rPr>
              <a:t>建立臺美智慧城市產業溝通平台，強化臺矽創新網絡之連結</a:t>
            </a:r>
          </a:p>
        </p:txBody>
      </p:sp>
      <p:sp>
        <p:nvSpPr>
          <p:cNvPr id="12" name="標題 1"/>
          <p:cNvSpPr>
            <a:spLocks noGrp="1"/>
          </p:cNvSpPr>
          <p:nvPr>
            <p:ph type="title"/>
          </p:nvPr>
        </p:nvSpPr>
        <p:spPr>
          <a:xfrm>
            <a:off x="210217" y="18484"/>
            <a:ext cx="8754271" cy="752048"/>
          </a:xfrm>
        </p:spPr>
        <p:txBody>
          <a:bodyPr>
            <a:noAutofit/>
          </a:bodyPr>
          <a:lstStyle/>
          <a:p>
            <a:pPr algn="ctr">
              <a:lnSpc>
                <a:spcPct val="120000"/>
              </a:lnSpc>
            </a:pPr>
            <a:r>
              <a:rPr lang="en-US" altLang="zh-TW" sz="4000" b="1" dirty="0">
                <a:solidFill>
                  <a:schemeClr val="accent3">
                    <a:lumMod val="75000"/>
                  </a:schemeClr>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FY106</a:t>
            </a:r>
            <a:r>
              <a:rPr lang="zh-TW" altLang="en-US" sz="4000" b="1" dirty="0">
                <a:solidFill>
                  <a:schemeClr val="accent3">
                    <a:lumMod val="75000"/>
                  </a:schemeClr>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執行成效與目標達成情形</a:t>
            </a:r>
          </a:p>
        </p:txBody>
      </p:sp>
    </p:spTree>
    <p:extLst>
      <p:ext uri="{BB962C8B-B14F-4D97-AF65-F5344CB8AC3E}">
        <p14:creationId xmlns:p14="http://schemas.microsoft.com/office/powerpoint/2010/main" val="630397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7086600" y="6492875"/>
            <a:ext cx="2057400" cy="365125"/>
          </a:xfrm>
        </p:spPr>
        <p:txBody>
          <a:bodyPr vert="horz" lIns="91440" tIns="45720" rIns="91440" bIns="45720" rtlCol="0" anchor="ctr"/>
          <a:lstStyle/>
          <a:p>
            <a:fld id="{DC6C8483-95B3-43B9-9A3C-12A8D068DDD3}" type="slidenum">
              <a:rPr lang="zh-TW" altLang="en-US" sz="1200" b="1" kern="0">
                <a:solidFill>
                  <a:srgbClr val="000000"/>
                </a:solidFill>
                <a:latin typeface="Arial Unicode MS" panose="020B0604020202020204" pitchFamily="34" charset="-120"/>
                <a:ea typeface="Arial Unicode MS" panose="020B0604020202020204" pitchFamily="34" charset="-120"/>
                <a:cs typeface="Arial Unicode MS" panose="020B0604020202020204" pitchFamily="34" charset="-120"/>
              </a:rPr>
              <a:pPr/>
              <a:t>11</a:t>
            </a:fld>
            <a:endParaRPr lang="zh-TW" altLang="en-US" sz="1200" b="1" kern="0" dirty="0">
              <a:solidFill>
                <a:srgbClr val="00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3" name="標題 4"/>
          <p:cNvSpPr txBox="1">
            <a:spLocks/>
          </p:cNvSpPr>
          <p:nvPr/>
        </p:nvSpPr>
        <p:spPr>
          <a:xfrm>
            <a:off x="0" y="3051319"/>
            <a:ext cx="9144000" cy="872982"/>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微軟正黑體" panose="020B0604030504040204" pitchFamily="34" charset="-120"/>
                <a:ea typeface="微軟正黑體" panose="020B0604030504040204" pitchFamily="34" charset="-120"/>
                <a:cs typeface="+mj-cs"/>
              </a:defRPr>
            </a:lvl1pPr>
          </a:lstStyle>
          <a:p>
            <a:pPr algn="ctr" defTabSz="914400">
              <a:lnSpc>
                <a:spcPct val="100000"/>
              </a:lnSpc>
              <a:buClr>
                <a:srgbClr val="97ABBC"/>
              </a:buClr>
              <a:buSzPct val="100000"/>
            </a:pPr>
            <a:r>
              <a:rPr lang="zh-TW" altLang="en-US" sz="4600" b="1" dirty="0">
                <a:solidFill>
                  <a:schemeClr val="accent3">
                    <a:lumMod val="75000"/>
                  </a:schemeClr>
                </a:solidFill>
                <a:effectLst>
                  <a:glow rad="101600">
                    <a:srgbClr val="FFFFFF"/>
                  </a:glow>
                  <a:outerShdw blurRad="50800" dist="38100" dir="2700000" algn="tl" rotWithShape="0">
                    <a:prstClr val="black">
                      <a:alpha val="40000"/>
                    </a:prstClr>
                  </a:outerShdw>
                </a:effectLst>
                <a:cs typeface="Lato"/>
                <a:sym typeface="Raleway"/>
              </a:rPr>
              <a:t>二</a:t>
            </a:r>
            <a:r>
              <a:rPr lang="zh-TW" altLang="en-US" sz="4600" b="1" dirty="0" smtClean="0">
                <a:solidFill>
                  <a:schemeClr val="accent3">
                    <a:lumMod val="75000"/>
                  </a:schemeClr>
                </a:solidFill>
                <a:effectLst>
                  <a:glow rad="101600">
                    <a:srgbClr val="FFFFFF"/>
                  </a:glow>
                  <a:outerShdw blurRad="50800" dist="38100" dir="2700000" algn="tl" rotWithShape="0">
                    <a:prstClr val="black">
                      <a:alpha val="40000"/>
                    </a:prstClr>
                  </a:outerShdw>
                </a:effectLst>
                <a:cs typeface="Lato"/>
                <a:sym typeface="Raleway"/>
              </a:rPr>
              <a:t>、第二次民諮會辦理情形</a:t>
            </a:r>
            <a:endParaRPr lang="zh-TW" altLang="en-US" sz="4600" b="1" dirty="0">
              <a:solidFill>
                <a:schemeClr val="accent3">
                  <a:lumMod val="75000"/>
                </a:schemeClr>
              </a:solidFill>
              <a:effectLst>
                <a:glow rad="101600">
                  <a:srgbClr val="FFFFFF"/>
                </a:glow>
                <a:outerShdw blurRad="50800" dist="38100" dir="2700000" algn="tl" rotWithShape="0">
                  <a:prstClr val="black">
                    <a:alpha val="40000"/>
                  </a:prstClr>
                </a:outerShdw>
              </a:effectLst>
              <a:cs typeface="Lato"/>
              <a:sym typeface="Raleway"/>
            </a:endParaRPr>
          </a:p>
        </p:txBody>
      </p:sp>
    </p:spTree>
    <p:extLst>
      <p:ext uri="{BB962C8B-B14F-4D97-AF65-F5344CB8AC3E}">
        <p14:creationId xmlns:p14="http://schemas.microsoft.com/office/powerpoint/2010/main" val="21686591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10713" y="140150"/>
            <a:ext cx="9144000" cy="78843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lnSpc>
                <a:spcPct val="100000"/>
              </a:lnSpc>
              <a:spcBef>
                <a:spcPts val="0"/>
              </a:spcBef>
              <a:buClr>
                <a:srgbClr val="677480"/>
              </a:buClr>
              <a:buSzPct val="100000"/>
            </a:pPr>
            <a:r>
              <a:rPr lang="zh-TW" altLang="en-US" sz="3600" b="1" dirty="0">
                <a:solidFill>
                  <a:schemeClr val="accent3">
                    <a:lumMod val="75000"/>
                  </a:schemeClr>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亞洲∙矽谷計畫民間諮詢委員會</a:t>
            </a:r>
            <a:endParaRPr lang="en-US" altLang="zh-TW" sz="3600" b="1" dirty="0">
              <a:solidFill>
                <a:schemeClr val="accent3">
                  <a:lumMod val="75000"/>
                </a:schemeClr>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endParaRPr>
          </a:p>
          <a:p>
            <a:pPr algn="ctr" defTabSz="685800">
              <a:lnSpc>
                <a:spcPct val="100000"/>
              </a:lnSpc>
              <a:spcBef>
                <a:spcPts val="0"/>
              </a:spcBef>
              <a:buClr>
                <a:srgbClr val="677480"/>
              </a:buClr>
              <a:buSzPct val="100000"/>
            </a:pPr>
            <a:r>
              <a:rPr lang="zh-TW" altLang="en-US" sz="3600" b="1" dirty="0">
                <a:solidFill>
                  <a:schemeClr val="accent3">
                    <a:lumMod val="75000"/>
                  </a:schemeClr>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第二次會議議程</a:t>
            </a:r>
          </a:p>
        </p:txBody>
      </p:sp>
      <p:graphicFrame>
        <p:nvGraphicFramePr>
          <p:cNvPr id="5" name="表格 2"/>
          <p:cNvGraphicFramePr>
            <a:graphicFrameLocks noGrp="1"/>
          </p:cNvGraphicFramePr>
          <p:nvPr>
            <p:extLst>
              <p:ext uri="{D42A27DB-BD31-4B8C-83A1-F6EECF244321}">
                <p14:modId xmlns:p14="http://schemas.microsoft.com/office/powerpoint/2010/main" val="202722083"/>
              </p:ext>
            </p:extLst>
          </p:nvPr>
        </p:nvGraphicFramePr>
        <p:xfrm>
          <a:off x="367554" y="1468686"/>
          <a:ext cx="8507506" cy="5326486"/>
        </p:xfrm>
        <a:graphic>
          <a:graphicData uri="http://schemas.openxmlformats.org/drawingml/2006/table">
            <a:tbl>
              <a:tblPr firstRow="1" bandRow="1">
                <a:tableStyleId>{6E25E649-3F16-4E02-A733-19D2CDBF48F0}</a:tableStyleId>
              </a:tblPr>
              <a:tblGrid>
                <a:gridCol w="1709220"/>
                <a:gridCol w="4523002"/>
                <a:gridCol w="2275284"/>
              </a:tblGrid>
              <a:tr h="36851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zh-TW" altLang="en-US" sz="1400" b="0" dirty="0" smtClean="0">
                          <a:solidFill>
                            <a:schemeClr val="tx1"/>
                          </a:solidFill>
                          <a:latin typeface="微軟正黑體" pitchFamily="34" charset="-120"/>
                          <a:ea typeface="微軟正黑體" pitchFamily="34" charset="-120"/>
                        </a:rPr>
                        <a:t>時間</a:t>
                      </a:r>
                      <a:endParaRPr lang="zh-TW" altLang="en-US" sz="1400" b="0" dirty="0">
                        <a:solidFill>
                          <a:schemeClr val="tx1"/>
                        </a:solidFill>
                        <a:latin typeface="微軟正黑體" pitchFamily="34" charset="-120"/>
                        <a:ea typeface="微軟正黑體" pitchFamily="34" charset="-120"/>
                      </a:endParaRP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zh-TW" altLang="en-US" sz="1400" b="0" dirty="0" smtClean="0">
                          <a:solidFill>
                            <a:schemeClr val="tx1"/>
                          </a:solidFill>
                          <a:latin typeface="微軟正黑體" pitchFamily="34" charset="-120"/>
                          <a:ea typeface="微軟正黑體" pitchFamily="34" charset="-120"/>
                        </a:rPr>
                        <a:t>議程</a:t>
                      </a:r>
                      <a:endParaRPr lang="zh-TW" altLang="en-US" sz="1400" b="0" dirty="0">
                        <a:solidFill>
                          <a:schemeClr val="tx1"/>
                        </a:solidFill>
                        <a:latin typeface="微軟正黑體" pitchFamily="34" charset="-120"/>
                        <a:ea typeface="微軟正黑體" pitchFamily="34" charset="-120"/>
                      </a:endParaRPr>
                    </a:p>
                  </a:txBody>
                  <a:tcPr/>
                </a:tc>
                <a:tc>
                  <a:txBody>
                    <a:bodyPr/>
                    <a:lstStyle/>
                    <a:p>
                      <a:pPr algn="ctr"/>
                      <a:r>
                        <a:rPr lang="zh-TW" altLang="en-US" sz="1400" b="0" dirty="0" smtClean="0">
                          <a:solidFill>
                            <a:schemeClr val="tx1"/>
                          </a:solidFill>
                          <a:latin typeface="微軟正黑體" pitchFamily="34" charset="-120"/>
                          <a:ea typeface="微軟正黑體" pitchFamily="34" charset="-120"/>
                        </a:rPr>
                        <a:t>主席 </a:t>
                      </a:r>
                      <a:r>
                        <a:rPr lang="en-US" altLang="zh-TW" sz="1400" b="0" dirty="0" smtClean="0">
                          <a:solidFill>
                            <a:schemeClr val="tx1"/>
                          </a:solidFill>
                          <a:latin typeface="微軟正黑體" pitchFamily="34" charset="-120"/>
                          <a:ea typeface="微軟正黑體" pitchFamily="34" charset="-120"/>
                        </a:rPr>
                        <a:t>/</a:t>
                      </a:r>
                      <a:r>
                        <a:rPr lang="zh-TW" altLang="en-US" sz="1400" b="0" dirty="0" smtClean="0">
                          <a:solidFill>
                            <a:schemeClr val="tx1"/>
                          </a:solidFill>
                          <a:latin typeface="微軟正黑體" pitchFamily="34" charset="-120"/>
                          <a:ea typeface="微軟正黑體" pitchFamily="34" charset="-120"/>
                        </a:rPr>
                        <a:t> 簡報人</a:t>
                      </a:r>
                      <a:endParaRPr lang="zh-TW" altLang="en-US" sz="1400" b="0" dirty="0">
                        <a:solidFill>
                          <a:schemeClr val="tx1"/>
                        </a:solidFill>
                        <a:latin typeface="微軟正黑體" pitchFamily="34" charset="-120"/>
                        <a:ea typeface="微軟正黑體" pitchFamily="34" charset="-120"/>
                      </a:endParaRPr>
                    </a:p>
                  </a:txBody>
                  <a:tcPr/>
                </a:tc>
              </a:tr>
              <a:tr h="57548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ltLang="zh-TW" sz="1600" b="0" dirty="0" smtClean="0">
                          <a:solidFill>
                            <a:schemeClr val="tx1"/>
                          </a:solidFill>
                          <a:latin typeface="微軟正黑體" pitchFamily="34" charset="-120"/>
                          <a:ea typeface="微軟正黑體" pitchFamily="34" charset="-120"/>
                        </a:rPr>
                        <a:t>09:30-09:40</a:t>
                      </a:r>
                      <a:endParaRPr lang="zh-TW" altLang="en-US" sz="1600" b="0" dirty="0">
                        <a:solidFill>
                          <a:schemeClr val="tx1"/>
                        </a:solidFill>
                        <a:latin typeface="微軟正黑體" pitchFamily="34" charset="-120"/>
                        <a:ea typeface="微軟正黑體" pitchFamily="34" charset="-120"/>
                        <a:cs typeface="Times New Roman" pitchFamily="18" charset="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kern="1200" dirty="0" smtClean="0">
                          <a:solidFill>
                            <a:schemeClr val="tx1"/>
                          </a:solidFill>
                          <a:latin typeface="微軟正黑體" pitchFamily="34" charset="-120"/>
                          <a:ea typeface="微軟正黑體" pitchFamily="34" charset="-120"/>
                          <a:cs typeface="+mn-cs"/>
                        </a:rPr>
                        <a:t>主席致歡迎詞 </a:t>
                      </a:r>
                      <a:r>
                        <a:rPr lang="en-US" altLang="zh-TW" sz="1600" b="0" kern="1200" dirty="0" smtClean="0">
                          <a:solidFill>
                            <a:schemeClr val="tx1"/>
                          </a:solidFill>
                          <a:latin typeface="微軟正黑體" pitchFamily="34" charset="-120"/>
                          <a:ea typeface="微軟正黑體" pitchFamily="34" charset="-120"/>
                          <a:cs typeface="+mn-cs"/>
                        </a:rPr>
                        <a:t>/</a:t>
                      </a:r>
                      <a:r>
                        <a:rPr lang="zh-TW" altLang="en-US" sz="1600" b="0" kern="1200" dirty="0" smtClean="0">
                          <a:solidFill>
                            <a:schemeClr val="tx1"/>
                          </a:solidFill>
                          <a:latin typeface="微軟正黑體" pitchFamily="34" charset="-120"/>
                          <a:ea typeface="微軟正黑體" pitchFamily="34" charset="-120"/>
                          <a:cs typeface="+mn-cs"/>
                        </a:rPr>
                        <a:t>邱執行長、闕人資長介紹</a:t>
                      </a:r>
                      <a:endParaRPr lang="en-US" altLang="zh-TW" sz="1600" b="0" kern="1200" dirty="0" smtClean="0">
                        <a:solidFill>
                          <a:schemeClr val="tx1"/>
                        </a:solidFill>
                        <a:latin typeface="微軟正黑體" pitchFamily="34" charset="-120"/>
                        <a:ea typeface="微軟正黑體"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kern="1200" dirty="0" smtClean="0">
                          <a:solidFill>
                            <a:schemeClr val="tx1"/>
                          </a:solidFill>
                          <a:latin typeface="微軟正黑體" pitchFamily="34" charset="-120"/>
                          <a:ea typeface="微軟正黑體" pitchFamily="34" charset="-120"/>
                          <a:cs typeface="+mn-cs"/>
                        </a:rPr>
                        <a:t>共同召集人致詞</a:t>
                      </a:r>
                      <a:endParaRPr lang="en-US" altLang="zh-TW" sz="1600" b="0" kern="1200" dirty="0" smtClean="0">
                        <a:solidFill>
                          <a:schemeClr val="tx1"/>
                        </a:solidFill>
                        <a:latin typeface="微軟正黑體" pitchFamily="34" charset="-120"/>
                        <a:ea typeface="微軟正黑體" pitchFamily="34" charset="-120"/>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kern="1200" dirty="0" smtClean="0">
                          <a:solidFill>
                            <a:schemeClr val="tx1"/>
                          </a:solidFill>
                          <a:latin typeface="微軟正黑體" pitchFamily="34" charset="-120"/>
                          <a:ea typeface="微軟正黑體" pitchFamily="34" charset="-120"/>
                          <a:cs typeface="+mn-cs"/>
                        </a:rPr>
                        <a:t>主席 </a:t>
                      </a:r>
                      <a:endParaRPr lang="en-US" altLang="zh-TW" sz="1600" b="0" kern="1200" dirty="0" smtClean="0">
                        <a:solidFill>
                          <a:schemeClr val="tx1"/>
                        </a:solidFill>
                        <a:latin typeface="微軟正黑體" pitchFamily="34" charset="-120"/>
                        <a:ea typeface="微軟正黑體"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kern="1200" dirty="0" smtClean="0">
                          <a:solidFill>
                            <a:schemeClr val="tx1"/>
                          </a:solidFill>
                          <a:latin typeface="微軟正黑體" pitchFamily="34" charset="-120"/>
                          <a:ea typeface="微軟正黑體" pitchFamily="34" charset="-120"/>
                          <a:cs typeface="+mn-cs"/>
                        </a:rPr>
                        <a:t>共同召集人</a:t>
                      </a:r>
                      <a:endParaRPr lang="en-US" altLang="zh-TW" sz="1600" b="0" kern="1200" dirty="0" smtClean="0">
                        <a:solidFill>
                          <a:schemeClr val="tx1"/>
                        </a:solidFill>
                        <a:latin typeface="微軟正黑體" pitchFamily="34" charset="-120"/>
                        <a:ea typeface="微軟正黑體" pitchFamily="34" charset="-120"/>
                        <a:cs typeface="+mn-cs"/>
                      </a:endParaRPr>
                    </a:p>
                  </a:txBody>
                  <a:tcPr anchor="ctr"/>
                </a:tc>
              </a:tr>
              <a:tr h="817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ltLang="zh-TW" sz="1600" b="0" dirty="0" smtClean="0">
                          <a:solidFill>
                            <a:schemeClr val="tx1"/>
                          </a:solidFill>
                          <a:latin typeface="微軟正黑體" pitchFamily="34" charset="-120"/>
                          <a:ea typeface="微軟正黑體" pitchFamily="34" charset="-120"/>
                        </a:rPr>
                        <a:t>09:40-10:00</a:t>
                      </a: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kern="1200" dirty="0" smtClean="0">
                          <a:solidFill>
                            <a:schemeClr val="tx1"/>
                          </a:solidFill>
                          <a:latin typeface="微軟正黑體" pitchFamily="34" charset="-120"/>
                          <a:ea typeface="微軟正黑體" pitchFamily="34" charset="-120"/>
                        </a:rPr>
                        <a:t>報告案一</a:t>
                      </a:r>
                      <a:r>
                        <a:rPr lang="en-US" altLang="zh-TW" sz="1600" b="0" kern="1200" dirty="0" smtClean="0">
                          <a:solidFill>
                            <a:schemeClr val="tx1"/>
                          </a:solidFill>
                          <a:latin typeface="微軟正黑體" pitchFamily="34" charset="-120"/>
                          <a:ea typeface="微軟正黑體" pitchFamily="34" charset="-12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kern="1200" dirty="0" smtClean="0">
                          <a:solidFill>
                            <a:schemeClr val="tx1"/>
                          </a:solidFill>
                          <a:latin typeface="微軟正黑體" pitchFamily="34" charset="-120"/>
                          <a:ea typeface="微軟正黑體" pitchFamily="34" charset="-120"/>
                          <a:cs typeface="Times New Roman" pitchFamily="18" charset="0"/>
                        </a:rPr>
                        <a:t>上次會議追蹤事項執行情形說明</a:t>
                      </a:r>
                      <a:endParaRPr lang="en-US" altLang="zh-TW" sz="1600" b="0" kern="1200" dirty="0" smtClean="0">
                        <a:solidFill>
                          <a:schemeClr val="tx1"/>
                        </a:solidFill>
                        <a:latin typeface="微軟正黑體" pitchFamily="34" charset="-120"/>
                        <a:ea typeface="微軟正黑體" pitchFamily="34" charset="-12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600" b="0" dirty="0" smtClean="0">
                          <a:solidFill>
                            <a:schemeClr val="tx1"/>
                          </a:solidFill>
                          <a:latin typeface="微軟正黑體" pitchFamily="34" charset="-120"/>
                          <a:ea typeface="微軟正黑體" pitchFamily="34" charset="-120"/>
                          <a:cs typeface="Times New Roman" pitchFamily="18" charset="0"/>
                        </a:rPr>
                        <a:t>(</a:t>
                      </a:r>
                      <a:r>
                        <a:rPr lang="zh-TW" altLang="en-US" sz="1600" b="0" dirty="0" smtClean="0">
                          <a:solidFill>
                            <a:schemeClr val="tx1"/>
                          </a:solidFill>
                          <a:latin typeface="微軟正黑體" pitchFamily="34" charset="-120"/>
                          <a:ea typeface="微軟正黑體" pitchFamily="34" charset="-120"/>
                          <a:cs typeface="Times New Roman" pitchFamily="18" charset="0"/>
                        </a:rPr>
                        <a:t>報告</a:t>
                      </a:r>
                      <a:r>
                        <a:rPr lang="en-US" altLang="zh-TW" sz="1600" b="0" dirty="0" smtClean="0">
                          <a:solidFill>
                            <a:schemeClr val="tx1"/>
                          </a:solidFill>
                          <a:latin typeface="微軟正黑體" pitchFamily="34" charset="-120"/>
                          <a:ea typeface="微軟正黑體" pitchFamily="34" charset="-120"/>
                          <a:cs typeface="Times New Roman" pitchFamily="18" charset="0"/>
                        </a:rPr>
                        <a:t>10</a:t>
                      </a:r>
                      <a:r>
                        <a:rPr lang="zh-TW" altLang="en-US" sz="1600" b="0" dirty="0" smtClean="0">
                          <a:solidFill>
                            <a:schemeClr val="tx1"/>
                          </a:solidFill>
                          <a:latin typeface="微軟正黑體" pitchFamily="34" charset="-120"/>
                          <a:ea typeface="微軟正黑體" pitchFamily="34" charset="-120"/>
                          <a:cs typeface="Times New Roman" pitchFamily="18" charset="0"/>
                        </a:rPr>
                        <a:t>分鐘</a:t>
                      </a:r>
                      <a:r>
                        <a:rPr lang="en-US" altLang="zh-TW" sz="1600" b="0" dirty="0" smtClean="0">
                          <a:solidFill>
                            <a:schemeClr val="tx1"/>
                          </a:solidFill>
                          <a:latin typeface="微軟正黑體" pitchFamily="34" charset="-120"/>
                          <a:ea typeface="微軟正黑體" pitchFamily="34" charset="-120"/>
                          <a:cs typeface="Times New Roman" pitchFamily="18" charset="0"/>
                        </a:rPr>
                        <a:t>; </a:t>
                      </a:r>
                      <a:r>
                        <a:rPr lang="zh-TW" altLang="en-US" sz="1600" b="0" dirty="0" smtClean="0">
                          <a:solidFill>
                            <a:schemeClr val="tx1"/>
                          </a:solidFill>
                          <a:latin typeface="微軟正黑體" pitchFamily="34" charset="-120"/>
                          <a:ea typeface="微軟正黑體" pitchFamily="34" charset="-120"/>
                          <a:cs typeface="Times New Roman" pitchFamily="18" charset="0"/>
                        </a:rPr>
                        <a:t>意見交流</a:t>
                      </a:r>
                      <a:r>
                        <a:rPr lang="en-US" altLang="zh-TW" sz="1600" b="0" dirty="0" smtClean="0">
                          <a:solidFill>
                            <a:schemeClr val="tx1"/>
                          </a:solidFill>
                          <a:latin typeface="微軟正黑體" pitchFamily="34" charset="-120"/>
                          <a:ea typeface="微軟正黑體" pitchFamily="34" charset="-120"/>
                          <a:cs typeface="Times New Roman" pitchFamily="18" charset="0"/>
                        </a:rPr>
                        <a:t>10</a:t>
                      </a:r>
                      <a:r>
                        <a:rPr lang="zh-TW" altLang="en-US" sz="1600" b="0" dirty="0" smtClean="0">
                          <a:solidFill>
                            <a:schemeClr val="tx1"/>
                          </a:solidFill>
                          <a:latin typeface="微軟正黑體" pitchFamily="34" charset="-120"/>
                          <a:ea typeface="微軟正黑體" pitchFamily="34" charset="-120"/>
                          <a:cs typeface="Times New Roman" pitchFamily="18" charset="0"/>
                        </a:rPr>
                        <a:t>分鐘</a:t>
                      </a:r>
                      <a:r>
                        <a:rPr lang="en-US" altLang="zh-TW" sz="1600" b="0" dirty="0" smtClean="0">
                          <a:solidFill>
                            <a:schemeClr val="tx1"/>
                          </a:solidFill>
                          <a:latin typeface="微軟正黑體" pitchFamily="34" charset="-120"/>
                          <a:ea typeface="微軟正黑體" pitchFamily="34" charset="-120"/>
                          <a:cs typeface="Times New Roman" pitchFamily="18" charset="0"/>
                        </a:rPr>
                        <a:t>)</a:t>
                      </a:r>
                      <a:endParaRPr lang="zh-TW" altLang="en-US" sz="1600" b="0" kern="1200" dirty="0" smtClean="0">
                        <a:solidFill>
                          <a:schemeClr val="tx1"/>
                        </a:solidFill>
                        <a:latin typeface="微軟正黑體" pitchFamily="34" charset="-120"/>
                        <a:ea typeface="微軟正黑體" pitchFamily="34" charset="-120"/>
                        <a:cs typeface="Times New Roman"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kern="1200" dirty="0" smtClean="0">
                          <a:solidFill>
                            <a:schemeClr val="tx1"/>
                          </a:solidFill>
                          <a:latin typeface="微軟正黑體" pitchFamily="34" charset="-120"/>
                          <a:ea typeface="微軟正黑體" pitchFamily="34" charset="-120"/>
                        </a:rPr>
                        <a:t>亞洲</a:t>
                      </a:r>
                      <a:r>
                        <a:rPr lang="en-US" altLang="zh-TW" sz="1600" b="0" kern="1200" dirty="0" smtClean="0">
                          <a:solidFill>
                            <a:schemeClr val="tx1"/>
                          </a:solidFill>
                          <a:latin typeface="微軟正黑體" pitchFamily="34" charset="-120"/>
                          <a:ea typeface="微軟正黑體" pitchFamily="34" charset="-120"/>
                        </a:rPr>
                        <a:t>‧</a:t>
                      </a:r>
                      <a:r>
                        <a:rPr lang="zh-TW" altLang="en-US" sz="1600" b="0" kern="1200" dirty="0" smtClean="0">
                          <a:solidFill>
                            <a:schemeClr val="tx1"/>
                          </a:solidFill>
                          <a:latin typeface="微軟正黑體" pitchFamily="34" charset="-120"/>
                          <a:ea typeface="微軟正黑體" pitchFamily="34" charset="-120"/>
                        </a:rPr>
                        <a:t>矽谷計畫執行中心</a:t>
                      </a:r>
                      <a:endParaRPr lang="en-US" altLang="zh-TW" sz="1600" b="0" kern="1200" dirty="0" smtClean="0">
                        <a:solidFill>
                          <a:schemeClr val="tx1"/>
                        </a:solidFill>
                        <a:latin typeface="微軟正黑體" pitchFamily="34" charset="-120"/>
                        <a:ea typeface="微軟正黑體"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kern="1200" dirty="0" smtClean="0">
                          <a:solidFill>
                            <a:schemeClr val="tx1"/>
                          </a:solidFill>
                          <a:latin typeface="微軟正黑體" pitchFamily="34" charset="-120"/>
                          <a:ea typeface="微軟正黑體" pitchFamily="34" charset="-120"/>
                          <a:cs typeface="Times New Roman" pitchFamily="18" charset="0"/>
                        </a:rPr>
                        <a:t>傅如彬 副主任</a:t>
                      </a:r>
                      <a:endParaRPr lang="zh-TW" altLang="en-US" sz="1600" b="0" kern="1200" dirty="0">
                        <a:solidFill>
                          <a:schemeClr val="tx1"/>
                        </a:solidFill>
                        <a:latin typeface="微軟正黑體" pitchFamily="34" charset="-120"/>
                        <a:ea typeface="微軟正黑體" pitchFamily="34" charset="-120"/>
                        <a:cs typeface="Times New Roman" pitchFamily="18" charset="0"/>
                      </a:endParaRPr>
                    </a:p>
                  </a:txBody>
                  <a:tcPr anchor="ctr"/>
                </a:tc>
              </a:tr>
              <a:tr h="8177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600" b="0" dirty="0" smtClean="0">
                          <a:solidFill>
                            <a:schemeClr val="tx1"/>
                          </a:solidFill>
                          <a:latin typeface="微軟正黑體" pitchFamily="34" charset="-120"/>
                          <a:ea typeface="微軟正黑體" pitchFamily="34" charset="-120"/>
                        </a:rPr>
                        <a:t>10:00-10:20</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600" b="0" dirty="0">
                        <a:solidFill>
                          <a:schemeClr val="tx1"/>
                        </a:solidFill>
                        <a:latin typeface="微軟正黑體" pitchFamily="34" charset="-120"/>
                        <a:ea typeface="微軟正黑體" pitchFamily="34" charset="-120"/>
                        <a:cs typeface="Times New Roman"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kern="1200" dirty="0" smtClean="0">
                          <a:solidFill>
                            <a:schemeClr val="tx1"/>
                          </a:solidFill>
                          <a:latin typeface="微軟正黑體" pitchFamily="34" charset="-120"/>
                          <a:ea typeface="微軟正黑體" pitchFamily="34" charset="-120"/>
                          <a:cs typeface="Times New Roman" pitchFamily="18" charset="0"/>
                        </a:rPr>
                        <a:t>報告案二</a:t>
                      </a:r>
                      <a:r>
                        <a:rPr lang="en-US" altLang="zh-TW" sz="1600" b="0" kern="1200" dirty="0" smtClean="0">
                          <a:solidFill>
                            <a:schemeClr val="tx1"/>
                          </a:solidFill>
                          <a:latin typeface="微軟正黑體" pitchFamily="34" charset="-120"/>
                          <a:ea typeface="微軟正黑體" pitchFamily="34" charset="-120"/>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kern="1200" dirty="0" smtClean="0">
                          <a:solidFill>
                            <a:schemeClr val="tx1"/>
                          </a:solidFill>
                          <a:latin typeface="微軟正黑體" pitchFamily="34" charset="-120"/>
                          <a:ea typeface="微軟正黑體" pitchFamily="34" charset="-120"/>
                        </a:rPr>
                        <a:t>亞洲</a:t>
                      </a:r>
                      <a:r>
                        <a:rPr lang="en-US" altLang="zh-TW" sz="1600" b="0" kern="1200" dirty="0" smtClean="0">
                          <a:solidFill>
                            <a:schemeClr val="tx1"/>
                          </a:solidFill>
                          <a:latin typeface="微軟正黑體" pitchFamily="34" charset="-120"/>
                          <a:ea typeface="微軟正黑體" pitchFamily="34" charset="-120"/>
                        </a:rPr>
                        <a:t>‧</a:t>
                      </a:r>
                      <a:r>
                        <a:rPr lang="zh-TW" altLang="en-US" sz="1600" b="0" kern="1200" dirty="0" smtClean="0">
                          <a:solidFill>
                            <a:schemeClr val="tx1"/>
                          </a:solidFill>
                          <a:latin typeface="微軟正黑體" pitchFamily="34" charset="-120"/>
                          <a:ea typeface="微軟正黑體" pitchFamily="34" charset="-120"/>
                        </a:rPr>
                        <a:t>矽谷計畫推動情形與展望</a:t>
                      </a:r>
                      <a:endParaRPr lang="en-US" altLang="zh-TW" sz="1600" b="0" kern="1200" dirty="0" smtClean="0">
                        <a:solidFill>
                          <a:schemeClr val="tx1"/>
                        </a:solidFill>
                        <a:latin typeface="微軟正黑體" pitchFamily="34" charset="-120"/>
                        <a:ea typeface="微軟正黑體"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600" b="0" dirty="0" smtClean="0">
                          <a:solidFill>
                            <a:schemeClr val="tx1"/>
                          </a:solidFill>
                          <a:latin typeface="微軟正黑體" pitchFamily="34" charset="-120"/>
                          <a:ea typeface="微軟正黑體" pitchFamily="34" charset="-120"/>
                          <a:cs typeface="Times New Roman" pitchFamily="18" charset="0"/>
                        </a:rPr>
                        <a:t>(</a:t>
                      </a:r>
                      <a:r>
                        <a:rPr lang="zh-TW" altLang="en-US" sz="1600" b="0" dirty="0" smtClean="0">
                          <a:solidFill>
                            <a:schemeClr val="tx1"/>
                          </a:solidFill>
                          <a:latin typeface="微軟正黑體" pitchFamily="34" charset="-120"/>
                          <a:ea typeface="微軟正黑體" pitchFamily="34" charset="-120"/>
                          <a:cs typeface="Times New Roman" pitchFamily="18" charset="0"/>
                        </a:rPr>
                        <a:t>報告</a:t>
                      </a:r>
                      <a:r>
                        <a:rPr lang="en-US" altLang="zh-TW" sz="1600" b="0" dirty="0" smtClean="0">
                          <a:solidFill>
                            <a:schemeClr val="tx1"/>
                          </a:solidFill>
                          <a:latin typeface="微軟正黑體" pitchFamily="34" charset="-120"/>
                          <a:ea typeface="微軟正黑體" pitchFamily="34" charset="-120"/>
                          <a:cs typeface="Times New Roman" pitchFamily="18" charset="0"/>
                        </a:rPr>
                        <a:t>10</a:t>
                      </a:r>
                      <a:r>
                        <a:rPr lang="zh-TW" altLang="en-US" sz="1600" b="0" dirty="0" smtClean="0">
                          <a:solidFill>
                            <a:schemeClr val="tx1"/>
                          </a:solidFill>
                          <a:latin typeface="微軟正黑體" pitchFamily="34" charset="-120"/>
                          <a:ea typeface="微軟正黑體" pitchFamily="34" charset="-120"/>
                          <a:cs typeface="Times New Roman" pitchFamily="18" charset="0"/>
                        </a:rPr>
                        <a:t>分鐘</a:t>
                      </a:r>
                      <a:r>
                        <a:rPr lang="en-US" altLang="zh-TW" sz="1600" b="0" dirty="0" smtClean="0">
                          <a:solidFill>
                            <a:schemeClr val="tx1"/>
                          </a:solidFill>
                          <a:latin typeface="微軟正黑體" pitchFamily="34" charset="-120"/>
                          <a:ea typeface="微軟正黑體" pitchFamily="34" charset="-120"/>
                          <a:cs typeface="Times New Roman" pitchFamily="18" charset="0"/>
                        </a:rPr>
                        <a:t>; </a:t>
                      </a:r>
                      <a:r>
                        <a:rPr lang="zh-TW" altLang="en-US" sz="1600" b="0" dirty="0" smtClean="0">
                          <a:solidFill>
                            <a:schemeClr val="tx1"/>
                          </a:solidFill>
                          <a:latin typeface="微軟正黑體" pitchFamily="34" charset="-120"/>
                          <a:ea typeface="微軟正黑體" pitchFamily="34" charset="-120"/>
                          <a:cs typeface="Times New Roman" pitchFamily="18" charset="0"/>
                        </a:rPr>
                        <a:t>意見交流</a:t>
                      </a:r>
                      <a:r>
                        <a:rPr lang="en-US" altLang="zh-TW" sz="1600" b="0" dirty="0" smtClean="0">
                          <a:solidFill>
                            <a:schemeClr val="tx1"/>
                          </a:solidFill>
                          <a:latin typeface="微軟正黑體" pitchFamily="34" charset="-120"/>
                          <a:ea typeface="微軟正黑體" pitchFamily="34" charset="-120"/>
                          <a:cs typeface="Times New Roman" pitchFamily="18" charset="0"/>
                        </a:rPr>
                        <a:t>10</a:t>
                      </a:r>
                      <a:r>
                        <a:rPr lang="zh-TW" altLang="en-US" sz="1600" b="0" dirty="0" smtClean="0">
                          <a:solidFill>
                            <a:schemeClr val="tx1"/>
                          </a:solidFill>
                          <a:latin typeface="微軟正黑體" pitchFamily="34" charset="-120"/>
                          <a:ea typeface="微軟正黑體" pitchFamily="34" charset="-120"/>
                          <a:cs typeface="Times New Roman" pitchFamily="18" charset="0"/>
                        </a:rPr>
                        <a:t>分鐘</a:t>
                      </a:r>
                      <a:r>
                        <a:rPr lang="en-US" altLang="zh-TW" sz="1600" b="0" dirty="0" smtClean="0">
                          <a:solidFill>
                            <a:schemeClr val="tx1"/>
                          </a:solidFill>
                          <a:latin typeface="微軟正黑體" pitchFamily="34" charset="-120"/>
                          <a:ea typeface="微軟正黑體" pitchFamily="34" charset="-120"/>
                          <a:cs typeface="Times New Roman" pitchFamily="18" charset="0"/>
                        </a:rPr>
                        <a:t>)</a:t>
                      </a:r>
                      <a:endParaRPr lang="zh-TW" altLang="en-US" sz="1600" b="0" kern="1200" dirty="0">
                        <a:solidFill>
                          <a:schemeClr val="tx1"/>
                        </a:solidFill>
                        <a:latin typeface="微軟正黑體" pitchFamily="34" charset="-120"/>
                        <a:ea typeface="微軟正黑體" pitchFamily="34" charset="-120"/>
                        <a:cs typeface="Times New Roman"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kern="1200" dirty="0" smtClean="0">
                          <a:solidFill>
                            <a:schemeClr val="tx1"/>
                          </a:solidFill>
                          <a:latin typeface="微軟正黑體" pitchFamily="34" charset="-120"/>
                          <a:ea typeface="微軟正黑體" pitchFamily="34" charset="-120"/>
                        </a:rPr>
                        <a:t>亞洲</a:t>
                      </a:r>
                      <a:r>
                        <a:rPr lang="en-US" altLang="zh-TW" sz="1600" b="0" kern="1200" dirty="0" smtClean="0">
                          <a:solidFill>
                            <a:schemeClr val="tx1"/>
                          </a:solidFill>
                          <a:latin typeface="微軟正黑體" pitchFamily="34" charset="-120"/>
                          <a:ea typeface="微軟正黑體" pitchFamily="34" charset="-120"/>
                        </a:rPr>
                        <a:t>‧</a:t>
                      </a:r>
                      <a:r>
                        <a:rPr lang="zh-TW" altLang="en-US" sz="1600" b="0" kern="1200" dirty="0" smtClean="0">
                          <a:solidFill>
                            <a:schemeClr val="tx1"/>
                          </a:solidFill>
                          <a:latin typeface="微軟正黑體" pitchFamily="34" charset="-120"/>
                          <a:ea typeface="微軟正黑體" pitchFamily="34" charset="-120"/>
                        </a:rPr>
                        <a:t>矽谷計畫執行中心</a:t>
                      </a:r>
                      <a:endParaRPr lang="en-US" altLang="zh-TW" sz="1600" b="0" kern="1200" dirty="0" smtClean="0">
                        <a:solidFill>
                          <a:schemeClr val="tx1"/>
                        </a:solidFill>
                        <a:latin typeface="微軟正黑體" pitchFamily="34" charset="-120"/>
                        <a:ea typeface="微軟正黑體"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kern="1200" dirty="0" smtClean="0">
                          <a:solidFill>
                            <a:schemeClr val="tx1"/>
                          </a:solidFill>
                          <a:latin typeface="微軟正黑體" pitchFamily="34" charset="-120"/>
                          <a:ea typeface="微軟正黑體" pitchFamily="34" charset="-120"/>
                          <a:cs typeface="Times New Roman" pitchFamily="18" charset="0"/>
                        </a:rPr>
                        <a:t>邱俊榮 執行長</a:t>
                      </a:r>
                      <a:endParaRPr lang="zh-TW" altLang="en-US" sz="1600" b="0" kern="1200" dirty="0">
                        <a:solidFill>
                          <a:schemeClr val="tx1"/>
                        </a:solidFill>
                        <a:latin typeface="微軟正黑體" pitchFamily="34" charset="-120"/>
                        <a:ea typeface="微軟正黑體" pitchFamily="34" charset="-120"/>
                        <a:cs typeface="Times New Roman" pitchFamily="18" charset="0"/>
                      </a:endParaRPr>
                    </a:p>
                  </a:txBody>
                  <a:tcPr anchor="ctr"/>
                </a:tc>
              </a:tr>
              <a:tr h="3331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0" dirty="0" smtClean="0">
                          <a:solidFill>
                            <a:schemeClr val="tx1"/>
                          </a:solidFill>
                          <a:latin typeface="微軟正黑體" pitchFamily="34" charset="-120"/>
                          <a:ea typeface="微軟正黑體" pitchFamily="34" charset="-120"/>
                          <a:cs typeface="Times New Roman" pitchFamily="18" charset="0"/>
                        </a:rPr>
                        <a:t>10:20-10:30</a:t>
                      </a:r>
                      <a:endParaRPr lang="zh-TW" altLang="en-US" sz="1600" b="0" dirty="0">
                        <a:solidFill>
                          <a:schemeClr val="tx1"/>
                        </a:solidFill>
                        <a:latin typeface="微軟正黑體" pitchFamily="34" charset="-120"/>
                        <a:ea typeface="微軟正黑體" pitchFamily="34" charset="-120"/>
                        <a:cs typeface="Times New Roman"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smtClean="0">
                          <a:solidFill>
                            <a:schemeClr val="tx1"/>
                          </a:solidFill>
                          <a:latin typeface="微軟正黑體" pitchFamily="34" charset="-120"/>
                          <a:ea typeface="微軟正黑體" pitchFamily="34" charset="-120"/>
                          <a:cs typeface="Times New Roman" pitchFamily="18" charset="0"/>
                        </a:rPr>
                        <a:t>合影</a:t>
                      </a:r>
                      <a:r>
                        <a:rPr lang="en-US" altLang="zh-TW" sz="1600" b="0" dirty="0" smtClean="0">
                          <a:solidFill>
                            <a:schemeClr val="tx1"/>
                          </a:solidFill>
                          <a:latin typeface="微軟正黑體" pitchFamily="34" charset="-120"/>
                          <a:ea typeface="微軟正黑體" pitchFamily="34" charset="-120"/>
                          <a:cs typeface="Times New Roman" pitchFamily="18" charset="0"/>
                        </a:rPr>
                        <a:t>&amp;</a:t>
                      </a:r>
                      <a:r>
                        <a:rPr lang="zh-TW" altLang="en-US" sz="1600" b="0" dirty="0" smtClean="0">
                          <a:solidFill>
                            <a:schemeClr val="tx1"/>
                          </a:solidFill>
                          <a:latin typeface="微軟正黑體" panose="020B0604030504040204" pitchFamily="34" charset="-120"/>
                          <a:ea typeface="微軟正黑體" panose="020B0604030504040204" pitchFamily="34" charset="-120"/>
                        </a:rPr>
                        <a:t>休息</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nchor="ctr"/>
                </a:tc>
                <a:tc>
                  <a:txBody>
                    <a:bodyPr/>
                    <a:lstStyle/>
                    <a:p>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nchor="ctr"/>
                </a:tc>
              </a:tr>
              <a:tr h="5754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0" kern="1200" dirty="0" smtClean="0">
                          <a:solidFill>
                            <a:schemeClr val="tx1"/>
                          </a:solidFill>
                          <a:latin typeface="微軟正黑體" pitchFamily="34" charset="-120"/>
                          <a:ea typeface="微軟正黑體" pitchFamily="34" charset="-120"/>
                          <a:cs typeface="Times New Roman" pitchFamily="18" charset="0"/>
                        </a:rPr>
                        <a:t>10:30-11:00</a:t>
                      </a:r>
                      <a:endParaRPr lang="zh-TW" altLang="en-US" sz="1600" b="0" kern="1200" dirty="0" smtClean="0">
                        <a:solidFill>
                          <a:schemeClr val="tx1"/>
                        </a:solidFill>
                        <a:latin typeface="微軟正黑體" pitchFamily="34" charset="-120"/>
                        <a:ea typeface="微軟正黑體" pitchFamily="34" charset="-120"/>
                        <a:cs typeface="Times New Roman"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微軟正黑體" panose="020B0604030504040204" pitchFamily="34" charset="-120"/>
                          <a:ea typeface="微軟正黑體" panose="020B0604030504040204" pitchFamily="34" charset="-120"/>
                        </a:rPr>
                        <a:t>討論案一</a:t>
                      </a:r>
                      <a:r>
                        <a:rPr lang="en-US" altLang="zh-TW" sz="1600" dirty="0" smtClean="0">
                          <a:latin typeface="微軟正黑體" panose="020B0604030504040204" pitchFamily="34" charset="-120"/>
                          <a:ea typeface="微軟正黑體" panose="020B0604030504040204" pitchFamily="34" charset="-120"/>
                        </a:rPr>
                        <a:t>:</a:t>
                      </a:r>
                      <a:r>
                        <a:rPr lang="zh-TW" altLang="en-US" sz="1600" dirty="0" smtClean="0">
                          <a:latin typeface="微軟正黑體" panose="020B0604030504040204" pitchFamily="34" charset="-120"/>
                          <a:ea typeface="微軟正黑體" panose="020B0604030504040204" pitchFamily="34" charset="-120"/>
                        </a:rPr>
                        <a:t>如何吸引矽谷及亞洲創投、人才、技術深化與台灣企業之合作環境建設 </a:t>
                      </a:r>
                      <a:endParaRPr lang="en-US" altLang="zh-TW" sz="1600" b="0" dirty="0" smtClean="0">
                        <a:solidFill>
                          <a:schemeClr val="tx1"/>
                        </a:solidFill>
                        <a:latin typeface="微軟正黑體" pitchFamily="34" charset="-120"/>
                        <a:ea typeface="微軟正黑體" pitchFamily="34" charset="-12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600" b="0" kern="1200" dirty="0" smtClean="0">
                          <a:solidFill>
                            <a:schemeClr val="tx1"/>
                          </a:solidFill>
                          <a:latin typeface="微軟正黑體" pitchFamily="34" charset="-120"/>
                          <a:ea typeface="微軟正黑體" pitchFamily="34" charset="-120"/>
                          <a:cs typeface="Times New Roman" pitchFamily="18" charset="0"/>
                        </a:rPr>
                        <a:t>(</a:t>
                      </a:r>
                      <a:r>
                        <a:rPr lang="zh-TW" altLang="en-US" sz="1600" b="0" kern="1200" dirty="0" smtClean="0">
                          <a:solidFill>
                            <a:schemeClr val="tx1"/>
                          </a:solidFill>
                          <a:latin typeface="微軟正黑體" pitchFamily="34" charset="-120"/>
                          <a:ea typeface="微軟正黑體" pitchFamily="34" charset="-120"/>
                          <a:cs typeface="Times New Roman" pitchFamily="18" charset="0"/>
                        </a:rPr>
                        <a:t>簡報</a:t>
                      </a:r>
                      <a:r>
                        <a:rPr lang="en-US" altLang="zh-TW" sz="1600" b="0" kern="1200" dirty="0" smtClean="0">
                          <a:solidFill>
                            <a:schemeClr val="tx1"/>
                          </a:solidFill>
                          <a:latin typeface="微軟正黑體" pitchFamily="34" charset="-120"/>
                          <a:ea typeface="微軟正黑體" pitchFamily="34" charset="-120"/>
                          <a:cs typeface="Times New Roman" pitchFamily="18" charset="0"/>
                        </a:rPr>
                        <a:t>10</a:t>
                      </a:r>
                      <a:r>
                        <a:rPr lang="zh-TW" altLang="en-US" sz="1600" b="0" dirty="0" smtClean="0">
                          <a:solidFill>
                            <a:schemeClr val="tx1"/>
                          </a:solidFill>
                          <a:latin typeface="微軟正黑體" pitchFamily="34" charset="-120"/>
                          <a:ea typeface="微軟正黑體" pitchFamily="34" charset="-120"/>
                          <a:cs typeface="Times New Roman" pitchFamily="18" charset="0"/>
                        </a:rPr>
                        <a:t>分鐘</a:t>
                      </a:r>
                      <a:r>
                        <a:rPr lang="en-US" altLang="zh-TW" sz="1600" b="0" dirty="0" smtClean="0">
                          <a:solidFill>
                            <a:schemeClr val="tx1"/>
                          </a:solidFill>
                          <a:latin typeface="微軟正黑體" pitchFamily="34" charset="-120"/>
                          <a:ea typeface="微軟正黑體" pitchFamily="34" charset="-120"/>
                          <a:cs typeface="Times New Roman" pitchFamily="18" charset="0"/>
                        </a:rPr>
                        <a:t>;</a:t>
                      </a:r>
                      <a:r>
                        <a:rPr lang="zh-TW" altLang="en-US" sz="1600" b="0" dirty="0" smtClean="0">
                          <a:solidFill>
                            <a:schemeClr val="tx1"/>
                          </a:solidFill>
                          <a:latin typeface="微軟正黑體" pitchFamily="34" charset="-120"/>
                          <a:ea typeface="微軟正黑體" pitchFamily="34" charset="-120"/>
                          <a:cs typeface="Times New Roman" pitchFamily="18" charset="0"/>
                        </a:rPr>
                        <a:t>意見交流</a:t>
                      </a:r>
                      <a:r>
                        <a:rPr lang="en-US" altLang="zh-TW" sz="1600" b="0" dirty="0" smtClean="0">
                          <a:solidFill>
                            <a:schemeClr val="tx1"/>
                          </a:solidFill>
                          <a:latin typeface="微軟正黑體" pitchFamily="34" charset="-120"/>
                          <a:ea typeface="微軟正黑體" pitchFamily="34" charset="-120"/>
                          <a:cs typeface="Times New Roman" pitchFamily="18" charset="0"/>
                        </a:rPr>
                        <a:t>20</a:t>
                      </a:r>
                      <a:r>
                        <a:rPr lang="zh-TW" altLang="en-US" sz="1600" b="0" dirty="0" smtClean="0">
                          <a:solidFill>
                            <a:schemeClr val="tx1"/>
                          </a:solidFill>
                          <a:latin typeface="微軟正黑體" pitchFamily="34" charset="-120"/>
                          <a:ea typeface="微軟正黑體" pitchFamily="34" charset="-120"/>
                          <a:cs typeface="Times New Roman" pitchFamily="18" charset="0"/>
                        </a:rPr>
                        <a:t>分鐘</a:t>
                      </a:r>
                      <a:r>
                        <a:rPr lang="en-US" altLang="zh-TW" sz="1600" b="0" dirty="0" smtClean="0">
                          <a:solidFill>
                            <a:schemeClr val="tx1"/>
                          </a:solidFill>
                          <a:latin typeface="微軟正黑體" pitchFamily="34" charset="-120"/>
                          <a:ea typeface="微軟正黑體" pitchFamily="34" charset="-120"/>
                          <a:cs typeface="Times New Roman" pitchFamily="18" charset="0"/>
                        </a:rPr>
                        <a:t>)</a:t>
                      </a:r>
                      <a:endParaRPr lang="zh-TW" altLang="en-US" sz="1600" b="0" kern="1200" dirty="0" smtClean="0">
                        <a:solidFill>
                          <a:schemeClr val="tx1"/>
                        </a:solidFill>
                        <a:latin typeface="微軟正黑體" pitchFamily="34" charset="-120"/>
                        <a:ea typeface="微軟正黑體" pitchFamily="34" charset="-120"/>
                        <a:cs typeface="Times New Roman"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kern="1200" dirty="0" smtClean="0">
                          <a:solidFill>
                            <a:schemeClr val="tx1"/>
                          </a:solidFill>
                          <a:latin typeface="微軟正黑體" pitchFamily="34" charset="-120"/>
                          <a:ea typeface="微軟正黑體" pitchFamily="34" charset="-120"/>
                        </a:rPr>
                        <a:t>亞洲</a:t>
                      </a:r>
                      <a:r>
                        <a:rPr lang="en-US" altLang="zh-TW" sz="1600" b="0" kern="1200" dirty="0" smtClean="0">
                          <a:solidFill>
                            <a:schemeClr val="tx1"/>
                          </a:solidFill>
                          <a:latin typeface="微軟正黑體" pitchFamily="34" charset="-120"/>
                          <a:ea typeface="微軟正黑體" pitchFamily="34" charset="-120"/>
                        </a:rPr>
                        <a:t>‧</a:t>
                      </a:r>
                      <a:r>
                        <a:rPr lang="zh-TW" altLang="en-US" sz="1600" b="0" kern="1200" dirty="0" smtClean="0">
                          <a:solidFill>
                            <a:schemeClr val="tx1"/>
                          </a:solidFill>
                          <a:latin typeface="微軟正黑體" pitchFamily="34" charset="-120"/>
                          <a:ea typeface="微軟正黑體" pitchFamily="34" charset="-120"/>
                        </a:rPr>
                        <a:t>矽谷計畫執行中心</a:t>
                      </a:r>
                      <a:endParaRPr lang="en-US" altLang="zh-TW" sz="1600" b="0" kern="1200" dirty="0" smtClean="0">
                        <a:solidFill>
                          <a:schemeClr val="tx1"/>
                        </a:solidFill>
                        <a:latin typeface="微軟正黑體" pitchFamily="34" charset="-120"/>
                        <a:ea typeface="微軟正黑體"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600" b="0" dirty="0" smtClean="0">
                        <a:solidFill>
                          <a:schemeClr val="tx1"/>
                        </a:solidFill>
                        <a:latin typeface="微軟正黑體" pitchFamily="34" charset="-120"/>
                        <a:ea typeface="微軟正黑體" pitchFamily="34" charset="-120"/>
                        <a:cs typeface="Times New Roman" pitchFamily="18" charset="0"/>
                      </a:endParaRPr>
                    </a:p>
                  </a:txBody>
                  <a:tcPr anchor="ctr"/>
                </a:tc>
              </a:tr>
              <a:tr h="5754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0" kern="1200" dirty="0" smtClean="0">
                          <a:solidFill>
                            <a:schemeClr val="tx1"/>
                          </a:solidFill>
                          <a:latin typeface="微軟正黑體" pitchFamily="34" charset="-120"/>
                          <a:ea typeface="微軟正黑體" pitchFamily="34" charset="-120"/>
                          <a:cs typeface="Times New Roman" pitchFamily="18" charset="0"/>
                        </a:rPr>
                        <a:t>11:00-11:25</a:t>
                      </a:r>
                      <a:endParaRPr lang="zh-TW" altLang="en-US" sz="1600" b="0" kern="1200" dirty="0" smtClean="0">
                        <a:solidFill>
                          <a:schemeClr val="tx1"/>
                        </a:solidFill>
                        <a:latin typeface="微軟正黑體" pitchFamily="34" charset="-120"/>
                        <a:ea typeface="微軟正黑體" pitchFamily="34" charset="-120"/>
                        <a:cs typeface="Times New Roman"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微軟正黑體" panose="020B0604030504040204" pitchFamily="34" charset="-120"/>
                          <a:ea typeface="微軟正黑體" panose="020B0604030504040204" pitchFamily="34" charset="-120"/>
                        </a:rPr>
                        <a:t>趙式隆</a:t>
                      </a:r>
                      <a:r>
                        <a:rPr lang="zh-TW" altLang="en-US" sz="1600" b="0" dirty="0" smtClean="0">
                          <a:solidFill>
                            <a:schemeClr val="tx1"/>
                          </a:solidFill>
                          <a:latin typeface="微軟正黑體" pitchFamily="34" charset="-120"/>
                          <a:ea typeface="微軟正黑體" pitchFamily="34" charset="-120"/>
                          <a:cs typeface="Times New Roman" pitchFamily="18" charset="0"/>
                        </a:rPr>
                        <a:t>委員分享</a:t>
                      </a:r>
                      <a:r>
                        <a:rPr lang="en-US" altLang="zh-TW" sz="1600" b="0" dirty="0" smtClean="0">
                          <a:solidFill>
                            <a:schemeClr val="tx1"/>
                          </a:solidFill>
                          <a:latin typeface="微軟正黑體" pitchFamily="34" charset="-120"/>
                          <a:ea typeface="微軟正黑體" pitchFamily="34" charset="-120"/>
                          <a:cs typeface="Times New Roman" pitchFamily="18" charset="0"/>
                        </a:rPr>
                        <a:t>:</a:t>
                      </a:r>
                      <a:r>
                        <a:rPr lang="zh-TW" altLang="en-US" sz="1600" dirty="0" smtClean="0">
                          <a:latin typeface="微軟正黑體" panose="020B0604030504040204" pitchFamily="34" charset="-120"/>
                          <a:ea typeface="微軟正黑體" panose="020B0604030504040204" pitchFamily="34" charset="-120"/>
                        </a:rPr>
                        <a:t>人工智慧產業的基礎環境建設 </a:t>
                      </a:r>
                      <a:endParaRPr lang="en-US" altLang="zh-TW" sz="1600" b="0" dirty="0" smtClean="0">
                        <a:solidFill>
                          <a:schemeClr val="tx1"/>
                        </a:solidFill>
                        <a:latin typeface="微軟正黑體" pitchFamily="34" charset="-120"/>
                        <a:ea typeface="微軟正黑體" pitchFamily="34" charset="-12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600" b="0" kern="1200" dirty="0" smtClean="0">
                          <a:solidFill>
                            <a:schemeClr val="tx1"/>
                          </a:solidFill>
                          <a:latin typeface="微軟正黑體" pitchFamily="34" charset="-120"/>
                          <a:ea typeface="微軟正黑體" pitchFamily="34" charset="-120"/>
                          <a:cs typeface="Times New Roman" pitchFamily="18" charset="0"/>
                        </a:rPr>
                        <a:t>(</a:t>
                      </a:r>
                      <a:r>
                        <a:rPr lang="zh-TW" altLang="en-US" sz="1600" b="0" kern="1200" dirty="0" smtClean="0">
                          <a:solidFill>
                            <a:schemeClr val="tx1"/>
                          </a:solidFill>
                          <a:latin typeface="微軟正黑體" pitchFamily="34" charset="-120"/>
                          <a:ea typeface="微軟正黑體" pitchFamily="34" charset="-120"/>
                          <a:cs typeface="Times New Roman" pitchFamily="18" charset="0"/>
                        </a:rPr>
                        <a:t>簡報</a:t>
                      </a:r>
                      <a:r>
                        <a:rPr lang="en-US" altLang="zh-TW" sz="1600" b="0" kern="1200" dirty="0" smtClean="0">
                          <a:solidFill>
                            <a:schemeClr val="tx1"/>
                          </a:solidFill>
                          <a:latin typeface="微軟正黑體" pitchFamily="34" charset="-120"/>
                          <a:ea typeface="微軟正黑體" pitchFamily="34" charset="-120"/>
                          <a:cs typeface="Times New Roman" pitchFamily="18" charset="0"/>
                        </a:rPr>
                        <a:t>15</a:t>
                      </a:r>
                      <a:r>
                        <a:rPr lang="zh-TW" altLang="en-US" sz="1600" b="0" dirty="0" smtClean="0">
                          <a:solidFill>
                            <a:schemeClr val="tx1"/>
                          </a:solidFill>
                          <a:latin typeface="微軟正黑體" pitchFamily="34" charset="-120"/>
                          <a:ea typeface="微軟正黑體" pitchFamily="34" charset="-120"/>
                          <a:cs typeface="Times New Roman" pitchFamily="18" charset="0"/>
                        </a:rPr>
                        <a:t>分鐘</a:t>
                      </a:r>
                      <a:r>
                        <a:rPr lang="en-US" altLang="zh-TW" sz="1600" b="0" dirty="0" smtClean="0">
                          <a:solidFill>
                            <a:schemeClr val="tx1"/>
                          </a:solidFill>
                          <a:latin typeface="微軟正黑體" pitchFamily="34" charset="-120"/>
                          <a:ea typeface="微軟正黑體" pitchFamily="34" charset="-120"/>
                          <a:cs typeface="Times New Roman" pitchFamily="18" charset="0"/>
                        </a:rPr>
                        <a:t>;</a:t>
                      </a:r>
                      <a:r>
                        <a:rPr lang="zh-TW" altLang="en-US" sz="1600" b="0" dirty="0" smtClean="0">
                          <a:solidFill>
                            <a:schemeClr val="tx1"/>
                          </a:solidFill>
                          <a:latin typeface="微軟正黑體" pitchFamily="34" charset="-120"/>
                          <a:ea typeface="微軟正黑體" pitchFamily="34" charset="-120"/>
                          <a:cs typeface="Times New Roman" pitchFamily="18" charset="0"/>
                        </a:rPr>
                        <a:t>意見交流</a:t>
                      </a:r>
                      <a:r>
                        <a:rPr lang="en-US" altLang="zh-TW" sz="1600" b="0" dirty="0" smtClean="0">
                          <a:solidFill>
                            <a:schemeClr val="tx1"/>
                          </a:solidFill>
                          <a:latin typeface="微軟正黑體" pitchFamily="34" charset="-120"/>
                          <a:ea typeface="微軟正黑體" pitchFamily="34" charset="-120"/>
                          <a:cs typeface="Times New Roman" pitchFamily="18" charset="0"/>
                        </a:rPr>
                        <a:t>10</a:t>
                      </a:r>
                      <a:r>
                        <a:rPr lang="zh-TW" altLang="en-US" sz="1600" b="0" dirty="0" smtClean="0">
                          <a:solidFill>
                            <a:schemeClr val="tx1"/>
                          </a:solidFill>
                          <a:latin typeface="微軟正黑體" pitchFamily="34" charset="-120"/>
                          <a:ea typeface="微軟正黑體" pitchFamily="34" charset="-120"/>
                          <a:cs typeface="Times New Roman" pitchFamily="18" charset="0"/>
                        </a:rPr>
                        <a:t>分鐘</a:t>
                      </a:r>
                      <a:r>
                        <a:rPr lang="en-US" altLang="zh-TW" sz="1600" b="0" dirty="0" smtClean="0">
                          <a:solidFill>
                            <a:schemeClr val="tx1"/>
                          </a:solidFill>
                          <a:latin typeface="微軟正黑體" pitchFamily="34" charset="-120"/>
                          <a:ea typeface="微軟正黑體" pitchFamily="34" charset="-120"/>
                          <a:cs typeface="Times New Roman" pitchFamily="18" charset="0"/>
                        </a:rPr>
                        <a:t>)</a:t>
                      </a:r>
                      <a:endParaRPr lang="zh-TW" altLang="en-US" sz="1600" b="0" kern="1200" dirty="0" smtClean="0">
                        <a:solidFill>
                          <a:schemeClr val="tx1"/>
                        </a:solidFill>
                        <a:latin typeface="微軟正黑體" pitchFamily="34" charset="-120"/>
                        <a:ea typeface="微軟正黑體" pitchFamily="34" charset="-120"/>
                        <a:cs typeface="Times New Roman"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kern="1200" dirty="0" smtClean="0">
                          <a:solidFill>
                            <a:schemeClr val="tx1"/>
                          </a:solidFill>
                          <a:latin typeface="微軟正黑體" pitchFamily="34" charset="-120"/>
                          <a:ea typeface="微軟正黑體" pitchFamily="34" charset="-120"/>
                        </a:rPr>
                        <a:t>亞洲</a:t>
                      </a:r>
                      <a:r>
                        <a:rPr lang="en-US" altLang="zh-TW" sz="1600" b="0" kern="1200" dirty="0" smtClean="0">
                          <a:solidFill>
                            <a:schemeClr val="tx1"/>
                          </a:solidFill>
                          <a:latin typeface="微軟正黑體" pitchFamily="34" charset="-120"/>
                          <a:ea typeface="微軟正黑體" pitchFamily="34" charset="-120"/>
                        </a:rPr>
                        <a:t>‧</a:t>
                      </a:r>
                      <a:r>
                        <a:rPr lang="zh-TW" altLang="en-US" sz="1600" b="0" kern="1200" dirty="0" smtClean="0">
                          <a:solidFill>
                            <a:schemeClr val="tx1"/>
                          </a:solidFill>
                          <a:latin typeface="微軟正黑體" pitchFamily="34" charset="-120"/>
                          <a:ea typeface="微軟正黑體" pitchFamily="34" charset="-120"/>
                        </a:rPr>
                        <a:t>矽谷計畫民諮會</a:t>
                      </a:r>
                      <a:endParaRPr lang="en-US" altLang="zh-TW" sz="1600" b="0" kern="1200" dirty="0" smtClean="0">
                        <a:solidFill>
                          <a:schemeClr val="tx1"/>
                        </a:solidFill>
                        <a:latin typeface="微軟正黑體" pitchFamily="34" charset="-120"/>
                        <a:ea typeface="微軟正黑體"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微軟正黑體" panose="020B0604030504040204" pitchFamily="34" charset="-120"/>
                          <a:ea typeface="微軟正黑體" panose="020B0604030504040204" pitchFamily="34" charset="-120"/>
                        </a:rPr>
                        <a:t>趙式隆</a:t>
                      </a:r>
                      <a:r>
                        <a:rPr lang="zh-TW" altLang="en-US" sz="1600" b="0" dirty="0" smtClean="0">
                          <a:solidFill>
                            <a:schemeClr val="tx1"/>
                          </a:solidFill>
                          <a:latin typeface="微軟正黑體" pitchFamily="34" charset="-120"/>
                          <a:ea typeface="微軟正黑體" pitchFamily="34" charset="-120"/>
                          <a:cs typeface="Times New Roman" pitchFamily="18" charset="0"/>
                        </a:rPr>
                        <a:t>委員</a:t>
                      </a:r>
                      <a:endParaRPr lang="en-US" altLang="zh-TW" sz="1600" b="0" dirty="0" smtClean="0">
                        <a:solidFill>
                          <a:schemeClr val="tx1"/>
                        </a:solidFill>
                        <a:latin typeface="微軟正黑體" pitchFamily="34" charset="-120"/>
                        <a:ea typeface="微軟正黑體" pitchFamily="34" charset="-120"/>
                        <a:cs typeface="Times New Roman" pitchFamily="18" charset="0"/>
                      </a:endParaRPr>
                    </a:p>
                  </a:txBody>
                  <a:tcPr anchor="ctr"/>
                </a:tc>
              </a:tr>
              <a:tr h="4977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0" kern="1200" smtClean="0">
                          <a:solidFill>
                            <a:schemeClr val="tx1"/>
                          </a:solidFill>
                          <a:latin typeface="微軟正黑體" pitchFamily="34" charset="-120"/>
                          <a:ea typeface="微軟正黑體" pitchFamily="34" charset="-120"/>
                          <a:cs typeface="Times New Roman" pitchFamily="18" charset="0"/>
                        </a:rPr>
                        <a:t>11:25-11:50</a:t>
                      </a:r>
                      <a:endParaRPr lang="zh-TW" altLang="en-US" sz="1600" b="0" kern="1200" dirty="0" smtClean="0">
                        <a:solidFill>
                          <a:schemeClr val="tx1"/>
                        </a:solidFill>
                        <a:latin typeface="微軟正黑體" pitchFamily="34" charset="-120"/>
                        <a:ea typeface="微軟正黑體" pitchFamily="34" charset="-120"/>
                        <a:cs typeface="Times New Roman"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smtClean="0">
                          <a:solidFill>
                            <a:schemeClr val="tx1"/>
                          </a:solidFill>
                          <a:latin typeface="微軟正黑體" pitchFamily="34" charset="-120"/>
                          <a:ea typeface="微軟正黑體" pitchFamily="34" charset="-120"/>
                          <a:cs typeface="Times New Roman" pitchFamily="18" charset="0"/>
                        </a:rPr>
                        <a:t>其他委員建言</a:t>
                      </a:r>
                      <a:r>
                        <a:rPr lang="en-US" altLang="zh-TW" sz="1600" b="0" dirty="0" smtClean="0">
                          <a:solidFill>
                            <a:schemeClr val="tx1"/>
                          </a:solidFill>
                          <a:latin typeface="微軟正黑體" pitchFamily="34" charset="-120"/>
                          <a:ea typeface="微軟正黑體" pitchFamily="34" charset="-120"/>
                          <a:cs typeface="Times New Roman" pitchFamily="18" charset="0"/>
                        </a:rPr>
                        <a:t>&amp;</a:t>
                      </a:r>
                      <a:r>
                        <a:rPr lang="zh-TW" altLang="en-US" sz="1600" b="0" dirty="0" smtClean="0">
                          <a:solidFill>
                            <a:schemeClr val="tx1"/>
                          </a:solidFill>
                          <a:latin typeface="微軟正黑體" pitchFamily="34" charset="-120"/>
                          <a:ea typeface="微軟正黑體" pitchFamily="34" charset="-120"/>
                          <a:cs typeface="Times New Roman" pitchFamily="18" charset="0"/>
                        </a:rPr>
                        <a:t>臨時動議</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600" b="0" dirty="0" smtClean="0">
                        <a:solidFill>
                          <a:schemeClr val="tx1"/>
                        </a:solidFill>
                        <a:latin typeface="微軟正黑體" pitchFamily="34" charset="-120"/>
                        <a:ea typeface="微軟正黑體" pitchFamily="34" charset="-120"/>
                        <a:cs typeface="Times New Roman" pitchFamily="18" charset="0"/>
                      </a:endParaRPr>
                    </a:p>
                  </a:txBody>
                  <a:tcPr anchor="ctr"/>
                </a:tc>
              </a:tr>
              <a:tr h="4977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0" kern="1200" dirty="0" smtClean="0">
                          <a:solidFill>
                            <a:schemeClr val="tx1"/>
                          </a:solidFill>
                          <a:latin typeface="微軟正黑體" pitchFamily="34" charset="-120"/>
                          <a:ea typeface="微軟正黑體" pitchFamily="34" charset="-120"/>
                          <a:cs typeface="Times New Roman" pitchFamily="18" charset="0"/>
                        </a:rPr>
                        <a:t>11:50-12:00</a:t>
                      </a:r>
                      <a:endParaRPr lang="zh-TW" altLang="en-US" sz="1600" b="0" kern="1200" dirty="0" smtClean="0">
                        <a:solidFill>
                          <a:schemeClr val="tx1"/>
                        </a:solidFill>
                        <a:latin typeface="微軟正黑體" pitchFamily="34" charset="-120"/>
                        <a:ea typeface="微軟正黑體" pitchFamily="34" charset="-120"/>
                        <a:cs typeface="Times New Roman"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smtClean="0">
                          <a:solidFill>
                            <a:schemeClr val="tx1"/>
                          </a:solidFill>
                          <a:latin typeface="微軟正黑體" pitchFamily="34" charset="-120"/>
                          <a:ea typeface="微軟正黑體" pitchFamily="34" charset="-120"/>
                          <a:cs typeface="Times New Roman" pitchFamily="18" charset="0"/>
                        </a:rPr>
                        <a:t>結語</a:t>
                      </a:r>
                      <a:r>
                        <a:rPr lang="en-US" altLang="zh-TW" sz="1600" b="0" dirty="0" smtClean="0">
                          <a:solidFill>
                            <a:schemeClr val="tx1"/>
                          </a:solidFill>
                          <a:latin typeface="微軟正黑體" pitchFamily="34" charset="-120"/>
                          <a:ea typeface="微軟正黑體" pitchFamily="34" charset="-120"/>
                          <a:cs typeface="Times New Roman" pitchFamily="18" charset="0"/>
                        </a:rPr>
                        <a:t>&amp;</a:t>
                      </a:r>
                      <a:r>
                        <a:rPr lang="zh-TW" altLang="en-US" sz="1600" b="0" dirty="0" smtClean="0">
                          <a:solidFill>
                            <a:schemeClr val="tx1"/>
                          </a:solidFill>
                          <a:latin typeface="微軟正黑體" pitchFamily="34" charset="-120"/>
                          <a:ea typeface="微軟正黑體" pitchFamily="34" charset="-120"/>
                          <a:cs typeface="Times New Roman" pitchFamily="18" charset="0"/>
                        </a:rPr>
                        <a:t>散會 </a:t>
                      </a:r>
                      <a:r>
                        <a:rPr lang="en-US" altLang="zh-TW" sz="1600" b="0" dirty="0" smtClean="0">
                          <a:solidFill>
                            <a:schemeClr val="tx1"/>
                          </a:solidFill>
                          <a:latin typeface="微軟正黑體" pitchFamily="34" charset="-120"/>
                          <a:ea typeface="微軟正黑體" pitchFamily="34" charset="-120"/>
                          <a:cs typeface="Times New Roman" pitchFamily="18" charset="0"/>
                        </a:rPr>
                        <a:t>(</a:t>
                      </a:r>
                      <a:r>
                        <a:rPr lang="zh-TW" altLang="en-US" sz="1600" b="0" dirty="0" smtClean="0">
                          <a:solidFill>
                            <a:schemeClr val="tx1"/>
                          </a:solidFill>
                          <a:latin typeface="微軟正黑體" pitchFamily="34" charset="-120"/>
                          <a:ea typeface="微軟正黑體" pitchFamily="34" charset="-120"/>
                          <a:cs typeface="Times New Roman" pitchFamily="18" charset="0"/>
                        </a:rPr>
                        <a:t>敬備午宴</a:t>
                      </a:r>
                      <a:r>
                        <a:rPr lang="en-US" altLang="zh-TW" sz="1600" b="0" dirty="0" smtClean="0">
                          <a:solidFill>
                            <a:schemeClr val="tx1"/>
                          </a:solidFill>
                          <a:latin typeface="微軟正黑體" pitchFamily="34" charset="-120"/>
                          <a:ea typeface="微軟正黑體" pitchFamily="34" charset="-120"/>
                          <a:cs typeface="Times New Roman" pitchFamily="18" charset="0"/>
                        </a:rPr>
                        <a:t>)</a:t>
                      </a:r>
                      <a:endParaRPr lang="zh-TW" altLang="en-US" sz="1600" b="0" dirty="0" smtClean="0">
                        <a:solidFill>
                          <a:schemeClr val="tx1"/>
                        </a:solidFill>
                        <a:latin typeface="微軟正黑體" pitchFamily="34" charset="-120"/>
                        <a:ea typeface="微軟正黑體" pitchFamily="34" charset="-120"/>
                        <a:cs typeface="Times New Roman"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smtClean="0">
                          <a:solidFill>
                            <a:schemeClr val="tx1"/>
                          </a:solidFill>
                          <a:latin typeface="微軟正黑體" pitchFamily="34" charset="-120"/>
                          <a:ea typeface="微軟正黑體" pitchFamily="34" charset="-120"/>
                          <a:cs typeface="Times New Roman" pitchFamily="18" charset="0"/>
                        </a:rPr>
                        <a:t>主席</a:t>
                      </a:r>
                      <a:r>
                        <a:rPr lang="en-US" altLang="zh-TW" sz="1600" b="0" dirty="0" smtClean="0">
                          <a:solidFill>
                            <a:schemeClr val="tx1"/>
                          </a:solidFill>
                          <a:latin typeface="微軟正黑體" pitchFamily="34" charset="-120"/>
                          <a:ea typeface="微軟正黑體" pitchFamily="34" charset="-120"/>
                          <a:cs typeface="Times New Roman" pitchFamily="18" charset="0"/>
                        </a:rPr>
                        <a:t>/</a:t>
                      </a:r>
                      <a:r>
                        <a:rPr lang="zh-TW" altLang="en-US" sz="1600" b="0" dirty="0" smtClean="0">
                          <a:solidFill>
                            <a:schemeClr val="tx1"/>
                          </a:solidFill>
                          <a:latin typeface="微軟正黑體" pitchFamily="34" charset="-120"/>
                          <a:ea typeface="微軟正黑體" pitchFamily="34" charset="-120"/>
                          <a:cs typeface="Times New Roman" pitchFamily="18" charset="0"/>
                        </a:rPr>
                        <a:t>共同召集人</a:t>
                      </a:r>
                    </a:p>
                  </a:txBody>
                  <a:tcPr anchor="ctr"/>
                </a:tc>
              </a:tr>
            </a:tbl>
          </a:graphicData>
        </a:graphic>
      </p:graphicFrame>
      <p:sp>
        <p:nvSpPr>
          <p:cNvPr id="2" name="文字方塊 1"/>
          <p:cNvSpPr txBox="1"/>
          <p:nvPr/>
        </p:nvSpPr>
        <p:spPr>
          <a:xfrm>
            <a:off x="536713" y="1067238"/>
            <a:ext cx="8070574" cy="369332"/>
          </a:xfrm>
          <a:prstGeom prst="rect">
            <a:avLst/>
          </a:prstGeom>
          <a:noFill/>
        </p:spPr>
        <p:txBody>
          <a:bodyPr wrap="square" rtlCol="0">
            <a:spAutoFit/>
          </a:bodyPr>
          <a:lstStyle/>
          <a:p>
            <a:r>
              <a:rPr lang="zh-TW" altLang="en-US" b="1" dirty="0">
                <a:solidFill>
                  <a:prstClr val="black"/>
                </a:solidFill>
                <a:latin typeface="微軟正黑體" panose="020B0604030504040204" pitchFamily="34" charset="-120"/>
                <a:ea typeface="微軟正黑體" panose="020B0604030504040204" pitchFamily="34" charset="-120"/>
              </a:rPr>
              <a:t>時間：</a:t>
            </a:r>
            <a:r>
              <a:rPr lang="en-US" altLang="zh-TW" b="1" dirty="0">
                <a:solidFill>
                  <a:prstClr val="black"/>
                </a:solidFill>
                <a:latin typeface="微軟正黑體" panose="020B0604030504040204" pitchFamily="34" charset="-120"/>
                <a:ea typeface="微軟正黑體" panose="020B0604030504040204" pitchFamily="34" charset="-120"/>
              </a:rPr>
              <a:t>106</a:t>
            </a:r>
            <a:r>
              <a:rPr lang="zh-TW" altLang="en-US" b="1" dirty="0">
                <a:solidFill>
                  <a:prstClr val="black"/>
                </a:solidFill>
                <a:latin typeface="微軟正黑體" panose="020B0604030504040204" pitchFamily="34" charset="-120"/>
                <a:ea typeface="微軟正黑體" panose="020B0604030504040204" pitchFamily="34" charset="-120"/>
              </a:rPr>
              <a:t>年</a:t>
            </a:r>
            <a:r>
              <a:rPr lang="en-US" altLang="zh-TW" b="1" dirty="0">
                <a:solidFill>
                  <a:prstClr val="black"/>
                </a:solidFill>
                <a:latin typeface="微軟正黑體" panose="020B0604030504040204" pitchFamily="34" charset="-120"/>
                <a:ea typeface="微軟正黑體" panose="020B0604030504040204" pitchFamily="34" charset="-120"/>
              </a:rPr>
              <a:t>12</a:t>
            </a:r>
            <a:r>
              <a:rPr lang="zh-TW" altLang="en-US" b="1" dirty="0">
                <a:solidFill>
                  <a:prstClr val="black"/>
                </a:solidFill>
                <a:latin typeface="微軟正黑體" panose="020B0604030504040204" pitchFamily="34" charset="-120"/>
                <a:ea typeface="微軟正黑體" panose="020B0604030504040204" pitchFamily="34" charset="-120"/>
              </a:rPr>
              <a:t>月</a:t>
            </a:r>
            <a:r>
              <a:rPr lang="en-US" altLang="zh-TW" b="1" dirty="0">
                <a:solidFill>
                  <a:prstClr val="black"/>
                </a:solidFill>
                <a:latin typeface="微軟正黑體" panose="020B0604030504040204" pitchFamily="34" charset="-120"/>
                <a:ea typeface="微軟正黑體" panose="020B0604030504040204" pitchFamily="34" charset="-120"/>
              </a:rPr>
              <a:t>29</a:t>
            </a:r>
            <a:r>
              <a:rPr lang="zh-TW" altLang="en-US" b="1" dirty="0">
                <a:solidFill>
                  <a:prstClr val="black"/>
                </a:solidFill>
                <a:latin typeface="微軟正黑體" panose="020B0604030504040204" pitchFamily="34" charset="-120"/>
                <a:ea typeface="微軟正黑體" panose="020B0604030504040204" pitchFamily="34" charset="-120"/>
              </a:rPr>
              <a:t>日</a:t>
            </a:r>
            <a:r>
              <a:rPr lang="en-US" altLang="zh-TW" b="1" dirty="0">
                <a:solidFill>
                  <a:prstClr val="black"/>
                </a:solidFill>
                <a:latin typeface="微軟正黑體" panose="020B0604030504040204" pitchFamily="34" charset="-120"/>
                <a:ea typeface="微軟正黑體" panose="020B0604030504040204" pitchFamily="34" charset="-120"/>
              </a:rPr>
              <a:t>(</a:t>
            </a:r>
            <a:r>
              <a:rPr lang="zh-TW" altLang="en-US" b="1" dirty="0">
                <a:solidFill>
                  <a:prstClr val="black"/>
                </a:solidFill>
                <a:latin typeface="微軟正黑體" panose="020B0604030504040204" pitchFamily="34" charset="-120"/>
                <a:ea typeface="微軟正黑體" panose="020B0604030504040204" pitchFamily="34" charset="-120"/>
              </a:rPr>
              <a:t>五</a:t>
            </a:r>
            <a:r>
              <a:rPr lang="en-US" altLang="zh-TW" b="1" dirty="0">
                <a:solidFill>
                  <a:prstClr val="black"/>
                </a:solidFill>
                <a:latin typeface="微軟正黑體" panose="020B0604030504040204" pitchFamily="34" charset="-120"/>
                <a:ea typeface="微軟正黑體" panose="020B0604030504040204" pitchFamily="34" charset="-120"/>
              </a:rPr>
              <a:t>)</a:t>
            </a:r>
            <a:r>
              <a:rPr lang="zh-TW" altLang="en-US" b="1" dirty="0">
                <a:solidFill>
                  <a:prstClr val="black"/>
                </a:solidFill>
                <a:latin typeface="微軟正黑體" panose="020B0604030504040204" pitchFamily="34" charset="-120"/>
                <a:ea typeface="微軟正黑體" panose="020B0604030504040204" pitchFamily="34" charset="-120"/>
              </a:rPr>
              <a:t>上午</a:t>
            </a:r>
            <a:r>
              <a:rPr lang="en-US" altLang="zh-TW" b="1" dirty="0">
                <a:solidFill>
                  <a:prstClr val="black"/>
                </a:solidFill>
                <a:latin typeface="微軟正黑體" panose="020B0604030504040204" pitchFamily="34" charset="-120"/>
                <a:ea typeface="微軟正黑體" panose="020B0604030504040204" pitchFamily="34" charset="-120"/>
              </a:rPr>
              <a:t>9</a:t>
            </a:r>
            <a:r>
              <a:rPr lang="zh-TW" altLang="en-US" b="1" dirty="0">
                <a:solidFill>
                  <a:prstClr val="black"/>
                </a:solidFill>
                <a:latin typeface="微軟正黑體" panose="020B0604030504040204" pitchFamily="34" charset="-120"/>
                <a:ea typeface="微軟正黑體" panose="020B0604030504040204" pitchFamily="34" charset="-120"/>
              </a:rPr>
              <a:t>時</a:t>
            </a:r>
            <a:r>
              <a:rPr lang="en-US" altLang="zh-TW" b="1" dirty="0">
                <a:solidFill>
                  <a:prstClr val="black"/>
                </a:solidFill>
                <a:latin typeface="微軟正黑體" panose="020B0604030504040204" pitchFamily="34" charset="-120"/>
                <a:ea typeface="微軟正黑體" panose="020B0604030504040204" pitchFamily="34" charset="-120"/>
              </a:rPr>
              <a:t>30</a:t>
            </a:r>
            <a:r>
              <a:rPr lang="zh-TW" altLang="en-US" b="1" dirty="0">
                <a:solidFill>
                  <a:prstClr val="black"/>
                </a:solidFill>
                <a:latin typeface="微軟正黑體" panose="020B0604030504040204" pitchFamily="34" charset="-120"/>
                <a:ea typeface="微軟正黑體" panose="020B0604030504040204" pitchFamily="34" charset="-120"/>
              </a:rPr>
              <a:t>分     地點：國發會寶慶路</a:t>
            </a:r>
            <a:r>
              <a:rPr lang="en-US" altLang="zh-TW" b="1" dirty="0">
                <a:solidFill>
                  <a:prstClr val="black"/>
                </a:solidFill>
                <a:latin typeface="微軟正黑體" panose="020B0604030504040204" pitchFamily="34" charset="-120"/>
                <a:ea typeface="微軟正黑體" panose="020B0604030504040204" pitchFamily="34" charset="-120"/>
              </a:rPr>
              <a:t>3</a:t>
            </a:r>
            <a:r>
              <a:rPr lang="zh-TW" altLang="en-US" b="1" dirty="0">
                <a:solidFill>
                  <a:prstClr val="black"/>
                </a:solidFill>
                <a:latin typeface="微軟正黑體" panose="020B0604030504040204" pitchFamily="34" charset="-120"/>
                <a:ea typeface="微軟正黑體" panose="020B0604030504040204" pitchFamily="34" charset="-120"/>
              </a:rPr>
              <a:t>號</a:t>
            </a:r>
            <a:r>
              <a:rPr lang="en-US" altLang="zh-TW" b="1" dirty="0">
                <a:solidFill>
                  <a:prstClr val="black"/>
                </a:solidFill>
                <a:latin typeface="微軟正黑體" panose="020B0604030504040204" pitchFamily="34" charset="-120"/>
                <a:ea typeface="微軟正黑體" panose="020B0604030504040204" pitchFamily="34" charset="-120"/>
              </a:rPr>
              <a:t>610</a:t>
            </a:r>
            <a:r>
              <a:rPr lang="zh-TW" altLang="en-US" b="1" dirty="0">
                <a:solidFill>
                  <a:prstClr val="black"/>
                </a:solidFill>
                <a:latin typeface="微軟正黑體" panose="020B0604030504040204" pitchFamily="34" charset="-120"/>
                <a:ea typeface="微軟正黑體" panose="020B0604030504040204" pitchFamily="34" charset="-120"/>
              </a:rPr>
              <a:t>會議室</a:t>
            </a:r>
          </a:p>
        </p:txBody>
      </p:sp>
    </p:spTree>
    <p:extLst>
      <p:ext uri="{BB962C8B-B14F-4D97-AF65-F5344CB8AC3E}">
        <p14:creationId xmlns:p14="http://schemas.microsoft.com/office/powerpoint/2010/main" val="3427436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F71B2CC7-3608-41C4-B3ED-B67F6063EFD8}" type="slidenum">
              <a:rPr lang="zh-TW" altLang="en-US" smtClean="0"/>
              <a:t>13</a:t>
            </a:fld>
            <a:endParaRPr lang="zh-TW" altLang="en-US"/>
          </a:p>
        </p:txBody>
      </p:sp>
      <p:sp>
        <p:nvSpPr>
          <p:cNvPr id="3" name="標題 1"/>
          <p:cNvSpPr txBox="1">
            <a:spLocks/>
          </p:cNvSpPr>
          <p:nvPr/>
        </p:nvSpPr>
        <p:spPr>
          <a:xfrm>
            <a:off x="2940783" y="153888"/>
            <a:ext cx="3262433" cy="707886"/>
          </a:xfrm>
          <a:prstGeom prst="rect">
            <a:avLst/>
          </a:prstGeom>
        </p:spPr>
        <p:txBody>
          <a:bodyPr wrap="none" anchor="ctr">
            <a:spAutoFit/>
          </a:bodyPr>
          <a:lstStyle>
            <a:defPPr>
              <a:defRPr lang="zh-TW"/>
            </a:defPPr>
            <a:lvl1pPr algn="ctr">
              <a:lnSpc>
                <a:spcPct val="150000"/>
              </a:lnSpc>
              <a:spcBef>
                <a:spcPct val="0"/>
              </a:spcBef>
              <a:buNone/>
              <a:defRPr sz="4000" b="1">
                <a:solidFill>
                  <a:srgbClr val="006600"/>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defRPr>
            </a:lvl1pPr>
          </a:lstStyle>
          <a:p>
            <a:pPr defTabSz="685800">
              <a:lnSpc>
                <a:spcPct val="100000"/>
              </a:lnSpc>
              <a:spcBef>
                <a:spcPts val="0"/>
              </a:spcBef>
              <a:buClr>
                <a:srgbClr val="677480"/>
              </a:buClr>
              <a:buSzPct val="100000"/>
            </a:pPr>
            <a:r>
              <a:rPr lang="zh-TW" altLang="en-US" dirty="0">
                <a:solidFill>
                  <a:schemeClr val="accent3">
                    <a:lumMod val="75000"/>
                  </a:schemeClr>
                </a:solidFill>
                <a:cs typeface="+mj-cs"/>
              </a:rPr>
              <a:t>委員出席情形</a:t>
            </a:r>
          </a:p>
        </p:txBody>
      </p:sp>
      <p:sp>
        <p:nvSpPr>
          <p:cNvPr id="5" name="矩形 4"/>
          <p:cNvSpPr/>
          <p:nvPr/>
        </p:nvSpPr>
        <p:spPr>
          <a:xfrm>
            <a:off x="5372793" y="1066348"/>
            <a:ext cx="3414657" cy="2585323"/>
          </a:xfrm>
          <a:prstGeom prst="rect">
            <a:avLst/>
          </a:prstGeom>
        </p:spPr>
        <p:txBody>
          <a:bodyPr wrap="square">
            <a:spAutoFit/>
          </a:bodyPr>
          <a:lstStyle/>
          <a:p>
            <a:pPr marL="285750" indent="-285750">
              <a:buFont typeface="Arial" panose="020B0604020202020204" pitchFamily="34" charset="0"/>
              <a:buChar char="•"/>
            </a:pPr>
            <a:r>
              <a:rPr lang="zh-TW" altLang="zh-TW" dirty="0">
                <a:latin typeface="微軟正黑體" panose="020B0604030504040204" pitchFamily="34" charset="-120"/>
                <a:ea typeface="微軟正黑體" panose="020B0604030504040204" pitchFamily="34" charset="-120"/>
              </a:rPr>
              <a:t>共有</a:t>
            </a:r>
            <a:r>
              <a:rPr lang="en-US" altLang="zh-TW" dirty="0" smtClean="0">
                <a:latin typeface="微軟正黑體" panose="020B0604030504040204" pitchFamily="34" charset="-120"/>
                <a:ea typeface="微軟正黑體" panose="020B0604030504040204" pitchFamily="34" charset="-120"/>
              </a:rPr>
              <a:t>14</a:t>
            </a:r>
            <a:r>
              <a:rPr lang="zh-TW" altLang="zh-TW" dirty="0" smtClean="0">
                <a:latin typeface="微軟正黑體" panose="020B0604030504040204" pitchFamily="34" charset="-120"/>
                <a:ea typeface="微軟正黑體" panose="020B0604030504040204" pitchFamily="34" charset="-120"/>
              </a:rPr>
              <a:t>位</a:t>
            </a:r>
            <a:r>
              <a:rPr lang="zh-TW" altLang="zh-TW" dirty="0">
                <a:latin typeface="微軟正黑體" panose="020B0604030504040204" pitchFamily="34" charset="-120"/>
                <a:ea typeface="微軟正黑體" panose="020B0604030504040204" pitchFamily="34" charset="-120"/>
              </a:rPr>
              <a:t>委員</a:t>
            </a:r>
            <a:r>
              <a:rPr lang="zh-TW" altLang="zh-TW" dirty="0" smtClean="0">
                <a:latin typeface="微軟正黑體" panose="020B0604030504040204" pitchFamily="34" charset="-120"/>
                <a:ea typeface="微軟正黑體" panose="020B0604030504040204" pitchFamily="34" charset="-120"/>
              </a:rPr>
              <a:t>出席</a:t>
            </a:r>
            <a:r>
              <a:rPr lang="zh-TW" altLang="en-US" dirty="0" smtClean="0">
                <a:latin typeface="微軟正黑體" panose="020B0604030504040204" pitchFamily="34" charset="-120"/>
                <a:ea typeface="微軟正黑體" panose="020B0604030504040204" pitchFamily="34" charset="-120"/>
              </a:rPr>
              <a:t>，其中</a:t>
            </a:r>
            <a:r>
              <a:rPr lang="zh-TW" altLang="zh-TW" dirty="0" smtClean="0">
                <a:latin typeface="微軟正黑體" panose="020B0604030504040204" pitchFamily="34" charset="-120"/>
                <a:ea typeface="微軟正黑體" panose="020B0604030504040204" pitchFamily="34" charset="-120"/>
              </a:rPr>
              <a:t>邱俊邦</a:t>
            </a:r>
            <a:r>
              <a:rPr lang="zh-TW" altLang="zh-TW" dirty="0">
                <a:latin typeface="微軟正黑體" panose="020B0604030504040204" pitchFamily="34" charset="-120"/>
                <a:ea typeface="微軟正黑體" panose="020B0604030504040204" pitchFamily="34" charset="-120"/>
              </a:rPr>
              <a:t>國策顧問、楊耀武</a:t>
            </a:r>
            <a:r>
              <a:rPr lang="zh-TW" altLang="zh-TW" dirty="0" smtClean="0">
                <a:latin typeface="微軟正黑體" panose="020B0604030504040204" pitchFamily="34" charset="-120"/>
                <a:ea typeface="微軟正黑體" panose="020B0604030504040204" pitchFamily="34" charset="-120"/>
              </a:rPr>
              <a:t>合夥人等</a:t>
            </a:r>
            <a:r>
              <a:rPr lang="en-US" altLang="zh-TW" dirty="0" smtClean="0">
                <a:latin typeface="微軟正黑體" panose="020B0604030504040204" pitchFamily="34" charset="-120"/>
                <a:ea typeface="微軟正黑體" panose="020B0604030504040204" pitchFamily="34" charset="-120"/>
              </a:rPr>
              <a:t>2</a:t>
            </a:r>
            <a:r>
              <a:rPr lang="zh-TW" altLang="zh-TW" dirty="0" smtClean="0">
                <a:latin typeface="微軟正黑體" panose="020B0604030504040204" pitchFamily="34" charset="-120"/>
                <a:ea typeface="微軟正黑體" panose="020B0604030504040204" pitchFamily="34" charset="-120"/>
              </a:rPr>
              <a:t>位委員在</a:t>
            </a:r>
            <a:r>
              <a:rPr lang="zh-TW" altLang="zh-TW" dirty="0">
                <a:latin typeface="微軟正黑體" panose="020B0604030504040204" pitchFamily="34" charset="-120"/>
                <a:ea typeface="微軟正黑體" panose="020B0604030504040204" pitchFamily="34" charset="-120"/>
              </a:rPr>
              <a:t>美國矽谷以視訊方式遠距參與</a:t>
            </a:r>
            <a:r>
              <a:rPr lang="zh-TW" altLang="zh-TW" dirty="0" smtClean="0">
                <a:latin typeface="微軟正黑體" panose="020B0604030504040204" pitchFamily="34" charset="-120"/>
                <a:ea typeface="微軟正黑體" panose="020B0604030504040204" pitchFamily="34" charset="-120"/>
              </a:rPr>
              <a:t>會議</a:t>
            </a:r>
            <a:endParaRPr lang="en-US" altLang="zh-TW" dirty="0" smtClean="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zh-TW" dirty="0" smtClean="0">
                <a:latin typeface="微軟正黑體" panose="020B0604030504040204" pitchFamily="34" charset="-120"/>
                <a:ea typeface="微軟正黑體" panose="020B0604030504040204" pitchFamily="34" charset="-120"/>
              </a:rPr>
              <a:t>趙式隆委員</a:t>
            </a:r>
            <a:r>
              <a:rPr lang="zh-TW" altLang="en-US" dirty="0" smtClean="0">
                <a:latin typeface="微軟正黑體" panose="020B0604030504040204" pitchFamily="34" charset="-120"/>
                <a:ea typeface="微軟正黑體" panose="020B0604030504040204" pitchFamily="34" charset="-120"/>
              </a:rPr>
              <a:t>及邱俊邦委員</a:t>
            </a:r>
            <a:r>
              <a:rPr lang="zh-TW" altLang="zh-TW" dirty="0" smtClean="0">
                <a:latin typeface="微軟正黑體" panose="020B0604030504040204" pitchFamily="34" charset="-120"/>
                <a:ea typeface="微軟正黑體" panose="020B0604030504040204" pitchFamily="34" charset="-120"/>
              </a:rPr>
              <a:t>以「</a:t>
            </a:r>
            <a:r>
              <a:rPr lang="zh-TW" altLang="en-US" dirty="0">
                <a:solidFill>
                  <a:schemeClr val="accent6">
                    <a:lumMod val="50000"/>
                  </a:schemeClr>
                </a:solidFill>
                <a:latin typeface="微軟正黑體" panose="020B0604030504040204" pitchFamily="34" charset="-120"/>
                <a:ea typeface="微軟正黑體" panose="020B0604030504040204" pitchFamily="34" charset="-120"/>
              </a:rPr>
              <a:t>人工智慧產業的基礎環境建設 </a:t>
            </a:r>
            <a:r>
              <a:rPr lang="zh-TW"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a:t>
            </a:r>
            <a:r>
              <a:rPr lang="zh-TW" altLang="zh-TW" dirty="0" smtClean="0">
                <a:latin typeface="微軟正黑體" panose="020B0604030504040204" pitchFamily="34" charset="-120"/>
                <a:ea typeface="微軟正黑體" panose="020B0604030504040204" pitchFamily="34" charset="-120"/>
              </a:rPr>
              <a:t> </a:t>
            </a:r>
            <a:r>
              <a:rPr lang="zh-TW" altLang="zh-TW" dirty="0">
                <a:latin typeface="微軟正黑體" panose="020B0604030504040204" pitchFamily="34" charset="-120"/>
                <a:ea typeface="微軟正黑體" panose="020B0604030504040204" pitchFamily="34" charset="-120"/>
              </a:rPr>
              <a:t>「</a:t>
            </a:r>
            <a:r>
              <a:rPr lang="zh-TW" altLang="zh-TW" dirty="0" smtClean="0">
                <a:solidFill>
                  <a:schemeClr val="accent6">
                    <a:lumMod val="50000"/>
                  </a:schemeClr>
                </a:solidFill>
                <a:latin typeface="微軟正黑體" panose="020B0604030504040204" pitchFamily="34" charset="-120"/>
                <a:ea typeface="微軟正黑體" panose="020B0604030504040204" pitchFamily="34" charset="-120"/>
              </a:rPr>
              <a:t>對</a:t>
            </a:r>
            <a:r>
              <a:rPr lang="zh-TW" altLang="zh-TW" dirty="0">
                <a:solidFill>
                  <a:schemeClr val="accent6">
                    <a:lumMod val="50000"/>
                  </a:schemeClr>
                </a:solidFill>
                <a:latin typeface="微軟正黑體" panose="020B0604030504040204" pitchFamily="34" charset="-120"/>
                <a:ea typeface="微軟正黑體" panose="020B0604030504040204" pitchFamily="34" charset="-120"/>
              </a:rPr>
              <a:t>亞洲矽谷計畫執行計畫單位的期望及</a:t>
            </a:r>
            <a:r>
              <a:rPr lang="zh-TW" altLang="zh-TW" dirty="0" smtClean="0">
                <a:solidFill>
                  <a:schemeClr val="accent6">
                    <a:lumMod val="50000"/>
                  </a:schemeClr>
                </a:solidFill>
                <a:latin typeface="微軟正黑體" panose="020B0604030504040204" pitchFamily="34" charset="-120"/>
                <a:ea typeface="微軟正黑體" panose="020B0604030504040204" pitchFamily="34" charset="-120"/>
              </a:rPr>
              <a:t>建議</a:t>
            </a:r>
            <a:r>
              <a:rPr lang="zh-TW" altLang="zh-TW" dirty="0">
                <a:latin typeface="微軟正黑體" panose="020B0604030504040204" pitchFamily="34" charset="-120"/>
                <a:ea typeface="微軟正黑體" panose="020B0604030504040204" pitchFamily="34" charset="-120"/>
              </a:rPr>
              <a:t>」主題分享簡報</a:t>
            </a:r>
            <a:r>
              <a:rPr lang="zh-TW" altLang="zh-TW"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1769140767"/>
              </p:ext>
            </p:extLst>
          </p:nvPr>
        </p:nvGraphicFramePr>
        <p:xfrm>
          <a:off x="427848" y="1039712"/>
          <a:ext cx="4552525" cy="5449864"/>
        </p:xfrm>
        <a:graphic>
          <a:graphicData uri="http://schemas.openxmlformats.org/drawingml/2006/table">
            <a:tbl>
              <a:tblPr firstRow="1" firstCol="1" bandRow="1">
                <a:tableStyleId>{5C22544A-7EE6-4342-B048-85BDC9FD1C3A}</a:tableStyleId>
              </a:tblPr>
              <a:tblGrid>
                <a:gridCol w="1669042"/>
                <a:gridCol w="2883483"/>
              </a:tblGrid>
              <a:tr h="302791">
                <a:tc>
                  <a:txBody>
                    <a:bodyPr/>
                    <a:lstStyle/>
                    <a:p>
                      <a:pPr algn="ctr">
                        <a:spcAft>
                          <a:spcPts val="0"/>
                        </a:spcAft>
                      </a:pPr>
                      <a:r>
                        <a:rPr lang="zh-TW" sz="1600" b="1" kern="100" dirty="0">
                          <a:solidFill>
                            <a:schemeClr val="bg1"/>
                          </a:solidFill>
                          <a:effectLst/>
                          <a:latin typeface="微軟正黑體" panose="020B0604030504040204" pitchFamily="34" charset="-120"/>
                          <a:ea typeface="微軟正黑體" panose="020B0604030504040204" pitchFamily="34" charset="-120"/>
                        </a:rPr>
                        <a:t>姓名</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682" marR="51682" marT="0" marB="0" anchor="ctr">
                    <a:solidFill>
                      <a:schemeClr val="accent3"/>
                    </a:solidFill>
                  </a:tcPr>
                </a:tc>
                <a:tc>
                  <a:txBody>
                    <a:bodyPr/>
                    <a:lstStyle/>
                    <a:p>
                      <a:pPr algn="ctr">
                        <a:spcAft>
                          <a:spcPts val="0"/>
                        </a:spcAft>
                      </a:pPr>
                      <a:r>
                        <a:rPr lang="zh-TW" sz="1600" b="1" kern="100" dirty="0">
                          <a:solidFill>
                            <a:schemeClr val="bg1"/>
                          </a:solidFill>
                          <a:effectLst/>
                          <a:latin typeface="微軟正黑體" panose="020B0604030504040204" pitchFamily="34" charset="-120"/>
                          <a:ea typeface="微軟正黑體" panose="020B0604030504040204" pitchFamily="34" charset="-120"/>
                        </a:rPr>
                        <a:t>職稱</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682" marR="51682" marT="0" marB="0">
                    <a:solidFill>
                      <a:schemeClr val="accent3"/>
                    </a:solidFill>
                  </a:tcPr>
                </a:tc>
              </a:tr>
              <a:tr h="321054">
                <a:tc>
                  <a:txBody>
                    <a:bodyPr/>
                    <a:lstStyle/>
                    <a:p>
                      <a:pPr algn="ctr">
                        <a:lnSpc>
                          <a:spcPts val="1200"/>
                        </a:lnSpc>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林信義</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682" marR="51682" marT="0" marB="0" anchor="ctr">
                    <a:solidFill>
                      <a:schemeClr val="accent3"/>
                    </a:solidFill>
                  </a:tcPr>
                </a:tc>
                <a:tc>
                  <a:txBody>
                    <a:bodyPr/>
                    <a:lstStyle/>
                    <a:p>
                      <a:pPr algn="ctr">
                        <a:lnSpc>
                          <a:spcPts val="1800"/>
                        </a:lnSpc>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總統府</a:t>
                      </a:r>
                      <a:r>
                        <a:rPr lang="zh-TW" sz="1600" b="1" kern="100" dirty="0" smtClean="0">
                          <a:solidFill>
                            <a:schemeClr val="tx1"/>
                          </a:solidFill>
                          <a:effectLst/>
                          <a:latin typeface="微軟正黑體" panose="020B0604030504040204" pitchFamily="34" charset="-120"/>
                          <a:ea typeface="微軟正黑體" panose="020B0604030504040204" pitchFamily="34" charset="-120"/>
                        </a:rPr>
                        <a:t>資政</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682" marR="51682" marT="0" marB="0" anchor="ctr"/>
                </a:tc>
              </a:tr>
              <a:tr h="332945">
                <a:tc>
                  <a:txBody>
                    <a:bodyPr/>
                    <a:lstStyle/>
                    <a:p>
                      <a:pPr marL="0" algn="ctr" defTabSz="685800" rtl="0" eaLnBrk="1" latinLnBrk="0" hangingPunct="1">
                        <a:lnSpc>
                          <a:spcPts val="1200"/>
                        </a:lnSpc>
                        <a:spcAft>
                          <a:spcPts val="0"/>
                        </a:spcAft>
                      </a:pP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cs typeface="+mn-cs"/>
                        </a:rPr>
                        <a:t>何</a:t>
                      </a:r>
                      <a:r>
                        <a:rPr lang="zh-TW" altLang="zh-TW" sz="1600" b="1" kern="100" dirty="0" smtClean="0">
                          <a:solidFill>
                            <a:schemeClr val="tx1"/>
                          </a:solidFill>
                          <a:effectLst/>
                          <a:latin typeface="微軟正黑體" panose="020B0604030504040204" pitchFamily="34" charset="-120"/>
                          <a:ea typeface="微軟正黑體" panose="020B0604030504040204" pitchFamily="34" charset="-120"/>
                          <a:cs typeface="+mn-cs"/>
                        </a:rPr>
                        <a:t>美玥</a:t>
                      </a:r>
                      <a:endParaRPr lang="zh-TW" sz="1600" b="1"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51682" marR="51682" marT="0" marB="0" anchor="ctr">
                    <a:solidFill>
                      <a:schemeClr val="accent3"/>
                    </a:solidFill>
                  </a:tcPr>
                </a:tc>
                <a:tc>
                  <a:txBody>
                    <a:bodyPr/>
                    <a:lstStyle/>
                    <a:p>
                      <a:pPr marL="0" marR="0" lvl="0" indent="0" algn="ctr" defTabSz="685800" rtl="0" eaLnBrk="1" fontAlgn="auto" latinLnBrk="0" hangingPunct="1">
                        <a:lnSpc>
                          <a:spcPts val="1800"/>
                        </a:lnSpc>
                        <a:spcBef>
                          <a:spcPts val="0"/>
                        </a:spcBef>
                        <a:spcAft>
                          <a:spcPts val="0"/>
                        </a:spcAft>
                        <a:buClrTx/>
                        <a:buSzTx/>
                        <a:buFontTx/>
                        <a:buNone/>
                        <a:tabLst/>
                        <a:defRPr/>
                      </a:pPr>
                      <a:r>
                        <a:rPr lang="zh-TW" altLang="zh-TW" sz="1600" b="1" kern="100" dirty="0" smtClean="0">
                          <a:solidFill>
                            <a:schemeClr val="tx1"/>
                          </a:solidFill>
                          <a:effectLst/>
                          <a:latin typeface="微軟正黑體" panose="020B0604030504040204" pitchFamily="34" charset="-120"/>
                          <a:ea typeface="微軟正黑體" panose="020B0604030504040204" pitchFamily="34" charset="-120"/>
                        </a:rPr>
                        <a:t>總統府國策顧問</a:t>
                      </a:r>
                      <a:endParaRPr lang="zh-TW" altLang="zh-TW" sz="16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682" marR="51682" marT="0" marB="0" anchor="ctr"/>
                </a:tc>
              </a:tr>
              <a:tr h="332945">
                <a:tc>
                  <a:txBody>
                    <a:bodyPr/>
                    <a:lstStyle/>
                    <a:p>
                      <a:pPr algn="ctr">
                        <a:lnSpc>
                          <a:spcPts val="1200"/>
                        </a:lnSpc>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林之晨</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682" marR="51682" marT="0" marB="0" anchor="ctr">
                    <a:solidFill>
                      <a:schemeClr val="accent3"/>
                    </a:solidFill>
                  </a:tcPr>
                </a:tc>
                <a:tc>
                  <a:txBody>
                    <a:bodyPr/>
                    <a:lstStyle/>
                    <a:p>
                      <a:pPr algn="ctr">
                        <a:lnSpc>
                          <a:spcPts val="1800"/>
                        </a:lnSpc>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理事長</a:t>
                      </a:r>
                      <a:r>
                        <a:rPr lang="en-US" sz="1600" b="1" kern="100" dirty="0">
                          <a:solidFill>
                            <a:schemeClr val="tx1"/>
                          </a:solidFill>
                          <a:effectLst/>
                          <a:latin typeface="微軟正黑體" panose="020B0604030504040204" pitchFamily="34" charset="-120"/>
                          <a:ea typeface="微軟正黑體" panose="020B0604030504040204" pitchFamily="34" charset="-120"/>
                        </a:rPr>
                        <a:t>(</a:t>
                      </a:r>
                      <a:r>
                        <a:rPr lang="en-US" sz="1600" b="1" kern="100" dirty="0" err="1">
                          <a:solidFill>
                            <a:schemeClr val="tx1"/>
                          </a:solidFill>
                          <a:effectLst/>
                          <a:latin typeface="微軟正黑體" panose="020B0604030504040204" pitchFamily="34" charset="-120"/>
                          <a:ea typeface="微軟正黑體" panose="020B0604030504040204" pitchFamily="34" charset="-120"/>
                        </a:rPr>
                        <a:t>TiEA</a:t>
                      </a:r>
                      <a:r>
                        <a:rPr lang="en-US" sz="1600" b="1" kern="100" dirty="0">
                          <a:solidFill>
                            <a:schemeClr val="tx1"/>
                          </a:solidFill>
                          <a:effectLst/>
                          <a:latin typeface="微軟正黑體" panose="020B0604030504040204" pitchFamily="34" charset="-120"/>
                          <a:ea typeface="微軟正黑體" panose="020B0604030504040204" pitchFamily="34" charset="-120"/>
                        </a:rPr>
                        <a:t>) </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682" marR="51682" marT="0" marB="0" anchor="ctr"/>
                </a:tc>
              </a:tr>
              <a:tr h="373873">
                <a:tc>
                  <a:txBody>
                    <a:bodyPr/>
                    <a:lstStyle/>
                    <a:p>
                      <a:pPr algn="ctr">
                        <a:lnSpc>
                          <a:spcPts val="1200"/>
                        </a:lnSpc>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王震緯</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682" marR="51682" marT="0" marB="0" anchor="ctr">
                    <a:solidFill>
                      <a:schemeClr val="accent3"/>
                    </a:solidFill>
                  </a:tcPr>
                </a:tc>
                <a:tc>
                  <a:txBody>
                    <a:bodyPr/>
                    <a:lstStyle/>
                    <a:p>
                      <a:pPr algn="ctr">
                        <a:lnSpc>
                          <a:spcPts val="1800"/>
                        </a:lnSpc>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董事長</a:t>
                      </a:r>
                      <a:r>
                        <a:rPr lang="en-US" sz="1600" b="1" kern="100" dirty="0">
                          <a:solidFill>
                            <a:schemeClr val="tx1"/>
                          </a:solidFill>
                          <a:effectLst/>
                          <a:latin typeface="微軟正黑體" panose="020B0604030504040204" pitchFamily="34" charset="-120"/>
                          <a:ea typeface="微軟正黑體" panose="020B0604030504040204" pitchFamily="34" charset="-120"/>
                        </a:rPr>
                        <a:t>(</a:t>
                      </a:r>
                      <a:r>
                        <a:rPr lang="zh-TW" sz="1600" b="1" kern="100" dirty="0">
                          <a:solidFill>
                            <a:schemeClr val="tx1"/>
                          </a:solidFill>
                          <a:effectLst/>
                          <a:latin typeface="微軟正黑體" panose="020B0604030504040204" pitchFamily="34" charset="-120"/>
                          <a:ea typeface="微軟正黑體" panose="020B0604030504040204" pitchFamily="34" charset="-120"/>
                        </a:rPr>
                        <a:t>美商杰納絲科技</a:t>
                      </a:r>
                      <a:r>
                        <a:rPr lang="en-US" sz="1600" b="1" kern="100" dirty="0">
                          <a:solidFill>
                            <a:schemeClr val="tx1"/>
                          </a:solidFill>
                          <a:effectLst/>
                          <a:latin typeface="微軟正黑體" panose="020B0604030504040204" pitchFamily="34" charset="-120"/>
                          <a:ea typeface="微軟正黑體" panose="020B0604030504040204" pitchFamily="34" charset="-120"/>
                        </a:rPr>
                        <a:t>)</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682" marR="51682" marT="0" marB="0" anchor="ctr"/>
                </a:tc>
              </a:tr>
              <a:tr h="339581">
                <a:tc>
                  <a:txBody>
                    <a:bodyPr/>
                    <a:lstStyle/>
                    <a:p>
                      <a:pPr algn="ctr">
                        <a:lnSpc>
                          <a:spcPts val="1200"/>
                        </a:lnSpc>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林弘全</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682" marR="51682" marT="0" marB="0" anchor="ctr">
                    <a:solidFill>
                      <a:schemeClr val="accent3"/>
                    </a:solidFill>
                  </a:tcPr>
                </a:tc>
                <a:tc>
                  <a:txBody>
                    <a:bodyPr/>
                    <a:lstStyle/>
                    <a:p>
                      <a:pPr algn="ctr">
                        <a:lnSpc>
                          <a:spcPts val="1800"/>
                        </a:lnSpc>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創辦人</a:t>
                      </a:r>
                      <a:r>
                        <a:rPr lang="en-US" sz="1600" b="1" kern="100" dirty="0">
                          <a:solidFill>
                            <a:schemeClr val="tx1"/>
                          </a:solidFill>
                          <a:effectLst/>
                          <a:latin typeface="微軟正黑體" panose="020B0604030504040204" pitchFamily="34" charset="-120"/>
                          <a:ea typeface="微軟正黑體" panose="020B0604030504040204" pitchFamily="34" charset="-120"/>
                        </a:rPr>
                        <a:t>(</a:t>
                      </a:r>
                      <a:r>
                        <a:rPr lang="en-US" sz="1600" b="1" kern="100" dirty="0" err="1">
                          <a:solidFill>
                            <a:schemeClr val="tx1"/>
                          </a:solidFill>
                          <a:effectLst/>
                          <a:latin typeface="微軟正黑體" panose="020B0604030504040204" pitchFamily="34" charset="-120"/>
                          <a:ea typeface="微軟正黑體" panose="020B0604030504040204" pitchFamily="34" charset="-120"/>
                        </a:rPr>
                        <a:t>FlyingV</a:t>
                      </a:r>
                      <a:r>
                        <a:rPr lang="en-US" sz="1600" b="1" kern="100" dirty="0">
                          <a:solidFill>
                            <a:schemeClr val="tx1"/>
                          </a:solidFill>
                          <a:effectLst/>
                          <a:latin typeface="微軟正黑體" panose="020B0604030504040204" pitchFamily="34" charset="-120"/>
                          <a:ea typeface="微軟正黑體" panose="020B0604030504040204" pitchFamily="34" charset="-120"/>
                        </a:rPr>
                        <a:t>)</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682" marR="51682" marT="0" marB="0" anchor="ctr"/>
                </a:tc>
              </a:tr>
              <a:tr h="309164">
                <a:tc>
                  <a:txBody>
                    <a:bodyPr/>
                    <a:lstStyle/>
                    <a:p>
                      <a:pPr algn="ctr">
                        <a:lnSpc>
                          <a:spcPts val="1200"/>
                        </a:lnSpc>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邱俊邦</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682" marR="51682" marT="0" marB="0" anchor="ctr">
                    <a:solidFill>
                      <a:schemeClr val="accent3"/>
                    </a:solidFill>
                  </a:tcPr>
                </a:tc>
                <a:tc>
                  <a:txBody>
                    <a:bodyPr/>
                    <a:lstStyle/>
                    <a:p>
                      <a:pPr algn="ctr">
                        <a:lnSpc>
                          <a:spcPts val="1800"/>
                        </a:lnSpc>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總統府國策顧問</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682" marR="51682" marT="0" marB="0" anchor="ctr"/>
                </a:tc>
              </a:tr>
              <a:tr h="380509">
                <a:tc>
                  <a:txBody>
                    <a:bodyPr/>
                    <a:lstStyle/>
                    <a:p>
                      <a:pPr algn="ctr">
                        <a:lnSpc>
                          <a:spcPts val="1200"/>
                        </a:lnSpc>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萬以寧</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682" marR="51682" marT="0" marB="0" anchor="ctr">
                    <a:solidFill>
                      <a:schemeClr val="accent3"/>
                    </a:solidFill>
                  </a:tcPr>
                </a:tc>
                <a:tc>
                  <a:txBody>
                    <a:bodyPr/>
                    <a:lstStyle/>
                    <a:p>
                      <a:pPr algn="ctr">
                        <a:lnSpc>
                          <a:spcPts val="1800"/>
                        </a:lnSpc>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副總</a:t>
                      </a:r>
                      <a:r>
                        <a:rPr lang="zh-TW" sz="1600" b="1" kern="100" dirty="0" smtClean="0">
                          <a:solidFill>
                            <a:schemeClr val="tx1"/>
                          </a:solidFill>
                          <a:effectLst/>
                          <a:latin typeface="微軟正黑體" panose="020B0604030504040204" pitchFamily="34" charset="-120"/>
                          <a:ea typeface="微軟正黑體" panose="020B0604030504040204" pitchFamily="34" charset="-120"/>
                        </a:rPr>
                        <a:t>經理</a:t>
                      </a:r>
                      <a:r>
                        <a:rPr lang="en-US" altLang="zh-TW" sz="1600" b="1" kern="100" dirty="0" smtClean="0">
                          <a:solidFill>
                            <a:schemeClr val="tx1"/>
                          </a:solidFill>
                          <a:effectLst/>
                          <a:latin typeface="微軟正黑體" panose="020B0604030504040204" pitchFamily="34" charset="-120"/>
                          <a:ea typeface="微軟正黑體" panose="020B0604030504040204" pitchFamily="34" charset="-120"/>
                        </a:rPr>
                        <a:t>(</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宏碁</a:t>
                      </a:r>
                      <a:r>
                        <a:rPr lang="en-US" altLang="zh-TW" sz="1600" b="1" kern="100" dirty="0" smtClean="0">
                          <a:solidFill>
                            <a:schemeClr val="tx1"/>
                          </a:solidFill>
                          <a:effectLst/>
                          <a:latin typeface="微軟正黑體" panose="020B0604030504040204" pitchFamily="34" charset="-120"/>
                          <a:ea typeface="微軟正黑體" panose="020B0604030504040204" pitchFamily="34" charset="-120"/>
                        </a:rPr>
                        <a:t>)</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682" marR="51682" marT="0" marB="0" anchor="ctr"/>
                </a:tc>
              </a:tr>
              <a:tr h="379402">
                <a:tc>
                  <a:txBody>
                    <a:bodyPr/>
                    <a:lstStyle/>
                    <a:p>
                      <a:pPr algn="ctr">
                        <a:lnSpc>
                          <a:spcPts val="1200"/>
                        </a:lnSpc>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洪聖倫</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682" marR="51682" marT="0" marB="0" anchor="ctr">
                    <a:solidFill>
                      <a:schemeClr val="accent3"/>
                    </a:solidFill>
                  </a:tcPr>
                </a:tc>
                <a:tc>
                  <a:txBody>
                    <a:bodyPr/>
                    <a:lstStyle/>
                    <a:p>
                      <a:pPr algn="ctr">
                        <a:lnSpc>
                          <a:spcPts val="1800"/>
                        </a:lnSpc>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執行長</a:t>
                      </a:r>
                      <a:r>
                        <a:rPr lang="en-US" sz="1600" b="1" kern="100" dirty="0">
                          <a:solidFill>
                            <a:schemeClr val="tx1"/>
                          </a:solidFill>
                          <a:effectLst/>
                          <a:latin typeface="微軟正黑體" panose="020B0604030504040204" pitchFamily="34" charset="-120"/>
                          <a:ea typeface="微軟正黑體" panose="020B0604030504040204" pitchFamily="34" charset="-120"/>
                        </a:rPr>
                        <a:t>(</a:t>
                      </a:r>
                      <a:r>
                        <a:rPr lang="zh-TW" sz="1600" b="1" kern="100" dirty="0">
                          <a:solidFill>
                            <a:schemeClr val="tx1"/>
                          </a:solidFill>
                          <a:effectLst/>
                          <a:latin typeface="微軟正黑體" panose="020B0604030504040204" pitchFamily="34" charset="-120"/>
                          <a:ea typeface="微軟正黑體" panose="020B0604030504040204" pitchFamily="34" charset="-120"/>
                        </a:rPr>
                        <a:t>光明頂創育智庫</a:t>
                      </a:r>
                      <a:r>
                        <a:rPr lang="en-US" sz="1600" b="1" kern="100" dirty="0">
                          <a:solidFill>
                            <a:schemeClr val="tx1"/>
                          </a:solidFill>
                          <a:effectLst/>
                          <a:latin typeface="微軟正黑體" panose="020B0604030504040204" pitchFamily="34" charset="-120"/>
                          <a:ea typeface="微軟正黑體" panose="020B0604030504040204" pitchFamily="34" charset="-120"/>
                        </a:rPr>
                        <a:t>)</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682" marR="51682" marT="0" marB="0" anchor="ctr"/>
                </a:tc>
              </a:tr>
              <a:tr h="381615">
                <a:tc>
                  <a:txBody>
                    <a:bodyPr/>
                    <a:lstStyle/>
                    <a:p>
                      <a:pPr algn="ctr">
                        <a:lnSpc>
                          <a:spcPts val="1200"/>
                        </a:lnSpc>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陳正然</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682" marR="51682" marT="0" marB="0" anchor="ctr">
                    <a:solidFill>
                      <a:schemeClr val="accent3"/>
                    </a:solidFill>
                  </a:tcPr>
                </a:tc>
                <a:tc>
                  <a:txBody>
                    <a:bodyPr/>
                    <a:lstStyle/>
                    <a:p>
                      <a:pPr algn="ctr">
                        <a:lnSpc>
                          <a:spcPts val="1800"/>
                        </a:lnSpc>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執行董事</a:t>
                      </a:r>
                      <a:r>
                        <a:rPr lang="en-US" sz="1600" b="1" kern="100" dirty="0">
                          <a:solidFill>
                            <a:schemeClr val="tx1"/>
                          </a:solidFill>
                          <a:effectLst/>
                          <a:latin typeface="微軟正黑體" panose="020B0604030504040204" pitchFamily="34" charset="-120"/>
                          <a:ea typeface="微軟正黑體" panose="020B0604030504040204" pitchFamily="34" charset="-120"/>
                        </a:rPr>
                        <a:t>(</a:t>
                      </a:r>
                      <a:r>
                        <a:rPr lang="zh-TW" sz="1600" b="1" kern="100" dirty="0">
                          <a:solidFill>
                            <a:schemeClr val="tx1"/>
                          </a:solidFill>
                          <a:effectLst/>
                          <a:latin typeface="微軟正黑體" panose="020B0604030504040204" pitchFamily="34" charset="-120"/>
                          <a:ea typeface="微軟正黑體" panose="020B0604030504040204" pitchFamily="34" charset="-120"/>
                        </a:rPr>
                        <a:t>痞客邦</a:t>
                      </a:r>
                      <a:r>
                        <a:rPr lang="en-US" sz="1600" b="1" kern="100" dirty="0">
                          <a:solidFill>
                            <a:schemeClr val="tx1"/>
                          </a:solidFill>
                          <a:effectLst/>
                          <a:latin typeface="微軟正黑體" panose="020B0604030504040204" pitchFamily="34" charset="-120"/>
                          <a:ea typeface="微軟正黑體" panose="020B0604030504040204" pitchFamily="34" charset="-120"/>
                        </a:rPr>
                        <a:t>)</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682" marR="51682" marT="0" marB="0" anchor="ctr"/>
                </a:tc>
              </a:tr>
              <a:tr h="344836">
                <a:tc>
                  <a:txBody>
                    <a:bodyPr/>
                    <a:lstStyle/>
                    <a:p>
                      <a:pPr algn="ctr">
                        <a:lnSpc>
                          <a:spcPts val="1200"/>
                        </a:lnSpc>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楊啟航</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682" marR="51682" marT="0" marB="0" anchor="ctr">
                    <a:solidFill>
                      <a:schemeClr val="accent3"/>
                    </a:solidFill>
                  </a:tcPr>
                </a:tc>
                <a:tc>
                  <a:txBody>
                    <a:bodyPr/>
                    <a:lstStyle/>
                    <a:p>
                      <a:pPr algn="ctr">
                        <a:lnSpc>
                          <a:spcPts val="1800"/>
                        </a:lnSpc>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資深顧問</a:t>
                      </a:r>
                      <a:r>
                        <a:rPr lang="en-US" sz="1600" b="1" kern="100" dirty="0">
                          <a:solidFill>
                            <a:schemeClr val="tx1"/>
                          </a:solidFill>
                          <a:effectLst/>
                          <a:latin typeface="微軟正黑體" panose="020B0604030504040204" pitchFamily="34" charset="-120"/>
                          <a:ea typeface="微軟正黑體" panose="020B0604030504040204" pitchFamily="34" charset="-120"/>
                        </a:rPr>
                        <a:t>(</a:t>
                      </a:r>
                      <a:r>
                        <a:rPr lang="zh-TW" sz="1600" b="1" kern="100" dirty="0">
                          <a:solidFill>
                            <a:schemeClr val="tx1"/>
                          </a:solidFill>
                          <a:effectLst/>
                          <a:latin typeface="微軟正黑體" panose="020B0604030504040204" pitchFamily="34" charset="-120"/>
                          <a:ea typeface="微軟正黑體" panose="020B0604030504040204" pitchFamily="34" charset="-120"/>
                        </a:rPr>
                        <a:t>國研院</a:t>
                      </a:r>
                      <a:r>
                        <a:rPr lang="en-US" sz="1600" b="1" kern="100" dirty="0">
                          <a:solidFill>
                            <a:schemeClr val="tx1"/>
                          </a:solidFill>
                          <a:effectLst/>
                          <a:latin typeface="微軟正黑體" panose="020B0604030504040204" pitchFamily="34" charset="-120"/>
                          <a:ea typeface="微軟正黑體" panose="020B0604030504040204" pitchFamily="34" charset="-120"/>
                        </a:rPr>
                        <a:t>)</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682" marR="51682" marT="0" marB="0" anchor="ctr"/>
                </a:tc>
              </a:tr>
              <a:tr h="388474">
                <a:tc>
                  <a:txBody>
                    <a:bodyPr/>
                    <a:lstStyle/>
                    <a:p>
                      <a:pPr algn="ctr">
                        <a:lnSpc>
                          <a:spcPts val="1200"/>
                        </a:lnSpc>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楊耀武</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682" marR="51682" marT="0" marB="0" anchor="ctr">
                    <a:solidFill>
                      <a:schemeClr val="accent3"/>
                    </a:solidFill>
                  </a:tcPr>
                </a:tc>
                <a:tc>
                  <a:txBody>
                    <a:bodyPr/>
                    <a:lstStyle/>
                    <a:p>
                      <a:pPr algn="ctr">
                        <a:lnSpc>
                          <a:spcPts val="1800"/>
                        </a:lnSpc>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合夥人</a:t>
                      </a:r>
                      <a:r>
                        <a:rPr lang="en-US" sz="1600" b="1" kern="100" dirty="0">
                          <a:solidFill>
                            <a:schemeClr val="tx1"/>
                          </a:solidFill>
                          <a:effectLst/>
                          <a:latin typeface="微軟正黑體" panose="020B0604030504040204" pitchFamily="34" charset="-120"/>
                          <a:ea typeface="微軟正黑體" panose="020B0604030504040204" pitchFamily="34" charset="-120"/>
                        </a:rPr>
                        <a:t>(</a:t>
                      </a:r>
                      <a:r>
                        <a:rPr lang="zh-TW" sz="1600" b="1" kern="100" dirty="0">
                          <a:solidFill>
                            <a:schemeClr val="tx1"/>
                          </a:solidFill>
                          <a:effectLst/>
                          <a:latin typeface="微軟正黑體" panose="020B0604030504040204" pitchFamily="34" charset="-120"/>
                          <a:ea typeface="微軟正黑體" panose="020B0604030504040204" pitchFamily="34" charset="-120"/>
                        </a:rPr>
                        <a:t>智融美洲創投</a:t>
                      </a:r>
                      <a:r>
                        <a:rPr lang="en-US" sz="1600" b="1" kern="100" dirty="0">
                          <a:solidFill>
                            <a:schemeClr val="tx1"/>
                          </a:solidFill>
                          <a:effectLst/>
                          <a:latin typeface="微軟正黑體" panose="020B0604030504040204" pitchFamily="34" charset="-120"/>
                          <a:ea typeface="微軟正黑體" panose="020B0604030504040204" pitchFamily="34" charset="-120"/>
                        </a:rPr>
                        <a:t>)</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682" marR="51682" marT="0" marB="0" anchor="ctr"/>
                </a:tc>
              </a:tr>
              <a:tr h="378530">
                <a:tc>
                  <a:txBody>
                    <a:bodyPr/>
                    <a:lstStyle/>
                    <a:p>
                      <a:pPr algn="ctr">
                        <a:lnSpc>
                          <a:spcPts val="1200"/>
                        </a:lnSpc>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趙式隆</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682" marR="51682" marT="0" marB="0" anchor="ctr">
                    <a:solidFill>
                      <a:schemeClr val="accent3"/>
                    </a:solidFill>
                  </a:tcPr>
                </a:tc>
                <a:tc>
                  <a:txBody>
                    <a:bodyPr/>
                    <a:lstStyle/>
                    <a:p>
                      <a:pPr algn="ctr">
                        <a:lnSpc>
                          <a:spcPts val="1800"/>
                        </a:lnSpc>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理事長</a:t>
                      </a:r>
                      <a:r>
                        <a:rPr lang="en-US" sz="1600" b="1" kern="100" dirty="0">
                          <a:solidFill>
                            <a:schemeClr val="tx1"/>
                          </a:solidFill>
                          <a:effectLst/>
                          <a:latin typeface="微軟正黑體" panose="020B0604030504040204" pitchFamily="34" charset="-120"/>
                          <a:ea typeface="微軟正黑體" panose="020B0604030504040204" pitchFamily="34" charset="-120"/>
                        </a:rPr>
                        <a:t>(SVEAT)</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682" marR="51682" marT="0" marB="0" anchor="ctr"/>
                </a:tc>
              </a:tr>
              <a:tr h="404291">
                <a:tc>
                  <a:txBody>
                    <a:bodyPr/>
                    <a:lstStyle/>
                    <a:p>
                      <a:pPr algn="ctr">
                        <a:lnSpc>
                          <a:spcPts val="1200"/>
                        </a:lnSpc>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戴季全</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682" marR="51682" marT="0" marB="0" anchor="ctr">
                    <a:solidFill>
                      <a:schemeClr val="accent3"/>
                    </a:solidFill>
                  </a:tcPr>
                </a:tc>
                <a:tc>
                  <a:txBody>
                    <a:bodyPr/>
                    <a:lstStyle/>
                    <a:p>
                      <a:pPr algn="ctr">
                        <a:lnSpc>
                          <a:spcPts val="1800"/>
                        </a:lnSpc>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創辦人</a:t>
                      </a:r>
                      <a:r>
                        <a:rPr lang="en-US" sz="1600" b="1" kern="100" dirty="0">
                          <a:solidFill>
                            <a:schemeClr val="tx1"/>
                          </a:solidFill>
                          <a:effectLst/>
                          <a:latin typeface="微軟正黑體" panose="020B0604030504040204" pitchFamily="34" charset="-120"/>
                          <a:ea typeface="微軟正黑體" panose="020B0604030504040204" pitchFamily="34" charset="-120"/>
                        </a:rPr>
                        <a:t>(</a:t>
                      </a:r>
                      <a:r>
                        <a:rPr lang="zh-TW" sz="1600" b="1" kern="100" dirty="0">
                          <a:solidFill>
                            <a:schemeClr val="tx1"/>
                          </a:solidFill>
                          <a:effectLst/>
                          <a:latin typeface="微軟正黑體" panose="020B0604030504040204" pitchFamily="34" charset="-120"/>
                          <a:ea typeface="微軟正黑體" panose="020B0604030504040204" pitchFamily="34" charset="-120"/>
                        </a:rPr>
                        <a:t>流線傳媒</a:t>
                      </a:r>
                      <a:r>
                        <a:rPr lang="en-US" sz="1600" b="1" kern="100" dirty="0">
                          <a:solidFill>
                            <a:schemeClr val="tx1"/>
                          </a:solidFill>
                          <a:effectLst/>
                          <a:latin typeface="微軟正黑體" panose="020B0604030504040204" pitchFamily="34" charset="-120"/>
                          <a:ea typeface="微軟正黑體" panose="020B0604030504040204" pitchFamily="34" charset="-120"/>
                        </a:rPr>
                        <a:t>)</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682" marR="51682" marT="0" marB="0" anchor="ctr"/>
                </a:tc>
              </a:tr>
              <a:tr h="479854">
                <a:tc>
                  <a:txBody>
                    <a:bodyPr/>
                    <a:lstStyle/>
                    <a:p>
                      <a:pPr algn="ctr">
                        <a:lnSpc>
                          <a:spcPts val="1200"/>
                        </a:lnSpc>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簡志宇</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682" marR="51682" marT="0" marB="0" anchor="ctr">
                    <a:solidFill>
                      <a:schemeClr val="accent3"/>
                    </a:solidFill>
                  </a:tcPr>
                </a:tc>
                <a:tc>
                  <a:txBody>
                    <a:bodyPr/>
                    <a:lstStyle/>
                    <a:p>
                      <a:pPr algn="ctr">
                        <a:lnSpc>
                          <a:spcPts val="1800"/>
                        </a:lnSpc>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投資人</a:t>
                      </a:r>
                      <a:r>
                        <a:rPr lang="en-US" sz="1600" b="1" kern="100" dirty="0">
                          <a:solidFill>
                            <a:schemeClr val="tx1"/>
                          </a:solidFill>
                          <a:effectLst/>
                          <a:latin typeface="微軟正黑體" panose="020B0604030504040204" pitchFamily="34" charset="-120"/>
                          <a:ea typeface="微軟正黑體" panose="020B0604030504040204" pitchFamily="34" charset="-120"/>
                        </a:rPr>
                        <a:t>(</a:t>
                      </a:r>
                      <a:r>
                        <a:rPr lang="zh-TW" sz="1600" b="1" kern="100" dirty="0">
                          <a:solidFill>
                            <a:schemeClr val="tx1"/>
                          </a:solidFill>
                          <a:effectLst/>
                          <a:latin typeface="微軟正黑體" panose="020B0604030504040204" pitchFamily="34" charset="-120"/>
                          <a:ea typeface="微軟正黑體" panose="020B0604030504040204" pitchFamily="34" charset="-120"/>
                        </a:rPr>
                        <a:t>矽谷</a:t>
                      </a:r>
                      <a:r>
                        <a:rPr lang="en-US" sz="1600" b="1" kern="100" dirty="0" err="1">
                          <a:solidFill>
                            <a:schemeClr val="tx1"/>
                          </a:solidFill>
                          <a:effectLst/>
                          <a:latin typeface="微軟正黑體" panose="020B0604030504040204" pitchFamily="34" charset="-120"/>
                          <a:ea typeface="微軟正黑體" panose="020B0604030504040204" pitchFamily="34" charset="-120"/>
                        </a:rPr>
                        <a:t>Ame</a:t>
                      </a:r>
                      <a:r>
                        <a:rPr lang="en-US" sz="1600" b="1" kern="100" dirty="0">
                          <a:solidFill>
                            <a:schemeClr val="tx1"/>
                          </a:solidFill>
                          <a:effectLst/>
                          <a:latin typeface="微軟正黑體" panose="020B0604030504040204" pitchFamily="34" charset="-120"/>
                          <a:ea typeface="微軟正黑體" panose="020B0604030504040204" pitchFamily="34" charset="-120"/>
                        </a:rPr>
                        <a:t> Cloud Ventures)</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682" marR="51682" marT="0" marB="0" anchor="ctr"/>
                </a:tc>
              </a:tr>
            </a:tbl>
          </a:graphicData>
        </a:graphic>
      </p:graphicFrame>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3965" y="3702440"/>
            <a:ext cx="3716180" cy="27871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52302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DC6C8483-95B3-43B9-9A3C-12A8D068DDD3}" type="slidenum">
              <a:rPr lang="zh-TW" altLang="en-US" smtClean="0"/>
              <a:pPr/>
              <a:t>14</a:t>
            </a:fld>
            <a:endParaRPr lang="zh-TW" altLang="en-US"/>
          </a:p>
        </p:txBody>
      </p:sp>
      <p:sp>
        <p:nvSpPr>
          <p:cNvPr id="6" name="標題 1"/>
          <p:cNvSpPr txBox="1">
            <a:spLocks noGrp="1"/>
          </p:cNvSpPr>
          <p:nvPr>
            <p:ph type="title"/>
          </p:nvPr>
        </p:nvSpPr>
        <p:spPr>
          <a:xfrm>
            <a:off x="708660" y="205999"/>
            <a:ext cx="7886700" cy="1325563"/>
          </a:xfrm>
          <a:prstGeom prst="rect">
            <a:avLst/>
          </a:prstGeom>
          <a:noFill/>
          <a:ln>
            <a:noFill/>
          </a:ln>
        </p:spPr>
        <p:txBody>
          <a:bodyPr vert="horz" lIns="91425" tIns="91425" rIns="91425" bIns="91425" rtlCol="0" anchor="t" anchorCtr="0">
            <a:noAutofit/>
          </a:bodyPr>
          <a:lstStyle>
            <a:defPPr>
              <a:defRPr lang="zh-TW"/>
            </a:defPPr>
            <a:lvl1pPr algn="ctr" defTabSz="685800">
              <a:lnSpc>
                <a:spcPct val="100000"/>
              </a:lnSpc>
              <a:spcBef>
                <a:spcPts val="0"/>
              </a:spcBef>
              <a:buClr>
                <a:srgbClr val="677480"/>
              </a:buClr>
              <a:buSzPct val="100000"/>
              <a:buFont typeface="Lato"/>
              <a:buNone/>
              <a:defRPr sz="4800" b="1">
                <a:solidFill>
                  <a:schemeClr val="accent6"/>
                </a:solidFill>
                <a:effectLst>
                  <a:glow rad="101600">
                    <a:schemeClr val="bg1"/>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defRPr>
            </a:lvl1pPr>
          </a:lstStyle>
          <a:p>
            <a:r>
              <a:rPr lang="zh-TW" altLang="en-US" sz="4000" dirty="0">
                <a:solidFill>
                  <a:schemeClr val="accent3">
                    <a:lumMod val="75000"/>
                  </a:schemeClr>
                </a:solidFill>
                <a:effectLst>
                  <a:glow rad="101600">
                    <a:srgbClr val="FFFFFF"/>
                  </a:glow>
                  <a:outerShdw blurRad="50800" dist="38100" dir="2700000" algn="tl" rotWithShape="0">
                    <a:prstClr val="black">
                      <a:alpha val="40000"/>
                    </a:prstClr>
                  </a:outerShdw>
                </a:effectLst>
                <a:cs typeface="+mj-cs"/>
              </a:rPr>
              <a:t>委員建言</a:t>
            </a:r>
          </a:p>
        </p:txBody>
      </p:sp>
      <p:graphicFrame>
        <p:nvGraphicFramePr>
          <p:cNvPr id="5" name="表格 4"/>
          <p:cNvGraphicFramePr>
            <a:graphicFrameLocks noGrp="1"/>
          </p:cNvGraphicFramePr>
          <p:nvPr>
            <p:extLst>
              <p:ext uri="{D42A27DB-BD31-4B8C-83A1-F6EECF244321}">
                <p14:modId xmlns:p14="http://schemas.microsoft.com/office/powerpoint/2010/main" val="562930823"/>
              </p:ext>
            </p:extLst>
          </p:nvPr>
        </p:nvGraphicFramePr>
        <p:xfrm>
          <a:off x="494708" y="1168738"/>
          <a:ext cx="8314604" cy="5491480"/>
        </p:xfrm>
        <a:graphic>
          <a:graphicData uri="http://schemas.openxmlformats.org/drawingml/2006/table">
            <a:tbl>
              <a:tblPr firstRow="1" firstCol="1" bandRow="1">
                <a:tableStyleId>{5C22544A-7EE6-4342-B048-85BDC9FD1C3A}</a:tableStyleId>
              </a:tblPr>
              <a:tblGrid>
                <a:gridCol w="1913804"/>
                <a:gridCol w="6400800"/>
              </a:tblGrid>
              <a:tr h="370840">
                <a:tc>
                  <a:txBody>
                    <a:bodyPr/>
                    <a:lstStyle/>
                    <a:p>
                      <a:pPr algn="ctr"/>
                      <a:r>
                        <a:rPr lang="zh-TW" altLang="en-US" sz="1800" dirty="0" smtClean="0">
                          <a:latin typeface="微軟正黑體" panose="020B0604030504040204" pitchFamily="34" charset="-120"/>
                          <a:ea typeface="微軟正黑體" panose="020B0604030504040204" pitchFamily="34" charset="-120"/>
                        </a:rPr>
                        <a:t>類別</a:t>
                      </a:r>
                      <a:endParaRPr lang="zh-TW" altLang="en-US" sz="18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800" dirty="0" smtClean="0">
                          <a:latin typeface="微軟正黑體" panose="020B0604030504040204" pitchFamily="34" charset="-120"/>
                          <a:ea typeface="微軟正黑體" panose="020B0604030504040204" pitchFamily="34" charset="-120"/>
                        </a:rPr>
                        <a:t>建議意見</a:t>
                      </a:r>
                      <a:endParaRPr lang="zh-TW" altLang="en-US" sz="1800" dirty="0">
                        <a:latin typeface="微軟正黑體" panose="020B0604030504040204" pitchFamily="34" charset="-120"/>
                        <a:ea typeface="微軟正黑體" panose="020B0604030504040204" pitchFamily="34" charset="-120"/>
                      </a:endParaRPr>
                    </a:p>
                  </a:txBody>
                  <a:tcPr/>
                </a:tc>
              </a:tr>
              <a:tr h="370840">
                <a:tc>
                  <a:txBody>
                    <a:bodyPr/>
                    <a:lstStyle/>
                    <a:p>
                      <a:pPr algn="ctr"/>
                      <a:r>
                        <a:rPr lang="zh-TW" altLang="en-US" sz="1800" dirty="0" smtClean="0">
                          <a:latin typeface="微軟正黑體" panose="020B0604030504040204" pitchFamily="34" charset="-120"/>
                          <a:ea typeface="微軟正黑體" panose="020B0604030504040204" pitchFamily="34" charset="-120"/>
                        </a:rPr>
                        <a:t>人才面</a:t>
                      </a:r>
                      <a:endParaRPr lang="zh-TW" altLang="en-US" sz="1800" dirty="0">
                        <a:latin typeface="微軟正黑體" panose="020B0604030504040204" pitchFamily="34" charset="-120"/>
                        <a:ea typeface="微軟正黑體" panose="020B0604030504040204" pitchFamily="34" charset="-120"/>
                      </a:endParaRPr>
                    </a:p>
                  </a:txBody>
                  <a:tcPr anchor="ctr"/>
                </a:tc>
                <a:tc>
                  <a:txBody>
                    <a:bodyPr/>
                    <a:lstStyle/>
                    <a:p>
                      <a:pPr marL="285750" marR="0" lvl="0" indent="-285750" algn="just"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TW" altLang="en-US" sz="1800" dirty="0" smtClean="0">
                          <a:latin typeface="微軟正黑體" panose="020B0604030504040204" pitchFamily="34" charset="-120"/>
                          <a:ea typeface="微軟正黑體" panose="020B0604030504040204" pitchFamily="34" charset="-120"/>
                        </a:rPr>
                        <a:t>由於學校無法提供產業知識，政府應積極鼓勵學生至產業界實習，協助建立實習制度，以培養國家長期之創新研發人才。</a:t>
                      </a:r>
                      <a:endParaRPr lang="en-US" altLang="zh-TW" sz="1800" dirty="0" smtClean="0">
                        <a:latin typeface="微軟正黑體" panose="020B0604030504040204" pitchFamily="34" charset="-120"/>
                        <a:ea typeface="微軟正黑體" panose="020B0604030504040204" pitchFamily="34" charset="-120"/>
                      </a:endParaRPr>
                    </a:p>
                    <a:p>
                      <a:pPr marL="285750" marR="0" lvl="0" indent="-285750" algn="just"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TW" altLang="en-US" sz="1800" dirty="0" smtClean="0">
                          <a:latin typeface="微軟正黑體" panose="020B0604030504040204" pitchFamily="34" charset="-120"/>
                          <a:ea typeface="微軟正黑體" panose="020B0604030504040204" pitchFamily="34" charset="-120"/>
                        </a:rPr>
                        <a:t>另可制定國際人才策略，透過移民政策引進專業人才。</a:t>
                      </a:r>
                      <a:endParaRPr lang="en-US" altLang="zh-TW" sz="1800" dirty="0" smtClean="0">
                        <a:solidFill>
                          <a:srgbClr val="000000"/>
                        </a:solidFill>
                        <a:latin typeface="微軟正黑體" panose="020B0604030504040204" pitchFamily="34" charset="-120"/>
                        <a:ea typeface="微軟正黑體" panose="020B0604030504040204" pitchFamily="34" charset="-120"/>
                        <a:cs typeface="Calibri"/>
                      </a:endParaRPr>
                    </a:p>
                  </a:txBody>
                  <a:tcPr/>
                </a:tc>
              </a:tr>
              <a:tr h="370840">
                <a:tc>
                  <a:txBody>
                    <a:bodyPr/>
                    <a:lstStyle/>
                    <a:p>
                      <a:pPr algn="ctr"/>
                      <a:r>
                        <a:rPr lang="zh-TW" altLang="en-US" sz="1800" dirty="0" smtClean="0">
                          <a:latin typeface="微軟正黑體" panose="020B0604030504040204" pitchFamily="34" charset="-120"/>
                          <a:ea typeface="微軟正黑體" panose="020B0604030504040204" pitchFamily="34" charset="-120"/>
                        </a:rPr>
                        <a:t>產業面</a:t>
                      </a:r>
                      <a:endParaRPr lang="zh-TW" altLang="en-US" sz="1800" dirty="0">
                        <a:latin typeface="微軟正黑體" panose="020B0604030504040204" pitchFamily="34" charset="-120"/>
                        <a:ea typeface="微軟正黑體" panose="020B0604030504040204" pitchFamily="34" charset="-120"/>
                      </a:endParaRPr>
                    </a:p>
                  </a:txBody>
                  <a:tcPr anchor="ctr"/>
                </a:tc>
                <a:tc>
                  <a:txBody>
                    <a:bodyPr/>
                    <a:lstStyle/>
                    <a:p>
                      <a:pPr marL="285750" marR="0" lvl="0" indent="-285750" algn="just"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TW" altLang="en-US" sz="1800" dirty="0" smtClean="0">
                          <a:latin typeface="微軟正黑體" panose="020B0604030504040204" pitchFamily="34" charset="-120"/>
                          <a:ea typeface="微軟正黑體" panose="020B0604030504040204" pitchFamily="34" charset="-120"/>
                        </a:rPr>
                        <a:t>政府提供誘因鼓勵大小企業對等合作，如：結合新創事業的人工智慧技術及企業領域知識</a:t>
                      </a:r>
                      <a:r>
                        <a:rPr lang="en-US" altLang="zh-TW" sz="1800" dirty="0" smtClean="0">
                          <a:latin typeface="微軟正黑體" panose="020B0604030504040204" pitchFamily="34" charset="-120"/>
                          <a:ea typeface="微軟正黑體" panose="020B0604030504040204" pitchFamily="34" charset="-120"/>
                        </a:rPr>
                        <a:t>(domain knowledge)</a:t>
                      </a:r>
                      <a:r>
                        <a:rPr lang="zh-TW" altLang="en-US" sz="1800" dirty="0" smtClean="0">
                          <a:latin typeface="微軟正黑體" panose="020B0604030504040204" pitchFamily="34" charset="-120"/>
                          <a:ea typeface="微軟正黑體" panose="020B0604030504040204" pitchFamily="34" charset="-120"/>
                        </a:rPr>
                        <a:t>與資料，促成產業智慧轉型。</a:t>
                      </a:r>
                    </a:p>
                  </a:txBody>
                  <a:tcPr/>
                </a:tc>
              </a:tr>
              <a:tr h="370840">
                <a:tc>
                  <a:txBody>
                    <a:bodyPr/>
                    <a:lstStyle/>
                    <a:p>
                      <a:pPr algn="ctr"/>
                      <a:r>
                        <a:rPr lang="zh-TW" altLang="en-US" sz="1800" dirty="0" smtClean="0">
                          <a:latin typeface="微軟正黑體" panose="020B0604030504040204" pitchFamily="34" charset="-120"/>
                          <a:ea typeface="微軟正黑體" panose="020B0604030504040204" pitchFamily="34" charset="-120"/>
                        </a:rPr>
                        <a:t>法規面</a:t>
                      </a:r>
                      <a:endParaRPr lang="zh-TW" altLang="en-US" sz="1800" dirty="0">
                        <a:latin typeface="微軟正黑體" panose="020B0604030504040204" pitchFamily="34" charset="-120"/>
                        <a:ea typeface="微軟正黑體" panose="020B0604030504040204" pitchFamily="34" charset="-120"/>
                      </a:endParaRPr>
                    </a:p>
                  </a:txBody>
                  <a:tcPr anchor="ctr"/>
                </a:tc>
                <a:tc>
                  <a:txBody>
                    <a:bodyPr/>
                    <a:lstStyle/>
                    <a:p>
                      <a:pPr marL="285750" marR="0" lvl="0" indent="-285750" algn="just"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TW" altLang="en-US" sz="1800" dirty="0" smtClean="0">
                          <a:latin typeface="微軟正黑體" panose="020B0604030504040204" pitchFamily="34" charset="-120"/>
                          <a:ea typeface="微軟正黑體" panose="020B0604030504040204" pitchFamily="34" charset="-120"/>
                        </a:rPr>
                        <a:t>建議國發基金鬆綁相關規定，除了投資本國公司以外，也能多投資國外的新創公司。</a:t>
                      </a:r>
                    </a:p>
                  </a:txBody>
                  <a:tcPr/>
                </a:tc>
              </a:tr>
              <a:tr h="370840">
                <a:tc>
                  <a:txBody>
                    <a:bodyPr/>
                    <a:lstStyle/>
                    <a:p>
                      <a:pPr algn="ctr"/>
                      <a:r>
                        <a:rPr lang="zh-TW" altLang="en-US" sz="1800" dirty="0" smtClean="0">
                          <a:latin typeface="微軟正黑體" panose="020B0604030504040204" pitchFamily="34" charset="-120"/>
                          <a:ea typeface="微軟正黑體" panose="020B0604030504040204" pitchFamily="34" charset="-120"/>
                        </a:rPr>
                        <a:t>投資環境</a:t>
                      </a:r>
                      <a:endParaRPr lang="zh-TW" altLang="en-US" sz="1800" dirty="0">
                        <a:latin typeface="微軟正黑體" panose="020B0604030504040204" pitchFamily="34" charset="-120"/>
                        <a:ea typeface="微軟正黑體" panose="020B0604030504040204" pitchFamily="34" charset="-120"/>
                      </a:endParaRPr>
                    </a:p>
                  </a:txBody>
                  <a:tcPr anchor="ctr"/>
                </a:tc>
                <a:tc>
                  <a:txBody>
                    <a:bodyPr/>
                    <a:lstStyle/>
                    <a:p>
                      <a:pPr marL="285750" marR="0" lvl="0" indent="-285750" algn="just"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TW" altLang="en-US" sz="1800" dirty="0" smtClean="0">
                          <a:latin typeface="微軟正黑體" panose="020B0604030504040204" pitchFamily="34" charset="-120"/>
                          <a:ea typeface="微軟正黑體" panose="020B0604030504040204" pitchFamily="34" charset="-120"/>
                        </a:rPr>
                        <a:t>政府應整合外館、貿協等駐外單位資源，積極協助新創事業拓展國際業務</a:t>
                      </a:r>
                      <a:r>
                        <a:rPr lang="en-US" altLang="zh-TW" sz="1800" dirty="0" smtClean="0">
                          <a:latin typeface="微軟正黑體" panose="020B0604030504040204" pitchFamily="34" charset="-120"/>
                          <a:ea typeface="微軟正黑體" panose="020B0604030504040204" pitchFamily="34" charset="-120"/>
                        </a:rPr>
                        <a:t>(Business Development, BD)</a:t>
                      </a:r>
                      <a:r>
                        <a:rPr lang="zh-TW" altLang="en-US" sz="1800" dirty="0" smtClean="0">
                          <a:latin typeface="微軟正黑體" panose="020B0604030504040204" pitchFamily="34" charset="-120"/>
                          <a:ea typeface="微軟正黑體" panose="020B0604030504040204" pitchFamily="34" charset="-120"/>
                        </a:rPr>
                        <a:t>；同時加速吸引國際企業來台投資</a:t>
                      </a:r>
                      <a:r>
                        <a:rPr lang="zh-TW" altLang="zh-TW" sz="1800" dirty="0" smtClean="0">
                          <a:latin typeface="微軟正黑體" panose="020B0604030504040204" pitchFamily="34" charset="-120"/>
                          <a:ea typeface="微軟正黑體" panose="020B0604030504040204" pitchFamily="34" charset="-120"/>
                        </a:rPr>
                        <a:t>。</a:t>
                      </a:r>
                    </a:p>
                  </a:txBody>
                  <a:tcPr/>
                </a:tc>
              </a:tr>
              <a:tr h="370840">
                <a:tc>
                  <a:txBody>
                    <a:bodyPr/>
                    <a:lstStyle/>
                    <a:p>
                      <a:pPr algn="ctr"/>
                      <a:r>
                        <a:rPr lang="zh-TW" altLang="en-US" sz="1800" dirty="0" smtClean="0">
                          <a:latin typeface="微軟正黑體" panose="020B0604030504040204" pitchFamily="34" charset="-120"/>
                          <a:ea typeface="微軟正黑體" panose="020B0604030504040204" pitchFamily="34" charset="-120"/>
                        </a:rPr>
                        <a:t>計畫管理</a:t>
                      </a:r>
                      <a:endParaRPr lang="zh-TW" altLang="en-US" sz="1800" dirty="0">
                        <a:latin typeface="微軟正黑體" panose="020B0604030504040204" pitchFamily="34" charset="-120"/>
                        <a:ea typeface="微軟正黑體" panose="020B0604030504040204" pitchFamily="34" charset="-120"/>
                      </a:endParaRPr>
                    </a:p>
                  </a:txBody>
                  <a:tcPr anchor="ctr"/>
                </a:tc>
                <a:tc>
                  <a:txBody>
                    <a:bodyPr/>
                    <a:lstStyle/>
                    <a:p>
                      <a:pPr marL="285750" marR="0" lvl="0" indent="-285750" algn="just"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TW" altLang="en-US" sz="1800" kern="1200" dirty="0" smtClean="0">
                          <a:latin typeface="微軟正黑體" panose="020B0604030504040204" pitchFamily="34" charset="-120"/>
                          <a:ea typeface="微軟正黑體" panose="020B0604030504040204" pitchFamily="34" charset="-120"/>
                        </a:rPr>
                        <a:t>亞洲</a:t>
                      </a:r>
                      <a:r>
                        <a:rPr lang="en-US" altLang="zh-TW" sz="1800" kern="1200" dirty="0" smtClean="0">
                          <a:latin typeface="微軟正黑體" panose="020B0604030504040204" pitchFamily="34" charset="-120"/>
                          <a:ea typeface="微軟正黑體" panose="020B0604030504040204" pitchFamily="34" charset="-120"/>
                        </a:rPr>
                        <a:t>·</a:t>
                      </a:r>
                      <a:r>
                        <a:rPr lang="zh-TW" altLang="en-US" sz="1800" kern="1200" dirty="0" smtClean="0">
                          <a:latin typeface="微軟正黑體" panose="020B0604030504040204" pitchFamily="34" charset="-120"/>
                          <a:ea typeface="微軟正黑體" panose="020B0604030504040204" pitchFamily="34" charset="-120"/>
                        </a:rPr>
                        <a:t>矽谷計畫應發揮統籌領導功能，整合跨部會資源，並以服務導向，協助部會解決問題，讓民眾能看到具體成效。</a:t>
                      </a:r>
                      <a:endParaRPr lang="en-US" altLang="zh-TW" sz="1800" kern="1200" dirty="0" smtClean="0">
                        <a:latin typeface="微軟正黑體" panose="020B0604030504040204" pitchFamily="34" charset="-120"/>
                        <a:ea typeface="微軟正黑體" panose="020B0604030504040204" pitchFamily="34" charset="-120"/>
                      </a:endParaRPr>
                    </a:p>
                    <a:p>
                      <a:pPr marL="285750" marR="0" lvl="0" indent="-285750" algn="just"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TW" altLang="en-US" sz="1800" kern="1200" dirty="0" smtClean="0">
                          <a:latin typeface="微軟正黑體" panose="020B0604030504040204" pitchFamily="34" charset="-120"/>
                          <a:ea typeface="微軟正黑體" panose="020B0604030504040204" pitchFamily="34" charset="-120"/>
                        </a:rPr>
                        <a:t>亞洲</a:t>
                      </a:r>
                      <a:r>
                        <a:rPr lang="en-US" altLang="zh-TW" sz="1800" kern="1200" dirty="0" smtClean="0">
                          <a:latin typeface="微軟正黑體" panose="020B0604030504040204" pitchFamily="34" charset="-120"/>
                          <a:ea typeface="微軟正黑體" panose="020B0604030504040204" pitchFamily="34" charset="-120"/>
                        </a:rPr>
                        <a:t>‧</a:t>
                      </a:r>
                      <a:r>
                        <a:rPr lang="zh-TW" altLang="en-US" sz="1800" kern="1200" dirty="0" smtClean="0">
                          <a:latin typeface="微軟正黑體" panose="020B0604030504040204" pitchFamily="34" charset="-120"/>
                          <a:ea typeface="微軟正黑體" panose="020B0604030504040204" pitchFamily="34" charset="-120"/>
                        </a:rPr>
                        <a:t>矽谷計畫五大關鍵量化目標：</a:t>
                      </a:r>
                      <a:r>
                        <a:rPr lang="en-US" altLang="zh-TW" sz="1800" kern="1200" dirty="0" smtClean="0">
                          <a:latin typeface="微軟正黑體" panose="020B0604030504040204" pitchFamily="34" charset="-120"/>
                          <a:ea typeface="微軟正黑體" panose="020B0604030504040204" pitchFamily="34" charset="-120"/>
                        </a:rPr>
                        <a:t>5%</a:t>
                      </a:r>
                      <a:r>
                        <a:rPr lang="zh-TW" altLang="en-US" sz="1800" kern="1200" dirty="0" smtClean="0">
                          <a:latin typeface="微軟正黑體" panose="020B0604030504040204" pitchFamily="34" charset="-120"/>
                          <a:ea typeface="微軟正黑體" panose="020B0604030504040204" pitchFamily="34" charset="-120"/>
                        </a:rPr>
                        <a:t>、</a:t>
                      </a:r>
                      <a:r>
                        <a:rPr lang="en-US" altLang="zh-TW" sz="1800" kern="1200" dirty="0" smtClean="0">
                          <a:latin typeface="微軟正黑體" panose="020B0604030504040204" pitchFamily="34" charset="-120"/>
                          <a:ea typeface="微軟正黑體" panose="020B0604030504040204" pitchFamily="34" charset="-120"/>
                        </a:rPr>
                        <a:t>100</a:t>
                      </a:r>
                      <a:r>
                        <a:rPr lang="zh-TW" altLang="en-US" sz="1800" kern="1200" dirty="0" smtClean="0">
                          <a:latin typeface="微軟正黑體" panose="020B0604030504040204" pitchFamily="34" charset="-120"/>
                          <a:ea typeface="微軟正黑體" panose="020B0604030504040204" pitchFamily="34" charset="-120"/>
                        </a:rPr>
                        <a:t>、</a:t>
                      </a:r>
                      <a:r>
                        <a:rPr lang="en-US" altLang="zh-TW" sz="1800" kern="1200" dirty="0" smtClean="0">
                          <a:latin typeface="微軟正黑體" panose="020B0604030504040204" pitchFamily="34" charset="-120"/>
                          <a:ea typeface="微軟正黑體" panose="020B0604030504040204" pitchFamily="34" charset="-120"/>
                        </a:rPr>
                        <a:t>3</a:t>
                      </a:r>
                      <a:r>
                        <a:rPr lang="zh-TW" altLang="en-US" sz="1800" kern="1200" dirty="0" smtClean="0">
                          <a:latin typeface="微軟正黑體" panose="020B0604030504040204" pitchFamily="34" charset="-120"/>
                          <a:ea typeface="微軟正黑體" panose="020B0604030504040204" pitchFamily="34" charset="-120"/>
                        </a:rPr>
                        <a:t>、</a:t>
                      </a:r>
                      <a:r>
                        <a:rPr lang="en-US" altLang="zh-TW" sz="1800" kern="1200" dirty="0" smtClean="0">
                          <a:latin typeface="微軟正黑體" panose="020B0604030504040204" pitchFamily="34" charset="-120"/>
                          <a:ea typeface="微軟正黑體" panose="020B0604030504040204" pitchFamily="34" charset="-120"/>
                        </a:rPr>
                        <a:t>2</a:t>
                      </a:r>
                      <a:r>
                        <a:rPr lang="zh-TW" altLang="en-US" sz="1800" kern="1200" dirty="0" smtClean="0">
                          <a:latin typeface="微軟正黑體" panose="020B0604030504040204" pitchFamily="34" charset="-120"/>
                          <a:ea typeface="微軟正黑體" panose="020B0604030504040204" pitchFamily="34" charset="-120"/>
                        </a:rPr>
                        <a:t>、</a:t>
                      </a:r>
                      <a:r>
                        <a:rPr lang="en-US" altLang="zh-TW" sz="1800" kern="1200" dirty="0" smtClean="0">
                          <a:latin typeface="微軟正黑體" panose="020B0604030504040204" pitchFamily="34" charset="-120"/>
                          <a:ea typeface="微軟正黑體" panose="020B0604030504040204" pitchFamily="34" charset="-120"/>
                        </a:rPr>
                        <a:t>1</a:t>
                      </a:r>
                      <a:r>
                        <a:rPr lang="zh-TW" altLang="en-US" sz="1800" kern="1200" dirty="0" smtClean="0">
                          <a:latin typeface="微軟正黑體" panose="020B0604030504040204" pitchFamily="34" charset="-120"/>
                          <a:ea typeface="微軟正黑體" panose="020B0604030504040204" pitchFamily="34" charset="-120"/>
                        </a:rPr>
                        <a:t>之定義應更清楚明確，請提出各項目標定義及計算方式，以利未來推動及衡量成效。</a:t>
                      </a:r>
                      <a:endParaRPr lang="zh-TW" altLang="en-US" sz="1800" kern="1200" dirty="0">
                        <a:solidFill>
                          <a:srgbClr val="000000"/>
                        </a:solidFill>
                        <a:latin typeface="微軟正黑體" panose="020B0604030504040204" pitchFamily="34" charset="-120"/>
                        <a:ea typeface="微軟正黑體" panose="020B0604030504040204" pitchFamily="34" charset="-120"/>
                        <a:cs typeface="Calibri"/>
                      </a:endParaRPr>
                    </a:p>
                  </a:txBody>
                  <a:tcPr/>
                </a:tc>
              </a:tr>
            </a:tbl>
          </a:graphicData>
        </a:graphic>
      </p:graphicFrame>
    </p:spTree>
    <p:extLst>
      <p:ext uri="{BB962C8B-B14F-4D97-AF65-F5344CB8AC3E}">
        <p14:creationId xmlns:p14="http://schemas.microsoft.com/office/powerpoint/2010/main" val="38459985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87536" y="2710056"/>
            <a:ext cx="8229600" cy="1036712"/>
          </a:xfrm>
        </p:spPr>
        <p:txBody>
          <a:bodyPr>
            <a:normAutofit/>
          </a:bodyPr>
          <a:lstStyle/>
          <a:p>
            <a:pPr marL="0" indent="0" algn="ctr" defTabSz="914400">
              <a:lnSpc>
                <a:spcPct val="100000"/>
              </a:lnSpc>
              <a:spcBef>
                <a:spcPct val="0"/>
              </a:spcBef>
              <a:buClr>
                <a:srgbClr val="97ABBC"/>
              </a:buClr>
              <a:buSzPct val="100000"/>
              <a:buNone/>
            </a:pPr>
            <a:r>
              <a:rPr lang="zh-TW" altLang="en-US" sz="4600" b="1" dirty="0" smtClean="0">
                <a:solidFill>
                  <a:schemeClr val="accent3">
                    <a:lumMod val="75000"/>
                  </a:schemeClr>
                </a:solidFill>
                <a:effectLst>
                  <a:glow rad="101600">
                    <a:srgbClr val="FFFFFF"/>
                  </a:glow>
                  <a:outerShdw blurRad="50800" dist="38100" dir="2700000" algn="tl" rotWithShape="0">
                    <a:prstClr val="black">
                      <a:alpha val="40000"/>
                    </a:prstClr>
                  </a:outerShdw>
                </a:effectLst>
                <a:cs typeface="Lato"/>
              </a:rPr>
              <a:t>三、</a:t>
            </a:r>
            <a:r>
              <a:rPr lang="en-US" altLang="zh-TW" sz="4600" b="1" dirty="0" smtClean="0">
                <a:solidFill>
                  <a:schemeClr val="accent3">
                    <a:lumMod val="75000"/>
                  </a:schemeClr>
                </a:solidFill>
                <a:effectLst>
                  <a:glow rad="101600">
                    <a:srgbClr val="FFFFFF"/>
                  </a:glow>
                  <a:outerShdw blurRad="50800" dist="38100" dir="2700000" algn="tl" rotWithShape="0">
                    <a:prstClr val="black">
                      <a:alpha val="40000"/>
                    </a:prstClr>
                  </a:outerShdw>
                </a:effectLst>
                <a:cs typeface="Lato"/>
              </a:rPr>
              <a:t>107</a:t>
            </a:r>
            <a:r>
              <a:rPr lang="zh-TW" altLang="en-US" sz="4600" b="1" dirty="0">
                <a:solidFill>
                  <a:schemeClr val="accent3">
                    <a:lumMod val="75000"/>
                  </a:schemeClr>
                </a:solidFill>
                <a:effectLst>
                  <a:glow rad="101600">
                    <a:srgbClr val="FFFFFF"/>
                  </a:glow>
                  <a:outerShdw blurRad="50800" dist="38100" dir="2700000" algn="tl" rotWithShape="0">
                    <a:prstClr val="black">
                      <a:alpha val="40000"/>
                    </a:prstClr>
                  </a:outerShdw>
                </a:effectLst>
                <a:cs typeface="Lato"/>
              </a:rPr>
              <a:t>年工作</a:t>
            </a:r>
            <a:r>
              <a:rPr lang="zh-TW" altLang="en-US" sz="4600" b="1" dirty="0" smtClean="0">
                <a:solidFill>
                  <a:schemeClr val="accent3">
                    <a:lumMod val="75000"/>
                  </a:schemeClr>
                </a:solidFill>
                <a:effectLst>
                  <a:glow rad="101600">
                    <a:srgbClr val="FFFFFF"/>
                  </a:glow>
                  <a:outerShdw blurRad="50800" dist="38100" dir="2700000" algn="tl" rotWithShape="0">
                    <a:prstClr val="black">
                      <a:alpha val="40000"/>
                    </a:prstClr>
                  </a:outerShdw>
                </a:effectLst>
                <a:cs typeface="Lato"/>
              </a:rPr>
              <a:t>規劃</a:t>
            </a:r>
            <a:endParaRPr lang="en-US" altLang="zh-TW" sz="4600" b="1" dirty="0">
              <a:solidFill>
                <a:schemeClr val="accent3">
                  <a:lumMod val="75000"/>
                </a:schemeClr>
              </a:solidFill>
              <a:effectLst>
                <a:glow rad="101600">
                  <a:srgbClr val="FFFFFF"/>
                </a:glow>
                <a:outerShdw blurRad="50800" dist="38100" dir="2700000" algn="tl" rotWithShape="0">
                  <a:prstClr val="black">
                    <a:alpha val="40000"/>
                  </a:prstClr>
                </a:outerShdw>
              </a:effectLst>
              <a:cs typeface="Lato"/>
            </a:endParaRPr>
          </a:p>
          <a:p>
            <a:pPr marL="0" indent="0" algn="ctr" defTabSz="914400">
              <a:lnSpc>
                <a:spcPct val="100000"/>
              </a:lnSpc>
              <a:spcBef>
                <a:spcPct val="0"/>
              </a:spcBef>
              <a:buClr>
                <a:srgbClr val="97ABBC"/>
              </a:buClr>
              <a:buSzPct val="100000"/>
              <a:buNone/>
            </a:pPr>
            <a:endParaRPr lang="zh-TW" altLang="en-US" sz="4600" b="1" dirty="0">
              <a:solidFill>
                <a:schemeClr val="accent3">
                  <a:lumMod val="75000"/>
                </a:schemeClr>
              </a:solidFill>
              <a:effectLst>
                <a:glow rad="101600">
                  <a:srgbClr val="FFFFFF"/>
                </a:glow>
                <a:outerShdw blurRad="50800" dist="38100" dir="2700000" algn="tl" rotWithShape="0">
                  <a:prstClr val="black">
                    <a:alpha val="40000"/>
                  </a:prstClr>
                </a:outerShdw>
              </a:effectLst>
              <a:cs typeface="Lato"/>
            </a:endParaRPr>
          </a:p>
          <a:p>
            <a:pPr marL="0" indent="0">
              <a:buNone/>
            </a:pPr>
            <a:endParaRPr lang="zh-TW" altLang="en-US" dirty="0"/>
          </a:p>
        </p:txBody>
      </p:sp>
      <p:sp>
        <p:nvSpPr>
          <p:cNvPr id="4" name="投影片編號版面配置區 3"/>
          <p:cNvSpPr>
            <a:spLocks noGrp="1"/>
          </p:cNvSpPr>
          <p:nvPr>
            <p:ph type="sldNum" sz="quarter" idx="12"/>
          </p:nvPr>
        </p:nvSpPr>
        <p:spPr>
          <a:xfrm>
            <a:off x="7086626" y="6492875"/>
            <a:ext cx="2057400" cy="365125"/>
          </a:xfrm>
        </p:spPr>
        <p:txBody>
          <a:bodyPr vert="horz" lIns="91440" tIns="45720" rIns="91440" bIns="45720" rtlCol="0" anchor="ctr"/>
          <a:lstStyle/>
          <a:p>
            <a:fld id="{6A382ACD-46F7-4FA2-9C5B-AAC07B510721}" type="slidenum">
              <a:rPr lang="zh-TW" altLang="en-US" sz="1200" b="1">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pPr/>
              <a:t>15</a:t>
            </a:fld>
            <a:endParaRPr lang="zh-TW" altLang="en-US" sz="1200" b="1"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2888546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投影片編號版面配置區 1"/>
          <p:cNvSpPr>
            <a:spLocks noGrp="1"/>
          </p:cNvSpPr>
          <p:nvPr>
            <p:ph type="sldNum" sz="quarter" idx="4"/>
          </p:nvPr>
        </p:nvSpPr>
        <p:spPr/>
        <p:txBody>
          <a:bodyPr vert="horz" lIns="91440" tIns="45720" rIns="91440" bIns="45720" rtlCol="0" anchor="ctr"/>
          <a:lstStyle/>
          <a:p>
            <a:fld id="{862BEF42-55D4-405D-879A-39DD27EC09B4}" type="slidenum">
              <a:rPr lang="zh-TW" altLang="en-US" b="1" kern="0">
                <a:solidFill>
                  <a:srgbClr val="000000"/>
                </a:solidFill>
                <a:latin typeface="Arial Unicode MS" panose="020B0604020202020204" pitchFamily="34" charset="-120"/>
                <a:ea typeface="Arial Unicode MS" panose="020B0604020202020204" pitchFamily="34" charset="-120"/>
                <a:cs typeface="Arial Unicode MS" panose="020B0604020202020204" pitchFamily="34" charset="-120"/>
              </a:rPr>
              <a:pPr/>
              <a:t>16</a:t>
            </a:fld>
            <a:endParaRPr lang="zh-TW" altLang="en-US" b="1" kern="0" dirty="0">
              <a:solidFill>
                <a:srgbClr val="00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5" name="標題 1"/>
          <p:cNvSpPr txBox="1">
            <a:spLocks/>
          </p:cNvSpPr>
          <p:nvPr/>
        </p:nvSpPr>
        <p:spPr>
          <a:xfrm>
            <a:off x="723900" y="126359"/>
            <a:ext cx="7886700" cy="922152"/>
          </a:xfrm>
          <a:prstGeom prst="rect">
            <a:avLst/>
          </a:prstGeom>
        </p:spPr>
        <p:txBody>
          <a:bodyPr vert="horz" lIns="91440" tIns="45720" rIns="91440" bIns="45720" rtlCol="0" anchor="ctr">
            <a:noAutofit/>
          </a:bodyPr>
          <a:lstStyle>
            <a:lvl1pPr marL="360000" algn="ctr">
              <a:lnSpc>
                <a:spcPct val="100000"/>
              </a:lnSpc>
              <a:spcBef>
                <a:spcPct val="0"/>
              </a:spcBef>
              <a:buClr>
                <a:srgbClr val="97ABBC"/>
              </a:buClr>
              <a:buSzPct val="100000"/>
              <a:buNone/>
              <a:defRPr sz="4000" b="1">
                <a:solidFill>
                  <a:schemeClr val="accent3">
                    <a:lumMod val="75000"/>
                  </a:schemeClr>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defRPr>
            </a:lvl1pPr>
          </a:lstStyle>
          <a:p>
            <a:r>
              <a:rPr lang="zh-TW" altLang="en-US" dirty="0">
                <a:cs typeface="+mj-cs"/>
              </a:rPr>
              <a:t>亞洲</a:t>
            </a:r>
            <a:r>
              <a:rPr lang="zh-TW" altLang="zh-TW" dirty="0">
                <a:cs typeface="+mj-cs"/>
              </a:rPr>
              <a:t>∙</a:t>
            </a:r>
            <a:r>
              <a:rPr lang="zh-TW" altLang="en-US" dirty="0">
                <a:cs typeface="+mj-cs"/>
              </a:rPr>
              <a:t>矽谷計畫資源配置及分工</a:t>
            </a:r>
            <a:endParaRPr lang="en-US" altLang="zh-TW" dirty="0">
              <a:cs typeface="+mj-cs"/>
            </a:endParaRPr>
          </a:p>
        </p:txBody>
      </p:sp>
      <p:sp>
        <p:nvSpPr>
          <p:cNvPr id="8" name="文字方塊 7"/>
          <p:cNvSpPr txBox="1"/>
          <p:nvPr/>
        </p:nvSpPr>
        <p:spPr>
          <a:xfrm>
            <a:off x="14256" y="6505270"/>
            <a:ext cx="3975853" cy="338554"/>
          </a:xfrm>
          <a:prstGeom prst="rect">
            <a:avLst/>
          </a:prstGeom>
          <a:noFill/>
        </p:spPr>
        <p:txBody>
          <a:bodyPr wrap="square" rtlCol="0">
            <a:spAutoFit/>
          </a:bodyPr>
          <a:lstStyle/>
          <a:p>
            <a:r>
              <a:rPr lang="zh-TW" altLang="en-US" sz="1600" dirty="0" smtClean="0">
                <a:solidFill>
                  <a:prstClr val="black"/>
                </a:solidFill>
                <a:latin typeface="微軟正黑體" panose="020B0604030504040204" pitchFamily="34" charset="-120"/>
                <a:ea typeface="微軟正黑體" panose="020B0604030504040204" pitchFamily="34" charset="-120"/>
              </a:rPr>
              <a:t>資料來源</a:t>
            </a:r>
            <a:r>
              <a:rPr lang="en-US" altLang="zh-TW" sz="1600" dirty="0" smtClean="0">
                <a:solidFill>
                  <a:prstClr val="black"/>
                </a:solidFill>
                <a:latin typeface="微軟正黑體" panose="020B0604030504040204" pitchFamily="34" charset="-120"/>
                <a:ea typeface="微軟正黑體" panose="020B0604030504040204" pitchFamily="34" charset="-120"/>
              </a:rPr>
              <a:t>:</a:t>
            </a:r>
            <a:r>
              <a:rPr lang="zh-TW" altLang="en-US" sz="1600" dirty="0" smtClean="0">
                <a:solidFill>
                  <a:prstClr val="black"/>
                </a:solidFill>
                <a:latin typeface="微軟正黑體" panose="020B0604030504040204" pitchFamily="34" charset="-120"/>
                <a:ea typeface="微軟正黑體" panose="020B0604030504040204" pitchFamily="34" charset="-120"/>
              </a:rPr>
              <a:t> 科技會報、國發會、主計總處</a:t>
            </a:r>
            <a:endParaRPr lang="en-US" altLang="zh-TW" sz="1600" dirty="0" smtClean="0">
              <a:solidFill>
                <a:prstClr val="black"/>
              </a:solidFill>
              <a:latin typeface="微軟正黑體" panose="020B0604030504040204" pitchFamily="34" charset="-120"/>
              <a:ea typeface="微軟正黑體" panose="020B0604030504040204" pitchFamily="34" charset="-120"/>
            </a:endParaRPr>
          </a:p>
        </p:txBody>
      </p:sp>
      <p:graphicFrame>
        <p:nvGraphicFramePr>
          <p:cNvPr id="15" name="表格 14"/>
          <p:cNvGraphicFramePr>
            <a:graphicFrameLocks noGrp="1"/>
          </p:cNvGraphicFramePr>
          <p:nvPr>
            <p:extLst/>
          </p:nvPr>
        </p:nvGraphicFramePr>
        <p:xfrm>
          <a:off x="184389" y="2021794"/>
          <a:ext cx="4378085" cy="3058391"/>
        </p:xfrm>
        <a:graphic>
          <a:graphicData uri="http://schemas.openxmlformats.org/drawingml/2006/table">
            <a:tbl>
              <a:tblPr firstRow="1" bandRow="1">
                <a:tableStyleId>{5C22544A-7EE6-4342-B048-85BDC9FD1C3A}</a:tableStyleId>
              </a:tblPr>
              <a:tblGrid>
                <a:gridCol w="1111011"/>
                <a:gridCol w="1571625"/>
                <a:gridCol w="1695449"/>
              </a:tblGrid>
              <a:tr h="575830">
                <a:tc>
                  <a:txBody>
                    <a:bodyPr/>
                    <a:lstStyle/>
                    <a:p>
                      <a:pPr algn="ctr"/>
                      <a:endParaRPr lang="zh-TW" altLang="en-US" sz="2000" dirty="0">
                        <a:solidFill>
                          <a:schemeClr val="tx1"/>
                        </a:solidFill>
                        <a:latin typeface="微軟正黑體" panose="020B0604030504040204" pitchFamily="34" charset="-120"/>
                        <a:ea typeface="微軟正黑體" panose="020B0604030504040204" pitchFamily="34" charset="-12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altLang="zh-TW" sz="2400" dirty="0" smtClean="0">
                          <a:solidFill>
                            <a:schemeClr val="tx1"/>
                          </a:solidFill>
                          <a:latin typeface="微軟正黑體" panose="020B0604030504040204" pitchFamily="34" charset="-120"/>
                          <a:ea typeface="微軟正黑體" panose="020B0604030504040204" pitchFamily="34" charset="-120"/>
                        </a:rPr>
                        <a:t>107</a:t>
                      </a:r>
                      <a:r>
                        <a:rPr lang="zh-TW" altLang="en-US" sz="2400" dirty="0" smtClean="0">
                          <a:solidFill>
                            <a:schemeClr val="tx1"/>
                          </a:solidFill>
                          <a:latin typeface="微軟正黑體" panose="020B0604030504040204" pitchFamily="34" charset="-120"/>
                          <a:ea typeface="微軟正黑體" panose="020B0604030504040204" pitchFamily="34" charset="-120"/>
                        </a:rPr>
                        <a:t>年</a:t>
                      </a:r>
                      <a:endParaRPr lang="zh-TW" altLang="en-US" sz="2400" dirty="0">
                        <a:solidFill>
                          <a:schemeClr val="tx1"/>
                        </a:solidFill>
                        <a:latin typeface="微軟正黑體" panose="020B0604030504040204" pitchFamily="34" charset="-120"/>
                        <a:ea typeface="微軟正黑體" panose="020B0604030504040204" pitchFamily="34" charset="-12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altLang="zh-TW" sz="2400" dirty="0" smtClean="0">
                          <a:solidFill>
                            <a:schemeClr val="tx1"/>
                          </a:solidFill>
                          <a:latin typeface="微軟正黑體" panose="020B0604030504040204" pitchFamily="34" charset="-120"/>
                          <a:ea typeface="微軟正黑體" panose="020B0604030504040204" pitchFamily="34" charset="-120"/>
                        </a:rPr>
                        <a:t>106</a:t>
                      </a:r>
                      <a:r>
                        <a:rPr lang="zh-TW" altLang="en-US" sz="2400" dirty="0" smtClean="0">
                          <a:solidFill>
                            <a:schemeClr val="tx1"/>
                          </a:solidFill>
                          <a:latin typeface="微軟正黑體" panose="020B0604030504040204" pitchFamily="34" charset="-120"/>
                          <a:ea typeface="微軟正黑體" panose="020B0604030504040204" pitchFamily="34" charset="-120"/>
                        </a:rPr>
                        <a:t>年</a:t>
                      </a:r>
                      <a:endParaRPr lang="zh-TW" altLang="en-US" sz="2400" dirty="0">
                        <a:solidFill>
                          <a:schemeClr val="tx1"/>
                        </a:solidFill>
                        <a:latin typeface="微軟正黑體" panose="020B0604030504040204" pitchFamily="34" charset="-120"/>
                        <a:ea typeface="微軟正黑體" panose="020B0604030504040204" pitchFamily="34" charset="-12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1006186">
                <a:tc>
                  <a:txBody>
                    <a:bodyPr/>
                    <a:lstStyle/>
                    <a:p>
                      <a:pPr algn="ctr"/>
                      <a:r>
                        <a:rPr lang="zh-TW" altLang="en-US" sz="2000" dirty="0" smtClean="0">
                          <a:solidFill>
                            <a:schemeClr val="tx1"/>
                          </a:solidFill>
                          <a:latin typeface="微軟正黑體" panose="020B0604030504040204" pitchFamily="34" charset="-120"/>
                          <a:ea typeface="微軟正黑體" panose="020B0604030504040204" pitchFamily="34" charset="-120"/>
                        </a:rPr>
                        <a:t>相關計畫數</a:t>
                      </a:r>
                      <a:endParaRPr lang="zh-TW" altLang="en-US" sz="2000" dirty="0">
                        <a:solidFill>
                          <a:schemeClr val="tx1"/>
                        </a:solidFill>
                        <a:latin typeface="微軟正黑體" panose="020B0604030504040204" pitchFamily="34" charset="-120"/>
                        <a:ea typeface="微軟正黑體" panose="020B0604030504040204" pitchFamily="34" charset="-12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b="1" dirty="0" smtClean="0">
                          <a:solidFill>
                            <a:schemeClr val="tx1"/>
                          </a:solidFill>
                          <a:latin typeface="微軟正黑體" panose="020B0604030504040204" pitchFamily="34" charset="-120"/>
                          <a:ea typeface="微軟正黑體" panose="020B0604030504040204" pitchFamily="34" charset="-120"/>
                        </a:rPr>
                        <a:t>37</a:t>
                      </a:r>
                      <a:r>
                        <a:rPr lang="zh-TW" altLang="en-US" sz="2000" b="1" dirty="0" smtClean="0">
                          <a:solidFill>
                            <a:schemeClr val="tx1"/>
                          </a:solidFill>
                          <a:latin typeface="微軟正黑體" panose="020B0604030504040204" pitchFamily="34" charset="-120"/>
                          <a:ea typeface="微軟正黑體" panose="020B0604030504040204" pitchFamily="34" charset="-120"/>
                        </a:rPr>
                        <a:t>項</a:t>
                      </a:r>
                      <a:endParaRPr lang="zh-TW" altLang="en-US" sz="2000" b="1" dirty="0">
                        <a:solidFill>
                          <a:schemeClr val="tx1"/>
                        </a:solidFill>
                        <a:latin typeface="微軟正黑體" panose="020B0604030504040204" pitchFamily="34" charset="-120"/>
                        <a:ea typeface="微軟正黑體" panose="020B0604030504040204" pitchFamily="34" charset="-12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dirty="0" smtClean="0">
                          <a:solidFill>
                            <a:schemeClr val="tx1"/>
                          </a:solidFill>
                          <a:latin typeface="微軟正黑體" panose="020B0604030504040204" pitchFamily="34" charset="-120"/>
                          <a:ea typeface="微軟正黑體" panose="020B0604030504040204" pitchFamily="34" charset="-120"/>
                        </a:rPr>
                        <a:t>51</a:t>
                      </a:r>
                      <a:r>
                        <a:rPr lang="zh-TW" altLang="en-US" sz="2000" dirty="0" smtClean="0">
                          <a:solidFill>
                            <a:schemeClr val="tx1"/>
                          </a:solidFill>
                          <a:latin typeface="微軟正黑體" panose="020B0604030504040204" pitchFamily="34" charset="-120"/>
                          <a:ea typeface="微軟正黑體" panose="020B0604030504040204" pitchFamily="34" charset="-120"/>
                        </a:rPr>
                        <a:t>項</a:t>
                      </a:r>
                      <a:endParaRPr lang="zh-TW" altLang="en-US" sz="2000" dirty="0">
                        <a:solidFill>
                          <a:schemeClr val="tx1"/>
                        </a:solidFill>
                        <a:latin typeface="微軟正黑體" panose="020B0604030504040204" pitchFamily="34" charset="-120"/>
                        <a:ea typeface="微軟正黑體" panose="020B0604030504040204" pitchFamily="34" charset="-12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76375">
                <a:tc>
                  <a:txBody>
                    <a:bodyPr/>
                    <a:lstStyle/>
                    <a:p>
                      <a:pPr algn="ctr"/>
                      <a:r>
                        <a:rPr lang="zh-TW" altLang="en-US" sz="2000" dirty="0" smtClean="0">
                          <a:solidFill>
                            <a:schemeClr val="tx1"/>
                          </a:solidFill>
                          <a:latin typeface="微軟正黑體" panose="020B0604030504040204" pitchFamily="34" charset="-120"/>
                          <a:ea typeface="微軟正黑體" panose="020B0604030504040204" pitchFamily="34" charset="-120"/>
                        </a:rPr>
                        <a:t>總經費</a:t>
                      </a:r>
                      <a:endParaRPr lang="zh-TW" altLang="en-US" sz="2000" dirty="0">
                        <a:solidFill>
                          <a:schemeClr val="tx1"/>
                        </a:solidFill>
                        <a:latin typeface="微軟正黑體" panose="020B0604030504040204" pitchFamily="34" charset="-120"/>
                        <a:ea typeface="微軟正黑體" panose="020B0604030504040204" pitchFamily="34" charset="-12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b="1" dirty="0" smtClean="0">
                          <a:solidFill>
                            <a:schemeClr val="tx1"/>
                          </a:solidFill>
                          <a:latin typeface="微軟正黑體" panose="020B0604030504040204" pitchFamily="34" charset="-120"/>
                          <a:ea typeface="微軟正黑體" panose="020B0604030504040204" pitchFamily="34" charset="-120"/>
                        </a:rPr>
                        <a:t>70.6</a:t>
                      </a:r>
                      <a:r>
                        <a:rPr lang="zh-TW" altLang="en-US" sz="2000" b="1" dirty="0" smtClean="0">
                          <a:solidFill>
                            <a:schemeClr val="tx1"/>
                          </a:solidFill>
                          <a:latin typeface="微軟正黑體" panose="020B0604030504040204" pitchFamily="34" charset="-120"/>
                          <a:ea typeface="微軟正黑體" panose="020B0604030504040204" pitchFamily="34" charset="-120"/>
                        </a:rPr>
                        <a:t>億元 </a:t>
                      </a:r>
                      <a:endParaRPr lang="zh-TW" altLang="en-US" sz="2000" b="1" dirty="0">
                        <a:solidFill>
                          <a:schemeClr val="tx1"/>
                        </a:solidFill>
                        <a:latin typeface="微軟正黑體" panose="020B0604030504040204" pitchFamily="34" charset="-120"/>
                        <a:ea typeface="微軟正黑體" panose="020B0604030504040204" pitchFamily="34" charset="-12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TW" sz="2000" dirty="0" smtClean="0">
                          <a:solidFill>
                            <a:schemeClr val="tx1"/>
                          </a:solidFill>
                          <a:latin typeface="微軟正黑體" panose="020B0604030504040204" pitchFamily="34" charset="-120"/>
                          <a:ea typeface="微軟正黑體" panose="020B0604030504040204" pitchFamily="34" charset="-120"/>
                        </a:rPr>
                        <a:t>104.4</a:t>
                      </a:r>
                      <a:r>
                        <a:rPr lang="zh-TW" altLang="en-US" sz="2000" dirty="0" smtClean="0">
                          <a:solidFill>
                            <a:schemeClr val="tx1"/>
                          </a:solidFill>
                          <a:latin typeface="微軟正黑體" panose="020B0604030504040204" pitchFamily="34" charset="-120"/>
                          <a:ea typeface="微軟正黑體" panose="020B0604030504040204" pitchFamily="34" charset="-120"/>
                        </a:rPr>
                        <a:t>億元</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marL="0" marR="0" indent="0" algn="ctr" defTabSz="685800" rtl="0" eaLnBrk="1" fontAlgn="auto" latinLnBrk="0" hangingPunct="1">
                        <a:lnSpc>
                          <a:spcPct val="100000"/>
                        </a:lnSpc>
                        <a:spcBef>
                          <a:spcPts val="0"/>
                        </a:spcBef>
                        <a:spcAft>
                          <a:spcPts val="0"/>
                        </a:spcAft>
                        <a:buClrTx/>
                        <a:buSzTx/>
                        <a:buFontTx/>
                        <a:buNone/>
                        <a:tabLst/>
                        <a:defRPr/>
                      </a:pPr>
                      <a:r>
                        <a:rPr lang="en-US" altLang="zh-TW" sz="1800" dirty="0" smtClean="0">
                          <a:solidFill>
                            <a:srgbClr val="0070C0"/>
                          </a:solidFill>
                          <a:latin typeface="微軟正黑體" panose="020B0604030504040204" pitchFamily="34" charset="-120"/>
                          <a:ea typeface="微軟正黑體" panose="020B0604030504040204" pitchFamily="34" charset="-120"/>
                        </a:rPr>
                        <a:t>(</a:t>
                      </a:r>
                      <a:r>
                        <a:rPr lang="zh-TW" altLang="en-US" sz="1800" dirty="0" smtClean="0">
                          <a:solidFill>
                            <a:srgbClr val="0070C0"/>
                          </a:solidFill>
                          <a:latin typeface="微軟正黑體" panose="020B0604030504040204" pitchFamily="34" charset="-120"/>
                          <a:ea typeface="微軟正黑體" panose="020B0604030504040204" pitchFamily="34" charset="-120"/>
                        </a:rPr>
                        <a:t>計畫屆期或</a:t>
                      </a:r>
                      <a:endParaRPr lang="en-US" altLang="zh-TW" sz="1800" dirty="0" smtClean="0">
                        <a:solidFill>
                          <a:srgbClr val="0070C0"/>
                        </a:solidFill>
                        <a:latin typeface="微軟正黑體" panose="020B0604030504040204" pitchFamily="34" charset="-120"/>
                        <a:ea typeface="微軟正黑體" panose="020B0604030504040204" pitchFamily="34" charset="-120"/>
                      </a:endParaRPr>
                    </a:p>
                    <a:p>
                      <a:pPr marL="0" marR="0" indent="0" algn="ctr" defTabSz="685800" rtl="0" eaLnBrk="1" fontAlgn="auto" latinLnBrk="0" hangingPunct="1">
                        <a:lnSpc>
                          <a:spcPct val="100000"/>
                        </a:lnSpc>
                        <a:spcBef>
                          <a:spcPts val="0"/>
                        </a:spcBef>
                        <a:spcAft>
                          <a:spcPts val="0"/>
                        </a:spcAft>
                        <a:buClrTx/>
                        <a:buSzTx/>
                        <a:buFontTx/>
                        <a:buNone/>
                        <a:tabLst/>
                        <a:defRPr/>
                      </a:pPr>
                      <a:r>
                        <a:rPr lang="zh-TW" altLang="en-US" sz="1800" dirty="0" smtClean="0">
                          <a:solidFill>
                            <a:srgbClr val="0070C0"/>
                          </a:solidFill>
                          <a:latin typeface="微軟正黑體" panose="020B0604030504040204" pitchFamily="34" charset="-120"/>
                          <a:ea typeface="微軟正黑體" panose="020B0604030504040204" pitchFamily="34" charset="-120"/>
                        </a:rPr>
                        <a:t>列至</a:t>
                      </a:r>
                      <a:r>
                        <a:rPr lang="en-US" altLang="zh-TW" sz="1800" dirty="0" smtClean="0">
                          <a:solidFill>
                            <a:srgbClr val="0070C0"/>
                          </a:solidFill>
                          <a:latin typeface="微軟正黑體" panose="020B0604030504040204" pitchFamily="34" charset="-120"/>
                          <a:ea typeface="微軟正黑體" panose="020B0604030504040204" pitchFamily="34" charset="-120"/>
                        </a:rPr>
                        <a:t>Digi+</a:t>
                      </a:r>
                    </a:p>
                    <a:p>
                      <a:pPr marL="0" marR="0" indent="0" algn="ctr" defTabSz="685800" rtl="0" eaLnBrk="1" fontAlgn="auto" latinLnBrk="0" hangingPunct="1">
                        <a:lnSpc>
                          <a:spcPct val="100000"/>
                        </a:lnSpc>
                        <a:spcBef>
                          <a:spcPts val="0"/>
                        </a:spcBef>
                        <a:spcAft>
                          <a:spcPts val="0"/>
                        </a:spcAft>
                        <a:buClrTx/>
                        <a:buSzTx/>
                        <a:buFontTx/>
                        <a:buNone/>
                        <a:tabLst/>
                        <a:defRPr/>
                      </a:pPr>
                      <a:r>
                        <a:rPr lang="zh-TW" altLang="en-US" sz="1800" dirty="0" smtClean="0">
                          <a:solidFill>
                            <a:srgbClr val="0070C0"/>
                          </a:solidFill>
                          <a:latin typeface="微軟正黑體" panose="020B0604030504040204" pitchFamily="34" charset="-120"/>
                          <a:ea typeface="微軟正黑體" panose="020B0604030504040204" pitchFamily="34" charset="-120"/>
                        </a:rPr>
                        <a:t>前瞻數位建設</a:t>
                      </a:r>
                      <a:r>
                        <a:rPr lang="en-US" altLang="zh-TW" sz="1800" dirty="0" smtClean="0">
                          <a:solidFill>
                            <a:srgbClr val="0070C0"/>
                          </a:solidFill>
                          <a:latin typeface="微軟正黑體" panose="020B0604030504040204" pitchFamily="34" charset="-120"/>
                          <a:ea typeface="微軟正黑體" panose="020B0604030504040204" pitchFamily="34" charset="-120"/>
                        </a:rPr>
                        <a:t>)</a:t>
                      </a:r>
                      <a:endParaRPr lang="zh-TW" altLang="en-US" sz="1800" dirty="0">
                        <a:solidFill>
                          <a:srgbClr val="0070C0"/>
                        </a:solidFill>
                        <a:latin typeface="微軟正黑體" panose="020B0604030504040204" pitchFamily="34" charset="-120"/>
                        <a:ea typeface="微軟正黑體" panose="020B0604030504040204" pitchFamily="34" charset="-12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8" name="表格 17"/>
          <p:cNvGraphicFramePr>
            <a:graphicFrameLocks noGrp="1"/>
          </p:cNvGraphicFramePr>
          <p:nvPr>
            <p:extLst/>
          </p:nvPr>
        </p:nvGraphicFramePr>
        <p:xfrm>
          <a:off x="4796603" y="2012520"/>
          <a:ext cx="4080697" cy="3619832"/>
        </p:xfrm>
        <a:graphic>
          <a:graphicData uri="http://schemas.openxmlformats.org/drawingml/2006/table">
            <a:tbl>
              <a:tblPr firstRow="1" firstCol="1" bandRow="1">
                <a:tableStyleId>{5C22544A-7EE6-4342-B048-85BDC9FD1C3A}</a:tableStyleId>
              </a:tblPr>
              <a:tblGrid>
                <a:gridCol w="1615552"/>
                <a:gridCol w="1141170"/>
                <a:gridCol w="1323975"/>
              </a:tblGrid>
              <a:tr h="657840">
                <a:tc>
                  <a:txBody>
                    <a:bodyPr/>
                    <a:lstStyle/>
                    <a:p>
                      <a:pPr algn="ctr">
                        <a:lnSpc>
                          <a:spcPts val="25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部會</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ts val="2500"/>
                        </a:lnSpc>
                        <a:spcAft>
                          <a:spcPts val="0"/>
                        </a:spcAft>
                      </a:pPr>
                      <a:r>
                        <a:rPr lang="en-US" sz="1600" kern="100" dirty="0" smtClean="0">
                          <a:solidFill>
                            <a:schemeClr val="tx1"/>
                          </a:solidFill>
                          <a:effectLst/>
                          <a:latin typeface="微軟正黑體" panose="020B0604030504040204" pitchFamily="34" charset="-120"/>
                          <a:ea typeface="微軟正黑體" panose="020B0604030504040204" pitchFamily="34" charset="-120"/>
                        </a:rPr>
                        <a:t>10</a:t>
                      </a:r>
                      <a:r>
                        <a:rPr lang="en-US" altLang="zh-TW" sz="1600" kern="100" dirty="0" smtClean="0">
                          <a:solidFill>
                            <a:schemeClr val="tx1"/>
                          </a:solidFill>
                          <a:effectLst/>
                          <a:latin typeface="微軟正黑體" panose="020B0604030504040204" pitchFamily="34" charset="-120"/>
                          <a:ea typeface="微軟正黑體" panose="020B0604030504040204" pitchFamily="34" charset="-120"/>
                        </a:rPr>
                        <a:t>7</a:t>
                      </a:r>
                      <a:r>
                        <a:rPr lang="zh-TW" sz="1600" kern="100" dirty="0" smtClean="0">
                          <a:solidFill>
                            <a:schemeClr val="tx1"/>
                          </a:solidFill>
                          <a:effectLst/>
                          <a:latin typeface="微軟正黑體" panose="020B0604030504040204" pitchFamily="34" charset="-120"/>
                          <a:ea typeface="微軟正黑體" panose="020B0604030504040204" pitchFamily="34" charset="-120"/>
                        </a:rPr>
                        <a:t>年</a:t>
                      </a:r>
                      <a:r>
                        <a:rPr lang="zh-TW" sz="1600" kern="100" dirty="0">
                          <a:solidFill>
                            <a:schemeClr val="tx1"/>
                          </a:solidFill>
                          <a:effectLst/>
                          <a:latin typeface="微軟正黑體" panose="020B0604030504040204" pitchFamily="34" charset="-120"/>
                          <a:ea typeface="微軟正黑體" panose="020B0604030504040204" pitchFamily="34" charset="-120"/>
                        </a:rPr>
                        <a:t>預算</a:t>
                      </a:r>
                      <a:r>
                        <a:rPr lang="en-US" sz="1600" kern="100" dirty="0">
                          <a:solidFill>
                            <a:schemeClr val="tx1"/>
                          </a:solidFill>
                          <a:effectLst/>
                          <a:latin typeface="微軟正黑體" panose="020B0604030504040204" pitchFamily="34" charset="-120"/>
                          <a:ea typeface="微軟正黑體" panose="020B0604030504040204" pitchFamily="34" charset="-120"/>
                        </a:rPr>
                        <a:t>(</a:t>
                      </a:r>
                      <a:r>
                        <a:rPr lang="zh-TW" sz="1600" kern="100" dirty="0">
                          <a:solidFill>
                            <a:schemeClr val="tx1"/>
                          </a:solidFill>
                          <a:effectLst/>
                          <a:latin typeface="微軟正黑體" panose="020B0604030504040204" pitchFamily="34" charset="-120"/>
                          <a:ea typeface="微軟正黑體" panose="020B0604030504040204" pitchFamily="34" charset="-120"/>
                        </a:rPr>
                        <a:t>億</a:t>
                      </a:r>
                      <a:r>
                        <a:rPr lang="zh-TW" sz="1600" kern="100" dirty="0" smtClean="0">
                          <a:solidFill>
                            <a:schemeClr val="tx1"/>
                          </a:solidFill>
                          <a:effectLst/>
                          <a:latin typeface="微軟正黑體" panose="020B0604030504040204" pitchFamily="34" charset="-120"/>
                          <a:ea typeface="微軟正黑體" panose="020B0604030504040204" pitchFamily="34" charset="-120"/>
                        </a:rPr>
                        <a:t>元</a:t>
                      </a:r>
                      <a:r>
                        <a:rPr lang="en-US" sz="1600" kern="100" dirty="0" smtClean="0">
                          <a:solidFill>
                            <a:schemeClr val="tx1"/>
                          </a:solidFill>
                          <a:effectLst/>
                          <a:latin typeface="微軟正黑體" panose="020B0604030504040204" pitchFamily="34" charset="-120"/>
                          <a:ea typeface="微軟正黑體" panose="020B0604030504040204" pitchFamily="34" charset="-120"/>
                        </a:rPr>
                        <a:t>)</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685800" rtl="0" eaLnBrk="1" fontAlgn="auto" latinLnBrk="0" hangingPunct="1">
                        <a:lnSpc>
                          <a:spcPts val="2500"/>
                        </a:lnSpc>
                        <a:spcBef>
                          <a:spcPts val="0"/>
                        </a:spcBef>
                        <a:spcAft>
                          <a:spcPts val="0"/>
                        </a:spcAft>
                        <a:buClrTx/>
                        <a:buSzTx/>
                        <a:buFontTx/>
                        <a:buNone/>
                        <a:tabLst/>
                        <a:defRPr/>
                      </a:pPr>
                      <a:r>
                        <a:rPr lang="en-US" altLang="zh-TW" sz="1600" kern="100" dirty="0" smtClean="0">
                          <a:solidFill>
                            <a:schemeClr val="tx1"/>
                          </a:solidFill>
                          <a:effectLst/>
                          <a:latin typeface="微軟正黑體" panose="020B0604030504040204" pitchFamily="34" charset="-120"/>
                          <a:ea typeface="微軟正黑體" panose="020B0604030504040204" pitchFamily="34" charset="-120"/>
                        </a:rPr>
                        <a:t>107</a:t>
                      </a:r>
                      <a:r>
                        <a:rPr lang="zh-TW" altLang="zh-TW" sz="1600" kern="100" dirty="0" smtClean="0">
                          <a:solidFill>
                            <a:schemeClr val="tx1"/>
                          </a:solidFill>
                          <a:effectLst/>
                          <a:latin typeface="微軟正黑體" panose="020B0604030504040204" pitchFamily="34" charset="-120"/>
                          <a:ea typeface="微軟正黑體" panose="020B0604030504040204" pitchFamily="34" charset="-120"/>
                        </a:rPr>
                        <a:t>年預算</a:t>
                      </a:r>
                      <a:r>
                        <a:rPr lang="en-US" altLang="zh-TW" sz="1600" kern="100" dirty="0" smtClean="0">
                          <a:solidFill>
                            <a:schemeClr val="tx1"/>
                          </a:solidFill>
                          <a:effectLst/>
                          <a:latin typeface="微軟正黑體" panose="020B0604030504040204" pitchFamily="34" charset="-120"/>
                          <a:ea typeface="微軟正黑體" panose="020B0604030504040204" pitchFamily="34" charset="-120"/>
                        </a:rPr>
                        <a:t>(%)</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70249">
                <a:tc>
                  <a:txBody>
                    <a:bodyPr/>
                    <a:lstStyle/>
                    <a:p>
                      <a:pPr algn="ctr">
                        <a:lnSpc>
                          <a:spcPts val="2500"/>
                        </a:lnSpc>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經濟部</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2500"/>
                        </a:lnSpc>
                        <a:spcAft>
                          <a:spcPts val="0"/>
                        </a:spcAft>
                      </a:pPr>
                      <a:r>
                        <a:rPr lang="en-US" sz="1600" kern="100" dirty="0" smtClean="0">
                          <a:solidFill>
                            <a:schemeClr val="tx1"/>
                          </a:solidFill>
                          <a:effectLst/>
                          <a:latin typeface="微軟正黑體" panose="020B0604030504040204" pitchFamily="34" charset="-120"/>
                          <a:ea typeface="微軟正黑體" panose="020B0604030504040204" pitchFamily="34" charset="-120"/>
                        </a:rPr>
                        <a:t>39.3</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2500"/>
                        </a:lnSpc>
                        <a:spcAft>
                          <a:spcPts val="0"/>
                        </a:spcAft>
                      </a:pPr>
                      <a:r>
                        <a:rPr lang="en-US" sz="1600" kern="100" dirty="0" smtClean="0">
                          <a:solidFill>
                            <a:schemeClr val="tx1"/>
                          </a:solidFill>
                          <a:effectLst/>
                          <a:latin typeface="微軟正黑體" panose="020B0604030504040204" pitchFamily="34" charset="-120"/>
                          <a:ea typeface="微軟正黑體" panose="020B0604030504040204" pitchFamily="34" charset="-120"/>
                        </a:rPr>
                        <a:t>5</a:t>
                      </a:r>
                      <a:r>
                        <a:rPr lang="en-US" altLang="zh-TW" sz="1600" kern="100" dirty="0" smtClean="0">
                          <a:solidFill>
                            <a:schemeClr val="tx1"/>
                          </a:solidFill>
                          <a:effectLst/>
                          <a:latin typeface="微軟正黑體" panose="020B0604030504040204" pitchFamily="34" charset="-120"/>
                          <a:ea typeface="微軟正黑體" panose="020B0604030504040204" pitchFamily="34" charset="-120"/>
                        </a:rPr>
                        <a:t>5.7</a:t>
                      </a:r>
                      <a:r>
                        <a:rPr lang="en-US" sz="1600" kern="100" dirty="0" smtClean="0">
                          <a:solidFill>
                            <a:schemeClr val="tx1"/>
                          </a:solidFill>
                          <a:effectLst/>
                          <a:latin typeface="微軟正黑體" panose="020B0604030504040204" pitchFamily="34" charset="-120"/>
                          <a:ea typeface="微軟正黑體" panose="020B0604030504040204" pitchFamily="34" charset="-120"/>
                        </a:rPr>
                        <a:t>%</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249">
                <a:tc>
                  <a:txBody>
                    <a:bodyPr/>
                    <a:lstStyle/>
                    <a:p>
                      <a:pPr algn="ctr">
                        <a:lnSpc>
                          <a:spcPts val="2500"/>
                        </a:lnSpc>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科技部</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2500"/>
                        </a:lnSpc>
                        <a:spcAft>
                          <a:spcPts val="0"/>
                        </a:spcAft>
                      </a:pPr>
                      <a:r>
                        <a:rPr lang="en-US" sz="1600" kern="100" dirty="0" smtClean="0">
                          <a:solidFill>
                            <a:schemeClr val="tx1"/>
                          </a:solidFill>
                          <a:effectLst/>
                          <a:latin typeface="微軟正黑體" panose="020B0604030504040204" pitchFamily="34" charset="-120"/>
                          <a:ea typeface="微軟正黑體" panose="020B0604030504040204" pitchFamily="34" charset="-120"/>
                        </a:rPr>
                        <a:t>14.7</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2500"/>
                        </a:lnSpc>
                        <a:spcAft>
                          <a:spcPts val="0"/>
                        </a:spcAft>
                      </a:pPr>
                      <a:r>
                        <a:rPr lang="en-US" altLang="zh-TW" sz="1600" kern="100" dirty="0" smtClean="0">
                          <a:solidFill>
                            <a:schemeClr val="tx1"/>
                          </a:solidFill>
                          <a:effectLst/>
                          <a:latin typeface="微軟正黑體" panose="020B0604030504040204" pitchFamily="34" charset="-120"/>
                          <a:ea typeface="微軟正黑體" panose="020B0604030504040204" pitchFamily="34" charset="-120"/>
                        </a:rPr>
                        <a:t>20</a:t>
                      </a:r>
                      <a:r>
                        <a:rPr lang="en-US" sz="1600"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kern="100" dirty="0" smtClean="0">
                          <a:solidFill>
                            <a:schemeClr val="tx1"/>
                          </a:solidFill>
                          <a:effectLst/>
                          <a:latin typeface="微軟正黑體" panose="020B0604030504040204" pitchFamily="34" charset="-120"/>
                          <a:ea typeface="微軟正黑體" panose="020B0604030504040204" pitchFamily="34" charset="-120"/>
                        </a:rPr>
                        <a:t>8</a:t>
                      </a:r>
                      <a:r>
                        <a:rPr lang="en-US" sz="1600" kern="100" dirty="0" smtClean="0">
                          <a:solidFill>
                            <a:schemeClr val="tx1"/>
                          </a:solidFill>
                          <a:effectLst/>
                          <a:latin typeface="微軟正黑體" panose="020B0604030504040204" pitchFamily="34" charset="-120"/>
                          <a:ea typeface="微軟正黑體" panose="020B0604030504040204" pitchFamily="34" charset="-120"/>
                        </a:rPr>
                        <a:t>%</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249">
                <a:tc>
                  <a:txBody>
                    <a:bodyPr/>
                    <a:lstStyle/>
                    <a:p>
                      <a:pPr algn="ctr">
                        <a:lnSpc>
                          <a:spcPts val="2500"/>
                        </a:lnSpc>
                        <a:spcAft>
                          <a:spcPts val="0"/>
                        </a:spcAft>
                      </a:pPr>
                      <a:r>
                        <a:rPr lang="zh-TW" sz="1800" kern="100" dirty="0">
                          <a:solidFill>
                            <a:schemeClr val="tx1"/>
                          </a:solidFill>
                          <a:effectLst/>
                          <a:latin typeface="微軟正黑體" panose="020B0604030504040204" pitchFamily="34" charset="-120"/>
                          <a:ea typeface="微軟正黑體" panose="020B0604030504040204" pitchFamily="34" charset="-120"/>
                        </a:rPr>
                        <a:t>交通部</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2500"/>
                        </a:lnSpc>
                        <a:spcAft>
                          <a:spcPts val="0"/>
                        </a:spcAft>
                      </a:pPr>
                      <a:r>
                        <a:rPr lang="en-US" altLang="zh-TW" sz="1600" kern="100" dirty="0" smtClean="0">
                          <a:solidFill>
                            <a:schemeClr val="tx1"/>
                          </a:solidFill>
                          <a:effectLst/>
                          <a:latin typeface="微軟正黑體" panose="020B0604030504040204" pitchFamily="34" charset="-120"/>
                          <a:ea typeface="微軟正黑體" panose="020B0604030504040204" pitchFamily="34" charset="-120"/>
                          <a:cs typeface="+mn-cs"/>
                        </a:rPr>
                        <a:t>7.9</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2500"/>
                        </a:lnSpc>
                        <a:spcAft>
                          <a:spcPts val="0"/>
                        </a:spcAft>
                      </a:pPr>
                      <a:r>
                        <a:rPr lang="en-US" sz="1600" kern="100" dirty="0" smtClean="0">
                          <a:solidFill>
                            <a:schemeClr val="tx1"/>
                          </a:solidFill>
                          <a:effectLst/>
                          <a:latin typeface="微軟正黑體" panose="020B0604030504040204" pitchFamily="34" charset="-120"/>
                          <a:ea typeface="微軟正黑體" panose="020B0604030504040204" pitchFamily="34" charset="-120"/>
                        </a:rPr>
                        <a:t>1</a:t>
                      </a:r>
                      <a:r>
                        <a:rPr lang="en-US" altLang="zh-TW" sz="1600" kern="100" dirty="0" smtClean="0">
                          <a:solidFill>
                            <a:schemeClr val="tx1"/>
                          </a:solidFill>
                          <a:effectLst/>
                          <a:latin typeface="微軟正黑體" panose="020B0604030504040204" pitchFamily="34" charset="-120"/>
                          <a:ea typeface="微軟正黑體" panose="020B0604030504040204" pitchFamily="34" charset="-120"/>
                        </a:rPr>
                        <a:t>1.2</a:t>
                      </a:r>
                      <a:r>
                        <a:rPr lang="en-US" sz="1600" kern="100" dirty="0" smtClean="0">
                          <a:solidFill>
                            <a:schemeClr val="tx1"/>
                          </a:solidFill>
                          <a:effectLst/>
                          <a:latin typeface="微軟正黑體" panose="020B0604030504040204" pitchFamily="34" charset="-120"/>
                          <a:ea typeface="微軟正黑體" panose="020B0604030504040204" pitchFamily="34" charset="-120"/>
                        </a:rPr>
                        <a:t>%</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249">
                <a:tc>
                  <a:txBody>
                    <a:bodyPr/>
                    <a:lstStyle/>
                    <a:p>
                      <a:pPr algn="ctr">
                        <a:lnSpc>
                          <a:spcPts val="2500"/>
                        </a:lnSpc>
                        <a:spcAft>
                          <a:spcPts val="0"/>
                        </a:spcAft>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mn-cs"/>
                        </a:rPr>
                        <a:t>國發會</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2500"/>
                        </a:lnSpc>
                        <a:spcAft>
                          <a:spcPts val="0"/>
                        </a:spcAft>
                      </a:pPr>
                      <a:r>
                        <a:rPr lang="en-US" sz="1600" kern="100" dirty="0" smtClean="0">
                          <a:solidFill>
                            <a:schemeClr val="tx1"/>
                          </a:solidFill>
                          <a:effectLst/>
                          <a:latin typeface="微軟正黑體" panose="020B0604030504040204" pitchFamily="34" charset="-120"/>
                          <a:ea typeface="微軟正黑體" panose="020B0604030504040204" pitchFamily="34" charset="-120"/>
                        </a:rPr>
                        <a:t>4.3</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2500"/>
                        </a:lnSpc>
                        <a:spcAft>
                          <a:spcPts val="0"/>
                        </a:spcAft>
                      </a:pPr>
                      <a:r>
                        <a:rPr lang="en-US" sz="1600" kern="100" dirty="0" smtClean="0">
                          <a:solidFill>
                            <a:schemeClr val="tx1"/>
                          </a:solidFill>
                          <a:effectLst/>
                          <a:latin typeface="微軟正黑體" panose="020B0604030504040204" pitchFamily="34" charset="-120"/>
                          <a:ea typeface="微軟正黑體" panose="020B0604030504040204" pitchFamily="34" charset="-120"/>
                        </a:rPr>
                        <a:t>6.</a:t>
                      </a:r>
                      <a:r>
                        <a:rPr lang="en-US" altLang="zh-TW" sz="1600" kern="100" dirty="0" smtClean="0">
                          <a:solidFill>
                            <a:schemeClr val="tx1"/>
                          </a:solidFill>
                          <a:effectLst/>
                          <a:latin typeface="微軟正黑體" panose="020B0604030504040204" pitchFamily="34" charset="-120"/>
                          <a:ea typeface="微軟正黑體" panose="020B0604030504040204" pitchFamily="34" charset="-120"/>
                        </a:rPr>
                        <a:t>1</a:t>
                      </a:r>
                      <a:r>
                        <a:rPr lang="en-US" sz="1600" kern="100" dirty="0" smtClean="0">
                          <a:solidFill>
                            <a:schemeClr val="tx1"/>
                          </a:solidFill>
                          <a:effectLst/>
                          <a:latin typeface="微軟正黑體" panose="020B0604030504040204" pitchFamily="34" charset="-120"/>
                          <a:ea typeface="微軟正黑體" panose="020B0604030504040204" pitchFamily="34" charset="-120"/>
                        </a:rPr>
                        <a:t>%</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249">
                <a:tc>
                  <a:txBody>
                    <a:bodyPr/>
                    <a:lstStyle/>
                    <a:p>
                      <a:pPr algn="ctr">
                        <a:lnSpc>
                          <a:spcPts val="2500"/>
                        </a:lnSpc>
                        <a:spcAft>
                          <a:spcPts val="0"/>
                        </a:spcAft>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rPr>
                        <a:t>教育</a:t>
                      </a:r>
                      <a:r>
                        <a:rPr lang="zh-TW" sz="1800" kern="100" dirty="0" smtClean="0">
                          <a:solidFill>
                            <a:schemeClr val="tx1"/>
                          </a:solidFill>
                          <a:effectLst/>
                          <a:latin typeface="微軟正黑體" panose="020B0604030504040204" pitchFamily="34" charset="-120"/>
                          <a:ea typeface="微軟正黑體" panose="020B0604030504040204" pitchFamily="34" charset="-120"/>
                        </a:rPr>
                        <a:t>部</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2500"/>
                        </a:lnSpc>
                        <a:spcAft>
                          <a:spcPts val="0"/>
                        </a:spcAft>
                      </a:pPr>
                      <a:r>
                        <a:rPr lang="en-US" altLang="zh-TW" sz="1600" kern="100" dirty="0" smtClean="0">
                          <a:solidFill>
                            <a:schemeClr val="tx1"/>
                          </a:solidFill>
                          <a:effectLst/>
                          <a:latin typeface="微軟正黑體" panose="020B0604030504040204" pitchFamily="34" charset="-120"/>
                          <a:ea typeface="微軟正黑體" panose="020B0604030504040204" pitchFamily="34" charset="-120"/>
                        </a:rPr>
                        <a:t>2.9</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2500"/>
                        </a:lnSpc>
                        <a:spcAft>
                          <a:spcPts val="0"/>
                        </a:spcAft>
                      </a:pPr>
                      <a:r>
                        <a:rPr lang="en-US" altLang="zh-TW" sz="1600" kern="100" smtClean="0">
                          <a:solidFill>
                            <a:schemeClr val="tx1"/>
                          </a:solidFill>
                          <a:effectLst/>
                          <a:latin typeface="微軟正黑體" panose="020B0604030504040204" pitchFamily="34" charset="-120"/>
                          <a:ea typeface="微軟正黑體" panose="020B0604030504040204" pitchFamily="34" charset="-120"/>
                        </a:rPr>
                        <a:t>4.1</a:t>
                      </a:r>
                      <a:r>
                        <a:rPr lang="en-US" sz="1600" kern="100" smtClean="0">
                          <a:solidFill>
                            <a:schemeClr val="tx1"/>
                          </a:solidFill>
                          <a:effectLst/>
                          <a:latin typeface="微軟正黑體" panose="020B0604030504040204" pitchFamily="34" charset="-120"/>
                          <a:ea typeface="微軟正黑體" panose="020B0604030504040204" pitchFamily="34" charset="-120"/>
                        </a:rPr>
                        <a:t>%</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249">
                <a:tc>
                  <a:txBody>
                    <a:bodyPr/>
                    <a:lstStyle/>
                    <a:p>
                      <a:pPr algn="ctr">
                        <a:lnSpc>
                          <a:spcPts val="2500"/>
                        </a:lnSpc>
                        <a:spcAft>
                          <a:spcPts val="0"/>
                        </a:spcAft>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Times New Roman"/>
                        </a:rPr>
                        <a:t>衛福部</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2500"/>
                        </a:lnSpc>
                        <a:spcAft>
                          <a:spcPts val="0"/>
                        </a:spcAft>
                      </a:pPr>
                      <a:r>
                        <a:rPr lang="en-US" altLang="zh-TW" sz="1600" kern="100" dirty="0" smtClean="0">
                          <a:solidFill>
                            <a:schemeClr val="tx1"/>
                          </a:solidFill>
                          <a:effectLst/>
                          <a:latin typeface="微軟正黑體" panose="020B0604030504040204" pitchFamily="34" charset="-120"/>
                          <a:ea typeface="微軟正黑體" panose="020B0604030504040204" pitchFamily="34" charset="-120"/>
                          <a:cs typeface="Times New Roman"/>
                        </a:rPr>
                        <a:t>1</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2500"/>
                        </a:lnSpc>
                        <a:spcAft>
                          <a:spcPts val="0"/>
                        </a:spcAft>
                      </a:pPr>
                      <a:r>
                        <a:rPr lang="en-US" altLang="zh-TW" sz="1600" kern="100" dirty="0" smtClean="0">
                          <a:solidFill>
                            <a:schemeClr val="tx1"/>
                          </a:solidFill>
                          <a:effectLst/>
                          <a:latin typeface="微軟正黑體" panose="020B0604030504040204" pitchFamily="34" charset="-120"/>
                          <a:ea typeface="微軟正黑體" panose="020B0604030504040204" pitchFamily="34" charset="-120"/>
                          <a:cs typeface="Times New Roman"/>
                        </a:rPr>
                        <a:t>1.4%</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249">
                <a:tc>
                  <a:txBody>
                    <a:bodyPr/>
                    <a:lstStyle/>
                    <a:p>
                      <a:pPr algn="ctr">
                        <a:lnSpc>
                          <a:spcPts val="2500"/>
                        </a:lnSpc>
                        <a:spcAft>
                          <a:spcPts val="0"/>
                        </a:spcAft>
                      </a:pPr>
                      <a:r>
                        <a:rPr lang="zh-TW" altLang="en-US" sz="1800" kern="100" dirty="0" smtClean="0">
                          <a:solidFill>
                            <a:schemeClr val="tx1"/>
                          </a:solidFill>
                          <a:effectLst/>
                          <a:latin typeface="微軟正黑體" panose="020B0604030504040204" pitchFamily="34" charset="-120"/>
                          <a:ea typeface="微軟正黑體" panose="020B0604030504040204" pitchFamily="34" charset="-120"/>
                          <a:cs typeface="Times New Roman"/>
                        </a:rPr>
                        <a:t>勞動部</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2500"/>
                        </a:lnSpc>
                        <a:spcAft>
                          <a:spcPts val="0"/>
                        </a:spcAft>
                      </a:pPr>
                      <a:r>
                        <a:rPr lang="en-US" altLang="zh-TW" sz="1600" kern="100" dirty="0" smtClean="0">
                          <a:solidFill>
                            <a:schemeClr val="tx1"/>
                          </a:solidFill>
                          <a:effectLst/>
                          <a:latin typeface="微軟正黑體" panose="020B0604030504040204" pitchFamily="34" charset="-120"/>
                          <a:ea typeface="微軟正黑體" panose="020B0604030504040204" pitchFamily="34" charset="-120"/>
                        </a:rPr>
                        <a:t>0.5</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2500"/>
                        </a:lnSpc>
                        <a:spcAft>
                          <a:spcPts val="0"/>
                        </a:spcAft>
                      </a:pPr>
                      <a:r>
                        <a:rPr lang="en-US" altLang="zh-TW" sz="1600" kern="100" dirty="0" smtClean="0">
                          <a:solidFill>
                            <a:schemeClr val="tx1"/>
                          </a:solidFill>
                          <a:effectLst/>
                          <a:latin typeface="微軟正黑體" panose="020B0604030504040204" pitchFamily="34" charset="-120"/>
                          <a:ea typeface="微軟正黑體" panose="020B0604030504040204" pitchFamily="34" charset="-120"/>
                        </a:rPr>
                        <a:t>0</a:t>
                      </a:r>
                      <a:r>
                        <a:rPr lang="en-US" sz="1600"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kern="100" dirty="0" smtClean="0">
                          <a:solidFill>
                            <a:schemeClr val="tx1"/>
                          </a:solidFill>
                          <a:effectLst/>
                          <a:latin typeface="微軟正黑體" panose="020B0604030504040204" pitchFamily="34" charset="-120"/>
                          <a:ea typeface="微軟正黑體" panose="020B0604030504040204" pitchFamily="34" charset="-120"/>
                        </a:rPr>
                        <a:t>7</a:t>
                      </a:r>
                      <a:r>
                        <a:rPr lang="en-US" sz="1600" kern="100" dirty="0" smtClean="0">
                          <a:solidFill>
                            <a:schemeClr val="tx1"/>
                          </a:solidFill>
                          <a:effectLst/>
                          <a:latin typeface="微軟正黑體" panose="020B0604030504040204" pitchFamily="34" charset="-120"/>
                          <a:ea typeface="微軟正黑體" panose="020B0604030504040204" pitchFamily="34" charset="-120"/>
                        </a:rPr>
                        <a:t>%</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249">
                <a:tc>
                  <a:txBody>
                    <a:bodyPr/>
                    <a:lstStyle/>
                    <a:p>
                      <a:pPr algn="ctr">
                        <a:lnSpc>
                          <a:spcPts val="2500"/>
                        </a:lnSpc>
                        <a:spcAft>
                          <a:spcPts val="0"/>
                        </a:spcAft>
                      </a:pPr>
                      <a:r>
                        <a:rPr lang="zh-TW" sz="1800" b="1" kern="100" dirty="0">
                          <a:solidFill>
                            <a:schemeClr val="tx1"/>
                          </a:solidFill>
                          <a:effectLst/>
                          <a:latin typeface="微軟正黑體" panose="020B0604030504040204" pitchFamily="34" charset="-120"/>
                          <a:ea typeface="微軟正黑體" panose="020B0604030504040204" pitchFamily="34" charset="-120"/>
                        </a:rPr>
                        <a:t>總計</a:t>
                      </a:r>
                      <a:endParaRPr lang="zh-TW" sz="18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2500"/>
                        </a:lnSpc>
                        <a:spcAft>
                          <a:spcPts val="0"/>
                        </a:spcAft>
                      </a:pPr>
                      <a:r>
                        <a:rPr lang="en-US" altLang="zh-TW" sz="1600" b="1" kern="100" dirty="0" smtClean="0">
                          <a:solidFill>
                            <a:schemeClr val="tx1"/>
                          </a:solidFill>
                          <a:effectLst/>
                          <a:latin typeface="微軟正黑體" panose="020B0604030504040204" pitchFamily="34" charset="-120"/>
                          <a:ea typeface="微軟正黑體" panose="020B0604030504040204" pitchFamily="34" charset="-120"/>
                        </a:rPr>
                        <a:t>70.6</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2500"/>
                        </a:lnSpc>
                        <a:spcAft>
                          <a:spcPts val="0"/>
                        </a:spcAft>
                      </a:pPr>
                      <a:r>
                        <a:rPr lang="en-US" sz="1600" b="1" kern="100" dirty="0" smtClean="0">
                          <a:solidFill>
                            <a:schemeClr val="tx1"/>
                          </a:solidFill>
                          <a:effectLst/>
                          <a:latin typeface="微軟正黑體" panose="020B0604030504040204" pitchFamily="34" charset="-120"/>
                          <a:ea typeface="微軟正黑體" panose="020B0604030504040204" pitchFamily="34" charset="-120"/>
                        </a:rPr>
                        <a:t>100%</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0" name="文字方塊 19"/>
          <p:cNvSpPr txBox="1"/>
          <p:nvPr/>
        </p:nvSpPr>
        <p:spPr>
          <a:xfrm>
            <a:off x="190500" y="5139645"/>
            <a:ext cx="4476750" cy="830997"/>
          </a:xfrm>
          <a:prstGeom prst="rect">
            <a:avLst/>
          </a:prstGeom>
          <a:noFill/>
        </p:spPr>
        <p:txBody>
          <a:bodyPr wrap="square" rtlCol="0">
            <a:spAutoFit/>
          </a:bodyPr>
          <a:lstStyle/>
          <a:p>
            <a:r>
              <a:rPr lang="zh-TW" altLang="en-US" sz="1600" dirty="0" smtClean="0">
                <a:solidFill>
                  <a:prstClr val="black"/>
                </a:solidFill>
                <a:latin typeface="微軟正黑體" panose="020B0604030504040204" pitchFamily="34" charset="-120"/>
                <a:ea typeface="微軟正黑體" panose="020B0604030504040204" pitchFamily="34" charset="-120"/>
              </a:rPr>
              <a:t>註：</a:t>
            </a:r>
            <a:endParaRPr lang="en-US" altLang="zh-TW" sz="1600" dirty="0" smtClean="0">
              <a:solidFill>
                <a:prstClr val="black"/>
              </a:solidFill>
              <a:latin typeface="微軟正黑體" panose="020B0604030504040204" pitchFamily="34" charset="-120"/>
              <a:ea typeface="微軟正黑體" panose="020B0604030504040204" pitchFamily="34" charset="-120"/>
            </a:endParaRPr>
          </a:p>
          <a:p>
            <a:r>
              <a:rPr lang="en-US" altLang="zh-TW" sz="1600" dirty="0" smtClean="0">
                <a:solidFill>
                  <a:prstClr val="black"/>
                </a:solidFill>
                <a:latin typeface="微軟正黑體" panose="020B0604030504040204" pitchFamily="34" charset="-120"/>
                <a:ea typeface="微軟正黑體" panose="020B0604030504040204" pitchFamily="34" charset="-120"/>
              </a:rPr>
              <a:t>1. </a:t>
            </a:r>
            <a:r>
              <a:rPr lang="zh-TW" altLang="en-US" sz="1600" dirty="0" smtClean="0">
                <a:solidFill>
                  <a:prstClr val="black"/>
                </a:solidFill>
                <a:latin typeface="微軟正黑體" panose="020B0604030504040204" pitchFamily="34" charset="-120"/>
                <a:ea typeface="微軟正黑體" panose="020B0604030504040204" pitchFamily="34" charset="-120"/>
              </a:rPr>
              <a:t>另有政府投資，如國家級投資公司</a:t>
            </a:r>
            <a:r>
              <a:rPr lang="en-US" altLang="zh-TW" sz="1600" dirty="0" smtClean="0">
                <a:solidFill>
                  <a:prstClr val="black"/>
                </a:solidFill>
                <a:latin typeface="微軟正黑體" panose="020B0604030504040204" pitchFamily="34" charset="-120"/>
                <a:ea typeface="微軟正黑體" panose="020B0604030504040204" pitchFamily="34" charset="-120"/>
              </a:rPr>
              <a:t>100</a:t>
            </a:r>
            <a:r>
              <a:rPr lang="zh-TW" altLang="en-US" sz="1600" dirty="0" smtClean="0">
                <a:solidFill>
                  <a:prstClr val="black"/>
                </a:solidFill>
                <a:latin typeface="微軟正黑體" panose="020B0604030504040204" pitchFamily="34" charset="-120"/>
                <a:ea typeface="微軟正黑體" panose="020B0604030504040204" pitchFamily="34" charset="-120"/>
              </a:rPr>
              <a:t>億元</a:t>
            </a:r>
            <a:endParaRPr lang="en-US" altLang="zh-TW" sz="1600" dirty="0" smtClean="0">
              <a:solidFill>
                <a:prstClr val="black"/>
              </a:solidFill>
              <a:latin typeface="微軟正黑體" panose="020B0604030504040204" pitchFamily="34" charset="-120"/>
              <a:ea typeface="微軟正黑體" panose="020B0604030504040204" pitchFamily="34" charset="-120"/>
            </a:endParaRPr>
          </a:p>
          <a:p>
            <a:endParaRPr lang="en-US" altLang="zh-TW" sz="1600" dirty="0" smtClean="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587572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標題 1"/>
          <p:cNvSpPr txBox="1">
            <a:spLocks/>
          </p:cNvSpPr>
          <p:nvPr/>
        </p:nvSpPr>
        <p:spPr>
          <a:xfrm>
            <a:off x="574451" y="-283"/>
            <a:ext cx="7886700" cy="1325563"/>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微軟正黑體" panose="020B0604030504040204" pitchFamily="34" charset="-120"/>
                <a:ea typeface="微軟正黑體" panose="020B0604030504040204" pitchFamily="34" charset="-120"/>
                <a:cs typeface="+mj-cs"/>
              </a:defRPr>
            </a:lvl1pPr>
          </a:lstStyle>
          <a:p>
            <a:pPr algn="ctr"/>
            <a:endParaRPr lang="zh-TW" altLang="en-US" sz="4000" b="1" dirty="0">
              <a:solidFill>
                <a:srgbClr val="C0CF3A">
                  <a:lumMod val="75000"/>
                </a:srgbClr>
              </a:solidFill>
              <a:effectLst>
                <a:glow rad="101600">
                  <a:srgbClr val="FFFFFF"/>
                </a:glow>
                <a:outerShdw blurRad="50800" dist="38100" dir="2700000" algn="tl" rotWithShape="0">
                  <a:prstClr val="black">
                    <a:alpha val="40000"/>
                  </a:prstClr>
                </a:outerShdw>
              </a:effectLst>
              <a:cs typeface="Lato"/>
            </a:endParaRPr>
          </a:p>
        </p:txBody>
      </p:sp>
      <p:sp>
        <p:nvSpPr>
          <p:cNvPr id="45" name="標題 1"/>
          <p:cNvSpPr txBox="1">
            <a:spLocks/>
          </p:cNvSpPr>
          <p:nvPr/>
        </p:nvSpPr>
        <p:spPr>
          <a:xfrm>
            <a:off x="701335" y="287460"/>
            <a:ext cx="8371643" cy="551073"/>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微軟正黑體" panose="020B0604030504040204" pitchFamily="34" charset="-120"/>
                <a:ea typeface="微軟正黑體" panose="020B0604030504040204" pitchFamily="34" charset="-120"/>
                <a:cs typeface="+mj-cs"/>
              </a:defRPr>
            </a:lvl1pPr>
          </a:lstStyle>
          <a:p>
            <a:r>
              <a:rPr lang="zh-TW" altLang="en-US" sz="4000" b="1" dirty="0">
                <a:solidFill>
                  <a:srgbClr val="9BBB59">
                    <a:lumMod val="75000"/>
                  </a:srgbClr>
                </a:solidFill>
                <a:effectLst>
                  <a:glow rad="101600">
                    <a:srgbClr val="FFFFFF"/>
                  </a:glow>
                  <a:outerShdw blurRad="50800" dist="38100" dir="2700000" algn="tl" rotWithShape="0">
                    <a:prstClr val="black">
                      <a:alpha val="40000"/>
                    </a:prstClr>
                  </a:outerShdw>
                </a:effectLst>
                <a:cs typeface="Lato"/>
              </a:rPr>
              <a:t>跨</a:t>
            </a:r>
            <a:r>
              <a:rPr lang="zh-TW" altLang="en-US" sz="40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部會分工合作</a:t>
            </a:r>
            <a:r>
              <a:rPr lang="zh-TW" altLang="en-US" sz="4000" b="1" dirty="0">
                <a:solidFill>
                  <a:srgbClr val="9BBB59">
                    <a:lumMod val="75000"/>
                  </a:srgbClr>
                </a:solidFill>
                <a:effectLst>
                  <a:glow rad="101600">
                    <a:srgbClr val="FFFFFF"/>
                  </a:glow>
                  <a:outerShdw blurRad="50800" dist="38100" dir="2700000" algn="tl" rotWithShape="0">
                    <a:prstClr val="black">
                      <a:alpha val="40000"/>
                    </a:prstClr>
                  </a:outerShdw>
                </a:effectLst>
                <a:cs typeface="Lato"/>
              </a:rPr>
              <a:t>，全力推動</a:t>
            </a:r>
            <a:r>
              <a:rPr lang="zh-TW" altLang="en-US" sz="40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七項重點</a:t>
            </a:r>
            <a:endParaRPr lang="en-US" altLang="zh-TW" sz="4000" b="1" dirty="0">
              <a:solidFill>
                <a:srgbClr val="9BBB59">
                  <a:lumMod val="75000"/>
                </a:srgbClr>
              </a:solidFill>
              <a:effectLst>
                <a:glow rad="101600">
                  <a:srgbClr val="FFFFFF"/>
                </a:glow>
                <a:outerShdw blurRad="50800" dist="38100" dir="2700000" algn="tl" rotWithShape="0">
                  <a:prstClr val="black">
                    <a:alpha val="40000"/>
                  </a:prstClr>
                </a:outerShdw>
              </a:effectLst>
              <a:cs typeface="Lato"/>
            </a:endParaRPr>
          </a:p>
        </p:txBody>
      </p:sp>
      <p:graphicFrame>
        <p:nvGraphicFramePr>
          <p:cNvPr id="54" name="表格 53"/>
          <p:cNvGraphicFramePr>
            <a:graphicFrameLocks noGrp="1"/>
          </p:cNvGraphicFramePr>
          <p:nvPr>
            <p:extLst/>
          </p:nvPr>
        </p:nvGraphicFramePr>
        <p:xfrm>
          <a:off x="6111286" y="1126275"/>
          <a:ext cx="2857878" cy="1681480"/>
        </p:xfrm>
        <a:graphic>
          <a:graphicData uri="http://schemas.openxmlformats.org/drawingml/2006/table">
            <a:tbl>
              <a:tblPr firstRow="1" bandRow="1">
                <a:tableStyleId>{93296810-A885-4BE3-A3E7-6D5BEEA58F35}</a:tableStyleId>
              </a:tblPr>
              <a:tblGrid>
                <a:gridCol w="1428939"/>
                <a:gridCol w="1428939"/>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300" dirty="0" smtClean="0">
                          <a:latin typeface="微軟正黑體" panose="020B0604030504040204" pitchFamily="34" charset="-120"/>
                          <a:ea typeface="微軟正黑體" panose="020B0604030504040204" pitchFamily="34" charset="-120"/>
                        </a:rPr>
                        <a:t>人工智慧</a:t>
                      </a:r>
                      <a:endParaRPr lang="zh-TW" altLang="en-US" sz="1300" dirty="0">
                        <a:latin typeface="微軟正黑體" panose="020B0604030504040204" pitchFamily="34" charset="-120"/>
                        <a:ea typeface="微軟正黑體" panose="020B0604030504040204" pitchFamily="34" charset="-120"/>
                      </a:endParaRPr>
                    </a:p>
                  </a:txBody>
                  <a:tcPr/>
                </a:tc>
                <a:tc hMerge="1">
                  <a:txBody>
                    <a:bodyPr/>
                    <a:lstStyle/>
                    <a:p>
                      <a:pPr algn="ctr"/>
                      <a:endParaRPr lang="zh-TW" altLang="en-US" dirty="0"/>
                    </a:p>
                  </a:txBody>
                  <a:tcPr/>
                </a:tc>
              </a:tr>
              <a:tr h="1310640">
                <a:tc>
                  <a:txBody>
                    <a:bodyPr/>
                    <a:lstStyle/>
                    <a:p>
                      <a:pPr marL="90488" indent="-90488" algn="just">
                        <a:buFont typeface="Arial" panose="020B0604020202020204" pitchFamily="34" charset="0"/>
                        <a:buChar char="•"/>
                      </a:pPr>
                      <a:r>
                        <a:rPr lang="zh-TW" altLang="en-US" sz="1600" dirty="0" smtClean="0">
                          <a:latin typeface="微軟正黑體" panose="020B0604030504040204" pitchFamily="34" charset="-120"/>
                          <a:ea typeface="微軟正黑體" panose="020B0604030504040204" pitchFamily="34" charset="-120"/>
                        </a:rPr>
                        <a:t>國發會以示範場域及巨量資料，推動人工智慧微型應用</a:t>
                      </a:r>
                    </a:p>
                  </a:txBody>
                  <a:tcPr/>
                </a:tc>
                <a:tc>
                  <a:txBody>
                    <a:bodyPr/>
                    <a:lstStyle/>
                    <a:p>
                      <a:pPr marL="90488" indent="-90488" algn="just" defTabSz="914400" rtl="0" eaLnBrk="1" latinLnBrk="0" hangingPunct="1">
                        <a:buFont typeface="Arial" panose="020B0604020202020204" pitchFamily="34" charset="0"/>
                        <a:buChar char="•"/>
                      </a:pPr>
                      <a:r>
                        <a:rPr lang="zh-TW" altLang="en-US" sz="1600" kern="1200" dirty="0" smtClean="0">
                          <a:latin typeface="微軟正黑體" panose="020B0604030504040204" pitchFamily="34" charset="-120"/>
                          <a:ea typeface="微軟正黑體" panose="020B0604030504040204" pitchFamily="34" charset="-120"/>
                        </a:rPr>
                        <a:t>科技部聚焦半導體、人工智慧平台、人才培育及創新基地</a:t>
                      </a:r>
                      <a:endParaRPr lang="zh-TW" altLang="en-US" sz="1600" b="1" kern="1200" dirty="0">
                        <a:solidFill>
                          <a:schemeClr val="dk1"/>
                        </a:solidFill>
                        <a:latin typeface="微軟正黑體" panose="020B0604030504040204" pitchFamily="34" charset="-120"/>
                        <a:ea typeface="微軟正黑體" panose="020B0604030504040204" pitchFamily="34" charset="-120"/>
                        <a:cs typeface="+mn-cs"/>
                      </a:endParaRPr>
                    </a:p>
                  </a:txBody>
                  <a:tcPr/>
                </a:tc>
              </a:tr>
            </a:tbl>
          </a:graphicData>
        </a:graphic>
      </p:graphicFrame>
      <p:graphicFrame>
        <p:nvGraphicFramePr>
          <p:cNvPr id="56" name="表格 55"/>
          <p:cNvGraphicFramePr>
            <a:graphicFrameLocks noGrp="1"/>
          </p:cNvGraphicFramePr>
          <p:nvPr>
            <p:extLst/>
          </p:nvPr>
        </p:nvGraphicFramePr>
        <p:xfrm>
          <a:off x="133631" y="1126275"/>
          <a:ext cx="2857878" cy="1925320"/>
        </p:xfrm>
        <a:graphic>
          <a:graphicData uri="http://schemas.openxmlformats.org/drawingml/2006/table">
            <a:tbl>
              <a:tblPr firstRow="1" bandRow="1">
                <a:tableStyleId>{93296810-A885-4BE3-A3E7-6D5BEEA58F35}</a:tableStyleId>
              </a:tblPr>
              <a:tblGrid>
                <a:gridCol w="1274755"/>
                <a:gridCol w="1583123"/>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300" dirty="0" smtClean="0">
                          <a:latin typeface="微軟正黑體" panose="020B0604030504040204" pitchFamily="34" charset="-120"/>
                          <a:ea typeface="微軟正黑體" panose="020B0604030504040204" pitchFamily="34" charset="-120"/>
                        </a:rPr>
                        <a:t>物聯網資安</a:t>
                      </a:r>
                      <a:endParaRPr lang="zh-TW" altLang="en-US" sz="1300" dirty="0">
                        <a:latin typeface="微軟正黑體" panose="020B0604030504040204" pitchFamily="34" charset="-120"/>
                        <a:ea typeface="微軟正黑體" panose="020B0604030504040204" pitchFamily="34" charset="-120"/>
                      </a:endParaRPr>
                    </a:p>
                  </a:txBody>
                  <a:tcPr/>
                </a:tc>
                <a:tc hMerge="1">
                  <a:txBody>
                    <a:bodyPr/>
                    <a:lstStyle/>
                    <a:p>
                      <a:pPr algn="ctr"/>
                      <a:endParaRPr lang="zh-TW" altLang="en-US" dirty="0"/>
                    </a:p>
                  </a:txBody>
                  <a:tcPr/>
                </a:tc>
              </a:tr>
              <a:tr h="1310640">
                <a:tc>
                  <a:txBody>
                    <a:bodyPr/>
                    <a:lstStyle/>
                    <a:p>
                      <a:pPr marL="90488" indent="-90488" algn="just">
                        <a:buFont typeface="Arial" panose="020B0604020202020204" pitchFamily="34" charset="0"/>
                        <a:buChar char="•"/>
                      </a:pPr>
                      <a:r>
                        <a:rPr lang="zh-TW" altLang="en-US" sz="1600" dirty="0" smtClean="0">
                          <a:latin typeface="微軟正黑體" panose="020B0604030504040204" pitchFamily="34" charset="-120"/>
                          <a:ea typeface="微軟正黑體" panose="020B0604030504040204" pitchFamily="34" charset="-120"/>
                        </a:rPr>
                        <a:t>國發會建立物聯網資安訊息協同分享中心 </a:t>
                      </a:r>
                      <a:r>
                        <a:rPr lang="en-US" altLang="zh-TW" sz="1600" dirty="0" smtClean="0">
                          <a:latin typeface="微軟正黑體" panose="020B0604030504040204" pitchFamily="34" charset="-120"/>
                          <a:ea typeface="微軟正黑體" panose="020B0604030504040204" pitchFamily="34" charset="-120"/>
                        </a:rPr>
                        <a:t>(</a:t>
                      </a:r>
                      <a:r>
                        <a:rPr lang="en-US" altLang="zh-TW" sz="1600" dirty="0" err="1" smtClean="0">
                          <a:latin typeface="微軟正黑體" panose="020B0604030504040204" pitchFamily="34" charset="-120"/>
                          <a:ea typeface="微軟正黑體" panose="020B0604030504040204" pitchFamily="34" charset="-120"/>
                        </a:rPr>
                        <a:t>IoT</a:t>
                      </a:r>
                      <a:r>
                        <a:rPr lang="en-US" altLang="zh-TW" sz="1600" dirty="0" smtClean="0">
                          <a:latin typeface="微軟正黑體" panose="020B0604030504040204" pitchFamily="34" charset="-120"/>
                          <a:ea typeface="微軟正黑體" panose="020B0604030504040204" pitchFamily="34" charset="-120"/>
                        </a:rPr>
                        <a:t>-ISAC)</a:t>
                      </a:r>
                      <a:endParaRPr lang="zh-TW" altLang="en-US" sz="1600" b="1" dirty="0" smtClean="0">
                        <a:latin typeface="微軟正黑體" panose="020B0604030504040204" pitchFamily="34" charset="-120"/>
                        <a:ea typeface="微軟正黑體" panose="020B0604030504040204" pitchFamily="34" charset="-120"/>
                      </a:endParaRPr>
                    </a:p>
                  </a:txBody>
                  <a:tcPr/>
                </a:tc>
                <a:tc>
                  <a:txBody>
                    <a:bodyPr/>
                    <a:lstStyle/>
                    <a:p>
                      <a:pPr marL="90488" indent="-90488" algn="just" defTabSz="914400" rtl="0" eaLnBrk="1" latinLnBrk="0" hangingPunct="1">
                        <a:buFont typeface="Arial" panose="020B0604020202020204" pitchFamily="34" charset="0"/>
                        <a:buChar char="•"/>
                      </a:pPr>
                      <a:r>
                        <a:rPr lang="zh-TW" altLang="en-US" sz="1600" kern="1200" dirty="0" smtClean="0">
                          <a:latin typeface="微軟正黑體" panose="020B0604030504040204" pitchFamily="34" charset="-120"/>
                          <a:ea typeface="微軟正黑體" panose="020B0604030504040204" pitchFamily="34" charset="-120"/>
                        </a:rPr>
                        <a:t>經濟部建構資安關鍵基礎設施；通傳會發展資安實驗室；</a:t>
                      </a:r>
                      <a:r>
                        <a:rPr lang="zh-TW" altLang="en-US" sz="1600" kern="1200" dirty="0" smtClean="0">
                          <a:solidFill>
                            <a:srgbClr val="FF0000"/>
                          </a:solidFill>
                          <a:latin typeface="微軟正黑體" panose="020B0604030504040204" pitchFamily="34" charset="-120"/>
                          <a:ea typeface="微軟正黑體" panose="020B0604030504040204" pitchFamily="34" charset="-120"/>
                        </a:rPr>
                        <a:t>行政院資安處</a:t>
                      </a:r>
                      <a:endParaRPr lang="zh-TW" altLang="en-US" sz="1600" b="1" kern="1200" dirty="0">
                        <a:solidFill>
                          <a:srgbClr val="FF0000"/>
                        </a:solidFill>
                        <a:latin typeface="微軟正黑體" panose="020B0604030504040204" pitchFamily="34" charset="-120"/>
                        <a:ea typeface="微軟正黑體" panose="020B0604030504040204" pitchFamily="34" charset="-120"/>
                        <a:cs typeface="+mn-cs"/>
                      </a:endParaRPr>
                    </a:p>
                  </a:txBody>
                  <a:tcPr/>
                </a:tc>
              </a:tr>
            </a:tbl>
          </a:graphicData>
        </a:graphic>
      </p:graphicFrame>
      <p:graphicFrame>
        <p:nvGraphicFramePr>
          <p:cNvPr id="57" name="表格 56"/>
          <p:cNvGraphicFramePr>
            <a:graphicFrameLocks noGrp="1"/>
          </p:cNvGraphicFramePr>
          <p:nvPr>
            <p:extLst/>
          </p:nvPr>
        </p:nvGraphicFramePr>
        <p:xfrm>
          <a:off x="143341" y="4774857"/>
          <a:ext cx="2857878" cy="1681480"/>
        </p:xfrm>
        <a:graphic>
          <a:graphicData uri="http://schemas.openxmlformats.org/drawingml/2006/table">
            <a:tbl>
              <a:tblPr firstRow="1" bandRow="1">
                <a:tableStyleId>{93296810-A885-4BE3-A3E7-6D5BEEA58F35}</a:tableStyleId>
              </a:tblPr>
              <a:tblGrid>
                <a:gridCol w="1428939"/>
                <a:gridCol w="1428939"/>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300" dirty="0" smtClean="0">
                          <a:latin typeface="微軟正黑體" panose="020B0604030504040204" pitchFamily="34" charset="-120"/>
                          <a:ea typeface="微軟正黑體" panose="020B0604030504040204" pitchFamily="34" charset="-120"/>
                        </a:rPr>
                        <a:t>ARVR</a:t>
                      </a:r>
                      <a:endParaRPr lang="zh-TW" altLang="en-US" sz="1300" dirty="0">
                        <a:latin typeface="微軟正黑體" panose="020B0604030504040204" pitchFamily="34" charset="-120"/>
                        <a:ea typeface="微軟正黑體" panose="020B0604030504040204" pitchFamily="34" charset="-120"/>
                      </a:endParaRPr>
                    </a:p>
                  </a:txBody>
                  <a:tcPr/>
                </a:tc>
                <a:tc hMerge="1">
                  <a:txBody>
                    <a:bodyPr/>
                    <a:lstStyle/>
                    <a:p>
                      <a:pPr algn="ctr"/>
                      <a:endParaRPr lang="zh-TW" altLang="en-US" dirty="0"/>
                    </a:p>
                  </a:txBody>
                  <a:tcPr/>
                </a:tc>
              </a:tr>
              <a:tr h="1310640">
                <a:tc>
                  <a:txBody>
                    <a:bodyPr/>
                    <a:lstStyle/>
                    <a:p>
                      <a:pPr marL="90488" indent="-90488" algn="just">
                        <a:buFont typeface="Arial" panose="020B0604020202020204" pitchFamily="34" charset="0"/>
                        <a:buChar char="•"/>
                      </a:pPr>
                      <a:r>
                        <a:rPr lang="zh-TW" altLang="en-US" sz="1600" dirty="0" smtClean="0">
                          <a:latin typeface="微軟正黑體" panose="020B0604030504040204" pitchFamily="34" charset="-120"/>
                          <a:ea typeface="微軟正黑體" panose="020B0604030504040204" pitchFamily="34" charset="-120"/>
                        </a:rPr>
                        <a:t>國發會聚焦</a:t>
                      </a:r>
                      <a:r>
                        <a:rPr lang="en-US" altLang="zh-TW" sz="1600" dirty="0" smtClean="0">
                          <a:latin typeface="微軟正黑體" panose="020B0604030504040204" pitchFamily="34" charset="-120"/>
                          <a:ea typeface="微軟正黑體" panose="020B0604030504040204" pitchFamily="34" charset="-120"/>
                        </a:rPr>
                        <a:t>ARVR</a:t>
                      </a:r>
                      <a:r>
                        <a:rPr lang="zh-TW" altLang="en-US" sz="1600" dirty="0" smtClean="0">
                          <a:latin typeface="微軟正黑體" panose="020B0604030504040204" pitchFamily="34" charset="-120"/>
                          <a:ea typeface="微軟正黑體" panose="020B0604030504040204" pitchFamily="34" charset="-120"/>
                        </a:rPr>
                        <a:t>創新應用及全球商機鏈結</a:t>
                      </a:r>
                      <a:endParaRPr lang="en-US" altLang="zh-TW" sz="1600" dirty="0" smtClean="0">
                        <a:latin typeface="微軟正黑體" panose="020B0604030504040204" pitchFamily="34" charset="-120"/>
                        <a:ea typeface="微軟正黑體" panose="020B0604030504040204" pitchFamily="34" charset="-120"/>
                      </a:endParaRPr>
                    </a:p>
                    <a:p>
                      <a:pPr marL="90488" indent="-90488" algn="just">
                        <a:buFont typeface="Arial" panose="020B0604020202020204" pitchFamily="34" charset="0"/>
                        <a:buChar char="•"/>
                      </a:pPr>
                      <a:endParaRPr lang="zh-TW" altLang="en-US" sz="1600" b="1" dirty="0" smtClean="0">
                        <a:latin typeface="微軟正黑體" panose="020B0604030504040204" pitchFamily="34" charset="-120"/>
                        <a:ea typeface="微軟正黑體" panose="020B0604030504040204" pitchFamily="34" charset="-120"/>
                      </a:endParaRPr>
                    </a:p>
                  </a:txBody>
                  <a:tcPr/>
                </a:tc>
                <a:tc>
                  <a:txBody>
                    <a:bodyPr/>
                    <a:lstStyle/>
                    <a:p>
                      <a:pPr marL="90488" indent="-90488" algn="just" defTabSz="914400" rtl="0" eaLnBrk="1" latinLnBrk="0" hangingPunct="1">
                        <a:buFont typeface="Arial" panose="020B0604020202020204" pitchFamily="34" charset="0"/>
                        <a:buChar char="•"/>
                      </a:pPr>
                      <a:r>
                        <a:rPr lang="zh-TW" altLang="en-US" sz="1600" kern="1200" dirty="0" smtClean="0">
                          <a:latin typeface="微軟正黑體" panose="020B0604030504040204" pitchFamily="34" charset="-120"/>
                          <a:ea typeface="微軟正黑體" panose="020B0604030504040204" pitchFamily="34" charset="-120"/>
                        </a:rPr>
                        <a:t>經濟部聚焦系統技術研發與體感科技園區</a:t>
                      </a:r>
                      <a:endParaRPr lang="zh-TW" altLang="en-US" sz="1600" b="1" kern="1200" dirty="0">
                        <a:solidFill>
                          <a:schemeClr val="dk1"/>
                        </a:solidFill>
                        <a:latin typeface="微軟正黑體" panose="020B0604030504040204" pitchFamily="34" charset="-120"/>
                        <a:ea typeface="微軟正黑體" panose="020B0604030504040204" pitchFamily="34" charset="-120"/>
                        <a:cs typeface="+mn-cs"/>
                      </a:endParaRPr>
                    </a:p>
                  </a:txBody>
                  <a:tcPr/>
                </a:tc>
              </a:tr>
            </a:tbl>
          </a:graphicData>
        </a:graphic>
      </p:graphicFrame>
      <p:graphicFrame>
        <p:nvGraphicFramePr>
          <p:cNvPr id="58" name="表格 57"/>
          <p:cNvGraphicFramePr>
            <a:graphicFrameLocks noGrp="1"/>
          </p:cNvGraphicFramePr>
          <p:nvPr>
            <p:extLst/>
          </p:nvPr>
        </p:nvGraphicFramePr>
        <p:xfrm>
          <a:off x="3129474" y="4782403"/>
          <a:ext cx="2857878" cy="1681480"/>
        </p:xfrm>
        <a:graphic>
          <a:graphicData uri="http://schemas.openxmlformats.org/drawingml/2006/table">
            <a:tbl>
              <a:tblPr firstRow="1" bandRow="1">
                <a:tableStyleId>{93296810-A885-4BE3-A3E7-6D5BEEA58F35}</a:tableStyleId>
              </a:tblPr>
              <a:tblGrid>
                <a:gridCol w="1428939"/>
                <a:gridCol w="1428939"/>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300" dirty="0" smtClean="0">
                          <a:latin typeface="微軟正黑體" panose="020B0604030504040204" pitchFamily="34" charset="-120"/>
                          <a:ea typeface="微軟正黑體" panose="020B0604030504040204" pitchFamily="34" charset="-120"/>
                        </a:rPr>
                        <a:t>行動生活</a:t>
                      </a:r>
                      <a:endParaRPr lang="zh-TW" altLang="en-US" sz="1300" dirty="0">
                        <a:latin typeface="微軟正黑體" panose="020B0604030504040204" pitchFamily="34" charset="-120"/>
                        <a:ea typeface="微軟正黑體" panose="020B0604030504040204" pitchFamily="34" charset="-120"/>
                      </a:endParaRPr>
                    </a:p>
                  </a:txBody>
                  <a:tcPr/>
                </a:tc>
                <a:tc hMerge="1">
                  <a:txBody>
                    <a:bodyPr/>
                    <a:lstStyle/>
                    <a:p>
                      <a:pPr algn="ctr"/>
                      <a:endParaRPr lang="zh-TW" altLang="en-US" dirty="0"/>
                    </a:p>
                  </a:txBody>
                  <a:tcPr/>
                </a:tc>
              </a:tr>
              <a:tr h="1310640">
                <a:tc>
                  <a:txBody>
                    <a:bodyPr/>
                    <a:lstStyle/>
                    <a:p>
                      <a:pPr marL="90488" indent="-90488" algn="just">
                        <a:buFont typeface="Arial" panose="020B0604020202020204" pitchFamily="34" charset="0"/>
                        <a:buChar char="•"/>
                      </a:pPr>
                      <a:r>
                        <a:rPr lang="zh-TW" altLang="en-US" sz="1600" dirty="0" smtClean="0">
                          <a:latin typeface="微軟正黑體" panose="020B0604030504040204" pitchFamily="34" charset="-120"/>
                          <a:ea typeface="微軟正黑體" panose="020B0604030504040204" pitchFamily="34" charset="-120"/>
                        </a:rPr>
                        <a:t>國發會著重應用整合，建構行動生活圈</a:t>
                      </a:r>
                      <a:endParaRPr lang="en-US" altLang="zh-TW" sz="1600" dirty="0" smtClean="0">
                        <a:latin typeface="微軟正黑體" panose="020B0604030504040204" pitchFamily="34" charset="-120"/>
                        <a:ea typeface="微軟正黑體" panose="020B0604030504040204" pitchFamily="34" charset="-120"/>
                      </a:endParaRPr>
                    </a:p>
                    <a:p>
                      <a:pPr marL="90488" indent="-90488" algn="just">
                        <a:buFont typeface="Arial" panose="020B0604020202020204" pitchFamily="34" charset="0"/>
                        <a:buChar char="•"/>
                      </a:pPr>
                      <a:endParaRPr lang="zh-TW" altLang="en-US" sz="1600" b="1" dirty="0" smtClean="0">
                        <a:latin typeface="微軟正黑體" panose="020B0604030504040204" pitchFamily="34" charset="-120"/>
                        <a:ea typeface="微軟正黑體" panose="020B0604030504040204" pitchFamily="34" charset="-120"/>
                      </a:endParaRPr>
                    </a:p>
                  </a:txBody>
                  <a:tcPr/>
                </a:tc>
                <a:tc>
                  <a:txBody>
                    <a:bodyPr/>
                    <a:lstStyle/>
                    <a:p>
                      <a:pPr marL="90488" indent="-90488" algn="just" defTabSz="914400" rtl="0" eaLnBrk="1" latinLnBrk="0" hangingPunct="1">
                        <a:buFont typeface="Arial" panose="020B0604020202020204" pitchFamily="34" charset="0"/>
                        <a:buChar char="•"/>
                      </a:pPr>
                      <a:r>
                        <a:rPr lang="zh-TW" altLang="en-US" sz="1600" kern="1200" dirty="0" smtClean="0">
                          <a:latin typeface="微軟正黑體" panose="020B0604030504040204" pitchFamily="34" charset="-120"/>
                          <a:ea typeface="微軟正黑體" panose="020B0604030504040204" pitchFamily="34" charset="-120"/>
                        </a:rPr>
                        <a:t>經濟部推動</a:t>
                      </a:r>
                      <a:r>
                        <a:rPr lang="zh-TW" altLang="en-US" sz="1600" kern="1200" dirty="0" smtClean="0">
                          <a:solidFill>
                            <a:schemeClr val="dk1"/>
                          </a:solidFill>
                          <a:latin typeface="微軟正黑體" panose="020B0604030504040204" pitchFamily="34" charset="-120"/>
                          <a:ea typeface="微軟正黑體" panose="020B0604030504040204" pitchFamily="34" charset="-120"/>
                          <a:cs typeface="+mn-cs"/>
                        </a:rPr>
                        <a:t>行動支付普及</a:t>
                      </a:r>
                      <a:endParaRPr lang="zh-TW" altLang="en-US" sz="1600" kern="1200" dirty="0">
                        <a:solidFill>
                          <a:schemeClr val="dk1"/>
                        </a:solidFill>
                        <a:latin typeface="微軟正黑體" panose="020B0604030504040204" pitchFamily="34" charset="-120"/>
                        <a:ea typeface="微軟正黑體" panose="020B0604030504040204" pitchFamily="34" charset="-120"/>
                        <a:cs typeface="+mn-cs"/>
                      </a:endParaRPr>
                    </a:p>
                  </a:txBody>
                  <a:tcPr/>
                </a:tc>
              </a:tr>
            </a:tbl>
          </a:graphicData>
        </a:graphic>
      </p:graphicFrame>
      <p:graphicFrame>
        <p:nvGraphicFramePr>
          <p:cNvPr id="59" name="表格 58"/>
          <p:cNvGraphicFramePr>
            <a:graphicFrameLocks noGrp="1"/>
          </p:cNvGraphicFramePr>
          <p:nvPr>
            <p:extLst/>
          </p:nvPr>
        </p:nvGraphicFramePr>
        <p:xfrm>
          <a:off x="6111286" y="4782403"/>
          <a:ext cx="2857878" cy="1681480"/>
        </p:xfrm>
        <a:graphic>
          <a:graphicData uri="http://schemas.openxmlformats.org/drawingml/2006/table">
            <a:tbl>
              <a:tblPr firstRow="1" bandRow="1">
                <a:tableStyleId>{93296810-A885-4BE3-A3E7-6D5BEEA58F35}</a:tableStyleId>
              </a:tblPr>
              <a:tblGrid>
                <a:gridCol w="1340533"/>
                <a:gridCol w="1517345"/>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300" dirty="0" smtClean="0">
                          <a:latin typeface="微軟正黑體" panose="020B0604030504040204" pitchFamily="34" charset="-120"/>
                          <a:ea typeface="微軟正黑體" panose="020B0604030504040204" pitchFamily="34" charset="-120"/>
                        </a:rPr>
                        <a:t>自動駕駛</a:t>
                      </a:r>
                      <a:endParaRPr lang="zh-TW" altLang="en-US" sz="1300" dirty="0">
                        <a:latin typeface="微軟正黑體" panose="020B0604030504040204" pitchFamily="34" charset="-120"/>
                        <a:ea typeface="微軟正黑體" panose="020B0604030504040204" pitchFamily="34" charset="-120"/>
                      </a:endParaRPr>
                    </a:p>
                  </a:txBody>
                  <a:tcPr/>
                </a:tc>
                <a:tc hMerge="1">
                  <a:txBody>
                    <a:bodyPr/>
                    <a:lstStyle/>
                    <a:p>
                      <a:pPr algn="ctr"/>
                      <a:endParaRPr lang="zh-TW" altLang="en-US" dirty="0"/>
                    </a:p>
                  </a:txBody>
                  <a:tcPr/>
                </a:tc>
              </a:tr>
              <a:tr h="1310640">
                <a:tc>
                  <a:txBody>
                    <a:bodyPr/>
                    <a:lstStyle/>
                    <a:p>
                      <a:pPr marL="90488" indent="-90488" algn="just">
                        <a:buFont typeface="Arial" panose="020B0604020202020204" pitchFamily="34" charset="0"/>
                        <a:buChar char="•"/>
                      </a:pPr>
                      <a:r>
                        <a:rPr lang="zh-TW" altLang="en-US" sz="1600" dirty="0" smtClean="0">
                          <a:latin typeface="微軟正黑體" panose="020B0604030504040204" pitchFamily="34" charset="-120"/>
                          <a:ea typeface="微軟正黑體" panose="020B0604030504040204" pitchFamily="34" charset="-120"/>
                        </a:rPr>
                        <a:t>國發會提供服務平台，建構自駕車中控軟體平台</a:t>
                      </a:r>
                      <a:endParaRPr lang="zh-TW" altLang="en-US" sz="1600" b="1" dirty="0" smtClean="0">
                        <a:latin typeface="微軟正黑體" panose="020B0604030504040204" pitchFamily="34" charset="-120"/>
                        <a:ea typeface="微軟正黑體" panose="020B0604030504040204" pitchFamily="34" charset="-120"/>
                      </a:endParaRPr>
                    </a:p>
                  </a:txBody>
                  <a:tcPr/>
                </a:tc>
                <a:tc>
                  <a:txBody>
                    <a:bodyPr/>
                    <a:lstStyle/>
                    <a:p>
                      <a:pPr marL="90488" indent="-90488" algn="just" defTabSz="914400" rtl="0" eaLnBrk="1" latinLnBrk="0" hangingPunct="1">
                        <a:buFont typeface="Arial" panose="020B0604020202020204" pitchFamily="34" charset="0"/>
                        <a:buChar char="•"/>
                      </a:pPr>
                      <a:r>
                        <a:rPr lang="zh-TW" altLang="en-US" sz="1600" kern="1200" dirty="0" smtClean="0">
                          <a:latin typeface="微軟正黑體" panose="020B0604030504040204" pitchFamily="34" charset="-120"/>
                          <a:ea typeface="微軟正黑體" panose="020B0604030504040204" pitchFamily="34" charset="-120"/>
                        </a:rPr>
                        <a:t>經濟部發展自動駕駛感知次系統；科技部提供自駕車競賽；</a:t>
                      </a:r>
                      <a:r>
                        <a:rPr lang="zh-TW" altLang="en-US" sz="1600" kern="1200" dirty="0" smtClean="0">
                          <a:solidFill>
                            <a:srgbClr val="FF0000"/>
                          </a:solidFill>
                          <a:latin typeface="微軟正黑體" panose="020B0604030504040204" pitchFamily="34" charset="-120"/>
                          <a:ea typeface="微軟正黑體" panose="020B0604030504040204" pitchFamily="34" charset="-120"/>
                        </a:rPr>
                        <a:t>交通部</a:t>
                      </a:r>
                      <a:endParaRPr lang="zh-TW" altLang="en-US" sz="1600" b="1" kern="1200" dirty="0">
                        <a:solidFill>
                          <a:srgbClr val="FF0000"/>
                        </a:solidFill>
                        <a:latin typeface="微軟正黑體" panose="020B0604030504040204" pitchFamily="34" charset="-120"/>
                        <a:ea typeface="微軟正黑體" panose="020B0604030504040204" pitchFamily="34" charset="-120"/>
                        <a:cs typeface="+mn-cs"/>
                      </a:endParaRPr>
                    </a:p>
                  </a:txBody>
                  <a:tcPr/>
                </a:tc>
              </a:tr>
            </a:tbl>
          </a:graphicData>
        </a:graphic>
      </p:graphicFrame>
      <p:sp>
        <p:nvSpPr>
          <p:cNvPr id="27" name="投影片編號版面配置區 3"/>
          <p:cNvSpPr>
            <a:spLocks noGrp="1"/>
          </p:cNvSpPr>
          <p:nvPr>
            <p:ph type="sldNum" sz="quarter" idx="12"/>
          </p:nvPr>
        </p:nvSpPr>
        <p:spPr>
          <a:xfrm>
            <a:off x="7086626" y="6492876"/>
            <a:ext cx="2057400" cy="365125"/>
          </a:xfrm>
        </p:spPr>
        <p:txBody>
          <a:bodyPr vert="horz" lIns="91440" tIns="45720" rIns="91440" bIns="45720" rtlCol="0" anchor="ctr"/>
          <a:lstStyle/>
          <a:p>
            <a:fld id="{6A382ACD-46F7-4FA2-9C5B-AAC07B510721}" type="slidenum">
              <a:rPr lang="zh-TW" altLang="en-US" sz="1200" b="1">
                <a:solidFill>
                  <a:prstClr val="black"/>
                </a:solidFill>
                <a:latin typeface="Arial Unicode MS" panose="020B0604020202020204" pitchFamily="34" charset="-120"/>
                <a:ea typeface="Arial Unicode MS" panose="020B0604020202020204" pitchFamily="34" charset="-120"/>
                <a:cs typeface="Arial Unicode MS" panose="020B0604020202020204" pitchFamily="34" charset="-120"/>
              </a:rPr>
              <a:pPr/>
              <a:t>17</a:t>
            </a:fld>
            <a:endParaRPr lang="zh-TW" altLang="en-US" sz="1200" b="1" dirty="0">
              <a:solidFill>
                <a:prstClr val="black"/>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pic>
        <p:nvPicPr>
          <p:cNvPr id="11" name="圖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9522" y="2416693"/>
            <a:ext cx="2105304" cy="2172798"/>
          </a:xfrm>
          <a:prstGeom prst="rect">
            <a:avLst/>
          </a:prstGeom>
        </p:spPr>
      </p:pic>
      <p:sp>
        <p:nvSpPr>
          <p:cNvPr id="14" name="矩形 13"/>
          <p:cNvSpPr/>
          <p:nvPr/>
        </p:nvSpPr>
        <p:spPr>
          <a:xfrm>
            <a:off x="4679979" y="1686482"/>
            <a:ext cx="1337830" cy="603152"/>
          </a:xfrm>
          <a:prstGeom prst="rect">
            <a:avLst/>
          </a:prstGeom>
          <a:noFill/>
          <a:ln w="12700" cap="flat" cmpd="sng" algn="ctr">
            <a:noFill/>
            <a:prstDash val="solid"/>
            <a:miter lim="800000"/>
          </a:ln>
          <a:effectLst/>
        </p:spPr>
        <p:txBody>
          <a:bodyPr rtlCol="0" anchor="ctr"/>
          <a:lstStyle/>
          <a:p>
            <a:pPr algn="ctr">
              <a:defRPr/>
            </a:pPr>
            <a:r>
              <a:rPr lang="zh-TW" altLang="en-US" sz="2000" b="1" kern="0" dirty="0">
                <a:solidFill>
                  <a:srgbClr val="4F81BD">
                    <a:lumMod val="75000"/>
                  </a:srgbClr>
                </a:solidFill>
                <a:latin typeface="微軟正黑體" panose="020B0604030504040204" pitchFamily="34" charset="-120"/>
                <a:ea typeface="微軟正黑體" panose="020B0604030504040204" pitchFamily="34" charset="-120"/>
              </a:rPr>
              <a:t>人工智慧</a:t>
            </a:r>
          </a:p>
        </p:txBody>
      </p:sp>
      <p:sp>
        <p:nvSpPr>
          <p:cNvPr id="16" name="矩形 15"/>
          <p:cNvSpPr/>
          <p:nvPr/>
        </p:nvSpPr>
        <p:spPr>
          <a:xfrm>
            <a:off x="2636912" y="1820811"/>
            <a:ext cx="1853870" cy="668267"/>
          </a:xfrm>
          <a:prstGeom prst="rect">
            <a:avLst/>
          </a:prstGeom>
          <a:noFill/>
          <a:ln w="12700" cap="flat" cmpd="sng" algn="ctr">
            <a:noFill/>
            <a:prstDash val="solid"/>
            <a:miter lim="800000"/>
          </a:ln>
          <a:effectLst/>
        </p:spPr>
        <p:txBody>
          <a:bodyPr rtlCol="0" anchor="ctr"/>
          <a:lstStyle/>
          <a:p>
            <a:pPr algn="ctr">
              <a:defRPr/>
            </a:pPr>
            <a:r>
              <a:rPr lang="zh-TW" altLang="en-US" sz="2000" b="1" kern="0" dirty="0">
                <a:solidFill>
                  <a:srgbClr val="4F81BD">
                    <a:lumMod val="75000"/>
                  </a:srgbClr>
                </a:solidFill>
                <a:latin typeface="微軟正黑體" panose="020B0604030504040204" pitchFamily="34" charset="-120"/>
                <a:ea typeface="微軟正黑體" panose="020B0604030504040204" pitchFamily="34" charset="-120"/>
              </a:rPr>
              <a:t>物聯網及</a:t>
            </a:r>
            <a:endParaRPr lang="en-US" altLang="zh-TW" sz="2000" b="1" kern="0" dirty="0">
              <a:solidFill>
                <a:srgbClr val="4F81BD">
                  <a:lumMod val="75000"/>
                </a:srgbClr>
              </a:solidFill>
              <a:latin typeface="微軟正黑體" panose="020B0604030504040204" pitchFamily="34" charset="-120"/>
              <a:ea typeface="微軟正黑體" panose="020B0604030504040204" pitchFamily="34" charset="-120"/>
            </a:endParaRPr>
          </a:p>
          <a:p>
            <a:pPr algn="ctr">
              <a:defRPr/>
            </a:pPr>
            <a:r>
              <a:rPr lang="zh-TW" altLang="en-US" sz="2000" b="1" kern="0" dirty="0">
                <a:solidFill>
                  <a:srgbClr val="4F81BD">
                    <a:lumMod val="75000"/>
                  </a:srgbClr>
                </a:solidFill>
                <a:latin typeface="微軟正黑體" panose="020B0604030504040204" pitchFamily="34" charset="-120"/>
                <a:ea typeface="微軟正黑體" panose="020B0604030504040204" pitchFamily="34" charset="-120"/>
              </a:rPr>
              <a:t>其資安</a:t>
            </a:r>
          </a:p>
        </p:txBody>
      </p:sp>
      <p:sp>
        <p:nvSpPr>
          <p:cNvPr id="20" name="矩形 19"/>
          <p:cNvSpPr/>
          <p:nvPr/>
        </p:nvSpPr>
        <p:spPr>
          <a:xfrm>
            <a:off x="3889888" y="4278373"/>
            <a:ext cx="1375409" cy="668270"/>
          </a:xfrm>
          <a:prstGeom prst="rect">
            <a:avLst/>
          </a:prstGeom>
          <a:noFill/>
          <a:ln w="12700" cap="flat" cmpd="sng" algn="ctr">
            <a:noFill/>
            <a:prstDash val="solid"/>
            <a:miter lim="800000"/>
          </a:ln>
          <a:effectLst/>
        </p:spPr>
        <p:txBody>
          <a:bodyPr rtlCol="0" anchor="ctr"/>
          <a:lstStyle/>
          <a:p>
            <a:pPr algn="ctr">
              <a:defRPr/>
            </a:pPr>
            <a:r>
              <a:rPr lang="zh-TW" altLang="en-US" sz="2000" b="1" kern="0" dirty="0">
                <a:solidFill>
                  <a:srgbClr val="4F81BD">
                    <a:lumMod val="75000"/>
                  </a:srgbClr>
                </a:solidFill>
                <a:latin typeface="微軟正黑體" panose="020B0604030504040204" pitchFamily="34" charset="-120"/>
                <a:ea typeface="微軟正黑體" panose="020B0604030504040204" pitchFamily="34" charset="-120"/>
              </a:rPr>
              <a:t>行動生活</a:t>
            </a:r>
          </a:p>
        </p:txBody>
      </p:sp>
      <p:sp>
        <p:nvSpPr>
          <p:cNvPr id="23" name="矩形 22"/>
          <p:cNvSpPr/>
          <p:nvPr/>
        </p:nvSpPr>
        <p:spPr>
          <a:xfrm>
            <a:off x="6025711" y="4292021"/>
            <a:ext cx="1277016" cy="620463"/>
          </a:xfrm>
          <a:prstGeom prst="rect">
            <a:avLst/>
          </a:prstGeom>
          <a:noFill/>
          <a:ln w="12700" cap="flat" cmpd="sng" algn="ctr">
            <a:noFill/>
            <a:prstDash val="solid"/>
            <a:miter lim="800000"/>
          </a:ln>
          <a:effectLst/>
          <a:scene3d>
            <a:camera prst="orthographicFront"/>
            <a:lightRig rig="threePt" dir="t"/>
          </a:scene3d>
          <a:sp3d/>
        </p:spPr>
        <p:txBody>
          <a:bodyPr rtlCol="0" anchor="ctr"/>
          <a:lstStyle/>
          <a:p>
            <a:pPr algn="ctr">
              <a:defRPr/>
            </a:pPr>
            <a:r>
              <a:rPr lang="zh-TW" altLang="en-US" sz="2000" b="1" kern="0" dirty="0">
                <a:solidFill>
                  <a:srgbClr val="4F81BD">
                    <a:lumMod val="75000"/>
                  </a:srgbClr>
                </a:solidFill>
                <a:latin typeface="微軟正黑體" panose="020B0604030504040204" pitchFamily="34" charset="-120"/>
                <a:ea typeface="微軟正黑體" panose="020B0604030504040204" pitchFamily="34" charset="-120"/>
              </a:rPr>
              <a:t>自動駕駛</a:t>
            </a:r>
          </a:p>
        </p:txBody>
      </p:sp>
      <p:sp>
        <p:nvSpPr>
          <p:cNvPr id="26" name="矩形 25"/>
          <p:cNvSpPr/>
          <p:nvPr/>
        </p:nvSpPr>
        <p:spPr>
          <a:xfrm>
            <a:off x="1468418" y="4216140"/>
            <a:ext cx="1356971" cy="632416"/>
          </a:xfrm>
          <a:prstGeom prst="rect">
            <a:avLst/>
          </a:prstGeom>
          <a:noFill/>
          <a:ln w="12700" cap="flat" cmpd="sng" algn="ctr">
            <a:noFill/>
            <a:prstDash val="solid"/>
            <a:miter lim="800000"/>
          </a:ln>
          <a:effectLst/>
        </p:spPr>
        <p:txBody>
          <a:bodyPr rtlCol="0" anchor="ctr"/>
          <a:lstStyle/>
          <a:p>
            <a:pPr algn="ctr">
              <a:defRPr/>
            </a:pPr>
            <a:r>
              <a:rPr lang="en-US" altLang="zh-TW" sz="2000" b="1" kern="0" dirty="0">
                <a:solidFill>
                  <a:srgbClr val="4F81BD">
                    <a:lumMod val="75000"/>
                  </a:srgbClr>
                </a:solidFill>
                <a:latin typeface="微軟正黑體" panose="020B0604030504040204" pitchFamily="34" charset="-120"/>
                <a:ea typeface="微軟正黑體" panose="020B0604030504040204" pitchFamily="34" charset="-120"/>
              </a:rPr>
              <a:t>AR/VR</a:t>
            </a:r>
            <a:endParaRPr lang="zh-TW" altLang="en-US" sz="2000" b="1" kern="0" dirty="0">
              <a:solidFill>
                <a:srgbClr val="4F81BD">
                  <a:lumMod val="75000"/>
                </a:srgbClr>
              </a:solidFill>
              <a:latin typeface="微軟正黑體" panose="020B0604030504040204" pitchFamily="34" charset="-120"/>
              <a:ea typeface="微軟正黑體" panose="020B0604030504040204" pitchFamily="34" charset="-120"/>
            </a:endParaRPr>
          </a:p>
        </p:txBody>
      </p:sp>
      <p:sp>
        <p:nvSpPr>
          <p:cNvPr id="30" name="矩形 29"/>
          <p:cNvSpPr/>
          <p:nvPr/>
        </p:nvSpPr>
        <p:spPr>
          <a:xfrm>
            <a:off x="1294512" y="3143836"/>
            <a:ext cx="1694031" cy="358858"/>
          </a:xfrm>
          <a:prstGeom prst="rect">
            <a:avLst/>
          </a:prstGeom>
          <a:noFill/>
          <a:ln w="12700" cap="flat" cmpd="sng" algn="ctr">
            <a:noFill/>
            <a:prstDash val="solid"/>
            <a:miter lim="800000"/>
          </a:ln>
          <a:effectLst/>
        </p:spPr>
        <p:txBody>
          <a:bodyPr rtlCol="0" anchor="ctr"/>
          <a:lstStyle/>
          <a:p>
            <a:pPr algn="ctr">
              <a:defRPr/>
            </a:pPr>
            <a:r>
              <a:rPr lang="zh-TW" altLang="en-US" sz="2000" b="1" kern="0" dirty="0">
                <a:solidFill>
                  <a:srgbClr val="4F81BD">
                    <a:lumMod val="75000"/>
                  </a:srgbClr>
                </a:solidFill>
                <a:latin typeface="微軟正黑體" panose="020B0604030504040204" pitchFamily="34" charset="-120"/>
                <a:ea typeface="微軟正黑體" panose="020B0604030504040204" pitchFamily="34" charset="-120"/>
              </a:rPr>
              <a:t>創新創業</a:t>
            </a:r>
          </a:p>
        </p:txBody>
      </p:sp>
      <p:sp>
        <p:nvSpPr>
          <p:cNvPr id="32" name="矩形 31"/>
          <p:cNvSpPr/>
          <p:nvPr/>
        </p:nvSpPr>
        <p:spPr>
          <a:xfrm>
            <a:off x="5968775" y="2842727"/>
            <a:ext cx="2454791" cy="668270"/>
          </a:xfrm>
          <a:prstGeom prst="rect">
            <a:avLst/>
          </a:prstGeom>
          <a:noFill/>
          <a:ln w="12700" cap="flat" cmpd="sng" algn="ctr">
            <a:noFill/>
            <a:prstDash val="solid"/>
            <a:miter lim="800000"/>
          </a:ln>
          <a:effectLst/>
        </p:spPr>
        <p:txBody>
          <a:bodyPr rtlCol="0" anchor="ctr"/>
          <a:lstStyle/>
          <a:p>
            <a:pPr algn="ctr">
              <a:defRPr/>
            </a:pPr>
            <a:r>
              <a:rPr lang="zh-TW" altLang="en-US" sz="2000" b="1" kern="0" dirty="0">
                <a:solidFill>
                  <a:srgbClr val="4F81BD">
                    <a:lumMod val="75000"/>
                  </a:srgbClr>
                </a:solidFill>
                <a:latin typeface="微軟正黑體" panose="020B0604030504040204" pitchFamily="34" charset="-120"/>
                <a:ea typeface="微軟正黑體" panose="020B0604030504040204" pitchFamily="34" charset="-120"/>
              </a:rPr>
              <a:t>國際鏈結暨新南向</a:t>
            </a:r>
          </a:p>
        </p:txBody>
      </p:sp>
      <p:sp>
        <p:nvSpPr>
          <p:cNvPr id="33" name="十字形 32"/>
          <p:cNvSpPr/>
          <p:nvPr/>
        </p:nvSpPr>
        <p:spPr>
          <a:xfrm>
            <a:off x="3066977" y="3237882"/>
            <a:ext cx="480620" cy="482319"/>
          </a:xfrm>
          <a:prstGeom prst="plus">
            <a:avLst>
              <a:gd name="adj" fmla="val 28928"/>
            </a:avLst>
          </a:prstGeom>
          <a:solidFill>
            <a:srgbClr val="0070C0"/>
          </a:solidFill>
          <a:ln w="38100">
            <a:solidFill>
              <a:schemeClr val="bg1"/>
            </a:solidFill>
          </a:ln>
          <a:effectLst>
            <a:outerShdw blurRad="44450" dist="20320" dir="5400000" algn="ctr" rotWithShape="0">
              <a:srgbClr val="000000">
                <a:alpha val="3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solidFill>
                <a:srgbClr val="0070C0"/>
              </a:solidFill>
            </a:endParaRPr>
          </a:p>
        </p:txBody>
      </p:sp>
      <p:sp>
        <p:nvSpPr>
          <p:cNvPr id="34" name="十字形 33"/>
          <p:cNvSpPr/>
          <p:nvPr/>
        </p:nvSpPr>
        <p:spPr>
          <a:xfrm>
            <a:off x="5584854" y="3237882"/>
            <a:ext cx="480620" cy="482319"/>
          </a:xfrm>
          <a:prstGeom prst="plus">
            <a:avLst>
              <a:gd name="adj" fmla="val 28928"/>
            </a:avLst>
          </a:prstGeom>
          <a:solidFill>
            <a:srgbClr val="0070C0"/>
          </a:solidFill>
          <a:ln w="38100">
            <a:solidFill>
              <a:schemeClr val="bg1"/>
            </a:solidFill>
          </a:ln>
          <a:effectLst>
            <a:outerShdw blurRad="44450" dist="20320" dir="5400000" algn="ctr" rotWithShape="0">
              <a:srgbClr val="000000">
                <a:alpha val="3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70C0"/>
              </a:solidFill>
            </a:endParaRPr>
          </a:p>
        </p:txBody>
      </p:sp>
      <p:graphicFrame>
        <p:nvGraphicFramePr>
          <p:cNvPr id="21" name="表格 20"/>
          <p:cNvGraphicFramePr>
            <a:graphicFrameLocks noGrp="1"/>
          </p:cNvGraphicFramePr>
          <p:nvPr>
            <p:extLst/>
          </p:nvPr>
        </p:nvGraphicFramePr>
        <p:xfrm>
          <a:off x="133631" y="3564114"/>
          <a:ext cx="2857878" cy="698224"/>
        </p:xfrm>
        <a:graphic>
          <a:graphicData uri="http://schemas.openxmlformats.org/drawingml/2006/table">
            <a:tbl>
              <a:tblPr firstRow="1" bandRow="1">
                <a:tableStyleId>{93296810-A885-4BE3-A3E7-6D5BEEA58F35}</a:tableStyleId>
              </a:tblPr>
              <a:tblGrid>
                <a:gridCol w="1428939"/>
                <a:gridCol w="1428939"/>
              </a:tblGrid>
              <a:tr h="19273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300" dirty="0" smtClean="0">
                          <a:latin typeface="微軟正黑體" panose="020B0604030504040204" pitchFamily="34" charset="-120"/>
                          <a:ea typeface="微軟正黑體" panose="020B0604030504040204" pitchFamily="34" charset="-120"/>
                        </a:rPr>
                        <a:t>創新創業</a:t>
                      </a:r>
                      <a:endParaRPr lang="zh-TW" altLang="en-US" sz="1300" dirty="0">
                        <a:latin typeface="微軟正黑體" panose="020B0604030504040204" pitchFamily="34" charset="-120"/>
                        <a:ea typeface="微軟正黑體" panose="020B0604030504040204" pitchFamily="34" charset="-120"/>
                      </a:endParaRPr>
                    </a:p>
                  </a:txBody>
                  <a:tcPr/>
                </a:tc>
                <a:tc hMerge="1">
                  <a:txBody>
                    <a:bodyPr/>
                    <a:lstStyle/>
                    <a:p>
                      <a:pPr algn="ctr"/>
                      <a:endParaRPr lang="zh-TW" altLang="en-US" dirty="0"/>
                    </a:p>
                  </a:txBody>
                  <a:tcPr/>
                </a:tc>
              </a:tr>
              <a:tr h="408664">
                <a:tc>
                  <a:txBody>
                    <a:bodyPr/>
                    <a:lstStyle/>
                    <a:p>
                      <a:pPr marL="90488" indent="-90488" algn="just">
                        <a:buFont typeface="Arial" panose="020B0604020202020204" pitchFamily="34" charset="0"/>
                        <a:buChar char="•"/>
                      </a:pPr>
                      <a:r>
                        <a:rPr lang="zh-TW" altLang="en-US" sz="1600" dirty="0" smtClean="0">
                          <a:solidFill>
                            <a:srgbClr val="FF0000"/>
                          </a:solidFill>
                          <a:latin typeface="微軟正黑體" panose="020B0604030504040204" pitchFamily="34" charset="-120"/>
                          <a:ea typeface="微軟正黑體" panose="020B0604030504040204" pitchFamily="34" charset="-120"/>
                        </a:rPr>
                        <a:t>國發會</a:t>
                      </a:r>
                      <a:endParaRPr lang="zh-TW" altLang="en-US" sz="1600" b="1" dirty="0" smtClean="0">
                        <a:solidFill>
                          <a:srgbClr val="FF0000"/>
                        </a:solidFill>
                        <a:latin typeface="微軟正黑體" panose="020B0604030504040204" pitchFamily="34" charset="-120"/>
                        <a:ea typeface="微軟正黑體" panose="020B0604030504040204" pitchFamily="34" charset="-120"/>
                      </a:endParaRPr>
                    </a:p>
                  </a:txBody>
                  <a:tcPr/>
                </a:tc>
                <a:tc>
                  <a:txBody>
                    <a:bodyPr/>
                    <a:lstStyle/>
                    <a:p>
                      <a:pPr marL="90488" indent="-90488" algn="just" defTabSz="914400" rtl="0" eaLnBrk="1" latinLnBrk="0" hangingPunct="1">
                        <a:buFont typeface="Arial" panose="020B0604020202020204" pitchFamily="34" charset="0"/>
                        <a:buChar char="•"/>
                      </a:pPr>
                      <a:r>
                        <a:rPr lang="zh-TW" altLang="en-US" sz="1600" kern="1200" dirty="0" smtClean="0">
                          <a:solidFill>
                            <a:srgbClr val="FF0000"/>
                          </a:solidFill>
                          <a:latin typeface="微軟正黑體" panose="020B0604030504040204" pitchFamily="34" charset="-120"/>
                          <a:ea typeface="微軟正黑體" panose="020B0604030504040204" pitchFamily="34" charset="-120"/>
                        </a:rPr>
                        <a:t>金管會</a:t>
                      </a:r>
                      <a:endParaRPr lang="zh-TW" altLang="en-US" sz="1600" b="1" kern="1200" dirty="0">
                        <a:solidFill>
                          <a:srgbClr val="FF0000"/>
                        </a:solidFill>
                        <a:latin typeface="微軟正黑體" panose="020B0604030504040204" pitchFamily="34" charset="-120"/>
                        <a:ea typeface="微軟正黑體" panose="020B0604030504040204" pitchFamily="34" charset="-120"/>
                        <a:cs typeface="+mn-cs"/>
                      </a:endParaRPr>
                    </a:p>
                  </a:txBody>
                  <a:tcPr/>
                </a:tc>
              </a:tr>
            </a:tbl>
          </a:graphicData>
        </a:graphic>
      </p:graphicFrame>
      <p:graphicFrame>
        <p:nvGraphicFramePr>
          <p:cNvPr id="22" name="表格 21"/>
          <p:cNvGraphicFramePr>
            <a:graphicFrameLocks noGrp="1"/>
          </p:cNvGraphicFramePr>
          <p:nvPr>
            <p:extLst/>
          </p:nvPr>
        </p:nvGraphicFramePr>
        <p:xfrm>
          <a:off x="6116277" y="3487050"/>
          <a:ext cx="2857878" cy="868680"/>
        </p:xfrm>
        <a:graphic>
          <a:graphicData uri="http://schemas.openxmlformats.org/drawingml/2006/table">
            <a:tbl>
              <a:tblPr firstRow="1" bandRow="1">
                <a:tableStyleId>{93296810-A885-4BE3-A3E7-6D5BEEA58F35}</a:tableStyleId>
              </a:tblPr>
              <a:tblGrid>
                <a:gridCol w="1428939"/>
                <a:gridCol w="1428939"/>
              </a:tblGrid>
              <a:tr h="19273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300" dirty="0" smtClean="0">
                          <a:latin typeface="微軟正黑體" panose="020B0604030504040204" pitchFamily="34" charset="-120"/>
                          <a:ea typeface="微軟正黑體" panose="020B0604030504040204" pitchFamily="34" charset="-120"/>
                        </a:rPr>
                        <a:t>國際鏈結暨新南向</a:t>
                      </a:r>
                    </a:p>
                  </a:txBody>
                  <a:tcPr/>
                </a:tc>
                <a:tc hMerge="1">
                  <a:txBody>
                    <a:bodyPr/>
                    <a:lstStyle/>
                    <a:p>
                      <a:pPr algn="ctr"/>
                      <a:endParaRPr lang="zh-TW" altLang="en-US" dirty="0"/>
                    </a:p>
                  </a:txBody>
                  <a:tcPr/>
                </a:tc>
              </a:tr>
              <a:tr h="408664">
                <a:tc>
                  <a:txBody>
                    <a:bodyPr/>
                    <a:lstStyle/>
                    <a:p>
                      <a:pPr marL="90488" indent="-90488" algn="just">
                        <a:buFont typeface="Arial" panose="020B0604020202020204" pitchFamily="34" charset="0"/>
                        <a:buChar char="•"/>
                      </a:pPr>
                      <a:r>
                        <a:rPr lang="zh-TW" altLang="en-US" sz="1600" dirty="0" smtClean="0">
                          <a:solidFill>
                            <a:srgbClr val="FF0000"/>
                          </a:solidFill>
                          <a:latin typeface="微軟正黑體" panose="020B0604030504040204" pitchFamily="34" charset="-120"/>
                          <a:ea typeface="微軟正黑體" panose="020B0604030504040204" pitchFamily="34" charset="-120"/>
                        </a:rPr>
                        <a:t>國發會</a:t>
                      </a:r>
                      <a:endParaRPr lang="zh-TW" altLang="en-US" sz="1600" b="1" dirty="0" smtClean="0">
                        <a:solidFill>
                          <a:srgbClr val="FF0000"/>
                        </a:solidFill>
                        <a:latin typeface="微軟正黑體" panose="020B0604030504040204" pitchFamily="34" charset="-120"/>
                        <a:ea typeface="微軟正黑體" panose="020B0604030504040204" pitchFamily="34" charset="-120"/>
                      </a:endParaRPr>
                    </a:p>
                  </a:txBody>
                  <a:tcPr/>
                </a:tc>
                <a:tc>
                  <a:txBody>
                    <a:bodyPr/>
                    <a:lstStyle/>
                    <a:p>
                      <a:pPr marL="90488" indent="-90488" algn="just" defTabSz="914400" rtl="0" eaLnBrk="1" latinLnBrk="0" hangingPunct="1">
                        <a:buFont typeface="Arial" panose="020B0604020202020204" pitchFamily="34" charset="0"/>
                        <a:buChar char="•"/>
                      </a:pPr>
                      <a:r>
                        <a:rPr lang="zh-TW" altLang="en-US" sz="1600" b="0" kern="1200" dirty="0" smtClean="0">
                          <a:solidFill>
                            <a:srgbClr val="FF0000"/>
                          </a:solidFill>
                          <a:latin typeface="微軟正黑體" panose="020B0604030504040204" pitchFamily="34" charset="-120"/>
                          <a:ea typeface="微軟正黑體" panose="020B0604030504040204" pitchFamily="34" charset="-120"/>
                          <a:cs typeface="+mn-cs"/>
                        </a:rPr>
                        <a:t>行政院經貿談判辦公室</a:t>
                      </a:r>
                      <a:endParaRPr lang="zh-TW" altLang="en-US" sz="1600" b="1" kern="1200" dirty="0">
                        <a:solidFill>
                          <a:srgbClr val="FF0000"/>
                        </a:solidFill>
                        <a:latin typeface="微軟正黑體" panose="020B0604030504040204" pitchFamily="34" charset="-120"/>
                        <a:ea typeface="微軟正黑體" panose="020B0604030504040204" pitchFamily="34" charset="-120"/>
                        <a:cs typeface="+mn-cs"/>
                      </a:endParaRPr>
                    </a:p>
                  </a:txBody>
                  <a:tcPr/>
                </a:tc>
              </a:tr>
            </a:tbl>
          </a:graphicData>
        </a:graphic>
      </p:graphicFrame>
    </p:spTree>
    <p:extLst>
      <p:ext uri="{BB962C8B-B14F-4D97-AF65-F5344CB8AC3E}">
        <p14:creationId xmlns:p14="http://schemas.microsoft.com/office/powerpoint/2010/main" val="4251772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C6C8483-95B3-43B9-9A3C-12A8D068DDD3}" type="slidenum">
              <a:rPr lang="zh-TW" altLang="en-US" smtClean="0">
                <a:solidFill>
                  <a:prstClr val="black">
                    <a:tint val="75000"/>
                  </a:prstClr>
                </a:solidFill>
              </a:rPr>
              <a:pPr/>
              <a:t>18</a:t>
            </a:fld>
            <a:endParaRPr lang="zh-TW" altLang="en-US">
              <a:solidFill>
                <a:prstClr val="black">
                  <a:tint val="75000"/>
                </a:prstClr>
              </a:solidFill>
            </a:endParaRPr>
          </a:p>
        </p:txBody>
      </p:sp>
      <p:grpSp>
        <p:nvGrpSpPr>
          <p:cNvPr id="16" name="群組 15"/>
          <p:cNvGrpSpPr/>
          <p:nvPr/>
        </p:nvGrpSpPr>
        <p:grpSpPr>
          <a:xfrm>
            <a:off x="159799" y="1256759"/>
            <a:ext cx="8744504" cy="5282154"/>
            <a:chOff x="637328" y="1667340"/>
            <a:chExt cx="8087557" cy="4689011"/>
          </a:xfrm>
        </p:grpSpPr>
        <p:sp>
          <p:nvSpPr>
            <p:cNvPr id="3" name="AutoShape 2"/>
            <p:cNvSpPr>
              <a:spLocks noChangeArrowheads="1"/>
            </p:cNvSpPr>
            <p:nvPr/>
          </p:nvSpPr>
          <p:spPr bwMode="gray">
            <a:xfrm>
              <a:off x="1747698" y="1855884"/>
              <a:ext cx="6977187" cy="1869046"/>
            </a:xfrm>
            <a:prstGeom prst="roundRect">
              <a:avLst>
                <a:gd name="adj" fmla="val 11505"/>
              </a:avLst>
            </a:prstGeom>
            <a:gradFill rotWithShape="1">
              <a:gsLst>
                <a:gs pos="0">
                  <a:srgbClr val="F3DA47"/>
                </a:gs>
                <a:gs pos="100000">
                  <a:srgbClr val="99CCFF"/>
                </a:gs>
              </a:gsLst>
              <a:lin ang="0" scaled="1"/>
            </a:gradFill>
            <a:ln>
              <a:noFill/>
            </a:ln>
            <a:effectLst/>
            <a:extLst>
              <a:ext uri="{91240B29-F687-4F45-9708-019B960494DF}">
                <a14:hiddenLine xmlns:a14="http://schemas.microsoft.com/office/drawing/2010/main" w="6350" algn="ctr">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4" fontAlgn="base">
                <a:spcBef>
                  <a:spcPts val="600"/>
                </a:spcBef>
                <a:spcAft>
                  <a:spcPts val="600"/>
                </a:spcAft>
              </a:pPr>
              <a:r>
                <a:rPr lang="zh-TW" altLang="en-US" b="1" dirty="0">
                  <a:latin typeface="微軟正黑體" panose="020B0604030504040204" pitchFamily="34" charset="-120"/>
                  <a:ea typeface="微軟正黑體" panose="020B0604030504040204" pitchFamily="34" charset="-120"/>
                </a:rPr>
                <a:t>經濟部目前正研</a:t>
              </a:r>
              <a:r>
                <a:rPr lang="zh-TW" altLang="en-US" b="1" dirty="0" smtClean="0">
                  <a:latin typeface="微軟正黑體" panose="020B0604030504040204" pitchFamily="34" charset="-120"/>
                  <a:ea typeface="微軟正黑體" panose="020B0604030504040204" pitchFamily="34" charset="-120"/>
                </a:rPr>
                <a:t>擬未來</a:t>
              </a:r>
              <a:r>
                <a:rPr lang="zh-TW" altLang="en-US" b="1" dirty="0">
                  <a:latin typeface="微軟正黑體" panose="020B0604030504040204" pitchFamily="34" charset="-120"/>
                  <a:ea typeface="微軟正黑體" panose="020B0604030504040204" pitchFamily="34" charset="-120"/>
                </a:rPr>
                <a:t>發展規劃，預計年後跟總統</a:t>
              </a:r>
              <a:r>
                <a:rPr lang="zh-TW" altLang="en-US" b="1" dirty="0" smtClean="0">
                  <a:latin typeface="微軟正黑體" panose="020B0604030504040204" pitchFamily="34" charset="-120"/>
                  <a:ea typeface="微軟正黑體" panose="020B0604030504040204" pitchFamily="34" charset="-120"/>
                </a:rPr>
                <a:t>報告</a:t>
              </a:r>
              <a:endParaRPr lang="en-US" altLang="zh-TW" b="1" dirty="0" smtClean="0">
                <a:latin typeface="微軟正黑體" panose="020B0604030504040204" pitchFamily="34" charset="-120"/>
                <a:ea typeface="微軟正黑體" panose="020B0604030504040204" pitchFamily="34" charset="-120"/>
              </a:endParaRPr>
            </a:p>
            <a:p>
              <a:pPr marL="2114550" lvl="4" indent="-285750" fontAlgn="base">
                <a:spcBef>
                  <a:spcPts val="600"/>
                </a:spcBef>
                <a:spcAft>
                  <a:spcPts val="600"/>
                </a:spcAft>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智慧製造結合人工智慧</a:t>
              </a:r>
              <a:endParaRPr lang="en-US" altLang="zh-TW" b="1" dirty="0">
                <a:latin typeface="微軟正黑體" panose="020B0604030504040204" pitchFamily="34" charset="-120"/>
                <a:ea typeface="微軟正黑體" panose="020B0604030504040204" pitchFamily="34" charset="-120"/>
              </a:endParaRPr>
            </a:p>
            <a:p>
              <a:pPr marL="2114550" lvl="4" indent="-285750" fontAlgn="base">
                <a:spcBef>
                  <a:spcPts val="600"/>
                </a:spcBef>
                <a:spcAft>
                  <a:spcPts val="600"/>
                </a:spcAft>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無人自駕車與智慧交通</a:t>
              </a:r>
              <a:endParaRPr lang="en-US" altLang="zh-TW" b="1" dirty="0">
                <a:latin typeface="微軟正黑體" panose="020B0604030504040204" pitchFamily="34" charset="-120"/>
                <a:ea typeface="微軟正黑體" panose="020B0604030504040204" pitchFamily="34" charset="-120"/>
              </a:endParaRPr>
            </a:p>
            <a:p>
              <a:pPr marL="2114550" lvl="4" indent="-285750" fontAlgn="base">
                <a:spcBef>
                  <a:spcPts val="600"/>
                </a:spcBef>
                <a:spcAft>
                  <a:spcPts val="600"/>
                </a:spcAft>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智慧電網及其應用</a:t>
              </a:r>
              <a:endParaRPr lang="en-US" altLang="zh-TW" b="1" dirty="0">
                <a:latin typeface="微軟正黑體" panose="020B0604030504040204" pitchFamily="34" charset="-120"/>
                <a:ea typeface="微軟正黑體" panose="020B0604030504040204" pitchFamily="34" charset="-120"/>
              </a:endParaRPr>
            </a:p>
            <a:p>
              <a:pPr marL="2114550" lvl="4" indent="-285750" fontAlgn="base">
                <a:spcBef>
                  <a:spcPts val="600"/>
                </a:spcBef>
                <a:spcAft>
                  <a:spcPts val="600"/>
                </a:spcAft>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中小型零售業及服務業的智慧化</a:t>
              </a:r>
              <a:endParaRPr lang="en-US" altLang="zh-TW" b="1" dirty="0">
                <a:latin typeface="微軟正黑體" panose="020B0604030504040204" pitchFamily="34" charset="-120"/>
                <a:ea typeface="微軟正黑體" panose="020B0604030504040204" pitchFamily="34" charset="-120"/>
              </a:endParaRPr>
            </a:p>
          </p:txBody>
        </p:sp>
        <p:sp>
          <p:nvSpPr>
            <p:cNvPr id="5" name="AutoShape 4"/>
            <p:cNvSpPr>
              <a:spLocks noChangeArrowheads="1"/>
            </p:cNvSpPr>
            <p:nvPr/>
          </p:nvSpPr>
          <p:spPr bwMode="gray">
            <a:xfrm>
              <a:off x="2768361" y="2507591"/>
              <a:ext cx="669810" cy="491854"/>
            </a:xfrm>
            <a:prstGeom prst="rightArrow">
              <a:avLst>
                <a:gd name="adj1" fmla="val 50000"/>
                <a:gd name="adj2" fmla="val 58333"/>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TW" altLang="en-US" smtClean="0">
                <a:solidFill>
                  <a:srgbClr val="000000"/>
                </a:solidFill>
                <a:latin typeface="Symbol" panose="05050102010706020507" pitchFamily="18" charset="2"/>
              </a:endParaRPr>
            </a:p>
          </p:txBody>
        </p:sp>
        <p:pic>
          <p:nvPicPr>
            <p:cNvPr id="6" name="Picture 5" descr="DO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328" y="1667340"/>
              <a:ext cx="2152961" cy="2213344"/>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7"/>
            <p:cNvSpPr txBox="1">
              <a:spLocks noChangeArrowheads="1"/>
            </p:cNvSpPr>
            <p:nvPr/>
          </p:nvSpPr>
          <p:spPr bwMode="black">
            <a:xfrm>
              <a:off x="645302" y="2330733"/>
              <a:ext cx="2097143" cy="86177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3300">
                        <a:alpha val="50000"/>
                      </a:srgbClr>
                    </a:outerShdw>
                  </a:effectLst>
                </a14:hiddenEffects>
              </a:ext>
            </a:extLst>
          </p:spPr>
          <p:txBody>
            <a:bodyPr>
              <a:spAutoFit/>
            </a:bodyPr>
            <a:lstStyle/>
            <a:p>
              <a:pPr algn="ctr" fontAlgn="base">
                <a:spcBef>
                  <a:spcPct val="50000"/>
                </a:spcBef>
                <a:spcAft>
                  <a:spcPct val="0"/>
                </a:spcAft>
              </a:pPr>
              <a:r>
                <a:rPr lang="zh-TW" altLang="zh-TW" sz="2000" b="1" dirty="0">
                  <a:solidFill>
                    <a:srgbClr val="000000"/>
                  </a:solidFill>
                  <a:latin typeface="微軟正黑體" panose="020B0604030504040204" pitchFamily="34" charset="-120"/>
                  <a:ea typeface="微軟正黑體" panose="020B0604030504040204" pitchFamily="34" charset="-120"/>
                </a:rPr>
                <a:t>總統指示</a:t>
              </a:r>
              <a:endParaRPr lang="en-US" altLang="zh-TW" sz="2000" b="1" dirty="0">
                <a:solidFill>
                  <a:srgbClr val="000000"/>
                </a:solidFill>
                <a:latin typeface="微軟正黑體" panose="020B0604030504040204" pitchFamily="34" charset="-120"/>
                <a:ea typeface="微軟正黑體" panose="020B0604030504040204" pitchFamily="34" charset="-120"/>
              </a:endParaRPr>
            </a:p>
            <a:p>
              <a:pPr algn="ctr" fontAlgn="base">
                <a:spcBef>
                  <a:spcPct val="50000"/>
                </a:spcBef>
                <a:spcAft>
                  <a:spcPct val="0"/>
                </a:spcAft>
              </a:pPr>
              <a:r>
                <a:rPr lang="zh-TW" altLang="zh-TW" sz="2000" b="1" dirty="0">
                  <a:solidFill>
                    <a:srgbClr val="000000"/>
                  </a:solidFill>
                  <a:latin typeface="微軟正黑體" panose="020B0604030504040204" pitchFamily="34" charset="-120"/>
                  <a:ea typeface="微軟正黑體" panose="020B0604030504040204" pitchFamily="34" charset="-120"/>
                </a:rPr>
                <a:t>四項議題</a:t>
              </a:r>
              <a:endParaRPr lang="en-US" altLang="zh-TW" sz="2000" b="1" dirty="0">
                <a:solidFill>
                  <a:srgbClr val="000000"/>
                </a:solidFill>
                <a:latin typeface="微軟正黑體" panose="020B0604030504040204" pitchFamily="34" charset="-120"/>
                <a:ea typeface="微軟正黑體" panose="020B0604030504040204" pitchFamily="34" charset="-120"/>
              </a:endParaRPr>
            </a:p>
          </p:txBody>
        </p:sp>
        <p:sp>
          <p:nvSpPr>
            <p:cNvPr id="8" name="AutoShape 8"/>
            <p:cNvSpPr>
              <a:spLocks noChangeArrowheads="1"/>
            </p:cNvSpPr>
            <p:nvPr/>
          </p:nvSpPr>
          <p:spPr bwMode="gray">
            <a:xfrm>
              <a:off x="1747698" y="4388934"/>
              <a:ext cx="6977187" cy="1869046"/>
            </a:xfrm>
            <a:prstGeom prst="roundRect">
              <a:avLst>
                <a:gd name="adj" fmla="val 11505"/>
              </a:avLst>
            </a:prstGeom>
            <a:gradFill rotWithShape="1">
              <a:gsLst>
                <a:gs pos="0">
                  <a:srgbClr val="6699FF"/>
                </a:gs>
                <a:gs pos="100000">
                  <a:srgbClr val="99CCFF"/>
                </a:gs>
              </a:gsLst>
              <a:lin ang="0" scaled="1"/>
            </a:gradFill>
            <a:ln>
              <a:noFill/>
            </a:ln>
            <a:effectLst/>
            <a:extLst>
              <a:ext uri="{91240B29-F687-4F45-9708-019B960494DF}">
                <a14:hiddenLine xmlns:a14="http://schemas.microsoft.com/office/drawing/2010/main" w="6350" algn="ctr">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2114550" lvl="4" indent="-285750">
                <a:lnSpc>
                  <a:spcPct val="150000"/>
                </a:lnSpc>
                <a:spcBef>
                  <a:spcPts val="300"/>
                </a:spcBef>
                <a:spcAft>
                  <a:spcPts val="300"/>
                </a:spcAft>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完成國內首座物聯網系統層級資安試驗場域</a:t>
              </a:r>
              <a:r>
                <a:rPr lang="zh-TW" altLang="en-US" b="1" dirty="0" smtClean="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pPr lvl="4">
                <a:lnSpc>
                  <a:spcPct val="150000"/>
                </a:lnSpc>
                <a:spcBef>
                  <a:spcPts val="300"/>
                </a:spcBef>
                <a:spcAft>
                  <a:spcPts val="300"/>
                </a:spcAft>
              </a:pPr>
              <a:r>
                <a:rPr lang="zh-TW" altLang="en-US" b="1" dirty="0">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 補足</a:t>
              </a:r>
              <a:r>
                <a:rPr lang="zh-TW" altLang="en-US" b="1" dirty="0">
                  <a:latin typeface="微軟正黑體" panose="020B0604030504040204" pitchFamily="34" charset="-120"/>
                  <a:ea typeface="微軟正黑體" panose="020B0604030504040204" pitchFamily="34" charset="-120"/>
                </a:rPr>
                <a:t>全國資安聯防拼圖</a:t>
              </a:r>
              <a:endParaRPr lang="en-US" altLang="zh-TW" b="1" dirty="0">
                <a:latin typeface="微軟正黑體" panose="020B0604030504040204" pitchFamily="34" charset="-120"/>
                <a:ea typeface="微軟正黑體" panose="020B0604030504040204" pitchFamily="34" charset="-120"/>
              </a:endParaRPr>
            </a:p>
            <a:p>
              <a:pPr marL="2114550" lvl="4" indent="-285750">
                <a:lnSpc>
                  <a:spcPct val="150000"/>
                </a:lnSpc>
                <a:spcBef>
                  <a:spcPts val="300"/>
                </a:spcBef>
                <a:spcAft>
                  <a:spcPts val="300"/>
                </a:spcAft>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建構創新創業情報中心，強化亞矽新創國際鏈</a:t>
              </a:r>
              <a:r>
                <a:rPr lang="zh-TW" altLang="en-US" b="1" dirty="0" smtClean="0">
                  <a:latin typeface="微軟正黑體" panose="020B0604030504040204" pitchFamily="34" charset="-120"/>
                  <a:ea typeface="微軟正黑體" panose="020B0604030504040204" pitchFamily="34" charset="-120"/>
                </a:rPr>
                <a:t>結</a:t>
              </a:r>
              <a:endParaRPr lang="en-US" altLang="zh-TW" b="1" dirty="0" smtClean="0">
                <a:latin typeface="微軟正黑體" panose="020B0604030504040204" pitchFamily="34" charset="-120"/>
                <a:ea typeface="微軟正黑體" panose="020B0604030504040204" pitchFamily="34" charset="-120"/>
              </a:endParaRPr>
            </a:p>
            <a:p>
              <a:pPr marL="2114550" lvl="4" indent="-285750">
                <a:lnSpc>
                  <a:spcPct val="150000"/>
                </a:lnSpc>
                <a:spcBef>
                  <a:spcPts val="300"/>
                </a:spcBef>
                <a:spcAft>
                  <a:spcPts val="300"/>
                </a:spcAft>
                <a:buFont typeface="Arial" panose="020B0604020202020204" pitchFamily="34" charset="0"/>
                <a:buChar char="•"/>
              </a:pPr>
              <a:r>
                <a:rPr lang="zh-TW" altLang="en-US" b="1" dirty="0" smtClean="0">
                  <a:latin typeface="微軟正黑體" panose="020B0604030504040204" pitchFamily="34" charset="-120"/>
                  <a:ea typeface="微軟正黑體" panose="020B0604030504040204" pitchFamily="34" charset="-120"/>
                </a:rPr>
                <a:t>成立</a:t>
              </a:r>
              <a:r>
                <a:rPr lang="zh-TW" altLang="en-US" b="1" dirty="0">
                  <a:latin typeface="微軟正黑體" panose="020B0604030504040204" pitchFamily="34" charset="-120"/>
                  <a:ea typeface="微軟正黑體" panose="020B0604030504040204" pitchFamily="34" charset="-120"/>
                </a:rPr>
                <a:t>自駕產業虛擬國家</a:t>
              </a:r>
              <a:r>
                <a:rPr lang="zh-TW" altLang="en-US" b="1" dirty="0" smtClean="0">
                  <a:latin typeface="微軟正黑體" panose="020B0604030504040204" pitchFamily="34" charset="-120"/>
                  <a:ea typeface="微軟正黑體" panose="020B0604030504040204" pitchFamily="34" charset="-120"/>
                </a:rPr>
                <a:t>隊</a:t>
              </a:r>
              <a:endParaRPr lang="en-US" altLang="zh-TW" b="1" dirty="0">
                <a:latin typeface="微軟正黑體" panose="020B0604030504040204" pitchFamily="34" charset="-120"/>
                <a:ea typeface="微軟正黑體" panose="020B0604030504040204" pitchFamily="34" charset="-120"/>
              </a:endParaRPr>
            </a:p>
          </p:txBody>
        </p:sp>
        <p:sp>
          <p:nvSpPr>
            <p:cNvPr id="10" name="AutoShape 10"/>
            <p:cNvSpPr>
              <a:spLocks noChangeArrowheads="1"/>
            </p:cNvSpPr>
            <p:nvPr/>
          </p:nvSpPr>
          <p:spPr bwMode="gray">
            <a:xfrm>
              <a:off x="2804244" y="5028344"/>
              <a:ext cx="669810" cy="491854"/>
            </a:xfrm>
            <a:prstGeom prst="rightArrow">
              <a:avLst>
                <a:gd name="adj1" fmla="val 50000"/>
                <a:gd name="adj2" fmla="val 58333"/>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TW" altLang="en-US" smtClean="0">
                <a:solidFill>
                  <a:srgbClr val="000000"/>
                </a:solidFill>
                <a:latin typeface="Symbol" panose="05050102010706020507" pitchFamily="18" charset="2"/>
              </a:endParaRPr>
            </a:p>
          </p:txBody>
        </p:sp>
        <p:pic>
          <p:nvPicPr>
            <p:cNvPr id="11" name="Picture 11" descr="DP_circl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250" y="4126612"/>
              <a:ext cx="2168908" cy="2229739"/>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2"/>
            <p:cNvSpPr txBox="1">
              <a:spLocks noChangeArrowheads="1"/>
            </p:cNvSpPr>
            <p:nvPr/>
          </p:nvSpPr>
          <p:spPr bwMode="black">
            <a:xfrm>
              <a:off x="669224" y="4874015"/>
              <a:ext cx="2097143" cy="86177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3300">
                        <a:alpha val="50000"/>
                      </a:srgbClr>
                    </a:outerShdw>
                  </a:effectLst>
                </a14:hiddenEffects>
              </a:ext>
            </a:extLst>
          </p:spPr>
          <p:txBody>
            <a:bodyPr>
              <a:spAutoFit/>
            </a:bodyPr>
            <a:lstStyle/>
            <a:p>
              <a:pPr algn="ctr" fontAlgn="base">
                <a:spcBef>
                  <a:spcPct val="50000"/>
                </a:spcBef>
                <a:spcAft>
                  <a:spcPct val="0"/>
                </a:spcAft>
              </a:pPr>
              <a:r>
                <a:rPr lang="zh-TW" altLang="en-US" sz="2000" b="1" dirty="0">
                  <a:solidFill>
                    <a:srgbClr val="000000"/>
                  </a:solidFill>
                  <a:latin typeface="微軟正黑體" panose="020B0604030504040204" pitchFamily="34" charset="-120"/>
                  <a:ea typeface="微軟正黑體" panose="020B0604030504040204" pitchFamily="34" charset="-120"/>
                </a:rPr>
                <a:t>亞洲・矽谷</a:t>
              </a:r>
              <a:endParaRPr lang="en-US" altLang="zh-TW" sz="2000" b="1" dirty="0">
                <a:solidFill>
                  <a:srgbClr val="000000"/>
                </a:solidFill>
                <a:latin typeface="微軟正黑體" panose="020B0604030504040204" pitchFamily="34" charset="-120"/>
                <a:ea typeface="微軟正黑體" panose="020B0604030504040204" pitchFamily="34" charset="-120"/>
              </a:endParaRPr>
            </a:p>
            <a:p>
              <a:pPr algn="ctr" fontAlgn="base">
                <a:spcBef>
                  <a:spcPct val="50000"/>
                </a:spcBef>
                <a:spcAft>
                  <a:spcPct val="0"/>
                </a:spcAft>
              </a:pPr>
              <a:r>
                <a:rPr lang="zh-TW" altLang="en-US" sz="2000" b="1" dirty="0">
                  <a:solidFill>
                    <a:srgbClr val="000000"/>
                  </a:solidFill>
                  <a:latin typeface="微軟正黑體" panose="020B0604030504040204" pitchFamily="34" charset="-120"/>
                  <a:ea typeface="微軟正黑體" panose="020B0604030504040204" pitchFamily="34" charset="-120"/>
                </a:rPr>
                <a:t>推動平台</a:t>
              </a:r>
              <a:endParaRPr lang="en-US" altLang="zh-TW" sz="2000" b="1" dirty="0">
                <a:solidFill>
                  <a:srgbClr val="000000"/>
                </a:solidFill>
                <a:latin typeface="微軟正黑體" panose="020B0604030504040204" pitchFamily="34" charset="-120"/>
                <a:ea typeface="微軟正黑體" panose="020B0604030504040204" pitchFamily="34" charset="-120"/>
              </a:endParaRPr>
            </a:p>
          </p:txBody>
        </p:sp>
      </p:grpSp>
      <p:sp>
        <p:nvSpPr>
          <p:cNvPr id="14" name="標題 1"/>
          <p:cNvSpPr txBox="1">
            <a:spLocks/>
          </p:cNvSpPr>
          <p:nvPr/>
        </p:nvSpPr>
        <p:spPr>
          <a:xfrm>
            <a:off x="371586" y="100242"/>
            <a:ext cx="8854300" cy="78843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70000" algn="ctr">
              <a:buClr>
                <a:srgbClr val="97ABBC"/>
              </a:buClr>
              <a:buSzPct val="100000"/>
              <a:tabLst>
                <a:tab pos="896938" algn="l"/>
              </a:tabLst>
              <a:defRPr/>
            </a:pPr>
            <a:r>
              <a:rPr lang="en-US" altLang="zh-TW" sz="3600" b="1" dirty="0">
                <a:solidFill>
                  <a:srgbClr val="9BBB59">
                    <a:lumMod val="75000"/>
                  </a:srgbClr>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rPr>
              <a:t>FY107</a:t>
            </a:r>
            <a:r>
              <a:rPr lang="zh-TW" altLang="en-US" sz="3600" b="1" dirty="0">
                <a:solidFill>
                  <a:srgbClr val="9BBB59">
                    <a:lumMod val="75000"/>
                  </a:srgbClr>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rPr>
              <a:t>亞洲・</a:t>
            </a:r>
            <a:r>
              <a:rPr lang="zh-TW" altLang="en-US" sz="3600" b="1" dirty="0" smtClean="0">
                <a:solidFill>
                  <a:srgbClr val="9BBB59">
                    <a:lumMod val="75000"/>
                  </a:srgbClr>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rPr>
              <a:t>矽谷計畫重點工作</a:t>
            </a:r>
            <a:endParaRPr lang="en-US" altLang="zh-TW" sz="3600" b="1" dirty="0">
              <a:solidFill>
                <a:srgbClr val="9BBB59">
                  <a:lumMod val="75000"/>
                </a:srgbClr>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endParaRPr>
          </a:p>
        </p:txBody>
      </p:sp>
    </p:spTree>
    <p:extLst>
      <p:ext uri="{BB962C8B-B14F-4D97-AF65-F5344CB8AC3E}">
        <p14:creationId xmlns:p14="http://schemas.microsoft.com/office/powerpoint/2010/main" val="1240968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C6C8483-95B3-43B9-9A3C-12A8D068DDD3}" type="slidenum">
              <a:rPr lang="zh-TW" altLang="en-US" smtClean="0">
                <a:solidFill>
                  <a:prstClr val="black">
                    <a:tint val="75000"/>
                  </a:prstClr>
                </a:solidFill>
              </a:rPr>
              <a:pPr/>
              <a:t>19</a:t>
            </a:fld>
            <a:endParaRPr lang="zh-TW" altLang="en-US">
              <a:solidFill>
                <a:prstClr val="black">
                  <a:tint val="75000"/>
                </a:prstClr>
              </a:solidFill>
            </a:endParaRPr>
          </a:p>
        </p:txBody>
      </p:sp>
      <p:grpSp>
        <p:nvGrpSpPr>
          <p:cNvPr id="523" name="群組 522"/>
          <p:cNvGrpSpPr/>
          <p:nvPr/>
        </p:nvGrpSpPr>
        <p:grpSpPr>
          <a:xfrm>
            <a:off x="106536" y="889068"/>
            <a:ext cx="8970726" cy="5649845"/>
            <a:chOff x="95474" y="846258"/>
            <a:chExt cx="8970726" cy="5649845"/>
          </a:xfrm>
        </p:grpSpPr>
        <p:grpSp>
          <p:nvGrpSpPr>
            <p:cNvPr id="524" name="群組 523"/>
            <p:cNvGrpSpPr/>
            <p:nvPr/>
          </p:nvGrpSpPr>
          <p:grpSpPr>
            <a:xfrm>
              <a:off x="95474" y="846258"/>
              <a:ext cx="8782207" cy="5649845"/>
              <a:chOff x="95474" y="846258"/>
              <a:chExt cx="8782207" cy="5649845"/>
            </a:xfrm>
          </p:grpSpPr>
          <p:grpSp>
            <p:nvGrpSpPr>
              <p:cNvPr id="538" name="群組 537"/>
              <p:cNvGrpSpPr/>
              <p:nvPr/>
            </p:nvGrpSpPr>
            <p:grpSpPr>
              <a:xfrm>
                <a:off x="95474" y="846258"/>
                <a:ext cx="8762776" cy="5649845"/>
                <a:chOff x="95474" y="846258"/>
                <a:chExt cx="8762776" cy="5649845"/>
              </a:xfrm>
            </p:grpSpPr>
            <p:grpSp>
              <p:nvGrpSpPr>
                <p:cNvPr id="541" name="群組 540"/>
                <p:cNvGrpSpPr/>
                <p:nvPr/>
              </p:nvGrpSpPr>
              <p:grpSpPr>
                <a:xfrm>
                  <a:off x="7836244" y="3319200"/>
                  <a:ext cx="717861" cy="2996214"/>
                  <a:chOff x="7836244" y="3319200"/>
                  <a:chExt cx="717861" cy="2996214"/>
                </a:xfrm>
              </p:grpSpPr>
              <p:cxnSp>
                <p:nvCxnSpPr>
                  <p:cNvPr id="627" name="直線接點 626"/>
                  <p:cNvCxnSpPr/>
                  <p:nvPr/>
                </p:nvCxnSpPr>
                <p:spPr>
                  <a:xfrm>
                    <a:off x="8079751" y="3319200"/>
                    <a:ext cx="20023" cy="2448000"/>
                  </a:xfrm>
                  <a:prstGeom prst="line">
                    <a:avLst/>
                  </a:prstGeom>
                  <a:ln w="15875">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628" name="矩形 627"/>
                  <p:cNvSpPr/>
                  <p:nvPr/>
                </p:nvSpPr>
                <p:spPr>
                  <a:xfrm>
                    <a:off x="7836244" y="5669083"/>
                    <a:ext cx="717861" cy="646331"/>
                  </a:xfrm>
                  <a:prstGeom prst="rect">
                    <a:avLst/>
                  </a:prstGeom>
                  <a:ln w="25400">
                    <a:solidFill>
                      <a:srgbClr val="0070C0"/>
                    </a:solidFill>
                  </a:ln>
                </p:spPr>
                <p:style>
                  <a:lnRef idx="2">
                    <a:schemeClr val="accent4"/>
                  </a:lnRef>
                  <a:fillRef idx="1">
                    <a:schemeClr val="lt1"/>
                  </a:fillRef>
                  <a:effectRef idx="0">
                    <a:schemeClr val="accent4"/>
                  </a:effectRef>
                  <a:fontRef idx="minor">
                    <a:schemeClr val="dk1"/>
                  </a:fontRef>
                </p:style>
                <p:txBody>
                  <a:bodyPr wrap="square">
                    <a:spAutoFit/>
                  </a:bodyPr>
                  <a:lstStyle/>
                  <a:p>
                    <a:r>
                      <a:rPr lang="zh-TW" altLang="en-US" sz="1200" b="0" i="0" u="none" strike="noStrike" dirty="0" smtClean="0">
                        <a:solidFill>
                          <a:srgbClr val="000000"/>
                        </a:solidFill>
                        <a:effectLst/>
                        <a:latin typeface="微軟正黑體" panose="020B0604030504040204" pitchFamily="34" charset="-120"/>
                        <a:ea typeface="微軟正黑體" panose="020B0604030504040204" pitchFamily="34" charset="-120"/>
                      </a:rPr>
                      <a:t>*</a:t>
                    </a:r>
                    <a:r>
                      <a:rPr lang="en-US" altLang="zh-TW" sz="1200" b="0" i="0" u="none" strike="noStrike" dirty="0" smtClean="0">
                        <a:solidFill>
                          <a:srgbClr val="000000"/>
                        </a:solidFill>
                        <a:effectLst/>
                        <a:latin typeface="微軟正黑體" panose="020B0604030504040204" pitchFamily="34" charset="-120"/>
                        <a:ea typeface="微軟正黑體" panose="020B0604030504040204" pitchFamily="34" charset="-120"/>
                      </a:rPr>
                      <a:t>11/31</a:t>
                    </a:r>
                    <a:r>
                      <a:rPr lang="zh-TW" altLang="en-US" sz="1200" b="0" i="0" u="none" strike="noStrike" dirty="0" smtClean="0">
                        <a:solidFill>
                          <a:srgbClr val="000000"/>
                        </a:solidFill>
                        <a:effectLst/>
                        <a:latin typeface="微軟正黑體" panose="020B0604030504040204" pitchFamily="34" charset="-120"/>
                        <a:ea typeface="微軟正黑體" panose="020B0604030504040204" pitchFamily="34" charset="-120"/>
                      </a:rPr>
                      <a:t>第四次季會</a:t>
                    </a:r>
                    <a:endParaRPr lang="zh-TW" altLang="en-US" sz="1200" dirty="0">
                      <a:latin typeface="微軟正黑體" panose="020B0604030504040204" pitchFamily="34" charset="-120"/>
                      <a:ea typeface="微軟正黑體" panose="020B0604030504040204" pitchFamily="34" charset="-120"/>
                    </a:endParaRPr>
                  </a:p>
                </p:txBody>
              </p:sp>
            </p:grpSp>
            <p:grpSp>
              <p:nvGrpSpPr>
                <p:cNvPr id="542" name="群組 541"/>
                <p:cNvGrpSpPr/>
                <p:nvPr/>
              </p:nvGrpSpPr>
              <p:grpSpPr>
                <a:xfrm>
                  <a:off x="7029658" y="3308380"/>
                  <a:ext cx="754287" cy="3005739"/>
                  <a:chOff x="7029658" y="3308380"/>
                  <a:chExt cx="754287" cy="3005739"/>
                </a:xfrm>
              </p:grpSpPr>
              <p:cxnSp>
                <p:nvCxnSpPr>
                  <p:cNvPr id="625" name="直線接點 624"/>
                  <p:cNvCxnSpPr/>
                  <p:nvPr/>
                </p:nvCxnSpPr>
                <p:spPr>
                  <a:xfrm>
                    <a:off x="7403358" y="3308380"/>
                    <a:ext cx="20023" cy="2448000"/>
                  </a:xfrm>
                  <a:prstGeom prst="line">
                    <a:avLst/>
                  </a:prstGeom>
                  <a:ln w="15875">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626" name="矩形 625"/>
                  <p:cNvSpPr/>
                  <p:nvPr/>
                </p:nvSpPr>
                <p:spPr>
                  <a:xfrm>
                    <a:off x="7029658" y="5667788"/>
                    <a:ext cx="754287" cy="646331"/>
                  </a:xfrm>
                  <a:prstGeom prst="rect">
                    <a:avLst/>
                  </a:prstGeom>
                  <a:ln w="25400">
                    <a:solidFill>
                      <a:srgbClr val="0070C0"/>
                    </a:solidFill>
                  </a:ln>
                </p:spPr>
                <p:style>
                  <a:lnRef idx="2">
                    <a:schemeClr val="accent4"/>
                  </a:lnRef>
                  <a:fillRef idx="1">
                    <a:schemeClr val="lt1"/>
                  </a:fillRef>
                  <a:effectRef idx="0">
                    <a:schemeClr val="accent4"/>
                  </a:effectRef>
                  <a:fontRef idx="minor">
                    <a:schemeClr val="dk1"/>
                  </a:fontRef>
                </p:style>
                <p:txBody>
                  <a:bodyPr wrap="square">
                    <a:spAutoFit/>
                  </a:bodyPr>
                  <a:lstStyle/>
                  <a:p>
                    <a:r>
                      <a:rPr lang="zh-TW" altLang="en-US" sz="1200" b="0" i="0" u="none" strike="noStrike" dirty="0" smtClean="0">
                        <a:solidFill>
                          <a:srgbClr val="000000"/>
                        </a:solidFill>
                        <a:effectLst/>
                        <a:latin typeface="微軟正黑體" panose="020B0604030504040204" pitchFamily="34" charset="-120"/>
                        <a:ea typeface="微軟正黑體" panose="020B0604030504040204" pitchFamily="34" charset="-120"/>
                      </a:rPr>
                      <a:t>*</a:t>
                    </a:r>
                    <a:r>
                      <a:rPr lang="en-US" altLang="zh-TW" sz="1200" b="0" i="0" u="none" strike="noStrike" dirty="0" smtClean="0">
                        <a:solidFill>
                          <a:srgbClr val="000000"/>
                        </a:solidFill>
                        <a:effectLst/>
                        <a:latin typeface="微軟正黑體" panose="020B0604030504040204" pitchFamily="34" charset="-120"/>
                        <a:ea typeface="微軟正黑體" panose="020B0604030504040204" pitchFamily="34" charset="-120"/>
                      </a:rPr>
                      <a:t>10/31</a:t>
                    </a:r>
                    <a:r>
                      <a:rPr lang="zh-TW" altLang="en-US" sz="1200" b="0" i="0" u="none" strike="noStrike" dirty="0" smtClean="0">
                        <a:solidFill>
                          <a:srgbClr val="000000"/>
                        </a:solidFill>
                        <a:effectLst/>
                        <a:latin typeface="微軟正黑體" panose="020B0604030504040204" pitchFamily="34" charset="-120"/>
                        <a:ea typeface="微軟正黑體" panose="020B0604030504040204" pitchFamily="34" charset="-120"/>
                      </a:rPr>
                      <a:t>第四次</a:t>
                    </a:r>
                    <a:r>
                      <a:rPr lang="en-US" altLang="zh-TW" sz="1200" b="0" i="0" u="none" strike="noStrike" dirty="0" smtClean="0">
                        <a:solidFill>
                          <a:srgbClr val="000000"/>
                        </a:solidFill>
                        <a:effectLst/>
                        <a:latin typeface="微軟正黑體" panose="020B0604030504040204" pitchFamily="34" charset="-120"/>
                        <a:ea typeface="微軟正黑體" panose="020B0604030504040204" pitchFamily="34" charset="-120"/>
                      </a:rPr>
                      <a:t>SIG</a:t>
                    </a:r>
                    <a:endParaRPr lang="zh-TW" altLang="en-US" sz="1200" dirty="0">
                      <a:latin typeface="微軟正黑體" panose="020B0604030504040204" pitchFamily="34" charset="-120"/>
                      <a:ea typeface="微軟正黑體" panose="020B0604030504040204" pitchFamily="34" charset="-120"/>
                    </a:endParaRPr>
                  </a:p>
                </p:txBody>
              </p:sp>
            </p:grpSp>
            <p:grpSp>
              <p:nvGrpSpPr>
                <p:cNvPr id="543" name="群組 542"/>
                <p:cNvGrpSpPr/>
                <p:nvPr/>
              </p:nvGrpSpPr>
              <p:grpSpPr>
                <a:xfrm>
                  <a:off x="3198620" y="3314699"/>
                  <a:ext cx="1411480" cy="2830598"/>
                  <a:chOff x="3198620" y="3314699"/>
                  <a:chExt cx="1411480" cy="2830598"/>
                </a:xfrm>
              </p:grpSpPr>
              <p:cxnSp>
                <p:nvCxnSpPr>
                  <p:cNvPr id="623" name="直線接點 622"/>
                  <p:cNvCxnSpPr/>
                  <p:nvPr/>
                </p:nvCxnSpPr>
                <p:spPr>
                  <a:xfrm>
                    <a:off x="3884352" y="3314699"/>
                    <a:ext cx="20023" cy="2448000"/>
                  </a:xfrm>
                  <a:prstGeom prst="line">
                    <a:avLst/>
                  </a:prstGeom>
                  <a:ln w="15875">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624" name="矩形 623"/>
                  <p:cNvSpPr/>
                  <p:nvPr/>
                </p:nvSpPr>
                <p:spPr>
                  <a:xfrm>
                    <a:off x="3198620" y="5683632"/>
                    <a:ext cx="1411480" cy="461665"/>
                  </a:xfrm>
                  <a:prstGeom prst="rect">
                    <a:avLst/>
                  </a:prstGeom>
                  <a:ln w="25400">
                    <a:solidFill>
                      <a:srgbClr val="0070C0"/>
                    </a:solidFill>
                  </a:ln>
                </p:spPr>
                <p:style>
                  <a:lnRef idx="2">
                    <a:schemeClr val="accent4"/>
                  </a:lnRef>
                  <a:fillRef idx="1">
                    <a:schemeClr val="lt1"/>
                  </a:fillRef>
                  <a:effectRef idx="0">
                    <a:schemeClr val="accent4"/>
                  </a:effectRef>
                  <a:fontRef idx="minor">
                    <a:schemeClr val="dk1"/>
                  </a:fontRef>
                </p:style>
                <p:txBody>
                  <a:bodyPr wrap="square">
                    <a:spAutoFit/>
                  </a:bodyPr>
                  <a:lstStyle/>
                  <a:p>
                    <a:r>
                      <a:rPr lang="zh-TW" altLang="en-US" sz="1200" b="0" i="0" u="none" strike="noStrike" dirty="0" smtClean="0">
                        <a:solidFill>
                          <a:srgbClr val="000000"/>
                        </a:solidFill>
                        <a:effectLst/>
                        <a:latin typeface="微軟正黑體" panose="020B0604030504040204" pitchFamily="34" charset="-120"/>
                        <a:ea typeface="微軟正黑體" panose="020B0604030504040204" pitchFamily="34" charset="-120"/>
                      </a:rPr>
                      <a:t>*</a:t>
                    </a:r>
                    <a:r>
                      <a:rPr lang="en-US" altLang="zh-TW" sz="1200" b="0" i="0" u="none" strike="noStrike" dirty="0" smtClean="0">
                        <a:solidFill>
                          <a:srgbClr val="000000"/>
                        </a:solidFill>
                        <a:effectLst/>
                        <a:latin typeface="微軟正黑體" panose="020B0604030504040204" pitchFamily="34" charset="-120"/>
                        <a:ea typeface="微軟正黑體" panose="020B0604030504040204" pitchFamily="34" charset="-120"/>
                      </a:rPr>
                      <a:t>5/30</a:t>
                    </a:r>
                    <a:r>
                      <a:rPr lang="zh-TW" altLang="en-US" sz="1200" b="0" i="0" u="none" strike="noStrike" dirty="0" smtClean="0">
                        <a:solidFill>
                          <a:srgbClr val="000000"/>
                        </a:solidFill>
                        <a:effectLst/>
                        <a:latin typeface="微軟正黑體" panose="020B0604030504040204" pitchFamily="34" charset="-120"/>
                        <a:ea typeface="微軟正黑體" panose="020B0604030504040204" pitchFamily="34" charset="-120"/>
                      </a:rPr>
                      <a:t>第二次季會</a:t>
                    </a:r>
                  </a:p>
                  <a:p>
                    <a:r>
                      <a:rPr lang="zh-TW" altLang="en-US" sz="1200" b="0" i="0" u="none" strike="noStrike" dirty="0" smtClean="0">
                        <a:solidFill>
                          <a:srgbClr val="000000"/>
                        </a:solidFill>
                        <a:effectLst/>
                        <a:latin typeface="微軟正黑體" panose="020B0604030504040204" pitchFamily="34" charset="-120"/>
                        <a:ea typeface="微軟正黑體" panose="020B0604030504040204" pitchFamily="34" charset="-120"/>
                      </a:rPr>
                      <a:t>*</a:t>
                    </a:r>
                    <a:r>
                      <a:rPr lang="en-US" altLang="zh-TW" sz="1200" b="0" i="0" u="none" strike="noStrike" dirty="0" smtClean="0">
                        <a:solidFill>
                          <a:srgbClr val="000000"/>
                        </a:solidFill>
                        <a:effectLst/>
                        <a:latin typeface="微軟正黑體" panose="020B0604030504040204" pitchFamily="34" charset="-120"/>
                        <a:ea typeface="微軟正黑體" panose="020B0604030504040204" pitchFamily="34" charset="-120"/>
                      </a:rPr>
                      <a:t>5/31</a:t>
                    </a:r>
                    <a:r>
                      <a:rPr lang="zh-TW" altLang="en-US" sz="1200" b="0" i="0" u="none" strike="noStrike" dirty="0" smtClean="0">
                        <a:solidFill>
                          <a:srgbClr val="000000"/>
                        </a:solidFill>
                        <a:effectLst/>
                        <a:latin typeface="微軟正黑體" panose="020B0604030504040204" pitchFamily="34" charset="-120"/>
                        <a:ea typeface="微軟正黑體" panose="020B0604030504040204" pitchFamily="34" charset="-120"/>
                      </a:rPr>
                      <a:t>第二次</a:t>
                    </a:r>
                    <a:r>
                      <a:rPr lang="en-US" altLang="zh-TW" sz="1200" b="0" i="0" u="none" strike="noStrike" dirty="0" smtClean="0">
                        <a:solidFill>
                          <a:srgbClr val="000000"/>
                        </a:solidFill>
                        <a:effectLst/>
                        <a:latin typeface="微軟正黑體" panose="020B0604030504040204" pitchFamily="34" charset="-120"/>
                        <a:ea typeface="微軟正黑體" panose="020B0604030504040204" pitchFamily="34" charset="-120"/>
                      </a:rPr>
                      <a:t>SIG</a:t>
                    </a:r>
                    <a:endParaRPr lang="zh-TW" altLang="en-US" sz="1200" dirty="0">
                      <a:latin typeface="微軟正黑體" panose="020B0604030504040204" pitchFamily="34" charset="-120"/>
                      <a:ea typeface="微軟正黑體" panose="020B0604030504040204" pitchFamily="34" charset="-120"/>
                    </a:endParaRPr>
                  </a:p>
                </p:txBody>
              </p:sp>
            </p:grpSp>
            <p:grpSp>
              <p:nvGrpSpPr>
                <p:cNvPr id="544" name="群組 543"/>
                <p:cNvGrpSpPr/>
                <p:nvPr/>
              </p:nvGrpSpPr>
              <p:grpSpPr>
                <a:xfrm>
                  <a:off x="2129749" y="3314699"/>
                  <a:ext cx="867062" cy="2830598"/>
                  <a:chOff x="2129749" y="3314699"/>
                  <a:chExt cx="867062" cy="2830598"/>
                </a:xfrm>
              </p:grpSpPr>
              <p:cxnSp>
                <p:nvCxnSpPr>
                  <p:cNvPr id="621" name="直線接點 620"/>
                  <p:cNvCxnSpPr/>
                  <p:nvPr/>
                </p:nvCxnSpPr>
                <p:spPr>
                  <a:xfrm>
                    <a:off x="2494054" y="3314699"/>
                    <a:ext cx="20023" cy="2448000"/>
                  </a:xfrm>
                  <a:prstGeom prst="line">
                    <a:avLst/>
                  </a:prstGeom>
                  <a:ln w="15875">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622" name="矩形 621"/>
                  <p:cNvSpPr/>
                  <p:nvPr/>
                </p:nvSpPr>
                <p:spPr>
                  <a:xfrm>
                    <a:off x="2129749" y="5683632"/>
                    <a:ext cx="867062" cy="461665"/>
                  </a:xfrm>
                  <a:prstGeom prst="rect">
                    <a:avLst/>
                  </a:prstGeom>
                  <a:ln w="25400">
                    <a:solidFill>
                      <a:srgbClr val="0070C0"/>
                    </a:solidFill>
                  </a:ln>
                </p:spPr>
                <p:style>
                  <a:lnRef idx="2">
                    <a:schemeClr val="accent4"/>
                  </a:lnRef>
                  <a:fillRef idx="1">
                    <a:schemeClr val="lt1"/>
                  </a:fillRef>
                  <a:effectRef idx="0">
                    <a:schemeClr val="accent4"/>
                  </a:effectRef>
                  <a:fontRef idx="minor">
                    <a:schemeClr val="dk1"/>
                  </a:fontRef>
                </p:style>
                <p:txBody>
                  <a:bodyPr wrap="square">
                    <a:spAutoFit/>
                  </a:bodyPr>
                  <a:lstStyle/>
                  <a:p>
                    <a:r>
                      <a:rPr lang="zh-TW" altLang="en-US" sz="1200" b="0" i="0" u="none" strike="noStrike" dirty="0" smtClean="0">
                        <a:solidFill>
                          <a:srgbClr val="000000"/>
                        </a:solidFill>
                        <a:effectLst/>
                        <a:latin typeface="微軟正黑體" panose="020B0604030504040204" pitchFamily="34" charset="-120"/>
                        <a:ea typeface="微軟正黑體" panose="020B0604030504040204" pitchFamily="34" charset="-120"/>
                      </a:rPr>
                      <a:t>*</a:t>
                    </a:r>
                    <a:r>
                      <a:rPr lang="en-US" altLang="zh-TW" sz="1200" b="0" i="0" u="none" strike="noStrike" dirty="0" smtClean="0">
                        <a:solidFill>
                          <a:srgbClr val="000000"/>
                        </a:solidFill>
                        <a:effectLst/>
                        <a:latin typeface="微軟正黑體" panose="020B0604030504040204" pitchFamily="34" charset="-120"/>
                        <a:ea typeface="微軟正黑體" panose="020B0604030504040204" pitchFamily="34" charset="-120"/>
                      </a:rPr>
                      <a:t>3/30</a:t>
                    </a:r>
                    <a:r>
                      <a:rPr lang="zh-TW" altLang="en-US" sz="1200" b="0" i="0" u="none" strike="noStrike" dirty="0" smtClean="0">
                        <a:solidFill>
                          <a:srgbClr val="000000"/>
                        </a:solidFill>
                        <a:effectLst/>
                        <a:latin typeface="微軟正黑體" panose="020B0604030504040204" pitchFamily="34" charset="-120"/>
                        <a:ea typeface="微軟正黑體" panose="020B0604030504040204" pitchFamily="34" charset="-120"/>
                      </a:rPr>
                      <a:t>第一次季會</a:t>
                    </a:r>
                    <a:endParaRPr lang="zh-TW" altLang="en-US" sz="1200" dirty="0">
                      <a:latin typeface="微軟正黑體" panose="020B0604030504040204" pitchFamily="34" charset="-120"/>
                      <a:ea typeface="微軟正黑體" panose="020B0604030504040204" pitchFamily="34" charset="-120"/>
                    </a:endParaRPr>
                  </a:p>
                </p:txBody>
              </p:sp>
            </p:grpSp>
            <p:grpSp>
              <p:nvGrpSpPr>
                <p:cNvPr id="545" name="群組 544"/>
                <p:cNvGrpSpPr/>
                <p:nvPr/>
              </p:nvGrpSpPr>
              <p:grpSpPr>
                <a:xfrm>
                  <a:off x="428953" y="3211562"/>
                  <a:ext cx="8429297" cy="145402"/>
                  <a:chOff x="428953" y="3211562"/>
                  <a:chExt cx="8429297" cy="145402"/>
                </a:xfrm>
              </p:grpSpPr>
              <p:cxnSp>
                <p:nvCxnSpPr>
                  <p:cNvPr id="608" name="直線接點 607"/>
                  <p:cNvCxnSpPr/>
                  <p:nvPr/>
                </p:nvCxnSpPr>
                <p:spPr>
                  <a:xfrm flipV="1">
                    <a:off x="565936" y="3288467"/>
                    <a:ext cx="8292314" cy="3269"/>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09" name="甜甜圈 608"/>
                  <p:cNvSpPr/>
                  <p:nvPr/>
                </p:nvSpPr>
                <p:spPr>
                  <a:xfrm>
                    <a:off x="428953" y="3219981"/>
                    <a:ext cx="136983" cy="136983"/>
                  </a:xfrm>
                  <a:prstGeom prst="donu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610" name="甜甜圈 609"/>
                  <p:cNvSpPr/>
                  <p:nvPr/>
                </p:nvSpPr>
                <p:spPr>
                  <a:xfrm>
                    <a:off x="1131394" y="3219980"/>
                    <a:ext cx="136983" cy="136983"/>
                  </a:xfrm>
                  <a:prstGeom prst="donu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611" name="甜甜圈 610"/>
                  <p:cNvSpPr/>
                  <p:nvPr/>
                </p:nvSpPr>
                <p:spPr>
                  <a:xfrm>
                    <a:off x="1833835" y="3216156"/>
                    <a:ext cx="136983" cy="136983"/>
                  </a:xfrm>
                  <a:prstGeom prst="donu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612" name="甜甜圈 611"/>
                  <p:cNvSpPr/>
                  <p:nvPr/>
                </p:nvSpPr>
                <p:spPr>
                  <a:xfrm>
                    <a:off x="2536276" y="3219979"/>
                    <a:ext cx="136983" cy="136983"/>
                  </a:xfrm>
                  <a:prstGeom prst="donu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613" name="甜甜圈 612"/>
                  <p:cNvSpPr/>
                  <p:nvPr/>
                </p:nvSpPr>
                <p:spPr>
                  <a:xfrm>
                    <a:off x="3238717" y="3219978"/>
                    <a:ext cx="136983" cy="136983"/>
                  </a:xfrm>
                  <a:prstGeom prst="donu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614" name="甜甜圈 613"/>
                  <p:cNvSpPr/>
                  <p:nvPr/>
                </p:nvSpPr>
                <p:spPr>
                  <a:xfrm>
                    <a:off x="3941157" y="3211562"/>
                    <a:ext cx="136983" cy="136983"/>
                  </a:xfrm>
                  <a:prstGeom prst="donu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615" name="甜甜圈 614"/>
                  <p:cNvSpPr/>
                  <p:nvPr/>
                </p:nvSpPr>
                <p:spPr>
                  <a:xfrm>
                    <a:off x="4643598" y="3219978"/>
                    <a:ext cx="136983" cy="136983"/>
                  </a:xfrm>
                  <a:prstGeom prst="donu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616" name="甜甜圈 615"/>
                  <p:cNvSpPr/>
                  <p:nvPr/>
                </p:nvSpPr>
                <p:spPr>
                  <a:xfrm>
                    <a:off x="5346039" y="3219978"/>
                    <a:ext cx="136983" cy="136983"/>
                  </a:xfrm>
                  <a:prstGeom prst="donu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617" name="甜甜圈 616"/>
                  <p:cNvSpPr/>
                  <p:nvPr/>
                </p:nvSpPr>
                <p:spPr>
                  <a:xfrm>
                    <a:off x="6048480" y="3219978"/>
                    <a:ext cx="136983" cy="136983"/>
                  </a:xfrm>
                  <a:prstGeom prst="donu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618" name="甜甜圈 617"/>
                  <p:cNvSpPr/>
                  <p:nvPr/>
                </p:nvSpPr>
                <p:spPr>
                  <a:xfrm>
                    <a:off x="6750921" y="3219978"/>
                    <a:ext cx="136983" cy="136983"/>
                  </a:xfrm>
                  <a:prstGeom prst="donu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619" name="甜甜圈 618"/>
                  <p:cNvSpPr/>
                  <p:nvPr/>
                </p:nvSpPr>
                <p:spPr>
                  <a:xfrm>
                    <a:off x="7453362" y="3219976"/>
                    <a:ext cx="136983" cy="136983"/>
                  </a:xfrm>
                  <a:prstGeom prst="donu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620" name="甜甜圈 619"/>
                  <p:cNvSpPr/>
                  <p:nvPr/>
                </p:nvSpPr>
                <p:spPr>
                  <a:xfrm>
                    <a:off x="8155803" y="3219976"/>
                    <a:ext cx="136983" cy="136983"/>
                  </a:xfrm>
                  <a:prstGeom prst="donu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grpSp>
              <p:nvGrpSpPr>
                <p:cNvPr id="546" name="群組 545"/>
                <p:cNvGrpSpPr/>
                <p:nvPr/>
              </p:nvGrpSpPr>
              <p:grpSpPr>
                <a:xfrm>
                  <a:off x="352752" y="874833"/>
                  <a:ext cx="1541865" cy="2391461"/>
                  <a:chOff x="352752" y="874833"/>
                  <a:chExt cx="1541865" cy="2391461"/>
                </a:xfrm>
              </p:grpSpPr>
              <p:cxnSp>
                <p:nvCxnSpPr>
                  <p:cNvPr id="606" name="直線接點 605"/>
                  <p:cNvCxnSpPr/>
                  <p:nvPr/>
                </p:nvCxnSpPr>
                <p:spPr>
                  <a:xfrm>
                    <a:off x="1112490" y="1106294"/>
                    <a:ext cx="5659" cy="2160000"/>
                  </a:xfrm>
                  <a:prstGeom prst="line">
                    <a:avLst/>
                  </a:prstGeom>
                  <a:ln w="158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07" name="矩形 606"/>
                  <p:cNvSpPr/>
                  <p:nvPr/>
                </p:nvSpPr>
                <p:spPr>
                  <a:xfrm>
                    <a:off x="352752" y="874833"/>
                    <a:ext cx="1541865" cy="276999"/>
                  </a:xfrm>
                  <a:prstGeom prst="rect">
                    <a:avLst/>
                  </a:prstGeom>
                  <a:ln w="25400"/>
                </p:spPr>
                <p:style>
                  <a:lnRef idx="2">
                    <a:schemeClr val="accent2"/>
                  </a:lnRef>
                  <a:fillRef idx="1">
                    <a:schemeClr val="lt1"/>
                  </a:fillRef>
                  <a:effectRef idx="0">
                    <a:schemeClr val="accent2"/>
                  </a:effectRef>
                  <a:fontRef idx="minor">
                    <a:schemeClr val="dk1"/>
                  </a:fontRef>
                </p:style>
                <p:txBody>
                  <a:bodyPr wrap="square">
                    <a:spAutoFit/>
                  </a:bodyPr>
                  <a:lstStyle/>
                  <a:p>
                    <a:r>
                      <a:rPr lang="zh-TW" altLang="en-US" sz="1200" dirty="0" smtClean="0">
                        <a:latin typeface="微軟正黑體" panose="020B0604030504040204" pitchFamily="34" charset="-120"/>
                        <a:ea typeface="微軟正黑體" panose="020B0604030504040204" pitchFamily="34" charset="-120"/>
                      </a:rPr>
                      <a:t>*1/31第一次指委會</a:t>
                    </a:r>
                    <a:endParaRPr lang="zh-TW" altLang="en-US" sz="1200" dirty="0">
                      <a:latin typeface="微軟正黑體" panose="020B0604030504040204" pitchFamily="34" charset="-120"/>
                      <a:ea typeface="微軟正黑體" panose="020B0604030504040204" pitchFamily="34" charset="-120"/>
                    </a:endParaRPr>
                  </a:p>
                </p:txBody>
              </p:sp>
            </p:grpSp>
            <p:grpSp>
              <p:nvGrpSpPr>
                <p:cNvPr id="547" name="群組 546"/>
                <p:cNvGrpSpPr/>
                <p:nvPr/>
              </p:nvGrpSpPr>
              <p:grpSpPr>
                <a:xfrm>
                  <a:off x="2377399" y="865308"/>
                  <a:ext cx="1510350" cy="2414745"/>
                  <a:chOff x="2377399" y="865308"/>
                  <a:chExt cx="1510350" cy="2414745"/>
                </a:xfrm>
              </p:grpSpPr>
              <p:cxnSp>
                <p:nvCxnSpPr>
                  <p:cNvPr id="604" name="直線接點 603"/>
                  <p:cNvCxnSpPr/>
                  <p:nvPr/>
                </p:nvCxnSpPr>
                <p:spPr>
                  <a:xfrm>
                    <a:off x="3126105" y="885825"/>
                    <a:ext cx="5659" cy="2394228"/>
                  </a:xfrm>
                  <a:prstGeom prst="line">
                    <a:avLst/>
                  </a:prstGeom>
                  <a:ln w="158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05" name="矩形 604"/>
                  <p:cNvSpPr/>
                  <p:nvPr/>
                </p:nvSpPr>
                <p:spPr>
                  <a:xfrm>
                    <a:off x="2377399" y="865308"/>
                    <a:ext cx="1510350" cy="276999"/>
                  </a:xfrm>
                  <a:prstGeom prst="rect">
                    <a:avLst/>
                  </a:prstGeom>
                  <a:ln w="25400"/>
                </p:spPr>
                <p:style>
                  <a:lnRef idx="2">
                    <a:schemeClr val="accent2"/>
                  </a:lnRef>
                  <a:fillRef idx="1">
                    <a:schemeClr val="lt1"/>
                  </a:fillRef>
                  <a:effectRef idx="0">
                    <a:schemeClr val="accent2"/>
                  </a:effectRef>
                  <a:fontRef idx="minor">
                    <a:schemeClr val="dk1"/>
                  </a:fontRef>
                </p:style>
                <p:txBody>
                  <a:bodyPr wrap="none">
                    <a:spAutoFit/>
                  </a:bodyPr>
                  <a:lstStyle/>
                  <a:p>
                    <a:r>
                      <a:rPr lang="zh-TW" altLang="en-US" sz="1200" dirty="0" smtClean="0">
                        <a:latin typeface="微軟正黑體" panose="020B0604030504040204" pitchFamily="34" charset="-120"/>
                        <a:ea typeface="微軟正黑體" panose="020B0604030504040204" pitchFamily="34" charset="-120"/>
                      </a:rPr>
                      <a:t>*</a:t>
                    </a:r>
                    <a:r>
                      <a:rPr lang="en-US" altLang="zh-TW" sz="1200" dirty="0" smtClean="0">
                        <a:latin typeface="微軟正黑體" panose="020B0604030504040204" pitchFamily="34" charset="-120"/>
                        <a:ea typeface="微軟正黑體" panose="020B0604030504040204" pitchFamily="34" charset="-120"/>
                      </a:rPr>
                      <a:t>4/25</a:t>
                    </a:r>
                    <a:r>
                      <a:rPr lang="zh-TW" altLang="en-US" sz="1200" dirty="0" smtClean="0">
                        <a:latin typeface="微軟正黑體" panose="020B0604030504040204" pitchFamily="34" charset="-120"/>
                        <a:ea typeface="微軟正黑體" panose="020B0604030504040204" pitchFamily="34" charset="-120"/>
                      </a:rPr>
                      <a:t>第</a:t>
                    </a:r>
                    <a:r>
                      <a:rPr lang="zh-TW" altLang="en-US" sz="1200" dirty="0">
                        <a:latin typeface="微軟正黑體" panose="020B0604030504040204" pitchFamily="34" charset="-120"/>
                        <a:ea typeface="微軟正黑體" panose="020B0604030504040204" pitchFamily="34" charset="-120"/>
                      </a:rPr>
                      <a:t>二</a:t>
                    </a:r>
                    <a:r>
                      <a:rPr lang="zh-TW" altLang="en-US" sz="1200" dirty="0" smtClean="0">
                        <a:latin typeface="微軟正黑體" panose="020B0604030504040204" pitchFamily="34" charset="-120"/>
                        <a:ea typeface="微軟正黑體" panose="020B0604030504040204" pitchFamily="34" charset="-120"/>
                      </a:rPr>
                      <a:t>次指委會</a:t>
                    </a:r>
                    <a:endParaRPr lang="zh-TW" altLang="en-US" sz="1200" dirty="0">
                      <a:latin typeface="微軟正黑體" panose="020B0604030504040204" pitchFamily="34" charset="-120"/>
                      <a:ea typeface="微軟正黑體" panose="020B0604030504040204" pitchFamily="34" charset="-120"/>
                    </a:endParaRPr>
                  </a:p>
                </p:txBody>
              </p:sp>
            </p:grpSp>
            <p:grpSp>
              <p:nvGrpSpPr>
                <p:cNvPr id="548" name="群組 547"/>
                <p:cNvGrpSpPr/>
                <p:nvPr/>
              </p:nvGrpSpPr>
              <p:grpSpPr>
                <a:xfrm>
                  <a:off x="4463675" y="846258"/>
                  <a:ext cx="1510350" cy="2433795"/>
                  <a:chOff x="4463675" y="846258"/>
                  <a:chExt cx="1510350" cy="2433795"/>
                </a:xfrm>
              </p:grpSpPr>
              <p:cxnSp>
                <p:nvCxnSpPr>
                  <p:cNvPr id="602" name="直線接點 601"/>
                  <p:cNvCxnSpPr/>
                  <p:nvPr/>
                </p:nvCxnSpPr>
                <p:spPr>
                  <a:xfrm>
                    <a:off x="5231431" y="885825"/>
                    <a:ext cx="5659" cy="2394228"/>
                  </a:xfrm>
                  <a:prstGeom prst="line">
                    <a:avLst/>
                  </a:prstGeom>
                  <a:ln w="158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03" name="矩形 602"/>
                  <p:cNvSpPr/>
                  <p:nvPr/>
                </p:nvSpPr>
                <p:spPr>
                  <a:xfrm>
                    <a:off x="4463675" y="846258"/>
                    <a:ext cx="1510350" cy="276999"/>
                  </a:xfrm>
                  <a:prstGeom prst="rect">
                    <a:avLst/>
                  </a:prstGeom>
                  <a:ln w="25400"/>
                </p:spPr>
                <p:style>
                  <a:lnRef idx="2">
                    <a:schemeClr val="accent2"/>
                  </a:lnRef>
                  <a:fillRef idx="1">
                    <a:schemeClr val="lt1"/>
                  </a:fillRef>
                  <a:effectRef idx="0">
                    <a:schemeClr val="accent2"/>
                  </a:effectRef>
                  <a:fontRef idx="minor">
                    <a:schemeClr val="dk1"/>
                  </a:fontRef>
                </p:style>
                <p:txBody>
                  <a:bodyPr wrap="none">
                    <a:spAutoFit/>
                  </a:bodyPr>
                  <a:lstStyle/>
                  <a:p>
                    <a:r>
                      <a:rPr lang="zh-TW" altLang="en-US" sz="1200" dirty="0" smtClean="0">
                        <a:latin typeface="微軟正黑體" panose="020B0604030504040204" pitchFamily="34" charset="-120"/>
                        <a:ea typeface="微軟正黑體" panose="020B0604030504040204" pitchFamily="34" charset="-120"/>
                      </a:rPr>
                      <a:t>*</a:t>
                    </a:r>
                    <a:r>
                      <a:rPr lang="en-US" altLang="zh-TW" sz="1200" dirty="0" smtClean="0">
                        <a:latin typeface="微軟正黑體" panose="020B0604030504040204" pitchFamily="34" charset="-120"/>
                        <a:ea typeface="微軟正黑體" panose="020B0604030504040204" pitchFamily="34" charset="-120"/>
                      </a:rPr>
                      <a:t>7/25</a:t>
                    </a:r>
                    <a:r>
                      <a:rPr lang="zh-TW" altLang="en-US" sz="1200" dirty="0" smtClean="0">
                        <a:latin typeface="微軟正黑體" panose="020B0604030504040204" pitchFamily="34" charset="-120"/>
                        <a:ea typeface="微軟正黑體" panose="020B0604030504040204" pitchFamily="34" charset="-120"/>
                      </a:rPr>
                      <a:t>第三次指委會</a:t>
                    </a:r>
                    <a:endParaRPr lang="zh-TW" altLang="en-US" sz="1200" dirty="0">
                      <a:latin typeface="微軟正黑體" panose="020B0604030504040204" pitchFamily="34" charset="-120"/>
                      <a:ea typeface="微軟正黑體" panose="020B0604030504040204" pitchFamily="34" charset="-120"/>
                    </a:endParaRPr>
                  </a:p>
                </p:txBody>
              </p:sp>
            </p:grpSp>
            <p:grpSp>
              <p:nvGrpSpPr>
                <p:cNvPr id="549" name="群組 548"/>
                <p:cNvGrpSpPr/>
                <p:nvPr/>
              </p:nvGrpSpPr>
              <p:grpSpPr>
                <a:xfrm>
                  <a:off x="6515882" y="846258"/>
                  <a:ext cx="1600118" cy="2433795"/>
                  <a:chOff x="6515882" y="846258"/>
                  <a:chExt cx="1600118" cy="2433795"/>
                </a:xfrm>
              </p:grpSpPr>
              <p:cxnSp>
                <p:nvCxnSpPr>
                  <p:cNvPr id="600" name="直線接點 599"/>
                  <p:cNvCxnSpPr/>
                  <p:nvPr/>
                </p:nvCxnSpPr>
                <p:spPr>
                  <a:xfrm>
                    <a:off x="7321738" y="885825"/>
                    <a:ext cx="5659" cy="2394228"/>
                  </a:xfrm>
                  <a:prstGeom prst="line">
                    <a:avLst/>
                  </a:prstGeom>
                  <a:ln w="158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01" name="矩形 600"/>
                  <p:cNvSpPr/>
                  <p:nvPr/>
                </p:nvSpPr>
                <p:spPr>
                  <a:xfrm>
                    <a:off x="6515882" y="846258"/>
                    <a:ext cx="1600118" cy="276999"/>
                  </a:xfrm>
                  <a:prstGeom prst="rect">
                    <a:avLst/>
                  </a:prstGeom>
                  <a:ln w="25400"/>
                </p:spPr>
                <p:style>
                  <a:lnRef idx="2">
                    <a:schemeClr val="accent2"/>
                  </a:lnRef>
                  <a:fillRef idx="1">
                    <a:schemeClr val="lt1"/>
                  </a:fillRef>
                  <a:effectRef idx="0">
                    <a:schemeClr val="accent2"/>
                  </a:effectRef>
                  <a:fontRef idx="minor">
                    <a:schemeClr val="dk1"/>
                  </a:fontRef>
                </p:style>
                <p:txBody>
                  <a:bodyPr wrap="none">
                    <a:spAutoFit/>
                  </a:bodyPr>
                  <a:lstStyle/>
                  <a:p>
                    <a:r>
                      <a:rPr lang="zh-TW" altLang="en-US" sz="1200" dirty="0" smtClean="0">
                        <a:latin typeface="微軟正黑體" panose="020B0604030504040204" pitchFamily="34" charset="-120"/>
                        <a:ea typeface="微軟正黑體" panose="020B0604030504040204" pitchFamily="34" charset="-120"/>
                      </a:rPr>
                      <a:t>*</a:t>
                    </a:r>
                    <a:r>
                      <a:rPr lang="en-US" altLang="zh-TW" sz="1200" dirty="0" smtClean="0">
                        <a:latin typeface="微軟正黑體" panose="020B0604030504040204" pitchFamily="34" charset="-120"/>
                        <a:ea typeface="微軟正黑體" panose="020B0604030504040204" pitchFamily="34" charset="-120"/>
                      </a:rPr>
                      <a:t>10/24</a:t>
                    </a:r>
                    <a:r>
                      <a:rPr lang="zh-TW" altLang="en-US" sz="1200" dirty="0" smtClean="0">
                        <a:latin typeface="微軟正黑體" panose="020B0604030504040204" pitchFamily="34" charset="-120"/>
                        <a:ea typeface="微軟正黑體" panose="020B0604030504040204" pitchFamily="34" charset="-120"/>
                      </a:rPr>
                      <a:t>第四次指委會</a:t>
                    </a:r>
                    <a:endParaRPr lang="zh-TW" altLang="en-US" sz="1200" dirty="0">
                      <a:latin typeface="微軟正黑體" panose="020B0604030504040204" pitchFamily="34" charset="-120"/>
                      <a:ea typeface="微軟正黑體" panose="020B0604030504040204" pitchFamily="34" charset="-120"/>
                    </a:endParaRPr>
                  </a:p>
                </p:txBody>
              </p:sp>
            </p:grpSp>
            <p:grpSp>
              <p:nvGrpSpPr>
                <p:cNvPr id="550" name="群組 549"/>
                <p:cNvGrpSpPr/>
                <p:nvPr/>
              </p:nvGrpSpPr>
              <p:grpSpPr>
                <a:xfrm>
                  <a:off x="3284346" y="1430875"/>
                  <a:ext cx="860469" cy="1848067"/>
                  <a:chOff x="3284346" y="1430875"/>
                  <a:chExt cx="860469" cy="1848067"/>
                </a:xfrm>
              </p:grpSpPr>
              <p:cxnSp>
                <p:nvCxnSpPr>
                  <p:cNvPr id="598" name="直線接點 597"/>
                  <p:cNvCxnSpPr/>
                  <p:nvPr/>
                </p:nvCxnSpPr>
                <p:spPr>
                  <a:xfrm>
                    <a:off x="3719204" y="1767641"/>
                    <a:ext cx="5660" cy="1511301"/>
                  </a:xfrm>
                  <a:prstGeom prst="line">
                    <a:avLst/>
                  </a:prstGeom>
                  <a:ln w="15875">
                    <a:solidFill>
                      <a:schemeClr val="accent6">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99" name="矩形 598"/>
                  <p:cNvSpPr/>
                  <p:nvPr/>
                </p:nvSpPr>
                <p:spPr>
                  <a:xfrm>
                    <a:off x="3284346" y="1430875"/>
                    <a:ext cx="860469" cy="461665"/>
                  </a:xfrm>
                  <a:prstGeom prst="rect">
                    <a:avLst/>
                  </a:prstGeom>
                  <a:ln w="25400">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zh-TW" altLang="en-US" sz="1200" dirty="0" smtClean="0">
                        <a:latin typeface="微軟正黑體" panose="020B0604030504040204" pitchFamily="34" charset="-120"/>
                        <a:ea typeface="微軟正黑體" panose="020B0604030504040204" pitchFamily="34" charset="-120"/>
                      </a:rPr>
                      <a:t>*</a:t>
                    </a:r>
                    <a:r>
                      <a:rPr lang="en-US" altLang="zh-TW" sz="1200" dirty="0" smtClean="0">
                        <a:latin typeface="微軟正黑體" panose="020B0604030504040204" pitchFamily="34" charset="-120"/>
                        <a:ea typeface="微軟正黑體" panose="020B0604030504040204" pitchFamily="34" charset="-120"/>
                      </a:rPr>
                      <a:t>5</a:t>
                    </a:r>
                    <a:r>
                      <a:rPr lang="zh-TW" altLang="en-US" sz="1200" dirty="0" smtClean="0">
                        <a:latin typeface="微軟正黑體" panose="020B0604030504040204" pitchFamily="34" charset="-120"/>
                        <a:ea typeface="微軟正黑體" panose="020B0604030504040204" pitchFamily="34" charset="-120"/>
                      </a:rPr>
                      <a:t>月第一次民諮會</a:t>
                    </a:r>
                    <a:endParaRPr lang="zh-TW" altLang="en-US" sz="1200" dirty="0">
                      <a:latin typeface="微軟正黑體" panose="020B0604030504040204" pitchFamily="34" charset="-120"/>
                      <a:ea typeface="微軟正黑體" panose="020B0604030504040204" pitchFamily="34" charset="-120"/>
                    </a:endParaRPr>
                  </a:p>
                </p:txBody>
              </p:sp>
            </p:grpSp>
            <p:grpSp>
              <p:nvGrpSpPr>
                <p:cNvPr id="551" name="群組 550"/>
                <p:cNvGrpSpPr/>
                <p:nvPr/>
              </p:nvGrpSpPr>
              <p:grpSpPr>
                <a:xfrm>
                  <a:off x="7414142" y="1430875"/>
                  <a:ext cx="926269" cy="1848067"/>
                  <a:chOff x="7414142" y="1430875"/>
                  <a:chExt cx="926269" cy="1848067"/>
                </a:xfrm>
              </p:grpSpPr>
              <p:cxnSp>
                <p:nvCxnSpPr>
                  <p:cNvPr id="596" name="直線接點 595"/>
                  <p:cNvCxnSpPr/>
                  <p:nvPr/>
                </p:nvCxnSpPr>
                <p:spPr>
                  <a:xfrm>
                    <a:off x="7887101" y="1767641"/>
                    <a:ext cx="5660" cy="1511301"/>
                  </a:xfrm>
                  <a:prstGeom prst="line">
                    <a:avLst/>
                  </a:prstGeom>
                  <a:ln w="15875">
                    <a:solidFill>
                      <a:schemeClr val="accent6">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97" name="矩形 596"/>
                  <p:cNvSpPr/>
                  <p:nvPr/>
                </p:nvSpPr>
                <p:spPr>
                  <a:xfrm>
                    <a:off x="7414142" y="1430875"/>
                    <a:ext cx="926269" cy="461665"/>
                  </a:xfrm>
                  <a:prstGeom prst="rect">
                    <a:avLst/>
                  </a:prstGeom>
                  <a:ln w="25400">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zh-TW" altLang="en-US" sz="1200" dirty="0" smtClean="0">
                        <a:latin typeface="微軟正黑體" panose="020B0604030504040204" pitchFamily="34" charset="-120"/>
                        <a:ea typeface="微軟正黑體" panose="020B0604030504040204" pitchFamily="34" charset="-120"/>
                      </a:rPr>
                      <a:t>*</a:t>
                    </a:r>
                    <a:r>
                      <a:rPr lang="en-US" altLang="zh-TW" sz="1200" dirty="0" smtClean="0">
                        <a:latin typeface="微軟正黑體" panose="020B0604030504040204" pitchFamily="34" charset="-120"/>
                        <a:ea typeface="微軟正黑體" panose="020B0604030504040204" pitchFamily="34" charset="-120"/>
                      </a:rPr>
                      <a:t>11</a:t>
                    </a:r>
                    <a:r>
                      <a:rPr lang="zh-TW" altLang="en-US" sz="1200" dirty="0" smtClean="0">
                        <a:latin typeface="微軟正黑體" panose="020B0604030504040204" pitchFamily="34" charset="-120"/>
                        <a:ea typeface="微軟正黑體" panose="020B0604030504040204" pitchFamily="34" charset="-120"/>
                      </a:rPr>
                      <a:t>月第二次民諮會</a:t>
                    </a:r>
                    <a:endParaRPr lang="zh-TW" altLang="en-US" sz="1200" dirty="0">
                      <a:latin typeface="微軟正黑體" panose="020B0604030504040204" pitchFamily="34" charset="-120"/>
                      <a:ea typeface="微軟正黑體" panose="020B0604030504040204" pitchFamily="34" charset="-120"/>
                    </a:endParaRPr>
                  </a:p>
                </p:txBody>
              </p:sp>
            </p:grpSp>
            <p:grpSp>
              <p:nvGrpSpPr>
                <p:cNvPr id="552" name="群組 551"/>
                <p:cNvGrpSpPr/>
                <p:nvPr/>
              </p:nvGrpSpPr>
              <p:grpSpPr>
                <a:xfrm>
                  <a:off x="1833836" y="3319702"/>
                  <a:ext cx="1216362" cy="1464175"/>
                  <a:chOff x="1833836" y="3319702"/>
                  <a:chExt cx="1216362" cy="1464175"/>
                </a:xfrm>
              </p:grpSpPr>
              <p:cxnSp>
                <p:nvCxnSpPr>
                  <p:cNvPr id="594" name="直線接點 593"/>
                  <p:cNvCxnSpPr/>
                  <p:nvPr/>
                </p:nvCxnSpPr>
                <p:spPr>
                  <a:xfrm>
                    <a:off x="2421363" y="3319702"/>
                    <a:ext cx="5661" cy="769121"/>
                  </a:xfrm>
                  <a:prstGeom prst="line">
                    <a:avLst/>
                  </a:prstGeom>
                  <a:ln w="158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95" name="矩形 594"/>
                  <p:cNvSpPr/>
                  <p:nvPr/>
                </p:nvSpPr>
                <p:spPr>
                  <a:xfrm>
                    <a:off x="1833836" y="3952880"/>
                    <a:ext cx="1216362" cy="830997"/>
                  </a:xfrm>
                  <a:prstGeom prst="rect">
                    <a:avLst/>
                  </a:prstGeom>
                  <a:ln w="254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zh-TW" altLang="en-US" sz="1200" b="0" i="0" u="none" strike="noStrike" dirty="0" smtClean="0">
                        <a:solidFill>
                          <a:srgbClr val="000000"/>
                        </a:solidFill>
                        <a:effectLst/>
                        <a:latin typeface="微軟正黑體" panose="020B0604030504040204" pitchFamily="34" charset="-120"/>
                        <a:ea typeface="微軟正黑體" panose="020B0604030504040204" pitchFamily="34" charset="-120"/>
                      </a:rPr>
                      <a:t>*</a:t>
                    </a:r>
                    <a:r>
                      <a:rPr lang="en-US" altLang="zh-TW" sz="1200" b="0" i="0" u="none" strike="noStrike" dirty="0" smtClean="0">
                        <a:solidFill>
                          <a:srgbClr val="000000"/>
                        </a:solidFill>
                        <a:effectLst/>
                        <a:latin typeface="微軟正黑體" panose="020B0604030504040204" pitchFamily="34" charset="-120"/>
                        <a:ea typeface="微軟正黑體" panose="020B0604030504040204" pitchFamily="34" charset="-120"/>
                      </a:rPr>
                      <a:t>3/21~3/22 </a:t>
                    </a:r>
                    <a:r>
                      <a:rPr lang="zh-TW" altLang="en-US" sz="1200" b="0" i="0" u="none" strike="noStrike" dirty="0" smtClean="0">
                        <a:solidFill>
                          <a:srgbClr val="000000"/>
                        </a:solidFill>
                        <a:effectLst/>
                        <a:latin typeface="微軟正黑體" panose="020B0604030504040204" pitchFamily="34" charset="-120"/>
                        <a:ea typeface="微軟正黑體" panose="020B0604030504040204" pitchFamily="34" charset="-120"/>
                      </a:rPr>
                      <a:t>新加坡</a:t>
                    </a:r>
                    <a:r>
                      <a:rPr lang="en-US" altLang="zh-TW" sz="1200" b="0" i="0" u="none" strike="noStrike" dirty="0" err="1" smtClean="0">
                        <a:solidFill>
                          <a:srgbClr val="000000"/>
                        </a:solidFill>
                        <a:effectLst/>
                        <a:latin typeface="微軟正黑體" panose="020B0604030504040204" pitchFamily="34" charset="-120"/>
                        <a:ea typeface="微軟正黑體" panose="020B0604030504040204" pitchFamily="34" charset="-120"/>
                      </a:rPr>
                      <a:t>IoT</a:t>
                    </a:r>
                    <a:r>
                      <a:rPr lang="en-US" altLang="zh-TW" sz="1200" b="0" i="0" u="none" strike="noStrike" dirty="0" smtClean="0">
                        <a:solidFill>
                          <a:srgbClr val="000000"/>
                        </a:solidFill>
                        <a:effectLst/>
                        <a:latin typeface="微軟正黑體" panose="020B0604030504040204" pitchFamily="34" charset="-120"/>
                        <a:ea typeface="微軟正黑體" panose="020B0604030504040204" pitchFamily="34" charset="-120"/>
                      </a:rPr>
                      <a:t> Asia</a:t>
                    </a:r>
                    <a:br>
                      <a:rPr lang="en-US" altLang="zh-TW" sz="1200" b="0" i="0" u="none" strike="noStrike" dirty="0" smtClean="0">
                        <a:solidFill>
                          <a:srgbClr val="000000"/>
                        </a:solidFill>
                        <a:effectLst/>
                        <a:latin typeface="微軟正黑體" panose="020B0604030504040204" pitchFamily="34" charset="-120"/>
                        <a:ea typeface="微軟正黑體" panose="020B0604030504040204" pitchFamily="34" charset="-120"/>
                      </a:rPr>
                    </a:br>
                    <a:r>
                      <a:rPr lang="en-US" altLang="zh-TW" sz="1200" b="0" i="0" u="none" strike="noStrike" dirty="0" smtClean="0">
                        <a:solidFill>
                          <a:srgbClr val="000000"/>
                        </a:solidFill>
                        <a:effectLst/>
                        <a:latin typeface="微軟正黑體" panose="020B0604030504040204" pitchFamily="34" charset="-120"/>
                        <a:ea typeface="微軟正黑體" panose="020B0604030504040204" pitchFamily="34" charset="-120"/>
                      </a:rPr>
                      <a:t>*3/27~3/30 </a:t>
                    </a:r>
                    <a:r>
                      <a:rPr lang="zh-TW" altLang="en-US" sz="1200" b="0" i="0" u="none" strike="noStrike" dirty="0" smtClean="0">
                        <a:solidFill>
                          <a:srgbClr val="000000"/>
                        </a:solidFill>
                        <a:effectLst/>
                        <a:latin typeface="微軟正黑體" panose="020B0604030504040204" pitchFamily="34" charset="-120"/>
                        <a:ea typeface="微軟正黑體" panose="020B0604030504040204" pitchFamily="34" charset="-120"/>
                      </a:rPr>
                      <a:t>智慧城市展</a:t>
                    </a:r>
                    <a:r>
                      <a:rPr lang="zh-TW" altLang="en-US" sz="1200" dirty="0" smtClean="0">
                        <a:latin typeface="微軟正黑體" panose="020B0604030504040204" pitchFamily="34" charset="-120"/>
                        <a:ea typeface="微軟正黑體" panose="020B0604030504040204" pitchFamily="34" charset="-120"/>
                      </a:rPr>
                      <a:t> </a:t>
                    </a:r>
                    <a:endParaRPr lang="zh-TW" altLang="en-US" sz="1200" dirty="0">
                      <a:latin typeface="微軟正黑體" panose="020B0604030504040204" pitchFamily="34" charset="-120"/>
                      <a:ea typeface="微軟正黑體" panose="020B0604030504040204" pitchFamily="34" charset="-120"/>
                    </a:endParaRPr>
                  </a:p>
                </p:txBody>
              </p:sp>
            </p:grpSp>
            <p:grpSp>
              <p:nvGrpSpPr>
                <p:cNvPr id="553" name="群組 552"/>
                <p:cNvGrpSpPr/>
                <p:nvPr/>
              </p:nvGrpSpPr>
              <p:grpSpPr>
                <a:xfrm>
                  <a:off x="5450922" y="3319200"/>
                  <a:ext cx="1017367" cy="1288033"/>
                  <a:chOff x="5450922" y="3319200"/>
                  <a:chExt cx="1017367" cy="1288033"/>
                </a:xfrm>
              </p:grpSpPr>
              <p:cxnSp>
                <p:nvCxnSpPr>
                  <p:cNvPr id="592" name="直線接點 591"/>
                  <p:cNvCxnSpPr/>
                  <p:nvPr/>
                </p:nvCxnSpPr>
                <p:spPr>
                  <a:xfrm>
                    <a:off x="6462628" y="3319200"/>
                    <a:ext cx="5661" cy="769121"/>
                  </a:xfrm>
                  <a:prstGeom prst="line">
                    <a:avLst/>
                  </a:prstGeom>
                  <a:ln w="158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93" name="矩形 592"/>
                  <p:cNvSpPr/>
                  <p:nvPr/>
                </p:nvSpPr>
                <p:spPr>
                  <a:xfrm>
                    <a:off x="5450922" y="3960902"/>
                    <a:ext cx="741572" cy="646331"/>
                  </a:xfrm>
                  <a:prstGeom prst="rect">
                    <a:avLst/>
                  </a:prstGeom>
                  <a:ln w="254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zh-TW" altLang="en-US" sz="1200" b="0" i="0" u="none" strike="noStrike" smtClean="0">
                        <a:solidFill>
                          <a:srgbClr val="000000"/>
                        </a:solidFill>
                        <a:effectLst/>
                        <a:latin typeface="微軟正黑體" panose="020B0604030504040204" pitchFamily="34" charset="-120"/>
                        <a:ea typeface="微軟正黑體" panose="020B0604030504040204" pitchFamily="34" charset="-120"/>
                      </a:rPr>
                      <a:t>*</a:t>
                    </a:r>
                    <a:r>
                      <a:rPr lang="zh-TW" altLang="en-US" sz="1200" smtClean="0">
                        <a:solidFill>
                          <a:srgbClr val="000000"/>
                        </a:solidFill>
                        <a:latin typeface="微軟正黑體" panose="020B0604030504040204" pitchFamily="34" charset="-120"/>
                        <a:ea typeface="微軟正黑體" panose="020B0604030504040204" pitchFamily="34" charset="-120"/>
                      </a:rPr>
                      <a:t>泰國</a:t>
                    </a:r>
                    <a:r>
                      <a:rPr lang="en-US" altLang="zh-TW" sz="1200" smtClean="0">
                        <a:solidFill>
                          <a:srgbClr val="000000"/>
                        </a:solidFill>
                        <a:latin typeface="微軟正黑體" panose="020B0604030504040204" pitchFamily="34" charset="-120"/>
                        <a:ea typeface="微軟正黑體" panose="020B0604030504040204" pitchFamily="34" charset="-120"/>
                      </a:rPr>
                      <a:t>Demo Day</a:t>
                    </a:r>
                    <a:endParaRPr lang="en-US" altLang="zh-TW" sz="1200" b="0" i="0" u="none" strike="noStrike" dirty="0" smtClean="0">
                      <a:solidFill>
                        <a:srgbClr val="000000"/>
                      </a:solidFill>
                      <a:effectLst/>
                      <a:latin typeface="微軟正黑體" panose="020B0604030504040204" pitchFamily="34" charset="-120"/>
                      <a:ea typeface="微軟正黑體" panose="020B0604030504040204" pitchFamily="34" charset="-120"/>
                    </a:endParaRPr>
                  </a:p>
                </p:txBody>
              </p:sp>
            </p:grpSp>
            <p:grpSp>
              <p:nvGrpSpPr>
                <p:cNvPr id="554" name="群組 553"/>
                <p:cNvGrpSpPr/>
                <p:nvPr/>
              </p:nvGrpSpPr>
              <p:grpSpPr>
                <a:xfrm>
                  <a:off x="3466260" y="3327862"/>
                  <a:ext cx="1539909" cy="2172362"/>
                  <a:chOff x="3466260" y="3327862"/>
                  <a:chExt cx="1539909" cy="2172362"/>
                </a:xfrm>
              </p:grpSpPr>
              <p:sp>
                <p:nvSpPr>
                  <p:cNvPr id="590" name="矩形 589"/>
                  <p:cNvSpPr/>
                  <p:nvPr/>
                </p:nvSpPr>
                <p:spPr>
                  <a:xfrm>
                    <a:off x="3466260" y="5223225"/>
                    <a:ext cx="1539909" cy="276999"/>
                  </a:xfrm>
                  <a:prstGeom prst="rect">
                    <a:avLst/>
                  </a:prstGeom>
                  <a:ln w="25400">
                    <a:solidFill>
                      <a:schemeClr val="accent4">
                        <a:lumMod val="40000"/>
                        <a:lumOff val="60000"/>
                      </a:schemeClr>
                    </a:solidFill>
                  </a:ln>
                </p:spPr>
                <p:style>
                  <a:lnRef idx="2">
                    <a:schemeClr val="accent4"/>
                  </a:lnRef>
                  <a:fillRef idx="1">
                    <a:schemeClr val="lt1"/>
                  </a:fillRef>
                  <a:effectRef idx="0">
                    <a:schemeClr val="accent4"/>
                  </a:effectRef>
                  <a:fontRef idx="minor">
                    <a:schemeClr val="dk1"/>
                  </a:fontRef>
                </p:style>
                <p:txBody>
                  <a:bodyPr wrap="none">
                    <a:spAutoFit/>
                  </a:bodyPr>
                  <a:lstStyle/>
                  <a:p>
                    <a:r>
                      <a:rPr lang="en-US" altLang="zh-TW" sz="1200" b="0" i="0" u="none" strike="noStrike" dirty="0" smtClean="0">
                        <a:solidFill>
                          <a:srgbClr val="000000"/>
                        </a:solidFill>
                        <a:effectLst/>
                        <a:latin typeface="微軟正黑體" panose="020B0604030504040204" pitchFamily="34" charset="-120"/>
                        <a:ea typeface="微軟正黑體" panose="020B0604030504040204" pitchFamily="34" charset="-120"/>
                      </a:rPr>
                      <a:t>*6/6~6/8 </a:t>
                    </a:r>
                    <a:r>
                      <a:rPr lang="en-US" altLang="zh-TW" sz="1200" b="0" i="0" u="none" strike="noStrike" dirty="0" err="1" smtClean="0">
                        <a:solidFill>
                          <a:srgbClr val="000000"/>
                        </a:solidFill>
                        <a:effectLst/>
                        <a:latin typeface="微軟正黑體" panose="020B0604030504040204" pitchFamily="34" charset="-120"/>
                        <a:ea typeface="微軟正黑體" panose="020B0604030504040204" pitchFamily="34" charset="-120"/>
                      </a:rPr>
                      <a:t>InnoVEX</a:t>
                    </a:r>
                    <a:r>
                      <a:rPr lang="en-US" altLang="zh-TW" sz="1200" dirty="0" smtClean="0">
                        <a:latin typeface="微軟正黑體" panose="020B0604030504040204" pitchFamily="34" charset="-120"/>
                        <a:ea typeface="微軟正黑體" panose="020B0604030504040204" pitchFamily="34" charset="-120"/>
                      </a:rPr>
                      <a:t> </a:t>
                    </a:r>
                    <a:endParaRPr lang="zh-TW" altLang="en-US" sz="1200" dirty="0">
                      <a:latin typeface="微軟正黑體" panose="020B0604030504040204" pitchFamily="34" charset="-120"/>
                      <a:ea typeface="微軟正黑體" panose="020B0604030504040204" pitchFamily="34" charset="-120"/>
                    </a:endParaRPr>
                  </a:p>
                </p:txBody>
              </p:sp>
              <p:cxnSp>
                <p:nvCxnSpPr>
                  <p:cNvPr id="591" name="直線接點 590"/>
                  <p:cNvCxnSpPr/>
                  <p:nvPr/>
                </p:nvCxnSpPr>
                <p:spPr>
                  <a:xfrm>
                    <a:off x="4217450" y="3327862"/>
                    <a:ext cx="20023" cy="1902207"/>
                  </a:xfrm>
                  <a:prstGeom prst="line">
                    <a:avLst/>
                  </a:prstGeom>
                  <a:ln w="15875">
                    <a:solidFill>
                      <a:schemeClr val="accent4">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555" name="群組 554"/>
                <p:cNvGrpSpPr/>
                <p:nvPr/>
              </p:nvGrpSpPr>
              <p:grpSpPr>
                <a:xfrm>
                  <a:off x="3082003" y="3319200"/>
                  <a:ext cx="1088766" cy="1648841"/>
                  <a:chOff x="3082003" y="3319200"/>
                  <a:chExt cx="1088766" cy="1648841"/>
                </a:xfrm>
              </p:grpSpPr>
              <p:cxnSp>
                <p:nvCxnSpPr>
                  <p:cNvPr id="588" name="直線接點 587"/>
                  <p:cNvCxnSpPr/>
                  <p:nvPr/>
                </p:nvCxnSpPr>
                <p:spPr>
                  <a:xfrm>
                    <a:off x="3669530" y="3319200"/>
                    <a:ext cx="5661" cy="769121"/>
                  </a:xfrm>
                  <a:prstGeom prst="line">
                    <a:avLst/>
                  </a:prstGeom>
                  <a:ln w="158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89" name="矩形 588"/>
                  <p:cNvSpPr/>
                  <p:nvPr/>
                </p:nvSpPr>
                <p:spPr>
                  <a:xfrm>
                    <a:off x="3082003" y="3952378"/>
                    <a:ext cx="1088766" cy="1015663"/>
                  </a:xfrm>
                  <a:prstGeom prst="rect">
                    <a:avLst/>
                  </a:prstGeom>
                  <a:ln w="254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en-US" altLang="zh-TW" sz="1200" b="0" i="0" u="none" strike="noStrike" dirty="0" smtClean="0">
                        <a:solidFill>
                          <a:srgbClr val="000000"/>
                        </a:solidFill>
                        <a:effectLst/>
                        <a:latin typeface="微軟正黑體" panose="020B0604030504040204" pitchFamily="34" charset="-120"/>
                        <a:ea typeface="微軟正黑體" panose="020B0604030504040204" pitchFamily="34" charset="-120"/>
                      </a:rPr>
                      <a:t>*5/14~5/17 </a:t>
                    </a:r>
                    <a:r>
                      <a:rPr lang="zh-TW" altLang="en-US" sz="1200" dirty="0">
                        <a:solidFill>
                          <a:srgbClr val="000000"/>
                        </a:solidFill>
                        <a:latin typeface="微軟正黑體" panose="020B0604030504040204" pitchFamily="34" charset="-120"/>
                        <a:ea typeface="微軟正黑體" panose="020B0604030504040204" pitchFamily="34" charset="-120"/>
                      </a:rPr>
                      <a:t>美國</a:t>
                    </a:r>
                    <a:r>
                      <a:rPr lang="en-US" altLang="zh-TW" sz="1200" b="0" i="0" u="none" strike="noStrike" dirty="0" err="1" smtClean="0">
                        <a:solidFill>
                          <a:srgbClr val="000000"/>
                        </a:solidFill>
                        <a:effectLst/>
                        <a:latin typeface="微軟正黑體" panose="020B0604030504040204" pitchFamily="34" charset="-120"/>
                        <a:ea typeface="微軟正黑體" panose="020B0604030504040204" pitchFamily="34" charset="-120"/>
                      </a:rPr>
                      <a:t>IoT</a:t>
                    </a:r>
                    <a:r>
                      <a:rPr lang="en-US" altLang="zh-TW" sz="1200" b="0" i="0" u="none" strike="noStrike" dirty="0" smtClean="0">
                        <a:solidFill>
                          <a:srgbClr val="000000"/>
                        </a:solidFill>
                        <a:effectLst/>
                        <a:latin typeface="微軟正黑體" panose="020B0604030504040204" pitchFamily="34" charset="-120"/>
                        <a:ea typeface="微軟正黑體" panose="020B0604030504040204" pitchFamily="34" charset="-120"/>
                      </a:rPr>
                      <a:t> World </a:t>
                    </a:r>
                    <a:r>
                      <a:rPr lang="en-US" altLang="zh-TW" sz="1200" dirty="0" smtClean="0">
                        <a:solidFill>
                          <a:srgbClr val="000000"/>
                        </a:solidFill>
                        <a:latin typeface="微軟正黑體" panose="020B0604030504040204" pitchFamily="34" charset="-120"/>
                        <a:ea typeface="微軟正黑體" panose="020B0604030504040204" pitchFamily="34" charset="-120"/>
                      </a:rPr>
                      <a:t>2918</a:t>
                    </a:r>
                    <a:r>
                      <a:rPr lang="en-US" altLang="zh-TW" sz="1200" b="0" i="0" u="none" strike="noStrike" dirty="0" smtClean="0">
                        <a:solidFill>
                          <a:srgbClr val="000000"/>
                        </a:solidFill>
                        <a:effectLst/>
                        <a:latin typeface="微軟正黑體" panose="020B0604030504040204" pitchFamily="34" charset="-120"/>
                        <a:ea typeface="微軟正黑體" panose="020B0604030504040204" pitchFamily="34" charset="-120"/>
                      </a:rPr>
                      <a:t> </a:t>
                    </a:r>
                  </a:p>
                  <a:p>
                    <a:r>
                      <a:rPr lang="en-US" altLang="zh-TW" sz="1200" dirty="0" smtClean="0">
                        <a:solidFill>
                          <a:srgbClr val="000000"/>
                        </a:solidFill>
                        <a:latin typeface="微軟正黑體" panose="020B0604030504040204" pitchFamily="34" charset="-120"/>
                        <a:ea typeface="微軟正黑體" panose="020B0604030504040204" pitchFamily="34" charset="-120"/>
                      </a:rPr>
                      <a:t>*5/17~5/19</a:t>
                    </a:r>
                    <a:r>
                      <a:rPr lang="zh-TW" altLang="en-US" sz="1200" dirty="0" smtClean="0">
                        <a:solidFill>
                          <a:srgbClr val="000000"/>
                        </a:solidFill>
                        <a:latin typeface="微軟正黑體" panose="020B0604030504040204" pitchFamily="34" charset="-120"/>
                        <a:ea typeface="微軟正黑體" panose="020B0604030504040204" pitchFamily="34" charset="-120"/>
                      </a:rPr>
                      <a:t>印度形象展</a:t>
                    </a:r>
                    <a:endParaRPr lang="en-US" altLang="zh-TW" sz="1200" b="0" i="0" u="none" strike="noStrike" dirty="0" smtClean="0">
                      <a:solidFill>
                        <a:srgbClr val="000000"/>
                      </a:solidFill>
                      <a:effectLst/>
                      <a:latin typeface="微軟正黑體" panose="020B0604030504040204" pitchFamily="34" charset="-120"/>
                      <a:ea typeface="微軟正黑體" panose="020B0604030504040204" pitchFamily="34" charset="-120"/>
                    </a:endParaRPr>
                  </a:p>
                </p:txBody>
              </p:sp>
            </p:grpSp>
            <p:grpSp>
              <p:nvGrpSpPr>
                <p:cNvPr id="556" name="群組 555"/>
                <p:cNvGrpSpPr/>
                <p:nvPr/>
              </p:nvGrpSpPr>
              <p:grpSpPr>
                <a:xfrm>
                  <a:off x="7030299" y="3319200"/>
                  <a:ext cx="1460721" cy="2172362"/>
                  <a:chOff x="7030299" y="3319200"/>
                  <a:chExt cx="1460721" cy="2172362"/>
                </a:xfrm>
              </p:grpSpPr>
              <p:sp>
                <p:nvSpPr>
                  <p:cNvPr id="586" name="矩形 585"/>
                  <p:cNvSpPr/>
                  <p:nvPr/>
                </p:nvSpPr>
                <p:spPr>
                  <a:xfrm>
                    <a:off x="7030299" y="5214563"/>
                    <a:ext cx="1460721" cy="276999"/>
                  </a:xfrm>
                  <a:prstGeom prst="rect">
                    <a:avLst/>
                  </a:prstGeom>
                  <a:ln w="25400">
                    <a:solidFill>
                      <a:schemeClr val="accent4">
                        <a:lumMod val="40000"/>
                        <a:lumOff val="60000"/>
                      </a:schemeClr>
                    </a:solidFill>
                  </a:ln>
                </p:spPr>
                <p:style>
                  <a:lnRef idx="2">
                    <a:schemeClr val="accent4"/>
                  </a:lnRef>
                  <a:fillRef idx="1">
                    <a:schemeClr val="lt1"/>
                  </a:fillRef>
                  <a:effectRef idx="0">
                    <a:schemeClr val="accent4"/>
                  </a:effectRef>
                  <a:fontRef idx="minor">
                    <a:schemeClr val="dk1"/>
                  </a:fontRef>
                </p:style>
                <p:txBody>
                  <a:bodyPr wrap="none">
                    <a:spAutoFit/>
                  </a:bodyPr>
                  <a:lstStyle/>
                  <a:p>
                    <a:r>
                      <a:rPr lang="en-US" altLang="zh-TW" sz="1200" b="0" i="0" u="none" strike="noStrike" dirty="0" smtClean="0">
                        <a:solidFill>
                          <a:srgbClr val="000000"/>
                        </a:solidFill>
                        <a:effectLst/>
                        <a:latin typeface="微軟正黑體" panose="020B0604030504040204" pitchFamily="34" charset="-120"/>
                        <a:ea typeface="微軟正黑體" panose="020B0604030504040204" pitchFamily="34" charset="-120"/>
                      </a:rPr>
                      <a:t>*11</a:t>
                    </a:r>
                    <a:r>
                      <a:rPr lang="zh-TW" altLang="en-US" sz="1200" b="0" i="0" u="none" strike="noStrike" dirty="0" smtClean="0">
                        <a:solidFill>
                          <a:srgbClr val="000000"/>
                        </a:solidFill>
                        <a:effectLst/>
                        <a:latin typeface="微軟正黑體" panose="020B0604030504040204" pitchFamily="34" charset="-120"/>
                        <a:ea typeface="微軟正黑體" panose="020B0604030504040204" pitchFamily="34" charset="-120"/>
                      </a:rPr>
                      <a:t>月</a:t>
                    </a:r>
                    <a:r>
                      <a:rPr lang="en-US" altLang="zh-TW" sz="1200" b="0" i="0" u="none" strike="noStrike" dirty="0" smtClean="0">
                        <a:solidFill>
                          <a:srgbClr val="000000"/>
                        </a:solidFill>
                        <a:effectLst/>
                        <a:latin typeface="微軟正黑體" panose="020B0604030504040204" pitchFamily="34" charset="-120"/>
                        <a:ea typeface="微軟正黑體" panose="020B0604030504040204" pitchFamily="34" charset="-120"/>
                      </a:rPr>
                      <a:t>Meet Taipei</a:t>
                    </a:r>
                    <a:r>
                      <a:rPr lang="en-US" altLang="zh-TW" sz="1200" dirty="0" smtClean="0">
                        <a:latin typeface="微軟正黑體" panose="020B0604030504040204" pitchFamily="34" charset="-120"/>
                        <a:ea typeface="微軟正黑體" panose="020B0604030504040204" pitchFamily="34" charset="-120"/>
                      </a:rPr>
                      <a:t> </a:t>
                    </a:r>
                    <a:endParaRPr lang="zh-TW" altLang="en-US" sz="1200" dirty="0">
                      <a:latin typeface="微軟正黑體" panose="020B0604030504040204" pitchFamily="34" charset="-120"/>
                      <a:ea typeface="微軟正黑體" panose="020B0604030504040204" pitchFamily="34" charset="-120"/>
                    </a:endParaRPr>
                  </a:p>
                </p:txBody>
              </p:sp>
              <p:cxnSp>
                <p:nvCxnSpPr>
                  <p:cNvPr id="587" name="直線接點 586"/>
                  <p:cNvCxnSpPr/>
                  <p:nvPr/>
                </p:nvCxnSpPr>
                <p:spPr>
                  <a:xfrm>
                    <a:off x="7781489" y="3319200"/>
                    <a:ext cx="20023" cy="1902207"/>
                  </a:xfrm>
                  <a:prstGeom prst="line">
                    <a:avLst/>
                  </a:prstGeom>
                  <a:ln w="15875">
                    <a:solidFill>
                      <a:schemeClr val="accent4">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557" name="群組 556"/>
                <p:cNvGrpSpPr/>
                <p:nvPr/>
              </p:nvGrpSpPr>
              <p:grpSpPr>
                <a:xfrm>
                  <a:off x="1294582" y="3294639"/>
                  <a:ext cx="771486" cy="2840123"/>
                  <a:chOff x="1294582" y="3294639"/>
                  <a:chExt cx="771486" cy="2840123"/>
                </a:xfrm>
              </p:grpSpPr>
              <p:cxnSp>
                <p:nvCxnSpPr>
                  <p:cNvPr id="584" name="直線接點 583"/>
                  <p:cNvCxnSpPr/>
                  <p:nvPr/>
                </p:nvCxnSpPr>
                <p:spPr>
                  <a:xfrm>
                    <a:off x="1664496" y="3294639"/>
                    <a:ext cx="20023" cy="2448000"/>
                  </a:xfrm>
                  <a:prstGeom prst="line">
                    <a:avLst/>
                  </a:prstGeom>
                  <a:ln w="15875">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585" name="矩形 584"/>
                  <p:cNvSpPr/>
                  <p:nvPr/>
                </p:nvSpPr>
                <p:spPr>
                  <a:xfrm>
                    <a:off x="1294582" y="5673097"/>
                    <a:ext cx="771486" cy="461665"/>
                  </a:xfrm>
                  <a:prstGeom prst="rect">
                    <a:avLst/>
                  </a:prstGeom>
                  <a:ln w="25400">
                    <a:solidFill>
                      <a:srgbClr val="0070C0"/>
                    </a:solidFill>
                  </a:ln>
                </p:spPr>
                <p:style>
                  <a:lnRef idx="2">
                    <a:schemeClr val="accent4"/>
                  </a:lnRef>
                  <a:fillRef idx="1">
                    <a:schemeClr val="lt1"/>
                  </a:fillRef>
                  <a:effectRef idx="0">
                    <a:schemeClr val="accent4"/>
                  </a:effectRef>
                  <a:fontRef idx="minor">
                    <a:schemeClr val="dk1"/>
                  </a:fontRef>
                </p:style>
                <p:txBody>
                  <a:bodyPr wrap="square">
                    <a:spAutoFit/>
                  </a:bodyPr>
                  <a:lstStyle/>
                  <a:p>
                    <a:r>
                      <a:rPr lang="en-US" altLang="zh-TW" sz="1200" b="0" i="0" u="none" strike="noStrike" dirty="0" smtClean="0">
                        <a:solidFill>
                          <a:srgbClr val="000000"/>
                        </a:solidFill>
                        <a:effectLst/>
                        <a:latin typeface="微軟正黑體" panose="020B0604030504040204" pitchFamily="34" charset="-120"/>
                        <a:ea typeface="微軟正黑體" panose="020B0604030504040204" pitchFamily="34" charset="-120"/>
                      </a:rPr>
                      <a:t>*2/27</a:t>
                    </a:r>
                    <a:r>
                      <a:rPr lang="zh-TW" altLang="en-US" sz="1200" b="0" i="0" u="none" strike="noStrike" dirty="0" smtClean="0">
                        <a:solidFill>
                          <a:srgbClr val="000000"/>
                        </a:solidFill>
                        <a:effectLst/>
                        <a:latin typeface="微軟正黑體" panose="020B0604030504040204" pitchFamily="34" charset="-120"/>
                        <a:ea typeface="微軟正黑體" panose="020B0604030504040204" pitchFamily="34" charset="-120"/>
                      </a:rPr>
                      <a:t>第一次</a:t>
                    </a:r>
                    <a:r>
                      <a:rPr lang="en-US" altLang="zh-TW" sz="1200" b="0" i="0" u="none" strike="noStrike" dirty="0" smtClean="0">
                        <a:solidFill>
                          <a:srgbClr val="000000"/>
                        </a:solidFill>
                        <a:effectLst/>
                        <a:latin typeface="微軟正黑體" panose="020B0604030504040204" pitchFamily="34" charset="-120"/>
                        <a:ea typeface="微軟正黑體" panose="020B0604030504040204" pitchFamily="34" charset="-120"/>
                      </a:rPr>
                      <a:t>SIG</a:t>
                    </a:r>
                    <a:endParaRPr lang="zh-TW" altLang="en-US" sz="1200" dirty="0">
                      <a:latin typeface="微軟正黑體" panose="020B0604030504040204" pitchFamily="34" charset="-120"/>
                      <a:ea typeface="微軟正黑體" panose="020B0604030504040204" pitchFamily="34" charset="-120"/>
                    </a:endParaRPr>
                  </a:p>
                </p:txBody>
              </p:sp>
            </p:grpSp>
            <p:grpSp>
              <p:nvGrpSpPr>
                <p:cNvPr id="558" name="群組 557"/>
                <p:cNvGrpSpPr/>
                <p:nvPr/>
              </p:nvGrpSpPr>
              <p:grpSpPr>
                <a:xfrm>
                  <a:off x="4748372" y="3314699"/>
                  <a:ext cx="1131099" cy="3005739"/>
                  <a:chOff x="4748372" y="3314699"/>
                  <a:chExt cx="1131099" cy="3005739"/>
                </a:xfrm>
              </p:grpSpPr>
              <p:cxnSp>
                <p:nvCxnSpPr>
                  <p:cNvPr id="582" name="直線接點 581"/>
                  <p:cNvCxnSpPr/>
                  <p:nvPr/>
                </p:nvCxnSpPr>
                <p:spPr>
                  <a:xfrm>
                    <a:off x="5283997" y="3314699"/>
                    <a:ext cx="20023" cy="2448000"/>
                  </a:xfrm>
                  <a:prstGeom prst="line">
                    <a:avLst/>
                  </a:prstGeom>
                  <a:ln w="15875">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583" name="矩形 582"/>
                  <p:cNvSpPr/>
                  <p:nvPr/>
                </p:nvSpPr>
                <p:spPr>
                  <a:xfrm>
                    <a:off x="4748372" y="5674107"/>
                    <a:ext cx="1131099" cy="646331"/>
                  </a:xfrm>
                  <a:prstGeom prst="rect">
                    <a:avLst/>
                  </a:prstGeom>
                  <a:ln w="25400">
                    <a:solidFill>
                      <a:srgbClr val="0070C0"/>
                    </a:solidFill>
                  </a:ln>
                </p:spPr>
                <p:style>
                  <a:lnRef idx="2">
                    <a:schemeClr val="accent4"/>
                  </a:lnRef>
                  <a:fillRef idx="1">
                    <a:schemeClr val="lt1"/>
                  </a:fillRef>
                  <a:effectRef idx="0">
                    <a:schemeClr val="accent4"/>
                  </a:effectRef>
                  <a:fontRef idx="minor">
                    <a:schemeClr val="dk1"/>
                  </a:fontRef>
                </p:style>
                <p:txBody>
                  <a:bodyPr wrap="square">
                    <a:spAutoFit/>
                  </a:bodyPr>
                  <a:lstStyle/>
                  <a:p>
                    <a:r>
                      <a:rPr lang="zh-TW" altLang="en-US" sz="1200" b="0" i="0" u="none" strike="noStrike" dirty="0" smtClean="0">
                        <a:solidFill>
                          <a:srgbClr val="000000"/>
                        </a:solidFill>
                        <a:effectLst/>
                        <a:latin typeface="微軟正黑體" panose="020B0604030504040204" pitchFamily="34" charset="-120"/>
                        <a:ea typeface="微軟正黑體" panose="020B0604030504040204" pitchFamily="34" charset="-120"/>
                      </a:rPr>
                      <a:t>*</a:t>
                    </a:r>
                    <a:r>
                      <a:rPr lang="en-US" altLang="zh-TW" sz="1200" b="0" i="0" u="none" strike="noStrike" dirty="0" smtClean="0">
                        <a:solidFill>
                          <a:srgbClr val="000000"/>
                        </a:solidFill>
                        <a:effectLst/>
                        <a:latin typeface="微軟正黑體" panose="020B0604030504040204" pitchFamily="34" charset="-120"/>
                        <a:ea typeface="微軟正黑體" panose="020B0604030504040204" pitchFamily="34" charset="-120"/>
                      </a:rPr>
                      <a:t>7/30</a:t>
                    </a:r>
                    <a:r>
                      <a:rPr lang="zh-TW" altLang="en-US" sz="1200" b="0" i="0" u="none" strike="noStrike" dirty="0" smtClean="0">
                        <a:solidFill>
                          <a:srgbClr val="000000"/>
                        </a:solidFill>
                        <a:effectLst/>
                        <a:latin typeface="微軟正黑體" panose="020B0604030504040204" pitchFamily="34" charset="-120"/>
                        <a:ea typeface="微軟正黑體" panose="020B0604030504040204" pitchFamily="34" charset="-120"/>
                      </a:rPr>
                      <a:t>第三次季會、第三次</a:t>
                    </a:r>
                    <a:r>
                      <a:rPr lang="en-US" altLang="zh-TW" sz="1200" b="0" i="0" u="none" strike="noStrike" dirty="0" smtClean="0">
                        <a:solidFill>
                          <a:srgbClr val="000000"/>
                        </a:solidFill>
                        <a:effectLst/>
                        <a:latin typeface="微軟正黑體" panose="020B0604030504040204" pitchFamily="34" charset="-120"/>
                        <a:ea typeface="微軟正黑體" panose="020B0604030504040204" pitchFamily="34" charset="-120"/>
                      </a:rPr>
                      <a:t>SIG</a:t>
                    </a:r>
                    <a:endParaRPr lang="zh-TW" altLang="en-US" sz="1200" dirty="0">
                      <a:latin typeface="微軟正黑體" panose="020B0604030504040204" pitchFamily="34" charset="-120"/>
                      <a:ea typeface="微軟正黑體" panose="020B0604030504040204" pitchFamily="34" charset="-120"/>
                    </a:endParaRPr>
                  </a:p>
                </p:txBody>
              </p:sp>
            </p:grpSp>
            <p:grpSp>
              <p:nvGrpSpPr>
                <p:cNvPr id="559" name="群組 558"/>
                <p:cNvGrpSpPr/>
                <p:nvPr/>
              </p:nvGrpSpPr>
              <p:grpSpPr>
                <a:xfrm>
                  <a:off x="4349683" y="3319369"/>
                  <a:ext cx="998293" cy="1282761"/>
                  <a:chOff x="4349683" y="3319369"/>
                  <a:chExt cx="998293" cy="1282761"/>
                </a:xfrm>
              </p:grpSpPr>
              <p:cxnSp>
                <p:nvCxnSpPr>
                  <p:cNvPr id="580" name="直線接點 579"/>
                  <p:cNvCxnSpPr/>
                  <p:nvPr/>
                </p:nvCxnSpPr>
                <p:spPr>
                  <a:xfrm>
                    <a:off x="4822197" y="3319369"/>
                    <a:ext cx="5661" cy="769121"/>
                  </a:xfrm>
                  <a:prstGeom prst="line">
                    <a:avLst/>
                  </a:prstGeom>
                  <a:ln w="158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81" name="矩形 580"/>
                  <p:cNvSpPr/>
                  <p:nvPr/>
                </p:nvSpPr>
                <p:spPr>
                  <a:xfrm>
                    <a:off x="4349683" y="3955799"/>
                    <a:ext cx="998293" cy="646331"/>
                  </a:xfrm>
                  <a:prstGeom prst="rect">
                    <a:avLst/>
                  </a:prstGeom>
                  <a:ln w="254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zh-TW" altLang="en-US" sz="1200" b="0" i="0" u="none" strike="noStrike" smtClean="0">
                        <a:solidFill>
                          <a:srgbClr val="000000"/>
                        </a:solidFill>
                        <a:effectLst/>
                        <a:latin typeface="微軟正黑體" panose="020B0604030504040204" pitchFamily="34" charset="-120"/>
                        <a:ea typeface="微軟正黑體" panose="020B0604030504040204" pitchFamily="34" charset="-120"/>
                      </a:rPr>
                      <a:t>*</a:t>
                    </a:r>
                    <a:r>
                      <a:rPr lang="en-US" altLang="zh-TW" sz="1200" b="0" i="0" u="none" strike="noStrike" smtClean="0">
                        <a:solidFill>
                          <a:srgbClr val="000000"/>
                        </a:solidFill>
                        <a:effectLst/>
                        <a:latin typeface="微軟正黑體" panose="020B0604030504040204" pitchFamily="34" charset="-120"/>
                        <a:ea typeface="微軟正黑體" panose="020B0604030504040204" pitchFamily="34" charset="-120"/>
                      </a:rPr>
                      <a:t>7/26~7/28</a:t>
                    </a:r>
                    <a:r>
                      <a:rPr lang="zh-TW" altLang="en-US" sz="1200" b="0" i="0" u="none" strike="noStrike" smtClean="0">
                        <a:solidFill>
                          <a:srgbClr val="000000"/>
                        </a:solidFill>
                        <a:effectLst/>
                        <a:latin typeface="微軟正黑體" panose="020B0604030504040204" pitchFamily="34" charset="-120"/>
                        <a:ea typeface="微軟正黑體" panose="020B0604030504040204" pitchFamily="34" charset="-120"/>
                      </a:rPr>
                      <a:t>越南形象展</a:t>
                    </a:r>
                    <a:endParaRPr lang="zh-TW" altLang="en-US" sz="1200" b="0" i="0" u="none" strike="noStrike" dirty="0" smtClean="0">
                      <a:solidFill>
                        <a:srgbClr val="000000"/>
                      </a:solidFill>
                      <a:effectLst/>
                      <a:latin typeface="微軟正黑體" panose="020B0604030504040204" pitchFamily="34" charset="-120"/>
                      <a:ea typeface="微軟正黑體" panose="020B0604030504040204" pitchFamily="34" charset="-120"/>
                    </a:endParaRPr>
                  </a:p>
                </p:txBody>
              </p:sp>
            </p:grpSp>
            <p:grpSp>
              <p:nvGrpSpPr>
                <p:cNvPr id="560" name="群組 559"/>
                <p:cNvGrpSpPr/>
                <p:nvPr/>
              </p:nvGrpSpPr>
              <p:grpSpPr>
                <a:xfrm>
                  <a:off x="95474" y="3940227"/>
                  <a:ext cx="1074851" cy="2555876"/>
                  <a:chOff x="95474" y="3940227"/>
                  <a:chExt cx="1074851" cy="2555876"/>
                </a:xfrm>
              </p:grpSpPr>
              <p:sp>
                <p:nvSpPr>
                  <p:cNvPr id="561" name="矩形 560"/>
                  <p:cNvSpPr/>
                  <p:nvPr/>
                </p:nvSpPr>
                <p:spPr>
                  <a:xfrm>
                    <a:off x="95474" y="3940227"/>
                    <a:ext cx="1074851" cy="2555876"/>
                  </a:xfrm>
                  <a:prstGeom prst="rect">
                    <a:avLst/>
                  </a:prstGeom>
                  <a:ln w="25400"/>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grpSp>
                <p:nvGrpSpPr>
                  <p:cNvPr id="562" name="群組 561"/>
                  <p:cNvGrpSpPr/>
                  <p:nvPr/>
                </p:nvGrpSpPr>
                <p:grpSpPr>
                  <a:xfrm>
                    <a:off x="162460" y="4064704"/>
                    <a:ext cx="863727" cy="276999"/>
                    <a:chOff x="162460" y="4064704"/>
                    <a:chExt cx="863727" cy="276999"/>
                  </a:xfrm>
                </p:grpSpPr>
                <p:sp>
                  <p:nvSpPr>
                    <p:cNvPr id="578" name="矩形 577"/>
                    <p:cNvSpPr/>
                    <p:nvPr/>
                  </p:nvSpPr>
                  <p:spPr>
                    <a:xfrm>
                      <a:off x="162460" y="4136052"/>
                      <a:ext cx="223036" cy="134305"/>
                    </a:xfrm>
                    <a:prstGeom prst="rect">
                      <a:avLst/>
                    </a:prstGeom>
                    <a:solidFill>
                      <a:srgbClr val="C00000"/>
                    </a:solidFill>
                    <a:ln w="25400"/>
                  </p:spPr>
                  <p:style>
                    <a:lnRef idx="2">
                      <a:schemeClr val="accent2"/>
                    </a:lnRef>
                    <a:fillRef idx="1">
                      <a:schemeClr val="lt1"/>
                    </a:fillRef>
                    <a:effectRef idx="0">
                      <a:schemeClr val="accent2"/>
                    </a:effectRef>
                    <a:fontRef idx="minor">
                      <a:schemeClr val="dk1"/>
                    </a:fontRef>
                  </p:style>
                  <p:txBody>
                    <a:bodyPr wrap="square">
                      <a:spAutoFit/>
                    </a:bodyPr>
                    <a:lstStyle/>
                    <a:p>
                      <a:endParaRPr lang="zh-TW" altLang="en-US" sz="1200" dirty="0">
                        <a:latin typeface="微軟正黑體" panose="020B0604030504040204" pitchFamily="34" charset="-120"/>
                        <a:ea typeface="微軟正黑體" panose="020B0604030504040204" pitchFamily="34" charset="-120"/>
                      </a:endParaRPr>
                    </a:p>
                  </p:txBody>
                </p:sp>
                <p:sp>
                  <p:nvSpPr>
                    <p:cNvPr id="579" name="文字方塊 578"/>
                    <p:cNvSpPr txBox="1"/>
                    <p:nvPr/>
                  </p:nvSpPr>
                  <p:spPr>
                    <a:xfrm>
                      <a:off x="379856" y="4064704"/>
                      <a:ext cx="646331" cy="276999"/>
                    </a:xfrm>
                    <a:prstGeom prst="rect">
                      <a:avLst/>
                    </a:prstGeom>
                    <a:noFill/>
                  </p:spPr>
                  <p:txBody>
                    <a:bodyPr wrap="none" rtlCol="0">
                      <a:spAutoFit/>
                    </a:bodyPr>
                    <a:lstStyle/>
                    <a:p>
                      <a:r>
                        <a:rPr lang="zh-TW" altLang="en-US" sz="1200" dirty="0" smtClean="0">
                          <a:latin typeface="微軟正黑體" panose="020B0604030504040204" pitchFamily="34" charset="-120"/>
                          <a:ea typeface="微軟正黑體" panose="020B0604030504040204" pitchFamily="34" charset="-120"/>
                        </a:rPr>
                        <a:t>指委會</a:t>
                      </a:r>
                      <a:endParaRPr lang="zh-TW" altLang="en-US" sz="1200" dirty="0">
                        <a:latin typeface="微軟正黑體" panose="020B0604030504040204" pitchFamily="34" charset="-120"/>
                        <a:ea typeface="微軟正黑體" panose="020B0604030504040204" pitchFamily="34" charset="-120"/>
                      </a:endParaRPr>
                    </a:p>
                  </p:txBody>
                </p:sp>
              </p:grpSp>
              <p:grpSp>
                <p:nvGrpSpPr>
                  <p:cNvPr id="563" name="群組 562"/>
                  <p:cNvGrpSpPr/>
                  <p:nvPr/>
                </p:nvGrpSpPr>
                <p:grpSpPr>
                  <a:xfrm>
                    <a:off x="162460" y="4390925"/>
                    <a:ext cx="863727" cy="276999"/>
                    <a:chOff x="162460" y="4390925"/>
                    <a:chExt cx="863727" cy="276999"/>
                  </a:xfrm>
                </p:grpSpPr>
                <p:sp>
                  <p:nvSpPr>
                    <p:cNvPr id="576" name="矩形 575"/>
                    <p:cNvSpPr/>
                    <p:nvPr/>
                  </p:nvSpPr>
                  <p:spPr>
                    <a:xfrm>
                      <a:off x="162460" y="4462273"/>
                      <a:ext cx="223036" cy="134305"/>
                    </a:xfrm>
                    <a:prstGeom prst="rect">
                      <a:avLst/>
                    </a:prstGeom>
                    <a:solidFill>
                      <a:schemeClr val="accent6">
                        <a:lumMod val="60000"/>
                        <a:lumOff val="40000"/>
                      </a:schemeClr>
                    </a:solidFill>
                    <a:ln w="25400">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endParaRPr lang="zh-TW" altLang="en-US" sz="1200" dirty="0">
                        <a:latin typeface="微軟正黑體" panose="020B0604030504040204" pitchFamily="34" charset="-120"/>
                        <a:ea typeface="微軟正黑體" panose="020B0604030504040204" pitchFamily="34" charset="-120"/>
                      </a:endParaRPr>
                    </a:p>
                  </p:txBody>
                </p:sp>
                <p:sp>
                  <p:nvSpPr>
                    <p:cNvPr id="577" name="文字方塊 576"/>
                    <p:cNvSpPr txBox="1"/>
                    <p:nvPr/>
                  </p:nvSpPr>
                  <p:spPr>
                    <a:xfrm>
                      <a:off x="379856" y="4390925"/>
                      <a:ext cx="646331" cy="276999"/>
                    </a:xfrm>
                    <a:prstGeom prst="rect">
                      <a:avLst/>
                    </a:prstGeom>
                    <a:noFill/>
                  </p:spPr>
                  <p:txBody>
                    <a:bodyPr wrap="none" rtlCol="0">
                      <a:spAutoFit/>
                    </a:bodyPr>
                    <a:lstStyle/>
                    <a:p>
                      <a:r>
                        <a:rPr lang="zh-TW" altLang="en-US" sz="1200" dirty="0" smtClean="0">
                          <a:latin typeface="微軟正黑體" panose="020B0604030504040204" pitchFamily="34" charset="-120"/>
                          <a:ea typeface="微軟正黑體" panose="020B0604030504040204" pitchFamily="34" charset="-120"/>
                        </a:rPr>
                        <a:t>民</a:t>
                      </a:r>
                      <a:r>
                        <a:rPr lang="zh-TW" altLang="en-US" sz="1200" dirty="0">
                          <a:latin typeface="微軟正黑體" panose="020B0604030504040204" pitchFamily="34" charset="-120"/>
                          <a:ea typeface="微軟正黑體" panose="020B0604030504040204" pitchFamily="34" charset="-120"/>
                        </a:rPr>
                        <a:t>諮</a:t>
                      </a:r>
                      <a:r>
                        <a:rPr lang="zh-TW" altLang="en-US" sz="1200" dirty="0" smtClean="0">
                          <a:latin typeface="微軟正黑體" panose="020B0604030504040204" pitchFamily="34" charset="-120"/>
                          <a:ea typeface="微軟正黑體" panose="020B0604030504040204" pitchFamily="34" charset="-120"/>
                        </a:rPr>
                        <a:t>會</a:t>
                      </a:r>
                      <a:endParaRPr lang="zh-TW" altLang="en-US" sz="1200" dirty="0">
                        <a:latin typeface="微軟正黑體" panose="020B0604030504040204" pitchFamily="34" charset="-120"/>
                        <a:ea typeface="微軟正黑體" panose="020B0604030504040204" pitchFamily="34" charset="-120"/>
                      </a:endParaRPr>
                    </a:p>
                  </p:txBody>
                </p:sp>
              </p:grpSp>
              <p:grpSp>
                <p:nvGrpSpPr>
                  <p:cNvPr id="564" name="群組 563"/>
                  <p:cNvGrpSpPr/>
                  <p:nvPr/>
                </p:nvGrpSpPr>
                <p:grpSpPr>
                  <a:xfrm>
                    <a:off x="162460" y="4676493"/>
                    <a:ext cx="863727" cy="276999"/>
                    <a:chOff x="162460" y="4676493"/>
                    <a:chExt cx="863727" cy="276999"/>
                  </a:xfrm>
                </p:grpSpPr>
                <p:sp>
                  <p:nvSpPr>
                    <p:cNvPr id="574" name="矩形 573"/>
                    <p:cNvSpPr/>
                    <p:nvPr/>
                  </p:nvSpPr>
                  <p:spPr>
                    <a:xfrm>
                      <a:off x="162460" y="4747841"/>
                      <a:ext cx="223036" cy="134305"/>
                    </a:xfrm>
                    <a:prstGeom prst="rect">
                      <a:avLst/>
                    </a:prstGeom>
                    <a:solidFill>
                      <a:schemeClr val="accent5">
                        <a:lumMod val="60000"/>
                        <a:lumOff val="40000"/>
                      </a:schemeClr>
                    </a:solidFill>
                    <a:ln w="25400">
                      <a:solidFill>
                        <a:schemeClr val="accent5">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endParaRPr lang="zh-TW" altLang="en-US" sz="1200" dirty="0">
                        <a:latin typeface="微軟正黑體" panose="020B0604030504040204" pitchFamily="34" charset="-120"/>
                        <a:ea typeface="微軟正黑體" panose="020B0604030504040204" pitchFamily="34" charset="-120"/>
                      </a:endParaRPr>
                    </a:p>
                  </p:txBody>
                </p:sp>
                <p:sp>
                  <p:nvSpPr>
                    <p:cNvPr id="575" name="文字方塊 574"/>
                    <p:cNvSpPr txBox="1"/>
                    <p:nvPr/>
                  </p:nvSpPr>
                  <p:spPr>
                    <a:xfrm>
                      <a:off x="379856" y="4676493"/>
                      <a:ext cx="646331" cy="276999"/>
                    </a:xfrm>
                    <a:prstGeom prst="rect">
                      <a:avLst/>
                    </a:prstGeom>
                    <a:noFill/>
                  </p:spPr>
                  <p:txBody>
                    <a:bodyPr wrap="none" rtlCol="0">
                      <a:spAutoFit/>
                    </a:bodyPr>
                    <a:lstStyle/>
                    <a:p>
                      <a:r>
                        <a:rPr lang="zh-TW" altLang="en-US" sz="1200" dirty="0" smtClean="0">
                          <a:latin typeface="微軟正黑體" panose="020B0604030504040204" pitchFamily="34" charset="-120"/>
                          <a:ea typeface="微軟正黑體" panose="020B0604030504040204" pitchFamily="34" charset="-120"/>
                        </a:rPr>
                        <a:t>聯</a:t>
                      </a:r>
                      <a:r>
                        <a:rPr lang="zh-TW" altLang="en-US" sz="1200" dirty="0">
                          <a:latin typeface="微軟正黑體" panose="020B0604030504040204" pitchFamily="34" charset="-120"/>
                          <a:ea typeface="微軟正黑體" panose="020B0604030504040204" pitchFamily="34" charset="-120"/>
                        </a:rPr>
                        <a:t>席</a:t>
                      </a:r>
                      <a:r>
                        <a:rPr lang="zh-TW" altLang="en-US" sz="1200" dirty="0" smtClean="0">
                          <a:latin typeface="微軟正黑體" panose="020B0604030504040204" pitchFamily="34" charset="-120"/>
                          <a:ea typeface="微軟正黑體" panose="020B0604030504040204" pitchFamily="34" charset="-120"/>
                        </a:rPr>
                        <a:t>會</a:t>
                      </a:r>
                      <a:endParaRPr lang="zh-TW" altLang="en-US" sz="1200" dirty="0">
                        <a:latin typeface="微軟正黑體" panose="020B0604030504040204" pitchFamily="34" charset="-120"/>
                        <a:ea typeface="微軟正黑體" panose="020B0604030504040204" pitchFamily="34" charset="-120"/>
                      </a:endParaRPr>
                    </a:p>
                  </p:txBody>
                </p:sp>
              </p:grpSp>
              <p:grpSp>
                <p:nvGrpSpPr>
                  <p:cNvPr id="565" name="群組 564"/>
                  <p:cNvGrpSpPr/>
                  <p:nvPr/>
                </p:nvGrpSpPr>
                <p:grpSpPr>
                  <a:xfrm>
                    <a:off x="158649" y="4997532"/>
                    <a:ext cx="1011676" cy="461665"/>
                    <a:chOff x="158649" y="4997532"/>
                    <a:chExt cx="1011676" cy="461665"/>
                  </a:xfrm>
                </p:grpSpPr>
                <p:sp>
                  <p:nvSpPr>
                    <p:cNvPr id="572" name="矩形 571"/>
                    <p:cNvSpPr/>
                    <p:nvPr/>
                  </p:nvSpPr>
                  <p:spPr>
                    <a:xfrm>
                      <a:off x="158649" y="5068880"/>
                      <a:ext cx="223036" cy="134305"/>
                    </a:xfrm>
                    <a:prstGeom prst="rect">
                      <a:avLst/>
                    </a:prstGeom>
                    <a:solidFill>
                      <a:schemeClr val="accent3">
                        <a:lumMod val="75000"/>
                      </a:schemeClr>
                    </a:solidFill>
                    <a:ln w="25400">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endParaRPr lang="zh-TW" altLang="en-US" sz="1200" dirty="0">
                        <a:latin typeface="微軟正黑體" panose="020B0604030504040204" pitchFamily="34" charset="-120"/>
                        <a:ea typeface="微軟正黑體" panose="020B0604030504040204" pitchFamily="34" charset="-120"/>
                      </a:endParaRPr>
                    </a:p>
                  </p:txBody>
                </p:sp>
                <p:sp>
                  <p:nvSpPr>
                    <p:cNvPr id="573" name="文字方塊 572"/>
                    <p:cNvSpPr txBox="1"/>
                    <p:nvPr/>
                  </p:nvSpPr>
                  <p:spPr>
                    <a:xfrm>
                      <a:off x="376045" y="4997532"/>
                      <a:ext cx="794280" cy="461665"/>
                    </a:xfrm>
                    <a:prstGeom prst="rect">
                      <a:avLst/>
                    </a:prstGeom>
                    <a:noFill/>
                  </p:spPr>
                  <p:txBody>
                    <a:bodyPr wrap="square" rtlCol="0">
                      <a:spAutoFit/>
                    </a:bodyPr>
                    <a:lstStyle/>
                    <a:p>
                      <a:r>
                        <a:rPr lang="zh-TW" altLang="en-US" sz="1200" dirty="0" smtClean="0">
                          <a:latin typeface="微軟正黑體" panose="020B0604030504040204" pitchFamily="34" charset="-120"/>
                          <a:ea typeface="微軟正黑體" panose="020B0604030504040204" pitchFamily="34" charset="-120"/>
                        </a:rPr>
                        <a:t>國際鏈結與新南向</a:t>
                      </a:r>
                      <a:endParaRPr lang="zh-TW" altLang="en-US" sz="1200" dirty="0">
                        <a:latin typeface="微軟正黑體" panose="020B0604030504040204" pitchFamily="34" charset="-120"/>
                        <a:ea typeface="微軟正黑體" panose="020B0604030504040204" pitchFamily="34" charset="-120"/>
                      </a:endParaRPr>
                    </a:p>
                  </p:txBody>
                </p:sp>
              </p:grpSp>
              <p:grpSp>
                <p:nvGrpSpPr>
                  <p:cNvPr id="566" name="群組 565"/>
                  <p:cNvGrpSpPr/>
                  <p:nvPr/>
                </p:nvGrpSpPr>
                <p:grpSpPr>
                  <a:xfrm>
                    <a:off x="152254" y="5438663"/>
                    <a:ext cx="1018070" cy="461665"/>
                    <a:chOff x="152254" y="5438663"/>
                    <a:chExt cx="1018070" cy="461665"/>
                  </a:xfrm>
                </p:grpSpPr>
                <p:sp>
                  <p:nvSpPr>
                    <p:cNvPr id="570" name="矩形 569"/>
                    <p:cNvSpPr/>
                    <p:nvPr/>
                  </p:nvSpPr>
                  <p:spPr>
                    <a:xfrm>
                      <a:off x="152254" y="5510011"/>
                      <a:ext cx="223036" cy="134305"/>
                    </a:xfrm>
                    <a:prstGeom prst="rect">
                      <a:avLst/>
                    </a:prstGeom>
                    <a:solidFill>
                      <a:schemeClr val="accent4">
                        <a:lumMod val="40000"/>
                        <a:lumOff val="60000"/>
                      </a:schemeClr>
                    </a:solidFill>
                    <a:ln w="25400">
                      <a:solidFill>
                        <a:schemeClr val="accent4">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endParaRPr lang="zh-TW" altLang="en-US" sz="1200" dirty="0">
                        <a:latin typeface="微軟正黑體" panose="020B0604030504040204" pitchFamily="34" charset="-120"/>
                        <a:ea typeface="微軟正黑體" panose="020B0604030504040204" pitchFamily="34" charset="-120"/>
                      </a:endParaRPr>
                    </a:p>
                  </p:txBody>
                </p:sp>
                <p:sp>
                  <p:nvSpPr>
                    <p:cNvPr id="571" name="文字方塊 570"/>
                    <p:cNvSpPr txBox="1"/>
                    <p:nvPr/>
                  </p:nvSpPr>
                  <p:spPr>
                    <a:xfrm>
                      <a:off x="369649" y="5438663"/>
                      <a:ext cx="800675" cy="461665"/>
                    </a:xfrm>
                    <a:prstGeom prst="rect">
                      <a:avLst/>
                    </a:prstGeom>
                    <a:noFill/>
                  </p:spPr>
                  <p:txBody>
                    <a:bodyPr wrap="square" rtlCol="0">
                      <a:spAutoFit/>
                    </a:bodyPr>
                    <a:lstStyle/>
                    <a:p>
                      <a:r>
                        <a:rPr lang="zh-TW" altLang="en-US" sz="1200" dirty="0" smtClean="0">
                          <a:latin typeface="微軟正黑體" panose="020B0604030504040204" pitchFamily="34" charset="-120"/>
                          <a:ea typeface="微軟正黑體" panose="020B0604030504040204" pitchFamily="34" charset="-120"/>
                        </a:rPr>
                        <a:t>創新創業活動</a:t>
                      </a:r>
                      <a:endParaRPr lang="zh-TW" altLang="en-US" sz="1200" dirty="0">
                        <a:latin typeface="微軟正黑體" panose="020B0604030504040204" pitchFamily="34" charset="-120"/>
                        <a:ea typeface="微軟正黑體" panose="020B0604030504040204" pitchFamily="34" charset="-120"/>
                      </a:endParaRPr>
                    </a:p>
                  </p:txBody>
                </p:sp>
              </p:grpSp>
              <p:grpSp>
                <p:nvGrpSpPr>
                  <p:cNvPr id="567" name="群組 566"/>
                  <p:cNvGrpSpPr/>
                  <p:nvPr/>
                </p:nvGrpSpPr>
                <p:grpSpPr>
                  <a:xfrm>
                    <a:off x="161706" y="5889363"/>
                    <a:ext cx="983559" cy="461665"/>
                    <a:chOff x="161706" y="5889363"/>
                    <a:chExt cx="983559" cy="461665"/>
                  </a:xfrm>
                </p:grpSpPr>
                <p:sp>
                  <p:nvSpPr>
                    <p:cNvPr id="568" name="矩形 567"/>
                    <p:cNvSpPr/>
                    <p:nvPr/>
                  </p:nvSpPr>
                  <p:spPr>
                    <a:xfrm>
                      <a:off x="161706" y="5960711"/>
                      <a:ext cx="223036" cy="134305"/>
                    </a:xfrm>
                    <a:prstGeom prst="rect">
                      <a:avLst/>
                    </a:prstGeom>
                    <a:solidFill>
                      <a:srgbClr val="0070C0"/>
                    </a:solidFill>
                    <a:ln w="25400">
                      <a:solidFill>
                        <a:srgbClr val="0070C0"/>
                      </a:solidFill>
                    </a:ln>
                  </p:spPr>
                  <p:style>
                    <a:lnRef idx="2">
                      <a:schemeClr val="accent2"/>
                    </a:lnRef>
                    <a:fillRef idx="1">
                      <a:schemeClr val="lt1"/>
                    </a:fillRef>
                    <a:effectRef idx="0">
                      <a:schemeClr val="accent2"/>
                    </a:effectRef>
                    <a:fontRef idx="minor">
                      <a:schemeClr val="dk1"/>
                    </a:fontRef>
                  </p:style>
                  <p:txBody>
                    <a:bodyPr wrap="square">
                      <a:spAutoFit/>
                    </a:bodyPr>
                    <a:lstStyle/>
                    <a:p>
                      <a:endParaRPr lang="zh-TW" altLang="en-US" sz="1200" dirty="0">
                        <a:latin typeface="微軟正黑體" panose="020B0604030504040204" pitchFamily="34" charset="-120"/>
                        <a:ea typeface="微軟正黑體" panose="020B0604030504040204" pitchFamily="34" charset="-120"/>
                      </a:endParaRPr>
                    </a:p>
                  </p:txBody>
                </p:sp>
                <p:sp>
                  <p:nvSpPr>
                    <p:cNvPr id="569" name="文字方塊 568"/>
                    <p:cNvSpPr txBox="1"/>
                    <p:nvPr/>
                  </p:nvSpPr>
                  <p:spPr>
                    <a:xfrm>
                      <a:off x="379102" y="5889363"/>
                      <a:ext cx="766163" cy="461665"/>
                    </a:xfrm>
                    <a:prstGeom prst="rect">
                      <a:avLst/>
                    </a:prstGeom>
                    <a:noFill/>
                  </p:spPr>
                  <p:txBody>
                    <a:bodyPr wrap="square" rtlCol="0">
                      <a:spAutoFit/>
                    </a:bodyPr>
                    <a:lstStyle/>
                    <a:p>
                      <a:r>
                        <a:rPr lang="zh-TW" altLang="en-US" sz="1200" dirty="0" smtClean="0">
                          <a:latin typeface="微軟正黑體" panose="020B0604030504040204" pitchFamily="34" charset="-120"/>
                          <a:ea typeface="微軟正黑體" panose="020B0604030504040204" pitchFamily="34" charset="-120"/>
                        </a:rPr>
                        <a:t>大聯盟活動</a:t>
                      </a:r>
                      <a:endParaRPr lang="zh-TW" altLang="en-US" sz="1200" dirty="0">
                        <a:latin typeface="微軟正黑體" panose="020B0604030504040204" pitchFamily="34" charset="-120"/>
                        <a:ea typeface="微軟正黑體" panose="020B0604030504040204" pitchFamily="34" charset="-120"/>
                      </a:endParaRPr>
                    </a:p>
                  </p:txBody>
                </p:sp>
              </p:grpSp>
            </p:grpSp>
          </p:grpSp>
          <p:sp>
            <p:nvSpPr>
              <p:cNvPr id="539" name="甜甜圈 538"/>
              <p:cNvSpPr/>
              <p:nvPr/>
            </p:nvSpPr>
            <p:spPr>
              <a:xfrm>
                <a:off x="8740698" y="3219976"/>
                <a:ext cx="136983" cy="136983"/>
              </a:xfrm>
              <a:prstGeom prst="donu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540" name="矩形 539"/>
              <p:cNvSpPr/>
              <p:nvPr/>
            </p:nvSpPr>
            <p:spPr>
              <a:xfrm>
                <a:off x="447675" y="2174082"/>
                <a:ext cx="8239125" cy="588168"/>
              </a:xfrm>
              <a:prstGeom prst="rect">
                <a:avLst/>
              </a:prstGeom>
              <a:ln w="25400">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1200" dirty="0" smtClean="0">
                    <a:latin typeface="微軟正黑體" panose="020B0604030504040204" pitchFamily="34" charset="-120"/>
                    <a:ea typeface="微軟正黑體" panose="020B0604030504040204" pitchFamily="34" charset="-120"/>
                  </a:rPr>
                  <a:t>聯席會：</a:t>
                </a:r>
                <a:r>
                  <a:rPr lang="en-US" altLang="zh-TW" sz="1200" dirty="0" smtClean="0">
                    <a:latin typeface="微軟正黑體" panose="020B0604030504040204" pitchFamily="34" charset="-120"/>
                    <a:ea typeface="微軟正黑體" panose="020B0604030504040204" pitchFamily="34" charset="-120"/>
                  </a:rPr>
                  <a:t>*</a:t>
                </a:r>
                <a:r>
                  <a:rPr lang="zh-TW" altLang="en-US" sz="1200" dirty="0" smtClean="0">
                    <a:latin typeface="微軟正黑體" panose="020B0604030504040204" pitchFamily="34" charset="-120"/>
                    <a:ea typeface="微軟正黑體" panose="020B0604030504040204" pitchFamily="34" charset="-120"/>
                  </a:rPr>
                  <a:t>每月第三周周三召開</a:t>
                </a:r>
                <a:r>
                  <a:rPr lang="en-US" altLang="zh-TW" sz="1200" dirty="0">
                    <a:latin typeface="微軟正黑體" panose="020B0604030504040204" pitchFamily="34" charset="-120"/>
                    <a:ea typeface="微軟正黑體" panose="020B0604030504040204" pitchFamily="34" charset="-120"/>
                  </a:rPr>
                  <a:t/>
                </a:r>
                <a:br>
                  <a:rPr lang="en-US" altLang="zh-TW" sz="1200" dirty="0">
                    <a:latin typeface="微軟正黑體" panose="020B0604030504040204" pitchFamily="34" charset="-120"/>
                    <a:ea typeface="微軟正黑體" panose="020B0604030504040204" pitchFamily="34" charset="-120"/>
                  </a:rPr>
                </a:br>
                <a:r>
                  <a:rPr lang="zh-TW" altLang="en-US" sz="1200" dirty="0" smtClean="0">
                    <a:latin typeface="微軟正黑體" panose="020B0604030504040204" pitchFamily="34" charset="-120"/>
                    <a:ea typeface="微軟正黑體" panose="020B0604030504040204" pitchFamily="34" charset="-120"/>
                  </a:rPr>
                  <a:t>*每月針對五大目標、七大議題進行報告及分享</a:t>
                </a:r>
                <a:r>
                  <a:rPr lang="en-US" altLang="zh-TW" sz="1200" dirty="0" smtClean="0">
                    <a:latin typeface="微軟正黑體" panose="020B0604030504040204" pitchFamily="34" charset="-120"/>
                    <a:ea typeface="微軟正黑體" panose="020B0604030504040204" pitchFamily="34" charset="-120"/>
                  </a:rPr>
                  <a:t>	</a:t>
                </a:r>
                <a:endParaRPr lang="en-US" altLang="zh-TW" sz="1200" dirty="0">
                  <a:latin typeface="微軟正黑體" panose="020B0604030504040204" pitchFamily="34" charset="-120"/>
                  <a:ea typeface="微軟正黑體" panose="020B0604030504040204" pitchFamily="34" charset="-120"/>
                </a:endParaRPr>
              </a:p>
            </p:txBody>
          </p:sp>
        </p:grpSp>
        <p:sp>
          <p:nvSpPr>
            <p:cNvPr id="525" name="矩形 524"/>
            <p:cNvSpPr/>
            <p:nvPr/>
          </p:nvSpPr>
          <p:spPr>
            <a:xfrm>
              <a:off x="219731" y="3445369"/>
              <a:ext cx="514022" cy="171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smtClean="0">
                  <a:solidFill>
                    <a:schemeClr val="tx1"/>
                  </a:solidFill>
                </a:rPr>
                <a:t>Jan</a:t>
              </a:r>
            </a:p>
          </p:txBody>
        </p:sp>
        <p:sp>
          <p:nvSpPr>
            <p:cNvPr id="526" name="矩形 525"/>
            <p:cNvSpPr/>
            <p:nvPr/>
          </p:nvSpPr>
          <p:spPr>
            <a:xfrm>
              <a:off x="905531" y="3445369"/>
              <a:ext cx="514022" cy="171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rPr>
                <a:t>F</a:t>
              </a:r>
              <a:r>
                <a:rPr lang="en-US" altLang="zh-TW" sz="1400" dirty="0" smtClean="0">
                  <a:solidFill>
                    <a:schemeClr val="tx1"/>
                  </a:solidFill>
                </a:rPr>
                <a:t>eb</a:t>
              </a:r>
            </a:p>
          </p:txBody>
        </p:sp>
        <p:sp>
          <p:nvSpPr>
            <p:cNvPr id="527" name="矩形 526"/>
            <p:cNvSpPr/>
            <p:nvPr/>
          </p:nvSpPr>
          <p:spPr>
            <a:xfrm>
              <a:off x="1648153" y="3445369"/>
              <a:ext cx="514022" cy="171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smtClean="0">
                  <a:solidFill>
                    <a:schemeClr val="tx1"/>
                  </a:solidFill>
                </a:rPr>
                <a:t>Mar</a:t>
              </a:r>
            </a:p>
          </p:txBody>
        </p:sp>
        <p:sp>
          <p:nvSpPr>
            <p:cNvPr id="528" name="矩形 527"/>
            <p:cNvSpPr/>
            <p:nvPr/>
          </p:nvSpPr>
          <p:spPr>
            <a:xfrm>
              <a:off x="3050197" y="3445369"/>
              <a:ext cx="514022" cy="171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smtClean="0">
                  <a:solidFill>
                    <a:schemeClr val="tx1"/>
                  </a:solidFill>
                </a:rPr>
                <a:t>May</a:t>
              </a:r>
            </a:p>
          </p:txBody>
        </p:sp>
        <p:sp>
          <p:nvSpPr>
            <p:cNvPr id="529" name="矩形 528"/>
            <p:cNvSpPr/>
            <p:nvPr/>
          </p:nvSpPr>
          <p:spPr>
            <a:xfrm>
              <a:off x="3765960" y="3445369"/>
              <a:ext cx="514022" cy="171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smtClean="0">
                  <a:solidFill>
                    <a:schemeClr val="tx1"/>
                  </a:solidFill>
                </a:rPr>
                <a:t>Jun</a:t>
              </a:r>
            </a:p>
          </p:txBody>
        </p:sp>
        <p:sp>
          <p:nvSpPr>
            <p:cNvPr id="530" name="矩形 529"/>
            <p:cNvSpPr/>
            <p:nvPr/>
          </p:nvSpPr>
          <p:spPr>
            <a:xfrm>
              <a:off x="4455078" y="3445369"/>
              <a:ext cx="514022" cy="171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smtClean="0">
                  <a:solidFill>
                    <a:schemeClr val="tx1"/>
                  </a:solidFill>
                </a:rPr>
                <a:t>Jul</a:t>
              </a:r>
            </a:p>
          </p:txBody>
        </p:sp>
        <p:sp>
          <p:nvSpPr>
            <p:cNvPr id="531" name="矩形 530"/>
            <p:cNvSpPr/>
            <p:nvPr/>
          </p:nvSpPr>
          <p:spPr>
            <a:xfrm>
              <a:off x="5157519" y="3445369"/>
              <a:ext cx="514022" cy="171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smtClean="0">
                  <a:solidFill>
                    <a:schemeClr val="tx1"/>
                  </a:solidFill>
                </a:rPr>
                <a:t>Aug</a:t>
              </a:r>
            </a:p>
          </p:txBody>
        </p:sp>
        <p:sp>
          <p:nvSpPr>
            <p:cNvPr id="532" name="矩形 531"/>
            <p:cNvSpPr/>
            <p:nvPr/>
          </p:nvSpPr>
          <p:spPr>
            <a:xfrm>
              <a:off x="5860124" y="3445369"/>
              <a:ext cx="514022" cy="171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smtClean="0">
                  <a:solidFill>
                    <a:schemeClr val="tx1"/>
                  </a:solidFill>
                </a:rPr>
                <a:t>Sep</a:t>
              </a:r>
            </a:p>
          </p:txBody>
        </p:sp>
        <p:sp>
          <p:nvSpPr>
            <p:cNvPr id="533" name="矩形 532"/>
            <p:cNvSpPr/>
            <p:nvPr/>
          </p:nvSpPr>
          <p:spPr>
            <a:xfrm>
              <a:off x="6562729" y="3445369"/>
              <a:ext cx="514022" cy="171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smtClean="0">
                  <a:solidFill>
                    <a:schemeClr val="tx1"/>
                  </a:solidFill>
                </a:rPr>
                <a:t>Oct</a:t>
              </a:r>
            </a:p>
          </p:txBody>
        </p:sp>
        <p:sp>
          <p:nvSpPr>
            <p:cNvPr id="534" name="矩形 533"/>
            <p:cNvSpPr/>
            <p:nvPr/>
          </p:nvSpPr>
          <p:spPr>
            <a:xfrm>
              <a:off x="7265334" y="3445369"/>
              <a:ext cx="514022" cy="171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smtClean="0">
                  <a:solidFill>
                    <a:schemeClr val="tx1"/>
                  </a:solidFill>
                </a:rPr>
                <a:t>Nov</a:t>
              </a:r>
            </a:p>
          </p:txBody>
        </p:sp>
        <p:sp>
          <p:nvSpPr>
            <p:cNvPr id="535" name="矩形 534"/>
            <p:cNvSpPr/>
            <p:nvPr/>
          </p:nvSpPr>
          <p:spPr>
            <a:xfrm>
              <a:off x="7967283" y="3445369"/>
              <a:ext cx="514022" cy="171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smtClean="0">
                  <a:solidFill>
                    <a:schemeClr val="tx1"/>
                  </a:solidFill>
                </a:rPr>
                <a:t>Dec</a:t>
              </a:r>
            </a:p>
          </p:txBody>
        </p:sp>
        <p:sp>
          <p:nvSpPr>
            <p:cNvPr id="536" name="矩形 535"/>
            <p:cNvSpPr/>
            <p:nvPr/>
          </p:nvSpPr>
          <p:spPr>
            <a:xfrm>
              <a:off x="8552178" y="3445369"/>
              <a:ext cx="514022" cy="171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smtClean="0">
                  <a:solidFill>
                    <a:schemeClr val="tx1"/>
                  </a:solidFill>
                </a:rPr>
                <a:t>Jan</a:t>
              </a:r>
            </a:p>
          </p:txBody>
        </p:sp>
        <p:sp>
          <p:nvSpPr>
            <p:cNvPr id="537" name="矩形 536"/>
            <p:cNvSpPr/>
            <p:nvPr/>
          </p:nvSpPr>
          <p:spPr>
            <a:xfrm>
              <a:off x="2363916" y="3445369"/>
              <a:ext cx="514022" cy="171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smtClean="0">
                  <a:solidFill>
                    <a:schemeClr val="tx1"/>
                  </a:solidFill>
                </a:rPr>
                <a:t>Apr</a:t>
              </a:r>
            </a:p>
          </p:txBody>
        </p:sp>
      </p:grpSp>
      <p:sp>
        <p:nvSpPr>
          <p:cNvPr id="110" name="標題 1"/>
          <p:cNvSpPr txBox="1">
            <a:spLocks/>
          </p:cNvSpPr>
          <p:nvPr/>
        </p:nvSpPr>
        <p:spPr>
          <a:xfrm>
            <a:off x="106536" y="165422"/>
            <a:ext cx="9144000" cy="5760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06450" indent="-806450" algn="ctr" fontAlgn="base">
              <a:lnSpc>
                <a:spcPct val="120000"/>
              </a:lnSpc>
              <a:spcAft>
                <a:spcPct val="0"/>
              </a:spcAft>
              <a:tabLst>
                <a:tab pos="896938" algn="l"/>
              </a:tabLst>
              <a:defRPr/>
            </a:pPr>
            <a:r>
              <a:rPr lang="en-US" altLang="zh-TW" sz="3600" b="1" dirty="0">
                <a:solidFill>
                  <a:srgbClr val="9BBB59">
                    <a:lumMod val="75000"/>
                  </a:srgbClr>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rPr>
              <a:t>FY107</a:t>
            </a:r>
            <a:r>
              <a:rPr lang="zh-TW" altLang="en-US" sz="3600" b="1" dirty="0">
                <a:solidFill>
                  <a:srgbClr val="9BBB59">
                    <a:lumMod val="75000"/>
                  </a:srgbClr>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rPr>
              <a:t>亞洲</a:t>
            </a:r>
            <a:r>
              <a:rPr lang="en-US" altLang="zh-TW" sz="3600" b="1" dirty="0">
                <a:solidFill>
                  <a:srgbClr val="9BBB59">
                    <a:lumMod val="75000"/>
                  </a:srgbClr>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rPr>
              <a:t>‧</a:t>
            </a:r>
            <a:r>
              <a:rPr lang="zh-TW" altLang="en-US" sz="3600" b="1" dirty="0">
                <a:solidFill>
                  <a:srgbClr val="9BBB59">
                    <a:lumMod val="75000"/>
                  </a:srgbClr>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rPr>
              <a:t>矽谷推動平台計畫重要活動</a:t>
            </a:r>
          </a:p>
        </p:txBody>
      </p:sp>
      <p:sp>
        <p:nvSpPr>
          <p:cNvPr id="111" name="矩形 110"/>
          <p:cNvSpPr/>
          <p:nvPr/>
        </p:nvSpPr>
        <p:spPr>
          <a:xfrm>
            <a:off x="6297996" y="3979004"/>
            <a:ext cx="740575" cy="461665"/>
          </a:xfrm>
          <a:prstGeom prst="rect">
            <a:avLst/>
          </a:prstGeom>
          <a:ln w="254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zh-TW" altLang="en-US" sz="1200" b="0" i="0" u="none" strike="noStrike" dirty="0" smtClean="0">
                <a:solidFill>
                  <a:srgbClr val="000000"/>
                </a:solidFill>
                <a:effectLst/>
                <a:latin typeface="微軟正黑體" panose="020B0604030504040204" pitchFamily="34" charset="-120"/>
                <a:ea typeface="微軟正黑體" panose="020B0604030504040204" pitchFamily="34" charset="-120"/>
              </a:rPr>
              <a:t>*美國</a:t>
            </a:r>
            <a:r>
              <a:rPr lang="en-US" altLang="zh-TW" sz="1200" b="0" i="0" u="none" strike="noStrike" dirty="0" smtClean="0">
                <a:solidFill>
                  <a:srgbClr val="000000"/>
                </a:solidFill>
                <a:effectLst/>
                <a:latin typeface="微軟正黑體" panose="020B0604030504040204" pitchFamily="34" charset="-120"/>
                <a:ea typeface="微軟正黑體" panose="020B0604030504040204" pitchFamily="34" charset="-120"/>
              </a:rPr>
              <a:t>GCTC </a:t>
            </a:r>
          </a:p>
        </p:txBody>
      </p:sp>
      <p:cxnSp>
        <p:nvCxnSpPr>
          <p:cNvPr id="112" name="直線接點 111"/>
          <p:cNvCxnSpPr/>
          <p:nvPr/>
        </p:nvCxnSpPr>
        <p:spPr>
          <a:xfrm>
            <a:off x="5776234" y="3295504"/>
            <a:ext cx="5661" cy="769121"/>
          </a:xfrm>
          <a:prstGeom prst="line">
            <a:avLst/>
          </a:prstGeom>
          <a:ln w="158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635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3037353" y="541905"/>
            <a:ext cx="3157086" cy="923330"/>
          </a:xfrm>
          <a:prstGeom prst="rect">
            <a:avLst/>
          </a:prstGeom>
          <a:noFill/>
        </p:spPr>
        <p:txBody>
          <a:bodyPr wrap="square" rtlCol="0">
            <a:spAutoFit/>
          </a:bodyPr>
          <a:lstStyle/>
          <a:p>
            <a:pPr algn="ctr" defTabSz="685800">
              <a:spcBef>
                <a:spcPct val="0"/>
              </a:spcBef>
            </a:pPr>
            <a:r>
              <a:rPr lang="zh-TW" altLang="en-US" sz="5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大綱</a:t>
            </a:r>
          </a:p>
        </p:txBody>
      </p:sp>
      <p:sp>
        <p:nvSpPr>
          <p:cNvPr id="4" name="文字方塊 3"/>
          <p:cNvSpPr txBox="1"/>
          <p:nvPr/>
        </p:nvSpPr>
        <p:spPr>
          <a:xfrm>
            <a:off x="1149927" y="1742335"/>
            <a:ext cx="7633855" cy="2616101"/>
          </a:xfrm>
          <a:prstGeom prst="rect">
            <a:avLst/>
          </a:prstGeom>
          <a:noFill/>
        </p:spPr>
        <p:txBody>
          <a:bodyPr wrap="square" rtlCol="0">
            <a:spAutoFit/>
          </a:bodyPr>
          <a:lstStyle/>
          <a:p>
            <a:pPr defTabSz="685800">
              <a:spcBef>
                <a:spcPts val="750"/>
              </a:spcBef>
            </a:pPr>
            <a:r>
              <a:rPr lang="zh-TW" altLang="en-US" sz="3600" b="1" dirty="0" smtClean="0">
                <a:solidFill>
                  <a:schemeClr val="accent3">
                    <a:lumMod val="50000"/>
                  </a:schemeClr>
                </a:solidFill>
                <a:latin typeface="微軟正黑體" panose="020B0604030504040204" pitchFamily="34" charset="-120"/>
                <a:ea typeface="微軟正黑體" panose="020B0604030504040204" pitchFamily="34" charset="-120"/>
              </a:rPr>
              <a:t>一、亞洲</a:t>
            </a:r>
            <a:r>
              <a:rPr lang="zh-TW" altLang="en-US" sz="3600" b="1" dirty="0" smtClean="0">
                <a:solidFill>
                  <a:schemeClr val="accent3">
                    <a:lumMod val="50000"/>
                  </a:schemeClr>
                </a:solidFill>
                <a:latin typeface="微軟正黑體"/>
                <a:ea typeface="微軟正黑體"/>
              </a:rPr>
              <a:t>∙矽谷計畫推動情形</a:t>
            </a:r>
            <a:endParaRPr lang="en-US" altLang="zh-TW" sz="3600" b="1" dirty="0" smtClean="0">
              <a:solidFill>
                <a:schemeClr val="accent3">
                  <a:lumMod val="50000"/>
                </a:schemeClr>
              </a:solidFill>
              <a:latin typeface="微軟正黑體"/>
              <a:ea typeface="微軟正黑體"/>
            </a:endParaRPr>
          </a:p>
          <a:p>
            <a:pPr defTabSz="685800">
              <a:spcBef>
                <a:spcPts val="750"/>
              </a:spcBef>
            </a:pPr>
            <a:r>
              <a:rPr lang="zh-TW" altLang="en-US" sz="3600" b="1" dirty="0" smtClean="0">
                <a:solidFill>
                  <a:schemeClr val="accent3">
                    <a:lumMod val="50000"/>
                  </a:schemeClr>
                </a:solidFill>
                <a:latin typeface="微軟正黑體" panose="020B0604030504040204" pitchFamily="34" charset="-120"/>
                <a:ea typeface="微軟正黑體" panose="020B0604030504040204" pitchFamily="34" charset="-120"/>
              </a:rPr>
              <a:t>二、第二次民諮會辦理情形</a:t>
            </a:r>
            <a:endParaRPr lang="en-US" altLang="zh-TW" sz="3600" b="1" dirty="0">
              <a:solidFill>
                <a:schemeClr val="accent3">
                  <a:lumMod val="50000"/>
                </a:schemeClr>
              </a:solidFill>
              <a:latin typeface="微軟正黑體" panose="020B0604030504040204" pitchFamily="34" charset="-120"/>
              <a:ea typeface="微軟正黑體" panose="020B0604030504040204" pitchFamily="34" charset="-120"/>
            </a:endParaRPr>
          </a:p>
          <a:p>
            <a:pPr defTabSz="685800">
              <a:spcBef>
                <a:spcPts val="750"/>
              </a:spcBef>
            </a:pPr>
            <a:r>
              <a:rPr lang="zh-TW" altLang="en-US" sz="3600" b="1" dirty="0">
                <a:solidFill>
                  <a:schemeClr val="accent3">
                    <a:lumMod val="50000"/>
                  </a:schemeClr>
                </a:solidFill>
                <a:latin typeface="微軟正黑體" panose="020B0604030504040204" pitchFamily="34" charset="-120"/>
                <a:ea typeface="微軟正黑體" panose="020B0604030504040204" pitchFamily="34" charset="-120"/>
              </a:rPr>
              <a:t>三</a:t>
            </a:r>
            <a:r>
              <a:rPr lang="zh-TW" altLang="en-US" sz="3600" b="1" dirty="0" smtClean="0">
                <a:solidFill>
                  <a:schemeClr val="accent3">
                    <a:lumMod val="50000"/>
                  </a:schemeClr>
                </a:solidFill>
                <a:latin typeface="微軟正黑體" panose="020B0604030504040204" pitchFamily="34" charset="-120"/>
                <a:ea typeface="微軟正黑體" panose="020B0604030504040204" pitchFamily="34" charset="-120"/>
              </a:rPr>
              <a:t>、</a:t>
            </a:r>
            <a:r>
              <a:rPr lang="en-US" altLang="zh-TW" sz="3600" b="1" dirty="0" smtClean="0">
                <a:solidFill>
                  <a:schemeClr val="accent3">
                    <a:lumMod val="50000"/>
                  </a:schemeClr>
                </a:solidFill>
                <a:latin typeface="微軟正黑體" panose="020B0604030504040204" pitchFamily="34" charset="-120"/>
                <a:ea typeface="微軟正黑體" panose="020B0604030504040204" pitchFamily="34" charset="-120"/>
              </a:rPr>
              <a:t>107</a:t>
            </a:r>
            <a:r>
              <a:rPr lang="zh-TW" altLang="en-US" sz="3600" b="1" dirty="0" smtClean="0">
                <a:solidFill>
                  <a:schemeClr val="accent3">
                    <a:lumMod val="50000"/>
                  </a:schemeClr>
                </a:solidFill>
                <a:latin typeface="微軟正黑體" panose="020B0604030504040204" pitchFamily="34" charset="-120"/>
                <a:ea typeface="微軟正黑體" panose="020B0604030504040204" pitchFamily="34" charset="-120"/>
              </a:rPr>
              <a:t>年工作規劃</a:t>
            </a:r>
            <a:endParaRPr lang="en-US" altLang="zh-TW" sz="3600" b="1" dirty="0" smtClean="0">
              <a:solidFill>
                <a:schemeClr val="accent3">
                  <a:lumMod val="50000"/>
                </a:schemeClr>
              </a:solidFill>
              <a:latin typeface="微軟正黑體" panose="020B0604030504040204" pitchFamily="34" charset="-120"/>
              <a:ea typeface="微軟正黑體" panose="020B0604030504040204" pitchFamily="34" charset="-120"/>
            </a:endParaRPr>
          </a:p>
          <a:p>
            <a:pPr defTabSz="685800">
              <a:spcBef>
                <a:spcPts val="750"/>
              </a:spcBef>
            </a:pPr>
            <a:r>
              <a:rPr lang="zh-TW" altLang="en-US" sz="3600" b="1" dirty="0">
                <a:solidFill>
                  <a:schemeClr val="accent3">
                    <a:lumMod val="50000"/>
                  </a:schemeClr>
                </a:solidFill>
                <a:latin typeface="微軟正黑體" panose="020B0604030504040204" pitchFamily="34" charset="-120"/>
                <a:ea typeface="微軟正黑體" panose="020B0604030504040204" pitchFamily="34" charset="-120"/>
              </a:rPr>
              <a:t>四</a:t>
            </a:r>
            <a:r>
              <a:rPr lang="zh-TW" altLang="en-US" sz="3600" b="1" dirty="0" smtClean="0">
                <a:solidFill>
                  <a:schemeClr val="accent3">
                    <a:lumMod val="50000"/>
                  </a:schemeClr>
                </a:solidFill>
                <a:latin typeface="微軟正黑體" panose="020B0604030504040204" pitchFamily="34" charset="-120"/>
                <a:ea typeface="微軟正黑體" panose="020B0604030504040204" pitchFamily="34" charset="-120"/>
              </a:rPr>
              <a:t>、結語與展望</a:t>
            </a:r>
            <a:endParaRPr lang="zh-TW" altLang="en-US" sz="3600" b="1" dirty="0">
              <a:solidFill>
                <a:schemeClr val="accent3">
                  <a:lumMod val="50000"/>
                </a:schemeClr>
              </a:solidFill>
              <a:latin typeface="微軟正黑體" panose="020B0604030504040204" pitchFamily="34" charset="-120"/>
              <a:ea typeface="微軟正黑體" panose="020B0604030504040204" pitchFamily="34" charset="-120"/>
            </a:endParaRPr>
          </a:p>
        </p:txBody>
      </p:sp>
      <p:sp>
        <p:nvSpPr>
          <p:cNvPr id="5" name="投影片編號版面配置區 1"/>
          <p:cNvSpPr>
            <a:spLocks noGrp="1"/>
          </p:cNvSpPr>
          <p:nvPr>
            <p:ph type="sldNum" sz="quarter" idx="4294967295"/>
          </p:nvPr>
        </p:nvSpPr>
        <p:spPr>
          <a:xfrm>
            <a:off x="6997419" y="6497257"/>
            <a:ext cx="2133600" cy="365125"/>
          </a:xfrm>
          <a:prstGeom prst="rect">
            <a:avLst/>
          </a:prstGeom>
        </p:spPr>
        <p:txBody>
          <a:bodyPr vert="horz" lIns="91440" tIns="45720" rIns="91440" bIns="45720" rtlCol="0" anchor="ctr"/>
          <a:lstStyle/>
          <a:p>
            <a:pPr algn="r"/>
            <a:fld id="{862BEF42-55D4-405D-879A-39DD27EC09B4}" type="slidenum">
              <a:rPr lang="zh-TW" altLang="en-US" sz="1200" b="1" kern="0">
                <a:solidFill>
                  <a:srgbClr val="000000"/>
                </a:solidFill>
                <a:latin typeface="Arial Unicode MS" panose="020B0604020202020204" pitchFamily="34" charset="-120"/>
                <a:ea typeface="Arial Unicode MS" panose="020B0604020202020204" pitchFamily="34" charset="-120"/>
                <a:cs typeface="Arial Unicode MS" panose="020B0604020202020204" pitchFamily="34" charset="-120"/>
              </a:rPr>
              <a:pPr algn="r"/>
              <a:t>2</a:t>
            </a:fld>
            <a:endParaRPr lang="zh-TW" altLang="en-US" sz="1200" b="1" kern="0" dirty="0">
              <a:solidFill>
                <a:srgbClr val="00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28380163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4451" y="27710"/>
            <a:ext cx="7886700" cy="1325563"/>
          </a:xfrm>
        </p:spPr>
        <p:txBody>
          <a:bodyPr>
            <a:normAutofit/>
          </a:bodyPr>
          <a:lstStyle/>
          <a:p>
            <a:pPr algn="ctr"/>
            <a:r>
              <a:rPr lang="zh-TW" altLang="en-US" sz="4000" b="1" dirty="0">
                <a:solidFill>
                  <a:schemeClr val="accent3">
                    <a:lumMod val="75000"/>
                  </a:schemeClr>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rPr>
              <a:t>結語與展望</a:t>
            </a:r>
          </a:p>
        </p:txBody>
      </p:sp>
      <p:sp>
        <p:nvSpPr>
          <p:cNvPr id="3" name="矩形 2"/>
          <p:cNvSpPr/>
          <p:nvPr/>
        </p:nvSpPr>
        <p:spPr>
          <a:xfrm>
            <a:off x="613065" y="1192184"/>
            <a:ext cx="7824353" cy="4938175"/>
          </a:xfrm>
          <a:prstGeom prst="rect">
            <a:avLst/>
          </a:prstGeom>
        </p:spPr>
        <p:txBody>
          <a:bodyPr vert="horz" lIns="91440" tIns="45720" rIns="91440" bIns="45720" rtlCol="0">
            <a:noAutofit/>
          </a:bodyPr>
          <a:lstStyle/>
          <a:p>
            <a:pPr marL="447675" indent="-447675" algn="just" defTabSz="685800">
              <a:lnSpc>
                <a:spcPts val="3000"/>
              </a:lnSpc>
              <a:spcBef>
                <a:spcPts val="750"/>
              </a:spcBef>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亞洲</a:t>
            </a:r>
            <a:r>
              <a:rPr lang="zh-TW"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矽谷計畫推動一年以來，已漸獲國內外企業、新創支持</a:t>
            </a:r>
            <a:r>
              <a:rPr lang="zh-TW" altLang="en-US" sz="2400" dirty="0" smtClean="0">
                <a:latin typeface="微軟正黑體" panose="020B0604030504040204" pitchFamily="34" charset="-120"/>
                <a:ea typeface="微軟正黑體" panose="020B0604030504040204" pitchFamily="34" charset="-120"/>
              </a:rPr>
              <a:t>，未來將</a:t>
            </a:r>
            <a:r>
              <a:rPr lang="zh-TW" altLang="en-US" sz="2400" dirty="0">
                <a:latin typeface="微軟正黑體" panose="020B0604030504040204" pitchFamily="34" charset="-120"/>
                <a:ea typeface="微軟正黑體" panose="020B0604030504040204" pitchFamily="34" charset="-120"/>
              </a:rPr>
              <a:t>持續強化與民間之交流、</a:t>
            </a:r>
            <a:r>
              <a:rPr lang="zh-TW" altLang="en-US" sz="2400" dirty="0" smtClean="0">
                <a:latin typeface="微軟正黑體" panose="020B0604030504040204" pitchFamily="34" charset="-120"/>
                <a:ea typeface="微軟正黑體" panose="020B0604030504040204" pitchFamily="34" charset="-120"/>
              </a:rPr>
              <a:t>合作。</a:t>
            </a:r>
            <a:endParaRPr lang="en-US" altLang="zh-TW" sz="2400" dirty="0">
              <a:latin typeface="微軟正黑體" panose="020B0604030504040204" pitchFamily="34" charset="-120"/>
              <a:ea typeface="微軟正黑體" panose="020B0604030504040204" pitchFamily="34" charset="-120"/>
            </a:endParaRPr>
          </a:p>
          <a:p>
            <a:pPr marL="447675" indent="-447675" algn="just" defTabSz="685800">
              <a:lnSpc>
                <a:spcPts val="3000"/>
              </a:lnSpc>
              <a:spcBef>
                <a:spcPts val="750"/>
              </a:spcBef>
              <a:buFont typeface="Arial" panose="020B0604020202020204" pitchFamily="34" charset="0"/>
              <a:buChar char="•"/>
            </a:pPr>
            <a:r>
              <a:rPr lang="zh-TW" altLang="en-US" sz="2400" dirty="0" smtClean="0">
                <a:latin typeface="微軟正黑體" panose="020B0604030504040204" pitchFamily="34" charset="-120"/>
                <a:ea typeface="微軟正黑體" panose="020B0604030504040204" pitchFamily="34" charset="-120"/>
              </a:rPr>
              <a:t>未來也</a:t>
            </a:r>
            <a:r>
              <a:rPr lang="zh-TW" altLang="en-US" sz="2400" dirty="0">
                <a:latin typeface="微軟正黑體" panose="020B0604030504040204" pitchFamily="34" charset="-120"/>
                <a:ea typeface="微軟正黑體" panose="020B0604030504040204" pitchFamily="34" charset="-120"/>
              </a:rPr>
              <a:t>將積極協調、</a:t>
            </a:r>
            <a:r>
              <a:rPr lang="zh-TW" altLang="en-US" sz="2400" dirty="0" smtClean="0">
                <a:latin typeface="微軟正黑體" panose="020B0604030504040204" pitchFamily="34" charset="-120"/>
                <a:ea typeface="微軟正黑體" panose="020B0604030504040204" pitchFamily="34" charset="-120"/>
              </a:rPr>
              <a:t>串連經濟部、科技部等部會</a:t>
            </a:r>
            <a:r>
              <a:rPr lang="zh-TW" altLang="en-US" sz="2400" dirty="0">
                <a:latin typeface="微軟正黑體" panose="020B0604030504040204" pitchFamily="34" charset="-120"/>
                <a:ea typeface="微軟正黑體" panose="020B0604030504040204" pitchFamily="34" charset="-120"/>
              </a:rPr>
              <a:t>資源，除持續推動物聯網發展及完善創新創業生態系外</a:t>
            </a:r>
            <a:r>
              <a:rPr lang="zh-TW" altLang="en-US" sz="2400" dirty="0" smtClean="0">
                <a:latin typeface="微軟正黑體" panose="020B0604030504040204" pitchFamily="34" charset="-120"/>
                <a:ea typeface="微軟正黑體" panose="020B0604030504040204" pitchFamily="34" charset="-120"/>
              </a:rPr>
              <a:t>，並聚焦</a:t>
            </a:r>
            <a:r>
              <a:rPr lang="zh-TW" altLang="en-US" sz="2400" dirty="0">
                <a:latin typeface="微軟正黑體" panose="020B0604030504040204" pitchFamily="34" charset="-120"/>
                <a:ea typeface="微軟正黑體" panose="020B0604030504040204" pitchFamily="34" charset="-120"/>
              </a:rPr>
              <a:t>人工智慧應用、自動駕駛、物聯網資安、</a:t>
            </a:r>
            <a:r>
              <a:rPr lang="en-US" altLang="zh-TW" sz="2400" dirty="0">
                <a:latin typeface="微軟正黑體" panose="020B0604030504040204" pitchFamily="34" charset="-120"/>
                <a:ea typeface="微軟正黑體" panose="020B0604030504040204" pitchFamily="34" charset="-120"/>
              </a:rPr>
              <a:t>AR/VR</a:t>
            </a:r>
            <a:r>
              <a:rPr lang="zh-TW" altLang="en-US" sz="2400" dirty="0">
                <a:latin typeface="微軟正黑體" panose="020B0604030504040204" pitchFamily="34" charset="-120"/>
                <a:ea typeface="微軟正黑體" panose="020B0604030504040204" pitchFamily="34" charset="-120"/>
              </a:rPr>
              <a:t>、行動生活</a:t>
            </a:r>
            <a:r>
              <a:rPr lang="zh-TW" altLang="en-US" sz="2400" dirty="0" smtClean="0">
                <a:latin typeface="微軟正黑體" panose="020B0604030504040204" pitchFamily="34" charset="-120"/>
                <a:ea typeface="微軟正黑體" panose="020B0604030504040204" pitchFamily="34" charset="-120"/>
              </a:rPr>
              <a:t>等重點，</a:t>
            </a:r>
            <a:r>
              <a:rPr lang="zh-TW" altLang="en-US" sz="2400" dirty="0">
                <a:latin typeface="微軟正黑體" panose="020B0604030504040204" pitchFamily="34" charset="-120"/>
                <a:ea typeface="微軟正黑體" panose="020B0604030504040204" pitchFamily="34" charset="-120"/>
              </a:rPr>
              <a:t>以掌握創新</a:t>
            </a:r>
            <a:r>
              <a:rPr lang="zh-TW" altLang="en-US" sz="2400" dirty="0" smtClean="0">
                <a:latin typeface="微軟正黑體" panose="020B0604030504040204" pitchFamily="34" charset="-120"/>
                <a:ea typeface="微軟正黑體" panose="020B0604030504040204" pitchFamily="34" charset="-120"/>
              </a:rPr>
              <a:t>經濟的發展</a:t>
            </a:r>
            <a:r>
              <a:rPr lang="zh-TW" altLang="en-US" sz="2400" dirty="0">
                <a:latin typeface="微軟正黑體" panose="020B0604030504040204" pitchFamily="34" charset="-120"/>
                <a:ea typeface="微軟正黑體" panose="020B0604030504040204" pitchFamily="34" charset="-120"/>
              </a:rPr>
              <a:t>趨勢與</a:t>
            </a:r>
            <a:r>
              <a:rPr lang="zh-TW" altLang="en-US" sz="2400" smtClean="0">
                <a:latin typeface="微軟正黑體" panose="020B0604030504040204" pitchFamily="34" charset="-120"/>
                <a:ea typeface="微軟正黑體" panose="020B0604030504040204" pitchFamily="34" charset="-120"/>
              </a:rPr>
              <a:t>機會。</a:t>
            </a:r>
            <a:endParaRPr lang="en-US" altLang="zh-TW" sz="2400" dirty="0" smtClean="0">
              <a:latin typeface="微軟正黑體" panose="020B0604030504040204" pitchFamily="34" charset="-120"/>
              <a:ea typeface="微軟正黑體" panose="020B0604030504040204" pitchFamily="34" charset="-120"/>
            </a:endParaRPr>
          </a:p>
        </p:txBody>
      </p:sp>
      <p:sp>
        <p:nvSpPr>
          <p:cNvPr id="5" name="文字版面配置區 2"/>
          <p:cNvSpPr txBox="1">
            <a:spLocks/>
          </p:cNvSpPr>
          <p:nvPr/>
        </p:nvSpPr>
        <p:spPr>
          <a:xfrm>
            <a:off x="4525241" y="5860490"/>
            <a:ext cx="4448696" cy="776337"/>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lgn="ctr">
              <a:buFont typeface="Lato"/>
              <a:buNone/>
            </a:pPr>
            <a:r>
              <a:rPr lang="zh-TW" altLang="en-US" sz="3600" b="1" dirty="0">
                <a:solidFill>
                  <a:srgbClr val="9BBB59">
                    <a:lumMod val="75000"/>
                  </a:srgbClr>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簡報</a:t>
            </a:r>
            <a:r>
              <a:rPr lang="zh-TW" altLang="en-US" sz="3600" b="1" dirty="0" smtClean="0">
                <a:solidFill>
                  <a:srgbClr val="9BBB59">
                    <a:lumMod val="75000"/>
                  </a:srgbClr>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完畢  敬請</a:t>
            </a:r>
            <a:r>
              <a:rPr lang="zh-TW" altLang="en-US" sz="3600" b="1" dirty="0">
                <a:solidFill>
                  <a:srgbClr val="9BBB59">
                    <a:lumMod val="75000"/>
                  </a:srgbClr>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指教</a:t>
            </a:r>
          </a:p>
        </p:txBody>
      </p:sp>
      <p:sp>
        <p:nvSpPr>
          <p:cNvPr id="6" name="投影片編號版面配置區 2"/>
          <p:cNvSpPr>
            <a:spLocks noGrp="1"/>
          </p:cNvSpPr>
          <p:nvPr>
            <p:ph type="sldNum" sz="quarter" idx="12"/>
          </p:nvPr>
        </p:nvSpPr>
        <p:spPr>
          <a:xfrm>
            <a:off x="7041849" y="6407423"/>
            <a:ext cx="2057400" cy="365125"/>
          </a:xfrm>
        </p:spPr>
        <p:txBody>
          <a:bodyPr/>
          <a:lstStyle/>
          <a:p>
            <a:fld id="{F71B2CC7-3608-41C4-B3ED-B67F6063EFD8}" type="slidenum">
              <a:rPr lang="zh-TW" altLang="en-US" sz="1200" b="1" smtClean="0">
                <a:solidFill>
                  <a:schemeClr val="tx1"/>
                </a:solidFill>
              </a:rPr>
              <a:pPr/>
              <a:t>20</a:t>
            </a:fld>
            <a:endParaRPr lang="zh-TW" altLang="en-US" sz="1200" b="1" dirty="0">
              <a:solidFill>
                <a:schemeClr val="tx1"/>
              </a:solidFill>
            </a:endParaRPr>
          </a:p>
        </p:txBody>
      </p:sp>
    </p:spTree>
    <p:extLst>
      <p:ext uri="{BB962C8B-B14F-4D97-AF65-F5344CB8AC3E}">
        <p14:creationId xmlns:p14="http://schemas.microsoft.com/office/powerpoint/2010/main" val="15182180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50896" y="3075057"/>
            <a:ext cx="1364476" cy="800219"/>
          </a:xfrm>
          <a:prstGeom prst="rect">
            <a:avLst/>
          </a:prstGeom>
        </p:spPr>
        <p:txBody>
          <a:bodyPr wrap="none">
            <a:spAutoFit/>
          </a:bodyPr>
          <a:lstStyle/>
          <a:p>
            <a:r>
              <a:rPr lang="zh-TW" altLang="en-US" sz="4600" b="1" dirty="0">
                <a:solidFill>
                  <a:schemeClr val="accent3">
                    <a:lumMod val="75000"/>
                  </a:schemeClr>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rPr>
              <a:t>附件</a:t>
            </a:r>
            <a:r>
              <a:rPr lang="en-US" altLang="zh-TW" sz="4600" b="1" dirty="0">
                <a:solidFill>
                  <a:schemeClr val="accent3">
                    <a:lumMod val="75000"/>
                  </a:schemeClr>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rPr>
              <a:t>​</a:t>
            </a:r>
            <a:endParaRPr lang="zh-TW" altLang="en-US" sz="4600" b="1" dirty="0">
              <a:solidFill>
                <a:schemeClr val="accent3">
                  <a:lumMod val="75000"/>
                </a:schemeClr>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endParaRPr>
          </a:p>
        </p:txBody>
      </p:sp>
      <p:sp>
        <p:nvSpPr>
          <p:cNvPr id="2" name="投影片編號版面配置區 1"/>
          <p:cNvSpPr>
            <a:spLocks noGrp="1"/>
          </p:cNvSpPr>
          <p:nvPr>
            <p:ph type="sldNum" sz="quarter" idx="12"/>
          </p:nvPr>
        </p:nvSpPr>
        <p:spPr/>
        <p:txBody>
          <a:bodyPr/>
          <a:lstStyle/>
          <a:p>
            <a:fld id="{F71B2CC7-3608-41C4-B3ED-B67F6063EFD8}" type="slidenum">
              <a:rPr lang="zh-TW" altLang="en-US" smtClean="0"/>
              <a:t>21</a:t>
            </a:fld>
            <a:endParaRPr lang="zh-TW" altLang="en-US" dirty="0"/>
          </a:p>
        </p:txBody>
      </p:sp>
    </p:spTree>
    <p:extLst>
      <p:ext uri="{BB962C8B-B14F-4D97-AF65-F5344CB8AC3E}">
        <p14:creationId xmlns:p14="http://schemas.microsoft.com/office/powerpoint/2010/main" val="1391728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73DA0BB7-265A-403C-9275-D587AB510EDC}" type="slidenum">
              <a:rPr lang="zh-TW" altLang="en-US" smtClean="0"/>
              <a:pPr/>
              <a:t>22</a:t>
            </a:fld>
            <a:endParaRPr lang="zh-TW" altLang="en-US"/>
          </a:p>
        </p:txBody>
      </p:sp>
      <p:sp>
        <p:nvSpPr>
          <p:cNvPr id="4" name="標題 1"/>
          <p:cNvSpPr txBox="1">
            <a:spLocks/>
          </p:cNvSpPr>
          <p:nvPr/>
        </p:nvSpPr>
        <p:spPr>
          <a:xfrm>
            <a:off x="878889" y="198680"/>
            <a:ext cx="8096435" cy="551073"/>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微軟正黑體" panose="020B0604030504040204" pitchFamily="34" charset="-120"/>
                <a:ea typeface="微軟正黑體" panose="020B0604030504040204" pitchFamily="34" charset="-120"/>
                <a:cs typeface="+mj-cs"/>
              </a:defRPr>
            </a:lvl1pPr>
          </a:lstStyle>
          <a:p>
            <a:pPr algn="ctr"/>
            <a:r>
              <a:rPr lang="en-US" altLang="zh-TW"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FY107</a:t>
            </a:r>
            <a:r>
              <a:rPr lang="zh-TW" altLang="zh-TW"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亞洲</a:t>
            </a:r>
            <a:r>
              <a:rPr lang="zh-TW" altLang="zh-TW" sz="3600" b="1" dirty="0">
                <a:solidFill>
                  <a:srgbClr val="9BBB59">
                    <a:lumMod val="75000"/>
                  </a:srgbClr>
                </a:solidFill>
                <a:effectLst>
                  <a:glow rad="101600">
                    <a:srgbClr val="FFFFFF"/>
                  </a:glow>
                  <a:outerShdw blurRad="50800" dist="38100" dir="2700000" algn="tl" rotWithShape="0">
                    <a:prstClr val="black">
                      <a:alpha val="40000"/>
                    </a:prstClr>
                  </a:outerShdw>
                </a:effectLst>
                <a:cs typeface="Lato"/>
              </a:rPr>
              <a:t>．</a:t>
            </a:r>
            <a:r>
              <a:rPr lang="zh-TW" altLang="zh-TW"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矽谷計畫</a:t>
            </a:r>
            <a:r>
              <a:rPr lang="zh-TW" altLang="en-US"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經費及</a:t>
            </a:r>
            <a:r>
              <a:rPr lang="zh-TW" altLang="zh-TW"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推動重點</a:t>
            </a:r>
            <a:endParaRPr lang="zh-TW" altLang="en-US" sz="3600" b="1" dirty="0">
              <a:solidFill>
                <a:srgbClr val="9BBB59">
                  <a:lumMod val="75000"/>
                </a:srgbClr>
              </a:solidFill>
              <a:effectLst>
                <a:glow rad="101600">
                  <a:srgbClr val="FFFFFF"/>
                </a:glow>
                <a:outerShdw blurRad="50800" dist="38100" dir="2700000" algn="tl" rotWithShape="0">
                  <a:prstClr val="black">
                    <a:alpha val="40000"/>
                  </a:prstClr>
                </a:outerShdw>
              </a:effectLst>
              <a:cs typeface="Lato"/>
            </a:endParaRPr>
          </a:p>
          <a:p>
            <a:endParaRPr lang="en-US" altLang="zh-TW" sz="3600" b="1" dirty="0">
              <a:solidFill>
                <a:srgbClr val="9BBB59">
                  <a:lumMod val="75000"/>
                </a:srgbClr>
              </a:solidFill>
              <a:effectLst>
                <a:glow rad="101600">
                  <a:srgbClr val="FFFFFF"/>
                </a:glow>
                <a:outerShdw blurRad="50800" dist="38100" dir="2700000" algn="tl" rotWithShape="0">
                  <a:prstClr val="black">
                    <a:alpha val="40000"/>
                  </a:prstClr>
                </a:outerShdw>
              </a:effectLst>
              <a:cs typeface="Lato"/>
            </a:endParaRPr>
          </a:p>
        </p:txBody>
      </p:sp>
      <p:graphicFrame>
        <p:nvGraphicFramePr>
          <p:cNvPr id="6" name="表格 5"/>
          <p:cNvGraphicFramePr>
            <a:graphicFrameLocks noGrp="1"/>
          </p:cNvGraphicFramePr>
          <p:nvPr>
            <p:extLst>
              <p:ext uri="{D42A27DB-BD31-4B8C-83A1-F6EECF244321}">
                <p14:modId xmlns:p14="http://schemas.microsoft.com/office/powerpoint/2010/main" val="1553856108"/>
              </p:ext>
            </p:extLst>
          </p:nvPr>
        </p:nvGraphicFramePr>
        <p:xfrm>
          <a:off x="71021" y="915755"/>
          <a:ext cx="8966448" cy="5841826"/>
        </p:xfrm>
        <a:graphic>
          <a:graphicData uri="http://schemas.openxmlformats.org/drawingml/2006/table">
            <a:tbl>
              <a:tblPr firstRow="1" bandRow="1">
                <a:tableStyleId>{21E4AEA4-8DFA-4A89-87EB-49C32662AFE0}</a:tableStyleId>
              </a:tblPr>
              <a:tblGrid>
                <a:gridCol w="859122"/>
                <a:gridCol w="859122"/>
                <a:gridCol w="859122"/>
                <a:gridCol w="4700766"/>
                <a:gridCol w="739439"/>
                <a:gridCol w="948877"/>
              </a:tblGrid>
              <a:tr h="492438">
                <a:tc>
                  <a:txBody>
                    <a:bodyPr/>
                    <a:lstStyle/>
                    <a:p>
                      <a:pPr algn="ctr" fontAlgn="ctr"/>
                      <a:r>
                        <a:rPr lang="zh-TW" altLang="en-US" sz="1400" u="none" strike="noStrike" dirty="0">
                          <a:effectLst/>
                          <a:latin typeface="微軟正黑體" panose="020B0604030504040204" pitchFamily="34" charset="-120"/>
                          <a:ea typeface="微軟正黑體" panose="020B0604030504040204" pitchFamily="34" charset="-120"/>
                        </a:rPr>
                        <a:t>計畫名稱</a:t>
                      </a:r>
                      <a:endPar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ctr" fontAlgn="ctr"/>
                      <a:r>
                        <a:rPr lang="zh-TW" altLang="en-US" sz="1400" u="none" strike="noStrike" dirty="0">
                          <a:effectLst/>
                          <a:latin typeface="微軟正黑體" panose="020B0604030504040204" pitchFamily="34" charset="-120"/>
                          <a:ea typeface="微軟正黑體" panose="020B0604030504040204" pitchFamily="34" charset="-120"/>
                        </a:rPr>
                        <a:t>四大</a:t>
                      </a:r>
                      <a:r>
                        <a:rPr lang="zh-TW" altLang="en-US" sz="1400" u="none" strike="noStrike" dirty="0" smtClean="0">
                          <a:effectLst/>
                          <a:latin typeface="微軟正黑體" panose="020B0604030504040204" pitchFamily="34" charset="-120"/>
                          <a:ea typeface="微軟正黑體" panose="020B0604030504040204" pitchFamily="34" charset="-120"/>
                        </a:rPr>
                        <a:t>策略</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ctr" fontAlgn="ctr"/>
                      <a:r>
                        <a:rPr lang="zh-TW" altLang="en-US" sz="1400" u="none" strike="noStrike" dirty="0">
                          <a:effectLst/>
                          <a:latin typeface="微軟正黑體" panose="020B0604030504040204" pitchFamily="34" charset="-120"/>
                          <a:ea typeface="微軟正黑體" panose="020B0604030504040204" pitchFamily="34" charset="-120"/>
                        </a:rPr>
                        <a:t>七大</a:t>
                      </a:r>
                      <a:r>
                        <a:rPr lang="zh-TW" altLang="en-US" sz="1400" u="none" strike="noStrike" dirty="0" smtClean="0">
                          <a:effectLst/>
                          <a:latin typeface="微軟正黑體" panose="020B0604030504040204" pitchFamily="34" charset="-120"/>
                          <a:ea typeface="微軟正黑體" panose="020B0604030504040204" pitchFamily="34" charset="-120"/>
                        </a:rPr>
                        <a:t>議題</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ctr" fontAlgn="ctr"/>
                      <a:r>
                        <a:rPr lang="zh-TW" altLang="en-US" sz="1400" u="none" strike="noStrike" dirty="0">
                          <a:effectLst/>
                          <a:latin typeface="微軟正黑體" panose="020B0604030504040204" pitchFamily="34" charset="-120"/>
                          <a:ea typeface="微軟正黑體" panose="020B0604030504040204" pitchFamily="34" charset="-120"/>
                        </a:rPr>
                        <a:t>重點</a:t>
                      </a:r>
                      <a:r>
                        <a:rPr lang="zh-TW" altLang="en-US" sz="1400" u="none" strike="noStrike" dirty="0" smtClean="0">
                          <a:effectLst/>
                          <a:latin typeface="微軟正黑體" panose="020B0604030504040204" pitchFamily="34" charset="-120"/>
                          <a:ea typeface="微軟正黑體" panose="020B0604030504040204" pitchFamily="34" charset="-120"/>
                        </a:rPr>
                        <a:t>工作</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ctr" fontAlgn="ctr"/>
                      <a:r>
                        <a:rPr lang="zh-TW" altLang="en-US" sz="1400" u="none" strike="noStrike">
                          <a:effectLst/>
                          <a:latin typeface="微軟正黑體" panose="020B0604030504040204" pitchFamily="34" charset="-120"/>
                          <a:ea typeface="微軟正黑體" panose="020B0604030504040204" pitchFamily="34" charset="-120"/>
                        </a:rPr>
                        <a:t>推動部會</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ctr" fontAlgn="ctr"/>
                      <a:r>
                        <a:rPr lang="zh-TW" altLang="en-US" sz="1400" u="none" strike="noStrike" dirty="0">
                          <a:effectLst/>
                          <a:latin typeface="微軟正黑體" panose="020B0604030504040204" pitchFamily="34" charset="-120"/>
                          <a:ea typeface="微軟正黑體" panose="020B0604030504040204" pitchFamily="34" charset="-120"/>
                        </a:rPr>
                        <a:t> </a:t>
                      </a:r>
                      <a:r>
                        <a:rPr lang="en-US" altLang="zh-TW" sz="1400" u="none" strike="noStrike" dirty="0" smtClean="0">
                          <a:effectLst/>
                          <a:latin typeface="微軟正黑體" panose="020B0604030504040204" pitchFamily="34" charset="-120"/>
                          <a:ea typeface="微軟正黑體" panose="020B0604030504040204" pitchFamily="34" charset="-120"/>
                        </a:rPr>
                        <a:t>FY107</a:t>
                      </a:r>
                      <a:r>
                        <a:rPr lang="zh-TW" altLang="en-US" sz="1400" u="none" strike="noStrike" dirty="0" smtClean="0">
                          <a:effectLst/>
                          <a:latin typeface="微軟正黑體" panose="020B0604030504040204" pitchFamily="34" charset="-120"/>
                          <a:ea typeface="微軟正黑體" panose="020B0604030504040204" pitchFamily="34" charset="-120"/>
                        </a:rPr>
                        <a:t>經費</a:t>
                      </a:r>
                      <a:endParaRPr lang="en-US" altLang="zh-TW" sz="1400" u="none" strike="noStrike" dirty="0" smtClean="0">
                        <a:effectLst/>
                        <a:latin typeface="微軟正黑體" panose="020B0604030504040204" pitchFamily="34" charset="-120"/>
                        <a:ea typeface="微軟正黑體" panose="020B0604030504040204" pitchFamily="34" charset="-120"/>
                      </a:endParaRPr>
                    </a:p>
                    <a:p>
                      <a:pPr algn="ctr" fontAlgn="ctr"/>
                      <a:r>
                        <a:rPr lang="en-US" altLang="zh-TW" sz="1400" u="none" strike="noStrike" dirty="0" smtClean="0">
                          <a:effectLst/>
                          <a:latin typeface="微軟正黑體" panose="020B0604030504040204" pitchFamily="34" charset="-120"/>
                          <a:ea typeface="微軟正黑體" panose="020B0604030504040204" pitchFamily="34" charset="-120"/>
                        </a:rPr>
                        <a:t>(</a:t>
                      </a:r>
                      <a:r>
                        <a:rPr lang="zh-TW" altLang="en-US" sz="1400" u="none" strike="noStrike" dirty="0" smtClean="0">
                          <a:effectLst/>
                          <a:latin typeface="微軟正黑體" panose="020B0604030504040204" pitchFamily="34" charset="-120"/>
                          <a:ea typeface="微軟正黑體" panose="020B0604030504040204" pitchFamily="34" charset="-120"/>
                        </a:rPr>
                        <a:t>千</a:t>
                      </a:r>
                      <a:r>
                        <a:rPr lang="zh-TW" altLang="en-US" sz="1400" u="none" strike="noStrike" dirty="0">
                          <a:effectLst/>
                          <a:latin typeface="微軟正黑體" panose="020B0604030504040204" pitchFamily="34" charset="-120"/>
                          <a:ea typeface="微軟正黑體" panose="020B0604030504040204" pitchFamily="34" charset="-120"/>
                        </a:rPr>
                        <a:t>元</a:t>
                      </a:r>
                      <a:r>
                        <a:rPr lang="en-US" altLang="zh-TW" sz="1400" u="none" strike="noStrike" dirty="0">
                          <a:effectLst/>
                          <a:latin typeface="微軟正黑體" panose="020B0604030504040204" pitchFamily="34" charset="-120"/>
                          <a:ea typeface="微軟正黑體" panose="020B0604030504040204" pitchFamily="34" charset="-120"/>
                        </a:rPr>
                        <a:t>) </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r>
              <a:tr h="596311">
                <a:tc>
                  <a:txBody>
                    <a:bodyPr/>
                    <a:lstStyle/>
                    <a:p>
                      <a:pPr algn="l" fontAlgn="ctr"/>
                      <a:r>
                        <a:rPr lang="zh-TW" altLang="en-US" sz="1400" u="none" strike="noStrike">
                          <a:effectLst/>
                          <a:latin typeface="微軟正黑體" panose="020B0604030504040204" pitchFamily="34" charset="-120"/>
                          <a:ea typeface="微軟正黑體" panose="020B0604030504040204" pitchFamily="34" charset="-120"/>
                        </a:rPr>
                        <a:t>推動中小企業跨域創新加值計畫</a:t>
                      </a:r>
                      <a:endParaRPr lang="zh-TW" altLang="en-US" sz="1400" b="0" i="0" u="none" strike="noStrike">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l" fontAlgn="ctr"/>
                      <a:r>
                        <a:rPr lang="zh-TW" altLang="en-US" sz="1400" u="none" strike="noStrike" dirty="0">
                          <a:effectLst/>
                          <a:latin typeface="微軟正黑體" panose="020B0604030504040204" pitchFamily="34" charset="-120"/>
                          <a:ea typeface="微軟正黑體" panose="020B0604030504040204" pitchFamily="34" charset="-120"/>
                        </a:rPr>
                        <a:t>創新創業</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l" fontAlgn="ctr"/>
                      <a:r>
                        <a:rPr lang="zh-TW" altLang="en-US" sz="1400" u="none" strike="noStrike" dirty="0">
                          <a:effectLst/>
                          <a:latin typeface="微軟正黑體" panose="020B0604030504040204" pitchFamily="34" charset="-120"/>
                          <a:ea typeface="微軟正黑體" panose="020B0604030504040204" pitchFamily="34" charset="-120"/>
                        </a:rPr>
                        <a:t>創新創業</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l" fontAlgn="ctr"/>
                      <a:r>
                        <a:rPr lang="en-US" altLang="zh-TW" sz="1400" u="none" strike="noStrike" dirty="0">
                          <a:effectLst/>
                          <a:latin typeface="微軟正黑體" panose="020B0604030504040204" pitchFamily="34" charset="-120"/>
                          <a:ea typeface="微軟正黑體" panose="020B0604030504040204" pitchFamily="34" charset="-120"/>
                        </a:rPr>
                        <a:t>1.</a:t>
                      </a:r>
                      <a:r>
                        <a:rPr lang="zh-TW" altLang="en-US" sz="1400" u="none" strike="noStrike" dirty="0">
                          <a:effectLst/>
                          <a:latin typeface="微軟正黑體" panose="020B0604030504040204" pitchFamily="34" charset="-120"/>
                          <a:ea typeface="微軟正黑體" panose="020B0604030504040204" pitchFamily="34" charset="-120"/>
                        </a:rPr>
                        <a:t>以軟硬整合，發展創新生態系</a:t>
                      </a:r>
                      <a:br>
                        <a:rPr lang="zh-TW" altLang="en-US" sz="1400" u="none" strike="noStrike" dirty="0">
                          <a:effectLst/>
                          <a:latin typeface="微軟正黑體" panose="020B0604030504040204" pitchFamily="34" charset="-120"/>
                          <a:ea typeface="微軟正黑體" panose="020B0604030504040204" pitchFamily="34" charset="-120"/>
                        </a:rPr>
                      </a:br>
                      <a:r>
                        <a:rPr lang="en-US" altLang="zh-TW" sz="1400" u="none" strike="noStrike" dirty="0">
                          <a:effectLst/>
                          <a:latin typeface="微軟正黑體" panose="020B0604030504040204" pitchFamily="34" charset="-120"/>
                          <a:ea typeface="微軟正黑體" panose="020B0604030504040204" pitchFamily="34" charset="-120"/>
                        </a:rPr>
                        <a:t>2.</a:t>
                      </a:r>
                      <a:r>
                        <a:rPr lang="zh-TW" altLang="en-US" sz="1400" u="none" strike="noStrike" dirty="0">
                          <a:effectLst/>
                          <a:latin typeface="微軟正黑體" panose="020B0604030504040204" pitchFamily="34" charset="-120"/>
                          <a:ea typeface="微軟正黑體" panose="020B0604030504040204" pitchFamily="34" charset="-120"/>
                        </a:rPr>
                        <a:t>促成跨域合作，快速應變創新</a:t>
                      </a:r>
                      <a:br>
                        <a:rPr lang="zh-TW" altLang="en-US" sz="1400" u="none" strike="noStrike" dirty="0">
                          <a:effectLst/>
                          <a:latin typeface="微軟正黑體" panose="020B0604030504040204" pitchFamily="34" charset="-120"/>
                          <a:ea typeface="微軟正黑體" panose="020B0604030504040204" pitchFamily="34" charset="-120"/>
                        </a:rPr>
                      </a:br>
                      <a:r>
                        <a:rPr lang="en-US" altLang="zh-TW" sz="1400" u="none" strike="noStrike" dirty="0">
                          <a:effectLst/>
                          <a:latin typeface="微軟正黑體" panose="020B0604030504040204" pitchFamily="34" charset="-120"/>
                          <a:ea typeface="微軟正黑體" panose="020B0604030504040204" pitchFamily="34" charset="-120"/>
                        </a:rPr>
                        <a:t>3.</a:t>
                      </a:r>
                      <a:r>
                        <a:rPr lang="zh-TW" altLang="en-US" sz="1400" u="none" strike="noStrike" dirty="0">
                          <a:effectLst/>
                          <a:latin typeface="微軟正黑體" panose="020B0604030504040204" pitchFamily="34" charset="-120"/>
                          <a:ea typeface="微軟正黑體" panose="020B0604030504040204" pitchFamily="34" charset="-120"/>
                        </a:rPr>
                        <a:t>強化國際鏈結，開創產業合作</a:t>
                      </a:r>
                      <a:br>
                        <a:rPr lang="zh-TW" altLang="en-US" sz="1400" u="none" strike="noStrike" dirty="0">
                          <a:effectLst/>
                          <a:latin typeface="微軟正黑體" panose="020B0604030504040204" pitchFamily="34" charset="-120"/>
                          <a:ea typeface="微軟正黑體" panose="020B0604030504040204" pitchFamily="34" charset="-120"/>
                        </a:rPr>
                      </a:br>
                      <a:r>
                        <a:rPr lang="en-US" altLang="zh-TW" sz="1400" u="none" strike="noStrike" dirty="0">
                          <a:effectLst/>
                          <a:latin typeface="微軟正黑體" panose="020B0604030504040204" pitchFamily="34" charset="-120"/>
                          <a:ea typeface="微軟正黑體" panose="020B0604030504040204" pitchFamily="34" charset="-120"/>
                        </a:rPr>
                        <a:t>4.</a:t>
                      </a:r>
                      <a:r>
                        <a:rPr lang="zh-TW" altLang="en-US" sz="1400" u="none" strike="noStrike" dirty="0">
                          <a:effectLst/>
                          <a:latin typeface="微軟正黑體" panose="020B0604030504040204" pitchFamily="34" charset="-120"/>
                          <a:ea typeface="微軟正黑體" panose="020B0604030504040204" pitchFamily="34" charset="-120"/>
                        </a:rPr>
                        <a:t>建立海外人才網絡補足關鍵技術人才</a:t>
                      </a:r>
                      <a:br>
                        <a:rPr lang="zh-TW" altLang="en-US" sz="1400" u="none" strike="noStrike" dirty="0">
                          <a:effectLst/>
                          <a:latin typeface="微軟正黑體" panose="020B0604030504040204" pitchFamily="34" charset="-120"/>
                          <a:ea typeface="微軟正黑體" panose="020B0604030504040204" pitchFamily="34" charset="-120"/>
                        </a:rPr>
                      </a:br>
                      <a:r>
                        <a:rPr lang="en-US" altLang="zh-TW" sz="1400" u="none" strike="noStrike" dirty="0">
                          <a:effectLst/>
                          <a:latin typeface="微軟正黑體" panose="020B0604030504040204" pitchFamily="34" charset="-120"/>
                          <a:ea typeface="微軟正黑體" panose="020B0604030504040204" pitchFamily="34" charset="-120"/>
                        </a:rPr>
                        <a:t>5.</a:t>
                      </a:r>
                      <a:r>
                        <a:rPr lang="zh-TW" altLang="en-US" sz="1400" u="none" strike="noStrike" dirty="0">
                          <a:effectLst/>
                          <a:latin typeface="微軟正黑體" panose="020B0604030504040204" pitchFamily="34" charset="-120"/>
                          <a:ea typeface="微軟正黑體" panose="020B0604030504040204" pitchFamily="34" charset="-120"/>
                        </a:rPr>
                        <a:t>完善創新創業生態</a:t>
                      </a:r>
                      <a:r>
                        <a:rPr lang="zh-TW" altLang="en-US" sz="1400" u="none" strike="noStrike" dirty="0" smtClean="0">
                          <a:effectLst/>
                          <a:latin typeface="微軟正黑體" panose="020B0604030504040204" pitchFamily="34" charset="-120"/>
                          <a:ea typeface="微軟正黑體" panose="020B0604030504040204" pitchFamily="34" charset="-120"/>
                        </a:rPr>
                        <a:t>環境</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l" fontAlgn="ctr"/>
                      <a:r>
                        <a:rPr lang="zh-TW" altLang="en-US" sz="1400" u="none" strike="noStrike" dirty="0" smtClean="0">
                          <a:effectLst/>
                          <a:latin typeface="微軟正黑體" panose="020B0604030504040204" pitchFamily="34" charset="-120"/>
                          <a:ea typeface="微軟正黑體" panose="020B0604030504040204" pitchFamily="34" charset="-120"/>
                        </a:rPr>
                        <a:t>經濟部中小企業</a:t>
                      </a:r>
                      <a:r>
                        <a:rPr lang="zh-TW" altLang="en-US" sz="1400" u="none" strike="noStrike" dirty="0">
                          <a:effectLst/>
                          <a:latin typeface="微軟正黑體" panose="020B0604030504040204" pitchFamily="34" charset="-120"/>
                          <a:ea typeface="微軟正黑體" panose="020B0604030504040204" pitchFamily="34" charset="-120"/>
                        </a:rPr>
                        <a:t>處</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r" fontAlgn="ctr"/>
                      <a:r>
                        <a:rPr lang="en-US" altLang="zh-TW" sz="1400" u="none" strike="noStrike">
                          <a:effectLst/>
                          <a:latin typeface="微軟正黑體" panose="020B0604030504040204" pitchFamily="34" charset="-120"/>
                          <a:ea typeface="微軟正黑體" panose="020B0604030504040204" pitchFamily="34" charset="-120"/>
                        </a:rPr>
                        <a:t>220,835</a:t>
                      </a:r>
                      <a:endParaRPr lang="en-US" altLang="zh-TW" sz="1400" b="0" i="0" u="none" strike="noStrike">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r>
              <a:tr h="596311">
                <a:tc>
                  <a:txBody>
                    <a:bodyPr/>
                    <a:lstStyle/>
                    <a:p>
                      <a:pPr algn="l" fontAlgn="ctr"/>
                      <a:r>
                        <a:rPr lang="zh-TW" altLang="en-US" sz="1400" u="none" strike="noStrike">
                          <a:effectLst/>
                          <a:latin typeface="微軟正黑體" panose="020B0604030504040204" pitchFamily="34" charset="-120"/>
                          <a:ea typeface="微軟正黑體" panose="020B0604030504040204" pitchFamily="34" charset="-120"/>
                        </a:rPr>
                        <a:t>小型企業創新研發綱要計畫</a:t>
                      </a:r>
                      <a:r>
                        <a:rPr lang="en-US" altLang="zh-TW" sz="1400" u="none" strike="noStrike">
                          <a:effectLst/>
                          <a:latin typeface="微軟正黑體" panose="020B0604030504040204" pitchFamily="34" charset="-120"/>
                          <a:ea typeface="微軟正黑體" panose="020B0604030504040204" pitchFamily="34" charset="-120"/>
                        </a:rPr>
                        <a:t>(SBIR)</a:t>
                      </a:r>
                      <a:endParaRPr lang="en-US" altLang="zh-TW" sz="1400" b="0" i="0" u="none" strike="noStrike">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l" fontAlgn="ctr"/>
                      <a:r>
                        <a:rPr lang="zh-TW" altLang="en-US" sz="1400" u="none" strike="noStrike">
                          <a:effectLst/>
                          <a:latin typeface="微軟正黑體" panose="020B0604030504040204" pitchFamily="34" charset="-120"/>
                          <a:ea typeface="微軟正黑體" panose="020B0604030504040204" pitchFamily="34" charset="-120"/>
                        </a:rPr>
                        <a:t>創新創業、物聯網</a:t>
                      </a:r>
                      <a:endParaRPr lang="zh-TW" altLang="en-US" sz="1400" b="0" i="0" u="none" strike="noStrike">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l" fontAlgn="ctr"/>
                      <a:r>
                        <a:rPr lang="zh-TW" altLang="en-US" sz="1400" u="none" strike="noStrike" dirty="0">
                          <a:effectLst/>
                          <a:latin typeface="微軟正黑體" panose="020B0604030504040204" pitchFamily="34" charset="-120"/>
                          <a:ea typeface="微軟正黑體" panose="020B0604030504040204" pitchFamily="34" charset="-120"/>
                        </a:rPr>
                        <a:t>創新創業、物聯網資安</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l" fontAlgn="ctr"/>
                      <a:r>
                        <a:rPr lang="en-US" altLang="zh-TW" sz="1400" u="none" strike="noStrike" dirty="0">
                          <a:effectLst/>
                          <a:latin typeface="微軟正黑體" panose="020B0604030504040204" pitchFamily="34" charset="-120"/>
                          <a:ea typeface="微軟正黑體" panose="020B0604030504040204" pitchFamily="34" charset="-120"/>
                        </a:rPr>
                        <a:t>1.</a:t>
                      </a:r>
                      <a:r>
                        <a:rPr lang="zh-TW" altLang="en-US" sz="1400" u="none" strike="noStrike" dirty="0">
                          <a:effectLst/>
                          <a:latin typeface="微軟正黑體" panose="020B0604030504040204" pitchFamily="34" charset="-120"/>
                          <a:ea typeface="微軟正黑體" panose="020B0604030504040204" pitchFamily="34" charset="-120"/>
                        </a:rPr>
                        <a:t>提供物聯網相關中小企業創新研發之資金補助。</a:t>
                      </a:r>
                      <a:br>
                        <a:rPr lang="zh-TW" altLang="en-US" sz="1400" u="none" strike="noStrike" dirty="0">
                          <a:effectLst/>
                          <a:latin typeface="微軟正黑體" panose="020B0604030504040204" pitchFamily="34" charset="-120"/>
                          <a:ea typeface="微軟正黑體" panose="020B0604030504040204" pitchFamily="34" charset="-120"/>
                        </a:rPr>
                      </a:br>
                      <a:r>
                        <a:rPr lang="en-US" altLang="zh-TW" sz="1400" u="none" strike="noStrike" dirty="0">
                          <a:effectLst/>
                          <a:latin typeface="微軟正黑體" panose="020B0604030504040204" pitchFamily="34" charset="-120"/>
                          <a:ea typeface="微軟正黑體" panose="020B0604030504040204" pitchFamily="34" charset="-120"/>
                        </a:rPr>
                        <a:t>2.</a:t>
                      </a:r>
                      <a:r>
                        <a:rPr lang="zh-TW" altLang="en-US" sz="1400" u="none" strike="noStrike" dirty="0">
                          <a:effectLst/>
                          <a:latin typeface="微軟正黑體" panose="020B0604030504040204" pitchFamily="34" charset="-120"/>
                          <a:ea typeface="微軟正黑體" panose="020B0604030504040204" pitchFamily="34" charset="-120"/>
                        </a:rPr>
                        <a:t>獎助新創公司申請創新研發先期規劃補助經費。</a:t>
                      </a:r>
                      <a:br>
                        <a:rPr lang="zh-TW" altLang="en-US" sz="1400" u="none" strike="noStrike" dirty="0">
                          <a:effectLst/>
                          <a:latin typeface="微軟正黑體" panose="020B0604030504040204" pitchFamily="34" charset="-120"/>
                          <a:ea typeface="微軟正黑體" panose="020B0604030504040204" pitchFamily="34" charset="-120"/>
                        </a:rPr>
                      </a:br>
                      <a:r>
                        <a:rPr lang="en-US" altLang="zh-TW" sz="1400" u="none" strike="noStrike" dirty="0">
                          <a:effectLst/>
                          <a:latin typeface="微軟正黑體" panose="020B0604030504040204" pitchFamily="34" charset="-120"/>
                          <a:ea typeface="微軟正黑體" panose="020B0604030504040204" pitchFamily="34" charset="-120"/>
                        </a:rPr>
                        <a:t>3.</a:t>
                      </a:r>
                      <a:r>
                        <a:rPr lang="zh-TW" altLang="en-US" sz="1400" u="none" strike="noStrike" dirty="0">
                          <a:effectLst/>
                          <a:latin typeface="微軟正黑體" panose="020B0604030504040204" pitchFamily="34" charset="-120"/>
                          <a:ea typeface="微軟正黑體" panose="020B0604030504040204" pitchFamily="34" charset="-120"/>
                        </a:rPr>
                        <a:t>提供創新技術研發及服務</a:t>
                      </a:r>
                      <a:r>
                        <a:rPr lang="en-US" altLang="zh-TW" sz="1400" u="none" strike="noStrike" dirty="0">
                          <a:effectLst/>
                          <a:latin typeface="微軟正黑體" panose="020B0604030504040204" pitchFamily="34" charset="-120"/>
                          <a:ea typeface="微軟正黑體" panose="020B0604030504040204" pitchFamily="34" charset="-120"/>
                        </a:rPr>
                        <a:t>/</a:t>
                      </a:r>
                      <a:r>
                        <a:rPr lang="zh-TW" altLang="en-US" sz="1400" u="none" strike="noStrike" dirty="0">
                          <a:effectLst/>
                          <a:latin typeface="微軟正黑體" panose="020B0604030504040204" pitchFamily="34" charset="-120"/>
                          <a:ea typeface="微軟正黑體" panose="020B0604030504040204" pitchFamily="34" charset="-120"/>
                        </a:rPr>
                        <a:t>經營之</a:t>
                      </a:r>
                      <a:r>
                        <a:rPr lang="zh-TW" altLang="en-US" sz="1400" u="none" strike="noStrike" dirty="0" smtClean="0">
                          <a:effectLst/>
                          <a:latin typeface="微軟正黑體" panose="020B0604030504040204" pitchFamily="34" charset="-120"/>
                          <a:ea typeface="微軟正黑體" panose="020B0604030504040204" pitchFamily="34" charset="-120"/>
                        </a:rPr>
                        <a:t>補助</a:t>
                      </a:r>
                      <a:endParaRPr lang="en-US" altLang="zh-TW" sz="1400" u="none" strike="noStrike" dirty="0" smtClean="0">
                        <a:effectLst/>
                        <a:latin typeface="微軟正黑體" panose="020B0604030504040204" pitchFamily="34" charset="-120"/>
                        <a:ea typeface="微軟正黑體" panose="020B0604030504040204" pitchFamily="34" charset="-120"/>
                      </a:endParaRPr>
                    </a:p>
                    <a:p>
                      <a:pPr algn="l" fontAlgn="ctr"/>
                      <a:r>
                        <a:rPr lang="en-US" altLang="zh-TW" sz="1400" u="none" strike="noStrike" dirty="0" smtClean="0">
                          <a:effectLst/>
                          <a:latin typeface="微軟正黑體" panose="020B0604030504040204" pitchFamily="34" charset="-120"/>
                          <a:ea typeface="微軟正黑體" panose="020B0604030504040204" pitchFamily="34" charset="-120"/>
                        </a:rPr>
                        <a:t>4</a:t>
                      </a:r>
                      <a:r>
                        <a:rPr lang="en-US" altLang="zh-TW" sz="1400" u="none" strike="noStrike" dirty="0">
                          <a:effectLst/>
                          <a:latin typeface="微軟正黑體" panose="020B0604030504040204" pitchFamily="34" charset="-120"/>
                          <a:ea typeface="微軟正黑體" panose="020B0604030504040204" pitchFamily="34" charset="-120"/>
                        </a:rPr>
                        <a:t>.</a:t>
                      </a:r>
                      <a:r>
                        <a:rPr lang="zh-TW" altLang="en-US" sz="1400" u="none" strike="noStrike" dirty="0">
                          <a:effectLst/>
                          <a:latin typeface="微軟正黑體" panose="020B0604030504040204" pitchFamily="34" charset="-120"/>
                          <a:ea typeface="微軟正黑體" panose="020B0604030504040204" pitchFamily="34" charset="-120"/>
                        </a:rPr>
                        <a:t>推動創業型</a:t>
                      </a:r>
                      <a:r>
                        <a:rPr lang="en-US" altLang="zh-TW" sz="1400" u="none" strike="noStrike" dirty="0">
                          <a:effectLst/>
                          <a:latin typeface="微軟正黑體" panose="020B0604030504040204" pitchFamily="34" charset="-120"/>
                          <a:ea typeface="微軟正黑體" panose="020B0604030504040204" pitchFamily="34" charset="-120"/>
                        </a:rPr>
                        <a:t>SBIR</a:t>
                      </a:r>
                      <a:r>
                        <a:rPr lang="zh-TW" altLang="en-US" sz="1400" u="none" strike="noStrike" dirty="0">
                          <a:effectLst/>
                          <a:latin typeface="微軟正黑體" panose="020B0604030504040204" pitchFamily="34" charset="-120"/>
                          <a:ea typeface="微軟正黑體" panose="020B0604030504040204" pitchFamily="34" charset="-120"/>
                        </a:rPr>
                        <a:t>計畫創意海選方案獎助新創公司</a:t>
                      </a:r>
                      <a:br>
                        <a:rPr lang="zh-TW" altLang="en-US" sz="1400" u="none" strike="noStrike" dirty="0">
                          <a:effectLst/>
                          <a:latin typeface="微軟正黑體" panose="020B0604030504040204" pitchFamily="34" charset="-120"/>
                          <a:ea typeface="微軟正黑體" panose="020B0604030504040204" pitchFamily="34" charset="-120"/>
                        </a:rPr>
                      </a:br>
                      <a:r>
                        <a:rPr lang="en-US" altLang="zh-TW" sz="1400" u="none" strike="noStrike" dirty="0">
                          <a:effectLst/>
                          <a:latin typeface="微軟正黑體" panose="020B0604030504040204" pitchFamily="34" charset="-120"/>
                          <a:ea typeface="微軟正黑體" panose="020B0604030504040204" pitchFamily="34" charset="-120"/>
                        </a:rPr>
                        <a:t>5.</a:t>
                      </a:r>
                      <a:r>
                        <a:rPr lang="zh-TW" altLang="en-US" sz="1400" u="none" strike="noStrike" dirty="0">
                          <a:effectLst/>
                          <a:latin typeface="微軟正黑體" panose="020B0604030504040204" pitchFamily="34" charset="-120"/>
                          <a:ea typeface="微軟正黑體" panose="020B0604030504040204" pitchFamily="34" charset="-120"/>
                        </a:rPr>
                        <a:t>主題式示範計畫，聚焦政府新興政策與產業創新之施政目標。</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l" fontAlgn="ctr"/>
                      <a:r>
                        <a:rPr lang="zh-TW" altLang="en-US" sz="1400" u="none" strike="noStrike" dirty="0" smtClean="0">
                          <a:effectLst/>
                          <a:latin typeface="微軟正黑體" panose="020B0604030504040204" pitchFamily="34" charset="-120"/>
                          <a:ea typeface="微軟正黑體" panose="020B0604030504040204" pitchFamily="34" charset="-120"/>
                        </a:rPr>
                        <a:t>經濟部中小企業</a:t>
                      </a:r>
                      <a:r>
                        <a:rPr lang="zh-TW" altLang="en-US" sz="1400" u="none" strike="noStrike" dirty="0">
                          <a:effectLst/>
                          <a:latin typeface="微軟正黑體" panose="020B0604030504040204" pitchFamily="34" charset="-120"/>
                          <a:ea typeface="微軟正黑體" panose="020B0604030504040204" pitchFamily="34" charset="-120"/>
                        </a:rPr>
                        <a:t>處</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r" fontAlgn="ctr"/>
                      <a:r>
                        <a:rPr lang="en-US" altLang="zh-TW" sz="1400" u="none" strike="noStrike">
                          <a:effectLst/>
                          <a:latin typeface="微軟正黑體" panose="020B0604030504040204" pitchFamily="34" charset="-120"/>
                          <a:ea typeface="微軟正黑體" panose="020B0604030504040204" pitchFamily="34" charset="-120"/>
                        </a:rPr>
                        <a:t>660,831</a:t>
                      </a:r>
                      <a:endParaRPr lang="en-US" altLang="zh-TW" sz="1400" b="0" i="0" u="none" strike="noStrike">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r>
              <a:tr h="715574">
                <a:tc>
                  <a:txBody>
                    <a:bodyPr/>
                    <a:lstStyle/>
                    <a:p>
                      <a:pPr algn="l" fontAlgn="ctr"/>
                      <a:r>
                        <a:rPr lang="zh-TW" altLang="en-US" sz="1400" u="none" strike="noStrike">
                          <a:effectLst/>
                          <a:latin typeface="微軟正黑體" panose="020B0604030504040204" pitchFamily="34" charset="-120"/>
                          <a:ea typeface="微軟正黑體" panose="020B0604030504040204" pitchFamily="34" charset="-120"/>
                        </a:rPr>
                        <a:t>中小企業價值創新應用計畫</a:t>
                      </a:r>
                      <a:endParaRPr lang="zh-TW" altLang="en-US" sz="1400" b="0" i="0" u="none" strike="noStrike">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l" fontAlgn="ctr"/>
                      <a:r>
                        <a:rPr lang="zh-TW" altLang="en-US" sz="1400" u="none" strike="noStrike">
                          <a:effectLst/>
                          <a:latin typeface="微軟正黑體" panose="020B0604030504040204" pitchFamily="34" charset="-120"/>
                          <a:ea typeface="微軟正黑體" panose="020B0604030504040204" pitchFamily="34" charset="-120"/>
                        </a:rPr>
                        <a:t>創新創業</a:t>
                      </a:r>
                      <a:endParaRPr lang="zh-TW" altLang="en-US" sz="1400" b="0" i="0" u="none" strike="noStrike">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l" fontAlgn="ctr"/>
                      <a:r>
                        <a:rPr lang="zh-TW" altLang="en-US" sz="1400" u="none" strike="noStrike">
                          <a:effectLst/>
                          <a:latin typeface="微軟正黑體" panose="020B0604030504040204" pitchFamily="34" charset="-120"/>
                          <a:ea typeface="微軟正黑體" panose="020B0604030504040204" pitchFamily="34" charset="-120"/>
                        </a:rPr>
                        <a:t>創新創業</a:t>
                      </a:r>
                      <a:endParaRPr lang="zh-TW" altLang="en-US" sz="1400" b="0" i="0" u="none" strike="noStrike">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l" fontAlgn="ctr"/>
                      <a:r>
                        <a:rPr lang="en-US" altLang="zh-TW" sz="1400" u="none" strike="noStrike" dirty="0">
                          <a:effectLst/>
                          <a:latin typeface="微軟正黑體" panose="020B0604030504040204" pitchFamily="34" charset="-120"/>
                          <a:ea typeface="微軟正黑體" panose="020B0604030504040204" pitchFamily="34" charset="-120"/>
                        </a:rPr>
                        <a:t>1.</a:t>
                      </a:r>
                      <a:r>
                        <a:rPr lang="zh-TW" altLang="en-US" sz="1400" u="none" strike="noStrike" dirty="0">
                          <a:effectLst/>
                          <a:latin typeface="微軟正黑體" panose="020B0604030504040204" pitchFamily="34" charset="-120"/>
                          <a:ea typeface="微軟正黑體" panose="020B0604030504040204" pitchFamily="34" charset="-120"/>
                        </a:rPr>
                        <a:t>預計輔導</a:t>
                      </a:r>
                      <a:r>
                        <a:rPr lang="en-US" altLang="zh-TW" sz="1400" u="none" strike="noStrike" dirty="0">
                          <a:effectLst/>
                          <a:latin typeface="微軟正黑體" panose="020B0604030504040204" pitchFamily="34" charset="-120"/>
                          <a:ea typeface="微軟正黑體" panose="020B0604030504040204" pitchFamily="34" charset="-120"/>
                        </a:rPr>
                        <a:t>40</a:t>
                      </a:r>
                      <a:r>
                        <a:rPr lang="zh-TW" altLang="en-US" sz="1400" u="none" strike="noStrike" dirty="0">
                          <a:effectLst/>
                          <a:latin typeface="微軟正黑體" panose="020B0604030504040204" pitchFamily="34" charset="-120"/>
                          <a:ea typeface="微軟正黑體" panose="020B0604030504040204" pitchFamily="34" charset="-120"/>
                        </a:rPr>
                        <a:t>家新創企業，舉辦</a:t>
                      </a:r>
                      <a:r>
                        <a:rPr lang="en-US" altLang="zh-TW" sz="1400" u="none" strike="noStrike" dirty="0">
                          <a:effectLst/>
                          <a:latin typeface="微軟正黑體" panose="020B0604030504040204" pitchFamily="34" charset="-120"/>
                          <a:ea typeface="微軟正黑體" panose="020B0604030504040204" pitchFamily="34" charset="-120"/>
                        </a:rPr>
                        <a:t>4</a:t>
                      </a:r>
                      <a:r>
                        <a:rPr lang="zh-TW" altLang="en-US" sz="1400" u="none" strike="noStrike" dirty="0">
                          <a:effectLst/>
                          <a:latin typeface="微軟正黑體" panose="020B0604030504040204" pitchFamily="34" charset="-120"/>
                          <a:ea typeface="微軟正黑體" panose="020B0604030504040204" pitchFamily="34" charset="-120"/>
                        </a:rPr>
                        <a:t>場媒合會</a:t>
                      </a:r>
                      <a:r>
                        <a:rPr lang="en-US" altLang="zh-TW" sz="1400" u="none" strike="noStrike" dirty="0">
                          <a:effectLst/>
                          <a:latin typeface="微軟正黑體" panose="020B0604030504040204" pitchFamily="34" charset="-120"/>
                          <a:ea typeface="微軟正黑體" panose="020B0604030504040204" pitchFamily="34" charset="-120"/>
                        </a:rPr>
                        <a:t>(</a:t>
                      </a:r>
                      <a:r>
                        <a:rPr lang="zh-TW" altLang="en-US" sz="1400" u="none" strike="noStrike" dirty="0">
                          <a:effectLst/>
                          <a:latin typeface="微軟正黑體" panose="020B0604030504040204" pitchFamily="34" charset="-120"/>
                          <a:ea typeface="微軟正黑體" panose="020B0604030504040204" pitchFamily="34" charset="-120"/>
                        </a:rPr>
                        <a:t>含</a:t>
                      </a:r>
                      <a:r>
                        <a:rPr lang="en-US" altLang="zh-TW" sz="1400" u="none" strike="noStrike" dirty="0">
                          <a:effectLst/>
                          <a:latin typeface="微軟正黑體" panose="020B0604030504040204" pitchFamily="34" charset="-120"/>
                          <a:ea typeface="微軟正黑體" panose="020B0604030504040204" pitchFamily="34" charset="-120"/>
                        </a:rPr>
                        <a:t>1</a:t>
                      </a:r>
                      <a:r>
                        <a:rPr lang="zh-TW" altLang="en-US" sz="1400" u="none" strike="noStrike" dirty="0">
                          <a:effectLst/>
                          <a:latin typeface="微軟正黑體" panose="020B0604030504040204" pitchFamily="34" charset="-120"/>
                          <a:ea typeface="微軟正黑體" panose="020B0604030504040204" pitchFamily="34" charset="-120"/>
                        </a:rPr>
                        <a:t>場閃約</a:t>
                      </a:r>
                      <a:r>
                        <a:rPr lang="en-US" altLang="zh-TW" sz="1400" u="none" strike="noStrike" dirty="0">
                          <a:effectLst/>
                          <a:latin typeface="微軟正黑體" panose="020B0604030504040204" pitchFamily="34" charset="-120"/>
                          <a:ea typeface="微軟正黑體" panose="020B0604030504040204" pitchFamily="34" charset="-120"/>
                        </a:rPr>
                        <a:t>)</a:t>
                      </a:r>
                      <a:r>
                        <a:rPr lang="zh-TW" altLang="en-US" sz="1400" u="none" strike="noStrike" dirty="0">
                          <a:effectLst/>
                          <a:latin typeface="微軟正黑體" panose="020B0604030504040204" pitchFamily="34" charset="-120"/>
                          <a:ea typeface="微軟正黑體" panose="020B0604030504040204" pitchFamily="34" charset="-120"/>
                        </a:rPr>
                        <a:t>，累計促成投資</a:t>
                      </a:r>
                      <a:r>
                        <a:rPr lang="en-US" altLang="zh-TW" sz="1400" u="none" strike="noStrike" dirty="0">
                          <a:effectLst/>
                          <a:latin typeface="微軟正黑體" panose="020B0604030504040204" pitchFamily="34" charset="-120"/>
                          <a:ea typeface="微軟正黑體" panose="020B0604030504040204" pitchFamily="34" charset="-120"/>
                        </a:rPr>
                        <a:t>6</a:t>
                      </a:r>
                      <a:r>
                        <a:rPr lang="zh-TW" altLang="en-US" sz="1400" u="none" strike="noStrike" dirty="0">
                          <a:effectLst/>
                          <a:latin typeface="微軟正黑體" panose="020B0604030504040204" pitchFamily="34" charset="-120"/>
                          <a:ea typeface="微軟正黑體" panose="020B0604030504040204" pitchFamily="34" charset="-120"/>
                        </a:rPr>
                        <a:t>件以上，金額達新台幣</a:t>
                      </a:r>
                      <a:r>
                        <a:rPr lang="en-US" altLang="zh-TW" sz="1400" u="none" strike="noStrike" dirty="0">
                          <a:effectLst/>
                          <a:latin typeface="微軟正黑體" panose="020B0604030504040204" pitchFamily="34" charset="-120"/>
                          <a:ea typeface="微軟正黑體" panose="020B0604030504040204" pitchFamily="34" charset="-120"/>
                        </a:rPr>
                        <a:t>1</a:t>
                      </a:r>
                      <a:r>
                        <a:rPr lang="zh-TW" altLang="en-US" sz="1400" u="none" strike="noStrike" dirty="0">
                          <a:effectLst/>
                          <a:latin typeface="微軟正黑體" panose="020B0604030504040204" pitchFamily="34" charset="-120"/>
                          <a:ea typeface="微軟正黑體" panose="020B0604030504040204" pitchFamily="34" charset="-120"/>
                        </a:rPr>
                        <a:t>億元以上，創造產值新台幣</a:t>
                      </a:r>
                      <a:r>
                        <a:rPr lang="en-US" altLang="zh-TW" sz="1400" u="none" strike="noStrike" dirty="0">
                          <a:effectLst/>
                          <a:latin typeface="微軟正黑體" panose="020B0604030504040204" pitchFamily="34" charset="-120"/>
                          <a:ea typeface="微軟正黑體" panose="020B0604030504040204" pitchFamily="34" charset="-120"/>
                        </a:rPr>
                        <a:t>1</a:t>
                      </a:r>
                      <a:r>
                        <a:rPr lang="zh-TW" altLang="en-US" sz="1400" u="none" strike="noStrike" dirty="0">
                          <a:effectLst/>
                          <a:latin typeface="微軟正黑體" panose="020B0604030504040204" pitchFamily="34" charset="-120"/>
                          <a:ea typeface="微軟正黑體" panose="020B0604030504040204" pitchFamily="34" charset="-120"/>
                        </a:rPr>
                        <a:t>億</a:t>
                      </a:r>
                      <a:r>
                        <a:rPr lang="en-US" altLang="zh-TW" sz="1400" u="none" strike="noStrike" dirty="0">
                          <a:effectLst/>
                          <a:latin typeface="微軟正黑體" panose="020B0604030504040204" pitchFamily="34" charset="-120"/>
                          <a:ea typeface="微軟正黑體" panose="020B0604030504040204" pitchFamily="34" charset="-120"/>
                        </a:rPr>
                        <a:t>3,000</a:t>
                      </a:r>
                      <a:r>
                        <a:rPr lang="zh-TW" altLang="en-US" sz="1400" u="none" strike="noStrike" dirty="0">
                          <a:effectLst/>
                          <a:latin typeface="微軟正黑體" panose="020B0604030504040204" pitchFamily="34" charset="-120"/>
                          <a:ea typeface="微軟正黑體" panose="020B0604030504040204" pitchFamily="34" charset="-120"/>
                        </a:rPr>
                        <a:t>萬元以上。</a:t>
                      </a:r>
                      <a:br>
                        <a:rPr lang="zh-TW" altLang="en-US" sz="1400" u="none" strike="noStrike" dirty="0">
                          <a:effectLst/>
                          <a:latin typeface="微軟正黑體" panose="020B0604030504040204" pitchFamily="34" charset="-120"/>
                          <a:ea typeface="微軟正黑體" panose="020B0604030504040204" pitchFamily="34" charset="-120"/>
                        </a:rPr>
                      </a:br>
                      <a:r>
                        <a:rPr lang="en-US" altLang="zh-TW" sz="1400" u="none" strike="noStrike" dirty="0">
                          <a:effectLst/>
                          <a:latin typeface="微軟正黑體" panose="020B0604030504040204" pitchFamily="34" charset="-120"/>
                          <a:ea typeface="微軟正黑體" panose="020B0604030504040204" pitchFamily="34" charset="-120"/>
                        </a:rPr>
                        <a:t>2.</a:t>
                      </a:r>
                      <a:r>
                        <a:rPr lang="zh-TW" altLang="en-US" sz="1400" u="none" strike="noStrike" dirty="0">
                          <a:effectLst/>
                          <a:latin typeface="微軟正黑體" panose="020B0604030504040204" pitchFamily="34" charset="-120"/>
                          <a:ea typeface="微軟正黑體" panose="020B0604030504040204" pitchFamily="34" charset="-120"/>
                        </a:rPr>
                        <a:t>透過專家輔導，協助新創企業透過實作在募資簡報精準呈現。</a:t>
                      </a:r>
                      <a:br>
                        <a:rPr lang="zh-TW" altLang="en-US" sz="1400" u="none" strike="noStrike" dirty="0">
                          <a:effectLst/>
                          <a:latin typeface="微軟正黑體" panose="020B0604030504040204" pitchFamily="34" charset="-120"/>
                          <a:ea typeface="微軟正黑體" panose="020B0604030504040204" pitchFamily="34" charset="-120"/>
                        </a:rPr>
                      </a:br>
                      <a:r>
                        <a:rPr lang="en-US" altLang="zh-TW" sz="1400" u="none" strike="noStrike" dirty="0">
                          <a:effectLst/>
                          <a:latin typeface="微軟正黑體" panose="020B0604030504040204" pitchFamily="34" charset="-120"/>
                          <a:ea typeface="微軟正黑體" panose="020B0604030504040204" pitchFamily="34" charset="-120"/>
                        </a:rPr>
                        <a:t>3.</a:t>
                      </a:r>
                      <a:r>
                        <a:rPr lang="zh-TW" altLang="en-US" sz="1400" u="none" strike="noStrike" dirty="0">
                          <a:effectLst/>
                          <a:latin typeface="微軟正黑體" panose="020B0604030504040204" pitchFamily="34" charset="-120"/>
                          <a:ea typeface="微軟正黑體" panose="020B0604030504040204" pitchFamily="34" charset="-120"/>
                        </a:rPr>
                        <a:t>鏈結全球創新創業活躍生態體系，建立國內外策略性合作夥伴關係。</a:t>
                      </a:r>
                      <a:br>
                        <a:rPr lang="zh-TW" altLang="en-US" sz="1400" u="none" strike="noStrike" dirty="0">
                          <a:effectLst/>
                          <a:latin typeface="微軟正黑體" panose="020B0604030504040204" pitchFamily="34" charset="-120"/>
                          <a:ea typeface="微軟正黑體" panose="020B0604030504040204" pitchFamily="34" charset="-120"/>
                        </a:rPr>
                      </a:br>
                      <a:r>
                        <a:rPr lang="en-US" altLang="zh-TW" sz="1400" u="none" strike="noStrike" dirty="0">
                          <a:effectLst/>
                          <a:latin typeface="微軟正黑體" panose="020B0604030504040204" pitchFamily="34" charset="-120"/>
                          <a:ea typeface="微軟正黑體" panose="020B0604030504040204" pitchFamily="34" charset="-120"/>
                        </a:rPr>
                        <a:t>4.</a:t>
                      </a:r>
                      <a:r>
                        <a:rPr lang="zh-TW" altLang="en-US" sz="1400" u="none" strike="noStrike" dirty="0">
                          <a:effectLst/>
                          <a:latin typeface="微軟正黑體" panose="020B0604030504040204" pitchFamily="34" charset="-120"/>
                          <a:ea typeface="微軟正黑體" panose="020B0604030504040204" pitchFamily="34" charset="-120"/>
                        </a:rPr>
                        <a:t>連結國內外領域專家與業師</a:t>
                      </a:r>
                      <a:r>
                        <a:rPr lang="zh-TW" altLang="en-US" sz="1400" u="none" strike="noStrike" dirty="0" smtClean="0">
                          <a:effectLst/>
                          <a:latin typeface="微軟正黑體" panose="020B0604030504040204" pitchFamily="34" charset="-120"/>
                          <a:ea typeface="微軟正黑體" panose="020B0604030504040204" pitchFamily="34" charset="-120"/>
                        </a:rPr>
                        <a:t>，協助</a:t>
                      </a:r>
                      <a:r>
                        <a:rPr lang="zh-TW" altLang="en-US" sz="1400" u="none" strike="noStrike" dirty="0">
                          <a:effectLst/>
                          <a:latin typeface="微軟正黑體" panose="020B0604030504040204" pitchFamily="34" charset="-120"/>
                          <a:ea typeface="微軟正黑體" panose="020B0604030504040204" pitchFamily="34" charset="-120"/>
                        </a:rPr>
                        <a:t>新創提昇募資能力。</a:t>
                      </a:r>
                      <a:br>
                        <a:rPr lang="zh-TW" altLang="en-US" sz="1400" u="none" strike="noStrike" dirty="0">
                          <a:effectLst/>
                          <a:latin typeface="微軟正黑體" panose="020B0604030504040204" pitchFamily="34" charset="-120"/>
                          <a:ea typeface="微軟正黑體" panose="020B0604030504040204" pitchFamily="34" charset="-120"/>
                        </a:rPr>
                      </a:br>
                      <a:r>
                        <a:rPr lang="en-US" altLang="zh-TW" sz="1400" u="none" strike="noStrike" dirty="0">
                          <a:effectLst/>
                          <a:latin typeface="微軟正黑體" panose="020B0604030504040204" pitchFamily="34" charset="-120"/>
                          <a:ea typeface="微軟正黑體" panose="020B0604030504040204" pitchFamily="34" charset="-120"/>
                        </a:rPr>
                        <a:t>5.</a:t>
                      </a:r>
                      <a:r>
                        <a:rPr lang="zh-TW" altLang="en-US" sz="1400" u="none" strike="noStrike" dirty="0">
                          <a:effectLst/>
                          <a:latin typeface="微軟正黑體" panose="020B0604030504040204" pitchFamily="34" charset="-120"/>
                          <a:ea typeface="微軟正黑體" panose="020B0604030504040204" pitchFamily="34" charset="-120"/>
                        </a:rPr>
                        <a:t>經營投資人網絡，掌握活躍投資人名單，促進早期投資。</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l" fontAlgn="ctr"/>
                      <a:r>
                        <a:rPr lang="zh-TW" altLang="en-US" sz="1400" u="none" strike="noStrike" dirty="0" smtClean="0">
                          <a:effectLst/>
                          <a:latin typeface="微軟正黑體" panose="020B0604030504040204" pitchFamily="34" charset="-120"/>
                          <a:ea typeface="微軟正黑體" panose="020B0604030504040204" pitchFamily="34" charset="-120"/>
                        </a:rPr>
                        <a:t>經濟部中小企業</a:t>
                      </a:r>
                      <a:r>
                        <a:rPr lang="zh-TW" altLang="en-US" sz="1400" u="none" strike="noStrike" dirty="0">
                          <a:effectLst/>
                          <a:latin typeface="微軟正黑體" panose="020B0604030504040204" pitchFamily="34" charset="-120"/>
                          <a:ea typeface="微軟正黑體" panose="020B0604030504040204" pitchFamily="34" charset="-120"/>
                        </a:rPr>
                        <a:t>處</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r" fontAlgn="ctr"/>
                      <a:r>
                        <a:rPr lang="en-US" altLang="zh-TW" sz="1400" u="none" strike="noStrike">
                          <a:effectLst/>
                          <a:latin typeface="微軟正黑體" panose="020B0604030504040204" pitchFamily="34" charset="-120"/>
                          <a:ea typeface="微軟正黑體" panose="020B0604030504040204" pitchFamily="34" charset="-120"/>
                        </a:rPr>
                        <a:t>20,296</a:t>
                      </a:r>
                      <a:endParaRPr lang="en-US" altLang="zh-TW" sz="1400" b="0" i="0" u="none" strike="noStrike">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r>
              <a:tr h="954098">
                <a:tc>
                  <a:txBody>
                    <a:bodyPr/>
                    <a:lstStyle/>
                    <a:p>
                      <a:pPr algn="l" fontAlgn="ctr"/>
                      <a:r>
                        <a:rPr lang="zh-TW" altLang="en-US" sz="1400" u="none" strike="noStrike" dirty="0">
                          <a:effectLst/>
                          <a:latin typeface="微軟正黑體" panose="020B0604030504040204" pitchFamily="34" charset="-120"/>
                          <a:ea typeface="微軟正黑體" panose="020B0604030504040204" pitchFamily="34" charset="-120"/>
                        </a:rPr>
                        <a:t>推動中小企業雲端創新應用發展計畫</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l" fontAlgn="ctr"/>
                      <a:r>
                        <a:rPr lang="zh-TW" altLang="en-US" sz="1400" u="none" strike="noStrike" dirty="0">
                          <a:effectLst/>
                          <a:latin typeface="微軟正黑體" panose="020B0604030504040204" pitchFamily="34" charset="-120"/>
                          <a:ea typeface="微軟正黑體" panose="020B0604030504040204" pitchFamily="34" charset="-120"/>
                        </a:rPr>
                        <a:t>創新創業、實證場域</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l" fontAlgn="ctr"/>
                      <a:r>
                        <a:rPr lang="zh-TW" altLang="en-US" sz="1400" u="none" strike="noStrike" dirty="0">
                          <a:effectLst/>
                          <a:latin typeface="微軟正黑體" panose="020B0604030504040204" pitchFamily="34" charset="-120"/>
                          <a:ea typeface="微軟正黑體" panose="020B0604030504040204" pitchFamily="34" charset="-120"/>
                        </a:rPr>
                        <a:t>創新創業</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l" fontAlgn="ctr"/>
                      <a:r>
                        <a:rPr lang="en-US" altLang="zh-TW" sz="1400" u="none" strike="noStrike" dirty="0">
                          <a:effectLst/>
                          <a:latin typeface="微軟正黑體" panose="020B0604030504040204" pitchFamily="34" charset="-120"/>
                          <a:ea typeface="微軟正黑體" panose="020B0604030504040204" pitchFamily="34" charset="-120"/>
                        </a:rPr>
                        <a:t>1.</a:t>
                      </a:r>
                      <a:r>
                        <a:rPr lang="zh-TW" altLang="en-US" sz="1400" u="none" strike="noStrike" dirty="0">
                          <a:effectLst/>
                          <a:latin typeface="微軟正黑體" panose="020B0604030504040204" pitchFamily="34" charset="-120"/>
                          <a:ea typeface="微軟正黑體" panose="020B0604030504040204" pitchFamily="34" charset="-120"/>
                        </a:rPr>
                        <a:t>發展</a:t>
                      </a:r>
                      <a:r>
                        <a:rPr lang="en-US" altLang="zh-TW" sz="1400" u="none" strike="noStrike" dirty="0">
                          <a:effectLst/>
                          <a:latin typeface="微軟正黑體" panose="020B0604030504040204" pitchFamily="34" charset="-120"/>
                          <a:ea typeface="微軟正黑體" panose="020B0604030504040204" pitchFamily="34" charset="-120"/>
                        </a:rPr>
                        <a:t>3</a:t>
                      </a:r>
                      <a:r>
                        <a:rPr lang="zh-TW" altLang="en-US" sz="1400" u="none" strike="noStrike" dirty="0">
                          <a:effectLst/>
                          <a:latin typeface="微軟正黑體" panose="020B0604030504040204" pitchFamily="34" charset="-120"/>
                          <a:ea typeface="微軟正黑體" panose="020B0604030504040204" pitchFamily="34" charset="-120"/>
                        </a:rPr>
                        <a:t>項中小企業雲端創新應用、特色與有感服務。</a:t>
                      </a:r>
                      <a:br>
                        <a:rPr lang="zh-TW" altLang="en-US" sz="1400" u="none" strike="noStrike" dirty="0">
                          <a:effectLst/>
                          <a:latin typeface="微軟正黑體" panose="020B0604030504040204" pitchFamily="34" charset="-120"/>
                          <a:ea typeface="微軟正黑體" panose="020B0604030504040204" pitchFamily="34" charset="-120"/>
                        </a:rPr>
                      </a:br>
                      <a:r>
                        <a:rPr lang="en-US" altLang="zh-TW" sz="1400" u="none" strike="noStrike" dirty="0">
                          <a:effectLst/>
                          <a:latin typeface="微軟正黑體" panose="020B0604030504040204" pitchFamily="34" charset="-120"/>
                          <a:ea typeface="微軟正黑體" panose="020B0604030504040204" pitchFamily="34" charset="-120"/>
                        </a:rPr>
                        <a:t>2.</a:t>
                      </a:r>
                      <a:r>
                        <a:rPr lang="zh-TW" altLang="en-US" sz="1400" u="none" strike="noStrike" dirty="0">
                          <a:effectLst/>
                          <a:latin typeface="微軟正黑體" panose="020B0604030504040204" pitchFamily="34" charset="-120"/>
                          <a:ea typeface="微軟正黑體" panose="020B0604030504040204" pitchFamily="34" charset="-120"/>
                        </a:rPr>
                        <a:t>輔導並帶動中小企業</a:t>
                      </a:r>
                      <a:r>
                        <a:rPr lang="en-US" altLang="zh-TW" sz="1400" u="none" strike="noStrike" dirty="0">
                          <a:effectLst/>
                          <a:latin typeface="微軟正黑體" panose="020B0604030504040204" pitchFamily="34" charset="-120"/>
                          <a:ea typeface="微軟正黑體" panose="020B0604030504040204" pitchFamily="34" charset="-120"/>
                        </a:rPr>
                        <a:t>10,000</a:t>
                      </a:r>
                      <a:r>
                        <a:rPr lang="zh-TW" altLang="en-US" sz="1400" u="none" strike="noStrike" dirty="0">
                          <a:effectLst/>
                          <a:latin typeface="微軟正黑體" panose="020B0604030504040204" pitchFamily="34" charset="-120"/>
                          <a:ea typeface="微軟正黑體" panose="020B0604030504040204" pitchFamily="34" charset="-120"/>
                        </a:rPr>
                        <a:t>家次應用智慧雲端創新服務</a:t>
                      </a:r>
                      <a:br>
                        <a:rPr lang="zh-TW" altLang="en-US" sz="1400" u="none" strike="noStrike" dirty="0">
                          <a:effectLst/>
                          <a:latin typeface="微軟正黑體" panose="020B0604030504040204" pitchFamily="34" charset="-120"/>
                          <a:ea typeface="微軟正黑體" panose="020B0604030504040204" pitchFamily="34" charset="-120"/>
                        </a:rPr>
                      </a:br>
                      <a:r>
                        <a:rPr lang="en-US" altLang="zh-TW" sz="1400" u="none" strike="noStrike" dirty="0">
                          <a:effectLst/>
                          <a:latin typeface="微軟正黑體" panose="020B0604030504040204" pitchFamily="34" charset="-120"/>
                          <a:ea typeface="微軟正黑體" panose="020B0604030504040204" pitchFamily="34" charset="-120"/>
                        </a:rPr>
                        <a:t>3.</a:t>
                      </a:r>
                      <a:r>
                        <a:rPr lang="zh-TW" altLang="en-US" sz="1400" u="none" strike="noStrike" dirty="0">
                          <a:effectLst/>
                          <a:latin typeface="微軟正黑體" panose="020B0604030504040204" pitchFamily="34" charset="-120"/>
                          <a:ea typeface="微軟正黑體" panose="020B0604030504040204" pitchFamily="34" charset="-120"/>
                        </a:rPr>
                        <a:t>協助廠商創造中小企業智慧雲端創新服務商</a:t>
                      </a:r>
                      <a:r>
                        <a:rPr lang="zh-TW" altLang="en-US" sz="1400" u="none" strike="noStrike" dirty="0" smtClean="0">
                          <a:effectLst/>
                          <a:latin typeface="微軟正黑體" panose="020B0604030504040204" pitchFamily="34" charset="-120"/>
                          <a:ea typeface="微軟正黑體" panose="020B0604030504040204" pitchFamily="34" charset="-120"/>
                        </a:rPr>
                        <a:t>機</a:t>
                      </a:r>
                      <a:r>
                        <a:rPr lang="zh-TW" altLang="en-US" sz="1400" u="none" strike="noStrike" dirty="0">
                          <a:effectLst/>
                          <a:latin typeface="微軟正黑體" panose="020B0604030504040204" pitchFamily="34" charset="-120"/>
                          <a:ea typeface="微軟正黑體" panose="020B0604030504040204" pitchFamily="34" charset="-120"/>
                        </a:rPr>
                        <a:t/>
                      </a:r>
                      <a:br>
                        <a:rPr lang="zh-TW" altLang="en-US" sz="1400" u="none" strike="noStrike" dirty="0">
                          <a:effectLst/>
                          <a:latin typeface="微軟正黑體" panose="020B0604030504040204" pitchFamily="34" charset="-120"/>
                          <a:ea typeface="微軟正黑體" panose="020B0604030504040204" pitchFamily="34" charset="-120"/>
                        </a:rPr>
                      </a:br>
                      <a:r>
                        <a:rPr lang="en-US" altLang="zh-TW" sz="1400" u="none" strike="noStrike" dirty="0">
                          <a:effectLst/>
                          <a:latin typeface="微軟正黑體" panose="020B0604030504040204" pitchFamily="34" charset="-120"/>
                          <a:ea typeface="微軟正黑體" panose="020B0604030504040204" pitchFamily="34" charset="-120"/>
                        </a:rPr>
                        <a:t>4</a:t>
                      </a:r>
                      <a:r>
                        <a:rPr lang="en-US" altLang="zh-TW" sz="1400" u="none" strike="noStrike" dirty="0" smtClean="0">
                          <a:effectLst/>
                          <a:latin typeface="微軟正黑體" panose="020B0604030504040204" pitchFamily="34" charset="-120"/>
                          <a:ea typeface="微軟正黑體" panose="020B0604030504040204" pitchFamily="34" charset="-120"/>
                        </a:rPr>
                        <a:t>.</a:t>
                      </a:r>
                      <a:r>
                        <a:rPr lang="zh-TW" altLang="en-US" sz="1400" u="none" strike="noStrike" dirty="0" smtClean="0">
                          <a:effectLst/>
                          <a:latin typeface="微軟正黑體" panose="020B0604030504040204" pitchFamily="34" charset="-120"/>
                          <a:ea typeface="微軟正黑體" panose="020B0604030504040204" pitchFamily="34" charset="-120"/>
                        </a:rPr>
                        <a:t>打造</a:t>
                      </a:r>
                      <a:r>
                        <a:rPr lang="en-US" altLang="zh-TW" sz="1400" u="none" strike="noStrike" dirty="0">
                          <a:effectLst/>
                          <a:latin typeface="微軟正黑體" panose="020B0604030504040204" pitchFamily="34" charset="-120"/>
                          <a:ea typeface="微軟正黑體" panose="020B0604030504040204" pitchFamily="34" charset="-120"/>
                        </a:rPr>
                        <a:t>3</a:t>
                      </a:r>
                      <a:r>
                        <a:rPr lang="zh-TW" altLang="en-US" sz="1400" u="none" strike="noStrike" dirty="0">
                          <a:effectLst/>
                          <a:latin typeface="微軟正黑體" panose="020B0604030504040204" pitchFamily="34" charset="-120"/>
                          <a:ea typeface="微軟正黑體" panose="020B0604030504040204" pitchFamily="34" charset="-120"/>
                        </a:rPr>
                        <a:t>個可商業驗證</a:t>
                      </a:r>
                      <a:r>
                        <a:rPr lang="en-US" altLang="zh-TW" sz="1400" u="none" strike="noStrike" dirty="0">
                          <a:effectLst/>
                          <a:latin typeface="微軟正黑體" panose="020B0604030504040204" pitchFamily="34" charset="-120"/>
                          <a:ea typeface="微軟正黑體" panose="020B0604030504040204" pitchFamily="34" charset="-120"/>
                        </a:rPr>
                        <a:t>(POB)</a:t>
                      </a:r>
                      <a:r>
                        <a:rPr lang="zh-TW" altLang="en-US" sz="1400" u="none" strike="noStrike" dirty="0">
                          <a:effectLst/>
                          <a:latin typeface="微軟正黑體" panose="020B0604030504040204" pitchFamily="34" charset="-120"/>
                          <a:ea typeface="微軟正黑體" panose="020B0604030504040204" pitchFamily="34" charset="-120"/>
                        </a:rPr>
                        <a:t>的雲端智慧數據創新示範</a:t>
                      </a:r>
                      <a:r>
                        <a:rPr lang="zh-TW" altLang="en-US" sz="1400" u="none" strike="noStrike" dirty="0" smtClean="0">
                          <a:effectLst/>
                          <a:latin typeface="微軟正黑體" panose="020B0604030504040204" pitchFamily="34" charset="-120"/>
                          <a:ea typeface="微軟正黑體" panose="020B0604030504040204" pitchFamily="34" charset="-120"/>
                        </a:rPr>
                        <a:t>案例</a:t>
                      </a:r>
                      <a:endParaRPr lang="en-US" altLang="zh-TW" sz="1400" u="none" strike="noStrike" dirty="0" smtClean="0">
                        <a:effectLst/>
                        <a:latin typeface="微軟正黑體" panose="020B0604030504040204" pitchFamily="34" charset="-120"/>
                        <a:ea typeface="微軟正黑體" panose="020B0604030504040204" pitchFamily="34" charset="-120"/>
                      </a:endParaRPr>
                    </a:p>
                    <a:p>
                      <a:pPr algn="l" fontAlgn="ctr"/>
                      <a:r>
                        <a:rPr lang="en-US" altLang="zh-TW" sz="1400" u="none" strike="noStrike" dirty="0" smtClean="0">
                          <a:effectLst/>
                          <a:latin typeface="微軟正黑體" panose="020B0604030504040204" pitchFamily="34" charset="-120"/>
                          <a:ea typeface="微軟正黑體" panose="020B0604030504040204" pitchFamily="34" charset="-120"/>
                        </a:rPr>
                        <a:t>5</a:t>
                      </a:r>
                      <a:r>
                        <a:rPr lang="en-US" altLang="zh-TW" sz="1400" u="none" strike="noStrike" dirty="0">
                          <a:effectLst/>
                          <a:latin typeface="微軟正黑體" panose="020B0604030504040204" pitchFamily="34" charset="-120"/>
                          <a:ea typeface="微軟正黑體" panose="020B0604030504040204" pitchFamily="34" charset="-120"/>
                        </a:rPr>
                        <a:t>.</a:t>
                      </a:r>
                      <a:r>
                        <a:rPr lang="zh-TW" altLang="en-US" sz="1400" u="none" strike="noStrike" dirty="0">
                          <a:effectLst/>
                          <a:latin typeface="微軟正黑體" panose="020B0604030504040204" pitchFamily="34" charset="-120"/>
                          <a:ea typeface="微軟正黑體" panose="020B0604030504040204" pitchFamily="34" charset="-120"/>
                        </a:rPr>
                        <a:t>擴大有感雲端應用服務普及與商轉</a:t>
                      </a:r>
                      <a:r>
                        <a:rPr lang="zh-TW" altLang="en-US" sz="1400" u="none" strike="noStrike" dirty="0" smtClean="0">
                          <a:effectLst/>
                          <a:latin typeface="微軟正黑體" panose="020B0604030504040204" pitchFamily="34" charset="-120"/>
                          <a:ea typeface="微軟正黑體" panose="020B0604030504040204" pitchFamily="34" charset="-120"/>
                        </a:rPr>
                        <a:t>效益</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l" fontAlgn="ctr"/>
                      <a:r>
                        <a:rPr lang="zh-TW" altLang="en-US" sz="1400" u="none" strike="noStrike" dirty="0" smtClean="0">
                          <a:effectLst/>
                          <a:latin typeface="微軟正黑體" panose="020B0604030504040204" pitchFamily="34" charset="-120"/>
                          <a:ea typeface="微軟正黑體" panose="020B0604030504040204" pitchFamily="34" charset="-120"/>
                        </a:rPr>
                        <a:t>經濟部中小企業</a:t>
                      </a:r>
                      <a:r>
                        <a:rPr lang="zh-TW" altLang="en-US" sz="1400" u="none" strike="noStrike" dirty="0">
                          <a:effectLst/>
                          <a:latin typeface="微軟正黑體" panose="020B0604030504040204" pitchFamily="34" charset="-120"/>
                          <a:ea typeface="微軟正黑體" panose="020B0604030504040204" pitchFamily="34" charset="-120"/>
                        </a:rPr>
                        <a:t>處</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r" fontAlgn="ctr"/>
                      <a:r>
                        <a:rPr lang="en-US" altLang="zh-TW" sz="1400" u="none" strike="noStrike" dirty="0">
                          <a:effectLst/>
                          <a:latin typeface="微軟正黑體" panose="020B0604030504040204" pitchFamily="34" charset="-120"/>
                          <a:ea typeface="微軟正黑體" panose="020B0604030504040204" pitchFamily="34" charset="-120"/>
                        </a:rPr>
                        <a:t>17,021</a:t>
                      </a:r>
                      <a:endPar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r>
            </a:tbl>
          </a:graphicData>
        </a:graphic>
      </p:graphicFrame>
    </p:spTree>
    <p:extLst>
      <p:ext uri="{BB962C8B-B14F-4D97-AF65-F5344CB8AC3E}">
        <p14:creationId xmlns:p14="http://schemas.microsoft.com/office/powerpoint/2010/main" val="6501865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73DA0BB7-265A-403C-9275-D587AB510EDC}" type="slidenum">
              <a:rPr lang="zh-TW" altLang="en-US" smtClean="0"/>
              <a:pPr/>
              <a:t>23</a:t>
            </a:fld>
            <a:endParaRPr lang="zh-TW" altLang="en-US"/>
          </a:p>
        </p:txBody>
      </p:sp>
      <p:sp>
        <p:nvSpPr>
          <p:cNvPr id="4" name="標題 1"/>
          <p:cNvSpPr txBox="1">
            <a:spLocks/>
          </p:cNvSpPr>
          <p:nvPr/>
        </p:nvSpPr>
        <p:spPr>
          <a:xfrm>
            <a:off x="878889" y="198680"/>
            <a:ext cx="8096435" cy="551073"/>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微軟正黑體" panose="020B0604030504040204" pitchFamily="34" charset="-120"/>
                <a:ea typeface="微軟正黑體" panose="020B0604030504040204" pitchFamily="34" charset="-120"/>
                <a:cs typeface="+mj-cs"/>
              </a:defRPr>
            </a:lvl1pPr>
          </a:lstStyle>
          <a:p>
            <a:pPr algn="ctr"/>
            <a:r>
              <a:rPr lang="en-US" altLang="zh-TW"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FY107</a:t>
            </a:r>
            <a:r>
              <a:rPr lang="zh-TW" altLang="zh-TW"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亞洲</a:t>
            </a:r>
            <a:r>
              <a:rPr lang="zh-TW" altLang="zh-TW" sz="3600" b="1" dirty="0">
                <a:solidFill>
                  <a:srgbClr val="9BBB59">
                    <a:lumMod val="75000"/>
                  </a:srgbClr>
                </a:solidFill>
                <a:effectLst>
                  <a:glow rad="101600">
                    <a:srgbClr val="FFFFFF"/>
                  </a:glow>
                  <a:outerShdw blurRad="50800" dist="38100" dir="2700000" algn="tl" rotWithShape="0">
                    <a:prstClr val="black">
                      <a:alpha val="40000"/>
                    </a:prstClr>
                  </a:outerShdw>
                </a:effectLst>
                <a:cs typeface="Lato"/>
              </a:rPr>
              <a:t>．</a:t>
            </a:r>
            <a:r>
              <a:rPr lang="zh-TW" altLang="zh-TW"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矽谷計畫</a:t>
            </a:r>
            <a:r>
              <a:rPr lang="zh-TW" altLang="en-US"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經費及</a:t>
            </a:r>
            <a:r>
              <a:rPr lang="zh-TW" altLang="zh-TW"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推動重點</a:t>
            </a:r>
            <a:endParaRPr lang="zh-TW" altLang="en-US" sz="3600" b="1" dirty="0">
              <a:solidFill>
                <a:srgbClr val="9BBB59">
                  <a:lumMod val="75000"/>
                </a:srgbClr>
              </a:solidFill>
              <a:effectLst>
                <a:glow rad="101600">
                  <a:srgbClr val="FFFFFF"/>
                </a:glow>
                <a:outerShdw blurRad="50800" dist="38100" dir="2700000" algn="tl" rotWithShape="0">
                  <a:prstClr val="black">
                    <a:alpha val="40000"/>
                  </a:prstClr>
                </a:outerShdw>
              </a:effectLst>
              <a:cs typeface="Lato"/>
            </a:endParaRPr>
          </a:p>
          <a:p>
            <a:endParaRPr lang="en-US" altLang="zh-TW" sz="3600" b="1" dirty="0">
              <a:solidFill>
                <a:srgbClr val="9BBB59">
                  <a:lumMod val="75000"/>
                </a:srgbClr>
              </a:solidFill>
              <a:effectLst>
                <a:glow rad="101600">
                  <a:srgbClr val="FFFFFF"/>
                </a:glow>
                <a:outerShdw blurRad="50800" dist="38100" dir="2700000" algn="tl" rotWithShape="0">
                  <a:prstClr val="black">
                    <a:alpha val="40000"/>
                  </a:prstClr>
                </a:outerShdw>
              </a:effectLst>
              <a:cs typeface="Lato"/>
            </a:endParaRPr>
          </a:p>
        </p:txBody>
      </p:sp>
      <p:graphicFrame>
        <p:nvGraphicFramePr>
          <p:cNvPr id="6" name="表格 5"/>
          <p:cNvGraphicFramePr>
            <a:graphicFrameLocks noGrp="1"/>
          </p:cNvGraphicFramePr>
          <p:nvPr>
            <p:extLst>
              <p:ext uri="{D42A27DB-BD31-4B8C-83A1-F6EECF244321}">
                <p14:modId xmlns:p14="http://schemas.microsoft.com/office/powerpoint/2010/main" val="2644095640"/>
              </p:ext>
            </p:extLst>
          </p:nvPr>
        </p:nvGraphicFramePr>
        <p:xfrm>
          <a:off x="106532" y="915755"/>
          <a:ext cx="8930937" cy="5211758"/>
        </p:xfrm>
        <a:graphic>
          <a:graphicData uri="http://schemas.openxmlformats.org/drawingml/2006/table">
            <a:tbl>
              <a:tblPr firstRow="1" bandRow="1">
                <a:tableStyleId>{21E4AEA4-8DFA-4A89-87EB-49C32662AFE0}</a:tableStyleId>
              </a:tblPr>
              <a:tblGrid>
                <a:gridCol w="823611"/>
                <a:gridCol w="859122"/>
                <a:gridCol w="859122"/>
                <a:gridCol w="4700766"/>
                <a:gridCol w="739439"/>
                <a:gridCol w="948877"/>
              </a:tblGrid>
              <a:tr h="492438">
                <a:tc>
                  <a:txBody>
                    <a:bodyPr/>
                    <a:lstStyle/>
                    <a:p>
                      <a:pPr algn="ctr" fontAlgn="ctr"/>
                      <a:r>
                        <a:rPr lang="zh-TW" altLang="en-US" sz="1400" u="none" strike="noStrike" dirty="0">
                          <a:effectLst/>
                          <a:latin typeface="微軟正黑體" panose="020B0604030504040204" pitchFamily="34" charset="-120"/>
                          <a:ea typeface="微軟正黑體" panose="020B0604030504040204" pitchFamily="34" charset="-120"/>
                        </a:rPr>
                        <a:t>計畫名稱</a:t>
                      </a:r>
                      <a:endPar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ctr" fontAlgn="ctr"/>
                      <a:r>
                        <a:rPr lang="zh-TW" altLang="en-US" sz="1400" u="none" strike="noStrike" dirty="0">
                          <a:effectLst/>
                          <a:latin typeface="微軟正黑體" panose="020B0604030504040204" pitchFamily="34" charset="-120"/>
                          <a:ea typeface="微軟正黑體" panose="020B0604030504040204" pitchFamily="34" charset="-120"/>
                        </a:rPr>
                        <a:t>四大</a:t>
                      </a:r>
                      <a:r>
                        <a:rPr lang="zh-TW" altLang="en-US" sz="1400" u="none" strike="noStrike" dirty="0" smtClean="0">
                          <a:effectLst/>
                          <a:latin typeface="微軟正黑體" panose="020B0604030504040204" pitchFamily="34" charset="-120"/>
                          <a:ea typeface="微軟正黑體" panose="020B0604030504040204" pitchFamily="34" charset="-120"/>
                        </a:rPr>
                        <a:t>策略</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ctr" fontAlgn="ctr"/>
                      <a:r>
                        <a:rPr lang="zh-TW" altLang="en-US" sz="1400" u="none" strike="noStrike" dirty="0">
                          <a:effectLst/>
                          <a:latin typeface="微軟正黑體" panose="020B0604030504040204" pitchFamily="34" charset="-120"/>
                          <a:ea typeface="微軟正黑體" panose="020B0604030504040204" pitchFamily="34" charset="-120"/>
                        </a:rPr>
                        <a:t>七大</a:t>
                      </a:r>
                      <a:r>
                        <a:rPr lang="zh-TW" altLang="en-US" sz="1400" u="none" strike="noStrike" dirty="0" smtClean="0">
                          <a:effectLst/>
                          <a:latin typeface="微軟正黑體" panose="020B0604030504040204" pitchFamily="34" charset="-120"/>
                          <a:ea typeface="微軟正黑體" panose="020B0604030504040204" pitchFamily="34" charset="-120"/>
                        </a:rPr>
                        <a:t>議題</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ctr" fontAlgn="ctr"/>
                      <a:r>
                        <a:rPr lang="zh-TW" altLang="en-US" sz="1400" u="none" strike="noStrike" dirty="0">
                          <a:effectLst/>
                          <a:latin typeface="微軟正黑體" panose="020B0604030504040204" pitchFamily="34" charset="-120"/>
                          <a:ea typeface="微軟正黑體" panose="020B0604030504040204" pitchFamily="34" charset="-120"/>
                        </a:rPr>
                        <a:t>重點</a:t>
                      </a:r>
                      <a:r>
                        <a:rPr lang="zh-TW" altLang="en-US" sz="1400" u="none" strike="noStrike" dirty="0" smtClean="0">
                          <a:effectLst/>
                          <a:latin typeface="微軟正黑體" panose="020B0604030504040204" pitchFamily="34" charset="-120"/>
                          <a:ea typeface="微軟正黑體" panose="020B0604030504040204" pitchFamily="34" charset="-120"/>
                        </a:rPr>
                        <a:t>工作</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ctr" fontAlgn="ctr"/>
                      <a:r>
                        <a:rPr lang="zh-TW" altLang="en-US" sz="1400" u="none" strike="noStrike">
                          <a:effectLst/>
                          <a:latin typeface="微軟正黑體" panose="020B0604030504040204" pitchFamily="34" charset="-120"/>
                          <a:ea typeface="微軟正黑體" panose="020B0604030504040204" pitchFamily="34" charset="-120"/>
                        </a:rPr>
                        <a:t>推動部會</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r" fontAlgn="ctr"/>
                      <a:r>
                        <a:rPr lang="zh-TW" altLang="en-US" sz="1400" u="none" strike="noStrike" dirty="0">
                          <a:effectLst/>
                          <a:latin typeface="微軟正黑體" panose="020B0604030504040204" pitchFamily="34" charset="-120"/>
                          <a:ea typeface="微軟正黑體" panose="020B0604030504040204" pitchFamily="34" charset="-120"/>
                        </a:rPr>
                        <a:t> </a:t>
                      </a:r>
                      <a:r>
                        <a:rPr lang="en-US" altLang="zh-TW" sz="1400" u="none" strike="noStrike" dirty="0" smtClean="0">
                          <a:effectLst/>
                          <a:latin typeface="微軟正黑體" panose="020B0604030504040204" pitchFamily="34" charset="-120"/>
                          <a:ea typeface="微軟正黑體" panose="020B0604030504040204" pitchFamily="34" charset="-120"/>
                        </a:rPr>
                        <a:t>FY107</a:t>
                      </a:r>
                      <a:r>
                        <a:rPr lang="zh-TW" altLang="en-US" sz="1400" u="none" strike="noStrike" dirty="0" smtClean="0">
                          <a:effectLst/>
                          <a:latin typeface="微軟正黑體" panose="020B0604030504040204" pitchFamily="34" charset="-120"/>
                          <a:ea typeface="微軟正黑體" panose="020B0604030504040204" pitchFamily="34" charset="-120"/>
                        </a:rPr>
                        <a:t>經費</a:t>
                      </a:r>
                      <a:endParaRPr lang="en-US" altLang="zh-TW" sz="1400" u="none" strike="noStrike" dirty="0" smtClean="0">
                        <a:effectLst/>
                        <a:latin typeface="微軟正黑體" panose="020B0604030504040204" pitchFamily="34" charset="-120"/>
                        <a:ea typeface="微軟正黑體" panose="020B0604030504040204" pitchFamily="34" charset="-120"/>
                      </a:endParaRPr>
                    </a:p>
                    <a:p>
                      <a:pPr algn="ctr" fontAlgn="ctr"/>
                      <a:r>
                        <a:rPr lang="en-US" altLang="zh-TW" sz="1400" u="none" strike="noStrike" dirty="0" smtClean="0">
                          <a:effectLst/>
                          <a:latin typeface="微軟正黑體" panose="020B0604030504040204" pitchFamily="34" charset="-120"/>
                          <a:ea typeface="微軟正黑體" panose="020B0604030504040204" pitchFamily="34" charset="-120"/>
                        </a:rPr>
                        <a:t>(</a:t>
                      </a:r>
                      <a:r>
                        <a:rPr lang="zh-TW" altLang="en-US" sz="1400" u="none" strike="noStrike" dirty="0" smtClean="0">
                          <a:effectLst/>
                          <a:latin typeface="微軟正黑體" panose="020B0604030504040204" pitchFamily="34" charset="-120"/>
                          <a:ea typeface="微軟正黑體" panose="020B0604030504040204" pitchFamily="34" charset="-120"/>
                        </a:rPr>
                        <a:t>千</a:t>
                      </a:r>
                      <a:r>
                        <a:rPr lang="zh-TW" altLang="en-US" sz="1400" u="none" strike="noStrike" dirty="0">
                          <a:effectLst/>
                          <a:latin typeface="微軟正黑體" panose="020B0604030504040204" pitchFamily="34" charset="-120"/>
                          <a:ea typeface="微軟正黑體" panose="020B0604030504040204" pitchFamily="34" charset="-120"/>
                        </a:rPr>
                        <a:t>元</a:t>
                      </a:r>
                      <a:r>
                        <a:rPr lang="en-US" altLang="zh-TW" sz="1400" u="none" strike="noStrike" dirty="0">
                          <a:effectLst/>
                          <a:latin typeface="微軟正黑體" panose="020B0604030504040204" pitchFamily="34" charset="-120"/>
                          <a:ea typeface="微軟正黑體" panose="020B0604030504040204" pitchFamily="34" charset="-120"/>
                        </a:rPr>
                        <a:t>) </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r>
              <a:tr h="596311">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新型態產學研鏈結旗艦計畫</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亞洲矽谷領域部分</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)(2/4)</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創新創業</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創新創業</a:t>
                      </a:r>
                    </a:p>
                  </a:txBody>
                  <a:tcPr marL="6350" marR="6350" marT="6350" marB="0" anchor="ctr"/>
                </a:tc>
                <a:tc>
                  <a:txBody>
                    <a:bodyPr/>
                    <a:lstStyle/>
                    <a:p>
                      <a:pPr algn="l"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 </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衍生厚科技新創公司</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4</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家</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 </a:t>
                      </a: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協助</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團隊參展或</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Pitch</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至少</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6</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場</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3. </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價創團隊商業估值</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(Valuation)</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累計達新臺幣</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12</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億元以上</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科技部</a:t>
                      </a:r>
                    </a:p>
                  </a:txBody>
                  <a:tcPr marL="6350" marR="6350" marT="6350" marB="0" anchor="ctr"/>
                </a:tc>
                <a:tc>
                  <a:txBody>
                    <a:bodyPr/>
                    <a:lstStyle/>
                    <a:p>
                      <a:pPr algn="r"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           </a:t>
                      </a:r>
                      <a:r>
                        <a:rPr lang="en-US" altLang="zh-TW" sz="1400" b="0" i="0" u="none" strike="noStrike" smtClean="0">
                          <a:solidFill>
                            <a:srgbClr val="000000"/>
                          </a:solidFill>
                          <a:effectLst/>
                          <a:latin typeface="微軟正黑體" panose="020B0604030504040204" pitchFamily="34" charset="-120"/>
                          <a:ea typeface="微軟正黑體" panose="020B0604030504040204" pitchFamily="34" charset="-120"/>
                        </a:rPr>
                        <a:t>240,000 </a:t>
                      </a:r>
                      <a:endPar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r>
              <a:tr h="596311">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亞洲矽谷創新創業鏈結計畫</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(2/4)</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創新創業及國際鏈結</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創新創業</a:t>
                      </a:r>
                    </a:p>
                  </a:txBody>
                  <a:tcPr marL="6350" marR="6350" marT="6350" marB="0" anchor="ctr"/>
                </a:tc>
                <a:tc>
                  <a:txBody>
                    <a:bodyPr/>
                    <a:lstStyle/>
                    <a:p>
                      <a:pPr algn="l"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引介</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10</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國際團隊</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隊來自新南向</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 </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補助</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18</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隊完成創意實現</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 </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潛力學員赴波士頓進行實務訓練</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4. </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補助</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10</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隊新創團隊進行短期國際創業培訓</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5. </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於國際展會設置臺灣館</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科技部</a:t>
                      </a:r>
                    </a:p>
                  </a:txBody>
                  <a:tcPr marL="6350" marR="6350" marT="6350" marB="0" anchor="ctr"/>
                </a:tc>
                <a:tc>
                  <a:txBody>
                    <a:bodyPr/>
                    <a:lstStyle/>
                    <a:p>
                      <a:pPr algn="r"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              </a:t>
                      </a: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149,603 </a:t>
                      </a:r>
                      <a:endPar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r>
              <a:tr h="596311">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科學園區智慧永續發展計畫</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運用</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ICT</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技術發展智慧園區計畫</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物聯網</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物聯網</a:t>
                      </a:r>
                    </a:p>
                  </a:txBody>
                  <a:tcPr marL="6350" marR="6350" marT="6350" marB="0" anchor="ctr"/>
                </a:tc>
                <a:tc>
                  <a:txBody>
                    <a:bodyPr/>
                    <a:lstStyle/>
                    <a:p>
                      <a:pPr algn="l"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提升園區生活幸福有感 </a:t>
                      </a:r>
                      <a:endPar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endParaRPr>
                    </a:p>
                    <a:p>
                      <a:pPr algn="l" fontAlgn="ct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2</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建置園區智慧大數據平台，提升行政效率 </a:t>
                      </a:r>
                      <a:endPar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endParaRPr>
                    </a:p>
                    <a:p>
                      <a:pPr algn="l" fontAlgn="ct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3</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促成與國外園區之合作或治理方案輸出</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科技部</a:t>
                      </a:r>
                    </a:p>
                  </a:txBody>
                  <a:tcPr marL="6350" marR="6350" marT="6350" marB="0" anchor="ctr"/>
                </a:tc>
                <a:tc>
                  <a:txBody>
                    <a:bodyPr/>
                    <a:lstStyle/>
                    <a:p>
                      <a:pPr algn="r"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                 </a:t>
                      </a: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60,920 </a:t>
                      </a:r>
                      <a:endPar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r>
              <a:tr h="596311">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建置矽谷創新創業平台計畫</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(3/4)</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創新創業及國際鏈結</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創新創業</a:t>
                      </a:r>
                    </a:p>
                  </a:txBody>
                  <a:tcPr marL="6350" marR="6350" marT="6350" marB="0" anchor="ctr"/>
                </a:tc>
                <a:tc>
                  <a:txBody>
                    <a:bodyPr/>
                    <a:lstStyle/>
                    <a:p>
                      <a:pPr algn="l"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 </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舉辦</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梯次科技部</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TIEC</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新創團隊選拔會議，選出</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20</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隊團隊赴美</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 </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舉辦</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場國際投資媒合會</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 TIEC </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團隊獲投資金額累計達</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8,000</a:t>
                      </a: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萬美金</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科技部</a:t>
                      </a:r>
                    </a:p>
                  </a:txBody>
                  <a:tcPr marL="6350" marR="6350" marT="6350" marB="0" anchor="ctr"/>
                </a:tc>
                <a:tc>
                  <a:txBody>
                    <a:bodyPr/>
                    <a:lstStyle/>
                    <a:p>
                      <a:pPr algn="r"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                 </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48,055 </a:t>
                      </a:r>
                    </a:p>
                  </a:txBody>
                  <a:tcPr marL="6350" marR="6350" marT="6350" marB="0" anchor="ctr"/>
                </a:tc>
              </a:tr>
            </a:tbl>
          </a:graphicData>
        </a:graphic>
      </p:graphicFrame>
    </p:spTree>
    <p:extLst>
      <p:ext uri="{BB962C8B-B14F-4D97-AF65-F5344CB8AC3E}">
        <p14:creationId xmlns:p14="http://schemas.microsoft.com/office/powerpoint/2010/main" val="17876812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73DA0BB7-265A-403C-9275-D587AB510EDC}" type="slidenum">
              <a:rPr lang="zh-TW" altLang="en-US" smtClean="0"/>
              <a:pPr/>
              <a:t>24</a:t>
            </a:fld>
            <a:endParaRPr lang="zh-TW" altLang="en-US"/>
          </a:p>
        </p:txBody>
      </p:sp>
      <p:sp>
        <p:nvSpPr>
          <p:cNvPr id="4" name="標題 1"/>
          <p:cNvSpPr txBox="1">
            <a:spLocks/>
          </p:cNvSpPr>
          <p:nvPr/>
        </p:nvSpPr>
        <p:spPr>
          <a:xfrm>
            <a:off x="878889" y="198680"/>
            <a:ext cx="8096435" cy="551073"/>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微軟正黑體" panose="020B0604030504040204" pitchFamily="34" charset="-120"/>
                <a:ea typeface="微軟正黑體" panose="020B0604030504040204" pitchFamily="34" charset="-120"/>
                <a:cs typeface="+mj-cs"/>
              </a:defRPr>
            </a:lvl1pPr>
          </a:lstStyle>
          <a:p>
            <a:pPr algn="ctr"/>
            <a:r>
              <a:rPr lang="en-US" altLang="zh-TW"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FY107</a:t>
            </a:r>
            <a:r>
              <a:rPr lang="zh-TW" altLang="zh-TW"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亞洲</a:t>
            </a:r>
            <a:r>
              <a:rPr lang="zh-TW" altLang="zh-TW" sz="3600" b="1" dirty="0">
                <a:solidFill>
                  <a:srgbClr val="9BBB59">
                    <a:lumMod val="75000"/>
                  </a:srgbClr>
                </a:solidFill>
                <a:effectLst>
                  <a:glow rad="101600">
                    <a:srgbClr val="FFFFFF"/>
                  </a:glow>
                  <a:outerShdw blurRad="50800" dist="38100" dir="2700000" algn="tl" rotWithShape="0">
                    <a:prstClr val="black">
                      <a:alpha val="40000"/>
                    </a:prstClr>
                  </a:outerShdw>
                </a:effectLst>
                <a:cs typeface="Lato"/>
              </a:rPr>
              <a:t>．</a:t>
            </a:r>
            <a:r>
              <a:rPr lang="zh-TW" altLang="zh-TW"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矽谷計畫</a:t>
            </a:r>
            <a:r>
              <a:rPr lang="zh-TW" altLang="en-US"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經費及</a:t>
            </a:r>
            <a:r>
              <a:rPr lang="zh-TW" altLang="zh-TW"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推動重點</a:t>
            </a:r>
            <a:endParaRPr lang="zh-TW" altLang="en-US" sz="3600" b="1" dirty="0">
              <a:solidFill>
                <a:srgbClr val="9BBB59">
                  <a:lumMod val="75000"/>
                </a:srgbClr>
              </a:solidFill>
              <a:effectLst>
                <a:glow rad="101600">
                  <a:srgbClr val="FFFFFF"/>
                </a:glow>
                <a:outerShdw blurRad="50800" dist="38100" dir="2700000" algn="tl" rotWithShape="0">
                  <a:prstClr val="black">
                    <a:alpha val="40000"/>
                  </a:prstClr>
                </a:outerShdw>
              </a:effectLst>
              <a:cs typeface="Lato"/>
            </a:endParaRPr>
          </a:p>
          <a:p>
            <a:endParaRPr lang="en-US" altLang="zh-TW" sz="3600" b="1" dirty="0">
              <a:solidFill>
                <a:srgbClr val="9BBB59">
                  <a:lumMod val="75000"/>
                </a:srgbClr>
              </a:solidFill>
              <a:effectLst>
                <a:glow rad="101600">
                  <a:srgbClr val="FFFFFF"/>
                </a:glow>
                <a:outerShdw blurRad="50800" dist="38100" dir="2700000" algn="tl" rotWithShape="0">
                  <a:prstClr val="black">
                    <a:alpha val="40000"/>
                  </a:prstClr>
                </a:outerShdw>
              </a:effectLst>
              <a:cs typeface="Lato"/>
            </a:endParaRPr>
          </a:p>
        </p:txBody>
      </p:sp>
      <p:graphicFrame>
        <p:nvGraphicFramePr>
          <p:cNvPr id="6" name="表格 5"/>
          <p:cNvGraphicFramePr>
            <a:graphicFrameLocks noGrp="1"/>
          </p:cNvGraphicFramePr>
          <p:nvPr>
            <p:extLst/>
          </p:nvPr>
        </p:nvGraphicFramePr>
        <p:xfrm>
          <a:off x="71021" y="915755"/>
          <a:ext cx="8966448" cy="4778688"/>
        </p:xfrm>
        <a:graphic>
          <a:graphicData uri="http://schemas.openxmlformats.org/drawingml/2006/table">
            <a:tbl>
              <a:tblPr firstRow="1" bandRow="1">
                <a:tableStyleId>{21E4AEA4-8DFA-4A89-87EB-49C32662AFE0}</a:tableStyleId>
              </a:tblPr>
              <a:tblGrid>
                <a:gridCol w="859122"/>
                <a:gridCol w="859122"/>
                <a:gridCol w="859122"/>
                <a:gridCol w="4700766"/>
                <a:gridCol w="739439"/>
                <a:gridCol w="948877"/>
              </a:tblGrid>
              <a:tr h="492438">
                <a:tc>
                  <a:txBody>
                    <a:bodyPr/>
                    <a:lstStyle/>
                    <a:p>
                      <a:pPr algn="ctr" fontAlgn="ctr"/>
                      <a:r>
                        <a:rPr lang="zh-TW" altLang="en-US" sz="1400" u="none" strike="noStrike" dirty="0">
                          <a:effectLst/>
                          <a:latin typeface="微軟正黑體" panose="020B0604030504040204" pitchFamily="34" charset="-120"/>
                          <a:ea typeface="微軟正黑體" panose="020B0604030504040204" pitchFamily="34" charset="-120"/>
                        </a:rPr>
                        <a:t>計畫名稱</a:t>
                      </a:r>
                      <a:endPar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ctr" fontAlgn="ctr"/>
                      <a:r>
                        <a:rPr lang="zh-TW" altLang="en-US" sz="1400" u="none" strike="noStrike" dirty="0">
                          <a:effectLst/>
                          <a:latin typeface="微軟正黑體" panose="020B0604030504040204" pitchFamily="34" charset="-120"/>
                          <a:ea typeface="微軟正黑體" panose="020B0604030504040204" pitchFamily="34" charset="-120"/>
                        </a:rPr>
                        <a:t>四大</a:t>
                      </a:r>
                      <a:r>
                        <a:rPr lang="zh-TW" altLang="en-US" sz="1400" u="none" strike="noStrike" dirty="0" smtClean="0">
                          <a:effectLst/>
                          <a:latin typeface="微軟正黑體" panose="020B0604030504040204" pitchFamily="34" charset="-120"/>
                          <a:ea typeface="微軟正黑體" panose="020B0604030504040204" pitchFamily="34" charset="-120"/>
                        </a:rPr>
                        <a:t>策略</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ctr" fontAlgn="ctr"/>
                      <a:r>
                        <a:rPr lang="zh-TW" altLang="en-US" sz="1400" u="none" strike="noStrike" dirty="0">
                          <a:effectLst/>
                          <a:latin typeface="微軟正黑體" panose="020B0604030504040204" pitchFamily="34" charset="-120"/>
                          <a:ea typeface="微軟正黑體" panose="020B0604030504040204" pitchFamily="34" charset="-120"/>
                        </a:rPr>
                        <a:t>七大</a:t>
                      </a:r>
                      <a:r>
                        <a:rPr lang="zh-TW" altLang="en-US" sz="1400" u="none" strike="noStrike" dirty="0" smtClean="0">
                          <a:effectLst/>
                          <a:latin typeface="微軟正黑體" panose="020B0604030504040204" pitchFamily="34" charset="-120"/>
                          <a:ea typeface="微軟正黑體" panose="020B0604030504040204" pitchFamily="34" charset="-120"/>
                        </a:rPr>
                        <a:t>議題</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ctr" fontAlgn="ctr"/>
                      <a:r>
                        <a:rPr lang="zh-TW" altLang="en-US" sz="1400" u="none" strike="noStrike" dirty="0">
                          <a:effectLst/>
                          <a:latin typeface="微軟正黑體" panose="020B0604030504040204" pitchFamily="34" charset="-120"/>
                          <a:ea typeface="微軟正黑體" panose="020B0604030504040204" pitchFamily="34" charset="-120"/>
                        </a:rPr>
                        <a:t>重點</a:t>
                      </a:r>
                      <a:r>
                        <a:rPr lang="zh-TW" altLang="en-US" sz="1400" u="none" strike="noStrike" dirty="0" smtClean="0">
                          <a:effectLst/>
                          <a:latin typeface="微軟正黑體" panose="020B0604030504040204" pitchFamily="34" charset="-120"/>
                          <a:ea typeface="微軟正黑體" panose="020B0604030504040204" pitchFamily="34" charset="-120"/>
                        </a:rPr>
                        <a:t>工作</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ctr" fontAlgn="ctr"/>
                      <a:r>
                        <a:rPr lang="zh-TW" altLang="en-US" sz="1400" u="none" strike="noStrike">
                          <a:effectLst/>
                          <a:latin typeface="微軟正黑體" panose="020B0604030504040204" pitchFamily="34" charset="-120"/>
                          <a:ea typeface="微軟正黑體" panose="020B0604030504040204" pitchFamily="34" charset="-120"/>
                        </a:rPr>
                        <a:t>推動部會</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r" fontAlgn="ctr"/>
                      <a:r>
                        <a:rPr lang="zh-TW" altLang="en-US" sz="1400" u="none" strike="noStrike" dirty="0">
                          <a:effectLst/>
                          <a:latin typeface="微軟正黑體" panose="020B0604030504040204" pitchFamily="34" charset="-120"/>
                          <a:ea typeface="微軟正黑體" panose="020B0604030504040204" pitchFamily="34" charset="-120"/>
                        </a:rPr>
                        <a:t> </a:t>
                      </a:r>
                      <a:r>
                        <a:rPr lang="en-US" altLang="zh-TW" sz="1400" u="none" strike="noStrike" dirty="0" smtClean="0">
                          <a:effectLst/>
                          <a:latin typeface="微軟正黑體" panose="020B0604030504040204" pitchFamily="34" charset="-120"/>
                          <a:ea typeface="微軟正黑體" panose="020B0604030504040204" pitchFamily="34" charset="-120"/>
                        </a:rPr>
                        <a:t>FY107</a:t>
                      </a:r>
                      <a:r>
                        <a:rPr lang="zh-TW" altLang="en-US" sz="1400" u="none" strike="noStrike" dirty="0" smtClean="0">
                          <a:effectLst/>
                          <a:latin typeface="微軟正黑體" panose="020B0604030504040204" pitchFamily="34" charset="-120"/>
                          <a:ea typeface="微軟正黑體" panose="020B0604030504040204" pitchFamily="34" charset="-120"/>
                        </a:rPr>
                        <a:t>經費</a:t>
                      </a:r>
                      <a:endParaRPr lang="en-US" altLang="zh-TW" sz="1400" u="none" strike="noStrike" dirty="0" smtClean="0">
                        <a:effectLst/>
                        <a:latin typeface="微軟正黑體" panose="020B0604030504040204" pitchFamily="34" charset="-120"/>
                        <a:ea typeface="微軟正黑體" panose="020B0604030504040204" pitchFamily="34" charset="-120"/>
                      </a:endParaRPr>
                    </a:p>
                    <a:p>
                      <a:pPr algn="ctr" fontAlgn="ctr"/>
                      <a:r>
                        <a:rPr lang="en-US" altLang="zh-TW" sz="1400" u="none" strike="noStrike" dirty="0" smtClean="0">
                          <a:effectLst/>
                          <a:latin typeface="微軟正黑體" panose="020B0604030504040204" pitchFamily="34" charset="-120"/>
                          <a:ea typeface="微軟正黑體" panose="020B0604030504040204" pitchFamily="34" charset="-120"/>
                        </a:rPr>
                        <a:t>(</a:t>
                      </a:r>
                      <a:r>
                        <a:rPr lang="zh-TW" altLang="en-US" sz="1400" u="none" strike="noStrike" dirty="0" smtClean="0">
                          <a:effectLst/>
                          <a:latin typeface="微軟正黑體" panose="020B0604030504040204" pitchFamily="34" charset="-120"/>
                          <a:ea typeface="微軟正黑體" panose="020B0604030504040204" pitchFamily="34" charset="-120"/>
                        </a:rPr>
                        <a:t>千</a:t>
                      </a:r>
                      <a:r>
                        <a:rPr lang="zh-TW" altLang="en-US" sz="1400" u="none" strike="noStrike" dirty="0">
                          <a:effectLst/>
                          <a:latin typeface="微軟正黑體" panose="020B0604030504040204" pitchFamily="34" charset="-120"/>
                          <a:ea typeface="微軟正黑體" panose="020B0604030504040204" pitchFamily="34" charset="-120"/>
                        </a:rPr>
                        <a:t>元</a:t>
                      </a:r>
                      <a:r>
                        <a:rPr lang="en-US" altLang="zh-TW" sz="1400" u="none" strike="noStrike" dirty="0">
                          <a:effectLst/>
                          <a:latin typeface="微軟正黑體" panose="020B0604030504040204" pitchFamily="34" charset="-120"/>
                          <a:ea typeface="微軟正黑體" panose="020B0604030504040204" pitchFamily="34" charset="-120"/>
                        </a:rPr>
                        <a:t>) </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r>
              <a:tr h="596311">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學界研發成果產業化推動計畫</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(3/4)</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創新創業</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創新創業</a:t>
                      </a:r>
                    </a:p>
                  </a:txBody>
                  <a:tcPr marL="6350" marR="6350" marT="6350" marB="0" anchor="ctr"/>
                </a:tc>
                <a:tc>
                  <a:txBody>
                    <a:bodyPr/>
                    <a:lstStyle/>
                    <a:p>
                      <a:pPr algn="l"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 </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每年完成</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1,000</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件研發成果產業化潛力評估。</a:t>
                      </a:r>
                      <a:b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 </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培訓智財與市場評估實務專業人才</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100</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人次。</a:t>
                      </a:r>
                      <a:b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3. </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增加大學技轉收入</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2,000</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萬元。</a:t>
                      </a:r>
                      <a:b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4. </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促成產學合作</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15</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案、完成諮詢服務</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140</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件。</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科技部</a:t>
                      </a:r>
                    </a:p>
                  </a:txBody>
                  <a:tcPr marL="6350" marR="6350" marT="6350" marB="0" anchor="ctr"/>
                </a:tc>
                <a:tc>
                  <a:txBody>
                    <a:bodyPr/>
                    <a:lstStyle/>
                    <a:p>
                      <a:pPr algn="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48,757</a:t>
                      </a:r>
                    </a:p>
                  </a:txBody>
                  <a:tcPr marL="6350" marR="6350" marT="6350" marB="0" anchor="ctr"/>
                </a:tc>
              </a:tr>
              <a:tr h="715574">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研發成果推廣及科學園區業務推動計畫</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(1/1)</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創新創業</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創新創業</a:t>
                      </a:r>
                    </a:p>
                  </a:txBody>
                  <a:tcPr marL="6350" marR="6350" marT="6350" marB="0" anchor="ctr"/>
                </a:tc>
                <a:tc>
                  <a:txBody>
                    <a:bodyPr/>
                    <a:lstStyle/>
                    <a:p>
                      <a:pPr algn="l"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 </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補助計畫衍生之發明專利部分費用預計</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4,000</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件次、辦理研發成果技術移轉案件預計</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700</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件、完成</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8</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案傑出技轉貢獻獎。</a:t>
                      </a:r>
                      <a:b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 </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辦理國際發明暨技術交易展，預計有</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30</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所學研機構參與。</a:t>
                      </a:r>
                      <a:b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3. </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輔導</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5</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個潛力案源進行技術驗證及商業發展。</a:t>
                      </a:r>
                      <a:b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5. </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促成學研、學產合作橋接計畫</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30</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件。</a:t>
                      </a:r>
                      <a:b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4. </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促成學校共同參與產業升級創新輔導平台研發補助計畫</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10</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件。</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科技部</a:t>
                      </a:r>
                    </a:p>
                  </a:txBody>
                  <a:tcPr marL="6350" marR="6350" marT="6350" marB="0" anchor="ctr"/>
                </a:tc>
                <a:tc>
                  <a:txBody>
                    <a:bodyPr/>
                    <a:lstStyle/>
                    <a:p>
                      <a:pPr algn="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425,106</a:t>
                      </a:r>
                    </a:p>
                  </a:txBody>
                  <a:tcPr marL="6350" marR="6350" marT="6350" marB="0" anchor="ctr"/>
                </a:tc>
              </a:tr>
              <a:tr h="954098">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產學研價值鏈躍升計畫</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創新產學合作計畫</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創新創業</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創新創業</a:t>
                      </a:r>
                    </a:p>
                  </a:txBody>
                  <a:tcPr marL="6350" marR="6350" marT="6350" marB="0" anchor="ctr"/>
                </a:tc>
                <a:tc>
                  <a:txBody>
                    <a:bodyPr/>
                    <a:lstStyle/>
                    <a:p>
                      <a:pPr algn="l"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 </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前瞻技術產學合作計畫：每年補助</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3</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件以上產學大聯盟計畫</a:t>
                      </a:r>
                      <a:b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 </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產學技術聯盟合作計畫：每年補助</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70</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件以上產學小聯盟計畫</a:t>
                      </a:r>
                      <a:b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3. </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國際產學合作聯盟計畫：擇定</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1-2</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個重點領域，促成國際聯盟成立</a:t>
                      </a:r>
                      <a:b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4. </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國際創新創業千里馬計畫</a:t>
                      </a:r>
                      <a:b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5. </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應用型研究育苗專案計畫</a:t>
                      </a:r>
                      <a:b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6. </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創新創業激勵計畫</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科技部</a:t>
                      </a:r>
                    </a:p>
                  </a:txBody>
                  <a:tcPr marL="6350" marR="6350" marT="6350" marB="0" anchor="ctr"/>
                </a:tc>
                <a:tc>
                  <a:txBody>
                    <a:bodyPr/>
                    <a:lstStyle/>
                    <a:p>
                      <a:pPr algn="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496,438</a:t>
                      </a:r>
                    </a:p>
                  </a:txBody>
                  <a:tcPr marL="6350" marR="6350" marT="6350" marB="0" anchor="ctr"/>
                </a:tc>
              </a:tr>
            </a:tbl>
          </a:graphicData>
        </a:graphic>
      </p:graphicFrame>
    </p:spTree>
    <p:extLst>
      <p:ext uri="{BB962C8B-B14F-4D97-AF65-F5344CB8AC3E}">
        <p14:creationId xmlns:p14="http://schemas.microsoft.com/office/powerpoint/2010/main" val="40147351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73DA0BB7-265A-403C-9275-D587AB510EDC}" type="slidenum">
              <a:rPr lang="zh-TW" altLang="en-US" smtClean="0"/>
              <a:pPr/>
              <a:t>25</a:t>
            </a:fld>
            <a:endParaRPr lang="zh-TW" altLang="en-US"/>
          </a:p>
        </p:txBody>
      </p:sp>
      <p:sp>
        <p:nvSpPr>
          <p:cNvPr id="4" name="標題 1"/>
          <p:cNvSpPr txBox="1">
            <a:spLocks/>
          </p:cNvSpPr>
          <p:nvPr/>
        </p:nvSpPr>
        <p:spPr>
          <a:xfrm>
            <a:off x="878889" y="198680"/>
            <a:ext cx="8096435" cy="551073"/>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微軟正黑體" panose="020B0604030504040204" pitchFamily="34" charset="-120"/>
                <a:ea typeface="微軟正黑體" panose="020B0604030504040204" pitchFamily="34" charset="-120"/>
                <a:cs typeface="+mj-cs"/>
              </a:defRPr>
            </a:lvl1pPr>
          </a:lstStyle>
          <a:p>
            <a:pPr algn="ctr"/>
            <a:r>
              <a:rPr lang="en-US" altLang="zh-TW"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FY107</a:t>
            </a:r>
            <a:r>
              <a:rPr lang="zh-TW" altLang="zh-TW"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亞洲</a:t>
            </a:r>
            <a:r>
              <a:rPr lang="zh-TW" altLang="zh-TW" sz="3600" b="1" dirty="0">
                <a:solidFill>
                  <a:srgbClr val="9BBB59">
                    <a:lumMod val="75000"/>
                  </a:srgbClr>
                </a:solidFill>
                <a:effectLst>
                  <a:glow rad="101600">
                    <a:srgbClr val="FFFFFF"/>
                  </a:glow>
                  <a:outerShdw blurRad="50800" dist="38100" dir="2700000" algn="tl" rotWithShape="0">
                    <a:prstClr val="black">
                      <a:alpha val="40000"/>
                    </a:prstClr>
                  </a:outerShdw>
                </a:effectLst>
                <a:cs typeface="Lato"/>
              </a:rPr>
              <a:t>．</a:t>
            </a:r>
            <a:r>
              <a:rPr lang="zh-TW" altLang="zh-TW"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矽谷計畫</a:t>
            </a:r>
            <a:r>
              <a:rPr lang="zh-TW" altLang="en-US"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經費及</a:t>
            </a:r>
            <a:r>
              <a:rPr lang="zh-TW" altLang="zh-TW"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推動重點</a:t>
            </a:r>
            <a:endParaRPr lang="zh-TW" altLang="en-US" sz="3600" b="1" dirty="0">
              <a:solidFill>
                <a:srgbClr val="9BBB59">
                  <a:lumMod val="75000"/>
                </a:srgbClr>
              </a:solidFill>
              <a:effectLst>
                <a:glow rad="101600">
                  <a:srgbClr val="FFFFFF"/>
                </a:glow>
                <a:outerShdw blurRad="50800" dist="38100" dir="2700000" algn="tl" rotWithShape="0">
                  <a:prstClr val="black">
                    <a:alpha val="40000"/>
                  </a:prstClr>
                </a:outerShdw>
              </a:effectLst>
              <a:cs typeface="Lato"/>
            </a:endParaRPr>
          </a:p>
          <a:p>
            <a:endParaRPr lang="en-US" altLang="zh-TW" sz="3600" b="1" dirty="0">
              <a:solidFill>
                <a:srgbClr val="9BBB59">
                  <a:lumMod val="75000"/>
                </a:srgbClr>
              </a:solidFill>
              <a:effectLst>
                <a:glow rad="101600">
                  <a:srgbClr val="FFFFFF"/>
                </a:glow>
                <a:outerShdw blurRad="50800" dist="38100" dir="2700000" algn="tl" rotWithShape="0">
                  <a:prstClr val="black">
                    <a:alpha val="40000"/>
                  </a:prstClr>
                </a:outerShdw>
              </a:effectLst>
              <a:cs typeface="Lato"/>
            </a:endParaRPr>
          </a:p>
        </p:txBody>
      </p:sp>
      <p:graphicFrame>
        <p:nvGraphicFramePr>
          <p:cNvPr id="6" name="表格 5"/>
          <p:cNvGraphicFramePr>
            <a:graphicFrameLocks noGrp="1"/>
          </p:cNvGraphicFramePr>
          <p:nvPr>
            <p:extLst/>
          </p:nvPr>
        </p:nvGraphicFramePr>
        <p:xfrm>
          <a:off x="71021" y="915755"/>
          <a:ext cx="8966448" cy="5732786"/>
        </p:xfrm>
        <a:graphic>
          <a:graphicData uri="http://schemas.openxmlformats.org/drawingml/2006/table">
            <a:tbl>
              <a:tblPr firstRow="1" bandRow="1">
                <a:tableStyleId>{21E4AEA4-8DFA-4A89-87EB-49C32662AFE0}</a:tableStyleId>
              </a:tblPr>
              <a:tblGrid>
                <a:gridCol w="859122"/>
                <a:gridCol w="859122"/>
                <a:gridCol w="859122"/>
                <a:gridCol w="4700766"/>
                <a:gridCol w="739439"/>
                <a:gridCol w="948877"/>
              </a:tblGrid>
              <a:tr h="492438">
                <a:tc>
                  <a:txBody>
                    <a:bodyPr/>
                    <a:lstStyle/>
                    <a:p>
                      <a:pPr algn="ctr" fontAlgn="ctr"/>
                      <a:r>
                        <a:rPr lang="zh-TW" altLang="en-US" sz="1400" u="none" strike="noStrike" dirty="0">
                          <a:effectLst/>
                          <a:latin typeface="微軟正黑體" panose="020B0604030504040204" pitchFamily="34" charset="-120"/>
                          <a:ea typeface="微軟正黑體" panose="020B0604030504040204" pitchFamily="34" charset="-120"/>
                        </a:rPr>
                        <a:t>計畫名稱</a:t>
                      </a:r>
                      <a:endPar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ctr" fontAlgn="ctr"/>
                      <a:r>
                        <a:rPr lang="zh-TW" altLang="en-US" sz="1400" u="none" strike="noStrike" dirty="0">
                          <a:effectLst/>
                          <a:latin typeface="微軟正黑體" panose="020B0604030504040204" pitchFamily="34" charset="-120"/>
                          <a:ea typeface="微軟正黑體" panose="020B0604030504040204" pitchFamily="34" charset="-120"/>
                        </a:rPr>
                        <a:t>四大</a:t>
                      </a:r>
                      <a:r>
                        <a:rPr lang="zh-TW" altLang="en-US" sz="1400" u="none" strike="noStrike" dirty="0" smtClean="0">
                          <a:effectLst/>
                          <a:latin typeface="微軟正黑體" panose="020B0604030504040204" pitchFamily="34" charset="-120"/>
                          <a:ea typeface="微軟正黑體" panose="020B0604030504040204" pitchFamily="34" charset="-120"/>
                        </a:rPr>
                        <a:t>策略</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ctr" fontAlgn="ctr"/>
                      <a:r>
                        <a:rPr lang="zh-TW" altLang="en-US" sz="1400" u="none" strike="noStrike" dirty="0">
                          <a:effectLst/>
                          <a:latin typeface="微軟正黑體" panose="020B0604030504040204" pitchFamily="34" charset="-120"/>
                          <a:ea typeface="微軟正黑體" panose="020B0604030504040204" pitchFamily="34" charset="-120"/>
                        </a:rPr>
                        <a:t>七大</a:t>
                      </a:r>
                      <a:r>
                        <a:rPr lang="zh-TW" altLang="en-US" sz="1400" u="none" strike="noStrike" dirty="0" smtClean="0">
                          <a:effectLst/>
                          <a:latin typeface="微軟正黑體" panose="020B0604030504040204" pitchFamily="34" charset="-120"/>
                          <a:ea typeface="微軟正黑體" panose="020B0604030504040204" pitchFamily="34" charset="-120"/>
                        </a:rPr>
                        <a:t>議題</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ctr" fontAlgn="ctr"/>
                      <a:r>
                        <a:rPr lang="zh-TW" altLang="en-US" sz="1400" u="none" strike="noStrike" dirty="0">
                          <a:effectLst/>
                          <a:latin typeface="微軟正黑體" panose="020B0604030504040204" pitchFamily="34" charset="-120"/>
                          <a:ea typeface="微軟正黑體" panose="020B0604030504040204" pitchFamily="34" charset="-120"/>
                        </a:rPr>
                        <a:t>重點</a:t>
                      </a:r>
                      <a:r>
                        <a:rPr lang="zh-TW" altLang="en-US" sz="1400" u="none" strike="noStrike" dirty="0" smtClean="0">
                          <a:effectLst/>
                          <a:latin typeface="微軟正黑體" panose="020B0604030504040204" pitchFamily="34" charset="-120"/>
                          <a:ea typeface="微軟正黑體" panose="020B0604030504040204" pitchFamily="34" charset="-120"/>
                        </a:rPr>
                        <a:t>工作</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ctr" fontAlgn="ctr"/>
                      <a:r>
                        <a:rPr lang="zh-TW" altLang="en-US" sz="1400" u="none" strike="noStrike">
                          <a:effectLst/>
                          <a:latin typeface="微軟正黑體" panose="020B0604030504040204" pitchFamily="34" charset="-120"/>
                          <a:ea typeface="微軟正黑體" panose="020B0604030504040204" pitchFamily="34" charset="-120"/>
                        </a:rPr>
                        <a:t>推動部會</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r" fontAlgn="ctr"/>
                      <a:r>
                        <a:rPr lang="zh-TW" altLang="en-US" sz="1400" u="none" strike="noStrike" dirty="0">
                          <a:effectLst/>
                          <a:latin typeface="微軟正黑體" panose="020B0604030504040204" pitchFamily="34" charset="-120"/>
                          <a:ea typeface="微軟正黑體" panose="020B0604030504040204" pitchFamily="34" charset="-120"/>
                        </a:rPr>
                        <a:t> </a:t>
                      </a:r>
                      <a:r>
                        <a:rPr lang="en-US" altLang="zh-TW" sz="1400" u="none" strike="noStrike" dirty="0" smtClean="0">
                          <a:effectLst/>
                          <a:latin typeface="微軟正黑體" panose="020B0604030504040204" pitchFamily="34" charset="-120"/>
                          <a:ea typeface="微軟正黑體" panose="020B0604030504040204" pitchFamily="34" charset="-120"/>
                        </a:rPr>
                        <a:t>FY107</a:t>
                      </a:r>
                      <a:r>
                        <a:rPr lang="zh-TW" altLang="en-US" sz="1400" u="none" strike="noStrike" dirty="0" smtClean="0">
                          <a:effectLst/>
                          <a:latin typeface="微軟正黑體" panose="020B0604030504040204" pitchFamily="34" charset="-120"/>
                          <a:ea typeface="微軟正黑體" panose="020B0604030504040204" pitchFamily="34" charset="-120"/>
                        </a:rPr>
                        <a:t>經費</a:t>
                      </a:r>
                      <a:endParaRPr lang="en-US" altLang="zh-TW" sz="1400" u="none" strike="noStrike" dirty="0" smtClean="0">
                        <a:effectLst/>
                        <a:latin typeface="微軟正黑體" panose="020B0604030504040204" pitchFamily="34" charset="-120"/>
                        <a:ea typeface="微軟正黑體" panose="020B0604030504040204" pitchFamily="34" charset="-120"/>
                      </a:endParaRPr>
                    </a:p>
                    <a:p>
                      <a:pPr algn="ctr" fontAlgn="ctr"/>
                      <a:r>
                        <a:rPr lang="en-US" altLang="zh-TW" sz="1400" u="none" strike="noStrike" dirty="0" smtClean="0">
                          <a:effectLst/>
                          <a:latin typeface="微軟正黑體" panose="020B0604030504040204" pitchFamily="34" charset="-120"/>
                          <a:ea typeface="微軟正黑體" panose="020B0604030504040204" pitchFamily="34" charset="-120"/>
                        </a:rPr>
                        <a:t>(</a:t>
                      </a:r>
                      <a:r>
                        <a:rPr lang="zh-TW" altLang="en-US" sz="1400" u="none" strike="noStrike" dirty="0" smtClean="0">
                          <a:effectLst/>
                          <a:latin typeface="微軟正黑體" panose="020B0604030504040204" pitchFamily="34" charset="-120"/>
                          <a:ea typeface="微軟正黑體" panose="020B0604030504040204" pitchFamily="34" charset="-120"/>
                        </a:rPr>
                        <a:t>千</a:t>
                      </a:r>
                      <a:r>
                        <a:rPr lang="zh-TW" altLang="en-US" sz="1400" u="none" strike="noStrike" dirty="0">
                          <a:effectLst/>
                          <a:latin typeface="微軟正黑體" panose="020B0604030504040204" pitchFamily="34" charset="-120"/>
                          <a:ea typeface="微軟正黑體" panose="020B0604030504040204" pitchFamily="34" charset="-120"/>
                        </a:rPr>
                        <a:t>元</a:t>
                      </a:r>
                      <a:r>
                        <a:rPr lang="en-US" altLang="zh-TW" sz="1400" u="none" strike="noStrike" dirty="0">
                          <a:effectLst/>
                          <a:latin typeface="微軟正黑體" panose="020B0604030504040204" pitchFamily="34" charset="-120"/>
                          <a:ea typeface="微軟正黑體" panose="020B0604030504040204" pitchFamily="34" charset="-120"/>
                        </a:rPr>
                        <a:t>) </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r>
              <a:tr h="828980">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智慧運輸系統發展建設計畫</a:t>
                      </a:r>
                    </a:p>
                  </a:txBody>
                  <a:tcPr marL="6350" marR="6350" marT="6350" marB="0" anchor="ctr"/>
                </a:tc>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物聯網</a:t>
                      </a:r>
                    </a:p>
                  </a:txBody>
                  <a:tcPr marL="6350" marR="6350" marT="6350" marB="0" anchor="ctr"/>
                </a:tc>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自駕車、物聯網資安</a:t>
                      </a:r>
                    </a:p>
                  </a:txBody>
                  <a:tcPr marL="6350" marR="6350" marT="6350" marB="0" anchor="ctr"/>
                </a:tc>
                <a:tc>
                  <a:txBody>
                    <a:bodyPr/>
                    <a:lstStyle/>
                    <a:p>
                      <a:pPr algn="l"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 </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降低計畫投入區域交通壅塞</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25%</a:t>
                      </a:r>
                      <a:b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 </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降低計畫投入範圍汽機車肇事率</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20%</a:t>
                      </a:r>
                      <a:b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 </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提高計畫投入範圍公共運輸使用量</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10%</a:t>
                      </a:r>
                      <a:b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4. </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提高計畫投入範圍偏鄉地區公共運輸服務可及性</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20%</a:t>
                      </a:r>
                      <a:b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5. </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創造關聯產業價值</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300</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億</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交通部</a:t>
                      </a:r>
                    </a:p>
                  </a:txBody>
                  <a:tcPr marL="6350" marR="6350" marT="6350" marB="0" anchor="ctr"/>
                </a:tc>
                <a:tc>
                  <a:txBody>
                    <a:bodyPr/>
                    <a:lstStyle/>
                    <a:p>
                      <a:pPr algn="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796,122</a:t>
                      </a:r>
                    </a:p>
                  </a:txBody>
                  <a:tcPr marL="6350" marR="6350" marT="6350" marB="0" anchor="ctr"/>
                </a:tc>
              </a:tr>
              <a:tr h="715574">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亞洲</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矽谷推動平臺計畫</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創新創業、國際鏈結、物聯網、實證場域</a:t>
                      </a:r>
                    </a:p>
                  </a:txBody>
                  <a:tcPr marL="6350" marR="6350" marT="6350" marB="0" anchor="ctr"/>
                </a:tc>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人工智慧、行動生活、自駕車、物聯網資安、</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AR/VR</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、創新創業、新南向</a:t>
                      </a:r>
                    </a:p>
                  </a:txBody>
                  <a:tcPr marL="6350" marR="6350" marT="6350" marB="0" anchor="ctr"/>
                </a:tc>
                <a:tc>
                  <a:txBody>
                    <a:bodyPr/>
                    <a:lstStyle/>
                    <a:p>
                      <a:pPr algn="l"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整合政府資源，協調推動物聯網技術發展、促進產學研交流及引介資金，積極協調部會有關人才、資金、示範場域等政策資源，引領產業突破發展之瓶頸。</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強化介接國際資源，發揮國際合作單一窗口之功能；加強推動國際交流，創造國際合作機會。</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打造創新服務中心，辦理投資服務及全體計畫之專案管理，提供政府智庫服務，協助方案適時滾動檢討修正；加強整體行銷及政策溝通，協助促成投資。</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國發會</a:t>
                      </a:r>
                    </a:p>
                  </a:txBody>
                  <a:tcPr marL="6350" marR="6350" marT="6350" marB="0" anchor="ctr"/>
                </a:tc>
                <a:tc>
                  <a:txBody>
                    <a:bodyPr/>
                    <a:lstStyle/>
                    <a:p>
                      <a:pPr algn="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90,000</a:t>
                      </a:r>
                    </a:p>
                  </a:txBody>
                  <a:tcPr marL="6350" marR="6350" marT="6350" marB="0" anchor="ctr"/>
                </a:tc>
              </a:tr>
              <a:tr h="954098">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優質物聯網人才培育和新創職場安全健康服務產業推廣計畫</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(2/4)</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物聯網、實證場域</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行動生活</a:t>
                      </a:r>
                    </a:p>
                  </a:txBody>
                  <a:tcPr marL="6350" marR="6350" marT="6350" marB="0" anchor="ctr"/>
                </a:tc>
                <a:tc>
                  <a:txBody>
                    <a:bodyPr/>
                    <a:lstStyle/>
                    <a:p>
                      <a:pPr algn="l"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培育職場安全衛生及聯網跨域人才。</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智慧勞安</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研發具市場應用性環境監測裝置及人員安全健康感測元件</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 </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創造數位經濟商機</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驗證和扶植職場安全健康數位經濟產業</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6350" marR="6350" marT="6350" marB="0" anchor="ctr"/>
                </a:tc>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勞動部</a:t>
                      </a:r>
                    </a:p>
                  </a:txBody>
                  <a:tcPr marL="6350" marR="6350" marT="6350" marB="0" anchor="ctr"/>
                </a:tc>
                <a:tc>
                  <a:txBody>
                    <a:bodyPr/>
                    <a:lstStyle/>
                    <a:p>
                      <a:pPr algn="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46,351</a:t>
                      </a:r>
                    </a:p>
                  </a:txBody>
                  <a:tcPr marL="6350" marR="6350" marT="6350" marB="0" anchor="ctr"/>
                </a:tc>
              </a:tr>
              <a:tr h="954098">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永續提供高品質醫療服務</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(3/4)</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物聯網</a:t>
                      </a:r>
                    </a:p>
                  </a:txBody>
                  <a:tcPr marL="6350" marR="6350" marT="6350" marB="0" anchor="ctr"/>
                </a:tc>
                <a:tc>
                  <a:txBody>
                    <a:bodyPr/>
                    <a:lstStyle/>
                    <a:p>
                      <a:pPr algn="l" fontAlgn="ctr"/>
                      <a:r>
                        <a:rPr lang="zh-TW" altLang="en-US" sz="1400" b="0" i="0" u="none" strike="noStrike">
                          <a:solidFill>
                            <a:srgbClr val="000000"/>
                          </a:solidFill>
                          <a:effectLst/>
                          <a:latin typeface="Arial" panose="020B0604020202020204" pitchFamily="34" charset="0"/>
                          <a:ea typeface="新細明體" panose="02020500000000000000" pitchFamily="18" charset="-120"/>
                        </a:rPr>
                        <a:t>　</a:t>
                      </a:r>
                    </a:p>
                  </a:txBody>
                  <a:tcPr marL="6350" marR="6350" marT="6350" marB="0" anchor="ctr"/>
                </a:tc>
                <a:tc>
                  <a:txBody>
                    <a:bodyPr/>
                    <a:lstStyle/>
                    <a:p>
                      <a:pPr algn="l"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健康保險之改革</a:t>
                      </a:r>
                      <a:b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醫療模式之優化</a:t>
                      </a:r>
                    </a:p>
                  </a:txBody>
                  <a:tcPr marL="6350" marR="6350" marT="6350" marB="0" anchor="ctr"/>
                </a:tc>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衛福部</a:t>
                      </a:r>
                    </a:p>
                  </a:txBody>
                  <a:tcPr marL="6350" marR="6350" marT="6350" marB="0" anchor="ctr"/>
                </a:tc>
                <a:tc>
                  <a:txBody>
                    <a:bodyPr/>
                    <a:lstStyle/>
                    <a:p>
                      <a:pPr algn="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97,009</a:t>
                      </a:r>
                    </a:p>
                  </a:txBody>
                  <a:tcPr marL="6350" marR="6350" marT="6350" marB="0" anchor="ctr"/>
                </a:tc>
              </a:tr>
            </a:tbl>
          </a:graphicData>
        </a:graphic>
      </p:graphicFrame>
    </p:spTree>
    <p:extLst>
      <p:ext uri="{BB962C8B-B14F-4D97-AF65-F5344CB8AC3E}">
        <p14:creationId xmlns:p14="http://schemas.microsoft.com/office/powerpoint/2010/main" val="40458855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73DA0BB7-265A-403C-9275-D587AB510EDC}" type="slidenum">
              <a:rPr lang="zh-TW" altLang="en-US" smtClean="0"/>
              <a:pPr/>
              <a:t>26</a:t>
            </a:fld>
            <a:endParaRPr lang="zh-TW" altLang="en-US"/>
          </a:p>
        </p:txBody>
      </p:sp>
      <p:sp>
        <p:nvSpPr>
          <p:cNvPr id="4" name="標題 1"/>
          <p:cNvSpPr txBox="1">
            <a:spLocks/>
          </p:cNvSpPr>
          <p:nvPr/>
        </p:nvSpPr>
        <p:spPr>
          <a:xfrm>
            <a:off x="878889" y="198680"/>
            <a:ext cx="8096435" cy="551073"/>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微軟正黑體" panose="020B0604030504040204" pitchFamily="34" charset="-120"/>
                <a:ea typeface="微軟正黑體" panose="020B0604030504040204" pitchFamily="34" charset="-120"/>
                <a:cs typeface="+mj-cs"/>
              </a:defRPr>
            </a:lvl1pPr>
          </a:lstStyle>
          <a:p>
            <a:pPr algn="ctr"/>
            <a:r>
              <a:rPr lang="en-US" altLang="zh-TW"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FY107</a:t>
            </a:r>
            <a:r>
              <a:rPr lang="zh-TW" altLang="zh-TW"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亞洲</a:t>
            </a:r>
            <a:r>
              <a:rPr lang="zh-TW" altLang="zh-TW" sz="3600" b="1" dirty="0">
                <a:solidFill>
                  <a:srgbClr val="9BBB59">
                    <a:lumMod val="75000"/>
                  </a:srgbClr>
                </a:solidFill>
                <a:effectLst>
                  <a:glow rad="101600">
                    <a:srgbClr val="FFFFFF"/>
                  </a:glow>
                  <a:outerShdw blurRad="50800" dist="38100" dir="2700000" algn="tl" rotWithShape="0">
                    <a:prstClr val="black">
                      <a:alpha val="40000"/>
                    </a:prstClr>
                  </a:outerShdw>
                </a:effectLst>
                <a:cs typeface="Lato"/>
              </a:rPr>
              <a:t>．</a:t>
            </a:r>
            <a:r>
              <a:rPr lang="zh-TW" altLang="zh-TW"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矽谷計畫</a:t>
            </a:r>
            <a:r>
              <a:rPr lang="zh-TW" altLang="en-US"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經費及</a:t>
            </a:r>
            <a:r>
              <a:rPr lang="zh-TW" altLang="zh-TW"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推動重點</a:t>
            </a:r>
            <a:endParaRPr lang="zh-TW" altLang="en-US" sz="3600" b="1" dirty="0">
              <a:solidFill>
                <a:srgbClr val="9BBB59">
                  <a:lumMod val="75000"/>
                </a:srgbClr>
              </a:solidFill>
              <a:effectLst>
                <a:glow rad="101600">
                  <a:srgbClr val="FFFFFF"/>
                </a:glow>
                <a:outerShdw blurRad="50800" dist="38100" dir="2700000" algn="tl" rotWithShape="0">
                  <a:prstClr val="black">
                    <a:alpha val="40000"/>
                  </a:prstClr>
                </a:outerShdw>
              </a:effectLst>
              <a:cs typeface="Lato"/>
            </a:endParaRPr>
          </a:p>
          <a:p>
            <a:endParaRPr lang="en-US" altLang="zh-TW" sz="3600" b="1" dirty="0">
              <a:solidFill>
                <a:srgbClr val="9BBB59">
                  <a:lumMod val="75000"/>
                </a:srgbClr>
              </a:solidFill>
              <a:effectLst>
                <a:glow rad="101600">
                  <a:srgbClr val="FFFFFF"/>
                </a:glow>
                <a:outerShdw blurRad="50800" dist="38100" dir="2700000" algn="tl" rotWithShape="0">
                  <a:prstClr val="black">
                    <a:alpha val="40000"/>
                  </a:prstClr>
                </a:outerShdw>
              </a:effectLst>
              <a:cs typeface="Lato"/>
            </a:endParaRPr>
          </a:p>
        </p:txBody>
      </p:sp>
      <p:graphicFrame>
        <p:nvGraphicFramePr>
          <p:cNvPr id="6" name="表格 5"/>
          <p:cNvGraphicFramePr>
            <a:graphicFrameLocks noGrp="1"/>
          </p:cNvGraphicFramePr>
          <p:nvPr>
            <p:extLst/>
          </p:nvPr>
        </p:nvGraphicFramePr>
        <p:xfrm>
          <a:off x="71021" y="915755"/>
          <a:ext cx="8966448" cy="4138608"/>
        </p:xfrm>
        <a:graphic>
          <a:graphicData uri="http://schemas.openxmlformats.org/drawingml/2006/table">
            <a:tbl>
              <a:tblPr firstRow="1" bandRow="1">
                <a:tableStyleId>{21E4AEA4-8DFA-4A89-87EB-49C32662AFE0}</a:tableStyleId>
              </a:tblPr>
              <a:tblGrid>
                <a:gridCol w="859122"/>
                <a:gridCol w="859122"/>
                <a:gridCol w="859122"/>
                <a:gridCol w="4700766"/>
                <a:gridCol w="739439"/>
                <a:gridCol w="948877"/>
              </a:tblGrid>
              <a:tr h="492438">
                <a:tc>
                  <a:txBody>
                    <a:bodyPr/>
                    <a:lstStyle/>
                    <a:p>
                      <a:pPr algn="ctr" fontAlgn="ctr"/>
                      <a:r>
                        <a:rPr lang="zh-TW" altLang="en-US" sz="1400" u="none" strike="noStrike" dirty="0">
                          <a:effectLst/>
                          <a:latin typeface="微軟正黑體" panose="020B0604030504040204" pitchFamily="34" charset="-120"/>
                          <a:ea typeface="微軟正黑體" panose="020B0604030504040204" pitchFamily="34" charset="-120"/>
                        </a:rPr>
                        <a:t>計畫名稱</a:t>
                      </a:r>
                      <a:endPar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ctr" fontAlgn="ctr"/>
                      <a:r>
                        <a:rPr lang="zh-TW" altLang="en-US" sz="1400" u="none" strike="noStrike" dirty="0">
                          <a:effectLst/>
                          <a:latin typeface="微軟正黑體" panose="020B0604030504040204" pitchFamily="34" charset="-120"/>
                          <a:ea typeface="微軟正黑體" panose="020B0604030504040204" pitchFamily="34" charset="-120"/>
                        </a:rPr>
                        <a:t>四大</a:t>
                      </a:r>
                      <a:r>
                        <a:rPr lang="zh-TW" altLang="en-US" sz="1400" u="none" strike="noStrike" dirty="0" smtClean="0">
                          <a:effectLst/>
                          <a:latin typeface="微軟正黑體" panose="020B0604030504040204" pitchFamily="34" charset="-120"/>
                          <a:ea typeface="微軟正黑體" panose="020B0604030504040204" pitchFamily="34" charset="-120"/>
                        </a:rPr>
                        <a:t>策略</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ctr" fontAlgn="ctr"/>
                      <a:r>
                        <a:rPr lang="zh-TW" altLang="en-US" sz="1400" u="none" strike="noStrike" dirty="0">
                          <a:effectLst/>
                          <a:latin typeface="微軟正黑體" panose="020B0604030504040204" pitchFamily="34" charset="-120"/>
                          <a:ea typeface="微軟正黑體" panose="020B0604030504040204" pitchFamily="34" charset="-120"/>
                        </a:rPr>
                        <a:t>七大</a:t>
                      </a:r>
                      <a:r>
                        <a:rPr lang="zh-TW" altLang="en-US" sz="1400" u="none" strike="noStrike" dirty="0" smtClean="0">
                          <a:effectLst/>
                          <a:latin typeface="微軟正黑體" panose="020B0604030504040204" pitchFamily="34" charset="-120"/>
                          <a:ea typeface="微軟正黑體" panose="020B0604030504040204" pitchFamily="34" charset="-120"/>
                        </a:rPr>
                        <a:t>議題</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ctr" fontAlgn="ctr"/>
                      <a:r>
                        <a:rPr lang="zh-TW" altLang="en-US" sz="1400" u="none" strike="noStrike" dirty="0">
                          <a:effectLst/>
                          <a:latin typeface="微軟正黑體" panose="020B0604030504040204" pitchFamily="34" charset="-120"/>
                          <a:ea typeface="微軟正黑體" panose="020B0604030504040204" pitchFamily="34" charset="-120"/>
                        </a:rPr>
                        <a:t>重點</a:t>
                      </a:r>
                      <a:r>
                        <a:rPr lang="zh-TW" altLang="en-US" sz="1400" u="none" strike="noStrike" dirty="0" smtClean="0">
                          <a:effectLst/>
                          <a:latin typeface="微軟正黑體" panose="020B0604030504040204" pitchFamily="34" charset="-120"/>
                          <a:ea typeface="微軟正黑體" panose="020B0604030504040204" pitchFamily="34" charset="-120"/>
                        </a:rPr>
                        <a:t>工作</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ctr" fontAlgn="ctr"/>
                      <a:r>
                        <a:rPr lang="zh-TW" altLang="en-US" sz="1400" u="none" strike="noStrike">
                          <a:effectLst/>
                          <a:latin typeface="微軟正黑體" panose="020B0604030504040204" pitchFamily="34" charset="-120"/>
                          <a:ea typeface="微軟正黑體" panose="020B0604030504040204" pitchFamily="34" charset="-120"/>
                        </a:rPr>
                        <a:t>推動部會</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r" fontAlgn="ctr"/>
                      <a:r>
                        <a:rPr lang="zh-TW" altLang="en-US" sz="1400" u="none" strike="noStrike" dirty="0">
                          <a:effectLst/>
                          <a:latin typeface="微軟正黑體" panose="020B0604030504040204" pitchFamily="34" charset="-120"/>
                          <a:ea typeface="微軟正黑體" panose="020B0604030504040204" pitchFamily="34" charset="-120"/>
                        </a:rPr>
                        <a:t> </a:t>
                      </a:r>
                      <a:r>
                        <a:rPr lang="en-US" altLang="zh-TW" sz="1400" u="none" strike="noStrike" dirty="0" smtClean="0">
                          <a:effectLst/>
                          <a:latin typeface="微軟正黑體" panose="020B0604030504040204" pitchFamily="34" charset="-120"/>
                          <a:ea typeface="微軟正黑體" panose="020B0604030504040204" pitchFamily="34" charset="-120"/>
                        </a:rPr>
                        <a:t>FY107</a:t>
                      </a:r>
                      <a:r>
                        <a:rPr lang="zh-TW" altLang="en-US" sz="1400" u="none" strike="noStrike" dirty="0" smtClean="0">
                          <a:effectLst/>
                          <a:latin typeface="微軟正黑體" panose="020B0604030504040204" pitchFamily="34" charset="-120"/>
                          <a:ea typeface="微軟正黑體" panose="020B0604030504040204" pitchFamily="34" charset="-120"/>
                        </a:rPr>
                        <a:t>經費</a:t>
                      </a:r>
                      <a:endParaRPr lang="en-US" altLang="zh-TW" sz="1400" u="none" strike="noStrike" dirty="0" smtClean="0">
                        <a:effectLst/>
                        <a:latin typeface="微軟正黑體" panose="020B0604030504040204" pitchFamily="34" charset="-120"/>
                        <a:ea typeface="微軟正黑體" panose="020B0604030504040204" pitchFamily="34" charset="-120"/>
                      </a:endParaRPr>
                    </a:p>
                    <a:p>
                      <a:pPr algn="ctr" fontAlgn="ctr"/>
                      <a:r>
                        <a:rPr lang="en-US" altLang="zh-TW" sz="1400" u="none" strike="noStrike" dirty="0" smtClean="0">
                          <a:effectLst/>
                          <a:latin typeface="微軟正黑體" panose="020B0604030504040204" pitchFamily="34" charset="-120"/>
                          <a:ea typeface="微軟正黑體" panose="020B0604030504040204" pitchFamily="34" charset="-120"/>
                        </a:rPr>
                        <a:t>(</a:t>
                      </a:r>
                      <a:r>
                        <a:rPr lang="zh-TW" altLang="en-US" sz="1400" u="none" strike="noStrike" dirty="0" smtClean="0">
                          <a:effectLst/>
                          <a:latin typeface="微軟正黑體" panose="020B0604030504040204" pitchFamily="34" charset="-120"/>
                          <a:ea typeface="微軟正黑體" panose="020B0604030504040204" pitchFamily="34" charset="-120"/>
                        </a:rPr>
                        <a:t>千</a:t>
                      </a:r>
                      <a:r>
                        <a:rPr lang="zh-TW" altLang="en-US" sz="1400" u="none" strike="noStrike" dirty="0">
                          <a:effectLst/>
                          <a:latin typeface="微軟正黑體" panose="020B0604030504040204" pitchFamily="34" charset="-120"/>
                          <a:ea typeface="微軟正黑體" panose="020B0604030504040204" pitchFamily="34" charset="-120"/>
                        </a:rPr>
                        <a:t>元</a:t>
                      </a:r>
                      <a:r>
                        <a:rPr lang="en-US" altLang="zh-TW" sz="1400" u="none" strike="noStrike" dirty="0">
                          <a:effectLst/>
                          <a:latin typeface="微軟正黑體" panose="020B0604030504040204" pitchFamily="34" charset="-120"/>
                          <a:ea typeface="微軟正黑體" panose="020B0604030504040204" pitchFamily="34" charset="-120"/>
                        </a:rPr>
                        <a:t>) </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r>
              <a:tr h="828980">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智慧聯網技術與應用人才培育計畫</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(2/4)</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物聯網</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自駕車</a:t>
                      </a:r>
                    </a:p>
                  </a:txBody>
                  <a:tcPr marL="6350" marR="6350" marT="6350" marB="0" anchor="ctr"/>
                </a:tc>
                <a:tc>
                  <a:txBody>
                    <a:bodyPr/>
                    <a:lstStyle/>
                    <a:p>
                      <a:pPr algn="l"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成立跨校區域教學聯盟，強化大學校院物聯網相關技術與應用 。</a:t>
                      </a:r>
                      <a:b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導入</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PBL</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教學模式與跨領域合作學習，引入產業資源，縮短學用差距。</a:t>
                      </a:r>
                      <a:b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3.</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善用開放軟體與線上學習等資源，以因應物聯網多元應用及快速發展的特色。</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教育部</a:t>
                      </a:r>
                    </a:p>
                  </a:txBody>
                  <a:tcPr marL="6350" marR="6350" marT="6350" marB="0" anchor="ctr"/>
                </a:tc>
                <a:tc>
                  <a:txBody>
                    <a:bodyPr/>
                    <a:lstStyle/>
                    <a:p>
                      <a:pPr algn="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105,484</a:t>
                      </a:r>
                    </a:p>
                  </a:txBody>
                  <a:tcPr marL="6350" marR="6350" marT="6350" marB="0" anchor="ctr"/>
                </a:tc>
              </a:tr>
              <a:tr h="715574">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資通訊軟體創新人才推升計畫</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(4/4)</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創新創業</a:t>
                      </a:r>
                    </a:p>
                  </a:txBody>
                  <a:tcPr marL="6350" marR="6350" marT="6350" marB="0" anchor="ctr"/>
                </a:tc>
                <a:tc>
                  <a:txBody>
                    <a:bodyPr/>
                    <a:lstStyle/>
                    <a:p>
                      <a:pPr algn="l" fontAlgn="ctr"/>
                      <a:r>
                        <a:rPr lang="en-US" sz="1400" b="0" i="0" u="none" strike="noStrike">
                          <a:solidFill>
                            <a:srgbClr val="000000"/>
                          </a:solidFill>
                          <a:effectLst/>
                          <a:latin typeface="微軟正黑體" panose="020B0604030504040204" pitchFamily="34" charset="-120"/>
                          <a:ea typeface="微軟正黑體" panose="020B0604030504040204" pitchFamily="34" charset="-120"/>
                        </a:rPr>
                        <a:t>AR/VR</a:t>
                      </a:r>
                    </a:p>
                  </a:txBody>
                  <a:tcPr marL="6350" marR="6350" marT="6350" marB="0" anchor="ctr"/>
                </a:tc>
                <a:tc>
                  <a:txBody>
                    <a:bodyPr/>
                    <a:lstStyle/>
                    <a:p>
                      <a:pPr algn="l"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加強產學研合作，建構資通訊軟體創作與價值創造機制。</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發展資通訊軟體之優質教學資源及網路服務，優化整體人才培育之環境。</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建立大學促進高中職學習資訊科學服務機制，提生高中職生對資訊科學的認識。</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教育部</a:t>
                      </a:r>
                    </a:p>
                  </a:txBody>
                  <a:tcPr marL="6350" marR="6350" marT="6350" marB="0" anchor="ctr"/>
                </a:tc>
                <a:tc>
                  <a:txBody>
                    <a:bodyPr/>
                    <a:lstStyle/>
                    <a:p>
                      <a:pPr algn="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95,000</a:t>
                      </a:r>
                    </a:p>
                  </a:txBody>
                  <a:tcPr marL="6350" marR="6350" marT="6350" marB="0" anchor="ctr"/>
                </a:tc>
              </a:tr>
              <a:tr h="954098">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第</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期智慧生活整合性人才培育計畫</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(4/4)</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創新創業</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創新創業</a:t>
                      </a:r>
                    </a:p>
                  </a:txBody>
                  <a:tcPr marL="6350" marR="6350" marT="6350" marB="0" anchor="ctr"/>
                </a:tc>
                <a:tc>
                  <a:txBody>
                    <a:bodyPr/>
                    <a:lstStyle/>
                    <a:p>
                      <a:pPr algn="l"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推動跨校教學聯盟及全校型計畫，開設智慧生活跨領域創新創業課程模組，建立跨域人才培育模式。</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導入資訊化與多媒體互動式的教學方法，強化教學量能及知識傳播的擴散效益。</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強調各課程場域創新與實作，發展實作與體驗式學習、問題與需求導向等課程。</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教育部</a:t>
                      </a:r>
                    </a:p>
                  </a:txBody>
                  <a:tcPr marL="6350" marR="6350" marT="6350" marB="0" anchor="ctr"/>
                </a:tc>
                <a:tc>
                  <a:txBody>
                    <a:bodyPr/>
                    <a:lstStyle/>
                    <a:p>
                      <a:pPr algn="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95,000</a:t>
                      </a:r>
                    </a:p>
                  </a:txBody>
                  <a:tcPr marL="6350" marR="6350" marT="6350" marB="0" anchor="ctr"/>
                </a:tc>
              </a:tr>
            </a:tbl>
          </a:graphicData>
        </a:graphic>
      </p:graphicFrame>
    </p:spTree>
    <p:extLst>
      <p:ext uri="{BB962C8B-B14F-4D97-AF65-F5344CB8AC3E}">
        <p14:creationId xmlns:p14="http://schemas.microsoft.com/office/powerpoint/2010/main" val="6618708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73DA0BB7-265A-403C-9275-D587AB510EDC}" type="slidenum">
              <a:rPr lang="zh-TW" altLang="en-US" smtClean="0"/>
              <a:pPr/>
              <a:t>27</a:t>
            </a:fld>
            <a:endParaRPr lang="zh-TW" altLang="en-US"/>
          </a:p>
        </p:txBody>
      </p:sp>
      <p:sp>
        <p:nvSpPr>
          <p:cNvPr id="4" name="標題 1"/>
          <p:cNvSpPr txBox="1">
            <a:spLocks/>
          </p:cNvSpPr>
          <p:nvPr/>
        </p:nvSpPr>
        <p:spPr>
          <a:xfrm>
            <a:off x="878889" y="198680"/>
            <a:ext cx="8096435" cy="551073"/>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微軟正黑體" panose="020B0604030504040204" pitchFamily="34" charset="-120"/>
                <a:ea typeface="微軟正黑體" panose="020B0604030504040204" pitchFamily="34" charset="-120"/>
                <a:cs typeface="+mj-cs"/>
              </a:defRPr>
            </a:lvl1pPr>
          </a:lstStyle>
          <a:p>
            <a:pPr algn="ctr"/>
            <a:r>
              <a:rPr lang="en-US" altLang="zh-TW"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FY107</a:t>
            </a:r>
            <a:r>
              <a:rPr lang="zh-TW" altLang="zh-TW"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亞洲</a:t>
            </a:r>
            <a:r>
              <a:rPr lang="zh-TW" altLang="zh-TW" sz="3600" b="1" dirty="0">
                <a:solidFill>
                  <a:srgbClr val="9BBB59">
                    <a:lumMod val="75000"/>
                  </a:srgbClr>
                </a:solidFill>
                <a:effectLst>
                  <a:glow rad="101600">
                    <a:srgbClr val="FFFFFF"/>
                  </a:glow>
                  <a:outerShdw blurRad="50800" dist="38100" dir="2700000" algn="tl" rotWithShape="0">
                    <a:prstClr val="black">
                      <a:alpha val="40000"/>
                    </a:prstClr>
                  </a:outerShdw>
                </a:effectLst>
                <a:cs typeface="Lato"/>
              </a:rPr>
              <a:t>．</a:t>
            </a:r>
            <a:r>
              <a:rPr lang="zh-TW" altLang="zh-TW"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矽谷計畫</a:t>
            </a:r>
            <a:r>
              <a:rPr lang="zh-TW" altLang="en-US"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經費及</a:t>
            </a:r>
            <a:r>
              <a:rPr lang="zh-TW" altLang="zh-TW"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推動重點</a:t>
            </a:r>
            <a:endParaRPr lang="zh-TW" altLang="en-US" sz="3600" b="1" dirty="0">
              <a:solidFill>
                <a:srgbClr val="9BBB59">
                  <a:lumMod val="75000"/>
                </a:srgbClr>
              </a:solidFill>
              <a:effectLst>
                <a:glow rad="101600">
                  <a:srgbClr val="FFFFFF"/>
                </a:glow>
                <a:outerShdw blurRad="50800" dist="38100" dir="2700000" algn="tl" rotWithShape="0">
                  <a:prstClr val="black">
                    <a:alpha val="40000"/>
                  </a:prstClr>
                </a:outerShdw>
              </a:effectLst>
              <a:cs typeface="Lato"/>
            </a:endParaRPr>
          </a:p>
          <a:p>
            <a:endParaRPr lang="en-US" altLang="zh-TW" sz="3600" b="1" dirty="0">
              <a:solidFill>
                <a:srgbClr val="9BBB59">
                  <a:lumMod val="75000"/>
                </a:srgbClr>
              </a:solidFill>
              <a:effectLst>
                <a:glow rad="101600">
                  <a:srgbClr val="FFFFFF"/>
                </a:glow>
                <a:outerShdw blurRad="50800" dist="38100" dir="2700000" algn="tl" rotWithShape="0">
                  <a:prstClr val="black">
                    <a:alpha val="40000"/>
                  </a:prstClr>
                </a:outerShdw>
              </a:effectLst>
              <a:cs typeface="Lato"/>
            </a:endParaRPr>
          </a:p>
        </p:txBody>
      </p:sp>
      <p:graphicFrame>
        <p:nvGraphicFramePr>
          <p:cNvPr id="6" name="表格 5"/>
          <p:cNvGraphicFramePr>
            <a:graphicFrameLocks noGrp="1"/>
          </p:cNvGraphicFramePr>
          <p:nvPr>
            <p:extLst/>
          </p:nvPr>
        </p:nvGraphicFramePr>
        <p:xfrm>
          <a:off x="71021" y="915755"/>
          <a:ext cx="8966448" cy="5431468"/>
        </p:xfrm>
        <a:graphic>
          <a:graphicData uri="http://schemas.openxmlformats.org/drawingml/2006/table">
            <a:tbl>
              <a:tblPr firstRow="1" bandRow="1">
                <a:tableStyleId>{21E4AEA4-8DFA-4A89-87EB-49C32662AFE0}</a:tableStyleId>
              </a:tblPr>
              <a:tblGrid>
                <a:gridCol w="861134"/>
                <a:gridCol w="857110"/>
                <a:gridCol w="859122"/>
                <a:gridCol w="4700766"/>
                <a:gridCol w="739439"/>
                <a:gridCol w="948877"/>
              </a:tblGrid>
              <a:tr h="492438">
                <a:tc>
                  <a:txBody>
                    <a:bodyPr/>
                    <a:lstStyle/>
                    <a:p>
                      <a:pPr algn="ctr" fontAlgn="ctr"/>
                      <a:r>
                        <a:rPr lang="zh-TW" altLang="en-US" sz="1400" u="none" strike="noStrike" dirty="0">
                          <a:effectLst/>
                          <a:latin typeface="微軟正黑體" panose="020B0604030504040204" pitchFamily="34" charset="-120"/>
                          <a:ea typeface="微軟正黑體" panose="020B0604030504040204" pitchFamily="34" charset="-120"/>
                        </a:rPr>
                        <a:t>計畫名稱</a:t>
                      </a:r>
                      <a:endPar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ctr" fontAlgn="ctr"/>
                      <a:r>
                        <a:rPr lang="zh-TW" altLang="en-US" sz="1400" u="none" strike="noStrike" dirty="0">
                          <a:effectLst/>
                          <a:latin typeface="微軟正黑體" panose="020B0604030504040204" pitchFamily="34" charset="-120"/>
                          <a:ea typeface="微軟正黑體" panose="020B0604030504040204" pitchFamily="34" charset="-120"/>
                        </a:rPr>
                        <a:t>四大</a:t>
                      </a:r>
                      <a:r>
                        <a:rPr lang="zh-TW" altLang="en-US" sz="1400" u="none" strike="noStrike" dirty="0" smtClean="0">
                          <a:effectLst/>
                          <a:latin typeface="微軟正黑體" panose="020B0604030504040204" pitchFamily="34" charset="-120"/>
                          <a:ea typeface="微軟正黑體" panose="020B0604030504040204" pitchFamily="34" charset="-120"/>
                        </a:rPr>
                        <a:t>策略</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ctr" fontAlgn="ctr"/>
                      <a:r>
                        <a:rPr lang="zh-TW" altLang="en-US" sz="1400" u="none" strike="noStrike" dirty="0">
                          <a:effectLst/>
                          <a:latin typeface="微軟正黑體" panose="020B0604030504040204" pitchFamily="34" charset="-120"/>
                          <a:ea typeface="微軟正黑體" panose="020B0604030504040204" pitchFamily="34" charset="-120"/>
                        </a:rPr>
                        <a:t>七大</a:t>
                      </a:r>
                      <a:r>
                        <a:rPr lang="zh-TW" altLang="en-US" sz="1400" u="none" strike="noStrike" dirty="0" smtClean="0">
                          <a:effectLst/>
                          <a:latin typeface="微軟正黑體" panose="020B0604030504040204" pitchFamily="34" charset="-120"/>
                          <a:ea typeface="微軟正黑體" panose="020B0604030504040204" pitchFamily="34" charset="-120"/>
                        </a:rPr>
                        <a:t>議題</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ctr" fontAlgn="ctr"/>
                      <a:r>
                        <a:rPr lang="zh-TW" altLang="en-US" sz="1400" u="none" strike="noStrike" dirty="0">
                          <a:effectLst/>
                          <a:latin typeface="微軟正黑體" panose="020B0604030504040204" pitchFamily="34" charset="-120"/>
                          <a:ea typeface="微軟正黑體" panose="020B0604030504040204" pitchFamily="34" charset="-120"/>
                        </a:rPr>
                        <a:t>重點</a:t>
                      </a:r>
                      <a:r>
                        <a:rPr lang="zh-TW" altLang="en-US" sz="1400" u="none" strike="noStrike" dirty="0" smtClean="0">
                          <a:effectLst/>
                          <a:latin typeface="微軟正黑體" panose="020B0604030504040204" pitchFamily="34" charset="-120"/>
                          <a:ea typeface="微軟正黑體" panose="020B0604030504040204" pitchFamily="34" charset="-120"/>
                        </a:rPr>
                        <a:t>工作</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ctr" fontAlgn="ctr"/>
                      <a:r>
                        <a:rPr lang="zh-TW" altLang="en-US" sz="1400" u="none" strike="noStrike">
                          <a:effectLst/>
                          <a:latin typeface="微軟正黑體" panose="020B0604030504040204" pitchFamily="34" charset="-120"/>
                          <a:ea typeface="微軟正黑體" panose="020B0604030504040204" pitchFamily="34" charset="-120"/>
                        </a:rPr>
                        <a:t>推動部會</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r" fontAlgn="ctr"/>
                      <a:r>
                        <a:rPr lang="zh-TW" altLang="en-US" sz="1400" u="none" strike="noStrike" dirty="0">
                          <a:effectLst/>
                          <a:latin typeface="微軟正黑體" panose="020B0604030504040204" pitchFamily="34" charset="-120"/>
                          <a:ea typeface="微軟正黑體" panose="020B0604030504040204" pitchFamily="34" charset="-120"/>
                        </a:rPr>
                        <a:t> </a:t>
                      </a:r>
                      <a:r>
                        <a:rPr lang="en-US" altLang="zh-TW" sz="1400" u="none" strike="noStrike" dirty="0" smtClean="0">
                          <a:effectLst/>
                          <a:latin typeface="微軟正黑體" panose="020B0604030504040204" pitchFamily="34" charset="-120"/>
                          <a:ea typeface="微軟正黑體" panose="020B0604030504040204" pitchFamily="34" charset="-120"/>
                        </a:rPr>
                        <a:t>FY107</a:t>
                      </a:r>
                      <a:r>
                        <a:rPr lang="zh-TW" altLang="en-US" sz="1400" u="none" strike="noStrike" dirty="0" smtClean="0">
                          <a:effectLst/>
                          <a:latin typeface="微軟正黑體" panose="020B0604030504040204" pitchFamily="34" charset="-120"/>
                          <a:ea typeface="微軟正黑體" panose="020B0604030504040204" pitchFamily="34" charset="-120"/>
                        </a:rPr>
                        <a:t>經費</a:t>
                      </a:r>
                      <a:endParaRPr lang="en-US" altLang="zh-TW" sz="1400" u="none" strike="noStrike" dirty="0" smtClean="0">
                        <a:effectLst/>
                        <a:latin typeface="微軟正黑體" panose="020B0604030504040204" pitchFamily="34" charset="-120"/>
                        <a:ea typeface="微軟正黑體" panose="020B0604030504040204" pitchFamily="34" charset="-120"/>
                      </a:endParaRPr>
                    </a:p>
                    <a:p>
                      <a:pPr algn="ctr" fontAlgn="ctr"/>
                      <a:r>
                        <a:rPr lang="en-US" altLang="zh-TW" sz="1400" u="none" strike="noStrike" dirty="0" smtClean="0">
                          <a:effectLst/>
                          <a:latin typeface="微軟正黑體" panose="020B0604030504040204" pitchFamily="34" charset="-120"/>
                          <a:ea typeface="微軟正黑體" panose="020B0604030504040204" pitchFamily="34" charset="-120"/>
                        </a:rPr>
                        <a:t>(</a:t>
                      </a:r>
                      <a:r>
                        <a:rPr lang="zh-TW" altLang="en-US" sz="1400" u="none" strike="noStrike" dirty="0" smtClean="0">
                          <a:effectLst/>
                          <a:latin typeface="微軟正黑體" panose="020B0604030504040204" pitchFamily="34" charset="-120"/>
                          <a:ea typeface="微軟正黑體" panose="020B0604030504040204" pitchFamily="34" charset="-120"/>
                        </a:rPr>
                        <a:t>千</a:t>
                      </a:r>
                      <a:r>
                        <a:rPr lang="zh-TW" altLang="en-US" sz="1400" u="none" strike="noStrike" dirty="0">
                          <a:effectLst/>
                          <a:latin typeface="微軟正黑體" panose="020B0604030504040204" pitchFamily="34" charset="-120"/>
                          <a:ea typeface="微軟正黑體" panose="020B0604030504040204" pitchFamily="34" charset="-120"/>
                        </a:rPr>
                        <a:t>元</a:t>
                      </a:r>
                      <a:r>
                        <a:rPr lang="en-US" altLang="zh-TW" sz="1400" u="none" strike="noStrike" dirty="0">
                          <a:effectLst/>
                          <a:latin typeface="微軟正黑體" panose="020B0604030504040204" pitchFamily="34" charset="-120"/>
                          <a:ea typeface="微軟正黑體" panose="020B0604030504040204" pitchFamily="34" charset="-120"/>
                        </a:rPr>
                        <a:t>) </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r>
              <a:tr h="828980">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產業升級轉型行動計畫</a:t>
                      </a:r>
                    </a:p>
                  </a:txBody>
                  <a:tcPr marL="6350" marR="6350" marT="6350" marB="0" anchor="ctr"/>
                </a:tc>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創新創業、國際鏈結、物聯網、實證場域</a:t>
                      </a:r>
                    </a:p>
                  </a:txBody>
                  <a:tcPr marL="6350" marR="6350" marT="6350" marB="0" anchor="ctr"/>
                </a:tc>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物聯網資安、創新創業</a:t>
                      </a:r>
                    </a:p>
                  </a:txBody>
                  <a:tcPr marL="6350" marR="6350" marT="6350" marB="0" anchor="ctr"/>
                </a:tc>
                <a:tc>
                  <a:txBody>
                    <a:bodyPr/>
                    <a:lstStyle/>
                    <a:p>
                      <a:pPr algn="l"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引導國內傳統產業進行產業高值化研發</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mj-lt"/>
                          <a:ea typeface="微軟正黑體" panose="020B0604030504040204" pitchFamily="34" charset="-120"/>
                        </a:rPr>
                        <a:t>2.</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結合</a:t>
                      </a:r>
                      <a:r>
                        <a:rPr lang="en-US" altLang="zh-TW" sz="1400" b="0" i="0" u="none" strike="noStrike" dirty="0" err="1">
                          <a:solidFill>
                            <a:srgbClr val="000000"/>
                          </a:solidFill>
                          <a:effectLst/>
                          <a:latin typeface="+mj-lt"/>
                          <a:ea typeface="微軟正黑體" panose="020B0604030504040204" pitchFamily="34" charset="-120"/>
                        </a:rPr>
                        <a:t>IoT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物聯網應用以國內市場為試煉場爭取全球商機</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mj-lt"/>
                          <a:ea typeface="微軟正黑體" panose="020B0604030504040204" pitchFamily="34" charset="-120"/>
                        </a:rPr>
                        <a:t>3.</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將創意</a:t>
                      </a:r>
                      <a:r>
                        <a:rPr lang="en-US" altLang="zh-TW" sz="1400" b="0" i="0" u="none" strike="noStrike" dirty="0">
                          <a:solidFill>
                            <a:srgbClr val="000000"/>
                          </a:solidFill>
                          <a:effectLst/>
                          <a:latin typeface="+mj-lt"/>
                          <a:ea typeface="微軟正黑體" panose="020B0604030504040204" pitchFamily="34" charset="-120"/>
                        </a:rPr>
                        <a: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既有優勢結合，帶動新興產業</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經濟部工業局</a:t>
                      </a:r>
                    </a:p>
                  </a:txBody>
                  <a:tcPr marL="6350" marR="6350" marT="6350" marB="0" anchor="ctr"/>
                </a:tc>
                <a:tc>
                  <a:txBody>
                    <a:bodyPr/>
                    <a:lstStyle/>
                    <a:p>
                      <a:pPr algn="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69,874</a:t>
                      </a:r>
                    </a:p>
                  </a:txBody>
                  <a:tcPr marL="6350" marR="6350" marT="6350" marB="0" anchor="ctr"/>
                </a:tc>
              </a:tr>
              <a:tr h="828980">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技術服務業發展計畫</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創新創業、國際鏈結、物聯網、實證場域</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物聯網資安、創新創業、新南向</a:t>
                      </a:r>
                    </a:p>
                  </a:txBody>
                  <a:tcPr marL="6350" marR="6350" marT="6350" marB="0" anchor="ctr"/>
                </a:tc>
                <a:tc>
                  <a:txBody>
                    <a:bodyPr/>
                    <a:lstStyle/>
                    <a:p>
                      <a:pPr algn="l"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塑造我國成為亞太特定領域資訊服務主要供應者</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mj-lt"/>
                          <a:ea typeface="微軟正黑體" panose="020B0604030504040204" pitchFamily="34" charset="-120"/>
                        </a:rPr>
                        <a:t>2.</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推動台灣成為全球運用設計帶動國家升級轉型典範，並建立台灣設計服務業在華人地區之領導地位</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mj-lt"/>
                          <a:ea typeface="微軟正黑體" panose="020B0604030504040204" pitchFamily="34" charset="-120"/>
                        </a:rPr>
                        <a:t>3.</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強化技術服務業研發創新能量</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經濟部工業局</a:t>
                      </a:r>
                    </a:p>
                  </a:txBody>
                  <a:tcPr marL="6350" marR="6350" marT="6350" marB="0" anchor="ctr"/>
                </a:tc>
                <a:tc>
                  <a:txBody>
                    <a:bodyPr/>
                    <a:lstStyle/>
                    <a:p>
                      <a:pPr algn="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127,937</a:t>
                      </a:r>
                    </a:p>
                  </a:txBody>
                  <a:tcPr marL="6350" marR="6350" marT="6350" marB="0" anchor="ctr"/>
                </a:tc>
              </a:tr>
              <a:tr h="828980">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資訊軟硬體智慧化轉型生態系推動計畫</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國際鏈結、物聯網</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物聯網資安</a:t>
                      </a:r>
                    </a:p>
                  </a:txBody>
                  <a:tcPr marL="6350" marR="6350" marT="6350" marB="0" anchor="ctr"/>
                </a:tc>
                <a:tc>
                  <a:txBody>
                    <a:bodyPr/>
                    <a:lstStyle/>
                    <a:p>
                      <a:pPr algn="l"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建立創新應用服務、提升產業價值</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mj-lt"/>
                          <a:ea typeface="微軟正黑體" panose="020B0604030504040204" pitchFamily="34" charset="-120"/>
                        </a:rPr>
                        <a:t>2.</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拓展國際市場全球商機</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mj-lt"/>
                          <a:ea typeface="微軟正黑體" panose="020B0604030504040204" pitchFamily="34" charset="-120"/>
                        </a:rPr>
                        <a:t>3.</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深化國際夥伴在台合作</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mj-lt"/>
                          <a:ea typeface="微軟正黑體" panose="020B0604030504040204" pitchFamily="34" charset="-120"/>
                        </a:rPr>
                        <a:t>4.</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輔導軟體產業物聯網發展能量，奠基服務品質</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mj-lt"/>
                          <a:ea typeface="微軟正黑體" panose="020B0604030504040204" pitchFamily="34" charset="-120"/>
                        </a:rPr>
                        <a:t>5.</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藉由日本商機拓展，增加合作交流機會，促成媒合合作案例</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經濟部工業局</a:t>
                      </a:r>
                    </a:p>
                  </a:txBody>
                  <a:tcPr marL="6350" marR="6350" marT="6350" marB="0" anchor="ctr"/>
                </a:tc>
                <a:tc>
                  <a:txBody>
                    <a:bodyPr/>
                    <a:lstStyle/>
                    <a:p>
                      <a:pPr algn="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34,792</a:t>
                      </a:r>
                    </a:p>
                  </a:txBody>
                  <a:tcPr marL="6350" marR="6350" marT="6350" marB="0" anchor="ctr"/>
                </a:tc>
              </a:tr>
              <a:tr h="828980">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數位寬頻創新應用產業發展計畫</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物聯網</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創新創業</a:t>
                      </a:r>
                    </a:p>
                  </a:txBody>
                  <a:tcPr marL="6350" marR="6350" marT="6350" marB="0" anchor="ctr"/>
                </a:tc>
                <a:tc>
                  <a:txBody>
                    <a:bodyPr/>
                    <a:lstStyle/>
                    <a:p>
                      <a:pPr algn="l"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布局新興產業發展。</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mj-lt"/>
                          <a:ea typeface="微軟正黑體" panose="020B0604030504040204" pitchFamily="34" charset="-120"/>
                        </a:rPr>
                        <a:t>2.</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建構孵育平台。</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mj-lt"/>
                          <a:ea typeface="微軟正黑體" panose="020B0604030504040204" pitchFamily="34" charset="-120"/>
                        </a:rPr>
                        <a:t>3.</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育成整合方案。</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mj-lt"/>
                          <a:ea typeface="微軟正黑體" panose="020B0604030504040204" pitchFamily="34" charset="-120"/>
                        </a:rPr>
                        <a:t>4.</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拓展國際商機。</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mj-lt"/>
                          <a:ea typeface="微軟正黑體" panose="020B0604030504040204" pitchFamily="34" charset="-120"/>
                        </a:rPr>
                        <a:t>5.</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政策研擬。</a:t>
                      </a:r>
                    </a:p>
                  </a:txBody>
                  <a:tcPr marL="6350" marR="6350" marT="6350" marB="0" anchor="ctr"/>
                </a:tc>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經濟部工業局</a:t>
                      </a:r>
                    </a:p>
                  </a:txBody>
                  <a:tcPr marL="6350" marR="6350" marT="6350" marB="0" anchor="ctr"/>
                </a:tc>
                <a:tc>
                  <a:txBody>
                    <a:bodyPr/>
                    <a:lstStyle/>
                    <a:p>
                      <a:pPr algn="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41,398</a:t>
                      </a:r>
                    </a:p>
                  </a:txBody>
                  <a:tcPr marL="6350" marR="6350" marT="6350" marB="0" anchor="ctr"/>
                </a:tc>
              </a:tr>
              <a:tr h="828980">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智慧電子產業推動計畫</a:t>
                      </a:r>
                    </a:p>
                  </a:txBody>
                  <a:tcPr marL="6350" marR="6350" marT="6350" marB="0" anchor="ctr"/>
                </a:tc>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創新創業</a:t>
                      </a:r>
                    </a:p>
                  </a:txBody>
                  <a:tcPr marL="6350" marR="6350" marT="6350" marB="0" anchor="ctr"/>
                </a:tc>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創新創業</a:t>
                      </a:r>
                    </a:p>
                  </a:txBody>
                  <a:tcPr marL="6350" marR="6350" marT="6350" marB="0" anchor="ctr"/>
                </a:tc>
                <a:tc>
                  <a:txBody>
                    <a:bodyPr/>
                    <a:lstStyle/>
                    <a:p>
                      <a:pPr algn="l"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引進創新能量，育成加速，提升產業競爭力，促進投資，創造就業，發展台灣物聯網創新應用及產業生態系。</a:t>
                      </a:r>
                      <a:b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a:solidFill>
                            <a:srgbClr val="000000"/>
                          </a:solidFill>
                          <a:effectLst/>
                          <a:latin typeface="+mj-lt"/>
                          <a:ea typeface="微軟正黑體" panose="020B0604030504040204" pitchFamily="34" charset="-120"/>
                        </a:rPr>
                        <a:t>2.</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培育物聯網關鍵技術及創新人才，推動智慧電子廠商投入物聯網之創新應用，建構物聯網生態系</a:t>
                      </a:r>
                    </a:p>
                  </a:txBody>
                  <a:tcPr marL="6350" marR="6350" marT="6350" marB="0" anchor="ctr"/>
                </a:tc>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經濟部工業局</a:t>
                      </a:r>
                    </a:p>
                  </a:txBody>
                  <a:tcPr marL="6350" marR="6350" marT="6350" marB="0" anchor="ctr"/>
                </a:tc>
                <a:tc>
                  <a:txBody>
                    <a:bodyPr/>
                    <a:lstStyle/>
                    <a:p>
                      <a:pPr algn="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154,612</a:t>
                      </a:r>
                    </a:p>
                  </a:txBody>
                  <a:tcPr marL="6350" marR="6350" marT="6350" marB="0" anchor="ctr"/>
                </a:tc>
              </a:tr>
            </a:tbl>
          </a:graphicData>
        </a:graphic>
      </p:graphicFrame>
    </p:spTree>
    <p:extLst>
      <p:ext uri="{BB962C8B-B14F-4D97-AF65-F5344CB8AC3E}">
        <p14:creationId xmlns:p14="http://schemas.microsoft.com/office/powerpoint/2010/main" val="10307728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73DA0BB7-265A-403C-9275-D587AB510EDC}" type="slidenum">
              <a:rPr lang="zh-TW" altLang="en-US" smtClean="0"/>
              <a:pPr/>
              <a:t>28</a:t>
            </a:fld>
            <a:endParaRPr lang="zh-TW" altLang="en-US"/>
          </a:p>
        </p:txBody>
      </p:sp>
      <p:sp>
        <p:nvSpPr>
          <p:cNvPr id="4" name="標題 1"/>
          <p:cNvSpPr txBox="1">
            <a:spLocks/>
          </p:cNvSpPr>
          <p:nvPr/>
        </p:nvSpPr>
        <p:spPr>
          <a:xfrm>
            <a:off x="878889" y="198680"/>
            <a:ext cx="8096435" cy="551073"/>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微軟正黑體" panose="020B0604030504040204" pitchFamily="34" charset="-120"/>
                <a:ea typeface="微軟正黑體" panose="020B0604030504040204" pitchFamily="34" charset="-120"/>
                <a:cs typeface="+mj-cs"/>
              </a:defRPr>
            </a:lvl1pPr>
          </a:lstStyle>
          <a:p>
            <a:pPr algn="ctr"/>
            <a:r>
              <a:rPr lang="en-US" altLang="zh-TW"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FY107</a:t>
            </a:r>
            <a:r>
              <a:rPr lang="zh-TW" altLang="zh-TW"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亞洲</a:t>
            </a:r>
            <a:r>
              <a:rPr lang="zh-TW" altLang="zh-TW" sz="3600" b="1" dirty="0">
                <a:solidFill>
                  <a:srgbClr val="9BBB59">
                    <a:lumMod val="75000"/>
                  </a:srgbClr>
                </a:solidFill>
                <a:effectLst>
                  <a:glow rad="101600">
                    <a:srgbClr val="FFFFFF"/>
                  </a:glow>
                  <a:outerShdw blurRad="50800" dist="38100" dir="2700000" algn="tl" rotWithShape="0">
                    <a:prstClr val="black">
                      <a:alpha val="40000"/>
                    </a:prstClr>
                  </a:outerShdw>
                </a:effectLst>
                <a:cs typeface="Lato"/>
              </a:rPr>
              <a:t>．</a:t>
            </a:r>
            <a:r>
              <a:rPr lang="zh-TW" altLang="zh-TW"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矽谷計畫</a:t>
            </a:r>
            <a:r>
              <a:rPr lang="zh-TW" altLang="en-US"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經費及</a:t>
            </a:r>
            <a:r>
              <a:rPr lang="zh-TW" altLang="zh-TW"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推動重點</a:t>
            </a:r>
            <a:endParaRPr lang="zh-TW" altLang="en-US" sz="3600" b="1" dirty="0">
              <a:solidFill>
                <a:srgbClr val="9BBB59">
                  <a:lumMod val="75000"/>
                </a:srgbClr>
              </a:solidFill>
              <a:effectLst>
                <a:glow rad="101600">
                  <a:srgbClr val="FFFFFF"/>
                </a:glow>
                <a:outerShdw blurRad="50800" dist="38100" dir="2700000" algn="tl" rotWithShape="0">
                  <a:prstClr val="black">
                    <a:alpha val="40000"/>
                  </a:prstClr>
                </a:outerShdw>
              </a:effectLst>
              <a:cs typeface="Lato"/>
            </a:endParaRPr>
          </a:p>
          <a:p>
            <a:endParaRPr lang="en-US" altLang="zh-TW" sz="3600" b="1" dirty="0">
              <a:solidFill>
                <a:srgbClr val="9BBB59">
                  <a:lumMod val="75000"/>
                </a:srgbClr>
              </a:solidFill>
              <a:effectLst>
                <a:glow rad="101600">
                  <a:srgbClr val="FFFFFF"/>
                </a:glow>
                <a:outerShdw blurRad="50800" dist="38100" dir="2700000" algn="tl" rotWithShape="0">
                  <a:prstClr val="black">
                    <a:alpha val="40000"/>
                  </a:prstClr>
                </a:outerShdw>
              </a:effectLst>
              <a:cs typeface="Lato"/>
            </a:endParaRPr>
          </a:p>
        </p:txBody>
      </p:sp>
      <p:graphicFrame>
        <p:nvGraphicFramePr>
          <p:cNvPr id="6" name="表格 5"/>
          <p:cNvGraphicFramePr>
            <a:graphicFrameLocks noGrp="1"/>
          </p:cNvGraphicFramePr>
          <p:nvPr>
            <p:extLst>
              <p:ext uri="{D42A27DB-BD31-4B8C-83A1-F6EECF244321}">
                <p14:modId xmlns:p14="http://schemas.microsoft.com/office/powerpoint/2010/main" val="2944564985"/>
              </p:ext>
            </p:extLst>
          </p:nvPr>
        </p:nvGraphicFramePr>
        <p:xfrm>
          <a:off x="71021" y="915755"/>
          <a:ext cx="8966448" cy="5174598"/>
        </p:xfrm>
        <a:graphic>
          <a:graphicData uri="http://schemas.openxmlformats.org/drawingml/2006/table">
            <a:tbl>
              <a:tblPr firstRow="1" bandRow="1">
                <a:tableStyleId>{21E4AEA4-8DFA-4A89-87EB-49C32662AFE0}</a:tableStyleId>
              </a:tblPr>
              <a:tblGrid>
                <a:gridCol w="861134"/>
                <a:gridCol w="857110"/>
                <a:gridCol w="859122"/>
                <a:gridCol w="4700766"/>
                <a:gridCol w="739439"/>
                <a:gridCol w="948877"/>
              </a:tblGrid>
              <a:tr h="492438">
                <a:tc>
                  <a:txBody>
                    <a:bodyPr/>
                    <a:lstStyle/>
                    <a:p>
                      <a:pPr algn="ctr" fontAlgn="ctr"/>
                      <a:r>
                        <a:rPr lang="zh-TW" altLang="en-US" sz="1400" u="none" strike="noStrike" dirty="0">
                          <a:effectLst/>
                          <a:latin typeface="微軟正黑體" panose="020B0604030504040204" pitchFamily="34" charset="-120"/>
                          <a:ea typeface="微軟正黑體" panose="020B0604030504040204" pitchFamily="34" charset="-120"/>
                        </a:rPr>
                        <a:t>計畫名稱</a:t>
                      </a:r>
                      <a:endPar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ctr" fontAlgn="ctr"/>
                      <a:r>
                        <a:rPr lang="zh-TW" altLang="en-US" sz="1400" u="none" strike="noStrike" dirty="0">
                          <a:effectLst/>
                          <a:latin typeface="微軟正黑體" panose="020B0604030504040204" pitchFamily="34" charset="-120"/>
                          <a:ea typeface="微軟正黑體" panose="020B0604030504040204" pitchFamily="34" charset="-120"/>
                        </a:rPr>
                        <a:t>四大</a:t>
                      </a:r>
                      <a:r>
                        <a:rPr lang="zh-TW" altLang="en-US" sz="1400" u="none" strike="noStrike" dirty="0" smtClean="0">
                          <a:effectLst/>
                          <a:latin typeface="微軟正黑體" panose="020B0604030504040204" pitchFamily="34" charset="-120"/>
                          <a:ea typeface="微軟正黑體" panose="020B0604030504040204" pitchFamily="34" charset="-120"/>
                        </a:rPr>
                        <a:t>策略</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ctr" fontAlgn="ctr"/>
                      <a:r>
                        <a:rPr lang="zh-TW" altLang="en-US" sz="1400" u="none" strike="noStrike" dirty="0">
                          <a:effectLst/>
                          <a:latin typeface="微軟正黑體" panose="020B0604030504040204" pitchFamily="34" charset="-120"/>
                          <a:ea typeface="微軟正黑體" panose="020B0604030504040204" pitchFamily="34" charset="-120"/>
                        </a:rPr>
                        <a:t>七大</a:t>
                      </a:r>
                      <a:r>
                        <a:rPr lang="zh-TW" altLang="en-US" sz="1400" u="none" strike="noStrike" dirty="0" smtClean="0">
                          <a:effectLst/>
                          <a:latin typeface="微軟正黑體" panose="020B0604030504040204" pitchFamily="34" charset="-120"/>
                          <a:ea typeface="微軟正黑體" panose="020B0604030504040204" pitchFamily="34" charset="-120"/>
                        </a:rPr>
                        <a:t>議題</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ctr" fontAlgn="ctr"/>
                      <a:r>
                        <a:rPr lang="zh-TW" altLang="en-US" sz="1400" u="none" strike="noStrike" dirty="0">
                          <a:effectLst/>
                          <a:latin typeface="微軟正黑體" panose="020B0604030504040204" pitchFamily="34" charset="-120"/>
                          <a:ea typeface="微軟正黑體" panose="020B0604030504040204" pitchFamily="34" charset="-120"/>
                        </a:rPr>
                        <a:t>重點</a:t>
                      </a:r>
                      <a:r>
                        <a:rPr lang="zh-TW" altLang="en-US" sz="1400" u="none" strike="noStrike" dirty="0" smtClean="0">
                          <a:effectLst/>
                          <a:latin typeface="微軟正黑體" panose="020B0604030504040204" pitchFamily="34" charset="-120"/>
                          <a:ea typeface="微軟正黑體" panose="020B0604030504040204" pitchFamily="34" charset="-120"/>
                        </a:rPr>
                        <a:t>工作</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ctr" fontAlgn="ctr"/>
                      <a:r>
                        <a:rPr lang="zh-TW" altLang="en-US" sz="1400" u="none" strike="noStrike">
                          <a:effectLst/>
                          <a:latin typeface="微軟正黑體" panose="020B0604030504040204" pitchFamily="34" charset="-120"/>
                          <a:ea typeface="微軟正黑體" panose="020B0604030504040204" pitchFamily="34" charset="-120"/>
                        </a:rPr>
                        <a:t>推動部會</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r" fontAlgn="ctr"/>
                      <a:r>
                        <a:rPr lang="zh-TW" altLang="en-US" sz="1400" u="none" strike="noStrike" dirty="0">
                          <a:effectLst/>
                          <a:latin typeface="微軟正黑體" panose="020B0604030504040204" pitchFamily="34" charset="-120"/>
                          <a:ea typeface="微軟正黑體" panose="020B0604030504040204" pitchFamily="34" charset="-120"/>
                        </a:rPr>
                        <a:t> </a:t>
                      </a:r>
                      <a:r>
                        <a:rPr lang="en-US" altLang="zh-TW" sz="1400" u="none" strike="noStrike" dirty="0" smtClean="0">
                          <a:effectLst/>
                          <a:latin typeface="微軟正黑體" panose="020B0604030504040204" pitchFamily="34" charset="-120"/>
                          <a:ea typeface="微軟正黑體" panose="020B0604030504040204" pitchFamily="34" charset="-120"/>
                        </a:rPr>
                        <a:t>FY107</a:t>
                      </a:r>
                      <a:r>
                        <a:rPr lang="zh-TW" altLang="en-US" sz="1400" u="none" strike="noStrike" dirty="0" smtClean="0">
                          <a:effectLst/>
                          <a:latin typeface="微軟正黑體" panose="020B0604030504040204" pitchFamily="34" charset="-120"/>
                          <a:ea typeface="微軟正黑體" panose="020B0604030504040204" pitchFamily="34" charset="-120"/>
                        </a:rPr>
                        <a:t>經費</a:t>
                      </a:r>
                      <a:endParaRPr lang="en-US" altLang="zh-TW" sz="1400" u="none" strike="noStrike" dirty="0" smtClean="0">
                        <a:effectLst/>
                        <a:latin typeface="微軟正黑體" panose="020B0604030504040204" pitchFamily="34" charset="-120"/>
                        <a:ea typeface="微軟正黑體" panose="020B0604030504040204" pitchFamily="34" charset="-120"/>
                      </a:endParaRPr>
                    </a:p>
                    <a:p>
                      <a:pPr algn="ctr" fontAlgn="ctr"/>
                      <a:r>
                        <a:rPr lang="en-US" altLang="zh-TW" sz="1400" u="none" strike="noStrike" dirty="0" smtClean="0">
                          <a:effectLst/>
                          <a:latin typeface="微軟正黑體" panose="020B0604030504040204" pitchFamily="34" charset="-120"/>
                          <a:ea typeface="微軟正黑體" panose="020B0604030504040204" pitchFamily="34" charset="-120"/>
                        </a:rPr>
                        <a:t>(</a:t>
                      </a:r>
                      <a:r>
                        <a:rPr lang="zh-TW" altLang="en-US" sz="1400" u="none" strike="noStrike" dirty="0" smtClean="0">
                          <a:effectLst/>
                          <a:latin typeface="微軟正黑體" panose="020B0604030504040204" pitchFamily="34" charset="-120"/>
                          <a:ea typeface="微軟正黑體" panose="020B0604030504040204" pitchFamily="34" charset="-120"/>
                        </a:rPr>
                        <a:t>千</a:t>
                      </a:r>
                      <a:r>
                        <a:rPr lang="zh-TW" altLang="en-US" sz="1400" u="none" strike="noStrike" dirty="0">
                          <a:effectLst/>
                          <a:latin typeface="微軟正黑體" panose="020B0604030504040204" pitchFamily="34" charset="-120"/>
                          <a:ea typeface="微軟正黑體" panose="020B0604030504040204" pitchFamily="34" charset="-120"/>
                        </a:rPr>
                        <a:t>元</a:t>
                      </a:r>
                      <a:r>
                        <a:rPr lang="en-US" altLang="zh-TW" sz="1400" u="none" strike="noStrike" dirty="0">
                          <a:effectLst/>
                          <a:latin typeface="微軟正黑體" panose="020B0604030504040204" pitchFamily="34" charset="-120"/>
                          <a:ea typeface="微軟正黑體" panose="020B0604030504040204" pitchFamily="34" charset="-120"/>
                        </a:rPr>
                        <a:t>) </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r>
              <a:tr h="828980">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系統孵育整合出口計畫</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國際鏈結</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創新創業、新南向</a:t>
                      </a:r>
                    </a:p>
                  </a:txBody>
                  <a:tcPr marL="6350" marR="6350" marT="6350" marB="0" anchor="ctr"/>
                </a:tc>
                <a:tc>
                  <a:txBody>
                    <a:bodyPr/>
                    <a:lstStyle/>
                    <a:p>
                      <a:pPr algn="l"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系統整合方案推動平台，</a:t>
                      </a:r>
                      <a:b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a:solidFill>
                            <a:srgbClr val="000000"/>
                          </a:solidFill>
                          <a:effectLst/>
                          <a:latin typeface="+mj-lt"/>
                          <a:ea typeface="微軟正黑體" panose="020B0604030504040204" pitchFamily="34" charset="-120"/>
                        </a:rPr>
                        <a:t>2.</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系統整合方案國際拓展</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經濟部工業局</a:t>
                      </a:r>
                    </a:p>
                  </a:txBody>
                  <a:tcPr marL="6350" marR="6350" marT="6350" marB="0" anchor="ctr"/>
                </a:tc>
                <a:tc>
                  <a:txBody>
                    <a:bodyPr/>
                    <a:lstStyle/>
                    <a:p>
                      <a:pPr algn="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88,380</a:t>
                      </a:r>
                    </a:p>
                  </a:txBody>
                  <a:tcPr marL="6350" marR="6350" marT="6350" marB="0" anchor="ctr"/>
                </a:tc>
              </a:tr>
              <a:tr h="715574">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亞洲．矽谷試驗場域計畫</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創新創業、國際鏈結、物聯網、實證場域</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人工智慧、物聯網資安、創新創業、</a:t>
                      </a:r>
                    </a:p>
                  </a:txBody>
                  <a:tcPr marL="6350" marR="6350" marT="6350" marB="0" anchor="ctr"/>
                </a:tc>
                <a:tc>
                  <a:txBody>
                    <a:bodyPr/>
                    <a:lstStyle/>
                    <a:p>
                      <a:pPr algn="l" fontAlgn="ctr"/>
                      <a:r>
                        <a:rPr lang="en-US" altLang="zh-TW" sz="1400" b="0" i="0" u="none" strike="noStrike" dirty="0" smtClean="0">
                          <a:solidFill>
                            <a:schemeClr val="tx1"/>
                          </a:solidFill>
                          <a:effectLst/>
                          <a:latin typeface="微軟正黑體" panose="020B0604030504040204" pitchFamily="34" charset="-120"/>
                          <a:ea typeface="微軟正黑體" panose="020B0604030504040204" pitchFamily="34" charset="-120"/>
                        </a:rPr>
                        <a:t>1.</a:t>
                      </a:r>
                      <a:r>
                        <a:rPr lang="zh-TW" altLang="en-US" sz="1400" b="0" i="0" u="none" strike="noStrike" dirty="0" smtClean="0">
                          <a:solidFill>
                            <a:schemeClr val="tx1"/>
                          </a:solidFill>
                          <a:effectLst/>
                          <a:latin typeface="微軟正黑體" panose="020B0604030504040204" pitchFamily="34" charset="-120"/>
                          <a:ea typeface="微軟正黑體" panose="020B0604030504040204" pitchFamily="34" charset="-120"/>
                        </a:rPr>
                        <a:t>成立物聯網資安訊息協同分享中心。</a:t>
                      </a:r>
                      <a:br>
                        <a:rPr lang="zh-TW" altLang="en-US" sz="1400" b="0" i="0" u="none" strike="noStrike" dirty="0" smtClean="0">
                          <a:solidFill>
                            <a:schemeClr val="tx1"/>
                          </a:solidFill>
                          <a:effectLst/>
                          <a:latin typeface="微軟正黑體" panose="020B0604030504040204" pitchFamily="34" charset="-120"/>
                          <a:ea typeface="微軟正黑體" panose="020B0604030504040204" pitchFamily="34" charset="-120"/>
                        </a:rPr>
                      </a:br>
                      <a:r>
                        <a:rPr lang="en-US" altLang="zh-TW" sz="1400" b="0" i="0" u="none" strike="noStrike" dirty="0" smtClean="0">
                          <a:solidFill>
                            <a:schemeClr val="tx1"/>
                          </a:solidFill>
                          <a:effectLst/>
                          <a:latin typeface="微軟正黑體" panose="020B0604030504040204" pitchFamily="34" charset="-120"/>
                          <a:ea typeface="微軟正黑體" panose="020B0604030504040204" pitchFamily="34" charset="-120"/>
                        </a:rPr>
                        <a:t>2.</a:t>
                      </a:r>
                      <a:r>
                        <a:rPr lang="zh-TW" altLang="en-US" sz="1400" b="0" i="0" u="none" strike="noStrike" dirty="0" smtClean="0">
                          <a:solidFill>
                            <a:schemeClr val="tx1"/>
                          </a:solidFill>
                          <a:effectLst/>
                          <a:latin typeface="微軟正黑體" panose="020B0604030504040204" pitchFamily="34" charset="-120"/>
                          <a:ea typeface="微軟正黑體" panose="020B0604030504040204" pitchFamily="34" charset="-120"/>
                        </a:rPr>
                        <a:t>串聯</a:t>
                      </a:r>
                      <a:r>
                        <a:rPr lang="en-US" altLang="zh-TW" sz="1400" b="0" i="0" u="none" strike="noStrike" dirty="0" smtClean="0">
                          <a:solidFill>
                            <a:schemeClr val="tx1"/>
                          </a:solidFill>
                          <a:effectLst/>
                          <a:latin typeface="微軟正黑體" panose="020B0604030504040204" pitchFamily="34" charset="-120"/>
                          <a:ea typeface="微軟正黑體" panose="020B0604030504040204" pitchFamily="34" charset="-120"/>
                        </a:rPr>
                        <a:t>ARVR</a:t>
                      </a:r>
                      <a:r>
                        <a:rPr lang="zh-TW" altLang="en-US" sz="1400" b="0" i="0" u="none" strike="noStrike" dirty="0" smtClean="0">
                          <a:solidFill>
                            <a:schemeClr val="tx1"/>
                          </a:solidFill>
                          <a:effectLst/>
                          <a:latin typeface="微軟正黑體" panose="020B0604030504040204" pitchFamily="34" charset="-120"/>
                          <a:ea typeface="微軟正黑體" panose="020B0604030504040204" pitchFamily="34" charset="-120"/>
                        </a:rPr>
                        <a:t>產業能量促進合作及形塑創新聚落。</a:t>
                      </a:r>
                      <a:endParaRPr lang="en-US" altLang="zh-TW" sz="1400" b="0" i="0" u="none" strike="noStrike" dirty="0" smtClean="0">
                        <a:solidFill>
                          <a:schemeClr val="tx1"/>
                        </a:solidFill>
                        <a:effectLst/>
                        <a:latin typeface="微軟正黑體" panose="020B0604030504040204" pitchFamily="34" charset="-120"/>
                        <a:ea typeface="微軟正黑體" panose="020B0604030504040204" pitchFamily="34" charset="-120"/>
                      </a:endParaRPr>
                    </a:p>
                    <a:p>
                      <a:pPr algn="l" fontAlgn="ctr"/>
                      <a:r>
                        <a:rPr lang="en-US" altLang="zh-TW" sz="1400" b="0" i="0" u="none" strike="noStrike" dirty="0" smtClean="0">
                          <a:solidFill>
                            <a:schemeClr val="tx1"/>
                          </a:solidFill>
                          <a:effectLst/>
                          <a:latin typeface="微軟正黑體" panose="020B0604030504040204" pitchFamily="34" charset="-120"/>
                          <a:ea typeface="微軟正黑體" panose="020B0604030504040204" pitchFamily="34" charset="-120"/>
                        </a:rPr>
                        <a:t>3.</a:t>
                      </a:r>
                      <a:r>
                        <a:rPr lang="zh-TW" altLang="en-US" sz="1400" b="0" i="0" u="none" strike="noStrike" dirty="0" smtClean="0">
                          <a:solidFill>
                            <a:schemeClr val="tx1"/>
                          </a:solidFill>
                          <a:effectLst/>
                          <a:latin typeface="微軟正黑體" panose="020B0604030504040204" pitchFamily="34" charset="-120"/>
                          <a:ea typeface="微軟正黑體" panose="020B0604030504040204" pitchFamily="34" charset="-120"/>
                        </a:rPr>
                        <a:t>研提自動駕駛之中控軟體平台建構及與各關鍵感測</a:t>
                      </a:r>
                      <a:r>
                        <a:rPr lang="en-US" altLang="zh-TW" sz="1400" b="0" i="0" u="none" strike="noStrike" dirty="0" smtClean="0">
                          <a:solidFill>
                            <a:schemeClr val="tx1"/>
                          </a:solidFill>
                          <a:effectLst/>
                          <a:latin typeface="微軟正黑體" panose="020B0604030504040204" pitchFamily="34" charset="-120"/>
                          <a:ea typeface="微軟正黑體" panose="020B0604030504040204" pitchFamily="34" charset="-120"/>
                        </a:rPr>
                        <a:t>/</a:t>
                      </a:r>
                      <a:r>
                        <a:rPr lang="zh-TW" altLang="en-US" sz="1400" b="0" i="0" u="none" strike="noStrike" dirty="0" smtClean="0">
                          <a:solidFill>
                            <a:schemeClr val="tx1"/>
                          </a:solidFill>
                          <a:effectLst/>
                          <a:latin typeface="微軟正黑體" panose="020B0604030504040204" pitchFamily="34" charset="-120"/>
                          <a:ea typeface="微軟正黑體" panose="020B0604030504040204" pitchFamily="34" charset="-120"/>
                        </a:rPr>
                        <a:t>通訊元件整合評估規劃。</a:t>
                      </a:r>
                      <a:endParaRPr lang="en-US" altLang="zh-TW" sz="1400" b="0" i="0" u="none" strike="noStrike" dirty="0" smtClean="0">
                        <a:solidFill>
                          <a:schemeClr val="tx1"/>
                        </a:solidFill>
                        <a:effectLst/>
                        <a:latin typeface="微軟正黑體" panose="020B0604030504040204" pitchFamily="34" charset="-120"/>
                        <a:ea typeface="微軟正黑體" panose="020B0604030504040204" pitchFamily="34" charset="-120"/>
                      </a:endParaRPr>
                    </a:p>
                    <a:p>
                      <a:pPr algn="l" fontAlgn="ctr"/>
                      <a:r>
                        <a:rPr lang="en-US" altLang="zh-TW" sz="1400" b="0" i="0" u="none" strike="noStrike" dirty="0" smtClean="0">
                          <a:solidFill>
                            <a:schemeClr val="tx1"/>
                          </a:solidFill>
                          <a:effectLst/>
                          <a:latin typeface="微軟正黑體" panose="020B0604030504040204" pitchFamily="34" charset="-120"/>
                          <a:ea typeface="微軟正黑體" panose="020B0604030504040204" pitchFamily="34" charset="-120"/>
                        </a:rPr>
                        <a:t>4.</a:t>
                      </a:r>
                      <a:r>
                        <a:rPr lang="zh-TW" altLang="en-US" sz="1400" b="0" i="0" u="none" strike="noStrike" dirty="0" smtClean="0">
                          <a:solidFill>
                            <a:schemeClr val="tx1"/>
                          </a:solidFill>
                          <a:effectLst/>
                          <a:latin typeface="微軟正黑體" panose="020B0604030504040204" pitchFamily="34" charset="-120"/>
                          <a:ea typeface="微軟正黑體" panose="020B0604030504040204" pitchFamily="34" charset="-120"/>
                        </a:rPr>
                        <a:t>打造國際創業聚落提供創新實證場域，推動招商等先期規劃。</a:t>
                      </a:r>
                      <a:br>
                        <a:rPr lang="zh-TW" altLang="en-US" sz="1400" b="0" i="0" u="none" strike="noStrike" dirty="0" smtClean="0">
                          <a:solidFill>
                            <a:schemeClr val="tx1"/>
                          </a:solidFill>
                          <a:effectLst/>
                          <a:latin typeface="微軟正黑體" panose="020B0604030504040204" pitchFamily="34" charset="-120"/>
                          <a:ea typeface="微軟正黑體" panose="020B0604030504040204" pitchFamily="34" charset="-120"/>
                        </a:rPr>
                      </a:br>
                      <a:r>
                        <a:rPr lang="en-US" altLang="zh-TW" sz="1400" b="0" i="0" u="none" strike="noStrike" dirty="0" smtClean="0">
                          <a:solidFill>
                            <a:schemeClr val="tx1"/>
                          </a:solidFill>
                          <a:effectLst/>
                          <a:latin typeface="微軟正黑體" panose="020B0604030504040204" pitchFamily="34" charset="-120"/>
                          <a:ea typeface="微軟正黑體" panose="020B0604030504040204" pitchFamily="34" charset="-120"/>
                        </a:rPr>
                        <a:t>5.</a:t>
                      </a:r>
                      <a:r>
                        <a:rPr lang="zh-TW" altLang="en-US" sz="1400" b="0" i="0" u="none" strike="noStrike" dirty="0" smtClean="0">
                          <a:solidFill>
                            <a:schemeClr val="tx1"/>
                          </a:solidFill>
                          <a:effectLst/>
                          <a:latin typeface="微軟正黑體" panose="020B0604030504040204" pitchFamily="34" charset="-120"/>
                          <a:ea typeface="微軟正黑體" panose="020B0604030504040204" pitchFamily="34" charset="-120"/>
                        </a:rPr>
                        <a:t>導入智慧化物聯網管理，驅動園區再造與產業轉型。</a:t>
                      </a:r>
                    </a:p>
                  </a:txBody>
                  <a:tcPr marL="6350" marR="6350" marT="6350" marB="0" anchor="ctr"/>
                </a:tc>
                <a:tc>
                  <a:txBody>
                    <a:bodyPr/>
                    <a:lstStyle/>
                    <a:p>
                      <a:pPr algn="l" fontAlgn="ct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經濟部中小企業處</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776,000</a:t>
                      </a:r>
                    </a:p>
                  </a:txBody>
                  <a:tcPr marL="6350" marR="6350" marT="6350" marB="0" anchor="ctr"/>
                </a:tc>
              </a:tr>
              <a:tr h="954098">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營造亞太產業供應鏈夥伴關係新局計畫</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國際鏈結、物聯網</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物聯網資安、新南向</a:t>
                      </a:r>
                    </a:p>
                  </a:txBody>
                  <a:tcPr marL="6350" marR="6350" marT="6350" marB="0" anchor="ctr"/>
                </a:tc>
                <a:tc>
                  <a:txBody>
                    <a:bodyPr/>
                    <a:lstStyle/>
                    <a:p>
                      <a:pPr algn="l"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推動產業轉型、升級及創新，進而修正過度依賴單一國家出口思維</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mj-lt"/>
                          <a:ea typeface="微軟正黑體" panose="020B0604030504040204" pitchFamily="34" charset="-120"/>
                        </a:rPr>
                        <a:t>2.</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與亞太國家建立密集的產業合作交流</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mj-lt"/>
                          <a:ea typeface="微軟正黑體" panose="020B0604030504040204" pitchFamily="34" charset="-120"/>
                        </a:rPr>
                        <a:t>3.</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研析亞太產業合作關鍵議題，提出產業合作領域和合作策略建議</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mj-lt"/>
                          <a:ea typeface="微軟正黑體" panose="020B0604030504040204" pitchFamily="34" charset="-120"/>
                        </a:rPr>
                        <a:t>4.</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針對在地需求及法規要求，協助輔導及培育國內具開發及轉化潛力的產品</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mj-lt"/>
                          <a:ea typeface="微軟正黑體" panose="020B0604030504040204" pitchFamily="34" charset="-120"/>
                        </a:rPr>
                        <a:t>5.</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強化國內特色及潛力食品與馬來西亞、泰國及印尼等東協國家產業鏈互動</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mj-lt"/>
                          <a:ea typeface="微軟正黑體" panose="020B0604030504040204" pitchFamily="34" charset="-120"/>
                        </a:rPr>
                        <a:t>6.</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厚植餐飲老店及餐飲連鎖業者，以大數據、服務設計及體驗作為餐飲業者升級加值</a:t>
                      </a:r>
                    </a:p>
                  </a:txBody>
                  <a:tcPr marL="6350" marR="6350" marT="6350" marB="0" anchor="ctr"/>
                </a:tc>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經濟部工業局</a:t>
                      </a:r>
                    </a:p>
                  </a:txBody>
                  <a:tcPr marL="6350" marR="6350" marT="6350" marB="0" anchor="ctr"/>
                </a:tc>
                <a:tc>
                  <a:txBody>
                    <a:bodyPr/>
                    <a:lstStyle/>
                    <a:p>
                      <a:pPr algn="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89,566</a:t>
                      </a:r>
                    </a:p>
                  </a:txBody>
                  <a:tcPr marL="6350" marR="6350" marT="6350" marB="0" anchor="ctr"/>
                </a:tc>
              </a:tr>
            </a:tbl>
          </a:graphicData>
        </a:graphic>
      </p:graphicFrame>
    </p:spTree>
    <p:extLst>
      <p:ext uri="{BB962C8B-B14F-4D97-AF65-F5344CB8AC3E}">
        <p14:creationId xmlns:p14="http://schemas.microsoft.com/office/powerpoint/2010/main" val="26140325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73DA0BB7-265A-403C-9275-D587AB510EDC}" type="slidenum">
              <a:rPr lang="zh-TW" altLang="en-US" smtClean="0"/>
              <a:pPr/>
              <a:t>29</a:t>
            </a:fld>
            <a:endParaRPr lang="zh-TW" altLang="en-US"/>
          </a:p>
        </p:txBody>
      </p:sp>
      <p:sp>
        <p:nvSpPr>
          <p:cNvPr id="4" name="標題 1"/>
          <p:cNvSpPr txBox="1">
            <a:spLocks/>
          </p:cNvSpPr>
          <p:nvPr/>
        </p:nvSpPr>
        <p:spPr>
          <a:xfrm>
            <a:off x="878889" y="198680"/>
            <a:ext cx="8096435" cy="551073"/>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微軟正黑體" panose="020B0604030504040204" pitchFamily="34" charset="-120"/>
                <a:ea typeface="微軟正黑體" panose="020B0604030504040204" pitchFamily="34" charset="-120"/>
                <a:cs typeface="+mj-cs"/>
              </a:defRPr>
            </a:lvl1pPr>
          </a:lstStyle>
          <a:p>
            <a:pPr algn="ctr"/>
            <a:r>
              <a:rPr lang="en-US" altLang="zh-TW"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FY107</a:t>
            </a:r>
            <a:r>
              <a:rPr lang="zh-TW" altLang="zh-TW"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亞洲</a:t>
            </a:r>
            <a:r>
              <a:rPr lang="zh-TW" altLang="zh-TW" sz="3600" b="1" dirty="0">
                <a:solidFill>
                  <a:srgbClr val="9BBB59">
                    <a:lumMod val="75000"/>
                  </a:srgbClr>
                </a:solidFill>
                <a:effectLst>
                  <a:glow rad="101600">
                    <a:srgbClr val="FFFFFF"/>
                  </a:glow>
                  <a:outerShdw blurRad="50800" dist="38100" dir="2700000" algn="tl" rotWithShape="0">
                    <a:prstClr val="black">
                      <a:alpha val="40000"/>
                    </a:prstClr>
                  </a:outerShdw>
                </a:effectLst>
                <a:cs typeface="Lato"/>
              </a:rPr>
              <a:t>．</a:t>
            </a:r>
            <a:r>
              <a:rPr lang="zh-TW" altLang="zh-TW"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矽谷計畫</a:t>
            </a:r>
            <a:r>
              <a:rPr lang="zh-TW" altLang="en-US"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經費及</a:t>
            </a:r>
            <a:r>
              <a:rPr lang="zh-TW" altLang="zh-TW"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推動重點</a:t>
            </a:r>
            <a:endParaRPr lang="zh-TW" altLang="en-US" sz="3600" b="1" dirty="0">
              <a:solidFill>
                <a:srgbClr val="9BBB59">
                  <a:lumMod val="75000"/>
                </a:srgbClr>
              </a:solidFill>
              <a:effectLst>
                <a:glow rad="101600">
                  <a:srgbClr val="FFFFFF"/>
                </a:glow>
                <a:outerShdw blurRad="50800" dist="38100" dir="2700000" algn="tl" rotWithShape="0">
                  <a:prstClr val="black">
                    <a:alpha val="40000"/>
                  </a:prstClr>
                </a:outerShdw>
              </a:effectLst>
              <a:cs typeface="Lato"/>
            </a:endParaRPr>
          </a:p>
          <a:p>
            <a:endParaRPr lang="en-US" altLang="zh-TW" sz="3600" b="1" dirty="0">
              <a:solidFill>
                <a:srgbClr val="9BBB59">
                  <a:lumMod val="75000"/>
                </a:srgbClr>
              </a:solidFill>
              <a:effectLst>
                <a:glow rad="101600">
                  <a:srgbClr val="FFFFFF"/>
                </a:glow>
                <a:outerShdw blurRad="50800" dist="38100" dir="2700000" algn="tl" rotWithShape="0">
                  <a:prstClr val="black">
                    <a:alpha val="40000"/>
                  </a:prstClr>
                </a:outerShdw>
              </a:effectLst>
              <a:cs typeface="Lato"/>
            </a:endParaRPr>
          </a:p>
        </p:txBody>
      </p:sp>
      <p:graphicFrame>
        <p:nvGraphicFramePr>
          <p:cNvPr id="6" name="表格 5"/>
          <p:cNvGraphicFramePr>
            <a:graphicFrameLocks noGrp="1"/>
          </p:cNvGraphicFramePr>
          <p:nvPr>
            <p:extLst/>
          </p:nvPr>
        </p:nvGraphicFramePr>
        <p:xfrm>
          <a:off x="71021" y="915755"/>
          <a:ext cx="8966448" cy="6058848"/>
        </p:xfrm>
        <a:graphic>
          <a:graphicData uri="http://schemas.openxmlformats.org/drawingml/2006/table">
            <a:tbl>
              <a:tblPr firstRow="1" bandRow="1">
                <a:tableStyleId>{21E4AEA4-8DFA-4A89-87EB-49C32662AFE0}</a:tableStyleId>
              </a:tblPr>
              <a:tblGrid>
                <a:gridCol w="861134"/>
                <a:gridCol w="857110"/>
                <a:gridCol w="776382"/>
                <a:gridCol w="4783506"/>
                <a:gridCol w="739439"/>
                <a:gridCol w="948877"/>
              </a:tblGrid>
              <a:tr h="492438">
                <a:tc>
                  <a:txBody>
                    <a:bodyPr/>
                    <a:lstStyle/>
                    <a:p>
                      <a:pPr algn="ctr" fontAlgn="ctr"/>
                      <a:r>
                        <a:rPr lang="zh-TW" altLang="en-US" sz="1400" u="none" strike="noStrike" dirty="0">
                          <a:effectLst/>
                          <a:latin typeface="微軟正黑體" panose="020B0604030504040204" pitchFamily="34" charset="-120"/>
                          <a:ea typeface="微軟正黑體" panose="020B0604030504040204" pitchFamily="34" charset="-120"/>
                        </a:rPr>
                        <a:t>計畫名稱</a:t>
                      </a:r>
                      <a:endPar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ctr" fontAlgn="ctr"/>
                      <a:r>
                        <a:rPr lang="zh-TW" altLang="en-US" sz="1400" u="none" strike="noStrike" dirty="0">
                          <a:effectLst/>
                          <a:latin typeface="微軟正黑體" panose="020B0604030504040204" pitchFamily="34" charset="-120"/>
                          <a:ea typeface="微軟正黑體" panose="020B0604030504040204" pitchFamily="34" charset="-120"/>
                        </a:rPr>
                        <a:t>四大</a:t>
                      </a:r>
                      <a:r>
                        <a:rPr lang="zh-TW" altLang="en-US" sz="1400" u="none" strike="noStrike" dirty="0" smtClean="0">
                          <a:effectLst/>
                          <a:latin typeface="微軟正黑體" panose="020B0604030504040204" pitchFamily="34" charset="-120"/>
                          <a:ea typeface="微軟正黑體" panose="020B0604030504040204" pitchFamily="34" charset="-120"/>
                        </a:rPr>
                        <a:t>策略</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ctr" fontAlgn="ctr"/>
                      <a:r>
                        <a:rPr lang="zh-TW" altLang="en-US" sz="1400" u="none" strike="noStrike" dirty="0">
                          <a:effectLst/>
                          <a:latin typeface="微軟正黑體" panose="020B0604030504040204" pitchFamily="34" charset="-120"/>
                          <a:ea typeface="微軟正黑體" panose="020B0604030504040204" pitchFamily="34" charset="-120"/>
                        </a:rPr>
                        <a:t>七大</a:t>
                      </a:r>
                      <a:r>
                        <a:rPr lang="zh-TW" altLang="en-US" sz="1400" u="none" strike="noStrike" dirty="0" smtClean="0">
                          <a:effectLst/>
                          <a:latin typeface="微軟正黑體" panose="020B0604030504040204" pitchFamily="34" charset="-120"/>
                          <a:ea typeface="微軟正黑體" panose="020B0604030504040204" pitchFamily="34" charset="-120"/>
                        </a:rPr>
                        <a:t>議題</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ctr" fontAlgn="ctr"/>
                      <a:r>
                        <a:rPr lang="zh-TW" altLang="en-US" sz="1400" u="none" strike="noStrike" dirty="0">
                          <a:effectLst/>
                          <a:latin typeface="微軟正黑體" panose="020B0604030504040204" pitchFamily="34" charset="-120"/>
                          <a:ea typeface="微軟正黑體" panose="020B0604030504040204" pitchFamily="34" charset="-120"/>
                        </a:rPr>
                        <a:t>重點</a:t>
                      </a:r>
                      <a:r>
                        <a:rPr lang="zh-TW" altLang="en-US" sz="1400" u="none" strike="noStrike" dirty="0" smtClean="0">
                          <a:effectLst/>
                          <a:latin typeface="微軟正黑體" panose="020B0604030504040204" pitchFamily="34" charset="-120"/>
                          <a:ea typeface="微軟正黑體" panose="020B0604030504040204" pitchFamily="34" charset="-120"/>
                        </a:rPr>
                        <a:t>工作</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ctr" fontAlgn="ctr"/>
                      <a:r>
                        <a:rPr lang="zh-TW" altLang="en-US" sz="1400" u="none" strike="noStrike">
                          <a:effectLst/>
                          <a:latin typeface="微軟正黑體" panose="020B0604030504040204" pitchFamily="34" charset="-120"/>
                          <a:ea typeface="微軟正黑體" panose="020B0604030504040204" pitchFamily="34" charset="-120"/>
                        </a:rPr>
                        <a:t>推動部會</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r" fontAlgn="ctr"/>
                      <a:r>
                        <a:rPr lang="zh-TW" altLang="en-US" sz="1400" u="none" strike="noStrike" dirty="0">
                          <a:effectLst/>
                          <a:latin typeface="微軟正黑體" panose="020B0604030504040204" pitchFamily="34" charset="-120"/>
                          <a:ea typeface="微軟正黑體" panose="020B0604030504040204" pitchFamily="34" charset="-120"/>
                        </a:rPr>
                        <a:t> </a:t>
                      </a:r>
                      <a:r>
                        <a:rPr lang="en-US" altLang="zh-TW" sz="1400" u="none" strike="noStrike" dirty="0" smtClean="0">
                          <a:effectLst/>
                          <a:latin typeface="微軟正黑體" panose="020B0604030504040204" pitchFamily="34" charset="-120"/>
                          <a:ea typeface="微軟正黑體" panose="020B0604030504040204" pitchFamily="34" charset="-120"/>
                        </a:rPr>
                        <a:t>FY107</a:t>
                      </a:r>
                      <a:r>
                        <a:rPr lang="zh-TW" altLang="en-US" sz="1400" u="none" strike="noStrike" dirty="0" smtClean="0">
                          <a:effectLst/>
                          <a:latin typeface="微軟正黑體" panose="020B0604030504040204" pitchFamily="34" charset="-120"/>
                          <a:ea typeface="微軟正黑體" panose="020B0604030504040204" pitchFamily="34" charset="-120"/>
                        </a:rPr>
                        <a:t>經費</a:t>
                      </a:r>
                      <a:endParaRPr lang="en-US" altLang="zh-TW" sz="1400" u="none" strike="noStrike" dirty="0" smtClean="0">
                        <a:effectLst/>
                        <a:latin typeface="微軟正黑體" panose="020B0604030504040204" pitchFamily="34" charset="-120"/>
                        <a:ea typeface="微軟正黑體" panose="020B0604030504040204" pitchFamily="34" charset="-120"/>
                      </a:endParaRPr>
                    </a:p>
                    <a:p>
                      <a:pPr algn="ctr" fontAlgn="ctr"/>
                      <a:r>
                        <a:rPr lang="en-US" altLang="zh-TW" sz="1400" u="none" strike="noStrike" dirty="0" smtClean="0">
                          <a:effectLst/>
                          <a:latin typeface="微軟正黑體" panose="020B0604030504040204" pitchFamily="34" charset="-120"/>
                          <a:ea typeface="微軟正黑體" panose="020B0604030504040204" pitchFamily="34" charset="-120"/>
                        </a:rPr>
                        <a:t>(</a:t>
                      </a:r>
                      <a:r>
                        <a:rPr lang="zh-TW" altLang="en-US" sz="1400" u="none" strike="noStrike" dirty="0" smtClean="0">
                          <a:effectLst/>
                          <a:latin typeface="微軟正黑體" panose="020B0604030504040204" pitchFamily="34" charset="-120"/>
                          <a:ea typeface="微軟正黑體" panose="020B0604030504040204" pitchFamily="34" charset="-120"/>
                        </a:rPr>
                        <a:t>千</a:t>
                      </a:r>
                      <a:r>
                        <a:rPr lang="zh-TW" altLang="en-US" sz="1400" u="none" strike="noStrike" dirty="0">
                          <a:effectLst/>
                          <a:latin typeface="微軟正黑體" panose="020B0604030504040204" pitchFamily="34" charset="-120"/>
                          <a:ea typeface="微軟正黑體" panose="020B0604030504040204" pitchFamily="34" charset="-120"/>
                        </a:rPr>
                        <a:t>元</a:t>
                      </a:r>
                      <a:r>
                        <a:rPr lang="en-US" altLang="zh-TW" sz="1400" u="none" strike="noStrike" dirty="0">
                          <a:effectLst/>
                          <a:latin typeface="微軟正黑體" panose="020B0604030504040204" pitchFamily="34" charset="-120"/>
                          <a:ea typeface="微軟正黑體" panose="020B0604030504040204" pitchFamily="34" charset="-120"/>
                        </a:rPr>
                        <a:t>) </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r>
              <a:tr h="828980">
                <a:tc>
                  <a:txBody>
                    <a:bodyPr/>
                    <a:lstStyle/>
                    <a:p>
                      <a:pPr algn="just"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5G</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產業技術拔尖計畫</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(2/4)</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物聯網、國際鏈結、實證場域</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物聯網資安</a:t>
                      </a:r>
                    </a:p>
                  </a:txBody>
                  <a:tcPr marL="6350" marR="6350" marT="6350" marB="0" anchor="ctr"/>
                </a:tc>
                <a:tc>
                  <a:txBody>
                    <a:bodyPr/>
                    <a:lstStyle/>
                    <a:p>
                      <a:pPr algn="l"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1.5G </a:t>
                      </a:r>
                      <a:r>
                        <a:rPr lang="en-US" altLang="zh-TW" sz="1400" b="0" i="0" u="none" strike="noStrike" dirty="0" err="1">
                          <a:solidFill>
                            <a:srgbClr val="000000"/>
                          </a:solidFill>
                          <a:effectLst/>
                          <a:latin typeface="微軟正黑體" panose="020B0604030504040204" pitchFamily="34" charset="-120"/>
                          <a:ea typeface="微軟正黑體" panose="020B0604030504040204" pitchFamily="34" charset="-120"/>
                        </a:rPr>
                        <a:t>eMBB</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 UDN</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超高密度大寬頻系統</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2.5G URLLC </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超可靠</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低延遲物聯網系統</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促成台灣小基站市占率達 </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30%</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，自主技術從 </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30% </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提升至 </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90%</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，小基站產品毛利率達 </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30%</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4.</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補足產業技術及缺口，建立完整的 </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5G </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通訊產業鏈，於</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2020 </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年與國際同步推出 </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5G </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產品，從跟隨者進入領先群。</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5.</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掌握小基站系統產品及 </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5G </a:t>
                      </a:r>
                      <a:r>
                        <a:rPr lang="en-US" altLang="zh-TW" sz="1400" b="0" i="0" u="none" strike="noStrike" dirty="0" err="1">
                          <a:solidFill>
                            <a:srgbClr val="000000"/>
                          </a:solidFill>
                          <a:effectLst/>
                          <a:latin typeface="微軟正黑體" panose="020B0604030504040204" pitchFamily="34" charset="-120"/>
                          <a:ea typeface="微軟正黑體" panose="020B0604030504040204" pitchFamily="34" charset="-120"/>
                        </a:rPr>
                        <a:t>IoT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通訊模組產業先機，進入全球前三大供應國</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經濟部技術處</a:t>
                      </a:r>
                    </a:p>
                  </a:txBody>
                  <a:tcPr marL="6350" marR="6350" marT="6350" marB="0" anchor="ctr"/>
                </a:tc>
                <a:tc>
                  <a:txBody>
                    <a:bodyPr/>
                    <a:lstStyle/>
                    <a:p>
                      <a:pPr algn="r"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              </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262,000 </a:t>
                      </a:r>
                    </a:p>
                  </a:txBody>
                  <a:tcPr marL="6350" marR="6350" marT="6350" marB="0" anchor="ctr"/>
                </a:tc>
              </a:tr>
              <a:tr h="715574">
                <a:tc>
                  <a:txBody>
                    <a:bodyPr/>
                    <a:lstStyle/>
                    <a:p>
                      <a:pPr algn="just"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電子光電產業科技發展綱要計畫</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(3/4)</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物聯網</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物聯網資安</a:t>
                      </a:r>
                    </a:p>
                  </a:txBody>
                  <a:tcPr marL="6350" marR="6350" marT="6350" marB="0" anchor="ctr"/>
                </a:tc>
                <a:tc>
                  <a:txBody>
                    <a:bodyPr/>
                    <a:lstStyle/>
                    <a:p>
                      <a:pPr algn="l"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提升能源擷取與轉能關鍵技術，</a:t>
                      </a: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創造智慧</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能效</a:t>
                      </a: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管理新</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產業</a:t>
                      </a: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鏈</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開發毫米波基板材料與射頻關鍵</a:t>
                      </a: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材料，</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推動臺灣電子材料產業鏈聚焦高值應用。</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深化</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國內奈米電子跨域應用的設計能力</a:t>
                      </a: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基礎</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開發新興</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記憶體及矽基光電晶片，推升光物聯網應用。</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開發超音波</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/OCT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系統軟硬體自主關鍵技術，帶動</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ICT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產業轉型投入高附加價值醫材產業發展。</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建置節能低碳</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R2R OLED</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照明實驗線</a:t>
                      </a: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，建置</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自主技術</a:t>
                      </a: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能量</a:t>
                      </a:r>
                      <a:endPar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endParaRPr>
                    </a:p>
                    <a:p>
                      <a:pPr algn="l" fontAlgn="ct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建立透明</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顯示系統整合創新技術能量與產品營運</a:t>
                      </a: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模式</a:t>
                      </a:r>
                      <a:endPar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endParaRPr>
                    </a:p>
                    <a:p>
                      <a:pPr algn="l" fontAlgn="ct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以軟性</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AMOLED</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面板技術為基礎，開發面板級製程創新技術</a:t>
                      </a: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，以</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推動物聯網應用及其關鍵零組件之創新產品</a:t>
                      </a: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應用</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經濟部技術處</a:t>
                      </a:r>
                    </a:p>
                  </a:txBody>
                  <a:tcPr marL="6350" marR="6350" marT="6350" marB="0" anchor="ctr"/>
                </a:tc>
                <a:tc>
                  <a:txBody>
                    <a:bodyPr/>
                    <a:lstStyle/>
                    <a:p>
                      <a:pPr algn="r"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              </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718,065 </a:t>
                      </a:r>
                    </a:p>
                  </a:txBody>
                  <a:tcPr marL="6350" marR="6350" marT="6350" marB="0" anchor="ctr"/>
                </a:tc>
              </a:tr>
              <a:tr h="954098">
                <a:tc>
                  <a:txBody>
                    <a:bodyPr/>
                    <a:lstStyle/>
                    <a:p>
                      <a:pPr algn="just"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科技服務系統研發、實證與美學設計加值綱要計畫</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(4/4)</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實證場域</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人工智慧、創新創業</a:t>
                      </a:r>
                    </a:p>
                  </a:txBody>
                  <a:tcPr marL="6350" marR="6350" marT="6350" marB="0" anchor="ctr"/>
                </a:tc>
                <a:tc>
                  <a:txBody>
                    <a:bodyPr/>
                    <a:lstStyle/>
                    <a:p>
                      <a:pPr algn="l"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建構軟硬整合模組與用戶規格實證機制，形塑智造體系</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推動科技應用服務創新，驅動</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Application-driven ICT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解決方案出口，育成及輔導潛力新興服務事業</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研發情意運算技術與整合應用，帶動情意體驗生態發展</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4.</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以</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Design-Driven Technology Breakthrough</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設計趨動科技整合創新為核心，</a:t>
                      </a: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藉</a:t>
                      </a: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AI</a:t>
                      </a: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輔助</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設計系統提升跨域整合設計</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5</a:t>
                      </a: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參與</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式創新科技體驗平台，結合感知體驗場域</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進行</a:t>
                      </a:r>
                      <a:r>
                        <a:rPr lang="zh-TW" altLang="en-US" sz="1400" b="0" i="0" u="none" strike="noStrike" smtClean="0">
                          <a:solidFill>
                            <a:srgbClr val="000000"/>
                          </a:solidFill>
                          <a:effectLst/>
                          <a:latin typeface="微軟正黑體" panose="020B0604030504040204" pitchFamily="34" charset="-120"/>
                          <a:ea typeface="微軟正黑體" panose="020B0604030504040204" pitchFamily="34" charset="-120"/>
                        </a:rPr>
                        <a:t>驗證</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經濟部技術處</a:t>
                      </a:r>
                    </a:p>
                  </a:txBody>
                  <a:tcPr marL="6350" marR="6350" marT="6350" marB="0" anchor="ctr"/>
                </a:tc>
                <a:tc>
                  <a:txBody>
                    <a:bodyPr/>
                    <a:lstStyle/>
                    <a:p>
                      <a:pPr algn="r"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              </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265,950 </a:t>
                      </a:r>
                    </a:p>
                  </a:txBody>
                  <a:tcPr marL="6350" marR="6350" marT="6350" marB="0" anchor="ctr"/>
                </a:tc>
              </a:tr>
            </a:tbl>
          </a:graphicData>
        </a:graphic>
      </p:graphicFrame>
    </p:spTree>
    <p:extLst>
      <p:ext uri="{BB962C8B-B14F-4D97-AF65-F5344CB8AC3E}">
        <p14:creationId xmlns:p14="http://schemas.microsoft.com/office/powerpoint/2010/main" val="485400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7086600" y="6492875"/>
            <a:ext cx="2057400" cy="365125"/>
          </a:xfrm>
        </p:spPr>
        <p:txBody>
          <a:bodyPr vert="horz" lIns="91440" tIns="45720" rIns="91440" bIns="45720" rtlCol="0" anchor="ctr"/>
          <a:lstStyle/>
          <a:p>
            <a:fld id="{DC6C8483-95B3-43B9-9A3C-12A8D068DDD3}" type="slidenum">
              <a:rPr lang="zh-TW" altLang="en-US" sz="1200" b="1" kern="0">
                <a:solidFill>
                  <a:srgbClr val="000000"/>
                </a:solidFill>
                <a:latin typeface="Arial Unicode MS" panose="020B0604020202020204" pitchFamily="34" charset="-120"/>
                <a:ea typeface="Arial Unicode MS" panose="020B0604020202020204" pitchFamily="34" charset="-120"/>
                <a:cs typeface="Arial Unicode MS" panose="020B0604020202020204" pitchFamily="34" charset="-120"/>
              </a:rPr>
              <a:pPr/>
              <a:t>3</a:t>
            </a:fld>
            <a:endParaRPr lang="zh-TW" altLang="en-US" sz="1200" b="1" kern="0" dirty="0">
              <a:solidFill>
                <a:srgbClr val="00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3" name="標題 4"/>
          <p:cNvSpPr txBox="1">
            <a:spLocks/>
          </p:cNvSpPr>
          <p:nvPr/>
        </p:nvSpPr>
        <p:spPr>
          <a:xfrm>
            <a:off x="0" y="3051319"/>
            <a:ext cx="9144000" cy="872982"/>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微軟正黑體" panose="020B0604030504040204" pitchFamily="34" charset="-120"/>
                <a:ea typeface="微軟正黑體" panose="020B0604030504040204" pitchFamily="34" charset="-120"/>
                <a:cs typeface="+mj-cs"/>
              </a:defRPr>
            </a:lvl1pPr>
          </a:lstStyle>
          <a:p>
            <a:pPr algn="ctr" defTabSz="914400">
              <a:lnSpc>
                <a:spcPct val="100000"/>
              </a:lnSpc>
              <a:buClr>
                <a:srgbClr val="97ABBC"/>
              </a:buClr>
              <a:buSzPct val="100000"/>
            </a:pPr>
            <a:r>
              <a:rPr lang="zh-TW" altLang="en-US" sz="4600" b="1" dirty="0">
                <a:solidFill>
                  <a:schemeClr val="accent3">
                    <a:lumMod val="75000"/>
                  </a:schemeClr>
                </a:solidFill>
                <a:effectLst>
                  <a:glow rad="101600">
                    <a:srgbClr val="FFFFFF"/>
                  </a:glow>
                  <a:outerShdw blurRad="50800" dist="38100" dir="2700000" algn="tl" rotWithShape="0">
                    <a:prstClr val="black">
                      <a:alpha val="40000"/>
                    </a:prstClr>
                  </a:outerShdw>
                </a:effectLst>
                <a:cs typeface="Lato"/>
                <a:sym typeface="Raleway"/>
              </a:rPr>
              <a:t>一</a:t>
            </a:r>
            <a:r>
              <a:rPr lang="zh-TW" altLang="en-US" sz="4600" b="1" dirty="0" smtClean="0">
                <a:solidFill>
                  <a:schemeClr val="accent3">
                    <a:lumMod val="75000"/>
                  </a:schemeClr>
                </a:solidFill>
                <a:effectLst>
                  <a:glow rad="101600">
                    <a:srgbClr val="FFFFFF"/>
                  </a:glow>
                  <a:outerShdw blurRad="50800" dist="38100" dir="2700000" algn="tl" rotWithShape="0">
                    <a:prstClr val="black">
                      <a:alpha val="40000"/>
                    </a:prstClr>
                  </a:outerShdw>
                </a:effectLst>
                <a:cs typeface="Lato"/>
                <a:sym typeface="Raleway"/>
              </a:rPr>
              <a:t>、</a:t>
            </a:r>
            <a:r>
              <a:rPr lang="zh-TW" altLang="en-US" sz="4600" b="1" dirty="0" smtClean="0">
                <a:solidFill>
                  <a:schemeClr val="accent3">
                    <a:lumMod val="75000"/>
                  </a:schemeClr>
                </a:solidFill>
                <a:effectLst>
                  <a:glow rad="101600">
                    <a:srgbClr val="FFFFFF"/>
                  </a:glow>
                  <a:outerShdw blurRad="50800" dist="38100" dir="2700000" algn="tl" rotWithShape="0">
                    <a:prstClr val="black">
                      <a:alpha val="40000"/>
                    </a:prstClr>
                  </a:outerShdw>
                </a:effectLst>
                <a:cs typeface="Lato"/>
              </a:rPr>
              <a:t>亞洲</a:t>
            </a:r>
            <a:r>
              <a:rPr lang="zh-TW" altLang="en-US" sz="4600" b="1" dirty="0">
                <a:solidFill>
                  <a:schemeClr val="accent3">
                    <a:lumMod val="75000"/>
                  </a:schemeClr>
                </a:solidFill>
                <a:effectLst>
                  <a:glow rad="101600">
                    <a:srgbClr val="FFFFFF"/>
                  </a:glow>
                  <a:outerShdw blurRad="50800" dist="38100" dir="2700000" algn="tl" rotWithShape="0">
                    <a:prstClr val="black">
                      <a:alpha val="40000"/>
                    </a:prstClr>
                  </a:outerShdw>
                </a:effectLst>
                <a:cs typeface="Lato"/>
              </a:rPr>
              <a:t>∙矽谷計畫推動情形</a:t>
            </a:r>
            <a:endParaRPr lang="en-US" altLang="zh-TW" sz="4600" b="1" dirty="0">
              <a:solidFill>
                <a:schemeClr val="accent3">
                  <a:lumMod val="75000"/>
                </a:schemeClr>
              </a:solidFill>
              <a:effectLst>
                <a:glow rad="101600">
                  <a:srgbClr val="FFFFFF"/>
                </a:glow>
                <a:outerShdw blurRad="50800" dist="38100" dir="2700000" algn="tl" rotWithShape="0">
                  <a:prstClr val="black">
                    <a:alpha val="40000"/>
                  </a:prstClr>
                </a:outerShdw>
              </a:effectLst>
              <a:cs typeface="Lato"/>
            </a:endParaRPr>
          </a:p>
          <a:p>
            <a:pPr algn="ctr" defTabSz="914400">
              <a:lnSpc>
                <a:spcPct val="100000"/>
              </a:lnSpc>
              <a:buClr>
                <a:srgbClr val="97ABBC"/>
              </a:buClr>
              <a:buSzPct val="100000"/>
            </a:pPr>
            <a:endParaRPr lang="zh-TW" altLang="en-US" sz="4600" b="1" dirty="0">
              <a:solidFill>
                <a:schemeClr val="accent3">
                  <a:lumMod val="75000"/>
                </a:schemeClr>
              </a:solidFill>
              <a:effectLst>
                <a:glow rad="101600">
                  <a:srgbClr val="FFFFFF"/>
                </a:glow>
                <a:outerShdw blurRad="50800" dist="38100" dir="2700000" algn="tl" rotWithShape="0">
                  <a:prstClr val="black">
                    <a:alpha val="40000"/>
                  </a:prstClr>
                </a:outerShdw>
              </a:effectLst>
              <a:cs typeface="Lato"/>
              <a:sym typeface="Raleway"/>
            </a:endParaRPr>
          </a:p>
        </p:txBody>
      </p:sp>
    </p:spTree>
    <p:extLst>
      <p:ext uri="{BB962C8B-B14F-4D97-AF65-F5344CB8AC3E}">
        <p14:creationId xmlns:p14="http://schemas.microsoft.com/office/powerpoint/2010/main" val="41452255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73DA0BB7-265A-403C-9275-D587AB510EDC}" type="slidenum">
              <a:rPr lang="zh-TW" altLang="en-US" smtClean="0"/>
              <a:pPr/>
              <a:t>30</a:t>
            </a:fld>
            <a:endParaRPr lang="zh-TW" altLang="en-US"/>
          </a:p>
        </p:txBody>
      </p:sp>
      <p:sp>
        <p:nvSpPr>
          <p:cNvPr id="4" name="標題 1"/>
          <p:cNvSpPr txBox="1">
            <a:spLocks/>
          </p:cNvSpPr>
          <p:nvPr/>
        </p:nvSpPr>
        <p:spPr>
          <a:xfrm>
            <a:off x="878889" y="198680"/>
            <a:ext cx="8096435" cy="551073"/>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微軟正黑體" panose="020B0604030504040204" pitchFamily="34" charset="-120"/>
                <a:ea typeface="微軟正黑體" panose="020B0604030504040204" pitchFamily="34" charset="-120"/>
                <a:cs typeface="+mj-cs"/>
              </a:defRPr>
            </a:lvl1pPr>
          </a:lstStyle>
          <a:p>
            <a:pPr algn="ctr"/>
            <a:r>
              <a:rPr lang="en-US" altLang="zh-TW"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FY107</a:t>
            </a:r>
            <a:r>
              <a:rPr lang="zh-TW" altLang="zh-TW"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亞洲</a:t>
            </a:r>
            <a:r>
              <a:rPr lang="zh-TW" altLang="zh-TW" sz="3600" b="1" dirty="0">
                <a:solidFill>
                  <a:srgbClr val="9BBB59">
                    <a:lumMod val="75000"/>
                  </a:srgbClr>
                </a:solidFill>
                <a:effectLst>
                  <a:glow rad="101600">
                    <a:srgbClr val="FFFFFF"/>
                  </a:glow>
                  <a:outerShdw blurRad="50800" dist="38100" dir="2700000" algn="tl" rotWithShape="0">
                    <a:prstClr val="black">
                      <a:alpha val="40000"/>
                    </a:prstClr>
                  </a:outerShdw>
                </a:effectLst>
                <a:cs typeface="Lato"/>
              </a:rPr>
              <a:t>．</a:t>
            </a:r>
            <a:r>
              <a:rPr lang="zh-TW" altLang="zh-TW"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矽谷計畫</a:t>
            </a:r>
            <a:r>
              <a:rPr lang="zh-TW" altLang="en-US"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經費及</a:t>
            </a:r>
            <a:r>
              <a:rPr lang="zh-TW" altLang="zh-TW"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推動重點</a:t>
            </a:r>
            <a:endParaRPr lang="zh-TW" altLang="en-US" sz="3600" b="1" dirty="0">
              <a:solidFill>
                <a:srgbClr val="9BBB59">
                  <a:lumMod val="75000"/>
                </a:srgbClr>
              </a:solidFill>
              <a:effectLst>
                <a:glow rad="101600">
                  <a:srgbClr val="FFFFFF"/>
                </a:glow>
                <a:outerShdw blurRad="50800" dist="38100" dir="2700000" algn="tl" rotWithShape="0">
                  <a:prstClr val="black">
                    <a:alpha val="40000"/>
                  </a:prstClr>
                </a:outerShdw>
              </a:effectLst>
              <a:cs typeface="Lato"/>
            </a:endParaRPr>
          </a:p>
          <a:p>
            <a:endParaRPr lang="en-US" altLang="zh-TW" sz="3600" b="1" dirty="0">
              <a:solidFill>
                <a:srgbClr val="9BBB59">
                  <a:lumMod val="75000"/>
                </a:srgbClr>
              </a:solidFill>
              <a:effectLst>
                <a:glow rad="101600">
                  <a:srgbClr val="FFFFFF"/>
                </a:glow>
                <a:outerShdw blurRad="50800" dist="38100" dir="2700000" algn="tl" rotWithShape="0">
                  <a:prstClr val="black">
                    <a:alpha val="40000"/>
                  </a:prstClr>
                </a:outerShdw>
              </a:effectLst>
              <a:cs typeface="Lato"/>
            </a:endParaRPr>
          </a:p>
        </p:txBody>
      </p:sp>
      <p:graphicFrame>
        <p:nvGraphicFramePr>
          <p:cNvPr id="6" name="表格 5"/>
          <p:cNvGraphicFramePr>
            <a:graphicFrameLocks noGrp="1"/>
          </p:cNvGraphicFramePr>
          <p:nvPr>
            <p:extLst/>
          </p:nvPr>
        </p:nvGraphicFramePr>
        <p:xfrm>
          <a:off x="71021" y="915755"/>
          <a:ext cx="8966448" cy="5796568"/>
        </p:xfrm>
        <a:graphic>
          <a:graphicData uri="http://schemas.openxmlformats.org/drawingml/2006/table">
            <a:tbl>
              <a:tblPr firstRow="1" bandRow="1">
                <a:tableStyleId>{21E4AEA4-8DFA-4A89-87EB-49C32662AFE0}</a:tableStyleId>
              </a:tblPr>
              <a:tblGrid>
                <a:gridCol w="1012055"/>
                <a:gridCol w="781235"/>
                <a:gridCol w="870011"/>
                <a:gridCol w="4614831"/>
                <a:gridCol w="739439"/>
                <a:gridCol w="948877"/>
              </a:tblGrid>
              <a:tr h="492438">
                <a:tc>
                  <a:txBody>
                    <a:bodyPr/>
                    <a:lstStyle/>
                    <a:p>
                      <a:pPr algn="ctr" fontAlgn="ctr"/>
                      <a:r>
                        <a:rPr lang="zh-TW" altLang="en-US" sz="1400" u="none" strike="noStrike" dirty="0">
                          <a:effectLst/>
                          <a:latin typeface="微軟正黑體" panose="020B0604030504040204" pitchFamily="34" charset="-120"/>
                          <a:ea typeface="微軟正黑體" panose="020B0604030504040204" pitchFamily="34" charset="-120"/>
                        </a:rPr>
                        <a:t>計畫名稱</a:t>
                      </a:r>
                      <a:endPar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ctr" fontAlgn="ctr"/>
                      <a:r>
                        <a:rPr lang="zh-TW" altLang="en-US" sz="1400" u="none" strike="noStrike" dirty="0">
                          <a:effectLst/>
                          <a:latin typeface="微軟正黑體" panose="020B0604030504040204" pitchFamily="34" charset="-120"/>
                          <a:ea typeface="微軟正黑體" panose="020B0604030504040204" pitchFamily="34" charset="-120"/>
                        </a:rPr>
                        <a:t>四大</a:t>
                      </a:r>
                      <a:r>
                        <a:rPr lang="zh-TW" altLang="en-US" sz="1400" u="none" strike="noStrike" dirty="0" smtClean="0">
                          <a:effectLst/>
                          <a:latin typeface="微軟正黑體" panose="020B0604030504040204" pitchFamily="34" charset="-120"/>
                          <a:ea typeface="微軟正黑體" panose="020B0604030504040204" pitchFamily="34" charset="-120"/>
                        </a:rPr>
                        <a:t>策略</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ctr" fontAlgn="ctr"/>
                      <a:r>
                        <a:rPr lang="zh-TW" altLang="en-US" sz="1400" u="none" strike="noStrike" dirty="0">
                          <a:effectLst/>
                          <a:latin typeface="微軟正黑體" panose="020B0604030504040204" pitchFamily="34" charset="-120"/>
                          <a:ea typeface="微軟正黑體" panose="020B0604030504040204" pitchFamily="34" charset="-120"/>
                        </a:rPr>
                        <a:t>七大</a:t>
                      </a:r>
                      <a:r>
                        <a:rPr lang="zh-TW" altLang="en-US" sz="1400" u="none" strike="noStrike" dirty="0" smtClean="0">
                          <a:effectLst/>
                          <a:latin typeface="微軟正黑體" panose="020B0604030504040204" pitchFamily="34" charset="-120"/>
                          <a:ea typeface="微軟正黑體" panose="020B0604030504040204" pitchFamily="34" charset="-120"/>
                        </a:rPr>
                        <a:t>議題</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ctr" fontAlgn="ctr"/>
                      <a:r>
                        <a:rPr lang="zh-TW" altLang="en-US" sz="1400" u="none" strike="noStrike" dirty="0">
                          <a:effectLst/>
                          <a:latin typeface="微軟正黑體" panose="020B0604030504040204" pitchFamily="34" charset="-120"/>
                          <a:ea typeface="微軟正黑體" panose="020B0604030504040204" pitchFamily="34" charset="-120"/>
                        </a:rPr>
                        <a:t>重點</a:t>
                      </a:r>
                      <a:r>
                        <a:rPr lang="zh-TW" altLang="en-US" sz="1400" u="none" strike="noStrike" dirty="0" smtClean="0">
                          <a:effectLst/>
                          <a:latin typeface="微軟正黑體" panose="020B0604030504040204" pitchFamily="34" charset="-120"/>
                          <a:ea typeface="微軟正黑體" panose="020B0604030504040204" pitchFamily="34" charset="-120"/>
                        </a:rPr>
                        <a:t>工作</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ctr" fontAlgn="ctr"/>
                      <a:r>
                        <a:rPr lang="zh-TW" altLang="en-US" sz="1400" u="none" strike="noStrike">
                          <a:effectLst/>
                          <a:latin typeface="微軟正黑體" panose="020B0604030504040204" pitchFamily="34" charset="-120"/>
                          <a:ea typeface="微軟正黑體" panose="020B0604030504040204" pitchFamily="34" charset="-120"/>
                        </a:rPr>
                        <a:t>推動部會</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r" fontAlgn="ctr"/>
                      <a:r>
                        <a:rPr lang="zh-TW" altLang="en-US" sz="1400" u="none" strike="noStrike" dirty="0">
                          <a:effectLst/>
                          <a:latin typeface="微軟正黑體" panose="020B0604030504040204" pitchFamily="34" charset="-120"/>
                          <a:ea typeface="微軟正黑體" panose="020B0604030504040204" pitchFamily="34" charset="-120"/>
                        </a:rPr>
                        <a:t> </a:t>
                      </a:r>
                      <a:r>
                        <a:rPr lang="en-US" altLang="zh-TW" sz="1400" u="none" strike="noStrike" dirty="0" smtClean="0">
                          <a:effectLst/>
                          <a:latin typeface="微軟正黑體" panose="020B0604030504040204" pitchFamily="34" charset="-120"/>
                          <a:ea typeface="微軟正黑體" panose="020B0604030504040204" pitchFamily="34" charset="-120"/>
                        </a:rPr>
                        <a:t>FY107</a:t>
                      </a:r>
                      <a:r>
                        <a:rPr lang="zh-TW" altLang="en-US" sz="1400" u="none" strike="noStrike" dirty="0" smtClean="0">
                          <a:effectLst/>
                          <a:latin typeface="微軟正黑體" panose="020B0604030504040204" pitchFamily="34" charset="-120"/>
                          <a:ea typeface="微軟正黑體" panose="020B0604030504040204" pitchFamily="34" charset="-120"/>
                        </a:rPr>
                        <a:t>經費</a:t>
                      </a:r>
                      <a:endParaRPr lang="en-US" altLang="zh-TW" sz="1400" u="none" strike="noStrike" dirty="0" smtClean="0">
                        <a:effectLst/>
                        <a:latin typeface="微軟正黑體" panose="020B0604030504040204" pitchFamily="34" charset="-120"/>
                        <a:ea typeface="微軟正黑體" panose="020B0604030504040204" pitchFamily="34" charset="-120"/>
                      </a:endParaRPr>
                    </a:p>
                    <a:p>
                      <a:pPr algn="ctr" fontAlgn="ctr"/>
                      <a:r>
                        <a:rPr lang="en-US" altLang="zh-TW" sz="1400" u="none" strike="noStrike" dirty="0" smtClean="0">
                          <a:effectLst/>
                          <a:latin typeface="微軟正黑體" panose="020B0604030504040204" pitchFamily="34" charset="-120"/>
                          <a:ea typeface="微軟正黑體" panose="020B0604030504040204" pitchFamily="34" charset="-120"/>
                        </a:rPr>
                        <a:t>(</a:t>
                      </a:r>
                      <a:r>
                        <a:rPr lang="zh-TW" altLang="en-US" sz="1400" u="none" strike="noStrike" dirty="0" smtClean="0">
                          <a:effectLst/>
                          <a:latin typeface="微軟正黑體" panose="020B0604030504040204" pitchFamily="34" charset="-120"/>
                          <a:ea typeface="微軟正黑體" panose="020B0604030504040204" pitchFamily="34" charset="-120"/>
                        </a:rPr>
                        <a:t>千</a:t>
                      </a:r>
                      <a:r>
                        <a:rPr lang="zh-TW" altLang="en-US" sz="1400" u="none" strike="noStrike" dirty="0">
                          <a:effectLst/>
                          <a:latin typeface="微軟正黑體" panose="020B0604030504040204" pitchFamily="34" charset="-120"/>
                          <a:ea typeface="微軟正黑體" panose="020B0604030504040204" pitchFamily="34" charset="-120"/>
                        </a:rPr>
                        <a:t>元</a:t>
                      </a:r>
                      <a:r>
                        <a:rPr lang="en-US" altLang="zh-TW" sz="1400" u="none" strike="noStrike" dirty="0">
                          <a:effectLst/>
                          <a:latin typeface="微軟正黑體" panose="020B0604030504040204" pitchFamily="34" charset="-120"/>
                          <a:ea typeface="微軟正黑體" panose="020B0604030504040204" pitchFamily="34" charset="-120"/>
                        </a:rPr>
                        <a:t>) </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r>
              <a:tr h="828980">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多通路物流服務推動計畫</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(2/4)</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國際鏈結、實證場域</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國際連結與新南向</a:t>
                      </a:r>
                    </a:p>
                  </a:txBody>
                  <a:tcPr marL="6350" marR="6350" marT="6350" marB="0" anchor="ctr"/>
                </a:tc>
                <a:tc>
                  <a:txBody>
                    <a:bodyPr/>
                    <a:lstStyle/>
                    <a:p>
                      <a:pPr algn="l"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推動跨境電商多通路之物流支援模式</a:t>
                      </a:r>
                      <a:b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推動跨境電商海外物流據點建置</a:t>
                      </a:r>
                      <a:b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3.</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舉辦商機媒合會與推廣活動</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經濟部商業司</a:t>
                      </a:r>
                    </a:p>
                  </a:txBody>
                  <a:tcPr marL="6350" marR="6350" marT="6350" marB="0" anchor="ctr"/>
                </a:tc>
                <a:tc>
                  <a:txBody>
                    <a:bodyPr/>
                    <a:lstStyle/>
                    <a:p>
                      <a:pPr algn="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27,260</a:t>
                      </a:r>
                    </a:p>
                  </a:txBody>
                  <a:tcPr marL="6350" marR="6350" marT="6350" marB="0" anchor="ctr"/>
                </a:tc>
              </a:tr>
              <a:tr h="828980">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港區物流加值服務推動計畫</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(2/4)</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國際鏈結</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國際連結與新南向</a:t>
                      </a:r>
                    </a:p>
                  </a:txBody>
                  <a:tcPr marL="6350" marR="6350" marT="6350" marB="0" anchor="ctr"/>
                </a:tc>
                <a:tc>
                  <a:txBody>
                    <a:bodyPr/>
                    <a:lstStyle/>
                    <a:p>
                      <a:pPr algn="l"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推動多元物流加值服務模式與效率化作業基磐</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強化國際物流資訊鏈結與跨國供應鏈整合服務</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建立跨國物流資訊對接機制</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經濟部商業司</a:t>
                      </a:r>
                    </a:p>
                  </a:txBody>
                  <a:tcPr marL="6350" marR="6350" marT="6350" marB="0" anchor="ctr"/>
                </a:tc>
                <a:tc>
                  <a:txBody>
                    <a:bodyPr/>
                    <a:lstStyle/>
                    <a:p>
                      <a:pPr algn="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25,673</a:t>
                      </a:r>
                    </a:p>
                  </a:txBody>
                  <a:tcPr marL="6350" marR="6350" marT="6350" marB="0" anchor="ctr"/>
                </a:tc>
              </a:tr>
              <a:tr h="828980">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冷鏈物流技術整合與應用服務推動計畫</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(2/4)</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國際鏈結</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物聯網資安、行動生活、國際連結與新南向</a:t>
                      </a:r>
                    </a:p>
                  </a:txBody>
                  <a:tcPr marL="6350" marR="6350" marT="6350" marB="0" anchor="ctr"/>
                </a:tc>
                <a:tc>
                  <a:txBody>
                    <a:bodyPr/>
                    <a:lstStyle/>
                    <a:p>
                      <a:pPr algn="l"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構建生鮮電商高運力物流服務</a:t>
                      </a:r>
                      <a:b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建立低溫品跨國集運配服務</a:t>
                      </a:r>
                      <a:b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3.</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建立品質管理實施方案</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經濟部商業司</a:t>
                      </a:r>
                    </a:p>
                  </a:txBody>
                  <a:tcPr marL="6350" marR="6350" marT="6350" marB="0" anchor="ctr"/>
                </a:tc>
                <a:tc>
                  <a:txBody>
                    <a:bodyPr/>
                    <a:lstStyle/>
                    <a:p>
                      <a:pPr algn="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28,254</a:t>
                      </a:r>
                    </a:p>
                  </a:txBody>
                  <a:tcPr marL="6350" marR="6350" marT="6350" marB="0" anchor="ctr"/>
                </a:tc>
              </a:tr>
              <a:tr h="828980">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社群分享商務推動發展計畫</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(3/4)</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創新創業</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創新創業</a:t>
                      </a:r>
                    </a:p>
                  </a:txBody>
                  <a:tcPr marL="6350" marR="6350" marT="6350" marB="0" anchor="ctr"/>
                </a:tc>
                <a:tc>
                  <a:txBody>
                    <a:bodyPr/>
                    <a:lstStyle/>
                    <a:p>
                      <a:pPr algn="l"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因應政策進行產業創新服務培育</a:t>
                      </a:r>
                      <a:b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促成創投業者或商業服務業者投資本計畫所輔導及衍生之服務創新或網創團隊</a:t>
                      </a:r>
                      <a:b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3.</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推動商業服務新創國際合作擴大網創團隊與國際創投媒合機會</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經濟部商業司</a:t>
                      </a:r>
                    </a:p>
                  </a:txBody>
                  <a:tcPr marL="6350" marR="6350" marT="6350" marB="0" anchor="ctr"/>
                </a:tc>
                <a:tc>
                  <a:txBody>
                    <a:bodyPr/>
                    <a:lstStyle/>
                    <a:p>
                      <a:pPr algn="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19,557</a:t>
                      </a:r>
                    </a:p>
                  </a:txBody>
                  <a:tcPr marL="6350" marR="6350" marT="6350" marB="0" anchor="ctr"/>
                </a:tc>
              </a:tr>
              <a:tr h="828980">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亞洲矽谷智慧商業服務應用推動計畫</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商業服務生產力</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4.0</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推動計畫</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)(2/4)</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創新創業、實證場域、國際鏈結</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人工智慧、自駕車、 </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AR/VR</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、行動生活、創新創業、國際連結與新南向</a:t>
                      </a:r>
                    </a:p>
                  </a:txBody>
                  <a:tcPr marL="6350" marR="6350" marT="6350" marB="0" anchor="ctr"/>
                </a:tc>
                <a:tc>
                  <a:txBody>
                    <a:bodyPr/>
                    <a:lstStyle/>
                    <a:p>
                      <a:pPr algn="l"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於</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個中大型商圈導入智慧商業服務應用</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推動</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10</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件示範補助</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辦理新創事業扶植活動</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經濟部商業司</a:t>
                      </a:r>
                    </a:p>
                  </a:txBody>
                  <a:tcPr marL="6350" marR="6350" marT="6350" marB="0" anchor="ctr"/>
                </a:tc>
                <a:tc>
                  <a:txBody>
                    <a:bodyPr/>
                    <a:lstStyle/>
                    <a:p>
                      <a:pPr algn="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230,000</a:t>
                      </a:r>
                    </a:p>
                  </a:txBody>
                  <a:tcPr marL="6350" marR="6350" marT="6350" marB="0" anchor="ctr"/>
                </a:tc>
              </a:tr>
            </a:tbl>
          </a:graphicData>
        </a:graphic>
      </p:graphicFrame>
    </p:spTree>
    <p:extLst>
      <p:ext uri="{BB962C8B-B14F-4D97-AF65-F5344CB8AC3E}">
        <p14:creationId xmlns:p14="http://schemas.microsoft.com/office/powerpoint/2010/main" val="18409910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73DA0BB7-265A-403C-9275-D587AB510EDC}" type="slidenum">
              <a:rPr lang="zh-TW" altLang="en-US" smtClean="0"/>
              <a:pPr/>
              <a:t>31</a:t>
            </a:fld>
            <a:endParaRPr lang="zh-TW" altLang="en-US"/>
          </a:p>
        </p:txBody>
      </p:sp>
      <p:sp>
        <p:nvSpPr>
          <p:cNvPr id="4" name="標題 1"/>
          <p:cNvSpPr txBox="1">
            <a:spLocks/>
          </p:cNvSpPr>
          <p:nvPr/>
        </p:nvSpPr>
        <p:spPr>
          <a:xfrm>
            <a:off x="878889" y="198680"/>
            <a:ext cx="8096435" cy="551073"/>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微軟正黑體" panose="020B0604030504040204" pitchFamily="34" charset="-120"/>
                <a:ea typeface="微軟正黑體" panose="020B0604030504040204" pitchFamily="34" charset="-120"/>
                <a:cs typeface="+mj-cs"/>
              </a:defRPr>
            </a:lvl1pPr>
          </a:lstStyle>
          <a:p>
            <a:pPr algn="ctr"/>
            <a:r>
              <a:rPr lang="en-US" altLang="zh-TW"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FY107</a:t>
            </a:r>
            <a:r>
              <a:rPr lang="zh-TW" altLang="zh-TW"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亞洲</a:t>
            </a:r>
            <a:r>
              <a:rPr lang="zh-TW" altLang="zh-TW" sz="3600" b="1" dirty="0">
                <a:solidFill>
                  <a:srgbClr val="9BBB59">
                    <a:lumMod val="75000"/>
                  </a:srgbClr>
                </a:solidFill>
                <a:effectLst>
                  <a:glow rad="101600">
                    <a:srgbClr val="FFFFFF"/>
                  </a:glow>
                  <a:outerShdw blurRad="50800" dist="38100" dir="2700000" algn="tl" rotWithShape="0">
                    <a:prstClr val="black">
                      <a:alpha val="40000"/>
                    </a:prstClr>
                  </a:outerShdw>
                </a:effectLst>
                <a:cs typeface="Lato"/>
              </a:rPr>
              <a:t>．</a:t>
            </a:r>
            <a:r>
              <a:rPr lang="zh-TW" altLang="zh-TW"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矽谷計畫</a:t>
            </a:r>
            <a:r>
              <a:rPr lang="zh-TW" altLang="en-US"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經費及</a:t>
            </a:r>
            <a:r>
              <a:rPr lang="zh-TW" altLang="zh-TW" sz="3600" b="1" dirty="0" smtClean="0">
                <a:solidFill>
                  <a:srgbClr val="9BBB59">
                    <a:lumMod val="75000"/>
                  </a:srgbClr>
                </a:solidFill>
                <a:effectLst>
                  <a:glow rad="101600">
                    <a:srgbClr val="FFFFFF"/>
                  </a:glow>
                  <a:outerShdw blurRad="50800" dist="38100" dir="2700000" algn="tl" rotWithShape="0">
                    <a:prstClr val="black">
                      <a:alpha val="40000"/>
                    </a:prstClr>
                  </a:outerShdw>
                </a:effectLst>
                <a:cs typeface="Lato"/>
              </a:rPr>
              <a:t>推動重點</a:t>
            </a:r>
            <a:endParaRPr lang="zh-TW" altLang="en-US" sz="3600" b="1" dirty="0">
              <a:solidFill>
                <a:srgbClr val="9BBB59">
                  <a:lumMod val="75000"/>
                </a:srgbClr>
              </a:solidFill>
              <a:effectLst>
                <a:glow rad="101600">
                  <a:srgbClr val="FFFFFF"/>
                </a:glow>
                <a:outerShdw blurRad="50800" dist="38100" dir="2700000" algn="tl" rotWithShape="0">
                  <a:prstClr val="black">
                    <a:alpha val="40000"/>
                  </a:prstClr>
                </a:outerShdw>
              </a:effectLst>
              <a:cs typeface="Lato"/>
            </a:endParaRPr>
          </a:p>
          <a:p>
            <a:endParaRPr lang="en-US" altLang="zh-TW" sz="3600" b="1" dirty="0">
              <a:solidFill>
                <a:srgbClr val="9BBB59">
                  <a:lumMod val="75000"/>
                </a:srgbClr>
              </a:solidFill>
              <a:effectLst>
                <a:glow rad="101600">
                  <a:srgbClr val="FFFFFF"/>
                </a:glow>
                <a:outerShdw blurRad="50800" dist="38100" dir="2700000" algn="tl" rotWithShape="0">
                  <a:prstClr val="black">
                    <a:alpha val="40000"/>
                  </a:prstClr>
                </a:outerShdw>
              </a:effectLst>
              <a:cs typeface="Lato"/>
            </a:endParaRPr>
          </a:p>
        </p:txBody>
      </p:sp>
      <p:graphicFrame>
        <p:nvGraphicFramePr>
          <p:cNvPr id="6" name="表格 5"/>
          <p:cNvGraphicFramePr>
            <a:graphicFrameLocks noGrp="1"/>
          </p:cNvGraphicFramePr>
          <p:nvPr>
            <p:extLst/>
          </p:nvPr>
        </p:nvGraphicFramePr>
        <p:xfrm>
          <a:off x="71021" y="915755"/>
          <a:ext cx="8966448" cy="5205408"/>
        </p:xfrm>
        <a:graphic>
          <a:graphicData uri="http://schemas.openxmlformats.org/drawingml/2006/table">
            <a:tbl>
              <a:tblPr firstRow="1" bandRow="1">
                <a:tableStyleId>{21E4AEA4-8DFA-4A89-87EB-49C32662AFE0}</a:tableStyleId>
              </a:tblPr>
              <a:tblGrid>
                <a:gridCol w="861134"/>
                <a:gridCol w="857110"/>
                <a:gridCol w="859122"/>
                <a:gridCol w="4700766"/>
                <a:gridCol w="739439"/>
                <a:gridCol w="948877"/>
              </a:tblGrid>
              <a:tr h="492438">
                <a:tc>
                  <a:txBody>
                    <a:bodyPr/>
                    <a:lstStyle/>
                    <a:p>
                      <a:pPr algn="ctr" fontAlgn="ctr"/>
                      <a:r>
                        <a:rPr lang="zh-TW" altLang="en-US" sz="1400" u="none" strike="noStrike" dirty="0">
                          <a:effectLst/>
                          <a:latin typeface="微軟正黑體" panose="020B0604030504040204" pitchFamily="34" charset="-120"/>
                          <a:ea typeface="微軟正黑體" panose="020B0604030504040204" pitchFamily="34" charset="-120"/>
                        </a:rPr>
                        <a:t>計畫名稱</a:t>
                      </a:r>
                      <a:endPar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ctr" fontAlgn="ctr"/>
                      <a:r>
                        <a:rPr lang="zh-TW" altLang="en-US" sz="1400" u="none" strike="noStrike" dirty="0">
                          <a:effectLst/>
                          <a:latin typeface="微軟正黑體" panose="020B0604030504040204" pitchFamily="34" charset="-120"/>
                          <a:ea typeface="微軟正黑體" panose="020B0604030504040204" pitchFamily="34" charset="-120"/>
                        </a:rPr>
                        <a:t>四大</a:t>
                      </a:r>
                      <a:r>
                        <a:rPr lang="zh-TW" altLang="en-US" sz="1400" u="none" strike="noStrike" dirty="0" smtClean="0">
                          <a:effectLst/>
                          <a:latin typeface="微軟正黑體" panose="020B0604030504040204" pitchFamily="34" charset="-120"/>
                          <a:ea typeface="微軟正黑體" panose="020B0604030504040204" pitchFamily="34" charset="-120"/>
                        </a:rPr>
                        <a:t>策略</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ctr" fontAlgn="ctr"/>
                      <a:r>
                        <a:rPr lang="zh-TW" altLang="en-US" sz="1400" u="none" strike="noStrike" dirty="0">
                          <a:effectLst/>
                          <a:latin typeface="微軟正黑體" panose="020B0604030504040204" pitchFamily="34" charset="-120"/>
                          <a:ea typeface="微軟正黑體" panose="020B0604030504040204" pitchFamily="34" charset="-120"/>
                        </a:rPr>
                        <a:t>七大</a:t>
                      </a:r>
                      <a:r>
                        <a:rPr lang="zh-TW" altLang="en-US" sz="1400" u="none" strike="noStrike" dirty="0" smtClean="0">
                          <a:effectLst/>
                          <a:latin typeface="微軟正黑體" panose="020B0604030504040204" pitchFamily="34" charset="-120"/>
                          <a:ea typeface="微軟正黑體" panose="020B0604030504040204" pitchFamily="34" charset="-120"/>
                        </a:rPr>
                        <a:t>議題</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ctr" fontAlgn="ctr"/>
                      <a:r>
                        <a:rPr lang="zh-TW" altLang="en-US" sz="1400" u="none" strike="noStrike" dirty="0">
                          <a:effectLst/>
                          <a:latin typeface="微軟正黑體" panose="020B0604030504040204" pitchFamily="34" charset="-120"/>
                          <a:ea typeface="微軟正黑體" panose="020B0604030504040204" pitchFamily="34" charset="-120"/>
                        </a:rPr>
                        <a:t>重點</a:t>
                      </a:r>
                      <a:r>
                        <a:rPr lang="zh-TW" altLang="en-US" sz="1400" u="none" strike="noStrike" dirty="0" smtClean="0">
                          <a:effectLst/>
                          <a:latin typeface="微軟正黑體" panose="020B0604030504040204" pitchFamily="34" charset="-120"/>
                          <a:ea typeface="微軟正黑體" panose="020B0604030504040204" pitchFamily="34" charset="-120"/>
                        </a:rPr>
                        <a:t>工作</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ctr" fontAlgn="ctr"/>
                      <a:r>
                        <a:rPr lang="zh-TW" altLang="en-US" sz="1400" u="none" strike="noStrike">
                          <a:effectLst/>
                          <a:latin typeface="微軟正黑體" panose="020B0604030504040204" pitchFamily="34" charset="-120"/>
                          <a:ea typeface="微軟正黑體" panose="020B0604030504040204" pitchFamily="34" charset="-120"/>
                        </a:rPr>
                        <a:t>推動部會</a:t>
                      </a:r>
                      <a:endParaRPr lang="zh-TW" altLang="en-US" sz="1400" b="1" i="0" u="none" strike="noStrike">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c>
                  <a:txBody>
                    <a:bodyPr/>
                    <a:lstStyle/>
                    <a:p>
                      <a:pPr algn="r" fontAlgn="ctr"/>
                      <a:r>
                        <a:rPr lang="zh-TW" altLang="en-US" sz="1400" u="none" strike="noStrike" dirty="0">
                          <a:effectLst/>
                          <a:latin typeface="微軟正黑體" panose="020B0604030504040204" pitchFamily="34" charset="-120"/>
                          <a:ea typeface="微軟正黑體" panose="020B0604030504040204" pitchFamily="34" charset="-120"/>
                        </a:rPr>
                        <a:t> </a:t>
                      </a:r>
                      <a:r>
                        <a:rPr lang="en-US" altLang="zh-TW" sz="1400" u="none" strike="noStrike" dirty="0" smtClean="0">
                          <a:effectLst/>
                          <a:latin typeface="微軟正黑體" panose="020B0604030504040204" pitchFamily="34" charset="-120"/>
                          <a:ea typeface="微軟正黑體" panose="020B0604030504040204" pitchFamily="34" charset="-120"/>
                        </a:rPr>
                        <a:t>FY107</a:t>
                      </a:r>
                      <a:r>
                        <a:rPr lang="zh-TW" altLang="en-US" sz="1400" u="none" strike="noStrike" dirty="0" smtClean="0">
                          <a:effectLst/>
                          <a:latin typeface="微軟正黑體" panose="020B0604030504040204" pitchFamily="34" charset="-120"/>
                          <a:ea typeface="微軟正黑體" panose="020B0604030504040204" pitchFamily="34" charset="-120"/>
                        </a:rPr>
                        <a:t>經費</a:t>
                      </a:r>
                      <a:endParaRPr lang="en-US" altLang="zh-TW" sz="1400" u="none" strike="noStrike" dirty="0" smtClean="0">
                        <a:effectLst/>
                        <a:latin typeface="微軟正黑體" panose="020B0604030504040204" pitchFamily="34" charset="-120"/>
                        <a:ea typeface="微軟正黑體" panose="020B0604030504040204" pitchFamily="34" charset="-120"/>
                      </a:endParaRPr>
                    </a:p>
                    <a:p>
                      <a:pPr algn="ctr" fontAlgn="ctr"/>
                      <a:r>
                        <a:rPr lang="en-US" altLang="zh-TW" sz="1400" u="none" strike="noStrike" dirty="0" smtClean="0">
                          <a:effectLst/>
                          <a:latin typeface="微軟正黑體" panose="020B0604030504040204" pitchFamily="34" charset="-120"/>
                          <a:ea typeface="微軟正黑體" panose="020B0604030504040204" pitchFamily="34" charset="-120"/>
                        </a:rPr>
                        <a:t>(</a:t>
                      </a:r>
                      <a:r>
                        <a:rPr lang="zh-TW" altLang="en-US" sz="1400" u="none" strike="noStrike" dirty="0" smtClean="0">
                          <a:effectLst/>
                          <a:latin typeface="微軟正黑體" panose="020B0604030504040204" pitchFamily="34" charset="-120"/>
                          <a:ea typeface="微軟正黑體" panose="020B0604030504040204" pitchFamily="34" charset="-120"/>
                        </a:rPr>
                        <a:t>千</a:t>
                      </a:r>
                      <a:r>
                        <a:rPr lang="zh-TW" altLang="en-US" sz="1400" u="none" strike="noStrike" dirty="0">
                          <a:effectLst/>
                          <a:latin typeface="微軟正黑體" panose="020B0604030504040204" pitchFamily="34" charset="-120"/>
                          <a:ea typeface="微軟正黑體" panose="020B0604030504040204" pitchFamily="34" charset="-120"/>
                        </a:rPr>
                        <a:t>元</a:t>
                      </a:r>
                      <a:r>
                        <a:rPr lang="en-US" altLang="zh-TW" sz="1400" u="none" strike="noStrike" dirty="0">
                          <a:effectLst/>
                          <a:latin typeface="微軟正黑體" panose="020B0604030504040204" pitchFamily="34" charset="-120"/>
                          <a:ea typeface="微軟正黑體" panose="020B0604030504040204" pitchFamily="34" charset="-120"/>
                        </a:rPr>
                        <a:t>) </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3847" marR="3847" marT="3847" marB="0" anchor="ctr"/>
                </a:tc>
              </a:tr>
              <a:tr h="828980">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電子商務兆元推升計畫</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(3/4)</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國際鏈結</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國際連結與新南向</a:t>
                      </a:r>
                    </a:p>
                  </a:txBody>
                  <a:tcPr marL="6350" marR="6350" marT="6350" marB="0" anchor="ctr"/>
                </a:tc>
                <a:tc>
                  <a:txBody>
                    <a:bodyPr/>
                    <a:lstStyle/>
                    <a:p>
                      <a:pPr algn="l"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協助電商業者找尋適地化之國際合作夥伴</a:t>
                      </a:r>
                      <a:b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協助電商在地化經營及擴展生態系</a:t>
                      </a:r>
                      <a:b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3.</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開發臺灣獨特優勢</a:t>
                      </a:r>
                      <a:b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4.</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推升臺灣電商國際知名度</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經濟部商業司</a:t>
                      </a:r>
                    </a:p>
                  </a:txBody>
                  <a:tcPr marL="6350" marR="6350" marT="6350" marB="0" anchor="ctr"/>
                </a:tc>
                <a:tc>
                  <a:txBody>
                    <a:bodyPr/>
                    <a:lstStyle/>
                    <a:p>
                      <a:pPr algn="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24,515</a:t>
                      </a:r>
                    </a:p>
                  </a:txBody>
                  <a:tcPr marL="6350" marR="6350" marT="6350" marB="0" anchor="ctr"/>
                </a:tc>
              </a:tr>
              <a:tr h="715574">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服務業結構調整與科技應用規劃計畫</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(3/4)</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創新創業</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創新創業</a:t>
                      </a:r>
                    </a:p>
                  </a:txBody>
                  <a:tcPr marL="6350" marR="6350" marT="6350" marB="0" anchor="ctr"/>
                </a:tc>
                <a:tc>
                  <a:txBody>
                    <a:bodyPr/>
                    <a:lstStyle/>
                    <a:p>
                      <a:pPr algn="l"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統合研析各項國內外產業統計與相關資料</a:t>
                      </a:r>
                      <a:b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研析我國零售業在中高階人才部分所面對的供需現況與問題</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經濟部商業司</a:t>
                      </a:r>
                    </a:p>
                  </a:txBody>
                  <a:tcPr marL="6350" marR="6350" marT="6350" marB="0" anchor="ctr"/>
                </a:tc>
                <a:tc>
                  <a:txBody>
                    <a:bodyPr/>
                    <a:lstStyle/>
                    <a:p>
                      <a:pPr algn="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5,416</a:t>
                      </a:r>
                    </a:p>
                  </a:txBody>
                  <a:tcPr marL="6350" marR="6350" marT="6350" marB="0" anchor="ctr"/>
                </a:tc>
              </a:tr>
              <a:tr h="954098">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因應虛擬世界法規調適商業法制環境建置計畫</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因應虛擬世界法規調適及新興經濟發展模式商業法制環境建置計畫</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創新創業</a:t>
                      </a: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創新創業</a:t>
                      </a:r>
                    </a:p>
                  </a:txBody>
                  <a:tcPr marL="6350" marR="6350" marT="6350" marB="0" anchor="ctr"/>
                </a:tc>
                <a:tc>
                  <a:txBody>
                    <a:bodyPr/>
                    <a:lstStyle/>
                    <a:p>
                      <a:pPr algn="l" fontAlgn="ctr"/>
                      <a:r>
                        <a:rPr lang="zh-TW" altLang="en-US" sz="1400" b="0" i="0" u="none" strike="noStrike" dirty="0" smtClean="0">
                          <a:solidFill>
                            <a:schemeClr val="tx1"/>
                          </a:solidFill>
                          <a:effectLst/>
                          <a:latin typeface="微軟正黑體" panose="020B0604030504040204" pitchFamily="34" charset="-120"/>
                          <a:ea typeface="微軟正黑體" panose="020B0604030504040204" pitchFamily="34" charset="-120"/>
                        </a:rPr>
                        <a:t>因應現代商業環境，統整國際上主要法治國家立法制度，進而圖虛擬世界法規調適之變革，以利健全制度與國際接軌、創造良善商業環境而利我國經濟</a:t>
                      </a:r>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經濟部商業司</a:t>
                      </a:r>
                    </a:p>
                  </a:txBody>
                  <a:tcPr marL="6350" marR="6350" marT="6350" marB="0" anchor="ctr"/>
                </a:tc>
                <a:tc>
                  <a:txBody>
                    <a:bodyPr/>
                    <a:lstStyle/>
                    <a:p>
                      <a:pPr algn="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3,549</a:t>
                      </a:r>
                    </a:p>
                  </a:txBody>
                  <a:tcPr marL="6350" marR="6350" marT="6350" marB="0" anchor="ctr"/>
                </a:tc>
              </a:tr>
            </a:tbl>
          </a:graphicData>
        </a:graphic>
      </p:graphicFrame>
    </p:spTree>
    <p:extLst>
      <p:ext uri="{BB962C8B-B14F-4D97-AF65-F5344CB8AC3E}">
        <p14:creationId xmlns:p14="http://schemas.microsoft.com/office/powerpoint/2010/main" val="328059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5282" y="2710505"/>
            <a:ext cx="191588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內容版面配置區 2"/>
          <p:cNvSpPr>
            <a:spLocks noGrp="1"/>
          </p:cNvSpPr>
          <p:nvPr>
            <p:ph idx="1"/>
          </p:nvPr>
        </p:nvSpPr>
        <p:spPr>
          <a:xfrm>
            <a:off x="600134" y="149881"/>
            <a:ext cx="8229600" cy="707886"/>
          </a:xfrm>
        </p:spPr>
        <p:txBody>
          <a:bodyPr wrap="square">
            <a:spAutoFit/>
          </a:bodyPr>
          <a:lstStyle/>
          <a:p>
            <a:pPr marL="0" indent="0" algn="ctr">
              <a:spcBef>
                <a:spcPct val="0"/>
              </a:spcBef>
              <a:buNone/>
            </a:pPr>
            <a:r>
              <a:rPr lang="zh-TW" altLang="en-US" sz="4000" b="1" dirty="0">
                <a:solidFill>
                  <a:schemeClr val="accent3">
                    <a:lumMod val="75000"/>
                  </a:schemeClr>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mj-cs"/>
              </a:rPr>
              <a:t>物聯網發展迅速</a:t>
            </a:r>
          </a:p>
        </p:txBody>
      </p:sp>
      <p:sp>
        <p:nvSpPr>
          <p:cNvPr id="4" name="投影片編號版面配置區 3"/>
          <p:cNvSpPr>
            <a:spLocks noGrp="1"/>
          </p:cNvSpPr>
          <p:nvPr>
            <p:ph type="sldNum" sz="quarter" idx="12"/>
          </p:nvPr>
        </p:nvSpPr>
        <p:spPr>
          <a:xfrm>
            <a:off x="7086626" y="6492875"/>
            <a:ext cx="2057400" cy="365125"/>
          </a:xfrm>
        </p:spPr>
        <p:txBody>
          <a:bodyPr vert="horz" lIns="91440" tIns="45720" rIns="91440" bIns="45720" rtlCol="0" anchor="ctr"/>
          <a:lstStyle/>
          <a:p>
            <a:fld id="{6A382ACD-46F7-4FA2-9C5B-AAC07B510721}" type="slidenum">
              <a:rPr lang="zh-TW" altLang="en-US" sz="1200" b="1">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pPr/>
              <a:t>4</a:t>
            </a:fld>
            <a:endParaRPr lang="zh-TW" altLang="en-US" sz="1200" b="1"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grpSp>
        <p:nvGrpSpPr>
          <p:cNvPr id="18" name="群組 17"/>
          <p:cNvGrpSpPr/>
          <p:nvPr/>
        </p:nvGrpSpPr>
        <p:grpSpPr>
          <a:xfrm>
            <a:off x="2986466" y="1987064"/>
            <a:ext cx="3218786" cy="3218786"/>
            <a:chOff x="2793374" y="1711331"/>
            <a:chExt cx="3538364" cy="3538364"/>
          </a:xfrm>
        </p:grpSpPr>
        <p:sp>
          <p:nvSpPr>
            <p:cNvPr id="25" name="圓形圖 24"/>
            <p:cNvSpPr/>
            <p:nvPr/>
          </p:nvSpPr>
          <p:spPr>
            <a:xfrm rot="5400000" flipV="1">
              <a:off x="2793374" y="1711331"/>
              <a:ext cx="3538364" cy="3538364"/>
            </a:xfrm>
            <a:prstGeom prst="pie">
              <a:avLst>
                <a:gd name="adj1" fmla="val 5406469"/>
                <a:gd name="adj2" fmla="val 16200000"/>
              </a:avLst>
            </a:prstGeom>
            <a:noFill/>
            <a:ln w="38100" cap="rnd" cmpd="sng">
              <a:solidFill>
                <a:schemeClr val="bg1">
                  <a:lumMod val="50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6" name="圓形圖 25"/>
            <p:cNvSpPr/>
            <p:nvPr/>
          </p:nvSpPr>
          <p:spPr>
            <a:xfrm rot="16200000">
              <a:off x="2793374" y="1711331"/>
              <a:ext cx="3538364" cy="3538364"/>
            </a:xfrm>
            <a:prstGeom prst="pie">
              <a:avLst>
                <a:gd name="adj1" fmla="val 5406469"/>
                <a:gd name="adj2" fmla="val 16200000"/>
              </a:avLst>
            </a:prstGeom>
            <a:noFill/>
            <a:ln w="38100" cap="rnd" cmpd="sng">
              <a:solidFill>
                <a:schemeClr val="bg2">
                  <a:lumMod val="7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grpSp>
        <p:nvGrpSpPr>
          <p:cNvPr id="20" name="群組 19"/>
          <p:cNvGrpSpPr/>
          <p:nvPr/>
        </p:nvGrpSpPr>
        <p:grpSpPr>
          <a:xfrm>
            <a:off x="3379336" y="2369949"/>
            <a:ext cx="2433047" cy="2433047"/>
            <a:chOff x="3397155" y="996734"/>
            <a:chExt cx="2433047" cy="2433047"/>
          </a:xfrm>
        </p:grpSpPr>
        <p:sp>
          <p:nvSpPr>
            <p:cNvPr id="23" name="圓形圖 22"/>
            <p:cNvSpPr/>
            <p:nvPr/>
          </p:nvSpPr>
          <p:spPr>
            <a:xfrm rot="16200000">
              <a:off x="3397155" y="996734"/>
              <a:ext cx="2433047" cy="2433047"/>
            </a:xfrm>
            <a:prstGeom prst="pie">
              <a:avLst>
                <a:gd name="adj1" fmla="val 5406469"/>
                <a:gd name="adj2" fmla="val 16200000"/>
              </a:avLst>
            </a:prstGeom>
            <a:solidFill>
              <a:schemeClr val="bg2">
                <a:lumMod val="75000"/>
              </a:schemeClr>
            </a:solidFill>
            <a:ln w="63500" cmpd="dbl">
              <a:noFill/>
            </a:ln>
            <a:effectLst>
              <a:glow rad="101600">
                <a:schemeClr val="bg1"/>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4" name="圓形圖 23"/>
            <p:cNvSpPr/>
            <p:nvPr/>
          </p:nvSpPr>
          <p:spPr>
            <a:xfrm rot="5400000" flipV="1">
              <a:off x="3397155" y="996734"/>
              <a:ext cx="2433047" cy="2433047"/>
            </a:xfrm>
            <a:prstGeom prst="pie">
              <a:avLst>
                <a:gd name="adj1" fmla="val 5406469"/>
                <a:gd name="adj2" fmla="val 16200000"/>
              </a:avLst>
            </a:prstGeom>
            <a:solidFill>
              <a:schemeClr val="bg1">
                <a:lumMod val="50000"/>
              </a:schemeClr>
            </a:solidFill>
            <a:ln w="63500" cmpd="dbl">
              <a:noFill/>
            </a:ln>
            <a:effectLst>
              <a:glow rad="101600">
                <a:schemeClr val="bg1"/>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sp>
        <p:nvSpPr>
          <p:cNvPr id="21" name="內容版面配置區 2"/>
          <p:cNvSpPr txBox="1">
            <a:spLocks/>
          </p:cNvSpPr>
          <p:nvPr/>
        </p:nvSpPr>
        <p:spPr>
          <a:xfrm>
            <a:off x="3519534" y="2760265"/>
            <a:ext cx="2171699" cy="10332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zh-TW" altLang="en-US" sz="2400" b="1" spc="-100" dirty="0">
                <a:solidFill>
                  <a:schemeClr val="bg1"/>
                </a:solidFill>
                <a:latin typeface="微軟正黑體" panose="020B0604030504040204" pitchFamily="34" charset="-120"/>
                <a:ea typeface="微軟正黑體" panose="020B0604030504040204" pitchFamily="34" charset="-120"/>
              </a:rPr>
              <a:t>軟硬整合建構物聯網價值鏈</a:t>
            </a:r>
          </a:p>
        </p:txBody>
      </p:sp>
      <p:sp>
        <p:nvSpPr>
          <p:cNvPr id="22" name="內容版面配置區 2"/>
          <p:cNvSpPr txBox="1">
            <a:spLocks/>
          </p:cNvSpPr>
          <p:nvPr/>
        </p:nvSpPr>
        <p:spPr>
          <a:xfrm>
            <a:off x="3403347" y="3679229"/>
            <a:ext cx="2451923"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zh-TW" altLang="en-US" sz="2400" b="1" dirty="0">
                <a:solidFill>
                  <a:schemeClr val="bg1"/>
                </a:solidFill>
                <a:latin typeface="微軟正黑體" panose="020B0604030504040204" pitchFamily="34" charset="-120"/>
                <a:ea typeface="微軟正黑體" panose="020B0604030504040204" pitchFamily="34" charset="-120"/>
              </a:rPr>
              <a:t>建置</a:t>
            </a:r>
            <a:r>
              <a:rPr lang="zh-TW" altLang="en-US" sz="2400" b="1" dirty="0" smtClean="0">
                <a:solidFill>
                  <a:schemeClr val="bg1"/>
                </a:solidFill>
                <a:latin typeface="微軟正黑體" panose="020B0604030504040204" pitchFamily="34" charset="-120"/>
                <a:ea typeface="微軟正黑體" panose="020B0604030504040204" pitchFamily="34" charset="-120"/>
              </a:rPr>
              <a:t>智慧化</a:t>
            </a:r>
            <a:endParaRPr lang="en-US" altLang="zh-TW" sz="2400" b="1" dirty="0" smtClean="0">
              <a:solidFill>
                <a:schemeClr val="bg1"/>
              </a:solidFill>
              <a:latin typeface="微軟正黑體" panose="020B0604030504040204" pitchFamily="34" charset="-120"/>
              <a:ea typeface="微軟正黑體" panose="020B0604030504040204" pitchFamily="34" charset="-120"/>
            </a:endParaRPr>
          </a:p>
          <a:p>
            <a:pPr marL="0" indent="0" algn="ctr">
              <a:spcBef>
                <a:spcPts val="0"/>
              </a:spcBef>
              <a:buNone/>
            </a:pPr>
            <a:r>
              <a:rPr lang="zh-TW" altLang="en-US" sz="2400" b="1" dirty="0" smtClean="0">
                <a:solidFill>
                  <a:schemeClr val="bg1"/>
                </a:solidFill>
                <a:latin typeface="微軟正黑體" panose="020B0604030504040204" pitchFamily="34" charset="-120"/>
                <a:ea typeface="微軟正黑體" panose="020B0604030504040204" pitchFamily="34" charset="-120"/>
              </a:rPr>
              <a:t>示範</a:t>
            </a:r>
            <a:r>
              <a:rPr lang="zh-TW" altLang="en-US" sz="2400" b="1" dirty="0">
                <a:solidFill>
                  <a:schemeClr val="bg1"/>
                </a:solidFill>
                <a:latin typeface="微軟正黑體" panose="020B0604030504040204" pitchFamily="34" charset="-120"/>
                <a:ea typeface="微軟正黑體" panose="020B0604030504040204" pitchFamily="34" charset="-120"/>
              </a:rPr>
              <a:t>場域</a:t>
            </a:r>
          </a:p>
          <a:p>
            <a:pPr marL="0" indent="0" algn="ctr">
              <a:spcBef>
                <a:spcPts val="0"/>
              </a:spcBef>
              <a:buNone/>
            </a:pPr>
            <a:endParaRPr lang="zh-TW" altLang="en-US" sz="2600" b="1" dirty="0">
              <a:solidFill>
                <a:schemeClr val="bg1"/>
              </a:solidFill>
              <a:latin typeface="微軟正黑體" panose="020B0604030504040204" pitchFamily="34" charset="-120"/>
              <a:ea typeface="微軟正黑體" panose="020B0604030504040204" pitchFamily="34" charset="-120"/>
            </a:endParaRPr>
          </a:p>
        </p:txBody>
      </p:sp>
      <p:pic>
        <p:nvPicPr>
          <p:cNvPr id="2053" name="Picture 5" descr="「人群」的圖片搜尋結果">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8166" y="1085850"/>
            <a:ext cx="1488705" cy="87719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矩形 1"/>
          <p:cNvSpPr/>
          <p:nvPr/>
        </p:nvSpPr>
        <p:spPr>
          <a:xfrm>
            <a:off x="6002306" y="1859701"/>
            <a:ext cx="216864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微軟正黑體" panose="020B0604030504040204" pitchFamily="34" charset="-120"/>
                <a:ea typeface="微軟正黑體" panose="020B0604030504040204" pitchFamily="34" charset="-120"/>
              </a:rPr>
              <a:t>打造有感創新體驗</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pic>
        <p:nvPicPr>
          <p:cNvPr id="29" name="圖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5032" y="4688058"/>
            <a:ext cx="1223202" cy="1223202"/>
          </a:xfrm>
          <a:prstGeom prst="ellipse">
            <a:avLst/>
          </a:prstGeom>
          <a:ln>
            <a:noFill/>
          </a:ln>
          <a:effectLst>
            <a:softEdge rad="112500"/>
          </a:effectLst>
        </p:spPr>
      </p:pic>
      <p:sp>
        <p:nvSpPr>
          <p:cNvPr id="34" name="矩形 33"/>
          <p:cNvSpPr/>
          <p:nvPr/>
        </p:nvSpPr>
        <p:spPr>
          <a:xfrm>
            <a:off x="1061231" y="5831958"/>
            <a:ext cx="2083673"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微軟正黑體" panose="020B0604030504040204" pitchFamily="34" charset="-120"/>
                <a:ea typeface="微軟正黑體" panose="020B0604030504040204" pitchFamily="34" charset="-120"/>
              </a:rPr>
              <a:t>引進國際企業資源</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pic>
        <p:nvPicPr>
          <p:cNvPr id="31" name="圖片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13898" y="989647"/>
            <a:ext cx="1073617" cy="1073617"/>
          </a:xfrm>
          <a:prstGeom prst="ellipse">
            <a:avLst/>
          </a:prstGeom>
          <a:ln>
            <a:noFill/>
          </a:ln>
          <a:effectLst>
            <a:softEdge rad="112500"/>
          </a:effectLst>
        </p:spPr>
      </p:pic>
      <p:sp>
        <p:nvSpPr>
          <p:cNvPr id="36" name="矩形 35"/>
          <p:cNvSpPr/>
          <p:nvPr/>
        </p:nvSpPr>
        <p:spPr>
          <a:xfrm>
            <a:off x="823526" y="1885834"/>
            <a:ext cx="2910715"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微軟正黑體" panose="020B0604030504040204" pitchFamily="34" charset="-120"/>
                <a:ea typeface="微軟正黑體" panose="020B0604030504040204" pitchFamily="34" charset="-120"/>
              </a:rPr>
              <a:t>物聯網新設公司明顯成長</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27" name="矩形 26"/>
          <p:cNvSpPr/>
          <p:nvPr/>
        </p:nvSpPr>
        <p:spPr>
          <a:xfrm>
            <a:off x="6174732" y="4004525"/>
            <a:ext cx="286849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微軟正黑體" panose="020B0604030504040204" pitchFamily="34" charset="-120"/>
                <a:ea typeface="微軟正黑體" panose="020B0604030504040204" pitchFamily="34" charset="-120"/>
              </a:rPr>
              <a:t>擴散智慧城市成功經驗</a:t>
            </a:r>
            <a:endParaRPr lang="en-US" altLang="zh-TW" b="1" dirty="0" smtClean="0">
              <a:solidFill>
                <a:schemeClr val="tx1"/>
              </a:solidFill>
              <a:latin typeface="微軟正黑體" panose="020B0604030504040204" pitchFamily="34" charset="-120"/>
              <a:ea typeface="微軟正黑體" panose="020B0604030504040204" pitchFamily="34" charset="-120"/>
            </a:endParaRPr>
          </a:p>
        </p:txBody>
      </p:sp>
      <p:sp>
        <p:nvSpPr>
          <p:cNvPr id="6" name="矩形 5"/>
          <p:cNvSpPr/>
          <p:nvPr/>
        </p:nvSpPr>
        <p:spPr>
          <a:xfrm>
            <a:off x="703575" y="4071887"/>
            <a:ext cx="2031325" cy="369332"/>
          </a:xfrm>
          <a:prstGeom prst="rect">
            <a:avLst/>
          </a:prstGeom>
        </p:spPr>
        <p:txBody>
          <a:bodyPr wrap="none">
            <a:spAutoFit/>
          </a:bodyPr>
          <a:lstStyle/>
          <a:p>
            <a:r>
              <a:rPr lang="zh-TW" altLang="en-US" b="1" dirty="0">
                <a:latin typeface="微軟正黑體" panose="020B0604030504040204" pitchFamily="34" charset="-120"/>
                <a:ea typeface="微軟正黑體" panose="020B0604030504040204" pitchFamily="34" charset="-120"/>
              </a:rPr>
              <a:t>成立物聯網大</a:t>
            </a:r>
            <a:r>
              <a:rPr lang="zh-TW" altLang="en-US" b="1" dirty="0" smtClean="0">
                <a:latin typeface="微軟正黑體" panose="020B0604030504040204" pitchFamily="34" charset="-120"/>
                <a:ea typeface="微軟正黑體" panose="020B0604030504040204" pitchFamily="34" charset="-120"/>
              </a:rPr>
              <a:t>聯盟</a:t>
            </a:r>
            <a:endParaRPr lang="en-US" altLang="zh-TW" b="1" dirty="0" smtClean="0">
              <a:latin typeface="微軟正黑體" panose="020B0604030504040204" pitchFamily="34" charset="-120"/>
              <a:ea typeface="微軟正黑體" panose="020B0604030504040204" pitchFamily="34" charset="-120"/>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4386" y="2925711"/>
            <a:ext cx="1147426" cy="1164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矩形 31"/>
          <p:cNvSpPr/>
          <p:nvPr/>
        </p:nvSpPr>
        <p:spPr>
          <a:xfrm>
            <a:off x="3442990" y="6171381"/>
            <a:ext cx="2433655"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微軟正黑體" panose="020B0604030504040204" pitchFamily="34" charset="-120"/>
                <a:ea typeface="微軟正黑體" panose="020B0604030504040204" pitchFamily="34" charset="-120"/>
              </a:rPr>
              <a:t>成立亞洲・矽谷學院</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pic>
        <p:nvPicPr>
          <p:cNvPr id="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29866" y="5639834"/>
            <a:ext cx="1551033" cy="443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圖片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69579" y="4543587"/>
            <a:ext cx="1395676" cy="1395676"/>
          </a:xfrm>
          <a:prstGeom prst="ellipse">
            <a:avLst/>
          </a:prstGeom>
          <a:ln>
            <a:noFill/>
          </a:ln>
          <a:effectLst>
            <a:softEdge rad="112500"/>
          </a:effectLst>
        </p:spPr>
      </p:pic>
      <p:sp>
        <p:nvSpPr>
          <p:cNvPr id="33" name="標題 1"/>
          <p:cNvSpPr txBox="1">
            <a:spLocks/>
          </p:cNvSpPr>
          <p:nvPr/>
        </p:nvSpPr>
        <p:spPr>
          <a:xfrm>
            <a:off x="6174732" y="5934356"/>
            <a:ext cx="2724598" cy="3022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algn="ctr">
              <a:defRPr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solidFill>
                  <a:schemeClr val="tx1"/>
                </a:solidFill>
              </a:rPr>
              <a:t>國內新創生態系漸趨蓬勃</a:t>
            </a:r>
          </a:p>
        </p:txBody>
      </p:sp>
    </p:spTree>
    <p:extLst>
      <p:ext uri="{BB962C8B-B14F-4D97-AF65-F5344CB8AC3E}">
        <p14:creationId xmlns:p14="http://schemas.microsoft.com/office/powerpoint/2010/main" val="2525364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2515"/>
            <a:ext cx="8229600" cy="646331"/>
          </a:xfrm>
        </p:spPr>
        <p:txBody>
          <a:bodyPr wrap="square">
            <a:spAutoFit/>
          </a:bodyPr>
          <a:lstStyle/>
          <a:p>
            <a:pPr algn="ctr"/>
            <a:r>
              <a:rPr lang="zh-TW" altLang="en-US" sz="4000" b="1" dirty="0">
                <a:solidFill>
                  <a:schemeClr val="accent3">
                    <a:lumMod val="75000"/>
                  </a:schemeClr>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物聯網新設公司明顯成長</a:t>
            </a:r>
          </a:p>
        </p:txBody>
      </p:sp>
      <p:sp>
        <p:nvSpPr>
          <p:cNvPr id="8" name="頁尾版面配置區 3"/>
          <p:cNvSpPr>
            <a:spLocks noGrp="1"/>
          </p:cNvSpPr>
          <p:nvPr>
            <p:ph type="ftr" sz="quarter" idx="10"/>
          </p:nvPr>
        </p:nvSpPr>
        <p:spPr>
          <a:xfrm>
            <a:off x="216024" y="6597352"/>
            <a:ext cx="3456016" cy="187200"/>
          </a:xfrm>
        </p:spPr>
        <p:txBody>
          <a:bodyPr/>
          <a:lstStyle/>
          <a:p>
            <a:r>
              <a:rPr lang="zh-TW" altLang="en-US" dirty="0">
                <a:latin typeface="微軟正黑體" panose="020B0604030504040204" pitchFamily="34" charset="-120"/>
                <a:ea typeface="微軟正黑體" panose="020B0604030504040204" pitchFamily="34" charset="-120"/>
              </a:rPr>
              <a:t>資料來源：經濟部商業司、財政部財政資訊</a:t>
            </a:r>
            <a:r>
              <a:rPr lang="zh-TW" altLang="en-US" dirty="0" smtClean="0">
                <a:latin typeface="微軟正黑體" panose="020B0604030504040204" pitchFamily="34" charset="-120"/>
                <a:ea typeface="微軟正黑體" panose="020B0604030504040204" pitchFamily="34" charset="-120"/>
              </a:rPr>
              <a:t>中心</a:t>
            </a:r>
            <a:endParaRPr lang="zh-TW" altLang="en-US" dirty="0">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730994" y="974799"/>
            <a:ext cx="6300192" cy="400110"/>
          </a:xfrm>
          <a:prstGeom prst="rect">
            <a:avLst/>
          </a:prstGeom>
          <a:noFill/>
        </p:spPr>
        <p:txBody>
          <a:bodyPr wrap="square" rtlCol="0">
            <a:spAutoFit/>
          </a:bodyPr>
          <a:lstStyle/>
          <a:p>
            <a:pPr marL="342900" indent="-342900" algn="ctr">
              <a:buFont typeface="Arial" panose="020B0604020202020204" pitchFamily="34" charset="0"/>
              <a:buChar char="•"/>
            </a:pPr>
            <a:r>
              <a:rPr lang="en-US" altLang="zh-TW" sz="2000" dirty="0" smtClean="0">
                <a:latin typeface="微軟正黑體" panose="020B0604030504040204" pitchFamily="34" charset="-120"/>
                <a:ea typeface="微軟正黑體" panose="020B0604030504040204" pitchFamily="34" charset="-120"/>
              </a:rPr>
              <a:t>2016</a:t>
            </a:r>
            <a:r>
              <a:rPr lang="zh-TW" altLang="en-US" sz="2000" dirty="0">
                <a:latin typeface="微軟正黑體" panose="020B0604030504040204" pitchFamily="34" charset="-120"/>
                <a:ea typeface="微軟正黑體" panose="020B0604030504040204" pitchFamily="34" charset="-120"/>
              </a:rPr>
              <a:t>年下半年起，物聯網新設公司成長幅度</a:t>
            </a:r>
            <a:r>
              <a:rPr lang="zh-TW" altLang="en-US" sz="2000" dirty="0" smtClean="0">
                <a:latin typeface="微軟正黑體" panose="020B0604030504040204" pitchFamily="34" charset="-120"/>
                <a:ea typeface="微軟正黑體" panose="020B0604030504040204" pitchFamily="34" charset="-120"/>
              </a:rPr>
              <a:t>加大</a:t>
            </a:r>
            <a:endParaRPr lang="zh-TW" altLang="en-US" sz="2000" dirty="0">
              <a:latin typeface="微軟正黑體" panose="020B0604030504040204" pitchFamily="34" charset="-120"/>
              <a:ea typeface="微軟正黑體" panose="020B0604030504040204" pitchFamily="34" charset="-120"/>
            </a:endParaRPr>
          </a:p>
        </p:txBody>
      </p:sp>
      <p:sp>
        <p:nvSpPr>
          <p:cNvPr id="12" name="投影片編號版面配置區 3"/>
          <p:cNvSpPr>
            <a:spLocks noGrp="1"/>
          </p:cNvSpPr>
          <p:nvPr>
            <p:ph type="sldNum" sz="quarter" idx="12"/>
          </p:nvPr>
        </p:nvSpPr>
        <p:spPr>
          <a:xfrm>
            <a:off x="8286750" y="6492875"/>
            <a:ext cx="857276" cy="365125"/>
          </a:xfrm>
        </p:spPr>
        <p:txBody>
          <a:bodyPr vert="horz" lIns="91440" tIns="45720" rIns="91440" bIns="45720" rtlCol="0" anchor="ctr"/>
          <a:lstStyle/>
          <a:p>
            <a:fld id="{6A382ACD-46F7-4FA2-9C5B-AAC07B510721}" type="slidenum">
              <a:rPr lang="zh-TW" altLang="en-US" sz="1200" b="1">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pPr/>
              <a:t>5</a:t>
            </a:fld>
            <a:endParaRPr lang="zh-TW" altLang="en-US" sz="1200" b="1"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grpSp>
        <p:nvGrpSpPr>
          <p:cNvPr id="36" name="群組 35"/>
          <p:cNvGrpSpPr/>
          <p:nvPr/>
        </p:nvGrpSpPr>
        <p:grpSpPr>
          <a:xfrm>
            <a:off x="213487" y="1288951"/>
            <a:ext cx="8717026" cy="5047803"/>
            <a:chOff x="213487" y="1288951"/>
            <a:chExt cx="8717026" cy="5047803"/>
          </a:xfrm>
        </p:grpSpPr>
        <p:sp>
          <p:nvSpPr>
            <p:cNvPr id="23" name="矩形 22"/>
            <p:cNvSpPr/>
            <p:nvPr/>
          </p:nvSpPr>
          <p:spPr>
            <a:xfrm>
              <a:off x="6073399" y="1656234"/>
              <a:ext cx="1728161" cy="468052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p:cNvSpPr/>
            <p:nvPr/>
          </p:nvSpPr>
          <p:spPr>
            <a:xfrm>
              <a:off x="825581" y="1656234"/>
              <a:ext cx="1728000" cy="468052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p:cNvSpPr/>
            <p:nvPr/>
          </p:nvSpPr>
          <p:spPr>
            <a:xfrm>
              <a:off x="2553581" y="1656234"/>
              <a:ext cx="3519818" cy="4680520"/>
            </a:xfrm>
            <a:prstGeom prst="rect">
              <a:avLst/>
            </a:prstGeom>
            <a:solidFill>
              <a:srgbClr val="FFFFCC">
                <a:alpha val="2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16" name="圖表 15"/>
            <p:cNvGraphicFramePr/>
            <p:nvPr>
              <p:extLst/>
            </p:nvPr>
          </p:nvGraphicFramePr>
          <p:xfrm>
            <a:off x="213487" y="1288951"/>
            <a:ext cx="8717026" cy="4984328"/>
          </p:xfrm>
          <a:graphic>
            <a:graphicData uri="http://schemas.openxmlformats.org/drawingml/2006/chart">
              <c:chart xmlns:c="http://schemas.openxmlformats.org/drawingml/2006/chart" xmlns:r="http://schemas.openxmlformats.org/officeDocument/2006/relationships" r:id="rId2"/>
            </a:graphicData>
          </a:graphic>
        </p:graphicFrame>
        <p:sp>
          <p:nvSpPr>
            <p:cNvPr id="6" name="文字方塊 5"/>
            <p:cNvSpPr txBox="1"/>
            <p:nvPr/>
          </p:nvSpPr>
          <p:spPr>
            <a:xfrm>
              <a:off x="1160944" y="5936704"/>
              <a:ext cx="1057275" cy="369332"/>
            </a:xfrm>
            <a:prstGeom prst="rect">
              <a:avLst/>
            </a:prstGeom>
            <a:noFill/>
          </p:spPr>
          <p:txBody>
            <a:bodyPr wrap="square" rtlCol="0">
              <a:spAutoFit/>
            </a:bodyPr>
            <a:lstStyle/>
            <a:p>
              <a:pPr algn="ctr"/>
              <a:r>
                <a:rPr lang="en-US" altLang="zh-TW" b="1" dirty="0" smtClean="0">
                  <a:solidFill>
                    <a:schemeClr val="bg2">
                      <a:lumMod val="50000"/>
                    </a:schemeClr>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rPr>
                <a:t>2015</a:t>
              </a:r>
              <a:r>
                <a:rPr lang="zh-TW" altLang="en-US" b="1" dirty="0" smtClean="0">
                  <a:solidFill>
                    <a:schemeClr val="bg2">
                      <a:lumMod val="50000"/>
                    </a:schemeClr>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rPr>
                <a:t>年</a:t>
              </a:r>
              <a:endParaRPr lang="zh-TW" altLang="en-US" b="1" dirty="0">
                <a:solidFill>
                  <a:schemeClr val="bg2">
                    <a:lumMod val="50000"/>
                  </a:schemeClr>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endParaRPr>
            </a:p>
          </p:txBody>
        </p:sp>
        <p:sp>
          <p:nvSpPr>
            <p:cNvPr id="18" name="文字方塊 17"/>
            <p:cNvSpPr txBox="1"/>
            <p:nvPr/>
          </p:nvSpPr>
          <p:spPr>
            <a:xfrm>
              <a:off x="3648516" y="5936704"/>
              <a:ext cx="1057275" cy="369332"/>
            </a:xfrm>
            <a:prstGeom prst="rect">
              <a:avLst/>
            </a:prstGeom>
            <a:noFill/>
          </p:spPr>
          <p:txBody>
            <a:bodyPr wrap="square" rtlCol="0">
              <a:spAutoFit/>
            </a:bodyPr>
            <a:lstStyle/>
            <a:p>
              <a:pPr algn="ctr"/>
              <a:r>
                <a:rPr lang="en-US" altLang="zh-TW" b="1" dirty="0" smtClean="0">
                  <a:solidFill>
                    <a:schemeClr val="bg2">
                      <a:lumMod val="50000"/>
                    </a:schemeClr>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rPr>
                <a:t>2016</a:t>
              </a:r>
              <a:r>
                <a:rPr lang="zh-TW" altLang="en-US" b="1" dirty="0" smtClean="0">
                  <a:solidFill>
                    <a:schemeClr val="bg2">
                      <a:lumMod val="50000"/>
                    </a:schemeClr>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rPr>
                <a:t>年</a:t>
              </a:r>
              <a:endParaRPr lang="zh-TW" altLang="en-US" b="1" dirty="0">
                <a:solidFill>
                  <a:schemeClr val="bg2">
                    <a:lumMod val="50000"/>
                  </a:schemeClr>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endParaRPr>
            </a:p>
          </p:txBody>
        </p:sp>
        <p:sp>
          <p:nvSpPr>
            <p:cNvPr id="19" name="文字方塊 18"/>
            <p:cNvSpPr txBox="1"/>
            <p:nvPr/>
          </p:nvSpPr>
          <p:spPr>
            <a:xfrm>
              <a:off x="6408842" y="5936704"/>
              <a:ext cx="1057275" cy="369332"/>
            </a:xfrm>
            <a:prstGeom prst="rect">
              <a:avLst/>
            </a:prstGeom>
            <a:noFill/>
          </p:spPr>
          <p:txBody>
            <a:bodyPr wrap="square" rtlCol="0">
              <a:spAutoFit/>
            </a:bodyPr>
            <a:lstStyle/>
            <a:p>
              <a:pPr algn="ctr"/>
              <a:r>
                <a:rPr lang="en-US" altLang="zh-TW" b="1" dirty="0" smtClean="0">
                  <a:solidFill>
                    <a:schemeClr val="bg2">
                      <a:lumMod val="50000"/>
                    </a:schemeClr>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rPr>
                <a:t>2017</a:t>
              </a:r>
              <a:r>
                <a:rPr lang="zh-TW" altLang="en-US" b="1" dirty="0" smtClean="0">
                  <a:solidFill>
                    <a:schemeClr val="bg2">
                      <a:lumMod val="50000"/>
                    </a:schemeClr>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rPr>
                <a:t>年</a:t>
              </a:r>
              <a:endParaRPr lang="zh-TW" altLang="en-US" b="1" dirty="0">
                <a:solidFill>
                  <a:schemeClr val="bg2">
                    <a:lumMod val="50000"/>
                  </a:schemeClr>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endParaRPr>
            </a:p>
          </p:txBody>
        </p:sp>
        <p:cxnSp>
          <p:nvCxnSpPr>
            <p:cNvPr id="20" name="直線接點 19"/>
            <p:cNvCxnSpPr/>
            <p:nvPr/>
          </p:nvCxnSpPr>
          <p:spPr>
            <a:xfrm>
              <a:off x="825582" y="5936704"/>
              <a:ext cx="1727999" cy="0"/>
            </a:xfrm>
            <a:prstGeom prst="line">
              <a:avLst/>
            </a:prstGeom>
            <a:ln w="12700">
              <a:solidFill>
                <a:schemeClr val="bg2">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a:off x="2551525" y="5936704"/>
              <a:ext cx="3521874" cy="0"/>
            </a:xfrm>
            <a:prstGeom prst="line">
              <a:avLst/>
            </a:prstGeom>
            <a:ln w="12700">
              <a:solidFill>
                <a:schemeClr val="bg2">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6073399" y="5936704"/>
              <a:ext cx="1728161" cy="0"/>
            </a:xfrm>
            <a:prstGeom prst="line">
              <a:avLst/>
            </a:prstGeom>
            <a:ln w="12700">
              <a:solidFill>
                <a:schemeClr val="bg2">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1767986" y="2796788"/>
              <a:ext cx="731290" cy="307777"/>
            </a:xfrm>
            <a:prstGeom prst="rect">
              <a:avLst/>
            </a:prstGeom>
          </p:spPr>
          <p:txBody>
            <a:bodyPr wrap="none">
              <a:spAutoFit/>
            </a:bodyPr>
            <a:lstStyle/>
            <a:p>
              <a:r>
                <a:rPr lang="zh-TW" altLang="en-US" sz="1400" dirty="0">
                  <a:solidFill>
                    <a:schemeClr val="accent5">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1400" dirty="0">
                  <a:solidFill>
                    <a:schemeClr val="accent5">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1,517 </a:t>
              </a:r>
              <a:endParaRPr lang="zh-TW" altLang="en-US" sz="1400" dirty="0">
                <a:solidFill>
                  <a:schemeClr val="accent5">
                    <a:lumMod val="75000"/>
                  </a:schemeClr>
                </a:solidFill>
              </a:endParaRPr>
            </a:p>
          </p:txBody>
        </p:sp>
        <p:sp>
          <p:nvSpPr>
            <p:cNvPr id="33" name="矩形 32"/>
            <p:cNvSpPr/>
            <p:nvPr/>
          </p:nvSpPr>
          <p:spPr>
            <a:xfrm>
              <a:off x="2634111" y="2922427"/>
              <a:ext cx="731290" cy="307777"/>
            </a:xfrm>
            <a:prstGeom prst="rect">
              <a:avLst/>
            </a:prstGeom>
          </p:spPr>
          <p:txBody>
            <a:bodyPr wrap="none">
              <a:spAutoFit/>
            </a:bodyPr>
            <a:lstStyle/>
            <a:p>
              <a:r>
                <a:rPr lang="zh-TW" altLang="en-US" sz="1400" dirty="0">
                  <a:solidFill>
                    <a:schemeClr val="accent5">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1400" dirty="0">
                  <a:solidFill>
                    <a:schemeClr val="accent5">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1,432 </a:t>
              </a:r>
              <a:endParaRPr lang="zh-TW" altLang="en-US" sz="1400" dirty="0">
                <a:solidFill>
                  <a:schemeClr val="accent5">
                    <a:lumMod val="75000"/>
                  </a:schemeClr>
                </a:solidFill>
              </a:endParaRPr>
            </a:p>
          </p:txBody>
        </p:sp>
        <p:sp>
          <p:nvSpPr>
            <p:cNvPr id="34" name="矩形 33"/>
            <p:cNvSpPr/>
            <p:nvPr/>
          </p:nvSpPr>
          <p:spPr>
            <a:xfrm>
              <a:off x="3515445" y="2699398"/>
              <a:ext cx="731290" cy="307777"/>
            </a:xfrm>
            <a:prstGeom prst="rect">
              <a:avLst/>
            </a:prstGeom>
          </p:spPr>
          <p:txBody>
            <a:bodyPr wrap="none">
              <a:spAutoFit/>
            </a:bodyPr>
            <a:lstStyle/>
            <a:p>
              <a:r>
                <a:rPr lang="zh-TW" altLang="en-US" sz="1400" dirty="0">
                  <a:solidFill>
                    <a:schemeClr val="accent5">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1400" dirty="0">
                  <a:solidFill>
                    <a:schemeClr val="accent5">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1,582 </a:t>
              </a:r>
              <a:endParaRPr lang="zh-TW" altLang="en-US" sz="1400" dirty="0">
                <a:solidFill>
                  <a:schemeClr val="accent5">
                    <a:lumMod val="75000"/>
                  </a:schemeClr>
                </a:solidFill>
              </a:endParaRPr>
            </a:p>
          </p:txBody>
        </p:sp>
        <p:sp>
          <p:nvSpPr>
            <p:cNvPr id="37" name="矩形 36"/>
            <p:cNvSpPr/>
            <p:nvPr/>
          </p:nvSpPr>
          <p:spPr>
            <a:xfrm>
              <a:off x="4385048" y="2497885"/>
              <a:ext cx="731290" cy="307777"/>
            </a:xfrm>
            <a:prstGeom prst="rect">
              <a:avLst/>
            </a:prstGeom>
          </p:spPr>
          <p:txBody>
            <a:bodyPr wrap="none">
              <a:spAutoFit/>
            </a:bodyPr>
            <a:lstStyle/>
            <a:p>
              <a:r>
                <a:rPr lang="zh-TW" altLang="en-US" sz="1400" dirty="0">
                  <a:solidFill>
                    <a:schemeClr val="accent5">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1400" dirty="0">
                  <a:solidFill>
                    <a:schemeClr val="accent5">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1,718 </a:t>
              </a:r>
              <a:endParaRPr lang="zh-TW" altLang="en-US" sz="1400" dirty="0">
                <a:solidFill>
                  <a:schemeClr val="accent5">
                    <a:lumMod val="75000"/>
                  </a:schemeClr>
                </a:solidFill>
              </a:endParaRPr>
            </a:p>
          </p:txBody>
        </p:sp>
        <p:sp>
          <p:nvSpPr>
            <p:cNvPr id="40" name="矩形 39"/>
            <p:cNvSpPr/>
            <p:nvPr/>
          </p:nvSpPr>
          <p:spPr>
            <a:xfrm>
              <a:off x="7002110" y="2069326"/>
              <a:ext cx="731290" cy="307777"/>
            </a:xfrm>
            <a:prstGeom prst="rect">
              <a:avLst/>
            </a:prstGeom>
          </p:spPr>
          <p:txBody>
            <a:bodyPr wrap="none">
              <a:spAutoFit/>
            </a:bodyPr>
            <a:lstStyle/>
            <a:p>
              <a:r>
                <a:rPr lang="zh-TW" altLang="en-US" sz="1400" dirty="0">
                  <a:solidFill>
                    <a:schemeClr val="accent5">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1400" dirty="0">
                  <a:solidFill>
                    <a:schemeClr val="accent5">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2,001 </a:t>
              </a:r>
              <a:endParaRPr lang="zh-TW" altLang="en-US" sz="1400" dirty="0">
                <a:solidFill>
                  <a:schemeClr val="accent5">
                    <a:lumMod val="75000"/>
                  </a:schemeClr>
                </a:solidFill>
              </a:endParaRPr>
            </a:p>
          </p:txBody>
        </p:sp>
        <p:sp>
          <p:nvSpPr>
            <p:cNvPr id="42" name="矩形 41"/>
            <p:cNvSpPr/>
            <p:nvPr/>
          </p:nvSpPr>
          <p:spPr>
            <a:xfrm>
              <a:off x="5254228" y="2497884"/>
              <a:ext cx="731290" cy="307777"/>
            </a:xfrm>
            <a:prstGeom prst="rect">
              <a:avLst/>
            </a:prstGeom>
          </p:spPr>
          <p:txBody>
            <a:bodyPr wrap="none">
              <a:spAutoFit/>
            </a:bodyPr>
            <a:lstStyle/>
            <a:p>
              <a:r>
                <a:rPr lang="zh-TW" altLang="en-US" sz="1400" dirty="0">
                  <a:solidFill>
                    <a:schemeClr val="accent5">
                      <a:lumMod val="75000"/>
                    </a:schemeClr>
                  </a:solidFill>
                  <a:effectLst>
                    <a:glow rad="76200">
                      <a:schemeClr val="bg1"/>
                    </a:glow>
                  </a:effectLst>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1400" dirty="0">
                  <a:solidFill>
                    <a:schemeClr val="accent5">
                      <a:lumMod val="75000"/>
                    </a:schemeClr>
                  </a:solidFill>
                  <a:effectLst>
                    <a:glow rad="76200">
                      <a:schemeClr val="bg1"/>
                    </a:glow>
                  </a:effectLst>
                  <a:latin typeface="Arial Unicode MS" panose="020B0604020202020204" pitchFamily="34" charset="-120"/>
                  <a:ea typeface="Arial Unicode MS" panose="020B0604020202020204" pitchFamily="34" charset="-120"/>
                  <a:cs typeface="Arial Unicode MS" panose="020B0604020202020204" pitchFamily="34" charset="-120"/>
                </a:rPr>
                <a:t>1,712 </a:t>
              </a:r>
              <a:endParaRPr lang="zh-TW" altLang="en-US" sz="1400" dirty="0">
                <a:solidFill>
                  <a:schemeClr val="accent5">
                    <a:lumMod val="75000"/>
                  </a:schemeClr>
                </a:solidFill>
                <a:effectLst>
                  <a:glow rad="76200">
                    <a:schemeClr val="bg1"/>
                  </a:glow>
                </a:effectLst>
              </a:endParaRPr>
            </a:p>
          </p:txBody>
        </p:sp>
        <p:sp>
          <p:nvSpPr>
            <p:cNvPr id="43" name="矩形 42"/>
            <p:cNvSpPr/>
            <p:nvPr/>
          </p:nvSpPr>
          <p:spPr>
            <a:xfrm>
              <a:off x="6130549" y="2443785"/>
              <a:ext cx="731290" cy="307777"/>
            </a:xfrm>
            <a:prstGeom prst="rect">
              <a:avLst/>
            </a:prstGeom>
          </p:spPr>
          <p:txBody>
            <a:bodyPr wrap="none">
              <a:spAutoFit/>
            </a:bodyPr>
            <a:lstStyle/>
            <a:p>
              <a:r>
                <a:rPr lang="zh-TW" altLang="en-US" sz="1400" dirty="0">
                  <a:solidFill>
                    <a:schemeClr val="accent5">
                      <a:lumMod val="75000"/>
                    </a:schemeClr>
                  </a:solidFill>
                  <a:effectLst>
                    <a:glow rad="76200">
                      <a:schemeClr val="bg1"/>
                    </a:glow>
                  </a:effectLst>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1400" dirty="0">
                  <a:solidFill>
                    <a:schemeClr val="accent5">
                      <a:lumMod val="75000"/>
                    </a:schemeClr>
                  </a:solidFill>
                  <a:effectLst>
                    <a:glow rad="76200">
                      <a:schemeClr val="bg1"/>
                    </a:glow>
                  </a:effectLst>
                  <a:latin typeface="Arial Unicode MS" panose="020B0604020202020204" pitchFamily="34" charset="-120"/>
                  <a:ea typeface="Arial Unicode MS" panose="020B0604020202020204" pitchFamily="34" charset="-120"/>
                  <a:cs typeface="Arial Unicode MS" panose="020B0604020202020204" pitchFamily="34" charset="-120"/>
                </a:rPr>
                <a:t>1,756 </a:t>
              </a:r>
              <a:endParaRPr lang="zh-TW" altLang="en-US" sz="1400" dirty="0">
                <a:solidFill>
                  <a:schemeClr val="accent5">
                    <a:lumMod val="75000"/>
                  </a:schemeClr>
                </a:solidFill>
                <a:effectLst>
                  <a:glow rad="76200">
                    <a:schemeClr val="bg1"/>
                  </a:glow>
                </a:effectLst>
              </a:endParaRPr>
            </a:p>
          </p:txBody>
        </p:sp>
        <p:sp>
          <p:nvSpPr>
            <p:cNvPr id="28" name="矩形 27"/>
            <p:cNvSpPr/>
            <p:nvPr/>
          </p:nvSpPr>
          <p:spPr>
            <a:xfrm>
              <a:off x="914430" y="2947121"/>
              <a:ext cx="731290" cy="307777"/>
            </a:xfrm>
            <a:prstGeom prst="rect">
              <a:avLst/>
            </a:prstGeom>
          </p:spPr>
          <p:txBody>
            <a:bodyPr wrap="none">
              <a:spAutoFit/>
            </a:bodyPr>
            <a:lstStyle/>
            <a:p>
              <a:r>
                <a:rPr lang="zh-TW" altLang="en-US" sz="1400" dirty="0">
                  <a:solidFill>
                    <a:schemeClr val="accent5">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1400" dirty="0" smtClean="0">
                  <a:solidFill>
                    <a:schemeClr val="accent5">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1,415 </a:t>
              </a:r>
              <a:endParaRPr lang="zh-TW" altLang="en-US" sz="1400" dirty="0">
                <a:solidFill>
                  <a:schemeClr val="accent5">
                    <a:lumMod val="75000"/>
                  </a:schemeClr>
                </a:solidFill>
              </a:endParaRPr>
            </a:p>
          </p:txBody>
        </p:sp>
        <p:cxnSp>
          <p:nvCxnSpPr>
            <p:cNvPr id="5" name="直線接點 4"/>
            <p:cNvCxnSpPr/>
            <p:nvPr/>
          </p:nvCxnSpPr>
          <p:spPr>
            <a:xfrm flipV="1">
              <a:off x="4750693" y="1828800"/>
              <a:ext cx="2869362" cy="379897"/>
            </a:xfrm>
            <a:prstGeom prst="line">
              <a:avLst/>
            </a:prstGeom>
            <a:ln w="76200">
              <a:solidFill>
                <a:schemeClr val="accent2"/>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93275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240" y="4047631"/>
            <a:ext cx="2936331" cy="2367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0432" y="1363949"/>
            <a:ext cx="5155569" cy="4285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8" name="文字方塊 227"/>
          <p:cNvSpPr txBox="1"/>
          <p:nvPr/>
        </p:nvSpPr>
        <p:spPr>
          <a:xfrm>
            <a:off x="1828572" y="237885"/>
            <a:ext cx="5781746" cy="824041"/>
          </a:xfrm>
          <a:prstGeom prst="rect">
            <a:avLst/>
          </a:prstGeom>
        </p:spPr>
        <p:txBody>
          <a:bodyPr vert="horz" lIns="81280" tIns="40640" rIns="81280" bIns="40640" rtlCol="0" anchor="ctr">
            <a:noAutofit/>
          </a:bodyPr>
          <a:lstStyle>
            <a:lvl1pPr algn="ctr" defTabSz="914400" eaLnBrk="1" latinLnBrk="0" hangingPunct="1">
              <a:lnSpc>
                <a:spcPct val="90000"/>
              </a:lnSpc>
              <a:buNone/>
              <a:defRPr sz="3200" b="1">
                <a:solidFill>
                  <a:srgbClr val="006600"/>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defRPr>
            </a:lvl1pPr>
          </a:lstStyle>
          <a:p>
            <a:r>
              <a:rPr lang="zh-TW" altLang="en-US" sz="4000" dirty="0" smtClean="0">
                <a:solidFill>
                  <a:schemeClr val="accent3">
                    <a:lumMod val="75000"/>
                  </a:schemeClr>
                </a:solidFill>
                <a:cs typeface="+mj-cs"/>
              </a:rPr>
              <a:t>國內</a:t>
            </a:r>
            <a:r>
              <a:rPr lang="zh-TW" altLang="en-US" sz="4000" dirty="0">
                <a:solidFill>
                  <a:schemeClr val="accent3">
                    <a:lumMod val="75000"/>
                  </a:schemeClr>
                </a:solidFill>
                <a:cs typeface="+mj-cs"/>
              </a:rPr>
              <a:t>新創生態系漸趨蓬勃</a:t>
            </a:r>
            <a:endParaRPr lang="en-US" altLang="zh-TW" sz="4000" dirty="0">
              <a:solidFill>
                <a:schemeClr val="accent3">
                  <a:lumMod val="75000"/>
                </a:schemeClr>
              </a:solidFill>
              <a:cs typeface="+mj-cs"/>
            </a:endParaRPr>
          </a:p>
        </p:txBody>
      </p:sp>
      <p:sp>
        <p:nvSpPr>
          <p:cNvPr id="6" name="矩形 5"/>
          <p:cNvSpPr/>
          <p:nvPr/>
        </p:nvSpPr>
        <p:spPr>
          <a:xfrm>
            <a:off x="913524" y="2488523"/>
            <a:ext cx="2465859" cy="830997"/>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hangingPunct="0"/>
            <a:r>
              <a:rPr lang="zh-TW" altLang="en-US" sz="1600" b="1" dirty="0">
                <a:solidFill>
                  <a:prstClr val="black"/>
                </a:solidFill>
                <a:effectLst>
                  <a:glow rad="63500">
                    <a:prstClr val="white"/>
                  </a:glow>
                </a:effectLst>
                <a:latin typeface="微軟正黑體" panose="020B0604030504040204" pitchFamily="34" charset="-120"/>
                <a:ea typeface="微軟正黑體" panose="020B0604030504040204" pitchFamily="34" charset="-120"/>
              </a:rPr>
              <a:t>透過</a:t>
            </a:r>
            <a:r>
              <a:rPr lang="zh-TW" altLang="en-US" sz="1600" b="1" dirty="0">
                <a:solidFill>
                  <a:srgbClr val="A5A5A5">
                    <a:lumMod val="75000"/>
                  </a:srgbClr>
                </a:solidFill>
                <a:latin typeface="微軟正黑體" panose="020B0604030504040204" pitchFamily="34" charset="-120"/>
                <a:ea typeface="微軟正黑體" panose="020B0604030504040204" pitchFamily="34" charset="-120"/>
              </a:rPr>
              <a:t>人才、資金、法規、國際鏈結、創新場域</a:t>
            </a:r>
            <a:r>
              <a:rPr lang="zh-TW" altLang="en-US" sz="1600" b="1" dirty="0">
                <a:solidFill>
                  <a:prstClr val="black"/>
                </a:solidFill>
                <a:effectLst>
                  <a:glow rad="63500">
                    <a:prstClr val="white"/>
                  </a:glow>
                </a:effectLst>
                <a:latin typeface="微軟正黑體" panose="020B0604030504040204" pitchFamily="34" charset="-120"/>
                <a:ea typeface="微軟正黑體" panose="020B0604030504040204" pitchFamily="34" charset="-120"/>
              </a:rPr>
              <a:t>等面向，協助新創事業發展</a:t>
            </a:r>
          </a:p>
        </p:txBody>
      </p:sp>
      <p:grpSp>
        <p:nvGrpSpPr>
          <p:cNvPr id="2" name="群組 1"/>
          <p:cNvGrpSpPr/>
          <p:nvPr/>
        </p:nvGrpSpPr>
        <p:grpSpPr>
          <a:xfrm>
            <a:off x="2119994" y="1591927"/>
            <a:ext cx="881058" cy="896596"/>
            <a:chOff x="2229081" y="2442797"/>
            <a:chExt cx="991190" cy="1008670"/>
          </a:xfrm>
        </p:grpSpPr>
        <p:pic>
          <p:nvPicPr>
            <p:cNvPr id="5"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79963" l="20000" r="100000"/>
                      </a14:imgEffect>
                    </a14:imgLayer>
                  </a14:imgProps>
                </a:ext>
                <a:ext uri="{28A0092B-C50C-407E-A947-70E740481C1C}">
                  <a14:useLocalDpi xmlns:a14="http://schemas.microsoft.com/office/drawing/2010/main" val="0"/>
                </a:ext>
              </a:extLst>
            </a:blip>
            <a:srcRect/>
            <a:stretch>
              <a:fillRect/>
            </a:stretch>
          </p:blipFill>
          <p:spPr bwMode="auto">
            <a:xfrm>
              <a:off x="2252431" y="2442797"/>
              <a:ext cx="967839" cy="984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6"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252432" y="2467037"/>
              <a:ext cx="967839" cy="984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64794" l="0" r="79810"/>
                      </a14:imgEffect>
                    </a14:imgLayer>
                  </a14:imgProps>
                </a:ext>
                <a:ext uri="{28A0092B-C50C-407E-A947-70E740481C1C}">
                  <a14:useLocalDpi xmlns:a14="http://schemas.microsoft.com/office/drawing/2010/main" val="0"/>
                </a:ext>
              </a:extLst>
            </a:blip>
            <a:srcRect/>
            <a:stretch>
              <a:fillRect/>
            </a:stretch>
          </p:blipFill>
          <p:spPr bwMode="auto">
            <a:xfrm>
              <a:off x="2229081" y="2443287"/>
              <a:ext cx="991189" cy="1008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 name="圖片 2"/>
          <p:cNvPicPr>
            <a:picLocks noChangeAspect="1"/>
          </p:cNvPicPr>
          <p:nvPr/>
        </p:nvPicPr>
        <p:blipFill rotWithShape="1">
          <a:blip r:embed="rId9" cstate="print">
            <a:duotone>
              <a:schemeClr val="accent5">
                <a:shade val="45000"/>
                <a:satMod val="135000"/>
              </a:schemeClr>
              <a:prstClr val="white"/>
            </a:duotone>
            <a:extLst>
              <a:ext uri="{28A0092B-C50C-407E-A947-70E740481C1C}">
                <a14:useLocalDpi xmlns:a14="http://schemas.microsoft.com/office/drawing/2010/main" val="0"/>
              </a:ext>
            </a:extLst>
          </a:blip>
          <a:srcRect l="5886" r="5844" b="15325"/>
          <a:stretch/>
        </p:blipFill>
        <p:spPr>
          <a:xfrm>
            <a:off x="2650216" y="3555482"/>
            <a:ext cx="691911" cy="663740"/>
          </a:xfrm>
          <a:prstGeom prst="rect">
            <a:avLst/>
          </a:prstGeom>
        </p:spPr>
      </p:pic>
      <p:sp>
        <p:nvSpPr>
          <p:cNvPr id="12" name="投影片編號版面配置區 3"/>
          <p:cNvSpPr>
            <a:spLocks noGrp="1"/>
          </p:cNvSpPr>
          <p:nvPr>
            <p:ph type="sldNum" sz="quarter" idx="12"/>
          </p:nvPr>
        </p:nvSpPr>
        <p:spPr>
          <a:xfrm>
            <a:off x="6807223" y="6204437"/>
            <a:ext cx="1828800" cy="220573"/>
          </a:xfrm>
        </p:spPr>
        <p:txBody>
          <a:bodyPr vert="horz" wrap="square" lIns="81280" tIns="40640" rIns="81280" bIns="40640" rtlCol="0" anchor="ctr">
            <a:spAutoFit/>
          </a:bodyPr>
          <a:lstStyle/>
          <a:p>
            <a:fld id="{6A382ACD-46F7-4FA2-9C5B-AAC07B510721}" type="slidenum">
              <a:rPr lang="zh-TW" altLang="en-US" b="1">
                <a:solidFill>
                  <a:prstClr val="black"/>
                </a:solidFill>
                <a:latin typeface="Arial Unicode MS" panose="020B0604020202020204" pitchFamily="34" charset="-120"/>
                <a:ea typeface="Arial Unicode MS" panose="020B0604020202020204" pitchFamily="34" charset="-120"/>
                <a:cs typeface="Arial Unicode MS" panose="020B0604020202020204" pitchFamily="34" charset="-120"/>
              </a:rPr>
              <a:pPr/>
              <a:t>6</a:t>
            </a:fld>
            <a:endParaRPr lang="zh-TW" altLang="en-US" b="1" dirty="0">
              <a:solidFill>
                <a:prstClr val="black"/>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740923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41396" y="-18256"/>
            <a:ext cx="8229600" cy="1143000"/>
          </a:xfrm>
        </p:spPr>
        <p:txBody>
          <a:bodyPr>
            <a:normAutofit/>
          </a:bodyPr>
          <a:lstStyle/>
          <a:p>
            <a:pPr algn="ctr"/>
            <a:r>
              <a:rPr lang="zh-TW" altLang="en-US" sz="4000" b="1" dirty="0">
                <a:solidFill>
                  <a:schemeClr val="accent3">
                    <a:lumMod val="75000"/>
                  </a:schemeClr>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成立物聯網大聯盟  普獲企業支持</a:t>
            </a:r>
          </a:p>
        </p:txBody>
      </p:sp>
      <p:sp>
        <p:nvSpPr>
          <p:cNvPr id="5" name="內容版面配置區 4"/>
          <p:cNvSpPr>
            <a:spLocks noGrp="1"/>
          </p:cNvSpPr>
          <p:nvPr>
            <p:ph idx="1"/>
          </p:nvPr>
        </p:nvSpPr>
        <p:spPr>
          <a:xfrm>
            <a:off x="467544" y="980728"/>
            <a:ext cx="8466346" cy="1467197"/>
          </a:xfrm>
        </p:spPr>
        <p:txBody>
          <a:bodyPr>
            <a:normAutofit/>
          </a:bodyPr>
          <a:lstStyle/>
          <a:p>
            <a:pPr algn="just"/>
            <a:r>
              <a:rPr lang="zh-TW" altLang="en-US" sz="2000" dirty="0">
                <a:latin typeface="微軟正黑體" panose="020B0604030504040204" pitchFamily="34" charset="-120"/>
                <a:ea typeface="微軟正黑體" panose="020B0604030504040204" pitchFamily="34" charset="-120"/>
              </a:rPr>
              <a:t>為推動跨領域合作、形塑產業標準</a:t>
            </a:r>
            <a:r>
              <a:rPr lang="zh-TW" altLang="en-US" sz="2000" dirty="0" smtClean="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已</a:t>
            </a:r>
            <a:r>
              <a:rPr lang="zh-TW" altLang="en-US" sz="2000" dirty="0" smtClean="0">
                <a:latin typeface="微軟正黑體" panose="020B0604030504040204" pitchFamily="34" charset="-120"/>
                <a:ea typeface="微軟正黑體" panose="020B0604030504040204" pitchFamily="34" charset="-120"/>
              </a:rPr>
              <a:t>成立</a:t>
            </a:r>
            <a:r>
              <a:rPr lang="zh-TW" altLang="en-US" sz="2000" dirty="0">
                <a:latin typeface="微軟正黑體" panose="020B0604030504040204" pitchFamily="34" charset="-120"/>
                <a:ea typeface="微軟正黑體" panose="020B0604030504040204" pitchFamily="34" charset="-120"/>
              </a:rPr>
              <a:t>「亞洲</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矽谷物聯網產業大</a:t>
            </a:r>
            <a:r>
              <a:rPr lang="zh-TW" altLang="en-US" sz="2000" dirty="0" smtClean="0">
                <a:latin typeface="微軟正黑體" panose="020B0604030504040204" pitchFamily="34" charset="-120"/>
                <a:ea typeface="微軟正黑體" panose="020B0604030504040204" pitchFamily="34" charset="-120"/>
              </a:rPr>
              <a:t>聯盟」，此聯盟由</a:t>
            </a:r>
            <a:r>
              <a:rPr lang="zh-TW" altLang="en-US" sz="2000" dirty="0" smtClean="0">
                <a:solidFill>
                  <a:srgbClr val="FF0000"/>
                </a:solidFill>
                <a:latin typeface="微軟正黑體" panose="020B0604030504040204" pitchFamily="34" charset="-120"/>
                <a:ea typeface="微軟正黑體" panose="020B0604030504040204" pitchFamily="34" charset="-120"/>
              </a:rPr>
              <a:t>宏碁、聯發科及研華</a:t>
            </a:r>
            <a:r>
              <a:rPr lang="zh-TW" altLang="en-US" sz="2000" dirty="0" smtClean="0">
                <a:latin typeface="微軟正黑體" panose="020B0604030504040204" pitchFamily="34" charset="-120"/>
                <a:ea typeface="微軟正黑體" panose="020B0604030504040204" pitchFamily="34" charset="-120"/>
              </a:rPr>
              <a:t>等國內大廠發起，</a:t>
            </a:r>
            <a:r>
              <a:rPr lang="zh-TW" altLang="en-US" sz="2000" dirty="0" smtClean="0">
                <a:solidFill>
                  <a:srgbClr val="FF0000"/>
                </a:solidFill>
                <a:latin typeface="微軟正黑體" panose="020B0604030504040204" pitchFamily="34" charset="-120"/>
                <a:ea typeface="微軟正黑體" panose="020B0604030504040204" pitchFamily="34" charset="-120"/>
              </a:rPr>
              <a:t>施振榮先生擔任榮譽會長</a:t>
            </a:r>
            <a:endParaRPr lang="en-US" altLang="zh-TW" sz="2000" dirty="0" smtClean="0">
              <a:latin typeface="微軟正黑體" panose="020B0604030504040204" pitchFamily="34" charset="-120"/>
              <a:ea typeface="微軟正黑體" panose="020B0604030504040204" pitchFamily="34" charset="-120"/>
            </a:endParaRPr>
          </a:p>
          <a:p>
            <a:pPr algn="just"/>
            <a:r>
              <a:rPr lang="zh-TW" altLang="en-US" sz="2000" dirty="0" smtClean="0">
                <a:latin typeface="微軟正黑體" panose="020B0604030504040204" pitchFamily="34" charset="-120"/>
                <a:ea typeface="微軟正黑體" panose="020B0604030504040204" pitchFamily="34" charset="-120"/>
              </a:rPr>
              <a:t>會員</a:t>
            </a:r>
            <a:r>
              <a:rPr lang="zh-TW" altLang="en-US" sz="2000" dirty="0">
                <a:latin typeface="微軟正黑體" panose="020B0604030504040204" pitchFamily="34" charset="-120"/>
                <a:ea typeface="微軟正黑體" panose="020B0604030504040204" pitchFamily="34" charset="-120"/>
              </a:rPr>
              <a:t>數由</a:t>
            </a:r>
            <a:r>
              <a:rPr lang="en-US" altLang="zh-TW" sz="2000" dirty="0">
                <a:latin typeface="微軟正黑體" panose="020B0604030504040204" pitchFamily="34" charset="-120"/>
                <a:ea typeface="微軟正黑體" panose="020B0604030504040204" pitchFamily="34" charset="-120"/>
              </a:rPr>
              <a:t>106</a:t>
            </a:r>
            <a:r>
              <a:rPr lang="zh-TW" altLang="en-US" sz="2000" dirty="0">
                <a:latin typeface="微軟正黑體" panose="020B0604030504040204" pitchFamily="34" charset="-120"/>
                <a:ea typeface="微軟正黑體" panose="020B0604030504040204" pitchFamily="34" charset="-120"/>
              </a:rPr>
              <a:t>年</a:t>
            </a:r>
            <a:r>
              <a:rPr lang="en-US" altLang="zh-TW" sz="2000" dirty="0">
                <a:latin typeface="微軟正黑體" panose="020B0604030504040204" pitchFamily="34" charset="-120"/>
                <a:ea typeface="微軟正黑體" panose="020B0604030504040204" pitchFamily="34" charset="-120"/>
              </a:rPr>
              <a:t>1</a:t>
            </a:r>
            <a:r>
              <a:rPr lang="zh-TW" altLang="en-US" sz="2000" dirty="0">
                <a:latin typeface="微軟正黑體" panose="020B0604030504040204" pitchFamily="34" charset="-120"/>
                <a:ea typeface="微軟正黑體" panose="020B0604030504040204" pitchFamily="34" charset="-120"/>
              </a:rPr>
              <a:t>月成立之初</a:t>
            </a:r>
            <a:r>
              <a:rPr lang="zh-TW" altLang="en-US" sz="2000" dirty="0" smtClean="0">
                <a:latin typeface="微軟正黑體" panose="020B0604030504040204" pitchFamily="34" charset="-120"/>
                <a:ea typeface="微軟正黑體" panose="020B0604030504040204" pitchFamily="34" charset="-120"/>
              </a:rPr>
              <a:t>的 </a:t>
            </a:r>
            <a:r>
              <a:rPr lang="en-US" altLang="zh-TW" sz="2000" dirty="0" smtClean="0">
                <a:solidFill>
                  <a:srgbClr val="FF0000"/>
                </a:solidFill>
                <a:latin typeface="微軟正黑體" panose="020B0604030504040204" pitchFamily="34" charset="-120"/>
                <a:ea typeface="微軟正黑體" panose="020B0604030504040204" pitchFamily="34" charset="-120"/>
              </a:rPr>
              <a:t>48</a:t>
            </a:r>
            <a:r>
              <a:rPr lang="zh-TW" altLang="en-US" sz="2000" dirty="0">
                <a:solidFill>
                  <a:srgbClr val="FF0000"/>
                </a:solidFill>
                <a:latin typeface="微軟正黑體" panose="020B0604030504040204" pitchFamily="34" charset="-120"/>
                <a:ea typeface="微軟正黑體" panose="020B0604030504040204" pitchFamily="34" charset="-120"/>
              </a:rPr>
              <a:t>家</a:t>
            </a:r>
            <a:r>
              <a:rPr lang="zh-TW" altLang="en-US" sz="2000" dirty="0">
                <a:latin typeface="微軟正黑體" panose="020B0604030504040204" pitchFamily="34" charset="-120"/>
                <a:ea typeface="微軟正黑體" panose="020B0604030504040204" pitchFamily="34" charset="-120"/>
              </a:rPr>
              <a:t>，快速增加</a:t>
            </a:r>
            <a:r>
              <a:rPr lang="zh-TW" altLang="en-US" sz="2000" dirty="0" smtClean="0">
                <a:latin typeface="微軟正黑體" panose="020B0604030504040204" pitchFamily="34" charset="-120"/>
                <a:ea typeface="微軟正黑體" panose="020B0604030504040204" pitchFamily="34" charset="-120"/>
              </a:rPr>
              <a:t>至</a:t>
            </a:r>
            <a:r>
              <a:rPr lang="en-US" altLang="zh-TW" sz="2000" dirty="0" smtClean="0">
                <a:latin typeface="微軟正黑體" panose="020B0604030504040204" pitchFamily="34" charset="-120"/>
                <a:ea typeface="微軟正黑體" panose="020B0604030504040204" pitchFamily="34" charset="-120"/>
              </a:rPr>
              <a:t>106</a:t>
            </a:r>
            <a:r>
              <a:rPr lang="zh-TW" altLang="en-US" sz="2000" dirty="0" smtClean="0">
                <a:latin typeface="微軟正黑體" panose="020B0604030504040204" pitchFamily="34" charset="-120"/>
                <a:ea typeface="微軟正黑體" panose="020B0604030504040204" pitchFamily="34" charset="-120"/>
              </a:rPr>
              <a:t>年</a:t>
            </a:r>
            <a:r>
              <a:rPr lang="en-US" altLang="zh-TW" sz="2000" dirty="0" smtClean="0">
                <a:latin typeface="微軟正黑體" panose="020B0604030504040204" pitchFamily="34" charset="-120"/>
                <a:ea typeface="微軟正黑體" panose="020B0604030504040204" pitchFamily="34" charset="-120"/>
              </a:rPr>
              <a:t>12</a:t>
            </a:r>
            <a:r>
              <a:rPr lang="zh-TW" altLang="en-US" sz="2000" dirty="0" smtClean="0">
                <a:latin typeface="微軟正黑體" panose="020B0604030504040204" pitchFamily="34" charset="-120"/>
                <a:ea typeface="微軟正黑體" panose="020B0604030504040204" pitchFamily="34" charset="-120"/>
              </a:rPr>
              <a:t>月已逾</a:t>
            </a:r>
            <a:r>
              <a:rPr lang="en-US" altLang="zh-TW" sz="2000" dirty="0" smtClean="0">
                <a:solidFill>
                  <a:srgbClr val="FF0000"/>
                </a:solidFill>
                <a:latin typeface="微軟正黑體" panose="020B0604030504040204" pitchFamily="34" charset="-120"/>
                <a:ea typeface="微軟正黑體" panose="020B0604030504040204" pitchFamily="34" charset="-120"/>
              </a:rPr>
              <a:t>300</a:t>
            </a:r>
            <a:r>
              <a:rPr lang="zh-TW" altLang="en-US" sz="2000" dirty="0" smtClean="0">
                <a:solidFill>
                  <a:srgbClr val="FF0000"/>
                </a:solidFill>
                <a:latin typeface="微軟正黑體" panose="020B0604030504040204" pitchFamily="34" charset="-120"/>
                <a:ea typeface="微軟正黑體" panose="020B0604030504040204" pitchFamily="34" charset="-120"/>
              </a:rPr>
              <a:t>家</a:t>
            </a:r>
            <a:endParaRPr lang="zh-TW" altLang="en-US" sz="2000" dirty="0">
              <a:latin typeface="微軟正黑體" panose="020B0604030504040204" pitchFamily="34" charset="-120"/>
              <a:ea typeface="微軟正黑體" panose="020B0604030504040204" pitchFamily="34" charset="-120"/>
            </a:endParaRPr>
          </a:p>
          <a:p>
            <a:endParaRPr lang="zh-TW" altLang="en-US" sz="2800" dirty="0">
              <a:latin typeface="微軟正黑體" panose="020B0604030504040204" pitchFamily="34" charset="-120"/>
              <a:ea typeface="微軟正黑體" panose="020B0604030504040204" pitchFamily="34" charset="-120"/>
            </a:endParaRPr>
          </a:p>
        </p:txBody>
      </p:sp>
      <p:grpSp>
        <p:nvGrpSpPr>
          <p:cNvPr id="2" name="群組 1"/>
          <p:cNvGrpSpPr/>
          <p:nvPr/>
        </p:nvGrpSpPr>
        <p:grpSpPr>
          <a:xfrm>
            <a:off x="467544" y="2636912"/>
            <a:ext cx="8466346" cy="3994495"/>
            <a:chOff x="570150" y="2795619"/>
            <a:chExt cx="8466346" cy="3994495"/>
          </a:xfrm>
        </p:grpSpPr>
        <p:sp>
          <p:nvSpPr>
            <p:cNvPr id="8" name="矩形 7"/>
            <p:cNvSpPr/>
            <p:nvPr/>
          </p:nvSpPr>
          <p:spPr>
            <a:xfrm>
              <a:off x="4244359" y="3667484"/>
              <a:ext cx="1171214" cy="369332"/>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b="1" u="sng" dirty="0" smtClean="0">
                  <a:solidFill>
                    <a:schemeClr val="accent3">
                      <a:lumMod val="50000"/>
                    </a:schemeClr>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rPr>
                <a:t>國內大</a:t>
              </a:r>
              <a:r>
                <a:rPr lang="zh-TW" altLang="en-US" b="1" u="sng" dirty="0">
                  <a:solidFill>
                    <a:schemeClr val="accent3">
                      <a:lumMod val="50000"/>
                    </a:schemeClr>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rPr>
                <a:t>廠</a:t>
              </a:r>
              <a:endParaRPr lang="en-US" altLang="zh-TW" b="1" u="sng" dirty="0">
                <a:solidFill>
                  <a:schemeClr val="accent3">
                    <a:lumMod val="50000"/>
                  </a:schemeClr>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endParaRPr>
            </a:p>
          </p:txBody>
        </p:sp>
        <p:sp>
          <p:nvSpPr>
            <p:cNvPr id="9" name="矩形 8"/>
            <p:cNvSpPr/>
            <p:nvPr/>
          </p:nvSpPr>
          <p:spPr>
            <a:xfrm>
              <a:off x="5959416" y="3851211"/>
              <a:ext cx="1168270" cy="369332"/>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b="1" u="sng" dirty="0" smtClean="0">
                  <a:solidFill>
                    <a:schemeClr val="accent3">
                      <a:lumMod val="50000"/>
                    </a:schemeClr>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rPr>
                <a:t>新創社群</a:t>
              </a:r>
              <a:endParaRPr lang="en-US" altLang="zh-TW" b="1" u="sng" dirty="0">
                <a:solidFill>
                  <a:schemeClr val="accent3">
                    <a:lumMod val="50000"/>
                  </a:schemeClr>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endParaRPr>
            </a:p>
          </p:txBody>
        </p:sp>
        <p:sp>
          <p:nvSpPr>
            <p:cNvPr id="10" name="矩形 9"/>
            <p:cNvSpPr/>
            <p:nvPr/>
          </p:nvSpPr>
          <p:spPr>
            <a:xfrm>
              <a:off x="2619414" y="4812233"/>
              <a:ext cx="1224933" cy="369332"/>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TW" altLang="en-US" b="1" u="sng" dirty="0" smtClean="0">
                  <a:solidFill>
                    <a:schemeClr val="accent3">
                      <a:lumMod val="50000"/>
                    </a:schemeClr>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rPr>
                <a:t>聯盟</a:t>
              </a:r>
              <a:r>
                <a:rPr lang="en-US" altLang="zh-TW" b="1" u="sng" dirty="0" smtClean="0">
                  <a:solidFill>
                    <a:schemeClr val="accent3">
                      <a:lumMod val="50000"/>
                    </a:schemeClr>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rPr>
                <a:t>/</a:t>
              </a:r>
              <a:r>
                <a:rPr lang="zh-TW" altLang="en-US" b="1" u="sng" dirty="0" smtClean="0">
                  <a:solidFill>
                    <a:schemeClr val="accent3">
                      <a:lumMod val="50000"/>
                    </a:schemeClr>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rPr>
                <a:t>協會</a:t>
              </a:r>
              <a:endParaRPr lang="en-US" altLang="zh-TW" b="1" u="sng" dirty="0">
                <a:solidFill>
                  <a:schemeClr val="accent3">
                    <a:lumMod val="50000"/>
                  </a:schemeClr>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endParaRPr>
            </a:p>
          </p:txBody>
        </p:sp>
        <p:sp>
          <p:nvSpPr>
            <p:cNvPr id="11" name="矩形 10"/>
            <p:cNvSpPr/>
            <p:nvPr/>
          </p:nvSpPr>
          <p:spPr>
            <a:xfrm>
              <a:off x="5643407" y="5188392"/>
              <a:ext cx="1200829" cy="369332"/>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b="1" u="sng" dirty="0" smtClean="0">
                  <a:solidFill>
                    <a:schemeClr val="accent3">
                      <a:lumMod val="50000"/>
                    </a:schemeClr>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rPr>
                <a:t>學研單位</a:t>
              </a:r>
              <a:endParaRPr lang="en-US" altLang="zh-TW" b="1" u="sng" dirty="0">
                <a:solidFill>
                  <a:schemeClr val="accent3">
                    <a:lumMod val="50000"/>
                  </a:schemeClr>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endParaRPr>
            </a:p>
          </p:txBody>
        </p:sp>
        <p:sp>
          <p:nvSpPr>
            <p:cNvPr id="12" name="矩形 11"/>
            <p:cNvSpPr/>
            <p:nvPr/>
          </p:nvSpPr>
          <p:spPr>
            <a:xfrm>
              <a:off x="6034565" y="4587604"/>
              <a:ext cx="1427205" cy="369332"/>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b="1" u="sng" dirty="0" smtClean="0">
                  <a:solidFill>
                    <a:schemeClr val="accent3">
                      <a:lumMod val="50000"/>
                    </a:schemeClr>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rPr>
                <a:t>中小企業</a:t>
              </a:r>
              <a:endParaRPr lang="en-US" altLang="zh-TW" b="1" u="sng" dirty="0">
                <a:solidFill>
                  <a:schemeClr val="accent3">
                    <a:lumMod val="50000"/>
                  </a:schemeClr>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endParaRPr>
            </a:p>
          </p:txBody>
        </p:sp>
        <p:sp>
          <p:nvSpPr>
            <p:cNvPr id="13" name="矩形 12"/>
            <p:cNvSpPr/>
            <p:nvPr/>
          </p:nvSpPr>
          <p:spPr>
            <a:xfrm>
              <a:off x="2727677" y="4051517"/>
              <a:ext cx="1151322" cy="369332"/>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b="1" u="sng" dirty="0" smtClean="0">
                  <a:solidFill>
                    <a:schemeClr val="accent3">
                      <a:lumMod val="50000"/>
                    </a:schemeClr>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rPr>
                <a:t>國際企業</a:t>
              </a:r>
              <a:endParaRPr lang="en-US" altLang="zh-TW" b="1" u="sng" dirty="0">
                <a:solidFill>
                  <a:schemeClr val="accent3">
                    <a:lumMod val="50000"/>
                  </a:schemeClr>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endParaRPr>
            </a:p>
          </p:txBody>
        </p:sp>
        <p:pic>
          <p:nvPicPr>
            <p:cNvPr id="15" name="圖片 14"/>
            <p:cNvPicPr>
              <a:picLocks noChangeAspect="1"/>
            </p:cNvPicPr>
            <p:nvPr/>
          </p:nvPicPr>
          <p:blipFill rotWithShape="1">
            <a:blip r:embed="rId3" cstate="print">
              <a:extLst>
                <a:ext uri="{28A0092B-C50C-407E-A947-70E740481C1C}">
                  <a14:useLocalDpi xmlns:a14="http://schemas.microsoft.com/office/drawing/2010/main" val="0"/>
                </a:ext>
              </a:extLst>
            </a:blip>
            <a:srcRect l="-1572" t="22681" r="1572" b="29844"/>
            <a:stretch/>
          </p:blipFill>
          <p:spPr>
            <a:xfrm>
              <a:off x="5740971" y="3232406"/>
              <a:ext cx="883511" cy="455486"/>
            </a:xfrm>
            <a:prstGeom prst="rect">
              <a:avLst/>
            </a:prstGeom>
          </p:spPr>
        </p:pic>
        <p:pic>
          <p:nvPicPr>
            <p:cNvPr id="16" name="圖片 15"/>
            <p:cNvPicPr>
              <a:picLocks noChangeAspect="1"/>
            </p:cNvPicPr>
            <p:nvPr/>
          </p:nvPicPr>
          <p:blipFill rotWithShape="1">
            <a:blip r:embed="rId4" cstate="print">
              <a:extLst>
                <a:ext uri="{28A0092B-C50C-407E-A947-70E740481C1C}">
                  <a14:useLocalDpi xmlns:a14="http://schemas.microsoft.com/office/drawing/2010/main" val="0"/>
                </a:ext>
              </a:extLst>
            </a:blip>
            <a:srcRect l="11704" t="18602" r="10598" b="21019"/>
            <a:stretch/>
          </p:blipFill>
          <p:spPr>
            <a:xfrm>
              <a:off x="3485786" y="2795619"/>
              <a:ext cx="818395" cy="422868"/>
            </a:xfrm>
            <a:prstGeom prst="rect">
              <a:avLst/>
            </a:prstGeom>
          </p:spPr>
        </p:pic>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29966" y="3232406"/>
              <a:ext cx="698090" cy="336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83263" y="2882918"/>
              <a:ext cx="595748" cy="274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9912" y="3276959"/>
              <a:ext cx="868454" cy="36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圖片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0150" y="3162924"/>
              <a:ext cx="1103622" cy="480657"/>
            </a:xfrm>
            <a:prstGeom prst="rect">
              <a:avLst/>
            </a:prstGeom>
          </p:spPr>
        </p:pic>
        <p:pic>
          <p:nvPicPr>
            <p:cNvPr id="23" name="Picture 2" descr="「IBM」的圖片搜尋結果">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42374" y="3663374"/>
              <a:ext cx="522883" cy="347163"/>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p:cNvSpPr/>
            <p:nvPr/>
          </p:nvSpPr>
          <p:spPr>
            <a:xfrm>
              <a:off x="945210" y="4591079"/>
              <a:ext cx="2335909" cy="2199035"/>
            </a:xfrm>
            <a:prstGeom prst="rect">
              <a:avLst/>
            </a:prstGeom>
            <a:noFill/>
            <a:ln w="25400" cap="flat" cmpd="sng" algn="ctr">
              <a:noFill/>
              <a:prstDash val="solid"/>
            </a:ln>
            <a:effectLst/>
          </p:spPr>
          <p:txBody>
            <a:bodyPr rtlCol="0" anchor="ct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defRPr/>
              </a:pPr>
              <a:r>
                <a:rPr lang="zh-TW" altLang="en-US" sz="1200" b="1" kern="0" dirty="0">
                  <a:solidFill>
                    <a:schemeClr val="tx1">
                      <a:lumMod val="65000"/>
                      <a:lumOff val="35000"/>
                    </a:schemeClr>
                  </a:solidFill>
                  <a:latin typeface="微軟正黑體" panose="020B0604030504040204" pitchFamily="34" charset="-120"/>
                  <a:ea typeface="微軟正黑體" panose="020B0604030504040204" pitchFamily="34" charset="-120"/>
                </a:rPr>
                <a:t>亞洲物聯網</a:t>
              </a:r>
              <a:r>
                <a:rPr lang="zh-TW" altLang="en-US" sz="1200" b="1" kern="0" dirty="0" smtClean="0">
                  <a:solidFill>
                    <a:schemeClr val="tx1">
                      <a:lumMod val="65000"/>
                      <a:lumOff val="35000"/>
                    </a:schemeClr>
                  </a:solidFill>
                  <a:latin typeface="微軟正黑體" panose="020B0604030504040204" pitchFamily="34" charset="-120"/>
                  <a:ea typeface="微軟正黑體" panose="020B0604030504040204" pitchFamily="34" charset="-120"/>
                </a:rPr>
                <a:t>聯盟</a:t>
              </a:r>
              <a:endParaRPr lang="en-US" altLang="zh-TW" sz="1200" b="1" kern="0"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a:defRPr/>
              </a:pPr>
              <a:r>
                <a:rPr lang="zh-TW" altLang="en-US" sz="1200" b="1" dirty="0">
                  <a:solidFill>
                    <a:schemeClr val="tx1">
                      <a:lumMod val="65000"/>
                      <a:lumOff val="35000"/>
                    </a:schemeClr>
                  </a:solidFill>
                  <a:latin typeface="微軟正黑體" panose="020B0604030504040204" pitchFamily="34" charset="-120"/>
                  <a:ea typeface="微軟正黑體" panose="020B0604030504040204" pitchFamily="34" charset="-120"/>
                </a:rPr>
                <a:t>台灣資訊軟體協會</a:t>
              </a:r>
            </a:p>
            <a:p>
              <a:pPr algn="just">
                <a:defRPr/>
              </a:pPr>
              <a:r>
                <a:rPr lang="zh-TW" altLang="en-US" sz="1200" b="1" kern="0" dirty="0" smtClean="0">
                  <a:solidFill>
                    <a:schemeClr val="tx1">
                      <a:lumMod val="65000"/>
                      <a:lumOff val="35000"/>
                    </a:schemeClr>
                  </a:solidFill>
                  <a:latin typeface="微軟正黑體" panose="020B0604030504040204" pitchFamily="34" charset="-120"/>
                  <a:ea typeface="微軟正黑體" panose="020B0604030504040204" pitchFamily="34" charset="-120"/>
                </a:rPr>
                <a:t>台灣物聯網協會</a:t>
              </a:r>
              <a:endParaRPr lang="en-US" altLang="zh-TW" sz="1200" b="1" kern="0"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a:defRPr/>
              </a:pPr>
              <a:r>
                <a:rPr lang="zh-TW" altLang="en-US" sz="1200" b="1" dirty="0">
                  <a:solidFill>
                    <a:schemeClr val="tx1">
                      <a:lumMod val="65000"/>
                      <a:lumOff val="35000"/>
                    </a:schemeClr>
                  </a:solidFill>
                  <a:latin typeface="微軟正黑體" panose="020B0604030504040204" pitchFamily="34" charset="-120"/>
                  <a:ea typeface="微軟正黑體" panose="020B0604030504040204" pitchFamily="34" charset="-120"/>
                </a:rPr>
                <a:t>台灣雲端物聯網產業協會</a:t>
              </a:r>
            </a:p>
            <a:p>
              <a:pPr algn="just">
                <a:defRPr/>
              </a:pPr>
              <a:r>
                <a:rPr lang="zh-TW" altLang="en-US" sz="1200" b="1" dirty="0">
                  <a:solidFill>
                    <a:schemeClr val="tx1">
                      <a:lumMod val="65000"/>
                      <a:lumOff val="35000"/>
                    </a:schemeClr>
                  </a:solidFill>
                  <a:latin typeface="微軟正黑體" panose="020B0604030504040204" pitchFamily="34" charset="-120"/>
                  <a:ea typeface="微軟正黑體" panose="020B0604030504040204" pitchFamily="34" charset="-120"/>
                </a:rPr>
                <a:t>台灣物聯網產業技術協會</a:t>
              </a:r>
            </a:p>
            <a:p>
              <a:pPr algn="just">
                <a:defRPr/>
              </a:pPr>
              <a:r>
                <a:rPr lang="zh-TW" altLang="en-US" sz="1200" b="1" dirty="0" smtClean="0">
                  <a:solidFill>
                    <a:schemeClr val="tx1">
                      <a:lumMod val="65000"/>
                      <a:lumOff val="35000"/>
                    </a:schemeClr>
                  </a:solidFill>
                  <a:latin typeface="微軟正黑體" panose="020B0604030504040204" pitchFamily="34" charset="-120"/>
                  <a:ea typeface="微軟正黑體" panose="020B0604030504040204" pitchFamily="34" charset="-120"/>
                </a:rPr>
                <a:t>台灣智慧城市產業聯盟</a:t>
              </a:r>
              <a:endParaRPr lang="en-US" altLang="zh-TW" sz="12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a:defRPr/>
              </a:pPr>
              <a:r>
                <a:rPr lang="zh-TW" altLang="en-US" sz="1200" b="1" dirty="0">
                  <a:solidFill>
                    <a:schemeClr val="tx1">
                      <a:lumMod val="65000"/>
                      <a:lumOff val="35000"/>
                    </a:schemeClr>
                  </a:solidFill>
                  <a:latin typeface="微軟正黑體" panose="020B0604030504040204" pitchFamily="34" charset="-120"/>
                  <a:ea typeface="微軟正黑體" panose="020B0604030504040204" pitchFamily="34" charset="-120"/>
                </a:rPr>
                <a:t>台灣區電機電子工業同業公會</a:t>
              </a:r>
              <a:endParaRPr lang="en-US" altLang="zh-TW" sz="12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a:defRPr/>
              </a:pPr>
              <a:r>
                <a:rPr lang="zh-TW" altLang="en-US" sz="1200" b="1" dirty="0">
                  <a:solidFill>
                    <a:schemeClr val="tx1">
                      <a:lumMod val="65000"/>
                      <a:lumOff val="35000"/>
                    </a:schemeClr>
                  </a:solidFill>
                  <a:latin typeface="微軟正黑體" panose="020B0604030504040204" pitchFamily="34" charset="-120"/>
                  <a:ea typeface="微軟正黑體" panose="020B0604030504040204" pitchFamily="34" charset="-120"/>
                </a:rPr>
                <a:t>台灣電信產業發展協會</a:t>
              </a:r>
              <a:endParaRPr lang="en-US" altLang="zh-TW" sz="12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a:defRPr/>
              </a:pPr>
              <a:r>
                <a:rPr lang="zh-TW" altLang="en-US" sz="1200" b="1" dirty="0" smtClean="0">
                  <a:solidFill>
                    <a:schemeClr val="tx1">
                      <a:lumMod val="65000"/>
                      <a:lumOff val="35000"/>
                    </a:schemeClr>
                  </a:solidFill>
                  <a:latin typeface="微軟正黑體" panose="020B0604030504040204" pitchFamily="34" charset="-120"/>
                  <a:ea typeface="微軟正黑體" panose="020B0604030504040204" pitchFamily="34" charset="-120"/>
                </a:rPr>
                <a:t>物</a:t>
              </a:r>
              <a:r>
                <a:rPr lang="zh-TW" altLang="en-US" sz="1200" b="1" dirty="0">
                  <a:solidFill>
                    <a:schemeClr val="tx1">
                      <a:lumMod val="65000"/>
                      <a:lumOff val="35000"/>
                    </a:schemeClr>
                  </a:solidFill>
                  <a:latin typeface="微軟正黑體" panose="020B0604030504040204" pitchFamily="34" charset="-120"/>
                  <a:ea typeface="微軟正黑體" panose="020B0604030504040204" pitchFamily="34" charset="-120"/>
                </a:rPr>
                <a:t>聯網智慧感測產業聯盟</a:t>
              </a:r>
            </a:p>
            <a:p>
              <a:pPr algn="just">
                <a:defRPr/>
              </a:pPr>
              <a:r>
                <a:rPr lang="zh-TW" altLang="en-US" sz="1200" b="1" dirty="0" smtClean="0">
                  <a:solidFill>
                    <a:schemeClr val="tx1">
                      <a:lumMod val="65000"/>
                      <a:lumOff val="35000"/>
                    </a:schemeClr>
                  </a:solidFill>
                  <a:latin typeface="微軟正黑體" panose="020B0604030504040204" pitchFamily="34" charset="-120"/>
                  <a:ea typeface="微軟正黑體" panose="020B0604030504040204" pitchFamily="34" charset="-120"/>
                </a:rPr>
                <a:t>亞太</a:t>
              </a:r>
              <a:r>
                <a:rPr lang="zh-TW" altLang="en-US" sz="1200" b="1" dirty="0">
                  <a:solidFill>
                    <a:schemeClr val="tx1">
                      <a:lumMod val="65000"/>
                      <a:lumOff val="35000"/>
                    </a:schemeClr>
                  </a:solidFill>
                  <a:latin typeface="微軟正黑體" panose="020B0604030504040204" pitchFamily="34" charset="-120"/>
                  <a:ea typeface="微軟正黑體" panose="020B0604030504040204" pitchFamily="34" charset="-120"/>
                </a:rPr>
                <a:t>電信物聯網</a:t>
              </a:r>
              <a:r>
                <a:rPr lang="zh-TW" altLang="en-US" sz="1200" b="1" dirty="0" smtClean="0">
                  <a:solidFill>
                    <a:schemeClr val="tx1">
                      <a:lumMod val="65000"/>
                      <a:lumOff val="35000"/>
                    </a:schemeClr>
                  </a:solidFill>
                  <a:latin typeface="微軟正黑體" panose="020B0604030504040204" pitchFamily="34" charset="-120"/>
                  <a:ea typeface="微軟正黑體" panose="020B0604030504040204" pitchFamily="34" charset="-120"/>
                </a:rPr>
                <a:t>聯盟</a:t>
              </a:r>
              <a:endParaRPr lang="zh-TW" altLang="en-US" sz="1200" b="1" kern="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25" name="矩形 24"/>
            <p:cNvSpPr/>
            <p:nvPr/>
          </p:nvSpPr>
          <p:spPr>
            <a:xfrm>
              <a:off x="6936727" y="5002280"/>
              <a:ext cx="2099769" cy="802984"/>
            </a:xfrm>
            <a:prstGeom prst="rect">
              <a:avLst/>
            </a:prstGeom>
            <a:noFill/>
            <a:ln w="25400" cap="flat" cmpd="sng" algn="ctr">
              <a:noFill/>
              <a:prstDash val="solid"/>
            </a:ln>
            <a:effectLst/>
          </p:spPr>
          <p:txBody>
            <a:bodyPr rtlCol="0" anchor="ct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defRPr/>
              </a:pPr>
              <a:r>
                <a:rPr lang="zh-TW" altLang="en-US" sz="12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中山大學、</a:t>
              </a:r>
              <a:r>
                <a:rPr lang="zh-TW" altLang="en-US" sz="1200" b="1" kern="0" dirty="0" smtClean="0">
                  <a:solidFill>
                    <a:schemeClr val="tx1">
                      <a:lumMod val="65000"/>
                      <a:lumOff val="35000"/>
                    </a:schemeClr>
                  </a:solidFill>
                  <a:latin typeface="微軟正黑體" panose="020B0604030504040204" pitchFamily="34" charset="-120"/>
                  <a:ea typeface="微軟正黑體" panose="020B0604030504040204" pitchFamily="34" charset="-120"/>
                </a:rPr>
                <a:t>交通大學、</a:t>
              </a:r>
              <a:r>
                <a:rPr lang="zh-TW" altLang="en-US" sz="1200" b="1" dirty="0" smtClean="0">
                  <a:solidFill>
                    <a:schemeClr val="tx1">
                      <a:lumMod val="65000"/>
                      <a:lumOff val="35000"/>
                    </a:schemeClr>
                  </a:solidFill>
                  <a:latin typeface="微軟正黑體" panose="020B0604030504040204" pitchFamily="34" charset="-120"/>
                  <a:ea typeface="微軟正黑體" panose="020B0604030504040204" pitchFamily="34" charset="-120"/>
                </a:rPr>
                <a:t>台北科大、高雄</a:t>
              </a:r>
              <a:r>
                <a:rPr lang="zh-TW" altLang="en-US" sz="1200" b="1" dirty="0">
                  <a:solidFill>
                    <a:schemeClr val="tx1">
                      <a:lumMod val="65000"/>
                      <a:lumOff val="35000"/>
                    </a:schemeClr>
                  </a:solidFill>
                  <a:latin typeface="微軟正黑體" panose="020B0604030504040204" pitchFamily="34" charset="-120"/>
                  <a:ea typeface="微軟正黑體" panose="020B0604030504040204" pitchFamily="34" charset="-120"/>
                </a:rPr>
                <a:t>第一科</a:t>
              </a:r>
              <a:r>
                <a:rPr lang="zh-TW" altLang="en-US" sz="1200" b="1" dirty="0" smtClean="0">
                  <a:solidFill>
                    <a:schemeClr val="tx1">
                      <a:lumMod val="65000"/>
                      <a:lumOff val="35000"/>
                    </a:schemeClr>
                  </a:solidFill>
                  <a:latin typeface="微軟正黑體" panose="020B0604030504040204" pitchFamily="34" charset="-120"/>
                  <a:ea typeface="微軟正黑體" panose="020B0604030504040204" pitchFamily="34" charset="-120"/>
                </a:rPr>
                <a:t>大、南</a:t>
              </a:r>
              <a:r>
                <a:rPr lang="zh-TW" altLang="en-US" sz="1200" b="1" dirty="0">
                  <a:solidFill>
                    <a:schemeClr val="tx1">
                      <a:lumMod val="65000"/>
                      <a:lumOff val="35000"/>
                    </a:schemeClr>
                  </a:solidFill>
                  <a:latin typeface="微軟正黑體" panose="020B0604030504040204" pitchFamily="34" charset="-120"/>
                  <a:ea typeface="微軟正黑體" panose="020B0604030504040204" pitchFamily="34" charset="-120"/>
                </a:rPr>
                <a:t>臺</a:t>
              </a:r>
              <a:r>
                <a:rPr lang="zh-TW" altLang="en-US" sz="1200" b="1" dirty="0" smtClean="0">
                  <a:solidFill>
                    <a:schemeClr val="tx1">
                      <a:lumMod val="65000"/>
                      <a:lumOff val="35000"/>
                    </a:schemeClr>
                  </a:solidFill>
                  <a:latin typeface="微軟正黑體" panose="020B0604030504040204" pitchFamily="34" charset="-120"/>
                  <a:ea typeface="微軟正黑體" panose="020B0604030504040204" pitchFamily="34" charset="-120"/>
                </a:rPr>
                <a:t>科大</a:t>
              </a:r>
              <a:endParaRPr lang="zh-TW" altLang="en-US" sz="1200" b="1" kern="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26" name="矩形 25"/>
            <p:cNvSpPr/>
            <p:nvPr/>
          </p:nvSpPr>
          <p:spPr>
            <a:xfrm>
              <a:off x="7220747" y="4521490"/>
              <a:ext cx="1815749" cy="538165"/>
            </a:xfrm>
            <a:prstGeom prst="rect">
              <a:avLst/>
            </a:prstGeom>
            <a:noFill/>
            <a:ln w="25400" cap="flat" cmpd="sng" algn="ctr">
              <a:noFill/>
              <a:prstDash val="solid"/>
            </a:ln>
            <a:effectLst/>
          </p:spPr>
          <p:txBody>
            <a:bodyPr rtlCol="0" anchor="ct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defRPr/>
              </a:pPr>
              <a:r>
                <a:rPr lang="zh-TW" altLang="en-US" sz="1200" b="1" dirty="0" smtClean="0">
                  <a:solidFill>
                    <a:schemeClr val="tx1">
                      <a:lumMod val="65000"/>
                      <a:lumOff val="35000"/>
                    </a:schemeClr>
                  </a:solidFill>
                  <a:latin typeface="微軟正黑體" panose="020B0604030504040204" pitchFamily="34" charset="-120"/>
                  <a:ea typeface="微軟正黑體" panose="020B0604030504040204" pitchFamily="34" charset="-120"/>
                </a:rPr>
                <a:t>盾心科技、勝義科技</a:t>
              </a:r>
              <a:endParaRPr lang="en-US" altLang="zh-TW" sz="1200" b="1" kern="0"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a:defRPr/>
              </a:pPr>
              <a:r>
                <a:rPr lang="zh-TW" altLang="en-US" sz="1200" b="1" dirty="0">
                  <a:solidFill>
                    <a:schemeClr val="tx1">
                      <a:lumMod val="65000"/>
                      <a:lumOff val="35000"/>
                    </a:schemeClr>
                  </a:solidFill>
                  <a:latin typeface="微軟正黑體" panose="020B0604030504040204" pitchFamily="34" charset="-120"/>
                  <a:ea typeface="微軟正黑體" panose="020B0604030504040204" pitchFamily="34" charset="-120"/>
                </a:rPr>
                <a:t>數位</a:t>
              </a:r>
              <a:r>
                <a:rPr lang="zh-TW" altLang="en-US" sz="1200" b="1" dirty="0" smtClean="0">
                  <a:solidFill>
                    <a:schemeClr val="tx1">
                      <a:lumMod val="65000"/>
                      <a:lumOff val="35000"/>
                    </a:schemeClr>
                  </a:solidFill>
                  <a:latin typeface="微軟正黑體" panose="020B0604030504040204" pitchFamily="34" charset="-120"/>
                  <a:ea typeface="微軟正黑體" panose="020B0604030504040204" pitchFamily="34" charset="-120"/>
                </a:rPr>
                <a:t>宅妝、直流電通</a:t>
              </a:r>
              <a:endParaRPr lang="zh-TW" altLang="en-US" sz="1200" b="1" kern="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27" name="矩形 26"/>
            <p:cNvSpPr/>
            <p:nvPr/>
          </p:nvSpPr>
          <p:spPr>
            <a:xfrm>
              <a:off x="7154843" y="3687892"/>
              <a:ext cx="1663536" cy="771193"/>
            </a:xfrm>
            <a:prstGeom prst="rect">
              <a:avLst/>
            </a:prstGeom>
            <a:noFill/>
            <a:ln w="25400" cap="flat" cmpd="sng" algn="ctr">
              <a:noFill/>
              <a:prstDash val="solid"/>
            </a:ln>
            <a:effectLst/>
          </p:spPr>
          <p:txBody>
            <a:bodyPr rtlCol="0" anchor="ct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defRPr/>
              </a:pPr>
              <a:r>
                <a:rPr lang="zh-TW" altLang="en-US" sz="1200" b="1" dirty="0" smtClean="0">
                  <a:solidFill>
                    <a:schemeClr val="tx1">
                      <a:lumMod val="65000"/>
                      <a:lumOff val="35000"/>
                    </a:schemeClr>
                  </a:solidFill>
                  <a:latin typeface="微軟正黑體" panose="020B0604030504040204" pitchFamily="34" charset="-120"/>
                  <a:ea typeface="微軟正黑體" panose="020B0604030504040204" pitchFamily="34" charset="-120"/>
                </a:rPr>
                <a:t>台灣矽谷創業家協會</a:t>
              </a:r>
              <a:endParaRPr lang="en-US" altLang="zh-TW" sz="12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a:defRPr/>
              </a:pPr>
              <a:r>
                <a:rPr lang="zh-TW" altLang="en-US" sz="1200" b="1" kern="0" dirty="0" smtClean="0">
                  <a:solidFill>
                    <a:schemeClr val="tx1">
                      <a:lumMod val="65000"/>
                      <a:lumOff val="35000"/>
                    </a:schemeClr>
                  </a:solidFill>
                  <a:latin typeface="微軟正黑體" panose="020B0604030504040204" pitchFamily="34" charset="-120"/>
                  <a:ea typeface="微軟正黑體" panose="020B0604030504040204" pitchFamily="34" charset="-120"/>
                </a:rPr>
                <a:t>台灣天使投資協會</a:t>
              </a:r>
              <a:endParaRPr lang="en-US" altLang="zh-TW" sz="1200" b="1" kern="0"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a:defRPr/>
              </a:pPr>
              <a:r>
                <a:rPr lang="en-US" altLang="zh-TW" sz="1200" b="1" dirty="0">
                  <a:solidFill>
                    <a:schemeClr val="tx1">
                      <a:lumMod val="65000"/>
                      <a:lumOff val="35000"/>
                    </a:schemeClr>
                  </a:solidFill>
                  <a:latin typeface="微軟正黑體" panose="020B0604030504040204" pitchFamily="34" charset="-120"/>
                  <a:ea typeface="微軟正黑體" panose="020B0604030504040204" pitchFamily="34" charset="-120"/>
                </a:rPr>
                <a:t>TXA</a:t>
              </a:r>
              <a:r>
                <a:rPr lang="zh-TW" altLang="en-US" sz="1200" b="1" dirty="0">
                  <a:solidFill>
                    <a:schemeClr val="tx1">
                      <a:lumMod val="65000"/>
                      <a:lumOff val="35000"/>
                    </a:schemeClr>
                  </a:solidFill>
                  <a:latin typeface="微軟正黑體" panose="020B0604030504040204" pitchFamily="34" charset="-120"/>
                  <a:ea typeface="微軟正黑體" panose="020B0604030504040204" pitchFamily="34" charset="-120"/>
                </a:rPr>
                <a:t>創新加速器</a:t>
              </a:r>
              <a:endParaRPr lang="zh-TW" altLang="en-US" sz="1200" b="1" kern="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pic>
          <p:nvPicPr>
            <p:cNvPr id="29" name="圖片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5210" y="3717032"/>
              <a:ext cx="755360" cy="215817"/>
            </a:xfrm>
            <a:prstGeom prst="rect">
              <a:avLst/>
            </a:prstGeom>
          </p:spPr>
        </p:pic>
        <p:pic>
          <p:nvPicPr>
            <p:cNvPr id="30" name="圖片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00570" y="3286378"/>
              <a:ext cx="990355" cy="307010"/>
            </a:xfrm>
            <a:prstGeom prst="rect">
              <a:avLst/>
            </a:prstGeom>
          </p:spPr>
        </p:pic>
        <p:sp>
          <p:nvSpPr>
            <p:cNvPr id="38" name="矩形 37"/>
            <p:cNvSpPr/>
            <p:nvPr/>
          </p:nvSpPr>
          <p:spPr>
            <a:xfrm>
              <a:off x="3281119" y="5690596"/>
              <a:ext cx="3262432" cy="830997"/>
            </a:xfrm>
            <a:prstGeom prst="rect">
              <a:avLst/>
            </a:prstGeom>
            <a:noFill/>
          </p:spPr>
          <p:txBody>
            <a:bodyPr wrap="none" lIns="91440" tIns="45720" rIns="91440" bIns="45720">
              <a:spAutoFit/>
            </a:bodyPr>
            <a:lstStyle/>
            <a:p>
              <a:pPr algn="ctr"/>
              <a:r>
                <a:rPr lang="zh-TW" alt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軟硬整合推動跨域合作</a:t>
              </a:r>
              <a:endParaRPr lang="en-US" altLang="zh-TW"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zh-TW" alt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凝聚共識形塑產業標準</a:t>
              </a:r>
              <a:endParaRPr lang="zh-TW" alt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41" name="圖片 4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98475" y="4010536"/>
              <a:ext cx="623163" cy="432895"/>
            </a:xfrm>
            <a:prstGeom prst="rect">
              <a:avLst/>
            </a:prstGeom>
          </p:spPr>
        </p:pic>
        <p:pic>
          <p:nvPicPr>
            <p:cNvPr id="40" name="圖片 3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0150" y="4105776"/>
              <a:ext cx="548096" cy="148808"/>
            </a:xfrm>
            <a:prstGeom prst="rect">
              <a:avLst/>
            </a:prstGeom>
          </p:spPr>
        </p:pic>
        <p:pic>
          <p:nvPicPr>
            <p:cNvPr id="43"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14330" y="2835263"/>
              <a:ext cx="629234" cy="385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圖片 1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720703" y="4036816"/>
              <a:ext cx="2287801" cy="1524656"/>
            </a:xfrm>
            <a:prstGeom prst="ellipse">
              <a:avLst/>
            </a:prstGeom>
            <a:ln>
              <a:noFill/>
            </a:ln>
            <a:effectLst>
              <a:softEdge rad="112500"/>
            </a:effectLst>
          </p:spPr>
        </p:pic>
        <p:pic>
          <p:nvPicPr>
            <p:cNvPr id="21" name="圖片 2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049260" y="3925273"/>
              <a:ext cx="533812" cy="533812"/>
            </a:xfrm>
            <a:prstGeom prst="rect">
              <a:avLst/>
            </a:prstGeom>
          </p:spPr>
        </p:pic>
      </p:grpSp>
      <p:sp>
        <p:nvSpPr>
          <p:cNvPr id="32" name="投影片編號版面配置區 3"/>
          <p:cNvSpPr>
            <a:spLocks noGrp="1"/>
          </p:cNvSpPr>
          <p:nvPr>
            <p:ph type="sldNum" sz="quarter" idx="12"/>
          </p:nvPr>
        </p:nvSpPr>
        <p:spPr>
          <a:xfrm>
            <a:off x="8286750" y="6492875"/>
            <a:ext cx="857276" cy="365125"/>
          </a:xfrm>
        </p:spPr>
        <p:txBody>
          <a:bodyPr vert="horz" lIns="91440" tIns="45720" rIns="91440" bIns="45720" rtlCol="0" anchor="ctr"/>
          <a:lstStyle/>
          <a:p>
            <a:fld id="{6A382ACD-46F7-4FA2-9C5B-AAC07B510721}" type="slidenum">
              <a:rPr lang="zh-TW" altLang="en-US" sz="1200" b="1">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pPr/>
              <a:t>7</a:t>
            </a:fld>
            <a:endParaRPr lang="zh-TW" altLang="en-US" sz="1200" b="1"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2870742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6167" y="4970994"/>
            <a:ext cx="1642921" cy="1205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標題 3"/>
          <p:cNvSpPr>
            <a:spLocks noGrp="1"/>
          </p:cNvSpPr>
          <p:nvPr>
            <p:ph type="title"/>
          </p:nvPr>
        </p:nvSpPr>
        <p:spPr>
          <a:xfrm>
            <a:off x="448055" y="144366"/>
            <a:ext cx="8229600" cy="646331"/>
          </a:xfrm>
        </p:spPr>
        <p:txBody>
          <a:bodyPr wrap="square">
            <a:spAutoFit/>
          </a:bodyPr>
          <a:lstStyle/>
          <a:p>
            <a:pPr algn="ctr"/>
            <a:r>
              <a:rPr lang="zh-TW" altLang="en-US" sz="4000" b="1" dirty="0">
                <a:solidFill>
                  <a:schemeClr val="accent3">
                    <a:lumMod val="75000"/>
                  </a:schemeClr>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引進國際企業資源</a:t>
            </a:r>
          </a:p>
        </p:txBody>
      </p:sp>
      <p:sp>
        <p:nvSpPr>
          <p:cNvPr id="7" name="內容版面配置區 6"/>
          <p:cNvSpPr>
            <a:spLocks noGrp="1"/>
          </p:cNvSpPr>
          <p:nvPr>
            <p:ph idx="1"/>
          </p:nvPr>
        </p:nvSpPr>
        <p:spPr>
          <a:xfrm>
            <a:off x="343694" y="3847050"/>
            <a:ext cx="4258264" cy="1123944"/>
          </a:xfrm>
        </p:spPr>
        <p:txBody>
          <a:bodyPr>
            <a:normAutofit/>
          </a:bodyPr>
          <a:lstStyle/>
          <a:p>
            <a:pPr algn="just">
              <a:lnSpc>
                <a:spcPct val="110000"/>
              </a:lnSpc>
            </a:pPr>
            <a:r>
              <a:rPr lang="zh-TW" altLang="en-US" sz="1800" dirty="0" smtClean="0">
                <a:latin typeface="微軟正黑體" panose="020B0604030504040204" pitchFamily="34" charset="-120"/>
                <a:ea typeface="微軟正黑體" panose="020B0604030504040204" pitchFamily="34" charset="-120"/>
              </a:rPr>
              <a:t>引進法國物聯網新創</a:t>
            </a:r>
            <a:r>
              <a:rPr lang="zh-TW" altLang="en-US" sz="1800" b="1" dirty="0" smtClean="0">
                <a:solidFill>
                  <a:schemeClr val="accent3">
                    <a:lumMod val="75000"/>
                  </a:schemeClr>
                </a:solidFill>
                <a:latin typeface="微軟正黑體" panose="020B0604030504040204" pitchFamily="34" charset="-120"/>
                <a:ea typeface="微軟正黑體" panose="020B0604030504040204" pitchFamily="34" charset="-120"/>
              </a:rPr>
              <a:t>獨角獸公司</a:t>
            </a:r>
            <a:r>
              <a:rPr lang="en-US" altLang="zh-TW" sz="1800" b="1" dirty="0" err="1" smtClean="0">
                <a:solidFill>
                  <a:schemeClr val="accent3">
                    <a:lumMod val="75000"/>
                  </a:schemeClr>
                </a:solidFill>
                <a:latin typeface="微軟正黑體" panose="020B0604030504040204" pitchFamily="34" charset="-120"/>
                <a:ea typeface="微軟正黑體" panose="020B0604030504040204" pitchFamily="34" charset="-120"/>
              </a:rPr>
              <a:t>Sigfox</a:t>
            </a:r>
            <a:r>
              <a:rPr lang="zh-TW" altLang="en-US" sz="1800" dirty="0" smtClean="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協助產業串聯物聯網從端到雲的</a:t>
            </a:r>
            <a:r>
              <a:rPr lang="zh-TW" altLang="en-US" sz="1800" dirty="0" smtClean="0">
                <a:latin typeface="微軟正黑體" panose="020B0604030504040204" pitchFamily="34" charset="-120"/>
                <a:ea typeface="微軟正黑體" panose="020B0604030504040204" pitchFamily="34" charset="-120"/>
              </a:rPr>
              <a:t>商機</a:t>
            </a:r>
            <a:endParaRPr lang="en-US" altLang="zh-TW" sz="1800" dirty="0" smtClean="0">
              <a:latin typeface="微軟正黑體" panose="020B0604030504040204" pitchFamily="34" charset="-120"/>
              <a:ea typeface="微軟正黑體" panose="020B0604030504040204" pitchFamily="34" charset="-120"/>
            </a:endParaRPr>
          </a:p>
        </p:txBody>
      </p:sp>
      <p:sp>
        <p:nvSpPr>
          <p:cNvPr id="24" name="投影片編號版面配置區 3"/>
          <p:cNvSpPr>
            <a:spLocks noGrp="1"/>
          </p:cNvSpPr>
          <p:nvPr>
            <p:ph type="sldNum" sz="quarter" idx="12"/>
          </p:nvPr>
        </p:nvSpPr>
        <p:spPr>
          <a:xfrm>
            <a:off x="7101840" y="6492875"/>
            <a:ext cx="2057400" cy="365125"/>
          </a:xfrm>
        </p:spPr>
        <p:txBody>
          <a:bodyPr vert="horz" lIns="91440" tIns="45720" rIns="91440" bIns="45720" rtlCol="0" anchor="ctr"/>
          <a:lstStyle/>
          <a:p>
            <a:fld id="{6A382ACD-46F7-4FA2-9C5B-AAC07B510721}" type="slidenum">
              <a:rPr lang="zh-TW" altLang="en-US" sz="1200" b="1">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pPr/>
              <a:t>8</a:t>
            </a:fld>
            <a:endParaRPr lang="zh-TW" altLang="en-US" sz="1200" b="1"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2" name="內容版面配置區 6"/>
          <p:cNvSpPr txBox="1">
            <a:spLocks/>
          </p:cNvSpPr>
          <p:nvPr/>
        </p:nvSpPr>
        <p:spPr>
          <a:xfrm>
            <a:off x="343694" y="962025"/>
            <a:ext cx="8516528" cy="95448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0000"/>
              </a:lnSpc>
            </a:pPr>
            <a:r>
              <a:rPr lang="zh-TW" altLang="en-US" sz="1800" b="1" dirty="0" smtClean="0">
                <a:solidFill>
                  <a:schemeClr val="accent3">
                    <a:lumMod val="75000"/>
                  </a:schemeClr>
                </a:solidFill>
                <a:latin typeface="微軟正黑體" panose="020B0604030504040204" pitchFamily="34" charset="-120"/>
                <a:ea typeface="微軟正黑體" panose="020B0604030504040204" pitchFamily="34" charset="-120"/>
              </a:rPr>
              <a:t>微軟</a:t>
            </a:r>
            <a:r>
              <a:rPr lang="zh-TW" altLang="en-US" sz="1800" dirty="0" smtClean="0">
                <a:latin typeface="微軟正黑體" panose="020B0604030504040204" pitchFamily="34" charset="-120"/>
                <a:ea typeface="微軟正黑體" panose="020B0604030504040204" pitchFamily="34" charset="-120"/>
              </a:rPr>
              <a:t>來台設立物聯網創新研發中心</a:t>
            </a:r>
            <a:r>
              <a:rPr lang="en-US" altLang="zh-TW" sz="1800" dirty="0" smtClean="0">
                <a:latin typeface="微軟正黑體" panose="020B0604030504040204" pitchFamily="34" charset="-120"/>
                <a:ea typeface="微軟正黑體" panose="020B0604030504040204" pitchFamily="34" charset="-120"/>
              </a:rPr>
              <a:t>(2016.10)</a:t>
            </a:r>
            <a:r>
              <a:rPr lang="zh-TW" altLang="en-US" sz="1800" dirty="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微軟</a:t>
            </a:r>
            <a:r>
              <a:rPr lang="zh-TW" altLang="en-US" sz="1800" dirty="0">
                <a:latin typeface="微軟正黑體" panose="020B0604030504040204" pitchFamily="34" charset="-120"/>
                <a:ea typeface="微軟正黑體" panose="020B0604030504040204" pitchFamily="34" charset="-120"/>
              </a:rPr>
              <a:t>首次</a:t>
            </a:r>
            <a:r>
              <a:rPr lang="zh-TW" altLang="en-US" sz="1800" dirty="0" smtClean="0">
                <a:latin typeface="微軟正黑體" panose="020B0604030504040204" pitchFamily="34" charset="-120"/>
                <a:ea typeface="微軟正黑體" panose="020B0604030504040204" pitchFamily="34" charset="-120"/>
              </a:rPr>
              <a:t>與</a:t>
            </a:r>
            <a:r>
              <a:rPr lang="zh-TW" altLang="en-US" sz="1800" dirty="0">
                <a:latin typeface="微軟正黑體" panose="020B0604030504040204" pitchFamily="34" charset="-120"/>
                <a:ea typeface="微軟正黑體" panose="020B0604030504040204" pitchFamily="34" charset="-120"/>
              </a:rPr>
              <a:t>國內</a:t>
            </a:r>
            <a:r>
              <a:rPr lang="zh-TW" altLang="en-US" sz="1800" dirty="0" smtClean="0">
                <a:latin typeface="微軟正黑體" panose="020B0604030504040204" pitchFamily="34" charset="-120"/>
                <a:ea typeface="微軟正黑體" panose="020B0604030504040204" pitchFamily="34" charset="-120"/>
              </a:rPr>
              <a:t>地方政府</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桃園</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針對</a:t>
            </a:r>
            <a:r>
              <a:rPr lang="zh-TW" altLang="en-US" sz="1800" dirty="0">
                <a:latin typeface="微軟正黑體" panose="020B0604030504040204" pitchFamily="34" charset="-120"/>
                <a:ea typeface="微軟正黑體" panose="020B0604030504040204" pitchFamily="34" charset="-120"/>
              </a:rPr>
              <a:t>智慧城市</a:t>
            </a:r>
            <a:r>
              <a:rPr lang="zh-TW" altLang="en-US" sz="1800" dirty="0" smtClean="0">
                <a:latin typeface="微軟正黑體" panose="020B0604030504040204" pitchFamily="34" charset="-120"/>
                <a:ea typeface="微軟正黑體" panose="020B0604030504040204" pitchFamily="34" charset="-120"/>
              </a:rPr>
              <a:t>主題簽訂</a:t>
            </a:r>
            <a:r>
              <a:rPr lang="en-US" altLang="zh-TW" sz="1800" dirty="0" smtClean="0">
                <a:latin typeface="微軟正黑體" panose="020B0604030504040204" pitchFamily="34" charset="-120"/>
                <a:ea typeface="微軟正黑體" panose="020B0604030504040204" pitchFamily="34" charset="-120"/>
              </a:rPr>
              <a:t>MOU(2017.9</a:t>
            </a:r>
            <a:r>
              <a:rPr lang="en-US" altLang="zh-TW" sz="1800" dirty="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，並進駐桃園安東</a:t>
            </a:r>
            <a:r>
              <a:rPr lang="zh-TW" altLang="en-US" sz="1800" dirty="0">
                <a:latin typeface="微軟正黑體" panose="020B0604030504040204" pitchFamily="34" charset="-120"/>
                <a:ea typeface="微軟正黑體" panose="020B0604030504040204" pitchFamily="34" charset="-120"/>
              </a:rPr>
              <a:t>青創</a:t>
            </a:r>
            <a:r>
              <a:rPr lang="zh-TW" altLang="en-US" sz="1800" dirty="0" smtClean="0">
                <a:latin typeface="微軟正黑體" panose="020B0604030504040204" pitchFamily="34" charset="-120"/>
                <a:ea typeface="微軟正黑體" panose="020B0604030504040204" pitchFamily="34" charset="-120"/>
              </a:rPr>
              <a:t>基地</a:t>
            </a:r>
            <a:r>
              <a:rPr lang="en-US" altLang="zh-TW" sz="1800" dirty="0" smtClean="0">
                <a:latin typeface="微軟正黑體" panose="020B0604030504040204" pitchFamily="34" charset="-120"/>
                <a:ea typeface="微軟正黑體" panose="020B0604030504040204" pitchFamily="34" charset="-120"/>
              </a:rPr>
              <a:t>(2017.11)</a:t>
            </a:r>
            <a:r>
              <a:rPr lang="zh-TW" altLang="en-US" sz="1800" dirty="0" smtClean="0">
                <a:latin typeface="微軟正黑體" panose="020B0604030504040204" pitchFamily="34" charset="-120"/>
                <a:ea typeface="微軟正黑體" panose="020B0604030504040204" pitchFamily="34" charset="-120"/>
              </a:rPr>
              <a:t>，加速國內</a:t>
            </a:r>
            <a:r>
              <a:rPr lang="en-US" altLang="zh-TW" sz="1800" dirty="0" smtClean="0">
                <a:latin typeface="微軟正黑體" panose="020B0604030504040204" pitchFamily="34" charset="-120"/>
                <a:ea typeface="微軟正黑體" panose="020B0604030504040204" pitchFamily="34" charset="-120"/>
              </a:rPr>
              <a:t>AR/VR</a:t>
            </a:r>
            <a:r>
              <a:rPr lang="zh-TW" altLang="en-US" sz="1800" dirty="0" smtClean="0">
                <a:latin typeface="微軟正黑體" panose="020B0604030504040204" pitchFamily="34" charset="-120"/>
                <a:ea typeface="微軟正黑體" panose="020B0604030504040204" pitchFamily="34" charset="-120"/>
              </a:rPr>
              <a:t>設備</a:t>
            </a:r>
            <a:r>
              <a:rPr lang="zh-TW" altLang="en-US" sz="1800" dirty="0">
                <a:latin typeface="微軟正黑體" panose="020B0604030504040204" pitchFamily="34" charset="-120"/>
                <a:ea typeface="微軟正黑體" panose="020B0604030504040204" pitchFamily="34" charset="-120"/>
              </a:rPr>
              <a:t>與</a:t>
            </a:r>
            <a:r>
              <a:rPr lang="zh-TW" altLang="en-US" sz="1800" dirty="0" smtClean="0">
                <a:latin typeface="微軟正黑體" panose="020B0604030504040204" pitchFamily="34" charset="-120"/>
                <a:ea typeface="微軟正黑體" panose="020B0604030504040204" pitchFamily="34" charset="-120"/>
              </a:rPr>
              <a:t>技術開發</a:t>
            </a:r>
            <a:endParaRPr lang="en-US" altLang="zh-TW" sz="1800" dirty="0" smtClean="0">
              <a:latin typeface="微軟正黑體" panose="020B0604030504040204" pitchFamily="34" charset="-120"/>
              <a:ea typeface="微軟正黑體" panose="020B0604030504040204" pitchFamily="34" charset="-120"/>
            </a:endParaRPr>
          </a:p>
        </p:txBody>
      </p:sp>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1793776"/>
            <a:ext cx="2664296" cy="1776197"/>
          </a:xfrm>
          <a:prstGeom prst="ellipse">
            <a:avLst/>
          </a:prstGeom>
          <a:ln>
            <a:noFill/>
          </a:ln>
          <a:effectLst>
            <a:softEdge rad="112500"/>
          </a:effec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5964" y="1855473"/>
            <a:ext cx="3048000" cy="17145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內容版面配置區 6"/>
          <p:cNvSpPr txBox="1">
            <a:spLocks/>
          </p:cNvSpPr>
          <p:nvPr/>
        </p:nvSpPr>
        <p:spPr>
          <a:xfrm>
            <a:off x="5026167" y="3793827"/>
            <a:ext cx="3752194" cy="8816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563" indent="-182563" algn="just"/>
            <a:r>
              <a:rPr lang="zh-TW" altLang="en-US" sz="1800" b="1" dirty="0" smtClean="0">
                <a:solidFill>
                  <a:schemeClr val="accent3">
                    <a:lumMod val="75000"/>
                  </a:schemeClr>
                </a:solidFill>
                <a:latin typeface="微軟正黑體" panose="020B0604030504040204" pitchFamily="34" charset="-120"/>
                <a:ea typeface="微軟正黑體" panose="020B0604030504040204" pitchFamily="34" charset="-120"/>
              </a:rPr>
              <a:t>與思科</a:t>
            </a:r>
            <a:r>
              <a:rPr lang="en-US" altLang="zh-TW" sz="1800" b="1" dirty="0" smtClean="0">
                <a:solidFill>
                  <a:schemeClr val="accent3">
                    <a:lumMod val="75000"/>
                  </a:schemeClr>
                </a:solidFill>
                <a:latin typeface="微軟正黑體" panose="020B0604030504040204" pitchFamily="34" charset="-120"/>
                <a:ea typeface="微軟正黑體" panose="020B0604030504040204" pitchFamily="34" charset="-120"/>
              </a:rPr>
              <a:t>(Cisco)</a:t>
            </a:r>
            <a:r>
              <a:rPr lang="zh-TW" altLang="en-US" sz="1800" b="1" dirty="0" smtClean="0">
                <a:solidFill>
                  <a:schemeClr val="accent3">
                    <a:lumMod val="75000"/>
                  </a:schemeClr>
                </a:solidFill>
                <a:latin typeface="微軟正黑體" panose="020B0604030504040204" pitchFamily="34" charset="-120"/>
                <a:ea typeface="微軟正黑體" panose="020B0604030504040204" pitchFamily="34" charset="-120"/>
              </a:rPr>
              <a:t>合作</a:t>
            </a:r>
            <a:r>
              <a:rPr lang="zh-TW" altLang="en-US" sz="1800" dirty="0" smtClean="0">
                <a:latin typeface="微軟正黑體" panose="020B0604030504040204" pitchFamily="34" charset="-120"/>
                <a:ea typeface="微軟正黑體" panose="020B0604030504040204" pitchFamily="34" charset="-120"/>
              </a:rPr>
              <a:t>，已有</a:t>
            </a:r>
            <a:r>
              <a:rPr lang="en-US" altLang="zh-TW" sz="1800" dirty="0" smtClean="0">
                <a:latin typeface="微軟正黑體" panose="020B0604030504040204" pitchFamily="34" charset="-120"/>
                <a:ea typeface="微軟正黑體" panose="020B0604030504040204" pitchFamily="34" charset="-120"/>
              </a:rPr>
              <a:t>2</a:t>
            </a:r>
            <a:r>
              <a:rPr lang="zh-TW" altLang="en-US" sz="1800" dirty="0" smtClean="0">
                <a:latin typeface="微軟正黑體" panose="020B0604030504040204" pitchFamily="34" charset="-120"/>
                <a:ea typeface="微軟正黑體" panose="020B0604030504040204" pitchFamily="34" charset="-120"/>
              </a:rPr>
              <a:t>組研發團隊來台與台積電及聯發科等合作，網通晶片訂單亦轉由聯發科取得</a:t>
            </a:r>
            <a:endParaRPr lang="en-US" altLang="zh-TW" sz="1800" dirty="0" smtClean="0">
              <a:latin typeface="微軟正黑體" panose="020B0604030504040204" pitchFamily="34" charset="-120"/>
              <a:ea typeface="微軟正黑體" panose="020B0604030504040204" pitchFamily="34" charset="-120"/>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22879"/>
          <a:stretch/>
        </p:blipFill>
        <p:spPr bwMode="auto">
          <a:xfrm>
            <a:off x="6984125" y="5573521"/>
            <a:ext cx="1743315" cy="83123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 name="十字形 4"/>
          <p:cNvSpPr/>
          <p:nvPr/>
        </p:nvSpPr>
        <p:spPr>
          <a:xfrm>
            <a:off x="6631733" y="5378734"/>
            <a:ext cx="420303" cy="397349"/>
          </a:xfrm>
          <a:prstGeom prst="plus">
            <a:avLst>
              <a:gd name="adj" fmla="val 35927"/>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TW" altLang="en-US"/>
          </a:p>
        </p:txBody>
      </p:sp>
      <p:pic>
        <p:nvPicPr>
          <p:cNvPr id="6" name="Picture 2" descr="「TSMC」的圖片搜尋結果"/>
          <p:cNvPicPr>
            <a:picLocks noChangeAspect="1" noChangeArrowheads="1"/>
          </p:cNvPicPr>
          <p:nvPr/>
        </p:nvPicPr>
        <p:blipFill rotWithShape="1">
          <a:blip r:embed="rId6">
            <a:extLst>
              <a:ext uri="{28A0092B-C50C-407E-A947-70E740481C1C}">
                <a14:useLocalDpi xmlns:a14="http://schemas.microsoft.com/office/drawing/2010/main" val="0"/>
              </a:ext>
            </a:extLst>
          </a:blip>
          <a:srcRect l="3100" t="38465" r="10221" b="5939"/>
          <a:stretch/>
        </p:blipFill>
        <p:spPr bwMode="auto">
          <a:xfrm>
            <a:off x="7317800" y="4679104"/>
            <a:ext cx="1075964" cy="990176"/>
          </a:xfrm>
          <a:prstGeom prst="rect">
            <a:avLst/>
          </a:prstGeom>
          <a:noFill/>
          <a:extLst>
            <a:ext uri="{909E8E84-426E-40DD-AFC4-6F175D3DCCD1}">
              <a14:hiddenFill xmlns:a14="http://schemas.microsoft.com/office/drawing/2010/main">
                <a:solidFill>
                  <a:srgbClr val="FFFFFF"/>
                </a:solidFill>
              </a14:hiddenFill>
            </a:ext>
          </a:extLst>
        </p:spPr>
      </p:pic>
      <p:pic>
        <p:nvPicPr>
          <p:cNvPr id="9" name="圖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84300" y="5881317"/>
            <a:ext cx="2524760" cy="589463"/>
          </a:xfrm>
          <a:prstGeom prst="rect">
            <a:avLst/>
          </a:prstGeom>
        </p:spPr>
      </p:pic>
      <p:sp>
        <p:nvSpPr>
          <p:cNvPr id="12" name="矩形 11"/>
          <p:cNvSpPr/>
          <p:nvPr/>
        </p:nvSpPr>
        <p:spPr>
          <a:xfrm>
            <a:off x="2601454" y="5110751"/>
            <a:ext cx="2310413" cy="722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dirty="0" smtClean="0">
                <a:solidFill>
                  <a:srgbClr val="FF0000"/>
                </a:solidFill>
                <a:latin typeface="微軟正黑體" panose="020B0604030504040204" pitchFamily="34" charset="-120"/>
                <a:ea typeface="微軟正黑體" panose="020B0604030504040204" pitchFamily="34" charset="-120"/>
              </a:rPr>
              <a:t>2017.10</a:t>
            </a:r>
            <a:r>
              <a:rPr lang="zh-TW" altLang="en-US" sz="1600" b="1" dirty="0" smtClean="0">
                <a:solidFill>
                  <a:srgbClr val="FF0000"/>
                </a:solidFill>
                <a:latin typeface="微軟正黑體" panose="020B0604030504040204" pitchFamily="34" charset="-120"/>
                <a:ea typeface="微軟正黑體" panose="020B0604030504040204" pitchFamily="34" charset="-120"/>
              </a:rPr>
              <a:t>開台</a:t>
            </a:r>
            <a:endParaRPr lang="en-US" altLang="zh-TW" sz="1600" b="1" dirty="0" smtClean="0">
              <a:solidFill>
                <a:srgbClr val="FF0000"/>
              </a:solidFill>
              <a:latin typeface="微軟正黑體" panose="020B0604030504040204" pitchFamily="34" charset="-120"/>
              <a:ea typeface="微軟正黑體" panose="020B0604030504040204" pitchFamily="34" charset="-120"/>
            </a:endParaRPr>
          </a:p>
          <a:p>
            <a:pPr algn="ctr"/>
            <a:r>
              <a:rPr lang="zh-TW" altLang="en-US" sz="1600" b="1" dirty="0">
                <a:solidFill>
                  <a:srgbClr val="FF0000"/>
                </a:solidFill>
                <a:latin typeface="微軟正黑體" panose="020B0604030504040204" pitchFamily="34" charset="-120"/>
                <a:ea typeface="微軟正黑體" panose="020B0604030504040204" pitchFamily="34" charset="-120"/>
              </a:rPr>
              <a:t>覆蓋率迅速</a:t>
            </a:r>
            <a:r>
              <a:rPr lang="zh-TW" altLang="en-US" sz="1600" b="1" dirty="0" smtClean="0">
                <a:solidFill>
                  <a:srgbClr val="FF0000"/>
                </a:solidFill>
                <a:latin typeface="微軟正黑體" panose="020B0604030504040204" pitchFamily="34" charset="-120"/>
                <a:ea typeface="微軟正黑體" panose="020B0604030504040204" pitchFamily="34" charset="-120"/>
              </a:rPr>
              <a:t>達到</a:t>
            </a:r>
            <a:r>
              <a:rPr lang="en-US" altLang="zh-TW" sz="1600" b="1" dirty="0" smtClean="0">
                <a:solidFill>
                  <a:srgbClr val="FF0000"/>
                </a:solidFill>
                <a:latin typeface="微軟正黑體" panose="020B0604030504040204" pitchFamily="34" charset="-120"/>
                <a:ea typeface="微軟正黑體" panose="020B0604030504040204" pitchFamily="34" charset="-120"/>
              </a:rPr>
              <a:t>85%</a:t>
            </a:r>
            <a:endParaRPr lang="zh-TW" altLang="en-US" sz="1600" b="1" dirty="0">
              <a:solidFill>
                <a:srgbClr val="FF0000"/>
              </a:solidFill>
              <a:latin typeface="微軟正黑體" panose="020B0604030504040204" pitchFamily="34" charset="-120"/>
              <a:ea typeface="微軟正黑體" panose="020B0604030504040204" pitchFamily="34" charset="-120"/>
            </a:endParaRPr>
          </a:p>
        </p:txBody>
      </p:sp>
      <p:sp>
        <p:nvSpPr>
          <p:cNvPr id="18" name="矩形 17"/>
          <p:cNvSpPr/>
          <p:nvPr/>
        </p:nvSpPr>
        <p:spPr>
          <a:xfrm>
            <a:off x="405341" y="5162625"/>
            <a:ext cx="2310413" cy="701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dirty="0" smtClean="0">
                <a:solidFill>
                  <a:srgbClr val="FF0000"/>
                </a:solidFill>
                <a:latin typeface="微軟正黑體" panose="020B0604030504040204" pitchFamily="34" charset="-120"/>
                <a:ea typeface="微軟正黑體" panose="020B0604030504040204" pitchFamily="34" charset="-120"/>
              </a:rPr>
              <a:t>2017.6</a:t>
            </a:r>
            <a:r>
              <a:rPr lang="zh-TW" altLang="en-US" sz="1600" b="1" dirty="0">
                <a:solidFill>
                  <a:srgbClr val="FF0000"/>
                </a:solidFill>
                <a:latin typeface="微軟正黑體" panose="020B0604030504040204" pitchFamily="34" charset="-120"/>
                <a:ea typeface="微軟正黑體" panose="020B0604030504040204" pitchFamily="34" charset="-120"/>
              </a:rPr>
              <a:t>取得台灣物聯</a:t>
            </a:r>
            <a:r>
              <a:rPr lang="zh-TW" altLang="en-US" sz="1600" b="1" dirty="0" smtClean="0">
                <a:solidFill>
                  <a:srgbClr val="FF0000"/>
                </a:solidFill>
                <a:latin typeface="微軟正黑體" panose="020B0604030504040204" pitchFamily="34" charset="-120"/>
                <a:ea typeface="微軟正黑體" panose="020B0604030504040204" pitchFamily="34" charset="-120"/>
              </a:rPr>
              <a:t>網網路電信執照</a:t>
            </a:r>
            <a:endParaRPr lang="en-US" altLang="zh-TW" sz="1600" b="1" dirty="0" smtClean="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1036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表格 21"/>
          <p:cNvGraphicFramePr>
            <a:graphicFrameLocks noGrp="1"/>
          </p:cNvGraphicFramePr>
          <p:nvPr>
            <p:extLst/>
          </p:nvPr>
        </p:nvGraphicFramePr>
        <p:xfrm>
          <a:off x="7051009" y="5109433"/>
          <a:ext cx="2057495" cy="1541100"/>
        </p:xfrm>
        <a:graphic>
          <a:graphicData uri="http://schemas.openxmlformats.org/drawingml/2006/table">
            <a:tbl>
              <a:tblPr firstRow="1" bandRow="1">
                <a:tableStyleId>{F5AB1C69-6EDB-4FF4-983F-18BD219EF322}</a:tableStyleId>
              </a:tblPr>
              <a:tblGrid>
                <a:gridCol w="2057495"/>
              </a:tblGrid>
              <a:tr h="382860">
                <a:tc>
                  <a:txBody>
                    <a:bodyPr/>
                    <a:lstStyle/>
                    <a:p>
                      <a:pPr algn="ctr"/>
                      <a:r>
                        <a:rPr lang="zh-TW" altLang="en-US" sz="1400" dirty="0" smtClean="0">
                          <a:latin typeface="微軟正黑體" panose="020B0604030504040204" pitchFamily="34" charset="-120"/>
                          <a:ea typeface="微軟正黑體" panose="020B0604030504040204" pitchFamily="34" charset="-120"/>
                        </a:rPr>
                        <a:t>智慧防災救護</a:t>
                      </a:r>
                      <a:endParaRPr lang="zh-TW" altLang="en-US" sz="1400" dirty="0">
                        <a:latin typeface="微軟正黑體" panose="020B0604030504040204" pitchFamily="34" charset="-120"/>
                        <a:ea typeface="微軟正黑體" panose="020B0604030504040204" pitchFamily="34" charset="-120"/>
                      </a:endParaRPr>
                    </a:p>
                  </a:txBody>
                  <a:tcPr anchor="ctr"/>
                </a:tc>
              </a:tr>
              <a:tr h="370840">
                <a:tc>
                  <a:txBody>
                    <a:bodyPr/>
                    <a:lstStyle/>
                    <a:p>
                      <a:pPr marL="177800" indent="-177800" algn="just">
                        <a:buFont typeface="Arial" panose="020B0604020202020204" pitchFamily="34" charset="0"/>
                        <a:buChar char="•"/>
                      </a:pPr>
                      <a:r>
                        <a:rPr lang="zh-TW" altLang="en-US" sz="1400" kern="1200" dirty="0" smtClean="0">
                          <a:solidFill>
                            <a:schemeClr val="dk1"/>
                          </a:solidFill>
                          <a:effectLst/>
                          <a:latin typeface="微軟正黑體" panose="020B0604030504040204" pitchFamily="34" charset="-120"/>
                          <a:ea typeface="微軟正黑體" panose="020B0604030504040204" pitchFamily="34" charset="-120"/>
                          <a:cs typeface="+mn-cs"/>
                        </a:rPr>
                        <a:t>亞洲首例心肌梗塞救護車上施藥治療</a:t>
                      </a:r>
                      <a:endParaRPr lang="en-US" altLang="zh-TW" sz="1400" kern="1200" dirty="0" smtClean="0">
                        <a:solidFill>
                          <a:schemeClr val="dk1"/>
                        </a:solidFill>
                        <a:effectLst/>
                        <a:latin typeface="微軟正黑體" panose="020B0604030504040204" pitchFamily="34" charset="-120"/>
                        <a:ea typeface="微軟正黑體" panose="020B0604030504040204" pitchFamily="34" charset="-120"/>
                        <a:cs typeface="+mn-cs"/>
                      </a:endParaRPr>
                    </a:p>
                    <a:p>
                      <a:pPr marL="177800" indent="-177800" algn="just">
                        <a:buFont typeface="Arial" panose="020B0604020202020204" pitchFamily="34" charset="0"/>
                        <a:buChar char="•"/>
                      </a:pPr>
                      <a:r>
                        <a:rPr lang="zh-TW" altLang="en-US" sz="1400" dirty="0" smtClean="0">
                          <a:latin typeface="微軟正黑體" panose="020B0604030504040204" pitchFamily="34" charset="-120"/>
                          <a:ea typeface="微軟正黑體" panose="020B0604030504040204" pitchFamily="34" charset="-120"/>
                        </a:rPr>
                        <a:t>縮短到院搶救時效為</a:t>
                      </a:r>
                      <a:r>
                        <a:rPr lang="en-US" altLang="zh-TW" sz="1400" dirty="0" smtClean="0">
                          <a:latin typeface="微軟正黑體" panose="020B0604030504040204" pitchFamily="34" charset="-120"/>
                          <a:ea typeface="微軟正黑體" panose="020B0604030504040204" pitchFamily="34" charset="-120"/>
                        </a:rPr>
                        <a:t>51</a:t>
                      </a:r>
                      <a:r>
                        <a:rPr lang="zh-TW" altLang="en-US" sz="1400" dirty="0" smtClean="0">
                          <a:latin typeface="微軟正黑體" panose="020B0604030504040204" pitchFamily="34" charset="-120"/>
                          <a:ea typeface="微軟正黑體" panose="020B0604030504040204" pitchFamily="34" charset="-120"/>
                        </a:rPr>
                        <a:t>分鐘，遠優於國際標準建議的</a:t>
                      </a:r>
                      <a:r>
                        <a:rPr lang="en-US" altLang="zh-TW" sz="1400" dirty="0" smtClean="0">
                          <a:latin typeface="微軟正黑體" panose="020B0604030504040204" pitchFamily="34" charset="-120"/>
                          <a:ea typeface="微軟正黑體" panose="020B0604030504040204" pitchFamily="34" charset="-120"/>
                        </a:rPr>
                        <a:t>90</a:t>
                      </a:r>
                      <a:r>
                        <a:rPr lang="zh-TW" altLang="en-US" sz="1400" dirty="0" smtClean="0">
                          <a:latin typeface="微軟正黑體" panose="020B0604030504040204" pitchFamily="34" charset="-120"/>
                          <a:ea typeface="微軟正黑體" panose="020B0604030504040204" pitchFamily="34" charset="-120"/>
                        </a:rPr>
                        <a:t>分鐘</a:t>
                      </a:r>
                      <a:endParaRPr lang="zh-TW" altLang="en-US" sz="1400" dirty="0">
                        <a:latin typeface="微軟正黑體" panose="020B0604030504040204" pitchFamily="34" charset="-120"/>
                        <a:ea typeface="微軟正黑體" panose="020B0604030504040204" pitchFamily="34" charset="-120"/>
                      </a:endParaRPr>
                    </a:p>
                  </a:txBody>
                  <a:tcPr/>
                </a:tc>
              </a:tr>
            </a:tbl>
          </a:graphicData>
        </a:graphic>
      </p:graphicFrame>
      <p:pic>
        <p:nvPicPr>
          <p:cNvPr id="30" name="Picture 2" descr="H:\10512-國發會\01 亞州矽谷\1061218向總統報亞洲矽谷進度\照片\高雄救護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9368" y="5126210"/>
            <a:ext cx="2338715" cy="17035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4" name="表格 23"/>
          <p:cNvGraphicFramePr>
            <a:graphicFrameLocks noGrp="1"/>
          </p:cNvGraphicFramePr>
          <p:nvPr>
            <p:extLst/>
          </p:nvPr>
        </p:nvGraphicFramePr>
        <p:xfrm>
          <a:off x="7081559" y="2074047"/>
          <a:ext cx="2038377" cy="1327740"/>
        </p:xfrm>
        <a:graphic>
          <a:graphicData uri="http://schemas.openxmlformats.org/drawingml/2006/table">
            <a:tbl>
              <a:tblPr firstRow="1" bandRow="1">
                <a:tableStyleId>{F5AB1C69-6EDB-4FF4-983F-18BD219EF322}</a:tableStyleId>
              </a:tblPr>
              <a:tblGrid>
                <a:gridCol w="2038377"/>
              </a:tblGrid>
              <a:tr h="382860">
                <a:tc>
                  <a:txBody>
                    <a:bodyPr/>
                    <a:lstStyle/>
                    <a:p>
                      <a:pPr algn="ctr"/>
                      <a:r>
                        <a:rPr lang="zh-TW" altLang="en-US" sz="1400" dirty="0" smtClean="0">
                          <a:latin typeface="微軟正黑體" panose="020B0604030504040204" pitchFamily="34" charset="-120"/>
                          <a:ea typeface="微軟正黑體" panose="020B0604030504040204" pitchFamily="34" charset="-120"/>
                        </a:rPr>
                        <a:t>智慧應變暨交控中心</a:t>
                      </a:r>
                      <a:endParaRPr lang="zh-TW" altLang="en-US" sz="1400" dirty="0">
                        <a:latin typeface="微軟正黑體" panose="020B0604030504040204" pitchFamily="34" charset="-120"/>
                        <a:ea typeface="微軟正黑體" panose="020B0604030504040204" pitchFamily="34" charset="-120"/>
                      </a:endParaRPr>
                    </a:p>
                  </a:txBody>
                  <a:tcPr/>
                </a:tc>
              </a:tr>
              <a:tr h="370840">
                <a:tc>
                  <a:txBody>
                    <a:bodyPr/>
                    <a:lstStyle/>
                    <a:p>
                      <a:pPr marL="285750" indent="-285750" algn="just">
                        <a:buFont typeface="Arial" panose="020B0604020202020204" pitchFamily="34" charset="0"/>
                        <a:buChar char="•"/>
                      </a:pPr>
                      <a:r>
                        <a:rPr lang="zh-TW" altLang="en-US" sz="1400" kern="1200" dirty="0" smtClean="0">
                          <a:solidFill>
                            <a:schemeClr val="dk1"/>
                          </a:solidFill>
                          <a:effectLst/>
                          <a:latin typeface="微軟正黑體" panose="020B0604030504040204" pitchFamily="34" charset="-120"/>
                          <a:ea typeface="微軟正黑體" panose="020B0604030504040204" pitchFamily="34" charset="-120"/>
                          <a:cs typeface="+mn-cs"/>
                        </a:rPr>
                        <a:t>整合區域路網、公車聯網等資訊</a:t>
                      </a:r>
                      <a:endParaRPr lang="en-US" altLang="zh-TW" sz="1400" kern="1200" dirty="0" smtClean="0">
                        <a:solidFill>
                          <a:schemeClr val="dk1"/>
                        </a:solidFill>
                        <a:effectLst/>
                        <a:latin typeface="微軟正黑體" panose="020B0604030504040204" pitchFamily="34" charset="-120"/>
                        <a:ea typeface="微軟正黑體" panose="020B0604030504040204" pitchFamily="34" charset="-120"/>
                        <a:cs typeface="+mn-cs"/>
                      </a:endParaRPr>
                    </a:p>
                    <a:p>
                      <a:pPr marL="285750" indent="-285750" algn="just">
                        <a:buFont typeface="Arial" panose="020B0604020202020204" pitchFamily="34" charset="0"/>
                        <a:buChar char="•"/>
                      </a:pPr>
                      <a:r>
                        <a:rPr lang="zh-TW" altLang="en-US" sz="1400" dirty="0" smtClean="0">
                          <a:latin typeface="微軟正黑體" panose="020B0604030504040204" pitchFamily="34" charset="-120"/>
                          <a:ea typeface="微軟正黑體" panose="020B0604030504040204" pitchFamily="34" charset="-120"/>
                        </a:rPr>
                        <a:t>即時數位化呈現，促進資訊流通共享</a:t>
                      </a:r>
                      <a:endParaRPr lang="zh-TW" altLang="en-US" sz="1400" dirty="0">
                        <a:latin typeface="微軟正黑體" panose="020B0604030504040204" pitchFamily="34" charset="-120"/>
                        <a:ea typeface="微軟正黑體" panose="020B0604030504040204" pitchFamily="34" charset="-120"/>
                      </a:endParaRPr>
                    </a:p>
                  </a:txBody>
                  <a:tcPr/>
                </a:tc>
              </a:tr>
            </a:tbl>
          </a:graphicData>
        </a:graphic>
      </p:graphicFrame>
      <p:graphicFrame>
        <p:nvGraphicFramePr>
          <p:cNvPr id="20" name="表格 19"/>
          <p:cNvGraphicFramePr>
            <a:graphicFrameLocks noGrp="1"/>
          </p:cNvGraphicFramePr>
          <p:nvPr>
            <p:extLst/>
          </p:nvPr>
        </p:nvGraphicFramePr>
        <p:xfrm>
          <a:off x="2436942" y="5253025"/>
          <a:ext cx="2089243" cy="1541100"/>
        </p:xfrm>
        <a:graphic>
          <a:graphicData uri="http://schemas.openxmlformats.org/drawingml/2006/table">
            <a:tbl>
              <a:tblPr firstRow="1" bandRow="1">
                <a:tableStyleId>{F5AB1C69-6EDB-4FF4-983F-18BD219EF322}</a:tableStyleId>
              </a:tblPr>
              <a:tblGrid>
                <a:gridCol w="2089243"/>
              </a:tblGrid>
              <a:tr h="382860">
                <a:tc>
                  <a:txBody>
                    <a:bodyPr/>
                    <a:lstStyle/>
                    <a:p>
                      <a:pPr algn="ctr"/>
                      <a:r>
                        <a:rPr lang="zh-TW" altLang="en-US" sz="1400" dirty="0" smtClean="0">
                          <a:latin typeface="微軟正黑體" panose="020B0604030504040204" pitchFamily="34" charset="-120"/>
                          <a:ea typeface="微軟正黑體" panose="020B0604030504040204" pitchFamily="34" charset="-120"/>
                        </a:rPr>
                        <a:t>數位安全監控</a:t>
                      </a:r>
                      <a:endParaRPr lang="zh-TW" altLang="en-US" sz="1400" dirty="0">
                        <a:latin typeface="微軟正黑體" panose="020B0604030504040204" pitchFamily="34" charset="-120"/>
                        <a:ea typeface="微軟正黑體" panose="020B0604030504040204" pitchFamily="34" charset="-120"/>
                      </a:endParaRPr>
                    </a:p>
                  </a:txBody>
                  <a:tcPr/>
                </a:tc>
              </a:tr>
              <a:tr h="370840">
                <a:tc>
                  <a:txBody>
                    <a:bodyPr/>
                    <a:lstStyle/>
                    <a:p>
                      <a:pPr marL="285750" indent="-285750" algn="just">
                        <a:buFont typeface="Arial" panose="020B0604020202020204" pitchFamily="34" charset="0"/>
                        <a:buChar char="•"/>
                      </a:pPr>
                      <a:r>
                        <a:rPr lang="zh-TW" altLang="en-US" sz="1400" kern="1200" dirty="0" smtClean="0">
                          <a:solidFill>
                            <a:schemeClr val="dk1"/>
                          </a:solidFill>
                          <a:effectLst/>
                          <a:latin typeface="微軟正黑體" panose="020B0604030504040204" pitchFamily="34" charset="-120"/>
                          <a:ea typeface="微軟正黑體" panose="020B0604030504040204" pitchFamily="34" charset="-120"/>
                          <a:cs typeface="+mn-cs"/>
                        </a:rPr>
                        <a:t>可監控全市放流水量</a:t>
                      </a:r>
                      <a:r>
                        <a:rPr lang="en-US" altLang="zh-TW" sz="1400" kern="1200" dirty="0" smtClean="0">
                          <a:solidFill>
                            <a:schemeClr val="dk1"/>
                          </a:solidFill>
                          <a:effectLst/>
                          <a:latin typeface="微軟正黑體" panose="020B0604030504040204" pitchFamily="34" charset="-120"/>
                          <a:ea typeface="微軟正黑體" panose="020B0604030504040204" pitchFamily="34" charset="-120"/>
                          <a:cs typeface="+mn-cs"/>
                        </a:rPr>
                        <a:t>79%</a:t>
                      </a:r>
                      <a:r>
                        <a:rPr lang="zh-TW" altLang="en-US" sz="1400" kern="1200" dirty="0" smtClean="0">
                          <a:solidFill>
                            <a:schemeClr val="dk1"/>
                          </a:solidFill>
                          <a:effectLst/>
                          <a:latin typeface="微軟正黑體" panose="020B0604030504040204" pitchFamily="34" charset="-120"/>
                          <a:ea typeface="微軟正黑體" panose="020B0604030504040204" pitchFamily="34" charset="-120"/>
                          <a:cs typeface="+mn-cs"/>
                        </a:rPr>
                        <a:t>，全面</a:t>
                      </a:r>
                      <a:r>
                        <a:rPr lang="en-US" altLang="zh-TW" sz="1400" kern="1200" dirty="0" smtClean="0">
                          <a:solidFill>
                            <a:schemeClr val="dk1"/>
                          </a:solidFill>
                          <a:effectLst/>
                          <a:latin typeface="微軟正黑體" panose="020B0604030504040204" pitchFamily="34" charset="-120"/>
                          <a:ea typeface="微軟正黑體" panose="020B0604030504040204" pitchFamily="34" charset="-120"/>
                          <a:cs typeface="+mn-cs"/>
                        </a:rPr>
                        <a:t>e</a:t>
                      </a:r>
                      <a:r>
                        <a:rPr lang="zh-TW" altLang="en-US" sz="1400" kern="1200" dirty="0" smtClean="0">
                          <a:solidFill>
                            <a:schemeClr val="dk1"/>
                          </a:solidFill>
                          <a:effectLst/>
                          <a:latin typeface="微軟正黑體" panose="020B0604030504040204" pitchFamily="34" charset="-120"/>
                          <a:ea typeface="微軟正黑體" panose="020B0604030504040204" pitchFamily="34" charset="-120"/>
                          <a:cs typeface="+mn-cs"/>
                        </a:rPr>
                        <a:t>化管理</a:t>
                      </a:r>
                      <a:endParaRPr lang="en-US" altLang="zh-TW" sz="1400" kern="1200" dirty="0" smtClean="0">
                        <a:solidFill>
                          <a:schemeClr val="dk1"/>
                        </a:solidFill>
                        <a:effectLst/>
                        <a:latin typeface="微軟正黑體" panose="020B0604030504040204" pitchFamily="34" charset="-120"/>
                        <a:ea typeface="微軟正黑體" panose="020B0604030504040204" pitchFamily="34" charset="-120"/>
                        <a:cs typeface="+mn-cs"/>
                      </a:endParaRPr>
                    </a:p>
                    <a:p>
                      <a:pPr marL="285750" indent="-285750" algn="just">
                        <a:buFont typeface="Arial" panose="020B0604020202020204" pitchFamily="34" charset="0"/>
                        <a:buChar char="•"/>
                      </a:pPr>
                      <a:r>
                        <a:rPr lang="zh-TW" altLang="en-US" sz="1400" kern="1200" dirty="0" smtClean="0">
                          <a:solidFill>
                            <a:schemeClr val="dk1"/>
                          </a:solidFill>
                          <a:effectLst/>
                          <a:latin typeface="微軟正黑體" panose="020B0604030504040204" pitchFamily="34" charset="-120"/>
                          <a:ea typeface="微軟正黑體" panose="020B0604030504040204" pitchFamily="34" charset="-120"/>
                          <a:cs typeface="+mn-cs"/>
                        </a:rPr>
                        <a:t>建置水位監測站</a:t>
                      </a:r>
                      <a:r>
                        <a:rPr lang="en-US" altLang="zh-TW" sz="1400" kern="1200" dirty="0" smtClean="0">
                          <a:solidFill>
                            <a:schemeClr val="dk1"/>
                          </a:solidFill>
                          <a:effectLst/>
                          <a:latin typeface="微軟正黑體" panose="020B0604030504040204" pitchFamily="34" charset="-120"/>
                          <a:ea typeface="微軟正黑體" panose="020B0604030504040204" pitchFamily="34" charset="-120"/>
                          <a:cs typeface="+mn-cs"/>
                        </a:rPr>
                        <a:t>61</a:t>
                      </a:r>
                      <a:r>
                        <a:rPr lang="zh-TW" altLang="en-US" sz="1400" kern="1200" dirty="0" smtClean="0">
                          <a:solidFill>
                            <a:schemeClr val="dk1"/>
                          </a:solidFill>
                          <a:effectLst/>
                          <a:latin typeface="微軟正黑體" panose="020B0604030504040204" pitchFamily="34" charset="-120"/>
                          <a:ea typeface="微軟正黑體" panose="020B0604030504040204" pitchFamily="34" charset="-120"/>
                          <a:cs typeface="+mn-cs"/>
                        </a:rPr>
                        <a:t>處，並推出水情防災</a:t>
                      </a:r>
                      <a:r>
                        <a:rPr lang="en-US" altLang="zh-TW" sz="1400" kern="1200" dirty="0" smtClean="0">
                          <a:solidFill>
                            <a:schemeClr val="dk1"/>
                          </a:solidFill>
                          <a:effectLst/>
                          <a:latin typeface="微軟正黑體" panose="020B0604030504040204" pitchFamily="34" charset="-120"/>
                          <a:ea typeface="微軟正黑體" panose="020B0604030504040204" pitchFamily="34" charset="-120"/>
                          <a:cs typeface="+mn-cs"/>
                        </a:rPr>
                        <a:t>app</a:t>
                      </a:r>
                      <a:r>
                        <a:rPr lang="zh-TW" altLang="en-US" sz="1400" kern="1200" dirty="0" smtClean="0">
                          <a:solidFill>
                            <a:schemeClr val="dk1"/>
                          </a:solidFill>
                          <a:effectLst/>
                          <a:latin typeface="微軟正黑體" panose="020B0604030504040204" pitchFamily="34" charset="-120"/>
                          <a:ea typeface="微軟正黑體" panose="020B0604030504040204" pitchFamily="34" charset="-120"/>
                          <a:cs typeface="+mn-cs"/>
                        </a:rPr>
                        <a:t>供查詢</a:t>
                      </a:r>
                      <a:endParaRPr lang="zh-TW" altLang="en-US" sz="1400" dirty="0">
                        <a:latin typeface="微軟正黑體" panose="020B0604030504040204" pitchFamily="34" charset="-120"/>
                        <a:ea typeface="微軟正黑體" panose="020B0604030504040204" pitchFamily="34" charset="-120"/>
                      </a:endParaRPr>
                    </a:p>
                  </a:txBody>
                  <a:tcPr/>
                </a:tc>
              </a:tr>
            </a:tbl>
          </a:graphicData>
        </a:graphic>
      </p:graphicFrame>
      <p:graphicFrame>
        <p:nvGraphicFramePr>
          <p:cNvPr id="21" name="表格 20"/>
          <p:cNvGraphicFramePr>
            <a:graphicFrameLocks noGrp="1"/>
          </p:cNvGraphicFramePr>
          <p:nvPr>
            <p:extLst/>
          </p:nvPr>
        </p:nvGraphicFramePr>
        <p:xfrm>
          <a:off x="7057499" y="3621738"/>
          <a:ext cx="2038377" cy="1327740"/>
        </p:xfrm>
        <a:graphic>
          <a:graphicData uri="http://schemas.openxmlformats.org/drawingml/2006/table">
            <a:tbl>
              <a:tblPr firstRow="1" bandRow="1">
                <a:tableStyleId>{F5AB1C69-6EDB-4FF4-983F-18BD219EF322}</a:tableStyleId>
              </a:tblPr>
              <a:tblGrid>
                <a:gridCol w="2038377"/>
              </a:tblGrid>
              <a:tr h="382860">
                <a:tc>
                  <a:txBody>
                    <a:bodyPr/>
                    <a:lstStyle/>
                    <a:p>
                      <a:pPr algn="ctr"/>
                      <a:r>
                        <a:rPr lang="zh-TW" altLang="en-US" sz="1400" dirty="0" smtClean="0">
                          <a:latin typeface="微軟正黑體" panose="020B0604030504040204" pitchFamily="34" charset="-120"/>
                          <a:ea typeface="微軟正黑體" panose="020B0604030504040204" pitchFamily="34" charset="-120"/>
                        </a:rPr>
                        <a:t>智慧路邊停車計費</a:t>
                      </a:r>
                      <a:endParaRPr lang="zh-TW" altLang="en-US" sz="1400" dirty="0">
                        <a:latin typeface="微軟正黑體" panose="020B0604030504040204" pitchFamily="34" charset="-120"/>
                        <a:ea typeface="微軟正黑體" panose="020B0604030504040204" pitchFamily="34" charset="-120"/>
                      </a:endParaRPr>
                    </a:p>
                  </a:txBody>
                  <a:tcPr anchor="ctr"/>
                </a:tc>
              </a:tr>
              <a:tr h="370840">
                <a:tc>
                  <a:txBody>
                    <a:bodyPr/>
                    <a:lstStyle/>
                    <a:p>
                      <a:pPr marL="285750" indent="-285750" algn="just">
                        <a:buFont typeface="Arial" panose="020B0604020202020204" pitchFamily="34" charset="0"/>
                        <a:buChar char="•"/>
                      </a:pPr>
                      <a:r>
                        <a:rPr lang="zh-TW" altLang="en-US" sz="1400" kern="1200" dirty="0" smtClean="0">
                          <a:solidFill>
                            <a:schemeClr val="dk1"/>
                          </a:solidFill>
                          <a:effectLst/>
                          <a:latin typeface="微軟正黑體" panose="020B0604030504040204" pitchFamily="34" charset="-120"/>
                          <a:ea typeface="微軟正黑體" panose="020B0604030504040204" pitchFamily="34" charset="-120"/>
                          <a:cs typeface="+mn-cs"/>
                        </a:rPr>
                        <a:t>車位使用率為人工收費</a:t>
                      </a:r>
                      <a:r>
                        <a:rPr lang="en-US" altLang="zh-TW" sz="1400" kern="1200" dirty="0" smtClean="0">
                          <a:solidFill>
                            <a:schemeClr val="dk1"/>
                          </a:solidFill>
                          <a:effectLst/>
                          <a:latin typeface="微軟正黑體" panose="020B0604030504040204" pitchFamily="34" charset="-120"/>
                          <a:ea typeface="微軟正黑體" panose="020B0604030504040204" pitchFamily="34" charset="-120"/>
                          <a:cs typeface="+mn-cs"/>
                        </a:rPr>
                        <a:t>2.4</a:t>
                      </a:r>
                      <a:r>
                        <a:rPr lang="zh-TW" altLang="en-US" sz="1400" kern="1200" dirty="0" smtClean="0">
                          <a:solidFill>
                            <a:schemeClr val="dk1"/>
                          </a:solidFill>
                          <a:effectLst/>
                          <a:latin typeface="微軟正黑體" panose="020B0604030504040204" pitchFamily="34" charset="-120"/>
                          <a:ea typeface="微軟正黑體" panose="020B0604030504040204" pitchFamily="34" charset="-120"/>
                          <a:cs typeface="+mn-cs"/>
                        </a:rPr>
                        <a:t>倍</a:t>
                      </a:r>
                      <a:endParaRPr lang="en-US" altLang="zh-TW" sz="1400" kern="1200" dirty="0" smtClean="0">
                        <a:solidFill>
                          <a:schemeClr val="dk1"/>
                        </a:solidFill>
                        <a:effectLst/>
                        <a:latin typeface="微軟正黑體" panose="020B0604030504040204" pitchFamily="34" charset="-120"/>
                        <a:ea typeface="微軟正黑體" panose="020B0604030504040204" pitchFamily="34" charset="-120"/>
                        <a:cs typeface="+mn-cs"/>
                      </a:endParaRPr>
                    </a:p>
                    <a:p>
                      <a:pPr marL="285750" indent="-285750" algn="just">
                        <a:buFont typeface="Arial" panose="020B0604020202020204" pitchFamily="34" charset="0"/>
                        <a:buChar char="•"/>
                      </a:pPr>
                      <a:r>
                        <a:rPr lang="zh-TW" altLang="en-US" sz="1400" kern="1200" dirty="0" smtClean="0">
                          <a:solidFill>
                            <a:schemeClr val="dk1"/>
                          </a:solidFill>
                          <a:effectLst/>
                          <a:latin typeface="微軟正黑體" panose="020B0604030504040204" pitchFamily="34" charset="-120"/>
                          <a:ea typeface="微軟正黑體" panose="020B0604030504040204" pitchFamily="34" charset="-120"/>
                          <a:cs typeface="+mn-cs"/>
                        </a:rPr>
                        <a:t>停車格周轉率為人工收費</a:t>
                      </a:r>
                      <a:r>
                        <a:rPr lang="en-US" altLang="zh-TW" sz="1400" kern="1200" dirty="0" smtClean="0">
                          <a:solidFill>
                            <a:schemeClr val="dk1"/>
                          </a:solidFill>
                          <a:effectLst/>
                          <a:latin typeface="微軟正黑體" panose="020B0604030504040204" pitchFamily="34" charset="-120"/>
                          <a:ea typeface="微軟正黑體" panose="020B0604030504040204" pitchFamily="34" charset="-120"/>
                          <a:cs typeface="+mn-cs"/>
                        </a:rPr>
                        <a:t>1.2</a:t>
                      </a:r>
                      <a:r>
                        <a:rPr lang="zh-TW" altLang="en-US" sz="1400" kern="1200" dirty="0" smtClean="0">
                          <a:solidFill>
                            <a:schemeClr val="dk1"/>
                          </a:solidFill>
                          <a:effectLst/>
                          <a:latin typeface="微軟正黑體" panose="020B0604030504040204" pitchFamily="34" charset="-120"/>
                          <a:ea typeface="微軟正黑體" panose="020B0604030504040204" pitchFamily="34" charset="-120"/>
                          <a:cs typeface="+mn-cs"/>
                        </a:rPr>
                        <a:t>倍</a:t>
                      </a:r>
                      <a:endParaRPr lang="zh-TW" altLang="en-US" sz="1400" dirty="0">
                        <a:latin typeface="微軟正黑體" panose="020B0604030504040204" pitchFamily="34" charset="-120"/>
                        <a:ea typeface="微軟正黑體" panose="020B0604030504040204" pitchFamily="34" charset="-120"/>
                      </a:endParaRPr>
                    </a:p>
                  </a:txBody>
                  <a:tcPr/>
                </a:tc>
              </a:tr>
            </a:tbl>
          </a:graphicData>
        </a:graphic>
      </p:graphicFrame>
      <p:graphicFrame>
        <p:nvGraphicFramePr>
          <p:cNvPr id="19" name="表格 18"/>
          <p:cNvGraphicFramePr>
            <a:graphicFrameLocks noGrp="1"/>
          </p:cNvGraphicFramePr>
          <p:nvPr>
            <p:extLst/>
          </p:nvPr>
        </p:nvGraphicFramePr>
        <p:xfrm>
          <a:off x="2388390" y="3682773"/>
          <a:ext cx="2171339" cy="1327740"/>
        </p:xfrm>
        <a:graphic>
          <a:graphicData uri="http://schemas.openxmlformats.org/drawingml/2006/table">
            <a:tbl>
              <a:tblPr firstRow="1" bandRow="1">
                <a:tableStyleId>{F5AB1C69-6EDB-4FF4-983F-18BD219EF322}</a:tableStyleId>
              </a:tblPr>
              <a:tblGrid>
                <a:gridCol w="2171339"/>
              </a:tblGrid>
              <a:tr h="382860">
                <a:tc>
                  <a:txBody>
                    <a:bodyPr/>
                    <a:lstStyle/>
                    <a:p>
                      <a:pPr algn="ctr"/>
                      <a:r>
                        <a:rPr lang="zh-TW" altLang="en-US" sz="1400" dirty="0" smtClean="0">
                          <a:latin typeface="微軟正黑體" panose="020B0604030504040204" pitchFamily="34" charset="-120"/>
                          <a:ea typeface="微軟正黑體" panose="020B0604030504040204" pitchFamily="34" charset="-120"/>
                        </a:rPr>
                        <a:t>數位博物館</a:t>
                      </a:r>
                      <a:endParaRPr lang="zh-TW" altLang="en-US" sz="1400" dirty="0">
                        <a:latin typeface="微軟正黑體" panose="020B0604030504040204" pitchFamily="34" charset="-120"/>
                        <a:ea typeface="微軟正黑體" panose="020B0604030504040204" pitchFamily="34" charset="-120"/>
                      </a:endParaRPr>
                    </a:p>
                  </a:txBody>
                  <a:tcPr/>
                </a:tc>
              </a:tr>
              <a:tr h="370840">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400" kern="1200" dirty="0" smtClean="0">
                          <a:solidFill>
                            <a:schemeClr val="dk1"/>
                          </a:solidFill>
                          <a:effectLst/>
                          <a:latin typeface="微軟正黑體" panose="020B0604030504040204" pitchFamily="34" charset="-120"/>
                          <a:ea typeface="微軟正黑體" panose="020B0604030504040204" pitchFamily="34" charset="-120"/>
                          <a:cs typeface="+mn-cs"/>
                        </a:rPr>
                        <a:t>行動博物館機動展出，服務偏鄉與弱勢團體</a:t>
                      </a:r>
                      <a:endParaRPr lang="zh-TW" altLang="en-US" sz="1400" dirty="0" smtClean="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r>
                        <a:rPr lang="zh-TW" altLang="en-US" sz="1400" kern="1200" dirty="0" smtClean="0">
                          <a:solidFill>
                            <a:schemeClr val="dk1"/>
                          </a:solidFill>
                          <a:effectLst/>
                          <a:latin typeface="微軟正黑體" panose="020B0604030504040204" pitchFamily="34" charset="-120"/>
                          <a:ea typeface="微軟正黑體" panose="020B0604030504040204" pitchFamily="34" charset="-120"/>
                          <a:cs typeface="+mn-cs"/>
                        </a:rPr>
                        <a:t>虛擬體驗鶯歌陶瓷博物館及十三行博物館</a:t>
                      </a:r>
                      <a:endParaRPr lang="en-US" altLang="zh-TW" sz="1400" kern="1200" dirty="0" smtClean="0">
                        <a:solidFill>
                          <a:schemeClr val="dk1"/>
                        </a:solidFill>
                        <a:effectLst/>
                        <a:latin typeface="微軟正黑體" panose="020B0604030504040204" pitchFamily="34" charset="-120"/>
                        <a:ea typeface="微軟正黑體" panose="020B0604030504040204" pitchFamily="34" charset="-120"/>
                        <a:cs typeface="+mn-cs"/>
                      </a:endParaRPr>
                    </a:p>
                  </a:txBody>
                  <a:tcPr/>
                </a:tc>
              </a:tr>
            </a:tbl>
          </a:graphicData>
        </a:graphic>
      </p:graphicFrame>
      <p:sp>
        <p:nvSpPr>
          <p:cNvPr id="2" name="標題 1"/>
          <p:cNvSpPr>
            <a:spLocks noGrp="1"/>
          </p:cNvSpPr>
          <p:nvPr>
            <p:ph type="title"/>
          </p:nvPr>
        </p:nvSpPr>
        <p:spPr>
          <a:xfrm>
            <a:off x="544928" y="119677"/>
            <a:ext cx="8229600" cy="646331"/>
          </a:xfrm>
        </p:spPr>
        <p:txBody>
          <a:bodyPr wrap="square">
            <a:spAutoFit/>
          </a:bodyPr>
          <a:lstStyle/>
          <a:p>
            <a:pPr algn="ctr"/>
            <a:r>
              <a:rPr lang="zh-TW" altLang="en-US" sz="4000" b="1" dirty="0">
                <a:solidFill>
                  <a:schemeClr val="accent3">
                    <a:lumMod val="75000"/>
                  </a:schemeClr>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擴散智慧城市成功經驗</a:t>
            </a:r>
          </a:p>
        </p:txBody>
      </p:sp>
      <p:sp>
        <p:nvSpPr>
          <p:cNvPr id="33" name="AutoShape 4" descr="「TIEC」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4" name="AutoShape 6" descr="「TIEC」的圖片搜尋結果"/>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5" name="AutoShape 8" descr="「TIEC」的圖片搜尋結果"/>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6" name="AutoShape 10" descr="「TIEC」的圖片搜尋結果"/>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1" name="矩形 30"/>
          <p:cNvSpPr/>
          <p:nvPr/>
        </p:nvSpPr>
        <p:spPr>
          <a:xfrm>
            <a:off x="251520" y="831877"/>
            <a:ext cx="8616418" cy="940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zh-TW" altLang="en-US" sz="2000" dirty="0">
                <a:solidFill>
                  <a:schemeClr val="tx1"/>
                </a:solidFill>
                <a:latin typeface="微軟正黑體" panose="020B0604030504040204" pitchFamily="34" charset="-120"/>
                <a:ea typeface="微軟正黑體" panose="020B0604030504040204" pitchFamily="34" charset="-120"/>
              </a:rPr>
              <a:t>辦理智慧城鄉建設</a:t>
            </a:r>
            <a:r>
              <a:rPr lang="zh-TW" altLang="en-US" sz="2000" dirty="0" smtClean="0">
                <a:solidFill>
                  <a:schemeClr val="tx1"/>
                </a:solidFill>
                <a:latin typeface="微軟正黑體" panose="020B0604030504040204" pitchFamily="34" charset="-120"/>
                <a:ea typeface="微軟正黑體" panose="020B0604030504040204" pitchFamily="34" charset="-120"/>
              </a:rPr>
              <a:t>研討會，由</a:t>
            </a:r>
            <a:r>
              <a:rPr lang="en-US" altLang="zh-TW" sz="2000" dirty="0" smtClean="0">
                <a:solidFill>
                  <a:schemeClr val="tx1"/>
                </a:solidFill>
                <a:latin typeface="微軟正黑體" panose="020B0604030504040204" pitchFamily="34" charset="-120"/>
                <a:ea typeface="微軟正黑體" panose="020B0604030504040204" pitchFamily="34" charset="-120"/>
              </a:rPr>
              <a:t>6</a:t>
            </a:r>
            <a:r>
              <a:rPr lang="zh-TW" altLang="en-US" sz="2000" dirty="0" smtClean="0">
                <a:solidFill>
                  <a:schemeClr val="tx1"/>
                </a:solidFill>
                <a:latin typeface="微軟正黑體" panose="020B0604030504040204" pitchFamily="34" charset="-120"/>
                <a:ea typeface="微軟正黑體" panose="020B0604030504040204" pitchFamily="34" charset="-120"/>
              </a:rPr>
              <a:t>都說明智慧城市推動經驗，擴散至</a:t>
            </a:r>
            <a:r>
              <a:rPr lang="en-US" altLang="zh-TW" sz="2000" dirty="0" smtClean="0">
                <a:solidFill>
                  <a:schemeClr val="tx1"/>
                </a:solidFill>
                <a:latin typeface="微軟正黑體" panose="020B0604030504040204" pitchFamily="34" charset="-120"/>
                <a:ea typeface="微軟正黑體" panose="020B0604030504040204" pitchFamily="34" charset="-120"/>
              </a:rPr>
              <a:t>22</a:t>
            </a:r>
            <a:r>
              <a:rPr lang="zh-TW" altLang="en-US" sz="2000" dirty="0" smtClean="0">
                <a:solidFill>
                  <a:schemeClr val="tx1"/>
                </a:solidFill>
                <a:latin typeface="微軟正黑體" panose="020B0604030504040204" pitchFamily="34" charset="-120"/>
                <a:ea typeface="微軟正黑體" panose="020B0604030504040204" pitchFamily="34" charset="-120"/>
              </a:rPr>
              <a:t>縣市，強化數位化治理能力，提供民眾有感服務，促進城鄉均衡發展</a:t>
            </a:r>
            <a:endParaRPr lang="zh-TW" altLang="en-US" sz="3200" b="1" dirty="0">
              <a:solidFill>
                <a:schemeClr val="tx1"/>
              </a:solidFill>
              <a:latin typeface="微軟正黑體" panose="020B0604030504040204" pitchFamily="34" charset="-120"/>
              <a:ea typeface="微軟正黑體" panose="020B0604030504040204" pitchFamily="34" charset="-120"/>
            </a:endParaRPr>
          </a:p>
        </p:txBody>
      </p:sp>
      <p:graphicFrame>
        <p:nvGraphicFramePr>
          <p:cNvPr id="10" name="表格 9"/>
          <p:cNvGraphicFramePr>
            <a:graphicFrameLocks noGrp="1"/>
          </p:cNvGraphicFramePr>
          <p:nvPr>
            <p:extLst/>
          </p:nvPr>
        </p:nvGraphicFramePr>
        <p:xfrm>
          <a:off x="2346283" y="2081447"/>
          <a:ext cx="2191934" cy="1541100"/>
        </p:xfrm>
        <a:graphic>
          <a:graphicData uri="http://schemas.openxmlformats.org/drawingml/2006/table">
            <a:tbl>
              <a:tblPr firstRow="1" bandRow="1">
                <a:tableStyleId>{F5AB1C69-6EDB-4FF4-983F-18BD219EF322}</a:tableStyleId>
              </a:tblPr>
              <a:tblGrid>
                <a:gridCol w="2191934"/>
              </a:tblGrid>
              <a:tr h="382860">
                <a:tc>
                  <a:txBody>
                    <a:bodyPr/>
                    <a:lstStyle/>
                    <a:p>
                      <a:pPr algn="ctr"/>
                      <a:r>
                        <a:rPr lang="zh-TW" altLang="en-US" sz="1400" dirty="0" smtClean="0">
                          <a:latin typeface="微軟正黑體" panose="020B0604030504040204" pitchFamily="34" charset="-120"/>
                          <a:ea typeface="微軟正黑體" panose="020B0604030504040204" pitchFamily="34" charset="-120"/>
                        </a:rPr>
                        <a:t>公共住宅智慧社區</a:t>
                      </a:r>
                      <a:endParaRPr lang="zh-TW" altLang="en-US" sz="1400" dirty="0">
                        <a:latin typeface="微軟正黑體" panose="020B0604030504040204" pitchFamily="34" charset="-120"/>
                        <a:ea typeface="微軟正黑體" panose="020B0604030504040204" pitchFamily="34" charset="-120"/>
                      </a:endParaRPr>
                    </a:p>
                  </a:txBody>
                  <a:tcPr/>
                </a:tc>
              </a:tr>
              <a:tr h="370840">
                <a:tc>
                  <a:txBody>
                    <a:bodyPr/>
                    <a:lstStyle/>
                    <a:p>
                      <a:pPr marL="285750" indent="-285750" algn="just">
                        <a:buFont typeface="Arial" panose="020B0604020202020204" pitchFamily="34" charset="0"/>
                        <a:buChar char="•"/>
                      </a:pPr>
                      <a:r>
                        <a:rPr lang="zh-TW" altLang="en-US" sz="1400" kern="1200" dirty="0" smtClean="0">
                          <a:solidFill>
                            <a:schemeClr val="dk1"/>
                          </a:solidFill>
                          <a:effectLst/>
                          <a:latin typeface="微軟正黑體" panose="020B0604030504040204" pitchFamily="34" charset="-120"/>
                          <a:ea typeface="微軟正黑體" panose="020B0604030504040204" pitchFamily="34" charset="-120"/>
                          <a:cs typeface="+mn-cs"/>
                        </a:rPr>
                        <a:t>結合家庭能源管理與智慧電表可省電約</a:t>
                      </a:r>
                      <a:r>
                        <a:rPr lang="en-US" altLang="zh-TW" sz="1400" kern="1200" dirty="0" smtClean="0">
                          <a:solidFill>
                            <a:schemeClr val="dk1"/>
                          </a:solidFill>
                          <a:effectLst/>
                          <a:latin typeface="微軟正黑體" panose="020B0604030504040204" pitchFamily="34" charset="-120"/>
                          <a:ea typeface="微軟正黑體" panose="020B0604030504040204" pitchFamily="34" charset="-120"/>
                          <a:cs typeface="+mn-cs"/>
                        </a:rPr>
                        <a:t>13%</a:t>
                      </a:r>
                      <a:r>
                        <a:rPr lang="zh-TW" altLang="en-US" sz="1400" kern="1200" dirty="0" smtClean="0">
                          <a:solidFill>
                            <a:schemeClr val="dk1"/>
                          </a:solidFill>
                          <a:effectLst/>
                          <a:latin typeface="微軟正黑體" panose="020B0604030504040204" pitchFamily="34" charset="-120"/>
                          <a:ea typeface="微軟正黑體" panose="020B0604030504040204" pitchFamily="34" charset="-120"/>
                          <a:cs typeface="+mn-cs"/>
                        </a:rPr>
                        <a:t>，每月每戶約節省</a:t>
                      </a:r>
                      <a:r>
                        <a:rPr lang="en-US" altLang="zh-TW" sz="1400" kern="1200" dirty="0" smtClean="0">
                          <a:solidFill>
                            <a:schemeClr val="dk1"/>
                          </a:solidFill>
                          <a:effectLst/>
                          <a:latin typeface="微軟正黑體" panose="020B0604030504040204" pitchFamily="34" charset="-120"/>
                          <a:ea typeface="微軟正黑體" panose="020B0604030504040204" pitchFamily="34" charset="-120"/>
                          <a:cs typeface="+mn-cs"/>
                        </a:rPr>
                        <a:t>100</a:t>
                      </a:r>
                      <a:r>
                        <a:rPr lang="zh-TW" altLang="en-US" sz="1400" kern="1200" dirty="0" smtClean="0">
                          <a:solidFill>
                            <a:schemeClr val="dk1"/>
                          </a:solidFill>
                          <a:effectLst/>
                          <a:latin typeface="微軟正黑體" panose="020B0604030504040204" pitchFamily="34" charset="-120"/>
                          <a:ea typeface="微軟正黑體" panose="020B0604030504040204" pitchFamily="34" charset="-120"/>
                          <a:cs typeface="+mn-cs"/>
                        </a:rPr>
                        <a:t>元電費</a:t>
                      </a:r>
                      <a:endParaRPr lang="en-US" altLang="zh-TW" sz="1400" kern="1200" dirty="0" smtClean="0">
                        <a:solidFill>
                          <a:schemeClr val="dk1"/>
                        </a:solidFill>
                        <a:effectLst/>
                        <a:latin typeface="微軟正黑體" panose="020B0604030504040204" pitchFamily="34" charset="-120"/>
                        <a:ea typeface="微軟正黑體" panose="020B0604030504040204" pitchFamily="34" charset="-120"/>
                        <a:cs typeface="+mn-cs"/>
                      </a:endParaRPr>
                    </a:p>
                    <a:p>
                      <a:pPr marL="285750" indent="-285750" algn="just">
                        <a:buFont typeface="Arial" panose="020B0604020202020204" pitchFamily="34" charset="0"/>
                        <a:buChar char="•"/>
                      </a:pPr>
                      <a:r>
                        <a:rPr lang="en-US" altLang="zh-TW" sz="1400" kern="1200" dirty="0" smtClean="0">
                          <a:solidFill>
                            <a:schemeClr val="dk1"/>
                          </a:solidFill>
                          <a:effectLst/>
                          <a:latin typeface="微軟正黑體" panose="020B0604030504040204" pitchFamily="34" charset="-120"/>
                          <a:ea typeface="微軟正黑體" panose="020B0604030504040204" pitchFamily="34" charset="-120"/>
                          <a:cs typeface="+mn-cs"/>
                        </a:rPr>
                        <a:t>106-109</a:t>
                      </a:r>
                      <a:r>
                        <a:rPr lang="zh-TW" altLang="en-US" sz="1400" kern="1200" dirty="0" smtClean="0">
                          <a:solidFill>
                            <a:schemeClr val="dk1"/>
                          </a:solidFill>
                          <a:effectLst/>
                          <a:latin typeface="微軟正黑體" panose="020B0604030504040204" pitchFamily="34" charset="-120"/>
                          <a:ea typeface="微軟正黑體" panose="020B0604030504040204" pitchFamily="34" charset="-120"/>
                          <a:cs typeface="+mn-cs"/>
                        </a:rPr>
                        <a:t>將推動</a:t>
                      </a:r>
                      <a:r>
                        <a:rPr lang="en-US" altLang="zh-TW" sz="1400" kern="1200" dirty="0" smtClean="0">
                          <a:solidFill>
                            <a:schemeClr val="dk1"/>
                          </a:solidFill>
                          <a:effectLst/>
                          <a:latin typeface="微軟正黑體" panose="020B0604030504040204" pitchFamily="34" charset="-120"/>
                          <a:ea typeface="微軟正黑體" panose="020B0604030504040204" pitchFamily="34" charset="-120"/>
                          <a:cs typeface="+mn-cs"/>
                        </a:rPr>
                        <a:t>2</a:t>
                      </a:r>
                      <a:r>
                        <a:rPr lang="zh-TW" altLang="en-US" sz="1400" kern="1200" dirty="0" smtClean="0">
                          <a:solidFill>
                            <a:schemeClr val="dk1"/>
                          </a:solidFill>
                          <a:effectLst/>
                          <a:latin typeface="微軟正黑體" panose="020B0604030504040204" pitchFamily="34" charset="-120"/>
                          <a:ea typeface="微軟正黑體" panose="020B0604030504040204" pitchFamily="34" charset="-120"/>
                          <a:cs typeface="+mn-cs"/>
                        </a:rPr>
                        <a:t>萬戶</a:t>
                      </a:r>
                      <a:endParaRPr lang="zh-TW" altLang="en-US" sz="1400" dirty="0">
                        <a:latin typeface="微軟正黑體" panose="020B0604030504040204" pitchFamily="34" charset="-120"/>
                        <a:ea typeface="微軟正黑體" panose="020B0604030504040204" pitchFamily="34" charset="-120"/>
                      </a:endParaRPr>
                    </a:p>
                  </a:txBody>
                  <a:tcPr/>
                </a:tc>
              </a:tr>
            </a:tbl>
          </a:graphicData>
        </a:graphic>
      </p:graphicFrame>
      <p:pic>
        <p:nvPicPr>
          <p:cNvPr id="1026" name="Picture 2" descr="H:\10512-國發會\01 亞州矽谷\1061218向總統報亞洲矽谷進度\照片\北市公宅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03" y="1937063"/>
            <a:ext cx="2370899" cy="193760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10512-國發會\01 亞州矽谷\1061218向總統報亞洲矽谷進度\照片\新北智慧博物館.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8681"/>
          <a:stretch/>
        </p:blipFill>
        <p:spPr bwMode="auto">
          <a:xfrm>
            <a:off x="56523" y="3638569"/>
            <a:ext cx="2370899" cy="14322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10512-國發會\03 智慧城市\1061215智慧城鄉建設研討會\海報、手冊\臺南市政府\正南五街10-0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903" t="15925" r="4105" b="4821"/>
          <a:stretch/>
        </p:blipFill>
        <p:spPr bwMode="auto">
          <a:xfrm>
            <a:off x="4752471" y="3585191"/>
            <a:ext cx="2382256" cy="149709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10512-國發會\01 亞州矽谷\1061218向總統報亞洲矽谷進度\照片\桃園水情0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220" y="5072066"/>
            <a:ext cx="2320543" cy="175770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10512-國發會\01 亞州矽谷\1061218向總統報亞洲矽谷進度\照片\台中市社福健康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52471" y="1973159"/>
            <a:ext cx="2386509" cy="1532733"/>
          </a:xfrm>
          <a:prstGeom prst="rect">
            <a:avLst/>
          </a:prstGeom>
          <a:noFill/>
          <a:extLst>
            <a:ext uri="{909E8E84-426E-40DD-AFC4-6F175D3DCCD1}">
              <a14:hiddenFill xmlns:a14="http://schemas.microsoft.com/office/drawing/2010/main">
                <a:solidFill>
                  <a:srgbClr val="FFFFFF"/>
                </a:solidFill>
              </a14:hiddenFill>
            </a:ext>
          </a:extLst>
        </p:spPr>
      </p:pic>
      <p:sp>
        <p:nvSpPr>
          <p:cNvPr id="3" name="圓角矩形 2"/>
          <p:cNvSpPr/>
          <p:nvPr/>
        </p:nvSpPr>
        <p:spPr>
          <a:xfrm>
            <a:off x="76868" y="3371084"/>
            <a:ext cx="456028" cy="21410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900" b="1" dirty="0" smtClean="0">
                <a:solidFill>
                  <a:schemeClr val="accent3">
                    <a:lumMod val="50000"/>
                  </a:schemeClr>
                </a:solidFill>
                <a:latin typeface="微軟正黑體" panose="020B0604030504040204" pitchFamily="34" charset="-120"/>
                <a:ea typeface="微軟正黑體" panose="020B0604030504040204" pitchFamily="34" charset="-120"/>
              </a:rPr>
              <a:t>臺北</a:t>
            </a:r>
            <a:endParaRPr lang="zh-TW" altLang="en-US" sz="900" b="1" dirty="0">
              <a:solidFill>
                <a:schemeClr val="accent3">
                  <a:lumMod val="50000"/>
                </a:schemeClr>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88900" y="4724039"/>
            <a:ext cx="456028" cy="21410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900" b="1" dirty="0" smtClean="0">
                <a:solidFill>
                  <a:schemeClr val="accent3">
                    <a:lumMod val="50000"/>
                  </a:schemeClr>
                </a:solidFill>
                <a:latin typeface="微軟正黑體" panose="020B0604030504040204" pitchFamily="34" charset="-120"/>
                <a:ea typeface="微軟正黑體" panose="020B0604030504040204" pitchFamily="34" charset="-120"/>
              </a:rPr>
              <a:t>新北</a:t>
            </a:r>
            <a:endParaRPr lang="zh-TW" altLang="en-US" sz="900" b="1" dirty="0">
              <a:solidFill>
                <a:schemeClr val="accent3">
                  <a:lumMod val="50000"/>
                </a:schemeClr>
              </a:solidFill>
              <a:latin typeface="微軟正黑體" panose="020B0604030504040204" pitchFamily="34" charset="-120"/>
              <a:ea typeface="微軟正黑體" panose="020B0604030504040204" pitchFamily="34" charset="-120"/>
            </a:endParaRPr>
          </a:p>
        </p:txBody>
      </p:sp>
      <p:sp>
        <p:nvSpPr>
          <p:cNvPr id="28" name="圓角矩形 27"/>
          <p:cNvSpPr/>
          <p:nvPr/>
        </p:nvSpPr>
        <p:spPr>
          <a:xfrm>
            <a:off x="88900" y="6546410"/>
            <a:ext cx="456028" cy="21410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900" b="1" dirty="0">
                <a:solidFill>
                  <a:schemeClr val="accent3">
                    <a:lumMod val="50000"/>
                  </a:schemeClr>
                </a:solidFill>
                <a:latin typeface="微軟正黑體" panose="020B0604030504040204" pitchFamily="34" charset="-120"/>
                <a:ea typeface="微軟正黑體" panose="020B0604030504040204" pitchFamily="34" charset="-120"/>
              </a:rPr>
              <a:t>桃園</a:t>
            </a:r>
          </a:p>
        </p:txBody>
      </p:sp>
      <p:sp>
        <p:nvSpPr>
          <p:cNvPr id="29" name="圓角矩形 28"/>
          <p:cNvSpPr/>
          <p:nvPr/>
        </p:nvSpPr>
        <p:spPr>
          <a:xfrm>
            <a:off x="4752471" y="3285000"/>
            <a:ext cx="456028" cy="21410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900" b="1" dirty="0">
                <a:solidFill>
                  <a:schemeClr val="accent3">
                    <a:lumMod val="50000"/>
                  </a:schemeClr>
                </a:solidFill>
                <a:latin typeface="微軟正黑體" panose="020B0604030504040204" pitchFamily="34" charset="-120"/>
                <a:ea typeface="微軟正黑體" panose="020B0604030504040204" pitchFamily="34" charset="-120"/>
              </a:rPr>
              <a:t>台中</a:t>
            </a:r>
          </a:p>
        </p:txBody>
      </p:sp>
      <p:sp>
        <p:nvSpPr>
          <p:cNvPr id="32" name="圓角矩形 31"/>
          <p:cNvSpPr/>
          <p:nvPr/>
        </p:nvSpPr>
        <p:spPr>
          <a:xfrm>
            <a:off x="4752471" y="4798855"/>
            <a:ext cx="456028" cy="21410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900" b="1" dirty="0" smtClean="0">
                <a:solidFill>
                  <a:schemeClr val="accent3">
                    <a:lumMod val="50000"/>
                  </a:schemeClr>
                </a:solidFill>
                <a:latin typeface="微軟正黑體" panose="020B0604030504040204" pitchFamily="34" charset="-120"/>
                <a:ea typeface="微軟正黑體" panose="020B0604030504040204" pitchFamily="34" charset="-120"/>
              </a:rPr>
              <a:t>台南</a:t>
            </a:r>
            <a:endParaRPr lang="zh-TW" altLang="en-US" sz="900" b="1" dirty="0">
              <a:solidFill>
                <a:schemeClr val="accent3">
                  <a:lumMod val="50000"/>
                </a:schemeClr>
              </a:solidFill>
              <a:latin typeface="微軟正黑體" panose="020B0604030504040204" pitchFamily="34" charset="-120"/>
              <a:ea typeface="微軟正黑體" panose="020B0604030504040204" pitchFamily="34" charset="-120"/>
            </a:endParaRPr>
          </a:p>
        </p:txBody>
      </p:sp>
      <p:sp>
        <p:nvSpPr>
          <p:cNvPr id="37" name="圓角矩形 36"/>
          <p:cNvSpPr/>
          <p:nvPr/>
        </p:nvSpPr>
        <p:spPr>
          <a:xfrm>
            <a:off x="4752471" y="6462929"/>
            <a:ext cx="456028" cy="21410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900" b="1" dirty="0">
                <a:solidFill>
                  <a:schemeClr val="accent3">
                    <a:lumMod val="50000"/>
                  </a:schemeClr>
                </a:solidFill>
                <a:latin typeface="微軟正黑體" panose="020B0604030504040204" pitchFamily="34" charset="-120"/>
                <a:ea typeface="微軟正黑體" panose="020B0604030504040204" pitchFamily="34" charset="-120"/>
              </a:rPr>
              <a:t>高雄</a:t>
            </a:r>
          </a:p>
        </p:txBody>
      </p:sp>
      <p:sp>
        <p:nvSpPr>
          <p:cNvPr id="38" name="投影片編號版面配置區 3"/>
          <p:cNvSpPr>
            <a:spLocks noGrp="1"/>
          </p:cNvSpPr>
          <p:nvPr>
            <p:ph type="sldNum" sz="quarter" idx="12"/>
          </p:nvPr>
        </p:nvSpPr>
        <p:spPr>
          <a:xfrm>
            <a:off x="7086626" y="6592267"/>
            <a:ext cx="2057400" cy="365125"/>
          </a:xfrm>
        </p:spPr>
        <p:txBody>
          <a:bodyPr vert="horz" lIns="91440" tIns="45720" rIns="91440" bIns="45720" rtlCol="0" anchor="ctr"/>
          <a:lstStyle/>
          <a:p>
            <a:fld id="{6A382ACD-46F7-4FA2-9C5B-AAC07B510721}" type="slidenum">
              <a:rPr lang="zh-TW" altLang="en-US" sz="1200" b="1">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pPr/>
              <a:t>9</a:t>
            </a:fld>
            <a:endParaRPr lang="zh-TW" altLang="en-US" sz="1200" b="1"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20220823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佈景主題">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7_Office 佈景主題">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17877</TotalTime>
  <Words>4328</Words>
  <Application>Microsoft Office PowerPoint</Application>
  <PresentationFormat>如螢幕大小 (4:3)</PresentationFormat>
  <Paragraphs>677</Paragraphs>
  <Slides>31</Slides>
  <Notes>5</Notes>
  <HiddenSlides>0</HiddenSlides>
  <MMClips>0</MMClips>
  <ScaleCrop>false</ScaleCrop>
  <HeadingPairs>
    <vt:vector size="4" baseType="variant">
      <vt:variant>
        <vt:lpstr>佈景主題</vt:lpstr>
      </vt:variant>
      <vt:variant>
        <vt:i4>3</vt:i4>
      </vt:variant>
      <vt:variant>
        <vt:lpstr>投影片標題</vt:lpstr>
      </vt:variant>
      <vt:variant>
        <vt:i4>31</vt:i4>
      </vt:variant>
    </vt:vector>
  </HeadingPairs>
  <TitlesOfParts>
    <vt:vector size="34" baseType="lpstr">
      <vt:lpstr>Office 佈景主題</vt:lpstr>
      <vt:lpstr>1_Office 佈景主題</vt:lpstr>
      <vt:lpstr>7_Office 佈景主題</vt:lpstr>
      <vt:lpstr>亞洲．矽谷計畫推動情形及107年工作規劃</vt:lpstr>
      <vt:lpstr>PowerPoint 簡報</vt:lpstr>
      <vt:lpstr>PowerPoint 簡報</vt:lpstr>
      <vt:lpstr>PowerPoint 簡報</vt:lpstr>
      <vt:lpstr>物聯網新設公司明顯成長</vt:lpstr>
      <vt:lpstr>PowerPoint 簡報</vt:lpstr>
      <vt:lpstr>成立物聯網大聯盟  普獲企業支持</vt:lpstr>
      <vt:lpstr>引進國際企業資源</vt:lpstr>
      <vt:lpstr>擴散智慧城市成功經驗</vt:lpstr>
      <vt:lpstr>FY106執行成效與目標達成情形</vt:lpstr>
      <vt:lpstr>PowerPoint 簡報</vt:lpstr>
      <vt:lpstr>PowerPoint 簡報</vt:lpstr>
      <vt:lpstr>PowerPoint 簡報</vt:lpstr>
      <vt:lpstr>委員建言</vt:lpstr>
      <vt:lpstr>PowerPoint 簡報</vt:lpstr>
      <vt:lpstr>PowerPoint 簡報</vt:lpstr>
      <vt:lpstr>PowerPoint 簡報</vt:lpstr>
      <vt:lpstr>PowerPoint 簡報</vt:lpstr>
      <vt:lpstr>PowerPoint 簡報</vt:lpstr>
      <vt:lpstr>結語與展望</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邱才維</dc:creator>
  <cp:lastModifiedBy>黃孟谷</cp:lastModifiedBy>
  <cp:revision>1380</cp:revision>
  <cp:lastPrinted>2018-01-30T08:12:52Z</cp:lastPrinted>
  <dcterms:created xsi:type="dcterms:W3CDTF">2016-08-03T02:10:57Z</dcterms:created>
  <dcterms:modified xsi:type="dcterms:W3CDTF">2018-01-30T09:14:01Z</dcterms:modified>
</cp:coreProperties>
</file>