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3" r:id="rId4"/>
    <p:sldId id="324" r:id="rId5"/>
    <p:sldId id="354" r:id="rId6"/>
    <p:sldId id="356" r:id="rId7"/>
    <p:sldId id="353" r:id="rId8"/>
    <p:sldId id="326" r:id="rId9"/>
    <p:sldId id="299" r:id="rId10"/>
    <p:sldId id="300" r:id="rId11"/>
    <p:sldId id="355" r:id="rId12"/>
    <p:sldId id="330" r:id="rId13"/>
    <p:sldId id="348" r:id="rId14"/>
    <p:sldId id="327" r:id="rId15"/>
    <p:sldId id="340" r:id="rId16"/>
    <p:sldId id="273" r:id="rId17"/>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CC33"/>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75" autoAdjust="0"/>
  </p:normalViewPr>
  <p:slideViewPr>
    <p:cSldViewPr>
      <p:cViewPr varScale="1">
        <p:scale>
          <a:sx n="95" d="100"/>
          <a:sy n="95" d="100"/>
        </p:scale>
        <p:origin x="-2010" y="-108"/>
      </p:cViewPr>
      <p:guideLst>
        <p:guide orient="horz" pos="2160"/>
        <p:guide pos="2880"/>
      </p:guideLst>
    </p:cSldViewPr>
  </p:slideViewPr>
  <p:outlineViewPr>
    <p:cViewPr>
      <p:scale>
        <a:sx n="33" d="100"/>
        <a:sy n="33" d="100"/>
      </p:scale>
      <p:origin x="0" y="-768"/>
    </p:cViewPr>
  </p:outlineViewPr>
  <p:notesTextViewPr>
    <p:cViewPr>
      <p:scale>
        <a:sx n="1" d="1"/>
        <a:sy n="1" d="1"/>
      </p:scale>
      <p:origin x="0" y="0"/>
    </p:cViewPr>
  </p:notesTextViewPr>
  <p:sorterViewPr>
    <p:cViewPr>
      <p:scale>
        <a:sx n="150" d="100"/>
        <a:sy n="150" d="100"/>
      </p:scale>
      <p:origin x="0" y="0"/>
    </p:cViewPr>
  </p:sorterViewPr>
  <p:notesViewPr>
    <p:cSldViewPr>
      <p:cViewPr varScale="1">
        <p:scale>
          <a:sx n="78" d="100"/>
          <a:sy n="78" d="100"/>
        </p:scale>
        <p:origin x="-3954"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E61FF81-FD5A-4638-B18F-CB3824AA01EA}" type="datetimeFigureOut">
              <a:rPr lang="zh-TW" altLang="en-US" smtClean="0"/>
              <a:t>2018/1/9</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F7F316-5950-4834-B0D9-4E7B398F2ED6}" type="slidenum">
              <a:rPr lang="zh-TW" altLang="en-US" smtClean="0"/>
              <a:t>‹#›</a:t>
            </a:fld>
            <a:endParaRPr lang="zh-TW" altLang="en-US"/>
          </a:p>
        </p:txBody>
      </p:sp>
    </p:spTree>
    <p:extLst>
      <p:ext uri="{BB962C8B-B14F-4D97-AF65-F5344CB8AC3E}">
        <p14:creationId xmlns:p14="http://schemas.microsoft.com/office/powerpoint/2010/main" val="381891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6</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15</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7</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8</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9</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10</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11</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12</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13</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BF7F316-5950-4834-B0D9-4E7B398F2ED6}" type="slidenum">
              <a:rPr lang="zh-TW" altLang="en-US" smtClean="0"/>
              <a:t>14</a:t>
            </a:fld>
            <a:endParaRPr lang="zh-TW" altLang="en-US"/>
          </a:p>
        </p:txBody>
      </p:sp>
    </p:spTree>
    <p:extLst>
      <p:ext uri="{BB962C8B-B14F-4D97-AF65-F5344CB8AC3E}">
        <p14:creationId xmlns:p14="http://schemas.microsoft.com/office/powerpoint/2010/main" val="114026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solidFill>
                  <a:srgbClr val="003399"/>
                </a:solidFill>
                <a:latin typeface="微軟正黑體" panose="020B0604030504040204" pitchFamily="34" charset="-120"/>
                <a:ea typeface="微軟正黑體" panose="020B0604030504040204" pitchFamily="34"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rgbClr val="003399"/>
                </a:solidFill>
                <a:latin typeface="微軟正黑體" panose="020B0604030504040204" pitchFamily="34" charset="-120"/>
                <a:ea typeface="微軟正黑體" panose="020B0604030504040204"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A156BCA-AE6F-4EAD-A31F-7BA3478BFDE1}"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288689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5116F0-3E1E-42A5-9F43-6C2DD0885AF2}"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81291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9B12A9A-A1A4-4053-9CC0-8EEED668F0C4}"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390856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p>
            <a:fld id="{A38BA894-75DE-4F5C-BF36-59A7BFCFA369}"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197344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E477027-D830-44A9-BA95-DE192A0CBD33}" type="datetime1">
              <a:rPr lang="zh-TW" altLang="en-US" smtClean="0"/>
              <a:t>2018/1/9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153660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31D0ADC-17B2-4FFB-9E65-DD2C1C8101F5}"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6876256" y="6381328"/>
            <a:ext cx="2133600" cy="365125"/>
          </a:xfrm>
        </p:spPr>
        <p:txBody>
          <a:bodyPr/>
          <a:lstStyle>
            <a:lvl1pPr>
              <a:defRPr>
                <a:solidFill>
                  <a:schemeClr val="tx1"/>
                </a:solidFill>
              </a:defRPr>
            </a:lvl1pPr>
          </a:lstStyle>
          <a:p>
            <a:fld id="{11983840-18B5-4699-BD5B-B36ED89B6B64}" type="slidenum">
              <a:rPr lang="zh-TW" altLang="en-US" smtClean="0"/>
              <a:pPr/>
              <a:t>‹#›</a:t>
            </a:fld>
            <a:endParaRPr lang="zh-TW" altLang="en-US" dirty="0"/>
          </a:p>
        </p:txBody>
      </p:sp>
    </p:spTree>
    <p:extLst>
      <p:ext uri="{BB962C8B-B14F-4D97-AF65-F5344CB8AC3E}">
        <p14:creationId xmlns:p14="http://schemas.microsoft.com/office/powerpoint/2010/main" val="367558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3E1957D-10A2-495D-9E5B-3978E3758A6B}" type="datetime1">
              <a:rPr lang="zh-TW" altLang="en-US" smtClean="0"/>
              <a:t>2018/1/9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a:xfrm>
            <a:off x="6876256" y="6309320"/>
            <a:ext cx="2133600" cy="365125"/>
          </a:xfrm>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276048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F17E39F-7517-4BBE-98B2-6D286C75AEB5}" type="datetime1">
              <a:rPr lang="zh-TW" altLang="en-US" smtClean="0"/>
              <a:t>2018/1/9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40505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665EA85-CF5D-4B63-AA59-39B1FFD5CBB2}" type="datetime1">
              <a:rPr lang="zh-TW" altLang="en-US" smtClean="0"/>
              <a:t>2018/1/9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7133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8D68AC9-27EC-4BF9-8D45-880705302281}"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29661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7DC91B4-677F-4099-A6B1-B40DF5F23802}" type="datetime1">
              <a:rPr lang="zh-TW" altLang="en-US" smtClean="0"/>
              <a:t>2018/1/9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983840-18B5-4699-BD5B-B36ED89B6B64}" type="slidenum">
              <a:rPr lang="zh-TW" altLang="en-US" smtClean="0"/>
              <a:t>‹#›</a:t>
            </a:fld>
            <a:endParaRPr lang="zh-TW" altLang="en-US"/>
          </a:p>
        </p:txBody>
      </p:sp>
    </p:spTree>
    <p:extLst>
      <p:ext uri="{BB962C8B-B14F-4D97-AF65-F5344CB8AC3E}">
        <p14:creationId xmlns:p14="http://schemas.microsoft.com/office/powerpoint/2010/main" val="174871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36FEA-BDFB-426E-9F1C-E14F02A49148}" type="datetime1">
              <a:rPr lang="zh-TW" altLang="en-US" smtClean="0"/>
              <a:t>2018/1/9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836823"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83840-18B5-4699-BD5B-B36ED89B6B64}" type="slidenum">
              <a:rPr lang="zh-TW" altLang="en-US" smtClean="0"/>
              <a:t>‹#›</a:t>
            </a:fld>
            <a:endParaRPr lang="zh-TW" altLang="en-US"/>
          </a:p>
        </p:txBody>
      </p:sp>
      <p:pic>
        <p:nvPicPr>
          <p:cNvPr id="7" name="圖片 2"/>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84368" y="224520"/>
            <a:ext cx="1065527" cy="87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0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003399"/>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3399"/>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3399"/>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3399"/>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3399"/>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smtClean="0">
                <a:latin typeface="標楷體" panose="03000509000000000000" pitchFamily="65" charset="-120"/>
                <a:ea typeface="標楷體" panose="03000509000000000000" pitchFamily="65" charset="-120"/>
              </a:rPr>
              <a:t>法規鬆綁成果</a:t>
            </a:r>
            <a:r>
              <a:rPr lang="zh-TW" altLang="en-US" b="1" dirty="0">
                <a:latin typeface="標楷體" panose="03000509000000000000" pitchFamily="65" charset="-120"/>
                <a:ea typeface="標楷體" panose="03000509000000000000" pitchFamily="65" charset="-120"/>
              </a:rPr>
              <a:t>及效益</a:t>
            </a:r>
          </a:p>
        </p:txBody>
      </p:sp>
      <p:sp>
        <p:nvSpPr>
          <p:cNvPr id="3" name="副標題 2"/>
          <p:cNvSpPr>
            <a:spLocks noGrp="1"/>
          </p:cNvSpPr>
          <p:nvPr>
            <p:ph type="subTitle" idx="1"/>
          </p:nvPr>
        </p:nvSpPr>
        <p:spPr>
          <a:xfrm>
            <a:off x="1403648" y="5085184"/>
            <a:ext cx="6400800" cy="1320552"/>
          </a:xfrm>
        </p:spPr>
        <p:txBody>
          <a:bodyPr/>
          <a:lstStyle/>
          <a:p>
            <a:r>
              <a:rPr lang="zh-TW" altLang="en-US" dirty="0" smtClean="0">
                <a:latin typeface="標楷體" panose="03000509000000000000" pitchFamily="65" charset="-120"/>
                <a:ea typeface="標楷體" panose="03000509000000000000" pitchFamily="65" charset="-120"/>
              </a:rPr>
              <a:t>國家發展委員會</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107</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日</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標楷體" panose="03000509000000000000" pitchFamily="65" charset="-120"/>
                <a:ea typeface="標楷體" panose="03000509000000000000" pitchFamily="65" charset="-120"/>
              </a:rPr>
              <a:t>1</a:t>
            </a:fld>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06018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10</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21654730"/>
              </p:ext>
            </p:extLst>
          </p:nvPr>
        </p:nvGraphicFramePr>
        <p:xfrm>
          <a:off x="539552" y="1772816"/>
          <a:ext cx="8136903" cy="2849928"/>
        </p:xfrm>
        <a:graphic>
          <a:graphicData uri="http://schemas.openxmlformats.org/drawingml/2006/table">
            <a:tbl>
              <a:tblPr firstRow="1" bandRow="1">
                <a:tableStyleId>{F5AB1C69-6EDB-4FF4-983F-18BD219EF322}</a:tableStyleId>
              </a:tblPr>
              <a:tblGrid>
                <a:gridCol w="2088232">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800199">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182563" indent="-182563" algn="just" latinLnBrk="1" hangingPunct="0">
                        <a:lnSpc>
                          <a:spcPct val="110000"/>
                        </a:lnSpc>
                        <a:spcAft>
                          <a:spcPts val="0"/>
                        </a:spcAft>
                      </a:pP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「財團法人中華民國證券櫃檯買賣中心上櫃公司產業類別劃分暨調整要點」第</a:t>
                      </a: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點及第</a:t>
                      </a: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點</a:t>
                      </a: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金管會</a:t>
                      </a:r>
                      <a:r>
                        <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algn="just" latinLnBrk="1"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無。</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latinLnBrk="1" hangingPunct="0">
                        <a:lnSpc>
                          <a:spcPct val="110000"/>
                        </a:lnSpc>
                        <a:spcAft>
                          <a:spcPts val="0"/>
                        </a:spcAft>
                      </a:pP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新增「電子商務」為掛牌類別。</a:t>
                      </a:r>
                      <a:endParaRPr lang="zh-TW" sz="20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indent="7938" algn="just" latinLnBrk="1"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因應電子商務公司需求增設掛牌類別，有助電子商務新創企業之發展。</a:t>
                      </a:r>
                      <a:endPar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539552" y="1183829"/>
            <a:ext cx="4112023"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三、協助新創</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企</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業發展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682755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14658601"/>
              </p:ext>
            </p:extLst>
          </p:nvPr>
        </p:nvGraphicFramePr>
        <p:xfrm>
          <a:off x="395536" y="1700808"/>
          <a:ext cx="8136903" cy="4727496"/>
        </p:xfrm>
        <a:graphic>
          <a:graphicData uri="http://schemas.openxmlformats.org/drawingml/2006/table">
            <a:tbl>
              <a:tblPr firstRow="1" bandRow="1">
                <a:tableStyleId>{F5AB1C69-6EDB-4FF4-983F-18BD219EF322}</a:tableStyleId>
              </a:tblPr>
              <a:tblGrid>
                <a:gridCol w="1944216">
                  <a:extLst>
                    <a:ext uri="{9D8B030D-6E8A-4147-A177-3AD203B41FA5}">
                      <a16:colId xmlns:a16="http://schemas.microsoft.com/office/drawing/2014/main" xmlns="" val="20000"/>
                    </a:ext>
                  </a:extLst>
                </a:gridCol>
                <a:gridCol w="2106001">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1998454">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361950" indent="-723900" algn="just" defTabSz="914400" rtl="0" eaLnBrk="1" latinLnBrk="0" hangingPunct="1">
                        <a:lnSpc>
                          <a:spcPct val="120000"/>
                        </a:lnSpc>
                        <a:spcAft>
                          <a:spcPts val="0"/>
                        </a:spcAft>
                      </a:pPr>
                      <a:r>
                        <a:rPr lang="en-US" alt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從事</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研究人員兼職與技術作價投資事業管理</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辦法</a:t>
                      </a:r>
                      <a:r>
                        <a:rPr lang="zh-TW" alt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條</a:t>
                      </a:r>
                      <a:r>
                        <a:rPr 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106</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10</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月</a:t>
                      </a:r>
                      <a:r>
                        <a:rPr lang="en-US"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24</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日行政院審議原則通過，俟會銜考試院後核定</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發布</a:t>
                      </a:r>
                      <a:r>
                        <a:rPr 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科技部</a:t>
                      </a:r>
                      <a:r>
                        <a:rPr 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2563" marR="0" indent="-182563" algn="just" defTabSz="914400" rtl="0" eaLnBrk="1" fontAlgn="auto" latinLnBrk="1" hangingPunct="0">
                        <a:lnSpc>
                          <a:spcPct val="110000"/>
                        </a:lnSpc>
                        <a:spcBef>
                          <a:spcPts val="0"/>
                        </a:spcBef>
                        <a:spcAft>
                          <a:spcPts val="0"/>
                        </a:spcAft>
                        <a:buClrTx/>
                        <a:buSzTx/>
                        <a:buFontTx/>
                        <a:buNone/>
                        <a:tabLst/>
                        <a:defRPr/>
                      </a:pP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得兼任新創公司董事之研究人員，僅公立專科以上學校擔任行政主管職務之專任教師及專任研究人員。</a:t>
                      </a:r>
                    </a:p>
                    <a:p>
                      <a:pPr marL="182563" marR="0" indent="-182563" algn="just" defTabSz="914400" rtl="0" eaLnBrk="1" fontAlgn="auto" latinLnBrk="1" hangingPunct="0">
                        <a:lnSpc>
                          <a:spcPct val="110000"/>
                        </a:lnSpc>
                        <a:spcBef>
                          <a:spcPts val="0"/>
                        </a:spcBef>
                        <a:spcAft>
                          <a:spcPts val="0"/>
                        </a:spcAft>
                        <a:buClrTx/>
                        <a:buSzTx/>
                        <a:buFontTx/>
                        <a:buNone/>
                        <a:tabLst/>
                        <a:defRPr/>
                      </a:pP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研究人員因其研發成果貢獻而分得技術作價投資之股份，併計股票股利之持股，不得超過該公司股份總數</a:t>
                      </a: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40%</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marL="182563" marR="0" indent="-182563" algn="just" defTabSz="914400" rtl="0" eaLnBrk="1" fontAlgn="auto" latinLnBrk="1" hangingPunct="0">
                        <a:lnSpc>
                          <a:spcPct val="110000"/>
                        </a:lnSpc>
                        <a:spcBef>
                          <a:spcPts val="0"/>
                        </a:spcBef>
                        <a:spcAft>
                          <a:spcPts val="0"/>
                        </a:spcAft>
                        <a:buClrTx/>
                        <a:buSzTx/>
                        <a:buFontTx/>
                        <a:buNone/>
                        <a:tabLst/>
                        <a:defRPr/>
                      </a:pP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新增</a:t>
                      </a:r>
                      <a:r>
                        <a:rPr lang="zh-TW" altLang="zh-TW"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公立研究機關</a:t>
                      </a:r>
                      <a:r>
                        <a:rPr lang="en-US" altLang="zh-TW"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構</a:t>
                      </a:r>
                      <a:r>
                        <a:rPr lang="en-US" altLang="zh-TW"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研究人員</a:t>
                      </a:r>
                      <a:r>
                        <a:rPr lang="zh-TW" alt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可</a:t>
                      </a:r>
                      <a:r>
                        <a:rPr lang="zh-TW" altLang="zh-TW"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兼任新創公司董事。</a:t>
                      </a:r>
                      <a:endPar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marR="0" indent="-182563" algn="just" defTabSz="914400" rtl="0" eaLnBrk="1" fontAlgn="auto" latinLnBrk="1" hangingPunct="0">
                        <a:lnSpc>
                          <a:spcPct val="110000"/>
                        </a:lnSpc>
                        <a:spcBef>
                          <a:spcPts val="0"/>
                        </a:spcBef>
                        <a:spcAft>
                          <a:spcPts val="0"/>
                        </a:spcAft>
                        <a:buClrTx/>
                        <a:buSzTx/>
                        <a:buFontTx/>
                        <a:buNone/>
                        <a:tabLst/>
                        <a:defRPr/>
                      </a:pP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放寬研究人員技術作價之持股比率限制，</a:t>
                      </a:r>
                      <a:r>
                        <a:rPr lang="zh-TW" sz="18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如為投資新創公司之股份，不受</a:t>
                      </a:r>
                      <a:r>
                        <a:rPr lang="en-US" sz="18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40%</a:t>
                      </a:r>
                      <a:r>
                        <a:rPr lang="zh-TW" sz="18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持股比例之限制</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p>
                  </a:txBody>
                  <a:tcPr marL="68580" marR="68580" marT="0" marB="0"/>
                </a:tc>
                <a:tc>
                  <a:txBody>
                    <a:bodyPr/>
                    <a:lstStyle/>
                    <a:p>
                      <a:pPr marL="0" algn="just" defTabSz="914400" rtl="0" eaLnBrk="1" latinLnBrk="0" hangingPunct="1">
                        <a:lnSpc>
                          <a:spcPct val="120000"/>
                        </a:lnSpc>
                        <a:spcAft>
                          <a:spcPts val="0"/>
                        </a:spcAft>
                      </a:pP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強化</a:t>
                      </a:r>
                      <a:r>
                        <a:rPr lang="zh-TW" alt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研究人員</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協助</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新創事業與承擔新創風險的意願，</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鼓勵</a:t>
                      </a:r>
                      <a:r>
                        <a:rPr lang="zh-TW" altLang="en-US"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其</a:t>
                      </a:r>
                      <a:r>
                        <a:rPr lang="zh-TW" sz="1800" kern="0" dirty="0" smtClean="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投入</a:t>
                      </a:r>
                      <a:r>
                        <a:rPr lang="zh-TW" sz="1800" kern="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衍生新創事業。</a:t>
                      </a: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4112023"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三、</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協助</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新創企業</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發展 </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12575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12</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4151552557"/>
              </p:ext>
            </p:extLst>
          </p:nvPr>
        </p:nvGraphicFramePr>
        <p:xfrm>
          <a:off x="377767" y="1772816"/>
          <a:ext cx="8136903" cy="4425744"/>
        </p:xfrm>
        <a:graphic>
          <a:graphicData uri="http://schemas.openxmlformats.org/drawingml/2006/table">
            <a:tbl>
              <a:tblPr firstRow="1" bandRow="1">
                <a:tableStyleId>{F5AB1C69-6EDB-4FF4-983F-18BD219EF322}</a:tableStyleId>
              </a:tblPr>
              <a:tblGrid>
                <a:gridCol w="2178009">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1710422">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2737392">
                <a:tc>
                  <a:txBody>
                    <a:bodyPr/>
                    <a:lstStyle/>
                    <a:p>
                      <a:pPr marL="285750" indent="-285750" algn="just" defTabSz="914400" rtl="0" eaLnBrk="1" latinLnBrk="1" hangingPunct="0">
                        <a:lnSpc>
                          <a:spcPct val="110000"/>
                        </a:lnSpc>
                        <a:spcAft>
                          <a:spcPts val="0"/>
                        </a:spcAft>
                        <a:buFont typeface="Arial" panose="020B0604020202020204" pitchFamily="34" charset="0"/>
                        <a:buChar char="•"/>
                      </a:pP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內政部</a:t>
                      </a:r>
                      <a:r>
                        <a:rPr 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106.11.17</a:t>
                      </a:r>
                      <a:r>
                        <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台內民字第</a:t>
                      </a:r>
                      <a:r>
                        <a:rPr lang="en-US"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1061104893</a:t>
                      </a:r>
                      <a:r>
                        <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號</a:t>
                      </a: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函</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內政部</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85750" marR="0" indent="-285750" algn="just" defTabSz="914400" rtl="0" eaLnBrk="1" fontAlgn="auto" latinLnBrk="1" hangingPunct="0">
                        <a:lnSpc>
                          <a:spcPct val="110000"/>
                        </a:lnSpc>
                        <a:spcBef>
                          <a:spcPts val="0"/>
                        </a:spcBef>
                        <a:spcAft>
                          <a:spcPts val="0"/>
                        </a:spcAft>
                        <a:buClrTx/>
                        <a:buSzTx/>
                        <a:buFont typeface="Arial" panose="020B0604020202020204" pitchFamily="34" charset="0"/>
                        <a:buChar char="•"/>
                        <a:tabLst/>
                        <a:defRPr/>
                      </a:pPr>
                      <a:r>
                        <a:rPr lang="zh-TW" alt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內政部</a:t>
                      </a:r>
                      <a:r>
                        <a:rPr 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106.12.15</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台內民字第</a:t>
                      </a:r>
                      <a:r>
                        <a:rPr lang="en-US"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1061105427</a:t>
                      </a:r>
                      <a:r>
                        <a:rPr lang="zh-TW" sz="18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號</a:t>
                      </a:r>
                      <a:r>
                        <a:rPr lang="zh-TW"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函</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內政部</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285750" indent="-285750" algn="just" defTabSz="914400" rtl="0" eaLnBrk="1" latinLnBrk="1" hangingPunct="0">
                        <a:lnSpc>
                          <a:spcPct val="110000"/>
                        </a:lnSpc>
                        <a:spcAft>
                          <a:spcPts val="0"/>
                        </a:spcAft>
                        <a:buFont typeface="Arial" panose="020B0604020202020204" pitchFamily="34" charset="0"/>
                        <a:buChar char="•"/>
                      </a:pP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宗教業務財團法人作業手冊</a:t>
                      </a: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壹之四</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四</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內政部預定</a:t>
                      </a:r>
                      <a:r>
                        <a:rPr 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107.1.31</a:t>
                      </a: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修正</a:t>
                      </a:r>
                      <a:r>
                        <a:rPr 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hangingPunct="0">
                        <a:lnSpc>
                          <a:spcPts val="2400"/>
                        </a:lnSpc>
                        <a:spcAft>
                          <a:spcPts val="0"/>
                        </a:spcAft>
                      </a:pPr>
                      <a:r>
                        <a:rPr lang="zh-TW" sz="1800" kern="100" dirty="0" smtClean="0">
                          <a:solidFill>
                            <a:schemeClr val="tx1"/>
                          </a:solidFill>
                          <a:effectLst/>
                          <a:latin typeface="Calibri"/>
                          <a:ea typeface="標楷體"/>
                          <a:cs typeface="Times New Roman"/>
                        </a:rPr>
                        <a:t>祭祀</a:t>
                      </a:r>
                      <a:r>
                        <a:rPr lang="zh-TW" sz="1800" kern="100" dirty="0">
                          <a:solidFill>
                            <a:schemeClr val="tx1"/>
                          </a:solidFill>
                          <a:effectLst/>
                          <a:latin typeface="Calibri"/>
                          <a:ea typeface="標楷體"/>
                          <a:cs typeface="Times New Roman"/>
                        </a:rPr>
                        <a:t>公業之派下</a:t>
                      </a:r>
                      <a:r>
                        <a:rPr lang="zh-TW" sz="1800" kern="100" dirty="0" smtClean="0">
                          <a:solidFill>
                            <a:schemeClr val="tx1"/>
                          </a:solidFill>
                          <a:effectLst/>
                          <a:latin typeface="Calibri"/>
                          <a:ea typeface="標楷體"/>
                          <a:cs typeface="Times New Roman"/>
                        </a:rPr>
                        <a:t>員</a:t>
                      </a:r>
                      <a:r>
                        <a:rPr lang="zh-TW" altLang="en-US" sz="1800" kern="100" dirty="0" smtClean="0">
                          <a:solidFill>
                            <a:schemeClr val="tx1"/>
                          </a:solidFill>
                          <a:effectLst/>
                          <a:latin typeface="Calibri"/>
                          <a:ea typeface="標楷體"/>
                          <a:cs typeface="Times New Roman"/>
                        </a:rPr>
                        <a:t>與神明會會員</a:t>
                      </a:r>
                      <a:r>
                        <a:rPr lang="zh-TW" altLang="zh-TW"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（信徒）</a:t>
                      </a:r>
                      <a:r>
                        <a:rPr lang="en-US" altLang="zh-TW" sz="1800" kern="100" dirty="0" smtClean="0">
                          <a:solidFill>
                            <a:schemeClr val="tx1"/>
                          </a:solidFill>
                          <a:effectLst/>
                          <a:latin typeface="Calibri"/>
                          <a:ea typeface="標楷體"/>
                          <a:cs typeface="Times New Roman"/>
                        </a:rPr>
                        <a:t> </a:t>
                      </a:r>
                      <a:r>
                        <a:rPr lang="zh-TW" sz="1800" kern="100" dirty="0" smtClean="0">
                          <a:solidFill>
                            <a:schemeClr val="tx1"/>
                          </a:solidFill>
                          <a:effectLst/>
                          <a:latin typeface="Calibri"/>
                          <a:ea typeface="標楷體"/>
                          <a:cs typeface="Times New Roman"/>
                        </a:rPr>
                        <a:t>拋棄</a:t>
                      </a:r>
                      <a:r>
                        <a:rPr lang="zh-TW" altLang="en-US" sz="1800" kern="100" dirty="0" smtClean="0">
                          <a:solidFill>
                            <a:schemeClr val="tx1"/>
                          </a:solidFill>
                          <a:effectLst/>
                          <a:latin typeface="Calibri"/>
                          <a:ea typeface="標楷體"/>
                          <a:cs typeface="Times New Roman"/>
                        </a:rPr>
                        <a:t>其身分權</a:t>
                      </a:r>
                      <a:r>
                        <a:rPr lang="zh-TW" sz="1800" kern="100" dirty="0" smtClean="0">
                          <a:solidFill>
                            <a:schemeClr val="tx1"/>
                          </a:solidFill>
                          <a:effectLst/>
                          <a:latin typeface="Calibri"/>
                          <a:ea typeface="標楷體"/>
                          <a:cs typeface="Times New Roman"/>
                        </a:rPr>
                        <a:t>時，</a:t>
                      </a:r>
                      <a:r>
                        <a:rPr lang="zh-TW" altLang="en-US" sz="1800" kern="100" dirty="0" smtClean="0">
                          <a:solidFill>
                            <a:schemeClr val="tx1"/>
                          </a:solidFill>
                          <a:effectLst/>
                          <a:latin typeface="Calibri"/>
                          <a:ea typeface="標楷體"/>
                          <a:cs typeface="Times New Roman"/>
                        </a:rPr>
                        <a:t>應</a:t>
                      </a:r>
                      <a:r>
                        <a:rPr lang="zh-TW" sz="1800" kern="100" dirty="0" smtClean="0">
                          <a:solidFill>
                            <a:schemeClr val="tx1"/>
                          </a:solidFill>
                          <a:effectLst/>
                          <a:latin typeface="Calibri"/>
                          <a:ea typeface="標楷體"/>
                          <a:cs typeface="Times New Roman"/>
                        </a:rPr>
                        <a:t>加</a:t>
                      </a:r>
                      <a:r>
                        <a:rPr lang="zh-TW" sz="1800" kern="100" dirty="0">
                          <a:solidFill>
                            <a:schemeClr val="tx1"/>
                          </a:solidFill>
                          <a:effectLst/>
                          <a:latin typeface="Calibri"/>
                          <a:ea typeface="標楷體"/>
                          <a:cs typeface="Times New Roman"/>
                        </a:rPr>
                        <a:t>附「印鑑證明</a:t>
                      </a:r>
                      <a:r>
                        <a:rPr lang="zh-TW" sz="1800" kern="100" dirty="0" smtClean="0">
                          <a:solidFill>
                            <a:schemeClr val="tx1"/>
                          </a:solidFill>
                          <a:effectLst/>
                          <a:latin typeface="Calibri"/>
                          <a:ea typeface="標楷體"/>
                          <a:cs typeface="Times New Roman"/>
                        </a:rPr>
                        <a:t>」</a:t>
                      </a:r>
                      <a:r>
                        <a:rPr lang="zh-TW" altLang="en-US" sz="1800" kern="100" dirty="0" smtClean="0">
                          <a:solidFill>
                            <a:schemeClr val="tx1"/>
                          </a:solidFill>
                          <a:effectLst/>
                          <a:latin typeface="Calibri"/>
                          <a:ea typeface="標楷體"/>
                          <a:cs typeface="Times New Roman"/>
                        </a:rPr>
                        <a:t>；另</a:t>
                      </a:r>
                      <a:r>
                        <a:rPr lang="zh-TW" sz="1800" kern="100" dirty="0" smtClean="0">
                          <a:solidFill>
                            <a:schemeClr val="tx1"/>
                          </a:solidFill>
                          <a:effectLst/>
                          <a:latin typeface="Calibri"/>
                          <a:ea typeface="標楷體"/>
                          <a:cs typeface="Times New Roman"/>
                        </a:rPr>
                        <a:t>自然人</a:t>
                      </a:r>
                      <a:r>
                        <a:rPr lang="zh-TW" sz="1800" kern="100" dirty="0">
                          <a:solidFill>
                            <a:schemeClr val="tx1"/>
                          </a:solidFill>
                          <a:effectLst/>
                          <a:latin typeface="Calibri"/>
                          <a:ea typeface="標楷體"/>
                          <a:cs typeface="Times New Roman"/>
                        </a:rPr>
                        <a:t>捐助設立宗教財團法人</a:t>
                      </a:r>
                      <a:r>
                        <a:rPr lang="zh-TW" sz="1800" kern="100" dirty="0" smtClean="0">
                          <a:solidFill>
                            <a:schemeClr val="tx1"/>
                          </a:solidFill>
                          <a:effectLst/>
                          <a:latin typeface="Calibri"/>
                          <a:ea typeface="標楷體"/>
                          <a:cs typeface="Times New Roman"/>
                        </a:rPr>
                        <a:t>，應</a:t>
                      </a:r>
                      <a:r>
                        <a:rPr lang="zh-TW" sz="1800" kern="100" dirty="0">
                          <a:solidFill>
                            <a:schemeClr val="tx1"/>
                          </a:solidFill>
                          <a:effectLst/>
                          <a:latin typeface="Calibri"/>
                          <a:ea typeface="標楷體"/>
                          <a:cs typeface="Times New Roman"/>
                        </a:rPr>
                        <a:t>檢附捐助人印鑑證明。</a:t>
                      </a:r>
                      <a:endParaRPr lang="zh-TW" sz="1800" kern="100" dirty="0">
                        <a:solidFill>
                          <a:schemeClr val="tx1"/>
                        </a:solidFill>
                        <a:effectLst/>
                        <a:latin typeface="Calibri"/>
                        <a:ea typeface="新細明體"/>
                        <a:cs typeface="Times New Roman"/>
                      </a:endParaRPr>
                    </a:p>
                  </a:txBody>
                  <a:tcPr marL="68580" marR="68580" marT="0" marB="0"/>
                </a:tc>
                <a:tc>
                  <a:txBody>
                    <a:bodyPr/>
                    <a:lstStyle/>
                    <a:p>
                      <a:pPr algn="just" hangingPunct="0">
                        <a:lnSpc>
                          <a:spcPts val="2400"/>
                        </a:lnSpc>
                        <a:spcAft>
                          <a:spcPts val="0"/>
                        </a:spcAft>
                      </a:pPr>
                      <a:r>
                        <a:rPr lang="zh-TW" sz="1800" kern="100" dirty="0" smtClean="0">
                          <a:solidFill>
                            <a:srgbClr val="000000"/>
                          </a:solidFill>
                          <a:effectLst/>
                          <a:latin typeface="Calibri"/>
                          <a:ea typeface="標楷體"/>
                          <a:cs typeface="Times New Roman"/>
                        </a:rPr>
                        <a:t>無須</a:t>
                      </a:r>
                      <a:r>
                        <a:rPr lang="zh-TW" sz="1800" kern="100" dirty="0">
                          <a:solidFill>
                            <a:srgbClr val="000000"/>
                          </a:solidFill>
                          <a:effectLst/>
                          <a:latin typeface="Calibri"/>
                          <a:ea typeface="標楷體"/>
                          <a:cs typeface="Times New Roman"/>
                        </a:rPr>
                        <a:t>檢附印鑑</a:t>
                      </a:r>
                      <a:r>
                        <a:rPr lang="zh-TW" sz="1800" kern="100" dirty="0" smtClean="0">
                          <a:solidFill>
                            <a:srgbClr val="000000"/>
                          </a:solidFill>
                          <a:effectLst/>
                          <a:latin typeface="Calibri"/>
                          <a:ea typeface="標楷體"/>
                          <a:cs typeface="Times New Roman"/>
                        </a:rPr>
                        <a:t>證明。</a:t>
                      </a:r>
                      <a:endParaRPr lang="zh-TW" sz="1800" kern="100" dirty="0">
                        <a:solidFill>
                          <a:srgbClr val="000000"/>
                        </a:solidFill>
                        <a:effectLst/>
                        <a:latin typeface="Calibri"/>
                        <a:ea typeface="標楷體"/>
                        <a:cs typeface="Times New Roman"/>
                      </a:endParaRPr>
                    </a:p>
                  </a:txBody>
                  <a:tcPr marL="68580" marR="68580" marT="0" marB="0"/>
                </a:tc>
                <a:tc>
                  <a:txBody>
                    <a:bodyPr/>
                    <a:lstStyle/>
                    <a:p>
                      <a:pPr marL="0" marR="0" indent="0" algn="just" defTabSz="914400" rtl="0" eaLnBrk="1" fontAlgn="auto" latinLnBrk="1" hangingPunct="0">
                        <a:lnSpc>
                          <a:spcPct val="110000"/>
                        </a:lnSpc>
                        <a:spcBef>
                          <a:spcPts val="0"/>
                        </a:spcBef>
                        <a:spcAft>
                          <a:spcPts val="0"/>
                        </a:spcAft>
                        <a:buClrTx/>
                        <a:buSzTx/>
                        <a:buFontTx/>
                        <a:buNone/>
                        <a:tabLst/>
                        <a:defRPr/>
                      </a:pPr>
                      <a:r>
                        <a:rPr lang="zh-TW" alt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免除「印鑑」擾民的作為。</a:t>
                      </a:r>
                      <a:endParaRPr lang="en-US" altLang="zh-TW"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just" defTabSz="914400" rtl="0" eaLnBrk="1" fontAlgn="auto" latinLnBrk="1" hangingPunct="0">
                        <a:lnSpc>
                          <a:spcPct val="110000"/>
                        </a:lnSpc>
                        <a:spcBef>
                          <a:spcPts val="0"/>
                        </a:spcBef>
                        <a:spcAft>
                          <a:spcPts val="0"/>
                        </a:spcAft>
                        <a:buClrTx/>
                        <a:buSzTx/>
                        <a:buFontTx/>
                        <a:buNone/>
                        <a:tabLst>
                          <a:tab pos="85725" algn="l"/>
                        </a:tabLst>
                        <a:defRPr/>
                      </a:pPr>
                      <a:endParaRPr lang="zh-TW" sz="1800" kern="100" dirty="0">
                        <a:effectLst/>
                        <a:latin typeface="Calibri"/>
                        <a:ea typeface="新細明體"/>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3005951"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四、免除檢附印鑑證明</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061190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104529958"/>
              </p:ext>
            </p:extLst>
          </p:nvPr>
        </p:nvGraphicFramePr>
        <p:xfrm>
          <a:off x="395536" y="1647855"/>
          <a:ext cx="8280920" cy="4727496"/>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2952328">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182563" indent="-182563" algn="just" defTabSz="914400" rtl="0" eaLnBrk="1" latinLnBrk="1" hangingPunct="0">
                        <a:lnSpc>
                          <a:spcPct val="110000"/>
                        </a:lnSpc>
                        <a:spcBef>
                          <a:spcPts val="0"/>
                        </a:spcBef>
                        <a:spcAft>
                          <a:spcPts val="0"/>
                        </a:spcAft>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「山坡地開發利用回饋金繳交辦法」第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7</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8</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9</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條及增訂回饋金計算方式附表</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農委會</a:t>
                      </a:r>
                      <a:r>
                        <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0975" indent="-180975" algn="just" hangingPunct="0">
                        <a:lnSpc>
                          <a:spcPct val="110000"/>
                        </a:lnSpc>
                        <a:spcBef>
                          <a:spcPts val="0"/>
                        </a:spcBef>
                        <a:spcAft>
                          <a:spcPts val="0"/>
                        </a:spcAft>
                        <a:buFont typeface="+mj-lt"/>
                        <a:buAutoNum type="arabicPeriod"/>
                      </a:pPr>
                      <a:r>
                        <a:rPr lang="zh-TW" altLang="en-US"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修正前係以水土保持計畫範圍之土地面積計算回饋金，非以實際開發利用面積核課，導致早期開發工業區之廠商擴</a:t>
                      </a:r>
                      <a:r>
                        <a:rPr lang="en-US" altLang="zh-TW"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改</a:t>
                      </a:r>
                      <a:r>
                        <a:rPr lang="en-US" altLang="zh-TW"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建廠房時，需繳交高額回饋金，影響投資意願。</a:t>
                      </a:r>
                      <a:endParaRPr lang="en-US" altLang="zh-TW"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just" hangingPunct="0">
                        <a:lnSpc>
                          <a:spcPct val="110000"/>
                        </a:lnSpc>
                        <a:spcBef>
                          <a:spcPts val="0"/>
                        </a:spcBef>
                        <a:spcAft>
                          <a:spcPts val="0"/>
                        </a:spcAft>
                        <a:buFont typeface="+mj-lt"/>
                        <a:buAutoNum type="arabicPeriod"/>
                      </a:pPr>
                      <a:r>
                        <a:rPr lang="zh-TW" altLang="en-US"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授權地方主管機關公告回饋金計算乘積比率，部分地方未公告回饋金計算乘積比率，致衍生回饋金繳交不公平等問題。</a:t>
                      </a:r>
                      <a:endParaRPr lang="en-US" altLang="zh-TW"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明訂山坡地開發利用許可範圍之面積認定，區分建築基地及建築以外之面積，並給予不同乘積比率計算應繳交之回饋金，</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與水土保持計畫脫鉤處理。</a:t>
                      </a:r>
                      <a:endParaRPr lang="en-US" altLang="zh-TW"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由</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中央主管機關統一明定</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各開發利用行為之乘積比率，</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避免各縣市標準不一問題</a:t>
                      </a: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回饋金之計算</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增列但書規定，針對早期開發工業區如認定已從事公益綠覆補償行為等，並達環境保護目的者，得予以減徵。</a:t>
                      </a:r>
                      <a:endParaRPr lang="en-US" altLang="zh-TW"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基於不重複課徵回饋金原則，</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對於科學園區或工業區廠商，已依法收取管理費或開發管理基金，且用於水土保持與環境保護等相關建設費用者，得認定符合免繳回饋金之適用範圍。</a:t>
                      </a:r>
                      <a:endParaRPr lang="en-US" altLang="zh-TW"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回饋金之繳交不以水土保持計畫全區面積為計算基準，而係</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針對實際使用強度有不同計算標準，合理收取回饋金。</a:t>
                      </a:r>
                      <a:endParaRPr lang="en-US" altLang="zh-TW"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0975" indent="-180975" algn="just" defTabSz="914400" rtl="0" eaLnBrk="1" latinLnBrk="0" hangingPunct="0">
                        <a:lnSpc>
                          <a:spcPct val="110000"/>
                        </a:lnSpc>
                        <a:spcBef>
                          <a:spcPts val="0"/>
                        </a:spcBef>
                        <a:spcAft>
                          <a:spcPts val="0"/>
                        </a:spcAft>
                        <a:buFont typeface="+mj-lt"/>
                        <a:buAutoNum type="arabicPeriod"/>
                      </a:pPr>
                      <a:r>
                        <a:rPr lang="zh-TW" altLang="en-US" sz="14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解決早期既有</a:t>
                      </a:r>
                      <a:r>
                        <a:rPr lang="zh-TW" alt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工業區或科學園區廠商更新或增（改）建涉及山坡地開發利用回饋金繳交問題，</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本</a:t>
                      </a:r>
                      <a:r>
                        <a:rPr lang="zh-TW" altLang="en-US" sz="1400" kern="10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次修正後</a:t>
                      </a:r>
                      <a:r>
                        <a:rPr lang="zh-TW" altLang="en-US"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可適用減徵或免繳之規定，將大幅減少回饋金收取不合理情形，可解決廠商更新改建問題，以利加速產業轉型投資。</a:t>
                      </a:r>
                      <a:endParaRPr lang="en-US" altLang="zh-TW" sz="14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4769254"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五、合理收取山坡地開發利用回饋金</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163809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14</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594472228"/>
              </p:ext>
            </p:extLst>
          </p:nvPr>
        </p:nvGraphicFramePr>
        <p:xfrm>
          <a:off x="392882" y="1942976"/>
          <a:ext cx="8136903" cy="4727496"/>
        </p:xfrm>
        <a:graphic>
          <a:graphicData uri="http://schemas.openxmlformats.org/drawingml/2006/table">
            <a:tbl>
              <a:tblPr firstRow="1" bandRow="1">
                <a:tableStyleId>{F5AB1C69-6EDB-4FF4-983F-18BD219EF322}</a:tableStyleId>
              </a:tblPr>
              <a:tblGrid>
                <a:gridCol w="1944216">
                  <a:extLst>
                    <a:ext uri="{9D8B030D-6E8A-4147-A177-3AD203B41FA5}">
                      <a16:colId xmlns:a16="http://schemas.microsoft.com/office/drawing/2014/main" xmlns="" val="20000"/>
                    </a:ext>
                  </a:extLst>
                </a:gridCol>
                <a:gridCol w="1961985">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070462">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182563" indent="-182563" algn="just" defTabSz="914400" rtl="0" eaLnBrk="1" latinLnBrk="1" hangingPunct="0">
                        <a:lnSpc>
                          <a:spcPct val="110000"/>
                        </a:lnSpc>
                        <a:spcBef>
                          <a:spcPts val="0"/>
                        </a:spcBef>
                        <a:spcAft>
                          <a:spcPts val="0"/>
                        </a:spcAft>
                      </a:pP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民</a:t>
                      </a:r>
                      <a:r>
                        <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宿管理</a:t>
                      </a:r>
                      <a:r>
                        <a:rPr 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辦法</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5</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11</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條及第</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13</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交通部</a:t>
                      </a:r>
                      <a:r>
                        <a:rPr lang="en-US" altLang="zh-TW" sz="18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8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indent="0" algn="just" hangingPunct="0">
                        <a:lnSpc>
                          <a:spcPct val="110000"/>
                        </a:lnSpc>
                        <a:spcBef>
                          <a:spcPts val="0"/>
                        </a:spcBef>
                        <a:spcAft>
                          <a:spcPts val="0"/>
                        </a:spcAft>
                      </a:pPr>
                      <a:r>
                        <a:rPr lang="zh-TW" altLang="en-US"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限制</a:t>
                      </a:r>
                      <a:r>
                        <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禁止</a:t>
                      </a:r>
                      <a:r>
                        <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都市</a:t>
                      </a:r>
                      <a:r>
                        <a:rPr lang="zh-TW" sz="1800" kern="0" dirty="0">
                          <a:effectLst/>
                          <a:latin typeface="Times New Roman" panose="02020603050405020304" pitchFamily="18" charset="0"/>
                          <a:ea typeface="標楷體" panose="03000509000000000000" pitchFamily="65" charset="-120"/>
                          <a:cs typeface="Times New Roman" panose="02020603050405020304" pitchFamily="18" charset="0"/>
                        </a:rPr>
                        <a:t>計畫</a:t>
                      </a:r>
                      <a:r>
                        <a:rPr lang="zh-TW" sz="1800" kern="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區域不得設置民</a:t>
                      </a:r>
                      <a:r>
                        <a:rPr lang="zh-TW" sz="1800" kern="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宿</a:t>
                      </a:r>
                      <a:r>
                        <a:rPr lang="zh-TW" altLang="en-US" sz="1800" kern="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無建築物使用執照影本或合法房屋證明文件者，不得設置民宿。</a:t>
                      </a:r>
                      <a:endParaRPr lang="en-US" altLang="zh-TW" sz="18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algn="just" hangingPunct="0">
                        <a:lnSpc>
                          <a:spcPct val="110000"/>
                        </a:lnSpc>
                        <a:spcBef>
                          <a:spcPts val="0"/>
                        </a:spcBef>
                        <a:spcAft>
                          <a:spcPts val="0"/>
                        </a:spcAft>
                      </a:pPr>
                      <a:endParaRPr lang="zh-TW" sz="18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algn="just" hangingPunct="0">
                        <a:lnSpc>
                          <a:spcPct val="110000"/>
                        </a:lnSpc>
                        <a:spcBef>
                          <a:spcPts val="0"/>
                        </a:spcBef>
                        <a:spcAft>
                          <a:spcPts val="0"/>
                        </a:spcAft>
                      </a:pPr>
                      <a:r>
                        <a:rPr lang="en-US" sz="18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79388" indent="-179388" algn="just" hangingPunct="0">
                        <a:lnSpc>
                          <a:spcPct val="110000"/>
                        </a:lnSpc>
                        <a:spcBef>
                          <a:spcPts val="0"/>
                        </a:spcBef>
                        <a:spcAft>
                          <a:spcPts val="0"/>
                        </a:spcAft>
                      </a:pPr>
                      <a:r>
                        <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具</a:t>
                      </a:r>
                      <a:r>
                        <a:rPr lang="zh-TW" sz="1800" kern="0" dirty="0">
                          <a:effectLst/>
                          <a:latin typeface="Times New Roman" panose="02020603050405020304" pitchFamily="18" charset="0"/>
                          <a:ea typeface="標楷體" panose="03000509000000000000" pitchFamily="65" charset="-120"/>
                          <a:cs typeface="Times New Roman" panose="02020603050405020304" pitchFamily="18" charset="0"/>
                        </a:rPr>
                        <a:t>歷史人文風貌之區域</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可</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設置</a:t>
                      </a:r>
                      <a:r>
                        <a:rPr lang="zh-TW" sz="1800" kern="0" dirty="0">
                          <a:effectLst/>
                          <a:latin typeface="Times New Roman" panose="02020603050405020304" pitchFamily="18" charset="0"/>
                          <a:ea typeface="標楷體" panose="03000509000000000000" pitchFamily="65" charset="-120"/>
                          <a:cs typeface="Times New Roman" panose="02020603050405020304" pitchFamily="18" charset="0"/>
                        </a:rPr>
                        <a:t>民宿。</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179388" marR="0" indent="-179388" algn="just" defTabSz="914400" eaLnBrk="1" fontAlgn="auto" latinLnBrk="0" hangingPunct="0">
                        <a:lnSpc>
                          <a:spcPct val="110000"/>
                        </a:lnSpc>
                        <a:spcBef>
                          <a:spcPts val="0"/>
                        </a:spcBef>
                        <a:spcAft>
                          <a:spcPts val="0"/>
                        </a:spcAft>
                        <a:buClrTx/>
                        <a:buSzTx/>
                        <a:buFontTx/>
                        <a:buNone/>
                        <a:tabLst/>
                        <a:defRPr/>
                      </a:pPr>
                      <a:r>
                        <a:rPr 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授權地方政府自訂</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民宿建築物及消防設備規範</a:t>
                      </a:r>
                      <a:r>
                        <a:rPr lang="en-US" sz="1800" kern="100" dirty="0">
                          <a:effectLst/>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endParaRPr 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179388" indent="-179388" algn="just" hangingPunct="0">
                        <a:lnSpc>
                          <a:spcPct val="110000"/>
                        </a:lnSpc>
                        <a:spcBef>
                          <a:spcPts val="0"/>
                        </a:spcBef>
                        <a:spcAft>
                          <a:spcPts val="0"/>
                        </a:spcAft>
                      </a:pPr>
                      <a:r>
                        <a:rPr lang="en-US" altLang="zh-TW"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古蹟及歷史建築</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申請民宿、</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原住民於「部落」範圍</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申請民宿及</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馬祖地區經列冊輔導非法民宿</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得以安全鑑定</a:t>
                      </a:r>
                      <a:r>
                        <a:rPr lang="zh-TW" alt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替代使用執照。</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179388" indent="-179388" algn="just" hangingPunct="0">
                        <a:lnSpc>
                          <a:spcPct val="110000"/>
                        </a:lnSpc>
                        <a:spcBef>
                          <a:spcPts val="0"/>
                        </a:spcBef>
                        <a:spcAft>
                          <a:spcPts val="0"/>
                        </a:spcAft>
                      </a:pPr>
                      <a:r>
                        <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有利</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地方政府規劃發展</a:t>
                      </a:r>
                      <a:r>
                        <a:rPr lang="zh-TW" sz="1800" kern="0" dirty="0">
                          <a:effectLst/>
                          <a:latin typeface="Times New Roman" panose="02020603050405020304" pitchFamily="18" charset="0"/>
                          <a:ea typeface="標楷體" panose="03000509000000000000" pitchFamily="65" charset="-120"/>
                          <a:cs typeface="Times New Roman" panose="02020603050405020304" pitchFamily="18" charset="0"/>
                        </a:rPr>
                        <a:t>老屋文創民</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宿</a:t>
                      </a:r>
                      <a:r>
                        <a:rPr lang="zh-TW" altLang="en-US"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形</a:t>
                      </a:r>
                      <a:r>
                        <a:rPr lang="zh-TW" sz="1800" kern="0" dirty="0">
                          <a:effectLst/>
                          <a:latin typeface="Times New Roman" panose="02020603050405020304" pitchFamily="18" charset="0"/>
                          <a:ea typeface="標楷體" panose="03000509000000000000" pitchFamily="65" charset="-120"/>
                          <a:cs typeface="Times New Roman" panose="02020603050405020304" pitchFamily="18" charset="0"/>
                        </a:rPr>
                        <a:t>塑在地</a:t>
                      </a:r>
                      <a:r>
                        <a:rPr 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特色。</a:t>
                      </a:r>
                      <a:endPar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179388" marR="0" indent="-179388" algn="just" defTabSz="914400" eaLnBrk="1" fontAlgn="auto" latinLnBrk="0" hangingPunct="0">
                        <a:lnSpc>
                          <a:spcPct val="110000"/>
                        </a:lnSpc>
                        <a:spcBef>
                          <a:spcPts val="0"/>
                        </a:spcBef>
                        <a:spcAft>
                          <a:spcPts val="0"/>
                        </a:spcAft>
                        <a:buClrTx/>
                        <a:buSzTx/>
                        <a:buFontTx/>
                        <a:buNone/>
                        <a:tabLst/>
                        <a:defRPr/>
                      </a:pPr>
                      <a:r>
                        <a:rPr lang="en-US" altLang="zh-TW" sz="1800" kern="0" dirty="0" smtClean="0">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放寬經營規模，</a:t>
                      </a:r>
                      <a:r>
                        <a:rPr lang="zh-TW" altLang="en-US"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吸引</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青年返鄉創業。</a:t>
                      </a:r>
                      <a:endParaRPr lang="en-US"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79388" indent="-179388" algn="just" hangingPunct="0">
                        <a:lnSpc>
                          <a:spcPct val="110000"/>
                        </a:lnSpc>
                        <a:spcBef>
                          <a:spcPts val="0"/>
                        </a:spcBef>
                        <a:spcAft>
                          <a:spcPts val="0"/>
                        </a:spcAft>
                      </a:pPr>
                      <a:r>
                        <a:rPr lang="en-US" sz="1800" kern="100" dirty="0" smtClean="0">
                          <a:effectLst/>
                          <a:latin typeface="Times New Roman" panose="02020603050405020304" pitchFamily="18" charset="0"/>
                          <a:ea typeface="標楷體" panose="03000509000000000000" pitchFamily="65" charset="-120"/>
                          <a:cs typeface="Times New Roman" panose="02020603050405020304" pitchFamily="18" charset="0"/>
                        </a:rPr>
                        <a:t>3.</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尊重原住民傳統房屋使用習慣，</a:t>
                      </a:r>
                      <a:r>
                        <a:rPr lang="zh-TW" altLang="en-US"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及改善</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部落旅遊合法住宿設施不足的</a:t>
                      </a:r>
                      <a:r>
                        <a:rPr lang="zh-TW" altLang="en-US"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困難</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以</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扶植偏鄉</a:t>
                      </a:r>
                      <a:r>
                        <a:rPr lang="en-US"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部落</a:t>
                      </a:r>
                      <a:r>
                        <a:rPr lang="en-US"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zh-TW" sz="18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經濟。</a:t>
                      </a:r>
                      <a:endParaRPr lang="zh-TW" sz="18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3076483" cy="769441"/>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、其他</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p>
          <a:p>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鬆綁民宿設置規定</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25845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15</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9772065"/>
              </p:ext>
            </p:extLst>
          </p:nvPr>
        </p:nvGraphicFramePr>
        <p:xfrm>
          <a:off x="395536" y="1988840"/>
          <a:ext cx="8136903" cy="3520488"/>
        </p:xfrm>
        <a:graphic>
          <a:graphicData uri="http://schemas.openxmlformats.org/drawingml/2006/table">
            <a:tbl>
              <a:tblPr firstRow="1" bandRow="1">
                <a:tableStyleId>{F5AB1C69-6EDB-4FF4-983F-18BD219EF322}</a:tableStyleId>
              </a:tblPr>
              <a:tblGrid>
                <a:gridCol w="1673953">
                  <a:extLst>
                    <a:ext uri="{9D8B030D-6E8A-4147-A177-3AD203B41FA5}">
                      <a16:colId xmlns:a16="http://schemas.microsoft.com/office/drawing/2014/main" xmlns="" val="20000"/>
                    </a:ext>
                  </a:extLst>
                </a:gridCol>
                <a:gridCol w="2142471">
                  <a:extLst>
                    <a:ext uri="{9D8B030D-6E8A-4147-A177-3AD203B41FA5}">
                      <a16:colId xmlns:a16="http://schemas.microsoft.com/office/drawing/2014/main" xmlns="" val="20001"/>
                    </a:ext>
                  </a:extLst>
                </a:gridCol>
                <a:gridCol w="2250017">
                  <a:extLst>
                    <a:ext uri="{9D8B030D-6E8A-4147-A177-3AD203B41FA5}">
                      <a16:colId xmlns:a16="http://schemas.microsoft.com/office/drawing/2014/main" xmlns="" val="20002"/>
                    </a:ext>
                  </a:extLst>
                </a:gridCol>
                <a:gridCol w="2070462">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361950" marR="0" indent="-361950" algn="just" defTabSz="914400" rtl="0" eaLnBrk="1" fontAlgn="auto" latinLnBrk="1" hangingPunct="0">
                        <a:lnSpc>
                          <a:spcPct val="110000"/>
                        </a:lnSpc>
                        <a:spcBef>
                          <a:spcPts val="0"/>
                        </a:spcBef>
                        <a:spcAft>
                          <a:spcPts val="0"/>
                        </a:spcAft>
                        <a:buClrTx/>
                        <a:buSzTx/>
                        <a:buFontTx/>
                        <a:buNone/>
                        <a:tabLst/>
                        <a:defRPr/>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醫療</a:t>
                      </a:r>
                      <a:r>
                        <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法施行</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細則</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55</a:t>
                      </a:r>
                      <a:r>
                        <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條之</a:t>
                      </a:r>
                      <a:r>
                        <a:rPr 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衛福部</a:t>
                      </a:r>
                      <a:r>
                        <a:rPr 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R="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無</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R="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中央主管機關於必要時，</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得委任所屬機關或委託其他機構、法人辦理「新藥品」人體試驗計畫之核准。</a:t>
                      </a:r>
                      <a:endParaRPr lang="en-US"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indent="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在新藥品人體試驗計畫之核准，可針對低風險案件鬆綁可委任或委託其他法人審核，加快審核時間、簡化作業流程。</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indent="0" algn="just" defTabSz="914400" rtl="0" eaLnBrk="1" fontAlgn="auto" latinLnBrk="1" hangingPunct="0">
                        <a:lnSpc>
                          <a:spcPct val="110000"/>
                        </a:lnSpc>
                        <a:spcBef>
                          <a:spcPts val="0"/>
                        </a:spcBef>
                        <a:spcAft>
                          <a:spcPts val="0"/>
                        </a:spcAft>
                        <a:buClrTx/>
                        <a:buSzTx/>
                        <a:buFontTx/>
                        <a:buNone/>
                        <a:tabLst/>
                        <a:defRPr/>
                      </a:pPr>
                      <a:endParaRPr lang="en-US" altLang="zh-TW" sz="2000" dirty="0" smtClean="0"/>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3570208" cy="769441"/>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六、其他</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p>
          <a:p>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鼓勵醫藥生技產業發展</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9328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參、結　語</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1043608" y="1484784"/>
            <a:ext cx="7200800" cy="4392488"/>
          </a:xfrm>
        </p:spPr>
        <p:txBody>
          <a:bodyPr>
            <a:noAutofit/>
          </a:bodyPr>
          <a:lstStyle/>
          <a:p>
            <a:pPr indent="715963" algn="just" hangingPunct="0">
              <a:lnSpc>
                <a:spcPct val="120000"/>
              </a:lnSpc>
              <a:spcBef>
                <a:spcPts val="300"/>
              </a:spcBef>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本案推動仍請各部會戮力提出人民有感之鬆綁成果，以營造友善經商及投資之法制環境。</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投影片編號版面配置區 5"/>
          <p:cNvSpPr>
            <a:spLocks noGrp="1"/>
          </p:cNvSpPr>
          <p:nvPr>
            <p:ph type="sldNum" sz="quarter" idx="12"/>
          </p:nvPr>
        </p:nvSpPr>
        <p:spPr/>
        <p:txBody>
          <a:bodyPr/>
          <a:lstStyle/>
          <a:p>
            <a:fld id="{11983840-18B5-4699-BD5B-B36ED89B6B64}" type="slidenum">
              <a:rPr lang="zh-TW" altLang="en-US" smtClean="0"/>
              <a:t>16</a:t>
            </a:fld>
            <a:endParaRPr lang="zh-TW" altLang="en-US" dirty="0"/>
          </a:p>
        </p:txBody>
      </p:sp>
      <p:sp>
        <p:nvSpPr>
          <p:cNvPr id="5" name="圓角矩形 4"/>
          <p:cNvSpPr/>
          <p:nvPr/>
        </p:nvSpPr>
        <p:spPr>
          <a:xfrm>
            <a:off x="7164288" y="5877272"/>
            <a:ext cx="1512168" cy="432048"/>
          </a:xfrm>
          <a:prstGeom prst="roundRect">
            <a:avLst/>
          </a:prstGeom>
          <a:solidFill>
            <a:srgbClr val="FFFF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smtClean="0">
                <a:solidFill>
                  <a:srgbClr val="003399"/>
                </a:solidFill>
                <a:latin typeface="標楷體" panose="03000509000000000000" pitchFamily="65" charset="-120"/>
                <a:ea typeface="標楷體" panose="03000509000000000000" pitchFamily="65" charset="-120"/>
              </a:rPr>
              <a:t>簡報結束</a:t>
            </a:r>
            <a:endParaRPr lang="zh-TW" altLang="en-US" sz="2000" b="1" dirty="0">
              <a:solidFill>
                <a:srgbClr val="00339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11180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目　錄</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899592" y="1600200"/>
            <a:ext cx="7632848" cy="3917032"/>
          </a:xfrm>
        </p:spPr>
        <p:txBody>
          <a:bodyPr>
            <a:normAutofit fontScale="25000" lnSpcReduction="20000"/>
          </a:bodyPr>
          <a:lstStyle/>
          <a:p>
            <a:pPr>
              <a:spcBef>
                <a:spcPts val="1200"/>
              </a:spcBef>
              <a:spcAft>
                <a:spcPts val="1200"/>
              </a:spcAft>
            </a:pPr>
            <a:r>
              <a:rPr lang="zh-TW" altLang="en-US" sz="12800" dirty="0" smtClean="0">
                <a:latin typeface="標楷體" panose="03000509000000000000" pitchFamily="65" charset="-120"/>
                <a:ea typeface="標楷體" panose="03000509000000000000" pitchFamily="65" charset="-120"/>
              </a:rPr>
              <a:t>壹、前言</a:t>
            </a:r>
            <a:endParaRPr lang="en-US" altLang="zh-TW" sz="12800"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sz="12800" dirty="0" smtClean="0">
                <a:latin typeface="標楷體" panose="03000509000000000000" pitchFamily="65" charset="-120"/>
                <a:ea typeface="標楷體" panose="03000509000000000000" pitchFamily="65" charset="-120"/>
              </a:rPr>
              <a:t>貳、各部會鬆綁績效</a:t>
            </a:r>
            <a:endParaRPr lang="en-US" altLang="zh-TW" sz="12800"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sz="12800" dirty="0" smtClean="0">
                <a:latin typeface="標楷體" panose="03000509000000000000" pitchFamily="65" charset="-120"/>
                <a:ea typeface="標楷體" panose="03000509000000000000" pitchFamily="65" charset="-120"/>
              </a:rPr>
              <a:t>參</a:t>
            </a:r>
            <a:r>
              <a:rPr lang="zh-TW" altLang="en-US" sz="12800" dirty="0">
                <a:latin typeface="標楷體" panose="03000509000000000000" pitchFamily="65" charset="-120"/>
                <a:ea typeface="標楷體" panose="03000509000000000000" pitchFamily="65" charset="-120"/>
              </a:rPr>
              <a:t>、重要鬆綁成果</a:t>
            </a:r>
            <a:endParaRPr lang="en-US" altLang="zh-TW" sz="12800" dirty="0">
              <a:latin typeface="標楷體" panose="03000509000000000000" pitchFamily="65" charset="-120"/>
              <a:ea typeface="標楷體" panose="03000509000000000000" pitchFamily="65" charset="-120"/>
            </a:endParaRPr>
          </a:p>
          <a:p>
            <a:pPr>
              <a:spcBef>
                <a:spcPts val="1200"/>
              </a:spcBef>
              <a:spcAft>
                <a:spcPts val="1200"/>
              </a:spcAft>
            </a:pPr>
            <a:r>
              <a:rPr lang="zh-TW" altLang="en-US" sz="12800" dirty="0" smtClean="0">
                <a:latin typeface="標楷體" panose="03000509000000000000" pitchFamily="65" charset="-120"/>
                <a:ea typeface="標楷體" panose="03000509000000000000" pitchFamily="65" charset="-120"/>
              </a:rPr>
              <a:t>肆、結語</a:t>
            </a:r>
            <a:endParaRPr lang="en-US" altLang="zh-TW" sz="12800" dirty="0" smtClean="0">
              <a:latin typeface="標楷體" panose="03000509000000000000" pitchFamily="65" charset="-120"/>
              <a:ea typeface="標楷體" panose="03000509000000000000" pitchFamily="65" charset="-120"/>
            </a:endParaRPr>
          </a:p>
          <a:p>
            <a:pPr>
              <a:spcBef>
                <a:spcPts val="1200"/>
              </a:spcBef>
              <a:spcAft>
                <a:spcPts val="1200"/>
              </a:spcAft>
            </a:pPr>
            <a:r>
              <a:rPr lang="zh-TW" altLang="en-US" sz="12800" dirty="0" smtClean="0">
                <a:latin typeface="標楷體" panose="03000509000000000000" pitchFamily="65" charset="-120"/>
                <a:ea typeface="標楷體" panose="03000509000000000000" pitchFamily="65" charset="-120"/>
              </a:rPr>
              <a:t>附件、法規</a:t>
            </a:r>
            <a:r>
              <a:rPr lang="zh-TW" altLang="en-US" sz="12800" dirty="0">
                <a:latin typeface="標楷體" panose="03000509000000000000" pitchFamily="65" charset="-120"/>
                <a:ea typeface="標楷體" panose="03000509000000000000" pitchFamily="65" charset="-120"/>
              </a:rPr>
              <a:t>鬆綁推動成果彙整表</a:t>
            </a:r>
            <a:endParaRPr lang="en-US" altLang="zh-TW" sz="12800" dirty="0">
              <a:latin typeface="標楷體" panose="03000509000000000000" pitchFamily="65" charset="-120"/>
              <a:ea typeface="標楷體" panose="03000509000000000000" pitchFamily="65" charset="-120"/>
            </a:endParaRPr>
          </a:p>
          <a:p>
            <a:pPr>
              <a:spcBef>
                <a:spcPts val="1200"/>
              </a:spcBef>
              <a:spcAft>
                <a:spcPts val="1200"/>
              </a:spcAft>
            </a:pPr>
            <a:endParaRPr lang="en-US" altLang="zh-TW" sz="2800" dirty="0" smtClean="0">
              <a:latin typeface="標楷體" panose="03000509000000000000" pitchFamily="65" charset="-120"/>
              <a:ea typeface="標楷體" panose="03000509000000000000" pitchFamily="65" charset="-120"/>
            </a:endParaRPr>
          </a:p>
          <a:p>
            <a:pPr indent="444500">
              <a:spcBef>
                <a:spcPts val="700"/>
              </a:spcBef>
              <a:spcAft>
                <a:spcPts val="700"/>
              </a:spcAft>
            </a:pPr>
            <a:r>
              <a:rPr lang="zh-TW" altLang="en-US" sz="2800" dirty="0" smtClean="0">
                <a:latin typeface="標楷體" panose="03000509000000000000" pitchFamily="65" charset="-120"/>
                <a:ea typeface="標楷體" panose="03000509000000000000" pitchFamily="65" charset="-120"/>
              </a:rPr>
              <a:t>         </a:t>
            </a:r>
            <a:endParaRPr lang="zh-TW" altLang="en-US" sz="28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標楷體" panose="03000509000000000000" pitchFamily="65" charset="-120"/>
                <a:ea typeface="標楷體" panose="03000509000000000000" pitchFamily="65" charset="-120"/>
              </a:rPr>
              <a:t>2</a:t>
            </a:fld>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15155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壹、前言</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755576" y="1484784"/>
            <a:ext cx="7632848" cy="3816424"/>
          </a:xfrm>
        </p:spPr>
        <p:txBody>
          <a:bodyPr>
            <a:noAutofit/>
          </a:bodyPr>
          <a:lstStyle/>
          <a:p>
            <a:pPr algn="just" hangingPunct="0">
              <a:lnSpc>
                <a:spcPct val="120000"/>
              </a:lnSpc>
              <a:spcBef>
                <a:spcPts val="600"/>
              </a:spcBef>
              <a:spcAft>
                <a:spcPts val="600"/>
              </a:spcAft>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依</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26</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日行政院第</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3573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次會議，賴院長就國發會推動法規鬆綁一案指示：財經相關部會每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週提出讓人民有感的鬆綁成果，於本專案會議報告；其餘部會以</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個月為</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期，提出讓人民有感的鬆綁成果，第</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期於</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月中旬提交。爰國發會就各部會提報鬆綁事項，經篩選人民有感部分，彙整提出報告。</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Times New Roman" panose="02020603050405020304" pitchFamily="18" charset="0"/>
                <a:ea typeface="標楷體" panose="03000509000000000000" pitchFamily="65" charset="-120"/>
                <a:cs typeface="Times New Roman" panose="02020603050405020304" pitchFamily="18" charset="0"/>
              </a:rPr>
              <a:t>3</a:t>
            </a:fld>
            <a:endParaRPr lang="zh-TW" altLang="en-US">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770662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a:latin typeface="Times New Roman" panose="02020603050405020304" pitchFamily="18" charset="0"/>
                <a:ea typeface="標楷體" panose="03000509000000000000" pitchFamily="65" charset="-120"/>
                <a:cs typeface="Times New Roman" panose="02020603050405020304" pitchFamily="18" charset="0"/>
              </a:rPr>
              <a:t>貳</a:t>
            </a:r>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、各部會鬆綁績效</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611560" y="1340768"/>
            <a:ext cx="7704856" cy="4464496"/>
          </a:xfrm>
        </p:spPr>
        <p:txBody>
          <a:bodyPr>
            <a:noAutofit/>
          </a:bodyPr>
          <a:lstStyle/>
          <a:p>
            <a:pPr marL="714375" indent="-714375" algn="just" hangingPunct="0">
              <a:lnSpc>
                <a:spcPct val="120000"/>
              </a:lnSpc>
              <a:spcBef>
                <a:spcPts val="300"/>
              </a:spcBef>
              <a:spcAft>
                <a:spcPts val="300"/>
              </a:spcAft>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一、</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財經</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部會每</a:t>
            </a:r>
            <a:r>
              <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週提出鬆綁成果，本次復提出</a:t>
            </a:r>
            <a:r>
              <a:rPr lang="en-US" altLang="zh-TW" sz="28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8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項</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鬆綁</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成果：</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Times New Roman" panose="02020603050405020304" pitchFamily="18" charset="0"/>
                <a:ea typeface="標楷體" panose="03000509000000000000" pitchFamily="65" charset="-120"/>
                <a:cs typeface="Times New Roman" panose="02020603050405020304" pitchFamily="18" charset="0"/>
              </a:rPr>
              <a:t>4</a:t>
            </a:fld>
            <a:endParaRPr lang="zh-TW" altLang="en-US">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705994750"/>
              </p:ext>
            </p:extLst>
          </p:nvPr>
        </p:nvGraphicFramePr>
        <p:xfrm>
          <a:off x="1403648" y="2708920"/>
          <a:ext cx="7056784" cy="2448272"/>
        </p:xfrm>
        <a:graphic>
          <a:graphicData uri="http://schemas.openxmlformats.org/drawingml/2006/table">
            <a:tbl>
              <a:tblPr firstRow="1" bandRow="1">
                <a:tableStyleId>{8799B23B-EC83-4686-B30A-512413B5E67A}</a:tableStyleId>
              </a:tblPr>
              <a:tblGrid>
                <a:gridCol w="1410040">
                  <a:extLst>
                    <a:ext uri="{9D8B030D-6E8A-4147-A177-3AD203B41FA5}">
                      <a16:colId xmlns:a16="http://schemas.microsoft.com/office/drawing/2014/main" xmlns="" val="20000"/>
                    </a:ext>
                  </a:extLst>
                </a:gridCol>
                <a:gridCol w="1155978">
                  <a:extLst>
                    <a:ext uri="{9D8B030D-6E8A-4147-A177-3AD203B41FA5}">
                      <a16:colId xmlns:a16="http://schemas.microsoft.com/office/drawing/2014/main" xmlns="" val="20001"/>
                    </a:ext>
                  </a:extLst>
                </a:gridCol>
                <a:gridCol w="1155978">
                  <a:extLst>
                    <a:ext uri="{9D8B030D-6E8A-4147-A177-3AD203B41FA5}">
                      <a16:colId xmlns:a16="http://schemas.microsoft.com/office/drawing/2014/main" xmlns="" val="20002"/>
                    </a:ext>
                  </a:extLst>
                </a:gridCol>
                <a:gridCol w="1155978">
                  <a:extLst>
                    <a:ext uri="{9D8B030D-6E8A-4147-A177-3AD203B41FA5}">
                      <a16:colId xmlns:a16="http://schemas.microsoft.com/office/drawing/2014/main" xmlns="" val="20003"/>
                    </a:ext>
                  </a:extLst>
                </a:gridCol>
                <a:gridCol w="1155978">
                  <a:extLst>
                    <a:ext uri="{9D8B030D-6E8A-4147-A177-3AD203B41FA5}">
                      <a16:colId xmlns:a16="http://schemas.microsoft.com/office/drawing/2014/main" xmlns="" val="20004"/>
                    </a:ext>
                  </a:extLst>
                </a:gridCol>
                <a:gridCol w="1022832">
                  <a:extLst>
                    <a:ext uri="{9D8B030D-6E8A-4147-A177-3AD203B41FA5}">
                      <a16:colId xmlns:a16="http://schemas.microsoft.com/office/drawing/2014/main" xmlns="" val="20005"/>
                    </a:ext>
                  </a:extLst>
                </a:gridCol>
              </a:tblGrid>
              <a:tr h="987885">
                <a:tc>
                  <a:txBody>
                    <a:bodyPr/>
                    <a:lstStyle/>
                    <a:p>
                      <a:pPr marL="0" algn="l" defTabSz="914400" rtl="0" eaLnBrk="1" latinLnBrk="0" hangingPunct="1"/>
                      <a:r>
                        <a:rPr lang="zh-TW" altLang="en-US" sz="2000" kern="1200" dirty="0" smtClean="0"/>
                        <a:t>部</a:t>
                      </a:r>
                      <a:endParaRPr lang="en-US" altLang="zh-TW" sz="2000" kern="1200" dirty="0" smtClean="0"/>
                    </a:p>
                    <a:p>
                      <a:pPr marL="0" algn="l" defTabSz="914400" rtl="0" eaLnBrk="1" latinLnBrk="0" hangingPunct="1"/>
                      <a:r>
                        <a:rPr lang="zh-TW" altLang="en-US" sz="2000" kern="1200" dirty="0" smtClean="0"/>
                        <a:t>會</a:t>
                      </a:r>
                      <a:endParaRPr lang="zh-TW" altLang="en-US" sz="2000" b="1" kern="1200" dirty="0">
                        <a:solidFill>
                          <a:schemeClr val="lt1"/>
                        </a:solidFill>
                        <a:latin typeface="+mn-lt"/>
                        <a:ea typeface="+mn-ea"/>
                        <a:cs typeface="+mn-cs"/>
                      </a:endParaRPr>
                    </a:p>
                  </a:txBody>
                  <a:tcPr/>
                </a:tc>
                <a:tc>
                  <a:txBody>
                    <a:bodyPr/>
                    <a:lstStyle/>
                    <a:p>
                      <a:pPr marL="0" algn="l" defTabSz="914400" rtl="0" eaLnBrk="1" latinLnBrk="0" hangingPunct="1"/>
                      <a:r>
                        <a:rPr lang="zh-TW" altLang="en-US" sz="2000" kern="1200" dirty="0" smtClean="0"/>
                        <a:t>金</a:t>
                      </a:r>
                      <a:endParaRPr lang="en-US" altLang="zh-TW" sz="2000" kern="1200" dirty="0" smtClean="0"/>
                    </a:p>
                    <a:p>
                      <a:pPr marL="0" algn="l" defTabSz="914400" rtl="0" eaLnBrk="1" latinLnBrk="0" hangingPunct="1"/>
                      <a:r>
                        <a:rPr lang="zh-TW" altLang="en-US" sz="2000" kern="1200" dirty="0" smtClean="0"/>
                        <a:t>管</a:t>
                      </a:r>
                      <a:endParaRPr lang="en-US" altLang="zh-TW" sz="2000" kern="1200" dirty="0" smtClean="0"/>
                    </a:p>
                    <a:p>
                      <a:pPr marL="0" algn="l" defTabSz="914400" rtl="0" eaLnBrk="1" latinLnBrk="0" hangingPunct="1"/>
                      <a:r>
                        <a:rPr lang="zh-TW" altLang="en-US" sz="2000" kern="1200" dirty="0" smtClean="0"/>
                        <a:t>會</a:t>
                      </a:r>
                      <a:endParaRPr lang="zh-TW" altLang="en-US" sz="2000" b="1" kern="1200" dirty="0">
                        <a:solidFill>
                          <a:schemeClr val="lt1"/>
                        </a:solidFill>
                        <a:latin typeface="+mn-lt"/>
                        <a:ea typeface="+mn-ea"/>
                        <a:cs typeface="+mn-cs"/>
                      </a:endParaRPr>
                    </a:p>
                  </a:txBody>
                  <a:tcPr/>
                </a:tc>
                <a:tc>
                  <a:txBody>
                    <a:bodyPr/>
                    <a:lstStyle/>
                    <a:p>
                      <a:pPr marL="0" algn="l" defTabSz="914400" rtl="0" eaLnBrk="1" latinLnBrk="0" hangingPunct="1"/>
                      <a:r>
                        <a:rPr lang="zh-TW" altLang="en-US" sz="2000" kern="1200" dirty="0" smtClean="0"/>
                        <a:t>經</a:t>
                      </a:r>
                      <a:endParaRPr lang="en-US" altLang="zh-TW" sz="2000" kern="1200" dirty="0" smtClean="0"/>
                    </a:p>
                    <a:p>
                      <a:pPr marL="0" algn="l" defTabSz="914400" rtl="0" eaLnBrk="1" latinLnBrk="0" hangingPunct="1"/>
                      <a:r>
                        <a:rPr lang="zh-TW" altLang="en-US" sz="2000" kern="1200" dirty="0" smtClean="0"/>
                        <a:t>濟</a:t>
                      </a:r>
                      <a:endParaRPr lang="en-US" altLang="zh-TW" sz="2000" kern="1200" dirty="0" smtClean="0"/>
                    </a:p>
                    <a:p>
                      <a:pPr marL="0" algn="l" defTabSz="914400" rtl="0" eaLnBrk="1" latinLnBrk="0" hangingPunct="1"/>
                      <a:r>
                        <a:rPr lang="zh-TW" altLang="en-US" sz="2000" kern="1200" dirty="0" smtClean="0"/>
                        <a:t>部</a:t>
                      </a:r>
                      <a:endParaRPr lang="zh-TW" altLang="en-US" sz="2000" b="1" kern="1200" dirty="0">
                        <a:solidFill>
                          <a:schemeClr val="lt1"/>
                        </a:solidFill>
                        <a:latin typeface="+mn-lt"/>
                        <a:ea typeface="+mn-ea"/>
                        <a:cs typeface="+mn-cs"/>
                      </a:endParaRPr>
                    </a:p>
                  </a:txBody>
                  <a:tcPr/>
                </a:tc>
                <a:tc>
                  <a:txBody>
                    <a:bodyPr/>
                    <a:lstStyle/>
                    <a:p>
                      <a:pPr marL="0" algn="l" defTabSz="914400" rtl="0" eaLnBrk="1" latinLnBrk="0" hangingPunct="1"/>
                      <a:r>
                        <a:rPr lang="zh-TW" altLang="en-US" sz="2000" kern="1200" dirty="0" smtClean="0"/>
                        <a:t>財</a:t>
                      </a:r>
                      <a:endParaRPr lang="en-US" altLang="zh-TW" sz="2000" kern="1200" dirty="0" smtClean="0"/>
                    </a:p>
                    <a:p>
                      <a:pPr marL="0" algn="l" defTabSz="914400" rtl="0" eaLnBrk="1" latinLnBrk="0" hangingPunct="1"/>
                      <a:r>
                        <a:rPr lang="zh-TW" altLang="en-US" sz="2000" kern="1200" dirty="0" smtClean="0"/>
                        <a:t>政</a:t>
                      </a:r>
                      <a:endParaRPr lang="en-US" altLang="zh-TW" sz="2000" kern="1200" dirty="0" smtClean="0"/>
                    </a:p>
                    <a:p>
                      <a:pPr marL="0" algn="l" defTabSz="914400" rtl="0" eaLnBrk="1" latinLnBrk="0" hangingPunct="1"/>
                      <a:r>
                        <a:rPr lang="zh-TW" altLang="en-US" sz="2000" kern="1200" dirty="0" smtClean="0"/>
                        <a:t>部</a:t>
                      </a:r>
                      <a:endParaRPr lang="zh-TW" altLang="en-US" sz="2000" b="1" kern="1200" dirty="0">
                        <a:solidFill>
                          <a:schemeClr val="tx1"/>
                        </a:solidFill>
                        <a:latin typeface="+mn-lt"/>
                        <a:ea typeface="+mn-ea"/>
                        <a:cs typeface="+mn-cs"/>
                      </a:endParaRPr>
                    </a:p>
                  </a:txBody>
                  <a:tcPr/>
                </a:tc>
                <a:tc>
                  <a:txBody>
                    <a:bodyPr/>
                    <a:lstStyle/>
                    <a:p>
                      <a:pPr marL="0" algn="l" defTabSz="914400" rtl="0" eaLnBrk="1" latinLnBrk="0" hangingPunct="1"/>
                      <a:r>
                        <a:rPr lang="zh-TW" altLang="en-US" sz="2000" kern="1200" dirty="0" smtClean="0"/>
                        <a:t>勞</a:t>
                      </a:r>
                      <a:endParaRPr lang="en-US" altLang="zh-TW" sz="2000" kern="1200" dirty="0" smtClean="0"/>
                    </a:p>
                    <a:p>
                      <a:pPr marL="0" algn="l" defTabSz="914400" rtl="0" eaLnBrk="1" latinLnBrk="0" hangingPunct="1"/>
                      <a:r>
                        <a:rPr lang="zh-TW" altLang="en-US" sz="2000" kern="1200" dirty="0" smtClean="0"/>
                        <a:t>動</a:t>
                      </a:r>
                      <a:endParaRPr lang="en-US" altLang="zh-TW" sz="2000" kern="1200" dirty="0" smtClean="0"/>
                    </a:p>
                    <a:p>
                      <a:pPr marL="0" algn="l" defTabSz="914400" rtl="0" eaLnBrk="1" latinLnBrk="0" hangingPunct="1"/>
                      <a:r>
                        <a:rPr lang="zh-TW" altLang="en-US" sz="2000" kern="1200" dirty="0" smtClean="0"/>
                        <a:t>部</a:t>
                      </a:r>
                      <a:endParaRPr lang="en-US" altLang="zh-TW" sz="2000" b="1" kern="1200" dirty="0" smtClean="0">
                        <a:solidFill>
                          <a:schemeClr val="tx1"/>
                        </a:solidFill>
                        <a:latin typeface="+mn-lt"/>
                        <a:ea typeface="+mn-ea"/>
                        <a:cs typeface="+mn-cs"/>
                      </a:endParaRPr>
                    </a:p>
                  </a:txBody>
                  <a:tcPr/>
                </a:tc>
                <a:tc>
                  <a:txBody>
                    <a:bodyPr/>
                    <a:lstStyle/>
                    <a:p>
                      <a:pPr marL="0" algn="l" defTabSz="914400" rtl="0" eaLnBrk="1" latinLnBrk="0" hangingPunct="1"/>
                      <a:r>
                        <a:rPr lang="zh-TW" altLang="en-US" sz="2000" kern="1200" dirty="0" smtClean="0"/>
                        <a:t>工</a:t>
                      </a:r>
                      <a:endParaRPr lang="en-US" altLang="zh-TW" sz="2000" kern="1200" dirty="0" smtClean="0"/>
                    </a:p>
                    <a:p>
                      <a:pPr marL="0" algn="l" defTabSz="914400" rtl="0" eaLnBrk="1" latinLnBrk="0" hangingPunct="1"/>
                      <a:r>
                        <a:rPr lang="zh-TW" altLang="en-US" sz="2000" kern="1200" dirty="0" smtClean="0"/>
                        <a:t>程</a:t>
                      </a:r>
                      <a:endParaRPr lang="en-US" altLang="zh-TW" sz="2000" kern="1200" dirty="0" smtClean="0"/>
                    </a:p>
                    <a:p>
                      <a:pPr marL="0" algn="l" defTabSz="914400" rtl="0" eaLnBrk="1" latinLnBrk="0" hangingPunct="1"/>
                      <a:r>
                        <a:rPr lang="zh-TW" altLang="en-US" sz="2000" kern="1200" dirty="0" smtClean="0"/>
                        <a:t>會</a:t>
                      </a:r>
                      <a:endParaRPr lang="en-US" altLang="zh-TW" sz="2000" b="1" kern="1200" dirty="0" smtClean="0">
                        <a:solidFill>
                          <a:schemeClr val="lt1"/>
                        </a:solidFill>
                        <a:latin typeface="+mn-lt"/>
                        <a:ea typeface="+mn-ea"/>
                        <a:cs typeface="+mn-cs"/>
                      </a:endParaRPr>
                    </a:p>
                  </a:txBody>
                  <a:tcPr/>
                </a:tc>
                <a:extLst>
                  <a:ext uri="{0D108BD9-81ED-4DB2-BD59-A6C34878D82A}">
                    <a16:rowId xmlns:a16="http://schemas.microsoft.com/office/drawing/2014/main" xmlns="" val="10000"/>
                  </a:ext>
                </a:extLst>
              </a:tr>
              <a:tr h="688526">
                <a:tc>
                  <a:txBody>
                    <a:bodyPr/>
                    <a:lstStyle/>
                    <a:p>
                      <a:pPr marL="0" algn="l" defTabSz="914400" rtl="0" eaLnBrk="1" latinLnBrk="0" hangingPunct="1"/>
                      <a:r>
                        <a:rPr lang="zh-TW" altLang="en-US" sz="2000" kern="1200" dirty="0" smtClean="0"/>
                        <a:t>本次提報件數</a:t>
                      </a:r>
                      <a:endParaRPr lang="zh-TW" altLang="en-US" sz="2000" b="1"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8</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2</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12</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0</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2</a:t>
                      </a:r>
                      <a:endParaRPr lang="zh-TW" altLang="en-US" sz="2000" kern="1200" dirty="0">
                        <a:solidFill>
                          <a:schemeClr val="dk1"/>
                        </a:solidFill>
                        <a:latin typeface="+mn-lt"/>
                        <a:ea typeface="+mn-ea"/>
                        <a:cs typeface="+mn-cs"/>
                      </a:endParaRPr>
                    </a:p>
                  </a:txBody>
                  <a:tcPr/>
                </a:tc>
                <a:extLst>
                  <a:ext uri="{0D108BD9-81ED-4DB2-BD59-A6C34878D82A}">
                    <a16:rowId xmlns:a16="http://schemas.microsoft.com/office/drawing/2014/main" xmlns="" val="10001"/>
                  </a:ext>
                </a:extLst>
              </a:tr>
              <a:tr h="741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kern="1200" dirty="0" smtClean="0"/>
                        <a:t>累計提報</a:t>
                      </a:r>
                      <a:r>
                        <a:rPr lang="zh-TW" altLang="en-US" sz="2000" kern="1200" smtClean="0"/>
                        <a:t>件數</a:t>
                      </a:r>
                      <a:endParaRPr lang="en-US" altLang="zh-TW" sz="2000" kern="1200" dirty="0" smtClean="0"/>
                    </a:p>
                  </a:txBody>
                  <a:tcPr/>
                </a:tc>
                <a:tc>
                  <a:txBody>
                    <a:bodyPr/>
                    <a:lstStyle/>
                    <a:p>
                      <a:pPr marL="0" algn="l" defTabSz="914400" rtl="0" eaLnBrk="1" latinLnBrk="0" hangingPunct="1"/>
                      <a:r>
                        <a:rPr lang="en-US" altLang="zh-TW" sz="2000" kern="1200" dirty="0" smtClean="0"/>
                        <a:t>36</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13</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27</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5</a:t>
                      </a:r>
                      <a:endParaRPr lang="zh-TW" altLang="en-US" sz="2000" kern="1200" dirty="0">
                        <a:solidFill>
                          <a:schemeClr val="dk1"/>
                        </a:solidFill>
                        <a:latin typeface="+mn-lt"/>
                        <a:ea typeface="+mn-ea"/>
                        <a:cs typeface="+mn-cs"/>
                      </a:endParaRPr>
                    </a:p>
                  </a:txBody>
                  <a:tcPr/>
                </a:tc>
                <a:tc>
                  <a:txBody>
                    <a:bodyPr/>
                    <a:lstStyle/>
                    <a:p>
                      <a:pPr marL="0" algn="l" defTabSz="914400" rtl="0" eaLnBrk="1" latinLnBrk="0" hangingPunct="1"/>
                      <a:r>
                        <a:rPr lang="en-US" altLang="zh-TW" sz="2000" kern="1200" dirty="0" smtClean="0"/>
                        <a:t>5</a:t>
                      </a:r>
                      <a:endParaRPr lang="zh-TW" altLang="en-US" sz="2000" kern="1200" dirty="0">
                        <a:solidFill>
                          <a:schemeClr val="dk1"/>
                        </a:solidFill>
                        <a:latin typeface="+mn-lt"/>
                        <a:ea typeface="+mn-ea"/>
                        <a:cs typeface="+mn-cs"/>
                      </a:endParaRPr>
                    </a:p>
                  </a:txBody>
                  <a:tcPr/>
                </a:tc>
                <a:extLst>
                  <a:ext uri="{0D108BD9-81ED-4DB2-BD59-A6C34878D82A}">
                    <a16:rowId xmlns:a16="http://schemas.microsoft.com/office/drawing/2014/main" xmlns="" val="10002"/>
                  </a:ext>
                </a:extLst>
              </a:tr>
            </a:tbl>
          </a:graphicData>
        </a:graphic>
      </p:graphicFrame>
      <p:sp>
        <p:nvSpPr>
          <p:cNvPr id="6" name="文字方塊 5"/>
          <p:cNvSpPr txBox="1"/>
          <p:nvPr/>
        </p:nvSpPr>
        <p:spPr>
          <a:xfrm>
            <a:off x="1331640" y="5373215"/>
            <a:ext cx="6840760" cy="584775"/>
          </a:xfrm>
          <a:prstGeom prst="rect">
            <a:avLst/>
          </a:prstGeom>
          <a:noFill/>
        </p:spPr>
        <p:txBody>
          <a:bodyPr wrap="square" rtlCol="0">
            <a:spAutoFit/>
          </a:bodyPr>
          <a:lstStyle/>
          <a:p>
            <a:r>
              <a:rPr lang="zh-TW" altLang="en-US" sz="1600" b="1" dirty="0" smtClean="0"/>
              <a:t>註：財經部會已分別於第</a:t>
            </a:r>
            <a:r>
              <a:rPr lang="en-US" altLang="zh-TW" sz="1600" b="1" dirty="0" smtClean="0"/>
              <a:t>3</a:t>
            </a:r>
            <a:r>
              <a:rPr lang="zh-TW" altLang="en-US" sz="1600" b="1" dirty="0" smtClean="0"/>
              <a:t>次、第</a:t>
            </a:r>
            <a:r>
              <a:rPr lang="en-US" altLang="zh-TW" sz="1600" b="1" dirty="0" smtClean="0"/>
              <a:t>4</a:t>
            </a:r>
            <a:r>
              <a:rPr lang="zh-TW" altLang="en-US" sz="1600" b="1" dirty="0" smtClean="0"/>
              <a:t>次及第</a:t>
            </a:r>
            <a:r>
              <a:rPr lang="en-US" altLang="zh-TW" sz="1600" b="1" dirty="0" smtClean="0"/>
              <a:t>6</a:t>
            </a:r>
            <a:r>
              <a:rPr lang="zh-TW" altLang="en-US" sz="1600" b="1" dirty="0" smtClean="0"/>
              <a:t>次會議提報計</a:t>
            </a:r>
            <a:r>
              <a:rPr lang="en-US" altLang="zh-TW" sz="1600" b="1" dirty="0" smtClean="0"/>
              <a:t>62</a:t>
            </a:r>
            <a:r>
              <a:rPr lang="zh-TW" altLang="en-US" sz="1600" b="1" dirty="0" smtClean="0"/>
              <a:t>件鬆綁成果</a:t>
            </a:r>
            <a:endParaRPr lang="en-US" altLang="zh-TW" sz="1600" b="1" dirty="0" smtClean="0"/>
          </a:p>
          <a:p>
            <a:r>
              <a:rPr lang="zh-TW" altLang="en-US" sz="1600" b="1" dirty="0" smtClean="0"/>
              <a:t>         本次復提出</a:t>
            </a:r>
            <a:r>
              <a:rPr lang="en-US" altLang="zh-TW" sz="1600" b="1" dirty="0" smtClean="0"/>
              <a:t>24</a:t>
            </a:r>
            <a:r>
              <a:rPr lang="zh-TW" altLang="en-US" sz="1600" b="1" dirty="0" smtClean="0"/>
              <a:t>件，總計提報共</a:t>
            </a:r>
            <a:r>
              <a:rPr lang="en-US" altLang="zh-TW" sz="1600" b="1" dirty="0" smtClean="0"/>
              <a:t>86</a:t>
            </a:r>
            <a:r>
              <a:rPr lang="zh-TW" altLang="en-US" sz="1600" b="1" dirty="0" smtClean="0"/>
              <a:t>件鬆綁成果</a:t>
            </a:r>
            <a:endParaRPr lang="zh-TW" altLang="en-US" sz="1600" b="1" dirty="0"/>
          </a:p>
        </p:txBody>
      </p:sp>
    </p:spTree>
    <p:extLst>
      <p:ext uri="{BB962C8B-B14F-4D97-AF65-F5344CB8AC3E}">
        <p14:creationId xmlns:p14="http://schemas.microsoft.com/office/powerpoint/2010/main" val="344684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a:latin typeface="Times New Roman" panose="02020603050405020304" pitchFamily="18" charset="0"/>
                <a:ea typeface="標楷體" panose="03000509000000000000" pitchFamily="65" charset="-120"/>
                <a:cs typeface="Times New Roman" panose="02020603050405020304" pitchFamily="18" charset="0"/>
              </a:rPr>
              <a:t>貳、各部會鬆綁績效</a:t>
            </a:r>
          </a:p>
        </p:txBody>
      </p:sp>
      <p:sp>
        <p:nvSpPr>
          <p:cNvPr id="3" name="內容版面配置區 2"/>
          <p:cNvSpPr>
            <a:spLocks noGrp="1"/>
          </p:cNvSpPr>
          <p:nvPr>
            <p:ph idx="1"/>
          </p:nvPr>
        </p:nvSpPr>
        <p:spPr>
          <a:xfrm>
            <a:off x="611560" y="1196752"/>
            <a:ext cx="8136904" cy="5256584"/>
          </a:xfrm>
        </p:spPr>
        <p:txBody>
          <a:bodyPr>
            <a:noAutofit/>
          </a:bodyPr>
          <a:lstStyle/>
          <a:p>
            <a:pPr marL="714375" indent="-714375" algn="just" hangingPunct="0">
              <a:lnSpc>
                <a:spcPct val="120000"/>
              </a:lnSpc>
              <a:spcBef>
                <a:spcPts val="300"/>
              </a:spcBef>
              <a:spcAft>
                <a:spcPts val="300"/>
              </a:spcAft>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二、內政部等其他部會第一期共計提出</a:t>
            </a:r>
            <a:r>
              <a:rPr lang="en-US" altLang="zh-TW" sz="28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109</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項鬆綁成果</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714375" indent="-714375" algn="just" hangingPunct="0">
              <a:lnSpc>
                <a:spcPct val="120000"/>
              </a:lnSpc>
              <a:spcBef>
                <a:spcPts val="300"/>
              </a:spcBef>
              <a:spcAft>
                <a:spcPts val="300"/>
              </a:spcAft>
            </a:pP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latin typeface="Times New Roman" panose="02020603050405020304" pitchFamily="18" charset="0"/>
                <a:ea typeface="標楷體" panose="03000509000000000000" pitchFamily="65" charset="-120"/>
                <a:cs typeface="Times New Roman" panose="02020603050405020304" pitchFamily="18" charset="0"/>
              </a:rPr>
              <a:t>5</a:t>
            </a:fld>
            <a:endParaRPr lang="zh-TW" altLang="en-US">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706591074"/>
              </p:ext>
            </p:extLst>
          </p:nvPr>
        </p:nvGraphicFramePr>
        <p:xfrm>
          <a:off x="1547664" y="2348880"/>
          <a:ext cx="6480720" cy="1554480"/>
        </p:xfrm>
        <a:graphic>
          <a:graphicData uri="http://schemas.openxmlformats.org/drawingml/2006/table">
            <a:tbl>
              <a:tblPr firstRow="1" bandRow="1">
                <a:tableStyleId>{8799B23B-EC83-4686-B30A-512413B5E67A}</a:tableStyleId>
              </a:tblPr>
              <a:tblGrid>
                <a:gridCol w="648072">
                  <a:extLst>
                    <a:ext uri="{9D8B030D-6E8A-4147-A177-3AD203B41FA5}">
                      <a16:colId xmlns:a16="http://schemas.microsoft.com/office/drawing/2014/main" xmlns="" val="20000"/>
                    </a:ext>
                  </a:extLst>
                </a:gridCol>
                <a:gridCol w="648072">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648072">
                  <a:extLst>
                    <a:ext uri="{9D8B030D-6E8A-4147-A177-3AD203B41FA5}">
                      <a16:colId xmlns:a16="http://schemas.microsoft.com/office/drawing/2014/main" xmlns="" val="20003"/>
                    </a:ext>
                  </a:extLst>
                </a:gridCol>
                <a:gridCol w="648072">
                  <a:extLst>
                    <a:ext uri="{9D8B030D-6E8A-4147-A177-3AD203B41FA5}">
                      <a16:colId xmlns:a16="http://schemas.microsoft.com/office/drawing/2014/main" xmlns="" val="20004"/>
                    </a:ext>
                  </a:extLst>
                </a:gridCol>
                <a:gridCol w="648072">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648072">
                  <a:extLst>
                    <a:ext uri="{9D8B030D-6E8A-4147-A177-3AD203B41FA5}">
                      <a16:colId xmlns:a16="http://schemas.microsoft.com/office/drawing/2014/main" xmlns="" val="20008"/>
                    </a:ext>
                  </a:extLst>
                </a:gridCol>
                <a:gridCol w="648072">
                  <a:extLst>
                    <a:ext uri="{9D8B030D-6E8A-4147-A177-3AD203B41FA5}">
                      <a16:colId xmlns:a16="http://schemas.microsoft.com/office/drawing/2014/main" xmlns="" val="20009"/>
                    </a:ext>
                  </a:extLst>
                </a:gridCol>
              </a:tblGrid>
              <a:tr h="847153">
                <a:tc>
                  <a:txBody>
                    <a:bodyPr/>
                    <a:lstStyle/>
                    <a:p>
                      <a:r>
                        <a:rPr lang="zh-TW" altLang="en-US" dirty="0" smtClean="0"/>
                        <a:t>部</a:t>
                      </a:r>
                      <a:endParaRPr lang="en-US" altLang="zh-TW" dirty="0" smtClean="0"/>
                    </a:p>
                    <a:p>
                      <a:r>
                        <a:rPr lang="zh-TW" altLang="en-US" dirty="0" smtClean="0"/>
                        <a:t>會</a:t>
                      </a:r>
                      <a:endParaRPr lang="zh-TW" altLang="en-US" b="1" dirty="0"/>
                    </a:p>
                  </a:txBody>
                  <a:tcPr/>
                </a:tc>
                <a:tc>
                  <a:txBody>
                    <a:bodyPr/>
                    <a:lstStyle/>
                    <a:p>
                      <a:r>
                        <a:rPr lang="zh-TW" altLang="en-US" dirty="0" smtClean="0"/>
                        <a:t>內</a:t>
                      </a:r>
                      <a:endParaRPr lang="en-US" altLang="zh-TW" dirty="0" smtClean="0"/>
                    </a:p>
                    <a:p>
                      <a:r>
                        <a:rPr lang="zh-TW" altLang="en-US" dirty="0" smtClean="0"/>
                        <a:t>政</a:t>
                      </a:r>
                      <a:endParaRPr lang="en-US" altLang="zh-TW" dirty="0" smtClean="0"/>
                    </a:p>
                    <a:p>
                      <a:r>
                        <a:rPr lang="zh-TW" altLang="en-US" dirty="0" smtClean="0"/>
                        <a:t>部</a:t>
                      </a:r>
                      <a:endParaRPr lang="zh-TW" altLang="en-US" dirty="0"/>
                    </a:p>
                  </a:txBody>
                  <a:tcPr/>
                </a:tc>
                <a:tc>
                  <a:txBody>
                    <a:bodyPr/>
                    <a:lstStyle/>
                    <a:p>
                      <a:r>
                        <a:rPr lang="zh-TW" altLang="en-US" dirty="0" smtClean="0"/>
                        <a:t>國</a:t>
                      </a:r>
                      <a:endParaRPr lang="en-US" altLang="zh-TW" dirty="0" smtClean="0"/>
                    </a:p>
                    <a:p>
                      <a:r>
                        <a:rPr lang="zh-TW" altLang="en-US" dirty="0" smtClean="0"/>
                        <a:t>防</a:t>
                      </a:r>
                      <a:endParaRPr lang="en-US" altLang="zh-TW" dirty="0" smtClean="0"/>
                    </a:p>
                    <a:p>
                      <a:r>
                        <a:rPr lang="zh-TW" altLang="en-US" dirty="0" smtClean="0"/>
                        <a:t>部</a:t>
                      </a:r>
                      <a:endParaRPr lang="zh-TW" altLang="en-US" dirty="0"/>
                    </a:p>
                  </a:txBody>
                  <a:tcPr/>
                </a:tc>
                <a:tc>
                  <a:txBody>
                    <a:bodyPr/>
                    <a:lstStyle/>
                    <a:p>
                      <a:r>
                        <a:rPr lang="zh-TW" altLang="en-US" dirty="0" smtClean="0"/>
                        <a:t>教</a:t>
                      </a:r>
                      <a:endParaRPr lang="en-US" altLang="zh-TW" dirty="0" smtClean="0"/>
                    </a:p>
                    <a:p>
                      <a:r>
                        <a:rPr lang="zh-TW" altLang="en-US" dirty="0" smtClean="0"/>
                        <a:t>育</a:t>
                      </a:r>
                      <a:endParaRPr lang="en-US" altLang="zh-TW" dirty="0" smtClean="0"/>
                    </a:p>
                    <a:p>
                      <a:r>
                        <a:rPr lang="zh-TW" altLang="en-US" dirty="0" smtClean="0"/>
                        <a:t>部</a:t>
                      </a:r>
                      <a:endParaRPr lang="zh-TW" altLang="en-US" dirty="0"/>
                    </a:p>
                  </a:txBody>
                  <a:tcPr/>
                </a:tc>
                <a:tc>
                  <a:txBody>
                    <a:bodyPr/>
                    <a:lstStyle/>
                    <a:p>
                      <a:r>
                        <a:rPr lang="zh-TW" altLang="en-US" dirty="0" smtClean="0"/>
                        <a:t>法</a:t>
                      </a:r>
                      <a:endParaRPr lang="en-US" altLang="zh-TW" dirty="0" smtClean="0"/>
                    </a:p>
                    <a:p>
                      <a:r>
                        <a:rPr lang="zh-TW" altLang="en-US" dirty="0" smtClean="0"/>
                        <a:t>務</a:t>
                      </a:r>
                      <a:endParaRPr lang="en-US" altLang="zh-TW" dirty="0" smtClean="0"/>
                    </a:p>
                    <a:p>
                      <a:r>
                        <a:rPr lang="zh-TW" altLang="en-US" dirty="0" smtClean="0"/>
                        <a:t>部</a:t>
                      </a:r>
                      <a:endParaRPr lang="zh-TW" altLang="en-US" dirty="0"/>
                    </a:p>
                  </a:txBody>
                  <a:tcPr/>
                </a:tc>
                <a:tc>
                  <a:txBody>
                    <a:bodyPr/>
                    <a:lstStyle/>
                    <a:p>
                      <a:r>
                        <a:rPr lang="zh-TW" altLang="en-US" dirty="0" smtClean="0"/>
                        <a:t>交</a:t>
                      </a:r>
                      <a:endParaRPr lang="en-US" altLang="zh-TW" dirty="0" smtClean="0"/>
                    </a:p>
                    <a:p>
                      <a:r>
                        <a:rPr lang="zh-TW" altLang="en-US" dirty="0" smtClean="0"/>
                        <a:t>通</a:t>
                      </a:r>
                      <a:endParaRPr lang="en-US" altLang="zh-TW" dirty="0" smtClean="0"/>
                    </a:p>
                    <a:p>
                      <a:r>
                        <a:rPr lang="zh-TW" altLang="en-US" dirty="0" smtClean="0"/>
                        <a:t>部</a:t>
                      </a:r>
                      <a:endParaRPr lang="zh-TW" altLang="en-US" dirty="0"/>
                    </a:p>
                  </a:txBody>
                  <a:tcPr/>
                </a:tc>
                <a:tc>
                  <a:txBody>
                    <a:bodyPr/>
                    <a:lstStyle/>
                    <a:p>
                      <a:r>
                        <a:rPr lang="zh-TW" altLang="en-US" dirty="0" smtClean="0"/>
                        <a:t>農</a:t>
                      </a:r>
                      <a:endParaRPr lang="en-US" altLang="zh-TW" dirty="0" smtClean="0"/>
                    </a:p>
                    <a:p>
                      <a:r>
                        <a:rPr lang="zh-TW" altLang="en-US" dirty="0" smtClean="0"/>
                        <a:t>委</a:t>
                      </a:r>
                      <a:endParaRPr lang="en-US" altLang="zh-TW" dirty="0" smtClean="0"/>
                    </a:p>
                    <a:p>
                      <a:r>
                        <a:rPr lang="zh-TW" altLang="en-US" dirty="0" smtClean="0"/>
                        <a:t>會</a:t>
                      </a:r>
                      <a:endParaRPr lang="zh-TW" altLang="en-US" dirty="0"/>
                    </a:p>
                  </a:txBody>
                  <a:tcPr/>
                </a:tc>
                <a:tc>
                  <a:txBody>
                    <a:bodyPr/>
                    <a:lstStyle/>
                    <a:p>
                      <a:r>
                        <a:rPr lang="zh-TW" altLang="en-US" dirty="0" smtClean="0"/>
                        <a:t>衛</a:t>
                      </a:r>
                      <a:endParaRPr lang="en-US" altLang="zh-TW" dirty="0" smtClean="0"/>
                    </a:p>
                    <a:p>
                      <a:r>
                        <a:rPr lang="zh-TW" altLang="en-US" dirty="0" smtClean="0"/>
                        <a:t>福</a:t>
                      </a:r>
                      <a:endParaRPr lang="en-US" altLang="zh-TW" dirty="0" smtClean="0"/>
                    </a:p>
                    <a:p>
                      <a:r>
                        <a:rPr lang="zh-TW" altLang="en-US" dirty="0" smtClean="0"/>
                        <a:t>部</a:t>
                      </a:r>
                      <a:endParaRPr lang="zh-TW" altLang="en-US" dirty="0"/>
                    </a:p>
                  </a:txBody>
                  <a:tcPr/>
                </a:tc>
                <a:tc>
                  <a:txBody>
                    <a:bodyPr/>
                    <a:lstStyle/>
                    <a:p>
                      <a:r>
                        <a:rPr lang="zh-TW" altLang="en-US" dirty="0" smtClean="0"/>
                        <a:t>環</a:t>
                      </a:r>
                      <a:endParaRPr lang="en-US" altLang="zh-TW" dirty="0" smtClean="0"/>
                    </a:p>
                    <a:p>
                      <a:r>
                        <a:rPr lang="zh-TW" altLang="en-US" dirty="0" smtClean="0"/>
                        <a:t>保</a:t>
                      </a:r>
                      <a:endParaRPr lang="en-US" altLang="zh-TW" dirty="0" smtClean="0"/>
                    </a:p>
                    <a:p>
                      <a:r>
                        <a:rPr lang="zh-TW" altLang="en-US" dirty="0" smtClean="0"/>
                        <a:t>署</a:t>
                      </a:r>
                      <a:endParaRPr lang="zh-TW" altLang="en-US" dirty="0"/>
                    </a:p>
                  </a:txBody>
                  <a:tcPr/>
                </a:tc>
                <a:tc>
                  <a:txBody>
                    <a:bodyPr/>
                    <a:lstStyle/>
                    <a:p>
                      <a:r>
                        <a:rPr lang="zh-TW" altLang="en-US" dirty="0" smtClean="0"/>
                        <a:t>文</a:t>
                      </a:r>
                      <a:endParaRPr lang="en-US" altLang="zh-TW" dirty="0" smtClean="0"/>
                    </a:p>
                    <a:p>
                      <a:r>
                        <a:rPr lang="zh-TW" altLang="en-US" dirty="0" smtClean="0"/>
                        <a:t>化</a:t>
                      </a:r>
                      <a:endParaRPr lang="en-US" altLang="zh-TW" dirty="0" smtClean="0"/>
                    </a:p>
                    <a:p>
                      <a:r>
                        <a:rPr lang="zh-TW" altLang="en-US" dirty="0" smtClean="0"/>
                        <a:t>部</a:t>
                      </a:r>
                      <a:endParaRPr lang="zh-TW" altLang="en-US" dirty="0"/>
                    </a:p>
                  </a:txBody>
                  <a:tcPr/>
                </a:tc>
                <a:extLst>
                  <a:ext uri="{0D108BD9-81ED-4DB2-BD59-A6C34878D82A}">
                    <a16:rowId xmlns:a16="http://schemas.microsoft.com/office/drawing/2014/main" xmlns="" val="10000"/>
                  </a:ext>
                </a:extLst>
              </a:tr>
              <a:tr h="593007">
                <a:tc>
                  <a:txBody>
                    <a:bodyPr/>
                    <a:lstStyle/>
                    <a:p>
                      <a:r>
                        <a:rPr lang="zh-TW" altLang="en-US" dirty="0" smtClean="0"/>
                        <a:t>件</a:t>
                      </a:r>
                      <a:endParaRPr lang="en-US" altLang="zh-TW" dirty="0" smtClean="0"/>
                    </a:p>
                    <a:p>
                      <a:r>
                        <a:rPr lang="zh-TW" altLang="en-US" dirty="0" smtClean="0"/>
                        <a:t>數</a:t>
                      </a:r>
                      <a:endParaRPr lang="zh-TW" altLang="en-US" b="1" dirty="0"/>
                    </a:p>
                  </a:txBody>
                  <a:tcPr/>
                </a:tc>
                <a:tc>
                  <a:txBody>
                    <a:bodyPr/>
                    <a:lstStyle/>
                    <a:p>
                      <a:r>
                        <a:rPr lang="en-US" altLang="zh-TW" dirty="0" smtClean="0"/>
                        <a:t>16</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17</a:t>
                      </a:r>
                      <a:endParaRPr lang="zh-TW" altLang="en-US" dirty="0"/>
                    </a:p>
                  </a:txBody>
                  <a:tcPr/>
                </a:tc>
                <a:tc>
                  <a:txBody>
                    <a:bodyPr/>
                    <a:lstStyle/>
                    <a:p>
                      <a:r>
                        <a:rPr lang="en-US" altLang="zh-TW" dirty="0" smtClean="0"/>
                        <a:t>9</a:t>
                      </a:r>
                      <a:endParaRPr lang="zh-TW" altLang="en-US" dirty="0"/>
                    </a:p>
                  </a:txBody>
                  <a:tcPr/>
                </a:tc>
                <a:tc>
                  <a:txBody>
                    <a:bodyPr/>
                    <a:lstStyle/>
                    <a:p>
                      <a:r>
                        <a:rPr lang="en-US" altLang="zh-TW" dirty="0" smtClean="0"/>
                        <a:t>4</a:t>
                      </a:r>
                      <a:endParaRPr lang="zh-TW" altLang="en-US" dirty="0"/>
                    </a:p>
                  </a:txBody>
                  <a:tcPr/>
                </a:tc>
                <a:tc>
                  <a:txBody>
                    <a:bodyPr/>
                    <a:lstStyle/>
                    <a:p>
                      <a:r>
                        <a:rPr lang="en-US" altLang="zh-TW" dirty="0" smtClean="0"/>
                        <a:t>11</a:t>
                      </a:r>
                      <a:endParaRPr lang="zh-TW" altLang="en-US" dirty="0"/>
                    </a:p>
                  </a:txBody>
                  <a:tcPr/>
                </a:tc>
                <a:tc>
                  <a:txBody>
                    <a:bodyPr/>
                    <a:lstStyle/>
                    <a:p>
                      <a:r>
                        <a:rPr lang="en-US" altLang="zh-TW" dirty="0" smtClean="0"/>
                        <a:t>8</a:t>
                      </a:r>
                      <a:endParaRPr lang="zh-TW" altLang="en-US" dirty="0"/>
                    </a:p>
                  </a:txBody>
                  <a:tcPr/>
                </a:tc>
                <a:tc>
                  <a:txBody>
                    <a:bodyPr/>
                    <a:lstStyle/>
                    <a:p>
                      <a:r>
                        <a:rPr lang="en-US" altLang="zh-TW" dirty="0" smtClean="0"/>
                        <a:t>4</a:t>
                      </a:r>
                      <a:endParaRPr lang="zh-TW" altLang="en-US" dirty="0"/>
                    </a:p>
                  </a:txBody>
                  <a:tcPr/>
                </a:tc>
                <a:tc>
                  <a:txBody>
                    <a:bodyPr/>
                    <a:lstStyle/>
                    <a:p>
                      <a:r>
                        <a:rPr lang="en-US" altLang="zh-TW" dirty="0" smtClean="0"/>
                        <a:t>8</a:t>
                      </a:r>
                      <a:endParaRPr lang="zh-TW" altLang="en-US" dirty="0"/>
                    </a:p>
                  </a:txBody>
                  <a:tcPr/>
                </a:tc>
                <a:extLst>
                  <a:ext uri="{0D108BD9-81ED-4DB2-BD59-A6C34878D82A}">
                    <a16:rowId xmlns:a16="http://schemas.microsoft.com/office/drawing/2014/main" xmlns="" val="10001"/>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032361700"/>
              </p:ext>
            </p:extLst>
          </p:nvPr>
        </p:nvGraphicFramePr>
        <p:xfrm>
          <a:off x="1547664" y="4365104"/>
          <a:ext cx="6480720" cy="1828800"/>
        </p:xfrm>
        <a:graphic>
          <a:graphicData uri="http://schemas.openxmlformats.org/drawingml/2006/table">
            <a:tbl>
              <a:tblPr firstRow="1" bandRow="1">
                <a:tableStyleId>{8799B23B-EC83-4686-B30A-512413B5E67A}</a:tableStyleId>
              </a:tblPr>
              <a:tblGrid>
                <a:gridCol w="646966">
                  <a:extLst>
                    <a:ext uri="{9D8B030D-6E8A-4147-A177-3AD203B41FA5}">
                      <a16:colId xmlns:a16="http://schemas.microsoft.com/office/drawing/2014/main" xmlns="" val="20000"/>
                    </a:ext>
                  </a:extLst>
                </a:gridCol>
                <a:gridCol w="646966">
                  <a:extLst>
                    <a:ext uri="{9D8B030D-6E8A-4147-A177-3AD203B41FA5}">
                      <a16:colId xmlns:a16="http://schemas.microsoft.com/office/drawing/2014/main" xmlns="" val="20001"/>
                    </a:ext>
                  </a:extLst>
                </a:gridCol>
                <a:gridCol w="646966">
                  <a:extLst>
                    <a:ext uri="{9D8B030D-6E8A-4147-A177-3AD203B41FA5}">
                      <a16:colId xmlns:a16="http://schemas.microsoft.com/office/drawing/2014/main" xmlns="" val="20002"/>
                    </a:ext>
                  </a:extLst>
                </a:gridCol>
                <a:gridCol w="646966">
                  <a:extLst>
                    <a:ext uri="{9D8B030D-6E8A-4147-A177-3AD203B41FA5}">
                      <a16:colId xmlns:a16="http://schemas.microsoft.com/office/drawing/2014/main" xmlns="" val="20003"/>
                    </a:ext>
                  </a:extLst>
                </a:gridCol>
                <a:gridCol w="646966">
                  <a:extLst>
                    <a:ext uri="{9D8B030D-6E8A-4147-A177-3AD203B41FA5}">
                      <a16:colId xmlns:a16="http://schemas.microsoft.com/office/drawing/2014/main" xmlns="" val="20004"/>
                    </a:ext>
                  </a:extLst>
                </a:gridCol>
                <a:gridCol w="646966">
                  <a:extLst>
                    <a:ext uri="{9D8B030D-6E8A-4147-A177-3AD203B41FA5}">
                      <a16:colId xmlns:a16="http://schemas.microsoft.com/office/drawing/2014/main" xmlns="" val="20005"/>
                    </a:ext>
                  </a:extLst>
                </a:gridCol>
                <a:gridCol w="646966">
                  <a:extLst>
                    <a:ext uri="{9D8B030D-6E8A-4147-A177-3AD203B41FA5}">
                      <a16:colId xmlns:a16="http://schemas.microsoft.com/office/drawing/2014/main" xmlns="" val="20006"/>
                    </a:ext>
                  </a:extLst>
                </a:gridCol>
                <a:gridCol w="646966">
                  <a:extLst>
                    <a:ext uri="{9D8B030D-6E8A-4147-A177-3AD203B41FA5}">
                      <a16:colId xmlns:a16="http://schemas.microsoft.com/office/drawing/2014/main" xmlns="" val="20007"/>
                    </a:ext>
                  </a:extLst>
                </a:gridCol>
                <a:gridCol w="646966">
                  <a:extLst>
                    <a:ext uri="{9D8B030D-6E8A-4147-A177-3AD203B41FA5}">
                      <a16:colId xmlns:a16="http://schemas.microsoft.com/office/drawing/2014/main" xmlns="" val="20008"/>
                    </a:ext>
                  </a:extLst>
                </a:gridCol>
                <a:gridCol w="658026">
                  <a:extLst>
                    <a:ext uri="{9D8B030D-6E8A-4147-A177-3AD203B41FA5}">
                      <a16:colId xmlns:a16="http://schemas.microsoft.com/office/drawing/2014/main" xmlns="" val="20009"/>
                    </a:ext>
                  </a:extLst>
                </a:gridCol>
              </a:tblGrid>
              <a:tr h="1170130">
                <a:tc>
                  <a:txBody>
                    <a:bodyPr/>
                    <a:lstStyle/>
                    <a:p>
                      <a:r>
                        <a:rPr lang="zh-TW" altLang="en-US" dirty="0" smtClean="0"/>
                        <a:t>部</a:t>
                      </a:r>
                      <a:endParaRPr lang="en-US" altLang="zh-TW" dirty="0" smtClean="0"/>
                    </a:p>
                    <a:p>
                      <a:r>
                        <a:rPr lang="zh-TW" altLang="en-US" dirty="0" smtClean="0"/>
                        <a:t>會</a:t>
                      </a:r>
                      <a:endParaRPr lang="zh-TW" altLang="en-US" b="1" dirty="0"/>
                    </a:p>
                  </a:txBody>
                  <a:tcPr/>
                </a:tc>
                <a:tc>
                  <a:txBody>
                    <a:bodyPr/>
                    <a:lstStyle/>
                    <a:p>
                      <a:r>
                        <a:rPr lang="zh-TW" altLang="en-US" dirty="0" smtClean="0"/>
                        <a:t>科</a:t>
                      </a:r>
                      <a:endParaRPr lang="en-US" altLang="zh-TW" dirty="0" smtClean="0"/>
                    </a:p>
                    <a:p>
                      <a:r>
                        <a:rPr lang="zh-TW" altLang="en-US" dirty="0" smtClean="0"/>
                        <a:t>技</a:t>
                      </a:r>
                      <a:endParaRPr lang="en-US" altLang="zh-TW" dirty="0" smtClean="0"/>
                    </a:p>
                    <a:p>
                      <a:r>
                        <a:rPr lang="zh-TW" altLang="en-US" dirty="0" smtClean="0"/>
                        <a:t>部</a:t>
                      </a:r>
                      <a:endParaRPr lang="zh-TW" altLang="en-US" dirty="0"/>
                    </a:p>
                  </a:txBody>
                  <a:tcPr/>
                </a:tc>
                <a:tc>
                  <a:txBody>
                    <a:bodyPr/>
                    <a:lstStyle/>
                    <a:p>
                      <a:r>
                        <a:rPr lang="zh-TW" altLang="en-US" dirty="0" smtClean="0"/>
                        <a:t>海</a:t>
                      </a:r>
                      <a:endParaRPr lang="en-US" altLang="zh-TW" dirty="0" smtClean="0"/>
                    </a:p>
                    <a:p>
                      <a:r>
                        <a:rPr lang="zh-TW" altLang="en-US" dirty="0" smtClean="0"/>
                        <a:t>巡</a:t>
                      </a:r>
                      <a:endParaRPr lang="en-US" altLang="zh-TW" dirty="0" smtClean="0"/>
                    </a:p>
                    <a:p>
                      <a:r>
                        <a:rPr lang="zh-TW" altLang="en-US" dirty="0" smtClean="0"/>
                        <a:t>署</a:t>
                      </a:r>
                      <a:endParaRPr lang="zh-TW" altLang="en-US" dirty="0"/>
                    </a:p>
                  </a:txBody>
                  <a:tcPr/>
                </a:tc>
                <a:tc>
                  <a:txBody>
                    <a:bodyPr/>
                    <a:lstStyle/>
                    <a:p>
                      <a:r>
                        <a:rPr lang="zh-TW" altLang="en-US" dirty="0" smtClean="0"/>
                        <a:t>僑</a:t>
                      </a:r>
                      <a:endParaRPr lang="en-US" altLang="zh-TW" dirty="0" smtClean="0"/>
                    </a:p>
                    <a:p>
                      <a:r>
                        <a:rPr lang="zh-TW" altLang="en-US" dirty="0" smtClean="0"/>
                        <a:t>委</a:t>
                      </a:r>
                      <a:endParaRPr lang="en-US" altLang="zh-TW" dirty="0" smtClean="0"/>
                    </a:p>
                    <a:p>
                      <a:r>
                        <a:rPr lang="zh-TW" altLang="en-US" dirty="0" smtClean="0"/>
                        <a:t>會</a:t>
                      </a:r>
                      <a:endParaRPr lang="zh-TW" altLang="en-US" dirty="0"/>
                    </a:p>
                  </a:txBody>
                  <a:tcPr/>
                </a:tc>
                <a:tc>
                  <a:txBody>
                    <a:bodyPr/>
                    <a:lstStyle/>
                    <a:p>
                      <a:r>
                        <a:rPr lang="zh-TW" altLang="en-US" dirty="0" smtClean="0"/>
                        <a:t>退</a:t>
                      </a:r>
                      <a:endParaRPr lang="en-US" altLang="zh-TW" dirty="0" smtClean="0"/>
                    </a:p>
                    <a:p>
                      <a:r>
                        <a:rPr lang="zh-TW" altLang="en-US" dirty="0" smtClean="0"/>
                        <a:t>輔</a:t>
                      </a:r>
                      <a:endParaRPr lang="en-US" altLang="zh-TW" dirty="0" smtClean="0"/>
                    </a:p>
                    <a:p>
                      <a:r>
                        <a:rPr lang="zh-TW" altLang="en-US" dirty="0" smtClean="0"/>
                        <a:t>會</a:t>
                      </a:r>
                      <a:endParaRPr lang="zh-TW" altLang="en-US" dirty="0"/>
                    </a:p>
                  </a:txBody>
                  <a:tcPr/>
                </a:tc>
                <a:tc>
                  <a:txBody>
                    <a:bodyPr/>
                    <a:lstStyle/>
                    <a:p>
                      <a:r>
                        <a:rPr lang="zh-TW" altLang="en-US" dirty="0" smtClean="0"/>
                        <a:t>中</a:t>
                      </a:r>
                      <a:endParaRPr lang="en-US" altLang="zh-TW" dirty="0" smtClean="0"/>
                    </a:p>
                    <a:p>
                      <a:r>
                        <a:rPr lang="zh-TW" altLang="en-US" dirty="0" smtClean="0"/>
                        <a:t>央</a:t>
                      </a:r>
                      <a:endParaRPr lang="en-US" altLang="zh-TW" dirty="0" smtClean="0"/>
                    </a:p>
                    <a:p>
                      <a:r>
                        <a:rPr lang="zh-TW" altLang="en-US" dirty="0" smtClean="0"/>
                        <a:t>銀</a:t>
                      </a:r>
                      <a:endParaRPr lang="en-US" altLang="zh-TW" dirty="0" smtClean="0"/>
                    </a:p>
                    <a:p>
                      <a:r>
                        <a:rPr lang="zh-TW" altLang="en-US" dirty="0" smtClean="0"/>
                        <a:t>行</a:t>
                      </a:r>
                      <a:endParaRPr lang="zh-TW" altLang="en-US" dirty="0"/>
                    </a:p>
                  </a:txBody>
                  <a:tcPr/>
                </a:tc>
                <a:tc>
                  <a:txBody>
                    <a:bodyPr/>
                    <a:lstStyle/>
                    <a:p>
                      <a:r>
                        <a:rPr lang="zh-TW" altLang="en-US" dirty="0" smtClean="0"/>
                        <a:t>主</a:t>
                      </a:r>
                      <a:endParaRPr lang="en-US" altLang="zh-TW" dirty="0" smtClean="0"/>
                    </a:p>
                    <a:p>
                      <a:r>
                        <a:rPr lang="zh-TW" altLang="en-US" dirty="0" smtClean="0"/>
                        <a:t>計</a:t>
                      </a:r>
                      <a:endParaRPr lang="en-US" altLang="zh-TW" dirty="0" smtClean="0"/>
                    </a:p>
                    <a:p>
                      <a:r>
                        <a:rPr lang="zh-TW" altLang="en-US" dirty="0" smtClean="0"/>
                        <a:t>總</a:t>
                      </a:r>
                      <a:endParaRPr lang="en-US" altLang="zh-TW" dirty="0" smtClean="0"/>
                    </a:p>
                    <a:p>
                      <a:r>
                        <a:rPr lang="zh-TW" altLang="en-US" dirty="0" smtClean="0"/>
                        <a:t>處</a:t>
                      </a:r>
                      <a:endParaRPr lang="zh-TW" altLang="en-US" dirty="0"/>
                    </a:p>
                  </a:txBody>
                  <a:tcPr/>
                </a:tc>
                <a:tc>
                  <a:txBody>
                    <a:bodyPr/>
                    <a:lstStyle/>
                    <a:p>
                      <a:r>
                        <a:rPr lang="zh-TW" altLang="en-US" dirty="0" smtClean="0"/>
                        <a:t>人</a:t>
                      </a:r>
                      <a:endParaRPr lang="en-US" altLang="zh-TW" dirty="0" smtClean="0"/>
                    </a:p>
                    <a:p>
                      <a:r>
                        <a:rPr lang="zh-TW" altLang="en-US" dirty="0" smtClean="0"/>
                        <a:t>事</a:t>
                      </a:r>
                      <a:endParaRPr lang="en-US" altLang="zh-TW" dirty="0" smtClean="0"/>
                    </a:p>
                    <a:p>
                      <a:r>
                        <a:rPr lang="zh-TW" altLang="en-US" dirty="0" smtClean="0"/>
                        <a:t>總</a:t>
                      </a:r>
                      <a:endParaRPr lang="en-US" altLang="zh-TW" dirty="0" smtClean="0"/>
                    </a:p>
                    <a:p>
                      <a:r>
                        <a:rPr lang="zh-TW" altLang="en-US" dirty="0" smtClean="0"/>
                        <a:t>處</a:t>
                      </a:r>
                      <a:endParaRPr lang="zh-TW" altLang="en-US" dirty="0"/>
                    </a:p>
                  </a:txBody>
                  <a:tcPr/>
                </a:tc>
                <a:tc>
                  <a:txBody>
                    <a:bodyPr/>
                    <a:lstStyle/>
                    <a:p>
                      <a:r>
                        <a:rPr lang="zh-TW" altLang="en-US" dirty="0" smtClean="0"/>
                        <a:t>公</a:t>
                      </a:r>
                      <a:endParaRPr lang="en-US" altLang="zh-TW" dirty="0" smtClean="0"/>
                    </a:p>
                    <a:p>
                      <a:r>
                        <a:rPr lang="zh-TW" altLang="en-US" dirty="0" smtClean="0"/>
                        <a:t>平</a:t>
                      </a:r>
                      <a:endParaRPr lang="en-US" altLang="zh-TW" dirty="0" smtClean="0"/>
                    </a:p>
                    <a:p>
                      <a:r>
                        <a:rPr lang="zh-TW" altLang="en-US" dirty="0" smtClean="0"/>
                        <a:t>會</a:t>
                      </a:r>
                      <a:endParaRPr lang="zh-TW" altLang="en-US" dirty="0"/>
                    </a:p>
                  </a:txBody>
                  <a:tcPr/>
                </a:tc>
                <a:tc>
                  <a:txBody>
                    <a:bodyPr/>
                    <a:lstStyle/>
                    <a:p>
                      <a:r>
                        <a:rPr lang="zh-TW" altLang="en-US" dirty="0" smtClean="0"/>
                        <a:t>通</a:t>
                      </a:r>
                      <a:endParaRPr lang="en-US" altLang="zh-TW" dirty="0" smtClean="0"/>
                    </a:p>
                    <a:p>
                      <a:r>
                        <a:rPr lang="zh-TW" altLang="en-US" dirty="0" smtClean="0"/>
                        <a:t>傳</a:t>
                      </a:r>
                      <a:endParaRPr lang="en-US" altLang="zh-TW" dirty="0" smtClean="0"/>
                    </a:p>
                    <a:p>
                      <a:r>
                        <a:rPr lang="zh-TW" altLang="en-US" dirty="0" smtClean="0"/>
                        <a:t>會</a:t>
                      </a:r>
                      <a:endParaRPr lang="zh-TW" altLang="en-US" dirty="0"/>
                    </a:p>
                  </a:txBody>
                  <a:tcPr/>
                </a:tc>
                <a:extLst>
                  <a:ext uri="{0D108BD9-81ED-4DB2-BD59-A6C34878D82A}">
                    <a16:rowId xmlns:a16="http://schemas.microsoft.com/office/drawing/2014/main" xmlns="" val="10000"/>
                  </a:ext>
                </a:extLst>
              </a:tr>
              <a:tr h="630070">
                <a:tc>
                  <a:txBody>
                    <a:bodyPr/>
                    <a:lstStyle/>
                    <a:p>
                      <a:r>
                        <a:rPr lang="zh-TW" altLang="en-US" dirty="0" smtClean="0"/>
                        <a:t>件</a:t>
                      </a:r>
                      <a:endParaRPr lang="en-US" altLang="zh-TW" dirty="0" smtClean="0"/>
                    </a:p>
                    <a:p>
                      <a:r>
                        <a:rPr lang="zh-TW" altLang="en-US" dirty="0" smtClean="0"/>
                        <a:t>數</a:t>
                      </a:r>
                      <a:endParaRPr lang="zh-TW" altLang="en-US" b="1" dirty="0"/>
                    </a:p>
                  </a:txBody>
                  <a:tcPr/>
                </a:tc>
                <a:tc>
                  <a:txBody>
                    <a:bodyPr/>
                    <a:lstStyle/>
                    <a:p>
                      <a:r>
                        <a:rPr lang="en-US" altLang="zh-TW" dirty="0" smtClean="0"/>
                        <a:t>2</a:t>
                      </a:r>
                      <a:endParaRPr lang="zh-TW" altLang="en-US" dirty="0"/>
                    </a:p>
                  </a:txBody>
                  <a:tcPr/>
                </a:tc>
                <a:tc>
                  <a:txBody>
                    <a:bodyPr/>
                    <a:lstStyle/>
                    <a:p>
                      <a:r>
                        <a:rPr lang="en-US" altLang="zh-TW" dirty="0" smtClean="0"/>
                        <a:t>7</a:t>
                      </a:r>
                      <a:endParaRPr lang="zh-TW" altLang="en-US" dirty="0"/>
                    </a:p>
                  </a:txBody>
                  <a:tcPr/>
                </a:tc>
                <a:tc>
                  <a:txBody>
                    <a:bodyPr/>
                    <a:lstStyle/>
                    <a:p>
                      <a:r>
                        <a:rPr lang="en-US" altLang="zh-TW" dirty="0" smtClean="0"/>
                        <a:t>2</a:t>
                      </a:r>
                      <a:endParaRPr lang="zh-TW" altLang="en-US" dirty="0"/>
                    </a:p>
                  </a:txBody>
                  <a:tcPr/>
                </a:tc>
                <a:tc>
                  <a:txBody>
                    <a:bodyPr/>
                    <a:lstStyle/>
                    <a:p>
                      <a:r>
                        <a:rPr lang="en-US" altLang="zh-TW" dirty="0" smtClean="0"/>
                        <a:t>4</a:t>
                      </a:r>
                      <a:endParaRPr lang="zh-TW" altLang="en-US" dirty="0"/>
                    </a:p>
                  </a:txBody>
                  <a:tcPr/>
                </a:tc>
                <a:tc>
                  <a:txBody>
                    <a:bodyPr/>
                    <a:lstStyle/>
                    <a:p>
                      <a:r>
                        <a:rPr lang="en-US" altLang="zh-TW" dirty="0" smtClean="0"/>
                        <a:t>3</a:t>
                      </a:r>
                      <a:endParaRPr lang="zh-TW" altLang="en-US" dirty="0"/>
                    </a:p>
                  </a:txBody>
                  <a:tcPr/>
                </a:tc>
                <a:tc>
                  <a:txBody>
                    <a:bodyPr/>
                    <a:lstStyle/>
                    <a:p>
                      <a:r>
                        <a:rPr lang="en-US" altLang="zh-TW" dirty="0" smtClean="0"/>
                        <a:t>7</a:t>
                      </a:r>
                      <a:endParaRPr lang="zh-TW" altLang="en-US" dirty="0"/>
                    </a:p>
                  </a:txBody>
                  <a:tcPr/>
                </a:tc>
                <a:tc>
                  <a:txBody>
                    <a:bodyPr/>
                    <a:lstStyle/>
                    <a:p>
                      <a:r>
                        <a:rPr lang="en-US" altLang="zh-TW" dirty="0" smtClean="0"/>
                        <a:t>3</a:t>
                      </a:r>
                      <a:endParaRPr lang="zh-TW" altLang="en-US" dirty="0"/>
                    </a:p>
                  </a:txBody>
                  <a:tcPr/>
                </a:tc>
                <a:tc>
                  <a:txBody>
                    <a:bodyPr/>
                    <a:lstStyle/>
                    <a:p>
                      <a:r>
                        <a:rPr lang="en-US" altLang="zh-TW" dirty="0" smtClean="0"/>
                        <a:t>1</a:t>
                      </a:r>
                      <a:endParaRPr lang="zh-TW" altLang="en-US" dirty="0"/>
                    </a:p>
                  </a:txBody>
                  <a:tcPr/>
                </a:tc>
                <a:tc>
                  <a:txBody>
                    <a:bodyPr/>
                    <a:lstStyle/>
                    <a:p>
                      <a:r>
                        <a:rPr lang="en-US" altLang="zh-TW" dirty="0" smtClean="0"/>
                        <a:t>2</a:t>
                      </a:r>
                      <a:endParaRPr lang="zh-TW" alt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4606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17398141"/>
              </p:ext>
            </p:extLst>
          </p:nvPr>
        </p:nvGraphicFramePr>
        <p:xfrm>
          <a:off x="467544" y="1772816"/>
          <a:ext cx="8136903" cy="4119040"/>
        </p:xfrm>
        <a:graphic>
          <a:graphicData uri="http://schemas.openxmlformats.org/drawingml/2006/table">
            <a:tbl>
              <a:tblPr firstRow="1" bandRow="1">
                <a:tableStyleId>{F5AB1C69-6EDB-4FF4-983F-18BD219EF322}</a:tableStyleId>
              </a:tblPr>
              <a:tblGrid>
                <a:gridCol w="1673953">
                  <a:extLst>
                    <a:ext uri="{9D8B030D-6E8A-4147-A177-3AD203B41FA5}">
                      <a16:colId xmlns:a16="http://schemas.microsoft.com/office/drawing/2014/main" xmlns="" val="20000"/>
                    </a:ext>
                  </a:extLst>
                </a:gridCol>
                <a:gridCol w="1689438">
                  <a:extLst>
                    <a:ext uri="{9D8B030D-6E8A-4147-A177-3AD203B41FA5}">
                      <a16:colId xmlns:a16="http://schemas.microsoft.com/office/drawing/2014/main" xmlns="" val="20001"/>
                    </a:ext>
                  </a:extLst>
                </a:gridCol>
                <a:gridCol w="2703050">
                  <a:extLst>
                    <a:ext uri="{9D8B030D-6E8A-4147-A177-3AD203B41FA5}">
                      <a16:colId xmlns:a16="http://schemas.microsoft.com/office/drawing/2014/main" xmlns="" val="20002"/>
                    </a:ext>
                  </a:extLst>
                </a:gridCol>
                <a:gridCol w="2070462">
                  <a:extLst>
                    <a:ext uri="{9D8B030D-6E8A-4147-A177-3AD203B41FA5}">
                      <a16:colId xmlns:a16="http://schemas.microsoft.com/office/drawing/2014/main" xmlns="" val="20003"/>
                    </a:ext>
                  </a:extLst>
                </a:gridCol>
              </a:tblGrid>
              <a:tr h="430960">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180975" marR="0" indent="-180975" algn="just" defTabSz="914400" rtl="0" eaLnBrk="1" fontAlgn="auto" latinLnBrk="1" hangingPunct="0">
                        <a:lnSpc>
                          <a:spcPct val="110000"/>
                        </a:lnSpc>
                        <a:spcBef>
                          <a:spcPts val="0"/>
                        </a:spcBef>
                        <a:spcAft>
                          <a:spcPts val="0"/>
                        </a:spcAft>
                        <a:buClrTx/>
                        <a:buSzTx/>
                        <a:buFontTx/>
                        <a:buNone/>
                        <a:tabLst/>
                        <a:defRPr/>
                      </a:pPr>
                      <a:r>
                        <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財政部</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擬訂定行政規則</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R="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無</a:t>
                      </a:r>
                      <a:r>
                        <a:rPr 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R="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接受消費者使用行動裝置付款之小規模營業人，同意行動支付業者提供銷售金流資料予主管稽徵機關，其營業稅查定銷售額擬訂於一定期間內得不受使用統一發票銷售額標準限制，</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由稽徵機關按</a:t>
                      </a:r>
                      <a:r>
                        <a:rPr lang="en-US"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稅率查定課徵營業稅，免用統一發票。</a:t>
                      </a:r>
                      <a:endParaRPr lang="en-US"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indent="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促進行動支付發展。</a:t>
                      </a:r>
                      <a:endParaRPr lang="en-US" altLang="zh-TW"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4041491" cy="769441"/>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一、促</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進</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行動支付</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發展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65844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7</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983334717"/>
              </p:ext>
            </p:extLst>
          </p:nvPr>
        </p:nvGraphicFramePr>
        <p:xfrm>
          <a:off x="395536" y="1772816"/>
          <a:ext cx="8064896" cy="2849928"/>
        </p:xfrm>
        <a:graphic>
          <a:graphicData uri="http://schemas.openxmlformats.org/drawingml/2006/table">
            <a:tbl>
              <a:tblPr firstRow="1" bandRow="1">
                <a:tableStyleId>{F5AB1C69-6EDB-4FF4-983F-18BD219EF322}</a:tableStyleId>
              </a:tblPr>
              <a:tblGrid>
                <a:gridCol w="187220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016224">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266700" marR="0" indent="-266700" algn="just" defTabSz="914400" rtl="0" eaLnBrk="1" fontAlgn="auto" latinLnBrk="1" hangingPunct="0">
                        <a:lnSpc>
                          <a:spcPct val="110000"/>
                        </a:lnSpc>
                        <a:spcBef>
                          <a:spcPts val="0"/>
                        </a:spcBef>
                        <a:spcAft>
                          <a:spcPts val="0"/>
                        </a:spcAft>
                        <a:buClrTx/>
                        <a:buSzTx/>
                        <a:buFontTx/>
                        <a:buNone/>
                        <a:tabLst/>
                        <a:defRPr/>
                      </a:pP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金融機構辦理行動金融卡安全控管作業規範</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金管會將於下週實施</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182563" indent="-182563" algn="just" defTabSz="914400" rtl="0" eaLnBrk="1" latinLnBrk="1" hangingPunct="0">
                        <a:lnSpc>
                          <a:spcPct val="110000"/>
                        </a:lnSpc>
                        <a:spcAft>
                          <a:spcPts val="0"/>
                        </a:spcAft>
                      </a:pPr>
                      <a:endPar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indent="0" algn="just" defTabSz="914400" rtl="0" eaLnBrk="1" latinLnBrk="1" hangingPunct="0">
                        <a:lnSpc>
                          <a:spcPct val="110000"/>
                        </a:lnSpc>
                        <a:spcAft>
                          <a:spcPts val="0"/>
                        </a:spcAft>
                      </a:pP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民眾</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無法利用手機連結金融卡作為支付工具。</a:t>
                      </a:r>
                      <a:endParaRPr lang="zh-TW" sz="20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indent="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透過</a:t>
                      </a:r>
                      <a:r>
                        <a:rPr lang="zh-TW"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安全控管</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規範的訂定，</a:t>
                      </a:r>
                      <a:r>
                        <a:rPr lang="zh-TW" altLang="zh-TW"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民眾可利用手機連結金融卡作為支付工具。</a:t>
                      </a:r>
                    </a:p>
                    <a:p>
                      <a:pPr marL="0" indent="0" algn="just" defTabSz="914400" rtl="0" eaLnBrk="1" latinLnBrk="1" hangingPunct="0">
                        <a:lnSpc>
                          <a:spcPct val="110000"/>
                        </a:lnSpc>
                        <a:spcAft>
                          <a:spcPts val="0"/>
                        </a:spcAft>
                      </a:pPr>
                      <a:endPar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marR="0" indent="0" algn="just" defTabSz="914400" rtl="0" eaLnBrk="1" fontAlgn="auto" latinLnBrk="1" hangingPunct="0">
                        <a:lnSpc>
                          <a:spcPct val="110000"/>
                        </a:lnSpc>
                        <a:spcBef>
                          <a:spcPts val="0"/>
                        </a:spcBef>
                        <a:spcAft>
                          <a:spcPts val="0"/>
                        </a:spcAft>
                        <a:buClrTx/>
                        <a:buSzTx/>
                        <a:buFontTx/>
                        <a:buNone/>
                        <a:tabLst/>
                        <a:defRPr/>
                      </a:pP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行動支付更添便利且安全</a:t>
                      </a:r>
                      <a:r>
                        <a:rPr lang="zh-TW"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p>
                    <a:p>
                      <a:pPr marL="182563" indent="-182563" algn="just" defTabSz="914400" rtl="0" eaLnBrk="1" latinLnBrk="1" hangingPunct="0">
                        <a:lnSpc>
                          <a:spcPct val="110000"/>
                        </a:lnSpc>
                        <a:spcAft>
                          <a:spcPts val="0"/>
                        </a:spcAft>
                      </a:pPr>
                      <a:endPar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395536" y="1196752"/>
            <a:ext cx="4041491" cy="430887"/>
          </a:xfrm>
          <a:prstGeom prst="rect">
            <a:avLst/>
          </a:prstGeom>
          <a:noFill/>
        </p:spPr>
        <p:txBody>
          <a:bodyPr wrap="none" rtlCol="0">
            <a:spAutoFit/>
          </a:bodyPr>
          <a:lstStyle/>
          <a:p>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一、促進行動支付發展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60810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8</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865553617"/>
              </p:ext>
            </p:extLst>
          </p:nvPr>
        </p:nvGraphicFramePr>
        <p:xfrm>
          <a:off x="467544" y="1844824"/>
          <a:ext cx="8037934" cy="3246168"/>
        </p:xfrm>
        <a:graphic>
          <a:graphicData uri="http://schemas.openxmlformats.org/drawingml/2006/table">
            <a:tbl>
              <a:tblPr firstRow="1" bandRow="1">
                <a:tableStyleId>{F5AB1C69-6EDB-4FF4-983F-18BD219EF322}</a:tableStyleId>
              </a:tblPr>
              <a:tblGrid>
                <a:gridCol w="1557215">
                  <a:extLst>
                    <a:ext uri="{9D8B030D-6E8A-4147-A177-3AD203B41FA5}">
                      <a16:colId xmlns:a16="http://schemas.microsoft.com/office/drawing/2014/main" xmlns="" val="20000"/>
                    </a:ext>
                  </a:extLst>
                </a:gridCol>
                <a:gridCol w="2403225">
                  <a:extLst>
                    <a:ext uri="{9D8B030D-6E8A-4147-A177-3AD203B41FA5}">
                      <a16:colId xmlns:a16="http://schemas.microsoft.com/office/drawing/2014/main" xmlns="" val="20001"/>
                    </a:ext>
                  </a:extLst>
                </a:gridCol>
                <a:gridCol w="2493319">
                  <a:extLst>
                    <a:ext uri="{9D8B030D-6E8A-4147-A177-3AD203B41FA5}">
                      <a16:colId xmlns:a16="http://schemas.microsoft.com/office/drawing/2014/main" xmlns="" val="20002"/>
                    </a:ext>
                  </a:extLst>
                </a:gridCol>
                <a:gridCol w="1584175">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2593376">
                <a:tc>
                  <a:txBody>
                    <a:bodyPr/>
                    <a:lstStyle/>
                    <a:p>
                      <a:pPr marL="266700" indent="-266700" algn="just" defTabSz="914400" rtl="0" eaLnBrk="1" latinLnBrk="1" hangingPunct="0">
                        <a:lnSpc>
                          <a:spcPct val="110000"/>
                        </a:lnSpc>
                        <a:spcAft>
                          <a:spcPts val="0"/>
                        </a:spcAft>
                      </a:pP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銀行業</a:t>
                      </a:r>
                      <a:r>
                        <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辦理外匯業務管理</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辦法</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第</a:t>
                      </a:r>
                      <a:r>
                        <a:rPr lang="en-US"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19</a:t>
                      </a:r>
                      <a:r>
                        <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條及第</a:t>
                      </a:r>
                      <a:r>
                        <a:rPr lang="en-US"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22</a:t>
                      </a:r>
                      <a:r>
                        <a:rPr 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條</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中央銀行</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269875" indent="-269875">
                        <a:spcAft>
                          <a:spcPts val="0"/>
                        </a:spcAft>
                      </a:pPr>
                      <a:r>
                        <a:rPr lang="en-US" sz="2000" kern="100" dirty="0">
                          <a:effectLst/>
                          <a:latin typeface="標楷體" panose="03000509000000000000" pitchFamily="65" charset="-120"/>
                          <a:ea typeface="標楷體" panose="03000509000000000000" pitchFamily="65" charset="-120"/>
                          <a:cs typeface="Times New Roman"/>
                        </a:rPr>
                        <a:t>1</a:t>
                      </a:r>
                      <a:r>
                        <a:rPr lang="en-US" sz="2000" kern="100" dirty="0" smtClean="0">
                          <a:solidFill>
                            <a:schemeClr val="tx1"/>
                          </a:solidFill>
                          <a:effectLst/>
                          <a:latin typeface="標楷體" panose="03000509000000000000" pitchFamily="65" charset="-120"/>
                          <a:ea typeface="標楷體" panose="03000509000000000000" pitchFamily="65" charset="-120"/>
                          <a:cs typeface="Times New Roman"/>
                        </a:rPr>
                        <a:t>.</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民眾開立外幣帳戶必須臨櫃辦理</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a:t>
                      </a:r>
                      <a:endParaRPr lang="zh-TW" sz="2000" kern="100" dirty="0">
                        <a:solidFill>
                          <a:schemeClr val="tx1"/>
                        </a:solidFill>
                        <a:effectLst/>
                        <a:latin typeface="標楷體" panose="03000509000000000000" pitchFamily="65" charset="-120"/>
                        <a:ea typeface="標楷體" panose="03000509000000000000" pitchFamily="65" charset="-120"/>
                        <a:cs typeface="Times New Roman"/>
                      </a:endParaRPr>
                    </a:p>
                    <a:p>
                      <a:pPr marL="269875" indent="-269875">
                        <a:spcAft>
                          <a:spcPts val="0"/>
                        </a:spcAft>
                      </a:pPr>
                      <a:r>
                        <a:rPr lang="en-US" sz="2000" kern="100" dirty="0">
                          <a:solidFill>
                            <a:schemeClr val="tx1"/>
                          </a:solidFill>
                          <a:effectLst/>
                          <a:latin typeface="標楷體" panose="03000509000000000000" pitchFamily="65" charset="-120"/>
                          <a:ea typeface="標楷體" panose="03000509000000000000" pitchFamily="65" charset="-120"/>
                          <a:cs typeface="Times New Roman"/>
                        </a:rPr>
                        <a:t>2.</a:t>
                      </a:r>
                      <a:r>
                        <a:rPr lang="zh-TW" sz="2000" kern="100" dirty="0">
                          <a:solidFill>
                            <a:schemeClr val="tx1"/>
                          </a:solidFill>
                          <a:effectLst/>
                          <a:latin typeface="標楷體" panose="03000509000000000000" pitchFamily="65" charset="-120"/>
                          <a:ea typeface="標楷體" panose="03000509000000000000" pitchFamily="65" charset="-120"/>
                          <a:cs typeface="Times New Roman"/>
                        </a:rPr>
                        <a:t>銀行於境内發行外幣金融</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債券，</a:t>
                      </a:r>
                      <a:r>
                        <a:rPr lang="zh-TW" sz="2000" kern="100" dirty="0">
                          <a:solidFill>
                            <a:schemeClr val="tx1"/>
                          </a:solidFill>
                          <a:effectLst/>
                          <a:latin typeface="標楷體" panose="03000509000000000000" pitchFamily="65" charset="-120"/>
                          <a:ea typeface="標楷體" panose="03000509000000000000" pitchFamily="65" charset="-120"/>
                          <a:cs typeface="Times New Roman"/>
                        </a:rPr>
                        <a:t>應於發行前函</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報</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央行</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備查</a:t>
                      </a:r>
                      <a:r>
                        <a:rPr lang="zh-TW" sz="2000" kern="100" dirty="0">
                          <a:solidFill>
                            <a:schemeClr val="tx1"/>
                          </a:solidFill>
                          <a:effectLst/>
                          <a:latin typeface="標楷體" panose="03000509000000000000" pitchFamily="65" charset="-120"/>
                          <a:ea typeface="標楷體" panose="03000509000000000000" pitchFamily="65" charset="-120"/>
                          <a:cs typeface="Times New Roman"/>
                        </a:rPr>
                        <a:t>。</a:t>
                      </a:r>
                    </a:p>
                  </a:txBody>
                  <a:tcPr marL="68580" marR="68580" marT="0" marB="0"/>
                </a:tc>
                <a:tc>
                  <a:txBody>
                    <a:bodyPr/>
                    <a:lstStyle/>
                    <a:p>
                      <a:pPr marL="269875" indent="-269875">
                        <a:spcAft>
                          <a:spcPts val="0"/>
                        </a:spcAft>
                      </a:pPr>
                      <a:r>
                        <a:rPr lang="en-US" sz="2000" kern="100" dirty="0">
                          <a:effectLst/>
                          <a:latin typeface="標楷體" panose="03000509000000000000" pitchFamily="65" charset="-120"/>
                          <a:ea typeface="標楷體" panose="03000509000000000000" pitchFamily="65" charset="-120"/>
                          <a:cs typeface="Times New Roman"/>
                        </a:rPr>
                        <a:t>1</a:t>
                      </a:r>
                      <a:r>
                        <a:rPr lang="en-US" sz="2000" kern="100" dirty="0" smtClean="0">
                          <a:effectLst/>
                          <a:latin typeface="標楷體" panose="03000509000000000000" pitchFamily="65" charset="-120"/>
                          <a:ea typeface="標楷體" panose="03000509000000000000" pitchFamily="65" charset="-120"/>
                          <a:cs typeface="Times New Roman"/>
                        </a:rPr>
                        <a:t>.</a:t>
                      </a:r>
                      <a:r>
                        <a:rPr lang="zh-TW" altLang="en-US" sz="2000" kern="100" dirty="0" smtClean="0">
                          <a:solidFill>
                            <a:srgbClr val="FF0000"/>
                          </a:solidFill>
                          <a:effectLst/>
                          <a:latin typeface="標楷體" panose="03000509000000000000" pitchFamily="65" charset="-120"/>
                          <a:ea typeface="標楷體" panose="03000509000000000000" pitchFamily="65" charset="-120"/>
                          <a:cs typeface="Times New Roman"/>
                        </a:rPr>
                        <a:t>開放</a:t>
                      </a:r>
                      <a:r>
                        <a:rPr lang="zh-TW" altLang="en-US" sz="2000" kern="100" dirty="0" smtClean="0">
                          <a:solidFill>
                            <a:schemeClr val="dk1"/>
                          </a:solidFill>
                          <a:effectLst/>
                          <a:latin typeface="標楷體" panose="03000509000000000000" pitchFamily="65" charset="-120"/>
                          <a:ea typeface="標楷體" panose="03000509000000000000" pitchFamily="65" charset="-120"/>
                          <a:cs typeface="Times New Roman"/>
                        </a:rPr>
                        <a:t>指定銀行辦理民眾以</a:t>
                      </a:r>
                      <a:r>
                        <a:rPr lang="zh-TW" altLang="en-US" sz="2000" kern="100" dirty="0" smtClean="0">
                          <a:solidFill>
                            <a:srgbClr val="FF0000"/>
                          </a:solidFill>
                          <a:effectLst/>
                          <a:latin typeface="標楷體" panose="03000509000000000000" pitchFamily="65" charset="-120"/>
                          <a:ea typeface="標楷體" panose="03000509000000000000" pitchFamily="65" charset="-120"/>
                          <a:cs typeface="Times New Roman"/>
                        </a:rPr>
                        <a:t>網路方式開立數位外匯存款帳戶</a:t>
                      </a:r>
                      <a:r>
                        <a:rPr lang="zh-TW" sz="2000" kern="100" dirty="0" smtClean="0">
                          <a:solidFill>
                            <a:srgbClr val="FF0000"/>
                          </a:solidFill>
                          <a:effectLst/>
                          <a:latin typeface="標楷體" panose="03000509000000000000" pitchFamily="65" charset="-120"/>
                          <a:ea typeface="標楷體" panose="03000509000000000000" pitchFamily="65" charset="-120"/>
                          <a:cs typeface="Times New Roman"/>
                        </a:rPr>
                        <a:t>。</a:t>
                      </a:r>
                      <a:endParaRPr lang="zh-TW" sz="2000" kern="100" dirty="0">
                        <a:solidFill>
                          <a:srgbClr val="FF0000"/>
                        </a:solidFill>
                        <a:effectLst/>
                        <a:latin typeface="標楷體" panose="03000509000000000000" pitchFamily="65" charset="-120"/>
                        <a:ea typeface="標楷體" panose="03000509000000000000" pitchFamily="65" charset="-120"/>
                        <a:cs typeface="Times New Roman"/>
                      </a:endParaRPr>
                    </a:p>
                    <a:p>
                      <a:pPr marL="269875" indent="-269875">
                        <a:spcAft>
                          <a:spcPts val="0"/>
                        </a:spcAft>
                      </a:pPr>
                      <a:r>
                        <a:rPr lang="en-US" sz="2000" kern="100" dirty="0">
                          <a:effectLst/>
                          <a:latin typeface="標楷體" panose="03000509000000000000" pitchFamily="65" charset="-120"/>
                          <a:ea typeface="標楷體" panose="03000509000000000000" pitchFamily="65" charset="-120"/>
                          <a:cs typeface="Times New Roman"/>
                        </a:rPr>
                        <a:t>2.</a:t>
                      </a:r>
                      <a:r>
                        <a:rPr lang="zh-TW" sz="2000" kern="100" dirty="0">
                          <a:effectLst/>
                          <a:latin typeface="標楷體" panose="03000509000000000000" pitchFamily="65" charset="-120"/>
                          <a:ea typeface="標楷體" panose="03000509000000000000" pitchFamily="65" charset="-120"/>
                          <a:cs typeface="Times New Roman"/>
                        </a:rPr>
                        <a:t>放寬銀行於境內發行外幣金融</a:t>
                      </a:r>
                      <a:r>
                        <a:rPr lang="zh-TW" sz="2000" kern="100" dirty="0" smtClean="0">
                          <a:effectLst/>
                          <a:latin typeface="標楷體" panose="03000509000000000000" pitchFamily="65" charset="-120"/>
                          <a:ea typeface="標楷體" panose="03000509000000000000" pitchFamily="65" charset="-120"/>
                          <a:cs typeface="Times New Roman"/>
                        </a:rPr>
                        <a:t>債券</a:t>
                      </a:r>
                      <a:r>
                        <a:rPr lang="zh-TW" altLang="en-US" sz="2000" kern="100" dirty="0" smtClean="0">
                          <a:effectLst/>
                          <a:latin typeface="標楷體" panose="03000509000000000000" pitchFamily="65" charset="-120"/>
                          <a:ea typeface="標楷體" panose="03000509000000000000" pitchFamily="65" charset="-120"/>
                          <a:cs typeface="Times New Roman"/>
                        </a:rPr>
                        <a:t>，僅須於</a:t>
                      </a:r>
                      <a:r>
                        <a:rPr lang="zh-TW" sz="2000" kern="100" dirty="0" smtClean="0">
                          <a:solidFill>
                            <a:srgbClr val="FF0000"/>
                          </a:solidFill>
                          <a:effectLst/>
                          <a:latin typeface="標楷體" panose="03000509000000000000" pitchFamily="65" charset="-120"/>
                          <a:ea typeface="標楷體" panose="03000509000000000000" pitchFamily="65" charset="-120"/>
                          <a:cs typeface="Times New Roman"/>
                        </a:rPr>
                        <a:t>發行</a:t>
                      </a:r>
                      <a:r>
                        <a:rPr lang="zh-TW" altLang="en-US" sz="2000" kern="100" dirty="0" smtClean="0">
                          <a:solidFill>
                            <a:srgbClr val="FF0000"/>
                          </a:solidFill>
                          <a:effectLst/>
                          <a:latin typeface="標楷體" panose="03000509000000000000" pitchFamily="65" charset="-120"/>
                          <a:ea typeface="標楷體" panose="03000509000000000000" pitchFamily="65" charset="-120"/>
                          <a:cs typeface="Times New Roman"/>
                        </a:rPr>
                        <a:t>「</a:t>
                      </a:r>
                      <a:r>
                        <a:rPr lang="zh-TW" altLang="zh-TW" sz="2000" kern="100" dirty="0" smtClean="0">
                          <a:solidFill>
                            <a:srgbClr val="FF0000"/>
                          </a:solidFill>
                          <a:effectLst/>
                          <a:latin typeface="標楷體" panose="03000509000000000000" pitchFamily="65" charset="-120"/>
                          <a:ea typeface="標楷體" panose="03000509000000000000" pitchFamily="65" charset="-120"/>
                          <a:cs typeface="Times New Roman"/>
                        </a:rPr>
                        <a:t>後</a:t>
                      </a:r>
                      <a:r>
                        <a:rPr lang="zh-TW" altLang="en-US" sz="2000" kern="100" dirty="0" smtClean="0">
                          <a:solidFill>
                            <a:srgbClr val="FF0000"/>
                          </a:solidFill>
                          <a:effectLst/>
                          <a:latin typeface="標楷體" panose="03000509000000000000" pitchFamily="65" charset="-120"/>
                          <a:ea typeface="標楷體" panose="03000509000000000000" pitchFamily="65" charset="-120"/>
                          <a:cs typeface="Times New Roman"/>
                        </a:rPr>
                        <a:t>」</a:t>
                      </a:r>
                      <a:r>
                        <a:rPr lang="zh-TW" sz="2000" kern="100" dirty="0" smtClean="0">
                          <a:solidFill>
                            <a:srgbClr val="FF0000"/>
                          </a:solidFill>
                          <a:effectLst/>
                          <a:latin typeface="標楷體" panose="03000509000000000000" pitchFamily="65" charset="-120"/>
                          <a:ea typeface="標楷體" panose="03000509000000000000" pitchFamily="65" charset="-120"/>
                          <a:cs typeface="Times New Roman"/>
                        </a:rPr>
                        <a:t>一</a:t>
                      </a:r>
                      <a:r>
                        <a:rPr lang="zh-TW" sz="2000" kern="100" dirty="0">
                          <a:solidFill>
                            <a:srgbClr val="FF0000"/>
                          </a:solidFill>
                          <a:effectLst/>
                          <a:latin typeface="標楷體" panose="03000509000000000000" pitchFamily="65" charset="-120"/>
                          <a:ea typeface="標楷體" panose="03000509000000000000" pitchFamily="65" charset="-120"/>
                          <a:cs typeface="Times New Roman"/>
                        </a:rPr>
                        <a:t>週內函</a:t>
                      </a:r>
                      <a:r>
                        <a:rPr lang="zh-TW" sz="2000" kern="100" dirty="0" smtClean="0">
                          <a:solidFill>
                            <a:srgbClr val="FF0000"/>
                          </a:solidFill>
                          <a:effectLst/>
                          <a:latin typeface="標楷體" panose="03000509000000000000" pitchFamily="65" charset="-120"/>
                          <a:ea typeface="標楷體" panose="03000509000000000000" pitchFamily="65" charset="-120"/>
                          <a:cs typeface="Times New Roman"/>
                        </a:rPr>
                        <a:t>報</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央行</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備查</a:t>
                      </a:r>
                      <a:r>
                        <a:rPr lang="zh-TW" sz="2000" kern="100" dirty="0">
                          <a:solidFill>
                            <a:srgbClr val="FF0000"/>
                          </a:solidFill>
                          <a:effectLst/>
                          <a:latin typeface="標楷體" panose="03000509000000000000" pitchFamily="65" charset="-120"/>
                          <a:ea typeface="標楷體" panose="03000509000000000000" pitchFamily="65" charset="-120"/>
                          <a:cs typeface="Times New Roman"/>
                        </a:rPr>
                        <a:t>。</a:t>
                      </a:r>
                    </a:p>
                  </a:txBody>
                  <a:tcPr marL="68580" marR="68580" marT="0" marB="0"/>
                </a:tc>
                <a:tc>
                  <a:txBody>
                    <a:bodyPr/>
                    <a:lstStyle/>
                    <a:p>
                      <a:pPr marL="0" indent="0" algn="just">
                        <a:spcAft>
                          <a:spcPts val="0"/>
                        </a:spcAft>
                      </a:pP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因應數位經濟需求，簡化相關申請及審查程序。</a:t>
                      </a:r>
                      <a:r>
                        <a:rPr lang="zh-TW" sz="2000" kern="100" dirty="0" smtClean="0">
                          <a:solidFill>
                            <a:schemeClr val="tx1"/>
                          </a:solidFill>
                          <a:effectLst/>
                          <a:latin typeface="標楷體" panose="03000509000000000000" pitchFamily="65" charset="-120"/>
                          <a:ea typeface="標楷體" panose="03000509000000000000" pitchFamily="65" charset="-120"/>
                          <a:cs typeface="Times New Roman"/>
                        </a:rPr>
                        <a:t> </a:t>
                      </a:r>
                      <a:r>
                        <a:rPr lang="en-US" sz="2000" kern="100" dirty="0">
                          <a:effectLst/>
                          <a:latin typeface="標楷體" panose="03000509000000000000" pitchFamily="65" charset="-120"/>
                          <a:ea typeface="標楷體" panose="03000509000000000000" pitchFamily="65" charset="-120"/>
                          <a:cs typeface="Times New Roman"/>
                        </a:rPr>
                        <a:t> </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6" name="文字方塊 5"/>
          <p:cNvSpPr txBox="1"/>
          <p:nvPr/>
        </p:nvSpPr>
        <p:spPr>
          <a:xfrm>
            <a:off x="467544" y="1196083"/>
            <a:ext cx="4041491"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二、</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加速數位</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金融推</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 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091963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43000"/>
          </a:xfrm>
        </p:spPr>
        <p:txBody>
          <a:bodyPr>
            <a:normAutofit/>
          </a:bodyPr>
          <a:lstStyle/>
          <a:p>
            <a:r>
              <a:rPr lang="zh-TW" altLang="en-US" sz="4000" dirty="0" smtClean="0">
                <a:latin typeface="Times New Roman" panose="02020603050405020304" pitchFamily="18" charset="0"/>
                <a:ea typeface="標楷體" panose="03000509000000000000" pitchFamily="65" charset="-120"/>
                <a:cs typeface="Times New Roman" panose="02020603050405020304" pitchFamily="18" charset="0"/>
              </a:rPr>
              <a:t>貳、重要鬆綁成果 </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11983840-18B5-4699-BD5B-B36ED89B6B64}" type="slidenum">
              <a:rPr lang="zh-TW" altLang="en-US" smtClean="0"/>
              <a:t>9</a:t>
            </a:fld>
            <a:endParaRPr lang="zh-TW" altLang="en-US"/>
          </a:p>
        </p:txBody>
      </p:sp>
      <p:sp>
        <p:nvSpPr>
          <p:cNvPr id="3" name="文字方塊 2"/>
          <p:cNvSpPr txBox="1"/>
          <p:nvPr/>
        </p:nvSpPr>
        <p:spPr>
          <a:xfrm>
            <a:off x="395536" y="1196752"/>
            <a:ext cx="4041491" cy="430887"/>
          </a:xfrm>
          <a:prstGeom prst="rect">
            <a:avLst/>
          </a:prstGeom>
          <a:noFill/>
        </p:spPr>
        <p:txBody>
          <a:bodyPr wrap="none" rtlCol="0">
            <a:spAutoFit/>
          </a:bodyPr>
          <a:lstStyle/>
          <a:p>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二、</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加速數位</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金融推</a:t>
            </a:r>
            <a:r>
              <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展</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計 </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項</a:t>
            </a:r>
            <a:r>
              <a:rPr lang="en-US" altLang="zh-TW" sz="2200" b="1" dirty="0" smtClean="0">
                <a:solidFill>
                  <a:srgbClr val="003399"/>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b="1" dirty="0">
              <a:solidFill>
                <a:srgbClr val="003399"/>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158326473"/>
              </p:ext>
            </p:extLst>
          </p:nvPr>
        </p:nvGraphicFramePr>
        <p:xfrm>
          <a:off x="395536" y="1773904"/>
          <a:ext cx="8136903" cy="3185208"/>
        </p:xfrm>
        <a:graphic>
          <a:graphicData uri="http://schemas.openxmlformats.org/drawingml/2006/table">
            <a:tbl>
              <a:tblPr firstRow="1" bandRow="1">
                <a:tableStyleId>{F5AB1C69-6EDB-4FF4-983F-18BD219EF322}</a:tableStyleId>
              </a:tblPr>
              <a:tblGrid>
                <a:gridCol w="2160240">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1800199">
                  <a:extLst>
                    <a:ext uri="{9D8B030D-6E8A-4147-A177-3AD203B41FA5}">
                      <a16:colId xmlns:a16="http://schemas.microsoft.com/office/drawing/2014/main" xmlns="" val="20003"/>
                    </a:ext>
                  </a:extLst>
                </a:gridCol>
              </a:tblGrid>
              <a:tr h="502968">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規定名稱</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修正前</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修正後</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tc>
                  <a:txBody>
                    <a:bodyPr/>
                    <a:lstStyle/>
                    <a:p>
                      <a:pPr algn="ct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鬆綁效益</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tc>
                <a:extLst>
                  <a:ext uri="{0D108BD9-81ED-4DB2-BD59-A6C34878D82A}">
                    <a16:rowId xmlns:a16="http://schemas.microsoft.com/office/drawing/2014/main" xmlns="" val="10000"/>
                  </a:ext>
                </a:extLst>
              </a:tr>
              <a:tr h="370840">
                <a:tc>
                  <a:txBody>
                    <a:bodyPr/>
                    <a:lstStyle/>
                    <a:p>
                      <a:pPr marL="182563" indent="-182563" algn="just" defTabSz="914400" rtl="0" eaLnBrk="1" latinLnBrk="1" hangingPunct="0">
                        <a:lnSpc>
                          <a:spcPct val="110000"/>
                        </a:lnSpc>
                        <a:spcAft>
                          <a:spcPts val="0"/>
                        </a:spcAft>
                      </a:pP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金管會</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106.12.19</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金管證發字第</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10600477961</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號公告</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金管會</a:t>
                      </a:r>
                      <a:r>
                        <a:rPr lang="en-US" altLang="zh-TW" sz="2000" kern="100" dirty="0" smtClean="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20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latinLnBrk="1"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「證券商及期貨業</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內部控制制度</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、證券商及期貨業</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稽核報告」不得適用電子</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簽章法有關電子文件、電子簽章規定。</a:t>
                      </a:r>
                      <a:endParaRPr lang="zh-TW" sz="20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just" latinLnBrk="1" hangingPunct="0">
                        <a:lnSpc>
                          <a:spcPct val="110000"/>
                        </a:lnSpc>
                        <a:spcAft>
                          <a:spcPts val="0"/>
                        </a:spcAft>
                      </a:pP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放寬</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「證券商及期貨業</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內部控制制度</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、證券商及期貨業</a:t>
                      </a:r>
                      <a:r>
                        <a:rPr lang="zh-TW" altLang="en-US" sz="2000" kern="100" dirty="0" smtClean="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rPr>
                        <a:t>稽核報告」，</a:t>
                      </a: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可以</a:t>
                      </a:r>
                      <a:r>
                        <a:rPr lang="zh-TW" altLang="en-US" sz="2000" kern="100" dirty="0" smtClean="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適用電子簽章法有關電子文件、電子簽章規定。</a:t>
                      </a:r>
                      <a:endParaRPr lang="zh-TW" sz="200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indent="7938" algn="just" latinLnBrk="1" hangingPunct="0">
                        <a:lnSpc>
                          <a:spcPct val="110000"/>
                        </a:lnSpc>
                        <a:spcAft>
                          <a:spcPts val="0"/>
                        </a:spcAft>
                      </a:pPr>
                      <a:r>
                        <a:rPr lang="zh-TW" altLang="en-US" sz="20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擴大適用電子文件、電子簽章之範圍，因應金融科技數位化發展趨勢及促進無紙化作業。</a:t>
                      </a:r>
                      <a:endParaRPr lang="en-US" altLang="zh-TW" sz="20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6397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4809</TotalTime>
  <Words>1900</Words>
  <Application>Microsoft Office PowerPoint</Application>
  <PresentationFormat>如螢幕大小 (4:3)</PresentationFormat>
  <Paragraphs>283</Paragraphs>
  <Slides>16</Slides>
  <Notes>10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Office 佈景主題</vt:lpstr>
      <vt:lpstr>法規鬆綁成果及效益</vt:lpstr>
      <vt:lpstr>目　錄</vt:lpstr>
      <vt:lpstr>壹、前言</vt:lpstr>
      <vt:lpstr>貳、各部會鬆綁績效</vt:lpstr>
      <vt:lpstr>貳、各部會鬆綁績效</vt:lpstr>
      <vt:lpstr>貳、重要鬆綁成果</vt:lpstr>
      <vt:lpstr>貳、重要鬆綁成果 </vt:lpstr>
      <vt:lpstr>貳、重要鬆綁成果</vt:lpstr>
      <vt:lpstr>貳、重要鬆綁成果 </vt:lpstr>
      <vt:lpstr>貳、重要鬆綁成果</vt:lpstr>
      <vt:lpstr>貳、重要鬆綁成果 </vt:lpstr>
      <vt:lpstr>貳、重要鬆綁成果 </vt:lpstr>
      <vt:lpstr>貳、重要鬆綁成果 </vt:lpstr>
      <vt:lpstr>貳、重要鬆綁成果</vt:lpstr>
      <vt:lpstr>貳、重要鬆綁成果</vt:lpstr>
      <vt:lpstr>參、結　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常淑慎</dc:creator>
  <cp:lastModifiedBy>温俐婷</cp:lastModifiedBy>
  <cp:revision>642</cp:revision>
  <cp:lastPrinted>2018-01-08T10:48:49Z</cp:lastPrinted>
  <dcterms:created xsi:type="dcterms:W3CDTF">2017-11-09T00:10:25Z</dcterms:created>
  <dcterms:modified xsi:type="dcterms:W3CDTF">2018-01-09T04:48:20Z</dcterms:modified>
</cp:coreProperties>
</file>