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1" r:id="rId3"/>
    <p:sldId id="278" r:id="rId4"/>
    <p:sldId id="288" r:id="rId5"/>
    <p:sldId id="289" r:id="rId6"/>
    <p:sldId id="285" r:id="rId7"/>
    <p:sldId id="286" r:id="rId8"/>
    <p:sldId id="292" r:id="rId9"/>
    <p:sldId id="287" r:id="rId10"/>
    <p:sldId id="290" r:id="rId11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7000"/>
    <a:srgbClr val="3FCDFF"/>
    <a:srgbClr val="2DC8FF"/>
    <a:srgbClr val="B47800"/>
    <a:srgbClr val="CC9900"/>
    <a:srgbClr val="FF9933"/>
    <a:srgbClr val="FFFFAF"/>
    <a:srgbClr val="A57A68"/>
    <a:srgbClr val="CD6209"/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3" autoAdjust="0"/>
    <p:restoredTop sz="94660"/>
  </p:normalViewPr>
  <p:slideViewPr>
    <p:cSldViewPr>
      <p:cViewPr>
        <p:scale>
          <a:sx n="72" d="100"/>
          <a:sy n="72" d="100"/>
        </p:scale>
        <p:origin x="-1930" y="-4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dobe 繁黑體 Std B" pitchFamily="34" charset="-120"/>
                <a:ea typeface="Adobe 繁黑體 Std B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797152"/>
            <a:ext cx="6400800" cy="84164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Adobe 繁黑體 Std B" pitchFamily="34" charset="-120"/>
                <a:ea typeface="Adobe 繁黑體 Std B" pitchFamily="34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A51B-2C8D-4CB9-BA81-0117E8B29B51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6543-7574-4440-8C7A-18A01C9DF1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79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A51B-2C8D-4CB9-BA81-0117E8B29B51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6543-7574-4440-8C7A-18A01C9DF1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935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A51B-2C8D-4CB9-BA81-0117E8B29B51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6543-7574-4440-8C7A-18A01C9DF1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617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5280" y="120820"/>
            <a:ext cx="7980928" cy="706090"/>
          </a:xfrm>
        </p:spPr>
        <p:txBody>
          <a:bodyPr>
            <a:normAutofit/>
          </a:bodyPr>
          <a:lstStyle>
            <a:lvl1pPr algn="l">
              <a:defRPr sz="3200" u="none">
                <a:solidFill>
                  <a:schemeClr val="accent3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>
              <a:defRPr>
                <a:latin typeface="Adobe 繁黑體 Std B" pitchFamily="34" charset="-120"/>
                <a:ea typeface="Adobe 繁黑體 Std B" pitchFamily="34" charset="-120"/>
              </a:defRPr>
            </a:lvl1pPr>
            <a:lvl2pPr>
              <a:defRPr>
                <a:latin typeface="Adobe 繁黑體 Std B" pitchFamily="34" charset="-120"/>
                <a:ea typeface="Adobe 繁黑體 Std B" pitchFamily="34" charset="-120"/>
              </a:defRPr>
            </a:lvl2pPr>
            <a:lvl3pPr>
              <a:defRPr>
                <a:latin typeface="Adobe 繁黑體 Std B" pitchFamily="34" charset="-120"/>
                <a:ea typeface="Adobe 繁黑體 Std B" pitchFamily="34" charset="-120"/>
              </a:defRPr>
            </a:lvl3pPr>
            <a:lvl4pPr>
              <a:defRPr>
                <a:latin typeface="Adobe 繁黑體 Std B" pitchFamily="34" charset="-120"/>
                <a:ea typeface="Adobe 繁黑體 Std B" pitchFamily="34" charset="-120"/>
              </a:defRPr>
            </a:lvl4pPr>
            <a:lvl5pPr>
              <a:defRPr>
                <a:latin typeface="Adobe 繁黑體 Std B" pitchFamily="34" charset="-120"/>
                <a:ea typeface="Adobe 繁黑體 Std B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A51B-2C8D-4CB9-BA81-0117E8B29B51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6543-7574-4440-8C7A-18A01C9DF1D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3715" y="6525384"/>
            <a:ext cx="9144000" cy="360000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  <a:alpha val="30000"/>
                </a:srgbClr>
              </a:gs>
              <a:gs pos="18000">
                <a:srgbClr val="00B050">
                  <a:tint val="44500"/>
                  <a:satMod val="160000"/>
                  <a:alpha val="51000"/>
                </a:srgb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1" y="6552270"/>
            <a:ext cx="1320065" cy="28803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投影片編號版面配置區 5"/>
          <p:cNvSpPr txBox="1">
            <a:spLocks/>
          </p:cNvSpPr>
          <p:nvPr/>
        </p:nvSpPr>
        <p:spPr>
          <a:xfrm>
            <a:off x="70104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r" defTabSz="914400" rtl="0" eaLnBrk="1" latinLnBrk="0" hangingPunct="1">
              <a:defRPr sz="1400" b="1" kern="120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0F489C-B45F-4920-AF54-AC1507EE971A}" type="slidenum">
              <a:rPr lang="zh-TW" altLang="en-US" smtClean="0">
                <a:solidFill>
                  <a:schemeClr val="tx1"/>
                </a:solidFill>
              </a:rPr>
              <a:pPr/>
              <a:t>‹#›</a:t>
            </a:fld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等腰三角形 9"/>
          <p:cNvSpPr/>
          <p:nvPr userDrawn="1"/>
        </p:nvSpPr>
        <p:spPr>
          <a:xfrm rot="5400000">
            <a:off x="-256830" y="256357"/>
            <a:ext cx="836715" cy="324000"/>
          </a:xfrm>
          <a:prstGeom prst="triangle">
            <a:avLst>
              <a:gd name="adj" fmla="val 51093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＞形箭號 10"/>
          <p:cNvSpPr/>
          <p:nvPr userDrawn="1"/>
        </p:nvSpPr>
        <p:spPr>
          <a:xfrm>
            <a:off x="89216" y="0"/>
            <a:ext cx="432048" cy="836715"/>
          </a:xfrm>
          <a:prstGeom prst="chevron">
            <a:avLst>
              <a:gd name="adj" fmla="val 71164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28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A51B-2C8D-4CB9-BA81-0117E8B29B51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6543-7574-4440-8C7A-18A01C9DF1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290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A51B-2C8D-4CB9-BA81-0117E8B29B51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6543-7574-4440-8C7A-18A01C9DF1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416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A51B-2C8D-4CB9-BA81-0117E8B29B51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6543-7574-4440-8C7A-18A01C9DF1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24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A51B-2C8D-4CB9-BA81-0117E8B29B51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6543-7574-4440-8C7A-18A01C9DF1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013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A51B-2C8D-4CB9-BA81-0117E8B29B51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6543-7574-4440-8C7A-18A01C9DF1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16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A51B-2C8D-4CB9-BA81-0117E8B29B51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6543-7574-4440-8C7A-18A01C9DF1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412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CA51B-2C8D-4CB9-BA81-0117E8B29B51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36543-7574-4440-8C7A-18A01C9DF1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866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CA51B-2C8D-4CB9-BA81-0117E8B29B51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36543-7574-4440-8C7A-18A01C9DF1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501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27.wdp"/><Relationship Id="rId13" Type="http://schemas.openxmlformats.org/officeDocument/2006/relationships/image" Target="../media/image49.png"/><Relationship Id="rId3" Type="http://schemas.microsoft.com/office/2007/relationships/hdphoto" Target="../media/hdphoto25.wdp"/><Relationship Id="rId7" Type="http://schemas.openxmlformats.org/officeDocument/2006/relationships/image" Target="../media/image45.png"/><Relationship Id="rId12" Type="http://schemas.microsoft.com/office/2007/relationships/hdphoto" Target="../media/hdphoto28.wdp"/><Relationship Id="rId2" Type="http://schemas.openxmlformats.org/officeDocument/2006/relationships/image" Target="../media/image42.jpeg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6.wdp"/><Relationship Id="rId11" Type="http://schemas.openxmlformats.org/officeDocument/2006/relationships/image" Target="../media/image48.png"/><Relationship Id="rId5" Type="http://schemas.openxmlformats.org/officeDocument/2006/relationships/image" Target="../media/image44.png"/><Relationship Id="rId15" Type="http://schemas.openxmlformats.org/officeDocument/2006/relationships/image" Target="../media/image50.jpeg"/><Relationship Id="rId10" Type="http://schemas.openxmlformats.org/officeDocument/2006/relationships/image" Target="../media/image47.png"/><Relationship Id="rId4" Type="http://schemas.openxmlformats.org/officeDocument/2006/relationships/image" Target="../media/image43.jpg"/><Relationship Id="rId9" Type="http://schemas.openxmlformats.org/officeDocument/2006/relationships/image" Target="../media/image46.png"/><Relationship Id="rId14" Type="http://schemas.microsoft.com/office/2007/relationships/hdphoto" Target="../media/hdphoto29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microsoft.com/office/2007/relationships/hdphoto" Target="../media/hdphoto7.wdp"/><Relationship Id="rId3" Type="http://schemas.openxmlformats.org/officeDocument/2006/relationships/image" Target="../media/image12.jpg"/><Relationship Id="rId7" Type="http://schemas.microsoft.com/office/2007/relationships/hdphoto" Target="../media/hdphoto4.wdp"/><Relationship Id="rId12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microsoft.com/office/2007/relationships/hdphoto" Target="../media/hdphoto6.wdp"/><Relationship Id="rId5" Type="http://schemas.microsoft.com/office/2007/relationships/hdphoto" Target="../media/hdphoto3.wdp"/><Relationship Id="rId15" Type="http://schemas.openxmlformats.org/officeDocument/2006/relationships/image" Target="../media/image19.png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microsoft.com/office/2007/relationships/hdphoto" Target="../media/hdphoto5.wdp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0.wdp"/><Relationship Id="rId13" Type="http://schemas.openxmlformats.org/officeDocument/2006/relationships/image" Target="../media/image26.png"/><Relationship Id="rId18" Type="http://schemas.microsoft.com/office/2007/relationships/hdphoto" Target="../media/hdphoto15.wdp"/><Relationship Id="rId3" Type="http://schemas.openxmlformats.org/officeDocument/2006/relationships/image" Target="../media/image21.jpeg"/><Relationship Id="rId21" Type="http://schemas.openxmlformats.org/officeDocument/2006/relationships/image" Target="../media/image30.png"/><Relationship Id="rId7" Type="http://schemas.openxmlformats.org/officeDocument/2006/relationships/image" Target="../media/image23.png"/><Relationship Id="rId12" Type="http://schemas.microsoft.com/office/2007/relationships/hdphoto" Target="../media/hdphoto12.wdp"/><Relationship Id="rId17" Type="http://schemas.openxmlformats.org/officeDocument/2006/relationships/image" Target="../media/image28.png"/><Relationship Id="rId2" Type="http://schemas.openxmlformats.org/officeDocument/2006/relationships/image" Target="../media/image20.png"/><Relationship Id="rId16" Type="http://schemas.microsoft.com/office/2007/relationships/hdphoto" Target="../media/hdphoto14.wdp"/><Relationship Id="rId20" Type="http://schemas.microsoft.com/office/2007/relationships/hdphoto" Target="../media/hdphoto16.wdp"/><Relationship Id="rId1" Type="http://schemas.openxmlformats.org/officeDocument/2006/relationships/slideLayout" Target="../slideLayouts/slideLayout2.xml"/><Relationship Id="rId6" Type="http://schemas.microsoft.com/office/2007/relationships/hdphoto" Target="../media/hdphoto9.wdp"/><Relationship Id="rId11" Type="http://schemas.openxmlformats.org/officeDocument/2006/relationships/image" Target="../media/image25.png"/><Relationship Id="rId5" Type="http://schemas.openxmlformats.org/officeDocument/2006/relationships/image" Target="../media/image22.png"/><Relationship Id="rId15" Type="http://schemas.openxmlformats.org/officeDocument/2006/relationships/image" Target="../media/image27.png"/><Relationship Id="rId10" Type="http://schemas.microsoft.com/office/2007/relationships/hdphoto" Target="../media/hdphoto11.wdp"/><Relationship Id="rId19" Type="http://schemas.openxmlformats.org/officeDocument/2006/relationships/image" Target="../media/image29.png"/><Relationship Id="rId4" Type="http://schemas.microsoft.com/office/2007/relationships/hdphoto" Target="../media/hdphoto8.wdp"/><Relationship Id="rId9" Type="http://schemas.openxmlformats.org/officeDocument/2006/relationships/image" Target="../media/image24.png"/><Relationship Id="rId14" Type="http://schemas.microsoft.com/office/2007/relationships/hdphoto" Target="../media/hdphoto13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microsoft.com/office/2007/relationships/hdphoto" Target="../media/hdphoto17.wdp"/><Relationship Id="rId7" Type="http://schemas.microsoft.com/office/2007/relationships/hdphoto" Target="../media/hdphoto19.wdp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microsoft.com/office/2007/relationships/hdphoto" Target="../media/hdphoto18.wdp"/><Relationship Id="rId4" Type="http://schemas.openxmlformats.org/officeDocument/2006/relationships/image" Target="../media/image32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microsoft.com/office/2007/relationships/hdphoto" Target="../media/hdphoto20.wdp"/><Relationship Id="rId7" Type="http://schemas.microsoft.com/office/2007/relationships/hdphoto" Target="../media/hdphoto22.wdp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microsoft.com/office/2007/relationships/hdphoto" Target="../media/hdphoto24.wdp"/><Relationship Id="rId5" Type="http://schemas.microsoft.com/office/2007/relationships/hdphoto" Target="../media/hdphoto21.wdp"/><Relationship Id="rId10" Type="http://schemas.openxmlformats.org/officeDocument/2006/relationships/image" Target="../media/image39.png"/><Relationship Id="rId4" Type="http://schemas.openxmlformats.org/officeDocument/2006/relationships/image" Target="../media/image36.png"/><Relationship Id="rId9" Type="http://schemas.microsoft.com/office/2007/relationships/hdphoto" Target="../media/hdphoto23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zh-TW" alt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法規鬆綁成果</a:t>
            </a:r>
            <a:r>
              <a:rPr lang="en-US" altLang="zh-TW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108.10~108.12</a:t>
            </a:r>
            <a:r>
              <a:rPr lang="zh-TW" alt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sz="31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599" y="5013176"/>
            <a:ext cx="6400800" cy="841648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國家發展委員會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en-US" altLang="zh-TW" dirty="0" smtClean="0">
                <a:solidFill>
                  <a:schemeClr val="tx1"/>
                </a:solidFill>
              </a:rPr>
              <a:t>108</a:t>
            </a:r>
            <a:r>
              <a:rPr lang="zh-TW" altLang="en-US" dirty="0" smtClean="0">
                <a:solidFill>
                  <a:schemeClr val="tx1"/>
                </a:solidFill>
              </a:rPr>
              <a:t> 年 </a:t>
            </a:r>
            <a:r>
              <a:rPr lang="en-US" altLang="zh-TW" dirty="0" smtClean="0">
                <a:solidFill>
                  <a:schemeClr val="tx1"/>
                </a:solidFill>
              </a:rPr>
              <a:t>12</a:t>
            </a:r>
            <a:r>
              <a:rPr lang="zh-TW" altLang="en-US" dirty="0" smtClean="0">
                <a:solidFill>
                  <a:schemeClr val="tx1"/>
                </a:solidFill>
              </a:rPr>
              <a:t> 月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301" y="2852936"/>
            <a:ext cx="1625397" cy="162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72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圖片 1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400" y="3354981"/>
            <a:ext cx="1260000" cy="4750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09648"/>
            <a:ext cx="8496944" cy="706090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放寬出差旅費報支作業規定</a:t>
            </a:r>
          </a:p>
        </p:txBody>
      </p:sp>
      <p:sp>
        <p:nvSpPr>
          <p:cNvPr id="4" name="矩形 3"/>
          <p:cNvSpPr/>
          <p:nvPr/>
        </p:nvSpPr>
        <p:spPr>
          <a:xfrm>
            <a:off x="315740" y="945328"/>
            <a:ext cx="5048348" cy="43204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108.11.26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「國內出差旅費報支要點」</a:t>
            </a:r>
          </a:p>
        </p:txBody>
      </p:sp>
      <p:sp>
        <p:nvSpPr>
          <p:cNvPr id="5" name="矩形 4"/>
          <p:cNvSpPr/>
          <p:nvPr/>
        </p:nvSpPr>
        <p:spPr>
          <a:xfrm>
            <a:off x="326902" y="4797152"/>
            <a:ext cx="4101082" cy="16561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 anchorCtr="0"/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900" dirty="0" smtClean="0">
                <a:solidFill>
                  <a:schemeClr val="accent6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修正前</a:t>
            </a:r>
            <a:endParaRPr lang="en-US" altLang="zh-TW" sz="1900" dirty="0" smtClean="0">
              <a:solidFill>
                <a:schemeClr val="accent6">
                  <a:lumMod val="50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各機關人員出差搭乘飛機、高鐵、座</a:t>
            </a:r>
            <a:r>
              <a:rPr lang="en-US" altLang="zh-TW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艙</a:t>
            </a:r>
            <a:r>
              <a:rPr lang="en-US" altLang="zh-TW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)</a:t>
            </a:r>
            <a:r>
              <a:rPr lang="zh-TW" altLang="en-US" sz="170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位</a:t>
            </a:r>
            <a:r>
              <a:rPr lang="zh-TW" altLang="en-US" sz="170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有分等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之船舶者，其交通費之報支，應檢附票根或購票證明文件，據以核銷。</a:t>
            </a:r>
            <a:endParaRPr lang="en-US" altLang="zh-TW" sz="1700" dirty="0" smtClean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44008" y="4797152"/>
            <a:ext cx="4104456" cy="165618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80000" rIns="108000" bIns="108000" rtlCol="0" anchor="t" anchorCtr="0"/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900" dirty="0" smtClean="0">
                <a:solidFill>
                  <a:schemeClr val="accent6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修正後</a:t>
            </a: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屬當日往返，或使用經費結報系統報支者，無須檢據核銷。</a:t>
            </a:r>
            <a:endParaRPr lang="en-US" altLang="zh-TW" sz="1700" dirty="0" smtClean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38" y="2000657"/>
            <a:ext cx="1117811" cy="1117811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70667" y1="22667" x2="85333" y2="55111"/>
                        <a14:foregroundMark x1="86667" y1="41778" x2="85778" y2="48889"/>
                        <a14:foregroundMark x1="76000" y1="75111" x2="75556" y2="91111"/>
                        <a14:foregroundMark x1="19111" y1="64889" x2="21778" y2="76000"/>
                        <a14:foregroundMark x1="64889" y1="25778" x2="58667" y2="38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80928"/>
            <a:ext cx="1316136" cy="1316136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  <a14:imgEffect>
                      <a14:sharpenSoften amount="100000"/>
                    </a14:imgEffect>
                    <a14:imgEffect>
                      <a14:saturation sat="40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637960"/>
            <a:ext cx="1018952" cy="987668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219" y="3293602"/>
            <a:ext cx="1809065" cy="1203850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653" y="2683819"/>
            <a:ext cx="1512168" cy="756084"/>
          </a:xfrm>
          <a:prstGeom prst="rect">
            <a:avLst/>
          </a:prstGeom>
        </p:spPr>
      </p:pic>
      <p:grpSp>
        <p:nvGrpSpPr>
          <p:cNvPr id="16" name="群組 15"/>
          <p:cNvGrpSpPr/>
          <p:nvPr/>
        </p:nvGrpSpPr>
        <p:grpSpPr>
          <a:xfrm>
            <a:off x="2210884" y="2341588"/>
            <a:ext cx="3146796" cy="739261"/>
            <a:chOff x="2210884" y="2341588"/>
            <a:chExt cx="3146796" cy="739261"/>
          </a:xfrm>
        </p:grpSpPr>
        <p:pic>
          <p:nvPicPr>
            <p:cNvPr id="14" name="圖片 13"/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191" b="22497"/>
            <a:stretch/>
          </p:blipFill>
          <p:spPr>
            <a:xfrm rot="20360242">
              <a:off x="2210884" y="2512769"/>
              <a:ext cx="2449604" cy="568080"/>
            </a:xfrm>
            <a:prstGeom prst="rect">
              <a:avLst/>
            </a:prstGeom>
          </p:spPr>
        </p:pic>
        <p:pic>
          <p:nvPicPr>
            <p:cNvPr id="15" name="圖片 14"/>
            <p:cNvPicPr>
              <a:picLocks noChangeAspect="1"/>
            </p:cNvPicPr>
            <p:nvPr/>
          </p:nvPicPr>
          <p:blipFill rotWithShape="1"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191" b="22497"/>
            <a:stretch/>
          </p:blipFill>
          <p:spPr>
            <a:xfrm rot="20351893" flipH="1">
              <a:off x="2459327" y="2341588"/>
              <a:ext cx="2898353" cy="568080"/>
            </a:xfrm>
            <a:prstGeom prst="rect">
              <a:avLst/>
            </a:prstGeom>
          </p:spPr>
        </p:pic>
      </p:grpSp>
      <p:grpSp>
        <p:nvGrpSpPr>
          <p:cNvPr id="23" name="群組 22"/>
          <p:cNvGrpSpPr/>
          <p:nvPr/>
        </p:nvGrpSpPr>
        <p:grpSpPr>
          <a:xfrm>
            <a:off x="5796136" y="1396958"/>
            <a:ext cx="2880320" cy="3168000"/>
            <a:chOff x="5580112" y="1377377"/>
            <a:chExt cx="2880320" cy="3168000"/>
          </a:xfrm>
        </p:grpSpPr>
        <p:sp>
          <p:nvSpPr>
            <p:cNvPr id="17" name="文字方塊 16"/>
            <p:cNvSpPr txBox="1"/>
            <p:nvPr/>
          </p:nvSpPr>
          <p:spPr>
            <a:xfrm>
              <a:off x="5724128" y="1418657"/>
              <a:ext cx="2736304" cy="1538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ts val="3000"/>
                </a:lnSpc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zh-TW" altLang="en-US" sz="2000" dirty="0" smtClean="0">
                  <a:latin typeface="Adobe 繁黑體 Std B" pitchFamily="34" charset="-120"/>
                  <a:ea typeface="Adobe 繁黑體 Std B" pitchFamily="34" charset="-120"/>
                </a:rPr>
                <a:t>當日往返</a:t>
              </a:r>
              <a:endParaRPr lang="en-US" altLang="zh-TW" sz="2000" dirty="0" smtClean="0">
                <a:latin typeface="Adobe 繁黑體 Std B" pitchFamily="34" charset="-120"/>
                <a:ea typeface="Adobe 繁黑體 Std B" pitchFamily="34" charset="-120"/>
              </a:endParaRPr>
            </a:p>
            <a:p>
              <a:pPr marL="285750" indent="-285750">
                <a:lnSpc>
                  <a:spcPts val="3000"/>
                </a:lnSpc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zh-TW" altLang="en-US" sz="2000" dirty="0" smtClean="0">
                  <a:latin typeface="Adobe 繁黑體 Std B" pitchFamily="34" charset="-120"/>
                  <a:ea typeface="Adobe 繁黑體 Std B" pitchFamily="34" charset="-120"/>
                </a:rPr>
                <a:t>使用</a:t>
              </a:r>
              <a:r>
                <a:rPr lang="zh-TW" altLang="en-US" sz="2000" dirty="0">
                  <a:latin typeface="Adobe 繁黑體 Std B" pitchFamily="34" charset="-120"/>
                  <a:ea typeface="Adobe 繁黑體 Std B" pitchFamily="34" charset="-120"/>
                </a:rPr>
                <a:t>經費結報</a:t>
              </a:r>
              <a:r>
                <a:rPr lang="zh-TW" altLang="en-US" sz="2000" dirty="0" smtClean="0">
                  <a:latin typeface="Adobe 繁黑體 Std B" pitchFamily="34" charset="-120"/>
                  <a:ea typeface="Adobe 繁黑體 Std B" pitchFamily="34" charset="-120"/>
                </a:rPr>
                <a:t>系統</a:t>
              </a:r>
              <a:endParaRPr lang="en-US" altLang="zh-TW" sz="2000" dirty="0" smtClean="0">
                <a:latin typeface="Adobe 繁黑體 Std B" pitchFamily="34" charset="-120"/>
                <a:ea typeface="Adobe 繁黑體 Std B" pitchFamily="34" charset="-120"/>
              </a:endParaRPr>
            </a:p>
            <a:p>
              <a:r>
                <a:rPr lang="zh-TW" altLang="zh-TW" sz="2000" dirty="0" smtClean="0">
                  <a:latin typeface="Adobe 繁黑體 Std B" pitchFamily="34" charset="-120"/>
                  <a:ea typeface="Adobe 繁黑體 Std B" pitchFamily="34" charset="-120"/>
                </a:rPr>
                <a:t>–</a:t>
              </a:r>
              <a:r>
                <a:rPr lang="en-US" altLang="zh-TW" sz="2000" dirty="0" smtClean="0">
                  <a:latin typeface="Adobe 繁黑體 Std B" pitchFamily="34" charset="-120"/>
                  <a:ea typeface="Adobe 繁黑體 Std B" pitchFamily="34" charset="-120"/>
                </a:rPr>
                <a:t>&gt;&gt;</a:t>
              </a:r>
              <a:r>
                <a:rPr lang="zh-TW" altLang="en-US" sz="2000" dirty="0" smtClean="0">
                  <a:latin typeface="Adobe 繁黑體 Std B" pitchFamily="34" charset="-120"/>
                  <a:ea typeface="Adobe 繁黑體 Std B" pitchFamily="34" charset="-120"/>
                </a:rPr>
                <a:t> </a:t>
              </a:r>
              <a:r>
                <a:rPr lang="zh-TW" altLang="en-US" sz="2400" i="1" dirty="0" smtClean="0">
                  <a:solidFill>
                    <a:srgbClr val="FF0000"/>
                  </a:solidFill>
                  <a:latin typeface="Adobe 繁黑體 Std B" pitchFamily="34" charset="-120"/>
                  <a:ea typeface="Adobe 繁黑體 Std B" pitchFamily="34" charset="-120"/>
                </a:rPr>
                <a:t>無須檢據核銷</a:t>
              </a:r>
              <a:endParaRPr lang="zh-TW" altLang="en-US" sz="2400" i="1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endParaRPr>
            </a:p>
          </p:txBody>
        </p:sp>
        <p:pic>
          <p:nvPicPr>
            <p:cNvPr id="18" name="圖片 17"/>
            <p:cNvPicPr>
              <a:picLocks noChangeAspect="1"/>
            </p:cNvPicPr>
            <p:nvPr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4124" b="95876" l="9653" r="8957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14787">
              <a:off x="5854189" y="2795602"/>
              <a:ext cx="1836000" cy="1375229"/>
            </a:xfrm>
            <a:prstGeom prst="rect">
              <a:avLst/>
            </a:prstGeom>
          </p:spPr>
        </p:pic>
        <p:pic>
          <p:nvPicPr>
            <p:cNvPr id="20" name="圖片 19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20241">
              <a:off x="6588641" y="3672064"/>
              <a:ext cx="828000" cy="5506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1" name="圖片 20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4738" y="3727861"/>
              <a:ext cx="473646" cy="473646"/>
            </a:xfrm>
            <a:prstGeom prst="rect">
              <a:avLst/>
            </a:prstGeom>
          </p:spPr>
        </p:pic>
        <p:sp>
          <p:nvSpPr>
            <p:cNvPr id="22" name="矩形 21"/>
            <p:cNvSpPr/>
            <p:nvPr/>
          </p:nvSpPr>
          <p:spPr>
            <a:xfrm>
              <a:off x="5580112" y="1377377"/>
              <a:ext cx="2880320" cy="3168000"/>
            </a:xfrm>
            <a:prstGeom prst="rect">
              <a:avLst/>
            </a:prstGeom>
            <a:noFill/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6" name="文字方塊 5"/>
          <p:cNvSpPr txBox="1"/>
          <p:nvPr/>
        </p:nvSpPr>
        <p:spPr>
          <a:xfrm>
            <a:off x="5838527" y="1782202"/>
            <a:ext cx="461665" cy="3589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或</a:t>
            </a:r>
            <a:endParaRPr lang="zh-TW" altLang="en-US" b="1" dirty="0">
              <a:solidFill>
                <a:srgbClr val="0070C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507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80920" cy="706090"/>
          </a:xfrm>
        </p:spPr>
        <p:txBody>
          <a:bodyPr>
            <a:normAutofit/>
          </a:bodyPr>
          <a:lstStyle/>
          <a:p>
            <a:r>
              <a:rPr lang="zh-TW" altLang="en-US" dirty="0"/>
              <a:t>鬆綁成果統計</a:t>
            </a:r>
            <a:r>
              <a:rPr lang="zh-TW" altLang="en-US" sz="2600" dirty="0"/>
              <a:t>（</a:t>
            </a:r>
            <a:r>
              <a:rPr lang="en-US" altLang="zh-TW" sz="2600" dirty="0" smtClean="0"/>
              <a:t>106.10~108.12</a:t>
            </a:r>
            <a:r>
              <a:rPr lang="zh-TW" altLang="en-US" sz="2600" dirty="0" smtClean="0"/>
              <a:t>）</a:t>
            </a:r>
            <a:r>
              <a:rPr lang="zh-TW" altLang="en-US" sz="2800" dirty="0"/>
              <a:t>共計 </a:t>
            </a:r>
            <a:r>
              <a:rPr lang="en-US" altLang="zh-TW" sz="2800" dirty="0" smtClean="0">
                <a:solidFill>
                  <a:srgbClr val="FF0000"/>
                </a:solidFill>
              </a:rPr>
              <a:t>559</a:t>
            </a:r>
            <a:r>
              <a:rPr lang="zh-TW" altLang="en-US" sz="2800" dirty="0" smtClean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/>
              <a:t>項</a:t>
            </a:r>
            <a:endParaRPr lang="zh-TW" altLang="en-US" sz="2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" y="908720"/>
            <a:ext cx="8717280" cy="560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9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09648"/>
            <a:ext cx="8198568" cy="706090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放寬無人車領用試驗</a:t>
            </a:r>
            <a:r>
              <a:rPr lang="zh-TW" altLang="en-US" sz="2800" dirty="0"/>
              <a:t>牌照核實課</a:t>
            </a:r>
            <a:r>
              <a:rPr lang="zh-TW" altLang="en-US" sz="2800" dirty="0" smtClean="0"/>
              <a:t>徵牌照稅</a:t>
            </a:r>
            <a:endParaRPr lang="zh-TW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15740" y="908720"/>
            <a:ext cx="4630870" cy="43204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108.10.17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台財稅字第 </a:t>
            </a:r>
            <a:r>
              <a:rPr lang="en-US" altLang="zh-TW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10800636720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號令</a:t>
            </a:r>
            <a:endParaRPr lang="en-US" altLang="zh-TW" dirty="0" smtClean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15740" y="4293096"/>
            <a:ext cx="4122328" cy="2160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900" dirty="0" smtClean="0">
                <a:solidFill>
                  <a:schemeClr val="accent6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核釋前</a:t>
            </a:r>
            <a:endParaRPr lang="en-US" altLang="zh-TW" sz="1900" dirty="0" smtClean="0">
              <a:solidFill>
                <a:schemeClr val="accent6">
                  <a:lumMod val="50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 algn="just"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領用各種車輛之「試車牌照」，其牌照稅，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依車輛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種類，按使用牌照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稅法第 </a:t>
            </a:r>
            <a:r>
              <a:rPr lang="en-US" altLang="zh-TW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6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條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附表所列</a:t>
            </a:r>
            <a:r>
              <a:rPr lang="zh-TW" altLang="en-US" sz="17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最高</a:t>
            </a:r>
            <a:r>
              <a:rPr lang="zh-TW" altLang="en-US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稅額課徵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。以汽缸總排氣量 </a:t>
            </a:r>
            <a:r>
              <a:rPr lang="en-US" altLang="zh-TW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1,600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C.C.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之自用小客車為例，</a:t>
            </a:r>
            <a:r>
              <a:rPr lang="zh-TW" altLang="en-US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課徵 </a:t>
            </a:r>
            <a:r>
              <a:rPr lang="en-US" altLang="zh-TW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151,200 </a:t>
            </a:r>
            <a:r>
              <a:rPr lang="zh-TW" altLang="en-US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元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。</a:t>
            </a:r>
            <a:r>
              <a:rPr lang="en-US" altLang="zh-TW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</a:p>
        </p:txBody>
      </p:sp>
      <p:sp>
        <p:nvSpPr>
          <p:cNvPr id="15" name="矩形 14"/>
          <p:cNvSpPr/>
          <p:nvPr/>
        </p:nvSpPr>
        <p:spPr>
          <a:xfrm>
            <a:off x="4695239" y="4305740"/>
            <a:ext cx="4122328" cy="214759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900" dirty="0" smtClean="0">
                <a:solidFill>
                  <a:schemeClr val="accent6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核釋後</a:t>
            </a:r>
            <a:endParaRPr lang="en-US" altLang="zh-TW" sz="1900" dirty="0" smtClean="0">
              <a:solidFill>
                <a:schemeClr val="accent6">
                  <a:lumMod val="50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領用無人載具車輛之「試驗牌照」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，其牌照稅依車輛種類及汽缸總排氣量，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按使用牌照稅法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第 </a:t>
            </a:r>
            <a:r>
              <a:rPr lang="en-US" altLang="zh-TW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6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條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附表所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列</a:t>
            </a:r>
            <a:r>
              <a:rPr lang="zh-TW" altLang="en-US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級距課</a:t>
            </a:r>
            <a:r>
              <a:rPr lang="zh-TW" altLang="en-US" sz="17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徵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。以汽缸總排氣量 </a:t>
            </a:r>
            <a:r>
              <a:rPr lang="en-US" altLang="zh-TW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1,600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C.C.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之自用小客車為例，</a:t>
            </a:r>
            <a:r>
              <a:rPr lang="zh-TW" altLang="en-US" sz="17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課徵 </a:t>
            </a:r>
            <a:r>
              <a:rPr lang="en-US" altLang="zh-TW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7,120 </a:t>
            </a:r>
            <a:r>
              <a:rPr lang="zh-TW" altLang="en-US" sz="17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元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。</a:t>
            </a:r>
            <a:r>
              <a:rPr lang="en-US" altLang="zh-TW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endParaRPr lang="en-US" altLang="zh-TW" sz="1700" dirty="0" smtClean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grpSp>
        <p:nvGrpSpPr>
          <p:cNvPr id="21" name="群組 20"/>
          <p:cNvGrpSpPr/>
          <p:nvPr/>
        </p:nvGrpSpPr>
        <p:grpSpPr>
          <a:xfrm>
            <a:off x="4283968" y="1772816"/>
            <a:ext cx="3672408" cy="2442556"/>
            <a:chOff x="5184060" y="1839132"/>
            <a:chExt cx="2520280" cy="2027656"/>
          </a:xfrm>
        </p:grpSpPr>
        <p:sp>
          <p:nvSpPr>
            <p:cNvPr id="12" name="梯形 11"/>
            <p:cNvSpPr/>
            <p:nvPr/>
          </p:nvSpPr>
          <p:spPr>
            <a:xfrm flipV="1">
              <a:off x="6372200" y="1916832"/>
              <a:ext cx="72000" cy="3600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梯形 22"/>
            <p:cNvSpPr/>
            <p:nvPr/>
          </p:nvSpPr>
          <p:spPr>
            <a:xfrm flipV="1">
              <a:off x="6381344" y="2420888"/>
              <a:ext cx="57600" cy="2880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梯形 24"/>
            <p:cNvSpPr/>
            <p:nvPr/>
          </p:nvSpPr>
          <p:spPr>
            <a:xfrm flipV="1">
              <a:off x="6390488" y="2852960"/>
              <a:ext cx="39600" cy="2160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梯形 25"/>
            <p:cNvSpPr/>
            <p:nvPr/>
          </p:nvSpPr>
          <p:spPr>
            <a:xfrm flipV="1">
              <a:off x="6398488" y="3203856"/>
              <a:ext cx="39600" cy="2160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梯形 13"/>
            <p:cNvSpPr/>
            <p:nvPr/>
          </p:nvSpPr>
          <p:spPr>
            <a:xfrm>
              <a:off x="5184060" y="1839132"/>
              <a:ext cx="2520280" cy="2027656"/>
            </a:xfrm>
            <a:prstGeom prst="trapezoid">
              <a:avLst>
                <a:gd name="adj" fmla="val 31977"/>
              </a:avLst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梯形 15"/>
            <p:cNvSpPr/>
            <p:nvPr/>
          </p:nvSpPr>
          <p:spPr>
            <a:xfrm>
              <a:off x="6420340" y="3326708"/>
              <a:ext cx="95468" cy="54008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梯形 31"/>
            <p:cNvSpPr/>
            <p:nvPr/>
          </p:nvSpPr>
          <p:spPr>
            <a:xfrm>
              <a:off x="6444208" y="2672952"/>
              <a:ext cx="64800" cy="3240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梯形 32"/>
            <p:cNvSpPr/>
            <p:nvPr/>
          </p:nvSpPr>
          <p:spPr>
            <a:xfrm>
              <a:off x="6462496" y="2276896"/>
              <a:ext cx="36000" cy="2160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梯形 33"/>
            <p:cNvSpPr/>
            <p:nvPr/>
          </p:nvSpPr>
          <p:spPr>
            <a:xfrm>
              <a:off x="6462496" y="2007144"/>
              <a:ext cx="28800" cy="108000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9" name="直線接點 18"/>
            <p:cNvCxnSpPr/>
            <p:nvPr/>
          </p:nvCxnSpPr>
          <p:spPr>
            <a:xfrm>
              <a:off x="6479640" y="1839132"/>
              <a:ext cx="0" cy="72000"/>
            </a:xfrm>
            <a:prstGeom prst="line">
              <a:avLst/>
            </a:prstGeom>
            <a:ln w="28575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圖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1164">
            <a:off x="5453631" y="2745543"/>
            <a:ext cx="473646" cy="473646"/>
          </a:xfrm>
          <a:prstGeom prst="rect">
            <a:avLst/>
          </a:prstGeom>
        </p:spPr>
      </p:pic>
      <p:grpSp>
        <p:nvGrpSpPr>
          <p:cNvPr id="47" name="群組 46"/>
          <p:cNvGrpSpPr/>
          <p:nvPr/>
        </p:nvGrpSpPr>
        <p:grpSpPr>
          <a:xfrm>
            <a:off x="4664948" y="3125324"/>
            <a:ext cx="1059180" cy="951748"/>
            <a:chOff x="2081155" y="3201917"/>
            <a:chExt cx="914488" cy="821649"/>
          </a:xfrm>
        </p:grpSpPr>
        <p:grpSp>
          <p:nvGrpSpPr>
            <p:cNvPr id="41" name="群組 40"/>
            <p:cNvGrpSpPr/>
            <p:nvPr/>
          </p:nvGrpSpPr>
          <p:grpSpPr>
            <a:xfrm>
              <a:off x="2081155" y="3201917"/>
              <a:ext cx="914488" cy="821649"/>
              <a:chOff x="4594856" y="2186791"/>
              <a:chExt cx="1611712" cy="1355154"/>
            </a:xfrm>
          </p:grpSpPr>
          <p:pic>
            <p:nvPicPr>
              <p:cNvPr id="38" name="圖片 37"/>
              <p:cNvPicPr>
                <a:picLocks noChangeAspect="1"/>
              </p:cNvPicPr>
              <p:nvPr/>
            </p:nvPicPr>
            <p:blipFill>
              <a:blip r:embed="rId3">
                <a:lum bright="70000" contrast="-70000"/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0" b="100000" l="0" r="100000">
                            <a14:foregroundMark x1="31429" y1="45146" x2="83265" y2="64563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94856" y="2186791"/>
                <a:ext cx="1611712" cy="1355154"/>
              </a:xfrm>
              <a:prstGeom prst="rect">
                <a:avLst/>
              </a:prstGeom>
            </p:spPr>
          </p:pic>
          <p:sp>
            <p:nvSpPr>
              <p:cNvPr id="43" name="拱形 42"/>
              <p:cNvSpPr/>
              <p:nvPr/>
            </p:nvSpPr>
            <p:spPr>
              <a:xfrm rot="727278">
                <a:off x="5469880" y="2472659"/>
                <a:ext cx="360000" cy="360000"/>
              </a:xfrm>
              <a:prstGeom prst="blockArc">
                <a:avLst>
                  <a:gd name="adj1" fmla="val 10800000"/>
                  <a:gd name="adj2" fmla="val 20423033"/>
                  <a:gd name="adj3" fmla="val 4657"/>
                </a:avLst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4" name="直線接點 43"/>
              <p:cNvCxnSpPr/>
              <p:nvPr/>
            </p:nvCxnSpPr>
            <p:spPr>
              <a:xfrm flipH="1">
                <a:off x="5680260" y="2548201"/>
                <a:ext cx="88444" cy="88711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接點 44"/>
              <p:cNvCxnSpPr/>
              <p:nvPr/>
            </p:nvCxnSpPr>
            <p:spPr>
              <a:xfrm>
                <a:off x="5544680" y="2528328"/>
                <a:ext cx="108000" cy="106043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矩形 45"/>
            <p:cNvSpPr/>
            <p:nvPr/>
          </p:nvSpPr>
          <p:spPr>
            <a:xfrm>
              <a:off x="2324340" y="3526247"/>
              <a:ext cx="422857" cy="31079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zh-TW" altLang="en-US" sz="900" b="1" dirty="0" smtClean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自駕車</a:t>
              </a:r>
              <a:endParaRPr lang="en-US" altLang="zh-TW" sz="9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r>
                <a:rPr lang="zh-TW" altLang="en-US" sz="900" b="1" dirty="0" smtClean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試 </a:t>
              </a:r>
              <a:r>
                <a:rPr lang="en-US" altLang="zh-TW" sz="900" b="1" dirty="0" smtClean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001</a:t>
              </a:r>
              <a:endParaRPr lang="zh-TW" altLang="en-US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48" name="直線圖說文字 2 47"/>
          <p:cNvSpPr/>
          <p:nvPr/>
        </p:nvSpPr>
        <p:spPr>
          <a:xfrm flipH="1">
            <a:off x="503548" y="1618017"/>
            <a:ext cx="2469752" cy="84447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96872"/>
              <a:gd name="adj6" fmla="val -74065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試驗牌照稅額大幅降低，減輕負擔</a:t>
            </a:r>
            <a:endParaRPr lang="zh-TW" altLang="en-US" dirty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115" y="2473611"/>
            <a:ext cx="1295948" cy="168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1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09648"/>
            <a:ext cx="8496944" cy="706090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放寬銀行授信規定，促進綠色融資</a:t>
            </a:r>
          </a:p>
        </p:txBody>
      </p:sp>
      <p:sp>
        <p:nvSpPr>
          <p:cNvPr id="4" name="矩形 3"/>
          <p:cNvSpPr/>
          <p:nvPr/>
        </p:nvSpPr>
        <p:spPr>
          <a:xfrm>
            <a:off x="315740" y="908720"/>
            <a:ext cx="5048348" cy="43204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108.10.22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金</a:t>
            </a:r>
            <a:r>
              <a:rPr lang="zh-TW" altLang="en-US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管銀法字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第 </a:t>
            </a:r>
            <a:r>
              <a:rPr lang="en-US" altLang="zh-TW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10801347681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號令</a:t>
            </a:r>
            <a:endParaRPr lang="zh-TW" altLang="en-US" dirty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6900" y="4499249"/>
            <a:ext cx="4399056" cy="187220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900" dirty="0" smtClean="0">
                <a:solidFill>
                  <a:schemeClr val="accent6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修正前</a:t>
            </a:r>
            <a:endParaRPr lang="en-US" altLang="zh-TW" sz="1900" dirty="0" smtClean="0">
              <a:solidFill>
                <a:schemeClr val="accent6">
                  <a:lumMod val="50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銀行辦理經外國中央政府、外國中央政府所設立信用保證機構保證之授信業務，於符合風險控管條件下，對同一法人經該信用保證機構保證之額度，不計入無擔保授信總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餘額。</a:t>
            </a:r>
            <a:endParaRPr lang="en-US" altLang="zh-TW" sz="1700" dirty="0" smtClean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718926" y="4499249"/>
            <a:ext cx="4317570" cy="187220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900" dirty="0" smtClean="0">
                <a:solidFill>
                  <a:schemeClr val="accent6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修正後</a:t>
            </a: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zh-TW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1.</a:t>
            </a:r>
            <a:r>
              <a:rPr lang="zh-TW" altLang="en-US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增加</a:t>
            </a:r>
            <a:r>
              <a:rPr lang="zh-TW" altLang="en-US" sz="17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「</a:t>
            </a:r>
            <a:r>
              <a:rPr lang="en-US" altLang="zh-TW" sz="17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OECD</a:t>
            </a:r>
            <a:r>
              <a:rPr lang="zh-TW" altLang="en-US" sz="17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公布之官方輸出信用機構」。</a:t>
            </a:r>
            <a:endParaRPr lang="en-US" altLang="zh-TW" sz="1700" dirty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zh-TW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2.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增加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信用保證機構所提供之保險機制，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透 過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保證或保險信用支持形式，強化銀行專案融資</a:t>
            </a:r>
            <a:r>
              <a:rPr lang="en-US" altLang="zh-TW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例如綠能產業籌資</a:t>
            </a:r>
            <a:r>
              <a:rPr lang="en-US" altLang="zh-TW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)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風險管理。</a:t>
            </a:r>
            <a:endParaRPr lang="en-US" altLang="zh-TW" sz="1700" dirty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2007656" y="1124744"/>
            <a:ext cx="6828838" cy="3088870"/>
            <a:chOff x="827584" y="967630"/>
            <a:chExt cx="6828838" cy="3088870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584" y="1484784"/>
              <a:ext cx="1077089" cy="970620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334" r="50517" b="23807"/>
            <a:stretch/>
          </p:blipFill>
          <p:spPr>
            <a:xfrm>
              <a:off x="4442253" y="1251174"/>
              <a:ext cx="704089" cy="1236414"/>
            </a:xfrm>
            <a:prstGeom prst="rect">
              <a:avLst/>
            </a:prstGeom>
          </p:spPr>
        </p:pic>
        <p:sp>
          <p:nvSpPr>
            <p:cNvPr id="7" name="文字方塊 6"/>
            <p:cNvSpPr txBox="1"/>
            <p:nvPr/>
          </p:nvSpPr>
          <p:spPr>
            <a:xfrm>
              <a:off x="5234372" y="967630"/>
              <a:ext cx="242205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zh-TW" altLang="en-US" dirty="0" smtClean="0">
                  <a:latin typeface="Adobe 繁黑體 Std B" pitchFamily="34" charset="-120"/>
                  <a:ea typeface="Adobe 繁黑體 Std B" pitchFamily="34" charset="-120"/>
                </a:rPr>
                <a:t>外國</a:t>
              </a:r>
              <a:r>
                <a:rPr lang="zh-TW" altLang="en-US" dirty="0">
                  <a:latin typeface="Adobe 繁黑體 Std B" pitchFamily="34" charset="-120"/>
                  <a:ea typeface="Adobe 繁黑體 Std B" pitchFamily="34" charset="-120"/>
                </a:rPr>
                <a:t>中央政府</a:t>
              </a:r>
              <a:endParaRPr lang="en-US" altLang="zh-TW" dirty="0">
                <a:latin typeface="Adobe 繁黑體 Std B" pitchFamily="34" charset="-120"/>
                <a:ea typeface="Adobe 繁黑體 Std B" pitchFamily="34" charset="-120"/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zh-TW" altLang="en-US" dirty="0" smtClean="0">
                  <a:latin typeface="Adobe 繁黑體 Std B" pitchFamily="34" charset="-120"/>
                  <a:ea typeface="Adobe 繁黑體 Std B" pitchFamily="34" charset="-120"/>
                </a:rPr>
                <a:t>外國中央政府所設立</a:t>
              </a:r>
              <a:r>
                <a:rPr lang="zh-TW" altLang="en-US" dirty="0">
                  <a:latin typeface="Adobe 繁黑體 Std B" pitchFamily="34" charset="-120"/>
                  <a:ea typeface="Adobe 繁黑體 Std B" pitchFamily="34" charset="-120"/>
                </a:rPr>
                <a:t>信用保證機構</a:t>
              </a:r>
              <a:endParaRPr lang="en-US" altLang="zh-TW" dirty="0">
                <a:latin typeface="Adobe 繁黑體 Std B" pitchFamily="34" charset="-120"/>
                <a:ea typeface="Adobe 繁黑體 Std B" pitchFamily="34" charset="-120"/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US" altLang="zh-TW" dirty="0" smtClean="0">
                  <a:solidFill>
                    <a:srgbClr val="FF0000"/>
                  </a:solidFill>
                  <a:latin typeface="Adobe 繁黑體 Std B" pitchFamily="34" charset="-120"/>
                  <a:ea typeface="Adobe 繁黑體 Std B" pitchFamily="34" charset="-120"/>
                </a:rPr>
                <a:t>OECD</a:t>
              </a:r>
              <a:r>
                <a:rPr lang="zh-TW" altLang="en-US" dirty="0" smtClean="0">
                  <a:solidFill>
                    <a:srgbClr val="FF0000"/>
                  </a:solidFill>
                  <a:latin typeface="Adobe 繁黑體 Std B" pitchFamily="34" charset="-120"/>
                  <a:ea typeface="Adobe 繁黑體 Std B" pitchFamily="34" charset="-120"/>
                </a:rPr>
                <a:t> </a:t>
              </a:r>
              <a:r>
                <a:rPr lang="zh-TW" altLang="en-US" dirty="0">
                  <a:solidFill>
                    <a:srgbClr val="FF0000"/>
                  </a:solidFill>
                  <a:latin typeface="Adobe 繁黑體 Std B" pitchFamily="34" charset="-120"/>
                  <a:ea typeface="Adobe 繁黑體 Std B" pitchFamily="34" charset="-120"/>
                </a:rPr>
                <a:t>公布</a:t>
              </a:r>
              <a:r>
                <a:rPr lang="zh-TW" altLang="en-US" dirty="0" smtClean="0">
                  <a:solidFill>
                    <a:srgbClr val="FF0000"/>
                  </a:solidFill>
                  <a:latin typeface="Adobe 繁黑體 Std B" pitchFamily="34" charset="-120"/>
                  <a:ea typeface="Adobe 繁黑體 Std B" pitchFamily="34" charset="-120"/>
                </a:rPr>
                <a:t>之官方</a:t>
              </a:r>
              <a:r>
                <a:rPr lang="zh-TW" altLang="en-US" dirty="0">
                  <a:solidFill>
                    <a:srgbClr val="FF0000"/>
                  </a:solidFill>
                  <a:latin typeface="Adobe 繁黑體 Std B" pitchFamily="34" charset="-120"/>
                  <a:ea typeface="Adobe 繁黑體 Std B" pitchFamily="34" charset="-120"/>
                </a:rPr>
                <a:t>輸出信用</a:t>
              </a:r>
              <a:r>
                <a:rPr lang="zh-TW" altLang="en-US" dirty="0" smtClean="0">
                  <a:solidFill>
                    <a:srgbClr val="FF0000"/>
                  </a:solidFill>
                  <a:latin typeface="Adobe 繁黑體 Std B" pitchFamily="34" charset="-120"/>
                  <a:ea typeface="Adobe 繁黑體 Std B" pitchFamily="34" charset="-120"/>
                </a:rPr>
                <a:t>機構</a:t>
              </a:r>
              <a:endParaRPr lang="zh-TW" altLang="en-US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endParaRPr>
            </a:p>
          </p:txBody>
        </p:sp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289" y="3095836"/>
              <a:ext cx="960664" cy="960664"/>
            </a:xfrm>
            <a:prstGeom prst="rect">
              <a:avLst/>
            </a:prstGeom>
          </p:spPr>
        </p:pic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837008">
              <a:off x="2823147" y="1942043"/>
              <a:ext cx="1445478" cy="280848"/>
            </a:xfrm>
            <a:prstGeom prst="rect">
              <a:avLst/>
            </a:prstGeom>
          </p:spPr>
        </p:pic>
        <p:sp>
          <p:nvSpPr>
            <p:cNvPr id="11" name="文字方塊 10"/>
            <p:cNvSpPr txBox="1"/>
            <p:nvPr/>
          </p:nvSpPr>
          <p:spPr>
            <a:xfrm>
              <a:off x="3182144" y="2260292"/>
              <a:ext cx="2052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Adobe 繁黑體 Std B" pitchFamily="34" charset="-120"/>
                  <a:ea typeface="Adobe 繁黑體 Std B" pitchFamily="34" charset="-120"/>
                </a:rPr>
                <a:t>保證或保險</a:t>
              </a:r>
            </a:p>
          </p:txBody>
        </p:sp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387212" flipH="1">
              <a:off x="1871550" y="2304534"/>
              <a:ext cx="1445478" cy="280848"/>
            </a:xfrm>
            <a:prstGeom prst="rect">
              <a:avLst/>
            </a:prstGeom>
          </p:spPr>
        </p:pic>
        <p:sp>
          <p:nvSpPr>
            <p:cNvPr id="16" name="文字方塊 15"/>
            <p:cNvSpPr txBox="1"/>
            <p:nvPr/>
          </p:nvSpPr>
          <p:spPr>
            <a:xfrm>
              <a:off x="1941967" y="2455404"/>
              <a:ext cx="7840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latin typeface="Adobe 繁黑體 Std B" pitchFamily="34" charset="-120"/>
                  <a:ea typeface="Adobe 繁黑體 Std B" pitchFamily="34" charset="-120"/>
                </a:rPr>
                <a:t>授信</a:t>
              </a:r>
              <a:endParaRPr lang="zh-TW" altLang="en-US" dirty="0">
                <a:latin typeface="Adobe 繁黑體 Std B" pitchFamily="34" charset="-120"/>
                <a:ea typeface="Adobe 繁黑體 Std B" pitchFamily="34" charset="-120"/>
              </a:endParaRPr>
            </a:p>
          </p:txBody>
        </p:sp>
      </p:grpSp>
      <p:sp>
        <p:nvSpPr>
          <p:cNvPr id="14" name="直線圖說文字 2 13"/>
          <p:cNvSpPr/>
          <p:nvPr/>
        </p:nvSpPr>
        <p:spPr>
          <a:xfrm flipH="1">
            <a:off x="5619963" y="3133340"/>
            <a:ext cx="2778580" cy="1149921"/>
          </a:xfrm>
          <a:prstGeom prst="borderCallout2">
            <a:avLst>
              <a:gd name="adj1" fmla="val -2324"/>
              <a:gd name="adj2" fmla="val 97612"/>
              <a:gd name="adj3" fmla="val -9011"/>
              <a:gd name="adj4" fmla="val 105906"/>
              <a:gd name="adj5" fmla="val -19047"/>
              <a:gd name="adj6" fmla="val 121635"/>
            </a:avLst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保證或保險額度 </a:t>
            </a:r>
            <a:r>
              <a:rPr lang="zh-TW" altLang="en-US" sz="26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不計入 </a:t>
            </a:r>
            <a:r>
              <a:rPr lang="zh-TW" altLang="en-US" sz="20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該銀行對同一法人無擔保授信總餘額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299415" y="3359931"/>
            <a:ext cx="429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Adobe 繁黑體 Std B" pitchFamily="34" charset="-120"/>
                <a:ea typeface="Adobe 繁黑體 Std B" pitchFamily="34" charset="-120"/>
              </a:rPr>
              <a:t>借款人</a:t>
            </a:r>
            <a:endParaRPr lang="en-US" altLang="zh-TW" b="1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475656" y="1924025"/>
            <a:ext cx="429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Adobe 繁黑體 Std B" pitchFamily="34" charset="-120"/>
                <a:ea typeface="Adobe 繁黑體 Std B" pitchFamily="34" charset="-120"/>
              </a:rPr>
              <a:t>銀行</a:t>
            </a:r>
            <a:endParaRPr lang="zh-TW" altLang="en-US" b="1" dirty="0"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7009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09648"/>
            <a:ext cx="8496944" cy="706090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放寬青年從農創業貸款之額度及期限</a:t>
            </a:r>
          </a:p>
        </p:txBody>
      </p:sp>
      <p:sp>
        <p:nvSpPr>
          <p:cNvPr id="4" name="矩形 3"/>
          <p:cNvSpPr/>
          <p:nvPr/>
        </p:nvSpPr>
        <p:spPr>
          <a:xfrm>
            <a:off x="315740" y="945328"/>
            <a:ext cx="5048348" cy="43204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108.11.22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「辦理政策性農業專案貸款辦法」</a:t>
            </a:r>
          </a:p>
        </p:txBody>
      </p:sp>
      <p:sp>
        <p:nvSpPr>
          <p:cNvPr id="6" name="矩形 5"/>
          <p:cNvSpPr/>
          <p:nvPr/>
        </p:nvSpPr>
        <p:spPr>
          <a:xfrm>
            <a:off x="467544" y="4509120"/>
            <a:ext cx="8280920" cy="187220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44000" rIns="108000" bIns="108000" rtlCol="0" anchor="ctr" anchorCtr="0"/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900" dirty="0" smtClean="0">
                <a:solidFill>
                  <a:schemeClr val="accent6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修正後</a:t>
            </a:r>
          </a:p>
          <a:p>
            <a:pPr marL="468000" indent="-396000"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就</a:t>
            </a:r>
            <a:r>
              <a:rPr lang="zh-TW" altLang="en-US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青年從農創業貸款，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原定非</a:t>
            </a:r>
            <a:r>
              <a:rPr lang="zh-TW" altLang="en-US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循環動用週轉金之貸款期限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，不分類型全部放寬為 </a:t>
            </a:r>
            <a:r>
              <a:rPr lang="en-US" altLang="zh-TW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5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年</a:t>
            </a:r>
            <a:r>
              <a:rPr lang="zh-TW" altLang="en-US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。另增訂週轉金得以循環動用，貸款額度最高新臺幣</a:t>
            </a:r>
            <a:r>
              <a:rPr lang="en-US" altLang="zh-TW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100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萬</a:t>
            </a:r>
            <a:r>
              <a:rPr lang="zh-TW" altLang="en-US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元，貸款期限最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長 </a:t>
            </a:r>
            <a:r>
              <a:rPr lang="en-US" altLang="zh-TW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年</a:t>
            </a:r>
            <a:r>
              <a:rPr lang="zh-TW" altLang="en-US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。</a:t>
            </a:r>
          </a:p>
          <a:p>
            <a:pPr marL="468000" indent="-396000"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zh-TW" altLang="en-US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專案輔導青農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養殖</a:t>
            </a:r>
            <a:r>
              <a:rPr lang="zh-TW" altLang="en-US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類週轉金貸款額度，由新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臺幣 </a:t>
            </a:r>
            <a:r>
              <a:rPr lang="en-US" altLang="zh-TW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200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萬</a:t>
            </a:r>
            <a:r>
              <a:rPr lang="zh-TW" altLang="en-US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元調高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為 </a:t>
            </a:r>
            <a:r>
              <a:rPr lang="en-US" altLang="zh-TW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500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萬</a:t>
            </a:r>
            <a:r>
              <a:rPr lang="zh-TW" altLang="en-US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元。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59" y="1502616"/>
            <a:ext cx="1480144" cy="148014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426" y="1544227"/>
            <a:ext cx="1156320" cy="1225275"/>
          </a:xfrm>
          <a:prstGeom prst="rect">
            <a:avLst/>
          </a:prstGeom>
        </p:spPr>
      </p:pic>
      <p:sp>
        <p:nvSpPr>
          <p:cNvPr id="46" name="文字方塊 45"/>
          <p:cNvSpPr txBox="1"/>
          <p:nvPr/>
        </p:nvSpPr>
        <p:spPr>
          <a:xfrm>
            <a:off x="3779912" y="1628800"/>
            <a:ext cx="50779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Adobe 繁黑體 Std B" pitchFamily="34" charset="-120"/>
                <a:ea typeface="Adobe 繁黑體 Std B" pitchFamily="34" charset="-120"/>
              </a:rPr>
              <a:t>青年從農創業貸款</a:t>
            </a:r>
            <a:endParaRPr lang="en-US" altLang="zh-TW" sz="24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zh-TW" altLang="en-US" sz="2000" dirty="0">
                <a:latin typeface="Adobe 繁黑體 Std B" pitchFamily="34" charset="-120"/>
                <a:ea typeface="Adobe 繁黑體 Std B" pitchFamily="34" charset="-120"/>
              </a:rPr>
              <a:t>非循環動用</a:t>
            </a: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週轉金期限全部放寬</a:t>
            </a:r>
            <a:r>
              <a:rPr lang="zh-TW" altLang="en-US" sz="2000" dirty="0">
                <a:latin typeface="Adobe 繁黑體 Std B" pitchFamily="34" charset="-120"/>
                <a:ea typeface="Adobe 繁黑體 Std B" pitchFamily="34" charset="-120"/>
              </a:rPr>
              <a:t>為</a:t>
            </a: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en-US" altLang="zh-TW" sz="3200" i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5</a:t>
            </a:r>
            <a:r>
              <a:rPr lang="zh-TW" altLang="en-US" sz="2800" dirty="0" smtClean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年</a:t>
            </a:r>
            <a:endParaRPr lang="en-US" altLang="zh-TW" sz="20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pPr marL="720000" lvl="1" indent="-342900">
              <a:buFont typeface="Arial" pitchFamily="34" charset="0"/>
              <a:buChar char="•"/>
            </a:pP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增加週轉金循環動用最高 </a:t>
            </a:r>
            <a:r>
              <a:rPr lang="en-US" altLang="zh-TW" sz="3200" i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100</a:t>
            </a: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 萬元</a:t>
            </a:r>
            <a:endParaRPr lang="en-US" altLang="zh-TW" sz="2000" dirty="0" smtClean="0"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4499992" y="3196782"/>
            <a:ext cx="3762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專案輔導青農養殖類週轉金貸款額度</a:t>
            </a:r>
            <a:endParaRPr lang="en-US" altLang="zh-TW" sz="2000" dirty="0" smtClean="0">
              <a:latin typeface="Adobe 繁黑體 Std B" pitchFamily="34" charset="-120"/>
              <a:ea typeface="Adobe 繁黑體 Std B" pitchFamily="34" charset="-120"/>
            </a:endParaRPr>
          </a:p>
          <a:p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     調高至 </a:t>
            </a:r>
            <a:r>
              <a:rPr lang="en-US" altLang="zh-TW" sz="3200" i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500</a:t>
            </a:r>
            <a:r>
              <a:rPr lang="zh-TW" altLang="en-US" sz="2800" dirty="0" smtClean="0"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萬元</a:t>
            </a:r>
            <a:endParaRPr lang="zh-TW" altLang="en-US" sz="20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grpSp>
        <p:nvGrpSpPr>
          <p:cNvPr id="53" name="群組 52"/>
          <p:cNvGrpSpPr/>
          <p:nvPr/>
        </p:nvGrpSpPr>
        <p:grpSpPr>
          <a:xfrm>
            <a:off x="1403648" y="2241184"/>
            <a:ext cx="2538011" cy="2844000"/>
            <a:chOff x="1747136" y="2163356"/>
            <a:chExt cx="2538011" cy="2844000"/>
          </a:xfrm>
        </p:grpSpPr>
        <p:grpSp>
          <p:nvGrpSpPr>
            <p:cNvPr id="45" name="群組 44"/>
            <p:cNvGrpSpPr/>
            <p:nvPr/>
          </p:nvGrpSpPr>
          <p:grpSpPr>
            <a:xfrm>
              <a:off x="1747136" y="2163356"/>
              <a:ext cx="2481376" cy="2844000"/>
              <a:chOff x="2411760" y="2132856"/>
              <a:chExt cx="2481376" cy="2844000"/>
            </a:xfrm>
          </p:grpSpPr>
          <p:grpSp>
            <p:nvGrpSpPr>
              <p:cNvPr id="39" name="群組 38"/>
              <p:cNvGrpSpPr/>
              <p:nvPr/>
            </p:nvGrpSpPr>
            <p:grpSpPr>
              <a:xfrm>
                <a:off x="2411760" y="2132856"/>
                <a:ext cx="2448272" cy="2844000"/>
                <a:chOff x="2411760" y="2132856"/>
                <a:chExt cx="2448272" cy="2844000"/>
              </a:xfrm>
            </p:grpSpPr>
            <p:sp>
              <p:nvSpPr>
                <p:cNvPr id="10" name="矩形 9"/>
                <p:cNvSpPr/>
                <p:nvPr/>
              </p:nvSpPr>
              <p:spPr>
                <a:xfrm>
                  <a:off x="3347864" y="2708920"/>
                  <a:ext cx="936104" cy="115865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scene3d>
                  <a:camera prst="isometricOffAxis1Top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3923928" y="3068960"/>
                  <a:ext cx="936104" cy="115865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scene3d>
                  <a:camera prst="isometricOffAxis1Top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28" name="矩形 27"/>
                <p:cNvSpPr/>
                <p:nvPr/>
              </p:nvSpPr>
              <p:spPr>
                <a:xfrm>
                  <a:off x="2592032" y="2132856"/>
                  <a:ext cx="2196000" cy="2844000"/>
                </a:xfrm>
                <a:prstGeom prst="rect">
                  <a:avLst/>
                </a:prstGeom>
                <a:noFill/>
                <a:ln w="76200">
                  <a:solidFill>
                    <a:schemeClr val="bg2">
                      <a:lumMod val="90000"/>
                    </a:schemeClr>
                  </a:solidFill>
                </a:ln>
                <a:scene3d>
                  <a:camera prst="isometricOffAxis1Top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17" name="群組 16"/>
                <p:cNvGrpSpPr/>
                <p:nvPr/>
              </p:nvGrpSpPr>
              <p:grpSpPr>
                <a:xfrm>
                  <a:off x="3347864" y="2952260"/>
                  <a:ext cx="432047" cy="764772"/>
                  <a:chOff x="4644007" y="2224296"/>
                  <a:chExt cx="432047" cy="764772"/>
                </a:xfrm>
              </p:grpSpPr>
              <p:sp>
                <p:nvSpPr>
                  <p:cNvPr id="14" name="橢圓 13"/>
                  <p:cNvSpPr/>
                  <p:nvPr/>
                </p:nvSpPr>
                <p:spPr>
                  <a:xfrm>
                    <a:off x="4644007" y="2285785"/>
                    <a:ext cx="432047" cy="703283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tx1"/>
                    </a:solidFill>
                  </a:ln>
                  <a:scene3d>
                    <a:camera prst="isometricOffAxis1Left"/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0" name="平行四邊形 19"/>
                  <p:cNvSpPr/>
                  <p:nvPr/>
                </p:nvSpPr>
                <p:spPr>
                  <a:xfrm>
                    <a:off x="4940041" y="2338976"/>
                    <a:ext cx="45719" cy="135103"/>
                  </a:xfrm>
                  <a:prstGeom prst="parallelogram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1" name="平行四邊形 20"/>
                  <p:cNvSpPr/>
                  <p:nvPr/>
                </p:nvSpPr>
                <p:spPr>
                  <a:xfrm>
                    <a:off x="4975857" y="2520097"/>
                    <a:ext cx="45719" cy="135103"/>
                  </a:xfrm>
                  <a:prstGeom prst="parallelogram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3" name="平行四邊形 22"/>
                  <p:cNvSpPr/>
                  <p:nvPr/>
                </p:nvSpPr>
                <p:spPr>
                  <a:xfrm>
                    <a:off x="4958329" y="2789841"/>
                    <a:ext cx="45719" cy="135103"/>
                  </a:xfrm>
                  <a:prstGeom prst="parallelogram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4" name="平行四邊形 23"/>
                  <p:cNvSpPr/>
                  <p:nvPr/>
                </p:nvSpPr>
                <p:spPr>
                  <a:xfrm>
                    <a:off x="4742305" y="2348880"/>
                    <a:ext cx="45719" cy="108000"/>
                  </a:xfrm>
                  <a:prstGeom prst="parallelogram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6" name="矩形 15"/>
                  <p:cNvSpPr/>
                  <p:nvPr/>
                </p:nvSpPr>
                <p:spPr>
                  <a:xfrm>
                    <a:off x="4832598" y="2224296"/>
                    <a:ext cx="45719" cy="72000"/>
                  </a:xfrm>
                  <a:prstGeom prst="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5" name="矩形 24"/>
                  <p:cNvSpPr/>
                  <p:nvPr/>
                </p:nvSpPr>
                <p:spPr>
                  <a:xfrm>
                    <a:off x="4716016" y="2564912"/>
                    <a:ext cx="45719" cy="72000"/>
                  </a:xfrm>
                  <a:prstGeom prst="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6" name="矩形 25"/>
                  <p:cNvSpPr/>
                  <p:nvPr/>
                </p:nvSpPr>
                <p:spPr>
                  <a:xfrm>
                    <a:off x="4742305" y="2762648"/>
                    <a:ext cx="45719" cy="72000"/>
                  </a:xfrm>
                  <a:prstGeom prst="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27" name="矩形 26"/>
                  <p:cNvSpPr/>
                  <p:nvPr/>
                </p:nvSpPr>
                <p:spPr>
                  <a:xfrm>
                    <a:off x="4806312" y="2915808"/>
                    <a:ext cx="45719" cy="72000"/>
                  </a:xfrm>
                  <a:prstGeom prst="rect">
                    <a:avLst/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11" name="矩形 10"/>
                <p:cNvSpPr/>
                <p:nvPr/>
              </p:nvSpPr>
              <p:spPr>
                <a:xfrm>
                  <a:off x="2987824" y="3212976"/>
                  <a:ext cx="972000" cy="115865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scene3d>
                  <a:camera prst="isometricOffAxis1Top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" name="矩形 6"/>
                <p:cNvSpPr/>
                <p:nvPr/>
              </p:nvSpPr>
              <p:spPr>
                <a:xfrm>
                  <a:off x="2411760" y="2846405"/>
                  <a:ext cx="972000" cy="115865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scene3d>
                  <a:camera prst="isometricOffAxis1Top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pic>
              <p:nvPicPr>
                <p:cNvPr id="30" name="圖片 29"/>
                <p:cNvPicPr>
                  <a:picLocks noChangeAspect="1"/>
                </p:cNvPicPr>
                <p:nvPr/>
              </p:nvPicPr>
              <p:blipFill>
                <a:blip r:embed="rId4" cstate="print">
                  <a:lum bright="70000" contrast="-70000"/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0" b="100000" l="0" r="1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119158">
                  <a:off x="3490615" y="3606828"/>
                  <a:ext cx="388860" cy="388860"/>
                </a:xfrm>
                <a:prstGeom prst="rect">
                  <a:avLst/>
                </a:prstGeom>
              </p:spPr>
            </p:pic>
            <p:pic>
              <p:nvPicPr>
                <p:cNvPr id="31" name="圖片 30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BEBA8EAE-BF5A-486C-A8C5-ECC9F3942E4B}">
                      <a14:imgProps xmlns:a14="http://schemas.microsoft.com/office/drawing/2010/main">
                        <a14:imgLayer r:embed="rId7">
                          <a14:imgEffect>
                            <a14:backgroundRemoval t="0" b="100000" l="0" r="1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0464342" flipH="1">
                  <a:off x="4353630" y="3398540"/>
                  <a:ext cx="277246" cy="328388"/>
                </a:xfrm>
                <a:prstGeom prst="rect">
                  <a:avLst/>
                </a:prstGeom>
              </p:spPr>
            </p:pic>
            <p:pic>
              <p:nvPicPr>
                <p:cNvPr id="32" name="圖片 31"/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0" b="100000" l="0" r="1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181216" y="3715772"/>
                  <a:ext cx="388860" cy="388860"/>
                </a:xfrm>
                <a:prstGeom prst="rect">
                  <a:avLst/>
                </a:prstGeom>
              </p:spPr>
            </p:pic>
            <p:pic>
              <p:nvPicPr>
                <p:cNvPr id="33" name="圖片 32"/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0" b="100000" l="0" r="1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985110" flipH="1">
                  <a:off x="4088372" y="3522601"/>
                  <a:ext cx="388860" cy="388860"/>
                </a:xfrm>
                <a:prstGeom prst="rect">
                  <a:avLst/>
                </a:prstGeom>
              </p:spPr>
            </p:pic>
            <p:pic>
              <p:nvPicPr>
                <p:cNvPr id="34" name="圖片 33"/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0" b="100000" l="0" r="1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3815916" y="3176606"/>
                  <a:ext cx="388860" cy="388860"/>
                </a:xfrm>
                <a:prstGeom prst="rect">
                  <a:avLst/>
                </a:prstGeom>
              </p:spPr>
            </p:pic>
            <p:pic>
              <p:nvPicPr>
                <p:cNvPr id="35" name="圖片 34"/>
                <p:cNvPicPr>
                  <a:picLocks noChangeAspect="1"/>
                </p:cNvPicPr>
                <p:nvPr/>
              </p:nvPicPr>
              <p:blipFill>
                <a:blip r:embed="rId4" cstate="print">
                  <a:lum bright="70000" contrast="-70000"/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0" b="100000" l="0" r="1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725433" y="3018546"/>
                  <a:ext cx="388860" cy="388860"/>
                </a:xfrm>
                <a:prstGeom prst="rect">
                  <a:avLst/>
                </a:prstGeom>
              </p:spPr>
            </p:pic>
            <p:pic>
              <p:nvPicPr>
                <p:cNvPr id="36" name="圖片 35"/>
                <p:cNvPicPr>
                  <a:picLocks noChangeAspect="1"/>
                </p:cNvPicPr>
                <p:nvPr/>
              </p:nvPicPr>
              <p:blipFill>
                <a:blip r:embed="rId4" cstate="print">
                  <a:lum bright="70000" contrast="-70000"/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0" b="100000" l="0" r="1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3053872" y="3585356"/>
                  <a:ext cx="388860" cy="388860"/>
                </a:xfrm>
                <a:prstGeom prst="rect">
                  <a:avLst/>
                </a:prstGeom>
              </p:spPr>
            </p:pic>
            <p:pic>
              <p:nvPicPr>
                <p:cNvPr id="37" name="圖片 36"/>
                <p:cNvPicPr>
                  <a:picLocks noChangeAspect="1"/>
                </p:cNvPicPr>
                <p:nvPr/>
              </p:nvPicPr>
              <p:blipFill>
                <a:blip r:embed="rId4" cstate="print">
                  <a:lum bright="70000" contrast="-70000"/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0" b="100000" l="0" r="1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985110" flipH="1">
                  <a:off x="2465912" y="3249071"/>
                  <a:ext cx="388860" cy="388860"/>
                </a:xfrm>
                <a:prstGeom prst="rect">
                  <a:avLst/>
                </a:prstGeom>
              </p:spPr>
            </p:pic>
            <p:pic>
              <p:nvPicPr>
                <p:cNvPr id="38" name="圖片 37"/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0" b="100000" l="0" r="1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0342" y="3137752"/>
                  <a:ext cx="388860" cy="388860"/>
                </a:xfrm>
                <a:prstGeom prst="rect">
                  <a:avLst/>
                </a:prstGeom>
              </p:spPr>
            </p:pic>
            <p:pic>
              <p:nvPicPr>
                <p:cNvPr id="29" name="圖片 28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BEBA8EAE-BF5A-486C-A8C5-ECC9F3942E4B}">
                      <a14:imgProps xmlns:a14="http://schemas.microsoft.com/office/drawing/2010/main">
                        <a14:imgLayer r:embed="rId9">
                          <a14:imgEffect>
                            <a14:backgroundRemoval t="0" b="100000" l="0" r="1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26714" y="3272594"/>
                  <a:ext cx="230829" cy="273409"/>
                </a:xfrm>
                <a:prstGeom prst="rect">
                  <a:avLst/>
                </a:prstGeom>
              </p:spPr>
            </p:pic>
          </p:grpSp>
          <p:pic>
            <p:nvPicPr>
              <p:cNvPr id="42" name="圖片 41"/>
              <p:cNvPicPr>
                <a:picLocks noChangeAspect="1"/>
              </p:cNvPicPr>
              <p:nvPr/>
            </p:nvPicPr>
            <p:blipFill>
              <a:blip r:embed="rId10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3711583">
                <a:off x="3068976" y="3303304"/>
                <a:ext cx="288000" cy="288000"/>
              </a:xfrm>
              <a:prstGeom prst="rect">
                <a:avLst/>
              </a:prstGeom>
            </p:spPr>
          </p:pic>
          <p:pic>
            <p:nvPicPr>
              <p:cNvPr id="40" name="圖片 39"/>
              <p:cNvPicPr>
                <a:picLocks noChangeAspect="1"/>
              </p:cNvPicPr>
              <p:nvPr/>
            </p:nvPicPr>
            <p:blipFill>
              <a:blip r:embed="rId10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33616" y="3537584"/>
                <a:ext cx="288000" cy="288000"/>
              </a:xfrm>
              <a:prstGeom prst="rect">
                <a:avLst/>
              </a:prstGeom>
            </p:spPr>
          </p:pic>
          <p:pic>
            <p:nvPicPr>
              <p:cNvPr id="41" name="圖片 40"/>
              <p:cNvPicPr>
                <a:picLocks noChangeAspect="1"/>
              </p:cNvPicPr>
              <p:nvPr/>
            </p:nvPicPr>
            <p:blipFill>
              <a:blip r:embed="rId10" cstate="print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39984" y="3429000"/>
                <a:ext cx="288000" cy="288000"/>
              </a:xfrm>
              <a:prstGeom prst="rect">
                <a:avLst/>
              </a:prstGeom>
            </p:spPr>
          </p:pic>
          <p:pic>
            <p:nvPicPr>
              <p:cNvPr id="43" name="圖片 42"/>
              <p:cNvPicPr>
                <a:picLocks noChangeAspect="1"/>
              </p:cNvPicPr>
              <p:nvPr/>
            </p:nvPicPr>
            <p:blipFill>
              <a:blip r:embed="rId10" cstate="print">
                <a:lum bright="70000" contrast="-70000"/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5245770">
                <a:off x="3432650" y="3200230"/>
                <a:ext cx="288000" cy="288000"/>
              </a:xfrm>
              <a:prstGeom prst="rect">
                <a:avLst/>
              </a:prstGeom>
            </p:spPr>
          </p:pic>
          <p:pic>
            <p:nvPicPr>
              <p:cNvPr id="44" name="圖片 43"/>
              <p:cNvPicPr>
                <a:picLocks noChangeAspect="1"/>
              </p:cNvPicPr>
              <p:nvPr/>
            </p:nvPicPr>
            <p:blipFill>
              <a:blip r:embed="rId10" cstate="print">
                <a:lum bright="70000" contrast="-70000"/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2334146">
                <a:off x="4605136" y="3549056"/>
                <a:ext cx="288000" cy="288000"/>
              </a:xfrm>
              <a:prstGeom prst="rect">
                <a:avLst/>
              </a:prstGeom>
            </p:spPr>
          </p:pic>
        </p:grpSp>
        <p:pic>
          <p:nvPicPr>
            <p:cNvPr id="48" name="圖片 47"/>
            <p:cNvPicPr>
              <a:picLocks noChangeAspect="1"/>
            </p:cNvPicPr>
            <p:nvPr/>
          </p:nvPicPr>
          <p:blipFill rotWithShape="1">
            <a:blip r:embed="rId1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50785" l="54167" r="100000">
                          <a14:foregroundMark x1="87121" y1="7853" x2="87121" y2="7853"/>
                          <a14:foregroundMark x1="93939" y1="29319" x2="93939" y2="29319"/>
                          <a14:foregroundMark x1="62121" y1="35602" x2="62121" y2="3560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105" b="50000"/>
            <a:stretch/>
          </p:blipFill>
          <p:spPr>
            <a:xfrm rot="819880">
              <a:off x="3982995" y="3547102"/>
              <a:ext cx="302152" cy="243458"/>
            </a:xfrm>
            <a:prstGeom prst="rect">
              <a:avLst/>
            </a:prstGeom>
          </p:spPr>
        </p:pic>
        <p:pic>
          <p:nvPicPr>
            <p:cNvPr id="49" name="圖片 48"/>
            <p:cNvPicPr>
              <a:picLocks noChangeAspect="1"/>
            </p:cNvPicPr>
            <p:nvPr/>
          </p:nvPicPr>
          <p:blipFill rotWithShape="1">
            <a:blip r:embed="rId1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50785" l="54167" r="100000">
                          <a14:foregroundMark x1="62121" y1="35602" x2="62121" y2="3560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105" b="50000"/>
            <a:stretch/>
          </p:blipFill>
          <p:spPr>
            <a:xfrm rot="19333950">
              <a:off x="2162076" y="3378907"/>
              <a:ext cx="302152" cy="243458"/>
            </a:xfrm>
            <a:prstGeom prst="rect">
              <a:avLst/>
            </a:prstGeom>
          </p:spPr>
        </p:pic>
        <p:pic>
          <p:nvPicPr>
            <p:cNvPr id="50" name="圖片 49"/>
            <p:cNvPicPr>
              <a:picLocks noChangeAspect="1"/>
            </p:cNvPicPr>
            <p:nvPr/>
          </p:nvPicPr>
          <p:blipFill rotWithShape="1">
            <a:blip r:embed="rId1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50785" l="54167" r="100000">
                          <a14:foregroundMark x1="62121" y1="35602" x2="62121" y2="3560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105" b="50000"/>
            <a:stretch/>
          </p:blipFill>
          <p:spPr>
            <a:xfrm rot="19333950">
              <a:off x="2572494" y="2908421"/>
              <a:ext cx="302152" cy="243458"/>
            </a:xfrm>
            <a:prstGeom prst="rect">
              <a:avLst/>
            </a:prstGeom>
          </p:spPr>
        </p:pic>
        <p:pic>
          <p:nvPicPr>
            <p:cNvPr id="52" name="圖片 51"/>
            <p:cNvPicPr>
              <a:picLocks noChangeAspect="1"/>
            </p:cNvPicPr>
            <p:nvPr/>
          </p:nvPicPr>
          <p:blipFill rotWithShape="1">
            <a:blip r:embed="rId1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50785" l="54167" r="100000">
                          <a14:foregroundMark x1="87121" y1="7853" x2="87121" y2="7853"/>
                          <a14:foregroundMark x1="93939" y1="29319" x2="93939" y2="29319"/>
                          <a14:backgroundMark x1="64773" y1="8377" x2="72348" y2="2722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105" b="50000"/>
            <a:stretch/>
          </p:blipFill>
          <p:spPr>
            <a:xfrm rot="819880">
              <a:off x="2902638" y="3336034"/>
              <a:ext cx="302152" cy="2434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94968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09648"/>
            <a:ext cx="8496944" cy="706090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放寬新創事業進駐加工出口區之申設門檻</a:t>
            </a:r>
            <a:endParaRPr lang="zh-TW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15740" y="908720"/>
            <a:ext cx="6129621" cy="43204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108.9.12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修正「加工出口區區內事業申請設立審查辦法」</a:t>
            </a:r>
            <a:endParaRPr lang="zh-TW" altLang="en-US" dirty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406619" y="2087712"/>
            <a:ext cx="5841558" cy="2709440"/>
            <a:chOff x="406618" y="1583656"/>
            <a:chExt cx="5959599" cy="2810865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6" r="-1" b="4196"/>
            <a:stretch/>
          </p:blipFill>
          <p:spPr>
            <a:xfrm flipH="1">
              <a:off x="406618" y="1621552"/>
              <a:ext cx="1205102" cy="1418040"/>
            </a:xfrm>
            <a:prstGeom prst="rect">
              <a:avLst/>
            </a:prstGeom>
          </p:spPr>
        </p:pic>
        <p:sp>
          <p:nvSpPr>
            <p:cNvPr id="20" name="橢圓 19"/>
            <p:cNvSpPr/>
            <p:nvPr/>
          </p:nvSpPr>
          <p:spPr>
            <a:xfrm rot="21168692">
              <a:off x="1126758" y="1585537"/>
              <a:ext cx="5239459" cy="2808984"/>
            </a:xfrm>
            <a:prstGeom prst="ellipse">
              <a:avLst/>
            </a:prstGeom>
            <a:solidFill>
              <a:srgbClr val="A87000"/>
            </a:solidFill>
            <a:ln>
              <a:noFill/>
            </a:ln>
            <a:scene3d>
              <a:camera prst="isometricOffAxis2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brightnessContrast bright="62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1680" y="1583656"/>
              <a:ext cx="4248472" cy="1197272"/>
            </a:xfrm>
            <a:prstGeom prst="rect">
              <a:avLst/>
            </a:prstGeom>
          </p:spPr>
        </p:pic>
        <p:pic>
          <p:nvPicPr>
            <p:cNvPr id="24" name="圖片 23"/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>
                          <a14:foregroundMark x1="14222" y1="85778" x2="20889" y2="85778"/>
                          <a14:foregroundMark x1="40000" y1="88000" x2="45778" y2="90222"/>
                        </a14:backgroundRemoval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2896" y="2924944"/>
              <a:ext cx="812080" cy="812080"/>
            </a:xfrm>
            <a:prstGeom prst="rect">
              <a:avLst/>
            </a:prstGeom>
          </p:spPr>
        </p:pic>
        <p:pic>
          <p:nvPicPr>
            <p:cNvPr id="25" name="圖片 24"/>
            <p:cNvPicPr>
              <a:picLocks noChangeAspect="1"/>
            </p:cNvPicPr>
            <p:nvPr/>
          </p:nvPicPr>
          <p:blipFill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0" r="100000">
                          <a14:foregroundMark x1="14222" y1="85778" x2="20889" y2="85778"/>
                          <a14:foregroundMark x1="40000" y1="88000" x2="45778" y2="90222"/>
                        </a14:backgroundRemoval>
                      </a14:imgEffect>
                      <a14:imgEffect>
                        <a14:colorTemperature colorTemp="53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090742" y="2599708"/>
              <a:ext cx="650472" cy="650472"/>
            </a:xfrm>
            <a:prstGeom prst="rect">
              <a:avLst/>
            </a:prstGeom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0" r="100000">
                          <a14:foregroundMark x1="73626" y1="7027" x2="86813" y2="45946"/>
                          <a14:foregroundMark x1="77656" y1="56757" x2="95971" y2="89730"/>
                          <a14:foregroundMark x1="36996" y1="48108" x2="65201" y2="51892"/>
                          <a14:foregroundMark x1="69963" y1="33514" x2="80220" y2="49730"/>
                          <a14:foregroundMark x1="90476" y1="9189" x2="91941" y2="44324"/>
                          <a14:foregroundMark x1="15385" y1="55676" x2="20513" y2="56757"/>
                          <a14:foregroundMark x1="26007" y1="30270" x2="27106" y2="35676"/>
                          <a14:foregroundMark x1="68864" y1="24865" x2="79487" y2="24865"/>
                          <a14:foregroundMark x1="25641" y1="27027" x2="32234" y2="30270"/>
                          <a14:foregroundMark x1="88645" y1="9189" x2="83516" y2="27027"/>
                          <a14:foregroundMark x1="81685" y1="52973" x2="91209" y2="72432"/>
                          <a14:foregroundMark x1="80586" y1="71351" x2="90842" y2="95135"/>
                          <a14:foregroundMark x1="74359" y1="55676" x2="84249" y2="89730"/>
                          <a14:foregroundMark x1="67766" y1="51351" x2="73993" y2="63243"/>
                          <a14:foregroundMark x1="83150" y1="52973" x2="94505" y2="50270"/>
                          <a14:foregroundMark x1="87179" y1="28108" x2="89744" y2="43784"/>
                          <a14:foregroundMark x1="89377" y1="57838" x2="97802" y2="91351"/>
                          <a14:foregroundMark x1="83150" y1="91351" x2="85714" y2="94054"/>
                          <a14:foregroundMark x1="63736" y1="59459" x2="55678" y2="63243"/>
                          <a14:foregroundMark x1="44322" y1="60541" x2="37729" y2="56757"/>
                          <a14:foregroundMark x1="32601" y1="49189" x2="36264" y2="50270"/>
                          <a14:foregroundMark x1="3297" y1="55676" x2="7326" y2="5405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7782" y="2571356"/>
              <a:ext cx="1497137" cy="1014543"/>
            </a:xfrm>
            <a:prstGeom prst="rect">
              <a:avLst/>
            </a:prstGeom>
          </p:spPr>
        </p:pic>
        <p:pic>
          <p:nvPicPr>
            <p:cNvPr id="21" name="圖片 20"/>
            <p:cNvPicPr>
              <a:picLocks noChangeAspect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8104" y="2510108"/>
              <a:ext cx="740072" cy="740072"/>
            </a:xfrm>
            <a:prstGeom prst="rect">
              <a:avLst/>
            </a:prstGeom>
          </p:spPr>
        </p:pic>
        <p:pic>
          <p:nvPicPr>
            <p:cNvPr id="41" name="圖片 40"/>
            <p:cNvPicPr>
              <a:picLocks noChangeAspect="1"/>
            </p:cNvPicPr>
            <p:nvPr/>
          </p:nvPicPr>
          <p:blipFill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5696" y="2400896"/>
              <a:ext cx="740072" cy="740072"/>
            </a:xfrm>
            <a:prstGeom prst="rect">
              <a:avLst/>
            </a:prstGeom>
          </p:spPr>
        </p:pic>
        <p:pic>
          <p:nvPicPr>
            <p:cNvPr id="3" name="圖片 2"/>
            <p:cNvPicPr>
              <a:picLocks noChangeAspect="1"/>
            </p:cNvPicPr>
            <p:nvPr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720" y="2653016"/>
              <a:ext cx="677968" cy="677968"/>
            </a:xfrm>
            <a:prstGeom prst="rect">
              <a:avLst/>
            </a:prstGeom>
          </p:spPr>
        </p:pic>
      </p:grpSp>
      <p:pic>
        <p:nvPicPr>
          <p:cNvPr id="6" name="圖片 5"/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0" b="100000" l="133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20361" y="2380904"/>
            <a:ext cx="1636804" cy="1636804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1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0" b="100000" l="0" r="100000"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44205">
            <a:off x="5348767" y="2299651"/>
            <a:ext cx="2097270" cy="280848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4502478" y="1570190"/>
            <a:ext cx="4307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新創廠商實收資本額</a:t>
            </a:r>
            <a:r>
              <a:rPr lang="zh-TW" altLang="en-US" sz="2800" i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未達 </a:t>
            </a:r>
            <a:r>
              <a:rPr lang="en-US" altLang="zh-TW" sz="2000" dirty="0" smtClean="0">
                <a:latin typeface="Adobe 繁黑體 Std B" pitchFamily="34" charset="-120"/>
                <a:ea typeface="Adobe 繁黑體 Std B" pitchFamily="34" charset="-120"/>
              </a:rPr>
              <a:t>100</a:t>
            </a: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 萬元</a:t>
            </a:r>
            <a:endParaRPr lang="zh-TW" altLang="en-US" sz="20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023" y="1442812"/>
            <a:ext cx="549041" cy="549041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326902" y="4581128"/>
            <a:ext cx="3650536" cy="1800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900" dirty="0" smtClean="0">
                <a:solidFill>
                  <a:schemeClr val="accent6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修正前</a:t>
            </a:r>
            <a:endParaRPr lang="en-US" altLang="zh-TW" sz="1900" dirty="0" smtClean="0">
              <a:solidFill>
                <a:schemeClr val="accent6">
                  <a:lumMod val="50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新創事業申請在加工出口區設立區內事業，須符合</a:t>
            </a:r>
            <a:r>
              <a:rPr lang="zh-TW" altLang="en-US" sz="17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實收資本額達新臺幣</a:t>
            </a:r>
            <a:r>
              <a:rPr lang="en-US" altLang="zh-TW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100</a:t>
            </a:r>
            <a:r>
              <a:rPr lang="zh-TW" altLang="en-US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萬</a:t>
            </a:r>
            <a:r>
              <a:rPr lang="zh-TW" altLang="en-US" sz="17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元以上之要件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。</a:t>
            </a:r>
            <a:endParaRPr lang="en-US" altLang="zh-TW" sz="1700" dirty="0" smtClean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142258" y="4581128"/>
            <a:ext cx="4606206" cy="1800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900" dirty="0" smtClean="0">
                <a:solidFill>
                  <a:schemeClr val="accent6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修正後</a:t>
            </a: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產品或服務具有發展、創新潛力或已經初期研究發展成長中之新創事業，經經濟部加工出口區管理處審查通過者，</a:t>
            </a:r>
            <a:r>
              <a:rPr lang="zh-TW" altLang="en-US" sz="17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可不受新臺幣</a:t>
            </a:r>
            <a:r>
              <a:rPr lang="en-US" altLang="zh-TW" sz="17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100</a:t>
            </a:r>
            <a:r>
              <a:rPr lang="zh-TW" altLang="en-US" sz="17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萬元以上實收資本額之限制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。</a:t>
            </a:r>
            <a:endParaRPr lang="en-US" altLang="zh-TW" sz="1700" dirty="0" smtClean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66228" y="1778843"/>
            <a:ext cx="1537620" cy="42602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Adobe 繁黑體 Std B" pitchFamily="34" charset="-120"/>
                <a:ea typeface="Adobe 繁黑體 Std B" pitchFamily="34" charset="-120"/>
              </a:rPr>
              <a:t>加工出口區</a:t>
            </a:r>
            <a:endParaRPr lang="zh-TW" altLang="en-US" dirty="0">
              <a:solidFill>
                <a:schemeClr val="bg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613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09648"/>
            <a:ext cx="8496944" cy="706090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放寬外國特定專業人才所得稅優惠適用條件</a:t>
            </a:r>
            <a:endParaRPr lang="zh-TW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15740" y="908720"/>
            <a:ext cx="4310136" cy="43204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108.10.28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台財稅字第 </a:t>
            </a:r>
            <a:r>
              <a:rPr lang="en-US" altLang="zh-TW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10800648790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號</a:t>
            </a:r>
            <a:endParaRPr lang="zh-TW" altLang="en-US" dirty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51520" y="4365104"/>
            <a:ext cx="3744416" cy="2160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900" dirty="0" smtClean="0">
                <a:solidFill>
                  <a:schemeClr val="accent6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核釋前</a:t>
            </a:r>
            <a:endParaRPr lang="en-US" altLang="zh-TW" sz="1900" dirty="0" smtClean="0">
              <a:solidFill>
                <a:schemeClr val="accent6">
                  <a:lumMod val="50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外國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專業人才延攬及僱用法施行當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年度</a:t>
            </a:r>
            <a:r>
              <a:rPr lang="en-US" altLang="zh-TW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(107</a:t>
            </a:r>
            <a:r>
              <a:rPr lang="zh-TW" altLang="en-US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年度</a:t>
            </a:r>
            <a:r>
              <a:rPr lang="en-US" altLang="zh-TW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)</a:t>
            </a:r>
            <a:r>
              <a:rPr lang="zh-TW" altLang="en-US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以後，</a:t>
            </a:r>
            <a:r>
              <a:rPr lang="zh-TW" altLang="en-US" sz="17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首次來臺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從事專業工作並符合外國特定專業人才資格條件者，始得適用租稅優惠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。</a:t>
            </a:r>
            <a:endParaRPr lang="en-US" altLang="zh-TW" sz="1700" dirty="0" smtClean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grpSp>
        <p:nvGrpSpPr>
          <p:cNvPr id="30" name="群組 29"/>
          <p:cNvGrpSpPr/>
          <p:nvPr/>
        </p:nvGrpSpPr>
        <p:grpSpPr>
          <a:xfrm>
            <a:off x="5748692" y="1914422"/>
            <a:ext cx="1488005" cy="1256568"/>
            <a:chOff x="1871700" y="2290841"/>
            <a:chExt cx="1883143" cy="1522068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2223" y="2290841"/>
              <a:ext cx="802620" cy="1522068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455" r="100000">
                          <a14:foregroundMark x1="48636" y1="34934" x2="51364" y2="49345"/>
                          <a14:foregroundMark x1="60909" y1="34498" x2="57727" y2="57642"/>
                          <a14:foregroundMark x1="37273" y1="74236" x2="37273" y2="74236"/>
                          <a14:foregroundMark x1="70000" y1="68559" x2="75909" y2="75546"/>
                          <a14:foregroundMark x1="60000" y1="56769" x2="59545" y2="64192"/>
                          <a14:foregroundMark x1="15455" y1="86463" x2="85909" y2="85153"/>
                          <a14:foregroundMark x1="85909" y1="75109" x2="98636" y2="83406"/>
                          <a14:foregroundMark x1="38636" y1="93886" x2="909" y2="92576"/>
                          <a14:foregroundMark x1="47273" y1="93886" x2="93636" y2="94323"/>
                          <a14:foregroundMark x1="2727" y1="81659" x2="3182" y2="85153"/>
                          <a14:foregroundMark x1="2727" y1="79476" x2="2727" y2="7947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1700" y="2290841"/>
              <a:ext cx="1241932" cy="1292738"/>
            </a:xfrm>
            <a:prstGeom prst="rect">
              <a:avLst/>
            </a:prstGeom>
          </p:spPr>
        </p:pic>
      </p:grpSp>
      <p:pic>
        <p:nvPicPr>
          <p:cNvPr id="24" name="圖片 23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31163" y1="14530" x2="19535" y2="50000"/>
                        <a14:foregroundMark x1="32558" y1="7692" x2="8837" y2="26496"/>
                        <a14:foregroundMark x1="32093" y1="7692" x2="76744" y2="7692"/>
                        <a14:foregroundMark x1="73953" y1="10684" x2="66047" y2="47863"/>
                        <a14:foregroundMark x1="42791" y1="15385" x2="52093" y2="48718"/>
                        <a14:foregroundMark x1="59070" y1="19658" x2="72558" y2="56410"/>
                        <a14:foregroundMark x1="7907" y1="30342" x2="14419" y2="73932"/>
                        <a14:foregroundMark x1="41860" y1="34615" x2="35814" y2="80342"/>
                        <a14:foregroundMark x1="55814" y1="48718" x2="50698" y2="80769"/>
                        <a14:foregroundMark x1="66977" y1="58974" x2="70698" y2="93590"/>
                        <a14:foregroundMark x1="2791" y1="70085" x2="11163" y2="96581"/>
                        <a14:foregroundMark x1="15349" y1="89316" x2="55814" y2="91453"/>
                        <a14:foregroundMark x1="77209" y1="69658" x2="70698" y2="99145"/>
                        <a14:foregroundMark x1="93488" y1="33333" x2="71628" y2="72650"/>
                        <a14:foregroundMark x1="92558" y1="34188" x2="72558" y2="71368"/>
                        <a14:foregroundMark x1="95814" y1="23932" x2="90233" y2="32051"/>
                      </a14:backgroundRemoval>
                    </a14:imgEffect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40205">
            <a:off x="4258346" y="3409874"/>
            <a:ext cx="714838" cy="778010"/>
          </a:xfrm>
          <a:prstGeom prst="rect">
            <a:avLst/>
          </a:prstGeom>
        </p:spPr>
      </p:pic>
      <p:sp>
        <p:nvSpPr>
          <p:cNvPr id="28" name="直線圖說文字 2 27"/>
          <p:cNvSpPr/>
          <p:nvPr/>
        </p:nvSpPr>
        <p:spPr>
          <a:xfrm>
            <a:off x="5148838" y="3308696"/>
            <a:ext cx="3815650" cy="700343"/>
          </a:xfrm>
          <a:prstGeom prst="borderCallout2">
            <a:avLst>
              <a:gd name="adj1" fmla="val 21097"/>
              <a:gd name="adj2" fmla="val -2137"/>
              <a:gd name="adj3" fmla="val 20038"/>
              <a:gd name="adj4" fmla="val -7928"/>
              <a:gd name="adj5" fmla="val -33258"/>
              <a:gd name="adj6" fmla="val -11723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首次契約期間涵蓋 </a:t>
            </a:r>
            <a:r>
              <a:rPr lang="en-US" altLang="zh-TW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107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年度</a:t>
            </a:r>
          </a:p>
          <a:p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例如契約期間：</a:t>
            </a:r>
            <a:r>
              <a:rPr lang="en-US" altLang="zh-TW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106.1.1~108.12.31</a:t>
            </a:r>
            <a:endParaRPr lang="zh-TW" altLang="en-US" dirty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9" name="直線圖說文字 2 28"/>
          <p:cNvSpPr/>
          <p:nvPr/>
        </p:nvSpPr>
        <p:spPr>
          <a:xfrm>
            <a:off x="5228420" y="1246894"/>
            <a:ext cx="3271212" cy="504056"/>
          </a:xfrm>
          <a:prstGeom prst="borderCallout2">
            <a:avLst>
              <a:gd name="adj1" fmla="val 21097"/>
              <a:gd name="adj2" fmla="val -2137"/>
              <a:gd name="adj3" fmla="val 30483"/>
              <a:gd name="adj4" fmla="val -12619"/>
              <a:gd name="adj5" fmla="val 121886"/>
              <a:gd name="adj6" fmla="val -19211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外國人首次來</a:t>
            </a:r>
            <a:r>
              <a:rPr lang="zh-TW" altLang="en-US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臺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從事專業工作</a:t>
            </a:r>
            <a:endParaRPr lang="zh-TW" altLang="en-US" dirty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31" name="圖片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648" y="2542706"/>
            <a:ext cx="850586" cy="850586"/>
          </a:xfrm>
          <a:prstGeom prst="rect">
            <a:avLst/>
          </a:prstGeom>
        </p:spPr>
      </p:pic>
      <p:sp>
        <p:nvSpPr>
          <p:cNvPr id="55" name="直線圖說文字 2 54"/>
          <p:cNvSpPr/>
          <p:nvPr/>
        </p:nvSpPr>
        <p:spPr>
          <a:xfrm>
            <a:off x="755576" y="3547905"/>
            <a:ext cx="2605248" cy="700343"/>
          </a:xfrm>
          <a:prstGeom prst="borderCallout2">
            <a:avLst>
              <a:gd name="adj1" fmla="val -11545"/>
              <a:gd name="adj2" fmla="val 82057"/>
              <a:gd name="adj3" fmla="val -68746"/>
              <a:gd name="adj4" fmla="val 90897"/>
              <a:gd name="adj5" fmla="val -68510"/>
              <a:gd name="adj6" fmla="val 101146"/>
            </a:avLst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144000" rtlCol="0" anchor="ctr"/>
          <a:lstStyle/>
          <a:p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契約期間經認定為外國特定專業人才</a:t>
            </a:r>
            <a:endParaRPr lang="zh-TW" altLang="en-US" dirty="0">
              <a:solidFill>
                <a:srgbClr val="FF000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56" name="圖片 5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495089"/>
            <a:ext cx="582539" cy="582539"/>
          </a:xfrm>
          <a:prstGeom prst="rect">
            <a:avLst/>
          </a:prstGeom>
        </p:spPr>
      </p:pic>
      <p:sp>
        <p:nvSpPr>
          <p:cNvPr id="57" name="文字方塊 56"/>
          <p:cNvSpPr txBox="1"/>
          <p:nvPr/>
        </p:nvSpPr>
        <p:spPr>
          <a:xfrm>
            <a:off x="3102298" y="1935022"/>
            <a:ext cx="2392840" cy="1015663"/>
          </a:xfrm>
          <a:prstGeom prst="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外國專業人才延攬及僱用法第 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9 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條之租稅優惠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139952" y="4365104"/>
            <a:ext cx="4824536" cy="2160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900" dirty="0" smtClean="0">
                <a:solidFill>
                  <a:schemeClr val="accent6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核釋後</a:t>
            </a:r>
            <a:endParaRPr lang="en-US" altLang="zh-TW" sz="1900" dirty="0" smtClean="0">
              <a:solidFill>
                <a:schemeClr val="accent6">
                  <a:lumMod val="50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zh-TW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107</a:t>
            </a:r>
            <a:r>
              <a:rPr lang="zh-TW" altLang="en-US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年度前首次</a:t>
            </a:r>
            <a:r>
              <a:rPr lang="zh-TW" altLang="en-US" sz="17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來臺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從事專業工作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，</a:t>
            </a:r>
            <a:r>
              <a:rPr lang="zh-TW" altLang="en-US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其首次</a:t>
            </a:r>
            <a:r>
              <a:rPr lang="zh-TW" altLang="en-US" sz="17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聘僱契約期間</a:t>
            </a:r>
            <a:r>
              <a:rPr lang="zh-TW" altLang="en-US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涵蓋</a:t>
            </a:r>
            <a:r>
              <a:rPr lang="en-US" altLang="zh-TW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107</a:t>
            </a:r>
            <a:r>
              <a:rPr lang="zh-TW" altLang="en-US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 年度，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且契約期間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經認定為外國特定專業人才者，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得申請適用租稅優惠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。</a:t>
            </a:r>
            <a:endParaRPr lang="en-US" altLang="zh-TW" sz="1700" dirty="0" smtClean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0141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09648"/>
            <a:ext cx="8496944" cy="706090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放寬遺產稅申報案件可跨局臨櫃辦理</a:t>
            </a:r>
            <a:endParaRPr lang="zh-TW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15739" y="908720"/>
            <a:ext cx="5350543" cy="43204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108.11.15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訂</a:t>
            </a:r>
            <a:r>
              <a:rPr lang="zh-TW" altLang="en-US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定「遺產稅跨局臨櫃申辦作業要點」</a:t>
            </a: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2944" y1="6881" x2="31169" y2="8716"/>
                        <a14:foregroundMark x1="26407" y1="23394" x2="22944" y2="38073"/>
                        <a14:foregroundMark x1="77922" y1="2752" x2="80087" y2="8257"/>
                        <a14:backgroundMark x1="52814" y1="10092" x2="52814" y2="18349"/>
                        <a14:backgroundMark x1="54545" y1="5963" x2="48485" y2="12385"/>
                        <a14:backgroundMark x1="48052" y1="16972" x2="55844" y2="1834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144" y="2887563"/>
            <a:ext cx="1519614" cy="1434095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5280457" y="1414587"/>
            <a:ext cx="354001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繼承人可</a:t>
            </a:r>
            <a:r>
              <a:rPr lang="zh-TW" altLang="en-US" sz="2800" dirty="0" smtClean="0">
                <a:solidFill>
                  <a:srgbClr val="A87000"/>
                </a:solidFill>
                <a:latin typeface="Adobe 繁黑體 Std B" pitchFamily="34" charset="-120"/>
                <a:ea typeface="Adobe 繁黑體 Std B" pitchFamily="34" charset="-120"/>
              </a:rPr>
              <a:t>就近</a:t>
            </a: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其居住地或工作地國稅局臨櫃申辦 </a:t>
            </a:r>
            <a:r>
              <a:rPr lang="en-US" altLang="zh-TW" sz="2000" dirty="0" smtClean="0"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2000" dirty="0" smtClean="0">
                <a:latin typeface="Adobe 繁黑體 Std B" pitchFamily="34" charset="-120"/>
                <a:ea typeface="Adobe 繁黑體 Std B" pitchFamily="34" charset="-120"/>
              </a:rPr>
              <a:t>收件、核定及發證 </a:t>
            </a:r>
            <a:r>
              <a:rPr lang="en-US" altLang="zh-TW" sz="2000" dirty="0" smtClean="0">
                <a:latin typeface="Adobe 繁黑體 Std B" pitchFamily="34" charset="-120"/>
                <a:ea typeface="Adobe 繁黑體 Std B" pitchFamily="34" charset="-120"/>
              </a:rPr>
              <a:t>)</a:t>
            </a:r>
            <a:endParaRPr lang="zh-TW" altLang="en-US" sz="20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611560" y="1726305"/>
            <a:ext cx="3458026" cy="2725013"/>
            <a:chOff x="1556032" y="1322459"/>
            <a:chExt cx="3458026" cy="2725013"/>
          </a:xfrm>
        </p:grpSpPr>
        <p:grpSp>
          <p:nvGrpSpPr>
            <p:cNvPr id="8" name="群組 7"/>
            <p:cNvGrpSpPr/>
            <p:nvPr/>
          </p:nvGrpSpPr>
          <p:grpSpPr>
            <a:xfrm>
              <a:off x="3637113" y="1322459"/>
              <a:ext cx="1376945" cy="2725013"/>
              <a:chOff x="4429036" y="1215493"/>
              <a:chExt cx="1376945" cy="2725013"/>
            </a:xfrm>
          </p:grpSpPr>
          <p:pic>
            <p:nvPicPr>
              <p:cNvPr id="15" name="圖片 14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10049" y="1372849"/>
                <a:ext cx="1295932" cy="2567657"/>
              </a:xfrm>
              <a:prstGeom prst="rect">
                <a:avLst/>
              </a:prstGeom>
            </p:spPr>
          </p:pic>
          <p:pic>
            <p:nvPicPr>
              <p:cNvPr id="6" name="圖片 5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0" b="100000" l="0" r="100000">
                            <a14:foregroundMark x1="12000" y1="82222" x2="89778" y2="82222"/>
                            <a14:foregroundMark x1="11111" y1="90222" x2="90222" y2="90222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29036" y="2834648"/>
                <a:ext cx="518302" cy="518302"/>
              </a:xfrm>
              <a:prstGeom prst="rect">
                <a:avLst/>
              </a:prstGeom>
            </p:spPr>
          </p:pic>
          <p:pic>
            <p:nvPicPr>
              <p:cNvPr id="19" name="圖片 18"/>
              <p:cNvPicPr>
                <a:picLocks noChangeAspect="1"/>
              </p:cNvPicPr>
              <p:nvPr/>
            </p:nvPicPr>
            <p:blipFill>
              <a:blip r:embed="rId8" cstate="print">
                <a:grayscl/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0" b="100000" l="0" r="100000">
                            <a14:foregroundMark x1="12000" y1="82222" x2="89778" y2="82222"/>
                            <a14:foregroundMark x1="11111" y1="90222" x2="90222" y2="90222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85804" y="1215493"/>
                <a:ext cx="519279" cy="519279"/>
              </a:xfrm>
              <a:prstGeom prst="rect">
                <a:avLst/>
              </a:prstGeom>
            </p:spPr>
          </p:pic>
        </p:grpSp>
        <p:sp>
          <p:nvSpPr>
            <p:cNvPr id="33" name="文字方塊 32"/>
            <p:cNvSpPr txBox="1"/>
            <p:nvPr/>
          </p:nvSpPr>
          <p:spPr>
            <a:xfrm>
              <a:off x="1556032" y="3025154"/>
              <a:ext cx="20810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dirty="0" smtClean="0">
                  <a:latin typeface="Adobe 繁黑體 Std B" pitchFamily="34" charset="-120"/>
                  <a:ea typeface="Adobe 繁黑體 Std B" pitchFamily="34" charset="-120"/>
                </a:rPr>
                <a:t>被繼承人戶籍地國稅局</a:t>
              </a:r>
              <a:endParaRPr lang="zh-TW" altLang="en-US" sz="2000" dirty="0">
                <a:latin typeface="Adobe 繁黑體 Std B" pitchFamily="34" charset="-120"/>
                <a:ea typeface="Adobe 繁黑體 Std B" pitchFamily="34" charset="-120"/>
              </a:endParaRPr>
            </a:p>
          </p:txBody>
        </p:sp>
      </p:grpSp>
      <p:pic>
        <p:nvPicPr>
          <p:cNvPr id="37" name="圖片 36"/>
          <p:cNvPicPr>
            <a:picLocks noChangeAspect="1"/>
          </p:cNvPicPr>
          <p:nvPr/>
        </p:nvPicPr>
        <p:blipFill>
          <a:blip r:embed="rId10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319794">
            <a:off x="4002283" y="2387157"/>
            <a:ext cx="1720876" cy="373780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326902" y="4581128"/>
            <a:ext cx="2935147" cy="194421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900" dirty="0" smtClean="0">
                <a:solidFill>
                  <a:schemeClr val="accent6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修正前</a:t>
            </a:r>
            <a:endParaRPr lang="en-US" altLang="zh-TW" sz="1900" dirty="0" smtClean="0">
              <a:solidFill>
                <a:schemeClr val="accent6">
                  <a:lumMod val="50000"/>
                </a:schemeClr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繼承人臨櫃辦理遺產稅申報，須向</a:t>
            </a:r>
            <a:r>
              <a:rPr lang="zh-TW" altLang="en-US" sz="17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被繼承人戶籍所在地之國稅局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辦理，造成民眾不便。</a:t>
            </a:r>
            <a:endParaRPr lang="en-US" altLang="zh-TW" sz="1700" dirty="0" smtClean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419872" y="4581128"/>
            <a:ext cx="5544616" cy="194421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t" anchorCtr="0"/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900" dirty="0" smtClean="0">
                <a:solidFill>
                  <a:schemeClr val="accent6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修正後</a:t>
            </a:r>
          </a:p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被繼承人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遺產總額在</a:t>
            </a:r>
            <a:r>
              <a:rPr lang="zh-TW" altLang="en-US" sz="170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新</a:t>
            </a:r>
            <a:r>
              <a:rPr lang="zh-TW" altLang="en-US" sz="170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臺幣</a:t>
            </a:r>
            <a:r>
              <a:rPr lang="en-US" altLang="zh-TW" sz="170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2,500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萬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元以下，且未列報不計入遺產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總額 </a:t>
            </a:r>
            <a:r>
              <a:rPr lang="en-US" altLang="zh-TW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(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汽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、機車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除外 </a:t>
            </a:r>
            <a:r>
              <a:rPr lang="en-US" altLang="zh-TW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)</a:t>
            </a:r>
            <a:r>
              <a:rPr lang="zh-TW" altLang="en-US" sz="17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，</a:t>
            </a:r>
            <a:r>
              <a:rPr lang="zh-TW" altLang="en-US" sz="1700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繼承人可</a:t>
            </a:r>
            <a:r>
              <a:rPr lang="zh-TW" altLang="en-US" sz="1700" dirty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就近至任一國稅局所屬分局、稽徵所或服務處</a:t>
            </a:r>
            <a:r>
              <a:rPr lang="zh-TW" altLang="en-US" sz="17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辦理申報，由收件國稅局提供「收件、核定及發證」整合性服務。</a:t>
            </a:r>
            <a:endParaRPr lang="en-US" altLang="zh-TW" sz="1700" dirty="0" smtClean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8562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09648"/>
            <a:ext cx="8496944" cy="706090"/>
          </a:xfrm>
        </p:spPr>
        <p:txBody>
          <a:bodyPr>
            <a:noAutofit/>
          </a:bodyPr>
          <a:lstStyle/>
          <a:p>
            <a:r>
              <a:rPr lang="zh-TW" altLang="en-US" sz="2800" dirty="0"/>
              <a:t>放寬商業取名限制</a:t>
            </a:r>
          </a:p>
        </p:txBody>
      </p:sp>
      <p:sp>
        <p:nvSpPr>
          <p:cNvPr id="4" name="矩形 3"/>
          <p:cNvSpPr/>
          <p:nvPr/>
        </p:nvSpPr>
        <p:spPr>
          <a:xfrm>
            <a:off x="315740" y="908720"/>
            <a:ext cx="5840436" cy="432048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108.10.24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修正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「商業</a:t>
            </a:r>
            <a:r>
              <a:rPr lang="zh-TW" altLang="en-US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名稱及所營業務預查審核準則</a:t>
            </a:r>
            <a:r>
              <a:rPr lang="zh-TW" altLang="en-US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」</a:t>
            </a:r>
            <a:endParaRPr lang="zh-TW" altLang="en-US" dirty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67544" y="4509120"/>
            <a:ext cx="8280920" cy="187220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44000" rIns="108000" bIns="108000" rtlCol="0" anchor="ctr" anchorCtr="0"/>
          <a:lstStyle/>
          <a:p>
            <a:pPr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</a:pPr>
            <a:r>
              <a:rPr lang="zh-TW" altLang="en-US" sz="2200" dirty="0" smtClean="0">
                <a:solidFill>
                  <a:schemeClr val="accent6">
                    <a:lumMod val="50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修正後</a:t>
            </a:r>
          </a:p>
          <a:p>
            <a:pPr marL="432000" indent="-360000"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zh-TW" altLang="en-US" sz="20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商業</a:t>
            </a:r>
            <a:r>
              <a:rPr lang="zh-TW" altLang="en-US" sz="20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名稱得標明之業務種類，</a:t>
            </a:r>
            <a:r>
              <a:rPr lang="zh-TW" altLang="en-US" sz="20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自 </a:t>
            </a:r>
            <a:r>
              <a:rPr lang="en-US" altLang="zh-TW" sz="20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1</a:t>
            </a:r>
            <a:r>
              <a:rPr lang="zh-TW" altLang="en-US" sz="20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種</a:t>
            </a:r>
            <a:r>
              <a:rPr lang="zh-TW" altLang="en-US" sz="20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放寬為</a:t>
            </a:r>
            <a:r>
              <a:rPr lang="zh-TW" altLang="en-US" sz="20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至多 </a:t>
            </a:r>
            <a:r>
              <a:rPr lang="en-US" altLang="zh-TW" sz="20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2</a:t>
            </a:r>
            <a:r>
              <a:rPr lang="zh-TW" altLang="en-US" sz="20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種</a:t>
            </a:r>
            <a:r>
              <a:rPr lang="zh-TW" altLang="en-US" sz="20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。</a:t>
            </a:r>
          </a:p>
          <a:p>
            <a:pPr marL="432000" indent="-360000">
              <a:lnSpc>
                <a:spcPts val="25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zh-TW" altLang="en-US" sz="20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放寬</a:t>
            </a:r>
            <a:r>
              <a:rPr lang="zh-TW" altLang="en-US" sz="20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商業之特取名稱得使用</a:t>
            </a:r>
            <a:r>
              <a:rPr lang="zh-TW" altLang="en-US" sz="20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連續 </a:t>
            </a:r>
            <a:r>
              <a:rPr lang="en-US" altLang="zh-TW" sz="20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4</a:t>
            </a:r>
            <a:r>
              <a:rPr lang="zh-TW" altLang="en-US" sz="20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個</a:t>
            </a:r>
            <a:r>
              <a:rPr lang="zh-TW" altLang="en-US" sz="20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以上疊字</a:t>
            </a:r>
            <a:r>
              <a:rPr lang="zh-TW" altLang="en-US" sz="20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或 </a:t>
            </a:r>
            <a:r>
              <a:rPr lang="en-US" altLang="zh-TW" sz="20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2</a:t>
            </a:r>
            <a:r>
              <a:rPr lang="zh-TW" altLang="en-US" sz="2000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 個</a:t>
            </a:r>
            <a:r>
              <a:rPr lang="zh-TW" altLang="en-US" sz="2000" dirty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以上疊詞，予商業取名彈性。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246614"/>
            <a:ext cx="1944216" cy="1944216"/>
          </a:xfrm>
          <a:prstGeom prst="rect">
            <a:avLst/>
          </a:prstGeom>
        </p:spPr>
      </p:pic>
      <p:sp>
        <p:nvSpPr>
          <p:cNvPr id="10" name="直線圖說文字 2 9"/>
          <p:cNvSpPr/>
          <p:nvPr/>
        </p:nvSpPr>
        <p:spPr>
          <a:xfrm flipH="1">
            <a:off x="1439728" y="1556792"/>
            <a:ext cx="3932780" cy="864096"/>
          </a:xfrm>
          <a:prstGeom prst="borderCallout2">
            <a:avLst>
              <a:gd name="adj1" fmla="val 17692"/>
              <a:gd name="adj2" fmla="val -3150"/>
              <a:gd name="adj3" fmla="val 18750"/>
              <a:gd name="adj4" fmla="val -14335"/>
              <a:gd name="adj5" fmla="val 104387"/>
              <a:gd name="adj6" fmla="val -51707"/>
            </a:avLst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600" dirty="0" smtClean="0">
                <a:solidFill>
                  <a:schemeClr val="accent6">
                    <a:lumMod val="75000"/>
                  </a:schemeClr>
                </a:solidFill>
                <a:latin typeface="Adobe 繁黑體 Std B" pitchFamily="34" charset="-120"/>
                <a:ea typeface="Adobe 繁黑體 Std B" pitchFamily="34" charset="-120"/>
              </a:rPr>
              <a:t>讚讚讚讚 </a:t>
            </a:r>
            <a:r>
              <a:rPr lang="zh-TW" altLang="en-US" sz="2600" i="1" dirty="0" smtClean="0">
                <a:solidFill>
                  <a:srgbClr val="FF0000"/>
                </a:solidFill>
                <a:latin typeface="Adobe 繁黑體 Std B" pitchFamily="34" charset="-120"/>
                <a:ea typeface="Adobe 繁黑體 Std B" pitchFamily="34" charset="-120"/>
              </a:rPr>
              <a:t>資訊</a:t>
            </a:r>
            <a:r>
              <a:rPr lang="zh-TW" altLang="en-US" sz="2600" i="1" dirty="0" smtClean="0">
                <a:solidFill>
                  <a:srgbClr val="00B050"/>
                </a:solidFill>
                <a:latin typeface="Adobe 繁黑體 Std B" pitchFamily="34" charset="-120"/>
                <a:ea typeface="Adobe 繁黑體 Std B" pitchFamily="34" charset="-120"/>
              </a:rPr>
              <a:t>文創</a:t>
            </a:r>
            <a:r>
              <a:rPr lang="zh-TW" altLang="en-US" sz="2600" b="1" dirty="0" smtClean="0">
                <a:solidFill>
                  <a:srgbClr val="00B050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2200" b="1" dirty="0" smtClean="0">
                <a:solidFill>
                  <a:schemeClr val="tx1"/>
                </a:solidFill>
                <a:latin typeface="Adobe 繁黑體 Std B" pitchFamily="34" charset="-120"/>
                <a:ea typeface="Adobe 繁黑體 Std B" pitchFamily="34" charset="-120"/>
              </a:rPr>
              <a:t>坊</a:t>
            </a:r>
            <a:endParaRPr lang="zh-TW" altLang="en-US" sz="2200" dirty="0">
              <a:solidFill>
                <a:schemeClr val="tx1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47478" y="2791215"/>
            <a:ext cx="3025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2200" dirty="0" smtClean="0">
                <a:latin typeface="Adobe 繁黑體 Std B" pitchFamily="34" charset="-120"/>
                <a:ea typeface="Adobe 繁黑體 Std B" pitchFamily="34" charset="-120"/>
              </a:rPr>
              <a:t>特取名稱使用疊字</a:t>
            </a:r>
            <a:endParaRPr lang="zh-TW" altLang="en-US" sz="22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1817560" y="2229089"/>
            <a:ext cx="1368000" cy="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flipV="1">
            <a:off x="2072903" y="2255758"/>
            <a:ext cx="357318" cy="45948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圖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88" y="2420888"/>
            <a:ext cx="601159" cy="601159"/>
          </a:xfrm>
          <a:prstGeom prst="rect">
            <a:avLst/>
          </a:prstGeom>
        </p:spPr>
      </p:pic>
      <p:cxnSp>
        <p:nvCxnSpPr>
          <p:cNvPr id="20" name="直線接點 19"/>
          <p:cNvCxnSpPr/>
          <p:nvPr/>
        </p:nvCxnSpPr>
        <p:spPr>
          <a:xfrm>
            <a:off x="3275856" y="2221988"/>
            <a:ext cx="13680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圖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429000"/>
            <a:ext cx="601159" cy="601159"/>
          </a:xfrm>
          <a:prstGeom prst="rect">
            <a:avLst/>
          </a:prstGeom>
        </p:spPr>
      </p:pic>
      <p:cxnSp>
        <p:nvCxnSpPr>
          <p:cNvPr id="22" name="直線單箭頭接點 21"/>
          <p:cNvCxnSpPr/>
          <p:nvPr/>
        </p:nvCxnSpPr>
        <p:spPr>
          <a:xfrm flipV="1">
            <a:off x="3862722" y="2235918"/>
            <a:ext cx="360547" cy="123852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3300951" y="3551573"/>
            <a:ext cx="20494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>
                <a:latin typeface="Adobe 繁黑體 Std B" pitchFamily="34" charset="-120"/>
                <a:ea typeface="Adobe 繁黑體 Std B" pitchFamily="34" charset="-120"/>
              </a:rPr>
              <a:t>標明 </a:t>
            </a:r>
            <a:r>
              <a:rPr lang="en-US" altLang="zh-TW" sz="2200" dirty="0" smtClean="0">
                <a:latin typeface="Adobe 繁黑體 Std B" pitchFamily="34" charset="-120"/>
                <a:ea typeface="Adobe 繁黑體 Std B" pitchFamily="34" charset="-120"/>
              </a:rPr>
              <a:t>2 </a:t>
            </a:r>
            <a:r>
              <a:rPr lang="zh-TW" altLang="en-US" sz="2200" dirty="0" smtClean="0">
                <a:latin typeface="Adobe 繁黑體 Std B" pitchFamily="34" charset="-120"/>
                <a:ea typeface="Adobe 繁黑體 Std B" pitchFamily="34" charset="-120"/>
              </a:rPr>
              <a:t>種業務</a:t>
            </a:r>
            <a:endParaRPr lang="zh-TW" altLang="en-US" sz="2200" dirty="0"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25" name="圖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252" y="2314274"/>
            <a:ext cx="1165848" cy="187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746427"/>
      </p:ext>
    </p:extLst>
  </p:cSld>
  <p:clrMapOvr>
    <a:masterClrMapping/>
  </p:clrMapOvr>
</p:sld>
</file>

<file path=ppt/theme/theme1.xml><?xml version="1.0" encoding="utf-8"?>
<a:theme xmlns:a="http://schemas.openxmlformats.org/drawingml/2006/main" name="國發會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國發會5</Template>
  <TotalTime>6120</TotalTime>
  <Words>1004</Words>
  <Application>Microsoft Office PowerPoint</Application>
  <PresentationFormat>如螢幕大小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國發會5</vt:lpstr>
      <vt:lpstr>法規鬆綁成果 （108.10~108.12）</vt:lpstr>
      <vt:lpstr>鬆綁成果統計（106.10~108.12）共計 559 項</vt:lpstr>
      <vt:lpstr>放寬無人車領用試驗牌照核實課徵牌照稅</vt:lpstr>
      <vt:lpstr>放寬銀行授信規定，促進綠色融資</vt:lpstr>
      <vt:lpstr>放寬青年從農創業貸款之額度及期限</vt:lpstr>
      <vt:lpstr>放寬新創事業進駐加工出口區之申設門檻</vt:lpstr>
      <vt:lpstr>放寬外國特定專業人才所得稅優惠適用條件</vt:lpstr>
      <vt:lpstr>放寬遺產稅申報案件可跨局臨櫃辦理</vt:lpstr>
      <vt:lpstr>放寬商業取名限制</vt:lpstr>
      <vt:lpstr>放寬出差旅費報支作業規定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法規鬆綁成果 （108.04~108.06）</dc:title>
  <dc:creator>陳育靖</dc:creator>
  <cp:lastModifiedBy>李佳甯</cp:lastModifiedBy>
  <cp:revision>446</cp:revision>
  <cp:lastPrinted>2020-01-02T08:51:25Z</cp:lastPrinted>
  <dcterms:created xsi:type="dcterms:W3CDTF">2019-06-19T01:11:19Z</dcterms:created>
  <dcterms:modified xsi:type="dcterms:W3CDTF">2020-01-06T03:45:06Z</dcterms:modified>
</cp:coreProperties>
</file>