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0" r:id="rId3"/>
    <p:sldId id="261" r:id="rId4"/>
    <p:sldId id="262" r:id="rId5"/>
    <p:sldId id="263" r:id="rId6"/>
    <p:sldId id="264" r:id="rId7"/>
    <p:sldId id="265" r:id="rId8"/>
    <p:sldId id="279" r:id="rId9"/>
    <p:sldId id="266" r:id="rId10"/>
    <p:sldId id="267" r:id="rId11"/>
    <p:sldId id="268" r:id="rId12"/>
    <p:sldId id="269" r:id="rId13"/>
    <p:sldId id="270" r:id="rId14"/>
    <p:sldId id="271" r:id="rId15"/>
    <p:sldId id="272" r:id="rId16"/>
    <p:sldId id="276" r:id="rId17"/>
    <p:sldId id="275" r:id="rId18"/>
    <p:sldId id="280" r:id="rId19"/>
    <p:sldId id="284" r:id="rId20"/>
    <p:sldId id="283" r:id="rId21"/>
    <p:sldId id="282" r:id="rId22"/>
    <p:sldId id="281" r:id="rId23"/>
    <p:sldId id="288" r:id="rId24"/>
    <p:sldId id="287" r:id="rId25"/>
    <p:sldId id="285" r:id="rId26"/>
    <p:sldId id="286" r:id="rId27"/>
    <p:sldId id="291" r:id="rId28"/>
    <p:sldId id="289" r:id="rId29"/>
    <p:sldId id="300" r:id="rId30"/>
    <p:sldId id="299" r:id="rId31"/>
    <p:sldId id="298" r:id="rId32"/>
    <p:sldId id="297" r:id="rId33"/>
    <p:sldId id="296" r:id="rId34"/>
    <p:sldId id="295" r:id="rId35"/>
    <p:sldId id="294" r:id="rId36"/>
    <p:sldId id="293" r:id="rId37"/>
    <p:sldId id="301" r:id="rId38"/>
    <p:sldId id="302" r:id="rId39"/>
    <p:sldId id="303" r:id="rId40"/>
    <p:sldId id="292" r:id="rId41"/>
    <p:sldId id="290" r:id="rId42"/>
    <p:sldId id="304" r:id="rId43"/>
    <p:sldId id="305" r:id="rId44"/>
    <p:sldId id="306" r:id="rId45"/>
    <p:sldId id="307" r:id="rId46"/>
    <p:sldId id="308" r:id="rId47"/>
    <p:sldId id="309" r:id="rId48"/>
    <p:sldId id="310" r:id="rId49"/>
    <p:sldId id="311" r:id="rId50"/>
    <p:sldId id="313" r:id="rId51"/>
    <p:sldId id="314" r:id="rId52"/>
    <p:sldId id="278" r:id="rId53"/>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9900"/>
    <a:srgbClr val="FF99CC"/>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TW" altLang="en-US">
                <a:ea typeface="新細明體" pitchFamily="18" charset="-120"/>
              </a:endParaRPr>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extLst>
          </p:spPr>
          <p:txBody>
            <a:bodyPr/>
            <a:lstStyle/>
            <a:p>
              <a:pPr algn="ctr" eaLnBrk="1" hangingPunct="1">
                <a:defRPr/>
              </a:pPr>
              <a:endParaRPr lang="zh-TW" altLang="en-US">
                <a:latin typeface="Arial" panose="020B0604020202020204" pitchFamily="34" charset="0"/>
                <a:ea typeface="新細明體" pitchFamily="18" charset="-120"/>
              </a:endParaRPr>
            </a:p>
          </p:txBody>
        </p:sp>
      </p:grpSp>
      <p:sp>
        <p:nvSpPr>
          <p:cNvPr id="7" name="Freeform 5"/>
          <p:cNvSpPr>
            <a:spLocks/>
          </p:cNvSpPr>
          <p:nvPr/>
        </p:nvSpPr>
        <p:spPr bwMode="hidden">
          <a:xfrm>
            <a:off x="6242050" y="626903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TW" altLang="en-US">
              <a:ea typeface="新細明體" pitchFamily="18" charset="-120"/>
            </a:endParaRPr>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extLst>
          </p:spPr>
          <p:txBody>
            <a:bodyPr/>
            <a:lstStyle/>
            <a:p>
              <a:pPr algn="ctr" eaLnBrk="1" hangingPunct="1">
                <a:defRPr/>
              </a:pPr>
              <a:endParaRPr lang="zh-TW" altLang="en-US">
                <a:latin typeface="Arial" panose="020B0604020202020204" pitchFamily="34" charset="0"/>
                <a:ea typeface="新細明體" pitchFamily="18" charset="-120"/>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6" name="Freeform 13"/>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grpSp>
        <p:sp>
          <p:nvSpPr>
            <p:cNvPr id="11"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extLst>
          </p:spPr>
          <p:txBody>
            <a:bodyPr/>
            <a:lstStyle/>
            <a:p>
              <a:pPr algn="ctr" eaLnBrk="1" hangingPunct="1">
                <a:defRPr/>
              </a:pPr>
              <a:endParaRPr lang="zh-TW" altLang="en-US">
                <a:latin typeface="Arial" panose="020B0604020202020204" pitchFamily="34" charset="0"/>
                <a:ea typeface="新細明體" pitchFamily="18" charset="-120"/>
              </a:endParaRPr>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23" name="Freeform 21"/>
            <p:cNvSpPr>
              <a:spLocks/>
            </p:cNvSpPr>
            <p:nvPr userDrawn="1"/>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zh-TW" altLang="en-US" noProof="0" smtClean="0"/>
              <a:t>按一下以編輯母片標題樣式</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zh-TW" altLang="en-US" noProof="0" smtClean="0"/>
              <a:t>按一下以編輯母片副標題樣式</a:t>
            </a:r>
          </a:p>
        </p:txBody>
      </p:sp>
      <p:sp>
        <p:nvSpPr>
          <p:cNvPr id="24" name="Rectangle 24"/>
          <p:cNvSpPr>
            <a:spLocks noGrp="1" noChangeArrowheads="1"/>
          </p:cNvSpPr>
          <p:nvPr>
            <p:ph type="dt" sz="quarter" idx="10"/>
          </p:nvPr>
        </p:nvSpPr>
        <p:spPr/>
        <p:txBody>
          <a:bodyPr/>
          <a:lstStyle>
            <a:lvl1pPr>
              <a:defRPr/>
            </a:lvl1pPr>
          </a:lstStyle>
          <a:p>
            <a:pPr>
              <a:defRPr/>
            </a:pPr>
            <a:endParaRPr lang="en-US" altLang="zh-TW"/>
          </a:p>
        </p:txBody>
      </p:sp>
      <p:sp>
        <p:nvSpPr>
          <p:cNvPr id="25" name="Rectangle 25"/>
          <p:cNvSpPr>
            <a:spLocks noGrp="1" noChangeArrowheads="1"/>
          </p:cNvSpPr>
          <p:nvPr>
            <p:ph type="sldNum" sz="quarter" idx="11"/>
          </p:nvPr>
        </p:nvSpPr>
        <p:spPr/>
        <p:txBody>
          <a:bodyPr/>
          <a:lstStyle>
            <a:lvl1pPr>
              <a:defRPr smtClean="0"/>
            </a:lvl1pPr>
          </a:lstStyle>
          <a:p>
            <a:pPr>
              <a:defRPr/>
            </a:pPr>
            <a:fld id="{7A3726B3-F40E-43F7-8CF1-9C5509C79FDD}" type="slidenum">
              <a:rPr lang="en-US" altLang="zh-TW"/>
              <a:pPr>
                <a:defRPr/>
              </a:pPr>
              <a:t>‹#›</a:t>
            </a:fld>
            <a:endParaRPr lang="en-US" altLang="zh-TW"/>
          </a:p>
        </p:txBody>
      </p:sp>
      <p:sp>
        <p:nvSpPr>
          <p:cNvPr id="26" name="Rectangle 26"/>
          <p:cNvSpPr>
            <a:spLocks noGrp="1" noChangeArrowheads="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47A8B107-F732-4831-B398-D28962FE033D}"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28600"/>
            <a:ext cx="2057400" cy="58674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28600"/>
            <a:ext cx="6019800" cy="58674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5E81B14D-0035-4426-8F83-06D5DEAC4BE3}"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8969804B-352B-46BF-9875-B990722A97F8}"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20E8070-055E-457B-9D7B-BB876DE85F20}"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18921137-E7CB-44FC-ABE2-A435F951E7B9}"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26"/>
          <p:cNvSpPr>
            <a:spLocks noGrp="1" noChangeArrowheads="1"/>
          </p:cNvSpPr>
          <p:nvPr>
            <p:ph type="sldNum" sz="quarter" idx="12"/>
          </p:nvPr>
        </p:nvSpPr>
        <p:spPr>
          <a:ln/>
        </p:spPr>
        <p:txBody>
          <a:bodyPr/>
          <a:lstStyle>
            <a:lvl1pPr>
              <a:defRPr/>
            </a:lvl1pPr>
          </a:lstStyle>
          <a:p>
            <a:pPr>
              <a:defRPr/>
            </a:pPr>
            <a:fld id="{BE487485-23EE-42A1-8D89-B9B619EEAD7A}"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0B4C85EB-27F5-4D05-BFE6-F649BAEF7AC6}"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5B26CD04-6EC8-4D74-B1FC-B1569CF889F9}"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B7334BF8-3F3A-4E6B-B5AA-C9F3C89EB6F6}"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27C837A8-6EC4-45E9-BDA0-3091D1F5A9A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TW" altLang="en-US">
                <a:ea typeface="新細明體" pitchFamily="18" charset="-120"/>
              </a:endParaRPr>
            </a:p>
          </p:txBody>
        </p:sp>
        <p:sp>
          <p:nvSpPr>
            <p:cNvPr id="4100"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extLst>
          </p:spPr>
          <p:txBody>
            <a:bodyPr/>
            <a:lstStyle/>
            <a:p>
              <a:pPr algn="ctr" eaLnBrk="1" hangingPunct="1">
                <a:defRPr/>
              </a:pPr>
              <a:endParaRPr lang="zh-TW" altLang="en-US">
                <a:latin typeface="Arial" panose="020B0604020202020204" pitchFamily="34" charset="0"/>
                <a:ea typeface="新細明體" pitchFamily="18" charset="-120"/>
              </a:endParaRPr>
            </a:p>
          </p:txBody>
        </p:sp>
      </p:grpSp>
      <p:sp>
        <p:nvSpPr>
          <p:cNvPr id="1027" name="Freeform 5"/>
          <p:cNvSpPr>
            <a:spLocks/>
          </p:cNvSpPr>
          <p:nvPr/>
        </p:nvSpPr>
        <p:spPr bwMode="hidden">
          <a:xfrm>
            <a:off x="6248400" y="626268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TW" altLang="en-US">
              <a:ea typeface="新細明體" pitchFamily="18" charset="-120"/>
            </a:endParaRPr>
          </a:p>
        </p:txBody>
      </p:sp>
      <p:grpSp>
        <p:nvGrpSpPr>
          <p:cNvPr id="1028"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extLst>
          </p:spPr>
          <p:txBody>
            <a:bodyPr/>
            <a:lstStyle/>
            <a:p>
              <a:pPr algn="ctr" eaLnBrk="1" hangingPunct="1">
                <a:defRPr/>
              </a:pPr>
              <a:endParaRPr lang="zh-TW" altLang="en-US">
                <a:latin typeface="Arial" panose="020B0604020202020204" pitchFamily="34" charset="0"/>
                <a:ea typeface="新細明體" pitchFamily="18" charset="-120"/>
              </a:endParaRPr>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48" name="Freeform 13"/>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grpSp>
        <p:sp>
          <p:nvSpPr>
            <p:cNvPr id="4110"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extLst>
          </p:spPr>
          <p:txBody>
            <a:bodyPr/>
            <a:lstStyle/>
            <a:p>
              <a:pPr algn="ctr" eaLnBrk="1" hangingPunct="1">
                <a:defRPr/>
              </a:pPr>
              <a:endParaRPr lang="zh-TW" altLang="en-US">
                <a:latin typeface="Arial" panose="020B0604020202020204" pitchFamily="34" charset="0"/>
                <a:ea typeface="新細明體" pitchFamily="18" charset="-120"/>
              </a:endParaRPr>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39" name="Freeform 20"/>
            <p:cNvSpPr>
              <a:spLocks/>
            </p:cNvSpPr>
            <p:nvPr/>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sp>
          <p:nvSpPr>
            <p:cNvPr id="1040" name="Freeform 21"/>
            <p:cNvSpPr>
              <a:spLocks/>
            </p:cNvSpPr>
            <p:nvPr/>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zh-TW" altLang="en-US">
                <a:ea typeface="新細明體" pitchFamily="18" charset="-120"/>
              </a:endParaRPr>
            </a:p>
          </p:txBody>
        </p:sp>
      </p:grpSp>
      <p:sp>
        <p:nvSpPr>
          <p:cNvPr id="4118"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l" eaLnBrk="1" hangingPunct="1">
              <a:defRPr kumimoji="0" sz="1200">
                <a:effectLst>
                  <a:outerShdw blurRad="38100" dist="38100" dir="2700000" algn="tl">
                    <a:srgbClr val="000000"/>
                  </a:outerShdw>
                </a:effectLst>
                <a:latin typeface="Arial" panose="020B0604020202020204" pitchFamily="34" charset="0"/>
                <a:ea typeface="新細明體" pitchFamily="18" charset="-120"/>
              </a:defRPr>
            </a:lvl1pPr>
          </a:lstStyle>
          <a:p>
            <a:pPr>
              <a:defRPr/>
            </a:pPr>
            <a:endParaRPr lang="en-US" altLang="zh-TW"/>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eaLnBrk="1" hangingPunct="1">
              <a:defRPr kumimoji="0" sz="1200">
                <a:effectLst>
                  <a:outerShdw blurRad="38100" dist="38100" dir="2700000" algn="tl">
                    <a:srgbClr val="000000"/>
                  </a:outerShdw>
                </a:effectLst>
                <a:latin typeface="Arial" panose="020B0604020202020204" pitchFamily="34" charset="0"/>
                <a:ea typeface="新細明體" pitchFamily="18" charset="-120"/>
              </a:defRPr>
            </a:lvl1pPr>
          </a:lstStyle>
          <a:p>
            <a:pPr>
              <a:defRPr/>
            </a:pPr>
            <a:endParaRPr lang="en-US" altLang="zh-TW"/>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kumimoji="0" sz="1200" smtClean="0">
                <a:effectLst>
                  <a:outerShdw blurRad="38100" dist="38100" dir="2700000" algn="tl">
                    <a:srgbClr val="000000"/>
                  </a:outerShdw>
                </a:effectLst>
                <a:ea typeface="新細明體" pitchFamily="18" charset="-120"/>
              </a:defRPr>
            </a:lvl1pPr>
          </a:lstStyle>
          <a:p>
            <a:pPr>
              <a:defRPr/>
            </a:pPr>
            <a:fld id="{2C877148-AA70-4ED3-95AE-C617CFFD452A}" type="slidenum">
              <a:rPr lang="en-US" altLang="zh-TW"/>
              <a:pPr>
                <a:defRPr/>
              </a:pPr>
              <a:t>‹#›</a:t>
            </a:fld>
            <a:endParaRPr lang="en-US" altLang="zh-TW"/>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新細明體" panose="02020500000000000000" pitchFamily="18" charset="-120"/>
        </a:defRPr>
      </a:lvl9pPr>
    </p:titleStyle>
    <p:bodyStyle>
      <a:lvl1pPr marL="342900" indent="-342900" algn="l" rtl="0" eaLnBrk="0" fontAlgn="base" hangingPunct="0">
        <a:spcBef>
          <a:spcPct val="20000"/>
        </a:spcBef>
        <a:spcAft>
          <a:spcPct val="0"/>
        </a:spcAft>
        <a:buClr>
          <a:schemeClr val="tx2"/>
        </a:buClr>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slide" Target="slide15.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6.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slide" Target="slide5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slide" Target="slide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pPr eaLnBrk="1" hangingPunct="1">
              <a:defRPr/>
            </a:pPr>
            <a:r>
              <a:rPr lang="zh-TW" altLang="en-US" dirty="0" smtClean="0">
                <a:solidFill>
                  <a:srgbClr val="FFFF00"/>
                </a:solidFill>
                <a:latin typeface="標楷體" panose="03000509000000000000" pitchFamily="65" charset="-120"/>
                <a:ea typeface="標楷體" panose="03000509000000000000" pitchFamily="65" charset="-120"/>
              </a:rPr>
              <a:t>寫計畫</a:t>
            </a:r>
            <a:r>
              <a:rPr lang="en-US" altLang="zh-TW" dirty="0" smtClean="0">
                <a:solidFill>
                  <a:srgbClr val="FFFF00"/>
                </a:solidFill>
                <a:latin typeface="標楷體" panose="03000509000000000000" pitchFamily="65" charset="-120"/>
                <a:ea typeface="標楷體" panose="03000509000000000000" pitchFamily="65" charset="-120"/>
              </a:rPr>
              <a:t>—</a:t>
            </a:r>
            <a:r>
              <a:rPr lang="zh-TW" altLang="en-US" smtClean="0">
                <a:solidFill>
                  <a:srgbClr val="FFFF00"/>
                </a:solidFill>
                <a:latin typeface="標楷體" panose="03000509000000000000" pitchFamily="65" charset="-120"/>
                <a:ea typeface="標楷體" panose="03000509000000000000" pitchFamily="65" charset="-120"/>
              </a:rPr>
              <a:t>創事業</a:t>
            </a:r>
            <a:endParaRPr lang="zh-TW" altLang="en-US" dirty="0" smtClean="0">
              <a:solidFill>
                <a:srgbClr val="FFFF00"/>
              </a:solidFill>
              <a:latin typeface="標楷體" panose="03000509000000000000" pitchFamily="65" charset="-120"/>
              <a:ea typeface="標楷體" panose="03000509000000000000" pitchFamily="65" charset="-120"/>
            </a:endParaRPr>
          </a:p>
        </p:txBody>
      </p:sp>
      <p:sp>
        <p:nvSpPr>
          <p:cNvPr id="3075" name="Rectangle 4"/>
          <p:cNvSpPr>
            <a:spLocks noChangeArrowheads="1"/>
          </p:cNvSpPr>
          <p:nvPr/>
        </p:nvSpPr>
        <p:spPr bwMode="auto">
          <a:xfrm>
            <a:off x="971550" y="3644900"/>
            <a:ext cx="7345363" cy="1800225"/>
          </a:xfrm>
          <a:prstGeom prst="rect">
            <a:avLst/>
          </a:prstGeom>
          <a:noFill/>
          <a:ln w="9525" algn="ctr">
            <a:noFill/>
            <a:miter lim="800000"/>
            <a:headEnd/>
            <a:tailEnd/>
          </a:ln>
          <a:effectLst/>
        </p:spPr>
        <p:txBody>
          <a:bodyPr wrap="none" anchor="ctr"/>
          <a:lstStyle/>
          <a:p>
            <a:pPr algn="ctr" eaLnBrk="1" hangingPunct="1">
              <a:defRPr/>
            </a:pPr>
            <a:r>
              <a:rPr lang="zh-TW" altLang="en-US" sz="2800" dirty="0" smtClean="0">
                <a:solidFill>
                  <a:schemeClr val="accent4"/>
                </a:solidFill>
                <a:latin typeface="標楷體" pitchFamily="65" charset="-120"/>
                <a:ea typeface="標楷體" pitchFamily="65" charset="-120"/>
              </a:rPr>
              <a:t>社團法人中華民國社會企業創新創業協會</a:t>
            </a:r>
            <a:endParaRPr lang="zh-TW" altLang="en-US" sz="2800" dirty="0">
              <a:solidFill>
                <a:schemeClr val="accent4"/>
              </a:solidFill>
              <a:latin typeface="標楷體" pitchFamily="65" charset="-120"/>
              <a:ea typeface="標楷體" pitchFamily="65" charset="-120"/>
            </a:endParaRPr>
          </a:p>
          <a:p>
            <a:pPr algn="ctr" eaLnBrk="1" hangingPunct="1">
              <a:defRPr/>
            </a:pPr>
            <a:r>
              <a:rPr lang="zh-TW" altLang="en-US" sz="2800" dirty="0" smtClean="0">
                <a:solidFill>
                  <a:schemeClr val="accent4"/>
                </a:solidFill>
                <a:latin typeface="標楷體" pitchFamily="65" charset="-120"/>
                <a:ea typeface="標楷體" pitchFamily="65" charset="-120"/>
              </a:rPr>
              <a:t> </a:t>
            </a:r>
            <a:r>
              <a:rPr lang="zh-TW" altLang="en-US" sz="2800" dirty="0">
                <a:solidFill>
                  <a:schemeClr val="accent4"/>
                </a:solidFill>
                <a:latin typeface="標楷體" pitchFamily="65" charset="-120"/>
                <a:ea typeface="標楷體" pitchFamily="65" charset="-120"/>
              </a:rPr>
              <a:t>丁昌文</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行銷</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14339" name="內容版面配置區 2"/>
          <p:cNvSpPr>
            <a:spLocks noGrp="1"/>
          </p:cNvSpPr>
          <p:nvPr>
            <p:ph idx="1"/>
          </p:nvPr>
        </p:nvSpPr>
        <p:spPr/>
        <p:txBody>
          <a:bodyPr/>
          <a:lstStyle/>
          <a:p>
            <a:r>
              <a:rPr lang="zh-TW" altLang="en-US" sz="2800" dirty="0" smtClean="0">
                <a:latin typeface="標楷體" pitchFamily="65" charset="-120"/>
                <a:ea typeface="標楷體" pitchFamily="65" charset="-120"/>
              </a:rPr>
              <a:t>行銷策略評估</a:t>
            </a:r>
          </a:p>
          <a:p>
            <a:pPr lvl="1"/>
            <a:r>
              <a:rPr lang="zh-TW" altLang="en-US" sz="2600" dirty="0" smtClean="0">
                <a:latin typeface="標楷體" pitchFamily="65" charset="-120"/>
                <a:ea typeface="標楷體" pitchFamily="65" charset="-120"/>
              </a:rPr>
              <a:t>產品策略：分析所要生產銷售之產品將以何種形式進入市場。</a:t>
            </a:r>
          </a:p>
          <a:p>
            <a:pPr lvl="1"/>
            <a:r>
              <a:rPr lang="zh-TW" altLang="en-US" sz="2600" dirty="0" smtClean="0">
                <a:latin typeface="標楷體" pitchFamily="65" charset="-120"/>
                <a:ea typeface="標楷體" pitchFamily="65" charset="-120"/>
              </a:rPr>
              <a:t>價格策略：分析產品的訂價模式，係採取薄利多銷或是其它組合的定價。</a:t>
            </a:r>
          </a:p>
          <a:p>
            <a:pPr lvl="1"/>
            <a:r>
              <a:rPr lang="zh-TW" altLang="en-US" sz="2600" dirty="0" smtClean="0">
                <a:latin typeface="標楷體" pitchFamily="65" charset="-120"/>
                <a:ea typeface="標楷體" pitchFamily="65" charset="-120"/>
              </a:rPr>
              <a:t>通路策略：決定用何種型態來和目標市場的客戶接觸</a:t>
            </a:r>
          </a:p>
          <a:p>
            <a:pPr lvl="1"/>
            <a:r>
              <a:rPr lang="zh-TW" altLang="en-US" sz="2600" dirty="0" smtClean="0">
                <a:latin typeface="標楷體" pitchFamily="65" charset="-120"/>
                <a:ea typeface="標楷體" pitchFamily="65" charset="-120"/>
              </a:rPr>
              <a:t>促銷策略：可以提供給客戶何種服務，以達成促銷的效果。例如：提供技術服務、加強客訴處理及理賠。</a:t>
            </a:r>
          </a:p>
          <a:p>
            <a:pPr eaLnBrk="1" hangingPunct="1"/>
            <a:endParaRPr lang="zh-TW" altLang="en-US" sz="2800" dirty="0" smtClean="0">
              <a:latin typeface="標楷體" pitchFamily="65" charset="-120"/>
              <a:ea typeface="標楷體" pitchFamily="65" charset="-120"/>
            </a:endParaRPr>
          </a:p>
          <a:p>
            <a:pPr eaLnBrk="1" hangingPunct="1"/>
            <a:endParaRPr lang="zh-TW" altLang="en-US" sz="2800" dirty="0" smtClean="0">
              <a:latin typeface="標楷體" pitchFamily="65" charset="-12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技術</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15363" name="內容版面配置區 2"/>
          <p:cNvSpPr>
            <a:spLocks noGrp="1"/>
          </p:cNvSpPr>
          <p:nvPr>
            <p:ph idx="1"/>
          </p:nvPr>
        </p:nvSpPr>
        <p:spPr/>
        <p:txBody>
          <a:bodyPr/>
          <a:lstStyle/>
          <a:p>
            <a:pPr>
              <a:buFont typeface="Wingdings" pitchFamily="2" charset="2"/>
              <a:buChar char="Ø"/>
            </a:pPr>
            <a:r>
              <a:rPr lang="zh-TW" altLang="en-US" sz="2800" dirty="0" smtClean="0">
                <a:latin typeface="標楷體" pitchFamily="65" charset="-120"/>
                <a:ea typeface="標楷體" pitchFamily="65" charset="-120"/>
              </a:rPr>
              <a:t>設計技術評估</a:t>
            </a:r>
          </a:p>
          <a:p>
            <a:pPr lvl="1"/>
            <a:r>
              <a:rPr lang="zh-TW" altLang="en-US" dirty="0" smtClean="0">
                <a:latin typeface="標楷體" pitchFamily="65" charset="-120"/>
                <a:ea typeface="標楷體" pitchFamily="65" charset="-120"/>
              </a:rPr>
              <a:t>關於投資計畫的整體性規劃，包括原物料來源、運輸、儲存、製程、產線及設備佈置、產能規劃、物料流程、交通系統、排水系統、水、電、氣等公用設施的計畫評估。包括：</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整廠設計</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製程設計</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機器及設備設計</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原料設計</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產品設計</a:t>
            </a:r>
            <a:r>
              <a:rPr lang="en-US" altLang="zh-TW" dirty="0" smtClean="0">
                <a:latin typeface="標楷體" pitchFamily="65" charset="-120"/>
                <a:ea typeface="標楷體" pitchFamily="65" charset="-120"/>
              </a:rPr>
              <a:t>6.</a:t>
            </a:r>
            <a:r>
              <a:rPr lang="zh-TW" altLang="en-US" dirty="0" smtClean="0">
                <a:latin typeface="標楷體" pitchFamily="65" charset="-120"/>
                <a:ea typeface="標楷體" pitchFamily="65" charset="-120"/>
              </a:rPr>
              <a:t>品管檢驗設計</a:t>
            </a: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運輸儲存設計</a:t>
            </a:r>
            <a:r>
              <a:rPr lang="en-US" altLang="zh-TW" dirty="0" smtClean="0">
                <a:latin typeface="標楷體" pitchFamily="65" charset="-120"/>
                <a:ea typeface="標楷體" pitchFamily="65" charset="-120"/>
              </a:rPr>
              <a:t>8.</a:t>
            </a:r>
            <a:r>
              <a:rPr lang="zh-TW" altLang="en-US" dirty="0" smtClean="0">
                <a:latin typeface="標楷體" pitchFamily="65" charset="-120"/>
                <a:ea typeface="標楷體" pitchFamily="65" charset="-120"/>
              </a:rPr>
              <a:t>工安與公害防治設計。</a:t>
            </a:r>
          </a:p>
          <a:p>
            <a:pPr eaLnBrk="1" hangingPunct="1"/>
            <a:endParaRPr lang="zh-TW" alt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生產</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16387" name="內容版面配置區 2"/>
          <p:cNvSpPr>
            <a:spLocks noGrp="1"/>
          </p:cNvSpPr>
          <p:nvPr>
            <p:ph idx="1"/>
          </p:nvPr>
        </p:nvSpPr>
        <p:spPr/>
        <p:txBody>
          <a:bodyPr/>
          <a:lstStyle/>
          <a:p>
            <a:r>
              <a:rPr lang="zh-TW" altLang="en-US" sz="2800" dirty="0" smtClean="0">
                <a:latin typeface="標楷體" pitchFamily="65" charset="-120"/>
                <a:ea typeface="標楷體" pitchFamily="65" charset="-120"/>
              </a:rPr>
              <a:t>生產製造評估</a:t>
            </a:r>
          </a:p>
          <a:p>
            <a:pPr lvl="1"/>
            <a:r>
              <a:rPr lang="zh-TW" altLang="en-US" dirty="0" smtClean="0">
                <a:latin typeface="標楷體" pitchFamily="65" charset="-120"/>
                <a:ea typeface="標楷體" pitchFamily="65" charset="-120"/>
              </a:rPr>
              <a:t>原物料的來源。</a:t>
            </a:r>
          </a:p>
          <a:p>
            <a:pPr lvl="1"/>
            <a:r>
              <a:rPr lang="zh-TW" altLang="en-US" dirty="0" smtClean="0">
                <a:latin typeface="標楷體" pitchFamily="65" charset="-120"/>
                <a:ea typeface="標楷體" pitchFamily="65" charset="-120"/>
              </a:rPr>
              <a:t>設計產能、產品種類及設備利用率。</a:t>
            </a:r>
          </a:p>
          <a:p>
            <a:pPr lvl="1"/>
            <a:r>
              <a:rPr lang="zh-TW" altLang="en-US" dirty="0" smtClean="0">
                <a:latin typeface="標楷體" pitchFamily="65" charset="-120"/>
                <a:ea typeface="標楷體" pitchFamily="65" charset="-120"/>
              </a:rPr>
              <a:t>生產操作計畫。</a:t>
            </a:r>
          </a:p>
          <a:p>
            <a:pPr lvl="1"/>
            <a:r>
              <a:rPr lang="zh-TW" altLang="en-US" dirty="0" smtClean="0">
                <a:latin typeface="標楷體" pitchFamily="65" charset="-120"/>
                <a:ea typeface="標楷體" pitchFamily="65" charset="-120"/>
              </a:rPr>
              <a:t>人力需求。</a:t>
            </a:r>
          </a:p>
          <a:p>
            <a:pPr lvl="1"/>
            <a:r>
              <a:rPr lang="zh-TW" altLang="en-US" dirty="0" smtClean="0">
                <a:latin typeface="標楷體" pitchFamily="65" charset="-120"/>
                <a:ea typeface="標楷體" pitchFamily="65" charset="-120"/>
              </a:rPr>
              <a:t>設備保養及維修。</a:t>
            </a:r>
          </a:p>
          <a:p>
            <a:pPr lvl="1"/>
            <a:r>
              <a:rPr lang="zh-TW" altLang="en-US" dirty="0" smtClean="0">
                <a:latin typeface="標楷體" pitchFamily="65" charset="-120"/>
                <a:ea typeface="標楷體" pitchFamily="65" charset="-120"/>
              </a:rPr>
              <a:t>倉儲用地需求。</a:t>
            </a:r>
          </a:p>
          <a:p>
            <a:pPr eaLnBrk="1" hangingPunct="1"/>
            <a:endParaRPr lang="zh-TW" alt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財務</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17411" name="內容版面配置區 2"/>
          <p:cNvSpPr>
            <a:spLocks noGrp="1"/>
          </p:cNvSpPr>
          <p:nvPr>
            <p:ph idx="1"/>
          </p:nvPr>
        </p:nvSpPr>
        <p:spPr>
          <a:xfrm>
            <a:off x="684213" y="1600200"/>
            <a:ext cx="7848600" cy="4132263"/>
          </a:xfrm>
        </p:spPr>
        <p:txBody>
          <a:bodyPr/>
          <a:lstStyle/>
          <a:p>
            <a:r>
              <a:rPr lang="zh-TW" altLang="en-US" dirty="0" smtClean="0">
                <a:latin typeface="標楷體" pitchFamily="65" charset="-120"/>
                <a:ea typeface="標楷體" pitchFamily="65" charset="-120"/>
              </a:rPr>
              <a:t>財務評估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著重於營收預估及還款計畫</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投資總額：係包括上述所討論到的所有固定資產的支出。</a:t>
            </a:r>
          </a:p>
          <a:p>
            <a:pPr lvl="1"/>
            <a:r>
              <a:rPr lang="zh-TW" altLang="en-US" dirty="0" smtClean="0">
                <a:latin typeface="標楷體" pitchFamily="65" charset="-120"/>
                <a:ea typeface="標楷體" pitchFamily="65" charset="-120"/>
              </a:rPr>
              <a:t>資金來源：創業資金籌措方式。</a:t>
            </a:r>
          </a:p>
          <a:p>
            <a:pPr lvl="1"/>
            <a:r>
              <a:rPr lang="zh-TW" altLang="en-US" dirty="0" smtClean="0">
                <a:latin typeface="標楷體" pitchFamily="65" charset="-120"/>
                <a:ea typeface="標楷體" pitchFamily="65" charset="-120"/>
              </a:rPr>
              <a:t>資金運用預估：各期程所需預算估算。</a:t>
            </a:r>
          </a:p>
          <a:p>
            <a:pPr lvl="1"/>
            <a:r>
              <a:rPr lang="zh-TW" altLang="en-US" dirty="0" smtClean="0">
                <a:latin typeface="標楷體" pitchFamily="65" charset="-120"/>
                <a:ea typeface="標楷體" pitchFamily="65" charset="-120"/>
              </a:rPr>
              <a:t>償債計畫。</a:t>
            </a:r>
          </a:p>
          <a:p>
            <a:pPr eaLnBrk="1" hangingPunct="1"/>
            <a:endParaRPr lang="zh-TW" alt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經濟效益</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18435" name="內容版面配置區 2"/>
          <p:cNvSpPr>
            <a:spLocks noGrp="1"/>
          </p:cNvSpPr>
          <p:nvPr>
            <p:ph idx="1"/>
          </p:nvPr>
        </p:nvSpPr>
        <p:spPr/>
        <p:txBody>
          <a:bodyPr/>
          <a:lstStyle/>
          <a:p>
            <a:r>
              <a:rPr lang="zh-TW" altLang="en-US" sz="2800" dirty="0" smtClean="0">
                <a:latin typeface="標楷體" pitchFamily="65" charset="-120"/>
                <a:ea typeface="標楷體" pitchFamily="65" charset="-120"/>
              </a:rPr>
              <a:t>經濟效益評估</a:t>
            </a:r>
          </a:p>
          <a:p>
            <a:pPr lvl="1"/>
            <a:r>
              <a:rPr lang="zh-TW" altLang="en-US" sz="2400" dirty="0" smtClean="0">
                <a:latin typeface="標楷體" pitchFamily="65" charset="-120"/>
                <a:ea typeface="標楷體" pitchFamily="65" charset="-120"/>
              </a:rPr>
              <a:t>損益估計假設條件：包括產銷量、產品銷售價格、銷貨成本、管銷研費用、折舊及攤銷、利息費用、利息收入、營利事業所得稅、股利等。</a:t>
            </a:r>
          </a:p>
          <a:p>
            <a:pPr lvl="1"/>
            <a:r>
              <a:rPr lang="zh-TW" altLang="en-US" sz="2400" dirty="0" smtClean="0">
                <a:latin typeface="標楷體" pitchFamily="65" charset="-120"/>
                <a:ea typeface="標楷體" pitchFamily="65" charset="-120"/>
              </a:rPr>
              <a:t>資產負債表估計假設條件：包括流動資產、固定資產、遞延資產、其他資產、流動負債、長期負債、其他負債、保留盈餘等。</a:t>
            </a:r>
          </a:p>
          <a:p>
            <a:pPr lvl="1"/>
            <a:r>
              <a:rPr lang="zh-TW" altLang="en-US" sz="2400" dirty="0" smtClean="0">
                <a:latin typeface="標楷體" pitchFamily="65" charset="-120"/>
                <a:ea typeface="標楷體" pitchFamily="65" charset="-120"/>
              </a:rPr>
              <a:t>經濟效益評估：根據前述之假設條件，進行評估</a:t>
            </a:r>
            <a:r>
              <a:rPr lang="en-US"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收回</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還本</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期間。</a:t>
            </a:r>
            <a:r>
              <a:rPr lang="en-US"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現值。</a:t>
            </a:r>
            <a:r>
              <a:rPr lang="en-US"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報酬率。</a:t>
            </a:r>
            <a:r>
              <a:rPr lang="en-US" sz="2400" dirty="0" smtClean="0">
                <a:latin typeface="標楷體" pitchFamily="65" charset="-120"/>
                <a:ea typeface="標楷體" pitchFamily="65" charset="-120"/>
              </a:rPr>
              <a:t>4.</a:t>
            </a:r>
            <a:r>
              <a:rPr lang="zh-TW" altLang="en-US" sz="2400" dirty="0" smtClean="0">
                <a:latin typeface="標楷體" pitchFamily="65" charset="-120"/>
                <a:ea typeface="標楷體" pitchFamily="65" charset="-120"/>
              </a:rPr>
              <a:t>獲利能力。</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經濟效益</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graphicFrame>
        <p:nvGraphicFramePr>
          <p:cNvPr id="4" name="內容版面配置區 3"/>
          <p:cNvGraphicFramePr>
            <a:graphicFrameLocks noGrp="1"/>
          </p:cNvGraphicFramePr>
          <p:nvPr>
            <p:ph idx="1"/>
          </p:nvPr>
        </p:nvGraphicFramePr>
        <p:xfrm>
          <a:off x="500034" y="1285860"/>
          <a:ext cx="8229600" cy="5376800"/>
        </p:xfrm>
        <a:graphic>
          <a:graphicData uri="http://schemas.openxmlformats.org/drawingml/2006/table">
            <a:tbl>
              <a:tblPr firstRow="1" bandRow="1">
                <a:tableStyleId>{5C22544A-7EE6-4342-B048-85BDC9FD1C3A}</a:tableStyleId>
              </a:tblPr>
              <a:tblGrid>
                <a:gridCol w="2686040"/>
                <a:gridCol w="1143008"/>
                <a:gridCol w="1143008"/>
                <a:gridCol w="1143008"/>
                <a:gridCol w="1071570"/>
                <a:gridCol w="1042966"/>
              </a:tblGrid>
              <a:tr h="1185858">
                <a:tc>
                  <a:txBody>
                    <a:bodyPr/>
                    <a:lstStyle/>
                    <a:p>
                      <a:pPr algn="ctr">
                        <a:lnSpc>
                          <a:spcPct val="150000"/>
                        </a:lnSpc>
                        <a:spcAft>
                          <a:spcPts val="0"/>
                        </a:spcAft>
                      </a:pPr>
                      <a:r>
                        <a:rPr lang="zh-TW" sz="2000" kern="100" dirty="0">
                          <a:latin typeface="Times New Roman"/>
                          <a:ea typeface="標楷體"/>
                        </a:rPr>
                        <a:t>項</a:t>
                      </a:r>
                      <a:r>
                        <a:rPr lang="en-US" sz="2000" kern="100" dirty="0">
                          <a:latin typeface="Times New Roman"/>
                          <a:ea typeface="標楷體"/>
                        </a:rPr>
                        <a:t>                        </a:t>
                      </a:r>
                      <a:r>
                        <a:rPr lang="zh-TW" sz="2000" kern="100" dirty="0">
                          <a:latin typeface="Times New Roman"/>
                          <a:ea typeface="標楷體"/>
                        </a:rPr>
                        <a:t>目</a:t>
                      </a:r>
                      <a:endParaRPr lang="zh-TW" sz="2000" kern="100" dirty="0">
                        <a:latin typeface="Times New Roman"/>
                        <a:ea typeface="新細明體"/>
                      </a:endParaRPr>
                    </a:p>
                  </a:txBody>
                  <a:tcPr marL="17780" marR="17780" marT="0" marB="0" anchor="ctr">
                    <a:noFill/>
                  </a:tcPr>
                </a:tc>
                <a:tc>
                  <a:txBody>
                    <a:bodyPr/>
                    <a:lstStyle/>
                    <a:p>
                      <a:pPr algn="ctr">
                        <a:lnSpc>
                          <a:spcPct val="150000"/>
                        </a:lnSpc>
                        <a:spcAft>
                          <a:spcPts val="0"/>
                        </a:spcAft>
                      </a:pPr>
                      <a:r>
                        <a:rPr lang="zh-TW" sz="2000" kern="100">
                          <a:latin typeface="Times New Roman"/>
                          <a:ea typeface="標楷體"/>
                        </a:rPr>
                        <a:t>稅前資金</a:t>
                      </a:r>
                      <a:endParaRPr lang="zh-TW" sz="2000" kern="100">
                        <a:latin typeface="Times New Roman"/>
                        <a:ea typeface="新細明體"/>
                      </a:endParaRPr>
                    </a:p>
                    <a:p>
                      <a:pPr algn="ctr">
                        <a:lnSpc>
                          <a:spcPct val="150000"/>
                        </a:lnSpc>
                        <a:spcAft>
                          <a:spcPts val="0"/>
                        </a:spcAft>
                      </a:pPr>
                      <a:r>
                        <a:rPr lang="zh-TW" sz="2000" kern="100">
                          <a:latin typeface="Times New Roman"/>
                          <a:ea typeface="標楷體"/>
                        </a:rPr>
                        <a:t>成本率</a:t>
                      </a:r>
                      <a:r>
                        <a:rPr lang="en-US" sz="2000" kern="100">
                          <a:latin typeface="Times New Roman"/>
                          <a:ea typeface="標楷體"/>
                        </a:rPr>
                        <a:t>(%)</a:t>
                      </a:r>
                      <a:endParaRPr lang="zh-TW" sz="2000" kern="100">
                        <a:latin typeface="Times New Roman"/>
                        <a:ea typeface="新細明體"/>
                      </a:endParaRPr>
                    </a:p>
                  </a:txBody>
                  <a:tcPr marL="17780" marR="17780" marT="0" marB="0" anchor="ctr">
                    <a:noFill/>
                  </a:tcPr>
                </a:tc>
                <a:tc>
                  <a:txBody>
                    <a:bodyPr/>
                    <a:lstStyle/>
                    <a:p>
                      <a:pPr algn="ctr">
                        <a:lnSpc>
                          <a:spcPct val="150000"/>
                        </a:lnSpc>
                        <a:spcAft>
                          <a:spcPts val="0"/>
                        </a:spcAft>
                      </a:pPr>
                      <a:r>
                        <a:rPr lang="zh-TW" sz="2000" kern="100">
                          <a:latin typeface="Times New Roman"/>
                          <a:ea typeface="標楷體"/>
                        </a:rPr>
                        <a:t>稅後資金</a:t>
                      </a:r>
                      <a:endParaRPr lang="zh-TW" sz="2000" kern="100">
                        <a:latin typeface="Times New Roman"/>
                        <a:ea typeface="新細明體"/>
                      </a:endParaRPr>
                    </a:p>
                    <a:p>
                      <a:pPr algn="ctr">
                        <a:lnSpc>
                          <a:spcPct val="150000"/>
                        </a:lnSpc>
                        <a:spcAft>
                          <a:spcPts val="0"/>
                        </a:spcAft>
                      </a:pPr>
                      <a:r>
                        <a:rPr lang="zh-TW" sz="2000" kern="100">
                          <a:latin typeface="Times New Roman"/>
                          <a:ea typeface="標楷體"/>
                        </a:rPr>
                        <a:t>成本率</a:t>
                      </a:r>
                      <a:r>
                        <a:rPr lang="en-US" sz="2000" kern="100">
                          <a:latin typeface="Times New Roman"/>
                          <a:ea typeface="標楷體"/>
                        </a:rPr>
                        <a:t>(%)</a:t>
                      </a:r>
                      <a:endParaRPr lang="zh-TW" sz="2000" kern="100">
                        <a:latin typeface="Times New Roman"/>
                        <a:ea typeface="新細明體"/>
                      </a:endParaRPr>
                    </a:p>
                  </a:txBody>
                  <a:tcPr marL="17780" marR="17780" marT="0" marB="0" anchor="ctr">
                    <a:noFill/>
                  </a:tcPr>
                </a:tc>
                <a:tc>
                  <a:txBody>
                    <a:bodyPr/>
                    <a:lstStyle/>
                    <a:p>
                      <a:pPr algn="ctr">
                        <a:lnSpc>
                          <a:spcPct val="150000"/>
                        </a:lnSpc>
                        <a:spcAft>
                          <a:spcPts val="0"/>
                        </a:spcAft>
                      </a:pPr>
                      <a:r>
                        <a:rPr lang="zh-TW" sz="2000" kern="100">
                          <a:latin typeface="Times New Roman"/>
                          <a:ea typeface="標楷體"/>
                        </a:rPr>
                        <a:t>投資報酬</a:t>
                      </a:r>
                      <a:endParaRPr lang="zh-TW" sz="2000" kern="100">
                        <a:latin typeface="Times New Roman"/>
                        <a:ea typeface="新細明體"/>
                      </a:endParaRPr>
                    </a:p>
                    <a:p>
                      <a:pPr algn="ctr">
                        <a:lnSpc>
                          <a:spcPct val="150000"/>
                        </a:lnSpc>
                        <a:spcAft>
                          <a:spcPts val="0"/>
                        </a:spcAft>
                      </a:pPr>
                      <a:r>
                        <a:rPr lang="zh-TW" sz="2000" kern="100">
                          <a:latin typeface="Times New Roman"/>
                          <a:ea typeface="標楷體"/>
                        </a:rPr>
                        <a:t>率</a:t>
                      </a:r>
                      <a:r>
                        <a:rPr lang="en-US" sz="2000" kern="100">
                          <a:latin typeface="Times New Roman"/>
                          <a:ea typeface="標楷體"/>
                        </a:rPr>
                        <a:t>   (%)</a:t>
                      </a:r>
                      <a:endParaRPr lang="zh-TW" sz="2000" kern="100">
                        <a:latin typeface="Times New Roman"/>
                        <a:ea typeface="新細明體"/>
                      </a:endParaRPr>
                    </a:p>
                  </a:txBody>
                  <a:tcPr marL="17780" marR="17780" marT="0" marB="0" anchor="ctr">
                    <a:noFill/>
                  </a:tcPr>
                </a:tc>
                <a:tc>
                  <a:txBody>
                    <a:bodyPr/>
                    <a:lstStyle/>
                    <a:p>
                      <a:pPr algn="ctr">
                        <a:lnSpc>
                          <a:spcPct val="150000"/>
                        </a:lnSpc>
                        <a:spcAft>
                          <a:spcPts val="0"/>
                        </a:spcAft>
                      </a:pPr>
                      <a:r>
                        <a:rPr lang="zh-TW" sz="2000" kern="100">
                          <a:latin typeface="Times New Roman"/>
                          <a:ea typeface="標楷體"/>
                        </a:rPr>
                        <a:t>稅後回收</a:t>
                      </a:r>
                      <a:endParaRPr lang="zh-TW" sz="2000" kern="100">
                        <a:latin typeface="Times New Roman"/>
                        <a:ea typeface="新細明體"/>
                      </a:endParaRPr>
                    </a:p>
                    <a:p>
                      <a:pPr algn="ctr">
                        <a:lnSpc>
                          <a:spcPct val="150000"/>
                        </a:lnSpc>
                        <a:spcAft>
                          <a:spcPts val="0"/>
                        </a:spcAft>
                      </a:pPr>
                      <a:r>
                        <a:rPr lang="zh-TW" sz="2000" kern="100">
                          <a:latin typeface="Times New Roman"/>
                          <a:ea typeface="標楷體"/>
                        </a:rPr>
                        <a:t>年限</a:t>
                      </a:r>
                      <a:r>
                        <a:rPr lang="en-US" sz="2000" kern="100">
                          <a:latin typeface="Times New Roman"/>
                          <a:ea typeface="標楷體"/>
                        </a:rPr>
                        <a:t>(</a:t>
                      </a:r>
                      <a:r>
                        <a:rPr lang="zh-TW" sz="2000" kern="100">
                          <a:latin typeface="Times New Roman"/>
                          <a:ea typeface="標楷體"/>
                        </a:rPr>
                        <a:t>年</a:t>
                      </a:r>
                      <a:r>
                        <a:rPr lang="en-US" sz="2000" kern="100">
                          <a:latin typeface="Times New Roman"/>
                          <a:ea typeface="標楷體"/>
                        </a:rPr>
                        <a:t>)</a:t>
                      </a:r>
                      <a:endParaRPr lang="zh-TW" sz="2000" kern="100">
                        <a:latin typeface="Times New Roman"/>
                        <a:ea typeface="新細明體"/>
                      </a:endParaRPr>
                    </a:p>
                  </a:txBody>
                  <a:tcPr marL="17780" marR="17780" marT="0" marB="0" anchor="ctr">
                    <a:noFill/>
                  </a:tcPr>
                </a:tc>
                <a:tc>
                  <a:txBody>
                    <a:bodyPr/>
                    <a:lstStyle/>
                    <a:p>
                      <a:pPr algn="ctr">
                        <a:lnSpc>
                          <a:spcPct val="150000"/>
                        </a:lnSpc>
                        <a:spcAft>
                          <a:spcPts val="0"/>
                        </a:spcAft>
                      </a:pPr>
                      <a:r>
                        <a:rPr lang="zh-TW" sz="2000" kern="100">
                          <a:latin typeface="Times New Roman"/>
                          <a:ea typeface="標楷體"/>
                        </a:rPr>
                        <a:t>淨現值</a:t>
                      </a:r>
                      <a:endParaRPr lang="zh-TW" sz="2000" kern="100">
                        <a:latin typeface="Times New Roman"/>
                        <a:ea typeface="新細明體"/>
                      </a:endParaRPr>
                    </a:p>
                    <a:p>
                      <a:pPr algn="ctr">
                        <a:lnSpc>
                          <a:spcPct val="150000"/>
                        </a:lnSpc>
                        <a:spcAft>
                          <a:spcPts val="0"/>
                        </a:spcAft>
                      </a:pPr>
                      <a:r>
                        <a:rPr lang="en-US" sz="2000" kern="100">
                          <a:latin typeface="標楷體"/>
                          <a:ea typeface="新細明體"/>
                        </a:rPr>
                        <a:t>(</a:t>
                      </a:r>
                      <a:r>
                        <a:rPr lang="zh-TW" sz="2000" kern="100">
                          <a:latin typeface="Times New Roman"/>
                          <a:ea typeface="標楷體"/>
                        </a:rPr>
                        <a:t>千元</a:t>
                      </a:r>
                      <a:r>
                        <a:rPr lang="en-US" sz="2000" kern="100">
                          <a:latin typeface="Times New Roman"/>
                          <a:ea typeface="標楷體"/>
                        </a:rPr>
                        <a:t>)</a:t>
                      </a:r>
                      <a:endParaRPr lang="zh-TW" sz="2000" kern="100">
                        <a:latin typeface="Times New Roman"/>
                        <a:ea typeface="新細明體"/>
                      </a:endParaRPr>
                    </a:p>
                  </a:txBody>
                  <a:tcPr marL="17780" marR="17780" marT="0" marB="0" anchor="ctr">
                    <a:noFill/>
                  </a:tcPr>
                </a:tc>
              </a:tr>
              <a:tr h="3208986">
                <a:tc>
                  <a:txBody>
                    <a:bodyPr/>
                    <a:lstStyle/>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基本案</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借款利率提高為</a:t>
                      </a:r>
                      <a:r>
                        <a:rPr lang="en-US" sz="2000" u="sng" kern="100" dirty="0">
                          <a:solidFill>
                            <a:schemeClr val="tx1"/>
                          </a:solidFill>
                          <a:latin typeface="Times New Roman"/>
                          <a:ea typeface="標楷體"/>
                        </a:rPr>
                        <a:t>  </a:t>
                      </a:r>
                      <a:r>
                        <a:rPr lang="en-US" sz="2000" kern="100" dirty="0">
                          <a:solidFill>
                            <a:schemeClr val="tx1"/>
                          </a:solidFill>
                          <a:latin typeface="Times New Roman"/>
                          <a:ea typeface="標楷體"/>
                        </a:rPr>
                        <a:t>%</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售價降低</a:t>
                      </a:r>
                      <a:r>
                        <a:rPr lang="en-US" sz="2000" u="sng" kern="100" dirty="0">
                          <a:solidFill>
                            <a:schemeClr val="tx1"/>
                          </a:solidFill>
                          <a:latin typeface="Times New Roman"/>
                          <a:ea typeface="標楷體"/>
                        </a:rPr>
                        <a:t>  </a:t>
                      </a:r>
                      <a:r>
                        <a:rPr lang="en-US" sz="2000" kern="100" dirty="0">
                          <a:solidFill>
                            <a:schemeClr val="tx1"/>
                          </a:solidFill>
                          <a:latin typeface="Times New Roman"/>
                          <a:ea typeface="標楷體"/>
                        </a:rPr>
                        <a:t>%</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原料價格提高</a:t>
                      </a:r>
                      <a:r>
                        <a:rPr lang="en-US" sz="2000" u="sng" kern="100" dirty="0">
                          <a:solidFill>
                            <a:schemeClr val="tx1"/>
                          </a:solidFill>
                          <a:latin typeface="Times New Roman"/>
                          <a:ea typeface="標楷體"/>
                        </a:rPr>
                        <a:t>  </a:t>
                      </a:r>
                      <a:r>
                        <a:rPr lang="en-US" sz="2000" kern="100" dirty="0">
                          <a:solidFill>
                            <a:schemeClr val="tx1"/>
                          </a:solidFill>
                          <a:latin typeface="Times New Roman"/>
                          <a:ea typeface="標楷體"/>
                        </a:rPr>
                        <a:t>%</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銷售數量減少</a:t>
                      </a:r>
                      <a:r>
                        <a:rPr lang="en-US" sz="2000" u="sng" kern="100" dirty="0">
                          <a:solidFill>
                            <a:schemeClr val="tx1"/>
                          </a:solidFill>
                          <a:latin typeface="Times New Roman"/>
                          <a:ea typeface="標楷體"/>
                        </a:rPr>
                        <a:t>  </a:t>
                      </a:r>
                      <a:r>
                        <a:rPr lang="en-US" sz="2000" kern="100" dirty="0">
                          <a:solidFill>
                            <a:schemeClr val="tx1"/>
                          </a:solidFill>
                          <a:latin typeface="Times New Roman"/>
                          <a:ea typeface="標楷體"/>
                        </a:rPr>
                        <a:t>%</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總投資金額增加</a:t>
                      </a:r>
                      <a:r>
                        <a:rPr lang="en-US" sz="2000" u="sng" kern="100" dirty="0">
                          <a:solidFill>
                            <a:schemeClr val="tx1"/>
                          </a:solidFill>
                          <a:latin typeface="Times New Roman"/>
                          <a:ea typeface="標楷體"/>
                        </a:rPr>
                        <a:t>  </a:t>
                      </a:r>
                      <a:r>
                        <a:rPr lang="en-US" sz="2000" kern="100" dirty="0">
                          <a:solidFill>
                            <a:schemeClr val="tx1"/>
                          </a:solidFill>
                          <a:latin typeface="Times New Roman"/>
                          <a:ea typeface="標楷體"/>
                        </a:rPr>
                        <a:t>%</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人工成本增加</a:t>
                      </a:r>
                      <a:r>
                        <a:rPr lang="en-US" sz="2000" u="sng" kern="100" dirty="0">
                          <a:solidFill>
                            <a:schemeClr val="tx1"/>
                          </a:solidFill>
                          <a:latin typeface="Times New Roman"/>
                          <a:ea typeface="標楷體"/>
                        </a:rPr>
                        <a:t>  </a:t>
                      </a:r>
                      <a:r>
                        <a:rPr lang="en-US" sz="2000" kern="100" dirty="0">
                          <a:solidFill>
                            <a:schemeClr val="tx1"/>
                          </a:solidFill>
                          <a:latin typeface="Times New Roman"/>
                          <a:ea typeface="標楷體"/>
                        </a:rPr>
                        <a:t>%</a:t>
                      </a:r>
                      <a:endParaRPr lang="zh-TW" sz="2000" kern="100" dirty="0">
                        <a:solidFill>
                          <a:schemeClr val="tx1"/>
                        </a:solidFill>
                        <a:latin typeface="Times New Roman"/>
                        <a:ea typeface="新細明體"/>
                      </a:endParaRPr>
                    </a:p>
                    <a:p>
                      <a:pPr marL="342900" lvl="0" indent="-342900">
                        <a:lnSpc>
                          <a:spcPct val="150000"/>
                        </a:lnSpc>
                        <a:spcAft>
                          <a:spcPts val="0"/>
                        </a:spcAft>
                        <a:buFont typeface="+mj-lt"/>
                        <a:buAutoNum type="arabicPeriod"/>
                        <a:tabLst>
                          <a:tab pos="228600" algn="l"/>
                        </a:tabLst>
                      </a:pPr>
                      <a:r>
                        <a:rPr lang="zh-TW" sz="2000" kern="100" dirty="0">
                          <a:solidFill>
                            <a:schemeClr val="tx1"/>
                          </a:solidFill>
                          <a:latin typeface="Times New Roman"/>
                          <a:ea typeface="標楷體"/>
                        </a:rPr>
                        <a:t>最悲觀的情形</a:t>
                      </a:r>
                      <a:r>
                        <a:rPr lang="en-US" sz="2000" kern="100" dirty="0">
                          <a:solidFill>
                            <a:schemeClr val="tx1"/>
                          </a:solidFill>
                          <a:latin typeface="Times New Roman"/>
                          <a:ea typeface="標楷體"/>
                        </a:rPr>
                        <a:t>(2+3+4+6+7)</a:t>
                      </a:r>
                      <a:endParaRPr lang="zh-TW" sz="2000" kern="100" dirty="0">
                        <a:solidFill>
                          <a:schemeClr val="tx1"/>
                        </a:solidFill>
                        <a:latin typeface="Times New Roman"/>
                        <a:ea typeface="新細明體"/>
                      </a:endParaRPr>
                    </a:p>
                  </a:txBody>
                  <a:tcPr marL="17780" marR="17780" marT="0" marB="0">
                    <a:noFill/>
                  </a:tcPr>
                </a:tc>
                <a:tc>
                  <a:txBody>
                    <a:bodyPr/>
                    <a:lstStyle/>
                    <a:p>
                      <a:pPr>
                        <a:lnSpc>
                          <a:spcPts val="1200"/>
                        </a:lnSpc>
                        <a:spcAft>
                          <a:spcPts val="0"/>
                        </a:spcAft>
                      </a:pPr>
                      <a:endParaRPr lang="en-US" sz="2000" kern="100" dirty="0">
                        <a:latin typeface="標楷體"/>
                        <a:ea typeface="新細明體"/>
                      </a:endParaRPr>
                    </a:p>
                  </a:txBody>
                  <a:tcPr marL="17780" marR="17780" marT="0" marB="0">
                    <a:noFill/>
                  </a:tcPr>
                </a:tc>
                <a:tc>
                  <a:txBody>
                    <a:bodyPr/>
                    <a:lstStyle/>
                    <a:p>
                      <a:pPr>
                        <a:lnSpc>
                          <a:spcPts val="1200"/>
                        </a:lnSpc>
                        <a:spcAft>
                          <a:spcPts val="0"/>
                        </a:spcAft>
                      </a:pPr>
                      <a:endParaRPr lang="en-US" sz="2000" kern="100" dirty="0">
                        <a:latin typeface="標楷體"/>
                        <a:ea typeface="新細明體"/>
                      </a:endParaRPr>
                    </a:p>
                  </a:txBody>
                  <a:tcPr marL="17780" marR="17780" marT="0" marB="0">
                    <a:noFill/>
                  </a:tcPr>
                </a:tc>
                <a:tc>
                  <a:txBody>
                    <a:bodyPr/>
                    <a:lstStyle/>
                    <a:p>
                      <a:pPr>
                        <a:lnSpc>
                          <a:spcPts val="1200"/>
                        </a:lnSpc>
                        <a:spcAft>
                          <a:spcPts val="0"/>
                        </a:spcAft>
                      </a:pPr>
                      <a:endParaRPr lang="en-US" sz="2000" kern="100" dirty="0">
                        <a:latin typeface="標楷體"/>
                        <a:ea typeface="新細明體"/>
                      </a:endParaRPr>
                    </a:p>
                  </a:txBody>
                  <a:tcPr marL="17780" marR="17780" marT="0" marB="0">
                    <a:noFill/>
                  </a:tcPr>
                </a:tc>
                <a:tc>
                  <a:txBody>
                    <a:bodyPr/>
                    <a:lstStyle/>
                    <a:p>
                      <a:pPr>
                        <a:lnSpc>
                          <a:spcPts val="1200"/>
                        </a:lnSpc>
                        <a:spcAft>
                          <a:spcPts val="0"/>
                        </a:spcAft>
                      </a:pPr>
                      <a:endParaRPr lang="en-US" sz="2000" kern="100" dirty="0">
                        <a:latin typeface="標楷體"/>
                        <a:ea typeface="新細明體"/>
                      </a:endParaRPr>
                    </a:p>
                  </a:txBody>
                  <a:tcPr marL="17780" marR="17780" marT="0" marB="0">
                    <a:noFill/>
                  </a:tcPr>
                </a:tc>
                <a:tc>
                  <a:txBody>
                    <a:bodyPr/>
                    <a:lstStyle/>
                    <a:p>
                      <a:pPr>
                        <a:lnSpc>
                          <a:spcPts val="1200"/>
                        </a:lnSpc>
                        <a:spcAft>
                          <a:spcPts val="0"/>
                        </a:spcAft>
                      </a:pPr>
                      <a:endParaRPr lang="en-US" sz="2000" kern="100" dirty="0">
                        <a:latin typeface="標楷體"/>
                        <a:ea typeface="新細明體"/>
                      </a:endParaRPr>
                    </a:p>
                  </a:txBody>
                  <a:tcPr marL="17780" marR="17780" marT="0" marB="0">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C000"/>
                </a:solidFill>
                <a:latin typeface="標楷體" panose="03000509000000000000" pitchFamily="65" charset="-120"/>
                <a:ea typeface="標楷體" panose="03000509000000000000" pitchFamily="65" charset="-120"/>
              </a:rPr>
              <a:t>經營分析</a:t>
            </a:r>
            <a:r>
              <a:rPr lang="en-US" altLang="zh-TW" sz="3600" dirty="0" smtClean="0">
                <a:solidFill>
                  <a:srgbClr val="FFC000"/>
                </a:solidFill>
                <a:latin typeface="標楷體" panose="03000509000000000000" pitchFamily="65" charset="-120"/>
                <a:ea typeface="標楷體" panose="03000509000000000000" pitchFamily="65" charset="-120"/>
              </a:rPr>
              <a:t>1</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latin typeface="標楷體" pitchFamily="65" charset="-120"/>
                <a:ea typeface="標楷體" pitchFamily="65" charset="-120"/>
              </a:rPr>
              <a:t>在一個確定的時間點</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如月或季</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，透過</a:t>
            </a:r>
            <a:r>
              <a:rPr lang="zh-TW" altLang="en-US" sz="2800" dirty="0" smtClean="0">
                <a:solidFill>
                  <a:srgbClr val="FFFF00"/>
                </a:solidFill>
                <a:latin typeface="標楷體" pitchFamily="65" charset="-120"/>
                <a:ea typeface="標楷體" pitchFamily="65" charset="-120"/>
              </a:rPr>
              <a:t>資產負債表、損益表、現金流量表、月底結算表和生產銷售狀況表</a:t>
            </a:r>
            <a:r>
              <a:rPr lang="zh-TW" altLang="en-US" sz="2800" dirty="0" smtClean="0">
                <a:latin typeface="標楷體" pitchFamily="65" charset="-120"/>
                <a:ea typeface="標楷體" pitchFamily="65" charset="-120"/>
              </a:rPr>
              <a:t>等來診斷經營之績效；亦即基於會計資料以評價組織之收益性與流動性，並透視影響收益性與流動性之種種原因及與營運目標達成程度的可能影響。</a:t>
            </a:r>
            <a:r>
              <a:rPr lang="zh-TW" altLang="en-US" sz="2800" dirty="0" smtClean="0">
                <a:solidFill>
                  <a:srgbClr val="FF0000"/>
                </a:solidFill>
                <a:latin typeface="標楷體" pitchFamily="65" charset="-120"/>
                <a:ea typeface="標楷體" pitchFamily="65" charset="-120"/>
              </a:rPr>
              <a:t>即早顯示組織面臨經營調整與改進的警示信號</a:t>
            </a:r>
            <a:r>
              <a:rPr lang="zh-TW" altLang="en-US" sz="2800" dirty="0" smtClean="0">
                <a:latin typeface="標楷體" pitchFamily="65" charset="-120"/>
                <a:ea typeface="標楷體" pitchFamily="65" charset="-120"/>
              </a:rPr>
              <a:t>。</a:t>
            </a:r>
          </a:p>
          <a:p>
            <a:pPr eaLnBrk="1" hangingPunct="1">
              <a:defRPr/>
            </a:pPr>
            <a:endParaRPr lang="zh-TW"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C000"/>
                </a:solidFill>
                <a:latin typeface="標楷體" panose="03000509000000000000" pitchFamily="65" charset="-120"/>
                <a:ea typeface="標楷體" panose="03000509000000000000" pitchFamily="65" charset="-120"/>
              </a:rPr>
              <a:t>經營分析</a:t>
            </a:r>
            <a:r>
              <a:rPr lang="en-US" altLang="zh-TW" sz="3600" dirty="0" smtClean="0">
                <a:solidFill>
                  <a:srgbClr val="FFC000"/>
                </a:solidFill>
                <a:latin typeface="標楷體" panose="03000509000000000000" pitchFamily="65" charset="-120"/>
                <a:ea typeface="標楷體" panose="03000509000000000000" pitchFamily="65" charset="-120"/>
              </a:rPr>
              <a:t>2</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500034" y="1285860"/>
            <a:ext cx="8229600" cy="4495800"/>
          </a:xfrm>
        </p:spPr>
        <p:txBody>
          <a:bodyPr/>
          <a:lstStyle/>
          <a:p>
            <a:pPr eaLnBrk="1" hangingPunct="1">
              <a:defRPr/>
            </a:pPr>
            <a:r>
              <a:rPr lang="zh-TW" altLang="en-US" sz="2600" dirty="0" smtClean="0">
                <a:latin typeface="標楷體" pitchFamily="65" charset="-120"/>
                <a:ea typeface="標楷體" pitchFamily="65" charset="-120"/>
              </a:rPr>
              <a:t>除顧及經營損益之了解，並應探討收支情形，因為這兩者是不同的問題，損益與收支時常產生「</a:t>
            </a:r>
            <a:r>
              <a:rPr lang="zh-TW" altLang="en-US" sz="2600" dirty="0" smtClean="0">
                <a:solidFill>
                  <a:srgbClr val="FFFF00"/>
                </a:solidFill>
                <a:latin typeface="標楷體" pitchFamily="65" charset="-120"/>
                <a:ea typeface="標楷體" pitchFamily="65" charset="-120"/>
              </a:rPr>
              <a:t>結帳盈餘，但現金不足</a:t>
            </a:r>
            <a:r>
              <a:rPr lang="zh-TW" altLang="en-US" sz="2600" dirty="0" smtClean="0">
                <a:latin typeface="標楷體" pitchFamily="65" charset="-120"/>
                <a:ea typeface="標楷體" pitchFamily="65" charset="-120"/>
              </a:rPr>
              <a:t>」。即表示損益計算時，帳面結算是盈餘狀況，收益多於費用而發生純益；可是在收支計算中，由於支出比收入多，就會產生「</a:t>
            </a:r>
            <a:r>
              <a:rPr lang="zh-TW" altLang="en-US" sz="2600" dirty="0" smtClean="0">
                <a:solidFill>
                  <a:srgbClr val="FFFF00"/>
                </a:solidFill>
                <a:latin typeface="標楷體" pitchFamily="65" charset="-120"/>
                <a:ea typeface="標楷體" pitchFamily="65" charset="-120"/>
              </a:rPr>
              <a:t>現金與存款不足</a:t>
            </a:r>
            <a:r>
              <a:rPr lang="zh-TW" altLang="en-US" sz="2600" dirty="0" smtClean="0">
                <a:latin typeface="標楷體" pitchFamily="65" charset="-120"/>
                <a:ea typeface="標楷體" pitchFamily="65" charset="-120"/>
              </a:rPr>
              <a:t>」的現象；此一現象因無法兌現支出，可能導致週轉不靈，嚴重者會因此而倒閉，此即所謂「</a:t>
            </a:r>
            <a:r>
              <a:rPr lang="zh-TW" altLang="en-US" sz="2600" dirty="0" smtClean="0">
                <a:solidFill>
                  <a:srgbClr val="FF0000"/>
                </a:solidFill>
                <a:latin typeface="標楷體" pitchFamily="65" charset="-120"/>
                <a:ea typeface="標楷體" pitchFamily="65" charset="-120"/>
              </a:rPr>
              <a:t>黑字破產</a:t>
            </a:r>
            <a:r>
              <a:rPr lang="zh-TW" altLang="en-US" sz="2600" dirty="0" smtClean="0">
                <a:latin typeface="標楷體" pitchFamily="65" charset="-120"/>
                <a:ea typeface="標楷體" pitchFamily="65" charset="-120"/>
              </a:rPr>
              <a:t>」；相反的情形是「</a:t>
            </a:r>
            <a:r>
              <a:rPr lang="zh-TW" altLang="en-US" sz="2600" dirty="0" smtClean="0">
                <a:solidFill>
                  <a:srgbClr val="FFFF00"/>
                </a:solidFill>
                <a:latin typeface="標楷體" pitchFamily="65" charset="-120"/>
                <a:ea typeface="標楷體" pitchFamily="65" charset="-120"/>
              </a:rPr>
              <a:t>結帳虧損但現金有餘</a:t>
            </a:r>
            <a:r>
              <a:rPr lang="zh-TW" altLang="en-US" sz="2600" dirty="0" smtClean="0">
                <a:latin typeface="標楷體" pitchFamily="65" charset="-120"/>
                <a:ea typeface="標楷體" pitchFamily="65" charset="-120"/>
              </a:rPr>
              <a:t>」。在損益計算中，費用比收益多，發生虧損現象，但在收支的計算裡，收入卻超過支出，現金存款卻增加了，此即所謂「</a:t>
            </a:r>
            <a:r>
              <a:rPr lang="zh-TW" altLang="en-US" sz="2600" dirty="0" smtClean="0">
                <a:solidFill>
                  <a:srgbClr val="FF0000"/>
                </a:solidFill>
                <a:latin typeface="標楷體" pitchFamily="65" charset="-120"/>
                <a:ea typeface="標楷體" pitchFamily="65" charset="-120"/>
              </a:rPr>
              <a:t>赤字不破產</a:t>
            </a:r>
            <a:r>
              <a:rPr lang="zh-TW" altLang="en-US" sz="2600" dirty="0" smtClean="0">
                <a:latin typeface="標楷體" pitchFamily="65" charset="-120"/>
                <a:ea typeface="標楷體" pitchFamily="65" charset="-12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1</a:t>
            </a:r>
            <a:endParaRPr lang="zh-TW" altLang="en-US" sz="3600" dirty="0">
              <a:solidFill>
                <a:srgbClr val="FFC000"/>
              </a:solidFill>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rPr>
              <a:t>流動比率</a:t>
            </a:r>
            <a:r>
              <a:rPr lang="en-US" sz="2800" dirty="0" smtClean="0">
                <a:solidFill>
                  <a:srgbClr val="FFFF00"/>
                </a:solidFill>
                <a:latin typeface="標楷體" pitchFamily="65" charset="-120"/>
                <a:ea typeface="標楷體" pitchFamily="65" charset="-120"/>
              </a:rPr>
              <a:t> (Current Ratio)</a:t>
            </a:r>
            <a:r>
              <a:rPr lang="en-US" altLang="zh-TW" sz="2400" dirty="0" smtClean="0">
                <a:solidFill>
                  <a:srgbClr val="FFFF00"/>
                </a:solidFill>
                <a:latin typeface="標楷體" pitchFamily="65" charset="-120"/>
                <a:ea typeface="標楷體" pitchFamily="65" charset="-120"/>
              </a:rPr>
              <a:t>--</a:t>
            </a:r>
            <a:r>
              <a:rPr lang="zh-TW" altLang="en-US" sz="2400" dirty="0" smtClean="0">
                <a:solidFill>
                  <a:srgbClr val="FFFF00"/>
                </a:solidFill>
                <a:latin typeface="標楷體" pitchFamily="65" charset="-120"/>
                <a:ea typeface="標楷體" pitchFamily="65" charset="-120"/>
              </a:rPr>
              <a:t>短期資產</a:t>
            </a:r>
            <a:r>
              <a:rPr lang="en-US" sz="2400" dirty="0" smtClean="0">
                <a:solidFill>
                  <a:srgbClr val="FFFF00"/>
                </a:solidFill>
                <a:latin typeface="標楷體" pitchFamily="65" charset="-120"/>
                <a:ea typeface="標楷體" pitchFamily="65" charset="-120"/>
              </a:rPr>
              <a:t>/</a:t>
            </a:r>
            <a:r>
              <a:rPr lang="zh-TW" altLang="en-US" sz="2400" dirty="0" smtClean="0">
                <a:solidFill>
                  <a:srgbClr val="FFFF00"/>
                </a:solidFill>
                <a:latin typeface="標楷體" pitchFamily="65" charset="-120"/>
                <a:ea typeface="標楷體" pitchFamily="65" charset="-120"/>
              </a:rPr>
              <a:t>短期負債</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短期資產通常會納入現金、應收帳款、短期投資，以及可在一年內轉換成現金之資產。短期負債包括即期的以及一年內必須要支付的費用</a:t>
            </a:r>
            <a:r>
              <a:rPr lang="en-US" altLang="zh-TW" sz="2400" dirty="0" smtClean="0">
                <a:latin typeface="標楷體" pitchFamily="65" charset="-120"/>
                <a:ea typeface="標楷體" pitchFamily="65" charset="-120"/>
              </a:rPr>
              <a:t>)</a:t>
            </a:r>
          </a:p>
          <a:p>
            <a:pPr lvl="1"/>
            <a:r>
              <a:rPr lang="zh-TW" altLang="en-US" sz="2400" dirty="0" smtClean="0">
                <a:latin typeface="標楷體" pitchFamily="65" charset="-120"/>
                <a:ea typeface="標楷體" pitchFamily="65" charset="-120"/>
              </a:rPr>
              <a:t>流動性：機構之現金，以及可轉換成現金之資產，以支應運作</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日常開銷</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之費用。</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短期比率必須要大於</a:t>
            </a:r>
            <a:r>
              <a:rPr lang="en-US"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，且愈高愈好，比較理想的比率是 達到</a:t>
            </a:r>
            <a:r>
              <a:rPr lang="en-US"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資產：負債</a:t>
            </a:r>
            <a:r>
              <a:rPr lang="en-US" sz="2400" dirty="0" smtClean="0">
                <a:latin typeface="標楷體" pitchFamily="65" charset="-120"/>
                <a:ea typeface="標楷體" pitchFamily="65" charset="-120"/>
              </a:rPr>
              <a:t>= 2 : 1)</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工作資本</a:t>
            </a:r>
            <a:r>
              <a:rPr lang="en-US" sz="2400" dirty="0" smtClean="0">
                <a:latin typeface="標楷體" pitchFamily="65" charset="-120"/>
                <a:ea typeface="標楷體" pitchFamily="65" charset="-120"/>
              </a:rPr>
              <a:t> (Working capital) = </a:t>
            </a:r>
            <a:r>
              <a:rPr lang="zh-TW" altLang="en-US" sz="2400" dirty="0" smtClean="0">
                <a:latin typeface="標楷體" pitchFamily="65" charset="-120"/>
                <a:ea typeface="標楷體" pitchFamily="65" charset="-120"/>
              </a:rPr>
              <a:t>短期資產</a:t>
            </a:r>
            <a:r>
              <a:rPr lang="en-US"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短期負債。</a:t>
            </a:r>
            <a:endParaRPr lang="zh-TW" altLang="en-US" sz="2400" dirty="0">
              <a:latin typeface="標楷體" pitchFamily="65" charset="-120"/>
              <a:ea typeface="標楷體" pitchFamily="65" charset="-12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2</a:t>
            </a:r>
            <a:endParaRPr lang="zh-TW" altLang="en-US" sz="3600" dirty="0"/>
          </a:p>
        </p:txBody>
      </p:sp>
      <p:sp>
        <p:nvSpPr>
          <p:cNvPr id="3" name="內容版面配置區 2"/>
          <p:cNvSpPr>
            <a:spLocks noGrp="1"/>
          </p:cNvSpPr>
          <p:nvPr>
            <p:ph idx="1"/>
          </p:nvPr>
        </p:nvSpPr>
        <p:spPr/>
        <p:txBody>
          <a:bodyPr/>
          <a:lstStyle/>
          <a:p>
            <a:pPr lvl="0">
              <a:buFont typeface="Wingdings" pitchFamily="2" charset="2"/>
              <a:buChar char="Ø"/>
            </a:pPr>
            <a:r>
              <a:rPr lang="zh-TW" altLang="en-US" sz="2800" dirty="0" smtClean="0">
                <a:solidFill>
                  <a:srgbClr val="FFFF00"/>
                </a:solidFill>
                <a:latin typeface="標楷體" pitchFamily="65" charset="-120"/>
                <a:ea typeface="標楷體" pitchFamily="65" charset="-120"/>
              </a:rPr>
              <a:t>一日現金</a:t>
            </a:r>
            <a:r>
              <a:rPr lang="en-US" sz="2800" dirty="0" smtClean="0">
                <a:solidFill>
                  <a:srgbClr val="FFFF00"/>
                </a:solidFill>
                <a:latin typeface="標楷體" pitchFamily="65" charset="-120"/>
                <a:ea typeface="標楷體" pitchFamily="65" charset="-120"/>
              </a:rPr>
              <a:t> (Day’s Cash)</a:t>
            </a:r>
            <a:r>
              <a:rPr lang="zh-TW" altLang="en-US" sz="2800" dirty="0" smtClean="0">
                <a:solidFill>
                  <a:srgbClr val="FFFF00"/>
                </a:solidFill>
                <a:latin typeface="標楷體" pitchFamily="65" charset="-120"/>
                <a:ea typeface="標楷體" pitchFamily="65" charset="-120"/>
              </a:rPr>
              <a:t>：現金及銀行存款</a:t>
            </a:r>
            <a:r>
              <a:rPr lang="en-US" sz="2800" dirty="0" smtClean="0">
                <a:solidFill>
                  <a:srgbClr val="FFFF00"/>
                </a:solidFill>
                <a:latin typeface="標楷體" pitchFamily="65" charset="-120"/>
                <a:ea typeface="標楷體" pitchFamily="65" charset="-120"/>
              </a:rPr>
              <a:t>*365/</a:t>
            </a:r>
            <a:r>
              <a:rPr lang="zh-TW" altLang="en-US" sz="2800" dirty="0" smtClean="0">
                <a:solidFill>
                  <a:srgbClr val="FFFF00"/>
                </a:solidFill>
                <a:latin typeface="標楷體" pitchFamily="65" charset="-120"/>
                <a:ea typeface="標楷體" pitchFamily="65" charset="-120"/>
              </a:rPr>
              <a:t>支出</a:t>
            </a:r>
            <a:r>
              <a:rPr lang="en-US"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折舊</a:t>
            </a:r>
          </a:p>
          <a:p>
            <a:pPr lvl="1"/>
            <a:r>
              <a:rPr lang="zh-TW" altLang="en-US" sz="2400" dirty="0" smtClean="0">
                <a:latin typeface="標楷體" pitchFamily="65" charset="-120"/>
                <a:ea typeface="標楷體" pitchFamily="65" charset="-120"/>
              </a:rPr>
              <a:t>在沒有收入的情況下，每天需要支付的現金量。亦即也就是說一個組織在完全失去現金收入時，研判還可維持多久？</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如果某一組織每天需要花費</a:t>
            </a:r>
            <a:r>
              <a:rPr lang="en-US" sz="2400" dirty="0" smtClean="0">
                <a:latin typeface="標楷體" pitchFamily="65" charset="-120"/>
                <a:ea typeface="標楷體" pitchFamily="65" charset="-120"/>
              </a:rPr>
              <a:t>10,000</a:t>
            </a:r>
            <a:r>
              <a:rPr lang="zh-TW" altLang="en-US" sz="2400" dirty="0" smtClean="0">
                <a:latin typeface="標楷體" pitchFamily="65" charset="-120"/>
                <a:ea typeface="標楷體" pitchFamily="65" charset="-120"/>
              </a:rPr>
              <a:t>元，在有</a:t>
            </a:r>
            <a:r>
              <a:rPr lang="en-US" sz="2400" dirty="0" smtClean="0">
                <a:latin typeface="標楷體" pitchFamily="65" charset="-120"/>
                <a:ea typeface="標楷體" pitchFamily="65" charset="-120"/>
              </a:rPr>
              <a:t>200,000</a:t>
            </a:r>
            <a:r>
              <a:rPr lang="zh-TW" altLang="en-US" sz="2400" dirty="0" smtClean="0">
                <a:latin typeface="標楷體" pitchFamily="65" charset="-120"/>
                <a:ea typeface="標楷體" pitchFamily="65" charset="-120"/>
              </a:rPr>
              <a:t>元的一日現金量時，將可支撐</a:t>
            </a:r>
            <a:r>
              <a:rPr lang="en-US" sz="2400" dirty="0" smtClean="0">
                <a:latin typeface="標楷體" pitchFamily="65" charset="-120"/>
                <a:ea typeface="標楷體" pitchFamily="65" charset="-120"/>
              </a:rPr>
              <a:t>20</a:t>
            </a:r>
            <a:r>
              <a:rPr lang="zh-TW" altLang="en-US" sz="2400" dirty="0" smtClean="0">
                <a:latin typeface="標楷體" pitchFamily="65" charset="-120"/>
                <a:ea typeface="標楷體" pitchFamily="65" charset="-120"/>
              </a:rPr>
              <a:t>天。</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zh-TW" altLang="en-US" sz="4000" dirty="0" smtClean="0">
                <a:solidFill>
                  <a:srgbClr val="FFFF00"/>
                </a:solidFill>
                <a:latin typeface="標楷體" panose="03000509000000000000" pitchFamily="65" charset="-120"/>
                <a:ea typeface="標楷體" panose="03000509000000000000" pitchFamily="65" charset="-120"/>
              </a:rPr>
              <a:t>創業的起始</a:t>
            </a:r>
          </a:p>
        </p:txBody>
      </p:sp>
      <p:sp>
        <p:nvSpPr>
          <p:cNvPr id="7171" name="Rectangle 3"/>
          <p:cNvSpPr>
            <a:spLocks noGrp="1" noChangeArrowheads="1"/>
          </p:cNvSpPr>
          <p:nvPr>
            <p:ph idx="1"/>
          </p:nvPr>
        </p:nvSpPr>
        <p:spPr>
          <a:xfrm>
            <a:off x="457200" y="1600200"/>
            <a:ext cx="8229600" cy="4212000"/>
          </a:xfrm>
        </p:spPr>
        <p:txBody>
          <a:bodyPr/>
          <a:lstStyle/>
          <a:p>
            <a:pPr eaLnBrk="1" hangingPunct="1">
              <a:buFont typeface="Wingdings" pitchFamily="2" charset="2"/>
              <a:buChar char="Ø"/>
            </a:pPr>
            <a:r>
              <a:rPr lang="zh-TW" altLang="en-US" sz="2800" b="1" dirty="0" smtClean="0">
                <a:latin typeface="標楷體" pitchFamily="65" charset="-120"/>
                <a:ea typeface="標楷體" pitchFamily="65" charset="-120"/>
              </a:rPr>
              <a:t>創業要以</a:t>
            </a:r>
            <a:r>
              <a:rPr lang="zh-TW" altLang="en-US" sz="2800" b="1" dirty="0" smtClean="0">
                <a:solidFill>
                  <a:srgbClr val="FFC000"/>
                </a:solidFill>
                <a:latin typeface="標楷體" pitchFamily="65" charset="-120"/>
                <a:ea typeface="標楷體" pitchFamily="65" charset="-120"/>
              </a:rPr>
              <a:t>執行力、想像力、創造力</a:t>
            </a:r>
            <a:r>
              <a:rPr lang="zh-TW" altLang="en-US" sz="2800" b="1" dirty="0" smtClean="0">
                <a:latin typeface="標楷體" pitchFamily="65" charset="-120"/>
                <a:ea typeface="標楷體" pitchFamily="65" charset="-120"/>
              </a:rPr>
              <a:t>從無到有新設立開創屬於自己的事業。</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最好選擇自己內行的</a:t>
            </a:r>
            <a:r>
              <a:rPr lang="en-US" altLang="zh-TW" sz="2800" b="1" dirty="0" smtClean="0">
                <a:latin typeface="標楷體" pitchFamily="65" charset="-120"/>
                <a:ea typeface="標楷體" pitchFamily="65" charset="-120"/>
              </a:rPr>
              <a:t>)</a:t>
            </a:r>
          </a:p>
          <a:p>
            <a:pPr lvl="1"/>
            <a:r>
              <a:rPr lang="zh-TW" altLang="en-US" dirty="0" smtClean="0">
                <a:latin typeface="標楷體" pitchFamily="65" charset="-120"/>
                <a:ea typeface="標楷體" pitchFamily="65" charset="-120"/>
              </a:rPr>
              <a:t>我</a:t>
            </a:r>
            <a:r>
              <a:rPr lang="zh-TW" altLang="en-US" u="sng" dirty="0" smtClean="0">
                <a:latin typeface="標楷體" pitchFamily="65" charset="-120"/>
                <a:ea typeface="標楷體" pitchFamily="65" charset="-120"/>
              </a:rPr>
              <a:t>為何要創業</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我的</a:t>
            </a:r>
            <a:r>
              <a:rPr lang="zh-TW" altLang="en-US" u="sng" dirty="0" smtClean="0">
                <a:latin typeface="標楷體" pitchFamily="65" charset="-120"/>
                <a:ea typeface="標楷體" pitchFamily="65" charset="-120"/>
              </a:rPr>
              <a:t>創業目標</a:t>
            </a:r>
            <a:r>
              <a:rPr lang="zh-TW" altLang="en-US" dirty="0" smtClean="0">
                <a:latin typeface="標楷體" pitchFamily="65" charset="-120"/>
                <a:ea typeface="標楷體" pitchFamily="65" charset="-120"/>
              </a:rPr>
              <a:t>是什麼？ </a:t>
            </a:r>
          </a:p>
          <a:p>
            <a:pPr lvl="1"/>
            <a:r>
              <a:rPr lang="zh-TW" altLang="en-US" dirty="0" smtClean="0">
                <a:latin typeface="標楷體" pitchFamily="65" charset="-120"/>
                <a:ea typeface="標楷體" pitchFamily="65" charset="-120"/>
              </a:rPr>
              <a:t>我的</a:t>
            </a:r>
            <a:r>
              <a:rPr lang="zh-TW" altLang="en-US" u="sng" dirty="0" smtClean="0">
                <a:latin typeface="標楷體" pitchFamily="65" charset="-120"/>
                <a:ea typeface="標楷體" pitchFamily="65" charset="-120"/>
              </a:rPr>
              <a:t>創業策略</a:t>
            </a:r>
            <a:r>
              <a:rPr lang="zh-TW" altLang="en-US" dirty="0" smtClean="0">
                <a:latin typeface="標楷體" pitchFamily="65" charset="-120"/>
                <a:ea typeface="標楷體" pitchFamily="65" charset="-120"/>
              </a:rPr>
              <a:t>是什麼？以實現上述目標 </a:t>
            </a:r>
          </a:p>
          <a:p>
            <a:pPr lvl="1"/>
            <a:r>
              <a:rPr lang="zh-TW" altLang="en-US" dirty="0" smtClean="0">
                <a:latin typeface="標楷體" pitchFamily="65" charset="-120"/>
                <a:ea typeface="標楷體" pitchFamily="65" charset="-120"/>
              </a:rPr>
              <a:t>需要具備怎樣的</a:t>
            </a:r>
            <a:r>
              <a:rPr lang="zh-TW" altLang="en-US" u="sng" dirty="0" smtClean="0">
                <a:latin typeface="標楷體" pitchFamily="65" charset="-120"/>
                <a:ea typeface="標楷體" pitchFamily="65" charset="-120"/>
              </a:rPr>
              <a:t>資源</a:t>
            </a:r>
            <a:r>
              <a:rPr lang="zh-TW" altLang="en-US" dirty="0" smtClean="0">
                <a:latin typeface="標楷體" pitchFamily="65" charset="-120"/>
                <a:ea typeface="標楷體" pitchFamily="65" charset="-120"/>
              </a:rPr>
              <a:t>能力？要</a:t>
            </a:r>
            <a:r>
              <a:rPr lang="zh-TW" altLang="en-US" u="sng" dirty="0" smtClean="0">
                <a:latin typeface="標楷體" pitchFamily="65" charset="-120"/>
                <a:ea typeface="標楷體" pitchFamily="65" charset="-120"/>
              </a:rPr>
              <a:t>如何獲得</a:t>
            </a:r>
            <a:r>
              <a:rPr lang="zh-TW" altLang="en-US" dirty="0" smtClean="0">
                <a:latin typeface="標楷體" pitchFamily="65" charset="-120"/>
                <a:ea typeface="標楷體" pitchFamily="65" charset="-120"/>
              </a:rPr>
              <a:t>這些資源？</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資源具備</a:t>
            </a:r>
            <a:r>
              <a:rPr lang="zh-TW" altLang="en-US" dirty="0" smtClean="0">
                <a:solidFill>
                  <a:srgbClr val="FFC000"/>
                </a:solidFill>
                <a:latin typeface="標楷體" pitchFamily="65" charset="-120"/>
                <a:ea typeface="標楷體" pitchFamily="65" charset="-120"/>
              </a:rPr>
              <a:t>單一性、獨特性、不可替代性、難模仿性</a:t>
            </a:r>
            <a:r>
              <a:rPr lang="zh-TW" altLang="en-US" dirty="0" smtClean="0">
                <a:latin typeface="標楷體" pitchFamily="65" charset="-120"/>
                <a:ea typeface="標楷體" pitchFamily="65" charset="-120"/>
              </a:rPr>
              <a:t>，有助於獲得持續競爭優勢</a:t>
            </a:r>
            <a:r>
              <a:rPr lang="en-US" altLang="zh-TW" dirty="0" smtClean="0">
                <a:latin typeface="標楷體" pitchFamily="65" charset="-120"/>
                <a:ea typeface="標楷體" pitchFamily="65" charset="-120"/>
              </a:rPr>
              <a:t>)</a:t>
            </a:r>
          </a:p>
          <a:p>
            <a:pPr lvl="1"/>
            <a:endParaRPr lang="zh-TW" altLang="en-US" dirty="0" smtClean="0"/>
          </a:p>
          <a:p>
            <a:pPr lvl="1" eaLnBrk="1" hangingPunct="1">
              <a:buFont typeface="Arial" pitchFamily="34" charset="0"/>
              <a:buChar char="•"/>
            </a:pPr>
            <a:endParaRPr lang="zh-TW" altLang="en-US" sz="2400" b="1" dirty="0" smtClean="0">
              <a:latin typeface="標楷體" pitchFamily="65" charset="-120"/>
              <a:ea typeface="標楷體" pitchFamily="65" charset="-120"/>
            </a:endParaRPr>
          </a:p>
          <a:p>
            <a:pPr eaLnBrk="1" hangingPunct="1">
              <a:buFont typeface="Wingdings" pitchFamily="2" charset="2"/>
              <a:buChar char="Ø"/>
            </a:pPr>
            <a:endParaRPr lang="en-US" altLang="zh-TW" sz="2800" b="1" dirty="0" smtClean="0">
              <a:latin typeface="標楷體" pitchFamily="65" charset="-120"/>
              <a:ea typeface="標楷體" pitchFamily="65" charset="-120"/>
            </a:endParaRPr>
          </a:p>
          <a:p>
            <a:pPr eaLnBrk="1" hangingPunct="1">
              <a:buFont typeface="Wingdings" pitchFamily="2" charset="2"/>
              <a:buChar char="Ø"/>
            </a:pPr>
            <a:endParaRPr lang="zh-TW" altLang="en-US" sz="2800" b="1" dirty="0" smtClean="0">
              <a:latin typeface="標楷體" pitchFamily="65" charset="-120"/>
              <a:ea typeface="標楷體" pitchFamily="65" charset="-120"/>
            </a:endParaRPr>
          </a:p>
          <a:p>
            <a:pPr eaLnBrk="1" hangingPunct="1">
              <a:buFont typeface="Wingdings" pitchFamily="2" charset="2"/>
              <a:buChar char="Ø"/>
            </a:pPr>
            <a:endParaRPr lang="zh-TW" altLang="en-US" sz="2800" b="1" u="sng" dirty="0" smtClean="0">
              <a:solidFill>
                <a:srgbClr val="7030A0"/>
              </a:solidFill>
              <a:latin typeface="標楷體" pitchFamily="65" charset="-120"/>
              <a:ea typeface="標楷體" pitchFamily="65" charset="-120"/>
            </a:endParaRPr>
          </a:p>
          <a:p>
            <a:pPr eaLnBrk="1" hangingPunct="1">
              <a:buFontTx/>
              <a:buNone/>
            </a:pPr>
            <a:endParaRPr lang="en-US" altLang="zh-TW"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3</a:t>
            </a:r>
            <a:endParaRPr lang="zh-TW" altLang="en-US" sz="3600" dirty="0"/>
          </a:p>
        </p:txBody>
      </p:sp>
      <p:sp>
        <p:nvSpPr>
          <p:cNvPr id="3" name="內容版面配置區 2"/>
          <p:cNvSpPr>
            <a:spLocks noGrp="1"/>
          </p:cNvSpPr>
          <p:nvPr>
            <p:ph idx="1"/>
          </p:nvPr>
        </p:nvSpPr>
        <p:spPr/>
        <p:txBody>
          <a:bodyPr/>
          <a:lstStyle/>
          <a:p>
            <a:r>
              <a:rPr lang="zh-TW" altLang="en-US" sz="2800" dirty="0" smtClean="0">
                <a:solidFill>
                  <a:srgbClr val="FFFF00"/>
                </a:solidFill>
                <a:latin typeface="標楷體" pitchFamily="65" charset="-120"/>
                <a:ea typeface="標楷體" pitchFamily="65" charset="-120"/>
              </a:rPr>
              <a:t>一日應收帳款</a:t>
            </a:r>
            <a:r>
              <a:rPr lang="en-US" sz="2800" dirty="0" smtClean="0">
                <a:solidFill>
                  <a:srgbClr val="FFFF00"/>
                </a:solidFill>
                <a:latin typeface="標楷體" pitchFamily="65" charset="-120"/>
                <a:ea typeface="標楷體" pitchFamily="65" charset="-120"/>
              </a:rPr>
              <a:t> (Day’s receivables)</a:t>
            </a:r>
            <a:r>
              <a:rPr lang="en-US" altLang="zh-TW"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應收帳款</a:t>
            </a:r>
            <a:r>
              <a:rPr lang="en-US" sz="2800" dirty="0" smtClean="0">
                <a:solidFill>
                  <a:srgbClr val="FFFF00"/>
                </a:solidFill>
                <a:latin typeface="標楷體" pitchFamily="65" charset="-120"/>
                <a:ea typeface="標楷體" pitchFamily="65" charset="-120"/>
              </a:rPr>
              <a:t>*365/</a:t>
            </a:r>
            <a:r>
              <a:rPr lang="zh-TW" altLang="en-US" sz="2800" dirty="0" smtClean="0">
                <a:solidFill>
                  <a:srgbClr val="FFFF00"/>
                </a:solidFill>
                <a:latin typeface="標楷體" pitchFamily="65" charset="-120"/>
                <a:ea typeface="標楷體" pitchFamily="65" charset="-120"/>
              </a:rPr>
              <a:t>營運的收入</a:t>
            </a:r>
            <a:endParaRPr lang="en-US" altLang="zh-TW" sz="2800" dirty="0" smtClean="0">
              <a:solidFill>
                <a:srgbClr val="FFFF00"/>
              </a:solidFill>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一日應收帳款的數字越低越好，時間就是金錢，在越短的時間內所收取到的票據收取成為更多的現金在手上。 也表示可將現金轉移到其他資產狀態，如投資。</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高額的數字，顯示出票據系統的不足，意涵著員工或管理者的準備措施不足、管理系統老舊、員工的管理怠慢， 或電腦技術能力不足等。</a:t>
            </a:r>
            <a:endParaRPr lang="zh-TW" altLang="en-US" sz="2400" dirty="0">
              <a:latin typeface="標楷體" pitchFamily="65" charset="-120"/>
              <a:ea typeface="標楷體" pitchFamily="65" charset="-12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4</a:t>
            </a:r>
            <a:endParaRPr lang="zh-TW" altLang="en-US" sz="3600"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rPr>
              <a:t>現金流動與總負債比率</a:t>
            </a:r>
            <a:r>
              <a:rPr lang="en-US" sz="2800" dirty="0" smtClean="0">
                <a:solidFill>
                  <a:srgbClr val="FFFF00"/>
                </a:solidFill>
                <a:latin typeface="標楷體" pitchFamily="65" charset="-120"/>
                <a:ea typeface="標楷體" pitchFamily="65" charset="-120"/>
              </a:rPr>
              <a:t>(Cash Flow to Total Debt) </a:t>
            </a:r>
            <a:r>
              <a:rPr lang="en-US" altLang="zh-TW"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淨收益</a:t>
            </a:r>
            <a:r>
              <a:rPr lang="en-US"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折舊</a:t>
            </a:r>
            <a:r>
              <a:rPr lang="en-US"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總負債</a:t>
            </a:r>
            <a:endParaRPr lang="en-US" sz="2800" dirty="0" smtClean="0">
              <a:solidFill>
                <a:srgbClr val="FFFF00"/>
              </a:solidFill>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利用獲利與折舊作為現金與總負債的供應來源，可知道一年當中有多少現金可自由運用，以支付帳目上的負債。</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折舊並不算是以現金來支付的開銷，因此折舊也可使現金繼續留在組織中。</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數字越高越好。</a:t>
            </a:r>
            <a:endParaRPr lang="zh-TW" altLang="en-US" sz="2400" dirty="0">
              <a:latin typeface="標楷體" pitchFamily="65" charset="-120"/>
              <a:ea typeface="標楷體" pitchFamily="65"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5</a:t>
            </a:r>
            <a:endParaRPr lang="zh-TW" altLang="en-US" sz="3600"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rPr>
              <a:t>負債與淨資產比率 </a:t>
            </a:r>
            <a:r>
              <a:rPr lang="en-US" sz="2800" dirty="0" smtClean="0">
                <a:solidFill>
                  <a:srgbClr val="FFFF00"/>
                </a:solidFill>
                <a:latin typeface="標楷體" pitchFamily="65" charset="-120"/>
                <a:ea typeface="標楷體" pitchFamily="65" charset="-120"/>
              </a:rPr>
              <a:t>(Debt to Net Assets)</a:t>
            </a:r>
            <a:r>
              <a:rPr lang="en-US" altLang="zh-TW"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長期負債</a:t>
            </a:r>
            <a:r>
              <a:rPr lang="en-US"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淨資產</a:t>
            </a:r>
            <a:endParaRPr lang="en-US" altLang="zh-TW" sz="2800" dirty="0" smtClean="0">
              <a:solidFill>
                <a:srgbClr val="FFFF00"/>
              </a:solidFill>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對於採取高</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財務</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槓桿運作的組織來說，可能會採取借用長期</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一年以上</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的資金，來擴張或維持營運，而負擔了長期債務。</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比值要小於</a:t>
            </a:r>
            <a:r>
              <a:rPr lang="en-US"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，且數字越低越好。數值越高，背負的財務壓力就越大。</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將上下數值顛倒，可用來驗證這個組織的長期償債能力。</a:t>
            </a:r>
            <a:endParaRPr lang="zh-TW" altLang="en-US" sz="2400" dirty="0">
              <a:latin typeface="標楷體" pitchFamily="65" charset="-120"/>
              <a:ea typeface="標楷體" pitchFamily="65" charset="-12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6</a:t>
            </a:r>
            <a:endParaRPr lang="zh-TW" altLang="en-US" sz="3600" dirty="0"/>
          </a:p>
        </p:txBody>
      </p:sp>
      <p:sp>
        <p:nvSpPr>
          <p:cNvPr id="3" name="內容版面配置區 2"/>
          <p:cNvSpPr>
            <a:spLocks noGrp="1"/>
          </p:cNvSpPr>
          <p:nvPr>
            <p:ph idx="1"/>
          </p:nvPr>
        </p:nvSpPr>
        <p:spPr>
          <a:xfrm>
            <a:off x="457200" y="1857364"/>
            <a:ext cx="8229600" cy="4238636"/>
          </a:xfrm>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rPr>
              <a:t>營運的邊際利潤</a:t>
            </a:r>
            <a:r>
              <a:rPr lang="en-US" sz="2800" dirty="0" smtClean="0">
                <a:solidFill>
                  <a:srgbClr val="FFFF00"/>
                </a:solidFill>
                <a:latin typeface="標楷體" pitchFamily="65" charset="-120"/>
                <a:ea typeface="標楷體" pitchFamily="65" charset="-120"/>
              </a:rPr>
              <a:t> (Operating Margin)</a:t>
            </a:r>
            <a:r>
              <a:rPr lang="en-US" altLang="zh-TW"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營運的收益</a:t>
            </a:r>
            <a:r>
              <a:rPr lang="en-US"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營運的支出</a:t>
            </a:r>
            <a:r>
              <a:rPr lang="en-US" sz="2800" dirty="0" smtClean="0">
                <a:solidFill>
                  <a:srgbClr val="FFFF00"/>
                </a:solidFill>
                <a:latin typeface="標楷體" pitchFamily="65" charset="-120"/>
                <a:ea typeface="標楷體" pitchFamily="65" charset="-120"/>
              </a:rPr>
              <a:t>/ </a:t>
            </a:r>
            <a:r>
              <a:rPr lang="zh-TW" altLang="en-US" sz="2800" dirty="0" smtClean="0">
                <a:solidFill>
                  <a:srgbClr val="FFFF00"/>
                </a:solidFill>
                <a:latin typeface="標楷體" pitchFamily="65" charset="-120"/>
                <a:ea typeface="標楷體" pitchFamily="65" charset="-120"/>
              </a:rPr>
              <a:t>營運的收益</a:t>
            </a:r>
            <a:endParaRPr lang="en-US" altLang="zh-TW" sz="2800" dirty="0" smtClean="0">
              <a:solidFill>
                <a:srgbClr val="FFFF00"/>
              </a:solidFill>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扣除營業外的收入</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如利息</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，以及營業外的支出</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如會務發展支出</a:t>
            </a:r>
            <a:r>
              <a:rPr 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，更能真實地顯現出獲利能力。</a:t>
            </a:r>
            <a:r>
              <a:rPr lang="en-US"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數值越高越好。</a:t>
            </a:r>
            <a:endParaRPr lang="zh-TW" altLang="en-US" sz="2400" dirty="0">
              <a:latin typeface="標楷體" pitchFamily="65" charset="-120"/>
              <a:ea typeface="標楷體" pitchFamily="65" charset="-12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重要的財務訊息</a:t>
            </a:r>
            <a:r>
              <a:rPr lang="en-US" altLang="zh-TW" sz="3600" dirty="0" smtClean="0">
                <a:solidFill>
                  <a:srgbClr val="FFC000"/>
                </a:solidFill>
                <a:latin typeface="標楷體" pitchFamily="65" charset="-120"/>
                <a:ea typeface="標楷體" pitchFamily="65" charset="-120"/>
              </a:rPr>
              <a:t>7</a:t>
            </a:r>
            <a:endParaRPr lang="zh-TW" altLang="en-US" sz="3600"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rPr>
              <a:t>淨資產的報酬率</a:t>
            </a:r>
            <a:r>
              <a:rPr lang="en-US" sz="2800" dirty="0" smtClean="0">
                <a:solidFill>
                  <a:srgbClr val="FFFF00"/>
                </a:solidFill>
                <a:latin typeface="標楷體" pitchFamily="65" charset="-120"/>
                <a:ea typeface="標楷體" pitchFamily="65" charset="-120"/>
              </a:rPr>
              <a:t> (Return on Net Assets)</a:t>
            </a:r>
            <a:r>
              <a:rPr lang="en-US" altLang="zh-TW"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總收入</a:t>
            </a:r>
            <a:r>
              <a:rPr lang="en-US" sz="2800" dirty="0" smtClean="0">
                <a:solidFill>
                  <a:srgbClr val="FFFF00"/>
                </a:solidFill>
                <a:latin typeface="標楷體" pitchFamily="65" charset="-120"/>
                <a:ea typeface="標楷體" pitchFamily="65" charset="-120"/>
              </a:rPr>
              <a:t>-</a:t>
            </a:r>
            <a:r>
              <a:rPr lang="zh-TW" altLang="en-US" sz="2800" dirty="0" smtClean="0">
                <a:solidFill>
                  <a:srgbClr val="FFFF00"/>
                </a:solidFill>
                <a:latin typeface="標楷體" pitchFamily="65" charset="-120"/>
                <a:ea typeface="標楷體" pitchFamily="65" charset="-120"/>
              </a:rPr>
              <a:t>總支出</a:t>
            </a:r>
            <a:r>
              <a:rPr lang="en-US" sz="2800" dirty="0" smtClean="0">
                <a:solidFill>
                  <a:srgbClr val="FFFF00"/>
                </a:solidFill>
                <a:latin typeface="標楷體" pitchFamily="65" charset="-120"/>
                <a:ea typeface="標楷體" pitchFamily="65" charset="-120"/>
              </a:rPr>
              <a:t>/ </a:t>
            </a:r>
            <a:r>
              <a:rPr lang="zh-TW" altLang="en-US" sz="2800" dirty="0" smtClean="0">
                <a:solidFill>
                  <a:srgbClr val="FFFF00"/>
                </a:solidFill>
                <a:latin typeface="標楷體" pitchFamily="65" charset="-120"/>
                <a:ea typeface="標楷體" pitchFamily="65" charset="-120"/>
              </a:rPr>
              <a:t>平均淨資產</a:t>
            </a:r>
            <a:endParaRPr lang="en-US" altLang="zh-TW" sz="2800" dirty="0" smtClean="0">
              <a:solidFill>
                <a:srgbClr val="FFFF00"/>
              </a:solidFill>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平均淨資產是以前後兩個年度的數字相加，再除以</a:t>
            </a:r>
            <a:r>
              <a:rPr lang="en-US" sz="2400" dirty="0" smtClean="0">
                <a:latin typeface="標楷體" pitchFamily="65" charset="-120"/>
                <a:ea typeface="標楷體" pitchFamily="65" charset="-120"/>
              </a:rPr>
              <a:t> 2</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檢視淨資產對於年度獲利的效率。</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數值越高越好。</a:t>
            </a:r>
            <a:endParaRPr lang="zh-TW" altLang="en-US" sz="2400" dirty="0">
              <a:latin typeface="標楷體" pitchFamily="65" charset="-120"/>
              <a:ea typeface="標楷體" pitchFamily="65" charset="-12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85822"/>
          </a:xfrm>
        </p:spPr>
        <p:txBody>
          <a:bodyPr/>
          <a:lstStyle/>
          <a:p>
            <a:r>
              <a:rPr lang="zh-TW" altLang="en-US" sz="3600" dirty="0" smtClean="0">
                <a:solidFill>
                  <a:srgbClr val="FFC000"/>
                </a:solidFill>
                <a:latin typeface="標楷體" pitchFamily="65" charset="-120"/>
                <a:ea typeface="標楷體" pitchFamily="65" charset="-120"/>
              </a:rPr>
              <a:t>經營管理</a:t>
            </a:r>
            <a:r>
              <a:rPr lang="en-US" altLang="zh-TW" sz="3600" dirty="0" smtClean="0">
                <a:solidFill>
                  <a:srgbClr val="FFC000"/>
                </a:solidFill>
                <a:latin typeface="標楷體" pitchFamily="65" charset="-120"/>
                <a:ea typeface="標楷體" pitchFamily="65" charset="-120"/>
              </a:rPr>
              <a:t>—</a:t>
            </a:r>
            <a:r>
              <a:rPr lang="zh-TW" altLang="en-US" sz="3600" dirty="0" smtClean="0">
                <a:solidFill>
                  <a:srgbClr val="FFC000"/>
                </a:solidFill>
                <a:latin typeface="標楷體" pitchFamily="65" charset="-120"/>
                <a:ea typeface="標楷體" pitchFamily="65" charset="-120"/>
              </a:rPr>
              <a:t>行銷</a:t>
            </a:r>
            <a:endParaRPr lang="zh-TW" altLang="en-US" sz="3600" dirty="0">
              <a:solidFill>
                <a:srgbClr val="FFC000"/>
              </a:solidFill>
              <a:latin typeface="標楷體" pitchFamily="65" charset="-120"/>
              <a:ea typeface="標楷體" pitchFamily="65" charset="-120"/>
            </a:endParaRPr>
          </a:p>
        </p:txBody>
      </p:sp>
      <p:sp>
        <p:nvSpPr>
          <p:cNvPr id="3" name="內容版面配置區 2"/>
          <p:cNvSpPr>
            <a:spLocks noGrp="1"/>
          </p:cNvSpPr>
          <p:nvPr>
            <p:ph idx="1"/>
          </p:nvPr>
        </p:nvSpPr>
        <p:spPr>
          <a:xfrm>
            <a:off x="500034" y="1214422"/>
            <a:ext cx="8229600" cy="4495800"/>
          </a:xfrm>
        </p:spPr>
        <p:txBody>
          <a:bodyPr/>
          <a:lstStyle/>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行銷管理是一種分析、規劃、執行及控制的一連串過程，藉此程序以制訂創意、產品或服務的觀念化、訂價、促銷與配銷等決策，進而創造能滿足個人和組織目標的交換活動。</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從行銷</a:t>
            </a:r>
            <a:r>
              <a:rPr lang="en-US" altLang="zh-TW" sz="2800" dirty="0" smtClean="0">
                <a:latin typeface="標楷體" pitchFamily="65" charset="-120"/>
                <a:ea typeface="標楷體" pitchFamily="65" charset="-120"/>
                <a:cs typeface="Arial Unicode MS" pitchFamily="34" charset="-120"/>
              </a:rPr>
              <a:t>4P(</a:t>
            </a:r>
            <a:r>
              <a:rPr lang="zh-TW" altLang="en-US" sz="2800" dirty="0" smtClean="0">
                <a:latin typeface="標楷體" pitchFamily="65" charset="-120"/>
                <a:ea typeface="標楷體" pitchFamily="65" charset="-120"/>
                <a:cs typeface="Arial Unicode MS" pitchFamily="34" charset="-120"/>
              </a:rPr>
              <a:t>產品、價格、地點、推廣</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到行銷</a:t>
            </a:r>
            <a:r>
              <a:rPr lang="en-US" altLang="zh-TW" sz="2800" dirty="0" smtClean="0">
                <a:latin typeface="標楷體" pitchFamily="65" charset="-120"/>
                <a:ea typeface="標楷體" pitchFamily="65" charset="-120"/>
                <a:cs typeface="Arial Unicode MS" pitchFamily="34" charset="-120"/>
              </a:rPr>
              <a:t>4C(</a:t>
            </a:r>
            <a:r>
              <a:rPr lang="zh-TW" altLang="en-US" sz="2800" dirty="0" smtClean="0">
                <a:latin typeface="標楷體" pitchFamily="65" charset="-120"/>
                <a:ea typeface="標楷體" pitchFamily="65" charset="-120"/>
                <a:cs typeface="Arial Unicode MS" pitchFamily="34" charset="-120"/>
              </a:rPr>
              <a:t>顧客需要、方便、顧客成本、雙向溝通</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a:t>
            </a:r>
            <a:endParaRPr lang="en-US" altLang="zh-TW" sz="2800" dirty="0" smtClean="0">
              <a:latin typeface="標楷體" pitchFamily="65" charset="-120"/>
              <a:ea typeface="標楷體" pitchFamily="65" charset="-120"/>
              <a:cs typeface="Arial Unicode MS" pitchFamily="34" charset="-120"/>
            </a:endParaRPr>
          </a:p>
          <a:p>
            <a:pPr>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小眾，其實不小，設法找出自己所擅長的利基，將為你帶來甜美的果實。</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詹姆斯</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哈金</a:t>
            </a:r>
            <a:endParaRPr lang="en-US" altLang="zh-TW" sz="2800" dirty="0" smtClean="0">
              <a:latin typeface="標楷體" pitchFamily="65" charset="-120"/>
              <a:ea typeface="標楷體" pitchFamily="65" charset="-120"/>
              <a:cs typeface="Arial Unicode MS" pitchFamily="34" charset="-120"/>
            </a:endParaRPr>
          </a:p>
          <a:p>
            <a:pPr>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直效行銷、關係行銷、口碑行銷或許能在微經濟中找到發展之道。</a:t>
            </a:r>
            <a:endParaRPr lang="en-US" altLang="zh-TW" sz="2800" dirty="0" smtClean="0">
              <a:latin typeface="標楷體" pitchFamily="65" charset="-120"/>
              <a:ea typeface="標楷體" pitchFamily="65" charset="-120"/>
              <a:cs typeface="Arial Unicode MS" pitchFamily="34" charset="-120"/>
            </a:endParaRPr>
          </a:p>
          <a:p>
            <a:pPr algn="ctr">
              <a:buNone/>
            </a:pPr>
            <a:r>
              <a:rPr lang="zh-TW" altLang="en-US" sz="2800" dirty="0" smtClean="0">
                <a:solidFill>
                  <a:srgbClr val="FF0000"/>
                </a:solidFill>
                <a:latin typeface="標楷體" pitchFamily="65" charset="-120"/>
                <a:ea typeface="標楷體" pitchFamily="65" charset="-120"/>
                <a:cs typeface="Arial Unicode MS" pitchFamily="34" charset="-120"/>
              </a:rPr>
              <a:t>行銷總體環境與個體環境</a:t>
            </a:r>
          </a:p>
          <a:p>
            <a:endParaRPr lang="zh-TW"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經營管理</a:t>
            </a:r>
            <a:r>
              <a:rPr lang="en-US" altLang="zh-TW" sz="3600" dirty="0" smtClean="0">
                <a:solidFill>
                  <a:srgbClr val="FFC000"/>
                </a:solidFill>
                <a:latin typeface="標楷體" pitchFamily="65" charset="-120"/>
                <a:ea typeface="標楷體" pitchFamily="65" charset="-120"/>
              </a:rPr>
              <a:t>—</a:t>
            </a:r>
            <a:r>
              <a:rPr lang="zh-TW" altLang="en-US" sz="3600" dirty="0" smtClean="0">
                <a:solidFill>
                  <a:srgbClr val="FFC000"/>
                </a:solidFill>
                <a:latin typeface="標楷體" pitchFamily="65" charset="-120"/>
                <a:ea typeface="標楷體" pitchFamily="65" charset="-120"/>
              </a:rPr>
              <a:t>生產</a:t>
            </a:r>
            <a:endParaRPr lang="zh-TW" altLang="en-US" sz="3600" dirty="0"/>
          </a:p>
        </p:txBody>
      </p:sp>
      <p:sp>
        <p:nvSpPr>
          <p:cNvPr id="3" name="內容版面配置區 2"/>
          <p:cNvSpPr>
            <a:spLocks noGrp="1"/>
          </p:cNvSpPr>
          <p:nvPr>
            <p:ph idx="1"/>
          </p:nvPr>
        </p:nvSpPr>
        <p:spPr>
          <a:xfrm>
            <a:off x="642910" y="1214422"/>
            <a:ext cx="8229600" cy="4495800"/>
          </a:xfrm>
        </p:spPr>
        <p:txBody>
          <a:bodyPr/>
          <a:lstStyle/>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生產管理是有計劃、組織、指揮、監督調節的生產活動。以最少的資源損耗，獲得最大的成果。</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制定標準並依標準付諸行動。</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產品製作過程中持續在花錢，原物料的來源與使用、廢料的處理、存貨的現況都要掌握。</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如期如質才是致勝之道。</a:t>
            </a:r>
            <a:endParaRPr lang="en-US" altLang="zh-TW" sz="2800" dirty="0" smtClean="0">
              <a:latin typeface="標楷體" pitchFamily="65" charset="-120"/>
              <a:ea typeface="標楷體" pitchFamily="65" charset="-120"/>
              <a:cs typeface="Arial Unicode MS" pitchFamily="34" charset="-120"/>
            </a:endParaRPr>
          </a:p>
          <a:p>
            <a:pPr>
              <a:buNone/>
            </a:pPr>
            <a:r>
              <a:rPr lang="zh-TW" altLang="en-US" sz="2800" dirty="0" smtClean="0">
                <a:latin typeface="標楷體" pitchFamily="65" charset="-120"/>
                <a:ea typeface="標楷體" pitchFamily="65" charset="-120"/>
                <a:cs typeface="Arial Unicode MS" pitchFamily="34" charset="-120"/>
              </a:rPr>
              <a:t>  </a:t>
            </a:r>
            <a:r>
              <a:rPr lang="en-US" altLang="zh-TW" sz="2800" dirty="0" smtClean="0">
                <a:solidFill>
                  <a:srgbClr val="FF0000"/>
                </a:solidFill>
                <a:latin typeface="標楷體" pitchFamily="65" charset="-120"/>
                <a:ea typeface="標楷體" pitchFamily="65" charset="-120"/>
                <a:cs typeface="Arial Unicode MS" pitchFamily="34" charset="-120"/>
              </a:rPr>
              <a:t>BOM</a:t>
            </a:r>
            <a:r>
              <a:rPr lang="zh-TW" altLang="en-US" sz="2800" dirty="0" smtClean="0">
                <a:solidFill>
                  <a:srgbClr val="FF0000"/>
                </a:solidFill>
                <a:latin typeface="標楷體" pitchFamily="65" charset="-120"/>
                <a:ea typeface="標楷體" pitchFamily="65" charset="-120"/>
                <a:cs typeface="Arial Unicode MS" pitchFamily="34" charset="-120"/>
              </a:rPr>
              <a:t>表、關鍵零組見表、供應商合作機制、工時計算表、品質檢驗規範、料要編碼原則、成本及生產報表、料工費與</a:t>
            </a:r>
            <a:r>
              <a:rPr lang="en-US" altLang="zh-TW" sz="2800" dirty="0" smtClean="0">
                <a:solidFill>
                  <a:srgbClr val="FF0000"/>
                </a:solidFill>
                <a:latin typeface="標楷體" pitchFamily="65" charset="-120"/>
                <a:ea typeface="標楷體" pitchFamily="65" charset="-120"/>
                <a:cs typeface="Arial Unicode MS" pitchFamily="34" charset="-120"/>
              </a:rPr>
              <a:t>QCD(</a:t>
            </a:r>
            <a:r>
              <a:rPr lang="zh-TW" altLang="en-US" sz="2800" dirty="0" smtClean="0">
                <a:solidFill>
                  <a:srgbClr val="FF0000"/>
                </a:solidFill>
                <a:latin typeface="標楷體" pitchFamily="65" charset="-120"/>
                <a:ea typeface="標楷體" pitchFamily="65" charset="-120"/>
                <a:cs typeface="Arial Unicode MS" pitchFamily="34" charset="-120"/>
              </a:rPr>
              <a:t>品質成本交期</a:t>
            </a:r>
            <a:r>
              <a:rPr lang="en-US" altLang="zh-TW" sz="2800" dirty="0" smtClean="0">
                <a:solidFill>
                  <a:srgbClr val="FF0000"/>
                </a:solidFill>
                <a:latin typeface="標楷體" pitchFamily="65" charset="-120"/>
                <a:ea typeface="標楷體" pitchFamily="65" charset="-120"/>
                <a:cs typeface="Arial Unicode MS" pitchFamily="34" charset="-120"/>
              </a:rPr>
              <a:t>)</a:t>
            </a:r>
            <a:endParaRPr lang="zh-TW" altLang="en-US" sz="2800" dirty="0" smtClean="0">
              <a:solidFill>
                <a:srgbClr val="FF0000"/>
              </a:solidFill>
              <a:latin typeface="標楷體" pitchFamily="65" charset="-120"/>
              <a:ea typeface="標楷體" pitchFamily="65" charset="-120"/>
              <a:cs typeface="Arial Unicode MS" pitchFamily="34" charset="-120"/>
            </a:endParaRPr>
          </a:p>
          <a:p>
            <a:endParaRPr lang="zh-TW"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經營管理</a:t>
            </a:r>
            <a:r>
              <a:rPr lang="en-US" altLang="zh-TW" sz="3600" dirty="0" smtClean="0">
                <a:solidFill>
                  <a:srgbClr val="FFC000"/>
                </a:solidFill>
                <a:latin typeface="標楷體" pitchFamily="65" charset="-120"/>
                <a:ea typeface="標楷體" pitchFamily="65" charset="-120"/>
              </a:rPr>
              <a:t>—</a:t>
            </a:r>
            <a:r>
              <a:rPr lang="zh-TW" altLang="en-US" sz="3600" dirty="0" smtClean="0">
                <a:solidFill>
                  <a:srgbClr val="FFC000"/>
                </a:solidFill>
                <a:latin typeface="標楷體" pitchFamily="65" charset="-120"/>
                <a:ea typeface="標楷體" pitchFamily="65" charset="-120"/>
              </a:rPr>
              <a:t>財務</a:t>
            </a:r>
            <a:endParaRPr lang="zh-TW" altLang="en-US" sz="3600" dirty="0"/>
          </a:p>
        </p:txBody>
      </p:sp>
      <p:sp>
        <p:nvSpPr>
          <p:cNvPr id="3" name="內容版面配置區 2"/>
          <p:cNvSpPr>
            <a:spLocks noGrp="1"/>
          </p:cNvSpPr>
          <p:nvPr>
            <p:ph idx="1"/>
          </p:nvPr>
        </p:nvSpPr>
        <p:spPr>
          <a:xfrm>
            <a:off x="500034" y="1428736"/>
            <a:ext cx="8229600" cy="4495800"/>
          </a:xfrm>
        </p:spPr>
        <p:txBody>
          <a:bodyPr/>
          <a:lstStyle/>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編列預算</a:t>
            </a:r>
            <a:endParaRPr lang="en-US" altLang="zh-TW" sz="28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000" dirty="0" smtClean="0">
                <a:latin typeface="標楷體" pitchFamily="65" charset="-120"/>
                <a:ea typeface="標楷體" pitchFamily="65" charset="-120"/>
                <a:cs typeface="Arial Unicode MS" pitchFamily="34" charset="-120"/>
              </a:rPr>
              <a:t>利潤</a:t>
            </a:r>
            <a:r>
              <a:rPr lang="en-US" altLang="zh-TW" sz="2000" dirty="0" smtClean="0">
                <a:latin typeface="標楷體" pitchFamily="65" charset="-120"/>
                <a:ea typeface="標楷體" pitchFamily="65" charset="-120"/>
                <a:cs typeface="Arial Unicode MS" pitchFamily="34" charset="-120"/>
              </a:rPr>
              <a:t>vs.</a:t>
            </a:r>
            <a:r>
              <a:rPr lang="zh-TW" altLang="en-US" sz="2000" dirty="0" smtClean="0">
                <a:latin typeface="標楷體" pitchFamily="65" charset="-120"/>
                <a:ea typeface="標楷體" pitchFamily="65" charset="-120"/>
                <a:cs typeface="Arial Unicode MS" pitchFamily="34" charset="-120"/>
              </a:rPr>
              <a:t>預算</a:t>
            </a:r>
            <a:endParaRPr lang="en-US" altLang="zh-TW" sz="20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000" dirty="0" smtClean="0">
                <a:latin typeface="標楷體" pitchFamily="65" charset="-120"/>
                <a:ea typeface="標楷體" pitchFamily="65" charset="-120"/>
                <a:cs typeface="Arial Unicode MS" pitchFamily="34" charset="-120"/>
              </a:rPr>
              <a:t>規劃、溝通、協調、控制</a:t>
            </a:r>
            <a:endParaRPr lang="en-US" altLang="zh-TW" sz="20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000" dirty="0" smtClean="0">
                <a:latin typeface="標楷體" pitchFamily="65" charset="-120"/>
                <a:ea typeface="標楷體" pitchFamily="65" charset="-120"/>
                <a:cs typeface="Arial Unicode MS" pitchFamily="34" charset="-120"/>
              </a:rPr>
              <a:t>檢視資源、使命、策略與限制之遵行       </a:t>
            </a: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建立完善會計系統，提供攸關、可靠資訊，以幫助管理，及對外履行責任。</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建立內部控制與稽核系統，以提昇資產保管之安全、資源使用之效率、資訊之正確可靠</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資金之用途應與目的</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願景、策略</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配合，並要考慮後續支出的問題</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永續經營</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a:t>
            </a:r>
            <a:endParaRPr lang="en-US" altLang="zh-TW" sz="2800" dirty="0" smtClean="0">
              <a:latin typeface="標楷體" pitchFamily="65" charset="-120"/>
              <a:ea typeface="標楷體" pitchFamily="65" charset="-120"/>
              <a:cs typeface="Arial Unicode MS" pitchFamily="34" charset="-120"/>
            </a:endParaRPr>
          </a:p>
          <a:p>
            <a:pPr>
              <a:buNone/>
            </a:pPr>
            <a:r>
              <a:rPr lang="zh-TW" altLang="en-US" sz="2800" dirty="0" smtClean="0">
                <a:latin typeface="標楷體" pitchFamily="65" charset="-120"/>
                <a:ea typeface="標楷體" pitchFamily="65" charset="-120"/>
                <a:cs typeface="Arial Unicode MS" pitchFamily="34" charset="-120"/>
              </a:rPr>
              <a:t>               </a:t>
            </a:r>
            <a:r>
              <a:rPr lang="zh-TW" altLang="en-US" sz="2800" dirty="0" smtClean="0">
                <a:solidFill>
                  <a:srgbClr val="FF0000"/>
                </a:solidFill>
                <a:latin typeface="標楷體" pitchFamily="65" charset="-120"/>
                <a:ea typeface="標楷體" pitchFamily="65" charset="-120"/>
                <a:cs typeface="Arial Unicode MS" pitchFamily="34" charset="-120"/>
              </a:rPr>
              <a:t>資產</a:t>
            </a:r>
            <a:r>
              <a:rPr lang="en-US" altLang="zh-TW" sz="2800" dirty="0" smtClean="0">
                <a:solidFill>
                  <a:srgbClr val="FF0000"/>
                </a:solidFill>
                <a:latin typeface="標楷體" pitchFamily="65" charset="-120"/>
                <a:ea typeface="標楷體" pitchFamily="65" charset="-120"/>
                <a:cs typeface="Arial Unicode MS" pitchFamily="34" charset="-120"/>
              </a:rPr>
              <a:t>=</a:t>
            </a:r>
            <a:r>
              <a:rPr lang="zh-TW" altLang="en-US" sz="2800" dirty="0" smtClean="0">
                <a:solidFill>
                  <a:srgbClr val="FF0000"/>
                </a:solidFill>
                <a:latin typeface="標楷體" pitchFamily="65" charset="-120"/>
                <a:ea typeface="標楷體" pitchFamily="65" charset="-120"/>
                <a:cs typeface="Arial Unicode MS" pitchFamily="34" charset="-120"/>
              </a:rPr>
              <a:t>負債</a:t>
            </a:r>
            <a:r>
              <a:rPr lang="en-US" altLang="zh-TW" sz="2800" dirty="0" smtClean="0">
                <a:solidFill>
                  <a:srgbClr val="FF0000"/>
                </a:solidFill>
                <a:latin typeface="標楷體" pitchFamily="65" charset="-120"/>
                <a:ea typeface="標楷體" pitchFamily="65" charset="-120"/>
                <a:cs typeface="Arial Unicode MS" pitchFamily="34" charset="-120"/>
              </a:rPr>
              <a:t>+</a:t>
            </a:r>
            <a:r>
              <a:rPr lang="zh-TW" altLang="en-US" sz="2800" dirty="0" smtClean="0">
                <a:solidFill>
                  <a:srgbClr val="FF0000"/>
                </a:solidFill>
                <a:latin typeface="標楷體" pitchFamily="65" charset="-120"/>
                <a:ea typeface="標楷體" pitchFamily="65" charset="-120"/>
                <a:cs typeface="Arial Unicode MS" pitchFamily="34" charset="-120"/>
              </a:rPr>
              <a:t>淨值</a:t>
            </a:r>
          </a:p>
          <a:p>
            <a:endParaRPr lang="zh-TW"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經營管理</a:t>
            </a:r>
            <a:r>
              <a:rPr lang="en-US" altLang="zh-TW" sz="3600" dirty="0" smtClean="0">
                <a:solidFill>
                  <a:srgbClr val="FFC000"/>
                </a:solidFill>
                <a:latin typeface="標楷體" pitchFamily="65" charset="-120"/>
                <a:ea typeface="標楷體" pitchFamily="65" charset="-120"/>
              </a:rPr>
              <a:t>—</a:t>
            </a:r>
            <a:r>
              <a:rPr lang="zh-TW" altLang="en-US" sz="3600" dirty="0" smtClean="0">
                <a:solidFill>
                  <a:srgbClr val="FFC000"/>
                </a:solidFill>
                <a:latin typeface="標楷體" pitchFamily="65" charset="-120"/>
                <a:ea typeface="標楷體" pitchFamily="65" charset="-120"/>
              </a:rPr>
              <a:t>組織行為</a:t>
            </a:r>
            <a:endParaRPr lang="zh-TW" altLang="en-US" sz="3600" dirty="0"/>
          </a:p>
        </p:txBody>
      </p:sp>
      <p:sp>
        <p:nvSpPr>
          <p:cNvPr id="3" name="內容版面配置區 2"/>
          <p:cNvSpPr>
            <a:spLocks noGrp="1"/>
          </p:cNvSpPr>
          <p:nvPr>
            <p:ph idx="1"/>
          </p:nvPr>
        </p:nvSpPr>
        <p:spPr/>
        <p:txBody>
          <a:bodyPr/>
          <a:lstStyle/>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組織行為在探討人與工作、組織和環境的匹配問題。</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適當的專業分工與明確的指揮關係，會讓發展更順利。</a:t>
            </a:r>
            <a:endParaRPr lang="en-US" altLang="zh-TW" sz="2800" dirty="0" smtClean="0">
              <a:latin typeface="標楷體" pitchFamily="65" charset="-120"/>
              <a:ea typeface="標楷體" pitchFamily="65" charset="-120"/>
              <a:cs typeface="Arial Unicode MS" pitchFamily="34" charset="-120"/>
            </a:endParaRP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溝通才能齊心，協調才能齊力，激勵才有績效。</a:t>
            </a:r>
            <a:endParaRPr lang="en-US" altLang="zh-TW" sz="2800" dirty="0" smtClean="0">
              <a:latin typeface="標楷體" pitchFamily="65" charset="-120"/>
              <a:ea typeface="標楷體" pitchFamily="65" charset="-120"/>
              <a:cs typeface="Arial Unicode MS" pitchFamily="34" charset="-120"/>
            </a:endParaRPr>
          </a:p>
          <a:p>
            <a:pPr algn="ctr"/>
            <a:endParaRPr lang="en-US" altLang="zh-TW" sz="2800" dirty="0" smtClean="0">
              <a:solidFill>
                <a:srgbClr val="002060"/>
              </a:solidFill>
              <a:latin typeface="標楷體" pitchFamily="65" charset="-120"/>
              <a:ea typeface="標楷體" pitchFamily="65" charset="-120"/>
              <a:cs typeface="Arial Unicode MS" pitchFamily="34" charset="-120"/>
            </a:endParaRPr>
          </a:p>
          <a:p>
            <a:pPr algn="ctr">
              <a:buNone/>
            </a:pPr>
            <a:r>
              <a:rPr lang="zh-TW" altLang="en-US" sz="2800" dirty="0" smtClean="0">
                <a:solidFill>
                  <a:srgbClr val="FF0000"/>
                </a:solidFill>
                <a:latin typeface="標楷體" pitchFamily="65" charset="-120"/>
                <a:ea typeface="標楷體" pitchFamily="65" charset="-120"/>
                <a:cs typeface="Arial Unicode MS" pitchFamily="34" charset="-120"/>
              </a:rPr>
              <a:t>正確的人，在正確的時間，做正確的事</a:t>
            </a:r>
          </a:p>
          <a:p>
            <a:endParaRPr lang="zh-TW" altLang="en-US" sz="2800" dirty="0">
              <a:latin typeface="標楷體" pitchFamily="65" charset="-120"/>
              <a:ea typeface="標楷體" pitchFamily="65" charset="-12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管理工具</a:t>
            </a:r>
            <a:endParaRPr lang="zh-TW" altLang="en-US" sz="3600" dirty="0">
              <a:solidFill>
                <a:srgbClr val="FFC000"/>
              </a:solidFill>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策略性工具：</a:t>
            </a:r>
            <a:r>
              <a:rPr lang="en-US" altLang="zh-TW" sz="2800" dirty="0" smtClean="0">
                <a:latin typeface="標楷體" pitchFamily="65" charset="-120"/>
                <a:ea typeface="標楷體" pitchFamily="65" charset="-120"/>
                <a:cs typeface="Arial Unicode MS" pitchFamily="34" charset="-120"/>
              </a:rPr>
              <a:t>SWOT</a:t>
            </a:r>
            <a:r>
              <a:rPr lang="zh-TW" altLang="en-US" sz="2800" dirty="0" smtClean="0">
                <a:latin typeface="標楷體" pitchFamily="65" charset="-120"/>
                <a:ea typeface="標楷體" pitchFamily="65" charset="-120"/>
                <a:cs typeface="Arial Unicode MS" pitchFamily="34" charset="-120"/>
              </a:rPr>
              <a:t>、五力分析、平衡計分卡、策略地圖</a:t>
            </a:r>
            <a:r>
              <a:rPr lang="en-US" altLang="zh-TW" sz="2800" dirty="0" smtClean="0">
                <a:latin typeface="標楷體" pitchFamily="65" charset="-120"/>
                <a:ea typeface="標楷體" pitchFamily="65" charset="-120"/>
                <a:cs typeface="Arial Unicode MS" pitchFamily="34" charset="-120"/>
              </a:rPr>
              <a:t>…….</a:t>
            </a:r>
            <a:r>
              <a:rPr lang="zh-TW" altLang="en-US" sz="2800" dirty="0" smtClean="0">
                <a:latin typeface="標楷體" pitchFamily="65" charset="-120"/>
                <a:ea typeface="標楷體" pitchFamily="65" charset="-120"/>
                <a:cs typeface="Arial Unicode MS" pitchFamily="34" charset="-120"/>
              </a:rPr>
              <a:t>       </a:t>
            </a: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管理工具：甘特圖、魚骨圖、銷售報告表、財務報表、生產製造表、看板管理</a:t>
            </a:r>
            <a:r>
              <a:rPr lang="en-US" altLang="zh-TW" sz="2800" dirty="0" smtClean="0">
                <a:latin typeface="標楷體" pitchFamily="65" charset="-120"/>
                <a:ea typeface="標楷體" pitchFamily="65" charset="-120"/>
                <a:cs typeface="Arial Unicode MS" pitchFamily="34" charset="-120"/>
              </a:rPr>
              <a:t>.....</a:t>
            </a:r>
          </a:p>
          <a:p>
            <a:pPr marL="457200" indent="-457200">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善用管理工具能幫組織建立規範，提升效能與穩定發展。         </a:t>
            </a:r>
            <a:endParaRPr lang="en-US" altLang="zh-TW" sz="2800" dirty="0" smtClean="0">
              <a:latin typeface="標楷體" pitchFamily="65" charset="-120"/>
              <a:ea typeface="標楷體" pitchFamily="65" charset="-120"/>
              <a:cs typeface="Arial Unicode MS" pitchFamily="34" charset="-120"/>
            </a:endParaRPr>
          </a:p>
          <a:p>
            <a:pPr>
              <a:buNone/>
            </a:pPr>
            <a:r>
              <a:rPr lang="zh-TW" altLang="en-US" sz="2800" dirty="0" smtClean="0">
                <a:latin typeface="標楷體" pitchFamily="65" charset="-120"/>
                <a:ea typeface="標楷體" pitchFamily="65" charset="-120"/>
                <a:cs typeface="Arial Unicode MS" pitchFamily="34" charset="-120"/>
              </a:rPr>
              <a:t>           </a:t>
            </a:r>
            <a:r>
              <a:rPr lang="zh-TW" altLang="en-US" sz="2800" dirty="0" smtClean="0">
                <a:solidFill>
                  <a:srgbClr val="FF0000"/>
                </a:solidFill>
                <a:latin typeface="標楷體" pitchFamily="65" charset="-120"/>
                <a:ea typeface="標楷體" pitchFamily="65" charset="-120"/>
                <a:cs typeface="Arial Unicode MS" pitchFamily="34" charset="-120"/>
              </a:rPr>
              <a:t>工欲善其事，必先利其器</a:t>
            </a:r>
            <a:endParaRPr lang="zh-TW" altLang="en-US" sz="2800" dirty="0">
              <a:solidFill>
                <a:srgbClr val="FF0000"/>
              </a:solidFill>
              <a:latin typeface="標楷體" pitchFamily="65" charset="-120"/>
              <a:ea typeface="標楷體"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zh-TW" altLang="en-US" sz="4000" dirty="0" smtClean="0">
                <a:solidFill>
                  <a:srgbClr val="FFFF00"/>
                </a:solidFill>
                <a:latin typeface="標楷體" panose="03000509000000000000" pitchFamily="65" charset="-120"/>
                <a:ea typeface="標楷體" panose="03000509000000000000" pitchFamily="65" charset="-120"/>
              </a:rPr>
              <a:t>創業精神與創業者</a:t>
            </a:r>
            <a:endParaRPr lang="zh-TW" altLang="en-US" sz="4000" dirty="0" smtClean="0"/>
          </a:p>
        </p:txBody>
      </p:sp>
      <p:sp>
        <p:nvSpPr>
          <p:cNvPr id="8195" name="Rectangle 3"/>
          <p:cNvSpPr>
            <a:spLocks noGrp="1" noChangeArrowheads="1"/>
          </p:cNvSpPr>
          <p:nvPr>
            <p:ph idx="1"/>
          </p:nvPr>
        </p:nvSpPr>
        <p:spPr>
          <a:xfrm>
            <a:off x="428596" y="1557338"/>
            <a:ext cx="8072494" cy="4827587"/>
          </a:xfrm>
        </p:spPr>
        <p:txBody>
          <a:bodyPr/>
          <a:lstStyle/>
          <a:p>
            <a:pPr eaLnBrk="1" hangingPunct="1">
              <a:buFont typeface="Wingdings" pitchFamily="2" charset="2"/>
              <a:buChar char="Ø"/>
            </a:pPr>
            <a:r>
              <a:rPr lang="zh-TW" altLang="en-US" sz="2800" dirty="0" smtClean="0">
                <a:latin typeface="標楷體" pitchFamily="65" charset="-120"/>
                <a:ea typeface="標楷體" pitchFamily="65" charset="-120"/>
              </a:rPr>
              <a:t>創業精神</a:t>
            </a:r>
            <a:r>
              <a:rPr lang="en-US" altLang="zh-TW" sz="2800" dirty="0" smtClean="0">
                <a:latin typeface="標楷體" pitchFamily="65" charset="-120"/>
                <a:ea typeface="標楷體" pitchFamily="65" charset="-120"/>
              </a:rPr>
              <a:t>—</a:t>
            </a:r>
            <a:r>
              <a:rPr lang="zh-TW" altLang="en-US" sz="2800" dirty="0" smtClean="0">
                <a:solidFill>
                  <a:srgbClr val="FFC000"/>
                </a:solidFill>
                <a:latin typeface="標楷體" pitchFamily="65" charset="-120"/>
                <a:ea typeface="標楷體" pitchFamily="65" charset="-120"/>
              </a:rPr>
              <a:t>藉由創造、創新能力轉換成為經濟效益的精神</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Font typeface="Wingdings" pitchFamily="2" charset="2"/>
              <a:buChar char="Ø"/>
            </a:pPr>
            <a:r>
              <a:rPr lang="zh-TW" altLang="en-US" sz="2800" dirty="0" smtClean="0">
                <a:latin typeface="標楷體" pitchFamily="65" charset="-120"/>
                <a:ea typeface="標楷體" pitchFamily="65" charset="-120"/>
              </a:rPr>
              <a:t>創業者的人格特質</a:t>
            </a:r>
          </a:p>
          <a:p>
            <a:pPr lvl="1"/>
            <a:r>
              <a:rPr lang="zh-TW" altLang="en-US" sz="2400" dirty="0" smtClean="0">
                <a:solidFill>
                  <a:srgbClr val="FFC000"/>
                </a:solidFill>
                <a:latin typeface="標楷體" pitchFamily="65" charset="-120"/>
                <a:ea typeface="標楷體" pitchFamily="65" charset="-120"/>
              </a:rPr>
              <a:t>顧客導向的觀念</a:t>
            </a:r>
          </a:p>
          <a:p>
            <a:pPr lvl="1"/>
            <a:r>
              <a:rPr lang="zh-TW" altLang="en-US" sz="2400" dirty="0" smtClean="0">
                <a:solidFill>
                  <a:srgbClr val="FFC000"/>
                </a:solidFill>
                <a:latin typeface="標楷體" pitchFamily="65" charset="-120"/>
                <a:ea typeface="標楷體" pitchFamily="65" charset="-120"/>
              </a:rPr>
              <a:t>堅持的「毅力」</a:t>
            </a:r>
          </a:p>
          <a:p>
            <a:pPr lvl="1"/>
            <a:r>
              <a:rPr lang="zh-TW" altLang="en-US" sz="2400" dirty="0" smtClean="0">
                <a:solidFill>
                  <a:srgbClr val="FFC000"/>
                </a:solidFill>
                <a:latin typeface="標楷體" pitchFamily="65" charset="-120"/>
                <a:ea typeface="標楷體" pitchFamily="65" charset="-120"/>
              </a:rPr>
              <a:t>能面對現實</a:t>
            </a:r>
          </a:p>
          <a:p>
            <a:pPr lvl="1"/>
            <a:r>
              <a:rPr lang="zh-TW" altLang="en-US" sz="2400" dirty="0" smtClean="0">
                <a:solidFill>
                  <a:srgbClr val="FFC000"/>
                </a:solidFill>
                <a:latin typeface="標楷體" pitchFamily="65" charset="-120"/>
                <a:ea typeface="標楷體" pitchFamily="65" charset="-120"/>
              </a:rPr>
              <a:t>掌握數字的能力</a:t>
            </a:r>
          </a:p>
          <a:p>
            <a:pPr lvl="1"/>
            <a:r>
              <a:rPr lang="zh-TW" altLang="en-US" sz="2400" dirty="0" smtClean="0">
                <a:solidFill>
                  <a:srgbClr val="FFC000"/>
                </a:solidFill>
                <a:latin typeface="標楷體" pitchFamily="65" charset="-120"/>
                <a:ea typeface="標楷體" pitchFamily="65" charset="-120"/>
              </a:rPr>
              <a:t>知覺風險的能力</a:t>
            </a:r>
          </a:p>
          <a:p>
            <a:pPr eaLnBrk="1" hangingPunct="1">
              <a:buFont typeface="Wingdings" pitchFamily="2" charset="2"/>
              <a:buChar char="Ø"/>
            </a:pPr>
            <a:endParaRPr lang="zh-TW" altLang="en-US" sz="2800" dirty="0" smtClean="0"/>
          </a:p>
          <a:p>
            <a:pPr eaLnBrk="1" hangingPunct="1"/>
            <a:endParaRPr lang="zh-TW" altLang="en-US" sz="28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計畫是甚麼</a:t>
            </a:r>
            <a:endParaRPr lang="zh-TW" altLang="en-US" sz="3600" dirty="0">
              <a:solidFill>
                <a:srgbClr val="FFC000"/>
              </a:solidFill>
              <a:latin typeface="標楷體" pitchFamily="65" charset="-120"/>
              <a:ea typeface="標楷體" pitchFamily="65" charset="-120"/>
            </a:endParaRPr>
          </a:p>
        </p:txBody>
      </p:sp>
      <p:sp>
        <p:nvSpPr>
          <p:cNvPr id="4" name="文字版面配置區 4"/>
          <p:cNvSpPr txBox="1">
            <a:spLocks/>
          </p:cNvSpPr>
          <p:nvPr/>
        </p:nvSpPr>
        <p:spPr bwMode="auto">
          <a:xfrm>
            <a:off x="755576" y="1883081"/>
            <a:ext cx="7237356" cy="35261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Char char="Ø"/>
              <a:tabLst/>
              <a:defRPr/>
            </a:pPr>
            <a:r>
              <a:rPr kumimoji="1" lang="zh-TW" altLang="en-US" sz="3200" b="0" i="0" u="none" strike="noStrike" kern="1200" cap="none" spc="0" normalizeH="0" baseline="0" noProof="0" dirty="0" smtClean="0">
                <a:ln>
                  <a:noFill/>
                </a:ln>
                <a:solidFill>
                  <a:srgbClr val="FFFF00"/>
                </a:solidFill>
                <a:effectLst/>
                <a:uLnTx/>
                <a:uFillTx/>
                <a:latin typeface="標楷體" pitchFamily="65" charset="-120"/>
                <a:ea typeface="標楷體" pitchFamily="65" charset="-120"/>
                <a:cs typeface="Arial Unicode MS" pitchFamily="34" charset="-120"/>
              </a:rPr>
              <a:t>計畫</a:t>
            </a:r>
            <a:r>
              <a:rPr kumimoji="1" lang="en-US" altLang="zh-TW" sz="3200" b="0" i="0" u="none" strike="noStrike" kern="1200" cap="none" spc="0" normalizeH="0" baseline="0" noProof="0" dirty="0" smtClean="0">
                <a:ln>
                  <a:noFill/>
                </a:ln>
                <a:solidFill>
                  <a:srgbClr val="FFFF00"/>
                </a:solidFill>
                <a:effectLst/>
                <a:uLnTx/>
                <a:uFillTx/>
                <a:latin typeface="標楷體" pitchFamily="65" charset="-120"/>
                <a:ea typeface="標楷體" pitchFamily="65" charset="-120"/>
                <a:cs typeface="Arial Unicode MS" pitchFamily="34" charset="-120"/>
              </a:rPr>
              <a:t>&amp;</a:t>
            </a:r>
            <a:r>
              <a:rPr kumimoji="1" lang="zh-TW" altLang="en-US" sz="3200" b="0" i="0" u="none" strike="noStrike" kern="1200" cap="none" spc="0" normalizeH="0" baseline="0" noProof="0" dirty="0" smtClean="0">
                <a:ln>
                  <a:noFill/>
                </a:ln>
                <a:solidFill>
                  <a:srgbClr val="FFFF00"/>
                </a:solidFill>
                <a:effectLst/>
                <a:uLnTx/>
                <a:uFillTx/>
                <a:latin typeface="標楷體" pitchFamily="65" charset="-120"/>
                <a:ea typeface="標楷體" pitchFamily="65" charset="-120"/>
                <a:cs typeface="Arial Unicode MS" pitchFamily="34" charset="-120"/>
              </a:rPr>
              <a:t>企劃</a:t>
            </a:r>
            <a:endParaRPr kumimoji="1" lang="zh-TW" altLang="en-US" sz="3200" b="0" i="0" u="none" strike="noStrike" kern="1200" cap="none" spc="0" normalizeH="0" baseline="0" noProof="0" dirty="0">
              <a:ln>
                <a:noFill/>
              </a:ln>
              <a:solidFill>
                <a:srgbClr val="FFFF00"/>
              </a:solidFill>
              <a:effectLst/>
              <a:uLnTx/>
              <a:uFillTx/>
              <a:latin typeface="標楷體" pitchFamily="65" charset="-120"/>
              <a:ea typeface="標楷體" pitchFamily="65" charset="-120"/>
              <a:cs typeface="Arial Unicode MS" pitchFamily="34" charset="-120"/>
            </a:endParaRPr>
          </a:p>
        </p:txBody>
      </p:sp>
      <p:grpSp>
        <p:nvGrpSpPr>
          <p:cNvPr id="5" name="群組 4"/>
          <p:cNvGrpSpPr/>
          <p:nvPr/>
        </p:nvGrpSpPr>
        <p:grpSpPr>
          <a:xfrm>
            <a:off x="971600" y="2965951"/>
            <a:ext cx="7056784" cy="1384996"/>
            <a:chOff x="252413" y="4400541"/>
            <a:chExt cx="8833317" cy="1723526"/>
          </a:xfrm>
        </p:grpSpPr>
        <p:sp>
          <p:nvSpPr>
            <p:cNvPr id="6" name="Text Box 4"/>
            <p:cNvSpPr txBox="1">
              <a:spLocks noChangeArrowheads="1"/>
            </p:cNvSpPr>
            <p:nvPr/>
          </p:nvSpPr>
          <p:spPr bwMode="auto">
            <a:xfrm>
              <a:off x="252413" y="4400541"/>
              <a:ext cx="2952751" cy="1723525"/>
            </a:xfrm>
            <a:prstGeom prst="rect">
              <a:avLst/>
            </a:prstGeom>
            <a:noFill/>
            <a:ln w="12700">
              <a:solidFill>
                <a:srgbClr val="FFFF00"/>
              </a:solidFill>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kumimoji="1">
                  <a:solidFill>
                    <a:schemeClr val="tx1"/>
                  </a:solidFill>
                  <a:latin typeface="Times New Roman" pitchFamily="18" charset="0"/>
                  <a:ea typeface="新細明體" pitchFamily="18" charset="-120"/>
                </a:defRPr>
              </a:lvl1pPr>
              <a:lvl2pPr marL="742950" indent="-285750" eaLnBrk="0" hangingPunct="0">
                <a:defRPr kumimoji="1">
                  <a:solidFill>
                    <a:schemeClr val="tx1"/>
                  </a:solidFill>
                  <a:latin typeface="Times New Roman" pitchFamily="18" charset="0"/>
                  <a:ea typeface="新細明體" pitchFamily="18" charset="-120"/>
                </a:defRPr>
              </a:lvl2pPr>
              <a:lvl3pPr marL="1143000" indent="-228600" eaLnBrk="0" hangingPunct="0">
                <a:defRPr kumimoji="1">
                  <a:solidFill>
                    <a:schemeClr val="tx1"/>
                  </a:solidFill>
                  <a:latin typeface="Times New Roman" pitchFamily="18" charset="0"/>
                  <a:ea typeface="新細明體" pitchFamily="18" charset="-120"/>
                </a:defRPr>
              </a:lvl3pPr>
              <a:lvl4pPr marL="1600200" indent="-228600" eaLnBrk="0" hangingPunct="0">
                <a:defRPr kumimoji="1">
                  <a:solidFill>
                    <a:schemeClr val="tx1"/>
                  </a:solidFill>
                  <a:latin typeface="Times New Roman" pitchFamily="18" charset="0"/>
                  <a:ea typeface="新細明體" pitchFamily="18" charset="-120"/>
                </a:defRPr>
              </a:lvl4pPr>
              <a:lvl5pPr marL="2057400" indent="-228600" eaLnBrk="0" hangingPunct="0">
                <a:defRPr kumimoji="1">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9pPr>
            </a:lstStyle>
            <a:p>
              <a:pPr eaLnBrk="1" hangingPunct="1">
                <a:spcBef>
                  <a:spcPct val="50000"/>
                </a:spcBef>
              </a:pPr>
              <a:r>
                <a:rPr lang="zh-TW" altLang="en-US" sz="2400" dirty="0">
                  <a:solidFill>
                    <a:prstClr val="black"/>
                  </a:solidFill>
                  <a:latin typeface="標楷體" pitchFamily="65" charset="-120"/>
                  <a:ea typeface="標楷體" pitchFamily="65" charset="-120"/>
                  <a:cs typeface="Arial Unicode MS" pitchFamily="34" charset="-120"/>
                </a:rPr>
                <a:t>「企」 ＝需求</a:t>
              </a:r>
            </a:p>
            <a:p>
              <a:pPr eaLnBrk="1" hangingPunct="1">
                <a:spcBef>
                  <a:spcPct val="50000"/>
                </a:spcBef>
              </a:pPr>
              <a:r>
                <a:rPr lang="zh-TW" altLang="en-US" sz="2400" dirty="0">
                  <a:solidFill>
                    <a:prstClr val="black"/>
                  </a:solidFill>
                  <a:latin typeface="標楷體" pitchFamily="65" charset="-120"/>
                  <a:ea typeface="標楷體" pitchFamily="65" charset="-120"/>
                  <a:cs typeface="Arial Unicode MS" pitchFamily="34" charset="-120"/>
                </a:rPr>
                <a:t>達到</a:t>
              </a:r>
              <a:r>
                <a:rPr lang="zh-TW" altLang="en-US" sz="2400" dirty="0" smtClean="0">
                  <a:solidFill>
                    <a:prstClr val="black"/>
                  </a:solidFill>
                  <a:latin typeface="標楷體" pitchFamily="65" charset="-120"/>
                  <a:ea typeface="標楷體" pitchFamily="65" charset="-120"/>
                  <a:cs typeface="Arial Unicode MS" pitchFamily="34" charset="-120"/>
                </a:rPr>
                <a:t>目的</a:t>
              </a:r>
              <a:r>
                <a:rPr lang="en-US" altLang="zh-TW" sz="2400" dirty="0" smtClean="0">
                  <a:solidFill>
                    <a:prstClr val="black"/>
                  </a:solidFill>
                  <a:latin typeface="標楷體" pitchFamily="65" charset="-120"/>
                  <a:ea typeface="標楷體" pitchFamily="65" charset="-120"/>
                  <a:cs typeface="Arial Unicode MS" pitchFamily="34" charset="-120"/>
                </a:rPr>
                <a:t>-</a:t>
              </a:r>
              <a:r>
                <a:rPr lang="zh-TW" altLang="en-US" sz="2400" dirty="0" smtClean="0">
                  <a:solidFill>
                    <a:prstClr val="black"/>
                  </a:solidFill>
                  <a:latin typeface="標楷體" pitchFamily="65" charset="-120"/>
                  <a:ea typeface="標楷體" pitchFamily="65" charset="-120"/>
                  <a:cs typeface="Arial Unicode MS" pitchFamily="34" charset="-120"/>
                </a:rPr>
                <a:t>解決</a:t>
              </a:r>
              <a:r>
                <a:rPr lang="zh-TW" altLang="en-US" sz="2400" dirty="0">
                  <a:solidFill>
                    <a:prstClr val="black"/>
                  </a:solidFill>
                  <a:latin typeface="標楷體" pitchFamily="65" charset="-120"/>
                  <a:ea typeface="標楷體" pitchFamily="65" charset="-120"/>
                  <a:cs typeface="Arial Unicode MS" pitchFamily="34" charset="-120"/>
                </a:rPr>
                <a:t>問題的企圖心</a:t>
              </a:r>
            </a:p>
          </p:txBody>
        </p:sp>
        <p:sp>
          <p:nvSpPr>
            <p:cNvPr id="7" name="Text Box 5"/>
            <p:cNvSpPr txBox="1">
              <a:spLocks noChangeArrowheads="1"/>
            </p:cNvSpPr>
            <p:nvPr/>
          </p:nvSpPr>
          <p:spPr bwMode="auto">
            <a:xfrm>
              <a:off x="5916615" y="4400542"/>
              <a:ext cx="3169115" cy="1723525"/>
            </a:xfrm>
            <a:prstGeom prst="rect">
              <a:avLst/>
            </a:prstGeom>
            <a:noFill/>
            <a:ln w="12700">
              <a:pattFill prst="pct5">
                <a:fgClr>
                  <a:schemeClr val="tx1"/>
                </a:fgClr>
                <a:bgClr>
                  <a:srgbClr val="FFFF00"/>
                </a:bgClr>
              </a:pattFill>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wrap="square">
              <a:spAutoFit/>
            </a:bodyPr>
            <a:lstStyle>
              <a:lvl1pPr eaLnBrk="0" hangingPunct="0">
                <a:defRPr kumimoji="1">
                  <a:solidFill>
                    <a:schemeClr val="tx1"/>
                  </a:solidFill>
                  <a:latin typeface="Times New Roman" pitchFamily="18" charset="0"/>
                  <a:ea typeface="新細明體" pitchFamily="18" charset="-120"/>
                </a:defRPr>
              </a:lvl1pPr>
              <a:lvl2pPr marL="742950" indent="-285750" eaLnBrk="0" hangingPunct="0">
                <a:defRPr kumimoji="1">
                  <a:solidFill>
                    <a:schemeClr val="tx1"/>
                  </a:solidFill>
                  <a:latin typeface="Times New Roman" pitchFamily="18" charset="0"/>
                  <a:ea typeface="新細明體" pitchFamily="18" charset="-120"/>
                </a:defRPr>
              </a:lvl2pPr>
              <a:lvl3pPr marL="1143000" indent="-228600" eaLnBrk="0" hangingPunct="0">
                <a:defRPr kumimoji="1">
                  <a:solidFill>
                    <a:schemeClr val="tx1"/>
                  </a:solidFill>
                  <a:latin typeface="Times New Roman" pitchFamily="18" charset="0"/>
                  <a:ea typeface="新細明體" pitchFamily="18" charset="-120"/>
                </a:defRPr>
              </a:lvl3pPr>
              <a:lvl4pPr marL="1600200" indent="-228600" eaLnBrk="0" hangingPunct="0">
                <a:defRPr kumimoji="1">
                  <a:solidFill>
                    <a:schemeClr val="tx1"/>
                  </a:solidFill>
                  <a:latin typeface="Times New Roman" pitchFamily="18" charset="0"/>
                  <a:ea typeface="新細明體" pitchFamily="18" charset="-120"/>
                </a:defRPr>
              </a:lvl4pPr>
              <a:lvl5pPr marL="2057400" indent="-228600" eaLnBrk="0" hangingPunct="0">
                <a:defRPr kumimoji="1">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新細明體" pitchFamily="18" charset="-120"/>
                </a:defRPr>
              </a:lvl9pPr>
            </a:lstStyle>
            <a:p>
              <a:pPr eaLnBrk="1" hangingPunct="1">
                <a:spcBef>
                  <a:spcPct val="50000"/>
                </a:spcBef>
              </a:pPr>
              <a:r>
                <a:rPr lang="zh-TW" altLang="en-US" sz="2400" dirty="0">
                  <a:solidFill>
                    <a:prstClr val="black"/>
                  </a:solidFill>
                  <a:latin typeface="標楷體" pitchFamily="65" charset="-120"/>
                  <a:ea typeface="標楷體" pitchFamily="65" charset="-120"/>
                  <a:cs typeface="Arial Unicode MS" pitchFamily="34" charset="-120"/>
                </a:rPr>
                <a:t>「劃」 ＝目的</a:t>
              </a:r>
            </a:p>
            <a:p>
              <a:pPr eaLnBrk="1" hangingPunct="1">
                <a:spcBef>
                  <a:spcPct val="50000"/>
                </a:spcBef>
              </a:pPr>
              <a:r>
                <a:rPr lang="zh-TW" altLang="en-US" sz="2400" dirty="0">
                  <a:solidFill>
                    <a:prstClr val="black"/>
                  </a:solidFill>
                  <a:latin typeface="標楷體" pitchFamily="65" charset="-120"/>
                  <a:ea typeface="標楷體" pitchFamily="65" charset="-120"/>
                  <a:cs typeface="Arial Unicode MS" pitchFamily="34" charset="-120"/>
                </a:rPr>
                <a:t>達到</a:t>
              </a:r>
              <a:r>
                <a:rPr lang="zh-TW" altLang="en-US" sz="2400" dirty="0" smtClean="0">
                  <a:solidFill>
                    <a:prstClr val="black"/>
                  </a:solidFill>
                  <a:latin typeface="標楷體" pitchFamily="65" charset="-120"/>
                  <a:ea typeface="標楷體" pitchFamily="65" charset="-120"/>
                  <a:cs typeface="Arial Unicode MS" pitchFamily="34" charset="-120"/>
                </a:rPr>
                <a:t>目的</a:t>
              </a:r>
              <a:r>
                <a:rPr lang="en-US" altLang="zh-TW" sz="2400" dirty="0" smtClean="0">
                  <a:solidFill>
                    <a:prstClr val="black"/>
                  </a:solidFill>
                  <a:latin typeface="標楷體" pitchFamily="65" charset="-120"/>
                  <a:ea typeface="標楷體" pitchFamily="65" charset="-120"/>
                  <a:cs typeface="Arial Unicode MS" pitchFamily="34" charset="-120"/>
                </a:rPr>
                <a:t>-</a:t>
              </a:r>
              <a:r>
                <a:rPr lang="zh-TW" altLang="en-US" sz="2400" dirty="0" smtClean="0">
                  <a:solidFill>
                    <a:prstClr val="black"/>
                  </a:solidFill>
                  <a:latin typeface="標楷體" pitchFamily="65" charset="-120"/>
                  <a:ea typeface="標楷體" pitchFamily="65" charset="-120"/>
                  <a:cs typeface="Arial Unicode MS" pitchFamily="34" charset="-120"/>
                </a:rPr>
                <a:t>解決 </a:t>
              </a:r>
              <a:r>
                <a:rPr lang="zh-TW" altLang="en-US" sz="2400" dirty="0">
                  <a:solidFill>
                    <a:prstClr val="black"/>
                  </a:solidFill>
                  <a:latin typeface="標楷體" pitchFamily="65" charset="-120"/>
                  <a:ea typeface="標楷體" pitchFamily="65" charset="-120"/>
                  <a:cs typeface="Arial Unicode MS" pitchFamily="34" charset="-120"/>
                </a:rPr>
                <a:t>問題的計畫</a:t>
              </a:r>
            </a:p>
          </p:txBody>
        </p:sp>
        <p:sp>
          <p:nvSpPr>
            <p:cNvPr id="8" name="Oval 6"/>
            <p:cNvSpPr>
              <a:spLocks noChangeArrowheads="1"/>
            </p:cNvSpPr>
            <p:nvPr/>
          </p:nvSpPr>
          <p:spPr bwMode="auto">
            <a:xfrm>
              <a:off x="3995740" y="4508491"/>
              <a:ext cx="1079500" cy="1098548"/>
            </a:xfrm>
            <a:prstGeom prst="ellipse">
              <a:avLst/>
            </a:prstGeom>
            <a:gradFill rotWithShape="1">
              <a:gsLst>
                <a:gs pos="0">
                  <a:srgbClr val="006600"/>
                </a:gs>
                <a:gs pos="100000">
                  <a:srgbClr val="002F00"/>
                </a:gs>
              </a:gsLst>
              <a:lin ang="5400000" scaled="1"/>
            </a:gradFill>
            <a:ln w="12700">
              <a:solidFill>
                <a:schemeClr val="tx1"/>
              </a:solidFill>
              <a:round/>
              <a:headEnd type="none" w="sm" len="sm"/>
              <a:tailEnd type="none" w="sm" len="sm"/>
            </a:ln>
          </p:spPr>
          <p:txBody>
            <a:bodyPr wrap="none" anchor="ctr"/>
            <a:lstStyle/>
            <a:p>
              <a:pPr algn="ctr"/>
              <a:r>
                <a:rPr lang="zh-TW" altLang="en-US" sz="2400" dirty="0">
                  <a:solidFill>
                    <a:srgbClr val="FFFF00"/>
                  </a:solidFill>
                  <a:ea typeface="華康魏碑體"/>
                  <a:cs typeface="華康魏碑體"/>
                </a:rPr>
                <a:t>企劃</a:t>
              </a:r>
            </a:p>
          </p:txBody>
        </p:sp>
        <p:sp>
          <p:nvSpPr>
            <p:cNvPr id="9" name="AutoShape 7"/>
            <p:cNvSpPr>
              <a:spLocks noChangeArrowheads="1"/>
            </p:cNvSpPr>
            <p:nvPr/>
          </p:nvSpPr>
          <p:spPr bwMode="auto">
            <a:xfrm>
              <a:off x="3322637" y="4887911"/>
              <a:ext cx="576262" cy="358775"/>
            </a:xfrm>
            <a:prstGeom prst="rightArrow">
              <a:avLst>
                <a:gd name="adj1" fmla="val 50000"/>
                <a:gd name="adj2" fmla="val 40155"/>
              </a:avLst>
            </a:prstGeom>
            <a:solidFill>
              <a:schemeClr val="accent1"/>
            </a:solidFill>
            <a:ln w="12700">
              <a:solidFill>
                <a:schemeClr val="tx1"/>
              </a:solidFill>
              <a:miter lim="800000"/>
              <a:headEnd type="none" w="sm" len="sm"/>
              <a:tailEnd type="none" w="sm" len="sm"/>
            </a:ln>
          </p:spPr>
          <p:txBody>
            <a:bodyPr wrap="none" anchor="ctr"/>
            <a:lstStyle/>
            <a:p>
              <a:endParaRPr lang="zh-TW" altLang="en-US">
                <a:solidFill>
                  <a:prstClr val="black"/>
                </a:solidFill>
              </a:endParaRPr>
            </a:p>
          </p:txBody>
        </p:sp>
        <p:sp>
          <p:nvSpPr>
            <p:cNvPr id="10" name="AutoShape 8"/>
            <p:cNvSpPr>
              <a:spLocks noChangeArrowheads="1"/>
            </p:cNvSpPr>
            <p:nvPr/>
          </p:nvSpPr>
          <p:spPr bwMode="auto">
            <a:xfrm>
              <a:off x="5148263" y="4887913"/>
              <a:ext cx="574675" cy="358775"/>
            </a:xfrm>
            <a:prstGeom prst="leftArrow">
              <a:avLst>
                <a:gd name="adj1" fmla="val 50000"/>
                <a:gd name="adj2" fmla="val 40044"/>
              </a:avLst>
            </a:prstGeom>
            <a:solidFill>
              <a:schemeClr val="accent1"/>
            </a:solidFill>
            <a:ln w="12700">
              <a:solidFill>
                <a:schemeClr val="tx1"/>
              </a:solidFill>
              <a:miter lim="800000"/>
              <a:headEnd type="none" w="sm" len="sm"/>
              <a:tailEnd type="none" w="sm" len="sm"/>
            </a:ln>
          </p:spPr>
          <p:txBody>
            <a:bodyPr wrap="none" anchor="ctr"/>
            <a:lstStyle/>
            <a:p>
              <a:endParaRPr lang="zh-TW" altLang="en-US">
                <a:solidFill>
                  <a:prstClr val="black"/>
                </a:solidFill>
              </a:endParaRPr>
            </a:p>
          </p:txBody>
        </p:sp>
      </p:grpSp>
      <p:sp>
        <p:nvSpPr>
          <p:cNvPr id="11" name="矩形 10"/>
          <p:cNvSpPr/>
          <p:nvPr/>
        </p:nvSpPr>
        <p:spPr>
          <a:xfrm>
            <a:off x="2627784" y="4725144"/>
            <a:ext cx="4104456" cy="136815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a:solidFill>
                  <a:srgbClr val="FF0000"/>
                </a:solidFill>
                <a:latin typeface="標楷體" pitchFamily="65" charset="-120"/>
                <a:ea typeface="標楷體" pitchFamily="65" charset="-120"/>
                <a:cs typeface="Arial Unicode MS" pitchFamily="34" charset="-120"/>
              </a:rPr>
              <a:t>預先決定做什麼，怎麼做，何時做和誰去做等工作事項</a:t>
            </a:r>
          </a:p>
        </p:txBody>
      </p:sp>
      <p:sp>
        <p:nvSpPr>
          <p:cNvPr id="12" name="向下箭號 11"/>
          <p:cNvSpPr/>
          <p:nvPr/>
        </p:nvSpPr>
        <p:spPr>
          <a:xfrm>
            <a:off x="4283968" y="4221088"/>
            <a:ext cx="288032" cy="38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計畫是甚麼</a:t>
            </a:r>
            <a:endParaRPr lang="zh-TW" altLang="en-US" sz="3600" dirty="0">
              <a:solidFill>
                <a:srgbClr val="FFC000"/>
              </a:solidFill>
              <a:latin typeface="標楷體" pitchFamily="65" charset="-120"/>
              <a:ea typeface="標楷體" pitchFamily="65" charset="-120"/>
            </a:endParaRPr>
          </a:p>
        </p:txBody>
      </p:sp>
      <p:sp>
        <p:nvSpPr>
          <p:cNvPr id="3" name="內容版面配置區 2"/>
          <p:cNvSpPr>
            <a:spLocks noGrp="1"/>
          </p:cNvSpPr>
          <p:nvPr>
            <p:ph idx="1"/>
          </p:nvPr>
        </p:nvSpPr>
        <p:spPr/>
        <p:txBody>
          <a:bodyPr/>
          <a:lstStyle/>
          <a:p>
            <a:pPr lvl="0">
              <a:buClr>
                <a:schemeClr val="accent6"/>
              </a:buClr>
              <a:buFont typeface="Wingdings" pitchFamily="2" charset="2"/>
              <a:buChar char="Ø"/>
            </a:pPr>
            <a:r>
              <a:rPr lang="zh-TW" altLang="en-US" sz="2800" dirty="0" smtClean="0">
                <a:solidFill>
                  <a:srgbClr val="FFFF00"/>
                </a:solidFill>
                <a:latin typeface="標楷體" pitchFamily="65" charset="-120"/>
                <a:ea typeface="標楷體" pitchFamily="65" charset="-120"/>
                <a:cs typeface="Arial Unicode MS" pitchFamily="34" charset="-120"/>
              </a:rPr>
              <a:t>在組織運作上的功能</a:t>
            </a:r>
            <a:endParaRPr lang="en-US" altLang="zh-TW" sz="2800" dirty="0" smtClean="0">
              <a:solidFill>
                <a:srgbClr val="FFFF00"/>
              </a:solidFill>
              <a:latin typeface="標楷體" pitchFamily="65" charset="-120"/>
              <a:ea typeface="標楷體" pitchFamily="65" charset="-120"/>
              <a:cs typeface="Arial Unicode MS" pitchFamily="34" charset="-120"/>
            </a:endParaRPr>
          </a:p>
          <a:p>
            <a:pPr lvl="1">
              <a:buClr>
                <a:schemeClr val="accent6"/>
              </a:buClr>
              <a:buFont typeface="Wingdings" pitchFamily="2" charset="2"/>
              <a:buChar char="ü"/>
            </a:pPr>
            <a:r>
              <a:rPr lang="zh-TW" altLang="en-US" dirty="0" smtClean="0">
                <a:latin typeface="標楷體" pitchFamily="65" charset="-120"/>
                <a:ea typeface="標楷體" pitchFamily="65" charset="-120"/>
                <a:cs typeface="Arial Unicode MS" pitchFamily="34" charset="-120"/>
              </a:rPr>
              <a:t>確定所想達成的目標</a:t>
            </a:r>
            <a:r>
              <a:rPr lang="en-US" altLang="zh-TW" dirty="0" smtClean="0">
                <a:latin typeface="標楷體" pitchFamily="65" charset="-120"/>
                <a:ea typeface="標楷體" pitchFamily="65" charset="-120"/>
                <a:cs typeface="Arial Unicode MS" pitchFamily="34" charset="-120"/>
              </a:rPr>
              <a:t> </a:t>
            </a:r>
            <a:r>
              <a:rPr lang="en-US" altLang="zh-TW" dirty="0" smtClean="0">
                <a:solidFill>
                  <a:srgbClr val="7030A0"/>
                </a:solidFill>
                <a:latin typeface="標楷體" pitchFamily="65" charset="-120"/>
                <a:ea typeface="標楷體" pitchFamily="65" charset="-120"/>
                <a:cs typeface="Arial Unicode MS" pitchFamily="34" charset="-120"/>
                <a:sym typeface="Wingdings" pitchFamily="2" charset="2"/>
              </a:rPr>
              <a:t></a:t>
            </a:r>
            <a:r>
              <a:rPr lang="en-US" altLang="zh-TW" dirty="0" smtClean="0">
                <a:latin typeface="標楷體" pitchFamily="65" charset="-120"/>
                <a:ea typeface="標楷體" pitchFamily="65" charset="-120"/>
                <a:cs typeface="Arial Unicode MS" pitchFamily="34" charset="-120"/>
              </a:rPr>
              <a:t> </a:t>
            </a:r>
            <a:r>
              <a:rPr lang="zh-TW" altLang="en-US" dirty="0" smtClean="0">
                <a:latin typeface="標楷體" pitchFamily="65" charset="-120"/>
                <a:ea typeface="標楷體" pitchFamily="65" charset="-120"/>
                <a:cs typeface="Arial Unicode MS" pitchFamily="34" charset="-120"/>
              </a:rPr>
              <a:t>制訂計畫</a:t>
            </a:r>
            <a:endParaRPr lang="en-US" altLang="zh-TW" dirty="0" smtClean="0">
              <a:latin typeface="標楷體" pitchFamily="65" charset="-120"/>
              <a:ea typeface="標楷體" pitchFamily="65" charset="-120"/>
              <a:cs typeface="Arial Unicode MS" pitchFamily="34" charset="-120"/>
            </a:endParaRPr>
          </a:p>
          <a:p>
            <a:pPr lvl="1">
              <a:buClr>
                <a:schemeClr val="accent6"/>
              </a:buClr>
              <a:buFont typeface="Wingdings" pitchFamily="2" charset="2"/>
              <a:buChar char="ü"/>
            </a:pPr>
            <a:r>
              <a:rPr lang="zh-TW" altLang="en-US" dirty="0" smtClean="0">
                <a:latin typeface="標楷體" pitchFamily="65" charset="-120"/>
                <a:ea typeface="標楷體" pitchFamily="65" charset="-120"/>
                <a:cs typeface="Arial Unicode MS" pitchFamily="34" charset="-120"/>
              </a:rPr>
              <a:t>把計畫付諸實踐</a:t>
            </a:r>
            <a:r>
              <a:rPr lang="en-US" altLang="zh-TW" dirty="0" smtClean="0">
                <a:solidFill>
                  <a:srgbClr val="7030A0"/>
                </a:solidFill>
                <a:latin typeface="標楷體" pitchFamily="65" charset="-120"/>
                <a:ea typeface="標楷體" pitchFamily="65" charset="-120"/>
                <a:cs typeface="Arial Unicode MS" pitchFamily="34" charset="-120"/>
                <a:sym typeface="Wingdings" pitchFamily="2" charset="2"/>
              </a:rPr>
              <a:t></a:t>
            </a:r>
            <a:r>
              <a:rPr lang="zh-TW" altLang="en-US" dirty="0" smtClean="0">
                <a:latin typeface="標楷體" pitchFamily="65" charset="-120"/>
                <a:ea typeface="標楷體" pitchFamily="65" charset="-120"/>
                <a:cs typeface="Arial Unicode MS" pitchFamily="34" charset="-120"/>
              </a:rPr>
              <a:t>組織調度</a:t>
            </a:r>
            <a:endParaRPr lang="en-US" altLang="zh-TW" dirty="0" smtClean="0">
              <a:latin typeface="標楷體" pitchFamily="65" charset="-120"/>
              <a:ea typeface="標楷體" pitchFamily="65" charset="-120"/>
              <a:cs typeface="Arial Unicode MS" pitchFamily="34" charset="-120"/>
            </a:endParaRPr>
          </a:p>
          <a:p>
            <a:pPr lvl="1">
              <a:buClr>
                <a:schemeClr val="accent6"/>
              </a:buClr>
              <a:buFont typeface="Wingdings" pitchFamily="2" charset="2"/>
              <a:buChar char="ü"/>
            </a:pPr>
            <a:r>
              <a:rPr lang="zh-TW" altLang="en-US" dirty="0" smtClean="0">
                <a:latin typeface="標楷體" pitchFamily="65" charset="-120"/>
                <a:ea typeface="標楷體" pitchFamily="65" charset="-120"/>
                <a:cs typeface="Arial Unicode MS" pitchFamily="34" charset="-120"/>
              </a:rPr>
              <a:t>吩咐其他人做些甚麼</a:t>
            </a:r>
            <a:r>
              <a:rPr lang="en-US" altLang="zh-TW" dirty="0" smtClean="0">
                <a:solidFill>
                  <a:srgbClr val="7030A0"/>
                </a:solidFill>
                <a:latin typeface="標楷體" pitchFamily="65" charset="-120"/>
                <a:ea typeface="標楷體" pitchFamily="65" charset="-120"/>
                <a:cs typeface="Arial Unicode MS" pitchFamily="34" charset="-120"/>
                <a:sym typeface="Wingdings" pitchFamily="2" charset="2"/>
              </a:rPr>
              <a:t></a:t>
            </a:r>
            <a:r>
              <a:rPr lang="zh-TW" altLang="en-US" dirty="0" smtClean="0">
                <a:latin typeface="標楷體" pitchFamily="65" charset="-120"/>
                <a:ea typeface="標楷體" pitchFamily="65" charset="-120"/>
                <a:cs typeface="Arial Unicode MS" pitchFamily="34" charset="-120"/>
              </a:rPr>
              <a:t>命令指揮</a:t>
            </a:r>
            <a:endParaRPr lang="en-US" altLang="zh-TW" dirty="0" smtClean="0">
              <a:latin typeface="標楷體" pitchFamily="65" charset="-120"/>
              <a:ea typeface="標楷體" pitchFamily="65" charset="-120"/>
              <a:cs typeface="Arial Unicode MS" pitchFamily="34" charset="-120"/>
            </a:endParaRPr>
          </a:p>
          <a:p>
            <a:pPr lvl="1">
              <a:buClr>
                <a:schemeClr val="accent6"/>
              </a:buClr>
              <a:buFont typeface="Wingdings" pitchFamily="2" charset="2"/>
              <a:buChar char="ü"/>
            </a:pPr>
            <a:r>
              <a:rPr lang="zh-TW" altLang="en-US" dirty="0" smtClean="0">
                <a:latin typeface="標楷體" pitchFamily="65" charset="-120"/>
                <a:ea typeface="標楷體" pitchFamily="65" charset="-120"/>
                <a:cs typeface="Arial Unicode MS" pitchFamily="34" charset="-120"/>
              </a:rPr>
              <a:t>確保要做的事都已完成，並且合乎標準</a:t>
            </a:r>
            <a:r>
              <a:rPr lang="en-US" altLang="zh-TW" dirty="0" smtClean="0">
                <a:solidFill>
                  <a:srgbClr val="7030A0"/>
                </a:solidFill>
                <a:latin typeface="標楷體" pitchFamily="65" charset="-120"/>
                <a:ea typeface="標楷體" pitchFamily="65" charset="-120"/>
                <a:cs typeface="Arial Unicode MS" pitchFamily="34" charset="-120"/>
                <a:sym typeface="Wingdings" pitchFamily="2" charset="2"/>
              </a:rPr>
              <a:t></a:t>
            </a:r>
            <a:r>
              <a:rPr lang="zh-TW" altLang="en-US" dirty="0" smtClean="0">
                <a:latin typeface="標楷體" pitchFamily="65" charset="-120"/>
                <a:ea typeface="標楷體" pitchFamily="65" charset="-120"/>
                <a:cs typeface="Arial Unicode MS" pitchFamily="34" charset="-120"/>
              </a:rPr>
              <a:t>監控品管</a:t>
            </a:r>
          </a:p>
          <a:p>
            <a:endParaRPr lang="zh-TW" alt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計畫是甚麼</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cs typeface="Arial Unicode MS" pitchFamily="34" charset="-120"/>
              </a:rPr>
              <a:t>計畫的內容品質與專業程度，可以</a:t>
            </a:r>
            <a:r>
              <a:rPr lang="en-US" altLang="zh-TW" sz="2800" dirty="0" smtClean="0">
                <a:solidFill>
                  <a:srgbClr val="FFFF00"/>
                </a:solidFill>
                <a:latin typeface="標楷體" pitchFamily="65" charset="-120"/>
                <a:ea typeface="標楷體" pitchFamily="65" charset="-120"/>
                <a:cs typeface="Arial Unicode MS" pitchFamily="34" charset="-120"/>
              </a:rPr>
              <a:t>--</a:t>
            </a: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判斷組織是否充分投入於新事業的規劃。</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組織對於實現計畫構想的掌握程度（專業程度）。</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組織是否理解執行過程中可能面臨的各項經營管    理問題。</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組織是否知曉如何提高成功機率、投資報酬率、</a:t>
            </a:r>
            <a:endParaRPr lang="en-US" altLang="zh-TW" sz="2400" dirty="0" smtClean="0">
              <a:latin typeface="標楷體" pitchFamily="65" charset="-120"/>
              <a:ea typeface="標楷體" pitchFamily="65" charset="-120"/>
              <a:cs typeface="Arial Unicode MS" pitchFamily="34" charset="-120"/>
            </a:endParaRPr>
          </a:p>
          <a:p>
            <a:pPr lvl="1">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 降低失敗的風險。</a:t>
            </a:r>
          </a:p>
          <a:p>
            <a:endParaRPr lang="zh-TW"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計畫是甚麼</a:t>
            </a:r>
            <a:endParaRPr lang="zh-TW" altLang="en-US" sz="3600"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cs typeface="Arial Unicode MS" pitchFamily="34" charset="-120"/>
              </a:rPr>
              <a:t>對企劃者而言</a:t>
            </a:r>
            <a:endParaRPr lang="en-US" altLang="zh-TW" sz="2800" dirty="0" smtClean="0">
              <a:solidFill>
                <a:srgbClr val="FFFF00"/>
              </a:solidFill>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事前所做的通盤性計畫。</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於事前深思熟慮、妥善安排，提高成功的機會</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釐清發展藍圖、明確經營細節與關鍵問題檢討。</a:t>
            </a:r>
            <a:endParaRPr lang="en-US" altLang="zh-TW" sz="2400" dirty="0" smtClean="0">
              <a:latin typeface="標楷體" pitchFamily="65" charset="-120"/>
              <a:ea typeface="標楷體" pitchFamily="65" charset="-120"/>
              <a:cs typeface="Arial Unicode MS" pitchFamily="34" charset="-120"/>
            </a:endParaRPr>
          </a:p>
          <a:p>
            <a:pPr>
              <a:buFont typeface="Wingdings" pitchFamily="2" charset="2"/>
              <a:buChar char="Ø"/>
            </a:pPr>
            <a:r>
              <a:rPr lang="zh-TW" altLang="en-US" sz="2800" dirty="0" smtClean="0">
                <a:solidFill>
                  <a:srgbClr val="FFFF00"/>
                </a:solidFill>
                <a:latin typeface="標楷體" pitchFamily="65" charset="-120"/>
                <a:ea typeface="標楷體" pitchFamily="65" charset="-120"/>
                <a:cs typeface="Arial Unicode MS" pitchFamily="34" charset="-120"/>
              </a:rPr>
              <a:t>對投資者而言</a:t>
            </a:r>
            <a:endParaRPr lang="en-US" altLang="zh-TW" sz="2800" dirty="0" smtClean="0">
              <a:solidFill>
                <a:srgbClr val="FFFF00"/>
              </a:solidFill>
              <a:latin typeface="標楷體" pitchFamily="65" charset="-120"/>
              <a:ea typeface="標楷體" pitchFamily="65" charset="-120"/>
              <a:cs typeface="Arial Unicode MS" pitchFamily="34" charset="-120"/>
            </a:endParaRPr>
          </a:p>
          <a:p>
            <a:pPr marL="857250" lvl="1" indent="-457200">
              <a:buFont typeface="Wingdings" pitchFamily="2" charset="2"/>
              <a:buChar char="Ø"/>
            </a:pPr>
            <a:r>
              <a:rPr lang="zh-TW" altLang="en-US" sz="2400" dirty="0" smtClean="0">
                <a:latin typeface="標楷體" pitchFamily="65" charset="-120"/>
                <a:ea typeface="標楷體" pitchFamily="65" charset="-120"/>
                <a:cs typeface="Arial Unicode MS" pitchFamily="34" charset="-120"/>
              </a:rPr>
              <a:t>縮短決策時間</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Ø"/>
            </a:pPr>
            <a:r>
              <a:rPr lang="zh-TW" altLang="en-US" sz="2400" dirty="0" smtClean="0">
                <a:latin typeface="標楷體" pitchFamily="65" charset="-120"/>
                <a:ea typeface="標楷體" pitchFamily="65" charset="-120"/>
                <a:cs typeface="Arial Unicode MS" pitchFamily="34" charset="-120"/>
              </a:rPr>
              <a:t>清楚瞭解有關事業經營與發展的過程與結果。</a:t>
            </a:r>
            <a:endParaRPr lang="en-US" altLang="zh-TW" sz="2400" dirty="0" smtClean="0">
              <a:latin typeface="標楷體" pitchFamily="65" charset="-120"/>
              <a:ea typeface="標楷體" pitchFamily="65" charset="-120"/>
              <a:cs typeface="Arial Unicode MS" pitchFamily="34" charset="-120"/>
            </a:endParaRPr>
          </a:p>
          <a:p>
            <a:pPr marL="857250" lvl="1" indent="-457200">
              <a:buFont typeface="Wingdings" pitchFamily="2" charset="2"/>
              <a:buChar char="Ø"/>
            </a:pPr>
            <a:r>
              <a:rPr lang="zh-TW" altLang="en-US" sz="2400" dirty="0" smtClean="0">
                <a:latin typeface="標楷體" pitchFamily="65" charset="-120"/>
                <a:ea typeface="標楷體" pitchFamily="65" charset="-120"/>
                <a:cs typeface="Arial Unicode MS" pitchFamily="34" charset="-120"/>
              </a:rPr>
              <a:t>協助投資報酬分析、辨別計畫能被有效執行。</a:t>
            </a:r>
          </a:p>
          <a:p>
            <a:pPr>
              <a:buNone/>
            </a:pPr>
            <a:endParaRPr lang="zh-TW" altLang="en-US" sz="2800" dirty="0">
              <a:latin typeface="標楷體" pitchFamily="65" charset="-120"/>
              <a:ea typeface="標楷體" pitchFamily="65" charset="-12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思考的要素</a:t>
            </a:r>
            <a:endParaRPr lang="zh-TW" altLang="en-US" sz="3600" dirty="0">
              <a:solidFill>
                <a:srgbClr val="FFC000"/>
              </a:solidFill>
              <a:latin typeface="標楷體" pitchFamily="65" charset="-120"/>
              <a:ea typeface="標楷體" pitchFamily="65" charset="-120"/>
            </a:endParaRPr>
          </a:p>
        </p:txBody>
      </p:sp>
      <p:grpSp>
        <p:nvGrpSpPr>
          <p:cNvPr id="4" name="內容版面配置區 3"/>
          <p:cNvGrpSpPr>
            <a:grpSpLocks noGrp="1"/>
          </p:cNvGrpSpPr>
          <p:nvPr>
            <p:ph idx="1"/>
          </p:nvPr>
        </p:nvGrpSpPr>
        <p:grpSpPr>
          <a:xfrm>
            <a:off x="457200" y="1600200"/>
            <a:ext cx="8277453" cy="4495800"/>
            <a:chOff x="339439" y="1237678"/>
            <a:chExt cx="8620333" cy="5215658"/>
          </a:xfrm>
        </p:grpSpPr>
        <p:grpSp>
          <p:nvGrpSpPr>
            <p:cNvPr id="5" name="群組 24"/>
            <p:cNvGrpSpPr/>
            <p:nvPr/>
          </p:nvGrpSpPr>
          <p:grpSpPr>
            <a:xfrm>
              <a:off x="3491880" y="2132856"/>
              <a:ext cx="1670106" cy="1718339"/>
              <a:chOff x="3491880" y="2132856"/>
              <a:chExt cx="1670106" cy="1718339"/>
            </a:xfrm>
          </p:grpSpPr>
          <p:pic>
            <p:nvPicPr>
              <p:cNvPr id="27" name="Picture 4" descr="C:\Program Files\Microsoft Office\MEDIA\CAGCAT10\j0195812.wmf"/>
              <p:cNvPicPr>
                <a:picLocks noChangeAspect="1" noChangeArrowheads="1"/>
              </p:cNvPicPr>
              <p:nvPr/>
            </p:nvPicPr>
            <p:blipFill>
              <a:blip r:embed="rId2" cstate="print">
                <a:duotone>
                  <a:prstClr val="black"/>
                  <a:srgbClr val="92D050">
                    <a:tint val="45000"/>
                    <a:satMod val="400000"/>
                  </a:srgbClr>
                </a:duotone>
                <a:lum contrast="-40000"/>
                <a:extLst>
                  <a:ext uri="{28A0092B-C50C-407E-A947-70E740481C1C}">
                    <a14:useLocalDpi xmlns:a14="http://schemas.microsoft.com/office/drawing/2010/main" xmlns="" val="0"/>
                  </a:ext>
                </a:extLst>
              </a:blip>
              <a:srcRect/>
              <a:stretch>
                <a:fillRect/>
              </a:stretch>
            </p:blipFill>
            <p:spPr bwMode="auto">
              <a:xfrm>
                <a:off x="3491880" y="2132856"/>
                <a:ext cx="1670106" cy="171833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28" name="文字方塊 27"/>
              <p:cNvSpPr txBox="1"/>
              <p:nvPr/>
            </p:nvSpPr>
            <p:spPr>
              <a:xfrm>
                <a:off x="3971129" y="2459097"/>
                <a:ext cx="993630" cy="1178289"/>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What</a:t>
                </a:r>
              </a:p>
              <a:p>
                <a:r>
                  <a:rPr lang="zh-TW" altLang="en-US" sz="2000" b="1" dirty="0" smtClean="0">
                    <a:solidFill>
                      <a:srgbClr val="C00000"/>
                    </a:solidFill>
                    <a:latin typeface="標楷體" pitchFamily="65" charset="-120"/>
                    <a:ea typeface="標楷體" pitchFamily="65" charset="-120"/>
                  </a:rPr>
                  <a:t>內容與</a:t>
                </a:r>
                <a:endParaRPr lang="en-US" altLang="zh-TW" sz="2000" b="1" dirty="0" smtClean="0">
                  <a:solidFill>
                    <a:srgbClr val="C00000"/>
                  </a:solidFill>
                  <a:latin typeface="標楷體" pitchFamily="65" charset="-120"/>
                  <a:ea typeface="標楷體" pitchFamily="65" charset="-120"/>
                </a:endParaRPr>
              </a:p>
              <a:p>
                <a:r>
                  <a:rPr lang="zh-TW" altLang="en-US" sz="2000" b="1" dirty="0" smtClean="0">
                    <a:solidFill>
                      <a:srgbClr val="C00000"/>
                    </a:solidFill>
                    <a:latin typeface="標楷體" pitchFamily="65" charset="-120"/>
                    <a:ea typeface="標楷體" pitchFamily="65" charset="-120"/>
                  </a:rPr>
                  <a:t>要求</a:t>
                </a:r>
                <a:endParaRPr lang="zh-TW" altLang="en-US" sz="2000" b="1" dirty="0">
                  <a:solidFill>
                    <a:srgbClr val="C00000"/>
                  </a:solidFill>
                  <a:latin typeface="標楷體" pitchFamily="65" charset="-120"/>
                  <a:ea typeface="標楷體" pitchFamily="65" charset="-120"/>
                </a:endParaRPr>
              </a:p>
            </p:txBody>
          </p:sp>
        </p:grpSp>
        <p:grpSp>
          <p:nvGrpSpPr>
            <p:cNvPr id="6" name="群組 26"/>
            <p:cNvGrpSpPr/>
            <p:nvPr/>
          </p:nvGrpSpPr>
          <p:grpSpPr>
            <a:xfrm>
              <a:off x="7315200" y="1237678"/>
              <a:ext cx="1574400" cy="1924539"/>
              <a:chOff x="7315200" y="1237678"/>
              <a:chExt cx="1574400" cy="1924539"/>
            </a:xfrm>
          </p:grpSpPr>
          <p:pic>
            <p:nvPicPr>
              <p:cNvPr id="25" name="Picture 9" descr="C:\Program Files\Microsoft Office\MEDIA\CAGCAT10\j0199549.wmf"/>
              <p:cNvPicPr>
                <a:picLocks noChangeAspect="1" noChangeArrowheads="1"/>
              </p:cNvPicPr>
              <p:nvPr/>
            </p:nvPicPr>
            <p:blipFill>
              <a:blip r:embed="rId3" cstate="print">
                <a:lum bright="40000" contrast="-70000"/>
                <a:extLst>
                  <a:ext uri="{28A0092B-C50C-407E-A947-70E740481C1C}">
                    <a14:useLocalDpi xmlns:a14="http://schemas.microsoft.com/office/drawing/2010/main" xmlns="" val="0"/>
                  </a:ext>
                </a:extLst>
              </a:blip>
              <a:srcRect/>
              <a:stretch>
                <a:fillRect/>
              </a:stretch>
            </p:blipFill>
            <p:spPr bwMode="auto">
              <a:xfrm>
                <a:off x="7315200" y="1237678"/>
                <a:ext cx="1574400" cy="1690735"/>
              </a:xfrm>
              <a:prstGeom prst="rect">
                <a:avLst/>
              </a:prstGeom>
              <a:noFill/>
              <a:extLst>
                <a:ext uri="{909E8E84-426E-40DD-AFC4-6F175D3DCCD1}">
                  <a14:hiddenFill xmlns:a14="http://schemas.microsoft.com/office/drawing/2010/main" xmlns="">
                    <a:solidFill>
                      <a:srgbClr val="FFFFFF"/>
                    </a:solidFill>
                  </a14:hiddenFill>
                </a:ext>
              </a:extLst>
            </p:spPr>
          </p:pic>
          <p:sp>
            <p:nvSpPr>
              <p:cNvPr id="26" name="文字方塊 25"/>
              <p:cNvSpPr txBox="1"/>
              <p:nvPr/>
            </p:nvSpPr>
            <p:spPr>
              <a:xfrm>
                <a:off x="7597775" y="1626872"/>
                <a:ext cx="1260735" cy="1535345"/>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Who</a:t>
                </a:r>
              </a:p>
              <a:p>
                <a:r>
                  <a:rPr lang="zh-TW" altLang="en-US" sz="2000" b="1" dirty="0">
                    <a:solidFill>
                      <a:srgbClr val="C00000"/>
                    </a:solidFill>
                    <a:latin typeface="標楷體" pitchFamily="65" charset="-120"/>
                    <a:ea typeface="標楷體" pitchFamily="65" charset="-120"/>
                  </a:rPr>
                  <a:t>誰去</a:t>
                </a:r>
                <a:r>
                  <a:rPr lang="zh-TW" altLang="en-US" sz="2000" b="1" dirty="0" smtClean="0">
                    <a:solidFill>
                      <a:srgbClr val="C00000"/>
                    </a:solidFill>
                    <a:latin typeface="標楷體" pitchFamily="65" charset="-120"/>
                    <a:ea typeface="標楷體" pitchFamily="65" charset="-120"/>
                  </a:rPr>
                  <a:t>做</a:t>
                </a:r>
                <a:endParaRPr lang="en-US" altLang="zh-TW" sz="2000" b="1" dirty="0" smtClean="0">
                  <a:solidFill>
                    <a:srgbClr val="C00000"/>
                  </a:solidFill>
                  <a:latin typeface="標楷體" pitchFamily="65" charset="-120"/>
                  <a:ea typeface="標楷體" pitchFamily="65" charset="-120"/>
                </a:endParaRPr>
              </a:p>
              <a:p>
                <a:r>
                  <a:rPr lang="zh-TW" altLang="en-US" sz="2000" b="1" dirty="0">
                    <a:solidFill>
                      <a:srgbClr val="C00000"/>
                    </a:solidFill>
                    <a:latin typeface="標楷體" pitchFamily="65" charset="-120"/>
                    <a:ea typeface="標楷體" pitchFamily="65" charset="-120"/>
                  </a:rPr>
                  <a:t>執行者</a:t>
                </a:r>
                <a:r>
                  <a:rPr lang="zh-TW" altLang="en-US" sz="2000" b="1" dirty="0" smtClean="0">
                    <a:solidFill>
                      <a:srgbClr val="C00000"/>
                    </a:solidFill>
                    <a:latin typeface="標楷體" pitchFamily="65" charset="-120"/>
                    <a:ea typeface="標楷體" pitchFamily="65" charset="-120"/>
                  </a:rPr>
                  <a:t>與</a:t>
                </a:r>
                <a:endParaRPr lang="en-US" altLang="zh-TW" sz="2000" b="1" dirty="0" smtClean="0">
                  <a:solidFill>
                    <a:srgbClr val="C00000"/>
                  </a:solidFill>
                  <a:latin typeface="標楷體" pitchFamily="65" charset="-120"/>
                  <a:ea typeface="標楷體" pitchFamily="65" charset="-120"/>
                </a:endParaRPr>
              </a:p>
              <a:p>
                <a:r>
                  <a:rPr lang="zh-TW" altLang="en-US" sz="2000" b="1" dirty="0" smtClean="0">
                    <a:solidFill>
                      <a:srgbClr val="C00000"/>
                    </a:solidFill>
                    <a:latin typeface="標楷體" pitchFamily="65" charset="-120"/>
                    <a:ea typeface="標楷體" pitchFamily="65" charset="-120"/>
                  </a:rPr>
                  <a:t>參與者</a:t>
                </a:r>
                <a:endParaRPr lang="en-US" altLang="zh-TW" sz="2000" b="1" dirty="0" smtClean="0">
                  <a:solidFill>
                    <a:srgbClr val="C00000"/>
                  </a:solidFill>
                  <a:latin typeface="標楷體" pitchFamily="65" charset="-120"/>
                  <a:ea typeface="標楷體" pitchFamily="65" charset="-120"/>
                </a:endParaRPr>
              </a:p>
            </p:txBody>
          </p:sp>
        </p:grpSp>
        <p:grpSp>
          <p:nvGrpSpPr>
            <p:cNvPr id="7" name="群組 22"/>
            <p:cNvGrpSpPr/>
            <p:nvPr/>
          </p:nvGrpSpPr>
          <p:grpSpPr>
            <a:xfrm>
              <a:off x="339439" y="1933284"/>
              <a:ext cx="1653602" cy="1541477"/>
              <a:chOff x="339439" y="1933284"/>
              <a:chExt cx="1653602" cy="1541477"/>
            </a:xfrm>
          </p:grpSpPr>
          <p:pic>
            <p:nvPicPr>
              <p:cNvPr id="23" name="Picture 181" descr="C:\Program Files\Microsoft Office\MEDIA\CAGCAT10\j0297707.wmf"/>
              <p:cNvPicPr>
                <a:picLocks noChangeAspect="1" noChangeArrowheads="1"/>
              </p:cNvPicPr>
              <p:nvPr/>
            </p:nvPicPr>
            <p:blipFill>
              <a:blip r:embed="rId4" cstate="print">
                <a:duotone>
                  <a:prstClr val="black"/>
                  <a:srgbClr val="FFFF00">
                    <a:tint val="45000"/>
                    <a:satMod val="400000"/>
                  </a:srgbClr>
                </a:duotone>
                <a:extLst>
                  <a:ext uri="{28A0092B-C50C-407E-A947-70E740481C1C}">
                    <a14:useLocalDpi xmlns:a14="http://schemas.microsoft.com/office/drawing/2010/main" xmlns="" val="0"/>
                  </a:ext>
                </a:extLst>
              </a:blip>
              <a:srcRect/>
              <a:stretch>
                <a:fillRect/>
              </a:stretch>
            </p:blipFill>
            <p:spPr bwMode="auto">
              <a:xfrm>
                <a:off x="339439" y="1933284"/>
                <a:ext cx="1629788" cy="154147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24" name="文字方塊 23"/>
              <p:cNvSpPr txBox="1"/>
              <p:nvPr/>
            </p:nvSpPr>
            <p:spPr>
              <a:xfrm>
                <a:off x="465202" y="2211784"/>
                <a:ext cx="1527839" cy="821231"/>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Why</a:t>
                </a:r>
              </a:p>
              <a:p>
                <a:r>
                  <a:rPr lang="zh-TW" altLang="en-US" sz="2000" b="1" dirty="0" smtClean="0">
                    <a:solidFill>
                      <a:srgbClr val="C00000"/>
                    </a:solidFill>
                    <a:latin typeface="標楷體" pitchFamily="65" charset="-120"/>
                    <a:ea typeface="標楷體" pitchFamily="65" charset="-120"/>
                  </a:rPr>
                  <a:t>原因  目的</a:t>
                </a:r>
                <a:endParaRPr lang="zh-TW" altLang="en-US" sz="2000" b="1" dirty="0">
                  <a:solidFill>
                    <a:srgbClr val="C00000"/>
                  </a:solidFill>
                  <a:latin typeface="標楷體" pitchFamily="65" charset="-120"/>
                  <a:ea typeface="標楷體" pitchFamily="65" charset="-120"/>
                </a:endParaRPr>
              </a:p>
            </p:txBody>
          </p:sp>
        </p:grpSp>
        <p:grpSp>
          <p:nvGrpSpPr>
            <p:cNvPr id="8" name="群組 23"/>
            <p:cNvGrpSpPr/>
            <p:nvPr/>
          </p:nvGrpSpPr>
          <p:grpSpPr>
            <a:xfrm>
              <a:off x="1969227" y="2924944"/>
              <a:ext cx="2001901" cy="2034304"/>
              <a:chOff x="1969227" y="2924944"/>
              <a:chExt cx="2001901" cy="2034304"/>
            </a:xfrm>
          </p:grpSpPr>
          <p:pic>
            <p:nvPicPr>
              <p:cNvPr id="21" name="Picture 3" descr="C:\Program Files\Microsoft Office\MEDIA\CAGCAT10\j0149481.wmf"/>
              <p:cNvPicPr>
                <a:picLocks noChangeAspect="1" noChangeArrowheads="1"/>
              </p:cNvPicPr>
              <p:nvPr/>
            </p:nvPicPr>
            <p:blipFill>
              <a:blip r:embed="rId5" cstate="print">
                <a:duotone>
                  <a:prstClr val="black"/>
                  <a:schemeClr val="accent2">
                    <a:tint val="45000"/>
                    <a:satMod val="400000"/>
                  </a:schemeClr>
                </a:duotone>
                <a:lum contrast="-6000"/>
                <a:extLst>
                  <a:ext uri="{28A0092B-C50C-407E-A947-70E740481C1C}">
                    <a14:useLocalDpi xmlns:a14="http://schemas.microsoft.com/office/drawing/2010/main" xmlns="" val="0"/>
                  </a:ext>
                </a:extLst>
              </a:blip>
              <a:srcRect/>
              <a:stretch>
                <a:fillRect/>
              </a:stretch>
            </p:blipFill>
            <p:spPr bwMode="auto">
              <a:xfrm>
                <a:off x="1969227" y="2924944"/>
                <a:ext cx="2001901" cy="2034304"/>
              </a:xfrm>
              <a:prstGeom prst="rect">
                <a:avLst/>
              </a:prstGeom>
              <a:noFill/>
              <a:extLst>
                <a:ext uri="{909E8E84-426E-40DD-AFC4-6F175D3DCCD1}">
                  <a14:hiddenFill xmlns:a14="http://schemas.microsoft.com/office/drawing/2010/main" xmlns="">
                    <a:solidFill>
                      <a:srgbClr val="FFFFFF"/>
                    </a:solidFill>
                  </a14:hiddenFill>
                </a:ext>
              </a:extLst>
            </p:spPr>
          </p:pic>
          <p:sp>
            <p:nvSpPr>
              <p:cNvPr id="22" name="文字方塊 21"/>
              <p:cNvSpPr txBox="1"/>
              <p:nvPr/>
            </p:nvSpPr>
            <p:spPr>
              <a:xfrm>
                <a:off x="2413978" y="3293610"/>
                <a:ext cx="1527839" cy="1535345"/>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How to do</a:t>
                </a:r>
              </a:p>
              <a:p>
                <a:r>
                  <a:rPr lang="zh-TW" altLang="en-US" sz="2000" b="1" dirty="0">
                    <a:solidFill>
                      <a:srgbClr val="C00000"/>
                    </a:solidFill>
                    <a:latin typeface="標楷體" pitchFamily="65" charset="-120"/>
                    <a:ea typeface="標楷體" pitchFamily="65" charset="-120"/>
                  </a:rPr>
                  <a:t>怎麼</a:t>
                </a:r>
                <a:r>
                  <a:rPr lang="zh-TW" altLang="en-US" sz="2000" b="1" dirty="0" smtClean="0">
                    <a:solidFill>
                      <a:srgbClr val="C00000"/>
                    </a:solidFill>
                    <a:latin typeface="標楷體" pitchFamily="65" charset="-120"/>
                    <a:ea typeface="標楷體" pitchFamily="65" charset="-120"/>
                  </a:rPr>
                  <a:t>做</a:t>
                </a:r>
                <a:endParaRPr lang="en-US" altLang="zh-TW" sz="2000" b="1" dirty="0" smtClean="0">
                  <a:solidFill>
                    <a:srgbClr val="C00000"/>
                  </a:solidFill>
                  <a:latin typeface="標楷體" pitchFamily="65" charset="-120"/>
                  <a:ea typeface="標楷體" pitchFamily="65" charset="-120"/>
                </a:endParaRPr>
              </a:p>
              <a:p>
                <a:r>
                  <a:rPr lang="zh-TW" altLang="en-US" sz="2000" b="1" dirty="0" smtClean="0">
                    <a:solidFill>
                      <a:srgbClr val="C00000"/>
                    </a:solidFill>
                    <a:latin typeface="標楷體" pitchFamily="65" charset="-120"/>
                    <a:ea typeface="標楷體" pitchFamily="65" charset="-120"/>
                  </a:rPr>
                  <a:t>措施  規則</a:t>
                </a:r>
                <a:endParaRPr lang="en-US" altLang="zh-TW" sz="2000" b="1" dirty="0" smtClean="0">
                  <a:solidFill>
                    <a:srgbClr val="C00000"/>
                  </a:solidFill>
                  <a:latin typeface="標楷體" pitchFamily="65" charset="-120"/>
                  <a:ea typeface="標楷體" pitchFamily="65" charset="-120"/>
                </a:endParaRPr>
              </a:p>
              <a:p>
                <a:r>
                  <a:rPr lang="zh-TW" altLang="en-US" sz="2000" b="1" dirty="0">
                    <a:solidFill>
                      <a:srgbClr val="C00000"/>
                    </a:solidFill>
                    <a:latin typeface="標楷體" pitchFamily="65" charset="-120"/>
                    <a:ea typeface="標楷體" pitchFamily="65" charset="-120"/>
                  </a:rPr>
                  <a:t>資源運用</a:t>
                </a:r>
              </a:p>
            </p:txBody>
          </p:sp>
        </p:grpSp>
        <p:grpSp>
          <p:nvGrpSpPr>
            <p:cNvPr id="9" name="群組 25"/>
            <p:cNvGrpSpPr/>
            <p:nvPr/>
          </p:nvGrpSpPr>
          <p:grpSpPr>
            <a:xfrm>
              <a:off x="5756018" y="2034076"/>
              <a:ext cx="1164031" cy="1826971"/>
              <a:chOff x="5756018" y="2034076"/>
              <a:chExt cx="1164031" cy="1826971"/>
            </a:xfrm>
          </p:grpSpPr>
          <p:pic>
            <p:nvPicPr>
              <p:cNvPr id="19" name="Picture 11" descr="C:\Program Files\Microsoft Office\MEDIA\CAGCAT10\j0240719.wmf"/>
              <p:cNvPicPr>
                <a:picLocks noChangeAspect="1" noChangeArrowheads="1"/>
              </p:cNvPicPr>
              <p:nvPr/>
            </p:nvPicPr>
            <p:blipFill>
              <a:blip r:embed="rId6" cstate="print">
                <a:lum contrast="-70000"/>
                <a:extLst>
                  <a:ext uri="{28A0092B-C50C-407E-A947-70E740481C1C}">
                    <a14:useLocalDpi xmlns:a14="http://schemas.microsoft.com/office/drawing/2010/main" xmlns="" val="0"/>
                  </a:ext>
                </a:extLst>
              </a:blip>
              <a:srcRect/>
              <a:stretch>
                <a:fillRect/>
              </a:stretch>
            </p:blipFill>
            <p:spPr bwMode="auto">
              <a:xfrm>
                <a:off x="5756018" y="2034076"/>
                <a:ext cx="1164031" cy="182697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20" name="文字方塊 19"/>
              <p:cNvSpPr txBox="1"/>
              <p:nvPr/>
            </p:nvSpPr>
            <p:spPr>
              <a:xfrm>
                <a:off x="5850166" y="2793123"/>
                <a:ext cx="988822" cy="821231"/>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Target</a:t>
                </a:r>
              </a:p>
              <a:p>
                <a:r>
                  <a:rPr lang="zh-TW" altLang="en-US" sz="2000" b="1" dirty="0" smtClean="0">
                    <a:solidFill>
                      <a:srgbClr val="C00000"/>
                    </a:solidFill>
                    <a:latin typeface="標楷體" pitchFamily="65" charset="-120"/>
                    <a:ea typeface="標楷體" pitchFamily="65" charset="-120"/>
                  </a:rPr>
                  <a:t>對象</a:t>
                </a:r>
                <a:endParaRPr lang="zh-TW" altLang="en-US" sz="2000" b="1" dirty="0">
                  <a:solidFill>
                    <a:srgbClr val="C00000"/>
                  </a:solidFill>
                  <a:latin typeface="標楷體" pitchFamily="65" charset="-120"/>
                  <a:ea typeface="標楷體" pitchFamily="65" charset="-120"/>
                </a:endParaRPr>
              </a:p>
            </p:txBody>
          </p:sp>
        </p:grpSp>
        <p:grpSp>
          <p:nvGrpSpPr>
            <p:cNvPr id="10" name="群組 27"/>
            <p:cNvGrpSpPr/>
            <p:nvPr/>
          </p:nvGrpSpPr>
          <p:grpSpPr>
            <a:xfrm>
              <a:off x="755576" y="3187900"/>
              <a:ext cx="8204196" cy="3265436"/>
              <a:chOff x="755576" y="3187900"/>
              <a:chExt cx="8204196" cy="3265436"/>
            </a:xfrm>
          </p:grpSpPr>
          <p:pic>
            <p:nvPicPr>
              <p:cNvPr id="11" name="Picture 6" descr="C:\Program Files\Microsoft Office\MEDIA\CAGCAT10\j0300840.wmf"/>
              <p:cNvPicPr>
                <a:picLocks noChangeAspect="1" noChangeArrowheads="1"/>
              </p:cNvPicPr>
              <p:nvPr/>
            </p:nvPicPr>
            <p:blipFill>
              <a:blip r:embed="rId7" cstate="print">
                <a:duotone>
                  <a:schemeClr val="bg2">
                    <a:shade val="45000"/>
                    <a:satMod val="135000"/>
                  </a:schemeClr>
                  <a:prstClr val="white"/>
                </a:duotone>
                <a:lum/>
                <a:extLst>
                  <a:ext uri="{28A0092B-C50C-407E-A947-70E740481C1C}">
                    <a14:useLocalDpi xmlns:a14="http://schemas.microsoft.com/office/drawing/2010/main" xmlns="" val="0"/>
                  </a:ext>
                </a:extLst>
              </a:blip>
              <a:srcRect/>
              <a:stretch>
                <a:fillRect/>
              </a:stretch>
            </p:blipFill>
            <p:spPr bwMode="auto">
              <a:xfrm>
                <a:off x="3541881" y="4797152"/>
                <a:ext cx="1966223" cy="1656184"/>
              </a:xfrm>
              <a:prstGeom prst="rect">
                <a:avLst/>
              </a:prstGeom>
              <a:noFill/>
              <a:extLst>
                <a:ext uri="{909E8E84-426E-40DD-AFC4-6F175D3DCCD1}">
                  <a14:hiddenFill xmlns:a14="http://schemas.microsoft.com/office/drawing/2010/main" xmlns="">
                    <a:solidFill>
                      <a:srgbClr val="FFFFFF"/>
                    </a:solidFill>
                  </a14:hiddenFill>
                </a:ext>
              </a:extLst>
            </p:spPr>
          </p:pic>
          <p:pic>
            <p:nvPicPr>
              <p:cNvPr id="12" name="Picture 7" descr="C:\Program Files\Microsoft Office\MEDIA\CAGCAT10\j0301252.wmf"/>
              <p:cNvPicPr>
                <a:picLocks noChangeAspect="1" noChangeArrowheads="1"/>
              </p:cNvPicPr>
              <p:nvPr/>
            </p:nvPicPr>
            <p:blipFill>
              <a:blip r:embed="rId8" cstate="print">
                <a:duotone>
                  <a:schemeClr val="accent1">
                    <a:shade val="45000"/>
                    <a:satMod val="135000"/>
                  </a:schemeClr>
                  <a:prstClr val="white"/>
                </a:duotone>
                <a:lum/>
                <a:extLst>
                  <a:ext uri="{28A0092B-C50C-407E-A947-70E740481C1C}">
                    <a14:useLocalDpi xmlns:a14="http://schemas.microsoft.com/office/drawing/2010/main" xmlns="" val="0"/>
                  </a:ext>
                </a:extLst>
              </a:blip>
              <a:srcRect/>
              <a:stretch>
                <a:fillRect/>
              </a:stretch>
            </p:blipFill>
            <p:spPr bwMode="auto">
              <a:xfrm>
                <a:off x="5819514" y="4706712"/>
                <a:ext cx="1704814" cy="1458592"/>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8" descr="C:\Program Files\Microsoft Office\MEDIA\CAGCAT10\j0149887.wmf"/>
              <p:cNvPicPr>
                <a:picLocks noChangeAspect="1" noChangeArrowheads="1"/>
              </p:cNvPicPr>
              <p:nvPr/>
            </p:nvPicPr>
            <p:blipFill>
              <a:blip r:embed="rId9" cstate="print">
                <a:duotone>
                  <a:prstClr val="black"/>
                  <a:srgbClr val="00B050">
                    <a:tint val="45000"/>
                    <a:satMod val="400000"/>
                  </a:srgbClr>
                </a:duotone>
                <a:extLst>
                  <a:ext uri="{28A0092B-C50C-407E-A947-70E740481C1C}">
                    <a14:useLocalDpi xmlns:a14="http://schemas.microsoft.com/office/drawing/2010/main" xmlns="" val="0"/>
                  </a:ext>
                </a:extLst>
              </a:blip>
              <a:srcRect/>
              <a:stretch>
                <a:fillRect/>
              </a:stretch>
            </p:blipFill>
            <p:spPr bwMode="auto">
              <a:xfrm>
                <a:off x="755576" y="4854347"/>
                <a:ext cx="1728192" cy="1382965"/>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文字方塊 13"/>
              <p:cNvSpPr txBox="1"/>
              <p:nvPr/>
            </p:nvSpPr>
            <p:spPr>
              <a:xfrm>
                <a:off x="843736" y="5013176"/>
                <a:ext cx="1712040" cy="1178289"/>
              </a:xfrm>
              <a:prstGeom prst="rect">
                <a:avLst/>
              </a:prstGeom>
              <a:noFill/>
            </p:spPr>
            <p:txBody>
              <a:bodyPr wrap="square" rtlCol="0">
                <a:spAutoFit/>
              </a:bodyPr>
              <a:lstStyle/>
              <a:p>
                <a:r>
                  <a:rPr lang="en-US" altLang="zh-TW" sz="2000" b="1" dirty="0" smtClean="0">
                    <a:solidFill>
                      <a:srgbClr val="C00000"/>
                    </a:solidFill>
                    <a:latin typeface="標楷體" pitchFamily="65" charset="-120"/>
                    <a:ea typeface="標楷體" pitchFamily="65" charset="-120"/>
                  </a:rPr>
                  <a:t>Where</a:t>
                </a:r>
              </a:p>
              <a:p>
                <a:r>
                  <a:rPr lang="zh-TW" altLang="en-US" sz="2000" b="1" dirty="0" smtClean="0">
                    <a:solidFill>
                      <a:srgbClr val="C00000"/>
                    </a:solidFill>
                    <a:latin typeface="標楷體" pitchFamily="65" charset="-120"/>
                    <a:ea typeface="標楷體" pitchFamily="65" charset="-120"/>
                  </a:rPr>
                  <a:t>執行地點場所環境條件</a:t>
                </a:r>
                <a:endParaRPr lang="zh-TW" altLang="en-US" sz="2000" b="1" dirty="0">
                  <a:solidFill>
                    <a:srgbClr val="C00000"/>
                  </a:solidFill>
                  <a:latin typeface="標楷體" pitchFamily="65" charset="-120"/>
                  <a:ea typeface="標楷體" pitchFamily="65" charset="-120"/>
                </a:endParaRPr>
              </a:p>
            </p:txBody>
          </p:sp>
          <p:sp>
            <p:nvSpPr>
              <p:cNvPr id="15" name="文字方塊 14"/>
              <p:cNvSpPr txBox="1"/>
              <p:nvPr/>
            </p:nvSpPr>
            <p:spPr>
              <a:xfrm>
                <a:off x="3726045" y="5167063"/>
                <a:ext cx="1527839" cy="1178289"/>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How much</a:t>
                </a:r>
              </a:p>
              <a:p>
                <a:r>
                  <a:rPr lang="zh-TW" altLang="en-US" sz="2000" b="1" dirty="0" smtClean="0">
                    <a:solidFill>
                      <a:srgbClr val="C00000"/>
                    </a:solidFill>
                    <a:latin typeface="標楷體" pitchFamily="65" charset="-120"/>
                    <a:ea typeface="標楷體" pitchFamily="65" charset="-120"/>
                  </a:rPr>
                  <a:t>預算  收入</a:t>
                </a:r>
                <a:endParaRPr lang="en-US" altLang="zh-TW" sz="2000" b="1" dirty="0" smtClean="0">
                  <a:solidFill>
                    <a:srgbClr val="C00000"/>
                  </a:solidFill>
                  <a:latin typeface="標楷體" pitchFamily="65" charset="-120"/>
                  <a:ea typeface="標楷體" pitchFamily="65" charset="-120"/>
                </a:endParaRPr>
              </a:p>
              <a:p>
                <a:r>
                  <a:rPr lang="zh-TW" altLang="en-US" sz="2000" b="1" dirty="0">
                    <a:solidFill>
                      <a:srgbClr val="C00000"/>
                    </a:solidFill>
                    <a:latin typeface="標楷體" pitchFamily="65" charset="-120"/>
                    <a:ea typeface="標楷體" pitchFamily="65" charset="-120"/>
                  </a:rPr>
                  <a:t>利潤</a:t>
                </a:r>
              </a:p>
            </p:txBody>
          </p:sp>
          <p:sp>
            <p:nvSpPr>
              <p:cNvPr id="16" name="文字方塊 15"/>
              <p:cNvSpPr txBox="1"/>
              <p:nvPr/>
            </p:nvSpPr>
            <p:spPr>
              <a:xfrm>
                <a:off x="6283274" y="5082065"/>
                <a:ext cx="1260735" cy="1178289"/>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Effect</a:t>
                </a:r>
              </a:p>
              <a:p>
                <a:r>
                  <a:rPr lang="zh-TW" altLang="en-US" sz="2000" b="1" dirty="0">
                    <a:solidFill>
                      <a:srgbClr val="C00000"/>
                    </a:solidFill>
                    <a:latin typeface="標楷體" pitchFamily="65" charset="-120"/>
                    <a:ea typeface="標楷體" pitchFamily="65" charset="-120"/>
                  </a:rPr>
                  <a:t>預期</a:t>
                </a:r>
                <a:r>
                  <a:rPr lang="zh-TW" altLang="en-US" sz="2000" b="1" dirty="0" smtClean="0">
                    <a:solidFill>
                      <a:srgbClr val="C00000"/>
                    </a:solidFill>
                    <a:latin typeface="標楷體" pitchFamily="65" charset="-120"/>
                    <a:ea typeface="標楷體" pitchFamily="65" charset="-120"/>
                  </a:rPr>
                  <a:t>效果</a:t>
                </a:r>
                <a:endParaRPr lang="en-US" altLang="zh-TW" sz="2000" b="1" dirty="0" smtClean="0">
                  <a:solidFill>
                    <a:srgbClr val="C00000"/>
                  </a:solidFill>
                  <a:latin typeface="標楷體" pitchFamily="65" charset="-120"/>
                  <a:ea typeface="標楷體" pitchFamily="65" charset="-120"/>
                </a:endParaRPr>
              </a:p>
              <a:p>
                <a:r>
                  <a:rPr lang="zh-TW" altLang="en-US" sz="2000" b="1" dirty="0">
                    <a:solidFill>
                      <a:srgbClr val="C00000"/>
                    </a:solidFill>
                    <a:latin typeface="標楷體" pitchFamily="65" charset="-120"/>
                    <a:ea typeface="標楷體" pitchFamily="65" charset="-120"/>
                  </a:rPr>
                  <a:t>檢查點</a:t>
                </a:r>
              </a:p>
            </p:txBody>
          </p:sp>
          <p:pic>
            <p:nvPicPr>
              <p:cNvPr id="17" name="Picture 182" descr="C:\Program Files\Microsoft Office\MEDIA\CAGCAT10\j0234131.wmf"/>
              <p:cNvPicPr>
                <a:picLocks noChangeAspect="1" noChangeArrowheads="1"/>
              </p:cNvPicPr>
              <p:nvPr/>
            </p:nvPicPr>
            <p:blipFill>
              <a:blip r:embed="rId10" cstate="print">
                <a:duotone>
                  <a:schemeClr val="accent5">
                    <a:shade val="45000"/>
                    <a:satMod val="135000"/>
                  </a:schemeClr>
                  <a:prstClr val="white"/>
                </a:duotone>
                <a:lum contrast="20000"/>
                <a:extLst>
                  <a:ext uri="{28A0092B-C50C-407E-A947-70E740481C1C}">
                    <a14:useLocalDpi xmlns:a14="http://schemas.microsoft.com/office/drawing/2010/main" xmlns="" val="0"/>
                  </a:ext>
                </a:extLst>
              </a:blip>
              <a:srcRect/>
              <a:stretch>
                <a:fillRect/>
              </a:stretch>
            </p:blipFill>
            <p:spPr bwMode="auto">
              <a:xfrm>
                <a:off x="7244148" y="3187900"/>
                <a:ext cx="1665789" cy="1771348"/>
              </a:xfrm>
              <a:prstGeom prst="rect">
                <a:avLst/>
              </a:prstGeom>
              <a:noFill/>
              <a:extLst>
                <a:ext uri="{909E8E84-426E-40DD-AFC4-6F175D3DCCD1}">
                  <a14:hiddenFill xmlns:a14="http://schemas.microsoft.com/office/drawing/2010/main" xmlns="">
                    <a:solidFill>
                      <a:srgbClr val="FFFFFF"/>
                    </a:solidFill>
                  </a14:hiddenFill>
                </a:ext>
              </a:extLst>
            </p:spPr>
          </p:pic>
          <p:sp>
            <p:nvSpPr>
              <p:cNvPr id="18" name="文字方塊 17"/>
              <p:cNvSpPr txBox="1"/>
              <p:nvPr/>
            </p:nvSpPr>
            <p:spPr>
              <a:xfrm>
                <a:off x="7431933" y="3683978"/>
                <a:ext cx="1527839" cy="1178289"/>
              </a:xfrm>
              <a:prstGeom prst="rect">
                <a:avLst/>
              </a:prstGeom>
              <a:noFill/>
            </p:spPr>
            <p:txBody>
              <a:bodyPr wrap="none" rtlCol="0">
                <a:spAutoFit/>
              </a:bodyPr>
              <a:lstStyle/>
              <a:p>
                <a:r>
                  <a:rPr lang="en-US" altLang="zh-TW" sz="2000" b="1" dirty="0" smtClean="0">
                    <a:solidFill>
                      <a:srgbClr val="C00000"/>
                    </a:solidFill>
                    <a:latin typeface="標楷體" pitchFamily="65" charset="-120"/>
                    <a:ea typeface="標楷體" pitchFamily="65" charset="-120"/>
                  </a:rPr>
                  <a:t>When</a:t>
                </a:r>
              </a:p>
              <a:p>
                <a:r>
                  <a:rPr lang="zh-TW" altLang="en-US" sz="2000" b="1" dirty="0" smtClean="0">
                    <a:solidFill>
                      <a:srgbClr val="C00000"/>
                    </a:solidFill>
                    <a:latin typeface="標楷體" pitchFamily="65" charset="-120"/>
                    <a:ea typeface="標楷體" pitchFamily="65" charset="-120"/>
                  </a:rPr>
                  <a:t>執行時間</a:t>
                </a:r>
                <a:endParaRPr lang="en-US" altLang="zh-TW" sz="2000" b="1" dirty="0" smtClean="0">
                  <a:solidFill>
                    <a:srgbClr val="C00000"/>
                  </a:solidFill>
                  <a:latin typeface="標楷體" pitchFamily="65" charset="-120"/>
                  <a:ea typeface="標楷體" pitchFamily="65" charset="-120"/>
                </a:endParaRPr>
              </a:p>
              <a:p>
                <a:r>
                  <a:rPr lang="zh-TW" altLang="en-US" sz="2000" b="1" dirty="0" smtClean="0">
                    <a:solidFill>
                      <a:srgbClr val="C00000"/>
                    </a:solidFill>
                    <a:latin typeface="標楷體" pitchFamily="65" charset="-120"/>
                    <a:ea typeface="標楷體" pitchFamily="65" charset="-120"/>
                  </a:rPr>
                  <a:t>進度與管制</a:t>
                </a:r>
                <a:endParaRPr lang="zh-TW" altLang="en-US" sz="2000" b="1" dirty="0">
                  <a:solidFill>
                    <a:srgbClr val="C00000"/>
                  </a:solidFill>
                  <a:latin typeface="標楷體" pitchFamily="65" charset="-120"/>
                  <a:ea typeface="標楷體" pitchFamily="65" charset="-120"/>
                </a:endParaRPr>
              </a:p>
            </p:txBody>
          </p:sp>
        </p:gr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solidFill>
                  <a:srgbClr val="FFC000"/>
                </a:solidFill>
                <a:latin typeface="標楷體" pitchFamily="65" charset="-120"/>
                <a:ea typeface="標楷體" pitchFamily="65" charset="-120"/>
              </a:rPr>
              <a:t>撰寫計畫書的原則</a:t>
            </a:r>
            <a:endParaRPr lang="zh-TW" altLang="en-US" sz="4000" dirty="0">
              <a:solidFill>
                <a:srgbClr val="FFC000"/>
              </a:solidFill>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Font typeface="Wingdings" pitchFamily="2" charset="2"/>
              <a:buChar char="Ø"/>
            </a:pPr>
            <a:r>
              <a:rPr lang="zh-TW" altLang="en-US" sz="2400" dirty="0" smtClean="0">
                <a:solidFill>
                  <a:srgbClr val="FFFF00"/>
                </a:solidFill>
                <a:latin typeface="標楷體" pitchFamily="65" charset="-120"/>
                <a:ea typeface="標楷體" pitchFamily="65" charset="-120"/>
                <a:cs typeface="Arial Unicode MS" pitchFamily="34" charset="-120"/>
              </a:rPr>
              <a:t>呈現優勢</a:t>
            </a:r>
          </a:p>
          <a:p>
            <a:pPr marL="800100" lvl="1" indent="-3429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不僅將資料完整陳列，更要呈現具體的競爭優勢</a:t>
            </a:r>
            <a:r>
              <a:rPr lang="en-US" altLang="zh-TW" sz="2400" dirty="0" smtClean="0">
                <a:latin typeface="標楷體" pitchFamily="65" charset="-120"/>
                <a:ea typeface="標楷體" pitchFamily="65" charset="-120"/>
                <a:cs typeface="Arial Unicode MS" pitchFamily="34" charset="-120"/>
              </a:rPr>
              <a:t>(</a:t>
            </a:r>
            <a:r>
              <a:rPr lang="zh-TW" altLang="en-US" sz="2400" dirty="0" smtClean="0">
                <a:latin typeface="標楷體" pitchFamily="65" charset="-120"/>
                <a:ea typeface="標楷體" pitchFamily="65" charset="-120"/>
                <a:cs typeface="Arial Unicode MS" pitchFamily="34" charset="-120"/>
              </a:rPr>
              <a:t>量化指標</a:t>
            </a:r>
            <a:r>
              <a:rPr lang="en-US" altLang="zh-TW" sz="2400" dirty="0" smtClean="0">
                <a:latin typeface="標楷體" pitchFamily="65" charset="-120"/>
                <a:ea typeface="標楷體" pitchFamily="65" charset="-120"/>
                <a:cs typeface="Arial Unicode MS" pitchFamily="34" charset="-120"/>
              </a:rPr>
              <a:t>)</a:t>
            </a:r>
          </a:p>
          <a:p>
            <a:pPr>
              <a:buFont typeface="Wingdings" pitchFamily="2" charset="2"/>
              <a:buChar char="Ø"/>
            </a:pPr>
            <a:r>
              <a:rPr lang="zh-TW" altLang="en-US" sz="2400" dirty="0" smtClean="0">
                <a:solidFill>
                  <a:srgbClr val="FFFF00"/>
                </a:solidFill>
                <a:latin typeface="標楷體" pitchFamily="65" charset="-120"/>
                <a:ea typeface="標楷體" pitchFamily="65" charset="-120"/>
                <a:cs typeface="Arial Unicode MS" pitchFamily="34" charset="-120"/>
              </a:rPr>
              <a:t>展現能力</a:t>
            </a:r>
          </a:p>
          <a:p>
            <a:pPr marL="800100" lvl="1" indent="-3429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盡量展現經營團隊的經營能力與豐富的經驗背景</a:t>
            </a:r>
            <a:endParaRPr lang="en-US" altLang="zh-TW" sz="2400" dirty="0" smtClean="0">
              <a:latin typeface="標楷體" pitchFamily="65" charset="-120"/>
              <a:ea typeface="標楷體" pitchFamily="65" charset="-120"/>
              <a:cs typeface="Arial Unicode MS" pitchFamily="34" charset="-120"/>
            </a:endParaRPr>
          </a:p>
          <a:p>
            <a:pPr marL="800100" lvl="1" indent="-3429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顯示出對於該產業、市場、產品、技術，以及未來營運策略已有完全的準備</a:t>
            </a:r>
            <a:endParaRPr lang="en-US" altLang="zh-TW" sz="2400" dirty="0" smtClean="0">
              <a:latin typeface="標楷體" pitchFamily="65" charset="-120"/>
              <a:ea typeface="標楷體" pitchFamily="65" charset="-120"/>
              <a:cs typeface="Arial Unicode MS" pitchFamily="34" charset="-120"/>
            </a:endParaRPr>
          </a:p>
          <a:p>
            <a:pPr>
              <a:buFont typeface="Wingdings" pitchFamily="2" charset="2"/>
              <a:buChar char="Ø"/>
            </a:pPr>
            <a:r>
              <a:rPr lang="zh-TW" altLang="en-US" sz="2400" dirty="0" smtClean="0">
                <a:solidFill>
                  <a:srgbClr val="FFFF00"/>
                </a:solidFill>
                <a:latin typeface="標楷體" pitchFamily="65" charset="-120"/>
                <a:ea typeface="標楷體" pitchFamily="65" charset="-120"/>
                <a:cs typeface="Arial Unicode MS" pitchFamily="34" charset="-120"/>
              </a:rPr>
              <a:t>市場導向</a:t>
            </a:r>
          </a:p>
          <a:p>
            <a:pPr marL="800100" lvl="1" indent="-3429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顯示對於市場現況掌握與未來發展預測的能力與具體成就</a:t>
            </a:r>
            <a:endParaRPr lang="en-US" altLang="zh-TW" sz="2400" dirty="0" smtClean="0">
              <a:latin typeface="標楷體" pitchFamily="65" charset="-120"/>
              <a:ea typeface="標楷體" pitchFamily="65" charset="-120"/>
              <a:cs typeface="Arial Unicode MS" pitchFamily="34" charset="-120"/>
            </a:endParaRPr>
          </a:p>
          <a:p>
            <a:endParaRPr lang="zh-TW"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C000"/>
                </a:solidFill>
                <a:latin typeface="標楷體" pitchFamily="65" charset="-120"/>
                <a:ea typeface="標楷體" pitchFamily="65" charset="-120"/>
              </a:rPr>
              <a:t>撰寫計畫書的原則</a:t>
            </a:r>
            <a:endParaRPr lang="zh-TW" altLang="en-US" dirty="0"/>
          </a:p>
        </p:txBody>
      </p:sp>
      <p:sp>
        <p:nvSpPr>
          <p:cNvPr id="3" name="內容版面配置區 2"/>
          <p:cNvSpPr>
            <a:spLocks noGrp="1"/>
          </p:cNvSpPr>
          <p:nvPr>
            <p:ph idx="1"/>
          </p:nvPr>
        </p:nvSpPr>
        <p:spPr/>
        <p:txBody>
          <a:bodyPr/>
          <a:lstStyle/>
          <a:p>
            <a:pPr marL="285750" indent="-285750">
              <a:buFont typeface="Wingdings" pitchFamily="2" charset="2"/>
              <a:buChar char="Ø"/>
            </a:pPr>
            <a:r>
              <a:rPr lang="zh-TW" altLang="en-US" sz="2400" dirty="0" smtClean="0">
                <a:solidFill>
                  <a:srgbClr val="FFFF00"/>
                </a:solidFill>
                <a:latin typeface="標楷體" pitchFamily="65" charset="-120"/>
                <a:ea typeface="標楷體" pitchFamily="65" charset="-120"/>
                <a:cs typeface="Arial Unicode MS" pitchFamily="34" charset="-120"/>
              </a:rPr>
              <a:t>前後一致</a:t>
            </a:r>
          </a:p>
          <a:p>
            <a:pPr lvl="1">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前後基本假設或預估要相互呼應。例如：財務預估必須要根據市場分析與技術分析所得的結果，方能進行做各種報表的規劃</a:t>
            </a:r>
            <a:endParaRPr lang="en-US" altLang="zh-TW" sz="2400" dirty="0" smtClean="0">
              <a:latin typeface="標楷體" pitchFamily="65" charset="-120"/>
              <a:ea typeface="標楷體" pitchFamily="65" charset="-120"/>
              <a:cs typeface="Arial Unicode MS" pitchFamily="34" charset="-120"/>
            </a:endParaRPr>
          </a:p>
          <a:p>
            <a:pPr marL="285750" indent="-285750">
              <a:buFont typeface="Wingdings" pitchFamily="2" charset="2"/>
              <a:buChar char="Ø"/>
            </a:pPr>
            <a:r>
              <a:rPr lang="zh-TW" altLang="en-US" sz="2400" dirty="0" smtClean="0">
                <a:solidFill>
                  <a:srgbClr val="FFFF00"/>
                </a:solidFill>
                <a:latin typeface="標楷體" pitchFamily="65" charset="-120"/>
                <a:ea typeface="標楷體" pitchFamily="65" charset="-120"/>
                <a:cs typeface="Arial Unicode MS" pitchFamily="34" charset="-120"/>
              </a:rPr>
              <a:t>客觀實際</a:t>
            </a:r>
          </a:p>
          <a:p>
            <a:pPr marL="800100" lvl="1" indent="-342900">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勿憑主觀意願的估計，提供出可參考的數據與資料。</a:t>
            </a:r>
          </a:p>
          <a:p>
            <a:pPr marL="285750" indent="-285750">
              <a:buFont typeface="Wingdings" pitchFamily="2" charset="2"/>
              <a:buChar char="Ø"/>
            </a:pPr>
            <a:r>
              <a:rPr lang="zh-TW" altLang="en-US" sz="2400" dirty="0" smtClean="0">
                <a:solidFill>
                  <a:srgbClr val="FFFF00"/>
                </a:solidFill>
                <a:latin typeface="標楷體" pitchFamily="65" charset="-120"/>
                <a:ea typeface="標楷體" pitchFamily="65" charset="-120"/>
                <a:cs typeface="Arial Unicode MS" pitchFamily="34" charset="-120"/>
              </a:rPr>
              <a:t>明確具體</a:t>
            </a:r>
          </a:p>
          <a:p>
            <a:pPr lvl="1">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要明確指出組織的市場機會與競爭威脅，並盡量以具體的資料佐證</a:t>
            </a:r>
          </a:p>
          <a:p>
            <a:pPr lvl="1">
              <a:buFont typeface="Wingdings" pitchFamily="2" charset="2"/>
              <a:buChar char="ü"/>
            </a:pPr>
            <a:r>
              <a:rPr lang="zh-TW" altLang="en-US" sz="2400" dirty="0" smtClean="0">
                <a:latin typeface="標楷體" pitchFamily="65" charset="-120"/>
                <a:ea typeface="標楷體" pitchFamily="65" charset="-120"/>
                <a:cs typeface="Arial Unicode MS" pitchFamily="34" charset="-120"/>
              </a:rPr>
              <a:t>分析可能的解決方案，並說明市場需求分析所依據的調查方法與事實證據</a:t>
            </a:r>
          </a:p>
          <a:p>
            <a:endParaRPr lang="zh-TW"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260648"/>
            <a:ext cx="7056784" cy="792088"/>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計畫書格式與撰寫內容</a:t>
            </a:r>
            <a:endParaRPr lang="zh-TW" altLang="en-US" sz="3600" dirty="0">
              <a:solidFill>
                <a:srgbClr val="FFC000"/>
              </a:solidFill>
              <a:latin typeface="標楷體" pitchFamily="65" charset="-120"/>
              <a:ea typeface="標楷體" pitchFamily="65" charset="-120"/>
            </a:endParaRPr>
          </a:p>
        </p:txBody>
      </p:sp>
      <p:sp>
        <p:nvSpPr>
          <p:cNvPr id="3" name="文字版面配置區 2"/>
          <p:cNvSpPr>
            <a:spLocks noGrp="1"/>
          </p:cNvSpPr>
          <p:nvPr>
            <p:ph type="body" idx="1"/>
          </p:nvPr>
        </p:nvSpPr>
        <p:spPr>
          <a:xfrm>
            <a:off x="1187624" y="1268760"/>
            <a:ext cx="6696744" cy="4752528"/>
          </a:xfrm>
        </p:spPr>
        <p:txBody>
          <a:bodyPr>
            <a:normAutofit fontScale="92500" lnSpcReduction="20000"/>
          </a:bodyPr>
          <a:lstStyle/>
          <a:p>
            <a:pPr marL="342900" indent="-342900" algn="l">
              <a:buFont typeface="Wingdings" pitchFamily="2" charset="2"/>
              <a:buChar char="Ø"/>
            </a:pPr>
            <a:r>
              <a:rPr lang="zh-TW" altLang="en-US" dirty="0">
                <a:solidFill>
                  <a:srgbClr val="FFFF00"/>
                </a:solidFill>
                <a:latin typeface="標楷體" pitchFamily="65" charset="-120"/>
                <a:ea typeface="標楷體" pitchFamily="65" charset="-120"/>
              </a:rPr>
              <a:t>計畫</a:t>
            </a:r>
            <a:r>
              <a:rPr lang="zh-TW" altLang="en-US" dirty="0" smtClean="0">
                <a:solidFill>
                  <a:srgbClr val="FFFF00"/>
                </a:solidFill>
                <a:latin typeface="標楷體" pitchFamily="65" charset="-120"/>
                <a:ea typeface="標楷體" pitchFamily="65" charset="-120"/>
              </a:rPr>
              <a:t>緣由  </a:t>
            </a:r>
            <a:endParaRPr lang="en-US" altLang="zh-TW" dirty="0" smtClean="0">
              <a:solidFill>
                <a:srgbClr val="FFFF00"/>
              </a:solidFill>
              <a:latin typeface="標楷體" pitchFamily="65" charset="-120"/>
              <a:ea typeface="標楷體" pitchFamily="65" charset="-120"/>
            </a:endParaRPr>
          </a:p>
          <a:p>
            <a:pPr marL="914400" lvl="1" indent="-457200">
              <a:buFont typeface="Wingdings" pitchFamily="2" charset="2"/>
              <a:buChar char="ü"/>
            </a:pPr>
            <a:r>
              <a:rPr lang="zh-TW" altLang="en-US" sz="2400" dirty="0" smtClean="0">
                <a:latin typeface="標楷體" pitchFamily="65" charset="-120"/>
                <a:ea typeface="標楷體" pitchFamily="65" charset="-120"/>
              </a:rPr>
              <a:t>基礎</a:t>
            </a:r>
            <a:r>
              <a:rPr lang="zh-TW" altLang="en-US" sz="2400" dirty="0">
                <a:latin typeface="標楷體" pitchFamily="65" charset="-120"/>
                <a:ea typeface="標楷體" pitchFamily="65" charset="-120"/>
              </a:rPr>
              <a:t>資料</a:t>
            </a:r>
            <a:r>
              <a:rPr lang="zh-TW" altLang="en-US" sz="2400" dirty="0" smtClean="0">
                <a:latin typeface="標楷體" pitchFamily="65" charset="-120"/>
                <a:ea typeface="標楷體" pitchFamily="65" charset="-120"/>
              </a:rPr>
              <a:t>說明 </a:t>
            </a:r>
            <a:endParaRPr lang="en-US" altLang="zh-TW" sz="2400" dirty="0" smtClean="0">
              <a:latin typeface="標楷體" pitchFamily="65" charset="-120"/>
              <a:ea typeface="標楷體" pitchFamily="65" charset="-120"/>
            </a:endParaRPr>
          </a:p>
          <a:p>
            <a:pPr marL="914400" lvl="1" indent="-457200">
              <a:buFont typeface="Wingdings" pitchFamily="2" charset="2"/>
              <a:buChar char="ü"/>
            </a:pPr>
            <a:r>
              <a:rPr lang="zh-TW" altLang="en-US" sz="2400" dirty="0" smtClean="0">
                <a:latin typeface="標楷體" pitchFamily="65" charset="-120"/>
                <a:ea typeface="標楷體" pitchFamily="65" charset="-120"/>
              </a:rPr>
              <a:t>未來</a:t>
            </a:r>
            <a:r>
              <a:rPr lang="zh-TW" altLang="en-US" sz="2400" dirty="0">
                <a:latin typeface="標楷體" pitchFamily="65" charset="-120"/>
                <a:ea typeface="標楷體" pitchFamily="65" charset="-120"/>
              </a:rPr>
              <a:t>環境</a:t>
            </a:r>
            <a:r>
              <a:rPr lang="zh-TW" altLang="en-US" sz="2400" dirty="0" smtClean="0">
                <a:latin typeface="標楷體" pitchFamily="65" charset="-120"/>
                <a:ea typeface="標楷體" pitchFamily="65" charset="-120"/>
              </a:rPr>
              <a:t>預測</a:t>
            </a:r>
            <a:endParaRPr lang="en-US" altLang="zh-TW" sz="2400" dirty="0" smtClean="0">
              <a:latin typeface="標楷體" pitchFamily="65" charset="-120"/>
              <a:ea typeface="標楷體" pitchFamily="65" charset="-120"/>
            </a:endParaRPr>
          </a:p>
          <a:p>
            <a:pPr marL="914400" lvl="1" indent="-457200">
              <a:buFont typeface="Wingdings" pitchFamily="2" charset="2"/>
              <a:buChar char="ü"/>
            </a:pPr>
            <a:r>
              <a:rPr lang="zh-TW" altLang="en-US" sz="2400" dirty="0" smtClean="0">
                <a:latin typeface="標楷體" pitchFamily="65" charset="-120"/>
                <a:ea typeface="標楷體" pitchFamily="65" charset="-120"/>
              </a:rPr>
              <a:t>問題</a:t>
            </a:r>
            <a:r>
              <a:rPr lang="zh-TW" altLang="en-US" sz="2400" dirty="0">
                <a:latin typeface="標楷體" pitchFamily="65" charset="-120"/>
                <a:ea typeface="標楷體" pitchFamily="65" charset="-120"/>
              </a:rPr>
              <a:t>評析與</a:t>
            </a:r>
            <a:r>
              <a:rPr lang="zh-TW" altLang="en-US" sz="2400" dirty="0" smtClean="0">
                <a:latin typeface="標楷體" pitchFamily="65" charset="-120"/>
                <a:ea typeface="標楷體" pitchFamily="65" charset="-120"/>
              </a:rPr>
              <a:t>對策</a:t>
            </a:r>
            <a:endParaRPr lang="zh-TW" altLang="en-US" sz="2400" dirty="0">
              <a:latin typeface="標楷體" pitchFamily="65" charset="-120"/>
              <a:ea typeface="標楷體" pitchFamily="65" charset="-120"/>
            </a:endParaRPr>
          </a:p>
          <a:p>
            <a:pPr marL="342900" indent="-342900" algn="l">
              <a:buFont typeface="Wingdings" pitchFamily="2" charset="2"/>
              <a:buChar char="Ø"/>
            </a:pPr>
            <a:r>
              <a:rPr lang="zh-TW" altLang="en-US" dirty="0" smtClean="0">
                <a:solidFill>
                  <a:srgbClr val="FFFF00"/>
                </a:solidFill>
                <a:latin typeface="標楷體" pitchFamily="65" charset="-120"/>
                <a:ea typeface="標楷體" pitchFamily="65" charset="-120"/>
              </a:rPr>
              <a:t>目的</a:t>
            </a:r>
            <a:endParaRPr lang="en-US" altLang="zh-TW" dirty="0" smtClean="0">
              <a:solidFill>
                <a:srgbClr val="FFFF00"/>
              </a:solidFill>
              <a:latin typeface="標楷體" pitchFamily="65" charset="-120"/>
              <a:ea typeface="標楷體" pitchFamily="65" charset="-120"/>
            </a:endParaRPr>
          </a:p>
          <a:p>
            <a:pPr marL="742950" lvl="1" indent="-285750">
              <a:buFont typeface="Wingdings" pitchFamily="2" charset="2"/>
              <a:buChar char="ü"/>
            </a:pPr>
            <a:r>
              <a:rPr lang="zh-TW" altLang="en-US" sz="2400" dirty="0">
                <a:latin typeface="標楷體" pitchFamily="65" charset="-120"/>
                <a:ea typeface="標楷體" pitchFamily="65" charset="-120"/>
              </a:rPr>
              <a:t>整體計畫目標 </a:t>
            </a:r>
            <a:r>
              <a:rPr lang="zh-TW" altLang="en-US" sz="2400" dirty="0" smtClean="0">
                <a:latin typeface="標楷體" pitchFamily="65" charset="-120"/>
                <a:ea typeface="標楷體" pitchFamily="65" charset="-120"/>
              </a:rPr>
              <a:t>、年度</a:t>
            </a:r>
            <a:r>
              <a:rPr lang="zh-TW" altLang="en-US" sz="2400" dirty="0">
                <a:latin typeface="標楷體" pitchFamily="65" charset="-120"/>
                <a:ea typeface="標楷體" pitchFamily="65" charset="-120"/>
              </a:rPr>
              <a:t>計畫</a:t>
            </a:r>
            <a:r>
              <a:rPr lang="zh-TW" altLang="en-US" sz="2400" dirty="0" smtClean="0">
                <a:latin typeface="標楷體" pitchFamily="65" charset="-120"/>
                <a:ea typeface="標楷體" pitchFamily="65" charset="-120"/>
              </a:rPr>
              <a:t>目標</a:t>
            </a:r>
            <a:endParaRPr lang="en-US" altLang="zh-TW" sz="2400" dirty="0" smtClean="0">
              <a:latin typeface="標楷體" pitchFamily="65" charset="-120"/>
              <a:ea typeface="標楷體" pitchFamily="65" charset="-120"/>
            </a:endParaRPr>
          </a:p>
          <a:p>
            <a:pPr marL="742950" lvl="1" indent="-285750">
              <a:buFont typeface="Wingdings" pitchFamily="2" charset="2"/>
              <a:buChar char="ü"/>
            </a:pPr>
            <a:r>
              <a:rPr lang="zh-TW" altLang="en-US" sz="2400" dirty="0">
                <a:latin typeface="標楷體" pitchFamily="65" charset="-120"/>
                <a:ea typeface="標楷體" pitchFamily="65" charset="-120"/>
              </a:rPr>
              <a:t>具體明確</a:t>
            </a:r>
            <a:r>
              <a:rPr lang="en-US" altLang="zh-TW" sz="2400" dirty="0">
                <a:latin typeface="標楷體" pitchFamily="65" charset="-120"/>
                <a:ea typeface="標楷體" pitchFamily="65" charset="-120"/>
              </a:rPr>
              <a:t>(Specific) </a:t>
            </a:r>
            <a:r>
              <a:rPr lang="zh-TW" altLang="en-US" sz="2400" dirty="0">
                <a:latin typeface="標楷體" pitchFamily="65" charset="-120"/>
                <a:ea typeface="標楷體" pitchFamily="65" charset="-120"/>
              </a:rPr>
              <a:t>、可以衡量</a:t>
            </a:r>
            <a:r>
              <a:rPr lang="en-US" altLang="zh-TW" sz="2400" dirty="0">
                <a:latin typeface="標楷體" pitchFamily="65" charset="-120"/>
                <a:ea typeface="標楷體" pitchFamily="65" charset="-120"/>
              </a:rPr>
              <a:t>(Measureable) </a:t>
            </a:r>
            <a:r>
              <a:rPr lang="zh-TW" altLang="en-US" sz="2400" dirty="0" smtClean="0">
                <a:latin typeface="標楷體" pitchFamily="65" charset="-120"/>
                <a:ea typeface="標楷體" pitchFamily="65" charset="-120"/>
              </a:rPr>
              <a:t>、   可以</a:t>
            </a:r>
            <a:r>
              <a:rPr lang="zh-TW" altLang="en-US" sz="2400" dirty="0">
                <a:latin typeface="標楷體" pitchFamily="65" charset="-120"/>
                <a:ea typeface="標楷體" pitchFamily="65" charset="-120"/>
              </a:rPr>
              <a:t>實現</a:t>
            </a:r>
            <a:r>
              <a:rPr lang="en-US" altLang="zh-TW" sz="2400" dirty="0">
                <a:latin typeface="標楷體" pitchFamily="65" charset="-120"/>
                <a:ea typeface="標楷體" pitchFamily="65" charset="-120"/>
              </a:rPr>
              <a:t>(Achievable) </a:t>
            </a:r>
            <a:r>
              <a:rPr lang="zh-TW" altLang="en-US" sz="2400" dirty="0">
                <a:latin typeface="標楷體" pitchFamily="65" charset="-120"/>
                <a:ea typeface="標楷體" pitchFamily="65" charset="-120"/>
              </a:rPr>
              <a:t>、成果</a:t>
            </a:r>
            <a:r>
              <a:rPr lang="zh-TW" altLang="en-US" sz="2400" dirty="0" smtClean="0">
                <a:latin typeface="標楷體" pitchFamily="65" charset="-120"/>
                <a:ea typeface="標楷體" pitchFamily="65" charset="-120"/>
              </a:rPr>
              <a:t>導向</a:t>
            </a:r>
            <a:r>
              <a:rPr lang="en-US" altLang="zh-TW" sz="2400" dirty="0" smtClean="0">
                <a:latin typeface="標楷體" pitchFamily="65" charset="-120"/>
                <a:ea typeface="標楷體" pitchFamily="65" charset="-120"/>
              </a:rPr>
              <a:t>(Result-oriented)</a:t>
            </a:r>
            <a:r>
              <a:rPr lang="zh-TW" altLang="en-US" sz="2400" dirty="0">
                <a:latin typeface="標楷體" pitchFamily="65" charset="-120"/>
                <a:ea typeface="標楷體" pitchFamily="65" charset="-120"/>
              </a:rPr>
              <a:t> 、有明確時間表</a:t>
            </a:r>
            <a:r>
              <a:rPr lang="en-US" altLang="zh-TW" sz="2400" dirty="0">
                <a:latin typeface="標楷體" pitchFamily="65" charset="-120"/>
                <a:ea typeface="標楷體" pitchFamily="65" charset="-120"/>
              </a:rPr>
              <a:t>(</a:t>
            </a:r>
            <a:r>
              <a:rPr lang="en-US" altLang="zh-TW" sz="2400" dirty="0" smtClean="0">
                <a:latin typeface="標楷體" pitchFamily="65" charset="-120"/>
                <a:ea typeface="標楷體" pitchFamily="65" charset="-120"/>
              </a:rPr>
              <a:t>Time-based</a:t>
            </a:r>
            <a:r>
              <a:rPr lang="en-US" altLang="zh-TW" sz="2000" dirty="0" smtClean="0">
                <a:latin typeface="標楷體" pitchFamily="65" charset="-120"/>
                <a:ea typeface="標楷體" pitchFamily="65" charset="-120"/>
              </a:rPr>
              <a:t>)</a:t>
            </a:r>
            <a:endParaRPr lang="en-US" altLang="zh-TW" sz="2000" dirty="0">
              <a:latin typeface="標楷體" pitchFamily="65" charset="-120"/>
              <a:ea typeface="標楷體" pitchFamily="65" charset="-120"/>
            </a:endParaRPr>
          </a:p>
          <a:p>
            <a:pPr marL="342900" indent="-342900" algn="l">
              <a:buFont typeface="Wingdings" pitchFamily="2" charset="2"/>
              <a:buChar char="Ø"/>
            </a:pPr>
            <a:r>
              <a:rPr lang="zh-TW" altLang="en-US" dirty="0" smtClean="0">
                <a:solidFill>
                  <a:srgbClr val="FFFF00"/>
                </a:solidFill>
                <a:latin typeface="標楷體" pitchFamily="65" charset="-120"/>
                <a:ea typeface="標楷體" pitchFamily="65" charset="-120"/>
              </a:rPr>
              <a:t>主辦單位</a:t>
            </a:r>
            <a:endParaRPr lang="en-US" altLang="zh-TW" dirty="0" smtClean="0">
              <a:solidFill>
                <a:srgbClr val="FFFF00"/>
              </a:solidFill>
              <a:latin typeface="標楷體" pitchFamily="65" charset="-120"/>
              <a:ea typeface="標楷體" pitchFamily="65" charset="-120"/>
            </a:endParaRPr>
          </a:p>
          <a:p>
            <a:pPr marL="742950" lvl="1" indent="-285750">
              <a:buFont typeface="Wingdings" pitchFamily="2" charset="2"/>
              <a:buChar char="ü"/>
            </a:pPr>
            <a:r>
              <a:rPr lang="zh-TW" altLang="en-US" sz="2600" dirty="0" smtClean="0">
                <a:latin typeface="標楷體" pitchFamily="65" charset="-120"/>
                <a:ea typeface="標楷體" pitchFamily="65" charset="-120"/>
              </a:rPr>
              <a:t>團體組成</a:t>
            </a:r>
            <a:endParaRPr lang="en-US" altLang="zh-TW" sz="2600" dirty="0" smtClean="0">
              <a:latin typeface="標楷體" pitchFamily="65" charset="-120"/>
              <a:ea typeface="標楷體" pitchFamily="65" charset="-120"/>
            </a:endParaRPr>
          </a:p>
          <a:p>
            <a:pPr marL="742950" lvl="1" indent="-285750">
              <a:buFont typeface="Wingdings" pitchFamily="2" charset="2"/>
              <a:buChar char="ü"/>
            </a:pPr>
            <a:r>
              <a:rPr lang="zh-TW" altLang="en-US" sz="2600" dirty="0" smtClean="0">
                <a:latin typeface="標楷體" pitchFamily="65" charset="-120"/>
                <a:ea typeface="標楷體" pitchFamily="65" charset="-120"/>
              </a:rPr>
              <a:t>相關</a:t>
            </a:r>
            <a:r>
              <a:rPr lang="zh-TW" altLang="en-US" sz="2600" dirty="0">
                <a:latin typeface="標楷體" pitchFamily="65" charset="-120"/>
                <a:ea typeface="標楷體" pitchFamily="65" charset="-120"/>
              </a:rPr>
              <a:t>計畫</a:t>
            </a:r>
            <a:r>
              <a:rPr lang="zh-TW" altLang="en-US" sz="2600" dirty="0" smtClean="0">
                <a:latin typeface="標楷體" pitchFamily="65" charset="-120"/>
                <a:ea typeface="標楷體" pitchFamily="65" charset="-120"/>
              </a:rPr>
              <a:t>經驗與成果</a:t>
            </a:r>
            <a:endParaRPr lang="en-US" altLang="zh-TW" sz="2600" dirty="0" smtClean="0">
              <a:latin typeface="標楷體" pitchFamily="65" charset="-120"/>
              <a:ea typeface="標楷體" pitchFamily="65" charset="-120"/>
            </a:endParaRPr>
          </a:p>
          <a:p>
            <a:pPr marL="342900" indent="-342900" algn="l">
              <a:buFont typeface="Wingdings" pitchFamily="2" charset="2"/>
              <a:buChar char="Ø"/>
            </a:pPr>
            <a:r>
              <a:rPr lang="zh-TW" altLang="en-US" dirty="0" smtClean="0">
                <a:solidFill>
                  <a:srgbClr val="FFFF00"/>
                </a:solidFill>
                <a:latin typeface="標楷體" pitchFamily="65" charset="-120"/>
                <a:ea typeface="標楷體" pitchFamily="65" charset="-120"/>
              </a:rPr>
              <a:t>計畫實施期間</a:t>
            </a:r>
            <a:endParaRPr lang="en-US" altLang="zh-TW"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15521148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692696"/>
            <a:ext cx="7704856" cy="680288"/>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計畫</a:t>
            </a:r>
            <a:r>
              <a:rPr lang="zh-TW" altLang="en-US" sz="3600" dirty="0">
                <a:solidFill>
                  <a:srgbClr val="FFC000"/>
                </a:solidFill>
                <a:latin typeface="標楷體" pitchFamily="65" charset="-120"/>
                <a:ea typeface="標楷體" pitchFamily="65" charset="-120"/>
              </a:rPr>
              <a:t>書格式與撰寫</a:t>
            </a:r>
            <a:r>
              <a:rPr lang="zh-TW" altLang="en-US" sz="3600" dirty="0" smtClean="0">
                <a:solidFill>
                  <a:srgbClr val="FFC000"/>
                </a:solidFill>
                <a:latin typeface="標楷體" pitchFamily="65" charset="-120"/>
                <a:ea typeface="標楷體" pitchFamily="65" charset="-120"/>
              </a:rPr>
              <a:t>內容</a:t>
            </a:r>
            <a:endParaRPr lang="zh-TW" altLang="en-US" sz="3600" dirty="0">
              <a:solidFill>
                <a:srgbClr val="FFC000"/>
              </a:solidFill>
              <a:latin typeface="標楷體" pitchFamily="65" charset="-120"/>
              <a:ea typeface="標楷體" pitchFamily="65" charset="-120"/>
            </a:endParaRPr>
          </a:p>
        </p:txBody>
      </p:sp>
      <p:sp>
        <p:nvSpPr>
          <p:cNvPr id="3" name="文字版面配置區 2"/>
          <p:cNvSpPr>
            <a:spLocks noGrp="1"/>
          </p:cNvSpPr>
          <p:nvPr>
            <p:ph type="body" idx="1"/>
          </p:nvPr>
        </p:nvSpPr>
        <p:spPr>
          <a:xfrm>
            <a:off x="1071538" y="1700808"/>
            <a:ext cx="7286676" cy="4680520"/>
          </a:xfrm>
        </p:spPr>
        <p:txBody>
          <a:bodyPr>
            <a:normAutofit fontScale="92500" lnSpcReduction="10000"/>
          </a:bodyPr>
          <a:lstStyle/>
          <a:p>
            <a:pPr marL="342900" indent="-342900" algn="l">
              <a:buFont typeface="Wingdings" pitchFamily="2" charset="2"/>
              <a:buChar char="Ø"/>
            </a:pPr>
            <a:r>
              <a:rPr lang="zh-TW" altLang="en-US" sz="2800" dirty="0">
                <a:solidFill>
                  <a:srgbClr val="FFFF00"/>
                </a:solidFill>
                <a:latin typeface="標楷體" pitchFamily="65" charset="-120"/>
                <a:ea typeface="標楷體" pitchFamily="65" charset="-120"/>
              </a:rPr>
              <a:t>產業分析與市場定位</a:t>
            </a:r>
            <a:endParaRPr lang="en-US" altLang="zh-TW" sz="2800" dirty="0">
              <a:solidFill>
                <a:srgbClr val="FFFF00"/>
              </a:solidFill>
              <a:latin typeface="標楷體" pitchFamily="65" charset="-120"/>
              <a:ea typeface="標楷體" pitchFamily="65" charset="-120"/>
            </a:endParaRPr>
          </a:p>
          <a:p>
            <a:pPr marL="742950" lvl="1" indent="-285750">
              <a:buFont typeface="Wingdings" pitchFamily="2" charset="2"/>
              <a:buChar char="ü"/>
            </a:pPr>
            <a:r>
              <a:rPr lang="zh-TW" altLang="en-US" sz="2800" dirty="0" smtClean="0">
                <a:latin typeface="標楷體" pitchFamily="65" charset="-120"/>
                <a:ea typeface="標楷體" pitchFamily="65" charset="-120"/>
              </a:rPr>
              <a:t>五力分析、</a:t>
            </a:r>
            <a:r>
              <a:rPr lang="en-US" altLang="zh-TW" sz="2800" dirty="0" smtClean="0">
                <a:latin typeface="標楷體" pitchFamily="65" charset="-120"/>
                <a:ea typeface="標楷體" pitchFamily="65" charset="-120"/>
              </a:rPr>
              <a:t>SWOT </a:t>
            </a:r>
            <a:r>
              <a:rPr lang="en-US" altLang="zh-TW" sz="2800" dirty="0">
                <a:latin typeface="標楷體" pitchFamily="65" charset="-120"/>
                <a:ea typeface="標楷體" pitchFamily="65" charset="-120"/>
              </a:rPr>
              <a:t>&amp; TOWS</a:t>
            </a:r>
          </a:p>
          <a:p>
            <a:pPr marL="742950" lvl="1" indent="-285750">
              <a:buFont typeface="Wingdings" pitchFamily="2" charset="2"/>
              <a:buChar char="ü"/>
            </a:pPr>
            <a:r>
              <a:rPr lang="zh-TW" altLang="en-US" sz="2800" dirty="0">
                <a:latin typeface="標楷體" pitchFamily="65" charset="-120"/>
                <a:ea typeface="標楷體" pitchFamily="65" charset="-120"/>
              </a:rPr>
              <a:t>市場位置與目標顧客</a:t>
            </a:r>
            <a:r>
              <a:rPr lang="zh-TW" altLang="en-US" sz="2800" dirty="0" smtClean="0">
                <a:latin typeface="標楷體" pitchFamily="65" charset="-120"/>
                <a:ea typeface="標楷體" pitchFamily="65" charset="-120"/>
              </a:rPr>
              <a:t>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族群與特質</a:t>
            </a:r>
            <a:r>
              <a:rPr lang="en-US" altLang="zh-TW" sz="2800" dirty="0" smtClean="0">
                <a:latin typeface="標楷體" pitchFamily="65" charset="-120"/>
                <a:ea typeface="標楷體" pitchFamily="65" charset="-120"/>
              </a:rPr>
              <a:t>)</a:t>
            </a:r>
            <a:endParaRPr lang="zh-TW" altLang="en-US" sz="2800" dirty="0">
              <a:latin typeface="標楷體" pitchFamily="65" charset="-120"/>
              <a:ea typeface="標楷體" pitchFamily="65" charset="-120"/>
            </a:endParaRPr>
          </a:p>
          <a:p>
            <a:pPr marL="342900" indent="-342900" algn="l">
              <a:buFont typeface="Wingdings" pitchFamily="2" charset="2"/>
              <a:buChar char="Ø"/>
            </a:pPr>
            <a:r>
              <a:rPr lang="zh-TW" altLang="en-US" sz="2800" dirty="0">
                <a:solidFill>
                  <a:srgbClr val="FFFF00"/>
                </a:solidFill>
                <a:latin typeface="標楷體" pitchFamily="65" charset="-120"/>
                <a:ea typeface="標楷體" pitchFamily="65" charset="-120"/>
              </a:rPr>
              <a:t>產品／服務規劃與設計</a:t>
            </a:r>
            <a:endParaRPr lang="en-US" altLang="zh-TW" sz="2800" dirty="0">
              <a:solidFill>
                <a:srgbClr val="FFFF00"/>
              </a:solidFill>
              <a:latin typeface="標楷體" pitchFamily="65" charset="-120"/>
              <a:ea typeface="標楷體" pitchFamily="65" charset="-120"/>
            </a:endParaRPr>
          </a:p>
          <a:p>
            <a:pPr marL="742950" lvl="1" indent="-285750">
              <a:buFont typeface="Wingdings" pitchFamily="2" charset="2"/>
              <a:buChar char="ü"/>
            </a:pPr>
            <a:r>
              <a:rPr lang="zh-TW" altLang="en-US" sz="2800" dirty="0">
                <a:latin typeface="標楷體" pitchFamily="65" charset="-120"/>
                <a:ea typeface="標楷體" pitchFamily="65" charset="-120"/>
              </a:rPr>
              <a:t>產品／服務設計理念、特色說明、核心</a:t>
            </a:r>
            <a:r>
              <a:rPr lang="zh-TW" altLang="en-US" sz="2800" dirty="0" smtClean="0">
                <a:latin typeface="標楷體" pitchFamily="65" charset="-120"/>
                <a:ea typeface="標楷體" pitchFamily="65" charset="-120"/>
              </a:rPr>
              <a:t>價值、技術條件與能力</a:t>
            </a:r>
            <a:endParaRPr lang="en-US" altLang="zh-TW" sz="2800" dirty="0">
              <a:latin typeface="標楷體" pitchFamily="65" charset="-120"/>
              <a:ea typeface="標楷體" pitchFamily="65" charset="-120"/>
            </a:endParaRPr>
          </a:p>
          <a:p>
            <a:pPr marL="742950" lvl="1" indent="-285750">
              <a:buFont typeface="Wingdings" pitchFamily="2" charset="2"/>
              <a:buChar char="ü"/>
            </a:pPr>
            <a:r>
              <a:rPr lang="zh-TW" altLang="en-US" sz="2800" dirty="0">
                <a:latin typeface="標楷體" pitchFamily="65" charset="-120"/>
                <a:ea typeface="標楷體" pitchFamily="65" charset="-120"/>
              </a:rPr>
              <a:t>產品</a:t>
            </a:r>
            <a:r>
              <a:rPr lang="zh-TW" altLang="en-US" sz="2800" dirty="0" smtClean="0">
                <a:latin typeface="標楷體" pitchFamily="65" charset="-120"/>
                <a:ea typeface="標楷體" pitchFamily="65" charset="-120"/>
              </a:rPr>
              <a:t>／設備、機具、服務</a:t>
            </a:r>
            <a:r>
              <a:rPr lang="zh-TW" altLang="en-US" sz="2800" dirty="0">
                <a:latin typeface="標楷體" pitchFamily="65" charset="-120"/>
                <a:ea typeface="標楷體" pitchFamily="65" charset="-120"/>
              </a:rPr>
              <a:t>流程與技術管理</a:t>
            </a:r>
          </a:p>
          <a:p>
            <a:pPr marL="342900" indent="-342900" algn="l">
              <a:buFont typeface="Wingdings" pitchFamily="2" charset="2"/>
              <a:buChar char="Ø"/>
            </a:pPr>
            <a:r>
              <a:rPr lang="zh-TW" altLang="en-US" sz="2800" dirty="0">
                <a:solidFill>
                  <a:srgbClr val="FFFF00"/>
                </a:solidFill>
                <a:latin typeface="標楷體" pitchFamily="65" charset="-120"/>
                <a:ea typeface="標楷體" pitchFamily="65" charset="-120"/>
              </a:rPr>
              <a:t>工作項目與教育訓練</a:t>
            </a:r>
            <a:endParaRPr lang="en-US" altLang="zh-TW" sz="2800" dirty="0">
              <a:solidFill>
                <a:srgbClr val="FFFF00"/>
              </a:solidFill>
              <a:latin typeface="標楷體" pitchFamily="65" charset="-120"/>
              <a:ea typeface="標楷體" pitchFamily="65" charset="-120"/>
            </a:endParaRPr>
          </a:p>
          <a:p>
            <a:pPr marL="742950" lvl="1" indent="-285750">
              <a:buFont typeface="Wingdings" pitchFamily="2" charset="2"/>
              <a:buChar char="ü"/>
            </a:pPr>
            <a:r>
              <a:rPr lang="zh-TW" altLang="en-US" sz="2800" dirty="0">
                <a:latin typeface="標楷體" pitchFamily="65" charset="-120"/>
                <a:ea typeface="標楷體" pitchFamily="65" charset="-120"/>
              </a:rPr>
              <a:t>工作程序、內容</a:t>
            </a:r>
            <a:endParaRPr lang="en-US" altLang="zh-TW" sz="2800" dirty="0">
              <a:latin typeface="標楷體" pitchFamily="65" charset="-120"/>
              <a:ea typeface="標楷體" pitchFamily="65" charset="-120"/>
            </a:endParaRPr>
          </a:p>
          <a:p>
            <a:pPr marL="742950" lvl="1" indent="-285750">
              <a:buFont typeface="Wingdings" pitchFamily="2" charset="2"/>
              <a:buChar char="ü"/>
            </a:pPr>
            <a:r>
              <a:rPr lang="zh-TW" altLang="en-US" sz="2800" dirty="0">
                <a:latin typeface="標楷體" pitchFamily="65" charset="-120"/>
                <a:ea typeface="標楷體" pitchFamily="65" charset="-120"/>
              </a:rPr>
              <a:t>工作職能與訓練規劃</a:t>
            </a:r>
          </a:p>
          <a:p>
            <a:pPr marL="742950" lvl="1" indent="-285750">
              <a:buFont typeface="Wingdings" pitchFamily="2" charset="2"/>
              <a:buChar char="Ø"/>
            </a:pPr>
            <a:endParaRPr lang="zh-TW" altLang="en-US" sz="2000" dirty="0">
              <a:solidFill>
                <a:srgbClr val="000000"/>
              </a:solidFill>
              <a:latin typeface="Arial Unicode MS"/>
              <a:ea typeface="Arial Unicode MS"/>
            </a:endParaRPr>
          </a:p>
        </p:txBody>
      </p:sp>
    </p:spTree>
    <p:extLst>
      <p:ext uri="{BB962C8B-B14F-4D97-AF65-F5344CB8AC3E}">
        <p14:creationId xmlns:p14="http://schemas.microsoft.com/office/powerpoint/2010/main" xmlns="" val="2491342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620688"/>
            <a:ext cx="7272808" cy="752296"/>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計畫</a:t>
            </a:r>
            <a:r>
              <a:rPr lang="zh-TW" altLang="en-US" sz="3600" dirty="0">
                <a:solidFill>
                  <a:srgbClr val="FFC000"/>
                </a:solidFill>
                <a:latin typeface="標楷體" pitchFamily="65" charset="-120"/>
                <a:ea typeface="標楷體" pitchFamily="65" charset="-120"/>
              </a:rPr>
              <a:t>書格式與撰寫</a:t>
            </a:r>
            <a:r>
              <a:rPr lang="zh-TW" altLang="en-US" sz="3600" dirty="0" smtClean="0">
                <a:solidFill>
                  <a:srgbClr val="FFC000"/>
                </a:solidFill>
                <a:latin typeface="標楷體" pitchFamily="65" charset="-120"/>
                <a:ea typeface="標楷體" pitchFamily="65" charset="-120"/>
              </a:rPr>
              <a:t>內容</a:t>
            </a:r>
            <a:endParaRPr lang="zh-TW" altLang="en-US" sz="3600" dirty="0">
              <a:solidFill>
                <a:srgbClr val="FFC000"/>
              </a:solidFill>
              <a:latin typeface="標楷體" pitchFamily="65" charset="-120"/>
              <a:ea typeface="標楷體" pitchFamily="65" charset="-120"/>
            </a:endParaRPr>
          </a:p>
        </p:txBody>
      </p:sp>
      <p:sp>
        <p:nvSpPr>
          <p:cNvPr id="3" name="文字版面配置區 2"/>
          <p:cNvSpPr>
            <a:spLocks noGrp="1"/>
          </p:cNvSpPr>
          <p:nvPr>
            <p:ph type="body" idx="1"/>
          </p:nvPr>
        </p:nvSpPr>
        <p:spPr>
          <a:xfrm>
            <a:off x="971600" y="1793391"/>
            <a:ext cx="6949324" cy="4536504"/>
          </a:xfrm>
        </p:spPr>
        <p:txBody>
          <a:bodyPr>
            <a:noAutofit/>
          </a:bodyPr>
          <a:lstStyle/>
          <a:p>
            <a:pPr marL="342900" indent="-342900" algn="l">
              <a:buFont typeface="Wingdings" pitchFamily="2" charset="2"/>
              <a:buChar char="Ø"/>
            </a:pPr>
            <a:r>
              <a:rPr lang="zh-TW" altLang="en-US" sz="2800" dirty="0" smtClean="0">
                <a:solidFill>
                  <a:srgbClr val="FFFF00"/>
                </a:solidFill>
                <a:latin typeface="標楷體" pitchFamily="65" charset="-120"/>
                <a:ea typeface="標楷體" pitchFamily="65" charset="-120"/>
              </a:rPr>
              <a:t>行銷計畫與顧客管理</a:t>
            </a:r>
          </a:p>
          <a:p>
            <a:pPr marL="742950" lvl="1" indent="-285750">
              <a:buFont typeface="Wingdings" pitchFamily="2" charset="2"/>
              <a:buChar char="ü"/>
            </a:pPr>
            <a:r>
              <a:rPr lang="zh-TW" altLang="en-US" sz="2800" dirty="0" smtClean="0">
                <a:latin typeface="標楷體" pitchFamily="65" charset="-120"/>
                <a:ea typeface="標楷體" pitchFamily="65" charset="-120"/>
              </a:rPr>
              <a:t>策略、管道</a:t>
            </a:r>
            <a:endParaRPr lang="en-US" altLang="zh-TW" sz="2800" dirty="0" smtClean="0">
              <a:latin typeface="標楷體" pitchFamily="65" charset="-120"/>
              <a:ea typeface="標楷體" pitchFamily="65" charset="-120"/>
            </a:endParaRPr>
          </a:p>
          <a:p>
            <a:pPr marL="742950" lvl="1" indent="-285750">
              <a:buFont typeface="Wingdings" pitchFamily="2" charset="2"/>
              <a:buChar char="ü"/>
            </a:pPr>
            <a:r>
              <a:rPr lang="zh-TW" altLang="en-US" sz="2800" dirty="0" smtClean="0">
                <a:latin typeface="標楷體" pitchFamily="65" charset="-120"/>
                <a:ea typeface="標楷體" pitchFamily="65" charset="-120"/>
              </a:rPr>
              <a:t>推廣、效果</a:t>
            </a:r>
            <a:endParaRPr lang="en-US" altLang="zh-TW" sz="2800" dirty="0" smtClean="0">
              <a:latin typeface="標楷體" pitchFamily="65" charset="-120"/>
              <a:ea typeface="標楷體" pitchFamily="65" charset="-120"/>
            </a:endParaRPr>
          </a:p>
          <a:p>
            <a:pPr marL="742950" lvl="1" indent="-285750">
              <a:buFont typeface="Wingdings" pitchFamily="2" charset="2"/>
              <a:buChar char="ü"/>
            </a:pPr>
            <a:r>
              <a:rPr lang="zh-TW" altLang="en-US" sz="2800" dirty="0" smtClean="0">
                <a:latin typeface="標楷體" pitchFamily="65" charset="-120"/>
                <a:ea typeface="標楷體" pitchFamily="65" charset="-120"/>
              </a:rPr>
              <a:t>顧客服務與顧客關係管理</a:t>
            </a:r>
            <a:endParaRPr lang="en-US" altLang="zh-TW" sz="2800" dirty="0" smtClean="0">
              <a:latin typeface="標楷體" pitchFamily="65" charset="-120"/>
              <a:ea typeface="標楷體" pitchFamily="65" charset="-120"/>
            </a:endParaRPr>
          </a:p>
          <a:p>
            <a:pPr marL="742950" lvl="1" indent="-285750">
              <a:buFont typeface="Wingdings" pitchFamily="2" charset="2"/>
              <a:buChar char="ü"/>
            </a:pPr>
            <a:r>
              <a:rPr lang="zh-TW" altLang="en-US" sz="2800" dirty="0" smtClean="0">
                <a:latin typeface="標楷體" pitchFamily="65" charset="-120"/>
                <a:ea typeface="標楷體" pitchFamily="65" charset="-120"/>
              </a:rPr>
              <a:t>顧客滿意與忠誠度建立</a:t>
            </a:r>
          </a:p>
          <a:p>
            <a:pPr marL="342900" indent="-342900" algn="l">
              <a:buFont typeface="Arial" pitchFamily="34" charset="0"/>
              <a:buChar char="•"/>
            </a:pPr>
            <a:endParaRPr lang="zh-TW" altLang="en-US" sz="2000" dirty="0">
              <a:solidFill>
                <a:srgbClr val="000000"/>
              </a:solidFill>
              <a:latin typeface="Arial Unicode MS"/>
              <a:ea typeface="Arial Unicode MS"/>
            </a:endParaRPr>
          </a:p>
          <a:p>
            <a:pPr algn="l"/>
            <a:endParaRPr lang="zh-TW" altLang="en-US" dirty="0">
              <a:solidFill>
                <a:srgbClr val="000000"/>
              </a:solidFill>
              <a:latin typeface="Arial Unicode MS"/>
              <a:ea typeface="Arial Unicode MS"/>
            </a:endParaRPr>
          </a:p>
        </p:txBody>
      </p:sp>
    </p:spTree>
    <p:extLst>
      <p:ext uri="{BB962C8B-B14F-4D97-AF65-F5344CB8AC3E}">
        <p14:creationId xmlns:p14="http://schemas.microsoft.com/office/powerpoint/2010/main" xmlns="" val="3909098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zh-TW" altLang="en-US" sz="4000" dirty="0" smtClean="0">
                <a:solidFill>
                  <a:srgbClr val="FFFF00"/>
                </a:solidFill>
                <a:ea typeface="標楷體" panose="03000509000000000000" pitchFamily="65" charset="-120"/>
              </a:rPr>
              <a:t>創業的危機</a:t>
            </a:r>
          </a:p>
        </p:txBody>
      </p:sp>
      <p:sp>
        <p:nvSpPr>
          <p:cNvPr id="9219" name="Rectangle 3"/>
          <p:cNvSpPr>
            <a:spLocks noGrp="1" noChangeArrowheads="1"/>
          </p:cNvSpPr>
          <p:nvPr>
            <p:ph idx="1"/>
          </p:nvPr>
        </p:nvSpPr>
        <p:spPr>
          <a:xfrm>
            <a:off x="539750" y="1341438"/>
            <a:ext cx="8229600" cy="4824412"/>
          </a:xfrm>
        </p:spPr>
        <p:txBody>
          <a:bodyPr/>
          <a:lstStyle/>
          <a:p>
            <a:pPr marL="363538" indent="-255588">
              <a:lnSpc>
                <a:spcPct val="15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好高騖遠與自我感覺良好的心態。</a:t>
            </a:r>
            <a:endParaRPr kumimoji="0" lang="en-US" altLang="zh-TW" sz="2800" dirty="0" smtClean="0">
              <a:latin typeface="標楷體" pitchFamily="65" charset="-120"/>
              <a:ea typeface="標楷體" pitchFamily="65" charset="-120"/>
            </a:endParaRPr>
          </a:p>
          <a:p>
            <a:pPr marL="363538" indent="-255588">
              <a:lnSpc>
                <a:spcPct val="15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未能辨明內、外環境與競爭優勢。</a:t>
            </a:r>
            <a:endParaRPr kumimoji="0" lang="en-US" altLang="zh-TW" sz="2800" dirty="0" smtClean="0">
              <a:latin typeface="標楷體" pitchFamily="65" charset="-120"/>
              <a:ea typeface="標楷體" pitchFamily="65" charset="-120"/>
            </a:endParaRPr>
          </a:p>
          <a:p>
            <a:pPr marL="363538" indent="-255588">
              <a:lnSpc>
                <a:spcPct val="15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產品與服務定位失焦。</a:t>
            </a:r>
            <a:endParaRPr kumimoji="0" lang="en-US" altLang="zh-TW" sz="2800" dirty="0" smtClean="0">
              <a:latin typeface="標楷體" pitchFamily="65" charset="-120"/>
              <a:ea typeface="標楷體" pitchFamily="65" charset="-120"/>
            </a:endParaRPr>
          </a:p>
          <a:p>
            <a:pPr marL="363538" indent="-255588">
              <a:lnSpc>
                <a:spcPct val="15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未找到市場位置，尤其是目標客戶。</a:t>
            </a:r>
            <a:endParaRPr kumimoji="0" lang="en-US" altLang="zh-TW" sz="2800" dirty="0" smtClean="0">
              <a:latin typeface="標楷體" pitchFamily="65" charset="-120"/>
              <a:ea typeface="標楷體" pitchFamily="65" charset="-120"/>
            </a:endParaRPr>
          </a:p>
          <a:p>
            <a:pPr marL="363538" indent="-255588">
              <a:lnSpc>
                <a:spcPct val="15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組織制度紊亂、成員不能同心。</a:t>
            </a:r>
            <a:r>
              <a:rPr kumimoji="0" lang="en-US" altLang="zh-TW" sz="2800" dirty="0" smtClean="0">
                <a:latin typeface="標楷體" pitchFamily="65" charset="-120"/>
                <a:ea typeface="標楷體" pitchFamily="65" charset="-120"/>
              </a:rPr>
              <a:t> </a:t>
            </a:r>
          </a:p>
          <a:p>
            <a:pPr eaLnBrk="1" hangingPunct="1"/>
            <a:endParaRPr lang="en-US" altLang="zh-TW" sz="2800" dirty="0" smtClean="0">
              <a:solidFill>
                <a:srgbClr val="FF000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計畫書格式與撰寫內容</a:t>
            </a:r>
            <a:endParaRPr lang="zh-TW" altLang="en-US" sz="3600"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FF00"/>
                </a:solidFill>
                <a:latin typeface="標楷體" pitchFamily="65" charset="-120"/>
                <a:ea typeface="標楷體" pitchFamily="65" charset="-120"/>
              </a:rPr>
              <a:t>財務計畫及獲利分析</a:t>
            </a:r>
            <a:endParaRPr lang="en-US" altLang="zh-TW" sz="2800" dirty="0" smtClean="0">
              <a:solidFill>
                <a:srgbClr val="FFFF00"/>
              </a:solidFill>
              <a:latin typeface="標楷體" pitchFamily="65" charset="-120"/>
              <a:ea typeface="標楷體" pitchFamily="65" charset="-120"/>
            </a:endParaRPr>
          </a:p>
          <a:p>
            <a:pPr marL="800100" lvl="1" indent="-342900">
              <a:buFont typeface="Wingdings" pitchFamily="2" charset="2"/>
              <a:buChar char="ü"/>
            </a:pPr>
            <a:r>
              <a:rPr lang="zh-TW" altLang="en-US" sz="2600" dirty="0" smtClean="0">
                <a:latin typeface="標楷體" pitchFamily="65" charset="-120"/>
                <a:ea typeface="標楷體" pitchFamily="65" charset="-120"/>
              </a:rPr>
              <a:t>資金來源</a:t>
            </a:r>
            <a:endParaRPr lang="en-US" altLang="zh-TW" sz="2600" dirty="0" smtClean="0">
              <a:latin typeface="標楷體" pitchFamily="65" charset="-120"/>
              <a:ea typeface="標楷體" pitchFamily="65" charset="-120"/>
            </a:endParaRPr>
          </a:p>
          <a:p>
            <a:pPr marL="800100" lvl="1" indent="-342900">
              <a:buFont typeface="Wingdings" pitchFamily="2" charset="2"/>
              <a:buChar char="ü"/>
            </a:pPr>
            <a:r>
              <a:rPr lang="zh-TW" altLang="en-US" sz="2600" dirty="0" smtClean="0">
                <a:latin typeface="標楷體" pitchFamily="65" charset="-120"/>
                <a:ea typeface="標楷體" pitchFamily="65" charset="-120"/>
              </a:rPr>
              <a:t>財務預估的基本假設    資本預算支出、銷貨收入與銷貨成本預估表</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包含銷售數量、價格與總成本、收入金額</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、損益平衡分析、損益表、資產負債表、現金流量表</a:t>
            </a:r>
            <a:endParaRPr lang="en-US" altLang="zh-TW" sz="2600" dirty="0" smtClean="0">
              <a:latin typeface="標楷體" pitchFamily="65" charset="-120"/>
              <a:ea typeface="標楷體" pitchFamily="65" charset="-120"/>
            </a:endParaRPr>
          </a:p>
          <a:p>
            <a:pPr marL="800100" lvl="1" indent="-342900">
              <a:buFont typeface="Wingdings" pitchFamily="2" charset="2"/>
              <a:buChar char="ü"/>
            </a:pPr>
            <a:r>
              <a:rPr lang="zh-TW" altLang="en-US" sz="2600" dirty="0" smtClean="0">
                <a:latin typeface="標楷體" pitchFamily="65" charset="-120"/>
                <a:ea typeface="標楷體" pitchFamily="65" charset="-120"/>
              </a:rPr>
              <a:t>敏感度分析、風險分析、投資報酬分析</a:t>
            </a:r>
            <a:endParaRPr lang="en-US" altLang="zh-TW" sz="2600" dirty="0" smtClean="0">
              <a:latin typeface="標楷體" pitchFamily="65" charset="-120"/>
              <a:ea typeface="標楷體" pitchFamily="65" charset="-120"/>
            </a:endParaRPr>
          </a:p>
          <a:p>
            <a:pPr marL="800100" lvl="1" indent="-342900">
              <a:buFont typeface="Wingdings" pitchFamily="2" charset="2"/>
              <a:buChar char="ü"/>
            </a:pPr>
            <a:r>
              <a:rPr lang="zh-TW" altLang="en-US" sz="2600" dirty="0" smtClean="0">
                <a:latin typeface="標楷體" pitchFamily="65" charset="-120"/>
                <a:ea typeface="標楷體" pitchFamily="65" charset="-120"/>
              </a:rPr>
              <a:t>經濟效益、資本回收與償債計畫</a:t>
            </a:r>
          </a:p>
          <a:p>
            <a:endParaRPr lang="zh-TW" altLang="en-US" dirty="0"/>
          </a:p>
        </p:txBody>
      </p:sp>
      <p:sp>
        <p:nvSpPr>
          <p:cNvPr id="6" name="向右箭號 5"/>
          <p:cNvSpPr/>
          <p:nvPr/>
        </p:nvSpPr>
        <p:spPr bwMode="auto">
          <a:xfrm>
            <a:off x="4429124" y="2714620"/>
            <a:ext cx="500066" cy="214314"/>
          </a:xfrm>
          <a:prstGeom prst="rightArrow">
            <a:avLst/>
          </a:prstGeom>
          <a:solidFill>
            <a:srgbClr val="00B050"/>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計畫書格式與撰寫內容</a:t>
            </a:r>
            <a:endParaRPr lang="zh-TW" altLang="en-US" sz="3600" dirty="0"/>
          </a:p>
        </p:txBody>
      </p:sp>
      <p:sp>
        <p:nvSpPr>
          <p:cNvPr id="3" name="內容版面配置區 2"/>
          <p:cNvSpPr>
            <a:spLocks noGrp="1"/>
          </p:cNvSpPr>
          <p:nvPr>
            <p:ph idx="1"/>
          </p:nvPr>
        </p:nvSpPr>
        <p:spPr/>
        <p:txBody>
          <a:bodyPr/>
          <a:lstStyle/>
          <a:p>
            <a:pPr marL="400050">
              <a:buFont typeface="Wingdings" pitchFamily="2" charset="2"/>
              <a:buChar char="Ø"/>
            </a:pPr>
            <a:r>
              <a:rPr lang="zh-TW" altLang="en-US" sz="3000" dirty="0" smtClean="0">
                <a:solidFill>
                  <a:srgbClr val="FFFF00"/>
                </a:solidFill>
                <a:latin typeface="標楷體" pitchFamily="65" charset="-120"/>
                <a:ea typeface="標楷體" pitchFamily="65" charset="-120"/>
              </a:rPr>
              <a:t>重要管制與檢查事項</a:t>
            </a:r>
            <a:endParaRPr lang="en-US" altLang="zh-TW" sz="3000" dirty="0" smtClean="0">
              <a:solidFill>
                <a:srgbClr val="FFFF00"/>
              </a:solidFill>
              <a:latin typeface="標楷體" pitchFamily="65" charset="-120"/>
              <a:ea typeface="標楷體" pitchFamily="65" charset="-120"/>
            </a:endParaRPr>
          </a:p>
          <a:p>
            <a:pPr marL="800100" lvl="1">
              <a:buFont typeface="Wingdings" pitchFamily="2" charset="2"/>
              <a:buChar char="ü"/>
            </a:pPr>
            <a:r>
              <a:rPr lang="zh-TW" altLang="en-US" sz="2600" dirty="0" smtClean="0">
                <a:latin typeface="標楷體" pitchFamily="65" charset="-120"/>
                <a:ea typeface="標楷體" pitchFamily="65" charset="-120"/>
              </a:rPr>
              <a:t>資源管理</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原物料、成品、廢料</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、財務稽核、人力使用、重要工作進度、工作環境</a:t>
            </a:r>
          </a:p>
          <a:p>
            <a:pPr>
              <a:buFont typeface="Wingdings" pitchFamily="2" charset="2"/>
              <a:buChar char="Ø"/>
            </a:pPr>
            <a:r>
              <a:rPr lang="zh-TW" altLang="en-US" dirty="0" smtClean="0">
                <a:solidFill>
                  <a:srgbClr val="FFFF00"/>
                </a:solidFill>
                <a:latin typeface="標楷體" pitchFamily="65" charset="-120"/>
                <a:ea typeface="標楷體" pitchFamily="65" charset="-120"/>
              </a:rPr>
              <a:t>預定進度與檢查</a:t>
            </a:r>
            <a:endParaRPr lang="en-US" altLang="zh-TW" dirty="0" smtClean="0">
              <a:solidFill>
                <a:srgbClr val="FFFF00"/>
              </a:solidFill>
              <a:latin typeface="標楷體" pitchFamily="65" charset="-120"/>
              <a:ea typeface="標楷體" pitchFamily="65" charset="-120"/>
            </a:endParaRPr>
          </a:p>
          <a:p>
            <a:pPr marL="800100" lvl="1" indent="-342900">
              <a:buFont typeface="Wingdings" pitchFamily="2" charset="2"/>
              <a:buChar char="ü"/>
            </a:pPr>
            <a:r>
              <a:rPr lang="zh-TW" altLang="en-US" sz="2600" dirty="0" smtClean="0">
                <a:solidFill>
                  <a:schemeClr val="tx1">
                    <a:lumMod val="95000"/>
                  </a:schemeClr>
                </a:solidFill>
                <a:latin typeface="標楷體" pitchFamily="65" charset="-120"/>
                <a:ea typeface="標楷體" pitchFamily="65" charset="-120"/>
              </a:rPr>
              <a:t>總甘特圖與分項計畫甘特圖</a:t>
            </a:r>
            <a:endParaRPr lang="en-US" altLang="zh-TW" sz="2600" dirty="0" smtClean="0">
              <a:solidFill>
                <a:schemeClr val="tx1">
                  <a:lumMod val="95000"/>
                </a:schemeClr>
              </a:solidFill>
              <a:latin typeface="標楷體" pitchFamily="65" charset="-120"/>
              <a:ea typeface="標楷體" pitchFamily="65" charset="-120"/>
            </a:endParaRPr>
          </a:p>
          <a:p>
            <a:pPr marL="800100" lvl="1" indent="-342900">
              <a:buFont typeface="Wingdings" pitchFamily="2" charset="2"/>
              <a:buChar char="ü"/>
            </a:pPr>
            <a:r>
              <a:rPr lang="zh-TW" altLang="en-US" sz="2600" dirty="0" smtClean="0">
                <a:solidFill>
                  <a:schemeClr val="tx1">
                    <a:lumMod val="95000"/>
                  </a:schemeClr>
                </a:solidFill>
                <a:latin typeface="標楷體" pitchFamily="65" charset="-120"/>
                <a:ea typeface="標楷體" pitchFamily="65" charset="-120"/>
              </a:rPr>
              <a:t>檢查點</a:t>
            </a:r>
            <a:r>
              <a:rPr lang="en-US" altLang="zh-TW" sz="2600" dirty="0" smtClean="0">
                <a:solidFill>
                  <a:schemeClr val="tx1">
                    <a:lumMod val="95000"/>
                  </a:schemeClr>
                </a:solidFill>
                <a:latin typeface="標楷體" pitchFamily="65" charset="-120"/>
                <a:ea typeface="標楷體" pitchFamily="65" charset="-120"/>
              </a:rPr>
              <a:t>(</a:t>
            </a:r>
            <a:r>
              <a:rPr lang="zh-TW" altLang="en-US" sz="2600" dirty="0" smtClean="0">
                <a:solidFill>
                  <a:schemeClr val="tx1">
                    <a:lumMod val="95000"/>
                  </a:schemeClr>
                </a:solidFill>
                <a:latin typeface="標楷體" pitchFamily="65" charset="-120"/>
                <a:ea typeface="標楷體" pitchFamily="65" charset="-120"/>
              </a:rPr>
              <a:t>應有可供驗收之量化指標</a:t>
            </a:r>
            <a:r>
              <a:rPr lang="en-US" altLang="zh-TW" sz="2600" dirty="0" smtClean="0">
                <a:solidFill>
                  <a:schemeClr val="tx1">
                    <a:lumMod val="95000"/>
                  </a:schemeClr>
                </a:solidFill>
                <a:latin typeface="標楷體" pitchFamily="65" charset="-120"/>
                <a:ea typeface="標楷體" pitchFamily="65" charset="-120"/>
              </a:rPr>
              <a:t>)</a:t>
            </a:r>
            <a:r>
              <a:rPr lang="zh-TW" altLang="en-US" sz="2600" dirty="0" smtClean="0">
                <a:solidFill>
                  <a:schemeClr val="tx1">
                    <a:lumMod val="95000"/>
                  </a:schemeClr>
                </a:solidFill>
                <a:latin typeface="標楷體" pitchFamily="65" charset="-120"/>
                <a:ea typeface="標楷體" pitchFamily="65" charset="-120"/>
              </a:rPr>
              <a:t>與改善機制</a:t>
            </a:r>
            <a:endParaRPr lang="en-US" altLang="zh-TW" sz="2600" dirty="0" smtClean="0">
              <a:solidFill>
                <a:schemeClr val="tx1">
                  <a:lumMod val="95000"/>
                </a:schemeClr>
              </a:solidFill>
              <a:latin typeface="標楷體" pitchFamily="65" charset="-120"/>
              <a:ea typeface="標楷體" pitchFamily="65" charset="-120"/>
            </a:endParaRPr>
          </a:p>
          <a:p>
            <a:pPr>
              <a:buFont typeface="Wingdings" pitchFamily="2" charset="2"/>
              <a:buChar char="ü"/>
            </a:pPr>
            <a:endParaRPr lang="zh-TW" altLang="en-US" dirty="0">
              <a:solidFill>
                <a:schemeClr val="tx1">
                  <a:lumMod val="95000"/>
                </a:schemeClr>
              </a:solidFill>
              <a:latin typeface="標楷體" pitchFamily="65" charset="-120"/>
              <a:ea typeface="標楷體" pitchFamily="65" charset="-12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1571604" y="0"/>
            <a:ext cx="6264696" cy="824304"/>
          </a:xfrm>
        </p:spPr>
        <p:txBody>
          <a:bodyPr/>
          <a:lstStyle/>
          <a:p>
            <a:pPr marL="0" indent="0" algn="ctr">
              <a:buNone/>
            </a:pPr>
            <a:r>
              <a:rPr lang="zh-TW" altLang="en-US" sz="3600" dirty="0">
                <a:solidFill>
                  <a:srgbClr val="FFC000"/>
                </a:solidFill>
                <a:latin typeface="標楷體" pitchFamily="65" charset="-120"/>
                <a:ea typeface="標楷體" pitchFamily="65" charset="-120"/>
              </a:rPr>
              <a:t>甘特</a:t>
            </a:r>
            <a:r>
              <a:rPr lang="zh-TW" altLang="en-US" sz="3600" dirty="0" smtClean="0">
                <a:solidFill>
                  <a:srgbClr val="FFC000"/>
                </a:solidFill>
                <a:latin typeface="標楷體" pitchFamily="65" charset="-120"/>
                <a:ea typeface="標楷體" pitchFamily="65" charset="-120"/>
              </a:rPr>
              <a:t>圖</a:t>
            </a:r>
            <a:r>
              <a:rPr lang="en-US" altLang="zh-TW" sz="3600" dirty="0" smtClean="0">
                <a:solidFill>
                  <a:srgbClr val="FFC000"/>
                </a:solidFill>
                <a:latin typeface="標楷體" pitchFamily="65" charset="-120"/>
                <a:ea typeface="標楷體" pitchFamily="65" charset="-120"/>
              </a:rPr>
              <a:t>---</a:t>
            </a:r>
            <a:r>
              <a:rPr lang="zh-TW" altLang="en-US" sz="3600" dirty="0" smtClean="0">
                <a:solidFill>
                  <a:srgbClr val="FFC000"/>
                </a:solidFill>
                <a:latin typeface="標楷體" pitchFamily="65" charset="-120"/>
                <a:ea typeface="標楷體" pitchFamily="65" charset="-120"/>
              </a:rPr>
              <a:t>查核點</a:t>
            </a:r>
            <a:endParaRPr lang="zh-TW" altLang="en-US" sz="3600" dirty="0">
              <a:solidFill>
                <a:srgbClr val="FFC000"/>
              </a:solidFill>
              <a:latin typeface="標楷體" pitchFamily="65" charset="-120"/>
              <a:ea typeface="標楷體" pitchFamily="65" charset="-120"/>
            </a:endParaRPr>
          </a:p>
        </p:txBody>
      </p:sp>
      <p:grpSp>
        <p:nvGrpSpPr>
          <p:cNvPr id="3" name="Group 3"/>
          <p:cNvGrpSpPr>
            <a:grpSpLocks/>
          </p:cNvGrpSpPr>
          <p:nvPr/>
        </p:nvGrpSpPr>
        <p:grpSpPr bwMode="auto">
          <a:xfrm>
            <a:off x="0" y="1071546"/>
            <a:ext cx="9144000" cy="5756292"/>
            <a:chOff x="-3" y="-3"/>
            <a:chExt cx="3978" cy="10214"/>
          </a:xfrm>
        </p:grpSpPr>
        <p:grpSp>
          <p:nvGrpSpPr>
            <p:cNvPr id="4" name="Group 4"/>
            <p:cNvGrpSpPr>
              <a:grpSpLocks/>
            </p:cNvGrpSpPr>
            <p:nvPr/>
          </p:nvGrpSpPr>
          <p:grpSpPr bwMode="auto">
            <a:xfrm>
              <a:off x="0" y="0"/>
              <a:ext cx="3972" cy="10208"/>
              <a:chOff x="0" y="0"/>
              <a:chExt cx="3972" cy="10208"/>
            </a:xfrm>
          </p:grpSpPr>
          <p:grpSp>
            <p:nvGrpSpPr>
              <p:cNvPr id="5" name="Group 5"/>
              <p:cNvGrpSpPr>
                <a:grpSpLocks/>
              </p:cNvGrpSpPr>
              <p:nvPr/>
            </p:nvGrpSpPr>
            <p:grpSpPr bwMode="auto">
              <a:xfrm>
                <a:off x="0" y="0"/>
                <a:ext cx="1870" cy="556"/>
                <a:chOff x="0" y="0"/>
                <a:chExt cx="1870" cy="556"/>
              </a:xfrm>
            </p:grpSpPr>
            <p:sp>
              <p:nvSpPr>
                <p:cNvPr id="1295" name="Rectangle 6"/>
                <p:cNvSpPr>
                  <a:spLocks noChangeArrowheads="1"/>
                </p:cNvSpPr>
                <p:nvPr/>
              </p:nvSpPr>
              <p:spPr bwMode="auto">
                <a:xfrm>
                  <a:off x="0" y="0"/>
                  <a:ext cx="1870"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 name="Group 7"/>
                <p:cNvGrpSpPr>
                  <a:grpSpLocks/>
                </p:cNvGrpSpPr>
                <p:nvPr/>
              </p:nvGrpSpPr>
              <p:grpSpPr bwMode="auto">
                <a:xfrm>
                  <a:off x="0" y="0"/>
                  <a:ext cx="1870" cy="556"/>
                  <a:chOff x="0" y="0"/>
                  <a:chExt cx="1870" cy="556"/>
                </a:xfrm>
              </p:grpSpPr>
              <p:sp>
                <p:nvSpPr>
                  <p:cNvPr id="1297" name="Rectangle 8"/>
                  <p:cNvSpPr>
                    <a:spLocks noChangeArrowheads="1"/>
                  </p:cNvSpPr>
                  <p:nvPr/>
                </p:nvSpPr>
                <p:spPr bwMode="auto">
                  <a:xfrm>
                    <a:off x="11" y="0"/>
                    <a:ext cx="1848"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zh-TW" altLang="en-US" sz="1400" dirty="0">
                        <a:solidFill>
                          <a:srgbClr val="FFC000"/>
                        </a:solidFill>
                        <a:latin typeface="新細明體" pitchFamily="18" charset="-120"/>
                        <a:ea typeface="華康中黑體"/>
                        <a:cs typeface="華康中黑體"/>
                      </a:rPr>
                      <a:t>月份</a:t>
                    </a:r>
                    <a:endParaRPr lang="zh-TW" altLang="en-US" sz="1400" dirty="0">
                      <a:solidFill>
                        <a:srgbClr val="FFC000"/>
                      </a:solidFill>
                      <a:latin typeface="新細明體" pitchFamily="18" charset="-120"/>
                      <a:ea typeface="全真仿宋體"/>
                      <a:cs typeface="全真仿宋體"/>
                    </a:endParaRPr>
                  </a:p>
                  <a:p>
                    <a:pPr algn="r" eaLnBrk="0" hangingPunct="0"/>
                    <a:r>
                      <a:rPr lang="zh-TW" altLang="en-US" sz="1400" dirty="0">
                        <a:solidFill>
                          <a:srgbClr val="FFFFFF"/>
                        </a:solidFill>
                        <a:latin typeface="新細明體" pitchFamily="18" charset="-120"/>
                        <a:ea typeface="華康中黑體"/>
                        <a:cs typeface="華康中黑體"/>
                      </a:rPr>
                      <a:t>項目</a:t>
                    </a:r>
                    <a:endParaRPr lang="zh-TW" altLang="en-US" sz="1200" dirty="0">
                      <a:latin typeface="新細明體" pitchFamily="18" charset="-120"/>
                      <a:cs typeface="Times New Roman" pitchFamily="18" charset="0"/>
                    </a:endParaRPr>
                  </a:p>
                  <a:p>
                    <a:pPr algn="r" eaLnBrk="0" hangingPunct="0"/>
                    <a:endParaRPr lang="zh-TW" altLang="en-US" sz="2400" dirty="0"/>
                  </a:p>
                </p:txBody>
              </p:sp>
              <p:sp>
                <p:nvSpPr>
                  <p:cNvPr id="1298" name="Rectangle 9"/>
                  <p:cNvSpPr>
                    <a:spLocks noChangeArrowheads="1"/>
                  </p:cNvSpPr>
                  <p:nvPr/>
                </p:nvSpPr>
                <p:spPr bwMode="auto">
                  <a:xfrm>
                    <a:off x="0" y="0"/>
                    <a:ext cx="187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 name="Group 10"/>
              <p:cNvGrpSpPr>
                <a:grpSpLocks/>
              </p:cNvGrpSpPr>
              <p:nvPr/>
            </p:nvGrpSpPr>
            <p:grpSpPr bwMode="auto">
              <a:xfrm>
                <a:off x="1870" y="0"/>
                <a:ext cx="2102" cy="556"/>
                <a:chOff x="1870" y="0"/>
                <a:chExt cx="2102" cy="556"/>
              </a:xfrm>
            </p:grpSpPr>
            <p:sp>
              <p:nvSpPr>
                <p:cNvPr id="1291" name="Rectangle 11"/>
                <p:cNvSpPr>
                  <a:spLocks noChangeArrowheads="1"/>
                </p:cNvSpPr>
                <p:nvPr/>
              </p:nvSpPr>
              <p:spPr bwMode="auto">
                <a:xfrm>
                  <a:off x="1870" y="0"/>
                  <a:ext cx="2102"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 name="Group 12"/>
                <p:cNvGrpSpPr>
                  <a:grpSpLocks/>
                </p:cNvGrpSpPr>
                <p:nvPr/>
              </p:nvGrpSpPr>
              <p:grpSpPr bwMode="auto">
                <a:xfrm>
                  <a:off x="1870" y="0"/>
                  <a:ext cx="2102" cy="556"/>
                  <a:chOff x="1870" y="0"/>
                  <a:chExt cx="2102" cy="556"/>
                </a:xfrm>
              </p:grpSpPr>
              <p:sp>
                <p:nvSpPr>
                  <p:cNvPr id="1293" name="Rectangle 13"/>
                  <p:cNvSpPr>
                    <a:spLocks noChangeArrowheads="1"/>
                  </p:cNvSpPr>
                  <p:nvPr/>
                </p:nvSpPr>
                <p:spPr bwMode="auto">
                  <a:xfrm>
                    <a:off x="1881" y="0"/>
                    <a:ext cx="2080"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ltLang="zh-TW" sz="1400" dirty="0" smtClean="0">
                        <a:solidFill>
                          <a:srgbClr val="FFFFFF"/>
                        </a:solidFill>
                        <a:latin typeface="新細明體" pitchFamily="18" charset="-120"/>
                        <a:ea typeface="華康中黑體"/>
                        <a:cs typeface="華康中黑體"/>
                      </a:rPr>
                      <a:t>105</a:t>
                    </a:r>
                    <a:r>
                      <a:rPr lang="zh-TW" altLang="en-US" sz="1400" dirty="0" smtClean="0">
                        <a:solidFill>
                          <a:srgbClr val="FFFFFF"/>
                        </a:solidFill>
                        <a:latin typeface="新細明體" pitchFamily="18" charset="-120"/>
                        <a:ea typeface="華康中黑體"/>
                        <a:cs typeface="華康中黑體"/>
                      </a:rPr>
                      <a:t>年度</a:t>
                    </a:r>
                    <a:endParaRPr lang="zh-TW" altLang="en-US" sz="2400" dirty="0"/>
                  </a:p>
                </p:txBody>
              </p:sp>
              <p:sp>
                <p:nvSpPr>
                  <p:cNvPr id="1294" name="Rectangle 14"/>
                  <p:cNvSpPr>
                    <a:spLocks noChangeArrowheads="1"/>
                  </p:cNvSpPr>
                  <p:nvPr/>
                </p:nvSpPr>
                <p:spPr bwMode="auto">
                  <a:xfrm>
                    <a:off x="1870" y="0"/>
                    <a:ext cx="210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 name="Group 15"/>
              <p:cNvGrpSpPr>
                <a:grpSpLocks/>
              </p:cNvGrpSpPr>
              <p:nvPr/>
            </p:nvGrpSpPr>
            <p:grpSpPr bwMode="auto">
              <a:xfrm>
                <a:off x="0" y="556"/>
                <a:ext cx="623" cy="556"/>
                <a:chOff x="0" y="556"/>
                <a:chExt cx="623" cy="556"/>
              </a:xfrm>
            </p:grpSpPr>
            <p:sp>
              <p:nvSpPr>
                <p:cNvPr id="1287" name="Rectangle 16"/>
                <p:cNvSpPr>
                  <a:spLocks noChangeArrowheads="1"/>
                </p:cNvSpPr>
                <p:nvPr/>
              </p:nvSpPr>
              <p:spPr bwMode="auto">
                <a:xfrm>
                  <a:off x="0" y="556"/>
                  <a:ext cx="62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 name="Group 17"/>
                <p:cNvGrpSpPr>
                  <a:grpSpLocks/>
                </p:cNvGrpSpPr>
                <p:nvPr/>
              </p:nvGrpSpPr>
              <p:grpSpPr bwMode="auto">
                <a:xfrm>
                  <a:off x="0" y="556"/>
                  <a:ext cx="623" cy="556"/>
                  <a:chOff x="0" y="556"/>
                  <a:chExt cx="623" cy="556"/>
                </a:xfrm>
              </p:grpSpPr>
              <p:sp>
                <p:nvSpPr>
                  <p:cNvPr id="1289" name="Rectangle 18"/>
                  <p:cNvSpPr>
                    <a:spLocks noChangeArrowheads="1"/>
                  </p:cNvSpPr>
                  <p:nvPr/>
                </p:nvSpPr>
                <p:spPr bwMode="auto">
                  <a:xfrm>
                    <a:off x="11" y="556"/>
                    <a:ext cx="601"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400" dirty="0">
                        <a:solidFill>
                          <a:srgbClr val="FFC000"/>
                        </a:solidFill>
                        <a:latin typeface="新細明體" pitchFamily="18" charset="-120"/>
                        <a:ea typeface="華康中黑體"/>
                        <a:cs typeface="華康中黑體"/>
                      </a:rPr>
                      <a:t>主軸</a:t>
                    </a:r>
                    <a:endParaRPr lang="zh-TW" altLang="en-US" sz="1200" dirty="0">
                      <a:solidFill>
                        <a:srgbClr val="FFC000"/>
                      </a:solidFill>
                      <a:latin typeface="新細明體" pitchFamily="18" charset="-120"/>
                      <a:cs typeface="Times New Roman" pitchFamily="18" charset="0"/>
                    </a:endParaRPr>
                  </a:p>
                  <a:p>
                    <a:pPr algn="ctr" eaLnBrk="0" hangingPunct="0"/>
                    <a:endParaRPr lang="zh-TW" altLang="en-US" sz="2400" dirty="0"/>
                  </a:p>
                </p:txBody>
              </p:sp>
              <p:sp>
                <p:nvSpPr>
                  <p:cNvPr id="1290" name="Rectangle 19"/>
                  <p:cNvSpPr>
                    <a:spLocks noChangeArrowheads="1"/>
                  </p:cNvSpPr>
                  <p:nvPr/>
                </p:nvSpPr>
                <p:spPr bwMode="auto">
                  <a:xfrm>
                    <a:off x="0" y="556"/>
                    <a:ext cx="62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2" name="Group 20"/>
              <p:cNvGrpSpPr>
                <a:grpSpLocks/>
              </p:cNvGrpSpPr>
              <p:nvPr/>
            </p:nvGrpSpPr>
            <p:grpSpPr bwMode="auto">
              <a:xfrm>
                <a:off x="623" y="556"/>
                <a:ext cx="1247" cy="556"/>
                <a:chOff x="623" y="556"/>
                <a:chExt cx="1247" cy="556"/>
              </a:xfrm>
            </p:grpSpPr>
            <p:sp>
              <p:nvSpPr>
                <p:cNvPr id="1283" name="Rectangle 21"/>
                <p:cNvSpPr>
                  <a:spLocks noChangeArrowheads="1"/>
                </p:cNvSpPr>
                <p:nvPr/>
              </p:nvSpPr>
              <p:spPr bwMode="auto">
                <a:xfrm>
                  <a:off x="623" y="556"/>
                  <a:ext cx="1247"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 name="Group 22"/>
                <p:cNvGrpSpPr>
                  <a:grpSpLocks/>
                </p:cNvGrpSpPr>
                <p:nvPr/>
              </p:nvGrpSpPr>
              <p:grpSpPr bwMode="auto">
                <a:xfrm>
                  <a:off x="623" y="556"/>
                  <a:ext cx="1247" cy="556"/>
                  <a:chOff x="623" y="556"/>
                  <a:chExt cx="1247" cy="556"/>
                </a:xfrm>
              </p:grpSpPr>
              <p:sp>
                <p:nvSpPr>
                  <p:cNvPr id="1285" name="Rectangle 23"/>
                  <p:cNvSpPr>
                    <a:spLocks noChangeArrowheads="1"/>
                  </p:cNvSpPr>
                  <p:nvPr/>
                </p:nvSpPr>
                <p:spPr bwMode="auto">
                  <a:xfrm>
                    <a:off x="634" y="556"/>
                    <a:ext cx="122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400" dirty="0">
                        <a:solidFill>
                          <a:srgbClr val="FFC000"/>
                        </a:solidFill>
                        <a:latin typeface="新細明體" pitchFamily="18" charset="-120"/>
                        <a:ea typeface="華康中黑體"/>
                        <a:cs typeface="華康中黑體"/>
                      </a:rPr>
                      <a:t>工作項目</a:t>
                    </a:r>
                    <a:endParaRPr lang="zh-TW" altLang="en-US" sz="1200" dirty="0">
                      <a:solidFill>
                        <a:srgbClr val="FFC000"/>
                      </a:solidFill>
                      <a:latin typeface="新細明體" pitchFamily="18" charset="-120"/>
                      <a:cs typeface="Times New Roman" pitchFamily="18" charset="0"/>
                    </a:endParaRPr>
                  </a:p>
                  <a:p>
                    <a:pPr algn="ctr" eaLnBrk="0" hangingPunct="0"/>
                    <a:endParaRPr lang="zh-TW" altLang="en-US" sz="2400" dirty="0"/>
                  </a:p>
                </p:txBody>
              </p:sp>
              <p:sp>
                <p:nvSpPr>
                  <p:cNvPr id="1286" name="Rectangle 24"/>
                  <p:cNvSpPr>
                    <a:spLocks noChangeArrowheads="1"/>
                  </p:cNvSpPr>
                  <p:nvPr/>
                </p:nvSpPr>
                <p:spPr bwMode="auto">
                  <a:xfrm>
                    <a:off x="623" y="556"/>
                    <a:ext cx="1247"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 name="Group 25"/>
              <p:cNvGrpSpPr>
                <a:grpSpLocks/>
              </p:cNvGrpSpPr>
              <p:nvPr/>
            </p:nvGrpSpPr>
            <p:grpSpPr bwMode="auto">
              <a:xfrm>
                <a:off x="1870" y="556"/>
                <a:ext cx="175" cy="556"/>
                <a:chOff x="1870" y="556"/>
                <a:chExt cx="175" cy="556"/>
              </a:xfrm>
            </p:grpSpPr>
            <p:sp>
              <p:nvSpPr>
                <p:cNvPr id="1279" name="Rectangle 26"/>
                <p:cNvSpPr>
                  <a:spLocks noChangeArrowheads="1"/>
                </p:cNvSpPr>
                <p:nvPr/>
              </p:nvSpPr>
              <p:spPr bwMode="auto">
                <a:xfrm>
                  <a:off x="1870"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 name="Group 27"/>
                <p:cNvGrpSpPr>
                  <a:grpSpLocks/>
                </p:cNvGrpSpPr>
                <p:nvPr/>
              </p:nvGrpSpPr>
              <p:grpSpPr bwMode="auto">
                <a:xfrm>
                  <a:off x="1870" y="556"/>
                  <a:ext cx="175" cy="556"/>
                  <a:chOff x="1870" y="556"/>
                  <a:chExt cx="175" cy="556"/>
                </a:xfrm>
              </p:grpSpPr>
              <p:sp>
                <p:nvSpPr>
                  <p:cNvPr id="1281" name="Rectangle 28"/>
                  <p:cNvSpPr>
                    <a:spLocks noChangeArrowheads="1"/>
                  </p:cNvSpPr>
                  <p:nvPr/>
                </p:nvSpPr>
                <p:spPr bwMode="auto">
                  <a:xfrm>
                    <a:off x="1881"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chemeClr val="bg1"/>
                        </a:solidFill>
                        <a:latin typeface="新細明體" pitchFamily="18" charset="-120"/>
                        <a:cs typeface="Times New Roman" pitchFamily="18" charset="0"/>
                      </a:rPr>
                      <a:t>1</a:t>
                    </a:r>
                  </a:p>
                  <a:p>
                    <a:pPr algn="ctr" eaLnBrk="0" hangingPunct="0"/>
                    <a:endParaRPr lang="zh-TW" altLang="en-US" sz="1200">
                      <a:solidFill>
                        <a:schemeClr val="bg1"/>
                      </a:solidFill>
                      <a:latin typeface="新細明體" pitchFamily="18" charset="-120"/>
                    </a:endParaRPr>
                  </a:p>
                </p:txBody>
              </p:sp>
              <p:sp>
                <p:nvSpPr>
                  <p:cNvPr id="1282" name="Rectangle 29"/>
                  <p:cNvSpPr>
                    <a:spLocks noChangeArrowheads="1"/>
                  </p:cNvSpPr>
                  <p:nvPr/>
                </p:nvSpPr>
                <p:spPr bwMode="auto">
                  <a:xfrm>
                    <a:off x="1870"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6" name="Group 30"/>
              <p:cNvGrpSpPr>
                <a:grpSpLocks/>
              </p:cNvGrpSpPr>
              <p:nvPr/>
            </p:nvGrpSpPr>
            <p:grpSpPr bwMode="auto">
              <a:xfrm>
                <a:off x="2045" y="556"/>
                <a:ext cx="175" cy="556"/>
                <a:chOff x="2045" y="556"/>
                <a:chExt cx="175" cy="556"/>
              </a:xfrm>
            </p:grpSpPr>
            <p:sp>
              <p:nvSpPr>
                <p:cNvPr id="1275" name="Rectangle 31"/>
                <p:cNvSpPr>
                  <a:spLocks noChangeArrowheads="1"/>
                </p:cNvSpPr>
                <p:nvPr/>
              </p:nvSpPr>
              <p:spPr bwMode="auto">
                <a:xfrm>
                  <a:off x="2045"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7" name="Group 32"/>
                <p:cNvGrpSpPr>
                  <a:grpSpLocks/>
                </p:cNvGrpSpPr>
                <p:nvPr/>
              </p:nvGrpSpPr>
              <p:grpSpPr bwMode="auto">
                <a:xfrm>
                  <a:off x="2045" y="556"/>
                  <a:ext cx="175" cy="556"/>
                  <a:chOff x="2045" y="556"/>
                  <a:chExt cx="175" cy="556"/>
                </a:xfrm>
              </p:grpSpPr>
              <p:sp>
                <p:nvSpPr>
                  <p:cNvPr id="1277" name="Rectangle 33"/>
                  <p:cNvSpPr>
                    <a:spLocks noChangeArrowheads="1"/>
                  </p:cNvSpPr>
                  <p:nvPr/>
                </p:nvSpPr>
                <p:spPr bwMode="auto">
                  <a:xfrm>
                    <a:off x="2056"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2</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78" name="Rectangle 34"/>
                  <p:cNvSpPr>
                    <a:spLocks noChangeArrowheads="1"/>
                  </p:cNvSpPr>
                  <p:nvPr/>
                </p:nvSpPr>
                <p:spPr bwMode="auto">
                  <a:xfrm>
                    <a:off x="2045"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8" name="Group 35"/>
              <p:cNvGrpSpPr>
                <a:grpSpLocks/>
              </p:cNvGrpSpPr>
              <p:nvPr/>
            </p:nvGrpSpPr>
            <p:grpSpPr bwMode="auto">
              <a:xfrm>
                <a:off x="2220" y="556"/>
                <a:ext cx="175" cy="556"/>
                <a:chOff x="2220" y="556"/>
                <a:chExt cx="175" cy="556"/>
              </a:xfrm>
            </p:grpSpPr>
            <p:sp>
              <p:nvSpPr>
                <p:cNvPr id="1271" name="Rectangle 36"/>
                <p:cNvSpPr>
                  <a:spLocks noChangeArrowheads="1"/>
                </p:cNvSpPr>
                <p:nvPr/>
              </p:nvSpPr>
              <p:spPr bwMode="auto">
                <a:xfrm>
                  <a:off x="2220"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9" name="Group 37"/>
                <p:cNvGrpSpPr>
                  <a:grpSpLocks/>
                </p:cNvGrpSpPr>
                <p:nvPr/>
              </p:nvGrpSpPr>
              <p:grpSpPr bwMode="auto">
                <a:xfrm>
                  <a:off x="2220" y="556"/>
                  <a:ext cx="175" cy="556"/>
                  <a:chOff x="2220" y="556"/>
                  <a:chExt cx="175" cy="556"/>
                </a:xfrm>
              </p:grpSpPr>
              <p:sp>
                <p:nvSpPr>
                  <p:cNvPr id="1273" name="Rectangle 38"/>
                  <p:cNvSpPr>
                    <a:spLocks noChangeArrowheads="1"/>
                  </p:cNvSpPr>
                  <p:nvPr/>
                </p:nvSpPr>
                <p:spPr bwMode="auto">
                  <a:xfrm>
                    <a:off x="2231"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3</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74" name="Rectangle 39"/>
                  <p:cNvSpPr>
                    <a:spLocks noChangeArrowheads="1"/>
                  </p:cNvSpPr>
                  <p:nvPr/>
                </p:nvSpPr>
                <p:spPr bwMode="auto">
                  <a:xfrm>
                    <a:off x="2220"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0" name="Group 40"/>
              <p:cNvGrpSpPr>
                <a:grpSpLocks/>
              </p:cNvGrpSpPr>
              <p:nvPr/>
            </p:nvGrpSpPr>
            <p:grpSpPr bwMode="auto">
              <a:xfrm>
                <a:off x="2395" y="556"/>
                <a:ext cx="175" cy="556"/>
                <a:chOff x="2395" y="556"/>
                <a:chExt cx="175" cy="556"/>
              </a:xfrm>
            </p:grpSpPr>
            <p:sp>
              <p:nvSpPr>
                <p:cNvPr id="1267" name="Rectangle 41"/>
                <p:cNvSpPr>
                  <a:spLocks noChangeArrowheads="1"/>
                </p:cNvSpPr>
                <p:nvPr/>
              </p:nvSpPr>
              <p:spPr bwMode="auto">
                <a:xfrm>
                  <a:off x="2395"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1" name="Group 42"/>
                <p:cNvGrpSpPr>
                  <a:grpSpLocks/>
                </p:cNvGrpSpPr>
                <p:nvPr/>
              </p:nvGrpSpPr>
              <p:grpSpPr bwMode="auto">
                <a:xfrm>
                  <a:off x="2395" y="556"/>
                  <a:ext cx="175" cy="556"/>
                  <a:chOff x="2395" y="556"/>
                  <a:chExt cx="175" cy="556"/>
                </a:xfrm>
              </p:grpSpPr>
              <p:sp>
                <p:nvSpPr>
                  <p:cNvPr id="1269" name="Rectangle 43"/>
                  <p:cNvSpPr>
                    <a:spLocks noChangeArrowheads="1"/>
                  </p:cNvSpPr>
                  <p:nvPr/>
                </p:nvSpPr>
                <p:spPr bwMode="auto">
                  <a:xfrm>
                    <a:off x="2406"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4</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70" name="Rectangle 44"/>
                  <p:cNvSpPr>
                    <a:spLocks noChangeArrowheads="1"/>
                  </p:cNvSpPr>
                  <p:nvPr/>
                </p:nvSpPr>
                <p:spPr bwMode="auto">
                  <a:xfrm>
                    <a:off x="2395"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2" name="Group 45"/>
              <p:cNvGrpSpPr>
                <a:grpSpLocks/>
              </p:cNvGrpSpPr>
              <p:nvPr/>
            </p:nvGrpSpPr>
            <p:grpSpPr bwMode="auto">
              <a:xfrm>
                <a:off x="2570" y="556"/>
                <a:ext cx="175" cy="556"/>
                <a:chOff x="2570" y="556"/>
                <a:chExt cx="175" cy="556"/>
              </a:xfrm>
            </p:grpSpPr>
            <p:sp>
              <p:nvSpPr>
                <p:cNvPr id="1263" name="Rectangle 46"/>
                <p:cNvSpPr>
                  <a:spLocks noChangeArrowheads="1"/>
                </p:cNvSpPr>
                <p:nvPr/>
              </p:nvSpPr>
              <p:spPr bwMode="auto">
                <a:xfrm>
                  <a:off x="2570"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3" name="Group 47"/>
                <p:cNvGrpSpPr>
                  <a:grpSpLocks/>
                </p:cNvGrpSpPr>
                <p:nvPr/>
              </p:nvGrpSpPr>
              <p:grpSpPr bwMode="auto">
                <a:xfrm>
                  <a:off x="2570" y="556"/>
                  <a:ext cx="175" cy="556"/>
                  <a:chOff x="2570" y="556"/>
                  <a:chExt cx="175" cy="556"/>
                </a:xfrm>
              </p:grpSpPr>
              <p:sp>
                <p:nvSpPr>
                  <p:cNvPr id="1265" name="Rectangle 48"/>
                  <p:cNvSpPr>
                    <a:spLocks noChangeArrowheads="1"/>
                  </p:cNvSpPr>
                  <p:nvPr/>
                </p:nvSpPr>
                <p:spPr bwMode="auto">
                  <a:xfrm>
                    <a:off x="2581"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5</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66" name="Rectangle 49"/>
                  <p:cNvSpPr>
                    <a:spLocks noChangeArrowheads="1"/>
                  </p:cNvSpPr>
                  <p:nvPr/>
                </p:nvSpPr>
                <p:spPr bwMode="auto">
                  <a:xfrm>
                    <a:off x="2570"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4" name="Group 50"/>
              <p:cNvGrpSpPr>
                <a:grpSpLocks/>
              </p:cNvGrpSpPr>
              <p:nvPr/>
            </p:nvGrpSpPr>
            <p:grpSpPr bwMode="auto">
              <a:xfrm>
                <a:off x="2745" y="556"/>
                <a:ext cx="176" cy="556"/>
                <a:chOff x="2745" y="556"/>
                <a:chExt cx="176" cy="556"/>
              </a:xfrm>
            </p:grpSpPr>
            <p:sp>
              <p:nvSpPr>
                <p:cNvPr id="1259" name="Rectangle 51"/>
                <p:cNvSpPr>
                  <a:spLocks noChangeArrowheads="1"/>
                </p:cNvSpPr>
                <p:nvPr/>
              </p:nvSpPr>
              <p:spPr bwMode="auto">
                <a:xfrm>
                  <a:off x="2745" y="556"/>
                  <a:ext cx="176"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5" name="Group 52"/>
                <p:cNvGrpSpPr>
                  <a:grpSpLocks/>
                </p:cNvGrpSpPr>
                <p:nvPr/>
              </p:nvGrpSpPr>
              <p:grpSpPr bwMode="auto">
                <a:xfrm>
                  <a:off x="2745" y="556"/>
                  <a:ext cx="176" cy="556"/>
                  <a:chOff x="2745" y="556"/>
                  <a:chExt cx="176" cy="556"/>
                </a:xfrm>
              </p:grpSpPr>
              <p:sp>
                <p:nvSpPr>
                  <p:cNvPr id="1261" name="Rectangle 53"/>
                  <p:cNvSpPr>
                    <a:spLocks noChangeArrowheads="1"/>
                  </p:cNvSpPr>
                  <p:nvPr/>
                </p:nvSpPr>
                <p:spPr bwMode="auto">
                  <a:xfrm>
                    <a:off x="2756" y="556"/>
                    <a:ext cx="154"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6</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62" name="Rectangle 54"/>
                  <p:cNvSpPr>
                    <a:spLocks noChangeArrowheads="1"/>
                  </p:cNvSpPr>
                  <p:nvPr/>
                </p:nvSpPr>
                <p:spPr bwMode="auto">
                  <a:xfrm>
                    <a:off x="2745" y="556"/>
                    <a:ext cx="176"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6" name="Group 55"/>
              <p:cNvGrpSpPr>
                <a:grpSpLocks/>
              </p:cNvGrpSpPr>
              <p:nvPr/>
            </p:nvGrpSpPr>
            <p:grpSpPr bwMode="auto">
              <a:xfrm>
                <a:off x="2921" y="556"/>
                <a:ext cx="175" cy="556"/>
                <a:chOff x="2921" y="556"/>
                <a:chExt cx="175" cy="556"/>
              </a:xfrm>
            </p:grpSpPr>
            <p:sp>
              <p:nvSpPr>
                <p:cNvPr id="1255" name="Rectangle 56"/>
                <p:cNvSpPr>
                  <a:spLocks noChangeArrowheads="1"/>
                </p:cNvSpPr>
                <p:nvPr/>
              </p:nvSpPr>
              <p:spPr bwMode="auto">
                <a:xfrm>
                  <a:off x="2921"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7" name="Group 57"/>
                <p:cNvGrpSpPr>
                  <a:grpSpLocks/>
                </p:cNvGrpSpPr>
                <p:nvPr/>
              </p:nvGrpSpPr>
              <p:grpSpPr bwMode="auto">
                <a:xfrm>
                  <a:off x="2921" y="556"/>
                  <a:ext cx="175" cy="556"/>
                  <a:chOff x="2921" y="556"/>
                  <a:chExt cx="175" cy="556"/>
                </a:xfrm>
              </p:grpSpPr>
              <p:sp>
                <p:nvSpPr>
                  <p:cNvPr id="1257" name="Rectangle 58"/>
                  <p:cNvSpPr>
                    <a:spLocks noChangeArrowheads="1"/>
                  </p:cNvSpPr>
                  <p:nvPr/>
                </p:nvSpPr>
                <p:spPr bwMode="auto">
                  <a:xfrm>
                    <a:off x="2932"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7</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58" name="Rectangle 59"/>
                  <p:cNvSpPr>
                    <a:spLocks noChangeArrowheads="1"/>
                  </p:cNvSpPr>
                  <p:nvPr/>
                </p:nvSpPr>
                <p:spPr bwMode="auto">
                  <a:xfrm>
                    <a:off x="2921"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8" name="Group 60"/>
              <p:cNvGrpSpPr>
                <a:grpSpLocks/>
              </p:cNvGrpSpPr>
              <p:nvPr/>
            </p:nvGrpSpPr>
            <p:grpSpPr bwMode="auto">
              <a:xfrm>
                <a:off x="3096" y="556"/>
                <a:ext cx="175" cy="556"/>
                <a:chOff x="3096" y="556"/>
                <a:chExt cx="175" cy="556"/>
              </a:xfrm>
            </p:grpSpPr>
            <p:sp>
              <p:nvSpPr>
                <p:cNvPr id="1251" name="Rectangle 61"/>
                <p:cNvSpPr>
                  <a:spLocks noChangeArrowheads="1"/>
                </p:cNvSpPr>
                <p:nvPr/>
              </p:nvSpPr>
              <p:spPr bwMode="auto">
                <a:xfrm>
                  <a:off x="3096"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9" name="Group 62"/>
                <p:cNvGrpSpPr>
                  <a:grpSpLocks/>
                </p:cNvGrpSpPr>
                <p:nvPr/>
              </p:nvGrpSpPr>
              <p:grpSpPr bwMode="auto">
                <a:xfrm>
                  <a:off x="3096" y="556"/>
                  <a:ext cx="175" cy="556"/>
                  <a:chOff x="3096" y="556"/>
                  <a:chExt cx="175" cy="556"/>
                </a:xfrm>
              </p:grpSpPr>
              <p:sp>
                <p:nvSpPr>
                  <p:cNvPr id="1253" name="Rectangle 63"/>
                  <p:cNvSpPr>
                    <a:spLocks noChangeArrowheads="1"/>
                  </p:cNvSpPr>
                  <p:nvPr/>
                </p:nvSpPr>
                <p:spPr bwMode="auto">
                  <a:xfrm>
                    <a:off x="3107"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8</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54" name="Rectangle 64"/>
                  <p:cNvSpPr>
                    <a:spLocks noChangeArrowheads="1"/>
                  </p:cNvSpPr>
                  <p:nvPr/>
                </p:nvSpPr>
                <p:spPr bwMode="auto">
                  <a:xfrm>
                    <a:off x="3096"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0" name="Group 65"/>
              <p:cNvGrpSpPr>
                <a:grpSpLocks/>
              </p:cNvGrpSpPr>
              <p:nvPr/>
            </p:nvGrpSpPr>
            <p:grpSpPr bwMode="auto">
              <a:xfrm>
                <a:off x="3271" y="556"/>
                <a:ext cx="175" cy="556"/>
                <a:chOff x="3271" y="556"/>
                <a:chExt cx="175" cy="556"/>
              </a:xfrm>
            </p:grpSpPr>
            <p:sp>
              <p:nvSpPr>
                <p:cNvPr id="1247" name="Rectangle 66"/>
                <p:cNvSpPr>
                  <a:spLocks noChangeArrowheads="1"/>
                </p:cNvSpPr>
                <p:nvPr/>
              </p:nvSpPr>
              <p:spPr bwMode="auto">
                <a:xfrm>
                  <a:off x="3271"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 name="Group 67"/>
                <p:cNvGrpSpPr>
                  <a:grpSpLocks/>
                </p:cNvGrpSpPr>
                <p:nvPr/>
              </p:nvGrpSpPr>
              <p:grpSpPr bwMode="auto">
                <a:xfrm>
                  <a:off x="3271" y="556"/>
                  <a:ext cx="175" cy="556"/>
                  <a:chOff x="3271" y="556"/>
                  <a:chExt cx="175" cy="556"/>
                </a:xfrm>
              </p:grpSpPr>
              <p:sp>
                <p:nvSpPr>
                  <p:cNvPr id="1249" name="Rectangle 68"/>
                  <p:cNvSpPr>
                    <a:spLocks noChangeArrowheads="1"/>
                  </p:cNvSpPr>
                  <p:nvPr/>
                </p:nvSpPr>
                <p:spPr bwMode="auto">
                  <a:xfrm>
                    <a:off x="3282"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t>9</a:t>
                    </a:r>
                  </a:p>
                </p:txBody>
              </p:sp>
              <p:sp>
                <p:nvSpPr>
                  <p:cNvPr id="1250" name="Rectangle 69"/>
                  <p:cNvSpPr>
                    <a:spLocks noChangeArrowheads="1"/>
                  </p:cNvSpPr>
                  <p:nvPr/>
                </p:nvSpPr>
                <p:spPr bwMode="auto">
                  <a:xfrm>
                    <a:off x="3271"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88" name="Group 70"/>
              <p:cNvGrpSpPr>
                <a:grpSpLocks/>
              </p:cNvGrpSpPr>
              <p:nvPr/>
            </p:nvGrpSpPr>
            <p:grpSpPr bwMode="auto">
              <a:xfrm>
                <a:off x="3446" y="556"/>
                <a:ext cx="175" cy="556"/>
                <a:chOff x="3446" y="556"/>
                <a:chExt cx="175" cy="556"/>
              </a:xfrm>
            </p:grpSpPr>
            <p:sp>
              <p:nvSpPr>
                <p:cNvPr id="1243" name="Rectangle 71"/>
                <p:cNvSpPr>
                  <a:spLocks noChangeArrowheads="1"/>
                </p:cNvSpPr>
                <p:nvPr/>
              </p:nvSpPr>
              <p:spPr bwMode="auto">
                <a:xfrm>
                  <a:off x="3446"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89" name="Group 72"/>
                <p:cNvGrpSpPr>
                  <a:grpSpLocks/>
                </p:cNvGrpSpPr>
                <p:nvPr/>
              </p:nvGrpSpPr>
              <p:grpSpPr bwMode="auto">
                <a:xfrm>
                  <a:off x="3446" y="556"/>
                  <a:ext cx="175" cy="556"/>
                  <a:chOff x="3446" y="556"/>
                  <a:chExt cx="175" cy="556"/>
                </a:xfrm>
              </p:grpSpPr>
              <p:sp>
                <p:nvSpPr>
                  <p:cNvPr id="1245" name="Rectangle 73"/>
                  <p:cNvSpPr>
                    <a:spLocks noChangeArrowheads="1"/>
                  </p:cNvSpPr>
                  <p:nvPr/>
                </p:nvSpPr>
                <p:spPr bwMode="auto">
                  <a:xfrm>
                    <a:off x="3457"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10</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46" name="Rectangle 74"/>
                  <p:cNvSpPr>
                    <a:spLocks noChangeArrowheads="1"/>
                  </p:cNvSpPr>
                  <p:nvPr/>
                </p:nvSpPr>
                <p:spPr bwMode="auto">
                  <a:xfrm>
                    <a:off x="3446"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90" name="Group 75"/>
              <p:cNvGrpSpPr>
                <a:grpSpLocks/>
              </p:cNvGrpSpPr>
              <p:nvPr/>
            </p:nvGrpSpPr>
            <p:grpSpPr bwMode="auto">
              <a:xfrm>
                <a:off x="3621" y="556"/>
                <a:ext cx="175" cy="556"/>
                <a:chOff x="3621" y="556"/>
                <a:chExt cx="175" cy="556"/>
              </a:xfrm>
            </p:grpSpPr>
            <p:sp>
              <p:nvSpPr>
                <p:cNvPr id="1239" name="Rectangle 76"/>
                <p:cNvSpPr>
                  <a:spLocks noChangeArrowheads="1"/>
                </p:cNvSpPr>
                <p:nvPr/>
              </p:nvSpPr>
              <p:spPr bwMode="auto">
                <a:xfrm>
                  <a:off x="3621" y="556"/>
                  <a:ext cx="17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91" name="Group 77"/>
                <p:cNvGrpSpPr>
                  <a:grpSpLocks/>
                </p:cNvGrpSpPr>
                <p:nvPr/>
              </p:nvGrpSpPr>
              <p:grpSpPr bwMode="auto">
                <a:xfrm>
                  <a:off x="3621" y="556"/>
                  <a:ext cx="175" cy="556"/>
                  <a:chOff x="3621" y="556"/>
                  <a:chExt cx="175" cy="556"/>
                </a:xfrm>
              </p:grpSpPr>
              <p:sp>
                <p:nvSpPr>
                  <p:cNvPr id="1241" name="Rectangle 78"/>
                  <p:cNvSpPr>
                    <a:spLocks noChangeArrowheads="1"/>
                  </p:cNvSpPr>
                  <p:nvPr/>
                </p:nvSpPr>
                <p:spPr bwMode="auto">
                  <a:xfrm>
                    <a:off x="3632" y="556"/>
                    <a:ext cx="153"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11</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42" name="Rectangle 79"/>
                  <p:cNvSpPr>
                    <a:spLocks noChangeArrowheads="1"/>
                  </p:cNvSpPr>
                  <p:nvPr/>
                </p:nvSpPr>
                <p:spPr bwMode="auto">
                  <a:xfrm>
                    <a:off x="3621" y="556"/>
                    <a:ext cx="17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92" name="Group 80"/>
              <p:cNvGrpSpPr>
                <a:grpSpLocks/>
              </p:cNvGrpSpPr>
              <p:nvPr/>
            </p:nvGrpSpPr>
            <p:grpSpPr bwMode="auto">
              <a:xfrm>
                <a:off x="3796" y="556"/>
                <a:ext cx="176" cy="556"/>
                <a:chOff x="3796" y="556"/>
                <a:chExt cx="176" cy="556"/>
              </a:xfrm>
            </p:grpSpPr>
            <p:sp>
              <p:nvSpPr>
                <p:cNvPr id="1235" name="Rectangle 81"/>
                <p:cNvSpPr>
                  <a:spLocks noChangeArrowheads="1"/>
                </p:cNvSpPr>
                <p:nvPr/>
              </p:nvSpPr>
              <p:spPr bwMode="auto">
                <a:xfrm>
                  <a:off x="3796" y="556"/>
                  <a:ext cx="176"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93" name="Group 82"/>
                <p:cNvGrpSpPr>
                  <a:grpSpLocks/>
                </p:cNvGrpSpPr>
                <p:nvPr/>
              </p:nvGrpSpPr>
              <p:grpSpPr bwMode="auto">
                <a:xfrm>
                  <a:off x="3796" y="556"/>
                  <a:ext cx="176" cy="556"/>
                  <a:chOff x="3796" y="556"/>
                  <a:chExt cx="176" cy="556"/>
                </a:xfrm>
              </p:grpSpPr>
              <p:sp>
                <p:nvSpPr>
                  <p:cNvPr id="1237" name="Rectangle 83"/>
                  <p:cNvSpPr>
                    <a:spLocks noChangeArrowheads="1"/>
                  </p:cNvSpPr>
                  <p:nvPr/>
                </p:nvSpPr>
                <p:spPr bwMode="auto">
                  <a:xfrm>
                    <a:off x="3807" y="556"/>
                    <a:ext cx="154"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a:solidFill>
                          <a:srgbClr val="FFFFFF"/>
                        </a:solidFill>
                        <a:latin typeface="新細明體" pitchFamily="18" charset="-120"/>
                        <a:ea typeface="華康中黑體"/>
                        <a:cs typeface="華康中黑體"/>
                      </a:rPr>
                      <a:t>12</a:t>
                    </a:r>
                    <a:endParaRPr lang="en-US" altLang="zh-TW" sz="1200">
                      <a:latin typeface="新細明體" pitchFamily="18" charset="-120"/>
                      <a:cs typeface="Times New Roman" pitchFamily="18" charset="0"/>
                    </a:endParaRPr>
                  </a:p>
                  <a:p>
                    <a:pPr algn="ctr" eaLnBrk="0" hangingPunct="0"/>
                    <a:endParaRPr lang="zh-TW" altLang="en-US" sz="1200"/>
                  </a:p>
                </p:txBody>
              </p:sp>
              <p:sp>
                <p:nvSpPr>
                  <p:cNvPr id="1238" name="Rectangle 84"/>
                  <p:cNvSpPr>
                    <a:spLocks noChangeArrowheads="1"/>
                  </p:cNvSpPr>
                  <p:nvPr/>
                </p:nvSpPr>
                <p:spPr bwMode="auto">
                  <a:xfrm>
                    <a:off x="3796" y="556"/>
                    <a:ext cx="176"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94" name="Group 85"/>
              <p:cNvGrpSpPr>
                <a:grpSpLocks/>
              </p:cNvGrpSpPr>
              <p:nvPr/>
            </p:nvGrpSpPr>
            <p:grpSpPr bwMode="auto">
              <a:xfrm>
                <a:off x="0" y="1112"/>
                <a:ext cx="623" cy="1209"/>
                <a:chOff x="0" y="1112"/>
                <a:chExt cx="623" cy="1209"/>
              </a:xfrm>
            </p:grpSpPr>
            <p:sp>
              <p:nvSpPr>
                <p:cNvPr id="1233" name="Rectangle 86"/>
                <p:cNvSpPr>
                  <a:spLocks noChangeArrowheads="1"/>
                </p:cNvSpPr>
                <p:nvPr/>
              </p:nvSpPr>
              <p:spPr bwMode="auto">
                <a:xfrm>
                  <a:off x="11" y="1112"/>
                  <a:ext cx="601" cy="1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endParaRPr lang="zh-TW" altLang="en-US" sz="1200" dirty="0">
                    <a:latin typeface="新細明體" pitchFamily="18" charset="-120"/>
                    <a:ea typeface="華康仿宋體W4"/>
                    <a:cs typeface="華康仿宋體W4"/>
                  </a:endParaRPr>
                </a:p>
                <a:p>
                  <a:pPr algn="ctr"/>
                  <a:r>
                    <a:rPr lang="zh-TW" altLang="en-US" sz="1200" dirty="0">
                      <a:solidFill>
                        <a:schemeClr val="bg1">
                          <a:lumMod val="75000"/>
                        </a:schemeClr>
                      </a:solidFill>
                      <a:latin typeface="新細明體" pitchFamily="18" charset="-120"/>
                      <a:ea typeface="華康仿宋體W4"/>
                      <a:cs typeface="華康仿宋體W4"/>
                    </a:rPr>
                    <a:t>商圈發展規劃</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1200" dirty="0">
                    <a:latin typeface="新細明體" pitchFamily="18" charset="-120"/>
                    <a:cs typeface="Times New Roman" pitchFamily="18" charset="0"/>
                  </a:endParaRPr>
                </a:p>
                <a:p>
                  <a:pPr algn="ctr" eaLnBrk="0" hangingPunct="0"/>
                  <a:endParaRPr lang="zh-TW" altLang="en-US" sz="2400" dirty="0"/>
                </a:p>
              </p:txBody>
            </p:sp>
            <p:sp>
              <p:nvSpPr>
                <p:cNvPr id="1234" name="Rectangle 87"/>
                <p:cNvSpPr>
                  <a:spLocks noChangeArrowheads="1"/>
                </p:cNvSpPr>
                <p:nvPr/>
              </p:nvSpPr>
              <p:spPr bwMode="auto">
                <a:xfrm>
                  <a:off x="0" y="1112"/>
                  <a:ext cx="623" cy="1209"/>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95" name="Group 88"/>
              <p:cNvGrpSpPr>
                <a:grpSpLocks/>
              </p:cNvGrpSpPr>
              <p:nvPr/>
            </p:nvGrpSpPr>
            <p:grpSpPr bwMode="auto">
              <a:xfrm>
                <a:off x="623" y="1112"/>
                <a:ext cx="1247" cy="403"/>
                <a:chOff x="623" y="1112"/>
                <a:chExt cx="1247" cy="403"/>
              </a:xfrm>
            </p:grpSpPr>
            <p:sp>
              <p:nvSpPr>
                <p:cNvPr id="1231" name="Rectangle 89"/>
                <p:cNvSpPr>
                  <a:spLocks noChangeArrowheads="1"/>
                </p:cNvSpPr>
                <p:nvPr/>
              </p:nvSpPr>
              <p:spPr bwMode="auto">
                <a:xfrm>
                  <a:off x="634" y="1112"/>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消費者</a:t>
                  </a:r>
                  <a:r>
                    <a:rPr lang="zh-TW" altLang="en-US" sz="1200" dirty="0">
                      <a:solidFill>
                        <a:schemeClr val="bg1">
                          <a:lumMod val="75000"/>
                        </a:schemeClr>
                      </a:solidFill>
                      <a:latin typeface="新細明體" pitchFamily="18" charset="-120"/>
                      <a:ea typeface="華康仿宋體W4"/>
                      <a:cs typeface="華康仿宋體W4"/>
                    </a:rPr>
                    <a:t>使用行為分析</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232" name="Rectangle 90"/>
                <p:cNvSpPr>
                  <a:spLocks noChangeArrowheads="1"/>
                </p:cNvSpPr>
                <p:nvPr/>
              </p:nvSpPr>
              <p:spPr bwMode="auto">
                <a:xfrm>
                  <a:off x="623" y="1112"/>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96" name="Group 91"/>
              <p:cNvGrpSpPr>
                <a:grpSpLocks/>
              </p:cNvGrpSpPr>
              <p:nvPr/>
            </p:nvGrpSpPr>
            <p:grpSpPr bwMode="auto">
              <a:xfrm>
                <a:off x="1870" y="1112"/>
                <a:ext cx="175" cy="403"/>
                <a:chOff x="1870" y="1112"/>
                <a:chExt cx="175" cy="403"/>
              </a:xfrm>
            </p:grpSpPr>
            <p:sp>
              <p:nvSpPr>
                <p:cNvPr id="1227" name="Rectangle 92"/>
                <p:cNvSpPr>
                  <a:spLocks noChangeArrowheads="1"/>
                </p:cNvSpPr>
                <p:nvPr/>
              </p:nvSpPr>
              <p:spPr bwMode="auto">
                <a:xfrm>
                  <a:off x="1870" y="111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97" name="Group 93"/>
                <p:cNvGrpSpPr>
                  <a:grpSpLocks/>
                </p:cNvGrpSpPr>
                <p:nvPr/>
              </p:nvGrpSpPr>
              <p:grpSpPr bwMode="auto">
                <a:xfrm>
                  <a:off x="1870" y="1112"/>
                  <a:ext cx="175" cy="403"/>
                  <a:chOff x="1870" y="1112"/>
                  <a:chExt cx="175" cy="403"/>
                </a:xfrm>
              </p:grpSpPr>
              <p:sp>
                <p:nvSpPr>
                  <p:cNvPr id="1229" name="Rectangle 94"/>
                  <p:cNvSpPr>
                    <a:spLocks noChangeArrowheads="1"/>
                  </p:cNvSpPr>
                  <p:nvPr/>
                </p:nvSpPr>
                <p:spPr bwMode="auto">
                  <a:xfrm>
                    <a:off x="1881" y="111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230" name="Rectangle 95"/>
                  <p:cNvSpPr>
                    <a:spLocks noChangeArrowheads="1"/>
                  </p:cNvSpPr>
                  <p:nvPr/>
                </p:nvSpPr>
                <p:spPr bwMode="auto">
                  <a:xfrm>
                    <a:off x="1870"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98" name="Group 96"/>
              <p:cNvGrpSpPr>
                <a:grpSpLocks/>
              </p:cNvGrpSpPr>
              <p:nvPr/>
            </p:nvGrpSpPr>
            <p:grpSpPr bwMode="auto">
              <a:xfrm>
                <a:off x="2045" y="1112"/>
                <a:ext cx="175" cy="403"/>
                <a:chOff x="2045" y="1112"/>
                <a:chExt cx="175" cy="403"/>
              </a:xfrm>
            </p:grpSpPr>
            <p:sp>
              <p:nvSpPr>
                <p:cNvPr id="1223" name="Rectangle 97"/>
                <p:cNvSpPr>
                  <a:spLocks noChangeArrowheads="1"/>
                </p:cNvSpPr>
                <p:nvPr/>
              </p:nvSpPr>
              <p:spPr bwMode="auto">
                <a:xfrm>
                  <a:off x="2045" y="111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99" name="Group 98"/>
                <p:cNvGrpSpPr>
                  <a:grpSpLocks/>
                </p:cNvGrpSpPr>
                <p:nvPr/>
              </p:nvGrpSpPr>
              <p:grpSpPr bwMode="auto">
                <a:xfrm>
                  <a:off x="2045" y="1112"/>
                  <a:ext cx="175" cy="403"/>
                  <a:chOff x="2045" y="1112"/>
                  <a:chExt cx="175" cy="403"/>
                </a:xfrm>
              </p:grpSpPr>
              <p:sp>
                <p:nvSpPr>
                  <p:cNvPr id="1225" name="Rectangle 99"/>
                  <p:cNvSpPr>
                    <a:spLocks noChangeArrowheads="1"/>
                  </p:cNvSpPr>
                  <p:nvPr/>
                </p:nvSpPr>
                <p:spPr bwMode="auto">
                  <a:xfrm>
                    <a:off x="2056" y="111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226" name="Rectangle 100"/>
                  <p:cNvSpPr>
                    <a:spLocks noChangeArrowheads="1"/>
                  </p:cNvSpPr>
                  <p:nvPr/>
                </p:nvSpPr>
                <p:spPr bwMode="auto">
                  <a:xfrm>
                    <a:off x="2045"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00" name="Group 101"/>
              <p:cNvGrpSpPr>
                <a:grpSpLocks/>
              </p:cNvGrpSpPr>
              <p:nvPr/>
            </p:nvGrpSpPr>
            <p:grpSpPr bwMode="auto">
              <a:xfrm>
                <a:off x="2220" y="1112"/>
                <a:ext cx="175" cy="403"/>
                <a:chOff x="2220" y="1112"/>
                <a:chExt cx="175" cy="403"/>
              </a:xfrm>
            </p:grpSpPr>
            <p:sp>
              <p:nvSpPr>
                <p:cNvPr id="1219" name="Rectangle 102"/>
                <p:cNvSpPr>
                  <a:spLocks noChangeArrowheads="1"/>
                </p:cNvSpPr>
                <p:nvPr/>
              </p:nvSpPr>
              <p:spPr bwMode="auto">
                <a:xfrm>
                  <a:off x="2220" y="111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01" name="Group 103"/>
                <p:cNvGrpSpPr>
                  <a:grpSpLocks/>
                </p:cNvGrpSpPr>
                <p:nvPr/>
              </p:nvGrpSpPr>
              <p:grpSpPr bwMode="auto">
                <a:xfrm>
                  <a:off x="2220" y="1112"/>
                  <a:ext cx="175" cy="403"/>
                  <a:chOff x="2220" y="1112"/>
                  <a:chExt cx="175" cy="403"/>
                </a:xfrm>
              </p:grpSpPr>
              <p:sp>
                <p:nvSpPr>
                  <p:cNvPr id="1221" name="Rectangle 104"/>
                  <p:cNvSpPr>
                    <a:spLocks noChangeArrowheads="1"/>
                  </p:cNvSpPr>
                  <p:nvPr/>
                </p:nvSpPr>
                <p:spPr bwMode="auto">
                  <a:xfrm>
                    <a:off x="2231" y="111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22" name="Rectangle 105"/>
                  <p:cNvSpPr>
                    <a:spLocks noChangeArrowheads="1"/>
                  </p:cNvSpPr>
                  <p:nvPr/>
                </p:nvSpPr>
                <p:spPr bwMode="auto">
                  <a:xfrm>
                    <a:off x="2220"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02" name="Group 106"/>
              <p:cNvGrpSpPr>
                <a:grpSpLocks/>
              </p:cNvGrpSpPr>
              <p:nvPr/>
            </p:nvGrpSpPr>
            <p:grpSpPr bwMode="auto">
              <a:xfrm>
                <a:off x="2395" y="1112"/>
                <a:ext cx="175" cy="403"/>
                <a:chOff x="2395" y="1112"/>
                <a:chExt cx="175" cy="403"/>
              </a:xfrm>
            </p:grpSpPr>
            <p:sp>
              <p:nvSpPr>
                <p:cNvPr id="1215" name="Rectangle 107"/>
                <p:cNvSpPr>
                  <a:spLocks noChangeArrowheads="1"/>
                </p:cNvSpPr>
                <p:nvPr/>
              </p:nvSpPr>
              <p:spPr bwMode="auto">
                <a:xfrm>
                  <a:off x="2395" y="111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03" name="Group 108"/>
                <p:cNvGrpSpPr>
                  <a:grpSpLocks/>
                </p:cNvGrpSpPr>
                <p:nvPr/>
              </p:nvGrpSpPr>
              <p:grpSpPr bwMode="auto">
                <a:xfrm>
                  <a:off x="2395" y="1112"/>
                  <a:ext cx="175" cy="403"/>
                  <a:chOff x="2395" y="1112"/>
                  <a:chExt cx="175" cy="403"/>
                </a:xfrm>
              </p:grpSpPr>
              <p:sp>
                <p:nvSpPr>
                  <p:cNvPr id="1217" name="Rectangle 109"/>
                  <p:cNvSpPr>
                    <a:spLocks noChangeArrowheads="1"/>
                  </p:cNvSpPr>
                  <p:nvPr/>
                </p:nvSpPr>
                <p:spPr bwMode="auto">
                  <a:xfrm>
                    <a:off x="2406" y="111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18" name="Rectangle 110"/>
                  <p:cNvSpPr>
                    <a:spLocks noChangeArrowheads="1"/>
                  </p:cNvSpPr>
                  <p:nvPr/>
                </p:nvSpPr>
                <p:spPr bwMode="auto">
                  <a:xfrm>
                    <a:off x="2395"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04" name="Group 111"/>
              <p:cNvGrpSpPr>
                <a:grpSpLocks/>
              </p:cNvGrpSpPr>
              <p:nvPr/>
            </p:nvGrpSpPr>
            <p:grpSpPr bwMode="auto">
              <a:xfrm>
                <a:off x="2570" y="1112"/>
                <a:ext cx="175" cy="403"/>
                <a:chOff x="2570" y="1112"/>
                <a:chExt cx="175" cy="403"/>
              </a:xfrm>
            </p:grpSpPr>
            <p:sp>
              <p:nvSpPr>
                <p:cNvPr id="1213" name="Rectangle 112"/>
                <p:cNvSpPr>
                  <a:spLocks noChangeArrowheads="1"/>
                </p:cNvSpPr>
                <p:nvPr/>
              </p:nvSpPr>
              <p:spPr bwMode="auto">
                <a:xfrm>
                  <a:off x="2581" y="111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14" name="Rectangle 113"/>
                <p:cNvSpPr>
                  <a:spLocks noChangeArrowheads="1"/>
                </p:cNvSpPr>
                <p:nvPr/>
              </p:nvSpPr>
              <p:spPr bwMode="auto">
                <a:xfrm>
                  <a:off x="2570"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05" name="Group 114"/>
              <p:cNvGrpSpPr>
                <a:grpSpLocks/>
              </p:cNvGrpSpPr>
              <p:nvPr/>
            </p:nvGrpSpPr>
            <p:grpSpPr bwMode="auto">
              <a:xfrm>
                <a:off x="2745" y="1112"/>
                <a:ext cx="176" cy="403"/>
                <a:chOff x="2745" y="1112"/>
                <a:chExt cx="176" cy="403"/>
              </a:xfrm>
            </p:grpSpPr>
            <p:sp>
              <p:nvSpPr>
                <p:cNvPr id="1211" name="Rectangle 115"/>
                <p:cNvSpPr>
                  <a:spLocks noChangeArrowheads="1"/>
                </p:cNvSpPr>
                <p:nvPr/>
              </p:nvSpPr>
              <p:spPr bwMode="auto">
                <a:xfrm>
                  <a:off x="2756" y="1112"/>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solidFill>
                      <a:srgbClr val="FF0000"/>
                    </a:solidFill>
                    <a:latin typeface="標楷體" pitchFamily="65" charset="-120"/>
                    <a:ea typeface="標楷體" pitchFamily="65" charset="-120"/>
                    <a:sym typeface="Wingdings 3" pitchFamily="18" charset="2"/>
                  </a:endParaRPr>
                </a:p>
              </p:txBody>
            </p:sp>
            <p:sp>
              <p:nvSpPr>
                <p:cNvPr id="1212" name="Rectangle 116"/>
                <p:cNvSpPr>
                  <a:spLocks noChangeArrowheads="1"/>
                </p:cNvSpPr>
                <p:nvPr/>
              </p:nvSpPr>
              <p:spPr bwMode="auto">
                <a:xfrm>
                  <a:off x="2745" y="1112"/>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06" name="Group 117"/>
              <p:cNvGrpSpPr>
                <a:grpSpLocks/>
              </p:cNvGrpSpPr>
              <p:nvPr/>
            </p:nvGrpSpPr>
            <p:grpSpPr bwMode="auto">
              <a:xfrm>
                <a:off x="2921" y="1112"/>
                <a:ext cx="175" cy="403"/>
                <a:chOff x="2921" y="1112"/>
                <a:chExt cx="175" cy="403"/>
              </a:xfrm>
            </p:grpSpPr>
            <p:sp>
              <p:nvSpPr>
                <p:cNvPr id="1209" name="Rectangle 118"/>
                <p:cNvSpPr>
                  <a:spLocks noChangeArrowheads="1"/>
                </p:cNvSpPr>
                <p:nvPr/>
              </p:nvSpPr>
              <p:spPr bwMode="auto">
                <a:xfrm>
                  <a:off x="2932" y="111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10" name="Rectangle 119"/>
                <p:cNvSpPr>
                  <a:spLocks noChangeArrowheads="1"/>
                </p:cNvSpPr>
                <p:nvPr/>
              </p:nvSpPr>
              <p:spPr bwMode="auto">
                <a:xfrm>
                  <a:off x="2921"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07" name="Group 120"/>
              <p:cNvGrpSpPr>
                <a:grpSpLocks/>
              </p:cNvGrpSpPr>
              <p:nvPr/>
            </p:nvGrpSpPr>
            <p:grpSpPr bwMode="auto">
              <a:xfrm>
                <a:off x="3096" y="1112"/>
                <a:ext cx="175" cy="403"/>
                <a:chOff x="3096" y="1112"/>
                <a:chExt cx="175" cy="403"/>
              </a:xfrm>
            </p:grpSpPr>
            <p:sp>
              <p:nvSpPr>
                <p:cNvPr id="1207" name="Rectangle 121"/>
                <p:cNvSpPr>
                  <a:spLocks noChangeArrowheads="1"/>
                </p:cNvSpPr>
                <p:nvPr/>
              </p:nvSpPr>
              <p:spPr bwMode="auto">
                <a:xfrm>
                  <a:off x="3107" y="111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08" name="Rectangle 122"/>
                <p:cNvSpPr>
                  <a:spLocks noChangeArrowheads="1"/>
                </p:cNvSpPr>
                <p:nvPr/>
              </p:nvSpPr>
              <p:spPr bwMode="auto">
                <a:xfrm>
                  <a:off x="3096"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08" name="Group 123"/>
              <p:cNvGrpSpPr>
                <a:grpSpLocks/>
              </p:cNvGrpSpPr>
              <p:nvPr/>
            </p:nvGrpSpPr>
            <p:grpSpPr bwMode="auto">
              <a:xfrm>
                <a:off x="3271" y="1112"/>
                <a:ext cx="175" cy="403"/>
                <a:chOff x="3271" y="1112"/>
                <a:chExt cx="175" cy="403"/>
              </a:xfrm>
            </p:grpSpPr>
            <p:sp>
              <p:nvSpPr>
                <p:cNvPr id="1205" name="Rectangle 124"/>
                <p:cNvSpPr>
                  <a:spLocks noChangeArrowheads="1"/>
                </p:cNvSpPr>
                <p:nvPr/>
              </p:nvSpPr>
              <p:spPr bwMode="auto">
                <a:xfrm>
                  <a:off x="3282" y="111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06" name="Rectangle 125"/>
                <p:cNvSpPr>
                  <a:spLocks noChangeArrowheads="1"/>
                </p:cNvSpPr>
                <p:nvPr/>
              </p:nvSpPr>
              <p:spPr bwMode="auto">
                <a:xfrm>
                  <a:off x="3271"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09" name="Group 126"/>
              <p:cNvGrpSpPr>
                <a:grpSpLocks/>
              </p:cNvGrpSpPr>
              <p:nvPr/>
            </p:nvGrpSpPr>
            <p:grpSpPr bwMode="auto">
              <a:xfrm>
                <a:off x="3446" y="1112"/>
                <a:ext cx="175" cy="403"/>
                <a:chOff x="3446" y="1112"/>
                <a:chExt cx="175" cy="403"/>
              </a:xfrm>
            </p:grpSpPr>
            <p:sp>
              <p:nvSpPr>
                <p:cNvPr id="1203" name="Rectangle 127"/>
                <p:cNvSpPr>
                  <a:spLocks noChangeArrowheads="1"/>
                </p:cNvSpPr>
                <p:nvPr/>
              </p:nvSpPr>
              <p:spPr bwMode="auto">
                <a:xfrm>
                  <a:off x="3457" y="111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04" name="Rectangle 128"/>
                <p:cNvSpPr>
                  <a:spLocks noChangeArrowheads="1"/>
                </p:cNvSpPr>
                <p:nvPr/>
              </p:nvSpPr>
              <p:spPr bwMode="auto">
                <a:xfrm>
                  <a:off x="3446"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10" name="Group 129"/>
              <p:cNvGrpSpPr>
                <a:grpSpLocks/>
              </p:cNvGrpSpPr>
              <p:nvPr/>
            </p:nvGrpSpPr>
            <p:grpSpPr bwMode="auto">
              <a:xfrm>
                <a:off x="3621" y="1112"/>
                <a:ext cx="175" cy="403"/>
                <a:chOff x="3621" y="1112"/>
                <a:chExt cx="175" cy="403"/>
              </a:xfrm>
            </p:grpSpPr>
            <p:sp>
              <p:nvSpPr>
                <p:cNvPr id="1201" name="Rectangle 130"/>
                <p:cNvSpPr>
                  <a:spLocks noChangeArrowheads="1"/>
                </p:cNvSpPr>
                <p:nvPr/>
              </p:nvSpPr>
              <p:spPr bwMode="auto">
                <a:xfrm>
                  <a:off x="3632" y="111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02" name="Rectangle 131"/>
                <p:cNvSpPr>
                  <a:spLocks noChangeArrowheads="1"/>
                </p:cNvSpPr>
                <p:nvPr/>
              </p:nvSpPr>
              <p:spPr bwMode="auto">
                <a:xfrm>
                  <a:off x="3621" y="111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11" name="Group 132"/>
              <p:cNvGrpSpPr>
                <a:grpSpLocks/>
              </p:cNvGrpSpPr>
              <p:nvPr/>
            </p:nvGrpSpPr>
            <p:grpSpPr bwMode="auto">
              <a:xfrm>
                <a:off x="3796" y="1112"/>
                <a:ext cx="176" cy="403"/>
                <a:chOff x="3796" y="1112"/>
                <a:chExt cx="176" cy="403"/>
              </a:xfrm>
            </p:grpSpPr>
            <p:sp>
              <p:nvSpPr>
                <p:cNvPr id="1199" name="Rectangle 133"/>
                <p:cNvSpPr>
                  <a:spLocks noChangeArrowheads="1"/>
                </p:cNvSpPr>
                <p:nvPr/>
              </p:nvSpPr>
              <p:spPr bwMode="auto">
                <a:xfrm>
                  <a:off x="3807" y="1112"/>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00" name="Rectangle 134"/>
                <p:cNvSpPr>
                  <a:spLocks noChangeArrowheads="1"/>
                </p:cNvSpPr>
                <p:nvPr/>
              </p:nvSpPr>
              <p:spPr bwMode="auto">
                <a:xfrm>
                  <a:off x="3796" y="1112"/>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12" name="Group 135"/>
              <p:cNvGrpSpPr>
                <a:grpSpLocks/>
              </p:cNvGrpSpPr>
              <p:nvPr/>
            </p:nvGrpSpPr>
            <p:grpSpPr bwMode="auto">
              <a:xfrm>
                <a:off x="623" y="1515"/>
                <a:ext cx="1247" cy="403"/>
                <a:chOff x="623" y="1515"/>
                <a:chExt cx="1247" cy="403"/>
              </a:xfrm>
            </p:grpSpPr>
            <p:sp>
              <p:nvSpPr>
                <p:cNvPr id="1197" name="Rectangle 136"/>
                <p:cNvSpPr>
                  <a:spLocks noChangeArrowheads="1"/>
                </p:cNvSpPr>
                <p:nvPr/>
              </p:nvSpPr>
              <p:spPr bwMode="auto">
                <a:xfrm>
                  <a:off x="634" y="1515"/>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商圈</a:t>
                  </a:r>
                  <a:r>
                    <a:rPr lang="zh-TW" altLang="en-US" sz="1200" dirty="0">
                      <a:solidFill>
                        <a:schemeClr val="bg1">
                          <a:lumMod val="75000"/>
                        </a:schemeClr>
                      </a:solidFill>
                      <a:latin typeface="新細明體" pitchFamily="18" charset="-120"/>
                      <a:ea typeface="華康仿宋體W4"/>
                      <a:cs typeface="華康仿宋體W4"/>
                    </a:rPr>
                    <a:t>硬體及動線改善建議</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198" name="Rectangle 137"/>
                <p:cNvSpPr>
                  <a:spLocks noChangeArrowheads="1"/>
                </p:cNvSpPr>
                <p:nvPr/>
              </p:nvSpPr>
              <p:spPr bwMode="auto">
                <a:xfrm>
                  <a:off x="623" y="1515"/>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13" name="Group 138"/>
              <p:cNvGrpSpPr>
                <a:grpSpLocks/>
              </p:cNvGrpSpPr>
              <p:nvPr/>
            </p:nvGrpSpPr>
            <p:grpSpPr bwMode="auto">
              <a:xfrm>
                <a:off x="1870" y="1515"/>
                <a:ext cx="175" cy="403"/>
                <a:chOff x="1870" y="1515"/>
                <a:chExt cx="175" cy="403"/>
              </a:xfrm>
            </p:grpSpPr>
            <p:sp>
              <p:nvSpPr>
                <p:cNvPr id="1195" name="Rectangle 139"/>
                <p:cNvSpPr>
                  <a:spLocks noChangeArrowheads="1"/>
                </p:cNvSpPr>
                <p:nvPr/>
              </p:nvSpPr>
              <p:spPr bwMode="auto">
                <a:xfrm>
                  <a:off x="1881"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196" name="Rectangle 140"/>
                <p:cNvSpPr>
                  <a:spLocks noChangeArrowheads="1"/>
                </p:cNvSpPr>
                <p:nvPr/>
              </p:nvSpPr>
              <p:spPr bwMode="auto">
                <a:xfrm>
                  <a:off x="1870"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14" name="Group 141"/>
              <p:cNvGrpSpPr>
                <a:grpSpLocks/>
              </p:cNvGrpSpPr>
              <p:nvPr/>
            </p:nvGrpSpPr>
            <p:grpSpPr bwMode="auto">
              <a:xfrm>
                <a:off x="2045" y="1515"/>
                <a:ext cx="175" cy="403"/>
                <a:chOff x="2045" y="1515"/>
                <a:chExt cx="175" cy="403"/>
              </a:xfrm>
            </p:grpSpPr>
            <p:sp>
              <p:nvSpPr>
                <p:cNvPr id="1193" name="Rectangle 142"/>
                <p:cNvSpPr>
                  <a:spLocks noChangeArrowheads="1"/>
                </p:cNvSpPr>
                <p:nvPr/>
              </p:nvSpPr>
              <p:spPr bwMode="auto">
                <a:xfrm>
                  <a:off x="2056"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194" name="Rectangle 143"/>
                <p:cNvSpPr>
                  <a:spLocks noChangeArrowheads="1"/>
                </p:cNvSpPr>
                <p:nvPr/>
              </p:nvSpPr>
              <p:spPr bwMode="auto">
                <a:xfrm>
                  <a:off x="2045"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42" name="Group 144"/>
              <p:cNvGrpSpPr>
                <a:grpSpLocks/>
              </p:cNvGrpSpPr>
              <p:nvPr/>
            </p:nvGrpSpPr>
            <p:grpSpPr bwMode="auto">
              <a:xfrm>
                <a:off x="2220" y="1515"/>
                <a:ext cx="175" cy="403"/>
                <a:chOff x="2220" y="1515"/>
                <a:chExt cx="175" cy="403"/>
              </a:xfrm>
            </p:grpSpPr>
            <p:sp>
              <p:nvSpPr>
                <p:cNvPr id="1191" name="Rectangle 145"/>
                <p:cNvSpPr>
                  <a:spLocks noChangeArrowheads="1"/>
                </p:cNvSpPr>
                <p:nvPr/>
              </p:nvSpPr>
              <p:spPr bwMode="auto">
                <a:xfrm>
                  <a:off x="2231"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92" name="Rectangle 146"/>
                <p:cNvSpPr>
                  <a:spLocks noChangeArrowheads="1"/>
                </p:cNvSpPr>
                <p:nvPr/>
              </p:nvSpPr>
              <p:spPr bwMode="auto">
                <a:xfrm>
                  <a:off x="2220"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46" name="Group 147"/>
              <p:cNvGrpSpPr>
                <a:grpSpLocks/>
              </p:cNvGrpSpPr>
              <p:nvPr/>
            </p:nvGrpSpPr>
            <p:grpSpPr bwMode="auto">
              <a:xfrm>
                <a:off x="2395" y="1515"/>
                <a:ext cx="175" cy="403"/>
                <a:chOff x="2395" y="1515"/>
                <a:chExt cx="175" cy="403"/>
              </a:xfrm>
            </p:grpSpPr>
            <p:sp>
              <p:nvSpPr>
                <p:cNvPr id="1189" name="Rectangle 148"/>
                <p:cNvSpPr>
                  <a:spLocks noChangeArrowheads="1"/>
                </p:cNvSpPr>
                <p:nvPr/>
              </p:nvSpPr>
              <p:spPr bwMode="auto">
                <a:xfrm>
                  <a:off x="2406"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90" name="Rectangle 149"/>
                <p:cNvSpPr>
                  <a:spLocks noChangeArrowheads="1"/>
                </p:cNvSpPr>
                <p:nvPr/>
              </p:nvSpPr>
              <p:spPr bwMode="auto">
                <a:xfrm>
                  <a:off x="2395"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50" name="Group 150"/>
              <p:cNvGrpSpPr>
                <a:grpSpLocks/>
              </p:cNvGrpSpPr>
              <p:nvPr/>
            </p:nvGrpSpPr>
            <p:grpSpPr bwMode="auto">
              <a:xfrm>
                <a:off x="2570" y="1515"/>
                <a:ext cx="175" cy="403"/>
                <a:chOff x="2570" y="1515"/>
                <a:chExt cx="175" cy="403"/>
              </a:xfrm>
            </p:grpSpPr>
            <p:sp>
              <p:nvSpPr>
                <p:cNvPr id="1187" name="Rectangle 151"/>
                <p:cNvSpPr>
                  <a:spLocks noChangeArrowheads="1"/>
                </p:cNvSpPr>
                <p:nvPr/>
              </p:nvSpPr>
              <p:spPr bwMode="auto">
                <a:xfrm>
                  <a:off x="2581"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88" name="Rectangle 152"/>
                <p:cNvSpPr>
                  <a:spLocks noChangeArrowheads="1"/>
                </p:cNvSpPr>
                <p:nvPr/>
              </p:nvSpPr>
              <p:spPr bwMode="auto">
                <a:xfrm>
                  <a:off x="2570"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54" name="Group 153"/>
              <p:cNvGrpSpPr>
                <a:grpSpLocks/>
              </p:cNvGrpSpPr>
              <p:nvPr/>
            </p:nvGrpSpPr>
            <p:grpSpPr bwMode="auto">
              <a:xfrm>
                <a:off x="2745" y="1515"/>
                <a:ext cx="176" cy="403"/>
                <a:chOff x="2745" y="1515"/>
                <a:chExt cx="176" cy="403"/>
              </a:xfrm>
            </p:grpSpPr>
            <p:sp>
              <p:nvSpPr>
                <p:cNvPr id="1185" name="Rectangle 154"/>
                <p:cNvSpPr>
                  <a:spLocks noChangeArrowheads="1"/>
                </p:cNvSpPr>
                <p:nvPr/>
              </p:nvSpPr>
              <p:spPr bwMode="auto">
                <a:xfrm>
                  <a:off x="2756" y="1515"/>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86" name="Rectangle 155"/>
                <p:cNvSpPr>
                  <a:spLocks noChangeArrowheads="1"/>
                </p:cNvSpPr>
                <p:nvPr/>
              </p:nvSpPr>
              <p:spPr bwMode="auto">
                <a:xfrm>
                  <a:off x="2745" y="1515"/>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58" name="Group 156"/>
              <p:cNvGrpSpPr>
                <a:grpSpLocks/>
              </p:cNvGrpSpPr>
              <p:nvPr/>
            </p:nvGrpSpPr>
            <p:grpSpPr bwMode="auto">
              <a:xfrm>
                <a:off x="2921" y="1515"/>
                <a:ext cx="175" cy="403"/>
                <a:chOff x="2921" y="1515"/>
                <a:chExt cx="175" cy="403"/>
              </a:xfrm>
            </p:grpSpPr>
            <p:sp>
              <p:nvSpPr>
                <p:cNvPr id="1183" name="Rectangle 157"/>
                <p:cNvSpPr>
                  <a:spLocks noChangeArrowheads="1"/>
                </p:cNvSpPr>
                <p:nvPr/>
              </p:nvSpPr>
              <p:spPr bwMode="auto">
                <a:xfrm>
                  <a:off x="2932"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84" name="Rectangle 158"/>
                <p:cNvSpPr>
                  <a:spLocks noChangeArrowheads="1"/>
                </p:cNvSpPr>
                <p:nvPr/>
              </p:nvSpPr>
              <p:spPr bwMode="auto">
                <a:xfrm>
                  <a:off x="2921"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62" name="Group 159"/>
              <p:cNvGrpSpPr>
                <a:grpSpLocks/>
              </p:cNvGrpSpPr>
              <p:nvPr/>
            </p:nvGrpSpPr>
            <p:grpSpPr bwMode="auto">
              <a:xfrm>
                <a:off x="3096" y="1515"/>
                <a:ext cx="175" cy="403"/>
                <a:chOff x="3096" y="1515"/>
                <a:chExt cx="175" cy="403"/>
              </a:xfrm>
            </p:grpSpPr>
            <p:sp>
              <p:nvSpPr>
                <p:cNvPr id="1181" name="Rectangle 160"/>
                <p:cNvSpPr>
                  <a:spLocks noChangeArrowheads="1"/>
                </p:cNvSpPr>
                <p:nvPr/>
              </p:nvSpPr>
              <p:spPr bwMode="auto">
                <a:xfrm>
                  <a:off x="3107" y="1515"/>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82" name="Rectangle 161"/>
                <p:cNvSpPr>
                  <a:spLocks noChangeArrowheads="1"/>
                </p:cNvSpPr>
                <p:nvPr/>
              </p:nvSpPr>
              <p:spPr bwMode="auto">
                <a:xfrm>
                  <a:off x="3096"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66" name="Group 162"/>
              <p:cNvGrpSpPr>
                <a:grpSpLocks/>
              </p:cNvGrpSpPr>
              <p:nvPr/>
            </p:nvGrpSpPr>
            <p:grpSpPr bwMode="auto">
              <a:xfrm>
                <a:off x="3271" y="1515"/>
                <a:ext cx="175" cy="403"/>
                <a:chOff x="3271" y="1515"/>
                <a:chExt cx="175" cy="403"/>
              </a:xfrm>
            </p:grpSpPr>
            <p:sp>
              <p:nvSpPr>
                <p:cNvPr id="1177" name="Rectangle 163"/>
                <p:cNvSpPr>
                  <a:spLocks noChangeArrowheads="1"/>
                </p:cNvSpPr>
                <p:nvPr/>
              </p:nvSpPr>
              <p:spPr bwMode="auto">
                <a:xfrm>
                  <a:off x="3271" y="1515"/>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70" name="Group 164"/>
                <p:cNvGrpSpPr>
                  <a:grpSpLocks/>
                </p:cNvGrpSpPr>
                <p:nvPr/>
              </p:nvGrpSpPr>
              <p:grpSpPr bwMode="auto">
                <a:xfrm>
                  <a:off x="3271" y="1515"/>
                  <a:ext cx="175" cy="403"/>
                  <a:chOff x="3271" y="1515"/>
                  <a:chExt cx="175" cy="403"/>
                </a:xfrm>
              </p:grpSpPr>
              <p:sp>
                <p:nvSpPr>
                  <p:cNvPr id="1179" name="Rectangle 165"/>
                  <p:cNvSpPr>
                    <a:spLocks noChangeArrowheads="1"/>
                  </p:cNvSpPr>
                  <p:nvPr/>
                </p:nvSpPr>
                <p:spPr bwMode="auto">
                  <a:xfrm>
                    <a:off x="3282" y="1515"/>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80" name="Rectangle 166"/>
                  <p:cNvSpPr>
                    <a:spLocks noChangeArrowheads="1"/>
                  </p:cNvSpPr>
                  <p:nvPr/>
                </p:nvSpPr>
                <p:spPr bwMode="auto">
                  <a:xfrm>
                    <a:off x="3271"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74" name="Group 167"/>
              <p:cNvGrpSpPr>
                <a:grpSpLocks/>
              </p:cNvGrpSpPr>
              <p:nvPr/>
            </p:nvGrpSpPr>
            <p:grpSpPr bwMode="auto">
              <a:xfrm>
                <a:off x="3446" y="1515"/>
                <a:ext cx="175" cy="403"/>
                <a:chOff x="3446" y="1515"/>
                <a:chExt cx="175" cy="403"/>
              </a:xfrm>
            </p:grpSpPr>
            <p:sp>
              <p:nvSpPr>
                <p:cNvPr id="1173" name="Rectangle 168"/>
                <p:cNvSpPr>
                  <a:spLocks noChangeArrowheads="1"/>
                </p:cNvSpPr>
                <p:nvPr/>
              </p:nvSpPr>
              <p:spPr bwMode="auto">
                <a:xfrm>
                  <a:off x="3446" y="1515"/>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78" name="Group 169"/>
                <p:cNvGrpSpPr>
                  <a:grpSpLocks/>
                </p:cNvGrpSpPr>
                <p:nvPr/>
              </p:nvGrpSpPr>
              <p:grpSpPr bwMode="auto">
                <a:xfrm>
                  <a:off x="3446" y="1515"/>
                  <a:ext cx="175" cy="403"/>
                  <a:chOff x="3446" y="1515"/>
                  <a:chExt cx="175" cy="403"/>
                </a:xfrm>
              </p:grpSpPr>
              <p:sp>
                <p:nvSpPr>
                  <p:cNvPr id="1175" name="Rectangle 170"/>
                  <p:cNvSpPr>
                    <a:spLocks noChangeArrowheads="1"/>
                  </p:cNvSpPr>
                  <p:nvPr/>
                </p:nvSpPr>
                <p:spPr bwMode="auto">
                  <a:xfrm>
                    <a:off x="3457" y="1515"/>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76" name="Rectangle 171"/>
                  <p:cNvSpPr>
                    <a:spLocks noChangeArrowheads="1"/>
                  </p:cNvSpPr>
                  <p:nvPr/>
                </p:nvSpPr>
                <p:spPr bwMode="auto">
                  <a:xfrm>
                    <a:off x="3446"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82" name="Group 172"/>
              <p:cNvGrpSpPr>
                <a:grpSpLocks/>
              </p:cNvGrpSpPr>
              <p:nvPr/>
            </p:nvGrpSpPr>
            <p:grpSpPr bwMode="auto">
              <a:xfrm>
                <a:off x="3621" y="1515"/>
                <a:ext cx="175" cy="403"/>
                <a:chOff x="3621" y="1515"/>
                <a:chExt cx="175" cy="403"/>
              </a:xfrm>
            </p:grpSpPr>
            <p:sp>
              <p:nvSpPr>
                <p:cNvPr id="1169" name="Rectangle 173"/>
                <p:cNvSpPr>
                  <a:spLocks noChangeArrowheads="1"/>
                </p:cNvSpPr>
                <p:nvPr/>
              </p:nvSpPr>
              <p:spPr bwMode="auto">
                <a:xfrm>
                  <a:off x="3621" y="1515"/>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86" name="Group 174"/>
                <p:cNvGrpSpPr>
                  <a:grpSpLocks/>
                </p:cNvGrpSpPr>
                <p:nvPr/>
              </p:nvGrpSpPr>
              <p:grpSpPr bwMode="auto">
                <a:xfrm>
                  <a:off x="3621" y="1515"/>
                  <a:ext cx="175" cy="403"/>
                  <a:chOff x="3621" y="1515"/>
                  <a:chExt cx="175" cy="403"/>
                </a:xfrm>
              </p:grpSpPr>
              <p:sp>
                <p:nvSpPr>
                  <p:cNvPr id="1171" name="Rectangle 175"/>
                  <p:cNvSpPr>
                    <a:spLocks noChangeArrowheads="1"/>
                  </p:cNvSpPr>
                  <p:nvPr/>
                </p:nvSpPr>
                <p:spPr bwMode="auto">
                  <a:xfrm>
                    <a:off x="3632" y="1515"/>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72" name="Rectangle 176"/>
                  <p:cNvSpPr>
                    <a:spLocks noChangeArrowheads="1"/>
                  </p:cNvSpPr>
                  <p:nvPr/>
                </p:nvSpPr>
                <p:spPr bwMode="auto">
                  <a:xfrm>
                    <a:off x="3621" y="151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90" name="Group 177"/>
              <p:cNvGrpSpPr>
                <a:grpSpLocks/>
              </p:cNvGrpSpPr>
              <p:nvPr/>
            </p:nvGrpSpPr>
            <p:grpSpPr bwMode="auto">
              <a:xfrm>
                <a:off x="3796" y="1515"/>
                <a:ext cx="176" cy="403"/>
                <a:chOff x="3796" y="1515"/>
                <a:chExt cx="176" cy="403"/>
              </a:xfrm>
            </p:grpSpPr>
            <p:sp>
              <p:nvSpPr>
                <p:cNvPr id="1167" name="Rectangle 178"/>
                <p:cNvSpPr>
                  <a:spLocks noChangeArrowheads="1"/>
                </p:cNvSpPr>
                <p:nvPr/>
              </p:nvSpPr>
              <p:spPr bwMode="auto">
                <a:xfrm>
                  <a:off x="3807" y="1515"/>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1168" name="Rectangle 179"/>
                <p:cNvSpPr>
                  <a:spLocks noChangeArrowheads="1"/>
                </p:cNvSpPr>
                <p:nvPr/>
              </p:nvSpPr>
              <p:spPr bwMode="auto">
                <a:xfrm>
                  <a:off x="3796" y="1515"/>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94" name="Group 180"/>
              <p:cNvGrpSpPr>
                <a:grpSpLocks/>
              </p:cNvGrpSpPr>
              <p:nvPr/>
            </p:nvGrpSpPr>
            <p:grpSpPr bwMode="auto">
              <a:xfrm>
                <a:off x="623" y="1918"/>
                <a:ext cx="1247" cy="403"/>
                <a:chOff x="623" y="1918"/>
                <a:chExt cx="1247" cy="403"/>
              </a:xfrm>
            </p:grpSpPr>
            <p:sp>
              <p:nvSpPr>
                <p:cNvPr id="1165" name="Rectangle 181"/>
                <p:cNvSpPr>
                  <a:spLocks noChangeArrowheads="1"/>
                </p:cNvSpPr>
                <p:nvPr/>
              </p:nvSpPr>
              <p:spPr bwMode="auto">
                <a:xfrm>
                  <a:off x="634" y="1918"/>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計畫績效評估報告</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1166" name="Rectangle 182"/>
                <p:cNvSpPr>
                  <a:spLocks noChangeArrowheads="1"/>
                </p:cNvSpPr>
                <p:nvPr/>
              </p:nvSpPr>
              <p:spPr bwMode="auto">
                <a:xfrm>
                  <a:off x="623" y="1918"/>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98" name="Group 183"/>
              <p:cNvGrpSpPr>
                <a:grpSpLocks/>
              </p:cNvGrpSpPr>
              <p:nvPr/>
            </p:nvGrpSpPr>
            <p:grpSpPr bwMode="auto">
              <a:xfrm>
                <a:off x="1870" y="1918"/>
                <a:ext cx="175" cy="403"/>
                <a:chOff x="1870" y="1918"/>
                <a:chExt cx="175" cy="403"/>
              </a:xfrm>
            </p:grpSpPr>
            <p:sp>
              <p:nvSpPr>
                <p:cNvPr id="1163" name="Rectangle 184"/>
                <p:cNvSpPr>
                  <a:spLocks noChangeArrowheads="1"/>
                </p:cNvSpPr>
                <p:nvPr/>
              </p:nvSpPr>
              <p:spPr bwMode="auto">
                <a:xfrm>
                  <a:off x="1881"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164" name="Rectangle 185"/>
                <p:cNvSpPr>
                  <a:spLocks noChangeArrowheads="1"/>
                </p:cNvSpPr>
                <p:nvPr/>
              </p:nvSpPr>
              <p:spPr bwMode="auto">
                <a:xfrm>
                  <a:off x="1870"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02" name="Group 186"/>
              <p:cNvGrpSpPr>
                <a:grpSpLocks/>
              </p:cNvGrpSpPr>
              <p:nvPr/>
            </p:nvGrpSpPr>
            <p:grpSpPr bwMode="auto">
              <a:xfrm>
                <a:off x="2045" y="1918"/>
                <a:ext cx="175" cy="403"/>
                <a:chOff x="2045" y="1918"/>
                <a:chExt cx="175" cy="403"/>
              </a:xfrm>
            </p:grpSpPr>
            <p:sp>
              <p:nvSpPr>
                <p:cNvPr id="1159" name="Rectangle 187"/>
                <p:cNvSpPr>
                  <a:spLocks noChangeArrowheads="1"/>
                </p:cNvSpPr>
                <p:nvPr/>
              </p:nvSpPr>
              <p:spPr bwMode="auto">
                <a:xfrm>
                  <a:off x="2045" y="1918"/>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06" name="Group 188"/>
                <p:cNvGrpSpPr>
                  <a:grpSpLocks/>
                </p:cNvGrpSpPr>
                <p:nvPr/>
              </p:nvGrpSpPr>
              <p:grpSpPr bwMode="auto">
                <a:xfrm>
                  <a:off x="2045" y="1918"/>
                  <a:ext cx="175" cy="403"/>
                  <a:chOff x="2045" y="1918"/>
                  <a:chExt cx="175" cy="403"/>
                </a:xfrm>
              </p:grpSpPr>
              <p:sp>
                <p:nvSpPr>
                  <p:cNvPr id="1161" name="Rectangle 189"/>
                  <p:cNvSpPr>
                    <a:spLocks noChangeArrowheads="1"/>
                  </p:cNvSpPr>
                  <p:nvPr/>
                </p:nvSpPr>
                <p:spPr bwMode="auto">
                  <a:xfrm>
                    <a:off x="2056" y="1918"/>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162" name="Rectangle 190"/>
                  <p:cNvSpPr>
                    <a:spLocks noChangeArrowheads="1"/>
                  </p:cNvSpPr>
                  <p:nvPr/>
                </p:nvSpPr>
                <p:spPr bwMode="auto">
                  <a:xfrm>
                    <a:off x="2045"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10" name="Group 191"/>
              <p:cNvGrpSpPr>
                <a:grpSpLocks/>
              </p:cNvGrpSpPr>
              <p:nvPr/>
            </p:nvGrpSpPr>
            <p:grpSpPr bwMode="auto">
              <a:xfrm>
                <a:off x="2220" y="1918"/>
                <a:ext cx="175" cy="403"/>
                <a:chOff x="2220" y="1918"/>
                <a:chExt cx="175" cy="403"/>
              </a:xfrm>
            </p:grpSpPr>
            <p:sp>
              <p:nvSpPr>
                <p:cNvPr id="1155" name="Rectangle 192"/>
                <p:cNvSpPr>
                  <a:spLocks noChangeArrowheads="1"/>
                </p:cNvSpPr>
                <p:nvPr/>
              </p:nvSpPr>
              <p:spPr bwMode="auto">
                <a:xfrm>
                  <a:off x="2220" y="1918"/>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14" name="Group 193"/>
                <p:cNvGrpSpPr>
                  <a:grpSpLocks/>
                </p:cNvGrpSpPr>
                <p:nvPr/>
              </p:nvGrpSpPr>
              <p:grpSpPr bwMode="auto">
                <a:xfrm>
                  <a:off x="2220" y="1918"/>
                  <a:ext cx="175" cy="403"/>
                  <a:chOff x="2220" y="1918"/>
                  <a:chExt cx="175" cy="403"/>
                </a:xfrm>
              </p:grpSpPr>
              <p:sp>
                <p:nvSpPr>
                  <p:cNvPr id="1157" name="Rectangle 194"/>
                  <p:cNvSpPr>
                    <a:spLocks noChangeArrowheads="1"/>
                  </p:cNvSpPr>
                  <p:nvPr/>
                </p:nvSpPr>
                <p:spPr bwMode="auto">
                  <a:xfrm>
                    <a:off x="2231" y="1918"/>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58" name="Rectangle 195"/>
                  <p:cNvSpPr>
                    <a:spLocks noChangeArrowheads="1"/>
                  </p:cNvSpPr>
                  <p:nvPr/>
                </p:nvSpPr>
                <p:spPr bwMode="auto">
                  <a:xfrm>
                    <a:off x="2220"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18" name="Group 196"/>
              <p:cNvGrpSpPr>
                <a:grpSpLocks/>
              </p:cNvGrpSpPr>
              <p:nvPr/>
            </p:nvGrpSpPr>
            <p:grpSpPr bwMode="auto">
              <a:xfrm>
                <a:off x="2395" y="1918"/>
                <a:ext cx="175" cy="403"/>
                <a:chOff x="2395" y="1918"/>
                <a:chExt cx="175" cy="403"/>
              </a:xfrm>
            </p:grpSpPr>
            <p:sp>
              <p:nvSpPr>
                <p:cNvPr id="1153" name="Rectangle 197"/>
                <p:cNvSpPr>
                  <a:spLocks noChangeArrowheads="1"/>
                </p:cNvSpPr>
                <p:nvPr/>
              </p:nvSpPr>
              <p:spPr bwMode="auto">
                <a:xfrm>
                  <a:off x="2406"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54" name="Rectangle 198"/>
                <p:cNvSpPr>
                  <a:spLocks noChangeArrowheads="1"/>
                </p:cNvSpPr>
                <p:nvPr/>
              </p:nvSpPr>
              <p:spPr bwMode="auto">
                <a:xfrm>
                  <a:off x="2395"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22" name="Group 199"/>
              <p:cNvGrpSpPr>
                <a:grpSpLocks/>
              </p:cNvGrpSpPr>
              <p:nvPr/>
            </p:nvGrpSpPr>
            <p:grpSpPr bwMode="auto">
              <a:xfrm>
                <a:off x="2570" y="1918"/>
                <a:ext cx="175" cy="403"/>
                <a:chOff x="2570" y="1918"/>
                <a:chExt cx="175" cy="403"/>
              </a:xfrm>
            </p:grpSpPr>
            <p:sp>
              <p:nvSpPr>
                <p:cNvPr id="1151" name="Rectangle 200"/>
                <p:cNvSpPr>
                  <a:spLocks noChangeArrowheads="1"/>
                </p:cNvSpPr>
                <p:nvPr/>
              </p:nvSpPr>
              <p:spPr bwMode="auto">
                <a:xfrm>
                  <a:off x="2581"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52" name="Rectangle 201"/>
                <p:cNvSpPr>
                  <a:spLocks noChangeArrowheads="1"/>
                </p:cNvSpPr>
                <p:nvPr/>
              </p:nvSpPr>
              <p:spPr bwMode="auto">
                <a:xfrm>
                  <a:off x="2570"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26" name="Group 202"/>
              <p:cNvGrpSpPr>
                <a:grpSpLocks/>
              </p:cNvGrpSpPr>
              <p:nvPr/>
            </p:nvGrpSpPr>
            <p:grpSpPr bwMode="auto">
              <a:xfrm>
                <a:off x="2745" y="1918"/>
                <a:ext cx="176" cy="403"/>
                <a:chOff x="2745" y="1918"/>
                <a:chExt cx="176" cy="403"/>
              </a:xfrm>
            </p:grpSpPr>
            <p:sp>
              <p:nvSpPr>
                <p:cNvPr id="1149" name="Rectangle 203"/>
                <p:cNvSpPr>
                  <a:spLocks noChangeArrowheads="1"/>
                </p:cNvSpPr>
                <p:nvPr/>
              </p:nvSpPr>
              <p:spPr bwMode="auto">
                <a:xfrm>
                  <a:off x="2756" y="1918"/>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50" name="Rectangle 204"/>
                <p:cNvSpPr>
                  <a:spLocks noChangeArrowheads="1"/>
                </p:cNvSpPr>
                <p:nvPr/>
              </p:nvSpPr>
              <p:spPr bwMode="auto">
                <a:xfrm>
                  <a:off x="2745" y="1918"/>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30" name="Group 205"/>
              <p:cNvGrpSpPr>
                <a:grpSpLocks/>
              </p:cNvGrpSpPr>
              <p:nvPr/>
            </p:nvGrpSpPr>
            <p:grpSpPr bwMode="auto">
              <a:xfrm>
                <a:off x="2921" y="1918"/>
                <a:ext cx="175" cy="403"/>
                <a:chOff x="2921" y="1918"/>
                <a:chExt cx="175" cy="403"/>
              </a:xfrm>
            </p:grpSpPr>
            <p:sp>
              <p:nvSpPr>
                <p:cNvPr id="1147" name="Rectangle 206"/>
                <p:cNvSpPr>
                  <a:spLocks noChangeArrowheads="1"/>
                </p:cNvSpPr>
                <p:nvPr/>
              </p:nvSpPr>
              <p:spPr bwMode="auto">
                <a:xfrm>
                  <a:off x="2932"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48" name="Rectangle 207"/>
                <p:cNvSpPr>
                  <a:spLocks noChangeArrowheads="1"/>
                </p:cNvSpPr>
                <p:nvPr/>
              </p:nvSpPr>
              <p:spPr bwMode="auto">
                <a:xfrm>
                  <a:off x="2921"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34" name="Group 208"/>
              <p:cNvGrpSpPr>
                <a:grpSpLocks/>
              </p:cNvGrpSpPr>
              <p:nvPr/>
            </p:nvGrpSpPr>
            <p:grpSpPr bwMode="auto">
              <a:xfrm>
                <a:off x="3096" y="1918"/>
                <a:ext cx="175" cy="403"/>
                <a:chOff x="3096" y="1918"/>
                <a:chExt cx="175" cy="403"/>
              </a:xfrm>
            </p:grpSpPr>
            <p:sp>
              <p:nvSpPr>
                <p:cNvPr id="1145" name="Rectangle 209"/>
                <p:cNvSpPr>
                  <a:spLocks noChangeArrowheads="1"/>
                </p:cNvSpPr>
                <p:nvPr/>
              </p:nvSpPr>
              <p:spPr bwMode="auto">
                <a:xfrm>
                  <a:off x="3107"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46" name="Rectangle 210"/>
                <p:cNvSpPr>
                  <a:spLocks noChangeArrowheads="1"/>
                </p:cNvSpPr>
                <p:nvPr/>
              </p:nvSpPr>
              <p:spPr bwMode="auto">
                <a:xfrm>
                  <a:off x="3096"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38" name="Group 211"/>
              <p:cNvGrpSpPr>
                <a:grpSpLocks/>
              </p:cNvGrpSpPr>
              <p:nvPr/>
            </p:nvGrpSpPr>
            <p:grpSpPr bwMode="auto">
              <a:xfrm>
                <a:off x="3271" y="1918"/>
                <a:ext cx="175" cy="403"/>
                <a:chOff x="3271" y="1918"/>
                <a:chExt cx="175" cy="403"/>
              </a:xfrm>
            </p:grpSpPr>
            <p:sp>
              <p:nvSpPr>
                <p:cNvPr id="1143" name="Rectangle 212"/>
                <p:cNvSpPr>
                  <a:spLocks noChangeArrowheads="1"/>
                </p:cNvSpPr>
                <p:nvPr/>
              </p:nvSpPr>
              <p:spPr bwMode="auto">
                <a:xfrm>
                  <a:off x="3282"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44" name="Rectangle 213"/>
                <p:cNvSpPr>
                  <a:spLocks noChangeArrowheads="1"/>
                </p:cNvSpPr>
                <p:nvPr/>
              </p:nvSpPr>
              <p:spPr bwMode="auto">
                <a:xfrm>
                  <a:off x="3271"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42" name="Group 214"/>
              <p:cNvGrpSpPr>
                <a:grpSpLocks/>
              </p:cNvGrpSpPr>
              <p:nvPr/>
            </p:nvGrpSpPr>
            <p:grpSpPr bwMode="auto">
              <a:xfrm>
                <a:off x="3446" y="1918"/>
                <a:ext cx="175" cy="403"/>
                <a:chOff x="3446" y="1918"/>
                <a:chExt cx="175" cy="403"/>
              </a:xfrm>
            </p:grpSpPr>
            <p:sp>
              <p:nvSpPr>
                <p:cNvPr id="1141" name="Rectangle 215"/>
                <p:cNvSpPr>
                  <a:spLocks noChangeArrowheads="1"/>
                </p:cNvSpPr>
                <p:nvPr/>
              </p:nvSpPr>
              <p:spPr bwMode="auto">
                <a:xfrm>
                  <a:off x="3457" y="1918"/>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42" name="Rectangle 216"/>
                <p:cNvSpPr>
                  <a:spLocks noChangeArrowheads="1"/>
                </p:cNvSpPr>
                <p:nvPr/>
              </p:nvSpPr>
              <p:spPr bwMode="auto">
                <a:xfrm>
                  <a:off x="3446"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446" name="Group 217"/>
              <p:cNvGrpSpPr>
                <a:grpSpLocks/>
              </p:cNvGrpSpPr>
              <p:nvPr/>
            </p:nvGrpSpPr>
            <p:grpSpPr bwMode="auto">
              <a:xfrm>
                <a:off x="3621" y="1918"/>
                <a:ext cx="175" cy="403"/>
                <a:chOff x="3621" y="1918"/>
                <a:chExt cx="175" cy="403"/>
              </a:xfrm>
            </p:grpSpPr>
            <p:sp>
              <p:nvSpPr>
                <p:cNvPr id="1137" name="Rectangle 218"/>
                <p:cNvSpPr>
                  <a:spLocks noChangeArrowheads="1"/>
                </p:cNvSpPr>
                <p:nvPr/>
              </p:nvSpPr>
              <p:spPr bwMode="auto">
                <a:xfrm>
                  <a:off x="3621" y="1918"/>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50" name="Group 219"/>
                <p:cNvGrpSpPr>
                  <a:grpSpLocks/>
                </p:cNvGrpSpPr>
                <p:nvPr/>
              </p:nvGrpSpPr>
              <p:grpSpPr bwMode="auto">
                <a:xfrm>
                  <a:off x="3621" y="1918"/>
                  <a:ext cx="175" cy="403"/>
                  <a:chOff x="3621" y="1918"/>
                  <a:chExt cx="175" cy="403"/>
                </a:xfrm>
              </p:grpSpPr>
              <p:sp>
                <p:nvSpPr>
                  <p:cNvPr id="1139" name="Rectangle 220"/>
                  <p:cNvSpPr>
                    <a:spLocks noChangeArrowheads="1"/>
                  </p:cNvSpPr>
                  <p:nvPr/>
                </p:nvSpPr>
                <p:spPr bwMode="auto">
                  <a:xfrm>
                    <a:off x="3632" y="1918"/>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40" name="Rectangle 221"/>
                  <p:cNvSpPr>
                    <a:spLocks noChangeArrowheads="1"/>
                  </p:cNvSpPr>
                  <p:nvPr/>
                </p:nvSpPr>
                <p:spPr bwMode="auto">
                  <a:xfrm>
                    <a:off x="3621" y="191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54" name="Group 222"/>
              <p:cNvGrpSpPr>
                <a:grpSpLocks/>
              </p:cNvGrpSpPr>
              <p:nvPr/>
            </p:nvGrpSpPr>
            <p:grpSpPr bwMode="auto">
              <a:xfrm>
                <a:off x="3796" y="1918"/>
                <a:ext cx="176" cy="403"/>
                <a:chOff x="3796" y="1918"/>
                <a:chExt cx="176" cy="403"/>
              </a:xfrm>
            </p:grpSpPr>
            <p:sp>
              <p:nvSpPr>
                <p:cNvPr id="1133" name="Rectangle 223"/>
                <p:cNvSpPr>
                  <a:spLocks noChangeArrowheads="1"/>
                </p:cNvSpPr>
                <p:nvPr/>
              </p:nvSpPr>
              <p:spPr bwMode="auto">
                <a:xfrm>
                  <a:off x="3796" y="1918"/>
                  <a:ext cx="176"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58" name="Group 224"/>
                <p:cNvGrpSpPr>
                  <a:grpSpLocks/>
                </p:cNvGrpSpPr>
                <p:nvPr/>
              </p:nvGrpSpPr>
              <p:grpSpPr bwMode="auto">
                <a:xfrm>
                  <a:off x="3796" y="1918"/>
                  <a:ext cx="176" cy="403"/>
                  <a:chOff x="3796" y="1918"/>
                  <a:chExt cx="176" cy="403"/>
                </a:xfrm>
              </p:grpSpPr>
              <p:sp>
                <p:nvSpPr>
                  <p:cNvPr id="1135" name="Rectangle 225"/>
                  <p:cNvSpPr>
                    <a:spLocks noChangeArrowheads="1"/>
                  </p:cNvSpPr>
                  <p:nvPr/>
                </p:nvSpPr>
                <p:spPr bwMode="auto">
                  <a:xfrm>
                    <a:off x="3807" y="1918"/>
                    <a:ext cx="154"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solidFill>
                        <a:srgbClr val="FF0000"/>
                      </a:solidFill>
                      <a:latin typeface="標楷體" pitchFamily="65" charset="-120"/>
                      <a:ea typeface="標楷體" pitchFamily="65" charset="-120"/>
                      <a:sym typeface="Wingdings 3" pitchFamily="18" charset="2"/>
                    </a:endParaRPr>
                  </a:p>
                </p:txBody>
              </p:sp>
              <p:sp>
                <p:nvSpPr>
                  <p:cNvPr id="1136" name="Rectangle 226"/>
                  <p:cNvSpPr>
                    <a:spLocks noChangeArrowheads="1"/>
                  </p:cNvSpPr>
                  <p:nvPr/>
                </p:nvSpPr>
                <p:spPr bwMode="auto">
                  <a:xfrm>
                    <a:off x="3796" y="1918"/>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62" name="Group 227"/>
              <p:cNvGrpSpPr>
                <a:grpSpLocks/>
              </p:cNvGrpSpPr>
              <p:nvPr/>
            </p:nvGrpSpPr>
            <p:grpSpPr bwMode="auto">
              <a:xfrm>
                <a:off x="0" y="2321"/>
                <a:ext cx="623" cy="2015"/>
                <a:chOff x="0" y="2321"/>
                <a:chExt cx="623" cy="2015"/>
              </a:xfrm>
            </p:grpSpPr>
            <p:sp>
              <p:nvSpPr>
                <p:cNvPr id="1129" name="Rectangle 228"/>
                <p:cNvSpPr>
                  <a:spLocks noChangeArrowheads="1"/>
                </p:cNvSpPr>
                <p:nvPr/>
              </p:nvSpPr>
              <p:spPr bwMode="auto">
                <a:xfrm>
                  <a:off x="0" y="2321"/>
                  <a:ext cx="62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66" name="Group 229"/>
                <p:cNvGrpSpPr>
                  <a:grpSpLocks/>
                </p:cNvGrpSpPr>
                <p:nvPr/>
              </p:nvGrpSpPr>
              <p:grpSpPr bwMode="auto">
                <a:xfrm>
                  <a:off x="0" y="2321"/>
                  <a:ext cx="623" cy="2015"/>
                  <a:chOff x="0" y="2321"/>
                  <a:chExt cx="623" cy="2015"/>
                </a:xfrm>
              </p:grpSpPr>
              <p:sp>
                <p:nvSpPr>
                  <p:cNvPr id="1131" name="Rectangle 230"/>
                  <p:cNvSpPr>
                    <a:spLocks noChangeArrowheads="1"/>
                  </p:cNvSpPr>
                  <p:nvPr/>
                </p:nvSpPr>
                <p:spPr bwMode="auto">
                  <a:xfrm>
                    <a:off x="11" y="2321"/>
                    <a:ext cx="601" cy="2015"/>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endParaRPr lang="zh-TW" altLang="en-US" sz="1200" dirty="0">
                      <a:latin typeface="新細明體" pitchFamily="18" charset="-120"/>
                      <a:ea typeface="華康仿宋體W4"/>
                      <a:cs typeface="華康仿宋體W4"/>
                    </a:endParaRPr>
                  </a:p>
                  <a:p>
                    <a:pPr algn="ctr"/>
                    <a:endParaRPr lang="zh-TW" altLang="en-US" sz="1200" dirty="0">
                      <a:latin typeface="新細明體" pitchFamily="18" charset="-120"/>
                      <a:ea typeface="華康仿宋體W4"/>
                      <a:cs typeface="華康仿宋體W4"/>
                    </a:endParaRPr>
                  </a:p>
                  <a:p>
                    <a:pPr algn="ctr"/>
                    <a:r>
                      <a:rPr lang="zh-TW" altLang="en-US" sz="1200" dirty="0">
                        <a:solidFill>
                          <a:schemeClr val="bg1">
                            <a:lumMod val="75000"/>
                          </a:schemeClr>
                        </a:solidFill>
                        <a:latin typeface="新細明體" pitchFamily="18" charset="-120"/>
                        <a:ea typeface="華康仿宋體W4"/>
                        <a:cs typeface="華康仿宋體W4"/>
                      </a:rPr>
                      <a:t>魅力商店輔導</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132" name="Rectangle 231"/>
                  <p:cNvSpPr>
                    <a:spLocks noChangeArrowheads="1"/>
                  </p:cNvSpPr>
                  <p:nvPr/>
                </p:nvSpPr>
                <p:spPr bwMode="auto">
                  <a:xfrm>
                    <a:off x="0" y="2321"/>
                    <a:ext cx="623" cy="2015"/>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70" name="Group 232"/>
              <p:cNvGrpSpPr>
                <a:grpSpLocks/>
              </p:cNvGrpSpPr>
              <p:nvPr/>
            </p:nvGrpSpPr>
            <p:grpSpPr bwMode="auto">
              <a:xfrm>
                <a:off x="623" y="2321"/>
                <a:ext cx="1247" cy="403"/>
                <a:chOff x="623" y="2321"/>
                <a:chExt cx="1247" cy="403"/>
              </a:xfrm>
            </p:grpSpPr>
            <p:sp>
              <p:nvSpPr>
                <p:cNvPr id="1125" name="Rectangle 233"/>
                <p:cNvSpPr>
                  <a:spLocks noChangeArrowheads="1"/>
                </p:cNvSpPr>
                <p:nvPr/>
              </p:nvSpPr>
              <p:spPr bwMode="auto">
                <a:xfrm>
                  <a:off x="623" y="2321"/>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74" name="Group 234"/>
                <p:cNvGrpSpPr>
                  <a:grpSpLocks/>
                </p:cNvGrpSpPr>
                <p:nvPr/>
              </p:nvGrpSpPr>
              <p:grpSpPr bwMode="auto">
                <a:xfrm>
                  <a:off x="623" y="2321"/>
                  <a:ext cx="1247" cy="403"/>
                  <a:chOff x="623" y="2321"/>
                  <a:chExt cx="1247" cy="403"/>
                </a:xfrm>
              </p:grpSpPr>
              <p:sp>
                <p:nvSpPr>
                  <p:cNvPr id="1127" name="Rectangle 235"/>
                  <p:cNvSpPr>
                    <a:spLocks noChangeArrowheads="1"/>
                  </p:cNvSpPr>
                  <p:nvPr/>
                </p:nvSpPr>
                <p:spPr bwMode="auto">
                  <a:xfrm>
                    <a:off x="634" y="2321"/>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成立專家顧問團</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128" name="Rectangle 236"/>
                  <p:cNvSpPr>
                    <a:spLocks noChangeArrowheads="1"/>
                  </p:cNvSpPr>
                  <p:nvPr/>
                </p:nvSpPr>
                <p:spPr bwMode="auto">
                  <a:xfrm>
                    <a:off x="623" y="2321"/>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78" name="Group 237"/>
              <p:cNvGrpSpPr>
                <a:grpSpLocks/>
              </p:cNvGrpSpPr>
              <p:nvPr/>
            </p:nvGrpSpPr>
            <p:grpSpPr bwMode="auto">
              <a:xfrm>
                <a:off x="1870" y="2321"/>
                <a:ext cx="175" cy="403"/>
                <a:chOff x="1870" y="2321"/>
                <a:chExt cx="175" cy="403"/>
              </a:xfrm>
            </p:grpSpPr>
            <p:sp>
              <p:nvSpPr>
                <p:cNvPr id="1121" name="Rectangle 238"/>
                <p:cNvSpPr>
                  <a:spLocks noChangeArrowheads="1"/>
                </p:cNvSpPr>
                <p:nvPr/>
              </p:nvSpPr>
              <p:spPr bwMode="auto">
                <a:xfrm>
                  <a:off x="1870" y="2321"/>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82" name="Group 239"/>
                <p:cNvGrpSpPr>
                  <a:grpSpLocks/>
                </p:cNvGrpSpPr>
                <p:nvPr/>
              </p:nvGrpSpPr>
              <p:grpSpPr bwMode="auto">
                <a:xfrm>
                  <a:off x="1870" y="2321"/>
                  <a:ext cx="175" cy="403"/>
                  <a:chOff x="1870" y="2321"/>
                  <a:chExt cx="175" cy="403"/>
                </a:xfrm>
              </p:grpSpPr>
              <p:sp>
                <p:nvSpPr>
                  <p:cNvPr id="1123" name="Rectangle 240"/>
                  <p:cNvSpPr>
                    <a:spLocks noChangeArrowheads="1"/>
                  </p:cNvSpPr>
                  <p:nvPr/>
                </p:nvSpPr>
                <p:spPr bwMode="auto">
                  <a:xfrm>
                    <a:off x="1881" y="2321"/>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124" name="Rectangle 241"/>
                  <p:cNvSpPr>
                    <a:spLocks noChangeArrowheads="1"/>
                  </p:cNvSpPr>
                  <p:nvPr/>
                </p:nvSpPr>
                <p:spPr bwMode="auto">
                  <a:xfrm>
                    <a:off x="1870"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86" name="Group 242"/>
              <p:cNvGrpSpPr>
                <a:grpSpLocks/>
              </p:cNvGrpSpPr>
              <p:nvPr/>
            </p:nvGrpSpPr>
            <p:grpSpPr bwMode="auto">
              <a:xfrm>
                <a:off x="2045" y="2321"/>
                <a:ext cx="175" cy="403"/>
                <a:chOff x="2045" y="2321"/>
                <a:chExt cx="175" cy="403"/>
              </a:xfrm>
            </p:grpSpPr>
            <p:sp>
              <p:nvSpPr>
                <p:cNvPr id="1117" name="Rectangle 243"/>
                <p:cNvSpPr>
                  <a:spLocks noChangeArrowheads="1"/>
                </p:cNvSpPr>
                <p:nvPr/>
              </p:nvSpPr>
              <p:spPr bwMode="auto">
                <a:xfrm>
                  <a:off x="2045" y="2321"/>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90" name="Group 244"/>
                <p:cNvGrpSpPr>
                  <a:grpSpLocks/>
                </p:cNvGrpSpPr>
                <p:nvPr/>
              </p:nvGrpSpPr>
              <p:grpSpPr bwMode="auto">
                <a:xfrm>
                  <a:off x="2045" y="2321"/>
                  <a:ext cx="175" cy="403"/>
                  <a:chOff x="2045" y="2321"/>
                  <a:chExt cx="175" cy="403"/>
                </a:xfrm>
              </p:grpSpPr>
              <p:sp>
                <p:nvSpPr>
                  <p:cNvPr id="1119" name="Rectangle 245"/>
                  <p:cNvSpPr>
                    <a:spLocks noChangeArrowheads="1"/>
                  </p:cNvSpPr>
                  <p:nvPr/>
                </p:nvSpPr>
                <p:spPr bwMode="auto">
                  <a:xfrm>
                    <a:off x="2056" y="2321"/>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120" name="Rectangle 246"/>
                  <p:cNvSpPr>
                    <a:spLocks noChangeArrowheads="1"/>
                  </p:cNvSpPr>
                  <p:nvPr/>
                </p:nvSpPr>
                <p:spPr bwMode="auto">
                  <a:xfrm>
                    <a:off x="2045"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494" name="Group 247"/>
              <p:cNvGrpSpPr>
                <a:grpSpLocks/>
              </p:cNvGrpSpPr>
              <p:nvPr/>
            </p:nvGrpSpPr>
            <p:grpSpPr bwMode="auto">
              <a:xfrm>
                <a:off x="2220" y="2321"/>
                <a:ext cx="175" cy="403"/>
                <a:chOff x="2220" y="2321"/>
                <a:chExt cx="175" cy="403"/>
              </a:xfrm>
            </p:grpSpPr>
            <p:sp>
              <p:nvSpPr>
                <p:cNvPr id="1113" name="Rectangle 248"/>
                <p:cNvSpPr>
                  <a:spLocks noChangeArrowheads="1"/>
                </p:cNvSpPr>
                <p:nvPr/>
              </p:nvSpPr>
              <p:spPr bwMode="auto">
                <a:xfrm>
                  <a:off x="2220"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498" name="Group 249"/>
                <p:cNvGrpSpPr>
                  <a:grpSpLocks/>
                </p:cNvGrpSpPr>
                <p:nvPr/>
              </p:nvGrpSpPr>
              <p:grpSpPr bwMode="auto">
                <a:xfrm>
                  <a:off x="2220" y="2321"/>
                  <a:ext cx="175" cy="403"/>
                  <a:chOff x="2220" y="2321"/>
                  <a:chExt cx="175" cy="403"/>
                </a:xfrm>
              </p:grpSpPr>
              <p:sp>
                <p:nvSpPr>
                  <p:cNvPr id="1115" name="Rectangle 250"/>
                  <p:cNvSpPr>
                    <a:spLocks noChangeArrowheads="1"/>
                  </p:cNvSpPr>
                  <p:nvPr/>
                </p:nvSpPr>
                <p:spPr bwMode="auto">
                  <a:xfrm>
                    <a:off x="2231"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16" name="Rectangle 251"/>
                  <p:cNvSpPr>
                    <a:spLocks noChangeArrowheads="1"/>
                  </p:cNvSpPr>
                  <p:nvPr/>
                </p:nvSpPr>
                <p:spPr bwMode="auto">
                  <a:xfrm>
                    <a:off x="2220"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506" name="Group 252"/>
              <p:cNvGrpSpPr>
                <a:grpSpLocks/>
              </p:cNvGrpSpPr>
              <p:nvPr/>
            </p:nvGrpSpPr>
            <p:grpSpPr bwMode="auto">
              <a:xfrm>
                <a:off x="2395" y="2321"/>
                <a:ext cx="175" cy="403"/>
                <a:chOff x="2395" y="2321"/>
                <a:chExt cx="175" cy="403"/>
              </a:xfrm>
            </p:grpSpPr>
            <p:sp>
              <p:nvSpPr>
                <p:cNvPr id="1109" name="Rectangle 253"/>
                <p:cNvSpPr>
                  <a:spLocks noChangeArrowheads="1"/>
                </p:cNvSpPr>
                <p:nvPr/>
              </p:nvSpPr>
              <p:spPr bwMode="auto">
                <a:xfrm>
                  <a:off x="2395"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510" name="Group 254"/>
                <p:cNvGrpSpPr>
                  <a:grpSpLocks/>
                </p:cNvGrpSpPr>
                <p:nvPr/>
              </p:nvGrpSpPr>
              <p:grpSpPr bwMode="auto">
                <a:xfrm>
                  <a:off x="2395" y="2321"/>
                  <a:ext cx="175" cy="403"/>
                  <a:chOff x="2395" y="2321"/>
                  <a:chExt cx="175" cy="403"/>
                </a:xfrm>
              </p:grpSpPr>
              <p:sp>
                <p:nvSpPr>
                  <p:cNvPr id="1111" name="Rectangle 255"/>
                  <p:cNvSpPr>
                    <a:spLocks noChangeArrowheads="1"/>
                  </p:cNvSpPr>
                  <p:nvPr/>
                </p:nvSpPr>
                <p:spPr bwMode="auto">
                  <a:xfrm>
                    <a:off x="2406"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12" name="Rectangle 256"/>
                  <p:cNvSpPr>
                    <a:spLocks noChangeArrowheads="1"/>
                  </p:cNvSpPr>
                  <p:nvPr/>
                </p:nvSpPr>
                <p:spPr bwMode="auto">
                  <a:xfrm>
                    <a:off x="2395"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550" name="Group 257"/>
              <p:cNvGrpSpPr>
                <a:grpSpLocks/>
              </p:cNvGrpSpPr>
              <p:nvPr/>
            </p:nvGrpSpPr>
            <p:grpSpPr bwMode="auto">
              <a:xfrm>
                <a:off x="2570" y="2321"/>
                <a:ext cx="175" cy="403"/>
                <a:chOff x="2570" y="2321"/>
                <a:chExt cx="175" cy="403"/>
              </a:xfrm>
            </p:grpSpPr>
            <p:sp>
              <p:nvSpPr>
                <p:cNvPr id="1105" name="Rectangle 258"/>
                <p:cNvSpPr>
                  <a:spLocks noChangeArrowheads="1"/>
                </p:cNvSpPr>
                <p:nvPr/>
              </p:nvSpPr>
              <p:spPr bwMode="auto">
                <a:xfrm>
                  <a:off x="2570"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578" name="Group 259"/>
                <p:cNvGrpSpPr>
                  <a:grpSpLocks/>
                </p:cNvGrpSpPr>
                <p:nvPr/>
              </p:nvGrpSpPr>
              <p:grpSpPr bwMode="auto">
                <a:xfrm>
                  <a:off x="2570" y="2321"/>
                  <a:ext cx="175" cy="403"/>
                  <a:chOff x="2570" y="2321"/>
                  <a:chExt cx="175" cy="403"/>
                </a:xfrm>
              </p:grpSpPr>
              <p:sp>
                <p:nvSpPr>
                  <p:cNvPr id="1107" name="Rectangle 260"/>
                  <p:cNvSpPr>
                    <a:spLocks noChangeArrowheads="1"/>
                  </p:cNvSpPr>
                  <p:nvPr/>
                </p:nvSpPr>
                <p:spPr bwMode="auto">
                  <a:xfrm>
                    <a:off x="2581"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08" name="Rectangle 261"/>
                  <p:cNvSpPr>
                    <a:spLocks noChangeArrowheads="1"/>
                  </p:cNvSpPr>
                  <p:nvPr/>
                </p:nvSpPr>
                <p:spPr bwMode="auto">
                  <a:xfrm>
                    <a:off x="2570"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590" name="Group 262"/>
              <p:cNvGrpSpPr>
                <a:grpSpLocks/>
              </p:cNvGrpSpPr>
              <p:nvPr/>
            </p:nvGrpSpPr>
            <p:grpSpPr bwMode="auto">
              <a:xfrm>
                <a:off x="2745" y="2321"/>
                <a:ext cx="176" cy="403"/>
                <a:chOff x="2745" y="2321"/>
                <a:chExt cx="176" cy="403"/>
              </a:xfrm>
            </p:grpSpPr>
            <p:sp>
              <p:nvSpPr>
                <p:cNvPr id="1101" name="Rectangle 263"/>
                <p:cNvSpPr>
                  <a:spLocks noChangeArrowheads="1"/>
                </p:cNvSpPr>
                <p:nvPr/>
              </p:nvSpPr>
              <p:spPr bwMode="auto">
                <a:xfrm>
                  <a:off x="2745" y="2321"/>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594" name="Group 264"/>
                <p:cNvGrpSpPr>
                  <a:grpSpLocks/>
                </p:cNvGrpSpPr>
                <p:nvPr/>
              </p:nvGrpSpPr>
              <p:grpSpPr bwMode="auto">
                <a:xfrm>
                  <a:off x="2745" y="2321"/>
                  <a:ext cx="176" cy="403"/>
                  <a:chOff x="2745" y="2321"/>
                  <a:chExt cx="176" cy="403"/>
                </a:xfrm>
              </p:grpSpPr>
              <p:sp>
                <p:nvSpPr>
                  <p:cNvPr id="1103" name="Rectangle 265"/>
                  <p:cNvSpPr>
                    <a:spLocks noChangeArrowheads="1"/>
                  </p:cNvSpPr>
                  <p:nvPr/>
                </p:nvSpPr>
                <p:spPr bwMode="auto">
                  <a:xfrm>
                    <a:off x="2756" y="2321"/>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1104" name="Rectangle 266"/>
                  <p:cNvSpPr>
                    <a:spLocks noChangeArrowheads="1"/>
                  </p:cNvSpPr>
                  <p:nvPr/>
                </p:nvSpPr>
                <p:spPr bwMode="auto">
                  <a:xfrm>
                    <a:off x="2745" y="2321"/>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598" name="Group 267"/>
              <p:cNvGrpSpPr>
                <a:grpSpLocks/>
              </p:cNvGrpSpPr>
              <p:nvPr/>
            </p:nvGrpSpPr>
            <p:grpSpPr bwMode="auto">
              <a:xfrm>
                <a:off x="2921" y="2321"/>
                <a:ext cx="175" cy="403"/>
                <a:chOff x="2921" y="2321"/>
                <a:chExt cx="175" cy="403"/>
              </a:xfrm>
            </p:grpSpPr>
            <p:sp>
              <p:nvSpPr>
                <p:cNvPr id="1097" name="Rectangle 268"/>
                <p:cNvSpPr>
                  <a:spLocks noChangeArrowheads="1"/>
                </p:cNvSpPr>
                <p:nvPr/>
              </p:nvSpPr>
              <p:spPr bwMode="auto">
                <a:xfrm>
                  <a:off x="2921"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02" name="Group 269"/>
                <p:cNvGrpSpPr>
                  <a:grpSpLocks/>
                </p:cNvGrpSpPr>
                <p:nvPr/>
              </p:nvGrpSpPr>
              <p:grpSpPr bwMode="auto">
                <a:xfrm>
                  <a:off x="2921" y="2321"/>
                  <a:ext cx="175" cy="403"/>
                  <a:chOff x="2921" y="2321"/>
                  <a:chExt cx="175" cy="403"/>
                </a:xfrm>
              </p:grpSpPr>
              <p:sp>
                <p:nvSpPr>
                  <p:cNvPr id="1099" name="Rectangle 270"/>
                  <p:cNvSpPr>
                    <a:spLocks noChangeArrowheads="1"/>
                  </p:cNvSpPr>
                  <p:nvPr/>
                </p:nvSpPr>
                <p:spPr bwMode="auto">
                  <a:xfrm>
                    <a:off x="2932"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100" name="Rectangle 271"/>
                  <p:cNvSpPr>
                    <a:spLocks noChangeArrowheads="1"/>
                  </p:cNvSpPr>
                  <p:nvPr/>
                </p:nvSpPr>
                <p:spPr bwMode="auto">
                  <a:xfrm>
                    <a:off x="2921"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06" name="Group 272"/>
              <p:cNvGrpSpPr>
                <a:grpSpLocks/>
              </p:cNvGrpSpPr>
              <p:nvPr/>
            </p:nvGrpSpPr>
            <p:grpSpPr bwMode="auto">
              <a:xfrm>
                <a:off x="3096" y="2321"/>
                <a:ext cx="175" cy="403"/>
                <a:chOff x="3096" y="2321"/>
                <a:chExt cx="175" cy="403"/>
              </a:xfrm>
            </p:grpSpPr>
            <p:sp>
              <p:nvSpPr>
                <p:cNvPr id="1093" name="Rectangle 273"/>
                <p:cNvSpPr>
                  <a:spLocks noChangeArrowheads="1"/>
                </p:cNvSpPr>
                <p:nvPr/>
              </p:nvSpPr>
              <p:spPr bwMode="auto">
                <a:xfrm>
                  <a:off x="3096"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10" name="Group 274"/>
                <p:cNvGrpSpPr>
                  <a:grpSpLocks/>
                </p:cNvGrpSpPr>
                <p:nvPr/>
              </p:nvGrpSpPr>
              <p:grpSpPr bwMode="auto">
                <a:xfrm>
                  <a:off x="3096" y="2321"/>
                  <a:ext cx="175" cy="403"/>
                  <a:chOff x="3096" y="2321"/>
                  <a:chExt cx="175" cy="403"/>
                </a:xfrm>
              </p:grpSpPr>
              <p:sp>
                <p:nvSpPr>
                  <p:cNvPr id="1095" name="Rectangle 275"/>
                  <p:cNvSpPr>
                    <a:spLocks noChangeArrowheads="1"/>
                  </p:cNvSpPr>
                  <p:nvPr/>
                </p:nvSpPr>
                <p:spPr bwMode="auto">
                  <a:xfrm>
                    <a:off x="3107"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96" name="Rectangle 276"/>
                  <p:cNvSpPr>
                    <a:spLocks noChangeArrowheads="1"/>
                  </p:cNvSpPr>
                  <p:nvPr/>
                </p:nvSpPr>
                <p:spPr bwMode="auto">
                  <a:xfrm>
                    <a:off x="3096"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14" name="Group 277"/>
              <p:cNvGrpSpPr>
                <a:grpSpLocks/>
              </p:cNvGrpSpPr>
              <p:nvPr/>
            </p:nvGrpSpPr>
            <p:grpSpPr bwMode="auto">
              <a:xfrm>
                <a:off x="3271" y="2321"/>
                <a:ext cx="175" cy="403"/>
                <a:chOff x="3271" y="2321"/>
                <a:chExt cx="175" cy="403"/>
              </a:xfrm>
            </p:grpSpPr>
            <p:sp>
              <p:nvSpPr>
                <p:cNvPr id="1089" name="Rectangle 278"/>
                <p:cNvSpPr>
                  <a:spLocks noChangeArrowheads="1"/>
                </p:cNvSpPr>
                <p:nvPr/>
              </p:nvSpPr>
              <p:spPr bwMode="auto">
                <a:xfrm>
                  <a:off x="3271"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18" name="Group 279"/>
                <p:cNvGrpSpPr>
                  <a:grpSpLocks/>
                </p:cNvGrpSpPr>
                <p:nvPr/>
              </p:nvGrpSpPr>
              <p:grpSpPr bwMode="auto">
                <a:xfrm>
                  <a:off x="3271" y="2321"/>
                  <a:ext cx="175" cy="403"/>
                  <a:chOff x="3271" y="2321"/>
                  <a:chExt cx="175" cy="403"/>
                </a:xfrm>
              </p:grpSpPr>
              <p:sp>
                <p:nvSpPr>
                  <p:cNvPr id="1091" name="Rectangle 280"/>
                  <p:cNvSpPr>
                    <a:spLocks noChangeArrowheads="1"/>
                  </p:cNvSpPr>
                  <p:nvPr/>
                </p:nvSpPr>
                <p:spPr bwMode="auto">
                  <a:xfrm>
                    <a:off x="3282"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92" name="Rectangle 281"/>
                  <p:cNvSpPr>
                    <a:spLocks noChangeArrowheads="1"/>
                  </p:cNvSpPr>
                  <p:nvPr/>
                </p:nvSpPr>
                <p:spPr bwMode="auto">
                  <a:xfrm>
                    <a:off x="3271"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22" name="Group 282"/>
              <p:cNvGrpSpPr>
                <a:grpSpLocks/>
              </p:cNvGrpSpPr>
              <p:nvPr/>
            </p:nvGrpSpPr>
            <p:grpSpPr bwMode="auto">
              <a:xfrm>
                <a:off x="3446" y="2321"/>
                <a:ext cx="175" cy="403"/>
                <a:chOff x="3446" y="2321"/>
                <a:chExt cx="175" cy="403"/>
              </a:xfrm>
            </p:grpSpPr>
            <p:sp>
              <p:nvSpPr>
                <p:cNvPr id="1085" name="Rectangle 283"/>
                <p:cNvSpPr>
                  <a:spLocks noChangeArrowheads="1"/>
                </p:cNvSpPr>
                <p:nvPr/>
              </p:nvSpPr>
              <p:spPr bwMode="auto">
                <a:xfrm>
                  <a:off x="3446"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52" name="Group 284"/>
                <p:cNvGrpSpPr>
                  <a:grpSpLocks/>
                </p:cNvGrpSpPr>
                <p:nvPr/>
              </p:nvGrpSpPr>
              <p:grpSpPr bwMode="auto">
                <a:xfrm>
                  <a:off x="3446" y="2321"/>
                  <a:ext cx="175" cy="403"/>
                  <a:chOff x="3446" y="2321"/>
                  <a:chExt cx="175" cy="403"/>
                </a:xfrm>
              </p:grpSpPr>
              <p:sp>
                <p:nvSpPr>
                  <p:cNvPr id="1087" name="Rectangle 285"/>
                  <p:cNvSpPr>
                    <a:spLocks noChangeArrowheads="1"/>
                  </p:cNvSpPr>
                  <p:nvPr/>
                </p:nvSpPr>
                <p:spPr bwMode="auto">
                  <a:xfrm>
                    <a:off x="3457"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88" name="Rectangle 286"/>
                  <p:cNvSpPr>
                    <a:spLocks noChangeArrowheads="1"/>
                  </p:cNvSpPr>
                  <p:nvPr/>
                </p:nvSpPr>
                <p:spPr bwMode="auto">
                  <a:xfrm>
                    <a:off x="3446"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56" name="Group 287"/>
              <p:cNvGrpSpPr>
                <a:grpSpLocks/>
              </p:cNvGrpSpPr>
              <p:nvPr/>
            </p:nvGrpSpPr>
            <p:grpSpPr bwMode="auto">
              <a:xfrm>
                <a:off x="3621" y="2321"/>
                <a:ext cx="175" cy="403"/>
                <a:chOff x="3621" y="2321"/>
                <a:chExt cx="175" cy="403"/>
              </a:xfrm>
            </p:grpSpPr>
            <p:sp>
              <p:nvSpPr>
                <p:cNvPr id="1081" name="Rectangle 288"/>
                <p:cNvSpPr>
                  <a:spLocks noChangeArrowheads="1"/>
                </p:cNvSpPr>
                <p:nvPr/>
              </p:nvSpPr>
              <p:spPr bwMode="auto">
                <a:xfrm>
                  <a:off x="3621" y="2321"/>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64" name="Group 289"/>
                <p:cNvGrpSpPr>
                  <a:grpSpLocks/>
                </p:cNvGrpSpPr>
                <p:nvPr/>
              </p:nvGrpSpPr>
              <p:grpSpPr bwMode="auto">
                <a:xfrm>
                  <a:off x="3621" y="2321"/>
                  <a:ext cx="175" cy="403"/>
                  <a:chOff x="3621" y="2321"/>
                  <a:chExt cx="175" cy="403"/>
                </a:xfrm>
              </p:grpSpPr>
              <p:sp>
                <p:nvSpPr>
                  <p:cNvPr id="1083" name="Rectangle 290"/>
                  <p:cNvSpPr>
                    <a:spLocks noChangeArrowheads="1"/>
                  </p:cNvSpPr>
                  <p:nvPr/>
                </p:nvSpPr>
                <p:spPr bwMode="auto">
                  <a:xfrm>
                    <a:off x="3632" y="2321"/>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84" name="Rectangle 291"/>
                  <p:cNvSpPr>
                    <a:spLocks noChangeArrowheads="1"/>
                  </p:cNvSpPr>
                  <p:nvPr/>
                </p:nvSpPr>
                <p:spPr bwMode="auto">
                  <a:xfrm>
                    <a:off x="3621" y="232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68" name="Group 292"/>
              <p:cNvGrpSpPr>
                <a:grpSpLocks/>
              </p:cNvGrpSpPr>
              <p:nvPr/>
            </p:nvGrpSpPr>
            <p:grpSpPr bwMode="auto">
              <a:xfrm>
                <a:off x="3796" y="2321"/>
                <a:ext cx="176" cy="403"/>
                <a:chOff x="3796" y="2321"/>
                <a:chExt cx="176" cy="403"/>
              </a:xfrm>
            </p:grpSpPr>
            <p:sp>
              <p:nvSpPr>
                <p:cNvPr id="1077" name="Rectangle 293"/>
                <p:cNvSpPr>
                  <a:spLocks noChangeArrowheads="1"/>
                </p:cNvSpPr>
                <p:nvPr/>
              </p:nvSpPr>
              <p:spPr bwMode="auto">
                <a:xfrm>
                  <a:off x="3796" y="2321"/>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72" name="Group 294"/>
                <p:cNvGrpSpPr>
                  <a:grpSpLocks/>
                </p:cNvGrpSpPr>
                <p:nvPr/>
              </p:nvGrpSpPr>
              <p:grpSpPr bwMode="auto">
                <a:xfrm>
                  <a:off x="3796" y="2321"/>
                  <a:ext cx="176" cy="403"/>
                  <a:chOff x="3796" y="2321"/>
                  <a:chExt cx="176" cy="403"/>
                </a:xfrm>
              </p:grpSpPr>
              <p:sp>
                <p:nvSpPr>
                  <p:cNvPr id="1079" name="Rectangle 295"/>
                  <p:cNvSpPr>
                    <a:spLocks noChangeArrowheads="1"/>
                  </p:cNvSpPr>
                  <p:nvPr/>
                </p:nvSpPr>
                <p:spPr bwMode="auto">
                  <a:xfrm>
                    <a:off x="3807" y="2321"/>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80" name="Rectangle 296"/>
                  <p:cNvSpPr>
                    <a:spLocks noChangeArrowheads="1"/>
                  </p:cNvSpPr>
                  <p:nvPr/>
                </p:nvSpPr>
                <p:spPr bwMode="auto">
                  <a:xfrm>
                    <a:off x="3796" y="2321"/>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76" name="Group 297"/>
              <p:cNvGrpSpPr>
                <a:grpSpLocks/>
              </p:cNvGrpSpPr>
              <p:nvPr/>
            </p:nvGrpSpPr>
            <p:grpSpPr bwMode="auto">
              <a:xfrm>
                <a:off x="623" y="2724"/>
                <a:ext cx="1247" cy="403"/>
                <a:chOff x="623" y="2724"/>
                <a:chExt cx="1247" cy="403"/>
              </a:xfrm>
            </p:grpSpPr>
            <p:sp>
              <p:nvSpPr>
                <p:cNvPr id="1073" name="Rectangle 298"/>
                <p:cNvSpPr>
                  <a:spLocks noChangeArrowheads="1"/>
                </p:cNvSpPr>
                <p:nvPr/>
              </p:nvSpPr>
              <p:spPr bwMode="auto">
                <a:xfrm>
                  <a:off x="623" y="2724"/>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80" name="Group 299"/>
                <p:cNvGrpSpPr>
                  <a:grpSpLocks/>
                </p:cNvGrpSpPr>
                <p:nvPr/>
              </p:nvGrpSpPr>
              <p:grpSpPr bwMode="auto">
                <a:xfrm>
                  <a:off x="623" y="2724"/>
                  <a:ext cx="1247" cy="403"/>
                  <a:chOff x="623" y="2724"/>
                  <a:chExt cx="1247" cy="403"/>
                </a:xfrm>
              </p:grpSpPr>
              <p:sp>
                <p:nvSpPr>
                  <p:cNvPr id="1075" name="Rectangle 300"/>
                  <p:cNvSpPr>
                    <a:spLocks noChangeArrowheads="1"/>
                  </p:cNvSpPr>
                  <p:nvPr/>
                </p:nvSpPr>
                <p:spPr bwMode="auto">
                  <a:xfrm>
                    <a:off x="634" y="2724"/>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輔導機制研擬</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1076" name="Rectangle 301"/>
                  <p:cNvSpPr>
                    <a:spLocks noChangeArrowheads="1"/>
                  </p:cNvSpPr>
                  <p:nvPr/>
                </p:nvSpPr>
                <p:spPr bwMode="auto">
                  <a:xfrm>
                    <a:off x="623" y="2724"/>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84" name="Group 302"/>
              <p:cNvGrpSpPr>
                <a:grpSpLocks/>
              </p:cNvGrpSpPr>
              <p:nvPr/>
            </p:nvGrpSpPr>
            <p:grpSpPr bwMode="auto">
              <a:xfrm>
                <a:off x="1870" y="2724"/>
                <a:ext cx="175" cy="403"/>
                <a:chOff x="1870" y="2724"/>
                <a:chExt cx="175" cy="403"/>
              </a:xfrm>
            </p:grpSpPr>
            <p:sp>
              <p:nvSpPr>
                <p:cNvPr id="1069" name="Rectangle 303"/>
                <p:cNvSpPr>
                  <a:spLocks noChangeArrowheads="1"/>
                </p:cNvSpPr>
                <p:nvPr/>
              </p:nvSpPr>
              <p:spPr bwMode="auto">
                <a:xfrm>
                  <a:off x="1870"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88" name="Group 304"/>
                <p:cNvGrpSpPr>
                  <a:grpSpLocks/>
                </p:cNvGrpSpPr>
                <p:nvPr/>
              </p:nvGrpSpPr>
              <p:grpSpPr bwMode="auto">
                <a:xfrm>
                  <a:off x="1870" y="2724"/>
                  <a:ext cx="175" cy="403"/>
                  <a:chOff x="1870" y="2724"/>
                  <a:chExt cx="175" cy="403"/>
                </a:xfrm>
              </p:grpSpPr>
              <p:sp>
                <p:nvSpPr>
                  <p:cNvPr id="1071" name="Rectangle 305"/>
                  <p:cNvSpPr>
                    <a:spLocks noChangeArrowheads="1"/>
                  </p:cNvSpPr>
                  <p:nvPr/>
                </p:nvSpPr>
                <p:spPr bwMode="auto">
                  <a:xfrm>
                    <a:off x="1881"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072" name="Rectangle 306"/>
                  <p:cNvSpPr>
                    <a:spLocks noChangeArrowheads="1"/>
                  </p:cNvSpPr>
                  <p:nvPr/>
                </p:nvSpPr>
                <p:spPr bwMode="auto">
                  <a:xfrm>
                    <a:off x="1870"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92" name="Group 307"/>
              <p:cNvGrpSpPr>
                <a:grpSpLocks/>
              </p:cNvGrpSpPr>
              <p:nvPr/>
            </p:nvGrpSpPr>
            <p:grpSpPr bwMode="auto">
              <a:xfrm>
                <a:off x="2045" y="2724"/>
                <a:ext cx="175" cy="403"/>
                <a:chOff x="2045" y="2724"/>
                <a:chExt cx="175" cy="403"/>
              </a:xfrm>
            </p:grpSpPr>
            <p:sp>
              <p:nvSpPr>
                <p:cNvPr id="1065" name="Rectangle 308"/>
                <p:cNvSpPr>
                  <a:spLocks noChangeArrowheads="1"/>
                </p:cNvSpPr>
                <p:nvPr/>
              </p:nvSpPr>
              <p:spPr bwMode="auto">
                <a:xfrm>
                  <a:off x="2045" y="272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96" name="Group 309"/>
                <p:cNvGrpSpPr>
                  <a:grpSpLocks/>
                </p:cNvGrpSpPr>
                <p:nvPr/>
              </p:nvGrpSpPr>
              <p:grpSpPr bwMode="auto">
                <a:xfrm>
                  <a:off x="2045" y="2724"/>
                  <a:ext cx="175" cy="403"/>
                  <a:chOff x="2045" y="2724"/>
                  <a:chExt cx="175" cy="403"/>
                </a:xfrm>
              </p:grpSpPr>
              <p:sp>
                <p:nvSpPr>
                  <p:cNvPr id="1067" name="Rectangle 310"/>
                  <p:cNvSpPr>
                    <a:spLocks noChangeArrowheads="1"/>
                  </p:cNvSpPr>
                  <p:nvPr/>
                </p:nvSpPr>
                <p:spPr bwMode="auto">
                  <a:xfrm>
                    <a:off x="2056" y="272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068" name="Rectangle 311"/>
                  <p:cNvSpPr>
                    <a:spLocks noChangeArrowheads="1"/>
                  </p:cNvSpPr>
                  <p:nvPr/>
                </p:nvSpPr>
                <p:spPr bwMode="auto">
                  <a:xfrm>
                    <a:off x="2045"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00" name="Group 312"/>
              <p:cNvGrpSpPr>
                <a:grpSpLocks/>
              </p:cNvGrpSpPr>
              <p:nvPr/>
            </p:nvGrpSpPr>
            <p:grpSpPr bwMode="auto">
              <a:xfrm>
                <a:off x="2220" y="2724"/>
                <a:ext cx="175" cy="403"/>
                <a:chOff x="2220" y="2724"/>
                <a:chExt cx="175" cy="403"/>
              </a:xfrm>
            </p:grpSpPr>
            <p:sp>
              <p:nvSpPr>
                <p:cNvPr id="1061" name="Rectangle 313"/>
                <p:cNvSpPr>
                  <a:spLocks noChangeArrowheads="1"/>
                </p:cNvSpPr>
                <p:nvPr/>
              </p:nvSpPr>
              <p:spPr bwMode="auto">
                <a:xfrm>
                  <a:off x="2220" y="272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04" name="Group 314"/>
                <p:cNvGrpSpPr>
                  <a:grpSpLocks/>
                </p:cNvGrpSpPr>
                <p:nvPr/>
              </p:nvGrpSpPr>
              <p:grpSpPr bwMode="auto">
                <a:xfrm>
                  <a:off x="2220" y="2724"/>
                  <a:ext cx="175" cy="403"/>
                  <a:chOff x="2220" y="2724"/>
                  <a:chExt cx="175" cy="403"/>
                </a:xfrm>
              </p:grpSpPr>
              <p:sp>
                <p:nvSpPr>
                  <p:cNvPr id="1063" name="Rectangle 315"/>
                  <p:cNvSpPr>
                    <a:spLocks noChangeArrowheads="1"/>
                  </p:cNvSpPr>
                  <p:nvPr/>
                </p:nvSpPr>
                <p:spPr bwMode="auto">
                  <a:xfrm>
                    <a:off x="2231" y="272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64" name="Rectangle 316"/>
                  <p:cNvSpPr>
                    <a:spLocks noChangeArrowheads="1"/>
                  </p:cNvSpPr>
                  <p:nvPr/>
                </p:nvSpPr>
                <p:spPr bwMode="auto">
                  <a:xfrm>
                    <a:off x="2220"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08" name="Group 317"/>
              <p:cNvGrpSpPr>
                <a:grpSpLocks/>
              </p:cNvGrpSpPr>
              <p:nvPr/>
            </p:nvGrpSpPr>
            <p:grpSpPr bwMode="auto">
              <a:xfrm>
                <a:off x="2395" y="2724"/>
                <a:ext cx="175" cy="403"/>
                <a:chOff x="2395" y="2724"/>
                <a:chExt cx="175" cy="403"/>
              </a:xfrm>
            </p:grpSpPr>
            <p:sp>
              <p:nvSpPr>
                <p:cNvPr id="1057" name="Rectangle 318"/>
                <p:cNvSpPr>
                  <a:spLocks noChangeArrowheads="1"/>
                </p:cNvSpPr>
                <p:nvPr/>
              </p:nvSpPr>
              <p:spPr bwMode="auto">
                <a:xfrm>
                  <a:off x="2395"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12" name="Group 319"/>
                <p:cNvGrpSpPr>
                  <a:grpSpLocks/>
                </p:cNvGrpSpPr>
                <p:nvPr/>
              </p:nvGrpSpPr>
              <p:grpSpPr bwMode="auto">
                <a:xfrm>
                  <a:off x="2395" y="2724"/>
                  <a:ext cx="175" cy="403"/>
                  <a:chOff x="2395" y="2724"/>
                  <a:chExt cx="175" cy="403"/>
                </a:xfrm>
              </p:grpSpPr>
              <p:sp>
                <p:nvSpPr>
                  <p:cNvPr id="1059" name="Rectangle 320"/>
                  <p:cNvSpPr>
                    <a:spLocks noChangeArrowheads="1"/>
                  </p:cNvSpPr>
                  <p:nvPr/>
                </p:nvSpPr>
                <p:spPr bwMode="auto">
                  <a:xfrm>
                    <a:off x="2406"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60" name="Rectangle 321"/>
                  <p:cNvSpPr>
                    <a:spLocks noChangeArrowheads="1"/>
                  </p:cNvSpPr>
                  <p:nvPr/>
                </p:nvSpPr>
                <p:spPr bwMode="auto">
                  <a:xfrm>
                    <a:off x="2395"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16" name="Group 322"/>
              <p:cNvGrpSpPr>
                <a:grpSpLocks/>
              </p:cNvGrpSpPr>
              <p:nvPr/>
            </p:nvGrpSpPr>
            <p:grpSpPr bwMode="auto">
              <a:xfrm>
                <a:off x="2570" y="2724"/>
                <a:ext cx="175" cy="403"/>
                <a:chOff x="2570" y="2724"/>
                <a:chExt cx="175" cy="403"/>
              </a:xfrm>
            </p:grpSpPr>
            <p:sp>
              <p:nvSpPr>
                <p:cNvPr id="1053" name="Rectangle 323"/>
                <p:cNvSpPr>
                  <a:spLocks noChangeArrowheads="1"/>
                </p:cNvSpPr>
                <p:nvPr/>
              </p:nvSpPr>
              <p:spPr bwMode="auto">
                <a:xfrm>
                  <a:off x="2570"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20" name="Group 324"/>
                <p:cNvGrpSpPr>
                  <a:grpSpLocks/>
                </p:cNvGrpSpPr>
                <p:nvPr/>
              </p:nvGrpSpPr>
              <p:grpSpPr bwMode="auto">
                <a:xfrm>
                  <a:off x="2570" y="2724"/>
                  <a:ext cx="175" cy="403"/>
                  <a:chOff x="2570" y="2724"/>
                  <a:chExt cx="175" cy="403"/>
                </a:xfrm>
              </p:grpSpPr>
              <p:sp>
                <p:nvSpPr>
                  <p:cNvPr id="1055" name="Rectangle 325"/>
                  <p:cNvSpPr>
                    <a:spLocks noChangeArrowheads="1"/>
                  </p:cNvSpPr>
                  <p:nvPr/>
                </p:nvSpPr>
                <p:spPr bwMode="auto">
                  <a:xfrm>
                    <a:off x="2581"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56" name="Rectangle 326"/>
                  <p:cNvSpPr>
                    <a:spLocks noChangeArrowheads="1"/>
                  </p:cNvSpPr>
                  <p:nvPr/>
                </p:nvSpPr>
                <p:spPr bwMode="auto">
                  <a:xfrm>
                    <a:off x="2570"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24" name="Group 327"/>
              <p:cNvGrpSpPr>
                <a:grpSpLocks/>
              </p:cNvGrpSpPr>
              <p:nvPr/>
            </p:nvGrpSpPr>
            <p:grpSpPr bwMode="auto">
              <a:xfrm>
                <a:off x="2745" y="2724"/>
                <a:ext cx="176" cy="403"/>
                <a:chOff x="2745" y="2724"/>
                <a:chExt cx="176" cy="403"/>
              </a:xfrm>
            </p:grpSpPr>
            <p:sp>
              <p:nvSpPr>
                <p:cNvPr id="1049" name="Rectangle 328"/>
                <p:cNvSpPr>
                  <a:spLocks noChangeArrowheads="1"/>
                </p:cNvSpPr>
                <p:nvPr/>
              </p:nvSpPr>
              <p:spPr bwMode="auto">
                <a:xfrm>
                  <a:off x="2745" y="2724"/>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28" name="Group 329"/>
                <p:cNvGrpSpPr>
                  <a:grpSpLocks/>
                </p:cNvGrpSpPr>
                <p:nvPr/>
              </p:nvGrpSpPr>
              <p:grpSpPr bwMode="auto">
                <a:xfrm>
                  <a:off x="2745" y="2724"/>
                  <a:ext cx="176" cy="403"/>
                  <a:chOff x="2745" y="2724"/>
                  <a:chExt cx="176" cy="403"/>
                </a:xfrm>
              </p:grpSpPr>
              <p:sp>
                <p:nvSpPr>
                  <p:cNvPr id="1051" name="Rectangle 330"/>
                  <p:cNvSpPr>
                    <a:spLocks noChangeArrowheads="1"/>
                  </p:cNvSpPr>
                  <p:nvPr/>
                </p:nvSpPr>
                <p:spPr bwMode="auto">
                  <a:xfrm>
                    <a:off x="2756" y="2724"/>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1052" name="Rectangle 331"/>
                  <p:cNvSpPr>
                    <a:spLocks noChangeArrowheads="1"/>
                  </p:cNvSpPr>
                  <p:nvPr/>
                </p:nvSpPr>
                <p:spPr bwMode="auto">
                  <a:xfrm>
                    <a:off x="2745" y="2724"/>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32" name="Group 332"/>
              <p:cNvGrpSpPr>
                <a:grpSpLocks/>
              </p:cNvGrpSpPr>
              <p:nvPr/>
            </p:nvGrpSpPr>
            <p:grpSpPr bwMode="auto">
              <a:xfrm>
                <a:off x="2921" y="2724"/>
                <a:ext cx="175" cy="403"/>
                <a:chOff x="2921" y="2724"/>
                <a:chExt cx="175" cy="403"/>
              </a:xfrm>
            </p:grpSpPr>
            <p:sp>
              <p:nvSpPr>
                <p:cNvPr id="1045" name="Rectangle 333"/>
                <p:cNvSpPr>
                  <a:spLocks noChangeArrowheads="1"/>
                </p:cNvSpPr>
                <p:nvPr/>
              </p:nvSpPr>
              <p:spPr bwMode="auto">
                <a:xfrm>
                  <a:off x="2921"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36" name="Group 334"/>
                <p:cNvGrpSpPr>
                  <a:grpSpLocks/>
                </p:cNvGrpSpPr>
                <p:nvPr/>
              </p:nvGrpSpPr>
              <p:grpSpPr bwMode="auto">
                <a:xfrm>
                  <a:off x="2921" y="2724"/>
                  <a:ext cx="175" cy="403"/>
                  <a:chOff x="2921" y="2724"/>
                  <a:chExt cx="175" cy="403"/>
                </a:xfrm>
              </p:grpSpPr>
              <p:sp>
                <p:nvSpPr>
                  <p:cNvPr id="1047" name="Rectangle 335"/>
                  <p:cNvSpPr>
                    <a:spLocks noChangeArrowheads="1"/>
                  </p:cNvSpPr>
                  <p:nvPr/>
                </p:nvSpPr>
                <p:spPr bwMode="auto">
                  <a:xfrm>
                    <a:off x="2932"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48" name="Rectangle 336"/>
                  <p:cNvSpPr>
                    <a:spLocks noChangeArrowheads="1"/>
                  </p:cNvSpPr>
                  <p:nvPr/>
                </p:nvSpPr>
                <p:spPr bwMode="auto">
                  <a:xfrm>
                    <a:off x="2921"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40" name="Group 337"/>
              <p:cNvGrpSpPr>
                <a:grpSpLocks/>
              </p:cNvGrpSpPr>
              <p:nvPr/>
            </p:nvGrpSpPr>
            <p:grpSpPr bwMode="auto">
              <a:xfrm>
                <a:off x="3096" y="2724"/>
                <a:ext cx="175" cy="403"/>
                <a:chOff x="3096" y="2724"/>
                <a:chExt cx="175" cy="403"/>
              </a:xfrm>
            </p:grpSpPr>
            <p:sp>
              <p:nvSpPr>
                <p:cNvPr id="1041" name="Rectangle 338"/>
                <p:cNvSpPr>
                  <a:spLocks noChangeArrowheads="1"/>
                </p:cNvSpPr>
                <p:nvPr/>
              </p:nvSpPr>
              <p:spPr bwMode="auto">
                <a:xfrm>
                  <a:off x="3096"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44" name="Group 339"/>
                <p:cNvGrpSpPr>
                  <a:grpSpLocks/>
                </p:cNvGrpSpPr>
                <p:nvPr/>
              </p:nvGrpSpPr>
              <p:grpSpPr bwMode="auto">
                <a:xfrm>
                  <a:off x="3096" y="2724"/>
                  <a:ext cx="175" cy="403"/>
                  <a:chOff x="3096" y="2724"/>
                  <a:chExt cx="175" cy="403"/>
                </a:xfrm>
              </p:grpSpPr>
              <p:sp>
                <p:nvSpPr>
                  <p:cNvPr id="1043" name="Rectangle 340"/>
                  <p:cNvSpPr>
                    <a:spLocks noChangeArrowheads="1"/>
                  </p:cNvSpPr>
                  <p:nvPr/>
                </p:nvSpPr>
                <p:spPr bwMode="auto">
                  <a:xfrm>
                    <a:off x="3107"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44" name="Rectangle 341"/>
                  <p:cNvSpPr>
                    <a:spLocks noChangeArrowheads="1"/>
                  </p:cNvSpPr>
                  <p:nvPr/>
                </p:nvSpPr>
                <p:spPr bwMode="auto">
                  <a:xfrm>
                    <a:off x="3096"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48" name="Group 342"/>
              <p:cNvGrpSpPr>
                <a:grpSpLocks/>
              </p:cNvGrpSpPr>
              <p:nvPr/>
            </p:nvGrpSpPr>
            <p:grpSpPr bwMode="auto">
              <a:xfrm>
                <a:off x="3271" y="2724"/>
                <a:ext cx="175" cy="403"/>
                <a:chOff x="3271" y="2724"/>
                <a:chExt cx="175" cy="403"/>
              </a:xfrm>
            </p:grpSpPr>
            <p:sp>
              <p:nvSpPr>
                <p:cNvPr id="1037" name="Rectangle 343"/>
                <p:cNvSpPr>
                  <a:spLocks noChangeArrowheads="1"/>
                </p:cNvSpPr>
                <p:nvPr/>
              </p:nvSpPr>
              <p:spPr bwMode="auto">
                <a:xfrm>
                  <a:off x="3271"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52" name="Group 344"/>
                <p:cNvGrpSpPr>
                  <a:grpSpLocks/>
                </p:cNvGrpSpPr>
                <p:nvPr/>
              </p:nvGrpSpPr>
              <p:grpSpPr bwMode="auto">
                <a:xfrm>
                  <a:off x="3271" y="2724"/>
                  <a:ext cx="175" cy="403"/>
                  <a:chOff x="3271" y="2724"/>
                  <a:chExt cx="175" cy="403"/>
                </a:xfrm>
              </p:grpSpPr>
              <p:sp>
                <p:nvSpPr>
                  <p:cNvPr id="1039" name="Rectangle 345"/>
                  <p:cNvSpPr>
                    <a:spLocks noChangeArrowheads="1"/>
                  </p:cNvSpPr>
                  <p:nvPr/>
                </p:nvSpPr>
                <p:spPr bwMode="auto">
                  <a:xfrm>
                    <a:off x="3282"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40" name="Rectangle 346"/>
                  <p:cNvSpPr>
                    <a:spLocks noChangeArrowheads="1"/>
                  </p:cNvSpPr>
                  <p:nvPr/>
                </p:nvSpPr>
                <p:spPr bwMode="auto">
                  <a:xfrm>
                    <a:off x="3271"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56" name="Group 347"/>
              <p:cNvGrpSpPr>
                <a:grpSpLocks/>
              </p:cNvGrpSpPr>
              <p:nvPr/>
            </p:nvGrpSpPr>
            <p:grpSpPr bwMode="auto">
              <a:xfrm>
                <a:off x="3446" y="2724"/>
                <a:ext cx="175" cy="403"/>
                <a:chOff x="3446" y="2724"/>
                <a:chExt cx="175" cy="403"/>
              </a:xfrm>
            </p:grpSpPr>
            <p:sp>
              <p:nvSpPr>
                <p:cNvPr id="1033" name="Rectangle 348"/>
                <p:cNvSpPr>
                  <a:spLocks noChangeArrowheads="1"/>
                </p:cNvSpPr>
                <p:nvPr/>
              </p:nvSpPr>
              <p:spPr bwMode="auto">
                <a:xfrm>
                  <a:off x="3446"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60" name="Group 349"/>
                <p:cNvGrpSpPr>
                  <a:grpSpLocks/>
                </p:cNvGrpSpPr>
                <p:nvPr/>
              </p:nvGrpSpPr>
              <p:grpSpPr bwMode="auto">
                <a:xfrm>
                  <a:off x="3446" y="2724"/>
                  <a:ext cx="175" cy="403"/>
                  <a:chOff x="3446" y="2724"/>
                  <a:chExt cx="175" cy="403"/>
                </a:xfrm>
              </p:grpSpPr>
              <p:sp>
                <p:nvSpPr>
                  <p:cNvPr id="1035" name="Rectangle 350"/>
                  <p:cNvSpPr>
                    <a:spLocks noChangeArrowheads="1"/>
                  </p:cNvSpPr>
                  <p:nvPr/>
                </p:nvSpPr>
                <p:spPr bwMode="auto">
                  <a:xfrm>
                    <a:off x="3457"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36" name="Rectangle 351"/>
                  <p:cNvSpPr>
                    <a:spLocks noChangeArrowheads="1"/>
                  </p:cNvSpPr>
                  <p:nvPr/>
                </p:nvSpPr>
                <p:spPr bwMode="auto">
                  <a:xfrm>
                    <a:off x="3446"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64" name="Group 352"/>
              <p:cNvGrpSpPr>
                <a:grpSpLocks/>
              </p:cNvGrpSpPr>
              <p:nvPr/>
            </p:nvGrpSpPr>
            <p:grpSpPr bwMode="auto">
              <a:xfrm>
                <a:off x="3621" y="2724"/>
                <a:ext cx="175" cy="403"/>
                <a:chOff x="3621" y="2724"/>
                <a:chExt cx="175" cy="403"/>
              </a:xfrm>
            </p:grpSpPr>
            <p:sp>
              <p:nvSpPr>
                <p:cNvPr id="1029" name="Rectangle 353"/>
                <p:cNvSpPr>
                  <a:spLocks noChangeArrowheads="1"/>
                </p:cNvSpPr>
                <p:nvPr/>
              </p:nvSpPr>
              <p:spPr bwMode="auto">
                <a:xfrm>
                  <a:off x="3621" y="2724"/>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68" name="Group 354"/>
                <p:cNvGrpSpPr>
                  <a:grpSpLocks/>
                </p:cNvGrpSpPr>
                <p:nvPr/>
              </p:nvGrpSpPr>
              <p:grpSpPr bwMode="auto">
                <a:xfrm>
                  <a:off x="3621" y="2724"/>
                  <a:ext cx="175" cy="403"/>
                  <a:chOff x="3621" y="2724"/>
                  <a:chExt cx="175" cy="403"/>
                </a:xfrm>
              </p:grpSpPr>
              <p:sp>
                <p:nvSpPr>
                  <p:cNvPr id="1031" name="Rectangle 355"/>
                  <p:cNvSpPr>
                    <a:spLocks noChangeArrowheads="1"/>
                  </p:cNvSpPr>
                  <p:nvPr/>
                </p:nvSpPr>
                <p:spPr bwMode="auto">
                  <a:xfrm>
                    <a:off x="3632" y="2724"/>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32" name="Rectangle 356"/>
                  <p:cNvSpPr>
                    <a:spLocks noChangeArrowheads="1"/>
                  </p:cNvSpPr>
                  <p:nvPr/>
                </p:nvSpPr>
                <p:spPr bwMode="auto">
                  <a:xfrm>
                    <a:off x="3621" y="272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76" name="Group 357"/>
              <p:cNvGrpSpPr>
                <a:grpSpLocks/>
              </p:cNvGrpSpPr>
              <p:nvPr/>
            </p:nvGrpSpPr>
            <p:grpSpPr bwMode="auto">
              <a:xfrm>
                <a:off x="3796" y="2724"/>
                <a:ext cx="176" cy="403"/>
                <a:chOff x="3796" y="2724"/>
                <a:chExt cx="176" cy="403"/>
              </a:xfrm>
            </p:grpSpPr>
            <p:sp>
              <p:nvSpPr>
                <p:cNvPr id="1025" name="Rectangle 358"/>
                <p:cNvSpPr>
                  <a:spLocks noChangeArrowheads="1"/>
                </p:cNvSpPr>
                <p:nvPr/>
              </p:nvSpPr>
              <p:spPr bwMode="auto">
                <a:xfrm>
                  <a:off x="3796" y="2724"/>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80" name="Group 359"/>
                <p:cNvGrpSpPr>
                  <a:grpSpLocks/>
                </p:cNvGrpSpPr>
                <p:nvPr/>
              </p:nvGrpSpPr>
              <p:grpSpPr bwMode="auto">
                <a:xfrm>
                  <a:off x="3796" y="2724"/>
                  <a:ext cx="176" cy="403"/>
                  <a:chOff x="3796" y="2724"/>
                  <a:chExt cx="176" cy="403"/>
                </a:xfrm>
              </p:grpSpPr>
              <p:sp>
                <p:nvSpPr>
                  <p:cNvPr id="1027" name="Rectangle 360"/>
                  <p:cNvSpPr>
                    <a:spLocks noChangeArrowheads="1"/>
                  </p:cNvSpPr>
                  <p:nvPr/>
                </p:nvSpPr>
                <p:spPr bwMode="auto">
                  <a:xfrm>
                    <a:off x="3807" y="2724"/>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28" name="Rectangle 361"/>
                  <p:cNvSpPr>
                    <a:spLocks noChangeArrowheads="1"/>
                  </p:cNvSpPr>
                  <p:nvPr/>
                </p:nvSpPr>
                <p:spPr bwMode="auto">
                  <a:xfrm>
                    <a:off x="3796" y="2724"/>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04" name="Group 362"/>
              <p:cNvGrpSpPr>
                <a:grpSpLocks/>
              </p:cNvGrpSpPr>
              <p:nvPr/>
            </p:nvGrpSpPr>
            <p:grpSpPr bwMode="auto">
              <a:xfrm>
                <a:off x="623" y="3127"/>
                <a:ext cx="1247" cy="403"/>
                <a:chOff x="623" y="3127"/>
                <a:chExt cx="1247" cy="403"/>
              </a:xfrm>
            </p:grpSpPr>
            <p:sp>
              <p:nvSpPr>
                <p:cNvPr id="1021" name="Rectangle 363"/>
                <p:cNvSpPr>
                  <a:spLocks noChangeArrowheads="1"/>
                </p:cNvSpPr>
                <p:nvPr/>
              </p:nvSpPr>
              <p:spPr bwMode="auto">
                <a:xfrm>
                  <a:off x="623" y="3127"/>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08" name="Group 364"/>
                <p:cNvGrpSpPr>
                  <a:grpSpLocks/>
                </p:cNvGrpSpPr>
                <p:nvPr/>
              </p:nvGrpSpPr>
              <p:grpSpPr bwMode="auto">
                <a:xfrm>
                  <a:off x="623" y="3127"/>
                  <a:ext cx="1247" cy="403"/>
                  <a:chOff x="623" y="3127"/>
                  <a:chExt cx="1247" cy="403"/>
                </a:xfrm>
              </p:grpSpPr>
              <p:sp>
                <p:nvSpPr>
                  <p:cNvPr id="1023" name="Rectangle 365"/>
                  <p:cNvSpPr>
                    <a:spLocks noChangeArrowheads="1"/>
                  </p:cNvSpPr>
                  <p:nvPr/>
                </p:nvSpPr>
                <p:spPr bwMode="auto">
                  <a:xfrm>
                    <a:off x="634" y="3127"/>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業者訪視診斷</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024" name="Rectangle 366"/>
                  <p:cNvSpPr>
                    <a:spLocks noChangeArrowheads="1"/>
                  </p:cNvSpPr>
                  <p:nvPr/>
                </p:nvSpPr>
                <p:spPr bwMode="auto">
                  <a:xfrm>
                    <a:off x="623" y="3127"/>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12" name="Group 367"/>
              <p:cNvGrpSpPr>
                <a:grpSpLocks/>
              </p:cNvGrpSpPr>
              <p:nvPr/>
            </p:nvGrpSpPr>
            <p:grpSpPr bwMode="auto">
              <a:xfrm>
                <a:off x="1870" y="3127"/>
                <a:ext cx="175" cy="403"/>
                <a:chOff x="1870" y="3127"/>
                <a:chExt cx="175" cy="403"/>
              </a:xfrm>
            </p:grpSpPr>
            <p:sp>
              <p:nvSpPr>
                <p:cNvPr id="1017" name="Rectangle 368"/>
                <p:cNvSpPr>
                  <a:spLocks noChangeArrowheads="1"/>
                </p:cNvSpPr>
                <p:nvPr/>
              </p:nvSpPr>
              <p:spPr bwMode="auto">
                <a:xfrm>
                  <a:off x="1870"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42" name="Group 369"/>
                <p:cNvGrpSpPr>
                  <a:grpSpLocks/>
                </p:cNvGrpSpPr>
                <p:nvPr/>
              </p:nvGrpSpPr>
              <p:grpSpPr bwMode="auto">
                <a:xfrm>
                  <a:off x="1870" y="3127"/>
                  <a:ext cx="175" cy="403"/>
                  <a:chOff x="1870" y="3127"/>
                  <a:chExt cx="175" cy="403"/>
                </a:xfrm>
              </p:grpSpPr>
              <p:sp>
                <p:nvSpPr>
                  <p:cNvPr id="1019" name="Rectangle 370"/>
                  <p:cNvSpPr>
                    <a:spLocks noChangeArrowheads="1"/>
                  </p:cNvSpPr>
                  <p:nvPr/>
                </p:nvSpPr>
                <p:spPr bwMode="auto">
                  <a:xfrm>
                    <a:off x="1881"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020" name="Rectangle 371"/>
                  <p:cNvSpPr>
                    <a:spLocks noChangeArrowheads="1"/>
                  </p:cNvSpPr>
                  <p:nvPr/>
                </p:nvSpPr>
                <p:spPr bwMode="auto">
                  <a:xfrm>
                    <a:off x="1870"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46" name="Group 372"/>
              <p:cNvGrpSpPr>
                <a:grpSpLocks/>
              </p:cNvGrpSpPr>
              <p:nvPr/>
            </p:nvGrpSpPr>
            <p:grpSpPr bwMode="auto">
              <a:xfrm>
                <a:off x="2045" y="3127"/>
                <a:ext cx="175" cy="403"/>
                <a:chOff x="2045" y="3127"/>
                <a:chExt cx="175" cy="403"/>
              </a:xfrm>
            </p:grpSpPr>
            <p:sp>
              <p:nvSpPr>
                <p:cNvPr id="1013" name="Rectangle 373"/>
                <p:cNvSpPr>
                  <a:spLocks noChangeArrowheads="1"/>
                </p:cNvSpPr>
                <p:nvPr/>
              </p:nvSpPr>
              <p:spPr bwMode="auto">
                <a:xfrm>
                  <a:off x="2045"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50" name="Group 374"/>
                <p:cNvGrpSpPr>
                  <a:grpSpLocks/>
                </p:cNvGrpSpPr>
                <p:nvPr/>
              </p:nvGrpSpPr>
              <p:grpSpPr bwMode="auto">
                <a:xfrm>
                  <a:off x="2045" y="3127"/>
                  <a:ext cx="175" cy="403"/>
                  <a:chOff x="2045" y="3127"/>
                  <a:chExt cx="175" cy="403"/>
                </a:xfrm>
              </p:grpSpPr>
              <p:sp>
                <p:nvSpPr>
                  <p:cNvPr id="1015" name="Rectangle 375"/>
                  <p:cNvSpPr>
                    <a:spLocks noChangeArrowheads="1"/>
                  </p:cNvSpPr>
                  <p:nvPr/>
                </p:nvSpPr>
                <p:spPr bwMode="auto">
                  <a:xfrm>
                    <a:off x="2056"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1016" name="Rectangle 376"/>
                  <p:cNvSpPr>
                    <a:spLocks noChangeArrowheads="1"/>
                  </p:cNvSpPr>
                  <p:nvPr/>
                </p:nvSpPr>
                <p:spPr bwMode="auto">
                  <a:xfrm>
                    <a:off x="2045"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54" name="Group 377"/>
              <p:cNvGrpSpPr>
                <a:grpSpLocks/>
              </p:cNvGrpSpPr>
              <p:nvPr/>
            </p:nvGrpSpPr>
            <p:grpSpPr bwMode="auto">
              <a:xfrm>
                <a:off x="2220" y="3127"/>
                <a:ext cx="175" cy="403"/>
                <a:chOff x="2220" y="3127"/>
                <a:chExt cx="175" cy="403"/>
              </a:xfrm>
            </p:grpSpPr>
            <p:sp>
              <p:nvSpPr>
                <p:cNvPr id="1009" name="Rectangle 378"/>
                <p:cNvSpPr>
                  <a:spLocks noChangeArrowheads="1"/>
                </p:cNvSpPr>
                <p:nvPr/>
              </p:nvSpPr>
              <p:spPr bwMode="auto">
                <a:xfrm>
                  <a:off x="2220"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70" name="Group 379"/>
                <p:cNvGrpSpPr>
                  <a:grpSpLocks/>
                </p:cNvGrpSpPr>
                <p:nvPr/>
              </p:nvGrpSpPr>
              <p:grpSpPr bwMode="auto">
                <a:xfrm>
                  <a:off x="2220" y="3127"/>
                  <a:ext cx="175" cy="403"/>
                  <a:chOff x="2220" y="3127"/>
                  <a:chExt cx="175" cy="403"/>
                </a:xfrm>
              </p:grpSpPr>
              <p:sp>
                <p:nvSpPr>
                  <p:cNvPr id="1011" name="Rectangle 380"/>
                  <p:cNvSpPr>
                    <a:spLocks noChangeArrowheads="1"/>
                  </p:cNvSpPr>
                  <p:nvPr/>
                </p:nvSpPr>
                <p:spPr bwMode="auto">
                  <a:xfrm>
                    <a:off x="2231"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12" name="Rectangle 381"/>
                  <p:cNvSpPr>
                    <a:spLocks noChangeArrowheads="1"/>
                  </p:cNvSpPr>
                  <p:nvPr/>
                </p:nvSpPr>
                <p:spPr bwMode="auto">
                  <a:xfrm>
                    <a:off x="2220"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74" name="Group 382"/>
              <p:cNvGrpSpPr>
                <a:grpSpLocks/>
              </p:cNvGrpSpPr>
              <p:nvPr/>
            </p:nvGrpSpPr>
            <p:grpSpPr bwMode="auto">
              <a:xfrm>
                <a:off x="2395" y="3127"/>
                <a:ext cx="175" cy="403"/>
                <a:chOff x="2395" y="3127"/>
                <a:chExt cx="175" cy="403"/>
              </a:xfrm>
            </p:grpSpPr>
            <p:sp>
              <p:nvSpPr>
                <p:cNvPr id="1005" name="Rectangle 383"/>
                <p:cNvSpPr>
                  <a:spLocks noChangeArrowheads="1"/>
                </p:cNvSpPr>
                <p:nvPr/>
              </p:nvSpPr>
              <p:spPr bwMode="auto">
                <a:xfrm>
                  <a:off x="2395" y="3127"/>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78" name="Group 384"/>
                <p:cNvGrpSpPr>
                  <a:grpSpLocks/>
                </p:cNvGrpSpPr>
                <p:nvPr/>
              </p:nvGrpSpPr>
              <p:grpSpPr bwMode="auto">
                <a:xfrm>
                  <a:off x="2395" y="3127"/>
                  <a:ext cx="175" cy="403"/>
                  <a:chOff x="2395" y="3127"/>
                  <a:chExt cx="175" cy="403"/>
                </a:xfrm>
              </p:grpSpPr>
              <p:sp>
                <p:nvSpPr>
                  <p:cNvPr id="1007" name="Rectangle 385"/>
                  <p:cNvSpPr>
                    <a:spLocks noChangeArrowheads="1"/>
                  </p:cNvSpPr>
                  <p:nvPr/>
                </p:nvSpPr>
                <p:spPr bwMode="auto">
                  <a:xfrm>
                    <a:off x="2406" y="3127"/>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08" name="Rectangle 386"/>
                  <p:cNvSpPr>
                    <a:spLocks noChangeArrowheads="1"/>
                  </p:cNvSpPr>
                  <p:nvPr/>
                </p:nvSpPr>
                <p:spPr bwMode="auto">
                  <a:xfrm>
                    <a:off x="2395"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82" name="Group 387"/>
              <p:cNvGrpSpPr>
                <a:grpSpLocks/>
              </p:cNvGrpSpPr>
              <p:nvPr/>
            </p:nvGrpSpPr>
            <p:grpSpPr bwMode="auto">
              <a:xfrm>
                <a:off x="2570" y="3127"/>
                <a:ext cx="175" cy="403"/>
                <a:chOff x="2570" y="3127"/>
                <a:chExt cx="175" cy="403"/>
              </a:xfrm>
            </p:grpSpPr>
            <p:sp>
              <p:nvSpPr>
                <p:cNvPr id="1001" name="Rectangle 388"/>
                <p:cNvSpPr>
                  <a:spLocks noChangeArrowheads="1"/>
                </p:cNvSpPr>
                <p:nvPr/>
              </p:nvSpPr>
              <p:spPr bwMode="auto">
                <a:xfrm>
                  <a:off x="2570" y="3127"/>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86" name="Group 389"/>
                <p:cNvGrpSpPr>
                  <a:grpSpLocks/>
                </p:cNvGrpSpPr>
                <p:nvPr/>
              </p:nvGrpSpPr>
              <p:grpSpPr bwMode="auto">
                <a:xfrm>
                  <a:off x="2570" y="3127"/>
                  <a:ext cx="175" cy="403"/>
                  <a:chOff x="2570" y="3127"/>
                  <a:chExt cx="175" cy="403"/>
                </a:xfrm>
              </p:grpSpPr>
              <p:sp>
                <p:nvSpPr>
                  <p:cNvPr id="1003" name="Rectangle 390"/>
                  <p:cNvSpPr>
                    <a:spLocks noChangeArrowheads="1"/>
                  </p:cNvSpPr>
                  <p:nvPr/>
                </p:nvSpPr>
                <p:spPr bwMode="auto">
                  <a:xfrm>
                    <a:off x="2581" y="3127"/>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04" name="Rectangle 391"/>
                  <p:cNvSpPr>
                    <a:spLocks noChangeArrowheads="1"/>
                  </p:cNvSpPr>
                  <p:nvPr/>
                </p:nvSpPr>
                <p:spPr bwMode="auto">
                  <a:xfrm>
                    <a:off x="2570"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90" name="Group 392"/>
              <p:cNvGrpSpPr>
                <a:grpSpLocks/>
              </p:cNvGrpSpPr>
              <p:nvPr/>
            </p:nvGrpSpPr>
            <p:grpSpPr bwMode="auto">
              <a:xfrm>
                <a:off x="2745" y="3127"/>
                <a:ext cx="176" cy="403"/>
                <a:chOff x="2745" y="3127"/>
                <a:chExt cx="176" cy="403"/>
              </a:xfrm>
            </p:grpSpPr>
            <p:sp>
              <p:nvSpPr>
                <p:cNvPr id="997" name="Rectangle 393"/>
                <p:cNvSpPr>
                  <a:spLocks noChangeArrowheads="1"/>
                </p:cNvSpPr>
                <p:nvPr/>
              </p:nvSpPr>
              <p:spPr bwMode="auto">
                <a:xfrm>
                  <a:off x="2745" y="3127"/>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894" name="Group 394"/>
                <p:cNvGrpSpPr>
                  <a:grpSpLocks/>
                </p:cNvGrpSpPr>
                <p:nvPr/>
              </p:nvGrpSpPr>
              <p:grpSpPr bwMode="auto">
                <a:xfrm>
                  <a:off x="2745" y="3127"/>
                  <a:ext cx="176" cy="403"/>
                  <a:chOff x="2745" y="3127"/>
                  <a:chExt cx="176" cy="403"/>
                </a:xfrm>
              </p:grpSpPr>
              <p:sp>
                <p:nvSpPr>
                  <p:cNvPr id="999" name="Rectangle 395"/>
                  <p:cNvSpPr>
                    <a:spLocks noChangeArrowheads="1"/>
                  </p:cNvSpPr>
                  <p:nvPr/>
                </p:nvSpPr>
                <p:spPr bwMode="auto">
                  <a:xfrm>
                    <a:off x="2756" y="3127"/>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1000" name="Rectangle 396"/>
                  <p:cNvSpPr>
                    <a:spLocks noChangeArrowheads="1"/>
                  </p:cNvSpPr>
                  <p:nvPr/>
                </p:nvSpPr>
                <p:spPr bwMode="auto">
                  <a:xfrm>
                    <a:off x="2745" y="3127"/>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98" name="Group 397"/>
              <p:cNvGrpSpPr>
                <a:grpSpLocks/>
              </p:cNvGrpSpPr>
              <p:nvPr/>
            </p:nvGrpSpPr>
            <p:grpSpPr bwMode="auto">
              <a:xfrm>
                <a:off x="2921" y="3127"/>
                <a:ext cx="175" cy="403"/>
                <a:chOff x="2921" y="3127"/>
                <a:chExt cx="175" cy="403"/>
              </a:xfrm>
            </p:grpSpPr>
            <p:sp>
              <p:nvSpPr>
                <p:cNvPr id="993" name="Rectangle 398"/>
                <p:cNvSpPr>
                  <a:spLocks noChangeArrowheads="1"/>
                </p:cNvSpPr>
                <p:nvPr/>
              </p:nvSpPr>
              <p:spPr bwMode="auto">
                <a:xfrm>
                  <a:off x="2921"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02" name="Group 399"/>
                <p:cNvGrpSpPr>
                  <a:grpSpLocks/>
                </p:cNvGrpSpPr>
                <p:nvPr/>
              </p:nvGrpSpPr>
              <p:grpSpPr bwMode="auto">
                <a:xfrm>
                  <a:off x="2921" y="3127"/>
                  <a:ext cx="175" cy="403"/>
                  <a:chOff x="2921" y="3127"/>
                  <a:chExt cx="175" cy="403"/>
                </a:xfrm>
              </p:grpSpPr>
              <p:sp>
                <p:nvSpPr>
                  <p:cNvPr id="995" name="Rectangle 400"/>
                  <p:cNvSpPr>
                    <a:spLocks noChangeArrowheads="1"/>
                  </p:cNvSpPr>
                  <p:nvPr/>
                </p:nvSpPr>
                <p:spPr bwMode="auto">
                  <a:xfrm>
                    <a:off x="2932"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96" name="Rectangle 401"/>
                  <p:cNvSpPr>
                    <a:spLocks noChangeArrowheads="1"/>
                  </p:cNvSpPr>
                  <p:nvPr/>
                </p:nvSpPr>
                <p:spPr bwMode="auto">
                  <a:xfrm>
                    <a:off x="2921"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06" name="Group 402"/>
              <p:cNvGrpSpPr>
                <a:grpSpLocks/>
              </p:cNvGrpSpPr>
              <p:nvPr/>
            </p:nvGrpSpPr>
            <p:grpSpPr bwMode="auto">
              <a:xfrm>
                <a:off x="3096" y="3127"/>
                <a:ext cx="175" cy="403"/>
                <a:chOff x="3096" y="3127"/>
                <a:chExt cx="175" cy="403"/>
              </a:xfrm>
            </p:grpSpPr>
            <p:sp>
              <p:nvSpPr>
                <p:cNvPr id="989" name="Rectangle 403"/>
                <p:cNvSpPr>
                  <a:spLocks noChangeArrowheads="1"/>
                </p:cNvSpPr>
                <p:nvPr/>
              </p:nvSpPr>
              <p:spPr bwMode="auto">
                <a:xfrm>
                  <a:off x="3096"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10" name="Group 404"/>
                <p:cNvGrpSpPr>
                  <a:grpSpLocks/>
                </p:cNvGrpSpPr>
                <p:nvPr/>
              </p:nvGrpSpPr>
              <p:grpSpPr bwMode="auto">
                <a:xfrm>
                  <a:off x="3096" y="3127"/>
                  <a:ext cx="175" cy="403"/>
                  <a:chOff x="3096" y="3127"/>
                  <a:chExt cx="175" cy="403"/>
                </a:xfrm>
              </p:grpSpPr>
              <p:sp>
                <p:nvSpPr>
                  <p:cNvPr id="991" name="Rectangle 405"/>
                  <p:cNvSpPr>
                    <a:spLocks noChangeArrowheads="1"/>
                  </p:cNvSpPr>
                  <p:nvPr/>
                </p:nvSpPr>
                <p:spPr bwMode="auto">
                  <a:xfrm>
                    <a:off x="3107"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92" name="Rectangle 406"/>
                  <p:cNvSpPr>
                    <a:spLocks noChangeArrowheads="1"/>
                  </p:cNvSpPr>
                  <p:nvPr/>
                </p:nvSpPr>
                <p:spPr bwMode="auto">
                  <a:xfrm>
                    <a:off x="3096"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14" name="Group 407"/>
              <p:cNvGrpSpPr>
                <a:grpSpLocks/>
              </p:cNvGrpSpPr>
              <p:nvPr/>
            </p:nvGrpSpPr>
            <p:grpSpPr bwMode="auto">
              <a:xfrm>
                <a:off x="3271" y="3127"/>
                <a:ext cx="175" cy="403"/>
                <a:chOff x="3271" y="3127"/>
                <a:chExt cx="175" cy="403"/>
              </a:xfrm>
            </p:grpSpPr>
            <p:sp>
              <p:nvSpPr>
                <p:cNvPr id="985" name="Rectangle 408"/>
                <p:cNvSpPr>
                  <a:spLocks noChangeArrowheads="1"/>
                </p:cNvSpPr>
                <p:nvPr/>
              </p:nvSpPr>
              <p:spPr bwMode="auto">
                <a:xfrm>
                  <a:off x="3271"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18" name="Group 409"/>
                <p:cNvGrpSpPr>
                  <a:grpSpLocks/>
                </p:cNvGrpSpPr>
                <p:nvPr/>
              </p:nvGrpSpPr>
              <p:grpSpPr bwMode="auto">
                <a:xfrm>
                  <a:off x="3271" y="3127"/>
                  <a:ext cx="175" cy="403"/>
                  <a:chOff x="3271" y="3127"/>
                  <a:chExt cx="175" cy="403"/>
                </a:xfrm>
              </p:grpSpPr>
              <p:sp>
                <p:nvSpPr>
                  <p:cNvPr id="987" name="Rectangle 410"/>
                  <p:cNvSpPr>
                    <a:spLocks noChangeArrowheads="1"/>
                  </p:cNvSpPr>
                  <p:nvPr/>
                </p:nvSpPr>
                <p:spPr bwMode="auto">
                  <a:xfrm>
                    <a:off x="3282"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88" name="Rectangle 411"/>
                  <p:cNvSpPr>
                    <a:spLocks noChangeArrowheads="1"/>
                  </p:cNvSpPr>
                  <p:nvPr/>
                </p:nvSpPr>
                <p:spPr bwMode="auto">
                  <a:xfrm>
                    <a:off x="3271"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22" name="Group 412"/>
              <p:cNvGrpSpPr>
                <a:grpSpLocks/>
              </p:cNvGrpSpPr>
              <p:nvPr/>
            </p:nvGrpSpPr>
            <p:grpSpPr bwMode="auto">
              <a:xfrm>
                <a:off x="3446" y="3127"/>
                <a:ext cx="175" cy="403"/>
                <a:chOff x="3446" y="3127"/>
                <a:chExt cx="175" cy="403"/>
              </a:xfrm>
            </p:grpSpPr>
            <p:sp>
              <p:nvSpPr>
                <p:cNvPr id="981" name="Rectangle 413"/>
                <p:cNvSpPr>
                  <a:spLocks noChangeArrowheads="1"/>
                </p:cNvSpPr>
                <p:nvPr/>
              </p:nvSpPr>
              <p:spPr bwMode="auto">
                <a:xfrm>
                  <a:off x="3446"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26" name="Group 414"/>
                <p:cNvGrpSpPr>
                  <a:grpSpLocks/>
                </p:cNvGrpSpPr>
                <p:nvPr/>
              </p:nvGrpSpPr>
              <p:grpSpPr bwMode="auto">
                <a:xfrm>
                  <a:off x="3446" y="3127"/>
                  <a:ext cx="175" cy="403"/>
                  <a:chOff x="3446" y="3127"/>
                  <a:chExt cx="175" cy="403"/>
                </a:xfrm>
              </p:grpSpPr>
              <p:sp>
                <p:nvSpPr>
                  <p:cNvPr id="983" name="Rectangle 415"/>
                  <p:cNvSpPr>
                    <a:spLocks noChangeArrowheads="1"/>
                  </p:cNvSpPr>
                  <p:nvPr/>
                </p:nvSpPr>
                <p:spPr bwMode="auto">
                  <a:xfrm>
                    <a:off x="3457"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84" name="Rectangle 416"/>
                  <p:cNvSpPr>
                    <a:spLocks noChangeArrowheads="1"/>
                  </p:cNvSpPr>
                  <p:nvPr/>
                </p:nvSpPr>
                <p:spPr bwMode="auto">
                  <a:xfrm>
                    <a:off x="3446"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30" name="Group 417"/>
              <p:cNvGrpSpPr>
                <a:grpSpLocks/>
              </p:cNvGrpSpPr>
              <p:nvPr/>
            </p:nvGrpSpPr>
            <p:grpSpPr bwMode="auto">
              <a:xfrm>
                <a:off x="3621" y="3127"/>
                <a:ext cx="175" cy="403"/>
                <a:chOff x="3621" y="3127"/>
                <a:chExt cx="175" cy="403"/>
              </a:xfrm>
            </p:grpSpPr>
            <p:sp>
              <p:nvSpPr>
                <p:cNvPr id="977" name="Rectangle 418"/>
                <p:cNvSpPr>
                  <a:spLocks noChangeArrowheads="1"/>
                </p:cNvSpPr>
                <p:nvPr/>
              </p:nvSpPr>
              <p:spPr bwMode="auto">
                <a:xfrm>
                  <a:off x="3621" y="3127"/>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34" name="Group 419"/>
                <p:cNvGrpSpPr>
                  <a:grpSpLocks/>
                </p:cNvGrpSpPr>
                <p:nvPr/>
              </p:nvGrpSpPr>
              <p:grpSpPr bwMode="auto">
                <a:xfrm>
                  <a:off x="3621" y="3127"/>
                  <a:ext cx="175" cy="403"/>
                  <a:chOff x="3621" y="3127"/>
                  <a:chExt cx="175" cy="403"/>
                </a:xfrm>
              </p:grpSpPr>
              <p:sp>
                <p:nvSpPr>
                  <p:cNvPr id="979" name="Rectangle 420"/>
                  <p:cNvSpPr>
                    <a:spLocks noChangeArrowheads="1"/>
                  </p:cNvSpPr>
                  <p:nvPr/>
                </p:nvSpPr>
                <p:spPr bwMode="auto">
                  <a:xfrm>
                    <a:off x="3632" y="3127"/>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80" name="Rectangle 421"/>
                  <p:cNvSpPr>
                    <a:spLocks noChangeArrowheads="1"/>
                  </p:cNvSpPr>
                  <p:nvPr/>
                </p:nvSpPr>
                <p:spPr bwMode="auto">
                  <a:xfrm>
                    <a:off x="3621" y="312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38" name="Group 422"/>
              <p:cNvGrpSpPr>
                <a:grpSpLocks/>
              </p:cNvGrpSpPr>
              <p:nvPr/>
            </p:nvGrpSpPr>
            <p:grpSpPr bwMode="auto">
              <a:xfrm>
                <a:off x="3796" y="3127"/>
                <a:ext cx="176" cy="403"/>
                <a:chOff x="3796" y="3127"/>
                <a:chExt cx="176" cy="403"/>
              </a:xfrm>
            </p:grpSpPr>
            <p:sp>
              <p:nvSpPr>
                <p:cNvPr id="973" name="Rectangle 423"/>
                <p:cNvSpPr>
                  <a:spLocks noChangeArrowheads="1"/>
                </p:cNvSpPr>
                <p:nvPr/>
              </p:nvSpPr>
              <p:spPr bwMode="auto">
                <a:xfrm>
                  <a:off x="3796" y="3127"/>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42" name="Group 424"/>
                <p:cNvGrpSpPr>
                  <a:grpSpLocks/>
                </p:cNvGrpSpPr>
                <p:nvPr/>
              </p:nvGrpSpPr>
              <p:grpSpPr bwMode="auto">
                <a:xfrm>
                  <a:off x="3796" y="3127"/>
                  <a:ext cx="176" cy="403"/>
                  <a:chOff x="3796" y="3127"/>
                  <a:chExt cx="176" cy="403"/>
                </a:xfrm>
              </p:grpSpPr>
              <p:sp>
                <p:nvSpPr>
                  <p:cNvPr id="975" name="Rectangle 425"/>
                  <p:cNvSpPr>
                    <a:spLocks noChangeArrowheads="1"/>
                  </p:cNvSpPr>
                  <p:nvPr/>
                </p:nvSpPr>
                <p:spPr bwMode="auto">
                  <a:xfrm>
                    <a:off x="3807" y="3127"/>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76" name="Rectangle 426"/>
                  <p:cNvSpPr>
                    <a:spLocks noChangeArrowheads="1"/>
                  </p:cNvSpPr>
                  <p:nvPr/>
                </p:nvSpPr>
                <p:spPr bwMode="auto">
                  <a:xfrm>
                    <a:off x="3796" y="3127"/>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46" name="Group 427"/>
              <p:cNvGrpSpPr>
                <a:grpSpLocks/>
              </p:cNvGrpSpPr>
              <p:nvPr/>
            </p:nvGrpSpPr>
            <p:grpSpPr bwMode="auto">
              <a:xfrm>
                <a:off x="623" y="3530"/>
                <a:ext cx="1247" cy="403"/>
                <a:chOff x="623" y="3530"/>
                <a:chExt cx="1247" cy="403"/>
              </a:xfrm>
            </p:grpSpPr>
            <p:sp>
              <p:nvSpPr>
                <p:cNvPr id="969" name="Rectangle 428"/>
                <p:cNvSpPr>
                  <a:spLocks noChangeArrowheads="1"/>
                </p:cNvSpPr>
                <p:nvPr/>
              </p:nvSpPr>
              <p:spPr bwMode="auto">
                <a:xfrm>
                  <a:off x="623" y="3530"/>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50" name="Group 429"/>
                <p:cNvGrpSpPr>
                  <a:grpSpLocks/>
                </p:cNvGrpSpPr>
                <p:nvPr/>
              </p:nvGrpSpPr>
              <p:grpSpPr bwMode="auto">
                <a:xfrm>
                  <a:off x="623" y="3530"/>
                  <a:ext cx="1247" cy="403"/>
                  <a:chOff x="623" y="3530"/>
                  <a:chExt cx="1247" cy="403"/>
                </a:xfrm>
              </p:grpSpPr>
              <p:sp>
                <p:nvSpPr>
                  <p:cNvPr id="971" name="Rectangle 430"/>
                  <p:cNvSpPr>
                    <a:spLocks noChangeArrowheads="1"/>
                  </p:cNvSpPr>
                  <p:nvPr/>
                </p:nvSpPr>
                <p:spPr bwMode="auto">
                  <a:xfrm>
                    <a:off x="634" y="3530"/>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重點商店輔導</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972" name="Rectangle 431"/>
                  <p:cNvSpPr>
                    <a:spLocks noChangeArrowheads="1"/>
                  </p:cNvSpPr>
                  <p:nvPr/>
                </p:nvSpPr>
                <p:spPr bwMode="auto">
                  <a:xfrm>
                    <a:off x="623" y="3530"/>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54" name="Group 432"/>
              <p:cNvGrpSpPr>
                <a:grpSpLocks/>
              </p:cNvGrpSpPr>
              <p:nvPr/>
            </p:nvGrpSpPr>
            <p:grpSpPr bwMode="auto">
              <a:xfrm>
                <a:off x="1870" y="3530"/>
                <a:ext cx="175" cy="403"/>
                <a:chOff x="1870" y="3530"/>
                <a:chExt cx="175" cy="403"/>
              </a:xfrm>
            </p:grpSpPr>
            <p:sp>
              <p:nvSpPr>
                <p:cNvPr id="965" name="Rectangle 433"/>
                <p:cNvSpPr>
                  <a:spLocks noChangeArrowheads="1"/>
                </p:cNvSpPr>
                <p:nvPr/>
              </p:nvSpPr>
              <p:spPr bwMode="auto">
                <a:xfrm>
                  <a:off x="1870"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58" name="Group 434"/>
                <p:cNvGrpSpPr>
                  <a:grpSpLocks/>
                </p:cNvGrpSpPr>
                <p:nvPr/>
              </p:nvGrpSpPr>
              <p:grpSpPr bwMode="auto">
                <a:xfrm>
                  <a:off x="1870" y="3530"/>
                  <a:ext cx="175" cy="403"/>
                  <a:chOff x="1870" y="3530"/>
                  <a:chExt cx="175" cy="403"/>
                </a:xfrm>
              </p:grpSpPr>
              <p:sp>
                <p:nvSpPr>
                  <p:cNvPr id="967" name="Rectangle 435"/>
                  <p:cNvSpPr>
                    <a:spLocks noChangeArrowheads="1"/>
                  </p:cNvSpPr>
                  <p:nvPr/>
                </p:nvSpPr>
                <p:spPr bwMode="auto">
                  <a:xfrm>
                    <a:off x="1881"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968" name="Rectangle 436"/>
                  <p:cNvSpPr>
                    <a:spLocks noChangeArrowheads="1"/>
                  </p:cNvSpPr>
                  <p:nvPr/>
                </p:nvSpPr>
                <p:spPr bwMode="auto">
                  <a:xfrm>
                    <a:off x="1870"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62" name="Group 437"/>
              <p:cNvGrpSpPr>
                <a:grpSpLocks/>
              </p:cNvGrpSpPr>
              <p:nvPr/>
            </p:nvGrpSpPr>
            <p:grpSpPr bwMode="auto">
              <a:xfrm>
                <a:off x="2045" y="3530"/>
                <a:ext cx="175" cy="403"/>
                <a:chOff x="2045" y="3530"/>
                <a:chExt cx="175" cy="403"/>
              </a:xfrm>
            </p:grpSpPr>
            <p:sp>
              <p:nvSpPr>
                <p:cNvPr id="961" name="Rectangle 438"/>
                <p:cNvSpPr>
                  <a:spLocks noChangeArrowheads="1"/>
                </p:cNvSpPr>
                <p:nvPr/>
              </p:nvSpPr>
              <p:spPr bwMode="auto">
                <a:xfrm>
                  <a:off x="2045"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66" name="Group 439"/>
                <p:cNvGrpSpPr>
                  <a:grpSpLocks/>
                </p:cNvGrpSpPr>
                <p:nvPr/>
              </p:nvGrpSpPr>
              <p:grpSpPr bwMode="auto">
                <a:xfrm>
                  <a:off x="2045" y="3530"/>
                  <a:ext cx="175" cy="403"/>
                  <a:chOff x="2045" y="3530"/>
                  <a:chExt cx="175" cy="403"/>
                </a:xfrm>
              </p:grpSpPr>
              <p:sp>
                <p:nvSpPr>
                  <p:cNvPr id="963" name="Rectangle 440"/>
                  <p:cNvSpPr>
                    <a:spLocks noChangeArrowheads="1"/>
                  </p:cNvSpPr>
                  <p:nvPr/>
                </p:nvSpPr>
                <p:spPr bwMode="auto">
                  <a:xfrm>
                    <a:off x="2056"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964" name="Rectangle 441"/>
                  <p:cNvSpPr>
                    <a:spLocks noChangeArrowheads="1"/>
                  </p:cNvSpPr>
                  <p:nvPr/>
                </p:nvSpPr>
                <p:spPr bwMode="auto">
                  <a:xfrm>
                    <a:off x="2045"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70" name="Group 442"/>
              <p:cNvGrpSpPr>
                <a:grpSpLocks/>
              </p:cNvGrpSpPr>
              <p:nvPr/>
            </p:nvGrpSpPr>
            <p:grpSpPr bwMode="auto">
              <a:xfrm>
                <a:off x="2220" y="3530"/>
                <a:ext cx="175" cy="403"/>
                <a:chOff x="2220" y="3530"/>
                <a:chExt cx="175" cy="403"/>
              </a:xfrm>
            </p:grpSpPr>
            <p:sp>
              <p:nvSpPr>
                <p:cNvPr id="957" name="Rectangle 443"/>
                <p:cNvSpPr>
                  <a:spLocks noChangeArrowheads="1"/>
                </p:cNvSpPr>
                <p:nvPr/>
              </p:nvSpPr>
              <p:spPr bwMode="auto">
                <a:xfrm>
                  <a:off x="2220"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74" name="Group 444"/>
                <p:cNvGrpSpPr>
                  <a:grpSpLocks/>
                </p:cNvGrpSpPr>
                <p:nvPr/>
              </p:nvGrpSpPr>
              <p:grpSpPr bwMode="auto">
                <a:xfrm>
                  <a:off x="2220" y="3530"/>
                  <a:ext cx="175" cy="403"/>
                  <a:chOff x="2220" y="3530"/>
                  <a:chExt cx="175" cy="403"/>
                </a:xfrm>
              </p:grpSpPr>
              <p:sp>
                <p:nvSpPr>
                  <p:cNvPr id="959" name="Rectangle 445"/>
                  <p:cNvSpPr>
                    <a:spLocks noChangeArrowheads="1"/>
                  </p:cNvSpPr>
                  <p:nvPr/>
                </p:nvSpPr>
                <p:spPr bwMode="auto">
                  <a:xfrm>
                    <a:off x="2231"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60" name="Rectangle 446"/>
                  <p:cNvSpPr>
                    <a:spLocks noChangeArrowheads="1"/>
                  </p:cNvSpPr>
                  <p:nvPr/>
                </p:nvSpPr>
                <p:spPr bwMode="auto">
                  <a:xfrm>
                    <a:off x="2220"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78" name="Group 447"/>
              <p:cNvGrpSpPr>
                <a:grpSpLocks/>
              </p:cNvGrpSpPr>
              <p:nvPr/>
            </p:nvGrpSpPr>
            <p:grpSpPr bwMode="auto">
              <a:xfrm>
                <a:off x="2395" y="3530"/>
                <a:ext cx="175" cy="403"/>
                <a:chOff x="2395" y="3530"/>
                <a:chExt cx="175" cy="403"/>
              </a:xfrm>
            </p:grpSpPr>
            <p:sp>
              <p:nvSpPr>
                <p:cNvPr id="953" name="Rectangle 448"/>
                <p:cNvSpPr>
                  <a:spLocks noChangeArrowheads="1"/>
                </p:cNvSpPr>
                <p:nvPr/>
              </p:nvSpPr>
              <p:spPr bwMode="auto">
                <a:xfrm>
                  <a:off x="2395"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82" name="Group 449"/>
                <p:cNvGrpSpPr>
                  <a:grpSpLocks/>
                </p:cNvGrpSpPr>
                <p:nvPr/>
              </p:nvGrpSpPr>
              <p:grpSpPr bwMode="auto">
                <a:xfrm>
                  <a:off x="2395" y="3530"/>
                  <a:ext cx="175" cy="403"/>
                  <a:chOff x="2395" y="3530"/>
                  <a:chExt cx="175" cy="403"/>
                </a:xfrm>
              </p:grpSpPr>
              <p:sp>
                <p:nvSpPr>
                  <p:cNvPr id="955" name="Rectangle 450"/>
                  <p:cNvSpPr>
                    <a:spLocks noChangeArrowheads="1"/>
                  </p:cNvSpPr>
                  <p:nvPr/>
                </p:nvSpPr>
                <p:spPr bwMode="auto">
                  <a:xfrm>
                    <a:off x="2406"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56" name="Rectangle 451"/>
                  <p:cNvSpPr>
                    <a:spLocks noChangeArrowheads="1"/>
                  </p:cNvSpPr>
                  <p:nvPr/>
                </p:nvSpPr>
                <p:spPr bwMode="auto">
                  <a:xfrm>
                    <a:off x="2395"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86" name="Group 452"/>
              <p:cNvGrpSpPr>
                <a:grpSpLocks/>
              </p:cNvGrpSpPr>
              <p:nvPr/>
            </p:nvGrpSpPr>
            <p:grpSpPr bwMode="auto">
              <a:xfrm>
                <a:off x="2570" y="3530"/>
                <a:ext cx="175" cy="403"/>
                <a:chOff x="2570" y="3530"/>
                <a:chExt cx="175" cy="403"/>
              </a:xfrm>
            </p:grpSpPr>
            <p:sp>
              <p:nvSpPr>
                <p:cNvPr id="949" name="Rectangle 453"/>
                <p:cNvSpPr>
                  <a:spLocks noChangeArrowheads="1"/>
                </p:cNvSpPr>
                <p:nvPr/>
              </p:nvSpPr>
              <p:spPr bwMode="auto">
                <a:xfrm>
                  <a:off x="2570"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90" name="Group 454"/>
                <p:cNvGrpSpPr>
                  <a:grpSpLocks/>
                </p:cNvGrpSpPr>
                <p:nvPr/>
              </p:nvGrpSpPr>
              <p:grpSpPr bwMode="auto">
                <a:xfrm>
                  <a:off x="2570" y="3530"/>
                  <a:ext cx="175" cy="403"/>
                  <a:chOff x="2570" y="3530"/>
                  <a:chExt cx="175" cy="403"/>
                </a:xfrm>
              </p:grpSpPr>
              <p:sp>
                <p:nvSpPr>
                  <p:cNvPr id="951" name="Rectangle 455"/>
                  <p:cNvSpPr>
                    <a:spLocks noChangeArrowheads="1"/>
                  </p:cNvSpPr>
                  <p:nvPr/>
                </p:nvSpPr>
                <p:spPr bwMode="auto">
                  <a:xfrm>
                    <a:off x="2581"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52" name="Rectangle 456"/>
                  <p:cNvSpPr>
                    <a:spLocks noChangeArrowheads="1"/>
                  </p:cNvSpPr>
                  <p:nvPr/>
                </p:nvSpPr>
                <p:spPr bwMode="auto">
                  <a:xfrm>
                    <a:off x="2570"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94" name="Group 457"/>
              <p:cNvGrpSpPr>
                <a:grpSpLocks/>
              </p:cNvGrpSpPr>
              <p:nvPr/>
            </p:nvGrpSpPr>
            <p:grpSpPr bwMode="auto">
              <a:xfrm>
                <a:off x="2745" y="3530"/>
                <a:ext cx="176" cy="403"/>
                <a:chOff x="2745" y="3530"/>
                <a:chExt cx="176" cy="403"/>
              </a:xfrm>
            </p:grpSpPr>
            <p:sp>
              <p:nvSpPr>
                <p:cNvPr id="945" name="Rectangle 458"/>
                <p:cNvSpPr>
                  <a:spLocks noChangeArrowheads="1"/>
                </p:cNvSpPr>
                <p:nvPr/>
              </p:nvSpPr>
              <p:spPr bwMode="auto">
                <a:xfrm>
                  <a:off x="2745" y="3530"/>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98" name="Group 459"/>
                <p:cNvGrpSpPr>
                  <a:grpSpLocks/>
                </p:cNvGrpSpPr>
                <p:nvPr/>
              </p:nvGrpSpPr>
              <p:grpSpPr bwMode="auto">
                <a:xfrm>
                  <a:off x="2745" y="3530"/>
                  <a:ext cx="176" cy="403"/>
                  <a:chOff x="2745" y="3530"/>
                  <a:chExt cx="176" cy="403"/>
                </a:xfrm>
              </p:grpSpPr>
              <p:sp>
                <p:nvSpPr>
                  <p:cNvPr id="947" name="Rectangle 460"/>
                  <p:cNvSpPr>
                    <a:spLocks noChangeArrowheads="1"/>
                  </p:cNvSpPr>
                  <p:nvPr/>
                </p:nvSpPr>
                <p:spPr bwMode="auto">
                  <a:xfrm>
                    <a:off x="2756" y="3530"/>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48" name="Rectangle 461"/>
                  <p:cNvSpPr>
                    <a:spLocks noChangeArrowheads="1"/>
                  </p:cNvSpPr>
                  <p:nvPr/>
                </p:nvSpPr>
                <p:spPr bwMode="auto">
                  <a:xfrm>
                    <a:off x="2745" y="3530"/>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02" name="Group 462"/>
              <p:cNvGrpSpPr>
                <a:grpSpLocks/>
              </p:cNvGrpSpPr>
              <p:nvPr/>
            </p:nvGrpSpPr>
            <p:grpSpPr bwMode="auto">
              <a:xfrm>
                <a:off x="2921" y="3530"/>
                <a:ext cx="175" cy="403"/>
                <a:chOff x="2921" y="3530"/>
                <a:chExt cx="175" cy="403"/>
              </a:xfrm>
            </p:grpSpPr>
            <p:sp>
              <p:nvSpPr>
                <p:cNvPr id="941" name="Rectangle 463"/>
                <p:cNvSpPr>
                  <a:spLocks noChangeArrowheads="1"/>
                </p:cNvSpPr>
                <p:nvPr/>
              </p:nvSpPr>
              <p:spPr bwMode="auto">
                <a:xfrm>
                  <a:off x="2921"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06" name="Group 464"/>
                <p:cNvGrpSpPr>
                  <a:grpSpLocks/>
                </p:cNvGrpSpPr>
                <p:nvPr/>
              </p:nvGrpSpPr>
              <p:grpSpPr bwMode="auto">
                <a:xfrm>
                  <a:off x="2921" y="3530"/>
                  <a:ext cx="175" cy="403"/>
                  <a:chOff x="2921" y="3530"/>
                  <a:chExt cx="175" cy="403"/>
                </a:xfrm>
              </p:grpSpPr>
              <p:sp>
                <p:nvSpPr>
                  <p:cNvPr id="943" name="Rectangle 465"/>
                  <p:cNvSpPr>
                    <a:spLocks noChangeArrowheads="1"/>
                  </p:cNvSpPr>
                  <p:nvPr/>
                </p:nvSpPr>
                <p:spPr bwMode="auto">
                  <a:xfrm>
                    <a:off x="2932"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44" name="Rectangle 466"/>
                  <p:cNvSpPr>
                    <a:spLocks noChangeArrowheads="1"/>
                  </p:cNvSpPr>
                  <p:nvPr/>
                </p:nvSpPr>
                <p:spPr bwMode="auto">
                  <a:xfrm>
                    <a:off x="2921"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10" name="Group 467"/>
              <p:cNvGrpSpPr>
                <a:grpSpLocks/>
              </p:cNvGrpSpPr>
              <p:nvPr/>
            </p:nvGrpSpPr>
            <p:grpSpPr bwMode="auto">
              <a:xfrm>
                <a:off x="3096" y="3530"/>
                <a:ext cx="175" cy="403"/>
                <a:chOff x="3096" y="3530"/>
                <a:chExt cx="175" cy="403"/>
              </a:xfrm>
            </p:grpSpPr>
            <p:sp>
              <p:nvSpPr>
                <p:cNvPr id="937" name="Rectangle 468"/>
                <p:cNvSpPr>
                  <a:spLocks noChangeArrowheads="1"/>
                </p:cNvSpPr>
                <p:nvPr/>
              </p:nvSpPr>
              <p:spPr bwMode="auto">
                <a:xfrm>
                  <a:off x="3096" y="3530"/>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14" name="Group 469"/>
                <p:cNvGrpSpPr>
                  <a:grpSpLocks/>
                </p:cNvGrpSpPr>
                <p:nvPr/>
              </p:nvGrpSpPr>
              <p:grpSpPr bwMode="auto">
                <a:xfrm>
                  <a:off x="3096" y="3530"/>
                  <a:ext cx="175" cy="403"/>
                  <a:chOff x="3096" y="3530"/>
                  <a:chExt cx="175" cy="403"/>
                </a:xfrm>
              </p:grpSpPr>
              <p:sp>
                <p:nvSpPr>
                  <p:cNvPr id="939" name="Rectangle 470"/>
                  <p:cNvSpPr>
                    <a:spLocks noChangeArrowheads="1"/>
                  </p:cNvSpPr>
                  <p:nvPr/>
                </p:nvSpPr>
                <p:spPr bwMode="auto">
                  <a:xfrm>
                    <a:off x="3107" y="3530"/>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40" name="Rectangle 471"/>
                  <p:cNvSpPr>
                    <a:spLocks noChangeArrowheads="1"/>
                  </p:cNvSpPr>
                  <p:nvPr/>
                </p:nvSpPr>
                <p:spPr bwMode="auto">
                  <a:xfrm>
                    <a:off x="3096"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18" name="Group 472"/>
              <p:cNvGrpSpPr>
                <a:grpSpLocks/>
              </p:cNvGrpSpPr>
              <p:nvPr/>
            </p:nvGrpSpPr>
            <p:grpSpPr bwMode="auto">
              <a:xfrm>
                <a:off x="3271" y="3530"/>
                <a:ext cx="175" cy="403"/>
                <a:chOff x="3271" y="3530"/>
                <a:chExt cx="175" cy="403"/>
              </a:xfrm>
            </p:grpSpPr>
            <p:sp>
              <p:nvSpPr>
                <p:cNvPr id="933" name="Rectangle 473"/>
                <p:cNvSpPr>
                  <a:spLocks noChangeArrowheads="1"/>
                </p:cNvSpPr>
                <p:nvPr/>
              </p:nvSpPr>
              <p:spPr bwMode="auto">
                <a:xfrm>
                  <a:off x="3271" y="3530"/>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22" name="Group 474"/>
                <p:cNvGrpSpPr>
                  <a:grpSpLocks/>
                </p:cNvGrpSpPr>
                <p:nvPr/>
              </p:nvGrpSpPr>
              <p:grpSpPr bwMode="auto">
                <a:xfrm>
                  <a:off x="3271" y="3530"/>
                  <a:ext cx="175" cy="403"/>
                  <a:chOff x="3271" y="3530"/>
                  <a:chExt cx="175" cy="403"/>
                </a:xfrm>
              </p:grpSpPr>
              <p:sp>
                <p:nvSpPr>
                  <p:cNvPr id="935" name="Rectangle 475"/>
                  <p:cNvSpPr>
                    <a:spLocks noChangeArrowheads="1"/>
                  </p:cNvSpPr>
                  <p:nvPr/>
                </p:nvSpPr>
                <p:spPr bwMode="auto">
                  <a:xfrm>
                    <a:off x="3282" y="3530"/>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36" name="Rectangle 476"/>
                  <p:cNvSpPr>
                    <a:spLocks noChangeArrowheads="1"/>
                  </p:cNvSpPr>
                  <p:nvPr/>
                </p:nvSpPr>
                <p:spPr bwMode="auto">
                  <a:xfrm>
                    <a:off x="3271"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26" name="Group 477"/>
              <p:cNvGrpSpPr>
                <a:grpSpLocks/>
              </p:cNvGrpSpPr>
              <p:nvPr/>
            </p:nvGrpSpPr>
            <p:grpSpPr bwMode="auto">
              <a:xfrm>
                <a:off x="3446" y="3530"/>
                <a:ext cx="175" cy="403"/>
                <a:chOff x="3446" y="3530"/>
                <a:chExt cx="175" cy="403"/>
              </a:xfrm>
            </p:grpSpPr>
            <p:sp>
              <p:nvSpPr>
                <p:cNvPr id="929" name="Rectangle 478"/>
                <p:cNvSpPr>
                  <a:spLocks noChangeArrowheads="1"/>
                </p:cNvSpPr>
                <p:nvPr/>
              </p:nvSpPr>
              <p:spPr bwMode="auto">
                <a:xfrm>
                  <a:off x="3446" y="3530"/>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30" name="Group 479"/>
                <p:cNvGrpSpPr>
                  <a:grpSpLocks/>
                </p:cNvGrpSpPr>
                <p:nvPr/>
              </p:nvGrpSpPr>
              <p:grpSpPr bwMode="auto">
                <a:xfrm>
                  <a:off x="3446" y="3530"/>
                  <a:ext cx="175" cy="403"/>
                  <a:chOff x="3446" y="3530"/>
                  <a:chExt cx="175" cy="403"/>
                </a:xfrm>
              </p:grpSpPr>
              <p:sp>
                <p:nvSpPr>
                  <p:cNvPr id="931" name="Rectangle 480"/>
                  <p:cNvSpPr>
                    <a:spLocks noChangeArrowheads="1"/>
                  </p:cNvSpPr>
                  <p:nvPr/>
                </p:nvSpPr>
                <p:spPr bwMode="auto">
                  <a:xfrm>
                    <a:off x="3457" y="3530"/>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32" name="Rectangle 481"/>
                  <p:cNvSpPr>
                    <a:spLocks noChangeArrowheads="1"/>
                  </p:cNvSpPr>
                  <p:nvPr/>
                </p:nvSpPr>
                <p:spPr bwMode="auto">
                  <a:xfrm>
                    <a:off x="3446"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34" name="Group 482"/>
              <p:cNvGrpSpPr>
                <a:grpSpLocks/>
              </p:cNvGrpSpPr>
              <p:nvPr/>
            </p:nvGrpSpPr>
            <p:grpSpPr bwMode="auto">
              <a:xfrm>
                <a:off x="3621" y="3530"/>
                <a:ext cx="175" cy="403"/>
                <a:chOff x="3621" y="3530"/>
                <a:chExt cx="175" cy="403"/>
              </a:xfrm>
            </p:grpSpPr>
            <p:sp>
              <p:nvSpPr>
                <p:cNvPr id="925" name="Rectangle 483"/>
                <p:cNvSpPr>
                  <a:spLocks noChangeArrowheads="1"/>
                </p:cNvSpPr>
                <p:nvPr/>
              </p:nvSpPr>
              <p:spPr bwMode="auto">
                <a:xfrm>
                  <a:off x="3621" y="3530"/>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38" name="Group 484"/>
                <p:cNvGrpSpPr>
                  <a:grpSpLocks/>
                </p:cNvGrpSpPr>
                <p:nvPr/>
              </p:nvGrpSpPr>
              <p:grpSpPr bwMode="auto">
                <a:xfrm>
                  <a:off x="3621" y="3530"/>
                  <a:ext cx="175" cy="403"/>
                  <a:chOff x="3621" y="3530"/>
                  <a:chExt cx="175" cy="403"/>
                </a:xfrm>
              </p:grpSpPr>
              <p:sp>
                <p:nvSpPr>
                  <p:cNvPr id="927" name="Rectangle 485"/>
                  <p:cNvSpPr>
                    <a:spLocks noChangeArrowheads="1"/>
                  </p:cNvSpPr>
                  <p:nvPr/>
                </p:nvSpPr>
                <p:spPr bwMode="auto">
                  <a:xfrm>
                    <a:off x="3632" y="3530"/>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28" name="Rectangle 486"/>
                  <p:cNvSpPr>
                    <a:spLocks noChangeArrowheads="1"/>
                  </p:cNvSpPr>
                  <p:nvPr/>
                </p:nvSpPr>
                <p:spPr bwMode="auto">
                  <a:xfrm>
                    <a:off x="3621" y="353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42" name="Group 487"/>
              <p:cNvGrpSpPr>
                <a:grpSpLocks/>
              </p:cNvGrpSpPr>
              <p:nvPr/>
            </p:nvGrpSpPr>
            <p:grpSpPr bwMode="auto">
              <a:xfrm>
                <a:off x="3796" y="3530"/>
                <a:ext cx="176" cy="403"/>
                <a:chOff x="3796" y="3530"/>
                <a:chExt cx="176" cy="403"/>
              </a:xfrm>
            </p:grpSpPr>
            <p:sp>
              <p:nvSpPr>
                <p:cNvPr id="921" name="Rectangle 488"/>
                <p:cNvSpPr>
                  <a:spLocks noChangeArrowheads="1"/>
                </p:cNvSpPr>
                <p:nvPr/>
              </p:nvSpPr>
              <p:spPr bwMode="auto">
                <a:xfrm>
                  <a:off x="3796" y="3530"/>
                  <a:ext cx="176"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46" name="Group 489"/>
                <p:cNvGrpSpPr>
                  <a:grpSpLocks/>
                </p:cNvGrpSpPr>
                <p:nvPr/>
              </p:nvGrpSpPr>
              <p:grpSpPr bwMode="auto">
                <a:xfrm>
                  <a:off x="3796" y="3530"/>
                  <a:ext cx="176" cy="403"/>
                  <a:chOff x="3796" y="3530"/>
                  <a:chExt cx="176" cy="403"/>
                </a:xfrm>
              </p:grpSpPr>
              <p:sp>
                <p:nvSpPr>
                  <p:cNvPr id="923" name="Rectangle 490"/>
                  <p:cNvSpPr>
                    <a:spLocks noChangeArrowheads="1"/>
                  </p:cNvSpPr>
                  <p:nvPr/>
                </p:nvSpPr>
                <p:spPr bwMode="auto">
                  <a:xfrm>
                    <a:off x="3807" y="3530"/>
                    <a:ext cx="154"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924" name="Rectangle 491"/>
                  <p:cNvSpPr>
                    <a:spLocks noChangeArrowheads="1"/>
                  </p:cNvSpPr>
                  <p:nvPr/>
                </p:nvSpPr>
                <p:spPr bwMode="auto">
                  <a:xfrm>
                    <a:off x="3796" y="3530"/>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50" name="Group 492"/>
              <p:cNvGrpSpPr>
                <a:grpSpLocks/>
              </p:cNvGrpSpPr>
              <p:nvPr/>
            </p:nvGrpSpPr>
            <p:grpSpPr bwMode="auto">
              <a:xfrm>
                <a:off x="623" y="3933"/>
                <a:ext cx="1247" cy="403"/>
                <a:chOff x="623" y="3933"/>
                <a:chExt cx="1247" cy="403"/>
              </a:xfrm>
            </p:grpSpPr>
            <p:sp>
              <p:nvSpPr>
                <p:cNvPr id="917" name="Rectangle 493"/>
                <p:cNvSpPr>
                  <a:spLocks noChangeArrowheads="1"/>
                </p:cNvSpPr>
                <p:nvPr/>
              </p:nvSpPr>
              <p:spPr bwMode="auto">
                <a:xfrm>
                  <a:off x="623" y="3933"/>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54" name="Group 494"/>
                <p:cNvGrpSpPr>
                  <a:grpSpLocks/>
                </p:cNvGrpSpPr>
                <p:nvPr/>
              </p:nvGrpSpPr>
              <p:grpSpPr bwMode="auto">
                <a:xfrm>
                  <a:off x="623" y="3933"/>
                  <a:ext cx="1247" cy="403"/>
                  <a:chOff x="623" y="3933"/>
                  <a:chExt cx="1247" cy="403"/>
                </a:xfrm>
              </p:grpSpPr>
              <p:sp>
                <p:nvSpPr>
                  <p:cNvPr id="919" name="Rectangle 495"/>
                  <p:cNvSpPr>
                    <a:spLocks noChangeArrowheads="1"/>
                  </p:cNvSpPr>
                  <p:nvPr/>
                </p:nvSpPr>
                <p:spPr bwMode="auto">
                  <a:xfrm>
                    <a:off x="634" y="3933"/>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國外專家訪視</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920" name="Rectangle 496"/>
                  <p:cNvSpPr>
                    <a:spLocks noChangeArrowheads="1"/>
                  </p:cNvSpPr>
                  <p:nvPr/>
                </p:nvSpPr>
                <p:spPr bwMode="auto">
                  <a:xfrm>
                    <a:off x="623" y="3933"/>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58" name="Group 497"/>
              <p:cNvGrpSpPr>
                <a:grpSpLocks/>
              </p:cNvGrpSpPr>
              <p:nvPr/>
            </p:nvGrpSpPr>
            <p:grpSpPr bwMode="auto">
              <a:xfrm>
                <a:off x="1870" y="3933"/>
                <a:ext cx="175" cy="403"/>
                <a:chOff x="1870" y="3933"/>
                <a:chExt cx="175" cy="403"/>
              </a:xfrm>
            </p:grpSpPr>
            <p:sp>
              <p:nvSpPr>
                <p:cNvPr id="913" name="Rectangle 498"/>
                <p:cNvSpPr>
                  <a:spLocks noChangeArrowheads="1"/>
                </p:cNvSpPr>
                <p:nvPr/>
              </p:nvSpPr>
              <p:spPr bwMode="auto">
                <a:xfrm>
                  <a:off x="1870"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62" name="Group 499"/>
                <p:cNvGrpSpPr>
                  <a:grpSpLocks/>
                </p:cNvGrpSpPr>
                <p:nvPr/>
              </p:nvGrpSpPr>
              <p:grpSpPr bwMode="auto">
                <a:xfrm>
                  <a:off x="1870" y="3933"/>
                  <a:ext cx="175" cy="403"/>
                  <a:chOff x="1870" y="3933"/>
                  <a:chExt cx="175" cy="403"/>
                </a:xfrm>
              </p:grpSpPr>
              <p:sp>
                <p:nvSpPr>
                  <p:cNvPr id="915" name="Rectangle 500"/>
                  <p:cNvSpPr>
                    <a:spLocks noChangeArrowheads="1"/>
                  </p:cNvSpPr>
                  <p:nvPr/>
                </p:nvSpPr>
                <p:spPr bwMode="auto">
                  <a:xfrm>
                    <a:off x="1881"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916" name="Rectangle 501"/>
                  <p:cNvSpPr>
                    <a:spLocks noChangeArrowheads="1"/>
                  </p:cNvSpPr>
                  <p:nvPr/>
                </p:nvSpPr>
                <p:spPr bwMode="auto">
                  <a:xfrm>
                    <a:off x="1870"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66" name="Group 502"/>
              <p:cNvGrpSpPr>
                <a:grpSpLocks/>
              </p:cNvGrpSpPr>
              <p:nvPr/>
            </p:nvGrpSpPr>
            <p:grpSpPr bwMode="auto">
              <a:xfrm>
                <a:off x="2045" y="3933"/>
                <a:ext cx="175" cy="403"/>
                <a:chOff x="2045" y="3933"/>
                <a:chExt cx="175" cy="403"/>
              </a:xfrm>
            </p:grpSpPr>
            <p:sp>
              <p:nvSpPr>
                <p:cNvPr id="909" name="Rectangle 503"/>
                <p:cNvSpPr>
                  <a:spLocks noChangeArrowheads="1"/>
                </p:cNvSpPr>
                <p:nvPr/>
              </p:nvSpPr>
              <p:spPr bwMode="auto">
                <a:xfrm>
                  <a:off x="2045"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70" name="Group 504"/>
                <p:cNvGrpSpPr>
                  <a:grpSpLocks/>
                </p:cNvGrpSpPr>
                <p:nvPr/>
              </p:nvGrpSpPr>
              <p:grpSpPr bwMode="auto">
                <a:xfrm>
                  <a:off x="2045" y="3933"/>
                  <a:ext cx="175" cy="403"/>
                  <a:chOff x="2045" y="3933"/>
                  <a:chExt cx="175" cy="403"/>
                </a:xfrm>
              </p:grpSpPr>
              <p:sp>
                <p:nvSpPr>
                  <p:cNvPr id="911" name="Rectangle 505"/>
                  <p:cNvSpPr>
                    <a:spLocks noChangeArrowheads="1"/>
                  </p:cNvSpPr>
                  <p:nvPr/>
                </p:nvSpPr>
                <p:spPr bwMode="auto">
                  <a:xfrm>
                    <a:off x="2056"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912" name="Rectangle 506"/>
                  <p:cNvSpPr>
                    <a:spLocks noChangeArrowheads="1"/>
                  </p:cNvSpPr>
                  <p:nvPr/>
                </p:nvSpPr>
                <p:spPr bwMode="auto">
                  <a:xfrm>
                    <a:off x="2045"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74" name="Group 507"/>
              <p:cNvGrpSpPr>
                <a:grpSpLocks/>
              </p:cNvGrpSpPr>
              <p:nvPr/>
            </p:nvGrpSpPr>
            <p:grpSpPr bwMode="auto">
              <a:xfrm>
                <a:off x="2220" y="3933"/>
                <a:ext cx="175" cy="403"/>
                <a:chOff x="2220" y="3933"/>
                <a:chExt cx="175" cy="403"/>
              </a:xfrm>
            </p:grpSpPr>
            <p:sp>
              <p:nvSpPr>
                <p:cNvPr id="905" name="Rectangle 508"/>
                <p:cNvSpPr>
                  <a:spLocks noChangeArrowheads="1"/>
                </p:cNvSpPr>
                <p:nvPr/>
              </p:nvSpPr>
              <p:spPr bwMode="auto">
                <a:xfrm>
                  <a:off x="2220"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78" name="Group 509"/>
                <p:cNvGrpSpPr>
                  <a:grpSpLocks/>
                </p:cNvGrpSpPr>
                <p:nvPr/>
              </p:nvGrpSpPr>
              <p:grpSpPr bwMode="auto">
                <a:xfrm>
                  <a:off x="2220" y="3933"/>
                  <a:ext cx="175" cy="403"/>
                  <a:chOff x="2220" y="3933"/>
                  <a:chExt cx="175" cy="403"/>
                </a:xfrm>
              </p:grpSpPr>
              <p:sp>
                <p:nvSpPr>
                  <p:cNvPr id="907" name="Rectangle 510"/>
                  <p:cNvSpPr>
                    <a:spLocks noChangeArrowheads="1"/>
                  </p:cNvSpPr>
                  <p:nvPr/>
                </p:nvSpPr>
                <p:spPr bwMode="auto">
                  <a:xfrm>
                    <a:off x="2231"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08" name="Rectangle 511"/>
                  <p:cNvSpPr>
                    <a:spLocks noChangeArrowheads="1"/>
                  </p:cNvSpPr>
                  <p:nvPr/>
                </p:nvSpPr>
                <p:spPr bwMode="auto">
                  <a:xfrm>
                    <a:off x="2220"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82" name="Group 512"/>
              <p:cNvGrpSpPr>
                <a:grpSpLocks/>
              </p:cNvGrpSpPr>
              <p:nvPr/>
            </p:nvGrpSpPr>
            <p:grpSpPr bwMode="auto">
              <a:xfrm>
                <a:off x="2395" y="3933"/>
                <a:ext cx="175" cy="403"/>
                <a:chOff x="2395" y="3933"/>
                <a:chExt cx="175" cy="403"/>
              </a:xfrm>
            </p:grpSpPr>
            <p:sp>
              <p:nvSpPr>
                <p:cNvPr id="901" name="Rectangle 513"/>
                <p:cNvSpPr>
                  <a:spLocks noChangeArrowheads="1"/>
                </p:cNvSpPr>
                <p:nvPr/>
              </p:nvSpPr>
              <p:spPr bwMode="auto">
                <a:xfrm>
                  <a:off x="2395"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86" name="Group 514"/>
                <p:cNvGrpSpPr>
                  <a:grpSpLocks/>
                </p:cNvGrpSpPr>
                <p:nvPr/>
              </p:nvGrpSpPr>
              <p:grpSpPr bwMode="auto">
                <a:xfrm>
                  <a:off x="2395" y="3933"/>
                  <a:ext cx="175" cy="403"/>
                  <a:chOff x="2395" y="3933"/>
                  <a:chExt cx="175" cy="403"/>
                </a:xfrm>
              </p:grpSpPr>
              <p:sp>
                <p:nvSpPr>
                  <p:cNvPr id="903" name="Rectangle 515"/>
                  <p:cNvSpPr>
                    <a:spLocks noChangeArrowheads="1"/>
                  </p:cNvSpPr>
                  <p:nvPr/>
                </p:nvSpPr>
                <p:spPr bwMode="auto">
                  <a:xfrm>
                    <a:off x="2406"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04" name="Rectangle 516"/>
                  <p:cNvSpPr>
                    <a:spLocks noChangeArrowheads="1"/>
                  </p:cNvSpPr>
                  <p:nvPr/>
                </p:nvSpPr>
                <p:spPr bwMode="auto">
                  <a:xfrm>
                    <a:off x="2395"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90" name="Group 517"/>
              <p:cNvGrpSpPr>
                <a:grpSpLocks/>
              </p:cNvGrpSpPr>
              <p:nvPr/>
            </p:nvGrpSpPr>
            <p:grpSpPr bwMode="auto">
              <a:xfrm>
                <a:off x="2570" y="3933"/>
                <a:ext cx="175" cy="403"/>
                <a:chOff x="2570" y="3933"/>
                <a:chExt cx="175" cy="403"/>
              </a:xfrm>
            </p:grpSpPr>
            <p:sp>
              <p:nvSpPr>
                <p:cNvPr id="897" name="Rectangle 518"/>
                <p:cNvSpPr>
                  <a:spLocks noChangeArrowheads="1"/>
                </p:cNvSpPr>
                <p:nvPr/>
              </p:nvSpPr>
              <p:spPr bwMode="auto">
                <a:xfrm>
                  <a:off x="2570"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094" name="Group 519"/>
                <p:cNvGrpSpPr>
                  <a:grpSpLocks/>
                </p:cNvGrpSpPr>
                <p:nvPr/>
              </p:nvGrpSpPr>
              <p:grpSpPr bwMode="auto">
                <a:xfrm>
                  <a:off x="2570" y="3933"/>
                  <a:ext cx="175" cy="403"/>
                  <a:chOff x="2570" y="3933"/>
                  <a:chExt cx="175" cy="403"/>
                </a:xfrm>
              </p:grpSpPr>
              <p:sp>
                <p:nvSpPr>
                  <p:cNvPr id="899" name="Rectangle 520"/>
                  <p:cNvSpPr>
                    <a:spLocks noChangeArrowheads="1"/>
                  </p:cNvSpPr>
                  <p:nvPr/>
                </p:nvSpPr>
                <p:spPr bwMode="auto">
                  <a:xfrm>
                    <a:off x="2581"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00" name="Rectangle 521"/>
                  <p:cNvSpPr>
                    <a:spLocks noChangeArrowheads="1"/>
                  </p:cNvSpPr>
                  <p:nvPr/>
                </p:nvSpPr>
                <p:spPr bwMode="auto">
                  <a:xfrm>
                    <a:off x="2570"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98" name="Group 522"/>
              <p:cNvGrpSpPr>
                <a:grpSpLocks/>
              </p:cNvGrpSpPr>
              <p:nvPr/>
            </p:nvGrpSpPr>
            <p:grpSpPr bwMode="auto">
              <a:xfrm>
                <a:off x="2745" y="3933"/>
                <a:ext cx="176" cy="403"/>
                <a:chOff x="2745" y="3933"/>
                <a:chExt cx="176" cy="403"/>
              </a:xfrm>
            </p:grpSpPr>
            <p:sp>
              <p:nvSpPr>
                <p:cNvPr id="893" name="Rectangle 523"/>
                <p:cNvSpPr>
                  <a:spLocks noChangeArrowheads="1"/>
                </p:cNvSpPr>
                <p:nvPr/>
              </p:nvSpPr>
              <p:spPr bwMode="auto">
                <a:xfrm>
                  <a:off x="2745" y="3933"/>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02" name="Group 524"/>
                <p:cNvGrpSpPr>
                  <a:grpSpLocks/>
                </p:cNvGrpSpPr>
                <p:nvPr/>
              </p:nvGrpSpPr>
              <p:grpSpPr bwMode="auto">
                <a:xfrm>
                  <a:off x="2745" y="3933"/>
                  <a:ext cx="176" cy="403"/>
                  <a:chOff x="2745" y="3933"/>
                  <a:chExt cx="176" cy="403"/>
                </a:xfrm>
              </p:grpSpPr>
              <p:sp>
                <p:nvSpPr>
                  <p:cNvPr id="895" name="Rectangle 525"/>
                  <p:cNvSpPr>
                    <a:spLocks noChangeArrowheads="1"/>
                  </p:cNvSpPr>
                  <p:nvPr/>
                </p:nvSpPr>
                <p:spPr bwMode="auto">
                  <a:xfrm>
                    <a:off x="2756" y="3933"/>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96" name="Rectangle 526"/>
                  <p:cNvSpPr>
                    <a:spLocks noChangeArrowheads="1"/>
                  </p:cNvSpPr>
                  <p:nvPr/>
                </p:nvSpPr>
                <p:spPr bwMode="auto">
                  <a:xfrm>
                    <a:off x="2745" y="3933"/>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06" name="Group 527"/>
              <p:cNvGrpSpPr>
                <a:grpSpLocks/>
              </p:cNvGrpSpPr>
              <p:nvPr/>
            </p:nvGrpSpPr>
            <p:grpSpPr bwMode="auto">
              <a:xfrm>
                <a:off x="2921" y="3933"/>
                <a:ext cx="175" cy="403"/>
                <a:chOff x="2921" y="3933"/>
                <a:chExt cx="175" cy="403"/>
              </a:xfrm>
            </p:grpSpPr>
            <p:sp>
              <p:nvSpPr>
                <p:cNvPr id="889" name="Rectangle 528"/>
                <p:cNvSpPr>
                  <a:spLocks noChangeArrowheads="1"/>
                </p:cNvSpPr>
                <p:nvPr/>
              </p:nvSpPr>
              <p:spPr bwMode="auto">
                <a:xfrm>
                  <a:off x="2921"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10" name="Group 529"/>
                <p:cNvGrpSpPr>
                  <a:grpSpLocks/>
                </p:cNvGrpSpPr>
                <p:nvPr/>
              </p:nvGrpSpPr>
              <p:grpSpPr bwMode="auto">
                <a:xfrm>
                  <a:off x="2921" y="3933"/>
                  <a:ext cx="175" cy="403"/>
                  <a:chOff x="2921" y="3933"/>
                  <a:chExt cx="175" cy="403"/>
                </a:xfrm>
              </p:grpSpPr>
              <p:sp>
                <p:nvSpPr>
                  <p:cNvPr id="891" name="Rectangle 530"/>
                  <p:cNvSpPr>
                    <a:spLocks noChangeArrowheads="1"/>
                  </p:cNvSpPr>
                  <p:nvPr/>
                </p:nvSpPr>
                <p:spPr bwMode="auto">
                  <a:xfrm>
                    <a:off x="2932"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92" name="Rectangle 531"/>
                  <p:cNvSpPr>
                    <a:spLocks noChangeArrowheads="1"/>
                  </p:cNvSpPr>
                  <p:nvPr/>
                </p:nvSpPr>
                <p:spPr bwMode="auto">
                  <a:xfrm>
                    <a:off x="2921"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14" name="Group 532"/>
              <p:cNvGrpSpPr>
                <a:grpSpLocks/>
              </p:cNvGrpSpPr>
              <p:nvPr/>
            </p:nvGrpSpPr>
            <p:grpSpPr bwMode="auto">
              <a:xfrm>
                <a:off x="3096" y="3933"/>
                <a:ext cx="175" cy="403"/>
                <a:chOff x="3096" y="3933"/>
                <a:chExt cx="175" cy="403"/>
              </a:xfrm>
            </p:grpSpPr>
            <p:sp>
              <p:nvSpPr>
                <p:cNvPr id="885" name="Rectangle 533"/>
                <p:cNvSpPr>
                  <a:spLocks noChangeArrowheads="1"/>
                </p:cNvSpPr>
                <p:nvPr/>
              </p:nvSpPr>
              <p:spPr bwMode="auto">
                <a:xfrm>
                  <a:off x="3096"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18" name="Group 534"/>
                <p:cNvGrpSpPr>
                  <a:grpSpLocks/>
                </p:cNvGrpSpPr>
                <p:nvPr/>
              </p:nvGrpSpPr>
              <p:grpSpPr bwMode="auto">
                <a:xfrm>
                  <a:off x="3096" y="3933"/>
                  <a:ext cx="175" cy="403"/>
                  <a:chOff x="3096" y="3933"/>
                  <a:chExt cx="175" cy="403"/>
                </a:xfrm>
              </p:grpSpPr>
              <p:sp>
                <p:nvSpPr>
                  <p:cNvPr id="887" name="Rectangle 535"/>
                  <p:cNvSpPr>
                    <a:spLocks noChangeArrowheads="1"/>
                  </p:cNvSpPr>
                  <p:nvPr/>
                </p:nvSpPr>
                <p:spPr bwMode="auto">
                  <a:xfrm>
                    <a:off x="3107"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88" name="Rectangle 536"/>
                  <p:cNvSpPr>
                    <a:spLocks noChangeArrowheads="1"/>
                  </p:cNvSpPr>
                  <p:nvPr/>
                </p:nvSpPr>
                <p:spPr bwMode="auto">
                  <a:xfrm>
                    <a:off x="3096"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22" name="Group 537"/>
              <p:cNvGrpSpPr>
                <a:grpSpLocks/>
              </p:cNvGrpSpPr>
              <p:nvPr/>
            </p:nvGrpSpPr>
            <p:grpSpPr bwMode="auto">
              <a:xfrm>
                <a:off x="3271" y="3933"/>
                <a:ext cx="175" cy="403"/>
                <a:chOff x="3271" y="3933"/>
                <a:chExt cx="175" cy="403"/>
              </a:xfrm>
            </p:grpSpPr>
            <p:sp>
              <p:nvSpPr>
                <p:cNvPr id="881" name="Rectangle 538"/>
                <p:cNvSpPr>
                  <a:spLocks noChangeArrowheads="1"/>
                </p:cNvSpPr>
                <p:nvPr/>
              </p:nvSpPr>
              <p:spPr bwMode="auto">
                <a:xfrm>
                  <a:off x="3271" y="3933"/>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26" name="Group 539"/>
                <p:cNvGrpSpPr>
                  <a:grpSpLocks/>
                </p:cNvGrpSpPr>
                <p:nvPr/>
              </p:nvGrpSpPr>
              <p:grpSpPr bwMode="auto">
                <a:xfrm>
                  <a:off x="3271" y="3933"/>
                  <a:ext cx="175" cy="403"/>
                  <a:chOff x="3271" y="3933"/>
                  <a:chExt cx="175" cy="403"/>
                </a:xfrm>
              </p:grpSpPr>
              <p:sp>
                <p:nvSpPr>
                  <p:cNvPr id="883" name="Rectangle 540"/>
                  <p:cNvSpPr>
                    <a:spLocks noChangeArrowheads="1"/>
                  </p:cNvSpPr>
                  <p:nvPr/>
                </p:nvSpPr>
                <p:spPr bwMode="auto">
                  <a:xfrm>
                    <a:off x="3282" y="3933"/>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84" name="Rectangle 541"/>
                  <p:cNvSpPr>
                    <a:spLocks noChangeArrowheads="1"/>
                  </p:cNvSpPr>
                  <p:nvPr/>
                </p:nvSpPr>
                <p:spPr bwMode="auto">
                  <a:xfrm>
                    <a:off x="3271"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30" name="Group 542"/>
              <p:cNvGrpSpPr>
                <a:grpSpLocks/>
              </p:cNvGrpSpPr>
              <p:nvPr/>
            </p:nvGrpSpPr>
            <p:grpSpPr bwMode="auto">
              <a:xfrm>
                <a:off x="3446" y="3933"/>
                <a:ext cx="175" cy="403"/>
                <a:chOff x="3446" y="3933"/>
                <a:chExt cx="175" cy="403"/>
              </a:xfrm>
            </p:grpSpPr>
            <p:sp>
              <p:nvSpPr>
                <p:cNvPr id="877" name="Rectangle 543"/>
                <p:cNvSpPr>
                  <a:spLocks noChangeArrowheads="1"/>
                </p:cNvSpPr>
                <p:nvPr/>
              </p:nvSpPr>
              <p:spPr bwMode="auto">
                <a:xfrm>
                  <a:off x="3446" y="3933"/>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34" name="Group 544"/>
                <p:cNvGrpSpPr>
                  <a:grpSpLocks/>
                </p:cNvGrpSpPr>
                <p:nvPr/>
              </p:nvGrpSpPr>
              <p:grpSpPr bwMode="auto">
                <a:xfrm>
                  <a:off x="3446" y="3933"/>
                  <a:ext cx="175" cy="403"/>
                  <a:chOff x="3446" y="3933"/>
                  <a:chExt cx="175" cy="403"/>
                </a:xfrm>
              </p:grpSpPr>
              <p:sp>
                <p:nvSpPr>
                  <p:cNvPr id="879" name="Rectangle 545"/>
                  <p:cNvSpPr>
                    <a:spLocks noChangeArrowheads="1"/>
                  </p:cNvSpPr>
                  <p:nvPr/>
                </p:nvSpPr>
                <p:spPr bwMode="auto">
                  <a:xfrm>
                    <a:off x="3457" y="3933"/>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80" name="Rectangle 546"/>
                  <p:cNvSpPr>
                    <a:spLocks noChangeArrowheads="1"/>
                  </p:cNvSpPr>
                  <p:nvPr/>
                </p:nvSpPr>
                <p:spPr bwMode="auto">
                  <a:xfrm>
                    <a:off x="3446"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38" name="Group 547"/>
              <p:cNvGrpSpPr>
                <a:grpSpLocks/>
              </p:cNvGrpSpPr>
              <p:nvPr/>
            </p:nvGrpSpPr>
            <p:grpSpPr bwMode="auto">
              <a:xfrm>
                <a:off x="3621" y="3933"/>
                <a:ext cx="175" cy="403"/>
                <a:chOff x="3621" y="3933"/>
                <a:chExt cx="175" cy="403"/>
              </a:xfrm>
            </p:grpSpPr>
            <p:sp>
              <p:nvSpPr>
                <p:cNvPr id="873" name="Rectangle 548"/>
                <p:cNvSpPr>
                  <a:spLocks noChangeArrowheads="1"/>
                </p:cNvSpPr>
                <p:nvPr/>
              </p:nvSpPr>
              <p:spPr bwMode="auto">
                <a:xfrm>
                  <a:off x="3621" y="3933"/>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56" name="Group 549"/>
                <p:cNvGrpSpPr>
                  <a:grpSpLocks/>
                </p:cNvGrpSpPr>
                <p:nvPr/>
              </p:nvGrpSpPr>
              <p:grpSpPr bwMode="auto">
                <a:xfrm>
                  <a:off x="3621" y="3933"/>
                  <a:ext cx="175" cy="403"/>
                  <a:chOff x="3621" y="3933"/>
                  <a:chExt cx="175" cy="403"/>
                </a:xfrm>
              </p:grpSpPr>
              <p:sp>
                <p:nvSpPr>
                  <p:cNvPr id="875" name="Rectangle 550"/>
                  <p:cNvSpPr>
                    <a:spLocks noChangeArrowheads="1"/>
                  </p:cNvSpPr>
                  <p:nvPr/>
                </p:nvSpPr>
                <p:spPr bwMode="auto">
                  <a:xfrm>
                    <a:off x="3632" y="3933"/>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76" name="Rectangle 551"/>
                  <p:cNvSpPr>
                    <a:spLocks noChangeArrowheads="1"/>
                  </p:cNvSpPr>
                  <p:nvPr/>
                </p:nvSpPr>
                <p:spPr bwMode="auto">
                  <a:xfrm>
                    <a:off x="3621" y="393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60" name="Group 552"/>
              <p:cNvGrpSpPr>
                <a:grpSpLocks/>
              </p:cNvGrpSpPr>
              <p:nvPr/>
            </p:nvGrpSpPr>
            <p:grpSpPr bwMode="auto">
              <a:xfrm>
                <a:off x="3796" y="3933"/>
                <a:ext cx="176" cy="403"/>
                <a:chOff x="3796" y="3933"/>
                <a:chExt cx="176" cy="403"/>
              </a:xfrm>
            </p:grpSpPr>
            <p:sp>
              <p:nvSpPr>
                <p:cNvPr id="869" name="Rectangle 553"/>
                <p:cNvSpPr>
                  <a:spLocks noChangeArrowheads="1"/>
                </p:cNvSpPr>
                <p:nvPr/>
              </p:nvSpPr>
              <p:spPr bwMode="auto">
                <a:xfrm>
                  <a:off x="3796" y="3933"/>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70" name="Group 554"/>
                <p:cNvGrpSpPr>
                  <a:grpSpLocks/>
                </p:cNvGrpSpPr>
                <p:nvPr/>
              </p:nvGrpSpPr>
              <p:grpSpPr bwMode="auto">
                <a:xfrm>
                  <a:off x="3796" y="3933"/>
                  <a:ext cx="176" cy="403"/>
                  <a:chOff x="3796" y="3933"/>
                  <a:chExt cx="176" cy="403"/>
                </a:xfrm>
              </p:grpSpPr>
              <p:sp>
                <p:nvSpPr>
                  <p:cNvPr id="871" name="Rectangle 555"/>
                  <p:cNvSpPr>
                    <a:spLocks noChangeArrowheads="1"/>
                  </p:cNvSpPr>
                  <p:nvPr/>
                </p:nvSpPr>
                <p:spPr bwMode="auto">
                  <a:xfrm>
                    <a:off x="3807" y="3933"/>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872" name="Rectangle 556"/>
                  <p:cNvSpPr>
                    <a:spLocks noChangeArrowheads="1"/>
                  </p:cNvSpPr>
                  <p:nvPr/>
                </p:nvSpPr>
                <p:spPr bwMode="auto">
                  <a:xfrm>
                    <a:off x="3796" y="3933"/>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174" name="Group 557"/>
              <p:cNvGrpSpPr>
                <a:grpSpLocks/>
              </p:cNvGrpSpPr>
              <p:nvPr/>
            </p:nvGrpSpPr>
            <p:grpSpPr bwMode="auto">
              <a:xfrm>
                <a:off x="0" y="4336"/>
                <a:ext cx="623" cy="1209"/>
                <a:chOff x="0" y="4336"/>
                <a:chExt cx="623" cy="1209"/>
              </a:xfrm>
            </p:grpSpPr>
            <p:sp>
              <p:nvSpPr>
                <p:cNvPr id="867" name="Rectangle 558"/>
                <p:cNvSpPr>
                  <a:spLocks noChangeArrowheads="1"/>
                </p:cNvSpPr>
                <p:nvPr/>
              </p:nvSpPr>
              <p:spPr bwMode="auto">
                <a:xfrm>
                  <a:off x="11" y="4336"/>
                  <a:ext cx="601" cy="1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endParaRPr lang="zh-TW" altLang="en-US" sz="1200" dirty="0">
                    <a:latin typeface="新細明體" pitchFamily="18" charset="-120"/>
                    <a:ea typeface="華康仿宋體W4"/>
                    <a:cs typeface="華康仿宋體W4"/>
                  </a:endParaRPr>
                </a:p>
                <a:p>
                  <a:pPr algn="ctr"/>
                  <a:r>
                    <a:rPr lang="zh-TW" altLang="en-US" sz="1200" dirty="0">
                      <a:solidFill>
                        <a:schemeClr val="bg1">
                          <a:lumMod val="75000"/>
                        </a:schemeClr>
                      </a:solidFill>
                      <a:latin typeface="新細明體" pitchFamily="18" charset="-120"/>
                      <a:ea typeface="華康仿宋體W4"/>
                      <a:cs typeface="華康仿宋體W4"/>
                    </a:rPr>
                    <a:t>服務品質精進</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868" name="Rectangle 559"/>
                <p:cNvSpPr>
                  <a:spLocks noChangeArrowheads="1"/>
                </p:cNvSpPr>
                <p:nvPr/>
              </p:nvSpPr>
              <p:spPr bwMode="auto">
                <a:xfrm>
                  <a:off x="0" y="4336"/>
                  <a:ext cx="623" cy="1209"/>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178" name="Group 560"/>
              <p:cNvGrpSpPr>
                <a:grpSpLocks/>
              </p:cNvGrpSpPr>
              <p:nvPr/>
            </p:nvGrpSpPr>
            <p:grpSpPr bwMode="auto">
              <a:xfrm>
                <a:off x="623" y="4336"/>
                <a:ext cx="1247" cy="403"/>
                <a:chOff x="623" y="4336"/>
                <a:chExt cx="1247" cy="403"/>
              </a:xfrm>
            </p:grpSpPr>
            <p:sp>
              <p:nvSpPr>
                <p:cNvPr id="865" name="Rectangle 561"/>
                <p:cNvSpPr>
                  <a:spLocks noChangeArrowheads="1"/>
                </p:cNvSpPr>
                <p:nvPr/>
              </p:nvSpPr>
              <p:spPr bwMode="auto">
                <a:xfrm>
                  <a:off x="634" y="4336"/>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700" dirty="0" smtClean="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消費者滿意度調查</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866" name="Rectangle 562"/>
                <p:cNvSpPr>
                  <a:spLocks noChangeArrowheads="1"/>
                </p:cNvSpPr>
                <p:nvPr/>
              </p:nvSpPr>
              <p:spPr bwMode="auto">
                <a:xfrm>
                  <a:off x="623" y="4336"/>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16" name="Group 563"/>
              <p:cNvGrpSpPr>
                <a:grpSpLocks/>
              </p:cNvGrpSpPr>
              <p:nvPr/>
            </p:nvGrpSpPr>
            <p:grpSpPr bwMode="auto">
              <a:xfrm>
                <a:off x="1870" y="4336"/>
                <a:ext cx="175" cy="403"/>
                <a:chOff x="1870" y="4336"/>
                <a:chExt cx="175" cy="403"/>
              </a:xfrm>
            </p:grpSpPr>
            <p:sp>
              <p:nvSpPr>
                <p:cNvPr id="863" name="Rectangle 564"/>
                <p:cNvSpPr>
                  <a:spLocks noChangeArrowheads="1"/>
                </p:cNvSpPr>
                <p:nvPr/>
              </p:nvSpPr>
              <p:spPr bwMode="auto">
                <a:xfrm>
                  <a:off x="1881"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864" name="Rectangle 565"/>
                <p:cNvSpPr>
                  <a:spLocks noChangeArrowheads="1"/>
                </p:cNvSpPr>
                <p:nvPr/>
              </p:nvSpPr>
              <p:spPr bwMode="auto">
                <a:xfrm>
                  <a:off x="1870"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20" name="Group 566"/>
              <p:cNvGrpSpPr>
                <a:grpSpLocks/>
              </p:cNvGrpSpPr>
              <p:nvPr/>
            </p:nvGrpSpPr>
            <p:grpSpPr bwMode="auto">
              <a:xfrm>
                <a:off x="2045" y="4336"/>
                <a:ext cx="175" cy="403"/>
                <a:chOff x="2045" y="4336"/>
                <a:chExt cx="175" cy="403"/>
              </a:xfrm>
            </p:grpSpPr>
            <p:sp>
              <p:nvSpPr>
                <p:cNvPr id="861" name="Rectangle 567"/>
                <p:cNvSpPr>
                  <a:spLocks noChangeArrowheads="1"/>
                </p:cNvSpPr>
                <p:nvPr/>
              </p:nvSpPr>
              <p:spPr bwMode="auto">
                <a:xfrm>
                  <a:off x="2056"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862" name="Rectangle 568"/>
                <p:cNvSpPr>
                  <a:spLocks noChangeArrowheads="1"/>
                </p:cNvSpPr>
                <p:nvPr/>
              </p:nvSpPr>
              <p:spPr bwMode="auto">
                <a:xfrm>
                  <a:off x="2045"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24" name="Group 569"/>
              <p:cNvGrpSpPr>
                <a:grpSpLocks/>
              </p:cNvGrpSpPr>
              <p:nvPr/>
            </p:nvGrpSpPr>
            <p:grpSpPr bwMode="auto">
              <a:xfrm>
                <a:off x="2220" y="4336"/>
                <a:ext cx="175" cy="403"/>
                <a:chOff x="2220" y="4336"/>
                <a:chExt cx="175" cy="403"/>
              </a:xfrm>
            </p:grpSpPr>
            <p:sp>
              <p:nvSpPr>
                <p:cNvPr id="859" name="Rectangle 570"/>
                <p:cNvSpPr>
                  <a:spLocks noChangeArrowheads="1"/>
                </p:cNvSpPr>
                <p:nvPr/>
              </p:nvSpPr>
              <p:spPr bwMode="auto">
                <a:xfrm>
                  <a:off x="2231"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60" name="Rectangle 571"/>
                <p:cNvSpPr>
                  <a:spLocks noChangeArrowheads="1"/>
                </p:cNvSpPr>
                <p:nvPr/>
              </p:nvSpPr>
              <p:spPr bwMode="auto">
                <a:xfrm>
                  <a:off x="2220"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28" name="Group 572"/>
              <p:cNvGrpSpPr>
                <a:grpSpLocks/>
              </p:cNvGrpSpPr>
              <p:nvPr/>
            </p:nvGrpSpPr>
            <p:grpSpPr bwMode="auto">
              <a:xfrm>
                <a:off x="2395" y="4336"/>
                <a:ext cx="175" cy="403"/>
                <a:chOff x="2395" y="4336"/>
                <a:chExt cx="175" cy="403"/>
              </a:xfrm>
            </p:grpSpPr>
            <p:sp>
              <p:nvSpPr>
                <p:cNvPr id="857" name="Rectangle 573"/>
                <p:cNvSpPr>
                  <a:spLocks noChangeArrowheads="1"/>
                </p:cNvSpPr>
                <p:nvPr/>
              </p:nvSpPr>
              <p:spPr bwMode="auto">
                <a:xfrm>
                  <a:off x="2406"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58" name="Rectangle 574"/>
                <p:cNvSpPr>
                  <a:spLocks noChangeArrowheads="1"/>
                </p:cNvSpPr>
                <p:nvPr/>
              </p:nvSpPr>
              <p:spPr bwMode="auto">
                <a:xfrm>
                  <a:off x="2395"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36" name="Group 575"/>
              <p:cNvGrpSpPr>
                <a:grpSpLocks/>
              </p:cNvGrpSpPr>
              <p:nvPr/>
            </p:nvGrpSpPr>
            <p:grpSpPr bwMode="auto">
              <a:xfrm>
                <a:off x="2570" y="4336"/>
                <a:ext cx="175" cy="403"/>
                <a:chOff x="2570" y="4336"/>
                <a:chExt cx="175" cy="403"/>
              </a:xfrm>
            </p:grpSpPr>
            <p:sp>
              <p:nvSpPr>
                <p:cNvPr id="853" name="Rectangle 576"/>
                <p:cNvSpPr>
                  <a:spLocks noChangeArrowheads="1"/>
                </p:cNvSpPr>
                <p:nvPr/>
              </p:nvSpPr>
              <p:spPr bwMode="auto">
                <a:xfrm>
                  <a:off x="2570" y="4336"/>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240" name="Group 577"/>
                <p:cNvGrpSpPr>
                  <a:grpSpLocks/>
                </p:cNvGrpSpPr>
                <p:nvPr/>
              </p:nvGrpSpPr>
              <p:grpSpPr bwMode="auto">
                <a:xfrm>
                  <a:off x="2570" y="4336"/>
                  <a:ext cx="175" cy="403"/>
                  <a:chOff x="2570" y="4336"/>
                  <a:chExt cx="175" cy="403"/>
                </a:xfrm>
              </p:grpSpPr>
              <p:sp>
                <p:nvSpPr>
                  <p:cNvPr id="855" name="Rectangle 578"/>
                  <p:cNvSpPr>
                    <a:spLocks noChangeArrowheads="1"/>
                  </p:cNvSpPr>
                  <p:nvPr/>
                </p:nvSpPr>
                <p:spPr bwMode="auto">
                  <a:xfrm>
                    <a:off x="2581" y="4336"/>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56" name="Rectangle 579"/>
                  <p:cNvSpPr>
                    <a:spLocks noChangeArrowheads="1"/>
                  </p:cNvSpPr>
                  <p:nvPr/>
                </p:nvSpPr>
                <p:spPr bwMode="auto">
                  <a:xfrm>
                    <a:off x="2570"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244" name="Group 580"/>
              <p:cNvGrpSpPr>
                <a:grpSpLocks/>
              </p:cNvGrpSpPr>
              <p:nvPr/>
            </p:nvGrpSpPr>
            <p:grpSpPr bwMode="auto">
              <a:xfrm>
                <a:off x="2745" y="4336"/>
                <a:ext cx="176" cy="403"/>
                <a:chOff x="2745" y="4336"/>
                <a:chExt cx="176" cy="403"/>
              </a:xfrm>
            </p:grpSpPr>
            <p:sp>
              <p:nvSpPr>
                <p:cNvPr id="849" name="Rectangle 581"/>
                <p:cNvSpPr>
                  <a:spLocks noChangeArrowheads="1"/>
                </p:cNvSpPr>
                <p:nvPr/>
              </p:nvSpPr>
              <p:spPr bwMode="auto">
                <a:xfrm>
                  <a:off x="2745" y="4336"/>
                  <a:ext cx="176"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248" name="Group 582"/>
                <p:cNvGrpSpPr>
                  <a:grpSpLocks/>
                </p:cNvGrpSpPr>
                <p:nvPr/>
              </p:nvGrpSpPr>
              <p:grpSpPr bwMode="auto">
                <a:xfrm>
                  <a:off x="2745" y="4336"/>
                  <a:ext cx="176" cy="403"/>
                  <a:chOff x="2745" y="4336"/>
                  <a:chExt cx="176" cy="403"/>
                </a:xfrm>
              </p:grpSpPr>
              <p:sp>
                <p:nvSpPr>
                  <p:cNvPr id="851" name="Rectangle 583"/>
                  <p:cNvSpPr>
                    <a:spLocks noChangeArrowheads="1"/>
                  </p:cNvSpPr>
                  <p:nvPr/>
                </p:nvSpPr>
                <p:spPr bwMode="auto">
                  <a:xfrm>
                    <a:off x="2756" y="4336"/>
                    <a:ext cx="154"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52" name="Rectangle 584"/>
                  <p:cNvSpPr>
                    <a:spLocks noChangeArrowheads="1"/>
                  </p:cNvSpPr>
                  <p:nvPr/>
                </p:nvSpPr>
                <p:spPr bwMode="auto">
                  <a:xfrm>
                    <a:off x="2745" y="4336"/>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252" name="Group 585"/>
              <p:cNvGrpSpPr>
                <a:grpSpLocks/>
              </p:cNvGrpSpPr>
              <p:nvPr/>
            </p:nvGrpSpPr>
            <p:grpSpPr bwMode="auto">
              <a:xfrm>
                <a:off x="2921" y="4336"/>
                <a:ext cx="175" cy="403"/>
                <a:chOff x="2921" y="4336"/>
                <a:chExt cx="175" cy="403"/>
              </a:xfrm>
            </p:grpSpPr>
            <p:sp>
              <p:nvSpPr>
                <p:cNvPr id="845" name="Rectangle 586"/>
                <p:cNvSpPr>
                  <a:spLocks noChangeArrowheads="1"/>
                </p:cNvSpPr>
                <p:nvPr/>
              </p:nvSpPr>
              <p:spPr bwMode="auto">
                <a:xfrm>
                  <a:off x="2921" y="4336"/>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256" name="Group 587"/>
                <p:cNvGrpSpPr>
                  <a:grpSpLocks/>
                </p:cNvGrpSpPr>
                <p:nvPr/>
              </p:nvGrpSpPr>
              <p:grpSpPr bwMode="auto">
                <a:xfrm>
                  <a:off x="2921" y="4336"/>
                  <a:ext cx="175" cy="403"/>
                  <a:chOff x="2921" y="4336"/>
                  <a:chExt cx="175" cy="403"/>
                </a:xfrm>
              </p:grpSpPr>
              <p:sp>
                <p:nvSpPr>
                  <p:cNvPr id="847" name="Rectangle 588"/>
                  <p:cNvSpPr>
                    <a:spLocks noChangeArrowheads="1"/>
                  </p:cNvSpPr>
                  <p:nvPr/>
                </p:nvSpPr>
                <p:spPr bwMode="auto">
                  <a:xfrm>
                    <a:off x="2932" y="4336"/>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48" name="Rectangle 589"/>
                  <p:cNvSpPr>
                    <a:spLocks noChangeArrowheads="1"/>
                  </p:cNvSpPr>
                  <p:nvPr/>
                </p:nvSpPr>
                <p:spPr bwMode="auto">
                  <a:xfrm>
                    <a:off x="2921"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260" name="Group 590"/>
              <p:cNvGrpSpPr>
                <a:grpSpLocks/>
              </p:cNvGrpSpPr>
              <p:nvPr/>
            </p:nvGrpSpPr>
            <p:grpSpPr bwMode="auto">
              <a:xfrm>
                <a:off x="3096" y="4336"/>
                <a:ext cx="175" cy="403"/>
                <a:chOff x="3096" y="4336"/>
                <a:chExt cx="175" cy="403"/>
              </a:xfrm>
            </p:grpSpPr>
            <p:sp>
              <p:nvSpPr>
                <p:cNvPr id="841" name="Rectangle 591"/>
                <p:cNvSpPr>
                  <a:spLocks noChangeArrowheads="1"/>
                </p:cNvSpPr>
                <p:nvPr/>
              </p:nvSpPr>
              <p:spPr bwMode="auto">
                <a:xfrm>
                  <a:off x="3096" y="4336"/>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264" name="Group 592"/>
                <p:cNvGrpSpPr>
                  <a:grpSpLocks/>
                </p:cNvGrpSpPr>
                <p:nvPr/>
              </p:nvGrpSpPr>
              <p:grpSpPr bwMode="auto">
                <a:xfrm>
                  <a:off x="3096" y="4336"/>
                  <a:ext cx="175" cy="403"/>
                  <a:chOff x="3096" y="4336"/>
                  <a:chExt cx="175" cy="403"/>
                </a:xfrm>
              </p:grpSpPr>
              <p:sp>
                <p:nvSpPr>
                  <p:cNvPr id="843" name="Rectangle 593"/>
                  <p:cNvSpPr>
                    <a:spLocks noChangeArrowheads="1"/>
                  </p:cNvSpPr>
                  <p:nvPr/>
                </p:nvSpPr>
                <p:spPr bwMode="auto">
                  <a:xfrm>
                    <a:off x="3107" y="4336"/>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44" name="Rectangle 594"/>
                  <p:cNvSpPr>
                    <a:spLocks noChangeArrowheads="1"/>
                  </p:cNvSpPr>
                  <p:nvPr/>
                </p:nvSpPr>
                <p:spPr bwMode="auto">
                  <a:xfrm>
                    <a:off x="3096"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268" name="Group 595"/>
              <p:cNvGrpSpPr>
                <a:grpSpLocks/>
              </p:cNvGrpSpPr>
              <p:nvPr/>
            </p:nvGrpSpPr>
            <p:grpSpPr bwMode="auto">
              <a:xfrm>
                <a:off x="3271" y="4336"/>
                <a:ext cx="175" cy="403"/>
                <a:chOff x="3271" y="4336"/>
                <a:chExt cx="175" cy="403"/>
              </a:xfrm>
            </p:grpSpPr>
            <p:sp>
              <p:nvSpPr>
                <p:cNvPr id="839" name="Rectangle 596"/>
                <p:cNvSpPr>
                  <a:spLocks noChangeArrowheads="1"/>
                </p:cNvSpPr>
                <p:nvPr/>
              </p:nvSpPr>
              <p:spPr bwMode="auto">
                <a:xfrm>
                  <a:off x="3282"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40" name="Rectangle 597"/>
                <p:cNvSpPr>
                  <a:spLocks noChangeArrowheads="1"/>
                </p:cNvSpPr>
                <p:nvPr/>
              </p:nvSpPr>
              <p:spPr bwMode="auto">
                <a:xfrm>
                  <a:off x="3271"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72" name="Group 598"/>
              <p:cNvGrpSpPr>
                <a:grpSpLocks/>
              </p:cNvGrpSpPr>
              <p:nvPr/>
            </p:nvGrpSpPr>
            <p:grpSpPr bwMode="auto">
              <a:xfrm>
                <a:off x="3446" y="4336"/>
                <a:ext cx="175" cy="403"/>
                <a:chOff x="3446" y="4336"/>
                <a:chExt cx="175" cy="403"/>
              </a:xfrm>
            </p:grpSpPr>
            <p:sp>
              <p:nvSpPr>
                <p:cNvPr id="837" name="Rectangle 599"/>
                <p:cNvSpPr>
                  <a:spLocks noChangeArrowheads="1"/>
                </p:cNvSpPr>
                <p:nvPr/>
              </p:nvSpPr>
              <p:spPr bwMode="auto">
                <a:xfrm>
                  <a:off x="3457"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38" name="Rectangle 600"/>
                <p:cNvSpPr>
                  <a:spLocks noChangeArrowheads="1"/>
                </p:cNvSpPr>
                <p:nvPr/>
              </p:nvSpPr>
              <p:spPr bwMode="auto">
                <a:xfrm>
                  <a:off x="3446"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76" name="Group 601"/>
              <p:cNvGrpSpPr>
                <a:grpSpLocks/>
              </p:cNvGrpSpPr>
              <p:nvPr/>
            </p:nvGrpSpPr>
            <p:grpSpPr bwMode="auto">
              <a:xfrm>
                <a:off x="3621" y="4336"/>
                <a:ext cx="175" cy="403"/>
                <a:chOff x="3621" y="4336"/>
                <a:chExt cx="175" cy="403"/>
              </a:xfrm>
            </p:grpSpPr>
            <p:sp>
              <p:nvSpPr>
                <p:cNvPr id="835" name="Rectangle 602"/>
                <p:cNvSpPr>
                  <a:spLocks noChangeArrowheads="1"/>
                </p:cNvSpPr>
                <p:nvPr/>
              </p:nvSpPr>
              <p:spPr bwMode="auto">
                <a:xfrm>
                  <a:off x="3632" y="4336"/>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36" name="Rectangle 603"/>
                <p:cNvSpPr>
                  <a:spLocks noChangeArrowheads="1"/>
                </p:cNvSpPr>
                <p:nvPr/>
              </p:nvSpPr>
              <p:spPr bwMode="auto">
                <a:xfrm>
                  <a:off x="3621" y="433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80" name="Group 604"/>
              <p:cNvGrpSpPr>
                <a:grpSpLocks/>
              </p:cNvGrpSpPr>
              <p:nvPr/>
            </p:nvGrpSpPr>
            <p:grpSpPr bwMode="auto">
              <a:xfrm>
                <a:off x="3796" y="4336"/>
                <a:ext cx="176" cy="403"/>
                <a:chOff x="3796" y="4336"/>
                <a:chExt cx="176" cy="403"/>
              </a:xfrm>
            </p:grpSpPr>
            <p:sp>
              <p:nvSpPr>
                <p:cNvPr id="833" name="Rectangle 605"/>
                <p:cNvSpPr>
                  <a:spLocks noChangeArrowheads="1"/>
                </p:cNvSpPr>
                <p:nvPr/>
              </p:nvSpPr>
              <p:spPr bwMode="auto">
                <a:xfrm>
                  <a:off x="3807" y="4336"/>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834" name="Rectangle 606"/>
                <p:cNvSpPr>
                  <a:spLocks noChangeArrowheads="1"/>
                </p:cNvSpPr>
                <p:nvPr/>
              </p:nvSpPr>
              <p:spPr bwMode="auto">
                <a:xfrm>
                  <a:off x="3796" y="4336"/>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84" name="Group 607"/>
              <p:cNvGrpSpPr>
                <a:grpSpLocks/>
              </p:cNvGrpSpPr>
              <p:nvPr/>
            </p:nvGrpSpPr>
            <p:grpSpPr bwMode="auto">
              <a:xfrm>
                <a:off x="623" y="4739"/>
                <a:ext cx="1247" cy="403"/>
                <a:chOff x="623" y="4739"/>
                <a:chExt cx="1247" cy="403"/>
              </a:xfrm>
            </p:grpSpPr>
            <p:sp>
              <p:nvSpPr>
                <p:cNvPr id="831" name="Rectangle 608"/>
                <p:cNvSpPr>
                  <a:spLocks noChangeArrowheads="1"/>
                </p:cNvSpPr>
                <p:nvPr/>
              </p:nvSpPr>
              <p:spPr bwMode="auto">
                <a:xfrm>
                  <a:off x="634" y="4739"/>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服務</a:t>
                  </a:r>
                  <a:r>
                    <a:rPr lang="zh-TW" altLang="en-US" sz="1200" dirty="0">
                      <a:solidFill>
                        <a:schemeClr val="bg1">
                          <a:lumMod val="75000"/>
                        </a:schemeClr>
                      </a:solidFill>
                      <a:latin typeface="新細明體" pitchFamily="18" charset="-120"/>
                      <a:ea typeface="華康仿宋體W4"/>
                      <a:cs typeface="華康仿宋體W4"/>
                    </a:rPr>
                    <a:t>品質競賽</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832" name="Rectangle 609"/>
                <p:cNvSpPr>
                  <a:spLocks noChangeArrowheads="1"/>
                </p:cNvSpPr>
                <p:nvPr/>
              </p:nvSpPr>
              <p:spPr bwMode="auto">
                <a:xfrm>
                  <a:off x="623" y="4739"/>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88" name="Group 610"/>
              <p:cNvGrpSpPr>
                <a:grpSpLocks/>
              </p:cNvGrpSpPr>
              <p:nvPr/>
            </p:nvGrpSpPr>
            <p:grpSpPr bwMode="auto">
              <a:xfrm>
                <a:off x="1870" y="4739"/>
                <a:ext cx="175" cy="403"/>
                <a:chOff x="1870" y="4739"/>
                <a:chExt cx="175" cy="403"/>
              </a:xfrm>
            </p:grpSpPr>
            <p:sp>
              <p:nvSpPr>
                <p:cNvPr id="829" name="Rectangle 611"/>
                <p:cNvSpPr>
                  <a:spLocks noChangeArrowheads="1"/>
                </p:cNvSpPr>
                <p:nvPr/>
              </p:nvSpPr>
              <p:spPr bwMode="auto">
                <a:xfrm>
                  <a:off x="1881"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830" name="Rectangle 612"/>
                <p:cNvSpPr>
                  <a:spLocks noChangeArrowheads="1"/>
                </p:cNvSpPr>
                <p:nvPr/>
              </p:nvSpPr>
              <p:spPr bwMode="auto">
                <a:xfrm>
                  <a:off x="1870"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92" name="Group 613"/>
              <p:cNvGrpSpPr>
                <a:grpSpLocks/>
              </p:cNvGrpSpPr>
              <p:nvPr/>
            </p:nvGrpSpPr>
            <p:grpSpPr bwMode="auto">
              <a:xfrm>
                <a:off x="2045" y="4739"/>
                <a:ext cx="175" cy="403"/>
                <a:chOff x="2045" y="4739"/>
                <a:chExt cx="175" cy="403"/>
              </a:xfrm>
            </p:grpSpPr>
            <p:sp>
              <p:nvSpPr>
                <p:cNvPr id="827" name="Rectangle 614"/>
                <p:cNvSpPr>
                  <a:spLocks noChangeArrowheads="1"/>
                </p:cNvSpPr>
                <p:nvPr/>
              </p:nvSpPr>
              <p:spPr bwMode="auto">
                <a:xfrm>
                  <a:off x="2056"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828" name="Rectangle 615"/>
                <p:cNvSpPr>
                  <a:spLocks noChangeArrowheads="1"/>
                </p:cNvSpPr>
                <p:nvPr/>
              </p:nvSpPr>
              <p:spPr bwMode="auto">
                <a:xfrm>
                  <a:off x="2045"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96" name="Group 616"/>
              <p:cNvGrpSpPr>
                <a:grpSpLocks/>
              </p:cNvGrpSpPr>
              <p:nvPr/>
            </p:nvGrpSpPr>
            <p:grpSpPr bwMode="auto">
              <a:xfrm>
                <a:off x="2220" y="4739"/>
                <a:ext cx="175" cy="403"/>
                <a:chOff x="2220" y="4739"/>
                <a:chExt cx="175" cy="403"/>
              </a:xfrm>
            </p:grpSpPr>
            <p:sp>
              <p:nvSpPr>
                <p:cNvPr id="825" name="Rectangle 617"/>
                <p:cNvSpPr>
                  <a:spLocks noChangeArrowheads="1"/>
                </p:cNvSpPr>
                <p:nvPr/>
              </p:nvSpPr>
              <p:spPr bwMode="auto">
                <a:xfrm>
                  <a:off x="2231"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26" name="Rectangle 618"/>
                <p:cNvSpPr>
                  <a:spLocks noChangeArrowheads="1"/>
                </p:cNvSpPr>
                <p:nvPr/>
              </p:nvSpPr>
              <p:spPr bwMode="auto">
                <a:xfrm>
                  <a:off x="2220"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99" name="Group 619"/>
              <p:cNvGrpSpPr>
                <a:grpSpLocks/>
              </p:cNvGrpSpPr>
              <p:nvPr/>
            </p:nvGrpSpPr>
            <p:grpSpPr bwMode="auto">
              <a:xfrm>
                <a:off x="2395" y="4739"/>
                <a:ext cx="175" cy="403"/>
                <a:chOff x="2395" y="4739"/>
                <a:chExt cx="175" cy="403"/>
              </a:xfrm>
            </p:grpSpPr>
            <p:sp>
              <p:nvSpPr>
                <p:cNvPr id="823" name="Rectangle 620"/>
                <p:cNvSpPr>
                  <a:spLocks noChangeArrowheads="1"/>
                </p:cNvSpPr>
                <p:nvPr/>
              </p:nvSpPr>
              <p:spPr bwMode="auto">
                <a:xfrm>
                  <a:off x="2406"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24" name="Rectangle 621"/>
                <p:cNvSpPr>
                  <a:spLocks noChangeArrowheads="1"/>
                </p:cNvSpPr>
                <p:nvPr/>
              </p:nvSpPr>
              <p:spPr bwMode="auto">
                <a:xfrm>
                  <a:off x="2395"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00" name="Group 622"/>
              <p:cNvGrpSpPr>
                <a:grpSpLocks/>
              </p:cNvGrpSpPr>
              <p:nvPr/>
            </p:nvGrpSpPr>
            <p:grpSpPr bwMode="auto">
              <a:xfrm>
                <a:off x="2570" y="4739"/>
                <a:ext cx="175" cy="403"/>
                <a:chOff x="2570" y="4739"/>
                <a:chExt cx="175" cy="403"/>
              </a:xfrm>
            </p:grpSpPr>
            <p:sp>
              <p:nvSpPr>
                <p:cNvPr id="821" name="Rectangle 623"/>
                <p:cNvSpPr>
                  <a:spLocks noChangeArrowheads="1"/>
                </p:cNvSpPr>
                <p:nvPr/>
              </p:nvSpPr>
              <p:spPr bwMode="auto">
                <a:xfrm>
                  <a:off x="2581"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22" name="Rectangle 624"/>
                <p:cNvSpPr>
                  <a:spLocks noChangeArrowheads="1"/>
                </p:cNvSpPr>
                <p:nvPr/>
              </p:nvSpPr>
              <p:spPr bwMode="auto">
                <a:xfrm>
                  <a:off x="2570"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01" name="Group 625"/>
              <p:cNvGrpSpPr>
                <a:grpSpLocks/>
              </p:cNvGrpSpPr>
              <p:nvPr/>
            </p:nvGrpSpPr>
            <p:grpSpPr bwMode="auto">
              <a:xfrm>
                <a:off x="2745" y="4739"/>
                <a:ext cx="176" cy="403"/>
                <a:chOff x="2745" y="4739"/>
                <a:chExt cx="176" cy="403"/>
              </a:xfrm>
            </p:grpSpPr>
            <p:sp>
              <p:nvSpPr>
                <p:cNvPr id="819" name="Rectangle 626"/>
                <p:cNvSpPr>
                  <a:spLocks noChangeArrowheads="1"/>
                </p:cNvSpPr>
                <p:nvPr/>
              </p:nvSpPr>
              <p:spPr bwMode="auto">
                <a:xfrm>
                  <a:off x="2756" y="4739"/>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20" name="Rectangle 627"/>
                <p:cNvSpPr>
                  <a:spLocks noChangeArrowheads="1"/>
                </p:cNvSpPr>
                <p:nvPr/>
              </p:nvSpPr>
              <p:spPr bwMode="auto">
                <a:xfrm>
                  <a:off x="2745" y="4739"/>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02" name="Group 628"/>
              <p:cNvGrpSpPr>
                <a:grpSpLocks/>
              </p:cNvGrpSpPr>
              <p:nvPr/>
            </p:nvGrpSpPr>
            <p:grpSpPr bwMode="auto">
              <a:xfrm>
                <a:off x="2921" y="4739"/>
                <a:ext cx="175" cy="403"/>
                <a:chOff x="2921" y="4739"/>
                <a:chExt cx="175" cy="403"/>
              </a:xfrm>
            </p:grpSpPr>
            <p:sp>
              <p:nvSpPr>
                <p:cNvPr id="817" name="Rectangle 629"/>
                <p:cNvSpPr>
                  <a:spLocks noChangeArrowheads="1"/>
                </p:cNvSpPr>
                <p:nvPr/>
              </p:nvSpPr>
              <p:spPr bwMode="auto">
                <a:xfrm>
                  <a:off x="2932"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18" name="Rectangle 630"/>
                <p:cNvSpPr>
                  <a:spLocks noChangeArrowheads="1"/>
                </p:cNvSpPr>
                <p:nvPr/>
              </p:nvSpPr>
              <p:spPr bwMode="auto">
                <a:xfrm>
                  <a:off x="2921"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03" name="Group 631"/>
              <p:cNvGrpSpPr>
                <a:grpSpLocks/>
              </p:cNvGrpSpPr>
              <p:nvPr/>
            </p:nvGrpSpPr>
            <p:grpSpPr bwMode="auto">
              <a:xfrm>
                <a:off x="3096" y="4739"/>
                <a:ext cx="175" cy="403"/>
                <a:chOff x="3096" y="4739"/>
                <a:chExt cx="175" cy="403"/>
              </a:xfrm>
            </p:grpSpPr>
            <p:sp>
              <p:nvSpPr>
                <p:cNvPr id="815" name="Rectangle 632"/>
                <p:cNvSpPr>
                  <a:spLocks noChangeArrowheads="1"/>
                </p:cNvSpPr>
                <p:nvPr/>
              </p:nvSpPr>
              <p:spPr bwMode="auto">
                <a:xfrm>
                  <a:off x="3107" y="4739"/>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16" name="Rectangle 633"/>
                <p:cNvSpPr>
                  <a:spLocks noChangeArrowheads="1"/>
                </p:cNvSpPr>
                <p:nvPr/>
              </p:nvSpPr>
              <p:spPr bwMode="auto">
                <a:xfrm>
                  <a:off x="3096"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04" name="Group 634"/>
              <p:cNvGrpSpPr>
                <a:grpSpLocks/>
              </p:cNvGrpSpPr>
              <p:nvPr/>
            </p:nvGrpSpPr>
            <p:grpSpPr bwMode="auto">
              <a:xfrm>
                <a:off x="3271" y="4739"/>
                <a:ext cx="175" cy="403"/>
                <a:chOff x="3271" y="4739"/>
                <a:chExt cx="175" cy="403"/>
              </a:xfrm>
            </p:grpSpPr>
            <p:sp>
              <p:nvSpPr>
                <p:cNvPr id="811" name="Rectangle 635"/>
                <p:cNvSpPr>
                  <a:spLocks noChangeArrowheads="1"/>
                </p:cNvSpPr>
                <p:nvPr/>
              </p:nvSpPr>
              <p:spPr bwMode="auto">
                <a:xfrm>
                  <a:off x="3271" y="473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05" name="Group 636"/>
                <p:cNvGrpSpPr>
                  <a:grpSpLocks/>
                </p:cNvGrpSpPr>
                <p:nvPr/>
              </p:nvGrpSpPr>
              <p:grpSpPr bwMode="auto">
                <a:xfrm>
                  <a:off x="3271" y="4739"/>
                  <a:ext cx="175" cy="403"/>
                  <a:chOff x="3271" y="4739"/>
                  <a:chExt cx="175" cy="403"/>
                </a:xfrm>
              </p:grpSpPr>
              <p:sp>
                <p:nvSpPr>
                  <p:cNvPr id="813" name="Rectangle 637"/>
                  <p:cNvSpPr>
                    <a:spLocks noChangeArrowheads="1"/>
                  </p:cNvSpPr>
                  <p:nvPr/>
                </p:nvSpPr>
                <p:spPr bwMode="auto">
                  <a:xfrm>
                    <a:off x="3282" y="473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14" name="Rectangle 638"/>
                  <p:cNvSpPr>
                    <a:spLocks noChangeArrowheads="1"/>
                  </p:cNvSpPr>
                  <p:nvPr/>
                </p:nvSpPr>
                <p:spPr bwMode="auto">
                  <a:xfrm>
                    <a:off x="3271"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06" name="Group 639"/>
              <p:cNvGrpSpPr>
                <a:grpSpLocks/>
              </p:cNvGrpSpPr>
              <p:nvPr/>
            </p:nvGrpSpPr>
            <p:grpSpPr bwMode="auto">
              <a:xfrm>
                <a:off x="3446" y="4739"/>
                <a:ext cx="175" cy="403"/>
                <a:chOff x="3446" y="4739"/>
                <a:chExt cx="175" cy="403"/>
              </a:xfrm>
            </p:grpSpPr>
            <p:sp>
              <p:nvSpPr>
                <p:cNvPr id="807" name="Rectangle 640"/>
                <p:cNvSpPr>
                  <a:spLocks noChangeArrowheads="1"/>
                </p:cNvSpPr>
                <p:nvPr/>
              </p:nvSpPr>
              <p:spPr bwMode="auto">
                <a:xfrm>
                  <a:off x="3446" y="473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07" name="Group 641"/>
                <p:cNvGrpSpPr>
                  <a:grpSpLocks/>
                </p:cNvGrpSpPr>
                <p:nvPr/>
              </p:nvGrpSpPr>
              <p:grpSpPr bwMode="auto">
                <a:xfrm>
                  <a:off x="3446" y="4739"/>
                  <a:ext cx="175" cy="403"/>
                  <a:chOff x="3446" y="4739"/>
                  <a:chExt cx="175" cy="403"/>
                </a:xfrm>
              </p:grpSpPr>
              <p:sp>
                <p:nvSpPr>
                  <p:cNvPr id="809" name="Rectangle 642"/>
                  <p:cNvSpPr>
                    <a:spLocks noChangeArrowheads="1"/>
                  </p:cNvSpPr>
                  <p:nvPr/>
                </p:nvSpPr>
                <p:spPr bwMode="auto">
                  <a:xfrm>
                    <a:off x="3457" y="473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10" name="Rectangle 643"/>
                  <p:cNvSpPr>
                    <a:spLocks noChangeArrowheads="1"/>
                  </p:cNvSpPr>
                  <p:nvPr/>
                </p:nvSpPr>
                <p:spPr bwMode="auto">
                  <a:xfrm>
                    <a:off x="3446"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08" name="Group 644"/>
              <p:cNvGrpSpPr>
                <a:grpSpLocks/>
              </p:cNvGrpSpPr>
              <p:nvPr/>
            </p:nvGrpSpPr>
            <p:grpSpPr bwMode="auto">
              <a:xfrm>
                <a:off x="3621" y="4739"/>
                <a:ext cx="175" cy="403"/>
                <a:chOff x="3621" y="4739"/>
                <a:chExt cx="175" cy="403"/>
              </a:xfrm>
            </p:grpSpPr>
            <p:sp>
              <p:nvSpPr>
                <p:cNvPr id="803" name="Rectangle 645"/>
                <p:cNvSpPr>
                  <a:spLocks noChangeArrowheads="1"/>
                </p:cNvSpPr>
                <p:nvPr/>
              </p:nvSpPr>
              <p:spPr bwMode="auto">
                <a:xfrm>
                  <a:off x="3621" y="473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09" name="Group 646"/>
                <p:cNvGrpSpPr>
                  <a:grpSpLocks/>
                </p:cNvGrpSpPr>
                <p:nvPr/>
              </p:nvGrpSpPr>
              <p:grpSpPr bwMode="auto">
                <a:xfrm>
                  <a:off x="3621" y="4739"/>
                  <a:ext cx="175" cy="403"/>
                  <a:chOff x="3621" y="4739"/>
                  <a:chExt cx="175" cy="403"/>
                </a:xfrm>
              </p:grpSpPr>
              <p:sp>
                <p:nvSpPr>
                  <p:cNvPr id="805" name="Rectangle 647"/>
                  <p:cNvSpPr>
                    <a:spLocks noChangeArrowheads="1"/>
                  </p:cNvSpPr>
                  <p:nvPr/>
                </p:nvSpPr>
                <p:spPr bwMode="auto">
                  <a:xfrm>
                    <a:off x="3632" y="473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806" name="Rectangle 648"/>
                  <p:cNvSpPr>
                    <a:spLocks noChangeArrowheads="1"/>
                  </p:cNvSpPr>
                  <p:nvPr/>
                </p:nvSpPr>
                <p:spPr bwMode="auto">
                  <a:xfrm>
                    <a:off x="3621" y="473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10" name="Group 649"/>
              <p:cNvGrpSpPr>
                <a:grpSpLocks/>
              </p:cNvGrpSpPr>
              <p:nvPr/>
            </p:nvGrpSpPr>
            <p:grpSpPr bwMode="auto">
              <a:xfrm>
                <a:off x="3796" y="4739"/>
                <a:ext cx="176" cy="403"/>
                <a:chOff x="3796" y="4739"/>
                <a:chExt cx="176" cy="403"/>
              </a:xfrm>
            </p:grpSpPr>
            <p:sp>
              <p:nvSpPr>
                <p:cNvPr id="801" name="Rectangle 650"/>
                <p:cNvSpPr>
                  <a:spLocks noChangeArrowheads="1"/>
                </p:cNvSpPr>
                <p:nvPr/>
              </p:nvSpPr>
              <p:spPr bwMode="auto">
                <a:xfrm>
                  <a:off x="3807" y="4739"/>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802" name="Rectangle 651"/>
                <p:cNvSpPr>
                  <a:spLocks noChangeArrowheads="1"/>
                </p:cNvSpPr>
                <p:nvPr/>
              </p:nvSpPr>
              <p:spPr bwMode="auto">
                <a:xfrm>
                  <a:off x="3796" y="4739"/>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1" name="Group 652"/>
              <p:cNvGrpSpPr>
                <a:grpSpLocks/>
              </p:cNvGrpSpPr>
              <p:nvPr/>
            </p:nvGrpSpPr>
            <p:grpSpPr bwMode="auto">
              <a:xfrm>
                <a:off x="623" y="5142"/>
                <a:ext cx="1247" cy="403"/>
                <a:chOff x="623" y="5142"/>
                <a:chExt cx="1247" cy="403"/>
              </a:xfrm>
            </p:grpSpPr>
            <p:sp>
              <p:nvSpPr>
                <p:cNvPr id="799" name="Rectangle 653"/>
                <p:cNvSpPr>
                  <a:spLocks noChangeArrowheads="1"/>
                </p:cNvSpPr>
                <p:nvPr/>
              </p:nvSpPr>
              <p:spPr bwMode="auto">
                <a:xfrm>
                  <a:off x="634" y="5142"/>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經營</a:t>
                  </a:r>
                  <a:r>
                    <a:rPr lang="zh-TW" altLang="en-US" sz="1200" dirty="0">
                      <a:solidFill>
                        <a:schemeClr val="bg1">
                          <a:lumMod val="75000"/>
                        </a:schemeClr>
                      </a:solidFill>
                      <a:latin typeface="新細明體" pitchFamily="18" charset="-120"/>
                      <a:ea typeface="華康仿宋體W4"/>
                      <a:cs typeface="華康仿宋體W4"/>
                    </a:rPr>
                    <a:t>培育課程</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800" name="Rectangle 654"/>
                <p:cNvSpPr>
                  <a:spLocks noChangeArrowheads="1"/>
                </p:cNvSpPr>
                <p:nvPr/>
              </p:nvSpPr>
              <p:spPr bwMode="auto">
                <a:xfrm>
                  <a:off x="623" y="5142"/>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2" name="Group 655"/>
              <p:cNvGrpSpPr>
                <a:grpSpLocks/>
              </p:cNvGrpSpPr>
              <p:nvPr/>
            </p:nvGrpSpPr>
            <p:grpSpPr bwMode="auto">
              <a:xfrm>
                <a:off x="1870" y="5142"/>
                <a:ext cx="175" cy="403"/>
                <a:chOff x="1870" y="5142"/>
                <a:chExt cx="175" cy="403"/>
              </a:xfrm>
            </p:grpSpPr>
            <p:sp>
              <p:nvSpPr>
                <p:cNvPr id="797" name="Rectangle 656"/>
                <p:cNvSpPr>
                  <a:spLocks noChangeArrowheads="1"/>
                </p:cNvSpPr>
                <p:nvPr/>
              </p:nvSpPr>
              <p:spPr bwMode="auto">
                <a:xfrm>
                  <a:off x="1881"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798" name="Rectangle 657"/>
                <p:cNvSpPr>
                  <a:spLocks noChangeArrowheads="1"/>
                </p:cNvSpPr>
                <p:nvPr/>
              </p:nvSpPr>
              <p:spPr bwMode="auto">
                <a:xfrm>
                  <a:off x="1870"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3" name="Group 658"/>
              <p:cNvGrpSpPr>
                <a:grpSpLocks/>
              </p:cNvGrpSpPr>
              <p:nvPr/>
            </p:nvGrpSpPr>
            <p:grpSpPr bwMode="auto">
              <a:xfrm>
                <a:off x="2045" y="5142"/>
                <a:ext cx="175" cy="403"/>
                <a:chOff x="2045" y="5142"/>
                <a:chExt cx="175" cy="403"/>
              </a:xfrm>
            </p:grpSpPr>
            <p:sp>
              <p:nvSpPr>
                <p:cNvPr id="795" name="Rectangle 659"/>
                <p:cNvSpPr>
                  <a:spLocks noChangeArrowheads="1"/>
                </p:cNvSpPr>
                <p:nvPr/>
              </p:nvSpPr>
              <p:spPr bwMode="auto">
                <a:xfrm>
                  <a:off x="2056"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796" name="Rectangle 660"/>
                <p:cNvSpPr>
                  <a:spLocks noChangeArrowheads="1"/>
                </p:cNvSpPr>
                <p:nvPr/>
              </p:nvSpPr>
              <p:spPr bwMode="auto">
                <a:xfrm>
                  <a:off x="2045"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4" name="Group 661"/>
              <p:cNvGrpSpPr>
                <a:grpSpLocks/>
              </p:cNvGrpSpPr>
              <p:nvPr/>
            </p:nvGrpSpPr>
            <p:grpSpPr bwMode="auto">
              <a:xfrm>
                <a:off x="2220" y="5142"/>
                <a:ext cx="175" cy="403"/>
                <a:chOff x="2220" y="5142"/>
                <a:chExt cx="175" cy="403"/>
              </a:xfrm>
            </p:grpSpPr>
            <p:sp>
              <p:nvSpPr>
                <p:cNvPr id="793" name="Rectangle 662"/>
                <p:cNvSpPr>
                  <a:spLocks noChangeArrowheads="1"/>
                </p:cNvSpPr>
                <p:nvPr/>
              </p:nvSpPr>
              <p:spPr bwMode="auto">
                <a:xfrm>
                  <a:off x="2231"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94" name="Rectangle 663"/>
                <p:cNvSpPr>
                  <a:spLocks noChangeArrowheads="1"/>
                </p:cNvSpPr>
                <p:nvPr/>
              </p:nvSpPr>
              <p:spPr bwMode="auto">
                <a:xfrm>
                  <a:off x="2220"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5" name="Group 664"/>
              <p:cNvGrpSpPr>
                <a:grpSpLocks/>
              </p:cNvGrpSpPr>
              <p:nvPr/>
            </p:nvGrpSpPr>
            <p:grpSpPr bwMode="auto">
              <a:xfrm>
                <a:off x="2395" y="5142"/>
                <a:ext cx="175" cy="403"/>
                <a:chOff x="2395" y="5142"/>
                <a:chExt cx="175" cy="403"/>
              </a:xfrm>
            </p:grpSpPr>
            <p:sp>
              <p:nvSpPr>
                <p:cNvPr id="791" name="Rectangle 665"/>
                <p:cNvSpPr>
                  <a:spLocks noChangeArrowheads="1"/>
                </p:cNvSpPr>
                <p:nvPr/>
              </p:nvSpPr>
              <p:spPr bwMode="auto">
                <a:xfrm>
                  <a:off x="2406"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92" name="Rectangle 666"/>
                <p:cNvSpPr>
                  <a:spLocks noChangeArrowheads="1"/>
                </p:cNvSpPr>
                <p:nvPr/>
              </p:nvSpPr>
              <p:spPr bwMode="auto">
                <a:xfrm>
                  <a:off x="2395"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6" name="Group 667"/>
              <p:cNvGrpSpPr>
                <a:grpSpLocks/>
              </p:cNvGrpSpPr>
              <p:nvPr/>
            </p:nvGrpSpPr>
            <p:grpSpPr bwMode="auto">
              <a:xfrm>
                <a:off x="2570" y="5142"/>
                <a:ext cx="175" cy="403"/>
                <a:chOff x="2570" y="5142"/>
                <a:chExt cx="175" cy="403"/>
              </a:xfrm>
            </p:grpSpPr>
            <p:sp>
              <p:nvSpPr>
                <p:cNvPr id="789" name="Rectangle 668"/>
                <p:cNvSpPr>
                  <a:spLocks noChangeArrowheads="1"/>
                </p:cNvSpPr>
                <p:nvPr/>
              </p:nvSpPr>
              <p:spPr bwMode="auto">
                <a:xfrm>
                  <a:off x="2581"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90" name="Rectangle 669"/>
                <p:cNvSpPr>
                  <a:spLocks noChangeArrowheads="1"/>
                </p:cNvSpPr>
                <p:nvPr/>
              </p:nvSpPr>
              <p:spPr bwMode="auto">
                <a:xfrm>
                  <a:off x="2570"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7" name="Group 670"/>
              <p:cNvGrpSpPr>
                <a:grpSpLocks/>
              </p:cNvGrpSpPr>
              <p:nvPr/>
            </p:nvGrpSpPr>
            <p:grpSpPr bwMode="auto">
              <a:xfrm>
                <a:off x="2745" y="5142"/>
                <a:ext cx="176" cy="403"/>
                <a:chOff x="2745" y="5142"/>
                <a:chExt cx="176" cy="403"/>
              </a:xfrm>
            </p:grpSpPr>
            <p:sp>
              <p:nvSpPr>
                <p:cNvPr id="787" name="Rectangle 671"/>
                <p:cNvSpPr>
                  <a:spLocks noChangeArrowheads="1"/>
                </p:cNvSpPr>
                <p:nvPr/>
              </p:nvSpPr>
              <p:spPr bwMode="auto">
                <a:xfrm>
                  <a:off x="2756" y="5142"/>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0" hangingPunct="0"/>
                  <a:endParaRPr lang="zh-TW" altLang="en-US" sz="1000" dirty="0">
                    <a:solidFill>
                      <a:srgbClr val="FF0000"/>
                    </a:solidFill>
                    <a:latin typeface="標楷體" pitchFamily="65" charset="-120"/>
                    <a:ea typeface="標楷體" pitchFamily="65" charset="-120"/>
                    <a:sym typeface="Wingdings 3" pitchFamily="18" charset="2"/>
                  </a:endParaRPr>
                </a:p>
              </p:txBody>
            </p:sp>
            <p:sp>
              <p:nvSpPr>
                <p:cNvPr id="788" name="Rectangle 672"/>
                <p:cNvSpPr>
                  <a:spLocks noChangeArrowheads="1"/>
                </p:cNvSpPr>
                <p:nvPr/>
              </p:nvSpPr>
              <p:spPr bwMode="auto">
                <a:xfrm>
                  <a:off x="2745" y="5142"/>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8" name="Group 673"/>
              <p:cNvGrpSpPr>
                <a:grpSpLocks/>
              </p:cNvGrpSpPr>
              <p:nvPr/>
            </p:nvGrpSpPr>
            <p:grpSpPr bwMode="auto">
              <a:xfrm>
                <a:off x="2921" y="5142"/>
                <a:ext cx="175" cy="403"/>
                <a:chOff x="2921" y="5142"/>
                <a:chExt cx="175" cy="403"/>
              </a:xfrm>
            </p:grpSpPr>
            <p:sp>
              <p:nvSpPr>
                <p:cNvPr id="785" name="Rectangle 674"/>
                <p:cNvSpPr>
                  <a:spLocks noChangeArrowheads="1"/>
                </p:cNvSpPr>
                <p:nvPr/>
              </p:nvSpPr>
              <p:spPr bwMode="auto">
                <a:xfrm>
                  <a:off x="2932"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86" name="Rectangle 675"/>
                <p:cNvSpPr>
                  <a:spLocks noChangeArrowheads="1"/>
                </p:cNvSpPr>
                <p:nvPr/>
              </p:nvSpPr>
              <p:spPr bwMode="auto">
                <a:xfrm>
                  <a:off x="2921"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19" name="Group 676"/>
              <p:cNvGrpSpPr>
                <a:grpSpLocks/>
              </p:cNvGrpSpPr>
              <p:nvPr/>
            </p:nvGrpSpPr>
            <p:grpSpPr bwMode="auto">
              <a:xfrm>
                <a:off x="3096" y="5142"/>
                <a:ext cx="175" cy="403"/>
                <a:chOff x="3096" y="5142"/>
                <a:chExt cx="175" cy="403"/>
              </a:xfrm>
            </p:grpSpPr>
            <p:sp>
              <p:nvSpPr>
                <p:cNvPr id="783" name="Rectangle 677"/>
                <p:cNvSpPr>
                  <a:spLocks noChangeArrowheads="1"/>
                </p:cNvSpPr>
                <p:nvPr/>
              </p:nvSpPr>
              <p:spPr bwMode="auto">
                <a:xfrm>
                  <a:off x="3107"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84" name="Rectangle 678"/>
                <p:cNvSpPr>
                  <a:spLocks noChangeArrowheads="1"/>
                </p:cNvSpPr>
                <p:nvPr/>
              </p:nvSpPr>
              <p:spPr bwMode="auto">
                <a:xfrm>
                  <a:off x="3096"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20" name="Group 679"/>
              <p:cNvGrpSpPr>
                <a:grpSpLocks/>
              </p:cNvGrpSpPr>
              <p:nvPr/>
            </p:nvGrpSpPr>
            <p:grpSpPr bwMode="auto">
              <a:xfrm>
                <a:off x="3271" y="5142"/>
                <a:ext cx="175" cy="403"/>
                <a:chOff x="3271" y="5142"/>
                <a:chExt cx="175" cy="403"/>
              </a:xfrm>
            </p:grpSpPr>
            <p:sp>
              <p:nvSpPr>
                <p:cNvPr id="779" name="Rectangle 680"/>
                <p:cNvSpPr>
                  <a:spLocks noChangeArrowheads="1"/>
                </p:cNvSpPr>
                <p:nvPr/>
              </p:nvSpPr>
              <p:spPr bwMode="auto">
                <a:xfrm>
                  <a:off x="3271" y="514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21" name="Group 681"/>
                <p:cNvGrpSpPr>
                  <a:grpSpLocks/>
                </p:cNvGrpSpPr>
                <p:nvPr/>
              </p:nvGrpSpPr>
              <p:grpSpPr bwMode="auto">
                <a:xfrm>
                  <a:off x="3271" y="5142"/>
                  <a:ext cx="175" cy="403"/>
                  <a:chOff x="3271" y="5142"/>
                  <a:chExt cx="175" cy="403"/>
                </a:xfrm>
              </p:grpSpPr>
              <p:sp>
                <p:nvSpPr>
                  <p:cNvPr id="781" name="Rectangle 682"/>
                  <p:cNvSpPr>
                    <a:spLocks noChangeArrowheads="1"/>
                  </p:cNvSpPr>
                  <p:nvPr/>
                </p:nvSpPr>
                <p:spPr bwMode="auto">
                  <a:xfrm>
                    <a:off x="3282" y="514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82" name="Rectangle 683"/>
                  <p:cNvSpPr>
                    <a:spLocks noChangeArrowheads="1"/>
                  </p:cNvSpPr>
                  <p:nvPr/>
                </p:nvSpPr>
                <p:spPr bwMode="auto">
                  <a:xfrm>
                    <a:off x="3271"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22" name="Group 684"/>
              <p:cNvGrpSpPr>
                <a:grpSpLocks/>
              </p:cNvGrpSpPr>
              <p:nvPr/>
            </p:nvGrpSpPr>
            <p:grpSpPr bwMode="auto">
              <a:xfrm>
                <a:off x="3446" y="5142"/>
                <a:ext cx="175" cy="403"/>
                <a:chOff x="3446" y="5142"/>
                <a:chExt cx="175" cy="403"/>
              </a:xfrm>
            </p:grpSpPr>
            <p:sp>
              <p:nvSpPr>
                <p:cNvPr id="775" name="Rectangle 685"/>
                <p:cNvSpPr>
                  <a:spLocks noChangeArrowheads="1"/>
                </p:cNvSpPr>
                <p:nvPr/>
              </p:nvSpPr>
              <p:spPr bwMode="auto">
                <a:xfrm>
                  <a:off x="3446" y="514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23" name="Group 686"/>
                <p:cNvGrpSpPr>
                  <a:grpSpLocks/>
                </p:cNvGrpSpPr>
                <p:nvPr/>
              </p:nvGrpSpPr>
              <p:grpSpPr bwMode="auto">
                <a:xfrm>
                  <a:off x="3446" y="5142"/>
                  <a:ext cx="175" cy="403"/>
                  <a:chOff x="3446" y="5142"/>
                  <a:chExt cx="175" cy="403"/>
                </a:xfrm>
              </p:grpSpPr>
              <p:sp>
                <p:nvSpPr>
                  <p:cNvPr id="777" name="Rectangle 687"/>
                  <p:cNvSpPr>
                    <a:spLocks noChangeArrowheads="1"/>
                  </p:cNvSpPr>
                  <p:nvPr/>
                </p:nvSpPr>
                <p:spPr bwMode="auto">
                  <a:xfrm>
                    <a:off x="3457" y="514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78" name="Rectangle 688"/>
                  <p:cNvSpPr>
                    <a:spLocks noChangeArrowheads="1"/>
                  </p:cNvSpPr>
                  <p:nvPr/>
                </p:nvSpPr>
                <p:spPr bwMode="auto">
                  <a:xfrm>
                    <a:off x="3446"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24" name="Group 689"/>
              <p:cNvGrpSpPr>
                <a:grpSpLocks/>
              </p:cNvGrpSpPr>
              <p:nvPr/>
            </p:nvGrpSpPr>
            <p:grpSpPr bwMode="auto">
              <a:xfrm>
                <a:off x="3621" y="5142"/>
                <a:ext cx="175" cy="403"/>
                <a:chOff x="3621" y="5142"/>
                <a:chExt cx="175" cy="403"/>
              </a:xfrm>
            </p:grpSpPr>
            <p:sp>
              <p:nvSpPr>
                <p:cNvPr id="773" name="Rectangle 690"/>
                <p:cNvSpPr>
                  <a:spLocks noChangeArrowheads="1"/>
                </p:cNvSpPr>
                <p:nvPr/>
              </p:nvSpPr>
              <p:spPr bwMode="auto">
                <a:xfrm>
                  <a:off x="3632" y="5142"/>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74" name="Rectangle 691"/>
                <p:cNvSpPr>
                  <a:spLocks noChangeArrowheads="1"/>
                </p:cNvSpPr>
                <p:nvPr/>
              </p:nvSpPr>
              <p:spPr bwMode="auto">
                <a:xfrm>
                  <a:off x="3621" y="514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25" name="Group 692"/>
              <p:cNvGrpSpPr>
                <a:grpSpLocks/>
              </p:cNvGrpSpPr>
              <p:nvPr/>
            </p:nvGrpSpPr>
            <p:grpSpPr bwMode="auto">
              <a:xfrm>
                <a:off x="3796" y="5142"/>
                <a:ext cx="176" cy="403"/>
                <a:chOff x="3796" y="5142"/>
                <a:chExt cx="176" cy="403"/>
              </a:xfrm>
            </p:grpSpPr>
            <p:sp>
              <p:nvSpPr>
                <p:cNvPr id="771" name="Rectangle 693"/>
                <p:cNvSpPr>
                  <a:spLocks noChangeArrowheads="1"/>
                </p:cNvSpPr>
                <p:nvPr/>
              </p:nvSpPr>
              <p:spPr bwMode="auto">
                <a:xfrm>
                  <a:off x="3807" y="5142"/>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772" name="Rectangle 694"/>
                <p:cNvSpPr>
                  <a:spLocks noChangeArrowheads="1"/>
                </p:cNvSpPr>
                <p:nvPr/>
              </p:nvSpPr>
              <p:spPr bwMode="auto">
                <a:xfrm>
                  <a:off x="3796" y="5142"/>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26" name="Group 695"/>
              <p:cNvGrpSpPr>
                <a:grpSpLocks/>
              </p:cNvGrpSpPr>
              <p:nvPr/>
            </p:nvGrpSpPr>
            <p:grpSpPr bwMode="auto">
              <a:xfrm>
                <a:off x="0" y="5545"/>
                <a:ext cx="623" cy="806"/>
                <a:chOff x="0" y="5545"/>
                <a:chExt cx="623" cy="806"/>
              </a:xfrm>
            </p:grpSpPr>
            <p:sp>
              <p:nvSpPr>
                <p:cNvPr id="767" name="Rectangle 696"/>
                <p:cNvSpPr>
                  <a:spLocks noChangeArrowheads="1"/>
                </p:cNvSpPr>
                <p:nvPr/>
              </p:nvSpPr>
              <p:spPr bwMode="auto">
                <a:xfrm>
                  <a:off x="0" y="5545"/>
                  <a:ext cx="62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27" name="Group 697"/>
                <p:cNvGrpSpPr>
                  <a:grpSpLocks/>
                </p:cNvGrpSpPr>
                <p:nvPr/>
              </p:nvGrpSpPr>
              <p:grpSpPr bwMode="auto">
                <a:xfrm>
                  <a:off x="0" y="5545"/>
                  <a:ext cx="623" cy="806"/>
                  <a:chOff x="0" y="5545"/>
                  <a:chExt cx="623" cy="806"/>
                </a:xfrm>
              </p:grpSpPr>
              <p:sp>
                <p:nvSpPr>
                  <p:cNvPr id="769" name="Rectangle 698"/>
                  <p:cNvSpPr>
                    <a:spLocks noChangeArrowheads="1"/>
                  </p:cNvSpPr>
                  <p:nvPr/>
                </p:nvSpPr>
                <p:spPr bwMode="auto">
                  <a:xfrm>
                    <a:off x="11" y="5545"/>
                    <a:ext cx="601" cy="806"/>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latin typeface="新細明體" pitchFamily="18" charset="-120"/>
                        <a:ea typeface="華康仿宋體W4"/>
                        <a:cs typeface="華康仿宋體W4"/>
                      </a:rPr>
                      <a:t>主題形象塑造</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70" name="Rectangle 699"/>
                  <p:cNvSpPr>
                    <a:spLocks noChangeArrowheads="1"/>
                  </p:cNvSpPr>
                  <p:nvPr/>
                </p:nvSpPr>
                <p:spPr bwMode="auto">
                  <a:xfrm>
                    <a:off x="0" y="5545"/>
                    <a:ext cx="623" cy="80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28" name="Group 700"/>
              <p:cNvGrpSpPr>
                <a:grpSpLocks/>
              </p:cNvGrpSpPr>
              <p:nvPr/>
            </p:nvGrpSpPr>
            <p:grpSpPr bwMode="auto">
              <a:xfrm>
                <a:off x="623" y="5545"/>
                <a:ext cx="1247" cy="403"/>
                <a:chOff x="623" y="5545"/>
                <a:chExt cx="1247" cy="403"/>
              </a:xfrm>
            </p:grpSpPr>
            <p:sp>
              <p:nvSpPr>
                <p:cNvPr id="763" name="Rectangle 701"/>
                <p:cNvSpPr>
                  <a:spLocks noChangeArrowheads="1"/>
                </p:cNvSpPr>
                <p:nvPr/>
              </p:nvSpPr>
              <p:spPr bwMode="auto">
                <a:xfrm>
                  <a:off x="623" y="5545"/>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29" name="Group 702"/>
                <p:cNvGrpSpPr>
                  <a:grpSpLocks/>
                </p:cNvGrpSpPr>
                <p:nvPr/>
              </p:nvGrpSpPr>
              <p:grpSpPr bwMode="auto">
                <a:xfrm>
                  <a:off x="623" y="5545"/>
                  <a:ext cx="1247" cy="403"/>
                  <a:chOff x="623" y="5545"/>
                  <a:chExt cx="1247" cy="403"/>
                </a:xfrm>
              </p:grpSpPr>
              <p:sp>
                <p:nvSpPr>
                  <p:cNvPr id="765" name="Rectangle 703"/>
                  <p:cNvSpPr>
                    <a:spLocks noChangeArrowheads="1"/>
                  </p:cNvSpPr>
                  <p:nvPr/>
                </p:nvSpPr>
                <p:spPr bwMode="auto">
                  <a:xfrm>
                    <a:off x="634" y="5545"/>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smtClean="0">
                        <a:latin typeface="新細明體" pitchFamily="18" charset="-120"/>
                        <a:ea typeface="華康仿宋體W4"/>
                        <a:cs typeface="華康仿宋體W4"/>
                      </a:rPr>
                      <a:t>.</a:t>
                    </a:r>
                    <a:r>
                      <a:rPr lang="zh-TW" altLang="en-US" sz="1200" dirty="0">
                        <a:solidFill>
                          <a:schemeClr val="bg1">
                            <a:lumMod val="75000"/>
                          </a:schemeClr>
                        </a:solidFill>
                        <a:latin typeface="新細明體" pitchFamily="18" charset="-120"/>
                        <a:ea typeface="華康仿宋體W4"/>
                        <a:cs typeface="華康仿宋體W4"/>
                      </a:rPr>
                      <a:t>地方識別系統設計</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766" name="Rectangle 704"/>
                  <p:cNvSpPr>
                    <a:spLocks noChangeArrowheads="1"/>
                  </p:cNvSpPr>
                  <p:nvPr/>
                </p:nvSpPr>
                <p:spPr bwMode="auto">
                  <a:xfrm>
                    <a:off x="623" y="5545"/>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30" name="Group 705"/>
              <p:cNvGrpSpPr>
                <a:grpSpLocks/>
              </p:cNvGrpSpPr>
              <p:nvPr/>
            </p:nvGrpSpPr>
            <p:grpSpPr bwMode="auto">
              <a:xfrm>
                <a:off x="1870" y="5545"/>
                <a:ext cx="175" cy="403"/>
                <a:chOff x="1870" y="5545"/>
                <a:chExt cx="175" cy="403"/>
              </a:xfrm>
            </p:grpSpPr>
            <p:sp>
              <p:nvSpPr>
                <p:cNvPr id="759" name="Rectangle 706"/>
                <p:cNvSpPr>
                  <a:spLocks noChangeArrowheads="1"/>
                </p:cNvSpPr>
                <p:nvPr/>
              </p:nvSpPr>
              <p:spPr bwMode="auto">
                <a:xfrm>
                  <a:off x="1870"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31" name="Group 707"/>
                <p:cNvGrpSpPr>
                  <a:grpSpLocks/>
                </p:cNvGrpSpPr>
                <p:nvPr/>
              </p:nvGrpSpPr>
              <p:grpSpPr bwMode="auto">
                <a:xfrm>
                  <a:off x="1870" y="5545"/>
                  <a:ext cx="175" cy="403"/>
                  <a:chOff x="1870" y="5545"/>
                  <a:chExt cx="175" cy="403"/>
                </a:xfrm>
              </p:grpSpPr>
              <p:sp>
                <p:nvSpPr>
                  <p:cNvPr id="761" name="Rectangle 708"/>
                  <p:cNvSpPr>
                    <a:spLocks noChangeArrowheads="1"/>
                  </p:cNvSpPr>
                  <p:nvPr/>
                </p:nvSpPr>
                <p:spPr bwMode="auto">
                  <a:xfrm>
                    <a:off x="1881"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762" name="Rectangle 709"/>
                  <p:cNvSpPr>
                    <a:spLocks noChangeArrowheads="1"/>
                  </p:cNvSpPr>
                  <p:nvPr/>
                </p:nvSpPr>
                <p:spPr bwMode="auto">
                  <a:xfrm>
                    <a:off x="1870"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32" name="Group 710"/>
              <p:cNvGrpSpPr>
                <a:grpSpLocks/>
              </p:cNvGrpSpPr>
              <p:nvPr/>
            </p:nvGrpSpPr>
            <p:grpSpPr bwMode="auto">
              <a:xfrm>
                <a:off x="2045" y="5545"/>
                <a:ext cx="175" cy="403"/>
                <a:chOff x="2045" y="5545"/>
                <a:chExt cx="175" cy="403"/>
              </a:xfrm>
            </p:grpSpPr>
            <p:sp>
              <p:nvSpPr>
                <p:cNvPr id="755" name="Rectangle 711"/>
                <p:cNvSpPr>
                  <a:spLocks noChangeArrowheads="1"/>
                </p:cNvSpPr>
                <p:nvPr/>
              </p:nvSpPr>
              <p:spPr bwMode="auto">
                <a:xfrm>
                  <a:off x="2045" y="5545"/>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33" name="Group 712"/>
                <p:cNvGrpSpPr>
                  <a:grpSpLocks/>
                </p:cNvGrpSpPr>
                <p:nvPr/>
              </p:nvGrpSpPr>
              <p:grpSpPr bwMode="auto">
                <a:xfrm>
                  <a:off x="2045" y="5545"/>
                  <a:ext cx="175" cy="403"/>
                  <a:chOff x="2045" y="5545"/>
                  <a:chExt cx="175" cy="403"/>
                </a:xfrm>
              </p:grpSpPr>
              <p:sp>
                <p:nvSpPr>
                  <p:cNvPr id="757" name="Rectangle 713"/>
                  <p:cNvSpPr>
                    <a:spLocks noChangeArrowheads="1"/>
                  </p:cNvSpPr>
                  <p:nvPr/>
                </p:nvSpPr>
                <p:spPr bwMode="auto">
                  <a:xfrm>
                    <a:off x="2056" y="5545"/>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758" name="Rectangle 714"/>
                  <p:cNvSpPr>
                    <a:spLocks noChangeArrowheads="1"/>
                  </p:cNvSpPr>
                  <p:nvPr/>
                </p:nvSpPr>
                <p:spPr bwMode="auto">
                  <a:xfrm>
                    <a:off x="2045"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34" name="Group 715"/>
              <p:cNvGrpSpPr>
                <a:grpSpLocks/>
              </p:cNvGrpSpPr>
              <p:nvPr/>
            </p:nvGrpSpPr>
            <p:grpSpPr bwMode="auto">
              <a:xfrm>
                <a:off x="2220" y="5545"/>
                <a:ext cx="175" cy="403"/>
                <a:chOff x="2220" y="5545"/>
                <a:chExt cx="175" cy="403"/>
              </a:xfrm>
            </p:grpSpPr>
            <p:sp>
              <p:nvSpPr>
                <p:cNvPr id="751" name="Rectangle 716"/>
                <p:cNvSpPr>
                  <a:spLocks noChangeArrowheads="1"/>
                </p:cNvSpPr>
                <p:nvPr/>
              </p:nvSpPr>
              <p:spPr bwMode="auto">
                <a:xfrm>
                  <a:off x="2220" y="5545"/>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35" name="Group 717"/>
                <p:cNvGrpSpPr>
                  <a:grpSpLocks/>
                </p:cNvGrpSpPr>
                <p:nvPr/>
              </p:nvGrpSpPr>
              <p:grpSpPr bwMode="auto">
                <a:xfrm>
                  <a:off x="2220" y="5545"/>
                  <a:ext cx="175" cy="403"/>
                  <a:chOff x="2220" y="5545"/>
                  <a:chExt cx="175" cy="403"/>
                </a:xfrm>
              </p:grpSpPr>
              <p:sp>
                <p:nvSpPr>
                  <p:cNvPr id="753" name="Rectangle 718"/>
                  <p:cNvSpPr>
                    <a:spLocks noChangeArrowheads="1"/>
                  </p:cNvSpPr>
                  <p:nvPr/>
                </p:nvSpPr>
                <p:spPr bwMode="auto">
                  <a:xfrm>
                    <a:off x="2231" y="5545"/>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54" name="Rectangle 719"/>
                  <p:cNvSpPr>
                    <a:spLocks noChangeArrowheads="1"/>
                  </p:cNvSpPr>
                  <p:nvPr/>
                </p:nvSpPr>
                <p:spPr bwMode="auto">
                  <a:xfrm>
                    <a:off x="2220"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36" name="Group 720"/>
              <p:cNvGrpSpPr>
                <a:grpSpLocks/>
              </p:cNvGrpSpPr>
              <p:nvPr/>
            </p:nvGrpSpPr>
            <p:grpSpPr bwMode="auto">
              <a:xfrm>
                <a:off x="2395" y="5545"/>
                <a:ext cx="175" cy="403"/>
                <a:chOff x="2395" y="5545"/>
                <a:chExt cx="175" cy="403"/>
              </a:xfrm>
            </p:grpSpPr>
            <p:sp>
              <p:nvSpPr>
                <p:cNvPr id="747" name="Rectangle 721"/>
                <p:cNvSpPr>
                  <a:spLocks noChangeArrowheads="1"/>
                </p:cNvSpPr>
                <p:nvPr/>
              </p:nvSpPr>
              <p:spPr bwMode="auto">
                <a:xfrm>
                  <a:off x="2395" y="5545"/>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37" name="Group 722"/>
                <p:cNvGrpSpPr>
                  <a:grpSpLocks/>
                </p:cNvGrpSpPr>
                <p:nvPr/>
              </p:nvGrpSpPr>
              <p:grpSpPr bwMode="auto">
                <a:xfrm>
                  <a:off x="2395" y="5545"/>
                  <a:ext cx="175" cy="403"/>
                  <a:chOff x="2395" y="5545"/>
                  <a:chExt cx="175" cy="403"/>
                </a:xfrm>
              </p:grpSpPr>
              <p:sp>
                <p:nvSpPr>
                  <p:cNvPr id="749" name="Rectangle 723"/>
                  <p:cNvSpPr>
                    <a:spLocks noChangeArrowheads="1"/>
                  </p:cNvSpPr>
                  <p:nvPr/>
                </p:nvSpPr>
                <p:spPr bwMode="auto">
                  <a:xfrm>
                    <a:off x="2406" y="5545"/>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50" name="Rectangle 724"/>
                  <p:cNvSpPr>
                    <a:spLocks noChangeArrowheads="1"/>
                  </p:cNvSpPr>
                  <p:nvPr/>
                </p:nvSpPr>
                <p:spPr bwMode="auto">
                  <a:xfrm>
                    <a:off x="2395"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38" name="Group 725"/>
              <p:cNvGrpSpPr>
                <a:grpSpLocks/>
              </p:cNvGrpSpPr>
              <p:nvPr/>
            </p:nvGrpSpPr>
            <p:grpSpPr bwMode="auto">
              <a:xfrm>
                <a:off x="2570" y="5545"/>
                <a:ext cx="175" cy="403"/>
                <a:chOff x="2570" y="5545"/>
                <a:chExt cx="175" cy="403"/>
              </a:xfrm>
            </p:grpSpPr>
            <p:sp>
              <p:nvSpPr>
                <p:cNvPr id="743" name="Rectangle 726"/>
                <p:cNvSpPr>
                  <a:spLocks noChangeArrowheads="1"/>
                </p:cNvSpPr>
                <p:nvPr/>
              </p:nvSpPr>
              <p:spPr bwMode="auto">
                <a:xfrm>
                  <a:off x="2570"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39" name="Group 727"/>
                <p:cNvGrpSpPr>
                  <a:grpSpLocks/>
                </p:cNvGrpSpPr>
                <p:nvPr/>
              </p:nvGrpSpPr>
              <p:grpSpPr bwMode="auto">
                <a:xfrm>
                  <a:off x="2570" y="5545"/>
                  <a:ext cx="175" cy="403"/>
                  <a:chOff x="2570" y="5545"/>
                  <a:chExt cx="175" cy="403"/>
                </a:xfrm>
              </p:grpSpPr>
              <p:sp>
                <p:nvSpPr>
                  <p:cNvPr id="745" name="Rectangle 728"/>
                  <p:cNvSpPr>
                    <a:spLocks noChangeArrowheads="1"/>
                  </p:cNvSpPr>
                  <p:nvPr/>
                </p:nvSpPr>
                <p:spPr bwMode="auto">
                  <a:xfrm>
                    <a:off x="2581"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46" name="Rectangle 729"/>
                  <p:cNvSpPr>
                    <a:spLocks noChangeArrowheads="1"/>
                  </p:cNvSpPr>
                  <p:nvPr/>
                </p:nvSpPr>
                <p:spPr bwMode="auto">
                  <a:xfrm>
                    <a:off x="2570"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40" name="Group 730"/>
              <p:cNvGrpSpPr>
                <a:grpSpLocks/>
              </p:cNvGrpSpPr>
              <p:nvPr/>
            </p:nvGrpSpPr>
            <p:grpSpPr bwMode="auto">
              <a:xfrm>
                <a:off x="2745" y="5545"/>
                <a:ext cx="176" cy="403"/>
                <a:chOff x="2745" y="5545"/>
                <a:chExt cx="176" cy="403"/>
              </a:xfrm>
            </p:grpSpPr>
            <p:sp>
              <p:nvSpPr>
                <p:cNvPr id="739" name="Rectangle 731"/>
                <p:cNvSpPr>
                  <a:spLocks noChangeArrowheads="1"/>
                </p:cNvSpPr>
                <p:nvPr/>
              </p:nvSpPr>
              <p:spPr bwMode="auto">
                <a:xfrm>
                  <a:off x="2745" y="5545"/>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41" name="Group 732"/>
                <p:cNvGrpSpPr>
                  <a:grpSpLocks/>
                </p:cNvGrpSpPr>
                <p:nvPr/>
              </p:nvGrpSpPr>
              <p:grpSpPr bwMode="auto">
                <a:xfrm>
                  <a:off x="2745" y="5545"/>
                  <a:ext cx="176" cy="403"/>
                  <a:chOff x="2745" y="5545"/>
                  <a:chExt cx="176" cy="403"/>
                </a:xfrm>
              </p:grpSpPr>
              <p:sp>
                <p:nvSpPr>
                  <p:cNvPr id="741" name="Rectangle 733"/>
                  <p:cNvSpPr>
                    <a:spLocks noChangeArrowheads="1"/>
                  </p:cNvSpPr>
                  <p:nvPr/>
                </p:nvSpPr>
                <p:spPr bwMode="auto">
                  <a:xfrm>
                    <a:off x="2756" y="5545"/>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smtClean="0">
                        <a:solidFill>
                          <a:srgbClr val="FF0000"/>
                        </a:solidFill>
                        <a:latin typeface="標楷體" pitchFamily="65" charset="-120"/>
                        <a:ea typeface="標楷體" pitchFamily="65" charset="-120"/>
                        <a:sym typeface="Wingdings 3" pitchFamily="18" charset="2"/>
                      </a:rPr>
                      <a:t></a:t>
                    </a:r>
                    <a:endParaRPr lang="zh-TW" altLang="en-US" sz="1200" dirty="0" smtClean="0">
                      <a:solidFill>
                        <a:srgbClr val="FF0000"/>
                      </a:solidFill>
                      <a:latin typeface="新細明體" pitchFamily="18" charset="-120"/>
                      <a:cs typeface="Times New Roman" pitchFamily="18" charset="0"/>
                    </a:endParaRPr>
                  </a:p>
                  <a:p>
                    <a:pPr algn="ctr"/>
                    <a:endParaRPr lang="zh-TW" altLang="en-US" sz="1000" dirty="0" smtClean="0">
                      <a:solidFill>
                        <a:srgbClr val="FF0000"/>
                      </a:solidFill>
                      <a:latin typeface="標楷體" pitchFamily="65" charset="-120"/>
                      <a:ea typeface="標楷體" pitchFamily="65" charset="-120"/>
                      <a:sym typeface="Wingdings 3" pitchFamily="18" charset="2"/>
                    </a:endParaRPr>
                  </a:p>
                  <a:p>
                    <a:pPr algn="ctr"/>
                    <a:r>
                      <a:rPr lang="zh-TW" altLang="en-US" sz="1000" dirty="0" smtClean="0">
                        <a:latin typeface="標楷體" pitchFamily="65" charset="-120"/>
                        <a:ea typeface="標楷體" pitchFamily="65" charset="-120"/>
                        <a:sym typeface="Wingdings 3" pitchFamily="18" charset="2"/>
                      </a:rPr>
                      <a:t></a:t>
                    </a:r>
                    <a:endParaRPr lang="zh-TW" altLang="en-US" sz="1200" dirty="0">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742" name="Rectangle 734"/>
                  <p:cNvSpPr>
                    <a:spLocks noChangeArrowheads="1"/>
                  </p:cNvSpPr>
                  <p:nvPr/>
                </p:nvSpPr>
                <p:spPr bwMode="auto">
                  <a:xfrm>
                    <a:off x="2745" y="5545"/>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42" name="Group 735"/>
              <p:cNvGrpSpPr>
                <a:grpSpLocks/>
              </p:cNvGrpSpPr>
              <p:nvPr/>
            </p:nvGrpSpPr>
            <p:grpSpPr bwMode="auto">
              <a:xfrm>
                <a:off x="2921" y="5545"/>
                <a:ext cx="175" cy="403"/>
                <a:chOff x="2921" y="5545"/>
                <a:chExt cx="175" cy="403"/>
              </a:xfrm>
            </p:grpSpPr>
            <p:sp>
              <p:nvSpPr>
                <p:cNvPr id="735" name="Rectangle 736"/>
                <p:cNvSpPr>
                  <a:spLocks noChangeArrowheads="1"/>
                </p:cNvSpPr>
                <p:nvPr/>
              </p:nvSpPr>
              <p:spPr bwMode="auto">
                <a:xfrm>
                  <a:off x="2921"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43" name="Group 737"/>
                <p:cNvGrpSpPr>
                  <a:grpSpLocks/>
                </p:cNvGrpSpPr>
                <p:nvPr/>
              </p:nvGrpSpPr>
              <p:grpSpPr bwMode="auto">
                <a:xfrm>
                  <a:off x="2921" y="5545"/>
                  <a:ext cx="175" cy="403"/>
                  <a:chOff x="2921" y="5545"/>
                  <a:chExt cx="175" cy="403"/>
                </a:xfrm>
              </p:grpSpPr>
              <p:sp>
                <p:nvSpPr>
                  <p:cNvPr id="737" name="Rectangle 738"/>
                  <p:cNvSpPr>
                    <a:spLocks noChangeArrowheads="1"/>
                  </p:cNvSpPr>
                  <p:nvPr/>
                </p:nvSpPr>
                <p:spPr bwMode="auto">
                  <a:xfrm>
                    <a:off x="2932"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38" name="Rectangle 739"/>
                  <p:cNvSpPr>
                    <a:spLocks noChangeArrowheads="1"/>
                  </p:cNvSpPr>
                  <p:nvPr/>
                </p:nvSpPr>
                <p:spPr bwMode="auto">
                  <a:xfrm>
                    <a:off x="2921"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44" name="Group 740"/>
              <p:cNvGrpSpPr>
                <a:grpSpLocks/>
              </p:cNvGrpSpPr>
              <p:nvPr/>
            </p:nvGrpSpPr>
            <p:grpSpPr bwMode="auto">
              <a:xfrm>
                <a:off x="3096" y="5545"/>
                <a:ext cx="175" cy="403"/>
                <a:chOff x="3096" y="5545"/>
                <a:chExt cx="175" cy="403"/>
              </a:xfrm>
            </p:grpSpPr>
            <p:sp>
              <p:nvSpPr>
                <p:cNvPr id="731" name="Rectangle 741"/>
                <p:cNvSpPr>
                  <a:spLocks noChangeArrowheads="1"/>
                </p:cNvSpPr>
                <p:nvPr/>
              </p:nvSpPr>
              <p:spPr bwMode="auto">
                <a:xfrm>
                  <a:off x="3096"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45" name="Group 742"/>
                <p:cNvGrpSpPr>
                  <a:grpSpLocks/>
                </p:cNvGrpSpPr>
                <p:nvPr/>
              </p:nvGrpSpPr>
              <p:grpSpPr bwMode="auto">
                <a:xfrm>
                  <a:off x="3096" y="5545"/>
                  <a:ext cx="175" cy="403"/>
                  <a:chOff x="3096" y="5545"/>
                  <a:chExt cx="175" cy="403"/>
                </a:xfrm>
              </p:grpSpPr>
              <p:sp>
                <p:nvSpPr>
                  <p:cNvPr id="733" name="Rectangle 743"/>
                  <p:cNvSpPr>
                    <a:spLocks noChangeArrowheads="1"/>
                  </p:cNvSpPr>
                  <p:nvPr/>
                </p:nvSpPr>
                <p:spPr bwMode="auto">
                  <a:xfrm>
                    <a:off x="3107"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34" name="Rectangle 744"/>
                  <p:cNvSpPr>
                    <a:spLocks noChangeArrowheads="1"/>
                  </p:cNvSpPr>
                  <p:nvPr/>
                </p:nvSpPr>
                <p:spPr bwMode="auto">
                  <a:xfrm>
                    <a:off x="3096"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46" name="Group 745"/>
              <p:cNvGrpSpPr>
                <a:grpSpLocks/>
              </p:cNvGrpSpPr>
              <p:nvPr/>
            </p:nvGrpSpPr>
            <p:grpSpPr bwMode="auto">
              <a:xfrm>
                <a:off x="3271" y="5545"/>
                <a:ext cx="175" cy="403"/>
                <a:chOff x="3271" y="5545"/>
                <a:chExt cx="175" cy="403"/>
              </a:xfrm>
            </p:grpSpPr>
            <p:sp>
              <p:nvSpPr>
                <p:cNvPr id="727" name="Rectangle 746"/>
                <p:cNvSpPr>
                  <a:spLocks noChangeArrowheads="1"/>
                </p:cNvSpPr>
                <p:nvPr/>
              </p:nvSpPr>
              <p:spPr bwMode="auto">
                <a:xfrm>
                  <a:off x="3271"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47" name="Group 747"/>
                <p:cNvGrpSpPr>
                  <a:grpSpLocks/>
                </p:cNvGrpSpPr>
                <p:nvPr/>
              </p:nvGrpSpPr>
              <p:grpSpPr bwMode="auto">
                <a:xfrm>
                  <a:off x="3271" y="5545"/>
                  <a:ext cx="175" cy="403"/>
                  <a:chOff x="3271" y="5545"/>
                  <a:chExt cx="175" cy="403"/>
                </a:xfrm>
              </p:grpSpPr>
              <p:sp>
                <p:nvSpPr>
                  <p:cNvPr id="729" name="Rectangle 748"/>
                  <p:cNvSpPr>
                    <a:spLocks noChangeArrowheads="1"/>
                  </p:cNvSpPr>
                  <p:nvPr/>
                </p:nvSpPr>
                <p:spPr bwMode="auto">
                  <a:xfrm>
                    <a:off x="3282"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30" name="Rectangle 749"/>
                  <p:cNvSpPr>
                    <a:spLocks noChangeArrowheads="1"/>
                  </p:cNvSpPr>
                  <p:nvPr/>
                </p:nvSpPr>
                <p:spPr bwMode="auto">
                  <a:xfrm>
                    <a:off x="3271"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48" name="Group 750"/>
              <p:cNvGrpSpPr>
                <a:grpSpLocks/>
              </p:cNvGrpSpPr>
              <p:nvPr/>
            </p:nvGrpSpPr>
            <p:grpSpPr bwMode="auto">
              <a:xfrm>
                <a:off x="3446" y="5545"/>
                <a:ext cx="175" cy="403"/>
                <a:chOff x="3446" y="5545"/>
                <a:chExt cx="175" cy="403"/>
              </a:xfrm>
            </p:grpSpPr>
            <p:sp>
              <p:nvSpPr>
                <p:cNvPr id="723" name="Rectangle 751"/>
                <p:cNvSpPr>
                  <a:spLocks noChangeArrowheads="1"/>
                </p:cNvSpPr>
                <p:nvPr/>
              </p:nvSpPr>
              <p:spPr bwMode="auto">
                <a:xfrm>
                  <a:off x="3446"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49" name="Group 752"/>
                <p:cNvGrpSpPr>
                  <a:grpSpLocks/>
                </p:cNvGrpSpPr>
                <p:nvPr/>
              </p:nvGrpSpPr>
              <p:grpSpPr bwMode="auto">
                <a:xfrm>
                  <a:off x="3446" y="5545"/>
                  <a:ext cx="175" cy="403"/>
                  <a:chOff x="3446" y="5545"/>
                  <a:chExt cx="175" cy="403"/>
                </a:xfrm>
              </p:grpSpPr>
              <p:sp>
                <p:nvSpPr>
                  <p:cNvPr id="725" name="Rectangle 753"/>
                  <p:cNvSpPr>
                    <a:spLocks noChangeArrowheads="1"/>
                  </p:cNvSpPr>
                  <p:nvPr/>
                </p:nvSpPr>
                <p:spPr bwMode="auto">
                  <a:xfrm>
                    <a:off x="3457"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26" name="Rectangle 754"/>
                  <p:cNvSpPr>
                    <a:spLocks noChangeArrowheads="1"/>
                  </p:cNvSpPr>
                  <p:nvPr/>
                </p:nvSpPr>
                <p:spPr bwMode="auto">
                  <a:xfrm>
                    <a:off x="3446"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50" name="Group 755"/>
              <p:cNvGrpSpPr>
                <a:grpSpLocks/>
              </p:cNvGrpSpPr>
              <p:nvPr/>
            </p:nvGrpSpPr>
            <p:grpSpPr bwMode="auto">
              <a:xfrm>
                <a:off x="3621" y="5545"/>
                <a:ext cx="175" cy="403"/>
                <a:chOff x="3621" y="5545"/>
                <a:chExt cx="175" cy="403"/>
              </a:xfrm>
            </p:grpSpPr>
            <p:sp>
              <p:nvSpPr>
                <p:cNvPr id="719" name="Rectangle 756"/>
                <p:cNvSpPr>
                  <a:spLocks noChangeArrowheads="1"/>
                </p:cNvSpPr>
                <p:nvPr/>
              </p:nvSpPr>
              <p:spPr bwMode="auto">
                <a:xfrm>
                  <a:off x="3621" y="5545"/>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51" name="Group 757"/>
                <p:cNvGrpSpPr>
                  <a:grpSpLocks/>
                </p:cNvGrpSpPr>
                <p:nvPr/>
              </p:nvGrpSpPr>
              <p:grpSpPr bwMode="auto">
                <a:xfrm>
                  <a:off x="3621" y="5545"/>
                  <a:ext cx="175" cy="403"/>
                  <a:chOff x="3621" y="5545"/>
                  <a:chExt cx="175" cy="403"/>
                </a:xfrm>
              </p:grpSpPr>
              <p:sp>
                <p:nvSpPr>
                  <p:cNvPr id="721" name="Rectangle 758"/>
                  <p:cNvSpPr>
                    <a:spLocks noChangeArrowheads="1"/>
                  </p:cNvSpPr>
                  <p:nvPr/>
                </p:nvSpPr>
                <p:spPr bwMode="auto">
                  <a:xfrm>
                    <a:off x="3632" y="5545"/>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22" name="Rectangle 759"/>
                  <p:cNvSpPr>
                    <a:spLocks noChangeArrowheads="1"/>
                  </p:cNvSpPr>
                  <p:nvPr/>
                </p:nvSpPr>
                <p:spPr bwMode="auto">
                  <a:xfrm>
                    <a:off x="3621" y="5545"/>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52" name="Group 760"/>
              <p:cNvGrpSpPr>
                <a:grpSpLocks/>
              </p:cNvGrpSpPr>
              <p:nvPr/>
            </p:nvGrpSpPr>
            <p:grpSpPr bwMode="auto">
              <a:xfrm>
                <a:off x="3796" y="5545"/>
                <a:ext cx="176" cy="403"/>
                <a:chOff x="3796" y="5545"/>
                <a:chExt cx="176" cy="403"/>
              </a:xfrm>
            </p:grpSpPr>
            <p:sp>
              <p:nvSpPr>
                <p:cNvPr id="715" name="Rectangle 761"/>
                <p:cNvSpPr>
                  <a:spLocks noChangeArrowheads="1"/>
                </p:cNvSpPr>
                <p:nvPr/>
              </p:nvSpPr>
              <p:spPr bwMode="auto">
                <a:xfrm>
                  <a:off x="3796" y="5545"/>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53" name="Group 762"/>
                <p:cNvGrpSpPr>
                  <a:grpSpLocks/>
                </p:cNvGrpSpPr>
                <p:nvPr/>
              </p:nvGrpSpPr>
              <p:grpSpPr bwMode="auto">
                <a:xfrm>
                  <a:off x="3796" y="5545"/>
                  <a:ext cx="176" cy="403"/>
                  <a:chOff x="3796" y="5545"/>
                  <a:chExt cx="176" cy="403"/>
                </a:xfrm>
              </p:grpSpPr>
              <p:sp>
                <p:nvSpPr>
                  <p:cNvPr id="717" name="Rectangle 763"/>
                  <p:cNvSpPr>
                    <a:spLocks noChangeArrowheads="1"/>
                  </p:cNvSpPr>
                  <p:nvPr/>
                </p:nvSpPr>
                <p:spPr bwMode="auto">
                  <a:xfrm>
                    <a:off x="3807" y="5545"/>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18" name="Rectangle 764"/>
                  <p:cNvSpPr>
                    <a:spLocks noChangeArrowheads="1"/>
                  </p:cNvSpPr>
                  <p:nvPr/>
                </p:nvSpPr>
                <p:spPr bwMode="auto">
                  <a:xfrm>
                    <a:off x="3796" y="5545"/>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54" name="Group 765"/>
              <p:cNvGrpSpPr>
                <a:grpSpLocks/>
              </p:cNvGrpSpPr>
              <p:nvPr/>
            </p:nvGrpSpPr>
            <p:grpSpPr bwMode="auto">
              <a:xfrm>
                <a:off x="623" y="5948"/>
                <a:ext cx="1247" cy="403"/>
                <a:chOff x="623" y="5948"/>
                <a:chExt cx="1247" cy="403"/>
              </a:xfrm>
            </p:grpSpPr>
            <p:sp>
              <p:nvSpPr>
                <p:cNvPr id="711" name="Rectangle 766"/>
                <p:cNvSpPr>
                  <a:spLocks noChangeArrowheads="1"/>
                </p:cNvSpPr>
                <p:nvPr/>
              </p:nvSpPr>
              <p:spPr bwMode="auto">
                <a:xfrm>
                  <a:off x="623" y="5948"/>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55" name="Group 767"/>
                <p:cNvGrpSpPr>
                  <a:grpSpLocks/>
                </p:cNvGrpSpPr>
                <p:nvPr/>
              </p:nvGrpSpPr>
              <p:grpSpPr bwMode="auto">
                <a:xfrm>
                  <a:off x="623" y="5948"/>
                  <a:ext cx="1247" cy="403"/>
                  <a:chOff x="623" y="5948"/>
                  <a:chExt cx="1247" cy="403"/>
                </a:xfrm>
              </p:grpSpPr>
              <p:sp>
                <p:nvSpPr>
                  <p:cNvPr id="713" name="Rectangle 768"/>
                  <p:cNvSpPr>
                    <a:spLocks noChangeArrowheads="1"/>
                  </p:cNvSpPr>
                  <p:nvPr/>
                </p:nvSpPr>
                <p:spPr bwMode="auto">
                  <a:xfrm>
                    <a:off x="634" y="5948"/>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產品</a:t>
                    </a:r>
                    <a:r>
                      <a:rPr lang="zh-TW" altLang="en-US" sz="1200" dirty="0">
                        <a:solidFill>
                          <a:schemeClr val="bg1">
                            <a:lumMod val="75000"/>
                          </a:schemeClr>
                        </a:solidFill>
                        <a:latin typeface="新細明體" pitchFamily="18" charset="-120"/>
                        <a:ea typeface="華康仿宋體W4"/>
                        <a:cs typeface="華康仿宋體W4"/>
                      </a:rPr>
                      <a:t>包裝設計</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714" name="Rectangle 769"/>
                  <p:cNvSpPr>
                    <a:spLocks noChangeArrowheads="1"/>
                  </p:cNvSpPr>
                  <p:nvPr/>
                </p:nvSpPr>
                <p:spPr bwMode="auto">
                  <a:xfrm>
                    <a:off x="623" y="5948"/>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56" name="Group 770"/>
              <p:cNvGrpSpPr>
                <a:grpSpLocks/>
              </p:cNvGrpSpPr>
              <p:nvPr/>
            </p:nvGrpSpPr>
            <p:grpSpPr bwMode="auto">
              <a:xfrm>
                <a:off x="1870" y="5948"/>
                <a:ext cx="175" cy="403"/>
                <a:chOff x="1870" y="5948"/>
                <a:chExt cx="175" cy="403"/>
              </a:xfrm>
            </p:grpSpPr>
            <p:sp>
              <p:nvSpPr>
                <p:cNvPr id="707" name="Rectangle 771"/>
                <p:cNvSpPr>
                  <a:spLocks noChangeArrowheads="1"/>
                </p:cNvSpPr>
                <p:nvPr/>
              </p:nvSpPr>
              <p:spPr bwMode="auto">
                <a:xfrm>
                  <a:off x="1870"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57" name="Group 772"/>
                <p:cNvGrpSpPr>
                  <a:grpSpLocks/>
                </p:cNvGrpSpPr>
                <p:nvPr/>
              </p:nvGrpSpPr>
              <p:grpSpPr bwMode="auto">
                <a:xfrm>
                  <a:off x="1870" y="5948"/>
                  <a:ext cx="175" cy="403"/>
                  <a:chOff x="1870" y="5948"/>
                  <a:chExt cx="175" cy="403"/>
                </a:xfrm>
              </p:grpSpPr>
              <p:sp>
                <p:nvSpPr>
                  <p:cNvPr id="709" name="Rectangle 773"/>
                  <p:cNvSpPr>
                    <a:spLocks noChangeArrowheads="1"/>
                  </p:cNvSpPr>
                  <p:nvPr/>
                </p:nvSpPr>
                <p:spPr bwMode="auto">
                  <a:xfrm>
                    <a:off x="1881"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710" name="Rectangle 774"/>
                  <p:cNvSpPr>
                    <a:spLocks noChangeArrowheads="1"/>
                  </p:cNvSpPr>
                  <p:nvPr/>
                </p:nvSpPr>
                <p:spPr bwMode="auto">
                  <a:xfrm>
                    <a:off x="1870"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58" name="Group 775"/>
              <p:cNvGrpSpPr>
                <a:grpSpLocks/>
              </p:cNvGrpSpPr>
              <p:nvPr/>
            </p:nvGrpSpPr>
            <p:grpSpPr bwMode="auto">
              <a:xfrm>
                <a:off x="2045" y="5948"/>
                <a:ext cx="175" cy="403"/>
                <a:chOff x="2045" y="5948"/>
                <a:chExt cx="175" cy="403"/>
              </a:xfrm>
            </p:grpSpPr>
            <p:sp>
              <p:nvSpPr>
                <p:cNvPr id="703" name="Rectangle 776"/>
                <p:cNvSpPr>
                  <a:spLocks noChangeArrowheads="1"/>
                </p:cNvSpPr>
                <p:nvPr/>
              </p:nvSpPr>
              <p:spPr bwMode="auto">
                <a:xfrm>
                  <a:off x="2045"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59" name="Group 777"/>
                <p:cNvGrpSpPr>
                  <a:grpSpLocks/>
                </p:cNvGrpSpPr>
                <p:nvPr/>
              </p:nvGrpSpPr>
              <p:grpSpPr bwMode="auto">
                <a:xfrm>
                  <a:off x="2045" y="5948"/>
                  <a:ext cx="175" cy="403"/>
                  <a:chOff x="2045" y="5948"/>
                  <a:chExt cx="175" cy="403"/>
                </a:xfrm>
              </p:grpSpPr>
              <p:sp>
                <p:nvSpPr>
                  <p:cNvPr id="705" name="Rectangle 778"/>
                  <p:cNvSpPr>
                    <a:spLocks noChangeArrowheads="1"/>
                  </p:cNvSpPr>
                  <p:nvPr/>
                </p:nvSpPr>
                <p:spPr bwMode="auto">
                  <a:xfrm>
                    <a:off x="2056"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706" name="Rectangle 779"/>
                  <p:cNvSpPr>
                    <a:spLocks noChangeArrowheads="1"/>
                  </p:cNvSpPr>
                  <p:nvPr/>
                </p:nvSpPr>
                <p:spPr bwMode="auto">
                  <a:xfrm>
                    <a:off x="2045"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60" name="Group 780"/>
              <p:cNvGrpSpPr>
                <a:grpSpLocks/>
              </p:cNvGrpSpPr>
              <p:nvPr/>
            </p:nvGrpSpPr>
            <p:grpSpPr bwMode="auto">
              <a:xfrm>
                <a:off x="2220" y="5948"/>
                <a:ext cx="175" cy="403"/>
                <a:chOff x="2220" y="5948"/>
                <a:chExt cx="175" cy="403"/>
              </a:xfrm>
            </p:grpSpPr>
            <p:sp>
              <p:nvSpPr>
                <p:cNvPr id="699" name="Rectangle 781"/>
                <p:cNvSpPr>
                  <a:spLocks noChangeArrowheads="1"/>
                </p:cNvSpPr>
                <p:nvPr/>
              </p:nvSpPr>
              <p:spPr bwMode="auto">
                <a:xfrm>
                  <a:off x="2220"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61" name="Group 782"/>
                <p:cNvGrpSpPr>
                  <a:grpSpLocks/>
                </p:cNvGrpSpPr>
                <p:nvPr/>
              </p:nvGrpSpPr>
              <p:grpSpPr bwMode="auto">
                <a:xfrm>
                  <a:off x="2220" y="5948"/>
                  <a:ext cx="175" cy="403"/>
                  <a:chOff x="2220" y="5948"/>
                  <a:chExt cx="175" cy="403"/>
                </a:xfrm>
              </p:grpSpPr>
              <p:sp>
                <p:nvSpPr>
                  <p:cNvPr id="701" name="Rectangle 783"/>
                  <p:cNvSpPr>
                    <a:spLocks noChangeArrowheads="1"/>
                  </p:cNvSpPr>
                  <p:nvPr/>
                </p:nvSpPr>
                <p:spPr bwMode="auto">
                  <a:xfrm>
                    <a:off x="2231"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702" name="Rectangle 784"/>
                  <p:cNvSpPr>
                    <a:spLocks noChangeArrowheads="1"/>
                  </p:cNvSpPr>
                  <p:nvPr/>
                </p:nvSpPr>
                <p:spPr bwMode="auto">
                  <a:xfrm>
                    <a:off x="2220"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62" name="Group 785"/>
              <p:cNvGrpSpPr>
                <a:grpSpLocks/>
              </p:cNvGrpSpPr>
              <p:nvPr/>
            </p:nvGrpSpPr>
            <p:grpSpPr bwMode="auto">
              <a:xfrm>
                <a:off x="2395" y="5948"/>
                <a:ext cx="175" cy="403"/>
                <a:chOff x="2395" y="5948"/>
                <a:chExt cx="175" cy="403"/>
              </a:xfrm>
            </p:grpSpPr>
            <p:sp>
              <p:nvSpPr>
                <p:cNvPr id="695" name="Rectangle 786"/>
                <p:cNvSpPr>
                  <a:spLocks noChangeArrowheads="1"/>
                </p:cNvSpPr>
                <p:nvPr/>
              </p:nvSpPr>
              <p:spPr bwMode="auto">
                <a:xfrm>
                  <a:off x="2395" y="5948"/>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63" name="Group 787"/>
                <p:cNvGrpSpPr>
                  <a:grpSpLocks/>
                </p:cNvGrpSpPr>
                <p:nvPr/>
              </p:nvGrpSpPr>
              <p:grpSpPr bwMode="auto">
                <a:xfrm>
                  <a:off x="2395" y="5948"/>
                  <a:ext cx="175" cy="403"/>
                  <a:chOff x="2395" y="5948"/>
                  <a:chExt cx="175" cy="403"/>
                </a:xfrm>
              </p:grpSpPr>
              <p:sp>
                <p:nvSpPr>
                  <p:cNvPr id="697" name="Rectangle 788"/>
                  <p:cNvSpPr>
                    <a:spLocks noChangeArrowheads="1"/>
                  </p:cNvSpPr>
                  <p:nvPr/>
                </p:nvSpPr>
                <p:spPr bwMode="auto">
                  <a:xfrm>
                    <a:off x="2406" y="5948"/>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98" name="Rectangle 789"/>
                  <p:cNvSpPr>
                    <a:spLocks noChangeArrowheads="1"/>
                  </p:cNvSpPr>
                  <p:nvPr/>
                </p:nvSpPr>
                <p:spPr bwMode="auto">
                  <a:xfrm>
                    <a:off x="2395"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64" name="Group 790"/>
              <p:cNvGrpSpPr>
                <a:grpSpLocks/>
              </p:cNvGrpSpPr>
              <p:nvPr/>
            </p:nvGrpSpPr>
            <p:grpSpPr bwMode="auto">
              <a:xfrm>
                <a:off x="2570" y="5948"/>
                <a:ext cx="175" cy="403"/>
                <a:chOff x="2570" y="5948"/>
                <a:chExt cx="175" cy="403"/>
              </a:xfrm>
            </p:grpSpPr>
            <p:sp>
              <p:nvSpPr>
                <p:cNvPr id="691" name="Rectangle 791"/>
                <p:cNvSpPr>
                  <a:spLocks noChangeArrowheads="1"/>
                </p:cNvSpPr>
                <p:nvPr/>
              </p:nvSpPr>
              <p:spPr bwMode="auto">
                <a:xfrm>
                  <a:off x="2570" y="5948"/>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65" name="Group 792"/>
                <p:cNvGrpSpPr>
                  <a:grpSpLocks/>
                </p:cNvGrpSpPr>
                <p:nvPr/>
              </p:nvGrpSpPr>
              <p:grpSpPr bwMode="auto">
                <a:xfrm>
                  <a:off x="2570" y="5948"/>
                  <a:ext cx="175" cy="403"/>
                  <a:chOff x="2570" y="5948"/>
                  <a:chExt cx="175" cy="403"/>
                </a:xfrm>
              </p:grpSpPr>
              <p:sp>
                <p:nvSpPr>
                  <p:cNvPr id="693" name="Rectangle 793"/>
                  <p:cNvSpPr>
                    <a:spLocks noChangeArrowheads="1"/>
                  </p:cNvSpPr>
                  <p:nvPr/>
                </p:nvSpPr>
                <p:spPr bwMode="auto">
                  <a:xfrm>
                    <a:off x="2581" y="5948"/>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94" name="Rectangle 794"/>
                  <p:cNvSpPr>
                    <a:spLocks noChangeArrowheads="1"/>
                  </p:cNvSpPr>
                  <p:nvPr/>
                </p:nvSpPr>
                <p:spPr bwMode="auto">
                  <a:xfrm>
                    <a:off x="2570"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66" name="Group 795"/>
              <p:cNvGrpSpPr>
                <a:grpSpLocks/>
              </p:cNvGrpSpPr>
              <p:nvPr/>
            </p:nvGrpSpPr>
            <p:grpSpPr bwMode="auto">
              <a:xfrm>
                <a:off x="2745" y="5948"/>
                <a:ext cx="176" cy="403"/>
                <a:chOff x="2745" y="5948"/>
                <a:chExt cx="176" cy="403"/>
              </a:xfrm>
            </p:grpSpPr>
            <p:sp>
              <p:nvSpPr>
                <p:cNvPr id="687" name="Rectangle 796"/>
                <p:cNvSpPr>
                  <a:spLocks noChangeArrowheads="1"/>
                </p:cNvSpPr>
                <p:nvPr/>
              </p:nvSpPr>
              <p:spPr bwMode="auto">
                <a:xfrm>
                  <a:off x="2745" y="5948"/>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67" name="Group 797"/>
                <p:cNvGrpSpPr>
                  <a:grpSpLocks/>
                </p:cNvGrpSpPr>
                <p:nvPr/>
              </p:nvGrpSpPr>
              <p:grpSpPr bwMode="auto">
                <a:xfrm>
                  <a:off x="2745" y="5948"/>
                  <a:ext cx="176" cy="403"/>
                  <a:chOff x="2745" y="5948"/>
                  <a:chExt cx="176" cy="403"/>
                </a:xfrm>
              </p:grpSpPr>
              <p:sp>
                <p:nvSpPr>
                  <p:cNvPr id="689" name="Rectangle 798"/>
                  <p:cNvSpPr>
                    <a:spLocks noChangeArrowheads="1"/>
                  </p:cNvSpPr>
                  <p:nvPr/>
                </p:nvSpPr>
                <p:spPr bwMode="auto">
                  <a:xfrm>
                    <a:off x="2756" y="5948"/>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90" name="Rectangle 799"/>
                  <p:cNvSpPr>
                    <a:spLocks noChangeArrowheads="1"/>
                  </p:cNvSpPr>
                  <p:nvPr/>
                </p:nvSpPr>
                <p:spPr bwMode="auto">
                  <a:xfrm>
                    <a:off x="2745" y="5948"/>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68" name="Group 800"/>
              <p:cNvGrpSpPr>
                <a:grpSpLocks/>
              </p:cNvGrpSpPr>
              <p:nvPr/>
            </p:nvGrpSpPr>
            <p:grpSpPr bwMode="auto">
              <a:xfrm>
                <a:off x="2921" y="5948"/>
                <a:ext cx="175" cy="403"/>
                <a:chOff x="2921" y="5948"/>
                <a:chExt cx="175" cy="403"/>
              </a:xfrm>
            </p:grpSpPr>
            <p:sp>
              <p:nvSpPr>
                <p:cNvPr id="683" name="Rectangle 801"/>
                <p:cNvSpPr>
                  <a:spLocks noChangeArrowheads="1"/>
                </p:cNvSpPr>
                <p:nvPr/>
              </p:nvSpPr>
              <p:spPr bwMode="auto">
                <a:xfrm>
                  <a:off x="2921"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69" name="Group 802"/>
                <p:cNvGrpSpPr>
                  <a:grpSpLocks/>
                </p:cNvGrpSpPr>
                <p:nvPr/>
              </p:nvGrpSpPr>
              <p:grpSpPr bwMode="auto">
                <a:xfrm>
                  <a:off x="2921" y="5948"/>
                  <a:ext cx="175" cy="403"/>
                  <a:chOff x="2921" y="5948"/>
                  <a:chExt cx="175" cy="403"/>
                </a:xfrm>
              </p:grpSpPr>
              <p:sp>
                <p:nvSpPr>
                  <p:cNvPr id="685" name="Rectangle 803"/>
                  <p:cNvSpPr>
                    <a:spLocks noChangeArrowheads="1"/>
                  </p:cNvSpPr>
                  <p:nvPr/>
                </p:nvSpPr>
                <p:spPr bwMode="auto">
                  <a:xfrm>
                    <a:off x="2932"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86" name="Rectangle 804"/>
                  <p:cNvSpPr>
                    <a:spLocks noChangeArrowheads="1"/>
                  </p:cNvSpPr>
                  <p:nvPr/>
                </p:nvSpPr>
                <p:spPr bwMode="auto">
                  <a:xfrm>
                    <a:off x="2921"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70" name="Group 805"/>
              <p:cNvGrpSpPr>
                <a:grpSpLocks/>
              </p:cNvGrpSpPr>
              <p:nvPr/>
            </p:nvGrpSpPr>
            <p:grpSpPr bwMode="auto">
              <a:xfrm>
                <a:off x="3096" y="5948"/>
                <a:ext cx="175" cy="403"/>
                <a:chOff x="3096" y="5948"/>
                <a:chExt cx="175" cy="403"/>
              </a:xfrm>
            </p:grpSpPr>
            <p:sp>
              <p:nvSpPr>
                <p:cNvPr id="679" name="Rectangle 806"/>
                <p:cNvSpPr>
                  <a:spLocks noChangeArrowheads="1"/>
                </p:cNvSpPr>
                <p:nvPr/>
              </p:nvSpPr>
              <p:spPr bwMode="auto">
                <a:xfrm>
                  <a:off x="3096"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71" name="Group 807"/>
                <p:cNvGrpSpPr>
                  <a:grpSpLocks/>
                </p:cNvGrpSpPr>
                <p:nvPr/>
              </p:nvGrpSpPr>
              <p:grpSpPr bwMode="auto">
                <a:xfrm>
                  <a:off x="3096" y="5948"/>
                  <a:ext cx="175" cy="403"/>
                  <a:chOff x="3096" y="5948"/>
                  <a:chExt cx="175" cy="403"/>
                </a:xfrm>
              </p:grpSpPr>
              <p:sp>
                <p:nvSpPr>
                  <p:cNvPr id="681" name="Rectangle 808"/>
                  <p:cNvSpPr>
                    <a:spLocks noChangeArrowheads="1"/>
                  </p:cNvSpPr>
                  <p:nvPr/>
                </p:nvSpPr>
                <p:spPr bwMode="auto">
                  <a:xfrm>
                    <a:off x="3107"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82" name="Rectangle 809"/>
                  <p:cNvSpPr>
                    <a:spLocks noChangeArrowheads="1"/>
                  </p:cNvSpPr>
                  <p:nvPr/>
                </p:nvSpPr>
                <p:spPr bwMode="auto">
                  <a:xfrm>
                    <a:off x="3096"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72" name="Group 810"/>
              <p:cNvGrpSpPr>
                <a:grpSpLocks/>
              </p:cNvGrpSpPr>
              <p:nvPr/>
            </p:nvGrpSpPr>
            <p:grpSpPr bwMode="auto">
              <a:xfrm>
                <a:off x="3271" y="5948"/>
                <a:ext cx="175" cy="403"/>
                <a:chOff x="3271" y="5948"/>
                <a:chExt cx="175" cy="403"/>
              </a:xfrm>
            </p:grpSpPr>
            <p:sp>
              <p:nvSpPr>
                <p:cNvPr id="675" name="Rectangle 811"/>
                <p:cNvSpPr>
                  <a:spLocks noChangeArrowheads="1"/>
                </p:cNvSpPr>
                <p:nvPr/>
              </p:nvSpPr>
              <p:spPr bwMode="auto">
                <a:xfrm>
                  <a:off x="3271"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73" name="Group 812"/>
                <p:cNvGrpSpPr>
                  <a:grpSpLocks/>
                </p:cNvGrpSpPr>
                <p:nvPr/>
              </p:nvGrpSpPr>
              <p:grpSpPr bwMode="auto">
                <a:xfrm>
                  <a:off x="3271" y="5948"/>
                  <a:ext cx="175" cy="403"/>
                  <a:chOff x="3271" y="5948"/>
                  <a:chExt cx="175" cy="403"/>
                </a:xfrm>
              </p:grpSpPr>
              <p:sp>
                <p:nvSpPr>
                  <p:cNvPr id="677" name="Rectangle 813"/>
                  <p:cNvSpPr>
                    <a:spLocks noChangeArrowheads="1"/>
                  </p:cNvSpPr>
                  <p:nvPr/>
                </p:nvSpPr>
                <p:spPr bwMode="auto">
                  <a:xfrm>
                    <a:off x="3282"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78" name="Rectangle 814"/>
                  <p:cNvSpPr>
                    <a:spLocks noChangeArrowheads="1"/>
                  </p:cNvSpPr>
                  <p:nvPr/>
                </p:nvSpPr>
                <p:spPr bwMode="auto">
                  <a:xfrm>
                    <a:off x="3271"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74" name="Group 815"/>
              <p:cNvGrpSpPr>
                <a:grpSpLocks/>
              </p:cNvGrpSpPr>
              <p:nvPr/>
            </p:nvGrpSpPr>
            <p:grpSpPr bwMode="auto">
              <a:xfrm>
                <a:off x="3446" y="5948"/>
                <a:ext cx="175" cy="403"/>
                <a:chOff x="3446" y="5948"/>
                <a:chExt cx="175" cy="403"/>
              </a:xfrm>
            </p:grpSpPr>
            <p:sp>
              <p:nvSpPr>
                <p:cNvPr id="671" name="Rectangle 816"/>
                <p:cNvSpPr>
                  <a:spLocks noChangeArrowheads="1"/>
                </p:cNvSpPr>
                <p:nvPr/>
              </p:nvSpPr>
              <p:spPr bwMode="auto">
                <a:xfrm>
                  <a:off x="3446"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75" name="Group 817"/>
                <p:cNvGrpSpPr>
                  <a:grpSpLocks/>
                </p:cNvGrpSpPr>
                <p:nvPr/>
              </p:nvGrpSpPr>
              <p:grpSpPr bwMode="auto">
                <a:xfrm>
                  <a:off x="3446" y="5948"/>
                  <a:ext cx="175" cy="403"/>
                  <a:chOff x="3446" y="5948"/>
                  <a:chExt cx="175" cy="403"/>
                </a:xfrm>
              </p:grpSpPr>
              <p:sp>
                <p:nvSpPr>
                  <p:cNvPr id="673" name="Rectangle 818"/>
                  <p:cNvSpPr>
                    <a:spLocks noChangeArrowheads="1"/>
                  </p:cNvSpPr>
                  <p:nvPr/>
                </p:nvSpPr>
                <p:spPr bwMode="auto">
                  <a:xfrm>
                    <a:off x="3457"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74" name="Rectangle 819"/>
                  <p:cNvSpPr>
                    <a:spLocks noChangeArrowheads="1"/>
                  </p:cNvSpPr>
                  <p:nvPr/>
                </p:nvSpPr>
                <p:spPr bwMode="auto">
                  <a:xfrm>
                    <a:off x="3446"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76" name="Group 820"/>
              <p:cNvGrpSpPr>
                <a:grpSpLocks/>
              </p:cNvGrpSpPr>
              <p:nvPr/>
            </p:nvGrpSpPr>
            <p:grpSpPr bwMode="auto">
              <a:xfrm>
                <a:off x="3621" y="5948"/>
                <a:ext cx="175" cy="403"/>
                <a:chOff x="3621" y="5948"/>
                <a:chExt cx="175" cy="403"/>
              </a:xfrm>
            </p:grpSpPr>
            <p:sp>
              <p:nvSpPr>
                <p:cNvPr id="667" name="Rectangle 821"/>
                <p:cNvSpPr>
                  <a:spLocks noChangeArrowheads="1"/>
                </p:cNvSpPr>
                <p:nvPr/>
              </p:nvSpPr>
              <p:spPr bwMode="auto">
                <a:xfrm>
                  <a:off x="3621" y="5948"/>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77" name="Group 822"/>
                <p:cNvGrpSpPr>
                  <a:grpSpLocks/>
                </p:cNvGrpSpPr>
                <p:nvPr/>
              </p:nvGrpSpPr>
              <p:grpSpPr bwMode="auto">
                <a:xfrm>
                  <a:off x="3621" y="5948"/>
                  <a:ext cx="175" cy="403"/>
                  <a:chOff x="3621" y="5948"/>
                  <a:chExt cx="175" cy="403"/>
                </a:xfrm>
              </p:grpSpPr>
              <p:sp>
                <p:nvSpPr>
                  <p:cNvPr id="669" name="Rectangle 823"/>
                  <p:cNvSpPr>
                    <a:spLocks noChangeArrowheads="1"/>
                  </p:cNvSpPr>
                  <p:nvPr/>
                </p:nvSpPr>
                <p:spPr bwMode="auto">
                  <a:xfrm>
                    <a:off x="3632" y="5948"/>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70" name="Rectangle 824"/>
                  <p:cNvSpPr>
                    <a:spLocks noChangeArrowheads="1"/>
                  </p:cNvSpPr>
                  <p:nvPr/>
                </p:nvSpPr>
                <p:spPr bwMode="auto">
                  <a:xfrm>
                    <a:off x="3621" y="5948"/>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78" name="Group 825"/>
              <p:cNvGrpSpPr>
                <a:grpSpLocks/>
              </p:cNvGrpSpPr>
              <p:nvPr/>
            </p:nvGrpSpPr>
            <p:grpSpPr bwMode="auto">
              <a:xfrm>
                <a:off x="3796" y="5948"/>
                <a:ext cx="176" cy="403"/>
                <a:chOff x="3796" y="5948"/>
                <a:chExt cx="176" cy="403"/>
              </a:xfrm>
            </p:grpSpPr>
            <p:sp>
              <p:nvSpPr>
                <p:cNvPr id="663" name="Rectangle 826"/>
                <p:cNvSpPr>
                  <a:spLocks noChangeArrowheads="1"/>
                </p:cNvSpPr>
                <p:nvPr/>
              </p:nvSpPr>
              <p:spPr bwMode="auto">
                <a:xfrm>
                  <a:off x="3796" y="5948"/>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79" name="Group 827"/>
                <p:cNvGrpSpPr>
                  <a:grpSpLocks/>
                </p:cNvGrpSpPr>
                <p:nvPr/>
              </p:nvGrpSpPr>
              <p:grpSpPr bwMode="auto">
                <a:xfrm>
                  <a:off x="3796" y="5948"/>
                  <a:ext cx="176" cy="403"/>
                  <a:chOff x="3796" y="5948"/>
                  <a:chExt cx="176" cy="403"/>
                </a:xfrm>
              </p:grpSpPr>
              <p:sp>
                <p:nvSpPr>
                  <p:cNvPr id="665" name="Rectangle 828"/>
                  <p:cNvSpPr>
                    <a:spLocks noChangeArrowheads="1"/>
                  </p:cNvSpPr>
                  <p:nvPr/>
                </p:nvSpPr>
                <p:spPr bwMode="auto">
                  <a:xfrm>
                    <a:off x="3807" y="5948"/>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666" name="Rectangle 829"/>
                  <p:cNvSpPr>
                    <a:spLocks noChangeArrowheads="1"/>
                  </p:cNvSpPr>
                  <p:nvPr/>
                </p:nvSpPr>
                <p:spPr bwMode="auto">
                  <a:xfrm>
                    <a:off x="3796" y="5948"/>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80" name="Group 830"/>
              <p:cNvGrpSpPr>
                <a:grpSpLocks/>
              </p:cNvGrpSpPr>
              <p:nvPr/>
            </p:nvGrpSpPr>
            <p:grpSpPr bwMode="auto">
              <a:xfrm>
                <a:off x="0" y="6351"/>
                <a:ext cx="623" cy="2015"/>
                <a:chOff x="0" y="6351"/>
                <a:chExt cx="623" cy="2015"/>
              </a:xfrm>
            </p:grpSpPr>
            <p:sp>
              <p:nvSpPr>
                <p:cNvPr id="661" name="Rectangle 831"/>
                <p:cNvSpPr>
                  <a:spLocks noChangeArrowheads="1"/>
                </p:cNvSpPr>
                <p:nvPr/>
              </p:nvSpPr>
              <p:spPr bwMode="auto">
                <a:xfrm>
                  <a:off x="11" y="6351"/>
                  <a:ext cx="601" cy="20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endParaRPr lang="zh-TW" altLang="en-US" sz="1200" dirty="0">
                    <a:latin typeface="新細明體" pitchFamily="18" charset="-120"/>
                    <a:ea typeface="華康仿宋體W4"/>
                    <a:cs typeface="華康仿宋體W4"/>
                  </a:endParaRPr>
                </a:p>
                <a:p>
                  <a:pPr algn="ctr"/>
                  <a:endParaRPr lang="zh-TW" altLang="en-US" sz="1200" dirty="0">
                    <a:latin typeface="新細明體" pitchFamily="18" charset="-120"/>
                    <a:ea typeface="華康仿宋體W4"/>
                    <a:cs typeface="華康仿宋體W4"/>
                  </a:endParaRPr>
                </a:p>
                <a:p>
                  <a:pPr algn="ctr"/>
                  <a:r>
                    <a:rPr lang="zh-TW" altLang="en-US" sz="1200" dirty="0">
                      <a:solidFill>
                        <a:schemeClr val="bg1">
                          <a:lumMod val="75000"/>
                        </a:schemeClr>
                      </a:solidFill>
                      <a:latin typeface="新細明體" pitchFamily="18" charset="-120"/>
                      <a:ea typeface="華康仿宋體W4"/>
                      <a:cs typeface="華康仿宋體W4"/>
                    </a:rPr>
                    <a:t>組織培力運作</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662" name="Rectangle 832"/>
                <p:cNvSpPr>
                  <a:spLocks noChangeArrowheads="1"/>
                </p:cNvSpPr>
                <p:nvPr/>
              </p:nvSpPr>
              <p:spPr bwMode="auto">
                <a:xfrm>
                  <a:off x="0" y="6351"/>
                  <a:ext cx="623" cy="2015"/>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81" name="Group 833"/>
              <p:cNvGrpSpPr>
                <a:grpSpLocks/>
              </p:cNvGrpSpPr>
              <p:nvPr/>
            </p:nvGrpSpPr>
            <p:grpSpPr bwMode="auto">
              <a:xfrm>
                <a:off x="623" y="6351"/>
                <a:ext cx="1247" cy="403"/>
                <a:chOff x="623" y="6351"/>
                <a:chExt cx="1247" cy="403"/>
              </a:xfrm>
            </p:grpSpPr>
            <p:sp>
              <p:nvSpPr>
                <p:cNvPr id="659" name="Rectangle 834"/>
                <p:cNvSpPr>
                  <a:spLocks noChangeArrowheads="1"/>
                </p:cNvSpPr>
                <p:nvPr/>
              </p:nvSpPr>
              <p:spPr bwMode="auto">
                <a:xfrm>
                  <a:off x="634" y="6351"/>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計畫</a:t>
                  </a:r>
                  <a:r>
                    <a:rPr lang="zh-TW" altLang="en-US" sz="1200" dirty="0">
                      <a:solidFill>
                        <a:schemeClr val="bg1">
                          <a:lumMod val="75000"/>
                        </a:schemeClr>
                      </a:solidFill>
                      <a:latin typeface="新細明體" pitchFamily="18" charset="-120"/>
                      <a:ea typeface="華康仿宋體W4"/>
                      <a:cs typeface="華康仿宋體W4"/>
                    </a:rPr>
                    <a:t>導入說明會</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660" name="Rectangle 835"/>
                <p:cNvSpPr>
                  <a:spLocks noChangeArrowheads="1"/>
                </p:cNvSpPr>
                <p:nvPr/>
              </p:nvSpPr>
              <p:spPr bwMode="auto">
                <a:xfrm>
                  <a:off x="623" y="6351"/>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82" name="Group 836"/>
              <p:cNvGrpSpPr>
                <a:grpSpLocks/>
              </p:cNvGrpSpPr>
              <p:nvPr/>
            </p:nvGrpSpPr>
            <p:grpSpPr bwMode="auto">
              <a:xfrm>
                <a:off x="1870" y="6351"/>
                <a:ext cx="175" cy="403"/>
                <a:chOff x="1870" y="6351"/>
                <a:chExt cx="175" cy="403"/>
              </a:xfrm>
            </p:grpSpPr>
            <p:sp>
              <p:nvSpPr>
                <p:cNvPr id="655" name="Rectangle 837"/>
                <p:cNvSpPr>
                  <a:spLocks noChangeArrowheads="1"/>
                </p:cNvSpPr>
                <p:nvPr/>
              </p:nvSpPr>
              <p:spPr bwMode="auto">
                <a:xfrm>
                  <a:off x="1870" y="6351"/>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83" name="Group 838"/>
                <p:cNvGrpSpPr>
                  <a:grpSpLocks/>
                </p:cNvGrpSpPr>
                <p:nvPr/>
              </p:nvGrpSpPr>
              <p:grpSpPr bwMode="auto">
                <a:xfrm>
                  <a:off x="1870" y="6351"/>
                  <a:ext cx="175" cy="403"/>
                  <a:chOff x="1870" y="6351"/>
                  <a:chExt cx="175" cy="403"/>
                </a:xfrm>
              </p:grpSpPr>
              <p:sp>
                <p:nvSpPr>
                  <p:cNvPr id="657" name="Rectangle 839"/>
                  <p:cNvSpPr>
                    <a:spLocks noChangeArrowheads="1"/>
                  </p:cNvSpPr>
                  <p:nvPr/>
                </p:nvSpPr>
                <p:spPr bwMode="auto">
                  <a:xfrm>
                    <a:off x="1881" y="6351"/>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58" name="Rectangle 840"/>
                  <p:cNvSpPr>
                    <a:spLocks noChangeArrowheads="1"/>
                  </p:cNvSpPr>
                  <p:nvPr/>
                </p:nvSpPr>
                <p:spPr bwMode="auto">
                  <a:xfrm>
                    <a:off x="1870"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84" name="Group 841"/>
              <p:cNvGrpSpPr>
                <a:grpSpLocks/>
              </p:cNvGrpSpPr>
              <p:nvPr/>
            </p:nvGrpSpPr>
            <p:grpSpPr bwMode="auto">
              <a:xfrm>
                <a:off x="2045" y="6351"/>
                <a:ext cx="175" cy="403"/>
                <a:chOff x="2045" y="6351"/>
                <a:chExt cx="175" cy="403"/>
              </a:xfrm>
            </p:grpSpPr>
            <p:sp>
              <p:nvSpPr>
                <p:cNvPr id="651" name="Rectangle 842"/>
                <p:cNvSpPr>
                  <a:spLocks noChangeArrowheads="1"/>
                </p:cNvSpPr>
                <p:nvPr/>
              </p:nvSpPr>
              <p:spPr bwMode="auto">
                <a:xfrm>
                  <a:off x="2045" y="6351"/>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85" name="Group 843"/>
                <p:cNvGrpSpPr>
                  <a:grpSpLocks/>
                </p:cNvGrpSpPr>
                <p:nvPr/>
              </p:nvGrpSpPr>
              <p:grpSpPr bwMode="auto">
                <a:xfrm>
                  <a:off x="2045" y="6351"/>
                  <a:ext cx="175" cy="403"/>
                  <a:chOff x="2045" y="6351"/>
                  <a:chExt cx="175" cy="403"/>
                </a:xfrm>
              </p:grpSpPr>
              <p:sp>
                <p:nvSpPr>
                  <p:cNvPr id="653" name="Rectangle 844"/>
                  <p:cNvSpPr>
                    <a:spLocks noChangeArrowheads="1"/>
                  </p:cNvSpPr>
                  <p:nvPr/>
                </p:nvSpPr>
                <p:spPr bwMode="auto">
                  <a:xfrm>
                    <a:off x="2056" y="6351"/>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54" name="Rectangle 845"/>
                  <p:cNvSpPr>
                    <a:spLocks noChangeArrowheads="1"/>
                  </p:cNvSpPr>
                  <p:nvPr/>
                </p:nvSpPr>
                <p:spPr bwMode="auto">
                  <a:xfrm>
                    <a:off x="2045"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386" name="Group 846"/>
              <p:cNvGrpSpPr>
                <a:grpSpLocks/>
              </p:cNvGrpSpPr>
              <p:nvPr/>
            </p:nvGrpSpPr>
            <p:grpSpPr bwMode="auto">
              <a:xfrm>
                <a:off x="2220" y="6351"/>
                <a:ext cx="175" cy="403"/>
                <a:chOff x="2220" y="6351"/>
                <a:chExt cx="175" cy="403"/>
              </a:xfrm>
            </p:grpSpPr>
            <p:sp>
              <p:nvSpPr>
                <p:cNvPr id="649" name="Rectangle 847"/>
                <p:cNvSpPr>
                  <a:spLocks noChangeArrowheads="1"/>
                </p:cNvSpPr>
                <p:nvPr/>
              </p:nvSpPr>
              <p:spPr bwMode="auto">
                <a:xfrm>
                  <a:off x="2231"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50" name="Rectangle 848"/>
                <p:cNvSpPr>
                  <a:spLocks noChangeArrowheads="1"/>
                </p:cNvSpPr>
                <p:nvPr/>
              </p:nvSpPr>
              <p:spPr bwMode="auto">
                <a:xfrm>
                  <a:off x="2220"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87" name="Group 849"/>
              <p:cNvGrpSpPr>
                <a:grpSpLocks/>
              </p:cNvGrpSpPr>
              <p:nvPr/>
            </p:nvGrpSpPr>
            <p:grpSpPr bwMode="auto">
              <a:xfrm>
                <a:off x="2395" y="6351"/>
                <a:ext cx="175" cy="403"/>
                <a:chOff x="2395" y="6351"/>
                <a:chExt cx="175" cy="403"/>
              </a:xfrm>
            </p:grpSpPr>
            <p:sp>
              <p:nvSpPr>
                <p:cNvPr id="647" name="Rectangle 850"/>
                <p:cNvSpPr>
                  <a:spLocks noChangeArrowheads="1"/>
                </p:cNvSpPr>
                <p:nvPr/>
              </p:nvSpPr>
              <p:spPr bwMode="auto">
                <a:xfrm>
                  <a:off x="2406"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48" name="Rectangle 851"/>
                <p:cNvSpPr>
                  <a:spLocks noChangeArrowheads="1"/>
                </p:cNvSpPr>
                <p:nvPr/>
              </p:nvSpPr>
              <p:spPr bwMode="auto">
                <a:xfrm>
                  <a:off x="2395"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88" name="Group 852"/>
              <p:cNvGrpSpPr>
                <a:grpSpLocks/>
              </p:cNvGrpSpPr>
              <p:nvPr/>
            </p:nvGrpSpPr>
            <p:grpSpPr bwMode="auto">
              <a:xfrm>
                <a:off x="2570" y="6351"/>
                <a:ext cx="175" cy="403"/>
                <a:chOff x="2570" y="6351"/>
                <a:chExt cx="175" cy="403"/>
              </a:xfrm>
            </p:grpSpPr>
            <p:sp>
              <p:nvSpPr>
                <p:cNvPr id="645" name="Rectangle 853"/>
                <p:cNvSpPr>
                  <a:spLocks noChangeArrowheads="1"/>
                </p:cNvSpPr>
                <p:nvPr/>
              </p:nvSpPr>
              <p:spPr bwMode="auto">
                <a:xfrm>
                  <a:off x="2581"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46" name="Rectangle 854"/>
                <p:cNvSpPr>
                  <a:spLocks noChangeArrowheads="1"/>
                </p:cNvSpPr>
                <p:nvPr/>
              </p:nvSpPr>
              <p:spPr bwMode="auto">
                <a:xfrm>
                  <a:off x="2570"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89" name="Group 855"/>
              <p:cNvGrpSpPr>
                <a:grpSpLocks/>
              </p:cNvGrpSpPr>
              <p:nvPr/>
            </p:nvGrpSpPr>
            <p:grpSpPr bwMode="auto">
              <a:xfrm>
                <a:off x="2745" y="6351"/>
                <a:ext cx="176" cy="403"/>
                <a:chOff x="2745" y="6351"/>
                <a:chExt cx="176" cy="403"/>
              </a:xfrm>
            </p:grpSpPr>
            <p:sp>
              <p:nvSpPr>
                <p:cNvPr id="643" name="Rectangle 856"/>
                <p:cNvSpPr>
                  <a:spLocks noChangeArrowheads="1"/>
                </p:cNvSpPr>
                <p:nvPr/>
              </p:nvSpPr>
              <p:spPr bwMode="auto">
                <a:xfrm>
                  <a:off x="2756" y="6351"/>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644" name="Rectangle 857"/>
                <p:cNvSpPr>
                  <a:spLocks noChangeArrowheads="1"/>
                </p:cNvSpPr>
                <p:nvPr/>
              </p:nvSpPr>
              <p:spPr bwMode="auto">
                <a:xfrm>
                  <a:off x="2745" y="6351"/>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0" name="Group 858"/>
              <p:cNvGrpSpPr>
                <a:grpSpLocks/>
              </p:cNvGrpSpPr>
              <p:nvPr/>
            </p:nvGrpSpPr>
            <p:grpSpPr bwMode="auto">
              <a:xfrm>
                <a:off x="2921" y="6351"/>
                <a:ext cx="175" cy="403"/>
                <a:chOff x="2921" y="6351"/>
                <a:chExt cx="175" cy="403"/>
              </a:xfrm>
            </p:grpSpPr>
            <p:sp>
              <p:nvSpPr>
                <p:cNvPr id="641" name="Rectangle 859"/>
                <p:cNvSpPr>
                  <a:spLocks noChangeArrowheads="1"/>
                </p:cNvSpPr>
                <p:nvPr/>
              </p:nvSpPr>
              <p:spPr bwMode="auto">
                <a:xfrm>
                  <a:off x="2932"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42" name="Rectangle 860"/>
                <p:cNvSpPr>
                  <a:spLocks noChangeArrowheads="1"/>
                </p:cNvSpPr>
                <p:nvPr/>
              </p:nvSpPr>
              <p:spPr bwMode="auto">
                <a:xfrm>
                  <a:off x="2921"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1" name="Group 861"/>
              <p:cNvGrpSpPr>
                <a:grpSpLocks/>
              </p:cNvGrpSpPr>
              <p:nvPr/>
            </p:nvGrpSpPr>
            <p:grpSpPr bwMode="auto">
              <a:xfrm>
                <a:off x="3096" y="6351"/>
                <a:ext cx="175" cy="403"/>
                <a:chOff x="3096" y="6351"/>
                <a:chExt cx="175" cy="403"/>
              </a:xfrm>
            </p:grpSpPr>
            <p:sp>
              <p:nvSpPr>
                <p:cNvPr id="639" name="Rectangle 862"/>
                <p:cNvSpPr>
                  <a:spLocks noChangeArrowheads="1"/>
                </p:cNvSpPr>
                <p:nvPr/>
              </p:nvSpPr>
              <p:spPr bwMode="auto">
                <a:xfrm>
                  <a:off x="3107"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40" name="Rectangle 863"/>
                <p:cNvSpPr>
                  <a:spLocks noChangeArrowheads="1"/>
                </p:cNvSpPr>
                <p:nvPr/>
              </p:nvSpPr>
              <p:spPr bwMode="auto">
                <a:xfrm>
                  <a:off x="3096"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2" name="Group 864"/>
              <p:cNvGrpSpPr>
                <a:grpSpLocks/>
              </p:cNvGrpSpPr>
              <p:nvPr/>
            </p:nvGrpSpPr>
            <p:grpSpPr bwMode="auto">
              <a:xfrm>
                <a:off x="3271" y="6351"/>
                <a:ext cx="175" cy="403"/>
                <a:chOff x="3271" y="6351"/>
                <a:chExt cx="175" cy="403"/>
              </a:xfrm>
            </p:grpSpPr>
            <p:sp>
              <p:nvSpPr>
                <p:cNvPr id="637" name="Rectangle 865"/>
                <p:cNvSpPr>
                  <a:spLocks noChangeArrowheads="1"/>
                </p:cNvSpPr>
                <p:nvPr/>
              </p:nvSpPr>
              <p:spPr bwMode="auto">
                <a:xfrm>
                  <a:off x="3282"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38" name="Rectangle 866"/>
                <p:cNvSpPr>
                  <a:spLocks noChangeArrowheads="1"/>
                </p:cNvSpPr>
                <p:nvPr/>
              </p:nvSpPr>
              <p:spPr bwMode="auto">
                <a:xfrm>
                  <a:off x="3271"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3" name="Group 867"/>
              <p:cNvGrpSpPr>
                <a:grpSpLocks/>
              </p:cNvGrpSpPr>
              <p:nvPr/>
            </p:nvGrpSpPr>
            <p:grpSpPr bwMode="auto">
              <a:xfrm>
                <a:off x="3446" y="6351"/>
                <a:ext cx="175" cy="403"/>
                <a:chOff x="3446" y="6351"/>
                <a:chExt cx="175" cy="403"/>
              </a:xfrm>
            </p:grpSpPr>
            <p:sp>
              <p:nvSpPr>
                <p:cNvPr id="635" name="Rectangle 868"/>
                <p:cNvSpPr>
                  <a:spLocks noChangeArrowheads="1"/>
                </p:cNvSpPr>
                <p:nvPr/>
              </p:nvSpPr>
              <p:spPr bwMode="auto">
                <a:xfrm>
                  <a:off x="3457"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36" name="Rectangle 869"/>
                <p:cNvSpPr>
                  <a:spLocks noChangeArrowheads="1"/>
                </p:cNvSpPr>
                <p:nvPr/>
              </p:nvSpPr>
              <p:spPr bwMode="auto">
                <a:xfrm>
                  <a:off x="3446"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4" name="Group 870"/>
              <p:cNvGrpSpPr>
                <a:grpSpLocks/>
              </p:cNvGrpSpPr>
              <p:nvPr/>
            </p:nvGrpSpPr>
            <p:grpSpPr bwMode="auto">
              <a:xfrm>
                <a:off x="3621" y="6351"/>
                <a:ext cx="175" cy="403"/>
                <a:chOff x="3621" y="6351"/>
                <a:chExt cx="175" cy="403"/>
              </a:xfrm>
            </p:grpSpPr>
            <p:sp>
              <p:nvSpPr>
                <p:cNvPr id="633" name="Rectangle 871"/>
                <p:cNvSpPr>
                  <a:spLocks noChangeArrowheads="1"/>
                </p:cNvSpPr>
                <p:nvPr/>
              </p:nvSpPr>
              <p:spPr bwMode="auto">
                <a:xfrm>
                  <a:off x="3632" y="6351"/>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34" name="Rectangle 872"/>
                <p:cNvSpPr>
                  <a:spLocks noChangeArrowheads="1"/>
                </p:cNvSpPr>
                <p:nvPr/>
              </p:nvSpPr>
              <p:spPr bwMode="auto">
                <a:xfrm>
                  <a:off x="3621" y="6351"/>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5" name="Group 873"/>
              <p:cNvGrpSpPr>
                <a:grpSpLocks/>
              </p:cNvGrpSpPr>
              <p:nvPr/>
            </p:nvGrpSpPr>
            <p:grpSpPr bwMode="auto">
              <a:xfrm>
                <a:off x="3796" y="6351"/>
                <a:ext cx="176" cy="403"/>
                <a:chOff x="3796" y="6351"/>
                <a:chExt cx="176" cy="403"/>
              </a:xfrm>
            </p:grpSpPr>
            <p:sp>
              <p:nvSpPr>
                <p:cNvPr id="631" name="Rectangle 874"/>
                <p:cNvSpPr>
                  <a:spLocks noChangeArrowheads="1"/>
                </p:cNvSpPr>
                <p:nvPr/>
              </p:nvSpPr>
              <p:spPr bwMode="auto">
                <a:xfrm>
                  <a:off x="3807" y="6351"/>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32" name="Rectangle 875"/>
                <p:cNvSpPr>
                  <a:spLocks noChangeArrowheads="1"/>
                </p:cNvSpPr>
                <p:nvPr/>
              </p:nvSpPr>
              <p:spPr bwMode="auto">
                <a:xfrm>
                  <a:off x="3796" y="6351"/>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6" name="Group 876"/>
              <p:cNvGrpSpPr>
                <a:grpSpLocks/>
              </p:cNvGrpSpPr>
              <p:nvPr/>
            </p:nvGrpSpPr>
            <p:grpSpPr bwMode="auto">
              <a:xfrm>
                <a:off x="623" y="6754"/>
                <a:ext cx="1247" cy="403"/>
                <a:chOff x="623" y="6754"/>
                <a:chExt cx="1247" cy="403"/>
              </a:xfrm>
            </p:grpSpPr>
            <p:sp>
              <p:nvSpPr>
                <p:cNvPr id="629" name="Rectangle 877"/>
                <p:cNvSpPr>
                  <a:spLocks noChangeArrowheads="1"/>
                </p:cNvSpPr>
                <p:nvPr/>
              </p:nvSpPr>
              <p:spPr bwMode="auto">
                <a:xfrm>
                  <a:off x="634" y="6754"/>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工作</a:t>
                  </a:r>
                  <a:r>
                    <a:rPr lang="zh-TW" altLang="en-US" sz="1200" dirty="0">
                      <a:solidFill>
                        <a:schemeClr val="bg1">
                          <a:lumMod val="75000"/>
                        </a:schemeClr>
                      </a:solidFill>
                      <a:latin typeface="新細明體" pitchFamily="18" charset="-120"/>
                      <a:ea typeface="華康仿宋體W4"/>
                      <a:cs typeface="華康仿宋體W4"/>
                    </a:rPr>
                    <a:t>推動協調會議</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630" name="Rectangle 878"/>
                <p:cNvSpPr>
                  <a:spLocks noChangeArrowheads="1"/>
                </p:cNvSpPr>
                <p:nvPr/>
              </p:nvSpPr>
              <p:spPr bwMode="auto">
                <a:xfrm>
                  <a:off x="623" y="6754"/>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7" name="Group 879"/>
              <p:cNvGrpSpPr>
                <a:grpSpLocks/>
              </p:cNvGrpSpPr>
              <p:nvPr/>
            </p:nvGrpSpPr>
            <p:grpSpPr bwMode="auto">
              <a:xfrm>
                <a:off x="1870" y="6754"/>
                <a:ext cx="175" cy="403"/>
                <a:chOff x="1870" y="6754"/>
                <a:chExt cx="175" cy="403"/>
              </a:xfrm>
            </p:grpSpPr>
            <p:sp>
              <p:nvSpPr>
                <p:cNvPr id="627" name="Rectangle 880"/>
                <p:cNvSpPr>
                  <a:spLocks noChangeArrowheads="1"/>
                </p:cNvSpPr>
                <p:nvPr/>
              </p:nvSpPr>
              <p:spPr bwMode="auto">
                <a:xfrm>
                  <a:off x="1881" y="6754"/>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28" name="Rectangle 881"/>
                <p:cNvSpPr>
                  <a:spLocks noChangeArrowheads="1"/>
                </p:cNvSpPr>
                <p:nvPr/>
              </p:nvSpPr>
              <p:spPr bwMode="auto">
                <a:xfrm>
                  <a:off x="1870"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8" name="Group 882"/>
              <p:cNvGrpSpPr>
                <a:grpSpLocks/>
              </p:cNvGrpSpPr>
              <p:nvPr/>
            </p:nvGrpSpPr>
            <p:grpSpPr bwMode="auto">
              <a:xfrm>
                <a:off x="2045" y="6754"/>
                <a:ext cx="175" cy="403"/>
                <a:chOff x="2045" y="6754"/>
                <a:chExt cx="175" cy="403"/>
              </a:xfrm>
            </p:grpSpPr>
            <p:sp>
              <p:nvSpPr>
                <p:cNvPr id="625" name="Rectangle 883"/>
                <p:cNvSpPr>
                  <a:spLocks noChangeArrowheads="1"/>
                </p:cNvSpPr>
                <p:nvPr/>
              </p:nvSpPr>
              <p:spPr bwMode="auto">
                <a:xfrm>
                  <a:off x="2056" y="6754"/>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626" name="Rectangle 884"/>
                <p:cNvSpPr>
                  <a:spLocks noChangeArrowheads="1"/>
                </p:cNvSpPr>
                <p:nvPr/>
              </p:nvSpPr>
              <p:spPr bwMode="auto">
                <a:xfrm>
                  <a:off x="2045"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399" name="Group 885"/>
              <p:cNvGrpSpPr>
                <a:grpSpLocks/>
              </p:cNvGrpSpPr>
              <p:nvPr/>
            </p:nvGrpSpPr>
            <p:grpSpPr bwMode="auto">
              <a:xfrm>
                <a:off x="2220" y="6754"/>
                <a:ext cx="175" cy="403"/>
                <a:chOff x="2220" y="6754"/>
                <a:chExt cx="175" cy="403"/>
              </a:xfrm>
            </p:grpSpPr>
            <p:sp>
              <p:nvSpPr>
                <p:cNvPr id="621" name="Rectangle 886"/>
                <p:cNvSpPr>
                  <a:spLocks noChangeArrowheads="1"/>
                </p:cNvSpPr>
                <p:nvPr/>
              </p:nvSpPr>
              <p:spPr bwMode="auto">
                <a:xfrm>
                  <a:off x="2220"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00" name="Group 887"/>
                <p:cNvGrpSpPr>
                  <a:grpSpLocks/>
                </p:cNvGrpSpPr>
                <p:nvPr/>
              </p:nvGrpSpPr>
              <p:grpSpPr bwMode="auto">
                <a:xfrm>
                  <a:off x="2220" y="6754"/>
                  <a:ext cx="175" cy="403"/>
                  <a:chOff x="2220" y="6754"/>
                  <a:chExt cx="175" cy="403"/>
                </a:xfrm>
              </p:grpSpPr>
              <p:sp>
                <p:nvSpPr>
                  <p:cNvPr id="623" name="Rectangle 888"/>
                  <p:cNvSpPr>
                    <a:spLocks noChangeArrowheads="1"/>
                  </p:cNvSpPr>
                  <p:nvPr/>
                </p:nvSpPr>
                <p:spPr bwMode="auto">
                  <a:xfrm>
                    <a:off x="2231"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24" name="Rectangle 889"/>
                  <p:cNvSpPr>
                    <a:spLocks noChangeArrowheads="1"/>
                  </p:cNvSpPr>
                  <p:nvPr/>
                </p:nvSpPr>
                <p:spPr bwMode="auto">
                  <a:xfrm>
                    <a:off x="2220"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01" name="Group 890"/>
              <p:cNvGrpSpPr>
                <a:grpSpLocks/>
              </p:cNvGrpSpPr>
              <p:nvPr/>
            </p:nvGrpSpPr>
            <p:grpSpPr bwMode="auto">
              <a:xfrm>
                <a:off x="2395" y="6754"/>
                <a:ext cx="175" cy="403"/>
                <a:chOff x="2395" y="6754"/>
                <a:chExt cx="175" cy="403"/>
              </a:xfrm>
            </p:grpSpPr>
            <p:sp>
              <p:nvSpPr>
                <p:cNvPr id="617" name="Rectangle 891"/>
                <p:cNvSpPr>
                  <a:spLocks noChangeArrowheads="1"/>
                </p:cNvSpPr>
                <p:nvPr/>
              </p:nvSpPr>
              <p:spPr bwMode="auto">
                <a:xfrm>
                  <a:off x="2395"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02" name="Group 892"/>
                <p:cNvGrpSpPr>
                  <a:grpSpLocks/>
                </p:cNvGrpSpPr>
                <p:nvPr/>
              </p:nvGrpSpPr>
              <p:grpSpPr bwMode="auto">
                <a:xfrm>
                  <a:off x="2395" y="6754"/>
                  <a:ext cx="175" cy="403"/>
                  <a:chOff x="2395" y="6754"/>
                  <a:chExt cx="175" cy="403"/>
                </a:xfrm>
              </p:grpSpPr>
              <p:sp>
                <p:nvSpPr>
                  <p:cNvPr id="619" name="Rectangle 893"/>
                  <p:cNvSpPr>
                    <a:spLocks noChangeArrowheads="1"/>
                  </p:cNvSpPr>
                  <p:nvPr/>
                </p:nvSpPr>
                <p:spPr bwMode="auto">
                  <a:xfrm>
                    <a:off x="2406"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20" name="Rectangle 894"/>
                  <p:cNvSpPr>
                    <a:spLocks noChangeArrowheads="1"/>
                  </p:cNvSpPr>
                  <p:nvPr/>
                </p:nvSpPr>
                <p:spPr bwMode="auto">
                  <a:xfrm>
                    <a:off x="2395"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03" name="Group 895"/>
              <p:cNvGrpSpPr>
                <a:grpSpLocks/>
              </p:cNvGrpSpPr>
              <p:nvPr/>
            </p:nvGrpSpPr>
            <p:grpSpPr bwMode="auto">
              <a:xfrm>
                <a:off x="2570" y="6754"/>
                <a:ext cx="175" cy="403"/>
                <a:chOff x="2570" y="6754"/>
                <a:chExt cx="175" cy="403"/>
              </a:xfrm>
            </p:grpSpPr>
            <p:sp>
              <p:nvSpPr>
                <p:cNvPr id="613" name="Rectangle 896"/>
                <p:cNvSpPr>
                  <a:spLocks noChangeArrowheads="1"/>
                </p:cNvSpPr>
                <p:nvPr/>
              </p:nvSpPr>
              <p:spPr bwMode="auto">
                <a:xfrm>
                  <a:off x="2570"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04" name="Group 897"/>
                <p:cNvGrpSpPr>
                  <a:grpSpLocks/>
                </p:cNvGrpSpPr>
                <p:nvPr/>
              </p:nvGrpSpPr>
              <p:grpSpPr bwMode="auto">
                <a:xfrm>
                  <a:off x="2570" y="6754"/>
                  <a:ext cx="175" cy="403"/>
                  <a:chOff x="2570" y="6754"/>
                  <a:chExt cx="175" cy="403"/>
                </a:xfrm>
              </p:grpSpPr>
              <p:sp>
                <p:nvSpPr>
                  <p:cNvPr id="615" name="Rectangle 898"/>
                  <p:cNvSpPr>
                    <a:spLocks noChangeArrowheads="1"/>
                  </p:cNvSpPr>
                  <p:nvPr/>
                </p:nvSpPr>
                <p:spPr bwMode="auto">
                  <a:xfrm>
                    <a:off x="2581"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16" name="Rectangle 899"/>
                  <p:cNvSpPr>
                    <a:spLocks noChangeArrowheads="1"/>
                  </p:cNvSpPr>
                  <p:nvPr/>
                </p:nvSpPr>
                <p:spPr bwMode="auto">
                  <a:xfrm>
                    <a:off x="2570"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05" name="Group 900"/>
              <p:cNvGrpSpPr>
                <a:grpSpLocks/>
              </p:cNvGrpSpPr>
              <p:nvPr/>
            </p:nvGrpSpPr>
            <p:grpSpPr bwMode="auto">
              <a:xfrm>
                <a:off x="2745" y="6754"/>
                <a:ext cx="176" cy="403"/>
                <a:chOff x="2745" y="6754"/>
                <a:chExt cx="176" cy="403"/>
              </a:xfrm>
            </p:grpSpPr>
            <p:sp>
              <p:nvSpPr>
                <p:cNvPr id="609" name="Rectangle 901"/>
                <p:cNvSpPr>
                  <a:spLocks noChangeArrowheads="1"/>
                </p:cNvSpPr>
                <p:nvPr/>
              </p:nvSpPr>
              <p:spPr bwMode="auto">
                <a:xfrm>
                  <a:off x="2745" y="6754"/>
                  <a:ext cx="176"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06" name="Group 902"/>
                <p:cNvGrpSpPr>
                  <a:grpSpLocks/>
                </p:cNvGrpSpPr>
                <p:nvPr/>
              </p:nvGrpSpPr>
              <p:grpSpPr bwMode="auto">
                <a:xfrm>
                  <a:off x="2745" y="6754"/>
                  <a:ext cx="176" cy="403"/>
                  <a:chOff x="2745" y="6754"/>
                  <a:chExt cx="176" cy="403"/>
                </a:xfrm>
              </p:grpSpPr>
              <p:sp>
                <p:nvSpPr>
                  <p:cNvPr id="611" name="Rectangle 903"/>
                  <p:cNvSpPr>
                    <a:spLocks noChangeArrowheads="1"/>
                  </p:cNvSpPr>
                  <p:nvPr/>
                </p:nvSpPr>
                <p:spPr bwMode="auto">
                  <a:xfrm>
                    <a:off x="2756" y="6754"/>
                    <a:ext cx="154"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612" name="Rectangle 904"/>
                  <p:cNvSpPr>
                    <a:spLocks noChangeArrowheads="1"/>
                  </p:cNvSpPr>
                  <p:nvPr/>
                </p:nvSpPr>
                <p:spPr bwMode="auto">
                  <a:xfrm>
                    <a:off x="2745" y="6754"/>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07" name="Group 905"/>
              <p:cNvGrpSpPr>
                <a:grpSpLocks/>
              </p:cNvGrpSpPr>
              <p:nvPr/>
            </p:nvGrpSpPr>
            <p:grpSpPr bwMode="auto">
              <a:xfrm>
                <a:off x="2921" y="6754"/>
                <a:ext cx="175" cy="403"/>
                <a:chOff x="2921" y="6754"/>
                <a:chExt cx="175" cy="403"/>
              </a:xfrm>
            </p:grpSpPr>
            <p:sp>
              <p:nvSpPr>
                <p:cNvPr id="605" name="Rectangle 906"/>
                <p:cNvSpPr>
                  <a:spLocks noChangeArrowheads="1"/>
                </p:cNvSpPr>
                <p:nvPr/>
              </p:nvSpPr>
              <p:spPr bwMode="auto">
                <a:xfrm>
                  <a:off x="2921"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08" name="Group 907"/>
                <p:cNvGrpSpPr>
                  <a:grpSpLocks/>
                </p:cNvGrpSpPr>
                <p:nvPr/>
              </p:nvGrpSpPr>
              <p:grpSpPr bwMode="auto">
                <a:xfrm>
                  <a:off x="2921" y="6754"/>
                  <a:ext cx="175" cy="403"/>
                  <a:chOff x="2921" y="6754"/>
                  <a:chExt cx="175" cy="403"/>
                </a:xfrm>
              </p:grpSpPr>
              <p:sp>
                <p:nvSpPr>
                  <p:cNvPr id="607" name="Rectangle 908"/>
                  <p:cNvSpPr>
                    <a:spLocks noChangeArrowheads="1"/>
                  </p:cNvSpPr>
                  <p:nvPr/>
                </p:nvSpPr>
                <p:spPr bwMode="auto">
                  <a:xfrm>
                    <a:off x="2932"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08" name="Rectangle 909"/>
                  <p:cNvSpPr>
                    <a:spLocks noChangeArrowheads="1"/>
                  </p:cNvSpPr>
                  <p:nvPr/>
                </p:nvSpPr>
                <p:spPr bwMode="auto">
                  <a:xfrm>
                    <a:off x="2921"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09" name="Group 910"/>
              <p:cNvGrpSpPr>
                <a:grpSpLocks/>
              </p:cNvGrpSpPr>
              <p:nvPr/>
            </p:nvGrpSpPr>
            <p:grpSpPr bwMode="auto">
              <a:xfrm>
                <a:off x="3096" y="6754"/>
                <a:ext cx="175" cy="403"/>
                <a:chOff x="3096" y="6754"/>
                <a:chExt cx="175" cy="403"/>
              </a:xfrm>
            </p:grpSpPr>
            <p:sp>
              <p:nvSpPr>
                <p:cNvPr id="601" name="Rectangle 911"/>
                <p:cNvSpPr>
                  <a:spLocks noChangeArrowheads="1"/>
                </p:cNvSpPr>
                <p:nvPr/>
              </p:nvSpPr>
              <p:spPr bwMode="auto">
                <a:xfrm>
                  <a:off x="3096"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10" name="Group 912"/>
                <p:cNvGrpSpPr>
                  <a:grpSpLocks/>
                </p:cNvGrpSpPr>
                <p:nvPr/>
              </p:nvGrpSpPr>
              <p:grpSpPr bwMode="auto">
                <a:xfrm>
                  <a:off x="3096" y="6754"/>
                  <a:ext cx="175" cy="403"/>
                  <a:chOff x="3096" y="6754"/>
                  <a:chExt cx="175" cy="403"/>
                </a:xfrm>
              </p:grpSpPr>
              <p:sp>
                <p:nvSpPr>
                  <p:cNvPr id="603" name="Rectangle 913"/>
                  <p:cNvSpPr>
                    <a:spLocks noChangeArrowheads="1"/>
                  </p:cNvSpPr>
                  <p:nvPr/>
                </p:nvSpPr>
                <p:spPr bwMode="auto">
                  <a:xfrm>
                    <a:off x="3107"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04" name="Rectangle 914"/>
                  <p:cNvSpPr>
                    <a:spLocks noChangeArrowheads="1"/>
                  </p:cNvSpPr>
                  <p:nvPr/>
                </p:nvSpPr>
                <p:spPr bwMode="auto">
                  <a:xfrm>
                    <a:off x="3096"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11" name="Group 915"/>
              <p:cNvGrpSpPr>
                <a:grpSpLocks/>
              </p:cNvGrpSpPr>
              <p:nvPr/>
            </p:nvGrpSpPr>
            <p:grpSpPr bwMode="auto">
              <a:xfrm>
                <a:off x="3271" y="6754"/>
                <a:ext cx="175" cy="403"/>
                <a:chOff x="3271" y="6754"/>
                <a:chExt cx="175" cy="403"/>
              </a:xfrm>
            </p:grpSpPr>
            <p:sp>
              <p:nvSpPr>
                <p:cNvPr id="597" name="Rectangle 916"/>
                <p:cNvSpPr>
                  <a:spLocks noChangeArrowheads="1"/>
                </p:cNvSpPr>
                <p:nvPr/>
              </p:nvSpPr>
              <p:spPr bwMode="auto">
                <a:xfrm>
                  <a:off x="3271"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12" name="Group 917"/>
                <p:cNvGrpSpPr>
                  <a:grpSpLocks/>
                </p:cNvGrpSpPr>
                <p:nvPr/>
              </p:nvGrpSpPr>
              <p:grpSpPr bwMode="auto">
                <a:xfrm>
                  <a:off x="3271" y="6754"/>
                  <a:ext cx="175" cy="403"/>
                  <a:chOff x="3271" y="6754"/>
                  <a:chExt cx="175" cy="403"/>
                </a:xfrm>
              </p:grpSpPr>
              <p:sp>
                <p:nvSpPr>
                  <p:cNvPr id="599" name="Rectangle 918"/>
                  <p:cNvSpPr>
                    <a:spLocks noChangeArrowheads="1"/>
                  </p:cNvSpPr>
                  <p:nvPr/>
                </p:nvSpPr>
                <p:spPr bwMode="auto">
                  <a:xfrm>
                    <a:off x="3282"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600" name="Rectangle 919"/>
                  <p:cNvSpPr>
                    <a:spLocks noChangeArrowheads="1"/>
                  </p:cNvSpPr>
                  <p:nvPr/>
                </p:nvSpPr>
                <p:spPr bwMode="auto">
                  <a:xfrm>
                    <a:off x="3271"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13" name="Group 920"/>
              <p:cNvGrpSpPr>
                <a:grpSpLocks/>
              </p:cNvGrpSpPr>
              <p:nvPr/>
            </p:nvGrpSpPr>
            <p:grpSpPr bwMode="auto">
              <a:xfrm>
                <a:off x="3446" y="6754"/>
                <a:ext cx="175" cy="403"/>
                <a:chOff x="3446" y="6754"/>
                <a:chExt cx="175" cy="403"/>
              </a:xfrm>
            </p:grpSpPr>
            <p:sp>
              <p:nvSpPr>
                <p:cNvPr id="593" name="Rectangle 921"/>
                <p:cNvSpPr>
                  <a:spLocks noChangeArrowheads="1"/>
                </p:cNvSpPr>
                <p:nvPr/>
              </p:nvSpPr>
              <p:spPr bwMode="auto">
                <a:xfrm>
                  <a:off x="3446"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14" name="Group 922"/>
                <p:cNvGrpSpPr>
                  <a:grpSpLocks/>
                </p:cNvGrpSpPr>
                <p:nvPr/>
              </p:nvGrpSpPr>
              <p:grpSpPr bwMode="auto">
                <a:xfrm>
                  <a:off x="3446" y="6754"/>
                  <a:ext cx="175" cy="403"/>
                  <a:chOff x="3446" y="6754"/>
                  <a:chExt cx="175" cy="403"/>
                </a:xfrm>
              </p:grpSpPr>
              <p:sp>
                <p:nvSpPr>
                  <p:cNvPr id="595" name="Rectangle 923"/>
                  <p:cNvSpPr>
                    <a:spLocks noChangeArrowheads="1"/>
                  </p:cNvSpPr>
                  <p:nvPr/>
                </p:nvSpPr>
                <p:spPr bwMode="auto">
                  <a:xfrm>
                    <a:off x="3457"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96" name="Rectangle 924"/>
                  <p:cNvSpPr>
                    <a:spLocks noChangeArrowheads="1"/>
                  </p:cNvSpPr>
                  <p:nvPr/>
                </p:nvSpPr>
                <p:spPr bwMode="auto">
                  <a:xfrm>
                    <a:off x="3446"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15" name="Group 925"/>
              <p:cNvGrpSpPr>
                <a:grpSpLocks/>
              </p:cNvGrpSpPr>
              <p:nvPr/>
            </p:nvGrpSpPr>
            <p:grpSpPr bwMode="auto">
              <a:xfrm>
                <a:off x="3621" y="6754"/>
                <a:ext cx="175" cy="403"/>
                <a:chOff x="3621" y="6754"/>
                <a:chExt cx="175" cy="403"/>
              </a:xfrm>
            </p:grpSpPr>
            <p:sp>
              <p:nvSpPr>
                <p:cNvPr id="589" name="Rectangle 926"/>
                <p:cNvSpPr>
                  <a:spLocks noChangeArrowheads="1"/>
                </p:cNvSpPr>
                <p:nvPr/>
              </p:nvSpPr>
              <p:spPr bwMode="auto">
                <a:xfrm>
                  <a:off x="3621" y="6754"/>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16" name="Group 927"/>
                <p:cNvGrpSpPr>
                  <a:grpSpLocks/>
                </p:cNvGrpSpPr>
                <p:nvPr/>
              </p:nvGrpSpPr>
              <p:grpSpPr bwMode="auto">
                <a:xfrm>
                  <a:off x="3621" y="6754"/>
                  <a:ext cx="175" cy="403"/>
                  <a:chOff x="3621" y="6754"/>
                  <a:chExt cx="175" cy="403"/>
                </a:xfrm>
              </p:grpSpPr>
              <p:sp>
                <p:nvSpPr>
                  <p:cNvPr id="591" name="Rectangle 928"/>
                  <p:cNvSpPr>
                    <a:spLocks noChangeArrowheads="1"/>
                  </p:cNvSpPr>
                  <p:nvPr/>
                </p:nvSpPr>
                <p:spPr bwMode="auto">
                  <a:xfrm>
                    <a:off x="3632" y="6754"/>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92" name="Rectangle 929"/>
                  <p:cNvSpPr>
                    <a:spLocks noChangeArrowheads="1"/>
                  </p:cNvSpPr>
                  <p:nvPr/>
                </p:nvSpPr>
                <p:spPr bwMode="auto">
                  <a:xfrm>
                    <a:off x="3621" y="6754"/>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17" name="Group 930"/>
              <p:cNvGrpSpPr>
                <a:grpSpLocks/>
              </p:cNvGrpSpPr>
              <p:nvPr/>
            </p:nvGrpSpPr>
            <p:grpSpPr bwMode="auto">
              <a:xfrm>
                <a:off x="3796" y="6754"/>
                <a:ext cx="176" cy="403"/>
                <a:chOff x="3796" y="6754"/>
                <a:chExt cx="176" cy="403"/>
              </a:xfrm>
            </p:grpSpPr>
            <p:sp>
              <p:nvSpPr>
                <p:cNvPr id="587" name="Rectangle 931"/>
                <p:cNvSpPr>
                  <a:spLocks noChangeArrowheads="1"/>
                </p:cNvSpPr>
                <p:nvPr/>
              </p:nvSpPr>
              <p:spPr bwMode="auto">
                <a:xfrm>
                  <a:off x="3807" y="6754"/>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588" name="Rectangle 932"/>
                <p:cNvSpPr>
                  <a:spLocks noChangeArrowheads="1"/>
                </p:cNvSpPr>
                <p:nvPr/>
              </p:nvSpPr>
              <p:spPr bwMode="auto">
                <a:xfrm>
                  <a:off x="3796" y="6754"/>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18" name="Group 933"/>
              <p:cNvGrpSpPr>
                <a:grpSpLocks/>
              </p:cNvGrpSpPr>
              <p:nvPr/>
            </p:nvGrpSpPr>
            <p:grpSpPr bwMode="auto">
              <a:xfrm>
                <a:off x="623" y="7157"/>
                <a:ext cx="1247" cy="403"/>
                <a:chOff x="623" y="7157"/>
                <a:chExt cx="1247" cy="403"/>
              </a:xfrm>
            </p:grpSpPr>
            <p:sp>
              <p:nvSpPr>
                <p:cNvPr id="585" name="Rectangle 934"/>
                <p:cNvSpPr>
                  <a:spLocks noChangeArrowheads="1"/>
                </p:cNvSpPr>
                <p:nvPr/>
              </p:nvSpPr>
              <p:spPr bwMode="auto">
                <a:xfrm>
                  <a:off x="634" y="7157"/>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商圈</a:t>
                  </a:r>
                  <a:r>
                    <a:rPr lang="zh-TW" altLang="en-US" sz="1200" dirty="0">
                      <a:solidFill>
                        <a:schemeClr val="bg1">
                          <a:lumMod val="75000"/>
                        </a:schemeClr>
                      </a:solidFill>
                      <a:latin typeface="新細明體" pitchFamily="18" charset="-120"/>
                      <a:ea typeface="華康仿宋體W4"/>
                      <a:cs typeface="華康仿宋體W4"/>
                    </a:rPr>
                    <a:t>願景共識營</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586" name="Rectangle 935"/>
                <p:cNvSpPr>
                  <a:spLocks noChangeArrowheads="1"/>
                </p:cNvSpPr>
                <p:nvPr/>
              </p:nvSpPr>
              <p:spPr bwMode="auto">
                <a:xfrm>
                  <a:off x="623" y="7157"/>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19" name="Group 936"/>
              <p:cNvGrpSpPr>
                <a:grpSpLocks/>
              </p:cNvGrpSpPr>
              <p:nvPr/>
            </p:nvGrpSpPr>
            <p:grpSpPr bwMode="auto">
              <a:xfrm>
                <a:off x="1870" y="7157"/>
                <a:ext cx="175" cy="403"/>
                <a:chOff x="1870" y="7157"/>
                <a:chExt cx="175" cy="403"/>
              </a:xfrm>
            </p:grpSpPr>
            <p:sp>
              <p:nvSpPr>
                <p:cNvPr id="583" name="Rectangle 937"/>
                <p:cNvSpPr>
                  <a:spLocks noChangeArrowheads="1"/>
                </p:cNvSpPr>
                <p:nvPr/>
              </p:nvSpPr>
              <p:spPr bwMode="auto">
                <a:xfrm>
                  <a:off x="1881"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584" name="Rectangle 938"/>
                <p:cNvSpPr>
                  <a:spLocks noChangeArrowheads="1"/>
                </p:cNvSpPr>
                <p:nvPr/>
              </p:nvSpPr>
              <p:spPr bwMode="auto">
                <a:xfrm>
                  <a:off x="1870"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0" name="Group 939"/>
              <p:cNvGrpSpPr>
                <a:grpSpLocks/>
              </p:cNvGrpSpPr>
              <p:nvPr/>
            </p:nvGrpSpPr>
            <p:grpSpPr bwMode="auto">
              <a:xfrm>
                <a:off x="2045" y="7157"/>
                <a:ext cx="175" cy="403"/>
                <a:chOff x="2045" y="7157"/>
                <a:chExt cx="175" cy="403"/>
              </a:xfrm>
            </p:grpSpPr>
            <p:sp>
              <p:nvSpPr>
                <p:cNvPr id="581" name="Rectangle 940"/>
                <p:cNvSpPr>
                  <a:spLocks noChangeArrowheads="1"/>
                </p:cNvSpPr>
                <p:nvPr/>
              </p:nvSpPr>
              <p:spPr bwMode="auto">
                <a:xfrm>
                  <a:off x="2056"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582" name="Rectangle 941"/>
                <p:cNvSpPr>
                  <a:spLocks noChangeArrowheads="1"/>
                </p:cNvSpPr>
                <p:nvPr/>
              </p:nvSpPr>
              <p:spPr bwMode="auto">
                <a:xfrm>
                  <a:off x="2045"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1" name="Group 942"/>
              <p:cNvGrpSpPr>
                <a:grpSpLocks/>
              </p:cNvGrpSpPr>
              <p:nvPr/>
            </p:nvGrpSpPr>
            <p:grpSpPr bwMode="auto">
              <a:xfrm>
                <a:off x="2220" y="7157"/>
                <a:ext cx="175" cy="403"/>
                <a:chOff x="2220" y="7157"/>
                <a:chExt cx="175" cy="403"/>
              </a:xfrm>
            </p:grpSpPr>
            <p:sp>
              <p:nvSpPr>
                <p:cNvPr id="577" name="Rectangle 943"/>
                <p:cNvSpPr>
                  <a:spLocks noChangeArrowheads="1"/>
                </p:cNvSpPr>
                <p:nvPr/>
              </p:nvSpPr>
              <p:spPr bwMode="auto">
                <a:xfrm>
                  <a:off x="2220" y="7157"/>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22" name="Group 944"/>
                <p:cNvGrpSpPr>
                  <a:grpSpLocks/>
                </p:cNvGrpSpPr>
                <p:nvPr/>
              </p:nvGrpSpPr>
              <p:grpSpPr bwMode="auto">
                <a:xfrm>
                  <a:off x="2220" y="7157"/>
                  <a:ext cx="175" cy="403"/>
                  <a:chOff x="2220" y="7157"/>
                  <a:chExt cx="175" cy="403"/>
                </a:xfrm>
              </p:grpSpPr>
              <p:sp>
                <p:nvSpPr>
                  <p:cNvPr id="579" name="Rectangle 945"/>
                  <p:cNvSpPr>
                    <a:spLocks noChangeArrowheads="1"/>
                  </p:cNvSpPr>
                  <p:nvPr/>
                </p:nvSpPr>
                <p:spPr bwMode="auto">
                  <a:xfrm>
                    <a:off x="2231" y="7157"/>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80" name="Rectangle 946"/>
                  <p:cNvSpPr>
                    <a:spLocks noChangeArrowheads="1"/>
                  </p:cNvSpPr>
                  <p:nvPr/>
                </p:nvSpPr>
                <p:spPr bwMode="auto">
                  <a:xfrm>
                    <a:off x="2220"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23" name="Group 947"/>
              <p:cNvGrpSpPr>
                <a:grpSpLocks/>
              </p:cNvGrpSpPr>
              <p:nvPr/>
            </p:nvGrpSpPr>
            <p:grpSpPr bwMode="auto">
              <a:xfrm>
                <a:off x="2395" y="7157"/>
                <a:ext cx="175" cy="403"/>
                <a:chOff x="2395" y="7157"/>
                <a:chExt cx="175" cy="403"/>
              </a:xfrm>
            </p:grpSpPr>
            <p:sp>
              <p:nvSpPr>
                <p:cNvPr id="575" name="Rectangle 948"/>
                <p:cNvSpPr>
                  <a:spLocks noChangeArrowheads="1"/>
                </p:cNvSpPr>
                <p:nvPr/>
              </p:nvSpPr>
              <p:spPr bwMode="auto">
                <a:xfrm>
                  <a:off x="2406"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76" name="Rectangle 949"/>
                <p:cNvSpPr>
                  <a:spLocks noChangeArrowheads="1"/>
                </p:cNvSpPr>
                <p:nvPr/>
              </p:nvSpPr>
              <p:spPr bwMode="auto">
                <a:xfrm>
                  <a:off x="2395"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4" name="Group 950"/>
              <p:cNvGrpSpPr>
                <a:grpSpLocks/>
              </p:cNvGrpSpPr>
              <p:nvPr/>
            </p:nvGrpSpPr>
            <p:grpSpPr bwMode="auto">
              <a:xfrm>
                <a:off x="2570" y="7157"/>
                <a:ext cx="175" cy="403"/>
                <a:chOff x="2570" y="7157"/>
                <a:chExt cx="175" cy="403"/>
              </a:xfrm>
            </p:grpSpPr>
            <p:sp>
              <p:nvSpPr>
                <p:cNvPr id="573" name="Rectangle 951"/>
                <p:cNvSpPr>
                  <a:spLocks noChangeArrowheads="1"/>
                </p:cNvSpPr>
                <p:nvPr/>
              </p:nvSpPr>
              <p:spPr bwMode="auto">
                <a:xfrm>
                  <a:off x="2581"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74" name="Rectangle 952"/>
                <p:cNvSpPr>
                  <a:spLocks noChangeArrowheads="1"/>
                </p:cNvSpPr>
                <p:nvPr/>
              </p:nvSpPr>
              <p:spPr bwMode="auto">
                <a:xfrm>
                  <a:off x="2570"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5" name="Group 953"/>
              <p:cNvGrpSpPr>
                <a:grpSpLocks/>
              </p:cNvGrpSpPr>
              <p:nvPr/>
            </p:nvGrpSpPr>
            <p:grpSpPr bwMode="auto">
              <a:xfrm>
                <a:off x="2745" y="7157"/>
                <a:ext cx="176" cy="403"/>
                <a:chOff x="2745" y="7157"/>
                <a:chExt cx="176" cy="403"/>
              </a:xfrm>
            </p:grpSpPr>
            <p:sp>
              <p:nvSpPr>
                <p:cNvPr id="571" name="Rectangle 954"/>
                <p:cNvSpPr>
                  <a:spLocks noChangeArrowheads="1"/>
                </p:cNvSpPr>
                <p:nvPr/>
              </p:nvSpPr>
              <p:spPr bwMode="auto">
                <a:xfrm>
                  <a:off x="2756" y="7157"/>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solidFill>
                      <a:srgbClr val="FF0000"/>
                    </a:solidFill>
                    <a:latin typeface="標楷體" pitchFamily="65" charset="-120"/>
                    <a:ea typeface="標楷體" pitchFamily="65" charset="-120"/>
                    <a:sym typeface="Wingdings 3" pitchFamily="18" charset="2"/>
                  </a:endParaRPr>
                </a:p>
              </p:txBody>
            </p:sp>
            <p:sp>
              <p:nvSpPr>
                <p:cNvPr id="572" name="Rectangle 955"/>
                <p:cNvSpPr>
                  <a:spLocks noChangeArrowheads="1"/>
                </p:cNvSpPr>
                <p:nvPr/>
              </p:nvSpPr>
              <p:spPr bwMode="auto">
                <a:xfrm>
                  <a:off x="2745" y="7157"/>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6" name="Group 956"/>
              <p:cNvGrpSpPr>
                <a:grpSpLocks/>
              </p:cNvGrpSpPr>
              <p:nvPr/>
            </p:nvGrpSpPr>
            <p:grpSpPr bwMode="auto">
              <a:xfrm>
                <a:off x="2921" y="7157"/>
                <a:ext cx="175" cy="403"/>
                <a:chOff x="2921" y="7157"/>
                <a:chExt cx="175" cy="403"/>
              </a:xfrm>
            </p:grpSpPr>
            <p:sp>
              <p:nvSpPr>
                <p:cNvPr id="569" name="Rectangle 957"/>
                <p:cNvSpPr>
                  <a:spLocks noChangeArrowheads="1"/>
                </p:cNvSpPr>
                <p:nvPr/>
              </p:nvSpPr>
              <p:spPr bwMode="auto">
                <a:xfrm>
                  <a:off x="2932"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70" name="Rectangle 958"/>
                <p:cNvSpPr>
                  <a:spLocks noChangeArrowheads="1"/>
                </p:cNvSpPr>
                <p:nvPr/>
              </p:nvSpPr>
              <p:spPr bwMode="auto">
                <a:xfrm>
                  <a:off x="2921"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7" name="Group 959"/>
              <p:cNvGrpSpPr>
                <a:grpSpLocks/>
              </p:cNvGrpSpPr>
              <p:nvPr/>
            </p:nvGrpSpPr>
            <p:grpSpPr bwMode="auto">
              <a:xfrm>
                <a:off x="3096" y="7157"/>
                <a:ext cx="175" cy="403"/>
                <a:chOff x="3096" y="7157"/>
                <a:chExt cx="175" cy="403"/>
              </a:xfrm>
            </p:grpSpPr>
            <p:sp>
              <p:nvSpPr>
                <p:cNvPr id="567" name="Rectangle 960"/>
                <p:cNvSpPr>
                  <a:spLocks noChangeArrowheads="1"/>
                </p:cNvSpPr>
                <p:nvPr/>
              </p:nvSpPr>
              <p:spPr bwMode="auto">
                <a:xfrm>
                  <a:off x="3107"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68" name="Rectangle 961"/>
                <p:cNvSpPr>
                  <a:spLocks noChangeArrowheads="1"/>
                </p:cNvSpPr>
                <p:nvPr/>
              </p:nvSpPr>
              <p:spPr bwMode="auto">
                <a:xfrm>
                  <a:off x="3096"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8" name="Group 962"/>
              <p:cNvGrpSpPr>
                <a:grpSpLocks/>
              </p:cNvGrpSpPr>
              <p:nvPr/>
            </p:nvGrpSpPr>
            <p:grpSpPr bwMode="auto">
              <a:xfrm>
                <a:off x="3271" y="7157"/>
                <a:ext cx="175" cy="403"/>
                <a:chOff x="3271" y="7157"/>
                <a:chExt cx="175" cy="403"/>
              </a:xfrm>
            </p:grpSpPr>
            <p:sp>
              <p:nvSpPr>
                <p:cNvPr id="565" name="Rectangle 963"/>
                <p:cNvSpPr>
                  <a:spLocks noChangeArrowheads="1"/>
                </p:cNvSpPr>
                <p:nvPr/>
              </p:nvSpPr>
              <p:spPr bwMode="auto">
                <a:xfrm>
                  <a:off x="3282"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66" name="Rectangle 964"/>
                <p:cNvSpPr>
                  <a:spLocks noChangeArrowheads="1"/>
                </p:cNvSpPr>
                <p:nvPr/>
              </p:nvSpPr>
              <p:spPr bwMode="auto">
                <a:xfrm>
                  <a:off x="3271"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29" name="Group 965"/>
              <p:cNvGrpSpPr>
                <a:grpSpLocks/>
              </p:cNvGrpSpPr>
              <p:nvPr/>
            </p:nvGrpSpPr>
            <p:grpSpPr bwMode="auto">
              <a:xfrm>
                <a:off x="3446" y="7157"/>
                <a:ext cx="175" cy="403"/>
                <a:chOff x="3446" y="7157"/>
                <a:chExt cx="175" cy="403"/>
              </a:xfrm>
            </p:grpSpPr>
            <p:sp>
              <p:nvSpPr>
                <p:cNvPr id="563" name="Rectangle 966"/>
                <p:cNvSpPr>
                  <a:spLocks noChangeArrowheads="1"/>
                </p:cNvSpPr>
                <p:nvPr/>
              </p:nvSpPr>
              <p:spPr bwMode="auto">
                <a:xfrm>
                  <a:off x="3457"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64" name="Rectangle 967"/>
                <p:cNvSpPr>
                  <a:spLocks noChangeArrowheads="1"/>
                </p:cNvSpPr>
                <p:nvPr/>
              </p:nvSpPr>
              <p:spPr bwMode="auto">
                <a:xfrm>
                  <a:off x="3446"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0" name="Group 968"/>
              <p:cNvGrpSpPr>
                <a:grpSpLocks/>
              </p:cNvGrpSpPr>
              <p:nvPr/>
            </p:nvGrpSpPr>
            <p:grpSpPr bwMode="auto">
              <a:xfrm>
                <a:off x="3621" y="7157"/>
                <a:ext cx="175" cy="403"/>
                <a:chOff x="3621" y="7157"/>
                <a:chExt cx="175" cy="403"/>
              </a:xfrm>
            </p:grpSpPr>
            <p:sp>
              <p:nvSpPr>
                <p:cNvPr id="561" name="Rectangle 969"/>
                <p:cNvSpPr>
                  <a:spLocks noChangeArrowheads="1"/>
                </p:cNvSpPr>
                <p:nvPr/>
              </p:nvSpPr>
              <p:spPr bwMode="auto">
                <a:xfrm>
                  <a:off x="3632" y="7157"/>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62" name="Rectangle 970"/>
                <p:cNvSpPr>
                  <a:spLocks noChangeArrowheads="1"/>
                </p:cNvSpPr>
                <p:nvPr/>
              </p:nvSpPr>
              <p:spPr bwMode="auto">
                <a:xfrm>
                  <a:off x="3621" y="7157"/>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1" name="Group 971"/>
              <p:cNvGrpSpPr>
                <a:grpSpLocks/>
              </p:cNvGrpSpPr>
              <p:nvPr/>
            </p:nvGrpSpPr>
            <p:grpSpPr bwMode="auto">
              <a:xfrm>
                <a:off x="3796" y="7157"/>
                <a:ext cx="176" cy="403"/>
                <a:chOff x="3796" y="7157"/>
                <a:chExt cx="176" cy="403"/>
              </a:xfrm>
            </p:grpSpPr>
            <p:sp>
              <p:nvSpPr>
                <p:cNvPr id="559" name="Rectangle 972"/>
                <p:cNvSpPr>
                  <a:spLocks noChangeArrowheads="1"/>
                </p:cNvSpPr>
                <p:nvPr/>
              </p:nvSpPr>
              <p:spPr bwMode="auto">
                <a:xfrm>
                  <a:off x="3807" y="7157"/>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60" name="Rectangle 973"/>
                <p:cNvSpPr>
                  <a:spLocks noChangeArrowheads="1"/>
                </p:cNvSpPr>
                <p:nvPr/>
              </p:nvSpPr>
              <p:spPr bwMode="auto">
                <a:xfrm>
                  <a:off x="3796" y="7157"/>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2" name="Group 974"/>
              <p:cNvGrpSpPr>
                <a:grpSpLocks/>
              </p:cNvGrpSpPr>
              <p:nvPr/>
            </p:nvGrpSpPr>
            <p:grpSpPr bwMode="auto">
              <a:xfrm>
                <a:off x="623" y="7560"/>
                <a:ext cx="1247" cy="403"/>
                <a:chOff x="623" y="7560"/>
                <a:chExt cx="1247" cy="403"/>
              </a:xfrm>
            </p:grpSpPr>
            <p:sp>
              <p:nvSpPr>
                <p:cNvPr id="557" name="Rectangle 975"/>
                <p:cNvSpPr>
                  <a:spLocks noChangeArrowheads="1"/>
                </p:cNvSpPr>
                <p:nvPr/>
              </p:nvSpPr>
              <p:spPr bwMode="auto">
                <a:xfrm>
                  <a:off x="634" y="7560"/>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標竿</a:t>
                  </a:r>
                  <a:r>
                    <a:rPr lang="zh-TW" altLang="en-US" sz="1200" dirty="0">
                      <a:solidFill>
                        <a:schemeClr val="bg1">
                          <a:lumMod val="75000"/>
                        </a:schemeClr>
                      </a:solidFill>
                      <a:latin typeface="新細明體" pitchFamily="18" charset="-120"/>
                      <a:ea typeface="華康仿宋體W4"/>
                      <a:cs typeface="華康仿宋體W4"/>
                    </a:rPr>
                    <a:t>案例觀摩</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558" name="Rectangle 976"/>
                <p:cNvSpPr>
                  <a:spLocks noChangeArrowheads="1"/>
                </p:cNvSpPr>
                <p:nvPr/>
              </p:nvSpPr>
              <p:spPr bwMode="auto">
                <a:xfrm>
                  <a:off x="623" y="7560"/>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3" name="Group 977"/>
              <p:cNvGrpSpPr>
                <a:grpSpLocks/>
              </p:cNvGrpSpPr>
              <p:nvPr/>
            </p:nvGrpSpPr>
            <p:grpSpPr bwMode="auto">
              <a:xfrm>
                <a:off x="1870" y="7560"/>
                <a:ext cx="175" cy="403"/>
                <a:chOff x="1870" y="7560"/>
                <a:chExt cx="175" cy="403"/>
              </a:xfrm>
            </p:grpSpPr>
            <p:sp>
              <p:nvSpPr>
                <p:cNvPr id="555" name="Rectangle 978"/>
                <p:cNvSpPr>
                  <a:spLocks noChangeArrowheads="1"/>
                </p:cNvSpPr>
                <p:nvPr/>
              </p:nvSpPr>
              <p:spPr bwMode="auto">
                <a:xfrm>
                  <a:off x="1881"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556" name="Rectangle 979"/>
                <p:cNvSpPr>
                  <a:spLocks noChangeArrowheads="1"/>
                </p:cNvSpPr>
                <p:nvPr/>
              </p:nvSpPr>
              <p:spPr bwMode="auto">
                <a:xfrm>
                  <a:off x="1870"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4" name="Group 980"/>
              <p:cNvGrpSpPr>
                <a:grpSpLocks/>
              </p:cNvGrpSpPr>
              <p:nvPr/>
            </p:nvGrpSpPr>
            <p:grpSpPr bwMode="auto">
              <a:xfrm>
                <a:off x="2045" y="7560"/>
                <a:ext cx="175" cy="403"/>
                <a:chOff x="2045" y="7560"/>
                <a:chExt cx="175" cy="403"/>
              </a:xfrm>
            </p:grpSpPr>
            <p:sp>
              <p:nvSpPr>
                <p:cNvPr id="553" name="Rectangle 981"/>
                <p:cNvSpPr>
                  <a:spLocks noChangeArrowheads="1"/>
                </p:cNvSpPr>
                <p:nvPr/>
              </p:nvSpPr>
              <p:spPr bwMode="auto">
                <a:xfrm>
                  <a:off x="2056"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554" name="Rectangle 982"/>
                <p:cNvSpPr>
                  <a:spLocks noChangeArrowheads="1"/>
                </p:cNvSpPr>
                <p:nvPr/>
              </p:nvSpPr>
              <p:spPr bwMode="auto">
                <a:xfrm>
                  <a:off x="2045"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5" name="Group 983"/>
              <p:cNvGrpSpPr>
                <a:grpSpLocks/>
              </p:cNvGrpSpPr>
              <p:nvPr/>
            </p:nvGrpSpPr>
            <p:grpSpPr bwMode="auto">
              <a:xfrm>
                <a:off x="2220" y="7560"/>
                <a:ext cx="175" cy="403"/>
                <a:chOff x="2220" y="7560"/>
                <a:chExt cx="175" cy="403"/>
              </a:xfrm>
            </p:grpSpPr>
            <p:sp>
              <p:nvSpPr>
                <p:cNvPr id="549" name="Rectangle 984"/>
                <p:cNvSpPr>
                  <a:spLocks noChangeArrowheads="1"/>
                </p:cNvSpPr>
                <p:nvPr/>
              </p:nvSpPr>
              <p:spPr bwMode="auto">
                <a:xfrm>
                  <a:off x="2220" y="7560"/>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36" name="Group 985"/>
                <p:cNvGrpSpPr>
                  <a:grpSpLocks/>
                </p:cNvGrpSpPr>
                <p:nvPr/>
              </p:nvGrpSpPr>
              <p:grpSpPr bwMode="auto">
                <a:xfrm>
                  <a:off x="2220" y="7560"/>
                  <a:ext cx="175" cy="403"/>
                  <a:chOff x="2220" y="7560"/>
                  <a:chExt cx="175" cy="403"/>
                </a:xfrm>
              </p:grpSpPr>
              <p:sp>
                <p:nvSpPr>
                  <p:cNvPr id="551" name="Rectangle 986"/>
                  <p:cNvSpPr>
                    <a:spLocks noChangeArrowheads="1"/>
                  </p:cNvSpPr>
                  <p:nvPr/>
                </p:nvSpPr>
                <p:spPr bwMode="auto">
                  <a:xfrm>
                    <a:off x="2231" y="7560"/>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52" name="Rectangle 987"/>
                  <p:cNvSpPr>
                    <a:spLocks noChangeArrowheads="1"/>
                  </p:cNvSpPr>
                  <p:nvPr/>
                </p:nvSpPr>
                <p:spPr bwMode="auto">
                  <a:xfrm>
                    <a:off x="2220"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37" name="Group 988"/>
              <p:cNvGrpSpPr>
                <a:grpSpLocks/>
              </p:cNvGrpSpPr>
              <p:nvPr/>
            </p:nvGrpSpPr>
            <p:grpSpPr bwMode="auto">
              <a:xfrm>
                <a:off x="2395" y="7560"/>
                <a:ext cx="175" cy="403"/>
                <a:chOff x="2395" y="7560"/>
                <a:chExt cx="175" cy="403"/>
              </a:xfrm>
            </p:grpSpPr>
            <p:sp>
              <p:nvSpPr>
                <p:cNvPr id="547" name="Rectangle 989"/>
                <p:cNvSpPr>
                  <a:spLocks noChangeArrowheads="1"/>
                </p:cNvSpPr>
                <p:nvPr/>
              </p:nvSpPr>
              <p:spPr bwMode="auto">
                <a:xfrm>
                  <a:off x="2406"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48" name="Rectangle 990"/>
                <p:cNvSpPr>
                  <a:spLocks noChangeArrowheads="1"/>
                </p:cNvSpPr>
                <p:nvPr/>
              </p:nvSpPr>
              <p:spPr bwMode="auto">
                <a:xfrm>
                  <a:off x="2395"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8" name="Group 991"/>
              <p:cNvGrpSpPr>
                <a:grpSpLocks/>
              </p:cNvGrpSpPr>
              <p:nvPr/>
            </p:nvGrpSpPr>
            <p:grpSpPr bwMode="auto">
              <a:xfrm>
                <a:off x="2570" y="7560"/>
                <a:ext cx="175" cy="403"/>
                <a:chOff x="2570" y="7560"/>
                <a:chExt cx="175" cy="403"/>
              </a:xfrm>
            </p:grpSpPr>
            <p:sp>
              <p:nvSpPr>
                <p:cNvPr id="545" name="Rectangle 992"/>
                <p:cNvSpPr>
                  <a:spLocks noChangeArrowheads="1"/>
                </p:cNvSpPr>
                <p:nvPr/>
              </p:nvSpPr>
              <p:spPr bwMode="auto">
                <a:xfrm>
                  <a:off x="2581"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46" name="Rectangle 993"/>
                <p:cNvSpPr>
                  <a:spLocks noChangeArrowheads="1"/>
                </p:cNvSpPr>
                <p:nvPr/>
              </p:nvSpPr>
              <p:spPr bwMode="auto">
                <a:xfrm>
                  <a:off x="2570"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39" name="Group 994"/>
              <p:cNvGrpSpPr>
                <a:grpSpLocks/>
              </p:cNvGrpSpPr>
              <p:nvPr/>
            </p:nvGrpSpPr>
            <p:grpSpPr bwMode="auto">
              <a:xfrm>
                <a:off x="2745" y="7560"/>
                <a:ext cx="176" cy="403"/>
                <a:chOff x="2745" y="7560"/>
                <a:chExt cx="176" cy="403"/>
              </a:xfrm>
            </p:grpSpPr>
            <p:sp>
              <p:nvSpPr>
                <p:cNvPr id="543" name="Rectangle 995"/>
                <p:cNvSpPr>
                  <a:spLocks noChangeArrowheads="1"/>
                </p:cNvSpPr>
                <p:nvPr/>
              </p:nvSpPr>
              <p:spPr bwMode="auto">
                <a:xfrm>
                  <a:off x="2756" y="7560"/>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544" name="Rectangle 996"/>
                <p:cNvSpPr>
                  <a:spLocks noChangeArrowheads="1"/>
                </p:cNvSpPr>
                <p:nvPr/>
              </p:nvSpPr>
              <p:spPr bwMode="auto">
                <a:xfrm>
                  <a:off x="2745" y="7560"/>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0" name="Group 997"/>
              <p:cNvGrpSpPr>
                <a:grpSpLocks/>
              </p:cNvGrpSpPr>
              <p:nvPr/>
            </p:nvGrpSpPr>
            <p:grpSpPr bwMode="auto">
              <a:xfrm>
                <a:off x="2921" y="7560"/>
                <a:ext cx="175" cy="403"/>
                <a:chOff x="2921" y="7560"/>
                <a:chExt cx="175" cy="403"/>
              </a:xfrm>
            </p:grpSpPr>
            <p:sp>
              <p:nvSpPr>
                <p:cNvPr id="541" name="Rectangle 998"/>
                <p:cNvSpPr>
                  <a:spLocks noChangeArrowheads="1"/>
                </p:cNvSpPr>
                <p:nvPr/>
              </p:nvSpPr>
              <p:spPr bwMode="auto">
                <a:xfrm>
                  <a:off x="2932"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42" name="Rectangle 999"/>
                <p:cNvSpPr>
                  <a:spLocks noChangeArrowheads="1"/>
                </p:cNvSpPr>
                <p:nvPr/>
              </p:nvSpPr>
              <p:spPr bwMode="auto">
                <a:xfrm>
                  <a:off x="2921"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1" name="Group 1000"/>
              <p:cNvGrpSpPr>
                <a:grpSpLocks/>
              </p:cNvGrpSpPr>
              <p:nvPr/>
            </p:nvGrpSpPr>
            <p:grpSpPr bwMode="auto">
              <a:xfrm>
                <a:off x="3096" y="7560"/>
                <a:ext cx="175" cy="403"/>
                <a:chOff x="3096" y="7560"/>
                <a:chExt cx="175" cy="403"/>
              </a:xfrm>
            </p:grpSpPr>
            <p:sp>
              <p:nvSpPr>
                <p:cNvPr id="539" name="Rectangle 1001"/>
                <p:cNvSpPr>
                  <a:spLocks noChangeArrowheads="1"/>
                </p:cNvSpPr>
                <p:nvPr/>
              </p:nvSpPr>
              <p:spPr bwMode="auto">
                <a:xfrm>
                  <a:off x="3107"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40" name="Rectangle 1002"/>
                <p:cNvSpPr>
                  <a:spLocks noChangeArrowheads="1"/>
                </p:cNvSpPr>
                <p:nvPr/>
              </p:nvSpPr>
              <p:spPr bwMode="auto">
                <a:xfrm>
                  <a:off x="3096"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2" name="Group 1003"/>
              <p:cNvGrpSpPr>
                <a:grpSpLocks/>
              </p:cNvGrpSpPr>
              <p:nvPr/>
            </p:nvGrpSpPr>
            <p:grpSpPr bwMode="auto">
              <a:xfrm>
                <a:off x="3271" y="7560"/>
                <a:ext cx="175" cy="403"/>
                <a:chOff x="3271" y="7560"/>
                <a:chExt cx="175" cy="403"/>
              </a:xfrm>
            </p:grpSpPr>
            <p:sp>
              <p:nvSpPr>
                <p:cNvPr id="537" name="Rectangle 1004"/>
                <p:cNvSpPr>
                  <a:spLocks noChangeArrowheads="1"/>
                </p:cNvSpPr>
                <p:nvPr/>
              </p:nvSpPr>
              <p:spPr bwMode="auto">
                <a:xfrm>
                  <a:off x="3282"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38" name="Rectangle 1005"/>
                <p:cNvSpPr>
                  <a:spLocks noChangeArrowheads="1"/>
                </p:cNvSpPr>
                <p:nvPr/>
              </p:nvSpPr>
              <p:spPr bwMode="auto">
                <a:xfrm>
                  <a:off x="3271"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3" name="Group 1006"/>
              <p:cNvGrpSpPr>
                <a:grpSpLocks/>
              </p:cNvGrpSpPr>
              <p:nvPr/>
            </p:nvGrpSpPr>
            <p:grpSpPr bwMode="auto">
              <a:xfrm>
                <a:off x="3446" y="7560"/>
                <a:ext cx="175" cy="403"/>
                <a:chOff x="3446" y="7560"/>
                <a:chExt cx="175" cy="403"/>
              </a:xfrm>
            </p:grpSpPr>
            <p:sp>
              <p:nvSpPr>
                <p:cNvPr id="535" name="Rectangle 1007"/>
                <p:cNvSpPr>
                  <a:spLocks noChangeArrowheads="1"/>
                </p:cNvSpPr>
                <p:nvPr/>
              </p:nvSpPr>
              <p:spPr bwMode="auto">
                <a:xfrm>
                  <a:off x="3457"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36" name="Rectangle 1008"/>
                <p:cNvSpPr>
                  <a:spLocks noChangeArrowheads="1"/>
                </p:cNvSpPr>
                <p:nvPr/>
              </p:nvSpPr>
              <p:spPr bwMode="auto">
                <a:xfrm>
                  <a:off x="3446"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4" name="Group 1009"/>
              <p:cNvGrpSpPr>
                <a:grpSpLocks/>
              </p:cNvGrpSpPr>
              <p:nvPr/>
            </p:nvGrpSpPr>
            <p:grpSpPr bwMode="auto">
              <a:xfrm>
                <a:off x="3621" y="7560"/>
                <a:ext cx="175" cy="403"/>
                <a:chOff x="3621" y="7560"/>
                <a:chExt cx="175" cy="403"/>
              </a:xfrm>
            </p:grpSpPr>
            <p:sp>
              <p:nvSpPr>
                <p:cNvPr id="533" name="Rectangle 1010"/>
                <p:cNvSpPr>
                  <a:spLocks noChangeArrowheads="1"/>
                </p:cNvSpPr>
                <p:nvPr/>
              </p:nvSpPr>
              <p:spPr bwMode="auto">
                <a:xfrm>
                  <a:off x="3632" y="7560"/>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34" name="Rectangle 1011"/>
                <p:cNvSpPr>
                  <a:spLocks noChangeArrowheads="1"/>
                </p:cNvSpPr>
                <p:nvPr/>
              </p:nvSpPr>
              <p:spPr bwMode="auto">
                <a:xfrm>
                  <a:off x="3621" y="7560"/>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5" name="Group 1012"/>
              <p:cNvGrpSpPr>
                <a:grpSpLocks/>
              </p:cNvGrpSpPr>
              <p:nvPr/>
            </p:nvGrpSpPr>
            <p:grpSpPr bwMode="auto">
              <a:xfrm>
                <a:off x="3796" y="7560"/>
                <a:ext cx="176" cy="403"/>
                <a:chOff x="3796" y="7560"/>
                <a:chExt cx="176" cy="403"/>
              </a:xfrm>
            </p:grpSpPr>
            <p:sp>
              <p:nvSpPr>
                <p:cNvPr id="531" name="Rectangle 1013"/>
                <p:cNvSpPr>
                  <a:spLocks noChangeArrowheads="1"/>
                </p:cNvSpPr>
                <p:nvPr/>
              </p:nvSpPr>
              <p:spPr bwMode="auto">
                <a:xfrm>
                  <a:off x="3807" y="7560"/>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32" name="Rectangle 1014"/>
                <p:cNvSpPr>
                  <a:spLocks noChangeArrowheads="1"/>
                </p:cNvSpPr>
                <p:nvPr/>
              </p:nvSpPr>
              <p:spPr bwMode="auto">
                <a:xfrm>
                  <a:off x="3796" y="7560"/>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6" name="Group 1015"/>
              <p:cNvGrpSpPr>
                <a:grpSpLocks/>
              </p:cNvGrpSpPr>
              <p:nvPr/>
            </p:nvGrpSpPr>
            <p:grpSpPr bwMode="auto">
              <a:xfrm>
                <a:off x="623" y="7963"/>
                <a:ext cx="1247" cy="403"/>
                <a:chOff x="623" y="7963"/>
                <a:chExt cx="1247" cy="403"/>
              </a:xfrm>
            </p:grpSpPr>
            <p:sp>
              <p:nvSpPr>
                <p:cNvPr id="529" name="Rectangle 1016"/>
                <p:cNvSpPr>
                  <a:spLocks noChangeArrowheads="1"/>
                </p:cNvSpPr>
                <p:nvPr/>
              </p:nvSpPr>
              <p:spPr bwMode="auto">
                <a:xfrm>
                  <a:off x="634" y="7963"/>
                  <a:ext cx="1225"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規劃</a:t>
                  </a:r>
                  <a:r>
                    <a:rPr lang="zh-TW" altLang="en-US" sz="1200" dirty="0">
                      <a:solidFill>
                        <a:schemeClr val="bg1">
                          <a:lumMod val="75000"/>
                        </a:schemeClr>
                      </a:solidFill>
                      <a:latin typeface="新細明體" pitchFamily="18" charset="-120"/>
                      <a:ea typeface="華康仿宋體W4"/>
                      <a:cs typeface="華康仿宋體W4"/>
                    </a:rPr>
                    <a:t>國外觀摩行程</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530" name="Rectangle 1017"/>
                <p:cNvSpPr>
                  <a:spLocks noChangeArrowheads="1"/>
                </p:cNvSpPr>
                <p:nvPr/>
              </p:nvSpPr>
              <p:spPr bwMode="auto">
                <a:xfrm>
                  <a:off x="623" y="7963"/>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7" name="Group 1018"/>
              <p:cNvGrpSpPr>
                <a:grpSpLocks/>
              </p:cNvGrpSpPr>
              <p:nvPr/>
            </p:nvGrpSpPr>
            <p:grpSpPr bwMode="auto">
              <a:xfrm>
                <a:off x="1870" y="7963"/>
                <a:ext cx="175" cy="403"/>
                <a:chOff x="1870" y="7963"/>
                <a:chExt cx="175" cy="403"/>
              </a:xfrm>
            </p:grpSpPr>
            <p:sp>
              <p:nvSpPr>
                <p:cNvPr id="527" name="Rectangle 1019"/>
                <p:cNvSpPr>
                  <a:spLocks noChangeArrowheads="1"/>
                </p:cNvSpPr>
                <p:nvPr/>
              </p:nvSpPr>
              <p:spPr bwMode="auto">
                <a:xfrm>
                  <a:off x="1881"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528" name="Rectangle 1020"/>
                <p:cNvSpPr>
                  <a:spLocks noChangeArrowheads="1"/>
                </p:cNvSpPr>
                <p:nvPr/>
              </p:nvSpPr>
              <p:spPr bwMode="auto">
                <a:xfrm>
                  <a:off x="1870"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8" name="Group 1021"/>
              <p:cNvGrpSpPr>
                <a:grpSpLocks/>
              </p:cNvGrpSpPr>
              <p:nvPr/>
            </p:nvGrpSpPr>
            <p:grpSpPr bwMode="auto">
              <a:xfrm>
                <a:off x="2045" y="7963"/>
                <a:ext cx="175" cy="403"/>
                <a:chOff x="2045" y="7963"/>
                <a:chExt cx="175" cy="403"/>
              </a:xfrm>
            </p:grpSpPr>
            <p:sp>
              <p:nvSpPr>
                <p:cNvPr id="525" name="Rectangle 1022"/>
                <p:cNvSpPr>
                  <a:spLocks noChangeArrowheads="1"/>
                </p:cNvSpPr>
                <p:nvPr/>
              </p:nvSpPr>
              <p:spPr bwMode="auto">
                <a:xfrm>
                  <a:off x="2056"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526" name="Rectangle 1023"/>
                <p:cNvSpPr>
                  <a:spLocks noChangeArrowheads="1"/>
                </p:cNvSpPr>
                <p:nvPr/>
              </p:nvSpPr>
              <p:spPr bwMode="auto">
                <a:xfrm>
                  <a:off x="2045"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49" name="Group 1024"/>
              <p:cNvGrpSpPr>
                <a:grpSpLocks/>
              </p:cNvGrpSpPr>
              <p:nvPr/>
            </p:nvGrpSpPr>
            <p:grpSpPr bwMode="auto">
              <a:xfrm>
                <a:off x="2220" y="7963"/>
                <a:ext cx="175" cy="403"/>
                <a:chOff x="2220" y="7963"/>
                <a:chExt cx="175" cy="403"/>
              </a:xfrm>
            </p:grpSpPr>
            <p:sp>
              <p:nvSpPr>
                <p:cNvPr id="523" name="Rectangle 1025"/>
                <p:cNvSpPr>
                  <a:spLocks noChangeArrowheads="1"/>
                </p:cNvSpPr>
                <p:nvPr/>
              </p:nvSpPr>
              <p:spPr bwMode="auto">
                <a:xfrm>
                  <a:off x="2231"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24" name="Rectangle 1026"/>
                <p:cNvSpPr>
                  <a:spLocks noChangeArrowheads="1"/>
                </p:cNvSpPr>
                <p:nvPr/>
              </p:nvSpPr>
              <p:spPr bwMode="auto">
                <a:xfrm>
                  <a:off x="2220"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50" name="Group 1027"/>
              <p:cNvGrpSpPr>
                <a:grpSpLocks/>
              </p:cNvGrpSpPr>
              <p:nvPr/>
            </p:nvGrpSpPr>
            <p:grpSpPr bwMode="auto">
              <a:xfrm>
                <a:off x="2395" y="7963"/>
                <a:ext cx="175" cy="403"/>
                <a:chOff x="2395" y="7963"/>
                <a:chExt cx="175" cy="403"/>
              </a:xfrm>
            </p:grpSpPr>
            <p:sp>
              <p:nvSpPr>
                <p:cNvPr id="521" name="Rectangle 1028"/>
                <p:cNvSpPr>
                  <a:spLocks noChangeArrowheads="1"/>
                </p:cNvSpPr>
                <p:nvPr/>
              </p:nvSpPr>
              <p:spPr bwMode="auto">
                <a:xfrm>
                  <a:off x="2406"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22" name="Rectangle 1029"/>
                <p:cNvSpPr>
                  <a:spLocks noChangeArrowheads="1"/>
                </p:cNvSpPr>
                <p:nvPr/>
              </p:nvSpPr>
              <p:spPr bwMode="auto">
                <a:xfrm>
                  <a:off x="2395"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51" name="Group 1030"/>
              <p:cNvGrpSpPr>
                <a:grpSpLocks/>
              </p:cNvGrpSpPr>
              <p:nvPr/>
            </p:nvGrpSpPr>
            <p:grpSpPr bwMode="auto">
              <a:xfrm>
                <a:off x="2570" y="7963"/>
                <a:ext cx="175" cy="403"/>
                <a:chOff x="2570" y="7963"/>
                <a:chExt cx="175" cy="403"/>
              </a:xfrm>
            </p:grpSpPr>
            <p:sp>
              <p:nvSpPr>
                <p:cNvPr id="519" name="Rectangle 1031"/>
                <p:cNvSpPr>
                  <a:spLocks noChangeArrowheads="1"/>
                </p:cNvSpPr>
                <p:nvPr/>
              </p:nvSpPr>
              <p:spPr bwMode="auto">
                <a:xfrm>
                  <a:off x="2581"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20" name="Rectangle 1032"/>
                <p:cNvSpPr>
                  <a:spLocks noChangeArrowheads="1"/>
                </p:cNvSpPr>
                <p:nvPr/>
              </p:nvSpPr>
              <p:spPr bwMode="auto">
                <a:xfrm>
                  <a:off x="2570"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52" name="Group 1033"/>
              <p:cNvGrpSpPr>
                <a:grpSpLocks/>
              </p:cNvGrpSpPr>
              <p:nvPr/>
            </p:nvGrpSpPr>
            <p:grpSpPr bwMode="auto">
              <a:xfrm>
                <a:off x="2745" y="7963"/>
                <a:ext cx="176" cy="403"/>
                <a:chOff x="2745" y="7963"/>
                <a:chExt cx="176" cy="403"/>
              </a:xfrm>
            </p:grpSpPr>
            <p:sp>
              <p:nvSpPr>
                <p:cNvPr id="517" name="Rectangle 1034"/>
                <p:cNvSpPr>
                  <a:spLocks noChangeArrowheads="1"/>
                </p:cNvSpPr>
                <p:nvPr/>
              </p:nvSpPr>
              <p:spPr bwMode="auto">
                <a:xfrm>
                  <a:off x="2756" y="7963"/>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18" name="Rectangle 1035"/>
                <p:cNvSpPr>
                  <a:spLocks noChangeArrowheads="1"/>
                </p:cNvSpPr>
                <p:nvPr/>
              </p:nvSpPr>
              <p:spPr bwMode="auto">
                <a:xfrm>
                  <a:off x="2745" y="7963"/>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53" name="Group 1036"/>
              <p:cNvGrpSpPr>
                <a:grpSpLocks/>
              </p:cNvGrpSpPr>
              <p:nvPr/>
            </p:nvGrpSpPr>
            <p:grpSpPr bwMode="auto">
              <a:xfrm>
                <a:off x="2921" y="7963"/>
                <a:ext cx="175" cy="403"/>
                <a:chOff x="2921" y="7963"/>
                <a:chExt cx="175" cy="403"/>
              </a:xfrm>
            </p:grpSpPr>
            <p:sp>
              <p:nvSpPr>
                <p:cNvPr id="515" name="Rectangle 1037"/>
                <p:cNvSpPr>
                  <a:spLocks noChangeArrowheads="1"/>
                </p:cNvSpPr>
                <p:nvPr/>
              </p:nvSpPr>
              <p:spPr bwMode="auto">
                <a:xfrm>
                  <a:off x="2932"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16" name="Rectangle 1038"/>
                <p:cNvSpPr>
                  <a:spLocks noChangeArrowheads="1"/>
                </p:cNvSpPr>
                <p:nvPr/>
              </p:nvSpPr>
              <p:spPr bwMode="auto">
                <a:xfrm>
                  <a:off x="2921"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54" name="Group 1039"/>
              <p:cNvGrpSpPr>
                <a:grpSpLocks/>
              </p:cNvGrpSpPr>
              <p:nvPr/>
            </p:nvGrpSpPr>
            <p:grpSpPr bwMode="auto">
              <a:xfrm>
                <a:off x="3096" y="7963"/>
                <a:ext cx="175" cy="403"/>
                <a:chOff x="3096" y="7963"/>
                <a:chExt cx="175" cy="403"/>
              </a:xfrm>
            </p:grpSpPr>
            <p:sp>
              <p:nvSpPr>
                <p:cNvPr id="513" name="Rectangle 1040"/>
                <p:cNvSpPr>
                  <a:spLocks noChangeArrowheads="1"/>
                </p:cNvSpPr>
                <p:nvPr/>
              </p:nvSpPr>
              <p:spPr bwMode="auto">
                <a:xfrm>
                  <a:off x="3107"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14" name="Rectangle 1041"/>
                <p:cNvSpPr>
                  <a:spLocks noChangeArrowheads="1"/>
                </p:cNvSpPr>
                <p:nvPr/>
              </p:nvSpPr>
              <p:spPr bwMode="auto">
                <a:xfrm>
                  <a:off x="3096"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55" name="Group 1042"/>
              <p:cNvGrpSpPr>
                <a:grpSpLocks/>
              </p:cNvGrpSpPr>
              <p:nvPr/>
            </p:nvGrpSpPr>
            <p:grpSpPr bwMode="auto">
              <a:xfrm>
                <a:off x="3271" y="7963"/>
                <a:ext cx="175" cy="403"/>
                <a:chOff x="3271" y="7963"/>
                <a:chExt cx="175" cy="403"/>
              </a:xfrm>
            </p:grpSpPr>
            <p:sp>
              <p:nvSpPr>
                <p:cNvPr id="509" name="Rectangle 1043"/>
                <p:cNvSpPr>
                  <a:spLocks noChangeArrowheads="1"/>
                </p:cNvSpPr>
                <p:nvPr/>
              </p:nvSpPr>
              <p:spPr bwMode="auto">
                <a:xfrm>
                  <a:off x="3271" y="7963"/>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56" name="Group 1044"/>
                <p:cNvGrpSpPr>
                  <a:grpSpLocks/>
                </p:cNvGrpSpPr>
                <p:nvPr/>
              </p:nvGrpSpPr>
              <p:grpSpPr bwMode="auto">
                <a:xfrm>
                  <a:off x="3271" y="7963"/>
                  <a:ext cx="175" cy="403"/>
                  <a:chOff x="3271" y="7963"/>
                  <a:chExt cx="175" cy="403"/>
                </a:xfrm>
              </p:grpSpPr>
              <p:sp>
                <p:nvSpPr>
                  <p:cNvPr id="511" name="Rectangle 1045"/>
                  <p:cNvSpPr>
                    <a:spLocks noChangeArrowheads="1"/>
                  </p:cNvSpPr>
                  <p:nvPr/>
                </p:nvSpPr>
                <p:spPr bwMode="auto">
                  <a:xfrm>
                    <a:off x="3282" y="7963"/>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12" name="Rectangle 1046"/>
                  <p:cNvSpPr>
                    <a:spLocks noChangeArrowheads="1"/>
                  </p:cNvSpPr>
                  <p:nvPr/>
                </p:nvSpPr>
                <p:spPr bwMode="auto">
                  <a:xfrm>
                    <a:off x="3271"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57" name="Group 1047"/>
              <p:cNvGrpSpPr>
                <a:grpSpLocks/>
              </p:cNvGrpSpPr>
              <p:nvPr/>
            </p:nvGrpSpPr>
            <p:grpSpPr bwMode="auto">
              <a:xfrm>
                <a:off x="3446" y="7963"/>
                <a:ext cx="175" cy="403"/>
                <a:chOff x="3446" y="7963"/>
                <a:chExt cx="175" cy="403"/>
              </a:xfrm>
            </p:grpSpPr>
            <p:sp>
              <p:nvSpPr>
                <p:cNvPr id="505" name="Rectangle 1048"/>
                <p:cNvSpPr>
                  <a:spLocks noChangeArrowheads="1"/>
                </p:cNvSpPr>
                <p:nvPr/>
              </p:nvSpPr>
              <p:spPr bwMode="auto">
                <a:xfrm>
                  <a:off x="3446" y="7963"/>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58" name="Group 1049"/>
                <p:cNvGrpSpPr>
                  <a:grpSpLocks/>
                </p:cNvGrpSpPr>
                <p:nvPr/>
              </p:nvGrpSpPr>
              <p:grpSpPr bwMode="auto">
                <a:xfrm>
                  <a:off x="3446" y="7963"/>
                  <a:ext cx="175" cy="403"/>
                  <a:chOff x="3446" y="7963"/>
                  <a:chExt cx="175" cy="403"/>
                </a:xfrm>
              </p:grpSpPr>
              <p:sp>
                <p:nvSpPr>
                  <p:cNvPr id="507" name="Rectangle 1050"/>
                  <p:cNvSpPr>
                    <a:spLocks noChangeArrowheads="1"/>
                  </p:cNvSpPr>
                  <p:nvPr/>
                </p:nvSpPr>
                <p:spPr bwMode="auto">
                  <a:xfrm>
                    <a:off x="3457" y="7963"/>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08" name="Rectangle 1051"/>
                  <p:cNvSpPr>
                    <a:spLocks noChangeArrowheads="1"/>
                  </p:cNvSpPr>
                  <p:nvPr/>
                </p:nvSpPr>
                <p:spPr bwMode="auto">
                  <a:xfrm>
                    <a:off x="3446"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59" name="Group 1052"/>
              <p:cNvGrpSpPr>
                <a:grpSpLocks/>
              </p:cNvGrpSpPr>
              <p:nvPr/>
            </p:nvGrpSpPr>
            <p:grpSpPr bwMode="auto">
              <a:xfrm>
                <a:off x="3621" y="7963"/>
                <a:ext cx="175" cy="403"/>
                <a:chOff x="3621" y="7963"/>
                <a:chExt cx="175" cy="403"/>
              </a:xfrm>
            </p:grpSpPr>
            <p:sp>
              <p:nvSpPr>
                <p:cNvPr id="503" name="Rectangle 1053"/>
                <p:cNvSpPr>
                  <a:spLocks noChangeArrowheads="1"/>
                </p:cNvSpPr>
                <p:nvPr/>
              </p:nvSpPr>
              <p:spPr bwMode="auto">
                <a:xfrm>
                  <a:off x="3632" y="7963"/>
                  <a:ext cx="153"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504" name="Rectangle 1054"/>
                <p:cNvSpPr>
                  <a:spLocks noChangeArrowheads="1"/>
                </p:cNvSpPr>
                <p:nvPr/>
              </p:nvSpPr>
              <p:spPr bwMode="auto">
                <a:xfrm>
                  <a:off x="3621" y="7963"/>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60" name="Group 1055"/>
              <p:cNvGrpSpPr>
                <a:grpSpLocks/>
              </p:cNvGrpSpPr>
              <p:nvPr/>
            </p:nvGrpSpPr>
            <p:grpSpPr bwMode="auto">
              <a:xfrm>
                <a:off x="3796" y="7963"/>
                <a:ext cx="176" cy="403"/>
                <a:chOff x="3796" y="7963"/>
                <a:chExt cx="176" cy="403"/>
              </a:xfrm>
            </p:grpSpPr>
            <p:sp>
              <p:nvSpPr>
                <p:cNvPr id="501" name="Rectangle 1056"/>
                <p:cNvSpPr>
                  <a:spLocks noChangeArrowheads="1"/>
                </p:cNvSpPr>
                <p:nvPr/>
              </p:nvSpPr>
              <p:spPr bwMode="auto">
                <a:xfrm>
                  <a:off x="3807" y="7963"/>
                  <a:ext cx="15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502" name="Rectangle 1057"/>
                <p:cNvSpPr>
                  <a:spLocks noChangeArrowheads="1"/>
                </p:cNvSpPr>
                <p:nvPr/>
              </p:nvSpPr>
              <p:spPr bwMode="auto">
                <a:xfrm>
                  <a:off x="3796" y="7963"/>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461" name="Group 1058"/>
              <p:cNvGrpSpPr>
                <a:grpSpLocks/>
              </p:cNvGrpSpPr>
              <p:nvPr/>
            </p:nvGrpSpPr>
            <p:grpSpPr bwMode="auto">
              <a:xfrm>
                <a:off x="0" y="8366"/>
                <a:ext cx="623" cy="1209"/>
                <a:chOff x="0" y="8366"/>
                <a:chExt cx="623" cy="1209"/>
              </a:xfrm>
            </p:grpSpPr>
            <p:sp>
              <p:nvSpPr>
                <p:cNvPr id="497" name="Rectangle 1059"/>
                <p:cNvSpPr>
                  <a:spLocks noChangeArrowheads="1"/>
                </p:cNvSpPr>
                <p:nvPr/>
              </p:nvSpPr>
              <p:spPr bwMode="auto">
                <a:xfrm>
                  <a:off x="0" y="8366"/>
                  <a:ext cx="62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62" name="Group 1060"/>
                <p:cNvGrpSpPr>
                  <a:grpSpLocks/>
                </p:cNvGrpSpPr>
                <p:nvPr/>
              </p:nvGrpSpPr>
              <p:grpSpPr bwMode="auto">
                <a:xfrm>
                  <a:off x="0" y="8366"/>
                  <a:ext cx="623" cy="1209"/>
                  <a:chOff x="0" y="8366"/>
                  <a:chExt cx="623" cy="1209"/>
                </a:xfrm>
              </p:grpSpPr>
              <p:sp>
                <p:nvSpPr>
                  <p:cNvPr id="499" name="Rectangle 1061"/>
                  <p:cNvSpPr>
                    <a:spLocks noChangeArrowheads="1"/>
                  </p:cNvSpPr>
                  <p:nvPr/>
                </p:nvSpPr>
                <p:spPr bwMode="auto">
                  <a:xfrm>
                    <a:off x="11" y="8366"/>
                    <a:ext cx="601" cy="1209"/>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endParaRPr lang="zh-TW" altLang="en-US" sz="1200" dirty="0">
                      <a:latin typeface="新細明體" pitchFamily="18" charset="-120"/>
                      <a:ea typeface="華康仿宋體W4"/>
                      <a:cs typeface="華康仿宋體W4"/>
                    </a:endParaRPr>
                  </a:p>
                  <a:p>
                    <a:pPr algn="ctr"/>
                    <a:r>
                      <a:rPr lang="zh-TW" altLang="en-US" sz="1200" dirty="0">
                        <a:solidFill>
                          <a:schemeClr val="bg1">
                            <a:lumMod val="75000"/>
                          </a:schemeClr>
                        </a:solidFill>
                        <a:latin typeface="新細明體" pitchFamily="18" charset="-120"/>
                        <a:ea typeface="華康仿宋體W4"/>
                        <a:cs typeface="華康仿宋體W4"/>
                      </a:rPr>
                      <a:t>整合推廣行銷</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1200" dirty="0">
                      <a:latin typeface="新細明體" pitchFamily="18" charset="-120"/>
                      <a:cs typeface="Times New Roman" pitchFamily="18" charset="0"/>
                    </a:endParaRPr>
                  </a:p>
                  <a:p>
                    <a:pPr algn="ctr" eaLnBrk="0" hangingPunct="0"/>
                    <a:r>
                      <a:rPr lang="zh-TW" altLang="en-US" sz="1200" dirty="0">
                        <a:cs typeface="Times New Roman" pitchFamily="18" charset="0"/>
                      </a:rPr>
                      <a:t> </a:t>
                    </a:r>
                    <a:endParaRPr lang="zh-TW" altLang="en-US" sz="1200" dirty="0">
                      <a:latin typeface="新細明體" pitchFamily="18" charset="-120"/>
                      <a:cs typeface="Times New Roman" pitchFamily="18" charset="0"/>
                    </a:endParaRPr>
                  </a:p>
                  <a:p>
                    <a:pPr algn="ctr" eaLnBrk="0" hangingPunct="0"/>
                    <a:endParaRPr lang="zh-TW" altLang="en-US" sz="2400" dirty="0"/>
                  </a:p>
                </p:txBody>
              </p:sp>
              <p:sp>
                <p:nvSpPr>
                  <p:cNvPr id="500" name="Rectangle 1062"/>
                  <p:cNvSpPr>
                    <a:spLocks noChangeArrowheads="1"/>
                  </p:cNvSpPr>
                  <p:nvPr/>
                </p:nvSpPr>
                <p:spPr bwMode="auto">
                  <a:xfrm>
                    <a:off x="0" y="8366"/>
                    <a:ext cx="623" cy="1209"/>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63" name="Group 1063"/>
              <p:cNvGrpSpPr>
                <a:grpSpLocks/>
              </p:cNvGrpSpPr>
              <p:nvPr/>
            </p:nvGrpSpPr>
            <p:grpSpPr bwMode="auto">
              <a:xfrm>
                <a:off x="623" y="8366"/>
                <a:ext cx="1247" cy="403"/>
                <a:chOff x="623" y="8366"/>
                <a:chExt cx="1247" cy="403"/>
              </a:xfrm>
            </p:grpSpPr>
            <p:sp>
              <p:nvSpPr>
                <p:cNvPr id="493" name="Rectangle 1064"/>
                <p:cNvSpPr>
                  <a:spLocks noChangeArrowheads="1"/>
                </p:cNvSpPr>
                <p:nvPr/>
              </p:nvSpPr>
              <p:spPr bwMode="auto">
                <a:xfrm>
                  <a:off x="623" y="8366"/>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64" name="Group 1065"/>
                <p:cNvGrpSpPr>
                  <a:grpSpLocks/>
                </p:cNvGrpSpPr>
                <p:nvPr/>
              </p:nvGrpSpPr>
              <p:grpSpPr bwMode="auto">
                <a:xfrm>
                  <a:off x="623" y="8366"/>
                  <a:ext cx="1247" cy="403"/>
                  <a:chOff x="623" y="8366"/>
                  <a:chExt cx="1247" cy="403"/>
                </a:xfrm>
              </p:grpSpPr>
              <p:sp>
                <p:nvSpPr>
                  <p:cNvPr id="495" name="Rectangle 1066"/>
                  <p:cNvSpPr>
                    <a:spLocks noChangeArrowheads="1"/>
                  </p:cNvSpPr>
                  <p:nvPr/>
                </p:nvSpPr>
                <p:spPr bwMode="auto">
                  <a:xfrm>
                    <a:off x="634" y="8366"/>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主題</a:t>
                    </a:r>
                    <a:r>
                      <a:rPr lang="zh-TW" altLang="en-US" sz="1200" dirty="0">
                        <a:solidFill>
                          <a:schemeClr val="bg1">
                            <a:lumMod val="75000"/>
                          </a:schemeClr>
                        </a:solidFill>
                        <a:latin typeface="新細明體" pitchFamily="18" charset="-120"/>
                        <a:ea typeface="華康仿宋體W4"/>
                        <a:cs typeface="華康仿宋體W4"/>
                      </a:rPr>
                      <a:t>行銷活動辦理</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496" name="Rectangle 1067"/>
                  <p:cNvSpPr>
                    <a:spLocks noChangeArrowheads="1"/>
                  </p:cNvSpPr>
                  <p:nvPr/>
                </p:nvSpPr>
                <p:spPr bwMode="auto">
                  <a:xfrm>
                    <a:off x="623" y="8366"/>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solidFill>
                        <a:schemeClr val="bg1">
                          <a:lumMod val="75000"/>
                        </a:schemeClr>
                      </a:solidFill>
                    </a:endParaRPr>
                  </a:p>
                </p:txBody>
              </p:sp>
            </p:grpSp>
          </p:grpSp>
          <p:grpSp>
            <p:nvGrpSpPr>
              <p:cNvPr id="1465" name="Group 1068"/>
              <p:cNvGrpSpPr>
                <a:grpSpLocks/>
              </p:cNvGrpSpPr>
              <p:nvPr/>
            </p:nvGrpSpPr>
            <p:grpSpPr bwMode="auto">
              <a:xfrm>
                <a:off x="1870" y="8366"/>
                <a:ext cx="175" cy="403"/>
                <a:chOff x="1870" y="8366"/>
                <a:chExt cx="175" cy="403"/>
              </a:xfrm>
            </p:grpSpPr>
            <p:sp>
              <p:nvSpPr>
                <p:cNvPr id="489" name="Rectangle 1069"/>
                <p:cNvSpPr>
                  <a:spLocks noChangeArrowheads="1"/>
                </p:cNvSpPr>
                <p:nvPr/>
              </p:nvSpPr>
              <p:spPr bwMode="auto">
                <a:xfrm>
                  <a:off x="1870"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66" name="Group 1070"/>
                <p:cNvGrpSpPr>
                  <a:grpSpLocks/>
                </p:cNvGrpSpPr>
                <p:nvPr/>
              </p:nvGrpSpPr>
              <p:grpSpPr bwMode="auto">
                <a:xfrm>
                  <a:off x="1870" y="8366"/>
                  <a:ext cx="175" cy="403"/>
                  <a:chOff x="1870" y="8366"/>
                  <a:chExt cx="175" cy="403"/>
                </a:xfrm>
              </p:grpSpPr>
              <p:sp>
                <p:nvSpPr>
                  <p:cNvPr id="491" name="Rectangle 1071"/>
                  <p:cNvSpPr>
                    <a:spLocks noChangeArrowheads="1"/>
                  </p:cNvSpPr>
                  <p:nvPr/>
                </p:nvSpPr>
                <p:spPr bwMode="auto">
                  <a:xfrm>
                    <a:off x="1881"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492" name="Rectangle 1072"/>
                  <p:cNvSpPr>
                    <a:spLocks noChangeArrowheads="1"/>
                  </p:cNvSpPr>
                  <p:nvPr/>
                </p:nvSpPr>
                <p:spPr bwMode="auto">
                  <a:xfrm>
                    <a:off x="1870"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67" name="Group 1073"/>
              <p:cNvGrpSpPr>
                <a:grpSpLocks/>
              </p:cNvGrpSpPr>
              <p:nvPr/>
            </p:nvGrpSpPr>
            <p:grpSpPr bwMode="auto">
              <a:xfrm>
                <a:off x="2045" y="8366"/>
                <a:ext cx="175" cy="403"/>
                <a:chOff x="2045" y="8366"/>
                <a:chExt cx="175" cy="403"/>
              </a:xfrm>
            </p:grpSpPr>
            <p:sp>
              <p:nvSpPr>
                <p:cNvPr id="485" name="Rectangle 1074"/>
                <p:cNvSpPr>
                  <a:spLocks noChangeArrowheads="1"/>
                </p:cNvSpPr>
                <p:nvPr/>
              </p:nvSpPr>
              <p:spPr bwMode="auto">
                <a:xfrm>
                  <a:off x="2045"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68" name="Group 1075"/>
                <p:cNvGrpSpPr>
                  <a:grpSpLocks/>
                </p:cNvGrpSpPr>
                <p:nvPr/>
              </p:nvGrpSpPr>
              <p:grpSpPr bwMode="auto">
                <a:xfrm>
                  <a:off x="2045" y="8366"/>
                  <a:ext cx="175" cy="403"/>
                  <a:chOff x="2045" y="8366"/>
                  <a:chExt cx="175" cy="403"/>
                </a:xfrm>
              </p:grpSpPr>
              <p:sp>
                <p:nvSpPr>
                  <p:cNvPr id="487" name="Rectangle 1076"/>
                  <p:cNvSpPr>
                    <a:spLocks noChangeArrowheads="1"/>
                  </p:cNvSpPr>
                  <p:nvPr/>
                </p:nvSpPr>
                <p:spPr bwMode="auto">
                  <a:xfrm>
                    <a:off x="2056"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488" name="Rectangle 1077"/>
                  <p:cNvSpPr>
                    <a:spLocks noChangeArrowheads="1"/>
                  </p:cNvSpPr>
                  <p:nvPr/>
                </p:nvSpPr>
                <p:spPr bwMode="auto">
                  <a:xfrm>
                    <a:off x="2045"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69" name="Group 1078"/>
              <p:cNvGrpSpPr>
                <a:grpSpLocks/>
              </p:cNvGrpSpPr>
              <p:nvPr/>
            </p:nvGrpSpPr>
            <p:grpSpPr bwMode="auto">
              <a:xfrm>
                <a:off x="2220" y="8366"/>
                <a:ext cx="175" cy="403"/>
                <a:chOff x="2220" y="8366"/>
                <a:chExt cx="175" cy="403"/>
              </a:xfrm>
            </p:grpSpPr>
            <p:sp>
              <p:nvSpPr>
                <p:cNvPr id="481" name="Rectangle 1079"/>
                <p:cNvSpPr>
                  <a:spLocks noChangeArrowheads="1"/>
                </p:cNvSpPr>
                <p:nvPr/>
              </p:nvSpPr>
              <p:spPr bwMode="auto">
                <a:xfrm>
                  <a:off x="2220"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70" name="Group 1080"/>
                <p:cNvGrpSpPr>
                  <a:grpSpLocks/>
                </p:cNvGrpSpPr>
                <p:nvPr/>
              </p:nvGrpSpPr>
              <p:grpSpPr bwMode="auto">
                <a:xfrm>
                  <a:off x="2220" y="8366"/>
                  <a:ext cx="175" cy="403"/>
                  <a:chOff x="2220" y="8366"/>
                  <a:chExt cx="175" cy="403"/>
                </a:xfrm>
              </p:grpSpPr>
              <p:sp>
                <p:nvSpPr>
                  <p:cNvPr id="483" name="Rectangle 1081"/>
                  <p:cNvSpPr>
                    <a:spLocks noChangeArrowheads="1"/>
                  </p:cNvSpPr>
                  <p:nvPr/>
                </p:nvSpPr>
                <p:spPr bwMode="auto">
                  <a:xfrm>
                    <a:off x="2231"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84" name="Rectangle 1082"/>
                  <p:cNvSpPr>
                    <a:spLocks noChangeArrowheads="1"/>
                  </p:cNvSpPr>
                  <p:nvPr/>
                </p:nvSpPr>
                <p:spPr bwMode="auto">
                  <a:xfrm>
                    <a:off x="2220"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71" name="Group 1083"/>
              <p:cNvGrpSpPr>
                <a:grpSpLocks/>
              </p:cNvGrpSpPr>
              <p:nvPr/>
            </p:nvGrpSpPr>
            <p:grpSpPr bwMode="auto">
              <a:xfrm>
                <a:off x="2395" y="8366"/>
                <a:ext cx="175" cy="403"/>
                <a:chOff x="2395" y="8366"/>
                <a:chExt cx="175" cy="403"/>
              </a:xfrm>
            </p:grpSpPr>
            <p:sp>
              <p:nvSpPr>
                <p:cNvPr id="477" name="Rectangle 1084"/>
                <p:cNvSpPr>
                  <a:spLocks noChangeArrowheads="1"/>
                </p:cNvSpPr>
                <p:nvPr/>
              </p:nvSpPr>
              <p:spPr bwMode="auto">
                <a:xfrm>
                  <a:off x="2395"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72" name="Group 1085"/>
                <p:cNvGrpSpPr>
                  <a:grpSpLocks/>
                </p:cNvGrpSpPr>
                <p:nvPr/>
              </p:nvGrpSpPr>
              <p:grpSpPr bwMode="auto">
                <a:xfrm>
                  <a:off x="2395" y="8366"/>
                  <a:ext cx="175" cy="403"/>
                  <a:chOff x="2395" y="8366"/>
                  <a:chExt cx="175" cy="403"/>
                </a:xfrm>
              </p:grpSpPr>
              <p:sp>
                <p:nvSpPr>
                  <p:cNvPr id="479" name="Rectangle 1086"/>
                  <p:cNvSpPr>
                    <a:spLocks noChangeArrowheads="1"/>
                  </p:cNvSpPr>
                  <p:nvPr/>
                </p:nvSpPr>
                <p:spPr bwMode="auto">
                  <a:xfrm>
                    <a:off x="2406"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80" name="Rectangle 1087"/>
                  <p:cNvSpPr>
                    <a:spLocks noChangeArrowheads="1"/>
                  </p:cNvSpPr>
                  <p:nvPr/>
                </p:nvSpPr>
                <p:spPr bwMode="auto">
                  <a:xfrm>
                    <a:off x="2395"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73" name="Group 1088"/>
              <p:cNvGrpSpPr>
                <a:grpSpLocks/>
              </p:cNvGrpSpPr>
              <p:nvPr/>
            </p:nvGrpSpPr>
            <p:grpSpPr bwMode="auto">
              <a:xfrm>
                <a:off x="2570" y="8366"/>
                <a:ext cx="175" cy="403"/>
                <a:chOff x="2570" y="8366"/>
                <a:chExt cx="175" cy="403"/>
              </a:xfrm>
            </p:grpSpPr>
            <p:sp>
              <p:nvSpPr>
                <p:cNvPr id="473" name="Rectangle 1089"/>
                <p:cNvSpPr>
                  <a:spLocks noChangeArrowheads="1"/>
                </p:cNvSpPr>
                <p:nvPr/>
              </p:nvSpPr>
              <p:spPr bwMode="auto">
                <a:xfrm>
                  <a:off x="2570"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74" name="Group 1090"/>
                <p:cNvGrpSpPr>
                  <a:grpSpLocks/>
                </p:cNvGrpSpPr>
                <p:nvPr/>
              </p:nvGrpSpPr>
              <p:grpSpPr bwMode="auto">
                <a:xfrm>
                  <a:off x="2570" y="8366"/>
                  <a:ext cx="175" cy="403"/>
                  <a:chOff x="2570" y="8366"/>
                  <a:chExt cx="175" cy="403"/>
                </a:xfrm>
              </p:grpSpPr>
              <p:sp>
                <p:nvSpPr>
                  <p:cNvPr id="475" name="Rectangle 1091"/>
                  <p:cNvSpPr>
                    <a:spLocks noChangeArrowheads="1"/>
                  </p:cNvSpPr>
                  <p:nvPr/>
                </p:nvSpPr>
                <p:spPr bwMode="auto">
                  <a:xfrm>
                    <a:off x="2581"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76" name="Rectangle 1092"/>
                  <p:cNvSpPr>
                    <a:spLocks noChangeArrowheads="1"/>
                  </p:cNvSpPr>
                  <p:nvPr/>
                </p:nvSpPr>
                <p:spPr bwMode="auto">
                  <a:xfrm>
                    <a:off x="2570"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75" name="Group 1093"/>
              <p:cNvGrpSpPr>
                <a:grpSpLocks/>
              </p:cNvGrpSpPr>
              <p:nvPr/>
            </p:nvGrpSpPr>
            <p:grpSpPr bwMode="auto">
              <a:xfrm>
                <a:off x="2745" y="8366"/>
                <a:ext cx="176" cy="403"/>
                <a:chOff x="2745" y="8366"/>
                <a:chExt cx="176" cy="403"/>
              </a:xfrm>
            </p:grpSpPr>
            <p:sp>
              <p:nvSpPr>
                <p:cNvPr id="469" name="Rectangle 1094"/>
                <p:cNvSpPr>
                  <a:spLocks noChangeArrowheads="1"/>
                </p:cNvSpPr>
                <p:nvPr/>
              </p:nvSpPr>
              <p:spPr bwMode="auto">
                <a:xfrm>
                  <a:off x="2745" y="8366"/>
                  <a:ext cx="176"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76" name="Group 1095"/>
                <p:cNvGrpSpPr>
                  <a:grpSpLocks/>
                </p:cNvGrpSpPr>
                <p:nvPr/>
              </p:nvGrpSpPr>
              <p:grpSpPr bwMode="auto">
                <a:xfrm>
                  <a:off x="2745" y="8366"/>
                  <a:ext cx="176" cy="403"/>
                  <a:chOff x="2745" y="8366"/>
                  <a:chExt cx="176" cy="403"/>
                </a:xfrm>
              </p:grpSpPr>
              <p:sp>
                <p:nvSpPr>
                  <p:cNvPr id="471" name="Rectangle 1096"/>
                  <p:cNvSpPr>
                    <a:spLocks noChangeArrowheads="1"/>
                  </p:cNvSpPr>
                  <p:nvPr/>
                </p:nvSpPr>
                <p:spPr bwMode="auto">
                  <a:xfrm>
                    <a:off x="2756" y="8366"/>
                    <a:ext cx="154"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72" name="Rectangle 1097"/>
                  <p:cNvSpPr>
                    <a:spLocks noChangeArrowheads="1"/>
                  </p:cNvSpPr>
                  <p:nvPr/>
                </p:nvSpPr>
                <p:spPr bwMode="auto">
                  <a:xfrm>
                    <a:off x="2745" y="8366"/>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77" name="Group 1098"/>
              <p:cNvGrpSpPr>
                <a:grpSpLocks/>
              </p:cNvGrpSpPr>
              <p:nvPr/>
            </p:nvGrpSpPr>
            <p:grpSpPr bwMode="auto">
              <a:xfrm>
                <a:off x="2921" y="8366"/>
                <a:ext cx="175" cy="403"/>
                <a:chOff x="2921" y="8366"/>
                <a:chExt cx="175" cy="403"/>
              </a:xfrm>
            </p:grpSpPr>
            <p:sp>
              <p:nvSpPr>
                <p:cNvPr id="465" name="Rectangle 1099"/>
                <p:cNvSpPr>
                  <a:spLocks noChangeArrowheads="1"/>
                </p:cNvSpPr>
                <p:nvPr/>
              </p:nvSpPr>
              <p:spPr bwMode="auto">
                <a:xfrm>
                  <a:off x="2921" y="8366"/>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78" name="Group 1100"/>
                <p:cNvGrpSpPr>
                  <a:grpSpLocks/>
                </p:cNvGrpSpPr>
                <p:nvPr/>
              </p:nvGrpSpPr>
              <p:grpSpPr bwMode="auto">
                <a:xfrm>
                  <a:off x="2921" y="8366"/>
                  <a:ext cx="175" cy="403"/>
                  <a:chOff x="2921" y="8366"/>
                  <a:chExt cx="175" cy="403"/>
                </a:xfrm>
              </p:grpSpPr>
              <p:sp>
                <p:nvSpPr>
                  <p:cNvPr id="467" name="Rectangle 1101"/>
                  <p:cNvSpPr>
                    <a:spLocks noChangeArrowheads="1"/>
                  </p:cNvSpPr>
                  <p:nvPr/>
                </p:nvSpPr>
                <p:spPr bwMode="auto">
                  <a:xfrm>
                    <a:off x="2932" y="8366"/>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68" name="Rectangle 1102"/>
                  <p:cNvSpPr>
                    <a:spLocks noChangeArrowheads="1"/>
                  </p:cNvSpPr>
                  <p:nvPr/>
                </p:nvSpPr>
                <p:spPr bwMode="auto">
                  <a:xfrm>
                    <a:off x="2921"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79" name="Group 1103"/>
              <p:cNvGrpSpPr>
                <a:grpSpLocks/>
              </p:cNvGrpSpPr>
              <p:nvPr/>
            </p:nvGrpSpPr>
            <p:grpSpPr bwMode="auto">
              <a:xfrm>
                <a:off x="3096" y="8366"/>
                <a:ext cx="175" cy="403"/>
                <a:chOff x="3096" y="8366"/>
                <a:chExt cx="175" cy="403"/>
              </a:xfrm>
            </p:grpSpPr>
            <p:sp>
              <p:nvSpPr>
                <p:cNvPr id="461" name="Rectangle 1104"/>
                <p:cNvSpPr>
                  <a:spLocks noChangeArrowheads="1"/>
                </p:cNvSpPr>
                <p:nvPr/>
              </p:nvSpPr>
              <p:spPr bwMode="auto">
                <a:xfrm>
                  <a:off x="3096" y="8366"/>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80" name="Group 1105"/>
                <p:cNvGrpSpPr>
                  <a:grpSpLocks/>
                </p:cNvGrpSpPr>
                <p:nvPr/>
              </p:nvGrpSpPr>
              <p:grpSpPr bwMode="auto">
                <a:xfrm>
                  <a:off x="3096" y="8366"/>
                  <a:ext cx="175" cy="403"/>
                  <a:chOff x="3096" y="8366"/>
                  <a:chExt cx="175" cy="403"/>
                </a:xfrm>
              </p:grpSpPr>
              <p:sp>
                <p:nvSpPr>
                  <p:cNvPr id="463" name="Rectangle 1106"/>
                  <p:cNvSpPr>
                    <a:spLocks noChangeArrowheads="1"/>
                  </p:cNvSpPr>
                  <p:nvPr/>
                </p:nvSpPr>
                <p:spPr bwMode="auto">
                  <a:xfrm>
                    <a:off x="3107" y="8366"/>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64" name="Rectangle 1107"/>
                  <p:cNvSpPr>
                    <a:spLocks noChangeArrowheads="1"/>
                  </p:cNvSpPr>
                  <p:nvPr/>
                </p:nvSpPr>
                <p:spPr bwMode="auto">
                  <a:xfrm>
                    <a:off x="3096"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81" name="Group 1108"/>
              <p:cNvGrpSpPr>
                <a:grpSpLocks/>
              </p:cNvGrpSpPr>
              <p:nvPr/>
            </p:nvGrpSpPr>
            <p:grpSpPr bwMode="auto">
              <a:xfrm>
                <a:off x="3271" y="8366"/>
                <a:ext cx="175" cy="403"/>
                <a:chOff x="3271" y="8366"/>
                <a:chExt cx="175" cy="403"/>
              </a:xfrm>
            </p:grpSpPr>
            <p:sp>
              <p:nvSpPr>
                <p:cNvPr id="457" name="Rectangle 1109"/>
                <p:cNvSpPr>
                  <a:spLocks noChangeArrowheads="1"/>
                </p:cNvSpPr>
                <p:nvPr/>
              </p:nvSpPr>
              <p:spPr bwMode="auto">
                <a:xfrm>
                  <a:off x="3271"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82" name="Group 1110"/>
                <p:cNvGrpSpPr>
                  <a:grpSpLocks/>
                </p:cNvGrpSpPr>
                <p:nvPr/>
              </p:nvGrpSpPr>
              <p:grpSpPr bwMode="auto">
                <a:xfrm>
                  <a:off x="3271" y="8366"/>
                  <a:ext cx="175" cy="403"/>
                  <a:chOff x="3271" y="8366"/>
                  <a:chExt cx="175" cy="403"/>
                </a:xfrm>
              </p:grpSpPr>
              <p:sp>
                <p:nvSpPr>
                  <p:cNvPr id="459" name="Rectangle 1111"/>
                  <p:cNvSpPr>
                    <a:spLocks noChangeArrowheads="1"/>
                  </p:cNvSpPr>
                  <p:nvPr/>
                </p:nvSpPr>
                <p:spPr bwMode="auto">
                  <a:xfrm>
                    <a:off x="3282"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60" name="Rectangle 1112"/>
                  <p:cNvSpPr>
                    <a:spLocks noChangeArrowheads="1"/>
                  </p:cNvSpPr>
                  <p:nvPr/>
                </p:nvSpPr>
                <p:spPr bwMode="auto">
                  <a:xfrm>
                    <a:off x="3271"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83" name="Group 1113"/>
              <p:cNvGrpSpPr>
                <a:grpSpLocks/>
              </p:cNvGrpSpPr>
              <p:nvPr/>
            </p:nvGrpSpPr>
            <p:grpSpPr bwMode="auto">
              <a:xfrm>
                <a:off x="3446" y="8366"/>
                <a:ext cx="175" cy="403"/>
                <a:chOff x="3446" y="8366"/>
                <a:chExt cx="175" cy="403"/>
              </a:xfrm>
            </p:grpSpPr>
            <p:sp>
              <p:nvSpPr>
                <p:cNvPr id="453" name="Rectangle 1114"/>
                <p:cNvSpPr>
                  <a:spLocks noChangeArrowheads="1"/>
                </p:cNvSpPr>
                <p:nvPr/>
              </p:nvSpPr>
              <p:spPr bwMode="auto">
                <a:xfrm>
                  <a:off x="3446"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84" name="Group 1115"/>
                <p:cNvGrpSpPr>
                  <a:grpSpLocks/>
                </p:cNvGrpSpPr>
                <p:nvPr/>
              </p:nvGrpSpPr>
              <p:grpSpPr bwMode="auto">
                <a:xfrm>
                  <a:off x="3446" y="8366"/>
                  <a:ext cx="175" cy="403"/>
                  <a:chOff x="3446" y="8366"/>
                  <a:chExt cx="175" cy="403"/>
                </a:xfrm>
              </p:grpSpPr>
              <p:sp>
                <p:nvSpPr>
                  <p:cNvPr id="455" name="Rectangle 1116"/>
                  <p:cNvSpPr>
                    <a:spLocks noChangeArrowheads="1"/>
                  </p:cNvSpPr>
                  <p:nvPr/>
                </p:nvSpPr>
                <p:spPr bwMode="auto">
                  <a:xfrm>
                    <a:off x="3457"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56" name="Rectangle 1117"/>
                  <p:cNvSpPr>
                    <a:spLocks noChangeArrowheads="1"/>
                  </p:cNvSpPr>
                  <p:nvPr/>
                </p:nvSpPr>
                <p:spPr bwMode="auto">
                  <a:xfrm>
                    <a:off x="3446"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85" name="Group 1118"/>
              <p:cNvGrpSpPr>
                <a:grpSpLocks/>
              </p:cNvGrpSpPr>
              <p:nvPr/>
            </p:nvGrpSpPr>
            <p:grpSpPr bwMode="auto">
              <a:xfrm>
                <a:off x="3621" y="8366"/>
                <a:ext cx="175" cy="403"/>
                <a:chOff x="3621" y="8366"/>
                <a:chExt cx="175" cy="403"/>
              </a:xfrm>
            </p:grpSpPr>
            <p:sp>
              <p:nvSpPr>
                <p:cNvPr id="449" name="Rectangle 1119"/>
                <p:cNvSpPr>
                  <a:spLocks noChangeArrowheads="1"/>
                </p:cNvSpPr>
                <p:nvPr/>
              </p:nvSpPr>
              <p:spPr bwMode="auto">
                <a:xfrm>
                  <a:off x="3621" y="8366"/>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86" name="Group 1120"/>
                <p:cNvGrpSpPr>
                  <a:grpSpLocks/>
                </p:cNvGrpSpPr>
                <p:nvPr/>
              </p:nvGrpSpPr>
              <p:grpSpPr bwMode="auto">
                <a:xfrm>
                  <a:off x="3621" y="8366"/>
                  <a:ext cx="175" cy="403"/>
                  <a:chOff x="3621" y="8366"/>
                  <a:chExt cx="175" cy="403"/>
                </a:xfrm>
              </p:grpSpPr>
              <p:sp>
                <p:nvSpPr>
                  <p:cNvPr id="451" name="Rectangle 1121"/>
                  <p:cNvSpPr>
                    <a:spLocks noChangeArrowheads="1"/>
                  </p:cNvSpPr>
                  <p:nvPr/>
                </p:nvSpPr>
                <p:spPr bwMode="auto">
                  <a:xfrm>
                    <a:off x="3632" y="8366"/>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52" name="Rectangle 1122"/>
                  <p:cNvSpPr>
                    <a:spLocks noChangeArrowheads="1"/>
                  </p:cNvSpPr>
                  <p:nvPr/>
                </p:nvSpPr>
                <p:spPr bwMode="auto">
                  <a:xfrm>
                    <a:off x="3621" y="8366"/>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87" name="Group 1123"/>
              <p:cNvGrpSpPr>
                <a:grpSpLocks/>
              </p:cNvGrpSpPr>
              <p:nvPr/>
            </p:nvGrpSpPr>
            <p:grpSpPr bwMode="auto">
              <a:xfrm>
                <a:off x="3796" y="8366"/>
                <a:ext cx="176" cy="403"/>
                <a:chOff x="3796" y="8366"/>
                <a:chExt cx="176" cy="403"/>
              </a:xfrm>
            </p:grpSpPr>
            <p:sp>
              <p:nvSpPr>
                <p:cNvPr id="445" name="Rectangle 1124"/>
                <p:cNvSpPr>
                  <a:spLocks noChangeArrowheads="1"/>
                </p:cNvSpPr>
                <p:nvPr/>
              </p:nvSpPr>
              <p:spPr bwMode="auto">
                <a:xfrm>
                  <a:off x="3796" y="8366"/>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88" name="Group 1125"/>
                <p:cNvGrpSpPr>
                  <a:grpSpLocks/>
                </p:cNvGrpSpPr>
                <p:nvPr/>
              </p:nvGrpSpPr>
              <p:grpSpPr bwMode="auto">
                <a:xfrm>
                  <a:off x="3796" y="8366"/>
                  <a:ext cx="176" cy="403"/>
                  <a:chOff x="3796" y="8366"/>
                  <a:chExt cx="176" cy="403"/>
                </a:xfrm>
              </p:grpSpPr>
              <p:sp>
                <p:nvSpPr>
                  <p:cNvPr id="447" name="Rectangle 1126"/>
                  <p:cNvSpPr>
                    <a:spLocks noChangeArrowheads="1"/>
                  </p:cNvSpPr>
                  <p:nvPr/>
                </p:nvSpPr>
                <p:spPr bwMode="auto">
                  <a:xfrm>
                    <a:off x="3807" y="8366"/>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448" name="Rectangle 1127"/>
                  <p:cNvSpPr>
                    <a:spLocks noChangeArrowheads="1"/>
                  </p:cNvSpPr>
                  <p:nvPr/>
                </p:nvSpPr>
                <p:spPr bwMode="auto">
                  <a:xfrm>
                    <a:off x="3796" y="8366"/>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89" name="Group 1128"/>
              <p:cNvGrpSpPr>
                <a:grpSpLocks/>
              </p:cNvGrpSpPr>
              <p:nvPr/>
            </p:nvGrpSpPr>
            <p:grpSpPr bwMode="auto">
              <a:xfrm>
                <a:off x="623" y="8769"/>
                <a:ext cx="1247" cy="403"/>
                <a:chOff x="623" y="8769"/>
                <a:chExt cx="1247" cy="403"/>
              </a:xfrm>
            </p:grpSpPr>
            <p:sp>
              <p:nvSpPr>
                <p:cNvPr id="441" name="Rectangle 1129"/>
                <p:cNvSpPr>
                  <a:spLocks noChangeArrowheads="1"/>
                </p:cNvSpPr>
                <p:nvPr/>
              </p:nvSpPr>
              <p:spPr bwMode="auto">
                <a:xfrm>
                  <a:off x="623" y="8769"/>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90" name="Group 1130"/>
                <p:cNvGrpSpPr>
                  <a:grpSpLocks/>
                </p:cNvGrpSpPr>
                <p:nvPr/>
              </p:nvGrpSpPr>
              <p:grpSpPr bwMode="auto">
                <a:xfrm>
                  <a:off x="623" y="8769"/>
                  <a:ext cx="1247" cy="403"/>
                  <a:chOff x="623" y="8769"/>
                  <a:chExt cx="1247" cy="403"/>
                </a:xfrm>
              </p:grpSpPr>
              <p:sp>
                <p:nvSpPr>
                  <p:cNvPr id="443" name="Rectangle 1131"/>
                  <p:cNvSpPr>
                    <a:spLocks noChangeArrowheads="1"/>
                  </p:cNvSpPr>
                  <p:nvPr/>
                </p:nvSpPr>
                <p:spPr bwMode="auto">
                  <a:xfrm>
                    <a:off x="634" y="8769"/>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文宣摺頁編印</a:t>
                    </a:r>
                    <a:endParaRPr lang="zh-TW" altLang="en-US" sz="1200" dirty="0" smtClean="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444" name="Rectangle 1132"/>
                  <p:cNvSpPr>
                    <a:spLocks noChangeArrowheads="1"/>
                  </p:cNvSpPr>
                  <p:nvPr/>
                </p:nvSpPr>
                <p:spPr bwMode="auto">
                  <a:xfrm>
                    <a:off x="623" y="8769"/>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91" name="Group 1133"/>
              <p:cNvGrpSpPr>
                <a:grpSpLocks/>
              </p:cNvGrpSpPr>
              <p:nvPr/>
            </p:nvGrpSpPr>
            <p:grpSpPr bwMode="auto">
              <a:xfrm>
                <a:off x="1870" y="8769"/>
                <a:ext cx="175" cy="403"/>
                <a:chOff x="1870" y="8769"/>
                <a:chExt cx="175" cy="403"/>
              </a:xfrm>
            </p:grpSpPr>
            <p:sp>
              <p:nvSpPr>
                <p:cNvPr id="437" name="Rectangle 1134"/>
                <p:cNvSpPr>
                  <a:spLocks noChangeArrowheads="1"/>
                </p:cNvSpPr>
                <p:nvPr/>
              </p:nvSpPr>
              <p:spPr bwMode="auto">
                <a:xfrm>
                  <a:off x="1870" y="8769"/>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92" name="Group 1135"/>
                <p:cNvGrpSpPr>
                  <a:grpSpLocks/>
                </p:cNvGrpSpPr>
                <p:nvPr/>
              </p:nvGrpSpPr>
              <p:grpSpPr bwMode="auto">
                <a:xfrm>
                  <a:off x="1870" y="8769"/>
                  <a:ext cx="175" cy="403"/>
                  <a:chOff x="1870" y="8769"/>
                  <a:chExt cx="175" cy="403"/>
                </a:xfrm>
              </p:grpSpPr>
              <p:sp>
                <p:nvSpPr>
                  <p:cNvPr id="439" name="Rectangle 1136"/>
                  <p:cNvSpPr>
                    <a:spLocks noChangeArrowheads="1"/>
                  </p:cNvSpPr>
                  <p:nvPr/>
                </p:nvSpPr>
                <p:spPr bwMode="auto">
                  <a:xfrm>
                    <a:off x="1881" y="8769"/>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440" name="Rectangle 1137"/>
                  <p:cNvSpPr>
                    <a:spLocks noChangeArrowheads="1"/>
                  </p:cNvSpPr>
                  <p:nvPr/>
                </p:nvSpPr>
                <p:spPr bwMode="auto">
                  <a:xfrm>
                    <a:off x="1870"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93" name="Group 1138"/>
              <p:cNvGrpSpPr>
                <a:grpSpLocks/>
              </p:cNvGrpSpPr>
              <p:nvPr/>
            </p:nvGrpSpPr>
            <p:grpSpPr bwMode="auto">
              <a:xfrm>
                <a:off x="2045" y="8769"/>
                <a:ext cx="175" cy="403"/>
                <a:chOff x="2045" y="8769"/>
                <a:chExt cx="175" cy="403"/>
              </a:xfrm>
            </p:grpSpPr>
            <p:sp>
              <p:nvSpPr>
                <p:cNvPr id="433" name="Rectangle 1139"/>
                <p:cNvSpPr>
                  <a:spLocks noChangeArrowheads="1"/>
                </p:cNvSpPr>
                <p:nvPr/>
              </p:nvSpPr>
              <p:spPr bwMode="auto">
                <a:xfrm>
                  <a:off x="2045" y="876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94" name="Group 1140"/>
                <p:cNvGrpSpPr>
                  <a:grpSpLocks/>
                </p:cNvGrpSpPr>
                <p:nvPr/>
              </p:nvGrpSpPr>
              <p:grpSpPr bwMode="auto">
                <a:xfrm>
                  <a:off x="2045" y="8769"/>
                  <a:ext cx="175" cy="403"/>
                  <a:chOff x="2045" y="8769"/>
                  <a:chExt cx="175" cy="403"/>
                </a:xfrm>
              </p:grpSpPr>
              <p:sp>
                <p:nvSpPr>
                  <p:cNvPr id="435" name="Rectangle 1141"/>
                  <p:cNvSpPr>
                    <a:spLocks noChangeArrowheads="1"/>
                  </p:cNvSpPr>
                  <p:nvPr/>
                </p:nvSpPr>
                <p:spPr bwMode="auto">
                  <a:xfrm>
                    <a:off x="2056" y="876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436" name="Rectangle 1142"/>
                  <p:cNvSpPr>
                    <a:spLocks noChangeArrowheads="1"/>
                  </p:cNvSpPr>
                  <p:nvPr/>
                </p:nvSpPr>
                <p:spPr bwMode="auto">
                  <a:xfrm>
                    <a:off x="2045"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95" name="Group 1143"/>
              <p:cNvGrpSpPr>
                <a:grpSpLocks/>
              </p:cNvGrpSpPr>
              <p:nvPr/>
            </p:nvGrpSpPr>
            <p:grpSpPr bwMode="auto">
              <a:xfrm>
                <a:off x="2220" y="8769"/>
                <a:ext cx="175" cy="403"/>
                <a:chOff x="2220" y="8769"/>
                <a:chExt cx="175" cy="403"/>
              </a:xfrm>
            </p:grpSpPr>
            <p:sp>
              <p:nvSpPr>
                <p:cNvPr id="429" name="Rectangle 1144"/>
                <p:cNvSpPr>
                  <a:spLocks noChangeArrowheads="1"/>
                </p:cNvSpPr>
                <p:nvPr/>
              </p:nvSpPr>
              <p:spPr bwMode="auto">
                <a:xfrm>
                  <a:off x="2220" y="876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96" name="Group 1145"/>
                <p:cNvGrpSpPr>
                  <a:grpSpLocks/>
                </p:cNvGrpSpPr>
                <p:nvPr/>
              </p:nvGrpSpPr>
              <p:grpSpPr bwMode="auto">
                <a:xfrm>
                  <a:off x="2220" y="8769"/>
                  <a:ext cx="175" cy="403"/>
                  <a:chOff x="2220" y="8769"/>
                  <a:chExt cx="175" cy="403"/>
                </a:xfrm>
              </p:grpSpPr>
              <p:sp>
                <p:nvSpPr>
                  <p:cNvPr id="431" name="Rectangle 1146"/>
                  <p:cNvSpPr>
                    <a:spLocks noChangeArrowheads="1"/>
                  </p:cNvSpPr>
                  <p:nvPr/>
                </p:nvSpPr>
                <p:spPr bwMode="auto">
                  <a:xfrm>
                    <a:off x="2231" y="876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32" name="Rectangle 1147"/>
                  <p:cNvSpPr>
                    <a:spLocks noChangeArrowheads="1"/>
                  </p:cNvSpPr>
                  <p:nvPr/>
                </p:nvSpPr>
                <p:spPr bwMode="auto">
                  <a:xfrm>
                    <a:off x="2220"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97" name="Group 1148"/>
              <p:cNvGrpSpPr>
                <a:grpSpLocks/>
              </p:cNvGrpSpPr>
              <p:nvPr/>
            </p:nvGrpSpPr>
            <p:grpSpPr bwMode="auto">
              <a:xfrm>
                <a:off x="2395" y="8769"/>
                <a:ext cx="175" cy="403"/>
                <a:chOff x="2395" y="8769"/>
                <a:chExt cx="175" cy="403"/>
              </a:xfrm>
            </p:grpSpPr>
            <p:sp>
              <p:nvSpPr>
                <p:cNvPr id="425" name="Rectangle 1149"/>
                <p:cNvSpPr>
                  <a:spLocks noChangeArrowheads="1"/>
                </p:cNvSpPr>
                <p:nvPr/>
              </p:nvSpPr>
              <p:spPr bwMode="auto">
                <a:xfrm>
                  <a:off x="2395" y="876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498" name="Group 1150"/>
                <p:cNvGrpSpPr>
                  <a:grpSpLocks/>
                </p:cNvGrpSpPr>
                <p:nvPr/>
              </p:nvGrpSpPr>
              <p:grpSpPr bwMode="auto">
                <a:xfrm>
                  <a:off x="2395" y="8769"/>
                  <a:ext cx="175" cy="403"/>
                  <a:chOff x="2395" y="8769"/>
                  <a:chExt cx="175" cy="403"/>
                </a:xfrm>
              </p:grpSpPr>
              <p:sp>
                <p:nvSpPr>
                  <p:cNvPr id="427" name="Rectangle 1151"/>
                  <p:cNvSpPr>
                    <a:spLocks noChangeArrowheads="1"/>
                  </p:cNvSpPr>
                  <p:nvPr/>
                </p:nvSpPr>
                <p:spPr bwMode="auto">
                  <a:xfrm>
                    <a:off x="2406" y="876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28" name="Rectangle 1152"/>
                  <p:cNvSpPr>
                    <a:spLocks noChangeArrowheads="1"/>
                  </p:cNvSpPr>
                  <p:nvPr/>
                </p:nvSpPr>
                <p:spPr bwMode="auto">
                  <a:xfrm>
                    <a:off x="2395"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99" name="Group 1153"/>
              <p:cNvGrpSpPr>
                <a:grpSpLocks/>
              </p:cNvGrpSpPr>
              <p:nvPr/>
            </p:nvGrpSpPr>
            <p:grpSpPr bwMode="auto">
              <a:xfrm>
                <a:off x="2570" y="8769"/>
                <a:ext cx="175" cy="403"/>
                <a:chOff x="2570" y="8769"/>
                <a:chExt cx="175" cy="403"/>
              </a:xfrm>
            </p:grpSpPr>
            <p:sp>
              <p:nvSpPr>
                <p:cNvPr id="421" name="Rectangle 1154"/>
                <p:cNvSpPr>
                  <a:spLocks noChangeArrowheads="1"/>
                </p:cNvSpPr>
                <p:nvPr/>
              </p:nvSpPr>
              <p:spPr bwMode="auto">
                <a:xfrm>
                  <a:off x="2570" y="8769"/>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00" name="Group 1155"/>
                <p:cNvGrpSpPr>
                  <a:grpSpLocks/>
                </p:cNvGrpSpPr>
                <p:nvPr/>
              </p:nvGrpSpPr>
              <p:grpSpPr bwMode="auto">
                <a:xfrm>
                  <a:off x="2570" y="8769"/>
                  <a:ext cx="175" cy="403"/>
                  <a:chOff x="2570" y="8769"/>
                  <a:chExt cx="175" cy="403"/>
                </a:xfrm>
              </p:grpSpPr>
              <p:sp>
                <p:nvSpPr>
                  <p:cNvPr id="423" name="Rectangle 1156"/>
                  <p:cNvSpPr>
                    <a:spLocks noChangeArrowheads="1"/>
                  </p:cNvSpPr>
                  <p:nvPr/>
                </p:nvSpPr>
                <p:spPr bwMode="auto">
                  <a:xfrm>
                    <a:off x="2581" y="8769"/>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24" name="Rectangle 1157"/>
                  <p:cNvSpPr>
                    <a:spLocks noChangeArrowheads="1"/>
                  </p:cNvSpPr>
                  <p:nvPr/>
                </p:nvSpPr>
                <p:spPr bwMode="auto">
                  <a:xfrm>
                    <a:off x="2570"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01" name="Group 1158"/>
              <p:cNvGrpSpPr>
                <a:grpSpLocks/>
              </p:cNvGrpSpPr>
              <p:nvPr/>
            </p:nvGrpSpPr>
            <p:grpSpPr bwMode="auto">
              <a:xfrm>
                <a:off x="2745" y="8769"/>
                <a:ext cx="176" cy="403"/>
                <a:chOff x="2745" y="8769"/>
                <a:chExt cx="176" cy="403"/>
              </a:xfrm>
            </p:grpSpPr>
            <p:sp>
              <p:nvSpPr>
                <p:cNvPr id="417" name="Rectangle 1159"/>
                <p:cNvSpPr>
                  <a:spLocks noChangeArrowheads="1"/>
                </p:cNvSpPr>
                <p:nvPr/>
              </p:nvSpPr>
              <p:spPr bwMode="auto">
                <a:xfrm>
                  <a:off x="2745" y="8769"/>
                  <a:ext cx="176"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02" name="Group 1160"/>
                <p:cNvGrpSpPr>
                  <a:grpSpLocks/>
                </p:cNvGrpSpPr>
                <p:nvPr/>
              </p:nvGrpSpPr>
              <p:grpSpPr bwMode="auto">
                <a:xfrm>
                  <a:off x="2745" y="8769"/>
                  <a:ext cx="176" cy="403"/>
                  <a:chOff x="2745" y="8769"/>
                  <a:chExt cx="176" cy="403"/>
                </a:xfrm>
              </p:grpSpPr>
              <p:sp>
                <p:nvSpPr>
                  <p:cNvPr id="419" name="Rectangle 1161"/>
                  <p:cNvSpPr>
                    <a:spLocks noChangeArrowheads="1"/>
                  </p:cNvSpPr>
                  <p:nvPr/>
                </p:nvSpPr>
                <p:spPr bwMode="auto">
                  <a:xfrm>
                    <a:off x="2756" y="8769"/>
                    <a:ext cx="154"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420" name="Rectangle 1162"/>
                  <p:cNvSpPr>
                    <a:spLocks noChangeArrowheads="1"/>
                  </p:cNvSpPr>
                  <p:nvPr/>
                </p:nvSpPr>
                <p:spPr bwMode="auto">
                  <a:xfrm>
                    <a:off x="2745" y="8769"/>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03" name="Group 1163"/>
              <p:cNvGrpSpPr>
                <a:grpSpLocks/>
              </p:cNvGrpSpPr>
              <p:nvPr/>
            </p:nvGrpSpPr>
            <p:grpSpPr bwMode="auto">
              <a:xfrm>
                <a:off x="2921" y="8769"/>
                <a:ext cx="175" cy="403"/>
                <a:chOff x="2921" y="8769"/>
                <a:chExt cx="175" cy="403"/>
              </a:xfrm>
            </p:grpSpPr>
            <p:sp>
              <p:nvSpPr>
                <p:cNvPr id="413" name="Rectangle 1164"/>
                <p:cNvSpPr>
                  <a:spLocks noChangeArrowheads="1"/>
                </p:cNvSpPr>
                <p:nvPr/>
              </p:nvSpPr>
              <p:spPr bwMode="auto">
                <a:xfrm>
                  <a:off x="2921" y="8769"/>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04" name="Group 1165"/>
                <p:cNvGrpSpPr>
                  <a:grpSpLocks/>
                </p:cNvGrpSpPr>
                <p:nvPr/>
              </p:nvGrpSpPr>
              <p:grpSpPr bwMode="auto">
                <a:xfrm>
                  <a:off x="2921" y="8769"/>
                  <a:ext cx="175" cy="403"/>
                  <a:chOff x="2921" y="8769"/>
                  <a:chExt cx="175" cy="403"/>
                </a:xfrm>
              </p:grpSpPr>
              <p:sp>
                <p:nvSpPr>
                  <p:cNvPr id="415" name="Rectangle 1166"/>
                  <p:cNvSpPr>
                    <a:spLocks noChangeArrowheads="1"/>
                  </p:cNvSpPr>
                  <p:nvPr/>
                </p:nvSpPr>
                <p:spPr bwMode="auto">
                  <a:xfrm>
                    <a:off x="2932" y="8769"/>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16" name="Rectangle 1167"/>
                  <p:cNvSpPr>
                    <a:spLocks noChangeArrowheads="1"/>
                  </p:cNvSpPr>
                  <p:nvPr/>
                </p:nvSpPr>
                <p:spPr bwMode="auto">
                  <a:xfrm>
                    <a:off x="2921"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05" name="Group 1168"/>
              <p:cNvGrpSpPr>
                <a:grpSpLocks/>
              </p:cNvGrpSpPr>
              <p:nvPr/>
            </p:nvGrpSpPr>
            <p:grpSpPr bwMode="auto">
              <a:xfrm>
                <a:off x="3096" y="8769"/>
                <a:ext cx="175" cy="403"/>
                <a:chOff x="3096" y="8769"/>
                <a:chExt cx="175" cy="403"/>
              </a:xfrm>
            </p:grpSpPr>
            <p:sp>
              <p:nvSpPr>
                <p:cNvPr id="409" name="Rectangle 1169"/>
                <p:cNvSpPr>
                  <a:spLocks noChangeArrowheads="1"/>
                </p:cNvSpPr>
                <p:nvPr/>
              </p:nvSpPr>
              <p:spPr bwMode="auto">
                <a:xfrm>
                  <a:off x="3096" y="8769"/>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06" name="Group 1170"/>
                <p:cNvGrpSpPr>
                  <a:grpSpLocks/>
                </p:cNvGrpSpPr>
                <p:nvPr/>
              </p:nvGrpSpPr>
              <p:grpSpPr bwMode="auto">
                <a:xfrm>
                  <a:off x="3096" y="8769"/>
                  <a:ext cx="175" cy="403"/>
                  <a:chOff x="3096" y="8769"/>
                  <a:chExt cx="175" cy="403"/>
                </a:xfrm>
              </p:grpSpPr>
              <p:sp>
                <p:nvSpPr>
                  <p:cNvPr id="411" name="Rectangle 1171"/>
                  <p:cNvSpPr>
                    <a:spLocks noChangeArrowheads="1"/>
                  </p:cNvSpPr>
                  <p:nvPr/>
                </p:nvSpPr>
                <p:spPr bwMode="auto">
                  <a:xfrm>
                    <a:off x="3107" y="8769"/>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12" name="Rectangle 1172"/>
                  <p:cNvSpPr>
                    <a:spLocks noChangeArrowheads="1"/>
                  </p:cNvSpPr>
                  <p:nvPr/>
                </p:nvSpPr>
                <p:spPr bwMode="auto">
                  <a:xfrm>
                    <a:off x="3096"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07" name="Group 1173"/>
              <p:cNvGrpSpPr>
                <a:grpSpLocks/>
              </p:cNvGrpSpPr>
              <p:nvPr/>
            </p:nvGrpSpPr>
            <p:grpSpPr bwMode="auto">
              <a:xfrm>
                <a:off x="3271" y="8769"/>
                <a:ext cx="175" cy="403"/>
                <a:chOff x="3271" y="8769"/>
                <a:chExt cx="175" cy="403"/>
              </a:xfrm>
            </p:grpSpPr>
            <p:sp>
              <p:nvSpPr>
                <p:cNvPr id="405" name="Rectangle 1174"/>
                <p:cNvSpPr>
                  <a:spLocks noChangeArrowheads="1"/>
                </p:cNvSpPr>
                <p:nvPr/>
              </p:nvSpPr>
              <p:spPr bwMode="auto">
                <a:xfrm>
                  <a:off x="3271" y="8769"/>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08" name="Group 1175"/>
                <p:cNvGrpSpPr>
                  <a:grpSpLocks/>
                </p:cNvGrpSpPr>
                <p:nvPr/>
              </p:nvGrpSpPr>
              <p:grpSpPr bwMode="auto">
                <a:xfrm>
                  <a:off x="3271" y="8769"/>
                  <a:ext cx="175" cy="403"/>
                  <a:chOff x="3271" y="8769"/>
                  <a:chExt cx="175" cy="403"/>
                </a:xfrm>
              </p:grpSpPr>
              <p:sp>
                <p:nvSpPr>
                  <p:cNvPr id="407" name="Rectangle 1176"/>
                  <p:cNvSpPr>
                    <a:spLocks noChangeArrowheads="1"/>
                  </p:cNvSpPr>
                  <p:nvPr/>
                </p:nvSpPr>
                <p:spPr bwMode="auto">
                  <a:xfrm>
                    <a:off x="3282" y="8769"/>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08" name="Rectangle 1177"/>
                  <p:cNvSpPr>
                    <a:spLocks noChangeArrowheads="1"/>
                  </p:cNvSpPr>
                  <p:nvPr/>
                </p:nvSpPr>
                <p:spPr bwMode="auto">
                  <a:xfrm>
                    <a:off x="3271"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09" name="Group 1178"/>
              <p:cNvGrpSpPr>
                <a:grpSpLocks/>
              </p:cNvGrpSpPr>
              <p:nvPr/>
            </p:nvGrpSpPr>
            <p:grpSpPr bwMode="auto">
              <a:xfrm>
                <a:off x="3446" y="8769"/>
                <a:ext cx="175" cy="403"/>
                <a:chOff x="3446" y="8769"/>
                <a:chExt cx="175" cy="403"/>
              </a:xfrm>
            </p:grpSpPr>
            <p:sp>
              <p:nvSpPr>
                <p:cNvPr id="401" name="Rectangle 1179"/>
                <p:cNvSpPr>
                  <a:spLocks noChangeArrowheads="1"/>
                </p:cNvSpPr>
                <p:nvPr/>
              </p:nvSpPr>
              <p:spPr bwMode="auto">
                <a:xfrm>
                  <a:off x="3446" y="8769"/>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10" name="Group 1180"/>
                <p:cNvGrpSpPr>
                  <a:grpSpLocks/>
                </p:cNvGrpSpPr>
                <p:nvPr/>
              </p:nvGrpSpPr>
              <p:grpSpPr bwMode="auto">
                <a:xfrm>
                  <a:off x="3446" y="8769"/>
                  <a:ext cx="175" cy="403"/>
                  <a:chOff x="3446" y="8769"/>
                  <a:chExt cx="175" cy="403"/>
                </a:xfrm>
              </p:grpSpPr>
              <p:sp>
                <p:nvSpPr>
                  <p:cNvPr id="403" name="Rectangle 1181"/>
                  <p:cNvSpPr>
                    <a:spLocks noChangeArrowheads="1"/>
                  </p:cNvSpPr>
                  <p:nvPr/>
                </p:nvSpPr>
                <p:spPr bwMode="auto">
                  <a:xfrm>
                    <a:off x="3457" y="8769"/>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04" name="Rectangle 1182"/>
                  <p:cNvSpPr>
                    <a:spLocks noChangeArrowheads="1"/>
                  </p:cNvSpPr>
                  <p:nvPr/>
                </p:nvSpPr>
                <p:spPr bwMode="auto">
                  <a:xfrm>
                    <a:off x="3446"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11" name="Group 1183"/>
              <p:cNvGrpSpPr>
                <a:grpSpLocks/>
              </p:cNvGrpSpPr>
              <p:nvPr/>
            </p:nvGrpSpPr>
            <p:grpSpPr bwMode="auto">
              <a:xfrm>
                <a:off x="3621" y="8769"/>
                <a:ext cx="175" cy="403"/>
                <a:chOff x="3621" y="8769"/>
                <a:chExt cx="175" cy="403"/>
              </a:xfrm>
            </p:grpSpPr>
            <p:sp>
              <p:nvSpPr>
                <p:cNvPr id="397" name="Rectangle 1184"/>
                <p:cNvSpPr>
                  <a:spLocks noChangeArrowheads="1"/>
                </p:cNvSpPr>
                <p:nvPr/>
              </p:nvSpPr>
              <p:spPr bwMode="auto">
                <a:xfrm>
                  <a:off x="3621" y="8769"/>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12" name="Group 1185"/>
                <p:cNvGrpSpPr>
                  <a:grpSpLocks/>
                </p:cNvGrpSpPr>
                <p:nvPr/>
              </p:nvGrpSpPr>
              <p:grpSpPr bwMode="auto">
                <a:xfrm>
                  <a:off x="3621" y="8769"/>
                  <a:ext cx="175" cy="403"/>
                  <a:chOff x="3621" y="8769"/>
                  <a:chExt cx="175" cy="403"/>
                </a:xfrm>
              </p:grpSpPr>
              <p:sp>
                <p:nvSpPr>
                  <p:cNvPr id="399" name="Rectangle 1186"/>
                  <p:cNvSpPr>
                    <a:spLocks noChangeArrowheads="1"/>
                  </p:cNvSpPr>
                  <p:nvPr/>
                </p:nvSpPr>
                <p:spPr bwMode="auto">
                  <a:xfrm>
                    <a:off x="3632" y="8769"/>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400" name="Rectangle 1187"/>
                  <p:cNvSpPr>
                    <a:spLocks noChangeArrowheads="1"/>
                  </p:cNvSpPr>
                  <p:nvPr/>
                </p:nvSpPr>
                <p:spPr bwMode="auto">
                  <a:xfrm>
                    <a:off x="3621" y="8769"/>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13" name="Group 1188"/>
              <p:cNvGrpSpPr>
                <a:grpSpLocks/>
              </p:cNvGrpSpPr>
              <p:nvPr/>
            </p:nvGrpSpPr>
            <p:grpSpPr bwMode="auto">
              <a:xfrm>
                <a:off x="3796" y="8769"/>
                <a:ext cx="176" cy="403"/>
                <a:chOff x="3796" y="8769"/>
                <a:chExt cx="176" cy="403"/>
              </a:xfrm>
            </p:grpSpPr>
            <p:sp>
              <p:nvSpPr>
                <p:cNvPr id="393" name="Rectangle 1189"/>
                <p:cNvSpPr>
                  <a:spLocks noChangeArrowheads="1"/>
                </p:cNvSpPr>
                <p:nvPr/>
              </p:nvSpPr>
              <p:spPr bwMode="auto">
                <a:xfrm>
                  <a:off x="3796" y="8769"/>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14" name="Group 1190"/>
                <p:cNvGrpSpPr>
                  <a:grpSpLocks/>
                </p:cNvGrpSpPr>
                <p:nvPr/>
              </p:nvGrpSpPr>
              <p:grpSpPr bwMode="auto">
                <a:xfrm>
                  <a:off x="3796" y="8769"/>
                  <a:ext cx="176" cy="403"/>
                  <a:chOff x="3796" y="8769"/>
                  <a:chExt cx="176" cy="403"/>
                </a:xfrm>
              </p:grpSpPr>
              <p:sp>
                <p:nvSpPr>
                  <p:cNvPr id="395" name="Rectangle 1191"/>
                  <p:cNvSpPr>
                    <a:spLocks noChangeArrowheads="1"/>
                  </p:cNvSpPr>
                  <p:nvPr/>
                </p:nvSpPr>
                <p:spPr bwMode="auto">
                  <a:xfrm>
                    <a:off x="3807" y="8769"/>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96" name="Rectangle 1192"/>
                  <p:cNvSpPr>
                    <a:spLocks noChangeArrowheads="1"/>
                  </p:cNvSpPr>
                  <p:nvPr/>
                </p:nvSpPr>
                <p:spPr bwMode="auto">
                  <a:xfrm>
                    <a:off x="3796" y="8769"/>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15" name="Group 1193"/>
              <p:cNvGrpSpPr>
                <a:grpSpLocks/>
              </p:cNvGrpSpPr>
              <p:nvPr/>
            </p:nvGrpSpPr>
            <p:grpSpPr bwMode="auto">
              <a:xfrm>
                <a:off x="623" y="9172"/>
                <a:ext cx="1247" cy="403"/>
                <a:chOff x="623" y="9172"/>
                <a:chExt cx="1247" cy="403"/>
              </a:xfrm>
            </p:grpSpPr>
            <p:sp>
              <p:nvSpPr>
                <p:cNvPr id="389" name="Rectangle 1194"/>
                <p:cNvSpPr>
                  <a:spLocks noChangeArrowheads="1"/>
                </p:cNvSpPr>
                <p:nvPr/>
              </p:nvSpPr>
              <p:spPr bwMode="auto">
                <a:xfrm>
                  <a:off x="623" y="9172"/>
                  <a:ext cx="124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16" name="Group 1195"/>
                <p:cNvGrpSpPr>
                  <a:grpSpLocks/>
                </p:cNvGrpSpPr>
                <p:nvPr/>
              </p:nvGrpSpPr>
              <p:grpSpPr bwMode="auto">
                <a:xfrm>
                  <a:off x="623" y="9172"/>
                  <a:ext cx="1247" cy="403"/>
                  <a:chOff x="623" y="9172"/>
                  <a:chExt cx="1247" cy="403"/>
                </a:xfrm>
              </p:grpSpPr>
              <p:sp>
                <p:nvSpPr>
                  <p:cNvPr id="391" name="Rectangle 1196"/>
                  <p:cNvSpPr>
                    <a:spLocks noChangeArrowheads="1"/>
                  </p:cNvSpPr>
                  <p:nvPr/>
                </p:nvSpPr>
                <p:spPr bwMode="auto">
                  <a:xfrm>
                    <a:off x="634" y="9172"/>
                    <a:ext cx="122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zh-TW" altLang="en-US" sz="1200" dirty="0" smtClean="0">
                        <a:solidFill>
                          <a:schemeClr val="bg1">
                            <a:lumMod val="75000"/>
                          </a:schemeClr>
                        </a:solidFill>
                        <a:latin typeface="新細明體" pitchFamily="18" charset="-120"/>
                        <a:ea typeface="華康仿宋體W4"/>
                        <a:cs typeface="華康仿宋體W4"/>
                      </a:rPr>
                      <a:t>生態旅遊策略聯盟強化</a:t>
                    </a:r>
                    <a:endParaRPr lang="zh-TW" altLang="en-US" sz="1200" dirty="0" smtClean="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392" name="Rectangle 1197"/>
                  <p:cNvSpPr>
                    <a:spLocks noChangeArrowheads="1"/>
                  </p:cNvSpPr>
                  <p:nvPr/>
                </p:nvSpPr>
                <p:spPr bwMode="auto">
                  <a:xfrm>
                    <a:off x="623" y="9172"/>
                    <a:ext cx="1247"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solidFill>
                        <a:schemeClr val="bg1">
                          <a:lumMod val="75000"/>
                        </a:schemeClr>
                      </a:solidFill>
                    </a:endParaRPr>
                  </a:p>
                </p:txBody>
              </p:sp>
            </p:grpSp>
          </p:grpSp>
          <p:grpSp>
            <p:nvGrpSpPr>
              <p:cNvPr id="1517" name="Group 1198"/>
              <p:cNvGrpSpPr>
                <a:grpSpLocks/>
              </p:cNvGrpSpPr>
              <p:nvPr/>
            </p:nvGrpSpPr>
            <p:grpSpPr bwMode="auto">
              <a:xfrm>
                <a:off x="1870" y="9172"/>
                <a:ext cx="175" cy="403"/>
                <a:chOff x="1870" y="9172"/>
                <a:chExt cx="175" cy="403"/>
              </a:xfrm>
            </p:grpSpPr>
            <p:sp>
              <p:nvSpPr>
                <p:cNvPr id="385" name="Rectangle 1199"/>
                <p:cNvSpPr>
                  <a:spLocks noChangeArrowheads="1"/>
                </p:cNvSpPr>
                <p:nvPr/>
              </p:nvSpPr>
              <p:spPr bwMode="auto">
                <a:xfrm>
                  <a:off x="1870" y="9172"/>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18" name="Group 1200"/>
                <p:cNvGrpSpPr>
                  <a:grpSpLocks/>
                </p:cNvGrpSpPr>
                <p:nvPr/>
              </p:nvGrpSpPr>
              <p:grpSpPr bwMode="auto">
                <a:xfrm>
                  <a:off x="1870" y="9172"/>
                  <a:ext cx="175" cy="403"/>
                  <a:chOff x="1870" y="9172"/>
                  <a:chExt cx="175" cy="403"/>
                </a:xfrm>
              </p:grpSpPr>
              <p:sp>
                <p:nvSpPr>
                  <p:cNvPr id="387" name="Rectangle 1201"/>
                  <p:cNvSpPr>
                    <a:spLocks noChangeArrowheads="1"/>
                  </p:cNvSpPr>
                  <p:nvPr/>
                </p:nvSpPr>
                <p:spPr bwMode="auto">
                  <a:xfrm>
                    <a:off x="1881" y="9172"/>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388" name="Rectangle 1202"/>
                  <p:cNvSpPr>
                    <a:spLocks noChangeArrowheads="1"/>
                  </p:cNvSpPr>
                  <p:nvPr/>
                </p:nvSpPr>
                <p:spPr bwMode="auto">
                  <a:xfrm>
                    <a:off x="1870"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19" name="Group 1203"/>
              <p:cNvGrpSpPr>
                <a:grpSpLocks/>
              </p:cNvGrpSpPr>
              <p:nvPr/>
            </p:nvGrpSpPr>
            <p:grpSpPr bwMode="auto">
              <a:xfrm>
                <a:off x="2045" y="9172"/>
                <a:ext cx="175" cy="403"/>
                <a:chOff x="2045" y="9172"/>
                <a:chExt cx="175" cy="403"/>
              </a:xfrm>
            </p:grpSpPr>
            <p:sp>
              <p:nvSpPr>
                <p:cNvPr id="381" name="Rectangle 1204"/>
                <p:cNvSpPr>
                  <a:spLocks noChangeArrowheads="1"/>
                </p:cNvSpPr>
                <p:nvPr/>
              </p:nvSpPr>
              <p:spPr bwMode="auto">
                <a:xfrm>
                  <a:off x="2045" y="9172"/>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20" name="Group 1205"/>
                <p:cNvGrpSpPr>
                  <a:grpSpLocks/>
                </p:cNvGrpSpPr>
                <p:nvPr/>
              </p:nvGrpSpPr>
              <p:grpSpPr bwMode="auto">
                <a:xfrm>
                  <a:off x="2045" y="9172"/>
                  <a:ext cx="175" cy="403"/>
                  <a:chOff x="2045" y="9172"/>
                  <a:chExt cx="175" cy="403"/>
                </a:xfrm>
              </p:grpSpPr>
              <p:sp>
                <p:nvSpPr>
                  <p:cNvPr id="383" name="Rectangle 1206"/>
                  <p:cNvSpPr>
                    <a:spLocks noChangeArrowheads="1"/>
                  </p:cNvSpPr>
                  <p:nvPr/>
                </p:nvSpPr>
                <p:spPr bwMode="auto">
                  <a:xfrm>
                    <a:off x="2056" y="9172"/>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a:cs typeface="Times New Roman" pitchFamily="18" charset="0"/>
                      </a:rPr>
                      <a:t> </a:t>
                    </a:r>
                    <a:endParaRPr lang="zh-TW" altLang="en-US" sz="1200">
                      <a:latin typeface="新細明體" pitchFamily="18" charset="-120"/>
                      <a:cs typeface="Times New Roman" pitchFamily="18" charset="0"/>
                    </a:endParaRPr>
                  </a:p>
                  <a:p>
                    <a:pPr eaLnBrk="0" hangingPunct="0"/>
                    <a:endParaRPr lang="zh-TW" altLang="en-US" sz="2400"/>
                  </a:p>
                </p:txBody>
              </p:sp>
              <p:sp>
                <p:nvSpPr>
                  <p:cNvPr id="384" name="Rectangle 1207"/>
                  <p:cNvSpPr>
                    <a:spLocks noChangeArrowheads="1"/>
                  </p:cNvSpPr>
                  <p:nvPr/>
                </p:nvSpPr>
                <p:spPr bwMode="auto">
                  <a:xfrm>
                    <a:off x="2045"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21" name="Group 1208"/>
              <p:cNvGrpSpPr>
                <a:grpSpLocks/>
              </p:cNvGrpSpPr>
              <p:nvPr/>
            </p:nvGrpSpPr>
            <p:grpSpPr bwMode="auto">
              <a:xfrm>
                <a:off x="2220" y="9172"/>
                <a:ext cx="175" cy="403"/>
                <a:chOff x="2220" y="9172"/>
                <a:chExt cx="175" cy="403"/>
              </a:xfrm>
            </p:grpSpPr>
            <p:sp>
              <p:nvSpPr>
                <p:cNvPr id="377" name="Rectangle 1209"/>
                <p:cNvSpPr>
                  <a:spLocks noChangeArrowheads="1"/>
                </p:cNvSpPr>
                <p:nvPr/>
              </p:nvSpPr>
              <p:spPr bwMode="auto">
                <a:xfrm>
                  <a:off x="2220" y="917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22" name="Group 1210"/>
                <p:cNvGrpSpPr>
                  <a:grpSpLocks/>
                </p:cNvGrpSpPr>
                <p:nvPr/>
              </p:nvGrpSpPr>
              <p:grpSpPr bwMode="auto">
                <a:xfrm>
                  <a:off x="2220" y="9172"/>
                  <a:ext cx="175" cy="403"/>
                  <a:chOff x="2220" y="9172"/>
                  <a:chExt cx="175" cy="403"/>
                </a:xfrm>
              </p:grpSpPr>
              <p:sp>
                <p:nvSpPr>
                  <p:cNvPr id="379" name="Rectangle 1211"/>
                  <p:cNvSpPr>
                    <a:spLocks noChangeArrowheads="1"/>
                  </p:cNvSpPr>
                  <p:nvPr/>
                </p:nvSpPr>
                <p:spPr bwMode="auto">
                  <a:xfrm>
                    <a:off x="2231" y="917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80" name="Rectangle 1212"/>
                  <p:cNvSpPr>
                    <a:spLocks noChangeArrowheads="1"/>
                  </p:cNvSpPr>
                  <p:nvPr/>
                </p:nvSpPr>
                <p:spPr bwMode="auto">
                  <a:xfrm>
                    <a:off x="2220"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23" name="Group 1213"/>
              <p:cNvGrpSpPr>
                <a:grpSpLocks/>
              </p:cNvGrpSpPr>
              <p:nvPr/>
            </p:nvGrpSpPr>
            <p:grpSpPr bwMode="auto">
              <a:xfrm>
                <a:off x="2395" y="9172"/>
                <a:ext cx="175" cy="403"/>
                <a:chOff x="2395" y="9172"/>
                <a:chExt cx="175" cy="403"/>
              </a:xfrm>
            </p:grpSpPr>
            <p:sp>
              <p:nvSpPr>
                <p:cNvPr id="373" name="Rectangle 1214"/>
                <p:cNvSpPr>
                  <a:spLocks noChangeArrowheads="1"/>
                </p:cNvSpPr>
                <p:nvPr/>
              </p:nvSpPr>
              <p:spPr bwMode="auto">
                <a:xfrm>
                  <a:off x="2395" y="917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24" name="Group 1215"/>
                <p:cNvGrpSpPr>
                  <a:grpSpLocks/>
                </p:cNvGrpSpPr>
                <p:nvPr/>
              </p:nvGrpSpPr>
              <p:grpSpPr bwMode="auto">
                <a:xfrm>
                  <a:off x="2395" y="9172"/>
                  <a:ext cx="175" cy="403"/>
                  <a:chOff x="2395" y="9172"/>
                  <a:chExt cx="175" cy="403"/>
                </a:xfrm>
              </p:grpSpPr>
              <p:sp>
                <p:nvSpPr>
                  <p:cNvPr id="375" name="Rectangle 1216"/>
                  <p:cNvSpPr>
                    <a:spLocks noChangeArrowheads="1"/>
                  </p:cNvSpPr>
                  <p:nvPr/>
                </p:nvSpPr>
                <p:spPr bwMode="auto">
                  <a:xfrm>
                    <a:off x="2406" y="917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76" name="Rectangle 1217"/>
                  <p:cNvSpPr>
                    <a:spLocks noChangeArrowheads="1"/>
                  </p:cNvSpPr>
                  <p:nvPr/>
                </p:nvSpPr>
                <p:spPr bwMode="auto">
                  <a:xfrm>
                    <a:off x="2395"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25" name="Group 1218"/>
              <p:cNvGrpSpPr>
                <a:grpSpLocks/>
              </p:cNvGrpSpPr>
              <p:nvPr/>
            </p:nvGrpSpPr>
            <p:grpSpPr bwMode="auto">
              <a:xfrm>
                <a:off x="2570" y="9172"/>
                <a:ext cx="175" cy="403"/>
                <a:chOff x="2570" y="9172"/>
                <a:chExt cx="175" cy="403"/>
              </a:xfrm>
            </p:grpSpPr>
            <p:sp>
              <p:nvSpPr>
                <p:cNvPr id="369" name="Rectangle 1219"/>
                <p:cNvSpPr>
                  <a:spLocks noChangeArrowheads="1"/>
                </p:cNvSpPr>
                <p:nvPr/>
              </p:nvSpPr>
              <p:spPr bwMode="auto">
                <a:xfrm>
                  <a:off x="2570" y="917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26" name="Group 1220"/>
                <p:cNvGrpSpPr>
                  <a:grpSpLocks/>
                </p:cNvGrpSpPr>
                <p:nvPr/>
              </p:nvGrpSpPr>
              <p:grpSpPr bwMode="auto">
                <a:xfrm>
                  <a:off x="2570" y="9172"/>
                  <a:ext cx="175" cy="403"/>
                  <a:chOff x="2570" y="9172"/>
                  <a:chExt cx="175" cy="403"/>
                </a:xfrm>
              </p:grpSpPr>
              <p:sp>
                <p:nvSpPr>
                  <p:cNvPr id="371" name="Rectangle 1221"/>
                  <p:cNvSpPr>
                    <a:spLocks noChangeArrowheads="1"/>
                  </p:cNvSpPr>
                  <p:nvPr/>
                </p:nvSpPr>
                <p:spPr bwMode="auto">
                  <a:xfrm>
                    <a:off x="2581" y="917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72" name="Rectangle 1222"/>
                  <p:cNvSpPr>
                    <a:spLocks noChangeArrowheads="1"/>
                  </p:cNvSpPr>
                  <p:nvPr/>
                </p:nvSpPr>
                <p:spPr bwMode="auto">
                  <a:xfrm>
                    <a:off x="2570"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27" name="Group 1223"/>
              <p:cNvGrpSpPr>
                <a:grpSpLocks/>
              </p:cNvGrpSpPr>
              <p:nvPr/>
            </p:nvGrpSpPr>
            <p:grpSpPr bwMode="auto">
              <a:xfrm>
                <a:off x="2745" y="9172"/>
                <a:ext cx="176" cy="403"/>
                <a:chOff x="2745" y="9172"/>
                <a:chExt cx="176" cy="403"/>
              </a:xfrm>
            </p:grpSpPr>
            <p:sp>
              <p:nvSpPr>
                <p:cNvPr id="365" name="Rectangle 1224"/>
                <p:cNvSpPr>
                  <a:spLocks noChangeArrowheads="1"/>
                </p:cNvSpPr>
                <p:nvPr/>
              </p:nvSpPr>
              <p:spPr bwMode="auto">
                <a:xfrm>
                  <a:off x="2745" y="9172"/>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28" name="Group 1225"/>
                <p:cNvGrpSpPr>
                  <a:grpSpLocks/>
                </p:cNvGrpSpPr>
                <p:nvPr/>
              </p:nvGrpSpPr>
              <p:grpSpPr bwMode="auto">
                <a:xfrm>
                  <a:off x="2745" y="9172"/>
                  <a:ext cx="176" cy="403"/>
                  <a:chOff x="2745" y="9172"/>
                  <a:chExt cx="176" cy="403"/>
                </a:xfrm>
              </p:grpSpPr>
              <p:sp>
                <p:nvSpPr>
                  <p:cNvPr id="367" name="Rectangle 1226"/>
                  <p:cNvSpPr>
                    <a:spLocks noChangeArrowheads="1"/>
                  </p:cNvSpPr>
                  <p:nvPr/>
                </p:nvSpPr>
                <p:spPr bwMode="auto">
                  <a:xfrm>
                    <a:off x="2756" y="9172"/>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68" name="Rectangle 1227"/>
                  <p:cNvSpPr>
                    <a:spLocks noChangeArrowheads="1"/>
                  </p:cNvSpPr>
                  <p:nvPr/>
                </p:nvSpPr>
                <p:spPr bwMode="auto">
                  <a:xfrm>
                    <a:off x="2745" y="9172"/>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29" name="Group 1228"/>
              <p:cNvGrpSpPr>
                <a:grpSpLocks/>
              </p:cNvGrpSpPr>
              <p:nvPr/>
            </p:nvGrpSpPr>
            <p:grpSpPr bwMode="auto">
              <a:xfrm>
                <a:off x="2921" y="9172"/>
                <a:ext cx="175" cy="403"/>
                <a:chOff x="2921" y="9172"/>
                <a:chExt cx="175" cy="403"/>
              </a:xfrm>
            </p:grpSpPr>
            <p:sp>
              <p:nvSpPr>
                <p:cNvPr id="361" name="Rectangle 1229"/>
                <p:cNvSpPr>
                  <a:spLocks noChangeArrowheads="1"/>
                </p:cNvSpPr>
                <p:nvPr/>
              </p:nvSpPr>
              <p:spPr bwMode="auto">
                <a:xfrm>
                  <a:off x="2921" y="9172"/>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30" name="Group 1230"/>
                <p:cNvGrpSpPr>
                  <a:grpSpLocks/>
                </p:cNvGrpSpPr>
                <p:nvPr/>
              </p:nvGrpSpPr>
              <p:grpSpPr bwMode="auto">
                <a:xfrm>
                  <a:off x="2921" y="9172"/>
                  <a:ext cx="175" cy="403"/>
                  <a:chOff x="2921" y="9172"/>
                  <a:chExt cx="175" cy="403"/>
                </a:xfrm>
              </p:grpSpPr>
              <p:sp>
                <p:nvSpPr>
                  <p:cNvPr id="363" name="Rectangle 1231"/>
                  <p:cNvSpPr>
                    <a:spLocks noChangeArrowheads="1"/>
                  </p:cNvSpPr>
                  <p:nvPr/>
                </p:nvSpPr>
                <p:spPr bwMode="auto">
                  <a:xfrm>
                    <a:off x="2932" y="9172"/>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64" name="Rectangle 1232"/>
                  <p:cNvSpPr>
                    <a:spLocks noChangeArrowheads="1"/>
                  </p:cNvSpPr>
                  <p:nvPr/>
                </p:nvSpPr>
                <p:spPr bwMode="auto">
                  <a:xfrm>
                    <a:off x="2921"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31" name="Group 1233"/>
              <p:cNvGrpSpPr>
                <a:grpSpLocks/>
              </p:cNvGrpSpPr>
              <p:nvPr/>
            </p:nvGrpSpPr>
            <p:grpSpPr bwMode="auto">
              <a:xfrm>
                <a:off x="3096" y="9172"/>
                <a:ext cx="175" cy="403"/>
                <a:chOff x="3096" y="9172"/>
                <a:chExt cx="175" cy="403"/>
              </a:xfrm>
            </p:grpSpPr>
            <p:sp>
              <p:nvSpPr>
                <p:cNvPr id="357" name="Rectangle 1234"/>
                <p:cNvSpPr>
                  <a:spLocks noChangeArrowheads="1"/>
                </p:cNvSpPr>
                <p:nvPr/>
              </p:nvSpPr>
              <p:spPr bwMode="auto">
                <a:xfrm>
                  <a:off x="3096" y="9172"/>
                  <a:ext cx="175"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32" name="Group 1235"/>
                <p:cNvGrpSpPr>
                  <a:grpSpLocks/>
                </p:cNvGrpSpPr>
                <p:nvPr/>
              </p:nvGrpSpPr>
              <p:grpSpPr bwMode="auto">
                <a:xfrm>
                  <a:off x="3096" y="9172"/>
                  <a:ext cx="175" cy="403"/>
                  <a:chOff x="3096" y="9172"/>
                  <a:chExt cx="175" cy="403"/>
                </a:xfrm>
              </p:grpSpPr>
              <p:sp>
                <p:nvSpPr>
                  <p:cNvPr id="359" name="Rectangle 1236"/>
                  <p:cNvSpPr>
                    <a:spLocks noChangeArrowheads="1"/>
                  </p:cNvSpPr>
                  <p:nvPr/>
                </p:nvSpPr>
                <p:spPr bwMode="auto">
                  <a:xfrm>
                    <a:off x="3107" y="9172"/>
                    <a:ext cx="153"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60" name="Rectangle 1237"/>
                  <p:cNvSpPr>
                    <a:spLocks noChangeArrowheads="1"/>
                  </p:cNvSpPr>
                  <p:nvPr/>
                </p:nvSpPr>
                <p:spPr bwMode="auto">
                  <a:xfrm>
                    <a:off x="3096"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33" name="Group 1238"/>
              <p:cNvGrpSpPr>
                <a:grpSpLocks/>
              </p:cNvGrpSpPr>
              <p:nvPr/>
            </p:nvGrpSpPr>
            <p:grpSpPr bwMode="auto">
              <a:xfrm>
                <a:off x="3271" y="9172"/>
                <a:ext cx="175" cy="403"/>
                <a:chOff x="3271" y="9172"/>
                <a:chExt cx="175" cy="403"/>
              </a:xfrm>
            </p:grpSpPr>
            <p:sp>
              <p:nvSpPr>
                <p:cNvPr id="353" name="Rectangle 1239"/>
                <p:cNvSpPr>
                  <a:spLocks noChangeArrowheads="1"/>
                </p:cNvSpPr>
                <p:nvPr/>
              </p:nvSpPr>
              <p:spPr bwMode="auto">
                <a:xfrm>
                  <a:off x="3271" y="917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34" name="Group 1240"/>
                <p:cNvGrpSpPr>
                  <a:grpSpLocks/>
                </p:cNvGrpSpPr>
                <p:nvPr/>
              </p:nvGrpSpPr>
              <p:grpSpPr bwMode="auto">
                <a:xfrm>
                  <a:off x="3271" y="9172"/>
                  <a:ext cx="175" cy="403"/>
                  <a:chOff x="3271" y="9172"/>
                  <a:chExt cx="175" cy="403"/>
                </a:xfrm>
              </p:grpSpPr>
              <p:sp>
                <p:nvSpPr>
                  <p:cNvPr id="355" name="Rectangle 1241"/>
                  <p:cNvSpPr>
                    <a:spLocks noChangeArrowheads="1"/>
                  </p:cNvSpPr>
                  <p:nvPr/>
                </p:nvSpPr>
                <p:spPr bwMode="auto">
                  <a:xfrm>
                    <a:off x="3282" y="917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56" name="Rectangle 1242"/>
                  <p:cNvSpPr>
                    <a:spLocks noChangeArrowheads="1"/>
                  </p:cNvSpPr>
                  <p:nvPr/>
                </p:nvSpPr>
                <p:spPr bwMode="auto">
                  <a:xfrm>
                    <a:off x="3271"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35" name="Group 1243"/>
              <p:cNvGrpSpPr>
                <a:grpSpLocks/>
              </p:cNvGrpSpPr>
              <p:nvPr/>
            </p:nvGrpSpPr>
            <p:grpSpPr bwMode="auto">
              <a:xfrm>
                <a:off x="3446" y="9172"/>
                <a:ext cx="175" cy="403"/>
                <a:chOff x="3446" y="9172"/>
                <a:chExt cx="175" cy="403"/>
              </a:xfrm>
            </p:grpSpPr>
            <p:sp>
              <p:nvSpPr>
                <p:cNvPr id="349" name="Rectangle 1244"/>
                <p:cNvSpPr>
                  <a:spLocks noChangeArrowheads="1"/>
                </p:cNvSpPr>
                <p:nvPr/>
              </p:nvSpPr>
              <p:spPr bwMode="auto">
                <a:xfrm>
                  <a:off x="3446" y="917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36" name="Group 1245"/>
                <p:cNvGrpSpPr>
                  <a:grpSpLocks/>
                </p:cNvGrpSpPr>
                <p:nvPr/>
              </p:nvGrpSpPr>
              <p:grpSpPr bwMode="auto">
                <a:xfrm>
                  <a:off x="3446" y="9172"/>
                  <a:ext cx="175" cy="403"/>
                  <a:chOff x="3446" y="9172"/>
                  <a:chExt cx="175" cy="403"/>
                </a:xfrm>
              </p:grpSpPr>
              <p:sp>
                <p:nvSpPr>
                  <p:cNvPr id="351" name="Rectangle 1246"/>
                  <p:cNvSpPr>
                    <a:spLocks noChangeArrowheads="1"/>
                  </p:cNvSpPr>
                  <p:nvPr/>
                </p:nvSpPr>
                <p:spPr bwMode="auto">
                  <a:xfrm>
                    <a:off x="3457" y="917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52" name="Rectangle 1247"/>
                  <p:cNvSpPr>
                    <a:spLocks noChangeArrowheads="1"/>
                  </p:cNvSpPr>
                  <p:nvPr/>
                </p:nvSpPr>
                <p:spPr bwMode="auto">
                  <a:xfrm>
                    <a:off x="3446"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37" name="Group 1248"/>
              <p:cNvGrpSpPr>
                <a:grpSpLocks/>
              </p:cNvGrpSpPr>
              <p:nvPr/>
            </p:nvGrpSpPr>
            <p:grpSpPr bwMode="auto">
              <a:xfrm>
                <a:off x="3621" y="9172"/>
                <a:ext cx="175" cy="403"/>
                <a:chOff x="3621" y="9172"/>
                <a:chExt cx="175" cy="403"/>
              </a:xfrm>
            </p:grpSpPr>
            <p:sp>
              <p:nvSpPr>
                <p:cNvPr id="345" name="Rectangle 1249"/>
                <p:cNvSpPr>
                  <a:spLocks noChangeArrowheads="1"/>
                </p:cNvSpPr>
                <p:nvPr/>
              </p:nvSpPr>
              <p:spPr bwMode="auto">
                <a:xfrm>
                  <a:off x="3621" y="9172"/>
                  <a:ext cx="175"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38" name="Group 1250"/>
                <p:cNvGrpSpPr>
                  <a:grpSpLocks/>
                </p:cNvGrpSpPr>
                <p:nvPr/>
              </p:nvGrpSpPr>
              <p:grpSpPr bwMode="auto">
                <a:xfrm>
                  <a:off x="3621" y="9172"/>
                  <a:ext cx="175" cy="403"/>
                  <a:chOff x="3621" y="9172"/>
                  <a:chExt cx="175" cy="403"/>
                </a:xfrm>
              </p:grpSpPr>
              <p:sp>
                <p:nvSpPr>
                  <p:cNvPr id="347" name="Rectangle 1251"/>
                  <p:cNvSpPr>
                    <a:spLocks noChangeArrowheads="1"/>
                  </p:cNvSpPr>
                  <p:nvPr/>
                </p:nvSpPr>
                <p:spPr bwMode="auto">
                  <a:xfrm>
                    <a:off x="3632" y="9172"/>
                    <a:ext cx="153" cy="403"/>
                  </a:xfrm>
                  <a:prstGeom prst="rect">
                    <a:avLst/>
                  </a:prstGeom>
                  <a:solidFill>
                    <a:srgbClr val="59595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48" name="Rectangle 1252"/>
                  <p:cNvSpPr>
                    <a:spLocks noChangeArrowheads="1"/>
                  </p:cNvSpPr>
                  <p:nvPr/>
                </p:nvSpPr>
                <p:spPr bwMode="auto">
                  <a:xfrm>
                    <a:off x="3621" y="9172"/>
                    <a:ext cx="17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39" name="Group 1253"/>
              <p:cNvGrpSpPr>
                <a:grpSpLocks/>
              </p:cNvGrpSpPr>
              <p:nvPr/>
            </p:nvGrpSpPr>
            <p:grpSpPr bwMode="auto">
              <a:xfrm>
                <a:off x="3796" y="9172"/>
                <a:ext cx="176" cy="403"/>
                <a:chOff x="3796" y="9172"/>
                <a:chExt cx="176" cy="403"/>
              </a:xfrm>
            </p:grpSpPr>
            <p:sp>
              <p:nvSpPr>
                <p:cNvPr id="341" name="Rectangle 1254"/>
                <p:cNvSpPr>
                  <a:spLocks noChangeArrowheads="1"/>
                </p:cNvSpPr>
                <p:nvPr/>
              </p:nvSpPr>
              <p:spPr bwMode="auto">
                <a:xfrm>
                  <a:off x="3796" y="9172"/>
                  <a:ext cx="17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540" name="Group 1255"/>
                <p:cNvGrpSpPr>
                  <a:grpSpLocks/>
                </p:cNvGrpSpPr>
                <p:nvPr/>
              </p:nvGrpSpPr>
              <p:grpSpPr bwMode="auto">
                <a:xfrm>
                  <a:off x="3796" y="9172"/>
                  <a:ext cx="176" cy="403"/>
                  <a:chOff x="3796" y="9172"/>
                  <a:chExt cx="176" cy="403"/>
                </a:xfrm>
              </p:grpSpPr>
              <p:sp>
                <p:nvSpPr>
                  <p:cNvPr id="343" name="Rectangle 1256"/>
                  <p:cNvSpPr>
                    <a:spLocks noChangeArrowheads="1"/>
                  </p:cNvSpPr>
                  <p:nvPr/>
                </p:nvSpPr>
                <p:spPr bwMode="auto">
                  <a:xfrm>
                    <a:off x="3807" y="9172"/>
                    <a:ext cx="15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000" dirty="0">
                        <a:solidFill>
                          <a:srgbClr val="FF0000"/>
                        </a:solidFill>
                        <a:latin typeface="標楷體" pitchFamily="65" charset="-120"/>
                        <a:ea typeface="標楷體" pitchFamily="65" charset="-120"/>
                        <a:sym typeface="Wingdings 3" pitchFamily="18" charset="2"/>
                      </a:rPr>
                      <a:t></a:t>
                    </a:r>
                    <a:endParaRPr lang="zh-TW" altLang="en-US" sz="1200" dirty="0">
                      <a:solidFill>
                        <a:srgbClr val="FF0000"/>
                      </a:solidFill>
                      <a:latin typeface="新細明體" pitchFamily="18" charset="-120"/>
                      <a:cs typeface="Times New Roman" pitchFamily="18" charset="0"/>
                    </a:endParaRPr>
                  </a:p>
                  <a:p>
                    <a:pPr algn="ctr" eaLnBrk="0" hangingPunct="0"/>
                    <a:endParaRPr lang="zh-TW" altLang="en-US" sz="1000" dirty="0">
                      <a:latin typeface="標楷體" pitchFamily="65" charset="-120"/>
                      <a:ea typeface="標楷體" pitchFamily="65" charset="-120"/>
                      <a:sym typeface="Wingdings 3" pitchFamily="18" charset="2"/>
                    </a:endParaRPr>
                  </a:p>
                </p:txBody>
              </p:sp>
              <p:sp>
                <p:nvSpPr>
                  <p:cNvPr id="344" name="Rectangle 1257"/>
                  <p:cNvSpPr>
                    <a:spLocks noChangeArrowheads="1"/>
                  </p:cNvSpPr>
                  <p:nvPr/>
                </p:nvSpPr>
                <p:spPr bwMode="auto">
                  <a:xfrm>
                    <a:off x="3796" y="9172"/>
                    <a:ext cx="17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541" name="Group 1258"/>
              <p:cNvGrpSpPr>
                <a:grpSpLocks/>
              </p:cNvGrpSpPr>
              <p:nvPr/>
            </p:nvGrpSpPr>
            <p:grpSpPr bwMode="auto">
              <a:xfrm>
                <a:off x="0" y="9575"/>
                <a:ext cx="1870" cy="633"/>
                <a:chOff x="0" y="9575"/>
                <a:chExt cx="1870" cy="633"/>
              </a:xfrm>
            </p:grpSpPr>
            <p:sp>
              <p:nvSpPr>
                <p:cNvPr id="339" name="Rectangle 1259"/>
                <p:cNvSpPr>
                  <a:spLocks noChangeArrowheads="1"/>
                </p:cNvSpPr>
                <p:nvPr/>
              </p:nvSpPr>
              <p:spPr bwMode="auto">
                <a:xfrm>
                  <a:off x="11" y="9575"/>
                  <a:ext cx="1848"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dirty="0">
                      <a:solidFill>
                        <a:schemeClr val="bg1">
                          <a:lumMod val="75000"/>
                        </a:schemeClr>
                      </a:solidFill>
                      <a:latin typeface="新細明體" pitchFamily="18" charset="-120"/>
                      <a:ea typeface="華康仿宋體W4"/>
                      <a:cs typeface="華康仿宋體W4"/>
                    </a:rPr>
                    <a:t>累計工作進度比例（</a:t>
                  </a:r>
                  <a:r>
                    <a:rPr lang="en-US" altLang="zh-TW" sz="1200" dirty="0">
                      <a:solidFill>
                        <a:schemeClr val="bg1">
                          <a:lumMod val="75000"/>
                        </a:schemeClr>
                      </a:solidFill>
                      <a:latin typeface="新細明體" pitchFamily="18" charset="-120"/>
                      <a:ea typeface="華康仿宋體W4"/>
                      <a:cs typeface="華康仿宋體W4"/>
                    </a:rPr>
                    <a:t>%</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eaLnBrk="0" hangingPunct="0"/>
                  <a:endParaRPr lang="zh-TW" altLang="en-US" sz="2400" dirty="0">
                    <a:solidFill>
                      <a:schemeClr val="bg1">
                        <a:lumMod val="75000"/>
                      </a:schemeClr>
                    </a:solidFill>
                  </a:endParaRPr>
                </a:p>
              </p:txBody>
            </p:sp>
            <p:sp>
              <p:nvSpPr>
                <p:cNvPr id="340" name="Rectangle 1260"/>
                <p:cNvSpPr>
                  <a:spLocks noChangeArrowheads="1"/>
                </p:cNvSpPr>
                <p:nvPr/>
              </p:nvSpPr>
              <p:spPr bwMode="auto">
                <a:xfrm>
                  <a:off x="0" y="9575"/>
                  <a:ext cx="1870"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2" name="Group 1261"/>
              <p:cNvGrpSpPr>
                <a:grpSpLocks/>
              </p:cNvGrpSpPr>
              <p:nvPr/>
            </p:nvGrpSpPr>
            <p:grpSpPr bwMode="auto">
              <a:xfrm>
                <a:off x="1870" y="9575"/>
                <a:ext cx="175" cy="633"/>
                <a:chOff x="1870" y="9575"/>
                <a:chExt cx="175" cy="633"/>
              </a:xfrm>
            </p:grpSpPr>
            <p:sp>
              <p:nvSpPr>
                <p:cNvPr id="337" name="Rectangle 1262"/>
                <p:cNvSpPr>
                  <a:spLocks noChangeArrowheads="1"/>
                </p:cNvSpPr>
                <p:nvPr/>
              </p:nvSpPr>
              <p:spPr bwMode="auto">
                <a:xfrm>
                  <a:off x="1881"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華康仿宋體W4"/>
                      <a:cs typeface="華康仿宋體W4"/>
                    </a:rPr>
                    <a:t>4</a:t>
                  </a:r>
                  <a:endParaRPr lang="en-US" altLang="zh-TW" sz="1200">
                    <a:latin typeface="新細明體" pitchFamily="18" charset="-120"/>
                    <a:ea typeface="標楷體" pitchFamily="65" charset="-120"/>
                  </a:endParaRPr>
                </a:p>
                <a:p>
                  <a:pPr algn="r" eaLnBrk="0" hangingPunct="0"/>
                  <a:endParaRPr lang="zh-TW" altLang="en-US" sz="2400"/>
                </a:p>
              </p:txBody>
            </p:sp>
            <p:sp>
              <p:nvSpPr>
                <p:cNvPr id="338" name="Rectangle 1263"/>
                <p:cNvSpPr>
                  <a:spLocks noChangeArrowheads="1"/>
                </p:cNvSpPr>
                <p:nvPr/>
              </p:nvSpPr>
              <p:spPr bwMode="auto">
                <a:xfrm>
                  <a:off x="1870"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3" name="Group 1264"/>
              <p:cNvGrpSpPr>
                <a:grpSpLocks/>
              </p:cNvGrpSpPr>
              <p:nvPr/>
            </p:nvGrpSpPr>
            <p:grpSpPr bwMode="auto">
              <a:xfrm>
                <a:off x="2045" y="9575"/>
                <a:ext cx="175" cy="633"/>
                <a:chOff x="2045" y="9575"/>
                <a:chExt cx="175" cy="633"/>
              </a:xfrm>
            </p:grpSpPr>
            <p:sp>
              <p:nvSpPr>
                <p:cNvPr id="335" name="Rectangle 1265"/>
                <p:cNvSpPr>
                  <a:spLocks noChangeArrowheads="1"/>
                </p:cNvSpPr>
                <p:nvPr/>
              </p:nvSpPr>
              <p:spPr bwMode="auto">
                <a:xfrm>
                  <a:off x="2056"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華康仿宋體W4"/>
                      <a:cs typeface="華康仿宋體W4"/>
                    </a:rPr>
                    <a:t>12</a:t>
                  </a:r>
                  <a:endParaRPr lang="en-US" altLang="zh-TW" sz="1200">
                    <a:latin typeface="新細明體" pitchFamily="18" charset="-120"/>
                    <a:cs typeface="Times New Roman" pitchFamily="18" charset="0"/>
                  </a:endParaRPr>
                </a:p>
                <a:p>
                  <a:pPr algn="r" eaLnBrk="0" hangingPunct="0"/>
                  <a:endParaRPr lang="zh-TW" altLang="en-US" sz="2400"/>
                </a:p>
              </p:txBody>
            </p:sp>
            <p:sp>
              <p:nvSpPr>
                <p:cNvPr id="336" name="Rectangle 1266"/>
                <p:cNvSpPr>
                  <a:spLocks noChangeArrowheads="1"/>
                </p:cNvSpPr>
                <p:nvPr/>
              </p:nvSpPr>
              <p:spPr bwMode="auto">
                <a:xfrm>
                  <a:off x="2045"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4" name="Group 1267"/>
              <p:cNvGrpSpPr>
                <a:grpSpLocks/>
              </p:cNvGrpSpPr>
              <p:nvPr/>
            </p:nvGrpSpPr>
            <p:grpSpPr bwMode="auto">
              <a:xfrm>
                <a:off x="2220" y="9575"/>
                <a:ext cx="175" cy="633"/>
                <a:chOff x="2220" y="9575"/>
                <a:chExt cx="175" cy="633"/>
              </a:xfrm>
            </p:grpSpPr>
            <p:sp>
              <p:nvSpPr>
                <p:cNvPr id="333" name="Rectangle 1268"/>
                <p:cNvSpPr>
                  <a:spLocks noChangeArrowheads="1"/>
                </p:cNvSpPr>
                <p:nvPr/>
              </p:nvSpPr>
              <p:spPr bwMode="auto">
                <a:xfrm>
                  <a:off x="2231"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25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34" name="Rectangle 1269"/>
                <p:cNvSpPr>
                  <a:spLocks noChangeArrowheads="1"/>
                </p:cNvSpPr>
                <p:nvPr/>
              </p:nvSpPr>
              <p:spPr bwMode="auto">
                <a:xfrm>
                  <a:off x="2220"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5" name="Group 1270"/>
              <p:cNvGrpSpPr>
                <a:grpSpLocks/>
              </p:cNvGrpSpPr>
              <p:nvPr/>
            </p:nvGrpSpPr>
            <p:grpSpPr bwMode="auto">
              <a:xfrm>
                <a:off x="2395" y="9575"/>
                <a:ext cx="175" cy="633"/>
                <a:chOff x="2395" y="9575"/>
                <a:chExt cx="175" cy="633"/>
              </a:xfrm>
            </p:grpSpPr>
            <p:sp>
              <p:nvSpPr>
                <p:cNvPr id="331" name="Rectangle 1271"/>
                <p:cNvSpPr>
                  <a:spLocks noChangeArrowheads="1"/>
                </p:cNvSpPr>
                <p:nvPr/>
              </p:nvSpPr>
              <p:spPr bwMode="auto">
                <a:xfrm>
                  <a:off x="2406"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35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32" name="Rectangle 1272"/>
                <p:cNvSpPr>
                  <a:spLocks noChangeArrowheads="1"/>
                </p:cNvSpPr>
                <p:nvPr/>
              </p:nvSpPr>
              <p:spPr bwMode="auto">
                <a:xfrm>
                  <a:off x="2395"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6" name="Group 1273"/>
              <p:cNvGrpSpPr>
                <a:grpSpLocks/>
              </p:cNvGrpSpPr>
              <p:nvPr/>
            </p:nvGrpSpPr>
            <p:grpSpPr bwMode="auto">
              <a:xfrm>
                <a:off x="2570" y="9575"/>
                <a:ext cx="175" cy="633"/>
                <a:chOff x="2570" y="9575"/>
                <a:chExt cx="175" cy="633"/>
              </a:xfrm>
            </p:grpSpPr>
            <p:sp>
              <p:nvSpPr>
                <p:cNvPr id="329" name="Rectangle 1274"/>
                <p:cNvSpPr>
                  <a:spLocks noChangeArrowheads="1"/>
                </p:cNvSpPr>
                <p:nvPr/>
              </p:nvSpPr>
              <p:spPr bwMode="auto">
                <a:xfrm>
                  <a:off x="2581"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43</a:t>
                  </a:r>
                  <a:endParaRPr lang="en-US" altLang="zh-TW" sz="1200">
                    <a:latin typeface="新細明體" pitchFamily="18" charset="-120"/>
                    <a:cs typeface="Times New Roman" pitchFamily="18" charset="0"/>
                  </a:endParaRPr>
                </a:p>
                <a:p>
                  <a:pPr algn="r" eaLnBrk="0" hangingPunct="0"/>
                  <a:endParaRPr lang="zh-TW" altLang="en-US" sz="2400"/>
                </a:p>
              </p:txBody>
            </p:sp>
            <p:sp>
              <p:nvSpPr>
                <p:cNvPr id="330" name="Rectangle 1275"/>
                <p:cNvSpPr>
                  <a:spLocks noChangeArrowheads="1"/>
                </p:cNvSpPr>
                <p:nvPr/>
              </p:nvSpPr>
              <p:spPr bwMode="auto">
                <a:xfrm>
                  <a:off x="2570"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7" name="Group 1276"/>
              <p:cNvGrpSpPr>
                <a:grpSpLocks/>
              </p:cNvGrpSpPr>
              <p:nvPr/>
            </p:nvGrpSpPr>
            <p:grpSpPr bwMode="auto">
              <a:xfrm>
                <a:off x="2745" y="9575"/>
                <a:ext cx="176" cy="633"/>
                <a:chOff x="2745" y="9575"/>
                <a:chExt cx="176" cy="633"/>
              </a:xfrm>
            </p:grpSpPr>
            <p:sp>
              <p:nvSpPr>
                <p:cNvPr id="327" name="Rectangle 1277"/>
                <p:cNvSpPr>
                  <a:spLocks noChangeArrowheads="1"/>
                </p:cNvSpPr>
                <p:nvPr/>
              </p:nvSpPr>
              <p:spPr bwMode="auto">
                <a:xfrm>
                  <a:off x="2756" y="9575"/>
                  <a:ext cx="154"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50</a:t>
                  </a:r>
                  <a:endParaRPr lang="en-US" altLang="zh-TW" sz="1200">
                    <a:latin typeface="新細明體" pitchFamily="18" charset="-120"/>
                    <a:cs typeface="Times New Roman" pitchFamily="18" charset="0"/>
                  </a:endParaRPr>
                </a:p>
                <a:p>
                  <a:pPr algn="r" eaLnBrk="0" hangingPunct="0"/>
                  <a:endParaRPr lang="zh-TW" altLang="en-US" sz="2400"/>
                </a:p>
              </p:txBody>
            </p:sp>
            <p:sp>
              <p:nvSpPr>
                <p:cNvPr id="328" name="Rectangle 1278"/>
                <p:cNvSpPr>
                  <a:spLocks noChangeArrowheads="1"/>
                </p:cNvSpPr>
                <p:nvPr/>
              </p:nvSpPr>
              <p:spPr bwMode="auto">
                <a:xfrm>
                  <a:off x="2745" y="9575"/>
                  <a:ext cx="176"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8" name="Group 1279"/>
              <p:cNvGrpSpPr>
                <a:grpSpLocks/>
              </p:cNvGrpSpPr>
              <p:nvPr/>
            </p:nvGrpSpPr>
            <p:grpSpPr bwMode="auto">
              <a:xfrm>
                <a:off x="2921" y="9575"/>
                <a:ext cx="175" cy="633"/>
                <a:chOff x="2921" y="9575"/>
                <a:chExt cx="175" cy="633"/>
              </a:xfrm>
            </p:grpSpPr>
            <p:sp>
              <p:nvSpPr>
                <p:cNvPr id="325" name="Rectangle 1280"/>
                <p:cNvSpPr>
                  <a:spLocks noChangeArrowheads="1"/>
                </p:cNvSpPr>
                <p:nvPr/>
              </p:nvSpPr>
              <p:spPr bwMode="auto">
                <a:xfrm>
                  <a:off x="2932"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55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26" name="Rectangle 1281"/>
                <p:cNvSpPr>
                  <a:spLocks noChangeArrowheads="1"/>
                </p:cNvSpPr>
                <p:nvPr/>
              </p:nvSpPr>
              <p:spPr bwMode="auto">
                <a:xfrm>
                  <a:off x="2921"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49" name="Group 1282"/>
              <p:cNvGrpSpPr>
                <a:grpSpLocks/>
              </p:cNvGrpSpPr>
              <p:nvPr/>
            </p:nvGrpSpPr>
            <p:grpSpPr bwMode="auto">
              <a:xfrm>
                <a:off x="3096" y="9575"/>
                <a:ext cx="175" cy="633"/>
                <a:chOff x="3096" y="9575"/>
                <a:chExt cx="175" cy="633"/>
              </a:xfrm>
            </p:grpSpPr>
            <p:sp>
              <p:nvSpPr>
                <p:cNvPr id="323" name="Rectangle 1283"/>
                <p:cNvSpPr>
                  <a:spLocks noChangeArrowheads="1"/>
                </p:cNvSpPr>
                <p:nvPr/>
              </p:nvSpPr>
              <p:spPr bwMode="auto">
                <a:xfrm>
                  <a:off x="3107"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65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24" name="Rectangle 1284"/>
                <p:cNvSpPr>
                  <a:spLocks noChangeArrowheads="1"/>
                </p:cNvSpPr>
                <p:nvPr/>
              </p:nvSpPr>
              <p:spPr bwMode="auto">
                <a:xfrm>
                  <a:off x="3096"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50" name="Group 1285"/>
              <p:cNvGrpSpPr>
                <a:grpSpLocks/>
              </p:cNvGrpSpPr>
              <p:nvPr/>
            </p:nvGrpSpPr>
            <p:grpSpPr bwMode="auto">
              <a:xfrm>
                <a:off x="3271" y="9575"/>
                <a:ext cx="175" cy="633"/>
                <a:chOff x="3271" y="9575"/>
                <a:chExt cx="175" cy="633"/>
              </a:xfrm>
            </p:grpSpPr>
            <p:sp>
              <p:nvSpPr>
                <p:cNvPr id="321" name="Rectangle 1286"/>
                <p:cNvSpPr>
                  <a:spLocks noChangeArrowheads="1"/>
                </p:cNvSpPr>
                <p:nvPr/>
              </p:nvSpPr>
              <p:spPr bwMode="auto">
                <a:xfrm>
                  <a:off x="3282"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75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22" name="Rectangle 1287"/>
                <p:cNvSpPr>
                  <a:spLocks noChangeArrowheads="1"/>
                </p:cNvSpPr>
                <p:nvPr/>
              </p:nvSpPr>
              <p:spPr bwMode="auto">
                <a:xfrm>
                  <a:off x="3271"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51" name="Group 1288"/>
              <p:cNvGrpSpPr>
                <a:grpSpLocks/>
              </p:cNvGrpSpPr>
              <p:nvPr/>
            </p:nvGrpSpPr>
            <p:grpSpPr bwMode="auto">
              <a:xfrm>
                <a:off x="3446" y="9575"/>
                <a:ext cx="175" cy="633"/>
                <a:chOff x="3446" y="9575"/>
                <a:chExt cx="175" cy="633"/>
              </a:xfrm>
            </p:grpSpPr>
            <p:sp>
              <p:nvSpPr>
                <p:cNvPr id="319" name="Rectangle 1289"/>
                <p:cNvSpPr>
                  <a:spLocks noChangeArrowheads="1"/>
                </p:cNvSpPr>
                <p:nvPr/>
              </p:nvSpPr>
              <p:spPr bwMode="auto">
                <a:xfrm>
                  <a:off x="3457"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85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20" name="Rectangle 1290"/>
                <p:cNvSpPr>
                  <a:spLocks noChangeArrowheads="1"/>
                </p:cNvSpPr>
                <p:nvPr/>
              </p:nvSpPr>
              <p:spPr bwMode="auto">
                <a:xfrm>
                  <a:off x="3446"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52" name="Group 1291"/>
              <p:cNvGrpSpPr>
                <a:grpSpLocks/>
              </p:cNvGrpSpPr>
              <p:nvPr/>
            </p:nvGrpSpPr>
            <p:grpSpPr bwMode="auto">
              <a:xfrm>
                <a:off x="3621" y="9575"/>
                <a:ext cx="175" cy="633"/>
                <a:chOff x="3621" y="9575"/>
                <a:chExt cx="175" cy="633"/>
              </a:xfrm>
            </p:grpSpPr>
            <p:sp>
              <p:nvSpPr>
                <p:cNvPr id="317" name="Rectangle 1292"/>
                <p:cNvSpPr>
                  <a:spLocks noChangeArrowheads="1"/>
                </p:cNvSpPr>
                <p:nvPr/>
              </p:nvSpPr>
              <p:spPr bwMode="auto">
                <a:xfrm>
                  <a:off x="3632" y="9575"/>
                  <a:ext cx="153"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200">
                      <a:latin typeface="新細明體" pitchFamily="18" charset="-120"/>
                      <a:ea typeface="標楷體" pitchFamily="65" charset="-120"/>
                    </a:rPr>
                    <a:t>95</a:t>
                  </a:r>
                  <a:endParaRPr lang="en-US" altLang="zh-TW" sz="1200">
                    <a:latin typeface="新細明體" pitchFamily="18" charset="-120"/>
                    <a:cs typeface="Times New Roman" pitchFamily="18" charset="0"/>
                  </a:endParaRPr>
                </a:p>
                <a:p>
                  <a:pPr algn="r" eaLnBrk="0" hangingPunct="0"/>
                  <a:endParaRPr lang="zh-TW" altLang="en-US" sz="2400"/>
                </a:p>
              </p:txBody>
            </p:sp>
            <p:sp>
              <p:nvSpPr>
                <p:cNvPr id="318" name="Rectangle 1293"/>
                <p:cNvSpPr>
                  <a:spLocks noChangeArrowheads="1"/>
                </p:cNvSpPr>
                <p:nvPr/>
              </p:nvSpPr>
              <p:spPr bwMode="auto">
                <a:xfrm>
                  <a:off x="3621" y="9575"/>
                  <a:ext cx="175"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53" name="Group 1294"/>
              <p:cNvGrpSpPr>
                <a:grpSpLocks/>
              </p:cNvGrpSpPr>
              <p:nvPr/>
            </p:nvGrpSpPr>
            <p:grpSpPr bwMode="auto">
              <a:xfrm>
                <a:off x="3796" y="9575"/>
                <a:ext cx="176" cy="633"/>
                <a:chOff x="3796" y="9575"/>
                <a:chExt cx="176" cy="633"/>
              </a:xfrm>
            </p:grpSpPr>
            <p:sp>
              <p:nvSpPr>
                <p:cNvPr id="315" name="Rectangle 1295"/>
                <p:cNvSpPr>
                  <a:spLocks noChangeArrowheads="1"/>
                </p:cNvSpPr>
                <p:nvPr/>
              </p:nvSpPr>
              <p:spPr bwMode="auto">
                <a:xfrm>
                  <a:off x="3807" y="9575"/>
                  <a:ext cx="154" cy="6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r>
                    <a:rPr lang="en-US" altLang="zh-TW" sz="1000">
                      <a:latin typeface="新細明體" pitchFamily="18" charset="-120"/>
                      <a:ea typeface="標楷體" pitchFamily="65" charset="-120"/>
                    </a:rPr>
                    <a:t>100</a:t>
                  </a:r>
                  <a:endParaRPr lang="en-US" altLang="zh-TW" sz="1000">
                    <a:latin typeface="新細明體" pitchFamily="18" charset="-120"/>
                    <a:cs typeface="Times New Roman" pitchFamily="18" charset="0"/>
                  </a:endParaRPr>
                </a:p>
                <a:p>
                  <a:pPr algn="r" eaLnBrk="0" hangingPunct="0"/>
                  <a:endParaRPr lang="zh-TW" altLang="en-US" sz="1200"/>
                </a:p>
              </p:txBody>
            </p:sp>
            <p:sp>
              <p:nvSpPr>
                <p:cNvPr id="316" name="Rectangle 1296"/>
                <p:cNvSpPr>
                  <a:spLocks noChangeArrowheads="1"/>
                </p:cNvSpPr>
                <p:nvPr/>
              </p:nvSpPr>
              <p:spPr bwMode="auto">
                <a:xfrm>
                  <a:off x="3796" y="9575"/>
                  <a:ext cx="176" cy="63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sp>
          <p:nvSpPr>
            <p:cNvPr id="6" name="Rectangle 1297"/>
            <p:cNvSpPr>
              <a:spLocks noChangeArrowheads="1"/>
            </p:cNvSpPr>
            <p:nvPr/>
          </p:nvSpPr>
          <p:spPr bwMode="auto">
            <a:xfrm>
              <a:off x="-3" y="-3"/>
              <a:ext cx="3978" cy="10214"/>
            </a:xfrm>
            <a:prstGeom prst="rect">
              <a:avLst/>
            </a:prstGeom>
            <a:noFill/>
            <a:ln w="9525">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spTree>
    <p:extLst>
      <p:ext uri="{BB962C8B-B14F-4D97-AF65-F5344CB8AC3E}">
        <p14:creationId xmlns:p14="http://schemas.microsoft.com/office/powerpoint/2010/main" xmlns="" val="4358333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835696" y="548680"/>
            <a:ext cx="5563141" cy="536272"/>
          </a:xfrm>
        </p:spPr>
        <p:txBody>
          <a:bodyPr/>
          <a:lstStyle/>
          <a:p>
            <a:pPr marL="0" indent="0" algn="ctr">
              <a:buNone/>
            </a:pPr>
            <a:r>
              <a:rPr lang="zh-TW" altLang="en-US" sz="3600" dirty="0">
                <a:solidFill>
                  <a:srgbClr val="FFC000"/>
                </a:solidFill>
                <a:latin typeface="標楷體" pitchFamily="65" charset="-120"/>
                <a:ea typeface="標楷體" pitchFamily="65" charset="-120"/>
              </a:rPr>
              <a:t>甘特圖</a:t>
            </a:r>
            <a:r>
              <a:rPr lang="en-US" altLang="zh-TW" sz="3600" dirty="0">
                <a:solidFill>
                  <a:srgbClr val="FFC000"/>
                </a:solidFill>
                <a:latin typeface="標楷體" pitchFamily="65" charset="-120"/>
                <a:ea typeface="標楷體" pitchFamily="65" charset="-120"/>
              </a:rPr>
              <a:t>---</a:t>
            </a:r>
            <a:r>
              <a:rPr lang="zh-TW" altLang="en-US" sz="3600" dirty="0">
                <a:solidFill>
                  <a:srgbClr val="FFC000"/>
                </a:solidFill>
                <a:latin typeface="標楷體" pitchFamily="65" charset="-120"/>
                <a:ea typeface="標楷體" pitchFamily="65" charset="-120"/>
              </a:rPr>
              <a:t>查核點</a:t>
            </a:r>
          </a:p>
        </p:txBody>
      </p:sp>
      <p:grpSp>
        <p:nvGrpSpPr>
          <p:cNvPr id="3" name="Group 3"/>
          <p:cNvGrpSpPr>
            <a:grpSpLocks/>
          </p:cNvGrpSpPr>
          <p:nvPr/>
        </p:nvGrpSpPr>
        <p:grpSpPr bwMode="auto">
          <a:xfrm>
            <a:off x="152400" y="1371600"/>
            <a:ext cx="8763000" cy="5334000"/>
            <a:chOff x="-3" y="-3"/>
            <a:chExt cx="3547" cy="9658"/>
          </a:xfrm>
        </p:grpSpPr>
        <p:grpSp>
          <p:nvGrpSpPr>
            <p:cNvPr id="4" name="Group 4"/>
            <p:cNvGrpSpPr>
              <a:grpSpLocks/>
            </p:cNvGrpSpPr>
            <p:nvPr/>
          </p:nvGrpSpPr>
          <p:grpSpPr bwMode="auto">
            <a:xfrm>
              <a:off x="0" y="0"/>
              <a:ext cx="3541" cy="9652"/>
              <a:chOff x="0" y="0"/>
              <a:chExt cx="3541" cy="9652"/>
            </a:xfrm>
          </p:grpSpPr>
          <p:grpSp>
            <p:nvGrpSpPr>
              <p:cNvPr id="5" name="Group 5"/>
              <p:cNvGrpSpPr>
                <a:grpSpLocks/>
              </p:cNvGrpSpPr>
              <p:nvPr/>
            </p:nvGrpSpPr>
            <p:grpSpPr bwMode="auto">
              <a:xfrm>
                <a:off x="0" y="0"/>
                <a:ext cx="667" cy="556"/>
                <a:chOff x="0" y="0"/>
                <a:chExt cx="667" cy="556"/>
              </a:xfrm>
            </p:grpSpPr>
            <p:sp>
              <p:nvSpPr>
                <p:cNvPr id="305" name="Rectangle 6"/>
                <p:cNvSpPr>
                  <a:spLocks noChangeArrowheads="1"/>
                </p:cNvSpPr>
                <p:nvPr/>
              </p:nvSpPr>
              <p:spPr bwMode="auto">
                <a:xfrm>
                  <a:off x="0" y="0"/>
                  <a:ext cx="667"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 name="Group 7"/>
                <p:cNvGrpSpPr>
                  <a:grpSpLocks/>
                </p:cNvGrpSpPr>
                <p:nvPr/>
              </p:nvGrpSpPr>
              <p:grpSpPr bwMode="auto">
                <a:xfrm>
                  <a:off x="0" y="0"/>
                  <a:ext cx="667" cy="556"/>
                  <a:chOff x="0" y="0"/>
                  <a:chExt cx="667" cy="556"/>
                </a:xfrm>
              </p:grpSpPr>
              <p:sp>
                <p:nvSpPr>
                  <p:cNvPr id="307" name="Rectangle 8"/>
                  <p:cNvSpPr>
                    <a:spLocks noChangeArrowheads="1"/>
                  </p:cNvSpPr>
                  <p:nvPr/>
                </p:nvSpPr>
                <p:spPr bwMode="auto">
                  <a:xfrm>
                    <a:off x="11" y="0"/>
                    <a:ext cx="645"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400" dirty="0">
                        <a:solidFill>
                          <a:srgbClr val="FFFFFF"/>
                        </a:solidFill>
                        <a:latin typeface="新細明體" pitchFamily="18" charset="-120"/>
                        <a:ea typeface="華康中黑體"/>
                        <a:cs typeface="華康中黑體"/>
                      </a:rPr>
                      <a:t>主軸</a:t>
                    </a:r>
                    <a:endParaRPr lang="zh-TW" altLang="en-US" sz="1200" dirty="0">
                      <a:latin typeface="新細明體" pitchFamily="18" charset="-120"/>
                      <a:cs typeface="Times New Roman" pitchFamily="18" charset="0"/>
                    </a:endParaRPr>
                  </a:p>
                  <a:p>
                    <a:pPr algn="ctr" eaLnBrk="0" hangingPunct="0"/>
                    <a:endParaRPr lang="zh-TW" altLang="en-US" sz="2400" dirty="0"/>
                  </a:p>
                </p:txBody>
              </p:sp>
              <p:sp>
                <p:nvSpPr>
                  <p:cNvPr id="308" name="Rectangle 9"/>
                  <p:cNvSpPr>
                    <a:spLocks noChangeArrowheads="1"/>
                  </p:cNvSpPr>
                  <p:nvPr/>
                </p:nvSpPr>
                <p:spPr bwMode="auto">
                  <a:xfrm>
                    <a:off x="0" y="0"/>
                    <a:ext cx="667"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8" name="Group 10"/>
              <p:cNvGrpSpPr>
                <a:grpSpLocks/>
              </p:cNvGrpSpPr>
              <p:nvPr/>
            </p:nvGrpSpPr>
            <p:grpSpPr bwMode="auto">
              <a:xfrm>
                <a:off x="667" y="0"/>
                <a:ext cx="1246" cy="556"/>
                <a:chOff x="667" y="0"/>
                <a:chExt cx="1246" cy="556"/>
              </a:xfrm>
            </p:grpSpPr>
            <p:sp>
              <p:nvSpPr>
                <p:cNvPr id="301" name="Rectangle 11"/>
                <p:cNvSpPr>
                  <a:spLocks noChangeArrowheads="1"/>
                </p:cNvSpPr>
                <p:nvPr/>
              </p:nvSpPr>
              <p:spPr bwMode="auto">
                <a:xfrm>
                  <a:off x="667" y="0"/>
                  <a:ext cx="1246"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9" name="Group 12"/>
                <p:cNvGrpSpPr>
                  <a:grpSpLocks/>
                </p:cNvGrpSpPr>
                <p:nvPr/>
              </p:nvGrpSpPr>
              <p:grpSpPr bwMode="auto">
                <a:xfrm>
                  <a:off x="667" y="0"/>
                  <a:ext cx="1246" cy="556"/>
                  <a:chOff x="667" y="0"/>
                  <a:chExt cx="1246" cy="556"/>
                </a:xfrm>
              </p:grpSpPr>
              <p:sp>
                <p:nvSpPr>
                  <p:cNvPr id="303" name="Rectangle 13"/>
                  <p:cNvSpPr>
                    <a:spLocks noChangeArrowheads="1"/>
                  </p:cNvSpPr>
                  <p:nvPr/>
                </p:nvSpPr>
                <p:spPr bwMode="auto">
                  <a:xfrm>
                    <a:off x="678" y="0"/>
                    <a:ext cx="1224"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400">
                        <a:solidFill>
                          <a:srgbClr val="FFFFFF"/>
                        </a:solidFill>
                        <a:latin typeface="新細明體" pitchFamily="18" charset="-120"/>
                        <a:ea typeface="華康中黑體"/>
                        <a:cs typeface="華康中黑體"/>
                      </a:rPr>
                      <a:t>工作項目</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304" name="Rectangle 14"/>
                  <p:cNvSpPr>
                    <a:spLocks noChangeArrowheads="1"/>
                  </p:cNvSpPr>
                  <p:nvPr/>
                </p:nvSpPr>
                <p:spPr bwMode="auto">
                  <a:xfrm>
                    <a:off x="667" y="0"/>
                    <a:ext cx="1246"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0" name="Group 15"/>
              <p:cNvGrpSpPr>
                <a:grpSpLocks/>
              </p:cNvGrpSpPr>
              <p:nvPr/>
            </p:nvGrpSpPr>
            <p:grpSpPr bwMode="auto">
              <a:xfrm>
                <a:off x="1913" y="0"/>
                <a:ext cx="814" cy="556"/>
                <a:chOff x="1913" y="0"/>
                <a:chExt cx="814" cy="556"/>
              </a:xfrm>
            </p:grpSpPr>
            <p:sp>
              <p:nvSpPr>
                <p:cNvPr id="297" name="Rectangle 16"/>
                <p:cNvSpPr>
                  <a:spLocks noChangeArrowheads="1"/>
                </p:cNvSpPr>
                <p:nvPr/>
              </p:nvSpPr>
              <p:spPr bwMode="auto">
                <a:xfrm>
                  <a:off x="1913" y="0"/>
                  <a:ext cx="814"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1" name="Group 17"/>
                <p:cNvGrpSpPr>
                  <a:grpSpLocks/>
                </p:cNvGrpSpPr>
                <p:nvPr/>
              </p:nvGrpSpPr>
              <p:grpSpPr bwMode="auto">
                <a:xfrm>
                  <a:off x="1913" y="0"/>
                  <a:ext cx="814" cy="556"/>
                  <a:chOff x="1913" y="0"/>
                  <a:chExt cx="814" cy="556"/>
                </a:xfrm>
              </p:grpSpPr>
              <p:sp>
                <p:nvSpPr>
                  <p:cNvPr id="299" name="Rectangle 18"/>
                  <p:cNvSpPr>
                    <a:spLocks noChangeArrowheads="1"/>
                  </p:cNvSpPr>
                  <p:nvPr/>
                </p:nvSpPr>
                <p:spPr bwMode="auto">
                  <a:xfrm>
                    <a:off x="1924" y="0"/>
                    <a:ext cx="792"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400">
                        <a:solidFill>
                          <a:srgbClr val="FFFFFF"/>
                        </a:solidFill>
                        <a:latin typeface="新細明體" pitchFamily="18" charset="-120"/>
                        <a:ea typeface="華康中黑體"/>
                        <a:cs typeface="華康中黑體"/>
                      </a:rPr>
                      <a:t>期中查核指標</a:t>
                    </a:r>
                    <a:r>
                      <a:rPr lang="zh-TW" altLang="en-US" sz="1000">
                        <a:solidFill>
                          <a:srgbClr val="FFFFFF"/>
                        </a:solidFill>
                        <a:latin typeface="新細明體" pitchFamily="18" charset="-120"/>
                        <a:ea typeface="華康中黑體"/>
                        <a:cs typeface="華康中黑體"/>
                      </a:rPr>
                      <a:t>（</a:t>
                    </a:r>
                    <a:r>
                      <a:rPr lang="en-US" altLang="zh-TW" sz="1000">
                        <a:solidFill>
                          <a:srgbClr val="FFFFFF"/>
                        </a:solidFill>
                        <a:latin typeface="新細明體" pitchFamily="18" charset="-120"/>
                        <a:ea typeface="華康中黑體"/>
                        <a:cs typeface="華康中黑體"/>
                      </a:rPr>
                      <a:t>2</a:t>
                    </a:r>
                    <a:r>
                      <a:rPr lang="zh-TW" altLang="en-US" sz="1000">
                        <a:solidFill>
                          <a:srgbClr val="FFFFFF"/>
                        </a:solidFill>
                        <a:latin typeface="新細明體" pitchFamily="18" charset="-120"/>
                        <a:ea typeface="華康中黑體"/>
                        <a:cs typeface="華康中黑體"/>
                      </a:rPr>
                      <a:t>月</a:t>
                    </a:r>
                    <a:r>
                      <a:rPr lang="en-US" altLang="zh-TW" sz="1000">
                        <a:solidFill>
                          <a:srgbClr val="FFFFFF"/>
                        </a:solidFill>
                        <a:latin typeface="新細明體" pitchFamily="18" charset="-120"/>
                        <a:ea typeface="華康中黑體"/>
                        <a:cs typeface="華康中黑體"/>
                      </a:rPr>
                      <a:t>10</a:t>
                    </a:r>
                    <a:r>
                      <a:rPr lang="zh-TW" altLang="en-US" sz="1000">
                        <a:solidFill>
                          <a:srgbClr val="FFFFFF"/>
                        </a:solidFill>
                        <a:latin typeface="新細明體" pitchFamily="18" charset="-120"/>
                        <a:ea typeface="華康中黑體"/>
                        <a:cs typeface="華康中黑體"/>
                      </a:rPr>
                      <a:t>日）</a:t>
                    </a:r>
                    <a:endParaRPr lang="zh-TW" altLang="en-US" sz="1000">
                      <a:latin typeface="新細明體" pitchFamily="18" charset="-120"/>
                      <a:cs typeface="Times New Roman" pitchFamily="18" charset="0"/>
                    </a:endParaRPr>
                  </a:p>
                  <a:p>
                    <a:pPr algn="ctr" eaLnBrk="0" hangingPunct="0"/>
                    <a:endParaRPr lang="zh-TW" altLang="en-US" sz="1000"/>
                  </a:p>
                </p:txBody>
              </p:sp>
              <p:sp>
                <p:nvSpPr>
                  <p:cNvPr id="300" name="Rectangle 19"/>
                  <p:cNvSpPr>
                    <a:spLocks noChangeArrowheads="1"/>
                  </p:cNvSpPr>
                  <p:nvPr/>
                </p:nvSpPr>
                <p:spPr bwMode="auto">
                  <a:xfrm>
                    <a:off x="1913" y="0"/>
                    <a:ext cx="814"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2" name="Group 20"/>
              <p:cNvGrpSpPr>
                <a:grpSpLocks/>
              </p:cNvGrpSpPr>
              <p:nvPr/>
            </p:nvGrpSpPr>
            <p:grpSpPr bwMode="auto">
              <a:xfrm>
                <a:off x="2727" y="0"/>
                <a:ext cx="814" cy="556"/>
                <a:chOff x="2727" y="0"/>
                <a:chExt cx="814" cy="556"/>
              </a:xfrm>
            </p:grpSpPr>
            <p:sp>
              <p:nvSpPr>
                <p:cNvPr id="293" name="Rectangle 21"/>
                <p:cNvSpPr>
                  <a:spLocks noChangeArrowheads="1"/>
                </p:cNvSpPr>
                <p:nvPr/>
              </p:nvSpPr>
              <p:spPr bwMode="auto">
                <a:xfrm>
                  <a:off x="2727" y="0"/>
                  <a:ext cx="814"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13" name="Group 22"/>
                <p:cNvGrpSpPr>
                  <a:grpSpLocks/>
                </p:cNvGrpSpPr>
                <p:nvPr/>
              </p:nvGrpSpPr>
              <p:grpSpPr bwMode="auto">
                <a:xfrm>
                  <a:off x="2727" y="0"/>
                  <a:ext cx="814" cy="556"/>
                  <a:chOff x="2727" y="0"/>
                  <a:chExt cx="814" cy="556"/>
                </a:xfrm>
              </p:grpSpPr>
              <p:sp>
                <p:nvSpPr>
                  <p:cNvPr id="295" name="Rectangle 23"/>
                  <p:cNvSpPr>
                    <a:spLocks noChangeArrowheads="1"/>
                  </p:cNvSpPr>
                  <p:nvPr/>
                </p:nvSpPr>
                <p:spPr bwMode="auto">
                  <a:xfrm>
                    <a:off x="2738" y="0"/>
                    <a:ext cx="792" cy="556"/>
                  </a:xfrm>
                  <a:prstGeom prst="rect">
                    <a:avLst/>
                  </a:prstGeom>
                  <a:solidFill>
                    <a:srgbClr val="0033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400">
                        <a:solidFill>
                          <a:srgbClr val="FFFFFF"/>
                        </a:solidFill>
                        <a:latin typeface="新細明體" pitchFamily="18" charset="-120"/>
                        <a:ea typeface="華康中黑體"/>
                        <a:cs typeface="華康中黑體"/>
                      </a:rPr>
                      <a:t>期末查核指標</a:t>
                    </a:r>
                    <a:r>
                      <a:rPr lang="zh-TW" altLang="en-US" sz="1000">
                        <a:solidFill>
                          <a:srgbClr val="FFFFFF"/>
                        </a:solidFill>
                        <a:latin typeface="新細明體" pitchFamily="18" charset="-120"/>
                        <a:ea typeface="華康中黑體"/>
                        <a:cs typeface="華康中黑體"/>
                      </a:rPr>
                      <a:t>（</a:t>
                    </a:r>
                    <a:r>
                      <a:rPr lang="en-US" altLang="zh-TW" sz="1000">
                        <a:solidFill>
                          <a:srgbClr val="FFFFFF"/>
                        </a:solidFill>
                        <a:latin typeface="新細明體" pitchFamily="18" charset="-120"/>
                        <a:ea typeface="華康中黑體"/>
                        <a:cs typeface="華康中黑體"/>
                      </a:rPr>
                      <a:t>8</a:t>
                    </a:r>
                    <a:r>
                      <a:rPr lang="zh-TW" altLang="en-US" sz="1000">
                        <a:solidFill>
                          <a:srgbClr val="FFFFFF"/>
                        </a:solidFill>
                        <a:latin typeface="新細明體" pitchFamily="18" charset="-120"/>
                        <a:ea typeface="華康中黑體"/>
                        <a:cs typeface="華康中黑體"/>
                      </a:rPr>
                      <a:t>月</a:t>
                    </a:r>
                    <a:r>
                      <a:rPr lang="en-US" altLang="zh-TW" sz="1000">
                        <a:solidFill>
                          <a:srgbClr val="FFFFFF"/>
                        </a:solidFill>
                        <a:latin typeface="新細明體" pitchFamily="18" charset="-120"/>
                        <a:ea typeface="華康中黑體"/>
                        <a:cs typeface="華康中黑體"/>
                      </a:rPr>
                      <a:t>10</a:t>
                    </a:r>
                    <a:r>
                      <a:rPr lang="zh-TW" altLang="en-US" sz="1000">
                        <a:solidFill>
                          <a:srgbClr val="FFFFFF"/>
                        </a:solidFill>
                        <a:latin typeface="新細明體" pitchFamily="18" charset="-120"/>
                        <a:ea typeface="華康中黑體"/>
                        <a:cs typeface="華康中黑體"/>
                      </a:rPr>
                      <a:t>日）</a:t>
                    </a:r>
                    <a:endParaRPr lang="zh-TW" altLang="en-US" sz="1000">
                      <a:latin typeface="新細明體" pitchFamily="18" charset="-120"/>
                      <a:cs typeface="Times New Roman" pitchFamily="18" charset="0"/>
                    </a:endParaRPr>
                  </a:p>
                  <a:p>
                    <a:pPr algn="ctr" eaLnBrk="0" hangingPunct="0"/>
                    <a:endParaRPr lang="zh-TW" altLang="en-US" sz="1000"/>
                  </a:p>
                </p:txBody>
              </p:sp>
              <p:sp>
                <p:nvSpPr>
                  <p:cNvPr id="296" name="Rectangle 24"/>
                  <p:cNvSpPr>
                    <a:spLocks noChangeArrowheads="1"/>
                  </p:cNvSpPr>
                  <p:nvPr/>
                </p:nvSpPr>
                <p:spPr bwMode="auto">
                  <a:xfrm>
                    <a:off x="2727" y="0"/>
                    <a:ext cx="814"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14" name="Group 25"/>
              <p:cNvGrpSpPr>
                <a:grpSpLocks/>
              </p:cNvGrpSpPr>
              <p:nvPr/>
            </p:nvGrpSpPr>
            <p:grpSpPr bwMode="auto">
              <a:xfrm>
                <a:off x="0" y="556"/>
                <a:ext cx="667" cy="1209"/>
                <a:chOff x="0" y="556"/>
                <a:chExt cx="667" cy="1209"/>
              </a:xfrm>
            </p:grpSpPr>
            <p:sp>
              <p:nvSpPr>
                <p:cNvPr id="291" name="Rectangle 26"/>
                <p:cNvSpPr>
                  <a:spLocks noChangeArrowheads="1"/>
                </p:cNvSpPr>
                <p:nvPr/>
              </p:nvSpPr>
              <p:spPr bwMode="auto">
                <a:xfrm>
                  <a:off x="11" y="556"/>
                  <a:ext cx="645" cy="1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商圈發展規劃</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latin typeface="新細明體" pitchFamily="18" charset="-120"/>
                      <a:ea typeface="華康仿宋體W4"/>
                      <a:cs typeface="華康仿宋體W4"/>
                    </a:rPr>
                    <a:t>（</a:t>
                  </a:r>
                  <a:r>
                    <a:rPr lang="en-US" altLang="zh-TW" sz="1200" dirty="0">
                      <a:solidFill>
                        <a:schemeClr val="bg1">
                          <a:lumMod val="75000"/>
                        </a:schemeClr>
                      </a:solidFill>
                      <a:latin typeface="新細明體" pitchFamily="18" charset="-120"/>
                      <a:ea typeface="華康仿宋體W4"/>
                      <a:cs typeface="華康仿宋體W4"/>
                    </a:rPr>
                    <a:t>PLANNING</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92" name="Rectangle 27"/>
                <p:cNvSpPr>
                  <a:spLocks noChangeArrowheads="1"/>
                </p:cNvSpPr>
                <p:nvPr/>
              </p:nvSpPr>
              <p:spPr bwMode="auto">
                <a:xfrm>
                  <a:off x="0" y="556"/>
                  <a:ext cx="667" cy="1209"/>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5" name="Group 28"/>
              <p:cNvGrpSpPr>
                <a:grpSpLocks/>
              </p:cNvGrpSpPr>
              <p:nvPr/>
            </p:nvGrpSpPr>
            <p:grpSpPr bwMode="auto">
              <a:xfrm>
                <a:off x="667" y="556"/>
                <a:ext cx="1246" cy="403"/>
                <a:chOff x="667" y="556"/>
                <a:chExt cx="1246" cy="403"/>
              </a:xfrm>
            </p:grpSpPr>
            <p:sp>
              <p:nvSpPr>
                <p:cNvPr id="289" name="Rectangle 29"/>
                <p:cNvSpPr>
                  <a:spLocks noChangeArrowheads="1"/>
                </p:cNvSpPr>
                <p:nvPr/>
              </p:nvSpPr>
              <p:spPr bwMode="auto">
                <a:xfrm>
                  <a:off x="678" y="556"/>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a:t>
                  </a:r>
                  <a:r>
                    <a:rPr lang="en-US" altLang="zh-TW" sz="700" dirty="0">
                      <a:cs typeface="Times New Roman" pitchFamily="18" charset="0"/>
                    </a:rPr>
                    <a:t>  </a:t>
                  </a:r>
                  <a:r>
                    <a:rPr lang="en-US" altLang="zh-TW" sz="700" dirty="0">
                      <a:solidFill>
                        <a:schemeClr val="bg1">
                          <a:lumMod val="75000"/>
                        </a:schemeClr>
                      </a:solidFill>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消費者使用行為分析</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290" name="Rectangle 30"/>
                <p:cNvSpPr>
                  <a:spLocks noChangeArrowheads="1"/>
                </p:cNvSpPr>
                <p:nvPr/>
              </p:nvSpPr>
              <p:spPr bwMode="auto">
                <a:xfrm>
                  <a:off x="667" y="556"/>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6" name="Group 31"/>
              <p:cNvGrpSpPr>
                <a:grpSpLocks/>
              </p:cNvGrpSpPr>
              <p:nvPr/>
            </p:nvGrpSpPr>
            <p:grpSpPr bwMode="auto">
              <a:xfrm>
                <a:off x="1913" y="556"/>
                <a:ext cx="814" cy="403"/>
                <a:chOff x="1913" y="556"/>
                <a:chExt cx="814" cy="403"/>
              </a:xfrm>
            </p:grpSpPr>
            <p:sp>
              <p:nvSpPr>
                <p:cNvPr id="287" name="Rectangle 32"/>
                <p:cNvSpPr>
                  <a:spLocks noChangeArrowheads="1"/>
                </p:cNvSpPr>
                <p:nvPr/>
              </p:nvSpPr>
              <p:spPr bwMode="auto">
                <a:xfrm>
                  <a:off x="1924" y="556"/>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報告</a:t>
                  </a: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ea typeface="標楷體" pitchFamily="65" charset="-120"/>
                  </a:endParaRPr>
                </a:p>
                <a:p>
                  <a:pPr algn="ctr" eaLnBrk="0" hangingPunct="0"/>
                  <a:endParaRPr lang="zh-TW" altLang="en-US" sz="2400" dirty="0"/>
                </a:p>
              </p:txBody>
            </p:sp>
            <p:sp>
              <p:nvSpPr>
                <p:cNvPr id="288" name="Rectangle 33"/>
                <p:cNvSpPr>
                  <a:spLocks noChangeArrowheads="1"/>
                </p:cNvSpPr>
                <p:nvPr/>
              </p:nvSpPr>
              <p:spPr bwMode="auto">
                <a:xfrm>
                  <a:off x="1913" y="556"/>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7" name="Group 34"/>
              <p:cNvGrpSpPr>
                <a:grpSpLocks/>
              </p:cNvGrpSpPr>
              <p:nvPr/>
            </p:nvGrpSpPr>
            <p:grpSpPr bwMode="auto">
              <a:xfrm>
                <a:off x="2727" y="556"/>
                <a:ext cx="814" cy="403"/>
                <a:chOff x="2727" y="556"/>
                <a:chExt cx="814" cy="403"/>
              </a:xfrm>
            </p:grpSpPr>
            <p:sp>
              <p:nvSpPr>
                <p:cNvPr id="285" name="Rectangle 35"/>
                <p:cNvSpPr>
                  <a:spLocks noChangeArrowheads="1"/>
                </p:cNvSpPr>
                <p:nvPr/>
              </p:nvSpPr>
              <p:spPr bwMode="auto">
                <a:xfrm>
                  <a:off x="2738" y="556"/>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86" name="Rectangle 36"/>
                <p:cNvSpPr>
                  <a:spLocks noChangeArrowheads="1"/>
                </p:cNvSpPr>
                <p:nvPr/>
              </p:nvSpPr>
              <p:spPr bwMode="auto">
                <a:xfrm>
                  <a:off x="2727" y="556"/>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8" name="Group 37"/>
              <p:cNvGrpSpPr>
                <a:grpSpLocks/>
              </p:cNvGrpSpPr>
              <p:nvPr/>
            </p:nvGrpSpPr>
            <p:grpSpPr bwMode="auto">
              <a:xfrm>
                <a:off x="667" y="959"/>
                <a:ext cx="1246" cy="403"/>
                <a:chOff x="667" y="959"/>
                <a:chExt cx="1246" cy="403"/>
              </a:xfrm>
            </p:grpSpPr>
            <p:sp>
              <p:nvSpPr>
                <p:cNvPr id="283" name="Rectangle 38"/>
                <p:cNvSpPr>
                  <a:spLocks noChangeArrowheads="1"/>
                </p:cNvSpPr>
                <p:nvPr/>
              </p:nvSpPr>
              <p:spPr bwMode="auto">
                <a:xfrm>
                  <a:off x="678" y="959"/>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2.</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商圈硬體及動線改善建議</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284" name="Rectangle 39"/>
                <p:cNvSpPr>
                  <a:spLocks noChangeArrowheads="1"/>
                </p:cNvSpPr>
                <p:nvPr/>
              </p:nvSpPr>
              <p:spPr bwMode="auto">
                <a:xfrm>
                  <a:off x="667" y="959"/>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9" name="Group 40"/>
              <p:cNvGrpSpPr>
                <a:grpSpLocks/>
              </p:cNvGrpSpPr>
              <p:nvPr/>
            </p:nvGrpSpPr>
            <p:grpSpPr bwMode="auto">
              <a:xfrm>
                <a:off x="1913" y="959"/>
                <a:ext cx="814" cy="403"/>
                <a:chOff x="1913" y="959"/>
                <a:chExt cx="814" cy="403"/>
              </a:xfrm>
            </p:grpSpPr>
            <p:sp>
              <p:nvSpPr>
                <p:cNvPr id="281" name="Rectangle 41"/>
                <p:cNvSpPr>
                  <a:spLocks noChangeArrowheads="1"/>
                </p:cNvSpPr>
                <p:nvPr/>
              </p:nvSpPr>
              <p:spPr bwMode="auto">
                <a:xfrm>
                  <a:off x="1924" y="959"/>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ea typeface="標楷體" pitchFamily="65" charset="-120"/>
                    </a:rPr>
                    <a:t> </a:t>
                  </a:r>
                  <a:endParaRPr lang="zh-TW" altLang="en-US" sz="1200">
                    <a:latin typeface="新細明體" pitchFamily="18" charset="-120"/>
                    <a:ea typeface="標楷體" pitchFamily="65" charset="-120"/>
                  </a:endParaRPr>
                </a:p>
                <a:p>
                  <a:pPr algn="ctr" eaLnBrk="0" hangingPunct="0"/>
                  <a:endParaRPr lang="zh-TW" altLang="en-US" sz="2400"/>
                </a:p>
              </p:txBody>
            </p:sp>
            <p:sp>
              <p:nvSpPr>
                <p:cNvPr id="282" name="Rectangle 42"/>
                <p:cNvSpPr>
                  <a:spLocks noChangeArrowheads="1"/>
                </p:cNvSpPr>
                <p:nvPr/>
              </p:nvSpPr>
              <p:spPr bwMode="auto">
                <a:xfrm>
                  <a:off x="1913" y="959"/>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0" name="Group 43"/>
              <p:cNvGrpSpPr>
                <a:grpSpLocks/>
              </p:cNvGrpSpPr>
              <p:nvPr/>
            </p:nvGrpSpPr>
            <p:grpSpPr bwMode="auto">
              <a:xfrm>
                <a:off x="2727" y="959"/>
                <a:ext cx="814" cy="403"/>
                <a:chOff x="2727" y="959"/>
                <a:chExt cx="814" cy="403"/>
              </a:xfrm>
            </p:grpSpPr>
            <p:sp>
              <p:nvSpPr>
                <p:cNvPr id="279" name="Rectangle 44"/>
                <p:cNvSpPr>
                  <a:spLocks noChangeArrowheads="1"/>
                </p:cNvSpPr>
                <p:nvPr/>
              </p:nvSpPr>
              <p:spPr bwMode="auto">
                <a:xfrm>
                  <a:off x="2738" y="959"/>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報告</a:t>
                  </a: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80" name="Rectangle 45"/>
                <p:cNvSpPr>
                  <a:spLocks noChangeArrowheads="1"/>
                </p:cNvSpPr>
                <p:nvPr/>
              </p:nvSpPr>
              <p:spPr bwMode="auto">
                <a:xfrm>
                  <a:off x="2727" y="959"/>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1" name="Group 46"/>
              <p:cNvGrpSpPr>
                <a:grpSpLocks/>
              </p:cNvGrpSpPr>
              <p:nvPr/>
            </p:nvGrpSpPr>
            <p:grpSpPr bwMode="auto">
              <a:xfrm>
                <a:off x="667" y="1362"/>
                <a:ext cx="1246" cy="403"/>
                <a:chOff x="667" y="1362"/>
                <a:chExt cx="1246" cy="403"/>
              </a:xfrm>
            </p:grpSpPr>
            <p:sp>
              <p:nvSpPr>
                <p:cNvPr id="277" name="Rectangle 47"/>
                <p:cNvSpPr>
                  <a:spLocks noChangeArrowheads="1"/>
                </p:cNvSpPr>
                <p:nvPr/>
              </p:nvSpPr>
              <p:spPr bwMode="auto">
                <a:xfrm>
                  <a:off x="678" y="1362"/>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3.</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計畫績效評估報告</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278" name="Rectangle 48"/>
                <p:cNvSpPr>
                  <a:spLocks noChangeArrowheads="1"/>
                </p:cNvSpPr>
                <p:nvPr/>
              </p:nvSpPr>
              <p:spPr bwMode="auto">
                <a:xfrm>
                  <a:off x="667" y="1362"/>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2" name="Group 49"/>
              <p:cNvGrpSpPr>
                <a:grpSpLocks/>
              </p:cNvGrpSpPr>
              <p:nvPr/>
            </p:nvGrpSpPr>
            <p:grpSpPr bwMode="auto">
              <a:xfrm>
                <a:off x="1913" y="1362"/>
                <a:ext cx="814" cy="403"/>
                <a:chOff x="1913" y="1362"/>
                <a:chExt cx="814" cy="403"/>
              </a:xfrm>
            </p:grpSpPr>
            <p:sp>
              <p:nvSpPr>
                <p:cNvPr id="275" name="Rectangle 50"/>
                <p:cNvSpPr>
                  <a:spLocks noChangeArrowheads="1"/>
                </p:cNvSpPr>
                <p:nvPr/>
              </p:nvSpPr>
              <p:spPr bwMode="auto">
                <a:xfrm>
                  <a:off x="1924" y="1362"/>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76" name="Rectangle 51"/>
                <p:cNvSpPr>
                  <a:spLocks noChangeArrowheads="1"/>
                </p:cNvSpPr>
                <p:nvPr/>
              </p:nvSpPr>
              <p:spPr bwMode="auto">
                <a:xfrm>
                  <a:off x="1913" y="1362"/>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3" name="Group 52"/>
              <p:cNvGrpSpPr>
                <a:grpSpLocks/>
              </p:cNvGrpSpPr>
              <p:nvPr/>
            </p:nvGrpSpPr>
            <p:grpSpPr bwMode="auto">
              <a:xfrm>
                <a:off x="2727" y="1362"/>
                <a:ext cx="814" cy="403"/>
                <a:chOff x="2727" y="1362"/>
                <a:chExt cx="814" cy="403"/>
              </a:xfrm>
            </p:grpSpPr>
            <p:sp>
              <p:nvSpPr>
                <p:cNvPr id="273" name="Rectangle 53"/>
                <p:cNvSpPr>
                  <a:spLocks noChangeArrowheads="1"/>
                </p:cNvSpPr>
                <p:nvPr/>
              </p:nvSpPr>
              <p:spPr bwMode="auto">
                <a:xfrm>
                  <a:off x="2738" y="1362"/>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報告</a:t>
                  </a: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74" name="Rectangle 54"/>
                <p:cNvSpPr>
                  <a:spLocks noChangeArrowheads="1"/>
                </p:cNvSpPr>
                <p:nvPr/>
              </p:nvSpPr>
              <p:spPr bwMode="auto">
                <a:xfrm>
                  <a:off x="2727" y="1362"/>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4" name="Group 55"/>
              <p:cNvGrpSpPr>
                <a:grpSpLocks/>
              </p:cNvGrpSpPr>
              <p:nvPr/>
            </p:nvGrpSpPr>
            <p:grpSpPr bwMode="auto">
              <a:xfrm>
                <a:off x="0" y="1765"/>
                <a:ext cx="667" cy="2015"/>
                <a:chOff x="0" y="1765"/>
                <a:chExt cx="667" cy="2015"/>
              </a:xfrm>
            </p:grpSpPr>
            <p:sp>
              <p:nvSpPr>
                <p:cNvPr id="269" name="Rectangle 56"/>
                <p:cNvSpPr>
                  <a:spLocks noChangeArrowheads="1"/>
                </p:cNvSpPr>
                <p:nvPr/>
              </p:nvSpPr>
              <p:spPr bwMode="auto">
                <a:xfrm>
                  <a:off x="0" y="1765"/>
                  <a:ext cx="66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5" name="Group 57"/>
                <p:cNvGrpSpPr>
                  <a:grpSpLocks/>
                </p:cNvGrpSpPr>
                <p:nvPr/>
              </p:nvGrpSpPr>
              <p:grpSpPr bwMode="auto">
                <a:xfrm>
                  <a:off x="0" y="1765"/>
                  <a:ext cx="667" cy="2015"/>
                  <a:chOff x="0" y="1765"/>
                  <a:chExt cx="667" cy="2015"/>
                </a:xfrm>
              </p:grpSpPr>
              <p:sp>
                <p:nvSpPr>
                  <p:cNvPr id="271" name="Rectangle 58"/>
                  <p:cNvSpPr>
                    <a:spLocks noChangeArrowheads="1"/>
                  </p:cNvSpPr>
                  <p:nvPr/>
                </p:nvSpPr>
                <p:spPr bwMode="auto">
                  <a:xfrm>
                    <a:off x="11" y="1765"/>
                    <a:ext cx="645" cy="2015"/>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魅力商店輔導</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latin typeface="新細明體" pitchFamily="18" charset="-120"/>
                        <a:ea typeface="華康仿宋體W4"/>
                        <a:cs typeface="華康仿宋體W4"/>
                      </a:rPr>
                      <a:t>（</a:t>
                    </a:r>
                    <a:r>
                      <a:rPr lang="en-US" altLang="zh-TW" sz="1200" dirty="0">
                        <a:solidFill>
                          <a:schemeClr val="bg1">
                            <a:lumMod val="75000"/>
                          </a:schemeClr>
                        </a:solidFill>
                        <a:latin typeface="新細明體" pitchFamily="18" charset="-120"/>
                        <a:ea typeface="華康仿宋體W4"/>
                        <a:cs typeface="華康仿宋體W4"/>
                      </a:rPr>
                      <a:t>DIAGNOSIS</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solidFill>
                        <a:schemeClr val="bg1">
                          <a:lumMod val="75000"/>
                        </a:schemeClr>
                      </a:solidFill>
                    </a:endParaRPr>
                  </a:p>
                </p:txBody>
              </p:sp>
              <p:sp>
                <p:nvSpPr>
                  <p:cNvPr id="272" name="Rectangle 59"/>
                  <p:cNvSpPr>
                    <a:spLocks noChangeArrowheads="1"/>
                  </p:cNvSpPr>
                  <p:nvPr/>
                </p:nvSpPr>
                <p:spPr bwMode="auto">
                  <a:xfrm>
                    <a:off x="0" y="1765"/>
                    <a:ext cx="667" cy="2015"/>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6" name="Group 60"/>
              <p:cNvGrpSpPr>
                <a:grpSpLocks/>
              </p:cNvGrpSpPr>
              <p:nvPr/>
            </p:nvGrpSpPr>
            <p:grpSpPr bwMode="auto">
              <a:xfrm>
                <a:off x="667" y="1765"/>
                <a:ext cx="1246" cy="403"/>
                <a:chOff x="667" y="1765"/>
                <a:chExt cx="1246" cy="403"/>
              </a:xfrm>
            </p:grpSpPr>
            <p:sp>
              <p:nvSpPr>
                <p:cNvPr id="265" name="Rectangle 61"/>
                <p:cNvSpPr>
                  <a:spLocks noChangeArrowheads="1"/>
                </p:cNvSpPr>
                <p:nvPr/>
              </p:nvSpPr>
              <p:spPr bwMode="auto">
                <a:xfrm>
                  <a:off x="667" y="1765"/>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7" name="Group 62"/>
                <p:cNvGrpSpPr>
                  <a:grpSpLocks/>
                </p:cNvGrpSpPr>
                <p:nvPr/>
              </p:nvGrpSpPr>
              <p:grpSpPr bwMode="auto">
                <a:xfrm>
                  <a:off x="667" y="1765"/>
                  <a:ext cx="1246" cy="403"/>
                  <a:chOff x="667" y="1765"/>
                  <a:chExt cx="1246" cy="403"/>
                </a:xfrm>
              </p:grpSpPr>
              <p:sp>
                <p:nvSpPr>
                  <p:cNvPr id="267" name="Rectangle 63"/>
                  <p:cNvSpPr>
                    <a:spLocks noChangeArrowheads="1"/>
                  </p:cNvSpPr>
                  <p:nvPr/>
                </p:nvSpPr>
                <p:spPr bwMode="auto">
                  <a:xfrm>
                    <a:off x="678" y="1765"/>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4.</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成立專家顧問團</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268" name="Rectangle 64"/>
                  <p:cNvSpPr>
                    <a:spLocks noChangeArrowheads="1"/>
                  </p:cNvSpPr>
                  <p:nvPr/>
                </p:nvSpPr>
                <p:spPr bwMode="auto">
                  <a:xfrm>
                    <a:off x="667" y="1765"/>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8" name="Group 65"/>
              <p:cNvGrpSpPr>
                <a:grpSpLocks/>
              </p:cNvGrpSpPr>
              <p:nvPr/>
            </p:nvGrpSpPr>
            <p:grpSpPr bwMode="auto">
              <a:xfrm>
                <a:off x="1913" y="1765"/>
                <a:ext cx="814" cy="403"/>
                <a:chOff x="1913" y="1765"/>
                <a:chExt cx="814" cy="403"/>
              </a:xfrm>
            </p:grpSpPr>
            <p:sp>
              <p:nvSpPr>
                <p:cNvPr id="261" name="Rectangle 66"/>
                <p:cNvSpPr>
                  <a:spLocks noChangeArrowheads="1"/>
                </p:cNvSpPr>
                <p:nvPr/>
              </p:nvSpPr>
              <p:spPr bwMode="auto">
                <a:xfrm>
                  <a:off x="1913" y="1765"/>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9" name="Group 67"/>
                <p:cNvGrpSpPr>
                  <a:grpSpLocks/>
                </p:cNvGrpSpPr>
                <p:nvPr/>
              </p:nvGrpSpPr>
              <p:grpSpPr bwMode="auto">
                <a:xfrm>
                  <a:off x="1913" y="1765"/>
                  <a:ext cx="814" cy="403"/>
                  <a:chOff x="1913" y="1765"/>
                  <a:chExt cx="814" cy="403"/>
                </a:xfrm>
              </p:grpSpPr>
              <p:sp>
                <p:nvSpPr>
                  <p:cNvPr id="263" name="Rectangle 68"/>
                  <p:cNvSpPr>
                    <a:spLocks noChangeArrowheads="1"/>
                  </p:cNvSpPr>
                  <p:nvPr/>
                </p:nvSpPr>
                <p:spPr bwMode="auto">
                  <a:xfrm>
                    <a:off x="1924" y="1765"/>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solidFill>
                        <a:schemeClr val="bg1">
                          <a:lumMod val="75000"/>
                        </a:schemeClr>
                      </a:solidFill>
                    </a:endParaRPr>
                  </a:p>
                </p:txBody>
              </p:sp>
              <p:sp>
                <p:nvSpPr>
                  <p:cNvPr id="264" name="Rectangle 69"/>
                  <p:cNvSpPr>
                    <a:spLocks noChangeArrowheads="1"/>
                  </p:cNvSpPr>
                  <p:nvPr/>
                </p:nvSpPr>
                <p:spPr bwMode="auto">
                  <a:xfrm>
                    <a:off x="1913" y="1765"/>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0" name="Group 70"/>
              <p:cNvGrpSpPr>
                <a:grpSpLocks/>
              </p:cNvGrpSpPr>
              <p:nvPr/>
            </p:nvGrpSpPr>
            <p:grpSpPr bwMode="auto">
              <a:xfrm>
                <a:off x="2727" y="1765"/>
                <a:ext cx="814" cy="403"/>
                <a:chOff x="2727" y="1765"/>
                <a:chExt cx="814" cy="403"/>
              </a:xfrm>
            </p:grpSpPr>
            <p:sp>
              <p:nvSpPr>
                <p:cNvPr id="257" name="Rectangle 71"/>
                <p:cNvSpPr>
                  <a:spLocks noChangeArrowheads="1"/>
                </p:cNvSpPr>
                <p:nvPr/>
              </p:nvSpPr>
              <p:spPr bwMode="auto">
                <a:xfrm>
                  <a:off x="2727" y="1765"/>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 name="Group 72"/>
                <p:cNvGrpSpPr>
                  <a:grpSpLocks/>
                </p:cNvGrpSpPr>
                <p:nvPr/>
              </p:nvGrpSpPr>
              <p:grpSpPr bwMode="auto">
                <a:xfrm>
                  <a:off x="2727" y="1765"/>
                  <a:ext cx="814" cy="403"/>
                  <a:chOff x="2727" y="1765"/>
                  <a:chExt cx="814" cy="403"/>
                </a:xfrm>
              </p:grpSpPr>
              <p:sp>
                <p:nvSpPr>
                  <p:cNvPr id="259" name="Rectangle 73"/>
                  <p:cNvSpPr>
                    <a:spLocks noChangeArrowheads="1"/>
                  </p:cNvSpPr>
                  <p:nvPr/>
                </p:nvSpPr>
                <p:spPr bwMode="auto">
                  <a:xfrm>
                    <a:off x="2738" y="1765"/>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60" name="Rectangle 74"/>
                  <p:cNvSpPr>
                    <a:spLocks noChangeArrowheads="1"/>
                  </p:cNvSpPr>
                  <p:nvPr/>
                </p:nvSpPr>
                <p:spPr bwMode="auto">
                  <a:xfrm>
                    <a:off x="2727" y="1765"/>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26" name="Group 75"/>
              <p:cNvGrpSpPr>
                <a:grpSpLocks/>
              </p:cNvGrpSpPr>
              <p:nvPr/>
            </p:nvGrpSpPr>
            <p:grpSpPr bwMode="auto">
              <a:xfrm>
                <a:off x="667" y="2168"/>
                <a:ext cx="1246" cy="403"/>
                <a:chOff x="667" y="2168"/>
                <a:chExt cx="1246" cy="403"/>
              </a:xfrm>
            </p:grpSpPr>
            <p:sp>
              <p:nvSpPr>
                <p:cNvPr id="253" name="Rectangle 76"/>
                <p:cNvSpPr>
                  <a:spLocks noChangeArrowheads="1"/>
                </p:cNvSpPr>
                <p:nvPr/>
              </p:nvSpPr>
              <p:spPr bwMode="auto">
                <a:xfrm>
                  <a:off x="667" y="2168"/>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30" name="Group 77"/>
                <p:cNvGrpSpPr>
                  <a:grpSpLocks/>
                </p:cNvGrpSpPr>
                <p:nvPr/>
              </p:nvGrpSpPr>
              <p:grpSpPr bwMode="auto">
                <a:xfrm>
                  <a:off x="667" y="2168"/>
                  <a:ext cx="1246" cy="403"/>
                  <a:chOff x="667" y="2168"/>
                  <a:chExt cx="1246" cy="403"/>
                </a:xfrm>
              </p:grpSpPr>
              <p:sp>
                <p:nvSpPr>
                  <p:cNvPr id="255" name="Rectangle 78"/>
                  <p:cNvSpPr>
                    <a:spLocks noChangeArrowheads="1"/>
                  </p:cNvSpPr>
                  <p:nvPr/>
                </p:nvSpPr>
                <p:spPr bwMode="auto">
                  <a:xfrm>
                    <a:off x="678" y="2168"/>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5.</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輔導機制研擬</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256" name="Rectangle 79"/>
                  <p:cNvSpPr>
                    <a:spLocks noChangeArrowheads="1"/>
                  </p:cNvSpPr>
                  <p:nvPr/>
                </p:nvSpPr>
                <p:spPr bwMode="auto">
                  <a:xfrm>
                    <a:off x="667" y="2168"/>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34" name="Group 80"/>
              <p:cNvGrpSpPr>
                <a:grpSpLocks/>
              </p:cNvGrpSpPr>
              <p:nvPr/>
            </p:nvGrpSpPr>
            <p:grpSpPr bwMode="auto">
              <a:xfrm>
                <a:off x="1913" y="2168"/>
                <a:ext cx="814" cy="403"/>
                <a:chOff x="1913" y="2168"/>
                <a:chExt cx="814" cy="403"/>
              </a:xfrm>
            </p:grpSpPr>
            <p:sp>
              <p:nvSpPr>
                <p:cNvPr id="249" name="Rectangle 81"/>
                <p:cNvSpPr>
                  <a:spLocks noChangeArrowheads="1"/>
                </p:cNvSpPr>
                <p:nvPr/>
              </p:nvSpPr>
              <p:spPr bwMode="auto">
                <a:xfrm>
                  <a:off x="1913" y="2168"/>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38" name="Group 82"/>
                <p:cNvGrpSpPr>
                  <a:grpSpLocks/>
                </p:cNvGrpSpPr>
                <p:nvPr/>
              </p:nvGrpSpPr>
              <p:grpSpPr bwMode="auto">
                <a:xfrm>
                  <a:off x="1913" y="2168"/>
                  <a:ext cx="814" cy="403"/>
                  <a:chOff x="1913" y="2168"/>
                  <a:chExt cx="814" cy="403"/>
                </a:xfrm>
              </p:grpSpPr>
              <p:sp>
                <p:nvSpPr>
                  <p:cNvPr id="251" name="Rectangle 83"/>
                  <p:cNvSpPr>
                    <a:spLocks noChangeArrowheads="1"/>
                  </p:cNvSpPr>
                  <p:nvPr/>
                </p:nvSpPr>
                <p:spPr bwMode="auto">
                  <a:xfrm>
                    <a:off x="1924" y="2168"/>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52" name="Rectangle 84"/>
                  <p:cNvSpPr>
                    <a:spLocks noChangeArrowheads="1"/>
                  </p:cNvSpPr>
                  <p:nvPr/>
                </p:nvSpPr>
                <p:spPr bwMode="auto">
                  <a:xfrm>
                    <a:off x="1913" y="2168"/>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42" name="Group 85"/>
              <p:cNvGrpSpPr>
                <a:grpSpLocks/>
              </p:cNvGrpSpPr>
              <p:nvPr/>
            </p:nvGrpSpPr>
            <p:grpSpPr bwMode="auto">
              <a:xfrm>
                <a:off x="2727" y="2168"/>
                <a:ext cx="814" cy="403"/>
                <a:chOff x="2727" y="2168"/>
                <a:chExt cx="814" cy="403"/>
              </a:xfrm>
            </p:grpSpPr>
            <p:sp>
              <p:nvSpPr>
                <p:cNvPr id="245" name="Rectangle 86"/>
                <p:cNvSpPr>
                  <a:spLocks noChangeArrowheads="1"/>
                </p:cNvSpPr>
                <p:nvPr/>
              </p:nvSpPr>
              <p:spPr bwMode="auto">
                <a:xfrm>
                  <a:off x="2727" y="2168"/>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46" name="Group 87"/>
                <p:cNvGrpSpPr>
                  <a:grpSpLocks/>
                </p:cNvGrpSpPr>
                <p:nvPr/>
              </p:nvGrpSpPr>
              <p:grpSpPr bwMode="auto">
                <a:xfrm>
                  <a:off x="2727" y="2168"/>
                  <a:ext cx="814" cy="403"/>
                  <a:chOff x="2727" y="2168"/>
                  <a:chExt cx="814" cy="403"/>
                </a:xfrm>
              </p:grpSpPr>
              <p:sp>
                <p:nvSpPr>
                  <p:cNvPr id="247" name="Rectangle 88"/>
                  <p:cNvSpPr>
                    <a:spLocks noChangeArrowheads="1"/>
                  </p:cNvSpPr>
                  <p:nvPr/>
                </p:nvSpPr>
                <p:spPr bwMode="auto">
                  <a:xfrm>
                    <a:off x="2738" y="2168"/>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48" name="Rectangle 89"/>
                  <p:cNvSpPr>
                    <a:spLocks noChangeArrowheads="1"/>
                  </p:cNvSpPr>
                  <p:nvPr/>
                </p:nvSpPr>
                <p:spPr bwMode="auto">
                  <a:xfrm>
                    <a:off x="2727" y="2168"/>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50" name="Group 90"/>
              <p:cNvGrpSpPr>
                <a:grpSpLocks/>
              </p:cNvGrpSpPr>
              <p:nvPr/>
            </p:nvGrpSpPr>
            <p:grpSpPr bwMode="auto">
              <a:xfrm>
                <a:off x="667" y="2571"/>
                <a:ext cx="1246" cy="403"/>
                <a:chOff x="667" y="2571"/>
                <a:chExt cx="1246" cy="403"/>
              </a:xfrm>
            </p:grpSpPr>
            <p:sp>
              <p:nvSpPr>
                <p:cNvPr id="241" name="Rectangle 91"/>
                <p:cNvSpPr>
                  <a:spLocks noChangeArrowheads="1"/>
                </p:cNvSpPr>
                <p:nvPr/>
              </p:nvSpPr>
              <p:spPr bwMode="auto">
                <a:xfrm>
                  <a:off x="667" y="2571"/>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54" name="Group 92"/>
                <p:cNvGrpSpPr>
                  <a:grpSpLocks/>
                </p:cNvGrpSpPr>
                <p:nvPr/>
              </p:nvGrpSpPr>
              <p:grpSpPr bwMode="auto">
                <a:xfrm>
                  <a:off x="667" y="2571"/>
                  <a:ext cx="1246" cy="403"/>
                  <a:chOff x="667" y="2571"/>
                  <a:chExt cx="1246" cy="403"/>
                </a:xfrm>
              </p:grpSpPr>
              <p:sp>
                <p:nvSpPr>
                  <p:cNvPr id="243" name="Rectangle 93"/>
                  <p:cNvSpPr>
                    <a:spLocks noChangeArrowheads="1"/>
                  </p:cNvSpPr>
                  <p:nvPr/>
                </p:nvSpPr>
                <p:spPr bwMode="auto">
                  <a:xfrm>
                    <a:off x="678" y="2571"/>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6.</a:t>
                    </a:r>
                    <a:r>
                      <a:rPr lang="en-US" altLang="zh-TW" sz="700" dirty="0">
                        <a:cs typeface="Times New Roman" pitchFamily="18" charset="0"/>
                      </a:rPr>
                      <a:t>   </a:t>
                    </a:r>
                    <a:r>
                      <a:rPr lang="en-US" altLang="zh-TW" sz="700" dirty="0">
                        <a:solidFill>
                          <a:schemeClr val="bg1">
                            <a:lumMod val="75000"/>
                          </a:schemeClr>
                        </a:solidFill>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業者訪視診斷</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244" name="Rectangle 94"/>
                  <p:cNvSpPr>
                    <a:spLocks noChangeArrowheads="1"/>
                  </p:cNvSpPr>
                  <p:nvPr/>
                </p:nvSpPr>
                <p:spPr bwMode="auto">
                  <a:xfrm>
                    <a:off x="667" y="2571"/>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58" name="Group 95"/>
              <p:cNvGrpSpPr>
                <a:grpSpLocks/>
              </p:cNvGrpSpPr>
              <p:nvPr/>
            </p:nvGrpSpPr>
            <p:grpSpPr bwMode="auto">
              <a:xfrm>
                <a:off x="1913" y="2571"/>
                <a:ext cx="814" cy="403"/>
                <a:chOff x="1913" y="2571"/>
                <a:chExt cx="814" cy="403"/>
              </a:xfrm>
            </p:grpSpPr>
            <p:sp>
              <p:nvSpPr>
                <p:cNvPr id="237" name="Rectangle 96"/>
                <p:cNvSpPr>
                  <a:spLocks noChangeArrowheads="1"/>
                </p:cNvSpPr>
                <p:nvPr/>
              </p:nvSpPr>
              <p:spPr bwMode="auto">
                <a:xfrm>
                  <a:off x="1913" y="2571"/>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62" name="Group 97"/>
                <p:cNvGrpSpPr>
                  <a:grpSpLocks/>
                </p:cNvGrpSpPr>
                <p:nvPr/>
              </p:nvGrpSpPr>
              <p:grpSpPr bwMode="auto">
                <a:xfrm>
                  <a:off x="1913" y="2571"/>
                  <a:ext cx="814" cy="403"/>
                  <a:chOff x="1913" y="2571"/>
                  <a:chExt cx="814" cy="403"/>
                </a:xfrm>
              </p:grpSpPr>
              <p:sp>
                <p:nvSpPr>
                  <p:cNvPr id="239" name="Rectangle 98"/>
                  <p:cNvSpPr>
                    <a:spLocks noChangeArrowheads="1"/>
                  </p:cNvSpPr>
                  <p:nvPr/>
                </p:nvSpPr>
                <p:spPr bwMode="auto">
                  <a:xfrm>
                    <a:off x="1924" y="2571"/>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6</a:t>
                    </a:r>
                    <a:r>
                      <a:rPr lang="zh-TW" altLang="en-US" sz="1200" dirty="0">
                        <a:solidFill>
                          <a:schemeClr val="bg1">
                            <a:lumMod val="75000"/>
                          </a:schemeClr>
                        </a:solidFill>
                        <a:latin typeface="新細明體" pitchFamily="18" charset="-120"/>
                        <a:ea typeface="華康仿宋體W4"/>
                        <a:cs typeface="華康仿宋體W4"/>
                      </a:rPr>
                      <a:t>家</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40" name="Rectangle 99"/>
                  <p:cNvSpPr>
                    <a:spLocks noChangeArrowheads="1"/>
                  </p:cNvSpPr>
                  <p:nvPr/>
                </p:nvSpPr>
                <p:spPr bwMode="auto">
                  <a:xfrm>
                    <a:off x="1913" y="2571"/>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66" name="Group 100"/>
              <p:cNvGrpSpPr>
                <a:grpSpLocks/>
              </p:cNvGrpSpPr>
              <p:nvPr/>
            </p:nvGrpSpPr>
            <p:grpSpPr bwMode="auto">
              <a:xfrm>
                <a:off x="2727" y="2571"/>
                <a:ext cx="814" cy="403"/>
                <a:chOff x="2727" y="2571"/>
                <a:chExt cx="814" cy="403"/>
              </a:xfrm>
            </p:grpSpPr>
            <p:sp>
              <p:nvSpPr>
                <p:cNvPr id="233" name="Rectangle 101"/>
                <p:cNvSpPr>
                  <a:spLocks noChangeArrowheads="1"/>
                </p:cNvSpPr>
                <p:nvPr/>
              </p:nvSpPr>
              <p:spPr bwMode="auto">
                <a:xfrm>
                  <a:off x="2727" y="2571"/>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70" name="Group 102"/>
                <p:cNvGrpSpPr>
                  <a:grpSpLocks/>
                </p:cNvGrpSpPr>
                <p:nvPr/>
              </p:nvGrpSpPr>
              <p:grpSpPr bwMode="auto">
                <a:xfrm>
                  <a:off x="2727" y="2571"/>
                  <a:ext cx="814" cy="403"/>
                  <a:chOff x="2727" y="2571"/>
                  <a:chExt cx="814" cy="403"/>
                </a:xfrm>
              </p:grpSpPr>
              <p:sp>
                <p:nvSpPr>
                  <p:cNvPr id="235" name="Rectangle 103"/>
                  <p:cNvSpPr>
                    <a:spLocks noChangeArrowheads="1"/>
                  </p:cNvSpPr>
                  <p:nvPr/>
                </p:nvSpPr>
                <p:spPr bwMode="auto">
                  <a:xfrm>
                    <a:off x="2738" y="2571"/>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36" name="Rectangle 104"/>
                  <p:cNvSpPr>
                    <a:spLocks noChangeArrowheads="1"/>
                  </p:cNvSpPr>
                  <p:nvPr/>
                </p:nvSpPr>
                <p:spPr bwMode="auto">
                  <a:xfrm>
                    <a:off x="2727" y="2571"/>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4" name="Group 105"/>
              <p:cNvGrpSpPr>
                <a:grpSpLocks/>
              </p:cNvGrpSpPr>
              <p:nvPr/>
            </p:nvGrpSpPr>
            <p:grpSpPr bwMode="auto">
              <a:xfrm>
                <a:off x="667" y="2974"/>
                <a:ext cx="1246" cy="403"/>
                <a:chOff x="667" y="2974"/>
                <a:chExt cx="1246" cy="403"/>
              </a:xfrm>
            </p:grpSpPr>
            <p:sp>
              <p:nvSpPr>
                <p:cNvPr id="229" name="Rectangle 106"/>
                <p:cNvSpPr>
                  <a:spLocks noChangeArrowheads="1"/>
                </p:cNvSpPr>
                <p:nvPr/>
              </p:nvSpPr>
              <p:spPr bwMode="auto">
                <a:xfrm>
                  <a:off x="667" y="2974"/>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5" name="Group 107"/>
                <p:cNvGrpSpPr>
                  <a:grpSpLocks/>
                </p:cNvGrpSpPr>
                <p:nvPr/>
              </p:nvGrpSpPr>
              <p:grpSpPr bwMode="auto">
                <a:xfrm>
                  <a:off x="667" y="2974"/>
                  <a:ext cx="1246" cy="403"/>
                  <a:chOff x="667" y="2974"/>
                  <a:chExt cx="1246" cy="403"/>
                </a:xfrm>
              </p:grpSpPr>
              <p:sp>
                <p:nvSpPr>
                  <p:cNvPr id="231" name="Rectangle 108"/>
                  <p:cNvSpPr>
                    <a:spLocks noChangeArrowheads="1"/>
                  </p:cNvSpPr>
                  <p:nvPr/>
                </p:nvSpPr>
                <p:spPr bwMode="auto">
                  <a:xfrm>
                    <a:off x="678" y="2974"/>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7.</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重點商店輔導</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232" name="Rectangle 109"/>
                  <p:cNvSpPr>
                    <a:spLocks noChangeArrowheads="1"/>
                  </p:cNvSpPr>
                  <p:nvPr/>
                </p:nvSpPr>
                <p:spPr bwMode="auto">
                  <a:xfrm>
                    <a:off x="667" y="2974"/>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6" name="Group 110"/>
              <p:cNvGrpSpPr>
                <a:grpSpLocks/>
              </p:cNvGrpSpPr>
              <p:nvPr/>
            </p:nvGrpSpPr>
            <p:grpSpPr bwMode="auto">
              <a:xfrm>
                <a:off x="1913" y="2974"/>
                <a:ext cx="814" cy="403"/>
                <a:chOff x="1913" y="2974"/>
                <a:chExt cx="814" cy="403"/>
              </a:xfrm>
            </p:grpSpPr>
            <p:sp>
              <p:nvSpPr>
                <p:cNvPr id="225" name="Rectangle 111"/>
                <p:cNvSpPr>
                  <a:spLocks noChangeArrowheads="1"/>
                </p:cNvSpPr>
                <p:nvPr/>
              </p:nvSpPr>
              <p:spPr bwMode="auto">
                <a:xfrm>
                  <a:off x="1913" y="2974"/>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7" name="Group 112"/>
                <p:cNvGrpSpPr>
                  <a:grpSpLocks/>
                </p:cNvGrpSpPr>
                <p:nvPr/>
              </p:nvGrpSpPr>
              <p:grpSpPr bwMode="auto">
                <a:xfrm>
                  <a:off x="1913" y="2974"/>
                  <a:ext cx="814" cy="403"/>
                  <a:chOff x="1913" y="2974"/>
                  <a:chExt cx="814" cy="403"/>
                </a:xfrm>
              </p:grpSpPr>
              <p:sp>
                <p:nvSpPr>
                  <p:cNvPr id="227" name="Rectangle 113"/>
                  <p:cNvSpPr>
                    <a:spLocks noChangeArrowheads="1"/>
                  </p:cNvSpPr>
                  <p:nvPr/>
                </p:nvSpPr>
                <p:spPr bwMode="auto">
                  <a:xfrm>
                    <a:off x="1924" y="2974"/>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28" name="Rectangle 114"/>
                  <p:cNvSpPr>
                    <a:spLocks noChangeArrowheads="1"/>
                  </p:cNvSpPr>
                  <p:nvPr/>
                </p:nvSpPr>
                <p:spPr bwMode="auto">
                  <a:xfrm>
                    <a:off x="1913" y="2974"/>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68" name="Group 115"/>
              <p:cNvGrpSpPr>
                <a:grpSpLocks/>
              </p:cNvGrpSpPr>
              <p:nvPr/>
            </p:nvGrpSpPr>
            <p:grpSpPr bwMode="auto">
              <a:xfrm>
                <a:off x="2727" y="2974"/>
                <a:ext cx="814" cy="403"/>
                <a:chOff x="2727" y="2974"/>
                <a:chExt cx="814" cy="403"/>
              </a:xfrm>
            </p:grpSpPr>
            <p:sp>
              <p:nvSpPr>
                <p:cNvPr id="221" name="Rectangle 116"/>
                <p:cNvSpPr>
                  <a:spLocks noChangeArrowheads="1"/>
                </p:cNvSpPr>
                <p:nvPr/>
              </p:nvSpPr>
              <p:spPr bwMode="auto">
                <a:xfrm>
                  <a:off x="2727" y="2974"/>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69" name="Group 117"/>
                <p:cNvGrpSpPr>
                  <a:grpSpLocks/>
                </p:cNvGrpSpPr>
                <p:nvPr/>
              </p:nvGrpSpPr>
              <p:grpSpPr bwMode="auto">
                <a:xfrm>
                  <a:off x="2727" y="2974"/>
                  <a:ext cx="814" cy="403"/>
                  <a:chOff x="2727" y="2974"/>
                  <a:chExt cx="814" cy="403"/>
                </a:xfrm>
              </p:grpSpPr>
              <p:sp>
                <p:nvSpPr>
                  <p:cNvPr id="223" name="Rectangle 118"/>
                  <p:cNvSpPr>
                    <a:spLocks noChangeArrowheads="1"/>
                  </p:cNvSpPr>
                  <p:nvPr/>
                </p:nvSpPr>
                <p:spPr bwMode="auto">
                  <a:xfrm>
                    <a:off x="2738" y="2974"/>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2</a:t>
                    </a:r>
                    <a:r>
                      <a:rPr lang="zh-TW" altLang="en-US" sz="1200" dirty="0">
                        <a:solidFill>
                          <a:schemeClr val="bg1">
                            <a:lumMod val="75000"/>
                          </a:schemeClr>
                        </a:solidFill>
                        <a:latin typeface="新細明體" pitchFamily="18" charset="-120"/>
                        <a:ea typeface="華康仿宋體W4"/>
                        <a:cs typeface="華康仿宋體W4"/>
                      </a:rPr>
                      <a:t>家</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solidFill>
                        <a:schemeClr val="bg1">
                          <a:lumMod val="75000"/>
                        </a:schemeClr>
                      </a:solidFill>
                    </a:endParaRPr>
                  </a:p>
                </p:txBody>
              </p:sp>
              <p:sp>
                <p:nvSpPr>
                  <p:cNvPr id="224" name="Rectangle 119"/>
                  <p:cNvSpPr>
                    <a:spLocks noChangeArrowheads="1"/>
                  </p:cNvSpPr>
                  <p:nvPr/>
                </p:nvSpPr>
                <p:spPr bwMode="auto">
                  <a:xfrm>
                    <a:off x="2727" y="2974"/>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0" name="Group 120"/>
              <p:cNvGrpSpPr>
                <a:grpSpLocks/>
              </p:cNvGrpSpPr>
              <p:nvPr/>
            </p:nvGrpSpPr>
            <p:grpSpPr bwMode="auto">
              <a:xfrm>
                <a:off x="667" y="3377"/>
                <a:ext cx="1246" cy="403"/>
                <a:chOff x="667" y="3377"/>
                <a:chExt cx="1246" cy="403"/>
              </a:xfrm>
            </p:grpSpPr>
            <p:sp>
              <p:nvSpPr>
                <p:cNvPr id="217" name="Rectangle 121"/>
                <p:cNvSpPr>
                  <a:spLocks noChangeArrowheads="1"/>
                </p:cNvSpPr>
                <p:nvPr/>
              </p:nvSpPr>
              <p:spPr bwMode="auto">
                <a:xfrm>
                  <a:off x="667" y="3377"/>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1" name="Group 122"/>
                <p:cNvGrpSpPr>
                  <a:grpSpLocks/>
                </p:cNvGrpSpPr>
                <p:nvPr/>
              </p:nvGrpSpPr>
              <p:grpSpPr bwMode="auto">
                <a:xfrm>
                  <a:off x="667" y="3377"/>
                  <a:ext cx="1246" cy="403"/>
                  <a:chOff x="667" y="3377"/>
                  <a:chExt cx="1246" cy="403"/>
                </a:xfrm>
              </p:grpSpPr>
              <p:sp>
                <p:nvSpPr>
                  <p:cNvPr id="219" name="Rectangle 123"/>
                  <p:cNvSpPr>
                    <a:spLocks noChangeArrowheads="1"/>
                  </p:cNvSpPr>
                  <p:nvPr/>
                </p:nvSpPr>
                <p:spPr bwMode="auto">
                  <a:xfrm>
                    <a:off x="678" y="3377"/>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8.</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國外專家訪視</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220" name="Rectangle 124"/>
                  <p:cNvSpPr>
                    <a:spLocks noChangeArrowheads="1"/>
                  </p:cNvSpPr>
                  <p:nvPr/>
                </p:nvSpPr>
                <p:spPr bwMode="auto">
                  <a:xfrm>
                    <a:off x="667" y="3377"/>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2" name="Group 125"/>
              <p:cNvGrpSpPr>
                <a:grpSpLocks/>
              </p:cNvGrpSpPr>
              <p:nvPr/>
            </p:nvGrpSpPr>
            <p:grpSpPr bwMode="auto">
              <a:xfrm>
                <a:off x="1913" y="3377"/>
                <a:ext cx="814" cy="403"/>
                <a:chOff x="1913" y="3377"/>
                <a:chExt cx="814" cy="403"/>
              </a:xfrm>
            </p:grpSpPr>
            <p:sp>
              <p:nvSpPr>
                <p:cNvPr id="213" name="Rectangle 126"/>
                <p:cNvSpPr>
                  <a:spLocks noChangeArrowheads="1"/>
                </p:cNvSpPr>
                <p:nvPr/>
              </p:nvSpPr>
              <p:spPr bwMode="auto">
                <a:xfrm>
                  <a:off x="1913" y="3377"/>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3" name="Group 127"/>
                <p:cNvGrpSpPr>
                  <a:grpSpLocks/>
                </p:cNvGrpSpPr>
                <p:nvPr/>
              </p:nvGrpSpPr>
              <p:grpSpPr bwMode="auto">
                <a:xfrm>
                  <a:off x="1913" y="3377"/>
                  <a:ext cx="814" cy="403"/>
                  <a:chOff x="1913" y="3377"/>
                  <a:chExt cx="814" cy="403"/>
                </a:xfrm>
              </p:grpSpPr>
              <p:sp>
                <p:nvSpPr>
                  <p:cNvPr id="215" name="Rectangle 128"/>
                  <p:cNvSpPr>
                    <a:spLocks noChangeArrowheads="1"/>
                  </p:cNvSpPr>
                  <p:nvPr/>
                </p:nvSpPr>
                <p:spPr bwMode="auto">
                  <a:xfrm>
                    <a:off x="1924" y="3377"/>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16" name="Rectangle 129"/>
                  <p:cNvSpPr>
                    <a:spLocks noChangeArrowheads="1"/>
                  </p:cNvSpPr>
                  <p:nvPr/>
                </p:nvSpPr>
                <p:spPr bwMode="auto">
                  <a:xfrm>
                    <a:off x="1913" y="3377"/>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4" name="Group 130"/>
              <p:cNvGrpSpPr>
                <a:grpSpLocks/>
              </p:cNvGrpSpPr>
              <p:nvPr/>
            </p:nvGrpSpPr>
            <p:grpSpPr bwMode="auto">
              <a:xfrm>
                <a:off x="2727" y="3377"/>
                <a:ext cx="814" cy="403"/>
                <a:chOff x="2727" y="3377"/>
                <a:chExt cx="814" cy="403"/>
              </a:xfrm>
            </p:grpSpPr>
            <p:sp>
              <p:nvSpPr>
                <p:cNvPr id="209" name="Rectangle 131"/>
                <p:cNvSpPr>
                  <a:spLocks noChangeArrowheads="1"/>
                </p:cNvSpPr>
                <p:nvPr/>
              </p:nvSpPr>
              <p:spPr bwMode="auto">
                <a:xfrm>
                  <a:off x="2727" y="3377"/>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75" name="Group 132"/>
                <p:cNvGrpSpPr>
                  <a:grpSpLocks/>
                </p:cNvGrpSpPr>
                <p:nvPr/>
              </p:nvGrpSpPr>
              <p:grpSpPr bwMode="auto">
                <a:xfrm>
                  <a:off x="2727" y="3377"/>
                  <a:ext cx="814" cy="403"/>
                  <a:chOff x="2727" y="3377"/>
                  <a:chExt cx="814" cy="403"/>
                </a:xfrm>
              </p:grpSpPr>
              <p:sp>
                <p:nvSpPr>
                  <p:cNvPr id="211" name="Rectangle 133"/>
                  <p:cNvSpPr>
                    <a:spLocks noChangeArrowheads="1"/>
                  </p:cNvSpPr>
                  <p:nvPr/>
                </p:nvSpPr>
                <p:spPr bwMode="auto">
                  <a:xfrm>
                    <a:off x="2738" y="3377"/>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場</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12" name="Rectangle 134"/>
                  <p:cNvSpPr>
                    <a:spLocks noChangeArrowheads="1"/>
                  </p:cNvSpPr>
                  <p:nvPr/>
                </p:nvSpPr>
                <p:spPr bwMode="auto">
                  <a:xfrm>
                    <a:off x="2727" y="3377"/>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76" name="Group 135"/>
              <p:cNvGrpSpPr>
                <a:grpSpLocks/>
              </p:cNvGrpSpPr>
              <p:nvPr/>
            </p:nvGrpSpPr>
            <p:grpSpPr bwMode="auto">
              <a:xfrm>
                <a:off x="0" y="3780"/>
                <a:ext cx="667" cy="1209"/>
                <a:chOff x="0" y="3780"/>
                <a:chExt cx="667" cy="1209"/>
              </a:xfrm>
            </p:grpSpPr>
            <p:sp>
              <p:nvSpPr>
                <p:cNvPr id="207" name="Rectangle 136"/>
                <p:cNvSpPr>
                  <a:spLocks noChangeArrowheads="1"/>
                </p:cNvSpPr>
                <p:nvPr/>
              </p:nvSpPr>
              <p:spPr bwMode="auto">
                <a:xfrm>
                  <a:off x="11" y="3780"/>
                  <a:ext cx="645" cy="1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服務品質精進</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latin typeface="新細明體" pitchFamily="18" charset="-120"/>
                      <a:ea typeface="華康仿宋體W4"/>
                      <a:cs typeface="華康仿宋體W4"/>
                    </a:rPr>
                    <a:t>（</a:t>
                  </a:r>
                  <a:r>
                    <a:rPr lang="en-US" altLang="zh-TW" sz="1200" dirty="0">
                      <a:solidFill>
                        <a:schemeClr val="bg1">
                          <a:lumMod val="75000"/>
                        </a:schemeClr>
                      </a:solidFill>
                      <a:latin typeface="新細明體" pitchFamily="18" charset="-120"/>
                      <a:ea typeface="華康仿宋體W4"/>
                      <a:cs typeface="華康仿宋體W4"/>
                    </a:rPr>
                    <a:t>QUALITY</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08" name="Rectangle 137"/>
                <p:cNvSpPr>
                  <a:spLocks noChangeArrowheads="1"/>
                </p:cNvSpPr>
                <p:nvPr/>
              </p:nvSpPr>
              <p:spPr bwMode="auto">
                <a:xfrm>
                  <a:off x="0" y="3780"/>
                  <a:ext cx="667" cy="1209"/>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77" name="Group 138"/>
              <p:cNvGrpSpPr>
                <a:grpSpLocks/>
              </p:cNvGrpSpPr>
              <p:nvPr/>
            </p:nvGrpSpPr>
            <p:grpSpPr bwMode="auto">
              <a:xfrm>
                <a:off x="667" y="3780"/>
                <a:ext cx="1246" cy="403"/>
                <a:chOff x="667" y="3780"/>
                <a:chExt cx="1246" cy="403"/>
              </a:xfrm>
            </p:grpSpPr>
            <p:sp>
              <p:nvSpPr>
                <p:cNvPr id="205" name="Rectangle 139"/>
                <p:cNvSpPr>
                  <a:spLocks noChangeArrowheads="1"/>
                </p:cNvSpPr>
                <p:nvPr/>
              </p:nvSpPr>
              <p:spPr bwMode="auto">
                <a:xfrm>
                  <a:off x="678" y="3780"/>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9.</a:t>
                  </a:r>
                  <a:r>
                    <a:rPr lang="en-US" altLang="zh-TW" sz="700" dirty="0">
                      <a:cs typeface="Times New Roman" pitchFamily="18" charset="0"/>
                    </a:rPr>
                    <a:t>    </a:t>
                  </a:r>
                  <a:r>
                    <a:rPr lang="zh-TW" altLang="en-US" sz="1200" dirty="0">
                      <a:solidFill>
                        <a:schemeClr val="bg1">
                          <a:lumMod val="75000"/>
                        </a:schemeClr>
                      </a:solidFill>
                      <a:latin typeface="新細明體" pitchFamily="18" charset="-120"/>
                      <a:ea typeface="華康仿宋體W4"/>
                      <a:cs typeface="華康仿宋體W4"/>
                    </a:rPr>
                    <a:t>消費者滿意度調查</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206" name="Rectangle 140"/>
                <p:cNvSpPr>
                  <a:spLocks noChangeArrowheads="1"/>
                </p:cNvSpPr>
                <p:nvPr/>
              </p:nvSpPr>
              <p:spPr bwMode="auto">
                <a:xfrm>
                  <a:off x="667" y="3780"/>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78" name="Group 141"/>
              <p:cNvGrpSpPr>
                <a:grpSpLocks/>
              </p:cNvGrpSpPr>
              <p:nvPr/>
            </p:nvGrpSpPr>
            <p:grpSpPr bwMode="auto">
              <a:xfrm>
                <a:off x="1913" y="3780"/>
                <a:ext cx="814" cy="403"/>
                <a:chOff x="1913" y="3780"/>
                <a:chExt cx="814" cy="403"/>
              </a:xfrm>
            </p:grpSpPr>
            <p:sp>
              <p:nvSpPr>
                <p:cNvPr id="203" name="Rectangle 142"/>
                <p:cNvSpPr>
                  <a:spLocks noChangeArrowheads="1"/>
                </p:cNvSpPr>
                <p:nvPr/>
              </p:nvSpPr>
              <p:spPr bwMode="auto">
                <a:xfrm>
                  <a:off x="1924" y="3780"/>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204" name="Rectangle 143"/>
                <p:cNvSpPr>
                  <a:spLocks noChangeArrowheads="1"/>
                </p:cNvSpPr>
                <p:nvPr/>
              </p:nvSpPr>
              <p:spPr bwMode="auto">
                <a:xfrm>
                  <a:off x="1913" y="3780"/>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79" name="Group 144"/>
              <p:cNvGrpSpPr>
                <a:grpSpLocks/>
              </p:cNvGrpSpPr>
              <p:nvPr/>
            </p:nvGrpSpPr>
            <p:grpSpPr bwMode="auto">
              <a:xfrm>
                <a:off x="2727" y="3780"/>
                <a:ext cx="814" cy="403"/>
                <a:chOff x="2727" y="3780"/>
                <a:chExt cx="814" cy="403"/>
              </a:xfrm>
            </p:grpSpPr>
            <p:sp>
              <p:nvSpPr>
                <p:cNvPr id="201" name="Rectangle 145"/>
                <p:cNvSpPr>
                  <a:spLocks noChangeArrowheads="1"/>
                </p:cNvSpPr>
                <p:nvPr/>
              </p:nvSpPr>
              <p:spPr bwMode="auto">
                <a:xfrm>
                  <a:off x="2738" y="3780"/>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報告</a:t>
                  </a: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202" name="Rectangle 146"/>
                <p:cNvSpPr>
                  <a:spLocks noChangeArrowheads="1"/>
                </p:cNvSpPr>
                <p:nvPr/>
              </p:nvSpPr>
              <p:spPr bwMode="auto">
                <a:xfrm>
                  <a:off x="2727" y="3780"/>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80" name="Group 147"/>
              <p:cNvGrpSpPr>
                <a:grpSpLocks/>
              </p:cNvGrpSpPr>
              <p:nvPr/>
            </p:nvGrpSpPr>
            <p:grpSpPr bwMode="auto">
              <a:xfrm>
                <a:off x="667" y="4183"/>
                <a:ext cx="1246" cy="403"/>
                <a:chOff x="667" y="4183"/>
                <a:chExt cx="1246" cy="403"/>
              </a:xfrm>
            </p:grpSpPr>
            <p:sp>
              <p:nvSpPr>
                <p:cNvPr id="199" name="Rectangle 148"/>
                <p:cNvSpPr>
                  <a:spLocks noChangeArrowheads="1"/>
                </p:cNvSpPr>
                <p:nvPr/>
              </p:nvSpPr>
              <p:spPr bwMode="auto">
                <a:xfrm>
                  <a:off x="678" y="4183"/>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10</a:t>
                  </a:r>
                  <a:r>
                    <a:rPr lang="en-US" altLang="zh-TW" sz="1200" dirty="0">
                      <a:solidFill>
                        <a:schemeClr val="bg1">
                          <a:lumMod val="75000"/>
                        </a:schemeClr>
                      </a:solidFill>
                      <a:latin typeface="新細明體" pitchFamily="18" charset="-120"/>
                      <a:ea typeface="華康仿宋體W4"/>
                      <a:cs typeface="華康仿宋體W4"/>
                    </a:rPr>
                    <a:t>.</a:t>
                  </a:r>
                  <a:r>
                    <a:rPr lang="zh-TW" altLang="en-US" sz="1200" dirty="0">
                      <a:solidFill>
                        <a:schemeClr val="bg1">
                          <a:lumMod val="75000"/>
                        </a:schemeClr>
                      </a:solidFill>
                      <a:latin typeface="新細明體" pitchFamily="18" charset="-120"/>
                      <a:ea typeface="華康仿宋體W4"/>
                      <a:cs typeface="華康仿宋體W4"/>
                    </a:rPr>
                    <a:t>服務品質競賽</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200" name="Rectangle 149"/>
                <p:cNvSpPr>
                  <a:spLocks noChangeArrowheads="1"/>
                </p:cNvSpPr>
                <p:nvPr/>
              </p:nvSpPr>
              <p:spPr bwMode="auto">
                <a:xfrm>
                  <a:off x="667" y="4183"/>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81" name="Group 150"/>
              <p:cNvGrpSpPr>
                <a:grpSpLocks/>
              </p:cNvGrpSpPr>
              <p:nvPr/>
            </p:nvGrpSpPr>
            <p:grpSpPr bwMode="auto">
              <a:xfrm>
                <a:off x="1913" y="4183"/>
                <a:ext cx="814" cy="403"/>
                <a:chOff x="1913" y="4183"/>
                <a:chExt cx="814" cy="403"/>
              </a:xfrm>
            </p:grpSpPr>
            <p:sp>
              <p:nvSpPr>
                <p:cNvPr id="197" name="Rectangle 151"/>
                <p:cNvSpPr>
                  <a:spLocks noChangeArrowheads="1"/>
                </p:cNvSpPr>
                <p:nvPr/>
              </p:nvSpPr>
              <p:spPr bwMode="auto">
                <a:xfrm>
                  <a:off x="1924" y="4183"/>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98" name="Rectangle 152"/>
                <p:cNvSpPr>
                  <a:spLocks noChangeArrowheads="1"/>
                </p:cNvSpPr>
                <p:nvPr/>
              </p:nvSpPr>
              <p:spPr bwMode="auto">
                <a:xfrm>
                  <a:off x="1913" y="4183"/>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82" name="Group 153"/>
              <p:cNvGrpSpPr>
                <a:grpSpLocks/>
              </p:cNvGrpSpPr>
              <p:nvPr/>
            </p:nvGrpSpPr>
            <p:grpSpPr bwMode="auto">
              <a:xfrm>
                <a:off x="2727" y="4183"/>
                <a:ext cx="814" cy="403"/>
                <a:chOff x="2727" y="4183"/>
                <a:chExt cx="814" cy="403"/>
              </a:xfrm>
            </p:grpSpPr>
            <p:sp>
              <p:nvSpPr>
                <p:cNvPr id="195" name="Rectangle 154"/>
                <p:cNvSpPr>
                  <a:spLocks noChangeArrowheads="1"/>
                </p:cNvSpPr>
                <p:nvPr/>
              </p:nvSpPr>
              <p:spPr bwMode="auto">
                <a:xfrm>
                  <a:off x="2738" y="4183"/>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場</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96" name="Rectangle 155"/>
                <p:cNvSpPr>
                  <a:spLocks noChangeArrowheads="1"/>
                </p:cNvSpPr>
                <p:nvPr/>
              </p:nvSpPr>
              <p:spPr bwMode="auto">
                <a:xfrm>
                  <a:off x="2727" y="4183"/>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90" name="Group 156"/>
              <p:cNvGrpSpPr>
                <a:grpSpLocks/>
              </p:cNvGrpSpPr>
              <p:nvPr/>
            </p:nvGrpSpPr>
            <p:grpSpPr bwMode="auto">
              <a:xfrm>
                <a:off x="667" y="4586"/>
                <a:ext cx="1246" cy="403"/>
                <a:chOff x="667" y="4586"/>
                <a:chExt cx="1246" cy="403"/>
              </a:xfrm>
            </p:grpSpPr>
            <p:sp>
              <p:nvSpPr>
                <p:cNvPr id="193" name="Rectangle 157"/>
                <p:cNvSpPr>
                  <a:spLocks noChangeArrowheads="1"/>
                </p:cNvSpPr>
                <p:nvPr/>
              </p:nvSpPr>
              <p:spPr bwMode="auto">
                <a:xfrm>
                  <a:off x="678" y="4586"/>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11.</a:t>
                  </a:r>
                  <a:r>
                    <a:rPr lang="zh-TW" altLang="en-US" sz="1200" dirty="0">
                      <a:solidFill>
                        <a:schemeClr val="bg1">
                          <a:lumMod val="75000"/>
                        </a:schemeClr>
                      </a:solidFill>
                      <a:latin typeface="新細明體" pitchFamily="18" charset="-120"/>
                      <a:ea typeface="華康仿宋體W4"/>
                      <a:cs typeface="華康仿宋體W4"/>
                    </a:rPr>
                    <a:t>經營培育課程</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194" name="Rectangle 158"/>
                <p:cNvSpPr>
                  <a:spLocks noChangeArrowheads="1"/>
                </p:cNvSpPr>
                <p:nvPr/>
              </p:nvSpPr>
              <p:spPr bwMode="auto">
                <a:xfrm>
                  <a:off x="667" y="4586"/>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94" name="Group 159"/>
              <p:cNvGrpSpPr>
                <a:grpSpLocks/>
              </p:cNvGrpSpPr>
              <p:nvPr/>
            </p:nvGrpSpPr>
            <p:grpSpPr bwMode="auto">
              <a:xfrm>
                <a:off x="1913" y="4586"/>
                <a:ext cx="814" cy="403"/>
                <a:chOff x="1913" y="4586"/>
                <a:chExt cx="814" cy="403"/>
              </a:xfrm>
            </p:grpSpPr>
            <p:sp>
              <p:nvSpPr>
                <p:cNvPr id="191" name="Rectangle 160"/>
                <p:cNvSpPr>
                  <a:spLocks noChangeArrowheads="1"/>
                </p:cNvSpPr>
                <p:nvPr/>
              </p:nvSpPr>
              <p:spPr bwMode="auto">
                <a:xfrm>
                  <a:off x="1924" y="4586"/>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92" name="Rectangle 161"/>
                <p:cNvSpPr>
                  <a:spLocks noChangeArrowheads="1"/>
                </p:cNvSpPr>
                <p:nvPr/>
              </p:nvSpPr>
              <p:spPr bwMode="auto">
                <a:xfrm>
                  <a:off x="1913" y="4586"/>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94" name="Group 162"/>
              <p:cNvGrpSpPr>
                <a:grpSpLocks/>
              </p:cNvGrpSpPr>
              <p:nvPr/>
            </p:nvGrpSpPr>
            <p:grpSpPr bwMode="auto">
              <a:xfrm>
                <a:off x="2727" y="4586"/>
                <a:ext cx="814" cy="403"/>
                <a:chOff x="2727" y="4586"/>
                <a:chExt cx="814" cy="403"/>
              </a:xfrm>
            </p:grpSpPr>
            <p:sp>
              <p:nvSpPr>
                <p:cNvPr id="189" name="Rectangle 163"/>
                <p:cNvSpPr>
                  <a:spLocks noChangeArrowheads="1"/>
                </p:cNvSpPr>
                <p:nvPr/>
              </p:nvSpPr>
              <p:spPr bwMode="auto">
                <a:xfrm>
                  <a:off x="2738" y="4586"/>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2</a:t>
                  </a:r>
                  <a:r>
                    <a:rPr lang="zh-TW" altLang="en-US" sz="1200" dirty="0">
                      <a:solidFill>
                        <a:schemeClr val="bg1">
                          <a:lumMod val="75000"/>
                        </a:schemeClr>
                      </a:solidFill>
                      <a:latin typeface="新細明體" pitchFamily="18" charset="-120"/>
                      <a:ea typeface="華康仿宋體W4"/>
                      <a:cs typeface="華康仿宋體W4"/>
                    </a:rPr>
                    <a:t>場</a:t>
                  </a:r>
                  <a:r>
                    <a:rPr lang="en-US" altLang="zh-TW" sz="1200" dirty="0">
                      <a:solidFill>
                        <a:schemeClr val="bg1">
                          <a:lumMod val="75000"/>
                        </a:schemeClr>
                      </a:solidFill>
                      <a:latin typeface="新細明體" pitchFamily="18" charset="-120"/>
                      <a:ea typeface="華康仿宋體W4"/>
                      <a:cs typeface="華康仿宋體W4"/>
                    </a:rPr>
                    <a:t>6</a:t>
                  </a:r>
                  <a:r>
                    <a:rPr lang="zh-TW" altLang="en-US" sz="1200" dirty="0">
                      <a:solidFill>
                        <a:schemeClr val="bg1">
                          <a:lumMod val="75000"/>
                        </a:schemeClr>
                      </a:solidFill>
                      <a:latin typeface="新細明體" pitchFamily="18" charset="-120"/>
                      <a:ea typeface="華康仿宋體W4"/>
                      <a:cs typeface="華康仿宋體W4"/>
                    </a:rPr>
                    <a:t>小時</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solidFill>
                      <a:schemeClr val="bg1">
                        <a:lumMod val="75000"/>
                      </a:schemeClr>
                    </a:solidFill>
                  </a:endParaRPr>
                </a:p>
              </p:txBody>
            </p:sp>
            <p:sp>
              <p:nvSpPr>
                <p:cNvPr id="190" name="Rectangle 164"/>
                <p:cNvSpPr>
                  <a:spLocks noChangeArrowheads="1"/>
                </p:cNvSpPr>
                <p:nvPr/>
              </p:nvSpPr>
              <p:spPr bwMode="auto">
                <a:xfrm>
                  <a:off x="2727" y="4586"/>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98" name="Group 165"/>
              <p:cNvGrpSpPr>
                <a:grpSpLocks/>
              </p:cNvGrpSpPr>
              <p:nvPr/>
            </p:nvGrpSpPr>
            <p:grpSpPr bwMode="auto">
              <a:xfrm>
                <a:off x="0" y="4989"/>
                <a:ext cx="667" cy="921"/>
                <a:chOff x="0" y="4989"/>
                <a:chExt cx="667" cy="921"/>
              </a:xfrm>
            </p:grpSpPr>
            <p:sp>
              <p:nvSpPr>
                <p:cNvPr id="185" name="Rectangle 166"/>
                <p:cNvSpPr>
                  <a:spLocks noChangeArrowheads="1"/>
                </p:cNvSpPr>
                <p:nvPr/>
              </p:nvSpPr>
              <p:spPr bwMode="auto">
                <a:xfrm>
                  <a:off x="0" y="4989"/>
                  <a:ext cx="66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02" name="Group 167"/>
                <p:cNvGrpSpPr>
                  <a:grpSpLocks/>
                </p:cNvGrpSpPr>
                <p:nvPr/>
              </p:nvGrpSpPr>
              <p:grpSpPr bwMode="auto">
                <a:xfrm>
                  <a:off x="0" y="4989"/>
                  <a:ext cx="667" cy="921"/>
                  <a:chOff x="0" y="4989"/>
                  <a:chExt cx="667" cy="921"/>
                </a:xfrm>
              </p:grpSpPr>
              <p:sp>
                <p:nvSpPr>
                  <p:cNvPr id="187" name="Rectangle 168"/>
                  <p:cNvSpPr>
                    <a:spLocks noChangeArrowheads="1"/>
                  </p:cNvSpPr>
                  <p:nvPr/>
                </p:nvSpPr>
                <p:spPr bwMode="auto">
                  <a:xfrm>
                    <a:off x="11" y="4989"/>
                    <a:ext cx="645" cy="921"/>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主題形象塑造</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latin typeface="新細明體" pitchFamily="18" charset="-120"/>
                        <a:ea typeface="華康仿宋體W4"/>
                        <a:cs typeface="華康仿宋體W4"/>
                      </a:rPr>
                      <a:t>（</a:t>
                    </a:r>
                    <a:r>
                      <a:rPr lang="en-US" altLang="zh-TW" sz="1200" dirty="0">
                        <a:solidFill>
                          <a:schemeClr val="bg1">
                            <a:lumMod val="75000"/>
                          </a:schemeClr>
                        </a:solidFill>
                        <a:latin typeface="新細明體" pitchFamily="18" charset="-120"/>
                        <a:ea typeface="華康仿宋體W4"/>
                        <a:cs typeface="華康仿宋體W4"/>
                      </a:rPr>
                      <a:t>DESIGN</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88" name="Rectangle 169"/>
                  <p:cNvSpPr>
                    <a:spLocks noChangeArrowheads="1"/>
                  </p:cNvSpPr>
                  <p:nvPr/>
                </p:nvSpPr>
                <p:spPr bwMode="auto">
                  <a:xfrm>
                    <a:off x="0" y="4989"/>
                    <a:ext cx="667" cy="921"/>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06" name="Group 170"/>
              <p:cNvGrpSpPr>
                <a:grpSpLocks/>
              </p:cNvGrpSpPr>
              <p:nvPr/>
            </p:nvGrpSpPr>
            <p:grpSpPr bwMode="auto">
              <a:xfrm>
                <a:off x="667" y="4989"/>
                <a:ext cx="1246" cy="403"/>
                <a:chOff x="667" y="4989"/>
                <a:chExt cx="1246" cy="403"/>
              </a:xfrm>
            </p:grpSpPr>
            <p:sp>
              <p:nvSpPr>
                <p:cNvPr id="181" name="Rectangle 171"/>
                <p:cNvSpPr>
                  <a:spLocks noChangeArrowheads="1"/>
                </p:cNvSpPr>
                <p:nvPr/>
              </p:nvSpPr>
              <p:spPr bwMode="auto">
                <a:xfrm>
                  <a:off x="667" y="4989"/>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09" name="Group 172"/>
                <p:cNvGrpSpPr>
                  <a:grpSpLocks/>
                </p:cNvGrpSpPr>
                <p:nvPr/>
              </p:nvGrpSpPr>
              <p:grpSpPr bwMode="auto">
                <a:xfrm>
                  <a:off x="667" y="4989"/>
                  <a:ext cx="1246" cy="403"/>
                  <a:chOff x="667" y="4989"/>
                  <a:chExt cx="1246" cy="403"/>
                </a:xfrm>
              </p:grpSpPr>
              <p:sp>
                <p:nvSpPr>
                  <p:cNvPr id="183" name="Rectangle 173"/>
                  <p:cNvSpPr>
                    <a:spLocks noChangeArrowheads="1"/>
                  </p:cNvSpPr>
                  <p:nvPr/>
                </p:nvSpPr>
                <p:spPr bwMode="auto">
                  <a:xfrm>
                    <a:off x="678" y="4989"/>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12.</a:t>
                    </a:r>
                    <a:r>
                      <a:rPr lang="zh-TW" altLang="en-US" sz="1200" dirty="0">
                        <a:solidFill>
                          <a:schemeClr val="bg1">
                            <a:lumMod val="75000"/>
                          </a:schemeClr>
                        </a:solidFill>
                        <a:latin typeface="新細明體" pitchFamily="18" charset="-120"/>
                        <a:ea typeface="華康仿宋體W4"/>
                        <a:cs typeface="華康仿宋體W4"/>
                      </a:rPr>
                      <a:t>地方識別系統設計</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p>
                </p:txBody>
              </p:sp>
              <p:sp>
                <p:nvSpPr>
                  <p:cNvPr id="184" name="Rectangle 174"/>
                  <p:cNvSpPr>
                    <a:spLocks noChangeArrowheads="1"/>
                  </p:cNvSpPr>
                  <p:nvPr/>
                </p:nvSpPr>
                <p:spPr bwMode="auto">
                  <a:xfrm>
                    <a:off x="667" y="4989"/>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10" name="Group 175"/>
              <p:cNvGrpSpPr>
                <a:grpSpLocks/>
              </p:cNvGrpSpPr>
              <p:nvPr/>
            </p:nvGrpSpPr>
            <p:grpSpPr bwMode="auto">
              <a:xfrm>
                <a:off x="1913" y="4989"/>
                <a:ext cx="814" cy="403"/>
                <a:chOff x="1913" y="4989"/>
                <a:chExt cx="814" cy="403"/>
              </a:xfrm>
            </p:grpSpPr>
            <p:sp>
              <p:nvSpPr>
                <p:cNvPr id="177" name="Rectangle 176"/>
                <p:cNvSpPr>
                  <a:spLocks noChangeArrowheads="1"/>
                </p:cNvSpPr>
                <p:nvPr/>
              </p:nvSpPr>
              <p:spPr bwMode="auto">
                <a:xfrm>
                  <a:off x="1913" y="4989"/>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1" name="Group 177"/>
                <p:cNvGrpSpPr>
                  <a:grpSpLocks/>
                </p:cNvGrpSpPr>
                <p:nvPr/>
              </p:nvGrpSpPr>
              <p:grpSpPr bwMode="auto">
                <a:xfrm>
                  <a:off x="1913" y="4989"/>
                  <a:ext cx="814" cy="403"/>
                  <a:chOff x="1913" y="4989"/>
                  <a:chExt cx="814" cy="403"/>
                </a:xfrm>
              </p:grpSpPr>
              <p:sp>
                <p:nvSpPr>
                  <p:cNvPr id="179" name="Rectangle 178"/>
                  <p:cNvSpPr>
                    <a:spLocks noChangeArrowheads="1"/>
                  </p:cNvSpPr>
                  <p:nvPr/>
                </p:nvSpPr>
                <p:spPr bwMode="auto">
                  <a:xfrm>
                    <a:off x="1924" y="4989"/>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80" name="Rectangle 179"/>
                  <p:cNvSpPr>
                    <a:spLocks noChangeArrowheads="1"/>
                  </p:cNvSpPr>
                  <p:nvPr/>
                </p:nvSpPr>
                <p:spPr bwMode="auto">
                  <a:xfrm>
                    <a:off x="1913" y="4989"/>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12" name="Group 180"/>
              <p:cNvGrpSpPr>
                <a:grpSpLocks/>
              </p:cNvGrpSpPr>
              <p:nvPr/>
            </p:nvGrpSpPr>
            <p:grpSpPr bwMode="auto">
              <a:xfrm>
                <a:off x="2727" y="4989"/>
                <a:ext cx="814" cy="403"/>
                <a:chOff x="2727" y="4989"/>
                <a:chExt cx="814" cy="403"/>
              </a:xfrm>
            </p:grpSpPr>
            <p:sp>
              <p:nvSpPr>
                <p:cNvPr id="173" name="Rectangle 181"/>
                <p:cNvSpPr>
                  <a:spLocks noChangeArrowheads="1"/>
                </p:cNvSpPr>
                <p:nvPr/>
              </p:nvSpPr>
              <p:spPr bwMode="auto">
                <a:xfrm>
                  <a:off x="2727" y="4989"/>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3" name="Group 182"/>
                <p:cNvGrpSpPr>
                  <a:grpSpLocks/>
                </p:cNvGrpSpPr>
                <p:nvPr/>
              </p:nvGrpSpPr>
              <p:grpSpPr bwMode="auto">
                <a:xfrm>
                  <a:off x="2727" y="4989"/>
                  <a:ext cx="814" cy="403"/>
                  <a:chOff x="2727" y="4989"/>
                  <a:chExt cx="814" cy="403"/>
                </a:xfrm>
              </p:grpSpPr>
              <p:sp>
                <p:nvSpPr>
                  <p:cNvPr id="175" name="Rectangle 183"/>
                  <p:cNvSpPr>
                    <a:spLocks noChangeArrowheads="1"/>
                  </p:cNvSpPr>
                  <p:nvPr/>
                </p:nvSpPr>
                <p:spPr bwMode="auto">
                  <a:xfrm>
                    <a:off x="2738" y="4989"/>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76" name="Rectangle 184"/>
                  <p:cNvSpPr>
                    <a:spLocks noChangeArrowheads="1"/>
                  </p:cNvSpPr>
                  <p:nvPr/>
                </p:nvSpPr>
                <p:spPr bwMode="auto">
                  <a:xfrm>
                    <a:off x="2727" y="4989"/>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14" name="Group 185"/>
              <p:cNvGrpSpPr>
                <a:grpSpLocks/>
              </p:cNvGrpSpPr>
              <p:nvPr/>
            </p:nvGrpSpPr>
            <p:grpSpPr bwMode="auto">
              <a:xfrm>
                <a:off x="667" y="5392"/>
                <a:ext cx="1246" cy="518"/>
                <a:chOff x="667" y="5392"/>
                <a:chExt cx="1246" cy="518"/>
              </a:xfrm>
            </p:grpSpPr>
            <p:sp>
              <p:nvSpPr>
                <p:cNvPr id="169" name="Rectangle 186"/>
                <p:cNvSpPr>
                  <a:spLocks noChangeArrowheads="1"/>
                </p:cNvSpPr>
                <p:nvPr/>
              </p:nvSpPr>
              <p:spPr bwMode="auto">
                <a:xfrm>
                  <a:off x="667" y="5392"/>
                  <a:ext cx="1246" cy="518"/>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5" name="Group 187"/>
                <p:cNvGrpSpPr>
                  <a:grpSpLocks/>
                </p:cNvGrpSpPr>
                <p:nvPr/>
              </p:nvGrpSpPr>
              <p:grpSpPr bwMode="auto">
                <a:xfrm>
                  <a:off x="667" y="5392"/>
                  <a:ext cx="1246" cy="518"/>
                  <a:chOff x="667" y="5392"/>
                  <a:chExt cx="1246" cy="518"/>
                </a:xfrm>
              </p:grpSpPr>
              <p:sp>
                <p:nvSpPr>
                  <p:cNvPr id="171" name="Rectangle 188"/>
                  <p:cNvSpPr>
                    <a:spLocks noChangeArrowheads="1"/>
                  </p:cNvSpPr>
                  <p:nvPr/>
                </p:nvSpPr>
                <p:spPr bwMode="auto">
                  <a:xfrm>
                    <a:off x="678" y="5392"/>
                    <a:ext cx="1224" cy="518"/>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13.</a:t>
                    </a:r>
                    <a:r>
                      <a:rPr lang="zh-TW" altLang="en-US" sz="1200" dirty="0">
                        <a:solidFill>
                          <a:schemeClr val="bg1">
                            <a:lumMod val="75000"/>
                          </a:schemeClr>
                        </a:solidFill>
                        <a:latin typeface="新細明體" pitchFamily="18" charset="-120"/>
                        <a:ea typeface="華康仿宋體W4"/>
                        <a:cs typeface="華康仿宋體W4"/>
                      </a:rPr>
                      <a:t>產品包裝設計</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72" name="Rectangle 189"/>
                  <p:cNvSpPr>
                    <a:spLocks noChangeArrowheads="1"/>
                  </p:cNvSpPr>
                  <p:nvPr/>
                </p:nvSpPr>
                <p:spPr bwMode="auto">
                  <a:xfrm>
                    <a:off x="667" y="5392"/>
                    <a:ext cx="1246" cy="51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16" name="Group 190"/>
              <p:cNvGrpSpPr>
                <a:grpSpLocks/>
              </p:cNvGrpSpPr>
              <p:nvPr/>
            </p:nvGrpSpPr>
            <p:grpSpPr bwMode="auto">
              <a:xfrm>
                <a:off x="1913" y="5392"/>
                <a:ext cx="814" cy="518"/>
                <a:chOff x="1913" y="5392"/>
                <a:chExt cx="814" cy="518"/>
              </a:xfrm>
            </p:grpSpPr>
            <p:sp>
              <p:nvSpPr>
                <p:cNvPr id="165" name="Rectangle 191"/>
                <p:cNvSpPr>
                  <a:spLocks noChangeArrowheads="1"/>
                </p:cNvSpPr>
                <p:nvPr/>
              </p:nvSpPr>
              <p:spPr bwMode="auto">
                <a:xfrm>
                  <a:off x="1913" y="5392"/>
                  <a:ext cx="814" cy="518"/>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7" name="Group 192"/>
                <p:cNvGrpSpPr>
                  <a:grpSpLocks/>
                </p:cNvGrpSpPr>
                <p:nvPr/>
              </p:nvGrpSpPr>
              <p:grpSpPr bwMode="auto">
                <a:xfrm>
                  <a:off x="1913" y="5392"/>
                  <a:ext cx="814" cy="518"/>
                  <a:chOff x="1913" y="5392"/>
                  <a:chExt cx="814" cy="518"/>
                </a:xfrm>
              </p:grpSpPr>
              <p:sp>
                <p:nvSpPr>
                  <p:cNvPr id="167" name="Rectangle 193"/>
                  <p:cNvSpPr>
                    <a:spLocks noChangeArrowheads="1"/>
                  </p:cNvSpPr>
                  <p:nvPr/>
                </p:nvSpPr>
                <p:spPr bwMode="auto">
                  <a:xfrm>
                    <a:off x="1924" y="5392"/>
                    <a:ext cx="792" cy="518"/>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款，印製</a:t>
                    </a:r>
                    <a:r>
                      <a:rPr lang="en-US" altLang="zh-TW" sz="1200" dirty="0">
                        <a:solidFill>
                          <a:schemeClr val="bg1">
                            <a:lumMod val="75000"/>
                          </a:schemeClr>
                        </a:solidFill>
                        <a:latin typeface="新細明體" pitchFamily="18" charset="-120"/>
                        <a:ea typeface="華康仿宋體W4"/>
                        <a:cs typeface="華康仿宋體W4"/>
                      </a:rPr>
                      <a:t>2000</a:t>
                    </a:r>
                    <a:r>
                      <a:rPr lang="zh-TW" altLang="en-US" sz="1200" dirty="0">
                        <a:solidFill>
                          <a:schemeClr val="bg1">
                            <a:lumMod val="75000"/>
                          </a:schemeClr>
                        </a:solidFill>
                        <a:latin typeface="新細明體" pitchFamily="18" charset="-120"/>
                        <a:ea typeface="華康仿宋體W4"/>
                        <a:cs typeface="華康仿宋體W4"/>
                      </a:rPr>
                      <a:t>份</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solidFill>
                        <a:schemeClr val="bg1">
                          <a:lumMod val="75000"/>
                        </a:schemeClr>
                      </a:solidFill>
                    </a:endParaRPr>
                  </a:p>
                </p:txBody>
              </p:sp>
              <p:sp>
                <p:nvSpPr>
                  <p:cNvPr id="168" name="Rectangle 194"/>
                  <p:cNvSpPr>
                    <a:spLocks noChangeArrowheads="1"/>
                  </p:cNvSpPr>
                  <p:nvPr/>
                </p:nvSpPr>
                <p:spPr bwMode="auto">
                  <a:xfrm>
                    <a:off x="1913" y="5392"/>
                    <a:ext cx="814" cy="51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18" name="Group 195"/>
              <p:cNvGrpSpPr>
                <a:grpSpLocks/>
              </p:cNvGrpSpPr>
              <p:nvPr/>
            </p:nvGrpSpPr>
            <p:grpSpPr bwMode="auto">
              <a:xfrm>
                <a:off x="2727" y="5392"/>
                <a:ext cx="814" cy="518"/>
                <a:chOff x="2727" y="5392"/>
                <a:chExt cx="814" cy="518"/>
              </a:xfrm>
            </p:grpSpPr>
            <p:sp>
              <p:nvSpPr>
                <p:cNvPr id="161" name="Rectangle 196"/>
                <p:cNvSpPr>
                  <a:spLocks noChangeArrowheads="1"/>
                </p:cNvSpPr>
                <p:nvPr/>
              </p:nvSpPr>
              <p:spPr bwMode="auto">
                <a:xfrm>
                  <a:off x="2727" y="5392"/>
                  <a:ext cx="814" cy="518"/>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19" name="Group 197"/>
                <p:cNvGrpSpPr>
                  <a:grpSpLocks/>
                </p:cNvGrpSpPr>
                <p:nvPr/>
              </p:nvGrpSpPr>
              <p:grpSpPr bwMode="auto">
                <a:xfrm>
                  <a:off x="2727" y="5392"/>
                  <a:ext cx="814" cy="518"/>
                  <a:chOff x="2727" y="5392"/>
                  <a:chExt cx="814" cy="518"/>
                </a:xfrm>
              </p:grpSpPr>
              <p:sp>
                <p:nvSpPr>
                  <p:cNvPr id="163" name="Rectangle 198"/>
                  <p:cNvSpPr>
                    <a:spLocks noChangeArrowheads="1"/>
                  </p:cNvSpPr>
                  <p:nvPr/>
                </p:nvSpPr>
                <p:spPr bwMode="auto">
                  <a:xfrm>
                    <a:off x="2738" y="5392"/>
                    <a:ext cx="792" cy="518"/>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64" name="Rectangle 199"/>
                  <p:cNvSpPr>
                    <a:spLocks noChangeArrowheads="1"/>
                  </p:cNvSpPr>
                  <p:nvPr/>
                </p:nvSpPr>
                <p:spPr bwMode="auto">
                  <a:xfrm>
                    <a:off x="2727" y="5392"/>
                    <a:ext cx="814" cy="51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98" name="Group 200"/>
              <p:cNvGrpSpPr>
                <a:grpSpLocks/>
              </p:cNvGrpSpPr>
              <p:nvPr/>
            </p:nvGrpSpPr>
            <p:grpSpPr bwMode="auto">
              <a:xfrm>
                <a:off x="0" y="5910"/>
                <a:ext cx="667" cy="2130"/>
                <a:chOff x="0" y="5910"/>
                <a:chExt cx="667" cy="2130"/>
              </a:xfrm>
            </p:grpSpPr>
            <p:sp>
              <p:nvSpPr>
                <p:cNvPr id="159" name="Rectangle 201"/>
                <p:cNvSpPr>
                  <a:spLocks noChangeArrowheads="1"/>
                </p:cNvSpPr>
                <p:nvPr/>
              </p:nvSpPr>
              <p:spPr bwMode="auto">
                <a:xfrm>
                  <a:off x="11" y="5910"/>
                  <a:ext cx="645" cy="21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組織培力運作</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latin typeface="新細明體" pitchFamily="18" charset="-120"/>
                      <a:ea typeface="華康仿宋體W4"/>
                      <a:cs typeface="華康仿宋體W4"/>
                    </a:rPr>
                    <a:t>（</a:t>
                  </a:r>
                  <a:r>
                    <a:rPr lang="en-US" altLang="zh-TW" sz="1200" dirty="0">
                      <a:solidFill>
                        <a:schemeClr val="bg1">
                          <a:lumMod val="75000"/>
                        </a:schemeClr>
                      </a:solidFill>
                      <a:latin typeface="新細明體" pitchFamily="18" charset="-120"/>
                      <a:ea typeface="華康仿宋體W4"/>
                      <a:cs typeface="華康仿宋體W4"/>
                    </a:rPr>
                    <a:t>ORGANIZATION</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60" name="Rectangle 202"/>
                <p:cNvSpPr>
                  <a:spLocks noChangeArrowheads="1"/>
                </p:cNvSpPr>
                <p:nvPr/>
              </p:nvSpPr>
              <p:spPr bwMode="auto">
                <a:xfrm>
                  <a:off x="0" y="5910"/>
                  <a:ext cx="667" cy="2130"/>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02" name="Group 203"/>
              <p:cNvGrpSpPr>
                <a:grpSpLocks/>
              </p:cNvGrpSpPr>
              <p:nvPr/>
            </p:nvGrpSpPr>
            <p:grpSpPr bwMode="auto">
              <a:xfrm>
                <a:off x="667" y="5910"/>
                <a:ext cx="1246" cy="403"/>
                <a:chOff x="667" y="5910"/>
                <a:chExt cx="1246" cy="403"/>
              </a:xfrm>
            </p:grpSpPr>
            <p:sp>
              <p:nvSpPr>
                <p:cNvPr id="157" name="Rectangle 204"/>
                <p:cNvSpPr>
                  <a:spLocks noChangeArrowheads="1"/>
                </p:cNvSpPr>
                <p:nvPr/>
              </p:nvSpPr>
              <p:spPr bwMode="auto">
                <a:xfrm>
                  <a:off x="678" y="5910"/>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14.</a:t>
                  </a:r>
                  <a:r>
                    <a:rPr lang="zh-TW" altLang="en-US" sz="1200" dirty="0">
                      <a:solidFill>
                        <a:schemeClr val="bg1">
                          <a:lumMod val="75000"/>
                        </a:schemeClr>
                      </a:solidFill>
                      <a:latin typeface="新細明體" pitchFamily="18" charset="-120"/>
                      <a:ea typeface="華康仿宋體W4"/>
                      <a:cs typeface="華康仿宋體W4"/>
                    </a:rPr>
                    <a:t>計畫導入說明會</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58" name="Rectangle 205"/>
                <p:cNvSpPr>
                  <a:spLocks noChangeArrowheads="1"/>
                </p:cNvSpPr>
                <p:nvPr/>
              </p:nvSpPr>
              <p:spPr bwMode="auto">
                <a:xfrm>
                  <a:off x="667" y="5910"/>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06" name="Group 206"/>
              <p:cNvGrpSpPr>
                <a:grpSpLocks/>
              </p:cNvGrpSpPr>
              <p:nvPr/>
            </p:nvGrpSpPr>
            <p:grpSpPr bwMode="auto">
              <a:xfrm>
                <a:off x="1913" y="5910"/>
                <a:ext cx="814" cy="403"/>
                <a:chOff x="1913" y="5910"/>
                <a:chExt cx="814" cy="403"/>
              </a:xfrm>
            </p:grpSpPr>
            <p:sp>
              <p:nvSpPr>
                <p:cNvPr id="155" name="Rectangle 207"/>
                <p:cNvSpPr>
                  <a:spLocks noChangeArrowheads="1"/>
                </p:cNvSpPr>
                <p:nvPr/>
              </p:nvSpPr>
              <p:spPr bwMode="auto">
                <a:xfrm>
                  <a:off x="1924" y="5910"/>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場</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56" name="Rectangle 208"/>
                <p:cNvSpPr>
                  <a:spLocks noChangeArrowheads="1"/>
                </p:cNvSpPr>
                <p:nvPr/>
              </p:nvSpPr>
              <p:spPr bwMode="auto">
                <a:xfrm>
                  <a:off x="1913" y="5910"/>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10" name="Group 209"/>
              <p:cNvGrpSpPr>
                <a:grpSpLocks/>
              </p:cNvGrpSpPr>
              <p:nvPr/>
            </p:nvGrpSpPr>
            <p:grpSpPr bwMode="auto">
              <a:xfrm>
                <a:off x="2727" y="5910"/>
                <a:ext cx="814" cy="403"/>
                <a:chOff x="2727" y="5910"/>
                <a:chExt cx="814" cy="403"/>
              </a:xfrm>
            </p:grpSpPr>
            <p:sp>
              <p:nvSpPr>
                <p:cNvPr id="153" name="Rectangle 210"/>
                <p:cNvSpPr>
                  <a:spLocks noChangeArrowheads="1"/>
                </p:cNvSpPr>
                <p:nvPr/>
              </p:nvSpPr>
              <p:spPr bwMode="auto">
                <a:xfrm>
                  <a:off x="2738" y="5910"/>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54" name="Rectangle 211"/>
                <p:cNvSpPr>
                  <a:spLocks noChangeArrowheads="1"/>
                </p:cNvSpPr>
                <p:nvPr/>
              </p:nvSpPr>
              <p:spPr bwMode="auto">
                <a:xfrm>
                  <a:off x="2727" y="5910"/>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14" name="Group 212"/>
              <p:cNvGrpSpPr>
                <a:grpSpLocks/>
              </p:cNvGrpSpPr>
              <p:nvPr/>
            </p:nvGrpSpPr>
            <p:grpSpPr bwMode="auto">
              <a:xfrm>
                <a:off x="667" y="6313"/>
                <a:ext cx="1246" cy="403"/>
                <a:chOff x="667" y="6313"/>
                <a:chExt cx="1246" cy="403"/>
              </a:xfrm>
            </p:grpSpPr>
            <p:sp>
              <p:nvSpPr>
                <p:cNvPr id="151" name="Rectangle 213"/>
                <p:cNvSpPr>
                  <a:spLocks noChangeArrowheads="1"/>
                </p:cNvSpPr>
                <p:nvPr/>
              </p:nvSpPr>
              <p:spPr bwMode="auto">
                <a:xfrm>
                  <a:off x="678" y="6313"/>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15.</a:t>
                  </a:r>
                  <a:r>
                    <a:rPr lang="zh-TW" altLang="en-US" sz="1200" dirty="0">
                      <a:solidFill>
                        <a:schemeClr val="bg1">
                          <a:lumMod val="75000"/>
                        </a:schemeClr>
                      </a:solidFill>
                      <a:latin typeface="新細明體" pitchFamily="18" charset="-120"/>
                      <a:ea typeface="華康仿宋體W4"/>
                      <a:cs typeface="華康仿宋體W4"/>
                    </a:rPr>
                    <a:t>工作推動協調會議</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52" name="Rectangle 214"/>
                <p:cNvSpPr>
                  <a:spLocks noChangeArrowheads="1"/>
                </p:cNvSpPr>
                <p:nvPr/>
              </p:nvSpPr>
              <p:spPr bwMode="auto">
                <a:xfrm>
                  <a:off x="667" y="6313"/>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18" name="Group 215"/>
              <p:cNvGrpSpPr>
                <a:grpSpLocks/>
              </p:cNvGrpSpPr>
              <p:nvPr/>
            </p:nvGrpSpPr>
            <p:grpSpPr bwMode="auto">
              <a:xfrm>
                <a:off x="1913" y="6313"/>
                <a:ext cx="814" cy="403"/>
                <a:chOff x="1913" y="6313"/>
                <a:chExt cx="814" cy="403"/>
              </a:xfrm>
            </p:grpSpPr>
            <p:sp>
              <p:nvSpPr>
                <p:cNvPr id="149" name="Rectangle 216"/>
                <p:cNvSpPr>
                  <a:spLocks noChangeArrowheads="1"/>
                </p:cNvSpPr>
                <p:nvPr/>
              </p:nvSpPr>
              <p:spPr bwMode="auto">
                <a:xfrm>
                  <a:off x="1924" y="6313"/>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4</a:t>
                  </a:r>
                  <a:r>
                    <a:rPr lang="zh-TW" altLang="en-US" sz="1200" dirty="0">
                      <a:solidFill>
                        <a:schemeClr val="bg1">
                          <a:lumMod val="75000"/>
                        </a:schemeClr>
                      </a:solidFill>
                      <a:latin typeface="新細明體" pitchFamily="18" charset="-120"/>
                      <a:ea typeface="華康仿宋體W4"/>
                      <a:cs typeface="華康仿宋體W4"/>
                    </a:rPr>
                    <a:t>場</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50" name="Rectangle 217"/>
                <p:cNvSpPr>
                  <a:spLocks noChangeArrowheads="1"/>
                </p:cNvSpPr>
                <p:nvPr/>
              </p:nvSpPr>
              <p:spPr bwMode="auto">
                <a:xfrm>
                  <a:off x="1913" y="6313"/>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2" name="Group 218"/>
              <p:cNvGrpSpPr>
                <a:grpSpLocks/>
              </p:cNvGrpSpPr>
              <p:nvPr/>
            </p:nvGrpSpPr>
            <p:grpSpPr bwMode="auto">
              <a:xfrm>
                <a:off x="2727" y="6313"/>
                <a:ext cx="814" cy="403"/>
                <a:chOff x="2727" y="6313"/>
                <a:chExt cx="814" cy="403"/>
              </a:xfrm>
            </p:grpSpPr>
            <p:sp>
              <p:nvSpPr>
                <p:cNvPr id="147" name="Rectangle 219"/>
                <p:cNvSpPr>
                  <a:spLocks noChangeArrowheads="1"/>
                </p:cNvSpPr>
                <p:nvPr/>
              </p:nvSpPr>
              <p:spPr bwMode="auto">
                <a:xfrm>
                  <a:off x="2738" y="6313"/>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5</a:t>
                  </a:r>
                  <a:r>
                    <a:rPr lang="zh-TW" altLang="en-US" sz="1200" dirty="0">
                      <a:solidFill>
                        <a:schemeClr val="bg1">
                          <a:lumMod val="75000"/>
                        </a:schemeClr>
                      </a:solidFill>
                      <a:latin typeface="新細明體" pitchFamily="18" charset="-120"/>
                      <a:ea typeface="華康仿宋體W4"/>
                      <a:cs typeface="華康仿宋體W4"/>
                    </a:rPr>
                    <a:t>場</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48" name="Rectangle 220"/>
                <p:cNvSpPr>
                  <a:spLocks noChangeArrowheads="1"/>
                </p:cNvSpPr>
                <p:nvPr/>
              </p:nvSpPr>
              <p:spPr bwMode="auto">
                <a:xfrm>
                  <a:off x="2727" y="6313"/>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26" name="Group 221"/>
              <p:cNvGrpSpPr>
                <a:grpSpLocks/>
              </p:cNvGrpSpPr>
              <p:nvPr/>
            </p:nvGrpSpPr>
            <p:grpSpPr bwMode="auto">
              <a:xfrm>
                <a:off x="667" y="6716"/>
                <a:ext cx="1246" cy="518"/>
                <a:chOff x="667" y="6716"/>
                <a:chExt cx="1246" cy="518"/>
              </a:xfrm>
            </p:grpSpPr>
            <p:sp>
              <p:nvSpPr>
                <p:cNvPr id="145" name="Rectangle 222"/>
                <p:cNvSpPr>
                  <a:spLocks noChangeArrowheads="1"/>
                </p:cNvSpPr>
                <p:nvPr/>
              </p:nvSpPr>
              <p:spPr bwMode="auto">
                <a:xfrm>
                  <a:off x="678" y="6716"/>
                  <a:ext cx="1224"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16.</a:t>
                  </a:r>
                  <a:r>
                    <a:rPr lang="zh-TW" altLang="en-US" sz="1200" dirty="0">
                      <a:solidFill>
                        <a:schemeClr val="bg1">
                          <a:lumMod val="75000"/>
                        </a:schemeClr>
                      </a:solidFill>
                      <a:latin typeface="新細明體" pitchFamily="18" charset="-120"/>
                      <a:ea typeface="華康仿宋體W4"/>
                      <a:cs typeface="華康仿宋體W4"/>
                    </a:rPr>
                    <a:t>商圈願景共識營</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46" name="Rectangle 223"/>
                <p:cNvSpPr>
                  <a:spLocks noChangeArrowheads="1"/>
                </p:cNvSpPr>
                <p:nvPr/>
              </p:nvSpPr>
              <p:spPr bwMode="auto">
                <a:xfrm>
                  <a:off x="667" y="6716"/>
                  <a:ext cx="1246" cy="51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62" name="Group 224"/>
              <p:cNvGrpSpPr>
                <a:grpSpLocks/>
              </p:cNvGrpSpPr>
              <p:nvPr/>
            </p:nvGrpSpPr>
            <p:grpSpPr bwMode="auto">
              <a:xfrm>
                <a:off x="1913" y="6716"/>
                <a:ext cx="814" cy="518"/>
                <a:chOff x="1913" y="6716"/>
                <a:chExt cx="814" cy="518"/>
              </a:xfrm>
            </p:grpSpPr>
            <p:sp>
              <p:nvSpPr>
                <p:cNvPr id="143" name="Rectangle 225"/>
                <p:cNvSpPr>
                  <a:spLocks noChangeArrowheads="1"/>
                </p:cNvSpPr>
                <p:nvPr/>
              </p:nvSpPr>
              <p:spPr bwMode="auto">
                <a:xfrm>
                  <a:off x="1924" y="6716"/>
                  <a:ext cx="792"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場</a:t>
                  </a:r>
                  <a:r>
                    <a:rPr lang="en-US" altLang="zh-TW" sz="1200" dirty="0">
                      <a:solidFill>
                        <a:schemeClr val="bg1">
                          <a:lumMod val="75000"/>
                        </a:schemeClr>
                      </a:solidFill>
                      <a:latin typeface="新細明體" pitchFamily="18" charset="-120"/>
                      <a:ea typeface="華康仿宋體W4"/>
                      <a:cs typeface="華康仿宋體W4"/>
                    </a:rPr>
                    <a:t>(</a:t>
                  </a:r>
                  <a:r>
                    <a:rPr lang="zh-TW" altLang="en-US" sz="1200" dirty="0">
                      <a:solidFill>
                        <a:schemeClr val="bg1">
                          <a:lumMod val="75000"/>
                        </a:schemeClr>
                      </a:solidFill>
                      <a:latin typeface="新細明體" pitchFamily="18" charset="-120"/>
                      <a:ea typeface="華康仿宋體W4"/>
                      <a:cs typeface="華康仿宋體W4"/>
                    </a:rPr>
                    <a:t>結合觀摩辦理</a:t>
                  </a:r>
                  <a:r>
                    <a:rPr lang="en-US" altLang="zh-TW" sz="1200" dirty="0">
                      <a:solidFill>
                        <a:schemeClr val="bg1">
                          <a:lumMod val="75000"/>
                        </a:schemeClr>
                      </a:solidFill>
                      <a:latin typeface="新細明體" pitchFamily="18" charset="-120"/>
                      <a:ea typeface="華康仿宋體W4"/>
                      <a:cs typeface="華康仿宋體W4"/>
                    </a:rPr>
                    <a:t>)</a:t>
                  </a:r>
                  <a:endParaRPr lang="en-US" altLang="zh-TW"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44" name="Rectangle 226"/>
                <p:cNvSpPr>
                  <a:spLocks noChangeArrowheads="1"/>
                </p:cNvSpPr>
                <p:nvPr/>
              </p:nvSpPr>
              <p:spPr bwMode="auto">
                <a:xfrm>
                  <a:off x="1913" y="6716"/>
                  <a:ext cx="814" cy="51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66" name="Group 227"/>
              <p:cNvGrpSpPr>
                <a:grpSpLocks/>
              </p:cNvGrpSpPr>
              <p:nvPr/>
            </p:nvGrpSpPr>
            <p:grpSpPr bwMode="auto">
              <a:xfrm>
                <a:off x="2727" y="6716"/>
                <a:ext cx="814" cy="518"/>
                <a:chOff x="2727" y="6716"/>
                <a:chExt cx="814" cy="518"/>
              </a:xfrm>
            </p:grpSpPr>
            <p:sp>
              <p:nvSpPr>
                <p:cNvPr id="141" name="Rectangle 228"/>
                <p:cNvSpPr>
                  <a:spLocks noChangeArrowheads="1"/>
                </p:cNvSpPr>
                <p:nvPr/>
              </p:nvSpPr>
              <p:spPr bwMode="auto">
                <a:xfrm>
                  <a:off x="2738" y="6716"/>
                  <a:ext cx="792"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42" name="Rectangle 229"/>
                <p:cNvSpPr>
                  <a:spLocks noChangeArrowheads="1"/>
                </p:cNvSpPr>
                <p:nvPr/>
              </p:nvSpPr>
              <p:spPr bwMode="auto">
                <a:xfrm>
                  <a:off x="2727" y="6716"/>
                  <a:ext cx="814" cy="51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70" name="Group 230"/>
              <p:cNvGrpSpPr>
                <a:grpSpLocks/>
              </p:cNvGrpSpPr>
              <p:nvPr/>
            </p:nvGrpSpPr>
            <p:grpSpPr bwMode="auto">
              <a:xfrm>
                <a:off x="667" y="7234"/>
                <a:ext cx="1246" cy="403"/>
                <a:chOff x="667" y="7234"/>
                <a:chExt cx="1246" cy="403"/>
              </a:xfrm>
            </p:grpSpPr>
            <p:sp>
              <p:nvSpPr>
                <p:cNvPr id="139" name="Rectangle 231"/>
                <p:cNvSpPr>
                  <a:spLocks noChangeArrowheads="1"/>
                </p:cNvSpPr>
                <p:nvPr/>
              </p:nvSpPr>
              <p:spPr bwMode="auto">
                <a:xfrm>
                  <a:off x="678" y="7234"/>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17.</a:t>
                  </a:r>
                  <a:r>
                    <a:rPr lang="zh-TW" altLang="en-US" sz="1200" dirty="0">
                      <a:solidFill>
                        <a:schemeClr val="bg1">
                          <a:lumMod val="75000"/>
                        </a:schemeClr>
                      </a:solidFill>
                      <a:latin typeface="新細明體" pitchFamily="18" charset="-120"/>
                      <a:ea typeface="華康仿宋體W4"/>
                      <a:cs typeface="華康仿宋體W4"/>
                    </a:rPr>
                    <a:t>標竿案例觀摩</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40" name="Rectangle 232"/>
                <p:cNvSpPr>
                  <a:spLocks noChangeArrowheads="1"/>
                </p:cNvSpPr>
                <p:nvPr/>
              </p:nvSpPr>
              <p:spPr bwMode="auto">
                <a:xfrm>
                  <a:off x="667" y="7234"/>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74" name="Group 233"/>
              <p:cNvGrpSpPr>
                <a:grpSpLocks/>
              </p:cNvGrpSpPr>
              <p:nvPr/>
            </p:nvGrpSpPr>
            <p:grpSpPr bwMode="auto">
              <a:xfrm>
                <a:off x="1913" y="7234"/>
                <a:ext cx="814" cy="403"/>
                <a:chOff x="1913" y="7234"/>
                <a:chExt cx="814" cy="403"/>
              </a:xfrm>
            </p:grpSpPr>
            <p:sp>
              <p:nvSpPr>
                <p:cNvPr id="137" name="Rectangle 234"/>
                <p:cNvSpPr>
                  <a:spLocks noChangeArrowheads="1"/>
                </p:cNvSpPr>
                <p:nvPr/>
              </p:nvSpPr>
              <p:spPr bwMode="auto">
                <a:xfrm>
                  <a:off x="1924" y="7234"/>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場</a:t>
                  </a:r>
                  <a:r>
                    <a:rPr lang="en-US" altLang="zh-TW" sz="1200" dirty="0">
                      <a:solidFill>
                        <a:schemeClr val="bg1">
                          <a:lumMod val="75000"/>
                        </a:schemeClr>
                      </a:solidFill>
                      <a:latin typeface="新細明體" pitchFamily="18" charset="-120"/>
                      <a:ea typeface="華康仿宋體W4"/>
                      <a:cs typeface="華康仿宋體W4"/>
                    </a:rPr>
                    <a:t>(3</a:t>
                  </a:r>
                  <a:r>
                    <a:rPr lang="zh-TW" altLang="en-US" sz="1200" dirty="0">
                      <a:solidFill>
                        <a:schemeClr val="bg1">
                          <a:lumMod val="75000"/>
                        </a:schemeClr>
                      </a:solidFill>
                      <a:latin typeface="新細明體" pitchFamily="18" charset="-120"/>
                      <a:ea typeface="華康仿宋體W4"/>
                      <a:cs typeface="華康仿宋體W4"/>
                    </a:rPr>
                    <a:t>天</a:t>
                  </a:r>
                  <a:r>
                    <a:rPr lang="en-US" altLang="zh-TW" sz="1200" dirty="0">
                      <a:solidFill>
                        <a:schemeClr val="bg1">
                          <a:lumMod val="75000"/>
                        </a:schemeClr>
                      </a:solidFill>
                      <a:latin typeface="新細明體" pitchFamily="18" charset="-120"/>
                      <a:ea typeface="華康仿宋體W4"/>
                      <a:cs typeface="華康仿宋體W4"/>
                    </a:rPr>
                    <a:t>2</a:t>
                  </a:r>
                  <a:r>
                    <a:rPr lang="zh-TW" altLang="en-US" sz="1200" dirty="0">
                      <a:solidFill>
                        <a:schemeClr val="bg1">
                          <a:lumMod val="75000"/>
                        </a:schemeClr>
                      </a:solidFill>
                      <a:latin typeface="新細明體" pitchFamily="18" charset="-120"/>
                      <a:ea typeface="華康仿宋體W4"/>
                      <a:cs typeface="華康仿宋體W4"/>
                    </a:rPr>
                    <a:t>夜</a:t>
                  </a:r>
                  <a:r>
                    <a:rPr lang="en-US" altLang="zh-TW" sz="1200" dirty="0">
                      <a:solidFill>
                        <a:schemeClr val="bg1">
                          <a:lumMod val="75000"/>
                        </a:schemeClr>
                      </a:solidFill>
                      <a:latin typeface="新細明體" pitchFamily="18" charset="-120"/>
                      <a:ea typeface="華康仿宋體W4"/>
                      <a:cs typeface="華康仿宋體W4"/>
                    </a:rPr>
                    <a:t>)</a:t>
                  </a:r>
                  <a:endParaRPr lang="en-US" altLang="zh-TW"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38" name="Rectangle 235"/>
                <p:cNvSpPr>
                  <a:spLocks noChangeArrowheads="1"/>
                </p:cNvSpPr>
                <p:nvPr/>
              </p:nvSpPr>
              <p:spPr bwMode="auto">
                <a:xfrm>
                  <a:off x="1913" y="7234"/>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78" name="Group 236"/>
              <p:cNvGrpSpPr>
                <a:grpSpLocks/>
              </p:cNvGrpSpPr>
              <p:nvPr/>
            </p:nvGrpSpPr>
            <p:grpSpPr bwMode="auto">
              <a:xfrm>
                <a:off x="2727" y="7234"/>
                <a:ext cx="814" cy="403"/>
                <a:chOff x="2727" y="7234"/>
                <a:chExt cx="814" cy="403"/>
              </a:xfrm>
            </p:grpSpPr>
            <p:sp>
              <p:nvSpPr>
                <p:cNvPr id="135" name="Rectangle 237"/>
                <p:cNvSpPr>
                  <a:spLocks noChangeArrowheads="1"/>
                </p:cNvSpPr>
                <p:nvPr/>
              </p:nvSpPr>
              <p:spPr bwMode="auto">
                <a:xfrm>
                  <a:off x="2738" y="7234"/>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36" name="Rectangle 238"/>
                <p:cNvSpPr>
                  <a:spLocks noChangeArrowheads="1"/>
                </p:cNvSpPr>
                <p:nvPr/>
              </p:nvSpPr>
              <p:spPr bwMode="auto">
                <a:xfrm>
                  <a:off x="2727" y="7234"/>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82" name="Group 239"/>
              <p:cNvGrpSpPr>
                <a:grpSpLocks/>
              </p:cNvGrpSpPr>
              <p:nvPr/>
            </p:nvGrpSpPr>
            <p:grpSpPr bwMode="auto">
              <a:xfrm>
                <a:off x="667" y="7637"/>
                <a:ext cx="1246" cy="403"/>
                <a:chOff x="667" y="7637"/>
                <a:chExt cx="1246" cy="403"/>
              </a:xfrm>
            </p:grpSpPr>
            <p:sp>
              <p:nvSpPr>
                <p:cNvPr id="133" name="Rectangle 240"/>
                <p:cNvSpPr>
                  <a:spLocks noChangeArrowheads="1"/>
                </p:cNvSpPr>
                <p:nvPr/>
              </p:nvSpPr>
              <p:spPr bwMode="auto">
                <a:xfrm>
                  <a:off x="678" y="7637"/>
                  <a:ext cx="122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18.</a:t>
                  </a:r>
                  <a:r>
                    <a:rPr lang="zh-TW" altLang="en-US" sz="1200" dirty="0">
                      <a:solidFill>
                        <a:schemeClr val="bg1">
                          <a:lumMod val="75000"/>
                        </a:schemeClr>
                      </a:solidFill>
                      <a:latin typeface="新細明體" pitchFamily="18" charset="-120"/>
                      <a:ea typeface="華康仿宋體W4"/>
                      <a:cs typeface="華康仿宋體W4"/>
                    </a:rPr>
                    <a:t>規劃國外觀摩行程</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34" name="Rectangle 241"/>
                <p:cNvSpPr>
                  <a:spLocks noChangeArrowheads="1"/>
                </p:cNvSpPr>
                <p:nvPr/>
              </p:nvSpPr>
              <p:spPr bwMode="auto">
                <a:xfrm>
                  <a:off x="667" y="7637"/>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186" name="Group 242"/>
              <p:cNvGrpSpPr>
                <a:grpSpLocks/>
              </p:cNvGrpSpPr>
              <p:nvPr/>
            </p:nvGrpSpPr>
            <p:grpSpPr bwMode="auto">
              <a:xfrm>
                <a:off x="1913" y="7637"/>
                <a:ext cx="814" cy="403"/>
                <a:chOff x="1913" y="7637"/>
                <a:chExt cx="814" cy="403"/>
              </a:xfrm>
            </p:grpSpPr>
            <p:sp>
              <p:nvSpPr>
                <p:cNvPr id="131" name="Rectangle 243"/>
                <p:cNvSpPr>
                  <a:spLocks noChangeArrowheads="1"/>
                </p:cNvSpPr>
                <p:nvPr/>
              </p:nvSpPr>
              <p:spPr bwMode="auto">
                <a:xfrm>
                  <a:off x="1924" y="7637"/>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32" name="Rectangle 244"/>
                <p:cNvSpPr>
                  <a:spLocks noChangeArrowheads="1"/>
                </p:cNvSpPr>
                <p:nvPr/>
              </p:nvSpPr>
              <p:spPr bwMode="auto">
                <a:xfrm>
                  <a:off x="1913" y="7637"/>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10" name="Group 245"/>
              <p:cNvGrpSpPr>
                <a:grpSpLocks/>
              </p:cNvGrpSpPr>
              <p:nvPr/>
            </p:nvGrpSpPr>
            <p:grpSpPr bwMode="auto">
              <a:xfrm>
                <a:off x="2727" y="7637"/>
                <a:ext cx="814" cy="403"/>
                <a:chOff x="2727" y="7637"/>
                <a:chExt cx="814" cy="403"/>
              </a:xfrm>
            </p:grpSpPr>
            <p:sp>
              <p:nvSpPr>
                <p:cNvPr id="129" name="Rectangle 246"/>
                <p:cNvSpPr>
                  <a:spLocks noChangeArrowheads="1"/>
                </p:cNvSpPr>
                <p:nvPr/>
              </p:nvSpPr>
              <p:spPr bwMode="auto">
                <a:xfrm>
                  <a:off x="2738" y="7637"/>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30" name="Rectangle 247"/>
                <p:cNvSpPr>
                  <a:spLocks noChangeArrowheads="1"/>
                </p:cNvSpPr>
                <p:nvPr/>
              </p:nvSpPr>
              <p:spPr bwMode="auto">
                <a:xfrm>
                  <a:off x="2727" y="7637"/>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214" name="Group 248"/>
              <p:cNvGrpSpPr>
                <a:grpSpLocks/>
              </p:cNvGrpSpPr>
              <p:nvPr/>
            </p:nvGrpSpPr>
            <p:grpSpPr bwMode="auto">
              <a:xfrm>
                <a:off x="0" y="8040"/>
                <a:ext cx="667" cy="1209"/>
                <a:chOff x="0" y="8040"/>
                <a:chExt cx="667" cy="1209"/>
              </a:xfrm>
            </p:grpSpPr>
            <p:sp>
              <p:nvSpPr>
                <p:cNvPr id="125" name="Rectangle 249"/>
                <p:cNvSpPr>
                  <a:spLocks noChangeArrowheads="1"/>
                </p:cNvSpPr>
                <p:nvPr/>
              </p:nvSpPr>
              <p:spPr bwMode="auto">
                <a:xfrm>
                  <a:off x="0" y="8040"/>
                  <a:ext cx="667"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218" name="Group 250"/>
                <p:cNvGrpSpPr>
                  <a:grpSpLocks/>
                </p:cNvGrpSpPr>
                <p:nvPr/>
              </p:nvGrpSpPr>
              <p:grpSpPr bwMode="auto">
                <a:xfrm>
                  <a:off x="0" y="8040"/>
                  <a:ext cx="667" cy="1209"/>
                  <a:chOff x="0" y="8040"/>
                  <a:chExt cx="667" cy="1209"/>
                </a:xfrm>
              </p:grpSpPr>
              <p:sp>
                <p:nvSpPr>
                  <p:cNvPr id="127" name="Rectangle 251"/>
                  <p:cNvSpPr>
                    <a:spLocks noChangeArrowheads="1"/>
                  </p:cNvSpPr>
                  <p:nvPr/>
                </p:nvSpPr>
                <p:spPr bwMode="auto">
                  <a:xfrm>
                    <a:off x="11" y="8040"/>
                    <a:ext cx="645" cy="1209"/>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dirty="0">
                        <a:solidFill>
                          <a:schemeClr val="bg1">
                            <a:lumMod val="75000"/>
                          </a:schemeClr>
                        </a:solidFill>
                        <a:latin typeface="新細明體" pitchFamily="18" charset="-120"/>
                        <a:ea typeface="華康仿宋體W4"/>
                        <a:cs typeface="華康仿宋體W4"/>
                      </a:rPr>
                      <a:t>整合推廣行銷</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latin typeface="新細明體" pitchFamily="18" charset="-120"/>
                        <a:ea typeface="華康仿宋體W4"/>
                        <a:cs typeface="華康仿宋體W4"/>
                      </a:rPr>
                      <a:t>（</a:t>
                    </a:r>
                    <a:r>
                      <a:rPr lang="en-US" altLang="zh-TW" sz="1200" dirty="0">
                        <a:solidFill>
                          <a:schemeClr val="bg1">
                            <a:lumMod val="75000"/>
                          </a:schemeClr>
                        </a:solidFill>
                        <a:latin typeface="新細明體" pitchFamily="18" charset="-120"/>
                        <a:ea typeface="華康仿宋體W4"/>
                        <a:cs typeface="華康仿宋體W4"/>
                      </a:rPr>
                      <a:t>PROMOTION</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r>
                      <a:rPr lang="zh-TW" altLang="en-US" sz="1200" dirty="0">
                        <a:solidFill>
                          <a:schemeClr val="bg1">
                            <a:lumMod val="75000"/>
                          </a:schemeClr>
                        </a:solidFill>
                        <a:cs typeface="Times New Roman" pitchFamily="18" charset="0"/>
                      </a:rPr>
                      <a:t> </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28" name="Rectangle 252"/>
                  <p:cNvSpPr>
                    <a:spLocks noChangeArrowheads="1"/>
                  </p:cNvSpPr>
                  <p:nvPr/>
                </p:nvSpPr>
                <p:spPr bwMode="auto">
                  <a:xfrm>
                    <a:off x="0" y="8040"/>
                    <a:ext cx="667" cy="1209"/>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222" name="Group 253"/>
              <p:cNvGrpSpPr>
                <a:grpSpLocks/>
              </p:cNvGrpSpPr>
              <p:nvPr/>
            </p:nvGrpSpPr>
            <p:grpSpPr bwMode="auto">
              <a:xfrm>
                <a:off x="667" y="8040"/>
                <a:ext cx="1246" cy="403"/>
                <a:chOff x="667" y="8040"/>
                <a:chExt cx="1246" cy="403"/>
              </a:xfrm>
            </p:grpSpPr>
            <p:sp>
              <p:nvSpPr>
                <p:cNvPr id="121" name="Rectangle 254"/>
                <p:cNvSpPr>
                  <a:spLocks noChangeArrowheads="1"/>
                </p:cNvSpPr>
                <p:nvPr/>
              </p:nvSpPr>
              <p:spPr bwMode="auto">
                <a:xfrm>
                  <a:off x="667" y="8040"/>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20" name="Group 255"/>
                <p:cNvGrpSpPr>
                  <a:grpSpLocks/>
                </p:cNvGrpSpPr>
                <p:nvPr/>
              </p:nvGrpSpPr>
              <p:grpSpPr bwMode="auto">
                <a:xfrm>
                  <a:off x="667" y="8040"/>
                  <a:ext cx="1246" cy="403"/>
                  <a:chOff x="667" y="8040"/>
                  <a:chExt cx="1246" cy="403"/>
                </a:xfrm>
              </p:grpSpPr>
              <p:sp>
                <p:nvSpPr>
                  <p:cNvPr id="123" name="Rectangle 256"/>
                  <p:cNvSpPr>
                    <a:spLocks noChangeArrowheads="1"/>
                  </p:cNvSpPr>
                  <p:nvPr/>
                </p:nvSpPr>
                <p:spPr bwMode="auto">
                  <a:xfrm>
                    <a:off x="678" y="8040"/>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19.</a:t>
                    </a:r>
                    <a:r>
                      <a:rPr lang="zh-TW" altLang="en-US" sz="1200" dirty="0">
                        <a:solidFill>
                          <a:schemeClr val="bg1">
                            <a:lumMod val="75000"/>
                          </a:schemeClr>
                        </a:solidFill>
                        <a:latin typeface="新細明體" pitchFamily="18" charset="-120"/>
                        <a:ea typeface="華康仿宋體W4"/>
                        <a:cs typeface="華康仿宋體W4"/>
                      </a:rPr>
                      <a:t>主題行銷活動辦理</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24" name="Rectangle 257"/>
                  <p:cNvSpPr>
                    <a:spLocks noChangeArrowheads="1"/>
                  </p:cNvSpPr>
                  <p:nvPr/>
                </p:nvSpPr>
                <p:spPr bwMode="auto">
                  <a:xfrm>
                    <a:off x="667" y="8040"/>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21" name="Group 258"/>
              <p:cNvGrpSpPr>
                <a:grpSpLocks/>
              </p:cNvGrpSpPr>
              <p:nvPr/>
            </p:nvGrpSpPr>
            <p:grpSpPr bwMode="auto">
              <a:xfrm>
                <a:off x="1913" y="8040"/>
                <a:ext cx="814" cy="403"/>
                <a:chOff x="1913" y="8040"/>
                <a:chExt cx="814" cy="403"/>
              </a:xfrm>
            </p:grpSpPr>
            <p:sp>
              <p:nvSpPr>
                <p:cNvPr id="117" name="Rectangle 259"/>
                <p:cNvSpPr>
                  <a:spLocks noChangeArrowheads="1"/>
                </p:cNvSpPr>
                <p:nvPr/>
              </p:nvSpPr>
              <p:spPr bwMode="auto">
                <a:xfrm>
                  <a:off x="1913" y="8040"/>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22" name="Group 260"/>
                <p:cNvGrpSpPr>
                  <a:grpSpLocks/>
                </p:cNvGrpSpPr>
                <p:nvPr/>
              </p:nvGrpSpPr>
              <p:grpSpPr bwMode="auto">
                <a:xfrm>
                  <a:off x="1913" y="8040"/>
                  <a:ext cx="814" cy="403"/>
                  <a:chOff x="1913" y="8040"/>
                  <a:chExt cx="814" cy="403"/>
                </a:xfrm>
              </p:grpSpPr>
              <p:sp>
                <p:nvSpPr>
                  <p:cNvPr id="119" name="Rectangle 261"/>
                  <p:cNvSpPr>
                    <a:spLocks noChangeArrowheads="1"/>
                  </p:cNvSpPr>
                  <p:nvPr/>
                </p:nvSpPr>
                <p:spPr bwMode="auto">
                  <a:xfrm>
                    <a:off x="1924" y="8040"/>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20" name="Rectangle 262"/>
                  <p:cNvSpPr>
                    <a:spLocks noChangeArrowheads="1"/>
                  </p:cNvSpPr>
                  <p:nvPr/>
                </p:nvSpPr>
                <p:spPr bwMode="auto">
                  <a:xfrm>
                    <a:off x="1913" y="8040"/>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23" name="Group 263"/>
              <p:cNvGrpSpPr>
                <a:grpSpLocks/>
              </p:cNvGrpSpPr>
              <p:nvPr/>
            </p:nvGrpSpPr>
            <p:grpSpPr bwMode="auto">
              <a:xfrm>
                <a:off x="2727" y="8040"/>
                <a:ext cx="814" cy="403"/>
                <a:chOff x="2727" y="8040"/>
                <a:chExt cx="814" cy="403"/>
              </a:xfrm>
            </p:grpSpPr>
            <p:sp>
              <p:nvSpPr>
                <p:cNvPr id="113" name="Rectangle 264"/>
                <p:cNvSpPr>
                  <a:spLocks noChangeArrowheads="1"/>
                </p:cNvSpPr>
                <p:nvPr/>
              </p:nvSpPr>
              <p:spPr bwMode="auto">
                <a:xfrm>
                  <a:off x="2727" y="8040"/>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24" name="Group 265"/>
                <p:cNvGrpSpPr>
                  <a:grpSpLocks/>
                </p:cNvGrpSpPr>
                <p:nvPr/>
              </p:nvGrpSpPr>
              <p:grpSpPr bwMode="auto">
                <a:xfrm>
                  <a:off x="2727" y="8040"/>
                  <a:ext cx="814" cy="403"/>
                  <a:chOff x="2727" y="8040"/>
                  <a:chExt cx="814" cy="403"/>
                </a:xfrm>
              </p:grpSpPr>
              <p:sp>
                <p:nvSpPr>
                  <p:cNvPr id="115" name="Rectangle 266"/>
                  <p:cNvSpPr>
                    <a:spLocks noChangeArrowheads="1"/>
                  </p:cNvSpPr>
                  <p:nvPr/>
                </p:nvSpPr>
                <p:spPr bwMode="auto">
                  <a:xfrm>
                    <a:off x="2738" y="8040"/>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場</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16" name="Rectangle 267"/>
                  <p:cNvSpPr>
                    <a:spLocks noChangeArrowheads="1"/>
                  </p:cNvSpPr>
                  <p:nvPr/>
                </p:nvSpPr>
                <p:spPr bwMode="auto">
                  <a:xfrm>
                    <a:off x="2727" y="8040"/>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25" name="Group 268"/>
              <p:cNvGrpSpPr>
                <a:grpSpLocks/>
              </p:cNvGrpSpPr>
              <p:nvPr/>
            </p:nvGrpSpPr>
            <p:grpSpPr bwMode="auto">
              <a:xfrm>
                <a:off x="667" y="8443"/>
                <a:ext cx="1246" cy="403"/>
                <a:chOff x="667" y="8443"/>
                <a:chExt cx="1246" cy="403"/>
              </a:xfrm>
            </p:grpSpPr>
            <p:sp>
              <p:nvSpPr>
                <p:cNvPr id="109" name="Rectangle 269"/>
                <p:cNvSpPr>
                  <a:spLocks noChangeArrowheads="1"/>
                </p:cNvSpPr>
                <p:nvPr/>
              </p:nvSpPr>
              <p:spPr bwMode="auto">
                <a:xfrm>
                  <a:off x="667" y="8443"/>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26" name="Group 270"/>
                <p:cNvGrpSpPr>
                  <a:grpSpLocks/>
                </p:cNvGrpSpPr>
                <p:nvPr/>
              </p:nvGrpSpPr>
              <p:grpSpPr bwMode="auto">
                <a:xfrm>
                  <a:off x="667" y="8443"/>
                  <a:ext cx="1246" cy="403"/>
                  <a:chOff x="667" y="8443"/>
                  <a:chExt cx="1246" cy="403"/>
                </a:xfrm>
              </p:grpSpPr>
              <p:sp>
                <p:nvSpPr>
                  <p:cNvPr id="111" name="Rectangle 271"/>
                  <p:cNvSpPr>
                    <a:spLocks noChangeArrowheads="1"/>
                  </p:cNvSpPr>
                  <p:nvPr/>
                </p:nvSpPr>
                <p:spPr bwMode="auto">
                  <a:xfrm>
                    <a:off x="678" y="8443"/>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20.</a:t>
                    </a:r>
                    <a:r>
                      <a:rPr lang="zh-TW" altLang="en-US" sz="1200" dirty="0">
                        <a:solidFill>
                          <a:schemeClr val="bg1">
                            <a:lumMod val="75000"/>
                          </a:schemeClr>
                        </a:solidFill>
                        <a:latin typeface="新細明體" pitchFamily="18" charset="-120"/>
                        <a:ea typeface="華康仿宋體W4"/>
                        <a:cs typeface="華康仿宋體W4"/>
                      </a:rPr>
                      <a:t>文宣摺頁編印</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12" name="Rectangle 272"/>
                  <p:cNvSpPr>
                    <a:spLocks noChangeArrowheads="1"/>
                  </p:cNvSpPr>
                  <p:nvPr/>
                </p:nvSpPr>
                <p:spPr bwMode="auto">
                  <a:xfrm>
                    <a:off x="667" y="8443"/>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27" name="Group 273"/>
              <p:cNvGrpSpPr>
                <a:grpSpLocks/>
              </p:cNvGrpSpPr>
              <p:nvPr/>
            </p:nvGrpSpPr>
            <p:grpSpPr bwMode="auto">
              <a:xfrm>
                <a:off x="1913" y="8443"/>
                <a:ext cx="814" cy="403"/>
                <a:chOff x="1913" y="8443"/>
                <a:chExt cx="814" cy="403"/>
              </a:xfrm>
            </p:grpSpPr>
            <p:sp>
              <p:nvSpPr>
                <p:cNvPr id="105" name="Rectangle 274"/>
                <p:cNvSpPr>
                  <a:spLocks noChangeArrowheads="1"/>
                </p:cNvSpPr>
                <p:nvPr/>
              </p:nvSpPr>
              <p:spPr bwMode="auto">
                <a:xfrm>
                  <a:off x="1913" y="8443"/>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28" name="Group 275"/>
                <p:cNvGrpSpPr>
                  <a:grpSpLocks/>
                </p:cNvGrpSpPr>
                <p:nvPr/>
              </p:nvGrpSpPr>
              <p:grpSpPr bwMode="auto">
                <a:xfrm>
                  <a:off x="1913" y="8443"/>
                  <a:ext cx="814" cy="403"/>
                  <a:chOff x="1913" y="8443"/>
                  <a:chExt cx="814" cy="403"/>
                </a:xfrm>
              </p:grpSpPr>
              <p:sp>
                <p:nvSpPr>
                  <p:cNvPr id="107" name="Rectangle 276"/>
                  <p:cNvSpPr>
                    <a:spLocks noChangeArrowheads="1"/>
                  </p:cNvSpPr>
                  <p:nvPr/>
                </p:nvSpPr>
                <p:spPr bwMode="auto">
                  <a:xfrm>
                    <a:off x="1924" y="8443"/>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10000</a:t>
                    </a:r>
                    <a:r>
                      <a:rPr lang="zh-TW" altLang="en-US" sz="1200" dirty="0">
                        <a:solidFill>
                          <a:schemeClr val="bg1">
                            <a:lumMod val="75000"/>
                          </a:schemeClr>
                        </a:solidFill>
                        <a:latin typeface="新細明體" pitchFamily="18" charset="-120"/>
                        <a:ea typeface="華康仿宋體W4"/>
                        <a:cs typeface="華康仿宋體W4"/>
                      </a:rPr>
                      <a:t>份</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108" name="Rectangle 277"/>
                  <p:cNvSpPr>
                    <a:spLocks noChangeArrowheads="1"/>
                  </p:cNvSpPr>
                  <p:nvPr/>
                </p:nvSpPr>
                <p:spPr bwMode="auto">
                  <a:xfrm>
                    <a:off x="1913" y="8443"/>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29" name="Group 278"/>
              <p:cNvGrpSpPr>
                <a:grpSpLocks/>
              </p:cNvGrpSpPr>
              <p:nvPr/>
            </p:nvGrpSpPr>
            <p:grpSpPr bwMode="auto">
              <a:xfrm>
                <a:off x="2727" y="8443"/>
                <a:ext cx="814" cy="403"/>
                <a:chOff x="2727" y="8443"/>
                <a:chExt cx="814" cy="403"/>
              </a:xfrm>
            </p:grpSpPr>
            <p:sp>
              <p:nvSpPr>
                <p:cNvPr id="101" name="Rectangle 279"/>
                <p:cNvSpPr>
                  <a:spLocks noChangeArrowheads="1"/>
                </p:cNvSpPr>
                <p:nvPr/>
              </p:nvSpPr>
              <p:spPr bwMode="auto">
                <a:xfrm>
                  <a:off x="2727" y="8443"/>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30" name="Group 280"/>
                <p:cNvGrpSpPr>
                  <a:grpSpLocks/>
                </p:cNvGrpSpPr>
                <p:nvPr/>
              </p:nvGrpSpPr>
              <p:grpSpPr bwMode="auto">
                <a:xfrm>
                  <a:off x="2727" y="8443"/>
                  <a:ext cx="814" cy="403"/>
                  <a:chOff x="2727" y="8443"/>
                  <a:chExt cx="814" cy="403"/>
                </a:xfrm>
              </p:grpSpPr>
              <p:sp>
                <p:nvSpPr>
                  <p:cNvPr id="103" name="Rectangle 281"/>
                  <p:cNvSpPr>
                    <a:spLocks noChangeArrowheads="1"/>
                  </p:cNvSpPr>
                  <p:nvPr/>
                </p:nvSpPr>
                <p:spPr bwMode="auto">
                  <a:xfrm>
                    <a:off x="2738" y="8443"/>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104" name="Rectangle 282"/>
                  <p:cNvSpPr>
                    <a:spLocks noChangeArrowheads="1"/>
                  </p:cNvSpPr>
                  <p:nvPr/>
                </p:nvSpPr>
                <p:spPr bwMode="auto">
                  <a:xfrm>
                    <a:off x="2727" y="8443"/>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31" name="Group 283"/>
              <p:cNvGrpSpPr>
                <a:grpSpLocks/>
              </p:cNvGrpSpPr>
              <p:nvPr/>
            </p:nvGrpSpPr>
            <p:grpSpPr bwMode="auto">
              <a:xfrm>
                <a:off x="667" y="8846"/>
                <a:ext cx="1246" cy="403"/>
                <a:chOff x="667" y="8846"/>
                <a:chExt cx="1246" cy="403"/>
              </a:xfrm>
            </p:grpSpPr>
            <p:sp>
              <p:nvSpPr>
                <p:cNvPr id="97" name="Rectangle 284"/>
                <p:cNvSpPr>
                  <a:spLocks noChangeArrowheads="1"/>
                </p:cNvSpPr>
                <p:nvPr/>
              </p:nvSpPr>
              <p:spPr bwMode="auto">
                <a:xfrm>
                  <a:off x="667" y="8846"/>
                  <a:ext cx="1246"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32" name="Group 285"/>
                <p:cNvGrpSpPr>
                  <a:grpSpLocks/>
                </p:cNvGrpSpPr>
                <p:nvPr/>
              </p:nvGrpSpPr>
              <p:grpSpPr bwMode="auto">
                <a:xfrm>
                  <a:off x="667" y="8846"/>
                  <a:ext cx="1246" cy="403"/>
                  <a:chOff x="667" y="8846"/>
                  <a:chExt cx="1246" cy="403"/>
                </a:xfrm>
              </p:grpSpPr>
              <p:sp>
                <p:nvSpPr>
                  <p:cNvPr id="99" name="Rectangle 286"/>
                  <p:cNvSpPr>
                    <a:spLocks noChangeArrowheads="1"/>
                  </p:cNvSpPr>
                  <p:nvPr/>
                </p:nvSpPr>
                <p:spPr bwMode="auto">
                  <a:xfrm>
                    <a:off x="678" y="8846"/>
                    <a:ext cx="122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228600" algn="l"/>
                      </a:tabLst>
                    </a:pPr>
                    <a:r>
                      <a:rPr lang="en-US" altLang="zh-TW" sz="1200" dirty="0">
                        <a:latin typeface="新細明體" pitchFamily="18" charset="-120"/>
                        <a:ea typeface="華康仿宋體W4"/>
                        <a:cs typeface="華康仿宋體W4"/>
                      </a:rPr>
                      <a:t>21.</a:t>
                    </a:r>
                    <a:r>
                      <a:rPr lang="zh-TW" altLang="en-US" sz="1200" dirty="0">
                        <a:solidFill>
                          <a:schemeClr val="bg1">
                            <a:lumMod val="75000"/>
                          </a:schemeClr>
                        </a:solidFill>
                        <a:latin typeface="新細明體" pitchFamily="18" charset="-120"/>
                        <a:ea typeface="華康仿宋體W4"/>
                        <a:cs typeface="華康仿宋體W4"/>
                      </a:rPr>
                      <a:t>生態旅遊策略聯盟強化</a:t>
                    </a:r>
                    <a:endParaRPr lang="zh-TW" altLang="en-US" sz="1200" dirty="0">
                      <a:solidFill>
                        <a:schemeClr val="bg1">
                          <a:lumMod val="75000"/>
                        </a:schemeClr>
                      </a:solidFill>
                      <a:latin typeface="新細明體" pitchFamily="18" charset="-120"/>
                      <a:cs typeface="Times New Roman" pitchFamily="18" charset="0"/>
                    </a:endParaRPr>
                  </a:p>
                  <a:p>
                    <a:pPr eaLnBrk="0" hangingPunct="0">
                      <a:tabLst>
                        <a:tab pos="228600" algn="l"/>
                      </a:tabLst>
                    </a:pPr>
                    <a:endParaRPr lang="zh-TW" altLang="en-US" sz="2400" dirty="0">
                      <a:solidFill>
                        <a:schemeClr val="bg1">
                          <a:lumMod val="75000"/>
                        </a:schemeClr>
                      </a:solidFill>
                    </a:endParaRPr>
                  </a:p>
                </p:txBody>
              </p:sp>
              <p:sp>
                <p:nvSpPr>
                  <p:cNvPr id="100" name="Rectangle 287"/>
                  <p:cNvSpPr>
                    <a:spLocks noChangeArrowheads="1"/>
                  </p:cNvSpPr>
                  <p:nvPr/>
                </p:nvSpPr>
                <p:spPr bwMode="auto">
                  <a:xfrm>
                    <a:off x="667" y="8846"/>
                    <a:ext cx="1246"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33" name="Group 288"/>
              <p:cNvGrpSpPr>
                <a:grpSpLocks/>
              </p:cNvGrpSpPr>
              <p:nvPr/>
            </p:nvGrpSpPr>
            <p:grpSpPr bwMode="auto">
              <a:xfrm>
                <a:off x="1913" y="8846"/>
                <a:ext cx="814" cy="403"/>
                <a:chOff x="1913" y="8846"/>
                <a:chExt cx="814" cy="403"/>
              </a:xfrm>
            </p:grpSpPr>
            <p:sp>
              <p:nvSpPr>
                <p:cNvPr id="93" name="Rectangle 289"/>
                <p:cNvSpPr>
                  <a:spLocks noChangeArrowheads="1"/>
                </p:cNvSpPr>
                <p:nvPr/>
              </p:nvSpPr>
              <p:spPr bwMode="auto">
                <a:xfrm>
                  <a:off x="1913" y="8846"/>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34" name="Group 290"/>
                <p:cNvGrpSpPr>
                  <a:grpSpLocks/>
                </p:cNvGrpSpPr>
                <p:nvPr/>
              </p:nvGrpSpPr>
              <p:grpSpPr bwMode="auto">
                <a:xfrm>
                  <a:off x="1913" y="8846"/>
                  <a:ext cx="814" cy="403"/>
                  <a:chOff x="1913" y="8846"/>
                  <a:chExt cx="814" cy="403"/>
                </a:xfrm>
              </p:grpSpPr>
              <p:sp>
                <p:nvSpPr>
                  <p:cNvPr id="95" name="Rectangle 291"/>
                  <p:cNvSpPr>
                    <a:spLocks noChangeArrowheads="1"/>
                  </p:cNvSpPr>
                  <p:nvPr/>
                </p:nvSpPr>
                <p:spPr bwMode="auto">
                  <a:xfrm>
                    <a:off x="1924" y="8846"/>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zh-TW" altLang="en-US" sz="1200">
                        <a:cs typeface="Times New Roman" pitchFamily="18" charset="0"/>
                      </a:rPr>
                      <a:t> </a:t>
                    </a:r>
                    <a:endParaRPr lang="zh-TW" altLang="en-US" sz="1200">
                      <a:latin typeface="新細明體" pitchFamily="18" charset="-120"/>
                      <a:cs typeface="Times New Roman" pitchFamily="18" charset="0"/>
                    </a:endParaRPr>
                  </a:p>
                  <a:p>
                    <a:pPr algn="ctr" eaLnBrk="0" hangingPunct="0"/>
                    <a:endParaRPr lang="zh-TW" altLang="en-US" sz="2400"/>
                  </a:p>
                </p:txBody>
              </p:sp>
              <p:sp>
                <p:nvSpPr>
                  <p:cNvPr id="96" name="Rectangle 292"/>
                  <p:cNvSpPr>
                    <a:spLocks noChangeArrowheads="1"/>
                  </p:cNvSpPr>
                  <p:nvPr/>
                </p:nvSpPr>
                <p:spPr bwMode="auto">
                  <a:xfrm>
                    <a:off x="1913" y="8846"/>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35" name="Group 293"/>
              <p:cNvGrpSpPr>
                <a:grpSpLocks/>
              </p:cNvGrpSpPr>
              <p:nvPr/>
            </p:nvGrpSpPr>
            <p:grpSpPr bwMode="auto">
              <a:xfrm>
                <a:off x="2727" y="8846"/>
                <a:ext cx="814" cy="403"/>
                <a:chOff x="2727" y="8846"/>
                <a:chExt cx="814" cy="403"/>
              </a:xfrm>
            </p:grpSpPr>
            <p:sp>
              <p:nvSpPr>
                <p:cNvPr id="89" name="Rectangle 294"/>
                <p:cNvSpPr>
                  <a:spLocks noChangeArrowheads="1"/>
                </p:cNvSpPr>
                <p:nvPr/>
              </p:nvSpPr>
              <p:spPr bwMode="auto">
                <a:xfrm>
                  <a:off x="2727" y="8846"/>
                  <a:ext cx="814"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a:p>
              </p:txBody>
            </p:sp>
            <p:grpSp>
              <p:nvGrpSpPr>
                <p:cNvPr id="336" name="Group 295"/>
                <p:cNvGrpSpPr>
                  <a:grpSpLocks/>
                </p:cNvGrpSpPr>
                <p:nvPr/>
              </p:nvGrpSpPr>
              <p:grpSpPr bwMode="auto">
                <a:xfrm>
                  <a:off x="2727" y="8846"/>
                  <a:ext cx="814" cy="403"/>
                  <a:chOff x="2727" y="8846"/>
                  <a:chExt cx="814" cy="403"/>
                </a:xfrm>
              </p:grpSpPr>
              <p:sp>
                <p:nvSpPr>
                  <p:cNvPr id="91" name="Rectangle 296"/>
                  <p:cNvSpPr>
                    <a:spLocks noChangeArrowheads="1"/>
                  </p:cNvSpPr>
                  <p:nvPr/>
                </p:nvSpPr>
                <p:spPr bwMode="auto">
                  <a:xfrm>
                    <a:off x="2738" y="8846"/>
                    <a:ext cx="792" cy="403"/>
                  </a:xfrm>
                  <a:prstGeom prst="rect">
                    <a:avLst/>
                  </a:prstGeom>
                  <a:solidFill>
                    <a:srgbClr val="CC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a:t>
                    </a:r>
                    <a:r>
                      <a:rPr lang="zh-TW" altLang="en-US" sz="1200" dirty="0">
                        <a:solidFill>
                          <a:schemeClr val="bg1">
                            <a:lumMod val="75000"/>
                          </a:schemeClr>
                        </a:solidFill>
                        <a:latin typeface="新細明體" pitchFamily="18" charset="-120"/>
                        <a:ea typeface="華康仿宋體W4"/>
                        <a:cs typeface="華康仿宋體W4"/>
                      </a:rPr>
                      <a:t>式</a:t>
                    </a:r>
                    <a:endParaRPr lang="zh-TW" altLang="en-US"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92" name="Rectangle 297"/>
                  <p:cNvSpPr>
                    <a:spLocks noChangeArrowheads="1"/>
                  </p:cNvSpPr>
                  <p:nvPr/>
                </p:nvSpPr>
                <p:spPr bwMode="auto">
                  <a:xfrm>
                    <a:off x="2727" y="8846"/>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grpSp>
            <p:nvGrpSpPr>
              <p:cNvPr id="337" name="Group 298"/>
              <p:cNvGrpSpPr>
                <a:grpSpLocks/>
              </p:cNvGrpSpPr>
              <p:nvPr/>
            </p:nvGrpSpPr>
            <p:grpSpPr bwMode="auto">
              <a:xfrm>
                <a:off x="0" y="9249"/>
                <a:ext cx="1913" cy="403"/>
                <a:chOff x="0" y="9249"/>
                <a:chExt cx="1913" cy="403"/>
              </a:xfrm>
            </p:grpSpPr>
            <p:sp>
              <p:nvSpPr>
                <p:cNvPr id="87" name="Rectangle 299"/>
                <p:cNvSpPr>
                  <a:spLocks noChangeArrowheads="1"/>
                </p:cNvSpPr>
                <p:nvPr/>
              </p:nvSpPr>
              <p:spPr bwMode="auto">
                <a:xfrm>
                  <a:off x="11" y="9249"/>
                  <a:ext cx="1891"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zh-TW" altLang="en-US" sz="1200" dirty="0">
                      <a:solidFill>
                        <a:schemeClr val="bg1">
                          <a:lumMod val="75000"/>
                        </a:schemeClr>
                      </a:solidFill>
                      <a:latin typeface="新細明體" pitchFamily="18" charset="-120"/>
                      <a:ea typeface="華康仿宋體W4"/>
                      <a:cs typeface="華康仿宋體W4"/>
                    </a:rPr>
                    <a:t>累計工作進度比例（</a:t>
                  </a:r>
                  <a:r>
                    <a:rPr lang="en-US" altLang="zh-TW" sz="1200" dirty="0">
                      <a:solidFill>
                        <a:schemeClr val="bg1">
                          <a:lumMod val="75000"/>
                        </a:schemeClr>
                      </a:solidFill>
                      <a:latin typeface="新細明體" pitchFamily="18" charset="-120"/>
                      <a:ea typeface="華康仿宋體W4"/>
                      <a:cs typeface="華康仿宋體W4"/>
                    </a:rPr>
                    <a:t>%</a:t>
                  </a:r>
                  <a:r>
                    <a:rPr lang="zh-TW" altLang="en-US" sz="1200" dirty="0">
                      <a:solidFill>
                        <a:schemeClr val="bg1">
                          <a:lumMod val="75000"/>
                        </a:schemeClr>
                      </a:solidFill>
                      <a:latin typeface="新細明體" pitchFamily="18" charset="-120"/>
                      <a:ea typeface="華康仿宋體W4"/>
                      <a:cs typeface="華康仿宋體W4"/>
                    </a:rPr>
                    <a:t>）</a:t>
                  </a:r>
                  <a:endParaRPr lang="zh-TW" altLang="en-US" sz="1200" dirty="0">
                    <a:solidFill>
                      <a:schemeClr val="bg1">
                        <a:lumMod val="75000"/>
                      </a:schemeClr>
                    </a:solidFill>
                    <a:latin typeface="新細明體" pitchFamily="18" charset="-120"/>
                    <a:cs typeface="Times New Roman" pitchFamily="18" charset="0"/>
                  </a:endParaRPr>
                </a:p>
                <a:p>
                  <a:pPr eaLnBrk="0" hangingPunct="0"/>
                  <a:endParaRPr lang="zh-TW" altLang="en-US" sz="2400" dirty="0"/>
                </a:p>
              </p:txBody>
            </p:sp>
            <p:sp>
              <p:nvSpPr>
                <p:cNvPr id="88" name="Rectangle 300"/>
                <p:cNvSpPr>
                  <a:spLocks noChangeArrowheads="1"/>
                </p:cNvSpPr>
                <p:nvPr/>
              </p:nvSpPr>
              <p:spPr bwMode="auto">
                <a:xfrm>
                  <a:off x="0" y="9249"/>
                  <a:ext cx="1913"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38" name="Group 301"/>
              <p:cNvGrpSpPr>
                <a:grpSpLocks/>
              </p:cNvGrpSpPr>
              <p:nvPr/>
            </p:nvGrpSpPr>
            <p:grpSpPr bwMode="auto">
              <a:xfrm>
                <a:off x="1913" y="9249"/>
                <a:ext cx="814" cy="403"/>
                <a:chOff x="1913" y="9249"/>
                <a:chExt cx="814" cy="403"/>
              </a:xfrm>
            </p:grpSpPr>
            <p:sp>
              <p:nvSpPr>
                <p:cNvPr id="85" name="Rectangle 302"/>
                <p:cNvSpPr>
                  <a:spLocks noChangeArrowheads="1"/>
                </p:cNvSpPr>
                <p:nvPr/>
              </p:nvSpPr>
              <p:spPr bwMode="auto">
                <a:xfrm>
                  <a:off x="1924" y="9249"/>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50%</a:t>
                  </a:r>
                  <a:endParaRPr lang="en-US" altLang="zh-TW"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86" name="Rectangle 303"/>
                <p:cNvSpPr>
                  <a:spLocks noChangeArrowheads="1"/>
                </p:cNvSpPr>
                <p:nvPr/>
              </p:nvSpPr>
              <p:spPr bwMode="auto">
                <a:xfrm>
                  <a:off x="1913" y="9249"/>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nvGrpSpPr>
              <p:cNvPr id="339" name="Group 304"/>
              <p:cNvGrpSpPr>
                <a:grpSpLocks/>
              </p:cNvGrpSpPr>
              <p:nvPr/>
            </p:nvGrpSpPr>
            <p:grpSpPr bwMode="auto">
              <a:xfrm>
                <a:off x="2727" y="9249"/>
                <a:ext cx="814" cy="403"/>
                <a:chOff x="2727" y="9249"/>
                <a:chExt cx="814" cy="403"/>
              </a:xfrm>
            </p:grpSpPr>
            <p:sp>
              <p:nvSpPr>
                <p:cNvPr id="83" name="Rectangle 305"/>
                <p:cNvSpPr>
                  <a:spLocks noChangeArrowheads="1"/>
                </p:cNvSpPr>
                <p:nvPr/>
              </p:nvSpPr>
              <p:spPr bwMode="auto">
                <a:xfrm>
                  <a:off x="2738" y="9249"/>
                  <a:ext cx="792"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en-US" altLang="zh-TW" sz="1200" dirty="0">
                      <a:solidFill>
                        <a:schemeClr val="bg1">
                          <a:lumMod val="75000"/>
                        </a:schemeClr>
                      </a:solidFill>
                      <a:latin typeface="新細明體" pitchFamily="18" charset="-120"/>
                      <a:ea typeface="華康仿宋體W4"/>
                      <a:cs typeface="華康仿宋體W4"/>
                    </a:rPr>
                    <a:t>100%</a:t>
                  </a:r>
                  <a:endParaRPr lang="en-US" altLang="zh-TW" sz="1200" dirty="0">
                    <a:solidFill>
                      <a:schemeClr val="bg1">
                        <a:lumMod val="75000"/>
                      </a:schemeClr>
                    </a:solidFill>
                    <a:latin typeface="新細明體" pitchFamily="18" charset="-120"/>
                    <a:cs typeface="Times New Roman" pitchFamily="18" charset="0"/>
                  </a:endParaRPr>
                </a:p>
                <a:p>
                  <a:pPr algn="ctr" eaLnBrk="0" hangingPunct="0"/>
                  <a:endParaRPr lang="zh-TW" altLang="en-US" sz="2400" dirty="0"/>
                </a:p>
              </p:txBody>
            </p:sp>
            <p:sp>
              <p:nvSpPr>
                <p:cNvPr id="84" name="Rectangle 306"/>
                <p:cNvSpPr>
                  <a:spLocks noChangeArrowheads="1"/>
                </p:cNvSpPr>
                <p:nvPr/>
              </p:nvSpPr>
              <p:spPr bwMode="auto">
                <a:xfrm>
                  <a:off x="2727" y="9249"/>
                  <a:ext cx="814"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grpSp>
        <p:sp>
          <p:nvSpPr>
            <p:cNvPr id="6" name="Rectangle 307"/>
            <p:cNvSpPr>
              <a:spLocks noChangeArrowheads="1"/>
            </p:cNvSpPr>
            <p:nvPr/>
          </p:nvSpPr>
          <p:spPr bwMode="auto">
            <a:xfrm>
              <a:off x="-3" y="-3"/>
              <a:ext cx="3547" cy="9658"/>
            </a:xfrm>
            <a:prstGeom prst="rect">
              <a:avLst/>
            </a:prstGeom>
            <a:noFill/>
            <a:ln w="9525">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zh-TW" altLang="en-US"/>
            </a:p>
          </p:txBody>
        </p:sp>
      </p:grpSp>
    </p:spTree>
    <p:extLst>
      <p:ext uri="{BB962C8B-B14F-4D97-AF65-F5344CB8AC3E}">
        <p14:creationId xmlns:p14="http://schemas.microsoft.com/office/powerpoint/2010/main" xmlns="" val="20643620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188640"/>
            <a:ext cx="7848872" cy="936104"/>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計畫</a:t>
            </a:r>
            <a:r>
              <a:rPr lang="zh-TW" altLang="en-US" sz="3600" dirty="0">
                <a:solidFill>
                  <a:srgbClr val="FFC000"/>
                </a:solidFill>
                <a:latin typeface="標楷體" pitchFamily="65" charset="-120"/>
                <a:ea typeface="標楷體" pitchFamily="65" charset="-120"/>
              </a:rPr>
              <a:t>書格式與撰寫</a:t>
            </a:r>
            <a:r>
              <a:rPr lang="zh-TW" altLang="en-US" sz="3600" dirty="0" smtClean="0">
                <a:solidFill>
                  <a:srgbClr val="FFC000"/>
                </a:solidFill>
                <a:latin typeface="標楷體" pitchFamily="65" charset="-120"/>
                <a:ea typeface="標楷體" pitchFamily="65" charset="-120"/>
              </a:rPr>
              <a:t>內容</a:t>
            </a:r>
            <a:endParaRPr lang="zh-TW" altLang="en-US" sz="4000" dirty="0"/>
          </a:p>
        </p:txBody>
      </p:sp>
      <p:sp>
        <p:nvSpPr>
          <p:cNvPr id="3" name="文字版面配置區 2"/>
          <p:cNvSpPr>
            <a:spLocks noGrp="1"/>
          </p:cNvSpPr>
          <p:nvPr>
            <p:ph type="body" idx="1"/>
          </p:nvPr>
        </p:nvSpPr>
        <p:spPr>
          <a:xfrm>
            <a:off x="1043608" y="1268760"/>
            <a:ext cx="7272808" cy="5328592"/>
          </a:xfrm>
        </p:spPr>
        <p:txBody>
          <a:bodyPr>
            <a:noAutofit/>
          </a:bodyPr>
          <a:lstStyle/>
          <a:p>
            <a:pPr marL="342900" indent="-342900" algn="l">
              <a:buFont typeface="Wingdings" pitchFamily="2" charset="2"/>
              <a:buChar char="Ø"/>
            </a:pPr>
            <a:r>
              <a:rPr lang="zh-TW" altLang="en-US" sz="2800" dirty="0" smtClean="0">
                <a:solidFill>
                  <a:srgbClr val="FFC000"/>
                </a:solidFill>
                <a:latin typeface="標楷體" pitchFamily="65" charset="-120"/>
                <a:ea typeface="標楷體" pitchFamily="65" charset="-120"/>
              </a:rPr>
              <a:t>與</a:t>
            </a:r>
            <a:r>
              <a:rPr lang="zh-TW" altLang="en-US" sz="2800" dirty="0">
                <a:solidFill>
                  <a:srgbClr val="FFC000"/>
                </a:solidFill>
                <a:latin typeface="標楷體" pitchFamily="65" charset="-120"/>
                <a:ea typeface="標楷體" pitchFamily="65" charset="-120"/>
              </a:rPr>
              <a:t>管理架構</a:t>
            </a:r>
            <a:endParaRPr lang="en-US" altLang="zh-TW" sz="2800" dirty="0">
              <a:solidFill>
                <a:srgbClr val="FFC000"/>
              </a:solidFill>
              <a:latin typeface="標楷體" pitchFamily="65" charset="-120"/>
              <a:ea typeface="標楷體" pitchFamily="65" charset="-120"/>
            </a:endParaRPr>
          </a:p>
          <a:p>
            <a:pPr marL="800100" lvl="1" indent="-342900">
              <a:buFont typeface="Wingdings" pitchFamily="2" charset="2"/>
              <a:buChar char="ü"/>
            </a:pPr>
            <a:r>
              <a:rPr lang="zh-TW" altLang="en-US" sz="2800" dirty="0" smtClean="0">
                <a:latin typeface="標楷體" pitchFamily="65" charset="-120"/>
                <a:ea typeface="標楷體" pitchFamily="65" charset="-120"/>
              </a:rPr>
              <a:t>明確</a:t>
            </a:r>
            <a:r>
              <a:rPr lang="zh-TW" altLang="en-US" sz="2800" dirty="0">
                <a:latin typeface="標楷體" pitchFamily="65" charset="-120"/>
                <a:ea typeface="標楷體" pitchFamily="65" charset="-120"/>
              </a:rPr>
              <a:t>的工作權責</a:t>
            </a:r>
            <a:r>
              <a:rPr lang="zh-TW" altLang="en-US" sz="2800" dirty="0" smtClean="0">
                <a:latin typeface="標楷體" pitchFamily="65" charset="-120"/>
                <a:ea typeface="標楷體" pitchFamily="65" charset="-120"/>
              </a:rPr>
              <a:t>、</a:t>
            </a:r>
            <a:r>
              <a:rPr lang="zh-TW" altLang="en-US" sz="2800" dirty="0">
                <a:latin typeface="標楷體" pitchFamily="65" charset="-120"/>
                <a:ea typeface="標楷體" pitchFamily="65" charset="-120"/>
              </a:rPr>
              <a:t>工作品質的</a:t>
            </a:r>
            <a:r>
              <a:rPr lang="zh-TW" altLang="en-US" sz="2800" dirty="0" smtClean="0">
                <a:latin typeface="標楷體" pitchFamily="65" charset="-120"/>
                <a:ea typeface="標楷體" pitchFamily="65" charset="-120"/>
              </a:rPr>
              <a:t>要求</a:t>
            </a:r>
            <a:endParaRPr lang="zh-TW" altLang="en-US" sz="2800" dirty="0">
              <a:latin typeface="標楷體" pitchFamily="65" charset="-120"/>
              <a:ea typeface="標楷體" pitchFamily="65" charset="-120"/>
            </a:endParaRPr>
          </a:p>
          <a:p>
            <a:pPr marL="800100" lvl="1" indent="-342900">
              <a:buFont typeface="Wingdings" pitchFamily="2" charset="2"/>
              <a:buChar char="ü"/>
            </a:pPr>
            <a:r>
              <a:rPr lang="zh-TW" altLang="en-US" sz="2800" dirty="0" smtClean="0">
                <a:latin typeface="標楷體" pitchFamily="65" charset="-120"/>
                <a:ea typeface="標楷體" pitchFamily="65" charset="-120"/>
              </a:rPr>
              <a:t>計畫</a:t>
            </a:r>
            <a:r>
              <a:rPr lang="zh-TW" altLang="en-US" sz="2800" dirty="0">
                <a:latin typeface="標楷體" pitchFamily="65" charset="-120"/>
                <a:ea typeface="標楷體" pitchFamily="65" charset="-120"/>
              </a:rPr>
              <a:t>推動、督導、協調、管理</a:t>
            </a:r>
            <a:r>
              <a:rPr lang="zh-TW" altLang="en-US" sz="2800" dirty="0" smtClean="0">
                <a:latin typeface="標楷體" pitchFamily="65" charset="-120"/>
                <a:ea typeface="標楷體" pitchFamily="65" charset="-120"/>
              </a:rPr>
              <a:t>機制</a:t>
            </a:r>
            <a:endParaRPr lang="en-US" altLang="zh-TW" sz="2800" dirty="0">
              <a:latin typeface="標楷體" pitchFamily="65" charset="-120"/>
              <a:ea typeface="標楷體" pitchFamily="65" charset="-120"/>
            </a:endParaRPr>
          </a:p>
          <a:p>
            <a:pPr marL="342900" indent="-342900" algn="l">
              <a:buFont typeface="Wingdings" pitchFamily="2" charset="2"/>
              <a:buChar char="Ø"/>
            </a:pPr>
            <a:r>
              <a:rPr lang="zh-TW" altLang="en-US" sz="2800" dirty="0">
                <a:solidFill>
                  <a:srgbClr val="FFC000"/>
                </a:solidFill>
                <a:latin typeface="標楷體" pitchFamily="65" charset="-120"/>
                <a:ea typeface="標楷體" pitchFamily="65" charset="-120"/>
              </a:rPr>
              <a:t>計畫</a:t>
            </a:r>
            <a:r>
              <a:rPr lang="zh-TW" altLang="en-US" sz="2800" dirty="0" smtClean="0">
                <a:solidFill>
                  <a:srgbClr val="FFC000"/>
                </a:solidFill>
                <a:latin typeface="標楷體" pitchFamily="65" charset="-120"/>
                <a:ea typeface="標楷體" pitchFamily="65" charset="-120"/>
              </a:rPr>
              <a:t>可行性</a:t>
            </a:r>
            <a:endParaRPr lang="en-US" altLang="zh-TW" sz="2800" dirty="0">
              <a:solidFill>
                <a:srgbClr val="FFC000"/>
              </a:solidFill>
              <a:latin typeface="標楷體" pitchFamily="65" charset="-120"/>
              <a:ea typeface="標楷體" pitchFamily="65" charset="-120"/>
            </a:endParaRPr>
          </a:p>
          <a:p>
            <a:pPr marL="800100" lvl="1" indent="-342900">
              <a:buFont typeface="Wingdings" pitchFamily="2" charset="2"/>
              <a:buChar char="ü"/>
            </a:pPr>
            <a:r>
              <a:rPr lang="zh-TW" altLang="en-US" sz="2800" dirty="0" smtClean="0">
                <a:latin typeface="標楷體" pitchFamily="65" charset="-120"/>
                <a:ea typeface="標楷體" pitchFamily="65" charset="-120"/>
              </a:rPr>
              <a:t>綜合</a:t>
            </a:r>
            <a:r>
              <a:rPr lang="zh-TW" altLang="en-US" sz="2800" dirty="0">
                <a:latin typeface="標楷體" pitchFamily="65" charset="-120"/>
                <a:ea typeface="標楷體" pitchFamily="65" charset="-120"/>
              </a:rPr>
              <a:t>前面的分析</a:t>
            </a:r>
            <a:r>
              <a:rPr lang="zh-TW" altLang="en-US" sz="2800" dirty="0" smtClean="0">
                <a:latin typeface="標楷體" pitchFamily="65" charset="-120"/>
                <a:ea typeface="標楷體" pitchFamily="65" charset="-120"/>
              </a:rPr>
              <a:t>與計畫說明組織整體</a:t>
            </a:r>
            <a:r>
              <a:rPr lang="zh-TW" altLang="en-US" sz="2800" dirty="0">
                <a:latin typeface="標楷體" pitchFamily="65" charset="-120"/>
                <a:ea typeface="標楷體" pitchFamily="65" charset="-120"/>
              </a:rPr>
              <a:t>競爭</a:t>
            </a:r>
            <a:r>
              <a:rPr lang="zh-TW" altLang="en-US" sz="2800" dirty="0" smtClean="0">
                <a:latin typeface="標楷體" pitchFamily="65" charset="-120"/>
                <a:ea typeface="標楷體" pitchFamily="65" charset="-120"/>
              </a:rPr>
              <a:t>優勢</a:t>
            </a:r>
            <a:endParaRPr lang="en-US" altLang="zh-TW" sz="2800" dirty="0" smtClean="0">
              <a:latin typeface="標楷體" pitchFamily="65" charset="-120"/>
              <a:ea typeface="標楷體" pitchFamily="65" charset="-120"/>
            </a:endParaRPr>
          </a:p>
          <a:p>
            <a:pPr marL="800100" lvl="1" indent="-342900">
              <a:buFont typeface="Wingdings" pitchFamily="2" charset="2"/>
              <a:buChar char="ü"/>
            </a:pPr>
            <a:r>
              <a:rPr lang="zh-TW" altLang="en-US" sz="2800" dirty="0" smtClean="0">
                <a:latin typeface="標楷體" pitchFamily="65" charset="-120"/>
                <a:ea typeface="標楷體" pitchFamily="65" charset="-120"/>
              </a:rPr>
              <a:t>指出</a:t>
            </a:r>
            <a:r>
              <a:rPr lang="zh-TW" altLang="en-US" sz="2800" dirty="0">
                <a:latin typeface="標楷體" pitchFamily="65" charset="-120"/>
                <a:ea typeface="標楷體" pitchFamily="65" charset="-120"/>
              </a:rPr>
              <a:t>整個經營</a:t>
            </a:r>
            <a:r>
              <a:rPr lang="zh-TW" altLang="en-US" sz="2800" dirty="0" smtClean="0">
                <a:latin typeface="標楷體" pitchFamily="65" charset="-120"/>
                <a:ea typeface="標楷體" pitchFamily="65" charset="-120"/>
              </a:rPr>
              <a:t>計畫的</a:t>
            </a:r>
            <a:r>
              <a:rPr lang="zh-TW" altLang="en-US" sz="2800" dirty="0">
                <a:latin typeface="標楷體" pitchFamily="65" charset="-120"/>
                <a:ea typeface="標楷體" pitchFamily="65" charset="-120"/>
              </a:rPr>
              <a:t>利基所在及</a:t>
            </a:r>
            <a:r>
              <a:rPr lang="zh-TW" altLang="en-US" sz="2800" dirty="0" smtClean="0">
                <a:latin typeface="標楷體" pitchFamily="65" charset="-120"/>
                <a:ea typeface="標楷體" pitchFamily="65" charset="-120"/>
              </a:rPr>
              <a:t>可行性</a:t>
            </a:r>
            <a:endParaRPr lang="en-US" altLang="zh-TW" sz="2800" dirty="0" smtClean="0">
              <a:latin typeface="標楷體" pitchFamily="65" charset="-120"/>
              <a:ea typeface="標楷體" pitchFamily="65" charset="-120"/>
            </a:endParaRPr>
          </a:p>
          <a:p>
            <a:pPr marL="800100" lvl="1" indent="-342900">
              <a:buFont typeface="Wingdings" pitchFamily="2" charset="2"/>
              <a:buChar char="ü"/>
            </a:pPr>
            <a:r>
              <a:rPr lang="zh-TW" altLang="en-US" sz="2800" dirty="0" smtClean="0">
                <a:latin typeface="標楷體" pitchFamily="65" charset="-120"/>
                <a:ea typeface="標楷體" pitchFamily="65" charset="-120"/>
              </a:rPr>
              <a:t>各種</a:t>
            </a:r>
            <a:r>
              <a:rPr lang="zh-TW" altLang="en-US" sz="2800" dirty="0">
                <a:latin typeface="標楷體" pitchFamily="65" charset="-120"/>
                <a:ea typeface="標楷體" pitchFamily="65" charset="-120"/>
              </a:rPr>
              <a:t>參考體的佐證資料</a:t>
            </a:r>
            <a:endParaRPr lang="en-US" altLang="zh-TW" sz="2800" dirty="0" smtClean="0">
              <a:latin typeface="標楷體" pitchFamily="65" charset="-120"/>
              <a:ea typeface="標楷體" pitchFamily="65" charset="-120"/>
            </a:endParaRPr>
          </a:p>
          <a:p>
            <a:pPr marL="342900" indent="-342900" algn="l">
              <a:buFont typeface="Arial" pitchFamily="34" charset="0"/>
              <a:buChar char="•"/>
            </a:pPr>
            <a:endParaRPr lang="zh-TW" altLang="en-US" dirty="0">
              <a:solidFill>
                <a:srgbClr val="000000"/>
              </a:solidFill>
              <a:latin typeface="Arial Unicode MS"/>
              <a:ea typeface="Arial Unicode MS"/>
            </a:endParaRPr>
          </a:p>
          <a:p>
            <a:pPr marL="342900" indent="-342900" algn="l">
              <a:buFont typeface="Arial" pitchFamily="34" charset="0"/>
              <a:buChar char="•"/>
            </a:pPr>
            <a:endParaRPr lang="zh-TW" altLang="en-US" dirty="0">
              <a:solidFill>
                <a:srgbClr val="000000"/>
              </a:solidFill>
              <a:latin typeface="Arial Unicode MS"/>
              <a:ea typeface="Arial Unicode MS"/>
            </a:endParaRPr>
          </a:p>
        </p:txBody>
      </p:sp>
      <p:pic>
        <p:nvPicPr>
          <p:cNvPr id="3074" name="Picture 2" descr="C:\Program Files\Microsoft Office\MEDIA\CAGCAT10\j0298653.wmf">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740352" y="5877271"/>
            <a:ext cx="890626" cy="52989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845012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C000"/>
                </a:solidFill>
                <a:latin typeface="標楷體" pitchFamily="65" charset="-120"/>
                <a:ea typeface="標楷體" pitchFamily="65" charset="-120"/>
              </a:rPr>
              <a:t>計畫書格式與撰寫內容</a:t>
            </a:r>
            <a:endParaRPr lang="zh-TW" altLang="en-US" sz="3600"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solidFill>
                  <a:srgbClr val="FFC000"/>
                </a:solidFill>
                <a:latin typeface="標楷體" pitchFamily="65" charset="-120"/>
                <a:ea typeface="標楷體" pitchFamily="65" charset="-120"/>
              </a:rPr>
              <a:t>預期成果與效益</a:t>
            </a:r>
            <a:endParaRPr lang="en-US" altLang="zh-TW" sz="2800" dirty="0" smtClean="0">
              <a:solidFill>
                <a:srgbClr val="FFC000"/>
              </a:solidFill>
              <a:latin typeface="標楷體" pitchFamily="65" charset="-120"/>
              <a:ea typeface="標楷體" pitchFamily="65" charset="-120"/>
            </a:endParaRPr>
          </a:p>
          <a:p>
            <a:pPr marL="800100" lvl="1" indent="-342900">
              <a:buFont typeface="Wingdings" pitchFamily="2" charset="2"/>
              <a:buChar char="ü"/>
            </a:pPr>
            <a:r>
              <a:rPr lang="zh-TW" altLang="en-US" dirty="0" smtClean="0">
                <a:latin typeface="標楷體" pitchFamily="65" charset="-120"/>
                <a:ea typeface="標楷體" pitchFamily="65" charset="-120"/>
              </a:rPr>
              <a:t>市場佔有率、產品開發、投資報酬</a:t>
            </a:r>
          </a:p>
          <a:p>
            <a:pPr marL="800100" lvl="1" indent="-342900">
              <a:buFont typeface="Wingdings" pitchFamily="2" charset="2"/>
              <a:buChar char="ü"/>
            </a:pPr>
            <a:r>
              <a:rPr lang="zh-TW" altLang="en-US" dirty="0" smtClean="0">
                <a:latin typeface="標楷體" pitchFamily="65" charset="-120"/>
                <a:ea typeface="標楷體" pitchFamily="65" charset="-120"/>
              </a:rPr>
              <a:t>多顯著具體的描述，少毫無意義的形容</a:t>
            </a:r>
          </a:p>
          <a:p>
            <a:pPr>
              <a:buFont typeface="Wingdings" pitchFamily="2" charset="2"/>
              <a:buChar char="Ø"/>
            </a:pPr>
            <a:r>
              <a:rPr lang="zh-TW" altLang="en-US" sz="2800" dirty="0" smtClean="0">
                <a:solidFill>
                  <a:srgbClr val="FFC000"/>
                </a:solidFill>
                <a:latin typeface="標楷體" pitchFamily="65" charset="-120"/>
                <a:ea typeface="標楷體" pitchFamily="65" charset="-120"/>
              </a:rPr>
              <a:t>附件</a:t>
            </a:r>
            <a:endParaRPr lang="en-US" altLang="zh-TW" sz="2800" dirty="0" smtClean="0">
              <a:solidFill>
                <a:srgbClr val="FFC000"/>
              </a:solidFill>
              <a:latin typeface="標楷體" pitchFamily="65" charset="-120"/>
              <a:ea typeface="標楷體" pitchFamily="65" charset="-120"/>
            </a:endParaRPr>
          </a:p>
          <a:p>
            <a:pPr marL="800100" lvl="1" indent="-342900">
              <a:buFont typeface="Wingdings" pitchFamily="2" charset="2"/>
              <a:buChar char="ü"/>
            </a:pPr>
            <a:r>
              <a:rPr lang="zh-TW" altLang="en-US" dirty="0" smtClean="0">
                <a:latin typeface="標楷體" pitchFamily="65" charset="-120"/>
                <a:ea typeface="標楷體" pitchFamily="65" charset="-120"/>
              </a:rPr>
              <a:t>能夠證明前述各項計畫的資料詳細作業流程與技術方面資料</a:t>
            </a:r>
            <a:endParaRPr lang="en-US" altLang="zh-TW" dirty="0" smtClean="0">
              <a:latin typeface="標楷體" pitchFamily="65" charset="-120"/>
              <a:ea typeface="標楷體" pitchFamily="65" charset="-120"/>
            </a:endParaRPr>
          </a:p>
          <a:p>
            <a:endParaRPr lang="zh-TW"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548680"/>
            <a:ext cx="6840760" cy="680288"/>
          </a:xfrm>
        </p:spPr>
        <p:txBody>
          <a:bodyPr/>
          <a:lstStyle/>
          <a:p>
            <a:pPr marL="0" indent="0" algn="ctr">
              <a:buNone/>
            </a:pPr>
            <a:r>
              <a:rPr lang="zh-TW" altLang="en-US" sz="3600" dirty="0">
                <a:solidFill>
                  <a:srgbClr val="FFC000"/>
                </a:solidFill>
                <a:latin typeface="標楷體" pitchFamily="65" charset="-120"/>
                <a:ea typeface="標楷體" pitchFamily="65" charset="-120"/>
              </a:rPr>
              <a:t>計畫內容中較常產生的問題 </a:t>
            </a:r>
          </a:p>
        </p:txBody>
      </p:sp>
      <p:sp>
        <p:nvSpPr>
          <p:cNvPr id="3" name="文字版面配置區 2"/>
          <p:cNvSpPr>
            <a:spLocks noGrp="1"/>
          </p:cNvSpPr>
          <p:nvPr>
            <p:ph type="body" idx="1"/>
          </p:nvPr>
        </p:nvSpPr>
        <p:spPr>
          <a:xfrm>
            <a:off x="827584" y="1844824"/>
            <a:ext cx="7704856" cy="4464496"/>
          </a:xfrm>
        </p:spPr>
        <p:txBody>
          <a:bodyPr>
            <a:normAutofit/>
          </a:bodyPr>
          <a:lstStyle/>
          <a:p>
            <a:pPr marL="342900" indent="-342900" algn="l">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描述</a:t>
            </a:r>
            <a:r>
              <a:rPr lang="zh-TW" altLang="en-US" sz="2800" dirty="0">
                <a:latin typeface="標楷體" pitchFamily="65" charset="-120"/>
                <a:ea typeface="標楷體" pitchFamily="65" charset="-120"/>
                <a:cs typeface="Arial Unicode MS" pitchFamily="34" charset="-120"/>
              </a:rPr>
              <a:t>理念過於抽象，缺乏數據支持</a:t>
            </a:r>
            <a:r>
              <a:rPr lang="zh-TW" altLang="en-US" sz="2800" dirty="0" smtClean="0">
                <a:latin typeface="標楷體" pitchFamily="65" charset="-120"/>
                <a:ea typeface="標楷體" pitchFamily="65" charset="-120"/>
                <a:cs typeface="Arial Unicode MS" pitchFamily="34" charset="-120"/>
              </a:rPr>
              <a:t>或數據不精確    </a:t>
            </a:r>
            <a:r>
              <a:rPr lang="zh-TW" altLang="en-US" sz="2800" dirty="0" smtClean="0">
                <a:solidFill>
                  <a:srgbClr val="FF0000"/>
                </a:solidFill>
                <a:latin typeface="標楷體" pitchFamily="65" charset="-120"/>
                <a:ea typeface="標楷體" pitchFamily="65" charset="-120"/>
                <a:cs typeface="Arial Unicode MS" pitchFamily="34" charset="-120"/>
              </a:rPr>
              <a:t>遠離目標</a:t>
            </a:r>
            <a:endParaRPr lang="zh-TW" altLang="en-US" sz="2800" dirty="0">
              <a:solidFill>
                <a:srgbClr val="FF0000"/>
              </a:solidFill>
              <a:latin typeface="標楷體" pitchFamily="65" charset="-120"/>
              <a:ea typeface="標楷體" pitchFamily="65" charset="-120"/>
              <a:cs typeface="Arial Unicode MS" pitchFamily="34" charset="-120"/>
            </a:endParaRPr>
          </a:p>
          <a:p>
            <a:pPr marL="342900" indent="-342900" algn="l">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產生</a:t>
            </a:r>
            <a:r>
              <a:rPr lang="zh-TW" altLang="en-US" sz="2800" dirty="0">
                <a:latin typeface="標楷體" pitchFamily="65" charset="-120"/>
                <a:ea typeface="標楷體" pitchFamily="65" charset="-120"/>
                <a:cs typeface="Arial Unicode MS" pitchFamily="34" charset="-120"/>
              </a:rPr>
              <a:t>何種效益不清楚？如何評量效益？如何訂定效益指標</a:t>
            </a:r>
            <a:r>
              <a:rPr lang="zh-TW" altLang="en-US" sz="2800" dirty="0" smtClean="0">
                <a:latin typeface="標楷體" pitchFamily="65" charset="-120"/>
                <a:ea typeface="標楷體" pitchFamily="65" charset="-120"/>
                <a:cs typeface="Arial Unicode MS" pitchFamily="34" charset="-120"/>
              </a:rPr>
              <a:t>？    </a:t>
            </a:r>
            <a:r>
              <a:rPr lang="zh-TW" altLang="en-US" sz="2800" dirty="0" smtClean="0">
                <a:solidFill>
                  <a:srgbClr val="FF0000"/>
                </a:solidFill>
                <a:latin typeface="標楷體" pitchFamily="65" charset="-120"/>
                <a:ea typeface="標楷體" pitchFamily="65" charset="-120"/>
                <a:cs typeface="Arial Unicode MS" pitchFamily="34" charset="-120"/>
              </a:rPr>
              <a:t>迷失方向</a:t>
            </a:r>
            <a:endParaRPr lang="en-US" altLang="zh-TW" sz="2800" dirty="0" smtClean="0">
              <a:solidFill>
                <a:srgbClr val="FF0000"/>
              </a:solidFill>
              <a:latin typeface="標楷體" pitchFamily="65" charset="-120"/>
              <a:ea typeface="標楷體" pitchFamily="65" charset="-120"/>
              <a:cs typeface="Arial Unicode MS" pitchFamily="34" charset="-120"/>
            </a:endParaRPr>
          </a:p>
          <a:p>
            <a:pPr marL="342900" indent="-342900" algn="l">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找不到顧客，沒有嚴謹的財務規劃    </a:t>
            </a:r>
            <a:r>
              <a:rPr lang="zh-TW" altLang="en-US" sz="2800" dirty="0" smtClean="0">
                <a:solidFill>
                  <a:srgbClr val="FF0000"/>
                </a:solidFill>
                <a:latin typeface="標楷體" pitchFamily="65" charset="-120"/>
                <a:ea typeface="標楷體" pitchFamily="65" charset="-120"/>
                <a:cs typeface="Arial Unicode MS" pitchFamily="34" charset="-120"/>
              </a:rPr>
              <a:t>後果堪慮</a:t>
            </a:r>
            <a:endParaRPr lang="en-US" altLang="zh-TW" sz="2800" dirty="0" smtClean="0">
              <a:solidFill>
                <a:srgbClr val="FF0000"/>
              </a:solidFill>
              <a:latin typeface="標楷體" pitchFamily="65" charset="-120"/>
              <a:ea typeface="標楷體" pitchFamily="65" charset="-120"/>
              <a:cs typeface="Arial Unicode MS" pitchFamily="34" charset="-120"/>
            </a:endParaRPr>
          </a:p>
          <a:p>
            <a:pPr marL="342900" indent="-342900" algn="l">
              <a:buFont typeface="Wingdings" pitchFamily="2" charset="2"/>
              <a:buChar char="Ø"/>
            </a:pPr>
            <a:r>
              <a:rPr lang="zh-TW" altLang="en-US" sz="2800" dirty="0" smtClean="0">
                <a:latin typeface="標楷體" pitchFamily="65" charset="-120"/>
                <a:ea typeface="標楷體" pitchFamily="65" charset="-120"/>
                <a:cs typeface="Arial Unicode MS" pitchFamily="34" charset="-120"/>
              </a:rPr>
              <a:t>教育訓練未能提升應有職能    </a:t>
            </a:r>
            <a:r>
              <a:rPr lang="zh-TW" altLang="en-US" sz="2800" dirty="0" smtClean="0">
                <a:solidFill>
                  <a:srgbClr val="FF0000"/>
                </a:solidFill>
                <a:latin typeface="標楷體" pitchFamily="65" charset="-120"/>
                <a:ea typeface="標楷體" pitchFamily="65" charset="-120"/>
                <a:cs typeface="Arial Unicode MS" pitchFamily="34" charset="-120"/>
              </a:rPr>
              <a:t>無助發展</a:t>
            </a:r>
            <a:endParaRPr lang="en-US" altLang="zh-TW" sz="2800" dirty="0" smtClean="0">
              <a:solidFill>
                <a:srgbClr val="FF0000"/>
              </a:solidFill>
              <a:latin typeface="標楷體" pitchFamily="65" charset="-120"/>
              <a:ea typeface="標楷體" pitchFamily="65" charset="-120"/>
              <a:cs typeface="Arial Unicode MS" pitchFamily="34" charset="-120"/>
            </a:endParaRPr>
          </a:p>
          <a:p>
            <a:pPr algn="l">
              <a:buFont typeface="Wingdings" pitchFamily="2" charset="2"/>
              <a:buChar char="Ø"/>
            </a:pPr>
            <a:endParaRPr lang="zh-TW" altLang="en-US" dirty="0"/>
          </a:p>
        </p:txBody>
      </p:sp>
      <p:sp>
        <p:nvSpPr>
          <p:cNvPr id="4" name="向右箭號 3"/>
          <p:cNvSpPr/>
          <p:nvPr/>
        </p:nvSpPr>
        <p:spPr>
          <a:xfrm>
            <a:off x="3428992" y="3357562"/>
            <a:ext cx="504056" cy="19316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C000"/>
              </a:solidFill>
            </a:endParaRPr>
          </a:p>
        </p:txBody>
      </p:sp>
      <p:sp>
        <p:nvSpPr>
          <p:cNvPr id="6" name="向右箭號 5"/>
          <p:cNvSpPr/>
          <p:nvPr/>
        </p:nvSpPr>
        <p:spPr>
          <a:xfrm>
            <a:off x="1785918" y="2428868"/>
            <a:ext cx="504056" cy="19316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C000"/>
              </a:solidFill>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15140" y="3857628"/>
            <a:ext cx="53022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43570" y="4857760"/>
            <a:ext cx="53022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055904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332656"/>
            <a:ext cx="7344816" cy="824304"/>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計畫寫</a:t>
            </a:r>
            <a:r>
              <a:rPr lang="zh-TW" altLang="en-US" sz="3600" dirty="0">
                <a:solidFill>
                  <a:srgbClr val="FFC000"/>
                </a:solidFill>
                <a:latin typeface="標楷體" pitchFamily="65" charset="-120"/>
                <a:ea typeface="標楷體" pitchFamily="65" charset="-120"/>
              </a:rPr>
              <a:t>不出來</a:t>
            </a:r>
            <a:r>
              <a:rPr lang="zh-TW" altLang="en-US" sz="3600" dirty="0" smtClean="0">
                <a:solidFill>
                  <a:srgbClr val="FFC000"/>
                </a:solidFill>
                <a:latin typeface="標楷體" pitchFamily="65" charset="-120"/>
                <a:ea typeface="標楷體" pitchFamily="65" charset="-120"/>
              </a:rPr>
              <a:t>怎麼辦</a:t>
            </a:r>
            <a:endParaRPr lang="zh-TW" altLang="en-US" sz="3600" dirty="0">
              <a:solidFill>
                <a:srgbClr val="FFC000"/>
              </a:solidFill>
              <a:latin typeface="標楷體" pitchFamily="65" charset="-120"/>
              <a:ea typeface="標楷體" pitchFamily="65" charset="-120"/>
            </a:endParaRPr>
          </a:p>
        </p:txBody>
      </p:sp>
      <p:sp>
        <p:nvSpPr>
          <p:cNvPr id="3" name="文字版面配置區 2"/>
          <p:cNvSpPr>
            <a:spLocks noGrp="1"/>
          </p:cNvSpPr>
          <p:nvPr>
            <p:ph type="body" idx="1"/>
          </p:nvPr>
        </p:nvSpPr>
        <p:spPr>
          <a:xfrm>
            <a:off x="467544" y="1340768"/>
            <a:ext cx="7704856" cy="4680520"/>
          </a:xfrm>
        </p:spPr>
        <p:txBody>
          <a:bodyPr>
            <a:normAutofit fontScale="92500"/>
          </a:bodyPr>
          <a:lstStyle/>
          <a:p>
            <a:pPr marL="342900" indent="-342900" algn="l">
              <a:buFont typeface="Wingdings" pitchFamily="2" charset="2"/>
              <a:buChar char="Ø"/>
            </a:pPr>
            <a:r>
              <a:rPr lang="zh-TW" altLang="en-US" sz="2200" dirty="0">
                <a:solidFill>
                  <a:srgbClr val="FFFF00"/>
                </a:solidFill>
                <a:latin typeface="標楷體" pitchFamily="65" charset="-120"/>
                <a:ea typeface="標楷體" pitchFamily="65" charset="-120"/>
                <a:cs typeface="Arial Unicode MS" pitchFamily="34" charset="-120"/>
              </a:rPr>
              <a:t>症候一：根本就不曉得從何開始</a:t>
            </a:r>
          </a:p>
          <a:p>
            <a:pPr marL="742950" lvl="1" indent="-285750">
              <a:buFont typeface="Wingdings" pitchFamily="2" charset="2"/>
              <a:buChar char="ü"/>
            </a:pPr>
            <a:r>
              <a:rPr lang="zh-TW" altLang="en-US" sz="2200" dirty="0" smtClean="0">
                <a:latin typeface="標楷體" pitchFamily="65" charset="-120"/>
                <a:ea typeface="標楷體" pitchFamily="65" charset="-120"/>
                <a:hlinkClick r:id="rId2" action="ppaction://hlinksldjump"/>
              </a:rPr>
              <a:t>自問</a:t>
            </a:r>
            <a:r>
              <a:rPr lang="zh-TW" altLang="en-US" sz="2200" dirty="0">
                <a:latin typeface="標楷體" pitchFamily="65" charset="-120"/>
                <a:ea typeface="標楷體" pitchFamily="65" charset="-120"/>
                <a:hlinkClick r:id="rId2" action="ppaction://hlinksldjump"/>
              </a:rPr>
              <a:t>自答</a:t>
            </a:r>
            <a:r>
              <a:rPr lang="zh-TW" altLang="en-US" sz="2200" dirty="0" smtClean="0">
                <a:latin typeface="標楷體" pitchFamily="65" charset="-120"/>
                <a:ea typeface="標楷體" pitchFamily="65" charset="-120"/>
                <a:hlinkClick r:id="rId2" action="ppaction://hlinksldjump"/>
              </a:rPr>
              <a:t>表</a:t>
            </a:r>
            <a:r>
              <a:rPr lang="zh-TW" altLang="en-US" sz="2200" dirty="0" smtClean="0">
                <a:latin typeface="標楷體" pitchFamily="65" charset="-120"/>
                <a:ea typeface="標楷體" pitchFamily="65" charset="-120"/>
              </a:rPr>
              <a:t>擬</a:t>
            </a:r>
            <a:r>
              <a:rPr lang="zh-TW" altLang="en-US" sz="2200" dirty="0">
                <a:latin typeface="標楷體" pitchFamily="65" charset="-120"/>
                <a:ea typeface="標楷體" pitchFamily="65" charset="-120"/>
              </a:rPr>
              <a:t>大綱  </a:t>
            </a:r>
            <a:endParaRPr lang="en-US" altLang="zh-TW" sz="2200" dirty="0">
              <a:latin typeface="標楷體" pitchFamily="65" charset="-120"/>
              <a:ea typeface="標楷體" pitchFamily="65" charset="-120"/>
            </a:endParaRPr>
          </a:p>
          <a:p>
            <a:pPr marL="742950" lvl="1" indent="-285750">
              <a:buFont typeface="Wingdings" pitchFamily="2" charset="2"/>
              <a:buChar char="ü"/>
            </a:pPr>
            <a:r>
              <a:rPr lang="zh-TW" altLang="en-US" sz="2200" dirty="0" smtClean="0">
                <a:latin typeface="標楷體" pitchFamily="65" charset="-120"/>
                <a:ea typeface="標楷體" pitchFamily="65" charset="-120"/>
                <a:hlinkClick r:id="rId3" action="ppaction://hlinksldjump"/>
              </a:rPr>
              <a:t>天馬行空</a:t>
            </a:r>
            <a:r>
              <a:rPr lang="zh-TW" altLang="en-US" sz="2200" dirty="0" smtClean="0">
                <a:latin typeface="標楷體" pitchFamily="65" charset="-120"/>
                <a:ea typeface="標楷體" pitchFamily="65" charset="-120"/>
              </a:rPr>
              <a:t>式</a:t>
            </a:r>
            <a:r>
              <a:rPr lang="zh-TW" altLang="en-US" sz="2200" dirty="0">
                <a:latin typeface="標楷體" pitchFamily="65" charset="-120"/>
                <a:ea typeface="標楷體" pitchFamily="65" charset="-120"/>
              </a:rPr>
              <a:t>擬大綱</a:t>
            </a:r>
          </a:p>
          <a:p>
            <a:pPr marL="342900" indent="-342900" algn="l">
              <a:buFont typeface="Wingdings" pitchFamily="2" charset="2"/>
              <a:buChar char="Ø"/>
            </a:pPr>
            <a:r>
              <a:rPr lang="zh-TW" altLang="en-US" sz="2200" dirty="0">
                <a:solidFill>
                  <a:srgbClr val="FFFF00"/>
                </a:solidFill>
                <a:latin typeface="標楷體" pitchFamily="65" charset="-120"/>
                <a:ea typeface="標楷體" pitchFamily="65" charset="-120"/>
                <a:cs typeface="Arial Unicode MS" pitchFamily="34" charset="-120"/>
              </a:rPr>
              <a:t>症候二：必須整合大量的資訊，不能有絲毫遺漏</a:t>
            </a:r>
          </a:p>
          <a:p>
            <a:pPr marL="742950" lvl="1" indent="-285750">
              <a:buFont typeface="Wingdings" pitchFamily="2" charset="2"/>
              <a:buChar char="ü"/>
            </a:pPr>
            <a:r>
              <a:rPr lang="zh-TW" altLang="en-US" sz="2200" dirty="0">
                <a:latin typeface="標楷體" pitchFamily="65" charset="-120"/>
                <a:ea typeface="標楷體" pitchFamily="65" charset="-120"/>
              </a:rPr>
              <a:t>用「腦力激盪」，找出各個項目間的邏輯關係，再擬出大綱</a:t>
            </a:r>
            <a:endParaRPr lang="en-US" altLang="zh-TW" sz="2200" dirty="0">
              <a:latin typeface="標楷體" pitchFamily="65" charset="-120"/>
              <a:ea typeface="標楷體" pitchFamily="65" charset="-120"/>
            </a:endParaRPr>
          </a:p>
          <a:p>
            <a:pPr marL="742950" lvl="1" indent="-285750">
              <a:buFont typeface="Wingdings" pitchFamily="2" charset="2"/>
              <a:buChar char="ü"/>
            </a:pPr>
            <a:r>
              <a:rPr lang="zh-TW" altLang="en-US" sz="2200" dirty="0">
                <a:latin typeface="標楷體" pitchFamily="65" charset="-120"/>
                <a:ea typeface="標楷體" pitchFamily="65" charset="-120"/>
              </a:rPr>
              <a:t>利用卡片，把意念和資料寫在卡片上，再加以整理利用可以反覆黏貼的便條膠帶，把所有的意念寫在便條膠帶上，貼起來，稍加整理後再擬出大綱</a:t>
            </a:r>
          </a:p>
          <a:p>
            <a:pPr marL="342900" indent="-342900" algn="l">
              <a:buFont typeface="Wingdings" pitchFamily="2" charset="2"/>
              <a:buChar char="Ø"/>
            </a:pPr>
            <a:r>
              <a:rPr lang="zh-TW" altLang="en-US" sz="2200" dirty="0">
                <a:solidFill>
                  <a:srgbClr val="FFFF00"/>
                </a:solidFill>
                <a:latin typeface="標楷體" pitchFamily="65" charset="-120"/>
                <a:ea typeface="標楷體" pitchFamily="65" charset="-120"/>
                <a:cs typeface="Arial Unicode MS" pitchFamily="34" charset="-120"/>
              </a:rPr>
              <a:t>症候三</a:t>
            </a:r>
            <a:r>
              <a:rPr lang="zh-TW" altLang="en-US" sz="2200" dirty="0" smtClean="0">
                <a:solidFill>
                  <a:srgbClr val="FFFF00"/>
                </a:solidFill>
                <a:latin typeface="標楷體" pitchFamily="65" charset="-120"/>
                <a:ea typeface="標楷體" pitchFamily="65" charset="-120"/>
                <a:cs typeface="Arial Unicode MS" pitchFamily="34" charset="-120"/>
              </a:rPr>
              <a:t>：在</a:t>
            </a:r>
            <a:r>
              <a:rPr lang="zh-TW" altLang="en-US" sz="2200" dirty="0">
                <a:solidFill>
                  <a:srgbClr val="FFFF00"/>
                </a:solidFill>
                <a:latin typeface="標楷體" pitchFamily="65" charset="-120"/>
                <a:ea typeface="標楷體" pitchFamily="65" charset="-120"/>
                <a:cs typeface="Arial Unicode MS" pitchFamily="34" charset="-120"/>
              </a:rPr>
              <a:t>稿紙上打轉，心裏想著要讓它完美無缺</a:t>
            </a:r>
          </a:p>
          <a:p>
            <a:pPr marL="742950" lvl="1" indent="-285750">
              <a:buFont typeface="Wingdings" pitchFamily="2" charset="2"/>
              <a:buChar char="ü"/>
            </a:pPr>
            <a:r>
              <a:rPr lang="zh-TW" altLang="en-US" sz="2200" dirty="0" smtClean="0">
                <a:latin typeface="標楷體" pitchFamily="65" charset="-120"/>
                <a:ea typeface="標楷體" pitchFamily="65" charset="-120"/>
              </a:rPr>
              <a:t>天馬行空式</a:t>
            </a:r>
            <a:r>
              <a:rPr lang="zh-TW" altLang="en-US" sz="2200" dirty="0">
                <a:latin typeface="標楷體" pitchFamily="65" charset="-120"/>
                <a:ea typeface="標楷體" pitchFamily="65" charset="-120"/>
              </a:rPr>
              <a:t>擬</a:t>
            </a:r>
            <a:r>
              <a:rPr lang="zh-TW" altLang="en-US" sz="2200" dirty="0" smtClean="0">
                <a:latin typeface="標楷體" pitchFamily="65" charset="-120"/>
                <a:ea typeface="標楷體" pitchFamily="65" charset="-120"/>
              </a:rPr>
              <a:t>大綱</a:t>
            </a:r>
            <a:endParaRPr lang="en-US" altLang="zh-TW" sz="2200" dirty="0" smtClean="0">
              <a:latin typeface="標楷體" pitchFamily="65" charset="-120"/>
              <a:ea typeface="標楷體" pitchFamily="65" charset="-120"/>
            </a:endParaRPr>
          </a:p>
          <a:p>
            <a:pPr marL="342900" indent="-342900" algn="l">
              <a:buFont typeface="Wingdings" pitchFamily="2" charset="2"/>
              <a:buChar char="Ø"/>
            </a:pPr>
            <a:r>
              <a:rPr lang="zh-TW" altLang="en-US" sz="2200" dirty="0" smtClean="0">
                <a:solidFill>
                  <a:srgbClr val="FFFF00"/>
                </a:solidFill>
                <a:latin typeface="標楷體" pitchFamily="65" charset="-120"/>
                <a:ea typeface="標楷體" pitchFamily="65" charset="-120"/>
                <a:cs typeface="Arial Unicode MS" pitchFamily="34" charset="-120"/>
              </a:rPr>
              <a:t>症候</a:t>
            </a:r>
            <a:r>
              <a:rPr lang="zh-TW" altLang="en-US" sz="2200" dirty="0">
                <a:solidFill>
                  <a:srgbClr val="FFFF00"/>
                </a:solidFill>
                <a:latin typeface="標楷體" pitchFamily="65" charset="-120"/>
                <a:ea typeface="標楷體" pitchFamily="65" charset="-120"/>
                <a:cs typeface="Arial Unicode MS" pitchFamily="34" charset="-120"/>
              </a:rPr>
              <a:t>四：胸有成竹知道該說些什麼，但是不知道該如何進行</a:t>
            </a:r>
          </a:p>
          <a:p>
            <a:pPr marL="742950" lvl="1" indent="-285750">
              <a:buFont typeface="Wingdings" pitchFamily="2" charset="2"/>
              <a:buChar char="ü"/>
            </a:pPr>
            <a:r>
              <a:rPr lang="zh-TW" altLang="en-US" sz="2200" dirty="0" smtClean="0">
                <a:latin typeface="標楷體" pitchFamily="65" charset="-120"/>
                <a:ea typeface="標楷體" pitchFamily="65" charset="-120"/>
              </a:rPr>
              <a:t>傳統</a:t>
            </a:r>
            <a:r>
              <a:rPr lang="zh-TW" altLang="en-US" sz="2200" dirty="0">
                <a:latin typeface="標楷體" pitchFamily="65" charset="-120"/>
                <a:ea typeface="標楷體" pitchFamily="65" charset="-120"/>
              </a:rPr>
              <a:t>的方式擬大綱</a:t>
            </a:r>
          </a:p>
          <a:p>
            <a:pPr algn="l">
              <a:buFont typeface="Wingdings" pitchFamily="2" charset="2"/>
              <a:buChar char="Ø"/>
            </a:pPr>
            <a:endParaRPr lang="zh-TW" altLang="en-US" dirty="0"/>
          </a:p>
        </p:txBody>
      </p:sp>
      <p:pic>
        <p:nvPicPr>
          <p:cNvPr id="5122" name="Picture 2">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380312" y="5517232"/>
            <a:ext cx="1292225" cy="774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62234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1640" y="404664"/>
            <a:ext cx="6840760" cy="648072"/>
          </a:xfrm>
        </p:spPr>
        <p:txBody>
          <a:bodyPr/>
          <a:lstStyle/>
          <a:p>
            <a:pPr marL="0" indent="0" algn="ctr">
              <a:buNone/>
            </a:pPr>
            <a:r>
              <a:rPr lang="zh-TW" altLang="en-US" sz="3600" dirty="0">
                <a:solidFill>
                  <a:srgbClr val="FFC000"/>
                </a:solidFill>
                <a:latin typeface="標楷體" pitchFamily="65" charset="-120"/>
                <a:ea typeface="標楷體" pitchFamily="65" charset="-120"/>
              </a:rPr>
              <a:t>自問自答表</a:t>
            </a:r>
          </a:p>
        </p:txBody>
      </p:sp>
      <p:sp>
        <p:nvSpPr>
          <p:cNvPr id="3" name="文字版面配置區 2"/>
          <p:cNvSpPr>
            <a:spLocks noGrp="1"/>
          </p:cNvSpPr>
          <p:nvPr>
            <p:ph type="body" idx="1"/>
          </p:nvPr>
        </p:nvSpPr>
        <p:spPr>
          <a:xfrm>
            <a:off x="971600" y="1124744"/>
            <a:ext cx="7416824" cy="5328592"/>
          </a:xfrm>
        </p:spPr>
        <p:txBody>
          <a:bodyPr>
            <a:normAutofit fontScale="70000" lnSpcReduction="20000"/>
          </a:bodyPr>
          <a:lstStyle/>
          <a:p>
            <a:pPr algn="l"/>
            <a:r>
              <a:rPr lang="zh-TW" altLang="en-US" dirty="0">
                <a:latin typeface="標楷體" pitchFamily="65" charset="-120"/>
                <a:ea typeface="標楷體" pitchFamily="65" charset="-120"/>
              </a:rPr>
              <a:t>一、為什麼要寫這份文件</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（答案應該讓你寫出的第一個句子，足以引起對方的興趣。）</a:t>
            </a:r>
          </a:p>
          <a:p>
            <a:pPr algn="l"/>
            <a:r>
              <a:rPr lang="zh-TW" altLang="en-US" dirty="0">
                <a:latin typeface="標楷體" pitchFamily="65" charset="-120"/>
                <a:ea typeface="標楷體" pitchFamily="65" charset="-120"/>
              </a:rPr>
              <a:t>二、是誰要看這份文件？（寫的時候要隨時想到這些人）</a:t>
            </a:r>
          </a:p>
          <a:p>
            <a:pPr algn="l"/>
            <a:r>
              <a:rPr lang="zh-TW" altLang="en-US" dirty="0">
                <a:latin typeface="標楷體" pitchFamily="65" charset="-120"/>
                <a:ea typeface="標楷體" pitchFamily="65" charset="-120"/>
              </a:rPr>
              <a:t>三、回答下列選擇和你的主題最有關聯的問題（在方格中作記號）</a:t>
            </a:r>
          </a:p>
          <a:p>
            <a:pPr algn="l"/>
            <a:r>
              <a:rPr lang="zh-TW" altLang="en-US" dirty="0">
                <a:latin typeface="標楷體" pitchFamily="65" charset="-120"/>
                <a:ea typeface="標楷體" pitchFamily="65" charset="-120"/>
              </a:rPr>
              <a:t>□希望閱讀者作出什麼結論？</a:t>
            </a:r>
          </a:p>
          <a:p>
            <a:pPr algn="l"/>
            <a:r>
              <a:rPr lang="zh-TW" altLang="en-US" dirty="0">
                <a:latin typeface="標楷體" pitchFamily="65" charset="-120"/>
                <a:ea typeface="標楷體" pitchFamily="65" charset="-120"/>
              </a:rPr>
              <a:t>□想討論什麼問題</a:t>
            </a:r>
            <a:r>
              <a:rPr lang="en-US" altLang="zh-TW" dirty="0">
                <a:latin typeface="標楷體" pitchFamily="65" charset="-120"/>
                <a:ea typeface="標楷體" pitchFamily="65" charset="-120"/>
              </a:rPr>
              <a:t>?</a:t>
            </a:r>
          </a:p>
          <a:p>
            <a:pPr algn="l"/>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你的立場是什麼</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（這個問題的答案，儘可能在文章的開場白就提出來，如果答案類似問題 ，也沒關係）</a:t>
            </a:r>
          </a:p>
          <a:p>
            <a:pPr algn="l"/>
            <a:r>
              <a:rPr lang="zh-TW" altLang="en-US" dirty="0">
                <a:latin typeface="標楷體" pitchFamily="65" charset="-120"/>
                <a:ea typeface="標楷體" pitchFamily="65" charset="-120"/>
              </a:rPr>
              <a:t>四、把像是</a:t>
            </a:r>
            <a:r>
              <a:rPr lang="en-US" altLang="zh-TW" dirty="0">
                <a:latin typeface="標楷體" pitchFamily="65" charset="-120"/>
                <a:ea typeface="標楷體" pitchFamily="65" charset="-120"/>
              </a:rPr>
              <a:t>(a)</a:t>
            </a:r>
            <a:r>
              <a:rPr lang="zh-TW" altLang="en-US" dirty="0" smtClean="0">
                <a:latin typeface="標楷體" pitchFamily="65" charset="-120"/>
                <a:ea typeface="標楷體" pitchFamily="65" charset="-120"/>
              </a:rPr>
              <a:t>背景</a:t>
            </a:r>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b)</a:t>
            </a:r>
            <a:r>
              <a:rPr lang="zh-TW" altLang="en-US" dirty="0" smtClean="0">
                <a:latin typeface="標楷體" pitchFamily="65" charset="-120"/>
                <a:ea typeface="標楷體" pitchFamily="65" charset="-120"/>
              </a:rPr>
              <a:t>原因</a:t>
            </a:r>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c)</a:t>
            </a:r>
            <a:r>
              <a:rPr lang="zh-TW" altLang="en-US" dirty="0" smtClean="0">
                <a:latin typeface="標楷體" pitchFamily="65" charset="-120"/>
                <a:ea typeface="標楷體" pitchFamily="65" charset="-120"/>
              </a:rPr>
              <a:t>實例</a:t>
            </a:r>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d)</a:t>
            </a:r>
            <a:r>
              <a:rPr lang="zh-TW" altLang="en-US" dirty="0">
                <a:latin typeface="標楷體" pitchFamily="65" charset="-120"/>
                <a:ea typeface="標楷體" pitchFamily="65" charset="-120"/>
              </a:rPr>
              <a:t>佐證的資料等，列在下面，你必須在文章中一一回答這些</a:t>
            </a:r>
            <a:r>
              <a:rPr lang="zh-TW" altLang="en-US" dirty="0" smtClean="0">
                <a:latin typeface="標楷體" pitchFamily="65" charset="-120"/>
                <a:ea typeface="標楷體" pitchFamily="65" charset="-120"/>
              </a:rPr>
              <a:t>問題</a:t>
            </a:r>
            <a:endParaRPr lang="en-US" altLang="zh-TW" dirty="0" smtClean="0">
              <a:latin typeface="標楷體" pitchFamily="65" charset="-120"/>
              <a:ea typeface="標楷體" pitchFamily="65" charset="-120"/>
            </a:endParaRPr>
          </a:p>
          <a:p>
            <a:pPr algn="l"/>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a)</a:t>
            </a:r>
          </a:p>
          <a:p>
            <a:pPr algn="l"/>
            <a:r>
              <a:rPr lang="en-US" altLang="zh-TW" dirty="0">
                <a:latin typeface="標楷體" pitchFamily="65" charset="-120"/>
                <a:ea typeface="標楷體" pitchFamily="65" charset="-120"/>
              </a:rPr>
              <a:t>(b)</a:t>
            </a:r>
          </a:p>
          <a:p>
            <a:pPr algn="l"/>
            <a:r>
              <a:rPr lang="en-US" altLang="zh-TW" dirty="0">
                <a:latin typeface="標楷體" pitchFamily="65" charset="-120"/>
                <a:ea typeface="標楷體" pitchFamily="65" charset="-120"/>
              </a:rPr>
              <a:t>(c)</a:t>
            </a:r>
          </a:p>
          <a:p>
            <a:pPr algn="l"/>
            <a:r>
              <a:rPr lang="en-US" altLang="zh-TW" dirty="0">
                <a:latin typeface="標楷體" pitchFamily="65" charset="-120"/>
                <a:ea typeface="標楷體" pitchFamily="65" charset="-120"/>
              </a:rPr>
              <a:t>(d)… </a:t>
            </a:r>
          </a:p>
          <a:p>
            <a:pPr algn="l"/>
            <a:r>
              <a:rPr lang="zh-TW" altLang="en-US" dirty="0">
                <a:latin typeface="標楷體" pitchFamily="65" charset="-120"/>
                <a:ea typeface="標楷體" pitchFamily="65" charset="-120"/>
              </a:rPr>
              <a:t>五、偶爾會有一些問題，放在別處都不適當，列在下面（必要時，可多用幾張紙）</a:t>
            </a:r>
          </a:p>
          <a:p>
            <a:pPr algn="l"/>
            <a:r>
              <a:rPr lang="zh-TW" altLang="en-US" dirty="0">
                <a:latin typeface="標楷體" pitchFamily="65" charset="-120"/>
                <a:ea typeface="標楷體" pitchFamily="65" charset="-120"/>
              </a:rPr>
              <a:t>六、把在第四項、第五項的各個問題按先後次序排出來</a:t>
            </a:r>
          </a:p>
          <a:p>
            <a:pPr algn="l"/>
            <a:r>
              <a:rPr lang="zh-TW" altLang="en-US" dirty="0">
                <a:latin typeface="標楷體" pitchFamily="65" charset="-120"/>
                <a:ea typeface="標楷體" pitchFamily="65" charset="-120"/>
              </a:rPr>
              <a:t>七、下結論時把要點再強調</a:t>
            </a:r>
            <a:r>
              <a:rPr lang="zh-TW" altLang="en-US" dirty="0" smtClean="0">
                <a:latin typeface="標楷體" pitchFamily="65" charset="-120"/>
                <a:ea typeface="標楷體" pitchFamily="65" charset="-120"/>
              </a:rPr>
              <a:t>一遍，</a:t>
            </a:r>
            <a:r>
              <a:rPr lang="zh-TW" altLang="en-US" dirty="0">
                <a:latin typeface="標楷體" pitchFamily="65" charset="-120"/>
                <a:ea typeface="標楷體" pitchFamily="65" charset="-120"/>
              </a:rPr>
              <a:t>設法加進一些個人的看法</a:t>
            </a:r>
          </a:p>
          <a:p>
            <a:pPr algn="l"/>
            <a:r>
              <a:rPr lang="zh-TW" altLang="en-US" dirty="0">
                <a:latin typeface="標楷體" pitchFamily="65" charset="-120"/>
                <a:ea typeface="標楷體" pitchFamily="65" charset="-120"/>
              </a:rPr>
              <a:t>八、如果覺得有必要，可以把所有列在表上的意念整理成完整的大綱</a:t>
            </a:r>
          </a:p>
        </p:txBody>
      </p:sp>
    </p:spTree>
    <p:extLst>
      <p:ext uri="{BB962C8B-B14F-4D97-AF65-F5344CB8AC3E}">
        <p14:creationId xmlns:p14="http://schemas.microsoft.com/office/powerpoint/2010/main" xmlns="" val="37446456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764704"/>
            <a:ext cx="6840760" cy="648072"/>
          </a:xfrm>
        </p:spPr>
        <p:txBody>
          <a:bodyPr/>
          <a:lstStyle/>
          <a:p>
            <a:pPr marL="0" indent="0" algn="ctr">
              <a:buNone/>
            </a:pPr>
            <a:r>
              <a:rPr lang="zh-TW" altLang="en-US" sz="4000" dirty="0" smtClean="0"/>
              <a:t>「</a:t>
            </a:r>
            <a:r>
              <a:rPr lang="zh-TW" altLang="en-US" sz="3600" dirty="0">
                <a:solidFill>
                  <a:srgbClr val="FFC000"/>
                </a:solidFill>
                <a:latin typeface="標楷體" pitchFamily="65" charset="-120"/>
                <a:ea typeface="標楷體" pitchFamily="65" charset="-120"/>
              </a:rPr>
              <a:t>天馬行空」的做法</a:t>
            </a:r>
          </a:p>
        </p:txBody>
      </p:sp>
      <p:sp>
        <p:nvSpPr>
          <p:cNvPr id="3" name="文字版面配置區 2"/>
          <p:cNvSpPr>
            <a:spLocks noGrp="1"/>
          </p:cNvSpPr>
          <p:nvPr>
            <p:ph type="body" idx="1"/>
          </p:nvPr>
        </p:nvSpPr>
        <p:spPr>
          <a:xfrm>
            <a:off x="928662" y="1643050"/>
            <a:ext cx="7143800" cy="4104456"/>
          </a:xfrm>
        </p:spPr>
        <p:txBody>
          <a:bodyPr>
            <a:normAutofit/>
          </a:bodyPr>
          <a:lstStyle/>
          <a:p>
            <a:pPr marL="342900" indent="-342900" algn="l">
              <a:buFont typeface="Wingdings" pitchFamily="2" charset="2"/>
              <a:buChar char="Ø"/>
            </a:pPr>
            <a:r>
              <a:rPr lang="zh-TW" altLang="en-US" sz="2800" dirty="0">
                <a:solidFill>
                  <a:schemeClr val="tx1">
                    <a:lumMod val="95000"/>
                  </a:schemeClr>
                </a:solidFill>
                <a:latin typeface="標楷體" pitchFamily="65" charset="-120"/>
                <a:ea typeface="標楷體" pitchFamily="65" charset="-120"/>
                <a:cs typeface="Arial Unicode MS" pitchFamily="34" charset="-120"/>
              </a:rPr>
              <a:t>儘量寫，宣洩意念，讓自己隨意</a:t>
            </a: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聯想</a:t>
            </a:r>
            <a:endParaRPr lang="en-US" altLang="zh-TW" sz="2800" dirty="0" smtClean="0">
              <a:solidFill>
                <a:schemeClr val="tx1">
                  <a:lumMod val="95000"/>
                </a:schemeClr>
              </a:solidFill>
              <a:latin typeface="標楷體" pitchFamily="65" charset="-120"/>
              <a:ea typeface="標楷體" pitchFamily="65" charset="-120"/>
              <a:cs typeface="Arial Unicode MS" pitchFamily="34" charset="-120"/>
            </a:endParaRPr>
          </a:p>
          <a:p>
            <a:pPr marL="342900" indent="-342900" algn="l">
              <a:buFont typeface="Wingdings" pitchFamily="2" charset="2"/>
              <a:buChar char="Ø"/>
            </a:pP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拿</a:t>
            </a:r>
            <a:r>
              <a:rPr lang="zh-TW" altLang="en-US" sz="2800" dirty="0">
                <a:solidFill>
                  <a:schemeClr val="tx1">
                    <a:lumMod val="95000"/>
                  </a:schemeClr>
                </a:solidFill>
                <a:latin typeface="標楷體" pitchFamily="65" charset="-120"/>
                <a:ea typeface="標楷體" pitchFamily="65" charset="-120"/>
                <a:cs typeface="Arial Unicode MS" pitchFamily="34" charset="-120"/>
              </a:rPr>
              <a:t>隻紅筆，把有用的語句和段落</a:t>
            </a: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圈起來</a:t>
            </a:r>
            <a:endParaRPr lang="en-US" altLang="zh-TW" sz="2800" dirty="0" smtClean="0">
              <a:solidFill>
                <a:schemeClr val="tx1">
                  <a:lumMod val="95000"/>
                </a:schemeClr>
              </a:solidFill>
              <a:latin typeface="標楷體" pitchFamily="65" charset="-120"/>
              <a:ea typeface="標楷體" pitchFamily="65" charset="-120"/>
              <a:cs typeface="Arial Unicode MS" pitchFamily="34" charset="-120"/>
            </a:endParaRPr>
          </a:p>
          <a:p>
            <a:pPr marL="342900" indent="-342900" algn="l">
              <a:buFont typeface="Wingdings" pitchFamily="2" charset="2"/>
              <a:buChar char="Ø"/>
            </a:pP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將取得</a:t>
            </a:r>
            <a:r>
              <a:rPr lang="zh-TW" altLang="en-US" sz="2800" dirty="0">
                <a:solidFill>
                  <a:schemeClr val="tx1">
                    <a:lumMod val="95000"/>
                  </a:schemeClr>
                </a:solidFill>
                <a:latin typeface="標楷體" pitchFamily="65" charset="-120"/>
                <a:ea typeface="標楷體" pitchFamily="65" charset="-120"/>
                <a:cs typeface="Arial Unicode MS" pitchFamily="34" charset="-120"/>
              </a:rPr>
              <a:t>的意念，重新</a:t>
            </a: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整理並作</a:t>
            </a:r>
            <a:r>
              <a:rPr lang="zh-TW" altLang="en-US" sz="2800" dirty="0">
                <a:solidFill>
                  <a:schemeClr val="tx1">
                    <a:lumMod val="95000"/>
                  </a:schemeClr>
                </a:solidFill>
                <a:latin typeface="標楷體" pitchFamily="65" charset="-120"/>
                <a:ea typeface="標楷體" pitchFamily="65" charset="-120"/>
                <a:cs typeface="Arial Unicode MS" pitchFamily="34" charset="-120"/>
              </a:rPr>
              <a:t>進一步的</a:t>
            </a: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規劃</a:t>
            </a:r>
            <a:endParaRPr lang="zh-TW" altLang="en-US" sz="2800" dirty="0">
              <a:solidFill>
                <a:schemeClr val="tx1">
                  <a:lumMod val="95000"/>
                </a:schemeClr>
              </a:solidFill>
              <a:latin typeface="標楷體" pitchFamily="65" charset="-120"/>
              <a:ea typeface="標楷體" pitchFamily="65" charset="-120"/>
              <a:cs typeface="Arial Unicode MS" pitchFamily="34" charset="-120"/>
            </a:endParaRPr>
          </a:p>
          <a:p>
            <a:pPr marL="342900" indent="-342900" algn="l">
              <a:buFont typeface="Wingdings" pitchFamily="2" charset="2"/>
              <a:buChar char="Ø"/>
            </a:pP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可併用「</a:t>
            </a:r>
            <a:r>
              <a:rPr lang="zh-TW" altLang="en-US" sz="2800" dirty="0">
                <a:solidFill>
                  <a:schemeClr val="tx1">
                    <a:lumMod val="95000"/>
                  </a:schemeClr>
                </a:solidFill>
                <a:latin typeface="標楷體" pitchFamily="65" charset="-120"/>
                <a:ea typeface="標楷體" pitchFamily="65" charset="-120"/>
                <a:cs typeface="Arial Unicode MS" pitchFamily="34" charset="-120"/>
              </a:rPr>
              <a:t>腦力激盪」式大綱、便條膠帶、卡片或是一般傳統式的大綱來</a:t>
            </a:r>
            <a:r>
              <a:rPr lang="zh-TW" altLang="en-US" sz="2800" dirty="0" smtClean="0">
                <a:solidFill>
                  <a:schemeClr val="tx1">
                    <a:lumMod val="95000"/>
                  </a:schemeClr>
                </a:solidFill>
                <a:latin typeface="標楷體" pitchFamily="65" charset="-120"/>
                <a:ea typeface="標楷體" pitchFamily="65" charset="-120"/>
                <a:cs typeface="Arial Unicode MS" pitchFamily="34" charset="-120"/>
              </a:rPr>
              <a:t>進一步規劃</a:t>
            </a:r>
            <a:endParaRPr lang="zh-TW" altLang="en-US" sz="2800" dirty="0">
              <a:solidFill>
                <a:schemeClr val="tx1">
                  <a:lumMod val="95000"/>
                </a:schemeClr>
              </a:solidFill>
              <a:latin typeface="標楷體" pitchFamily="65" charset="-120"/>
              <a:ea typeface="標楷體" pitchFamily="65" charset="-120"/>
              <a:cs typeface="Arial Unicode MS" pitchFamily="34" charset="-120"/>
            </a:endParaRPr>
          </a:p>
          <a:p>
            <a:pPr algn="l"/>
            <a:endParaRPr lang="zh-TW" altLang="en-US" sz="2400" dirty="0">
              <a:latin typeface="Arial Unicode MS" pitchFamily="34" charset="-120"/>
              <a:ea typeface="Arial Unicode MS" pitchFamily="34" charset="-120"/>
              <a:cs typeface="Arial Unicode MS" pitchFamily="34" charset="-120"/>
            </a:endParaRPr>
          </a:p>
        </p:txBody>
      </p:sp>
      <p:pic>
        <p:nvPicPr>
          <p:cNvPr id="4098" name="Picture 2" descr="C:\Program Files\Microsoft Office\MEDIA\CAGCAT10\j0298653.wmf">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20272" y="4890082"/>
            <a:ext cx="1296144" cy="7711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61216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zh-TW" altLang="en-US" sz="4000" dirty="0" smtClean="0">
                <a:solidFill>
                  <a:srgbClr val="FFFF00"/>
                </a:solidFill>
                <a:ea typeface="標楷體" panose="03000509000000000000" pitchFamily="65" charset="-120"/>
              </a:rPr>
              <a:t>創業成功因子</a:t>
            </a:r>
          </a:p>
        </p:txBody>
      </p:sp>
      <p:sp>
        <p:nvSpPr>
          <p:cNvPr id="10243" name="Rectangle 3"/>
          <p:cNvSpPr>
            <a:spLocks noGrp="1" noChangeArrowheads="1"/>
          </p:cNvSpPr>
          <p:nvPr>
            <p:ph idx="1"/>
          </p:nvPr>
        </p:nvSpPr>
        <p:spPr/>
        <p:txBody>
          <a:bodyPr/>
          <a:lstStyle/>
          <a:p>
            <a:pPr marL="363538" indent="-255588">
              <a:lnSpc>
                <a:spcPct val="13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成本導向 </a:t>
            </a:r>
            <a:r>
              <a:rPr kumimoji="0" lang="en-US" altLang="zh-TW" sz="2800" dirty="0" smtClean="0">
                <a:latin typeface="標楷體" pitchFamily="65" charset="-120"/>
                <a:ea typeface="標楷體" pitchFamily="65" charset="-120"/>
              </a:rPr>
              <a:t>(Cost-Oriented)</a:t>
            </a:r>
          </a:p>
          <a:p>
            <a:pPr marL="363538" indent="-255588">
              <a:lnSpc>
                <a:spcPct val="13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績效導向 </a:t>
            </a:r>
            <a:r>
              <a:rPr kumimoji="0" lang="en-US" altLang="zh-TW" sz="2800" dirty="0" smtClean="0">
                <a:latin typeface="標楷體" pitchFamily="65" charset="-120"/>
                <a:ea typeface="標楷體" pitchFamily="65" charset="-120"/>
              </a:rPr>
              <a:t>(Performance-Oriented)</a:t>
            </a:r>
          </a:p>
          <a:p>
            <a:pPr marL="363538" indent="-255588">
              <a:lnSpc>
                <a:spcPct val="13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利潤導向 </a:t>
            </a:r>
            <a:r>
              <a:rPr kumimoji="0" lang="en-US" altLang="zh-TW" sz="2800" dirty="0" smtClean="0">
                <a:latin typeface="標楷體" pitchFamily="65" charset="-120"/>
                <a:ea typeface="標楷體" pitchFamily="65" charset="-120"/>
              </a:rPr>
              <a:t>(Profit-Oriented)</a:t>
            </a:r>
          </a:p>
          <a:p>
            <a:pPr marL="363538" indent="-255588">
              <a:lnSpc>
                <a:spcPct val="13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產品與服務導向 </a:t>
            </a:r>
            <a:r>
              <a:rPr kumimoji="0" lang="en-US" altLang="zh-TW" sz="2800" dirty="0" smtClean="0">
                <a:latin typeface="標楷體" pitchFamily="65" charset="-120"/>
                <a:ea typeface="標楷體" pitchFamily="65" charset="-120"/>
              </a:rPr>
              <a:t>(Service-Oriented)</a:t>
            </a:r>
          </a:p>
          <a:p>
            <a:pPr marL="363538" indent="-255588">
              <a:lnSpc>
                <a:spcPct val="13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客戶導向 </a:t>
            </a:r>
            <a:r>
              <a:rPr kumimoji="0" lang="en-US" altLang="zh-TW" sz="2800" dirty="0" smtClean="0">
                <a:latin typeface="標楷體" pitchFamily="65" charset="-120"/>
                <a:ea typeface="標楷體" pitchFamily="65" charset="-120"/>
              </a:rPr>
              <a:t>(Customer-Oriented) </a:t>
            </a:r>
          </a:p>
          <a:p>
            <a:pPr marL="363538" indent="-255588">
              <a:lnSpc>
                <a:spcPct val="130000"/>
              </a:lnSpc>
              <a:spcBef>
                <a:spcPts val="400"/>
              </a:spcBef>
              <a:buClr>
                <a:schemeClr val="accent1"/>
              </a:buClr>
              <a:buSzPct val="68000"/>
              <a:buFont typeface="Wingdings 3" pitchFamily="18" charset="2"/>
              <a:buChar char=""/>
            </a:pPr>
            <a:r>
              <a:rPr kumimoji="0" lang="zh-TW" altLang="en-US" sz="2800" dirty="0" smtClean="0">
                <a:latin typeface="標楷體" pitchFamily="65" charset="-120"/>
                <a:ea typeface="標楷體" pitchFamily="65" charset="-120"/>
              </a:rPr>
              <a:t>企業經營的核心價值 </a:t>
            </a:r>
            <a:r>
              <a:rPr kumimoji="0" lang="en-US" altLang="zh-TW" sz="2800" dirty="0" smtClean="0">
                <a:latin typeface="標楷體" pitchFamily="65" charset="-120"/>
                <a:ea typeface="標楷體" pitchFamily="65" charset="-120"/>
              </a:rPr>
              <a:t>(Core-Value)</a:t>
            </a:r>
          </a:p>
          <a:p>
            <a:pPr marL="363538" indent="-255588">
              <a:lnSpc>
                <a:spcPct val="130000"/>
              </a:lnSpc>
              <a:spcBef>
                <a:spcPts val="400"/>
              </a:spcBef>
              <a:buClr>
                <a:schemeClr val="accent1"/>
              </a:buClr>
              <a:buSzPct val="68000"/>
              <a:buNone/>
            </a:pPr>
            <a:r>
              <a:rPr kumimoji="0" lang="zh-TW" altLang="en-US" sz="2800" dirty="0" smtClean="0">
                <a:latin typeface="標楷體" pitchFamily="65" charset="-120"/>
                <a:ea typeface="標楷體" pitchFamily="65" charset="-120"/>
              </a:rPr>
              <a:t>       </a:t>
            </a:r>
            <a:r>
              <a:rPr kumimoji="0" lang="zh-TW" altLang="en-US" sz="2800" dirty="0" smtClean="0">
                <a:solidFill>
                  <a:srgbClr val="FFC000"/>
                </a:solidFill>
                <a:latin typeface="標楷體" pitchFamily="65" charset="-120"/>
                <a:ea typeface="標楷體" pitchFamily="65" charset="-120"/>
              </a:rPr>
              <a:t>客戶 </a:t>
            </a:r>
            <a:r>
              <a:rPr kumimoji="0" lang="en-US" altLang="zh-TW" sz="2800" dirty="0" smtClean="0">
                <a:solidFill>
                  <a:srgbClr val="FFC000"/>
                </a:solidFill>
                <a:latin typeface="標楷體" pitchFamily="65" charset="-120"/>
                <a:ea typeface="標楷體" pitchFamily="65" charset="-120"/>
              </a:rPr>
              <a:t>=&gt;</a:t>
            </a:r>
            <a:r>
              <a:rPr kumimoji="0" lang="zh-TW" altLang="en-US" sz="2800" dirty="0" smtClean="0">
                <a:solidFill>
                  <a:srgbClr val="FFC000"/>
                </a:solidFill>
                <a:latin typeface="標楷體" pitchFamily="65" charset="-120"/>
                <a:ea typeface="標楷體" pitchFamily="65" charset="-120"/>
              </a:rPr>
              <a:t>經營效率  </a:t>
            </a:r>
            <a:r>
              <a:rPr kumimoji="0" lang="en-US" altLang="zh-TW" sz="2800" dirty="0" smtClean="0">
                <a:solidFill>
                  <a:srgbClr val="FFC000"/>
                </a:solidFill>
                <a:latin typeface="標楷體" pitchFamily="65" charset="-120"/>
                <a:ea typeface="標楷體" pitchFamily="65" charset="-120"/>
              </a:rPr>
              <a:t>=&gt;</a:t>
            </a:r>
            <a:r>
              <a:rPr kumimoji="0" lang="zh-TW" altLang="en-US" sz="2800" dirty="0" smtClean="0">
                <a:solidFill>
                  <a:srgbClr val="FFC000"/>
                </a:solidFill>
                <a:latin typeface="標楷體" pitchFamily="65" charset="-120"/>
                <a:ea typeface="標楷體" pitchFamily="65" charset="-120"/>
              </a:rPr>
              <a:t>產品優勢 </a:t>
            </a:r>
          </a:p>
          <a:p>
            <a:pPr eaLnBrk="1" hangingPunct="1">
              <a:lnSpc>
                <a:spcPct val="90000"/>
              </a:lnSpc>
              <a:buFontTx/>
              <a:buNone/>
            </a:pPr>
            <a:endParaRPr lang="zh-TW" alt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357422" y="285728"/>
            <a:ext cx="4411013" cy="896312"/>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圖表使用</a:t>
            </a:r>
            <a:endParaRPr lang="zh-TW" altLang="en-US" sz="3600" dirty="0">
              <a:solidFill>
                <a:srgbClr val="FFC000"/>
              </a:solidFill>
              <a:latin typeface="標楷體" pitchFamily="65" charset="-120"/>
              <a:ea typeface="標楷體" pitchFamily="65" charset="-12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500034" y="1285860"/>
            <a:ext cx="8254699" cy="453581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80031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704" y="260648"/>
            <a:ext cx="5688632" cy="1440160"/>
          </a:xfrm>
        </p:spPr>
        <p:txBody>
          <a:bodyPr/>
          <a:lstStyle/>
          <a:p>
            <a:pPr marL="0" indent="0" algn="ctr">
              <a:buNone/>
            </a:pPr>
            <a:r>
              <a:rPr lang="zh-TW" altLang="en-US" sz="3600" dirty="0" smtClean="0">
                <a:solidFill>
                  <a:srgbClr val="FFC000"/>
                </a:solidFill>
                <a:latin typeface="標楷體" pitchFamily="65" charset="-120"/>
                <a:ea typeface="標楷體" pitchFamily="65" charset="-120"/>
              </a:rPr>
              <a:t>引人注意的計畫內容</a:t>
            </a:r>
            <a:endParaRPr lang="zh-TW" altLang="en-US" sz="3600" dirty="0">
              <a:solidFill>
                <a:srgbClr val="FFC000"/>
              </a:solidFill>
              <a:latin typeface="標楷體" pitchFamily="65" charset="-120"/>
              <a:ea typeface="標楷體" pitchFamily="65" charset="-120"/>
            </a:endParaRPr>
          </a:p>
        </p:txBody>
      </p:sp>
      <p:sp>
        <p:nvSpPr>
          <p:cNvPr id="3" name="文字版面配置區 2"/>
          <p:cNvSpPr>
            <a:spLocks noGrp="1"/>
          </p:cNvSpPr>
          <p:nvPr>
            <p:ph type="body" idx="1"/>
          </p:nvPr>
        </p:nvSpPr>
        <p:spPr>
          <a:xfrm>
            <a:off x="1691680" y="2420888"/>
            <a:ext cx="6264696" cy="3310115"/>
          </a:xfrm>
        </p:spPr>
        <p:txBody>
          <a:bodyPr>
            <a:normAutofit/>
          </a:bodyPr>
          <a:lstStyle/>
          <a:p>
            <a:pPr marL="457200" lvl="0" indent="-457200" algn="l" fontAlgn="base">
              <a:lnSpc>
                <a:spcPct val="140000"/>
              </a:lnSpc>
              <a:spcBef>
                <a:spcPct val="0"/>
              </a:spcBef>
              <a:spcAft>
                <a:spcPct val="0"/>
              </a:spcAft>
              <a:buClrTx/>
              <a:buSzTx/>
              <a:buBlip>
                <a:blip r:embed="rId2"/>
              </a:buBlip>
            </a:pPr>
            <a:r>
              <a:rPr kumimoji="1" lang="zh-TW" altLang="en-US" sz="3200" b="1" dirty="0">
                <a:solidFill>
                  <a:srgbClr val="FF0000"/>
                </a:solidFill>
                <a:latin typeface="標楷體" pitchFamily="65" charset="-120"/>
                <a:ea typeface="標楷體" pitchFamily="65" charset="-120"/>
              </a:rPr>
              <a:t>創新性與前瞻性－計畫本質</a:t>
            </a:r>
          </a:p>
          <a:p>
            <a:pPr marL="457200" lvl="0" indent="-457200" algn="l" fontAlgn="base">
              <a:lnSpc>
                <a:spcPct val="140000"/>
              </a:lnSpc>
              <a:spcBef>
                <a:spcPct val="0"/>
              </a:spcBef>
              <a:spcAft>
                <a:spcPct val="0"/>
              </a:spcAft>
              <a:buClrTx/>
              <a:buSzTx/>
              <a:buBlip>
                <a:blip r:embed="rId2"/>
              </a:buBlip>
            </a:pPr>
            <a:r>
              <a:rPr kumimoji="1" lang="zh-TW" altLang="en-US" sz="3200" b="1" dirty="0" smtClean="0">
                <a:solidFill>
                  <a:srgbClr val="FF0000"/>
                </a:solidFill>
                <a:latin typeface="標楷體" pitchFamily="65" charset="-120"/>
                <a:ea typeface="標楷體" pitchFamily="65" charset="-120"/>
              </a:rPr>
              <a:t>邏</a:t>
            </a:r>
            <a:r>
              <a:rPr kumimoji="1" lang="zh-TW" altLang="en-US" sz="3200" b="1" dirty="0">
                <a:solidFill>
                  <a:srgbClr val="FF0000"/>
                </a:solidFill>
                <a:latin typeface="標楷體" pitchFamily="65" charset="-120"/>
                <a:ea typeface="標楷體" pitchFamily="65" charset="-120"/>
              </a:rPr>
              <a:t>輯性與一致性－計畫架構</a:t>
            </a:r>
          </a:p>
          <a:p>
            <a:pPr marL="457200" lvl="0" indent="-457200" algn="l" fontAlgn="base">
              <a:lnSpc>
                <a:spcPct val="140000"/>
              </a:lnSpc>
              <a:spcBef>
                <a:spcPct val="0"/>
              </a:spcBef>
              <a:spcAft>
                <a:spcPct val="0"/>
              </a:spcAft>
              <a:buClrTx/>
              <a:buSzTx/>
              <a:buBlip>
                <a:blip r:embed="rId2"/>
              </a:buBlip>
            </a:pPr>
            <a:r>
              <a:rPr kumimoji="1" lang="zh-TW" altLang="en-US" sz="3200" b="1" dirty="0" smtClean="0">
                <a:solidFill>
                  <a:srgbClr val="FF0000"/>
                </a:solidFill>
                <a:latin typeface="標楷體" pitchFamily="65" charset="-120"/>
                <a:ea typeface="標楷體" pitchFamily="65" charset="-120"/>
              </a:rPr>
              <a:t>可</a:t>
            </a:r>
            <a:r>
              <a:rPr kumimoji="1" lang="zh-TW" altLang="en-US" sz="3200" b="1" dirty="0">
                <a:solidFill>
                  <a:srgbClr val="FF0000"/>
                </a:solidFill>
                <a:latin typeface="標楷體" pitchFamily="65" charset="-120"/>
                <a:ea typeface="標楷體" pitchFamily="65" charset="-120"/>
              </a:rPr>
              <a:t>行性與有效性－計畫執行</a:t>
            </a:r>
          </a:p>
          <a:p>
            <a:pPr marL="457200" lvl="0" indent="-457200" algn="l" fontAlgn="base">
              <a:lnSpc>
                <a:spcPct val="140000"/>
              </a:lnSpc>
              <a:spcBef>
                <a:spcPct val="0"/>
              </a:spcBef>
              <a:spcAft>
                <a:spcPct val="0"/>
              </a:spcAft>
              <a:buClrTx/>
              <a:buSzTx/>
              <a:buBlip>
                <a:blip r:embed="rId2"/>
              </a:buBlip>
            </a:pPr>
            <a:r>
              <a:rPr kumimoji="1" lang="zh-TW" altLang="en-US" sz="3200" b="1" dirty="0" smtClean="0">
                <a:solidFill>
                  <a:srgbClr val="FF0000"/>
                </a:solidFill>
                <a:latin typeface="標楷體" pitchFamily="65" charset="-120"/>
                <a:ea typeface="標楷體" pitchFamily="65" charset="-120"/>
              </a:rPr>
              <a:t>合</a:t>
            </a:r>
            <a:r>
              <a:rPr kumimoji="1" lang="zh-TW" altLang="en-US" sz="3200" b="1" dirty="0">
                <a:solidFill>
                  <a:srgbClr val="FF0000"/>
                </a:solidFill>
                <a:latin typeface="標楷體" pitchFamily="65" charset="-120"/>
                <a:ea typeface="標楷體" pitchFamily="65" charset="-120"/>
              </a:rPr>
              <a:t>理性與歧異性－計畫經費</a:t>
            </a:r>
          </a:p>
          <a:p>
            <a:endParaRPr lang="zh-TW" altLang="en-US" dirty="0">
              <a:solidFill>
                <a:srgbClr val="FF0000"/>
              </a:solidFill>
              <a:latin typeface="標楷體" pitchFamily="65" charset="-120"/>
              <a:ea typeface="標楷體" pitchFamily="65" charset="-120"/>
            </a:endParaRPr>
          </a:p>
        </p:txBody>
      </p:sp>
    </p:spTree>
    <p:extLst>
      <p:ext uri="{BB962C8B-B14F-4D97-AF65-F5344CB8AC3E}">
        <p14:creationId xmlns:p14="http://schemas.microsoft.com/office/powerpoint/2010/main" xmlns="" val="4529035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endParaRPr lang="zh-TW" altLang="en-US" dirty="0" smtClean="0"/>
          </a:p>
        </p:txBody>
      </p:sp>
      <p:sp>
        <p:nvSpPr>
          <p:cNvPr id="23555" name="內容版面配置區 2"/>
          <p:cNvSpPr>
            <a:spLocks noGrp="1"/>
          </p:cNvSpPr>
          <p:nvPr>
            <p:ph idx="1"/>
          </p:nvPr>
        </p:nvSpPr>
        <p:spPr/>
        <p:txBody>
          <a:bodyPr/>
          <a:lstStyle/>
          <a:p>
            <a:pPr marL="0" indent="0" algn="ctr" eaLnBrk="1" hangingPunct="1">
              <a:buFontTx/>
              <a:buNone/>
            </a:pPr>
            <a:r>
              <a:rPr lang="zh-TW" altLang="en-US" sz="7200" dirty="0" smtClean="0">
                <a:solidFill>
                  <a:srgbClr val="FFC000"/>
                </a:solidFill>
                <a:latin typeface="標楷體" pitchFamily="65" charset="-120"/>
                <a:ea typeface="標楷體" pitchFamily="65" charset="-120"/>
              </a:rPr>
              <a:t>祝  大  家</a:t>
            </a:r>
            <a:endParaRPr lang="en-US" altLang="zh-TW" sz="7200" dirty="0" smtClean="0">
              <a:solidFill>
                <a:srgbClr val="FFC000"/>
              </a:solidFill>
              <a:latin typeface="標楷體" pitchFamily="65" charset="-120"/>
              <a:ea typeface="標楷體" pitchFamily="65" charset="-120"/>
            </a:endParaRPr>
          </a:p>
          <a:p>
            <a:pPr marL="0" indent="0" algn="ctr" eaLnBrk="1" hangingPunct="1">
              <a:buFontTx/>
              <a:buNone/>
            </a:pPr>
            <a:r>
              <a:rPr lang="zh-TW" altLang="en-US" sz="7200" dirty="0" smtClean="0">
                <a:solidFill>
                  <a:srgbClr val="FFC000"/>
                </a:solidFill>
                <a:latin typeface="標楷體" pitchFamily="65" charset="-120"/>
                <a:ea typeface="標楷體" pitchFamily="65" charset="-120"/>
              </a:rPr>
              <a:t>順  利  成  功</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23850" y="228600"/>
            <a:ext cx="8640763" cy="1143000"/>
          </a:xfrm>
        </p:spPr>
        <p:txBody>
          <a:bodyPr/>
          <a:lstStyle/>
          <a:p>
            <a:pPr eaLnBrk="1" hangingPunct="1">
              <a:defRPr/>
            </a:pPr>
            <a:r>
              <a:rPr lang="zh-TW" altLang="en-US" sz="3600" dirty="0" smtClean="0">
                <a:solidFill>
                  <a:srgbClr val="FFFF00"/>
                </a:solidFill>
                <a:ea typeface="標楷體" panose="03000509000000000000" pitchFamily="65" charset="-120"/>
              </a:rPr>
              <a:t>事業經營關係</a:t>
            </a:r>
            <a:r>
              <a:rPr lang="zh-TW" altLang="en-US" sz="4000" dirty="0" smtClean="0"/>
              <a:t> </a:t>
            </a:r>
          </a:p>
        </p:txBody>
      </p:sp>
      <p:grpSp>
        <p:nvGrpSpPr>
          <p:cNvPr id="5" name="Group 6"/>
          <p:cNvGrpSpPr>
            <a:grpSpLocks/>
          </p:cNvGrpSpPr>
          <p:nvPr/>
        </p:nvGrpSpPr>
        <p:grpSpPr bwMode="auto">
          <a:xfrm>
            <a:off x="1357290" y="1928802"/>
            <a:ext cx="6143668" cy="2857519"/>
            <a:chOff x="1797" y="1277"/>
            <a:chExt cx="2597" cy="1988"/>
          </a:xfrm>
        </p:grpSpPr>
        <p:sp>
          <p:nvSpPr>
            <p:cNvPr id="9" name="AutoShape 7"/>
            <p:cNvSpPr>
              <a:spLocks noChangeArrowheads="1"/>
            </p:cNvSpPr>
            <p:nvPr/>
          </p:nvSpPr>
          <p:spPr bwMode="auto">
            <a:xfrm>
              <a:off x="1797" y="1277"/>
              <a:ext cx="2597" cy="1988"/>
            </a:xfrm>
            <a:prstGeom prst="triangle">
              <a:avLst>
                <a:gd name="adj" fmla="val 50000"/>
              </a:avLst>
            </a:prstGeom>
            <a:noFill/>
            <a:ln w="28575">
              <a:solidFill>
                <a:srgbClr val="FFFF00"/>
              </a:solidFill>
              <a:miter lim="800000"/>
              <a:headEnd type="none" w="sm" len="sm"/>
              <a:tailEnd type="none" w="sm" len="sm"/>
            </a:ln>
          </p:spPr>
          <p:txBody>
            <a:bodyPr wrap="none" anchor="ctr"/>
            <a:lstStyle/>
            <a:p>
              <a:pPr defTabSz="912813"/>
              <a:endParaRPr lang="zh-TW" altLang="en-US"/>
            </a:p>
          </p:txBody>
        </p:sp>
        <p:sp>
          <p:nvSpPr>
            <p:cNvPr id="10" name="Text Box 8"/>
            <p:cNvSpPr txBox="1">
              <a:spLocks noChangeArrowheads="1"/>
            </p:cNvSpPr>
            <p:nvPr/>
          </p:nvSpPr>
          <p:spPr bwMode="auto">
            <a:xfrm>
              <a:off x="2609" y="2292"/>
              <a:ext cx="983" cy="450"/>
            </a:xfrm>
            <a:prstGeom prst="rect">
              <a:avLst/>
            </a:prstGeom>
            <a:noFill/>
            <a:ln w="28575">
              <a:noFill/>
              <a:miter lim="800000"/>
              <a:headEnd type="none" w="sm" len="sm"/>
              <a:tailEnd type="none" w="sm" len="sm"/>
            </a:ln>
            <a:effectLst/>
          </p:spPr>
          <p:txBody>
            <a:bodyPr>
              <a:spAutoFit/>
            </a:bodyPr>
            <a:lstStyle/>
            <a:p>
              <a:pPr algn="ctr" eaLnBrk="0" hangingPunct="0">
                <a:spcBef>
                  <a:spcPct val="50000"/>
                </a:spcBef>
                <a:defRPr/>
              </a:pPr>
              <a:r>
                <a:rPr kumimoji="0" lang="zh-TW" altLang="en-US" sz="3600" dirty="0" smtClean="0">
                  <a:solidFill>
                    <a:schemeClr val="accent6">
                      <a:lumMod val="20000"/>
                      <a:lumOff val="80000"/>
                    </a:schemeClr>
                  </a:solidFill>
                  <a:effectLst>
                    <a:outerShdw blurRad="38100" dist="38100" dir="2700000" algn="tl">
                      <a:srgbClr val="C0C0C0"/>
                    </a:outerShdw>
                  </a:effectLst>
                  <a:latin typeface="標楷體" pitchFamily="65" charset="-120"/>
                  <a:ea typeface="標楷體" pitchFamily="65" charset="-120"/>
                </a:rPr>
                <a:t>事業體</a:t>
              </a:r>
              <a:endParaRPr kumimoji="0" lang="zh-TW" altLang="en-US" sz="3600" dirty="0">
                <a:solidFill>
                  <a:schemeClr val="accent6">
                    <a:lumMod val="20000"/>
                    <a:lumOff val="80000"/>
                  </a:schemeClr>
                </a:solidFill>
                <a:effectLst>
                  <a:outerShdw blurRad="38100" dist="38100" dir="2700000" algn="tl">
                    <a:srgbClr val="C0C0C0"/>
                  </a:outerShdw>
                </a:effectLst>
                <a:latin typeface="Times New Roman" pitchFamily="18" charset="0"/>
                <a:ea typeface="微軟正黑體" pitchFamily="34" charset="-120"/>
              </a:endParaRPr>
            </a:p>
          </p:txBody>
        </p:sp>
      </p:grpSp>
      <p:sp>
        <p:nvSpPr>
          <p:cNvPr id="6" name="Text Box 9"/>
          <p:cNvSpPr txBox="1">
            <a:spLocks noChangeArrowheads="1"/>
          </p:cNvSpPr>
          <p:nvPr/>
        </p:nvSpPr>
        <p:spPr bwMode="auto">
          <a:xfrm>
            <a:off x="1142976" y="5000636"/>
            <a:ext cx="6977890" cy="523220"/>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defRPr/>
            </a:pPr>
            <a:r>
              <a:rPr kumimoji="0" lang="zh-TW" altLang="en-US" sz="2800" b="1" dirty="0">
                <a:solidFill>
                  <a:srgbClr val="C00000"/>
                </a:solidFill>
                <a:effectLst>
                  <a:outerShdw blurRad="38100" dist="38100" dir="2700000" algn="tl">
                    <a:srgbClr val="C0C0C0"/>
                  </a:outerShdw>
                </a:effectLst>
                <a:latin typeface="標楷體" pitchFamily="65" charset="-120"/>
                <a:ea typeface="標楷體" pitchFamily="65" charset="-120"/>
              </a:rPr>
              <a:t>客戶關係</a:t>
            </a:r>
          </a:p>
        </p:txBody>
      </p:sp>
      <p:sp>
        <p:nvSpPr>
          <p:cNvPr id="7" name="Text Box 10"/>
          <p:cNvSpPr txBox="1">
            <a:spLocks noChangeArrowheads="1"/>
          </p:cNvSpPr>
          <p:nvPr/>
        </p:nvSpPr>
        <p:spPr bwMode="auto">
          <a:xfrm rot="2819855">
            <a:off x="5511461" y="2825246"/>
            <a:ext cx="2483681" cy="523220"/>
          </a:xfrm>
          <a:prstGeom prst="rect">
            <a:avLst/>
          </a:prstGeom>
          <a:noFill/>
          <a:ln w="12700">
            <a:noFill/>
            <a:miter lim="800000"/>
            <a:headEnd type="none" w="sm" len="sm"/>
            <a:tailEnd type="none" w="sm" len="sm"/>
          </a:ln>
          <a:effectLst/>
        </p:spPr>
        <p:txBody>
          <a:bodyPr>
            <a:spAutoFit/>
          </a:bodyPr>
          <a:lstStyle/>
          <a:p>
            <a:pPr eaLnBrk="0" hangingPunct="0">
              <a:spcBef>
                <a:spcPct val="50000"/>
              </a:spcBef>
              <a:defRPr/>
            </a:pPr>
            <a:r>
              <a:rPr kumimoji="0" lang="zh-TW" altLang="en-US" sz="2800" b="1" dirty="0">
                <a:solidFill>
                  <a:srgbClr val="C00000"/>
                </a:solidFill>
                <a:effectLst>
                  <a:outerShdw blurRad="38100" dist="38100" dir="2700000" algn="tl">
                    <a:srgbClr val="000000">
                      <a:alpha val="43137"/>
                    </a:srgbClr>
                  </a:outerShdw>
                </a:effectLst>
                <a:latin typeface="標楷體" pitchFamily="65" charset="-120"/>
                <a:ea typeface="標楷體" pitchFamily="65" charset="-120"/>
              </a:rPr>
              <a:t>產品優勢</a:t>
            </a:r>
          </a:p>
        </p:txBody>
      </p:sp>
      <p:sp>
        <p:nvSpPr>
          <p:cNvPr id="8" name="Text Box 11"/>
          <p:cNvSpPr txBox="1">
            <a:spLocks noChangeArrowheads="1"/>
          </p:cNvSpPr>
          <p:nvPr/>
        </p:nvSpPr>
        <p:spPr bwMode="auto">
          <a:xfrm rot="18839491">
            <a:off x="1368513" y="2433743"/>
            <a:ext cx="2282143" cy="523220"/>
          </a:xfrm>
          <a:prstGeom prst="rect">
            <a:avLst/>
          </a:prstGeom>
          <a:noFill/>
          <a:ln w="12700">
            <a:noFill/>
            <a:miter lim="800000"/>
            <a:headEnd type="none" w="sm" len="sm"/>
            <a:tailEnd type="none" w="sm" len="sm"/>
          </a:ln>
          <a:effectLst/>
        </p:spPr>
        <p:txBody>
          <a:bodyPr wrap="square">
            <a:spAutoFit/>
          </a:bodyPr>
          <a:lstStyle/>
          <a:p>
            <a:pPr eaLnBrk="0" hangingPunct="0">
              <a:spcBef>
                <a:spcPct val="50000"/>
              </a:spcBef>
              <a:defRPr/>
            </a:pPr>
            <a:r>
              <a:rPr kumimoji="0" lang="zh-TW" altLang="en-US" sz="2800" b="1" dirty="0">
                <a:solidFill>
                  <a:srgbClr val="C00000"/>
                </a:solidFill>
                <a:effectLst>
                  <a:outerShdw blurRad="38100" dist="38100" dir="2700000" algn="tl">
                    <a:srgbClr val="000000">
                      <a:alpha val="43137"/>
                    </a:srgbClr>
                  </a:outerShdw>
                </a:effectLst>
                <a:latin typeface="標楷體" pitchFamily="65" charset="-120"/>
                <a:ea typeface="標楷體" pitchFamily="65" charset="-120"/>
              </a:rPr>
              <a:t>經營效率</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50825" y="228600"/>
            <a:ext cx="8435975" cy="1143000"/>
          </a:xfrm>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產業</a:t>
            </a:r>
            <a:r>
              <a:rPr lang="en-US" altLang="zh-TW" sz="3600" dirty="0" smtClean="0">
                <a:solidFill>
                  <a:srgbClr val="FFFF00"/>
                </a:solidFill>
                <a:ea typeface="標楷體" panose="03000509000000000000" pitchFamily="65" charset="-120"/>
              </a:rPr>
              <a:t>1</a:t>
            </a:r>
            <a:endParaRPr lang="zh-TW" altLang="en-US" sz="3600" dirty="0" smtClean="0">
              <a:solidFill>
                <a:srgbClr val="FFFF00"/>
              </a:solidFill>
              <a:ea typeface="標楷體" panose="03000509000000000000" pitchFamily="65" charset="-120"/>
            </a:endParaRPr>
          </a:p>
        </p:txBody>
      </p:sp>
      <p:sp>
        <p:nvSpPr>
          <p:cNvPr id="12291" name="Rectangle 3"/>
          <p:cNvSpPr>
            <a:spLocks noGrp="1" noChangeArrowheads="1"/>
          </p:cNvSpPr>
          <p:nvPr>
            <p:ph type="body" idx="1"/>
          </p:nvPr>
        </p:nvSpPr>
        <p:spPr/>
        <p:txBody>
          <a:bodyPr/>
          <a:lstStyle/>
          <a:p>
            <a:pPr lvl="0">
              <a:buFont typeface="Wingdings" pitchFamily="2" charset="2"/>
              <a:buChar char="Ø"/>
            </a:pPr>
            <a:r>
              <a:rPr lang="zh-TW" altLang="en-US" sz="2800" dirty="0" smtClean="0">
                <a:latin typeface="標楷體" pitchFamily="65" charset="-120"/>
                <a:ea typeface="標楷體" pitchFamily="65" charset="-120"/>
              </a:rPr>
              <a:t>產業評估</a:t>
            </a:r>
          </a:p>
          <a:p>
            <a:pPr lvl="1"/>
            <a:r>
              <a:rPr lang="zh-TW" altLang="en-US" dirty="0" smtClean="0">
                <a:latin typeface="標楷體" pitchFamily="65" charset="-120"/>
                <a:ea typeface="標楷體" pitchFamily="65" charset="-120"/>
              </a:rPr>
              <a:t>主要在於對產業的結構、產業的市場與技術生命週期、競爭態勢、未來發展趨勢 、上下游相關產業與價值鏈、成本結構與附加價值分配，以及產業關鍵成功要素進行瞭解探討，藉由分析的結果，準確的理解產業內的各個競爭者，進而預測產業發展的走向與趨勢。 </a:t>
            </a:r>
          </a:p>
          <a:p>
            <a:pPr eaLnBrk="1" hangingPunct="1"/>
            <a:endParaRPr lang="en-US" altLang="zh-TW" dirty="0" smtClean="0">
              <a:solidFill>
                <a:srgbClr val="FF0000"/>
              </a:solidFill>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FF00"/>
                </a:solidFill>
                <a:ea typeface="標楷體" panose="03000509000000000000" pitchFamily="65" charset="-120"/>
              </a:rPr>
              <a:t>創業評估</a:t>
            </a:r>
            <a:r>
              <a:rPr lang="en-US" altLang="zh-TW" dirty="0" smtClean="0">
                <a:solidFill>
                  <a:srgbClr val="FFFF00"/>
                </a:solidFill>
                <a:ea typeface="標楷體" panose="03000509000000000000" pitchFamily="65" charset="-120"/>
              </a:rPr>
              <a:t>—</a:t>
            </a:r>
            <a:r>
              <a:rPr lang="zh-TW" altLang="en-US" dirty="0" smtClean="0">
                <a:solidFill>
                  <a:srgbClr val="FFFF00"/>
                </a:solidFill>
                <a:ea typeface="標楷體" panose="03000509000000000000" pitchFamily="65" charset="-120"/>
              </a:rPr>
              <a:t>產業</a:t>
            </a:r>
            <a:r>
              <a:rPr lang="en-US" altLang="zh-TW" dirty="0" smtClean="0">
                <a:solidFill>
                  <a:srgbClr val="FFFF00"/>
                </a:solidFill>
                <a:ea typeface="標楷體" panose="03000509000000000000" pitchFamily="65" charset="-120"/>
              </a:rPr>
              <a:t>2</a:t>
            </a:r>
            <a:endParaRPr lang="zh-TW" altLang="en-US" dirty="0"/>
          </a:p>
        </p:txBody>
      </p:sp>
      <p:sp>
        <p:nvSpPr>
          <p:cNvPr id="3" name="內容版面配置區 2"/>
          <p:cNvSpPr>
            <a:spLocks noGrp="1"/>
          </p:cNvSpPr>
          <p:nvPr>
            <p:ph idx="1"/>
          </p:nvPr>
        </p:nvSpPr>
        <p:spPr/>
        <p:txBody>
          <a:bodyPr/>
          <a:lstStyle/>
          <a:p>
            <a:pPr>
              <a:buFont typeface="Wingdings" pitchFamily="2" charset="2"/>
              <a:buChar char="Ø"/>
            </a:pPr>
            <a:r>
              <a:rPr lang="zh-TW" altLang="en-US" sz="2800" dirty="0" smtClean="0">
                <a:latin typeface="標楷體" pitchFamily="65" charset="-120"/>
                <a:ea typeface="標楷體" pitchFamily="65" charset="-120"/>
              </a:rPr>
              <a:t>五力分析」麥可</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波特（</a:t>
            </a:r>
            <a:r>
              <a:rPr lang="en-US" altLang="zh-TW" sz="2800" dirty="0" smtClean="0">
                <a:latin typeface="標楷體" pitchFamily="65" charset="-120"/>
                <a:ea typeface="標楷體" pitchFamily="65" charset="-120"/>
              </a:rPr>
              <a:t>Michael E. Porter</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藉以得知產業的競爭強度 與獲利潛力，進而決定產業最後的利潤率，</a:t>
            </a:r>
            <a:endParaRPr lang="zh-TW" altLang="en-US" dirty="0">
              <a:latin typeface="標楷體" pitchFamily="65" charset="-120"/>
              <a:ea typeface="標楷體" pitchFamily="65" charset="-120"/>
            </a:endParaRPr>
          </a:p>
        </p:txBody>
      </p:sp>
      <p:grpSp>
        <p:nvGrpSpPr>
          <p:cNvPr id="13" name="群組 12"/>
          <p:cNvGrpSpPr/>
          <p:nvPr/>
        </p:nvGrpSpPr>
        <p:grpSpPr>
          <a:xfrm>
            <a:off x="857224" y="3286100"/>
            <a:ext cx="7000924" cy="3571900"/>
            <a:chOff x="642910" y="2357430"/>
            <a:chExt cx="6929486" cy="3214710"/>
          </a:xfrm>
        </p:grpSpPr>
        <p:sp>
          <p:nvSpPr>
            <p:cNvPr id="4" name="全向箭號圖說文字 3"/>
            <p:cNvSpPr/>
            <p:nvPr/>
          </p:nvSpPr>
          <p:spPr bwMode="auto">
            <a:xfrm>
              <a:off x="2428860" y="2643182"/>
              <a:ext cx="3429024" cy="2714644"/>
            </a:xfrm>
            <a:prstGeom prst="quadArrowCallout">
              <a:avLst/>
            </a:prstGeom>
            <a:solidFill>
              <a:srgbClr val="FF0000"/>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6000" algn="just" defTabSz="720000">
                <a:lnSpc>
                  <a:spcPts val="2500"/>
                </a:lnSpc>
              </a:pPr>
              <a:r>
                <a:rPr lang="zh-TW" altLang="en-US" sz="2400" dirty="0" smtClean="0">
                  <a:solidFill>
                    <a:schemeClr val="tx2">
                      <a:lumMod val="50000"/>
                    </a:schemeClr>
                  </a:solidFill>
                  <a:latin typeface="標楷體" pitchFamily="65" charset="-120"/>
                  <a:ea typeface="標楷體" pitchFamily="65" charset="-120"/>
                </a:rPr>
                <a:t>既有</a:t>
              </a:r>
              <a:r>
                <a:rPr lang="zh-TW" altLang="en-US" sz="2400" dirty="0">
                  <a:solidFill>
                    <a:schemeClr val="tx2">
                      <a:lumMod val="50000"/>
                    </a:schemeClr>
                  </a:solidFill>
                  <a:latin typeface="標楷體" pitchFamily="65" charset="-120"/>
                  <a:ea typeface="標楷體" pitchFamily="65" charset="-120"/>
                </a:rPr>
                <a:t>競爭者 與既有廠商 的競爭程度 </a:t>
              </a:r>
              <a:endParaRPr lang="en-US" altLang="zh-TW" sz="2400" dirty="0" smtClean="0">
                <a:solidFill>
                  <a:schemeClr val="tx2">
                    <a:lumMod val="50000"/>
                  </a:schemeClr>
                </a:solidFill>
                <a:latin typeface="標楷體" pitchFamily="65" charset="-120"/>
                <a:ea typeface="標楷體" pitchFamily="65" charset="-120"/>
              </a:endParaRPr>
            </a:p>
            <a:p>
              <a:endParaRPr kumimoji="1" lang="zh-TW" altLang="en-US" sz="2000" b="0" i="0" u="none" strike="noStrike" cap="none" normalizeH="0" baseline="0" dirty="0" smtClean="0">
                <a:ln>
                  <a:noFill/>
                </a:ln>
                <a:solidFill>
                  <a:schemeClr val="tx1"/>
                </a:solidFill>
                <a:effectLst/>
                <a:latin typeface="Arial" panose="020B0604020202020204" pitchFamily="34" charset="0"/>
                <a:ea typeface="新細明體" panose="02020500000000000000" pitchFamily="18" charset="-120"/>
              </a:endParaRPr>
            </a:p>
          </p:txBody>
        </p:sp>
        <p:sp>
          <p:nvSpPr>
            <p:cNvPr id="6" name="圓角矩形 5"/>
            <p:cNvSpPr/>
            <p:nvPr/>
          </p:nvSpPr>
          <p:spPr bwMode="auto">
            <a:xfrm>
              <a:off x="6000760" y="2357430"/>
              <a:ext cx="1500198" cy="928694"/>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TW" altLang="en-US" sz="2200" dirty="0" smtClean="0">
                  <a:solidFill>
                    <a:schemeClr val="bg1"/>
                  </a:solidFill>
                  <a:latin typeface="標楷體" pitchFamily="65" charset="-120"/>
                  <a:ea typeface="標楷體" pitchFamily="65" charset="-120"/>
                </a:rPr>
                <a:t>購買</a:t>
              </a:r>
              <a:r>
                <a:rPr lang="zh-TW" altLang="en-US" sz="2200" dirty="0">
                  <a:solidFill>
                    <a:schemeClr val="bg1"/>
                  </a:solidFill>
                  <a:latin typeface="標楷體" pitchFamily="65" charset="-120"/>
                  <a:ea typeface="標楷體" pitchFamily="65" charset="-120"/>
                </a:rPr>
                <a:t>者</a:t>
              </a:r>
              <a:r>
                <a:rPr lang="zh-TW" altLang="en-US" sz="2200" dirty="0" smtClean="0">
                  <a:solidFill>
                    <a:schemeClr val="bg1"/>
                  </a:solidFill>
                  <a:latin typeface="標楷體" pitchFamily="65" charset="-120"/>
                  <a:ea typeface="標楷體" pitchFamily="65" charset="-120"/>
                </a:rPr>
                <a:t>的議價</a:t>
              </a:r>
              <a:r>
                <a:rPr lang="zh-TW" altLang="en-US" sz="2200" dirty="0">
                  <a:solidFill>
                    <a:schemeClr val="bg1"/>
                  </a:solidFill>
                  <a:latin typeface="標楷體" pitchFamily="65" charset="-120"/>
                  <a:ea typeface="標楷體" pitchFamily="65" charset="-120"/>
                </a:rPr>
                <a:t>能力 </a:t>
              </a:r>
              <a:endParaRPr kumimoji="1" lang="zh-TW" altLang="en-US" sz="2200" b="0" i="0" u="none" strike="noStrike" cap="none" normalizeH="0" baseline="0" dirty="0" smtClean="0">
                <a:ln>
                  <a:noFill/>
                </a:ln>
                <a:solidFill>
                  <a:schemeClr val="bg1"/>
                </a:solidFill>
                <a:effectLst/>
                <a:latin typeface="標楷體" pitchFamily="65" charset="-120"/>
                <a:ea typeface="標楷體" pitchFamily="65" charset="-120"/>
              </a:endParaRPr>
            </a:p>
          </p:txBody>
        </p:sp>
        <p:sp>
          <p:nvSpPr>
            <p:cNvPr id="10" name="圓角矩形 9"/>
            <p:cNvSpPr/>
            <p:nvPr/>
          </p:nvSpPr>
          <p:spPr bwMode="auto">
            <a:xfrm>
              <a:off x="714348" y="2357430"/>
              <a:ext cx="1571636" cy="857256"/>
            </a:xfrm>
            <a:prstGeom prst="roundRect">
              <a:avLst/>
            </a:prstGeom>
            <a:solidFill>
              <a:srgbClr val="FFFF00"/>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TW" altLang="en-US" sz="2200" dirty="0" smtClean="0">
                  <a:solidFill>
                    <a:schemeClr val="bg1"/>
                  </a:solidFill>
                  <a:latin typeface="標楷體" pitchFamily="65" charset="-120"/>
                  <a:ea typeface="標楷體" pitchFamily="65" charset="-120"/>
                </a:rPr>
                <a:t>替代品的威脅 </a:t>
              </a:r>
              <a:endParaRPr kumimoji="1" lang="zh-TW" altLang="en-US" sz="2200" b="0" i="0" u="none" strike="noStrike" cap="none" normalizeH="0" baseline="0" dirty="0" smtClean="0">
                <a:ln>
                  <a:noFill/>
                </a:ln>
                <a:solidFill>
                  <a:schemeClr val="bg1"/>
                </a:solidFill>
                <a:effectLst/>
                <a:latin typeface="標楷體" pitchFamily="65" charset="-120"/>
                <a:ea typeface="標楷體" pitchFamily="65" charset="-120"/>
              </a:endParaRPr>
            </a:p>
          </p:txBody>
        </p:sp>
        <p:sp>
          <p:nvSpPr>
            <p:cNvPr id="11" name="圓角矩形 10"/>
            <p:cNvSpPr/>
            <p:nvPr/>
          </p:nvSpPr>
          <p:spPr bwMode="auto">
            <a:xfrm>
              <a:off x="642910" y="4572008"/>
              <a:ext cx="1643074" cy="1000132"/>
            </a:xfrm>
            <a:prstGeom prst="roundRect">
              <a:avLst/>
            </a:prstGeom>
            <a:solidFill>
              <a:srgbClr val="FF99CC"/>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TW" altLang="en-US" sz="2200" dirty="0" smtClean="0">
                  <a:solidFill>
                    <a:schemeClr val="bg1"/>
                  </a:solidFill>
                  <a:latin typeface="標楷體" pitchFamily="65" charset="-120"/>
                  <a:ea typeface="標楷體" pitchFamily="65" charset="-120"/>
                </a:rPr>
                <a:t>供應商的</a:t>
              </a:r>
              <a:endParaRPr lang="en-US" altLang="zh-TW" sz="2200" dirty="0" smtClean="0">
                <a:solidFill>
                  <a:schemeClr val="bg1"/>
                </a:solidFill>
                <a:latin typeface="標楷體" pitchFamily="65" charset="-120"/>
                <a:ea typeface="標楷體" pitchFamily="65" charset="-120"/>
              </a:endParaRPr>
            </a:p>
            <a:p>
              <a:r>
                <a:rPr lang="zh-TW" altLang="en-US" sz="2200" dirty="0" smtClean="0">
                  <a:solidFill>
                    <a:schemeClr val="bg1"/>
                  </a:solidFill>
                  <a:latin typeface="標楷體" pitchFamily="65" charset="-120"/>
                  <a:ea typeface="標楷體" pitchFamily="65" charset="-120"/>
                </a:rPr>
                <a:t>議價</a:t>
              </a:r>
              <a:r>
                <a:rPr lang="zh-TW" altLang="en-US" sz="2200" dirty="0">
                  <a:solidFill>
                    <a:schemeClr val="bg1"/>
                  </a:solidFill>
                  <a:latin typeface="標楷體" pitchFamily="65" charset="-120"/>
                  <a:ea typeface="標楷體" pitchFamily="65" charset="-120"/>
                </a:rPr>
                <a:t>能力 </a:t>
              </a:r>
              <a:endParaRPr kumimoji="1" lang="zh-TW" altLang="en-US" sz="2200" b="0" i="0" u="none" strike="noStrike" cap="none" normalizeH="0" baseline="0" dirty="0" smtClean="0">
                <a:ln>
                  <a:noFill/>
                </a:ln>
                <a:solidFill>
                  <a:schemeClr val="bg1"/>
                </a:solidFill>
                <a:effectLst/>
                <a:latin typeface="標楷體" pitchFamily="65" charset="-120"/>
                <a:ea typeface="標楷體" pitchFamily="65" charset="-120"/>
              </a:endParaRPr>
            </a:p>
          </p:txBody>
        </p:sp>
        <p:sp>
          <p:nvSpPr>
            <p:cNvPr id="12" name="圓角矩形 11"/>
            <p:cNvSpPr/>
            <p:nvPr/>
          </p:nvSpPr>
          <p:spPr bwMode="auto">
            <a:xfrm>
              <a:off x="6000760" y="4500570"/>
              <a:ext cx="1571636" cy="928694"/>
            </a:xfrm>
            <a:prstGeom prst="roundRect">
              <a:avLst/>
            </a:prstGeom>
            <a:solidFill>
              <a:srgbClr val="FF9900"/>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TW" altLang="en-US" sz="2200" dirty="0" smtClean="0">
                  <a:solidFill>
                    <a:schemeClr val="bg1"/>
                  </a:solidFill>
                  <a:latin typeface="標楷體" pitchFamily="65" charset="-120"/>
                  <a:ea typeface="標楷體" pitchFamily="65" charset="-120"/>
                </a:rPr>
                <a:t>潛在的</a:t>
              </a:r>
              <a:endParaRPr lang="en-US" altLang="zh-TW" sz="2200" dirty="0" smtClean="0">
                <a:solidFill>
                  <a:schemeClr val="bg1"/>
                </a:solidFill>
                <a:latin typeface="標楷體" pitchFamily="65" charset="-120"/>
                <a:ea typeface="標楷體" pitchFamily="65" charset="-120"/>
              </a:endParaRPr>
            </a:p>
            <a:p>
              <a:r>
                <a:rPr lang="zh-TW" altLang="en-US" sz="2200" dirty="0" smtClean="0">
                  <a:solidFill>
                    <a:schemeClr val="bg1"/>
                  </a:solidFill>
                  <a:latin typeface="標楷體" pitchFamily="65" charset="-120"/>
                  <a:ea typeface="標楷體" pitchFamily="65" charset="-120"/>
                </a:rPr>
                <a:t>新進入者 </a:t>
              </a:r>
              <a:endParaRPr kumimoji="1" lang="zh-TW" altLang="en-US" sz="2200" b="0" i="0" u="none" strike="noStrike" cap="none" normalizeH="0" baseline="0" dirty="0" smtClean="0">
                <a:ln>
                  <a:noFill/>
                </a:ln>
                <a:solidFill>
                  <a:schemeClr val="bg1"/>
                </a:solidFill>
                <a:effectLst/>
                <a:latin typeface="標楷體" pitchFamily="65" charset="-120"/>
                <a:ea typeface="標楷體" pitchFamily="65" charset="-12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hangingPunct="1">
              <a:defRPr/>
            </a:pPr>
            <a:r>
              <a:rPr lang="zh-TW" altLang="en-US" sz="3600" dirty="0" smtClean="0">
                <a:solidFill>
                  <a:srgbClr val="FFFF00"/>
                </a:solidFill>
                <a:ea typeface="標楷體" panose="03000509000000000000" pitchFamily="65" charset="-120"/>
              </a:rPr>
              <a:t>創業評估</a:t>
            </a:r>
            <a:r>
              <a:rPr lang="en-US" altLang="zh-TW" sz="3600" dirty="0" smtClean="0">
                <a:solidFill>
                  <a:srgbClr val="FFFF00"/>
                </a:solidFill>
                <a:ea typeface="標楷體" panose="03000509000000000000" pitchFamily="65" charset="-120"/>
              </a:rPr>
              <a:t>—</a:t>
            </a:r>
            <a:r>
              <a:rPr lang="zh-TW" altLang="en-US" sz="3600" dirty="0" smtClean="0">
                <a:solidFill>
                  <a:srgbClr val="FFFF00"/>
                </a:solidFill>
                <a:ea typeface="標楷體" panose="03000509000000000000" pitchFamily="65" charset="-120"/>
              </a:rPr>
              <a:t>市場</a:t>
            </a:r>
            <a:endParaRPr lang="zh-TW" altLang="en-US" sz="3600" dirty="0" smtClean="0">
              <a:solidFill>
                <a:srgbClr val="FFC000"/>
              </a:solidFill>
              <a:latin typeface="標楷體" panose="03000509000000000000" pitchFamily="65" charset="-120"/>
              <a:ea typeface="標楷體" panose="03000509000000000000" pitchFamily="65" charset="-120"/>
            </a:endParaRPr>
          </a:p>
        </p:txBody>
      </p:sp>
      <p:sp>
        <p:nvSpPr>
          <p:cNvPr id="13315" name="內容版面配置區 2"/>
          <p:cNvSpPr>
            <a:spLocks noGrp="1"/>
          </p:cNvSpPr>
          <p:nvPr>
            <p:ph idx="1"/>
          </p:nvPr>
        </p:nvSpPr>
        <p:spPr>
          <a:xfrm>
            <a:off x="571472" y="1357298"/>
            <a:ext cx="7921625" cy="4495800"/>
          </a:xfrm>
        </p:spPr>
        <p:txBody>
          <a:bodyPr/>
          <a:lstStyle/>
          <a:p>
            <a:pPr>
              <a:buFont typeface="Wingdings" pitchFamily="2" charset="2"/>
              <a:buChar char="Ø"/>
            </a:pPr>
            <a:r>
              <a:rPr lang="zh-TW" altLang="en-US" sz="2800" dirty="0" smtClean="0">
                <a:latin typeface="標楷體" pitchFamily="65" charset="-120"/>
                <a:ea typeface="標楷體" pitchFamily="65" charset="-120"/>
              </a:rPr>
              <a:t>市場及競爭評估</a:t>
            </a:r>
          </a:p>
          <a:p>
            <a:pPr lvl="1"/>
            <a:r>
              <a:rPr lang="zh-TW" altLang="en-US" sz="2600" dirty="0" smtClean="0">
                <a:latin typeface="標楷體" pitchFamily="65" charset="-120"/>
                <a:ea typeface="標楷體" pitchFamily="65" charset="-120"/>
              </a:rPr>
              <a:t>客戶行為：了解客戶對於產品的需求，投其所好。</a:t>
            </a:r>
          </a:p>
          <a:p>
            <a:pPr lvl="1"/>
            <a:r>
              <a:rPr lang="zh-TW" altLang="en-US" sz="2600" dirty="0" smtClean="0">
                <a:latin typeface="標楷體" pitchFamily="65" charset="-120"/>
                <a:ea typeface="標楷體" pitchFamily="65" charset="-120"/>
              </a:rPr>
              <a:t>目標市場分分析市場上哪一區塊是我們所要開發的市場，推估市場的供需狀況，避免投資案完成後，市場卻已達到飽和的窘境。</a:t>
            </a:r>
          </a:p>
          <a:p>
            <a:pPr lvl="1"/>
            <a:r>
              <a:rPr lang="zh-TW" altLang="en-US" sz="2600" dirty="0" smtClean="0">
                <a:latin typeface="標楷體" pitchFamily="65" charset="-120"/>
                <a:ea typeface="標楷體" pitchFamily="65" charset="-120"/>
              </a:rPr>
              <a:t>競爭對手：對於競爭對手的市佔率及未來發展潛能應該巨細靡遺的掌握。</a:t>
            </a:r>
          </a:p>
          <a:p>
            <a:pPr lvl="1"/>
            <a:r>
              <a:rPr lang="zh-TW" altLang="en-US" sz="2600" dirty="0" smtClean="0">
                <a:latin typeface="標楷體" pitchFamily="65" charset="-120"/>
                <a:ea typeface="標楷體" pitchFamily="65" charset="-120"/>
              </a:rPr>
              <a:t>價格趨勢：由目標市場分析中的供需狀況，了解市場佔有率及合理的定價。</a:t>
            </a:r>
          </a:p>
          <a:p>
            <a:pPr eaLnBrk="1" hangingPunct="1"/>
            <a:endParaRPr lang="zh-TW" altLang="en-US" dirty="0" smtClean="0"/>
          </a:p>
        </p:txBody>
      </p:sp>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2078</TotalTime>
  <Words>4137</Words>
  <Application>Microsoft Office PowerPoint</Application>
  <PresentationFormat>如螢幕大小 (4:3)</PresentationFormat>
  <Paragraphs>756</Paragraphs>
  <Slides>52</Slides>
  <Notes>0</Notes>
  <HiddenSlides>0</HiddenSlides>
  <MMClips>0</MMClips>
  <ScaleCrop>false</ScaleCrop>
  <HeadingPairs>
    <vt:vector size="4" baseType="variant">
      <vt:variant>
        <vt:lpstr>佈景主題</vt:lpstr>
      </vt:variant>
      <vt:variant>
        <vt:i4>1</vt:i4>
      </vt:variant>
      <vt:variant>
        <vt:lpstr>投影片標題</vt:lpstr>
      </vt:variant>
      <vt:variant>
        <vt:i4>52</vt:i4>
      </vt:variant>
    </vt:vector>
  </HeadingPairs>
  <TitlesOfParts>
    <vt:vector size="53" baseType="lpstr">
      <vt:lpstr>Mountain Top</vt:lpstr>
      <vt:lpstr>寫計畫—創事業</vt:lpstr>
      <vt:lpstr>創業的起始</vt:lpstr>
      <vt:lpstr>創業精神與創業者</vt:lpstr>
      <vt:lpstr>創業的危機</vt:lpstr>
      <vt:lpstr>創業成功因子</vt:lpstr>
      <vt:lpstr>事業經營關係 </vt:lpstr>
      <vt:lpstr>創業評估—產業1</vt:lpstr>
      <vt:lpstr>創業評估—產業2</vt:lpstr>
      <vt:lpstr>創業評估—市場</vt:lpstr>
      <vt:lpstr>創業評估—行銷</vt:lpstr>
      <vt:lpstr>創業評估—技術</vt:lpstr>
      <vt:lpstr>創業評估—生產</vt:lpstr>
      <vt:lpstr>創業評估—財務</vt:lpstr>
      <vt:lpstr>創業評估—經濟效益</vt:lpstr>
      <vt:lpstr>創業評估—經濟效益</vt:lpstr>
      <vt:lpstr>經營分析1</vt:lpstr>
      <vt:lpstr>經營分析2</vt:lpstr>
      <vt:lpstr>重要的財務訊息1</vt:lpstr>
      <vt:lpstr>重要的財務訊息2</vt:lpstr>
      <vt:lpstr>重要的財務訊息3</vt:lpstr>
      <vt:lpstr>重要的財務訊息4</vt:lpstr>
      <vt:lpstr>重要的財務訊息5</vt:lpstr>
      <vt:lpstr>重要的財務訊息6</vt:lpstr>
      <vt:lpstr>重要的財務訊息7</vt:lpstr>
      <vt:lpstr>經營管理—行銷</vt:lpstr>
      <vt:lpstr>經營管理—生產</vt:lpstr>
      <vt:lpstr>經營管理—財務</vt:lpstr>
      <vt:lpstr>經營管理—組織行為</vt:lpstr>
      <vt:lpstr>管理工具</vt:lpstr>
      <vt:lpstr>計畫是甚麼</vt:lpstr>
      <vt:lpstr>計畫是甚麼</vt:lpstr>
      <vt:lpstr>計畫是甚麼</vt:lpstr>
      <vt:lpstr>計畫是甚麼</vt:lpstr>
      <vt:lpstr>思考的要素</vt:lpstr>
      <vt:lpstr>撰寫計畫書的原則</vt:lpstr>
      <vt:lpstr>撰寫計畫書的原則</vt:lpstr>
      <vt:lpstr>計畫書格式與撰寫內容</vt:lpstr>
      <vt:lpstr>計畫書格式與撰寫內容</vt:lpstr>
      <vt:lpstr>計畫書格式與撰寫內容</vt:lpstr>
      <vt:lpstr>計畫書格式與撰寫內容</vt:lpstr>
      <vt:lpstr>計畫書格式與撰寫內容</vt:lpstr>
      <vt:lpstr>甘特圖---查核點</vt:lpstr>
      <vt:lpstr>甘特圖---查核點</vt:lpstr>
      <vt:lpstr>計畫書格式與撰寫內容</vt:lpstr>
      <vt:lpstr>計畫書格式與撰寫內容</vt:lpstr>
      <vt:lpstr>計畫內容中較常產生的問題 </vt:lpstr>
      <vt:lpstr>計畫寫不出來怎麼辦</vt:lpstr>
      <vt:lpstr>自問自答表</vt:lpstr>
      <vt:lpstr>「天馬行空」的做法</vt:lpstr>
      <vt:lpstr>圖表使用</vt:lpstr>
      <vt:lpstr>引人注意的計畫內容</vt:lpstr>
      <vt:lpstr>投影片 52</vt:lpstr>
    </vt:vector>
  </TitlesOfParts>
  <Company>基隆區就業服務中心</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職場認知與工作態度</dc:title>
  <dc:creator>蔡報民</dc:creator>
  <cp:lastModifiedBy>WinXP</cp:lastModifiedBy>
  <cp:revision>88</cp:revision>
  <dcterms:created xsi:type="dcterms:W3CDTF">2006-09-26T06:21:11Z</dcterms:created>
  <dcterms:modified xsi:type="dcterms:W3CDTF">2015-10-02T09:18:16Z</dcterms:modified>
</cp:coreProperties>
</file>