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64" r:id="rId3"/>
    <p:sldId id="265" r:id="rId4"/>
    <p:sldId id="271" r:id="rId5"/>
    <p:sldId id="273" r:id="rId6"/>
    <p:sldId id="263" r:id="rId7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  <a:srgbClr val="0033CC"/>
    <a:srgbClr val="000099"/>
    <a:srgbClr val="660066"/>
    <a:srgbClr val="000066"/>
    <a:srgbClr val="000000"/>
    <a:srgbClr val="FFFFE7"/>
    <a:srgbClr val="FFFFCC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9" autoAdjust="0"/>
    <p:restoredTop sz="94647" autoAdjust="0"/>
  </p:normalViewPr>
  <p:slideViewPr>
    <p:cSldViewPr>
      <p:cViewPr>
        <p:scale>
          <a:sx n="80" d="100"/>
          <a:sy n="80" d="100"/>
        </p:scale>
        <p:origin x="-168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3336" y="-101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4A321-0237-47F7-A8E6-3721B5336695}" type="datetimeFigureOut">
              <a:rPr lang="zh-TW" altLang="en-US" smtClean="0"/>
              <a:pPr/>
              <a:t>2017/3/7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A03ED-5F26-41E5-9ED4-20B3E5239CA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2385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2FDF2-2A6A-473F-998E-5CEBE93A2C5D}" type="datetimeFigureOut">
              <a:rPr lang="zh-TW" altLang="en-US" smtClean="0"/>
              <a:pPr/>
              <a:t>2017/3/7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3DAFE-B1DC-424B-9297-B559C1AFF54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8427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3DAFE-B1DC-424B-9297-B559C1AFF543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4405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3DAFE-B1DC-424B-9297-B559C1AFF543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699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3DAFE-B1DC-424B-9297-B559C1AFF543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699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6788-6FA8-4443-B9D4-E33212DEE08A}" type="datetimeFigureOut">
              <a:rPr lang="zh-TW" altLang="en-US" smtClean="0"/>
              <a:pPr/>
              <a:t>2017/3/7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C673-2D81-4166-AF21-4140EE32BCF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0517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6788-6FA8-4443-B9D4-E33212DEE08A}" type="datetimeFigureOut">
              <a:rPr lang="zh-TW" altLang="en-US" smtClean="0"/>
              <a:pPr/>
              <a:t>2017/3/7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C673-2D81-4166-AF21-4140EE32BCF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4730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6788-6FA8-4443-B9D4-E33212DEE08A}" type="datetimeFigureOut">
              <a:rPr lang="zh-TW" altLang="en-US" smtClean="0"/>
              <a:pPr/>
              <a:t>2017/3/7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C673-2D81-4166-AF21-4140EE32BCF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153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6788-6FA8-4443-B9D4-E33212DEE08A}" type="datetimeFigureOut">
              <a:rPr lang="zh-TW" altLang="en-US" smtClean="0"/>
              <a:pPr/>
              <a:t>2017/3/7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C673-2D81-4166-AF21-4140EE32BCF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7653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6788-6FA8-4443-B9D4-E33212DEE08A}" type="datetimeFigureOut">
              <a:rPr lang="zh-TW" altLang="en-US" smtClean="0"/>
              <a:pPr/>
              <a:t>2017/3/7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C673-2D81-4166-AF21-4140EE32BCF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733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6788-6FA8-4443-B9D4-E33212DEE08A}" type="datetimeFigureOut">
              <a:rPr lang="zh-TW" altLang="en-US" smtClean="0"/>
              <a:pPr/>
              <a:t>2017/3/7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C673-2D81-4166-AF21-4140EE32BCF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8458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6788-6FA8-4443-B9D4-E33212DEE08A}" type="datetimeFigureOut">
              <a:rPr lang="zh-TW" altLang="en-US" smtClean="0"/>
              <a:pPr/>
              <a:t>2017/3/7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C673-2D81-4166-AF21-4140EE32BCF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3601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6788-6FA8-4443-B9D4-E33212DEE08A}" type="datetimeFigureOut">
              <a:rPr lang="zh-TW" altLang="en-US" smtClean="0"/>
              <a:pPr/>
              <a:t>2017/3/7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C673-2D81-4166-AF21-4140EE32BCF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4140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6788-6FA8-4443-B9D4-E33212DEE08A}" type="datetimeFigureOut">
              <a:rPr lang="zh-TW" altLang="en-US" smtClean="0"/>
              <a:pPr/>
              <a:t>2017/3/7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4200" y="6386830"/>
            <a:ext cx="2895600" cy="365125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C673-2D81-4166-AF21-4140EE32BCF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549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6788-6FA8-4443-B9D4-E33212DEE08A}" type="datetimeFigureOut">
              <a:rPr lang="zh-TW" altLang="en-US" smtClean="0"/>
              <a:pPr/>
              <a:t>2017/3/7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C673-2D81-4166-AF21-4140EE32BCF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1446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46788-6FA8-4443-B9D4-E33212DEE08A}" type="datetimeFigureOut">
              <a:rPr lang="zh-TW" altLang="en-US" smtClean="0"/>
              <a:pPr/>
              <a:t>2017/3/7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BC673-2D81-4166-AF21-4140EE32BCF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4964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46788-6FA8-4443-B9D4-E33212DEE08A}" type="datetimeFigureOut">
              <a:rPr lang="zh-TW" altLang="en-US" smtClean="0"/>
              <a:pPr/>
              <a:t>2017/3/7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BC673-2D81-4166-AF21-4140EE32BCF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5613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直線接點 14"/>
          <p:cNvCxnSpPr/>
          <p:nvPr/>
        </p:nvCxnSpPr>
        <p:spPr bwMode="auto">
          <a:xfrm>
            <a:off x="0" y="1000108"/>
            <a:ext cx="9136063" cy="0"/>
          </a:xfrm>
          <a:prstGeom prst="lin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8100" cap="flat" cmpd="sng" algn="ctr"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0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49"/>
          <p:cNvSpPr>
            <a:spLocks noChangeArrowheads="1"/>
          </p:cNvSpPr>
          <p:nvPr/>
        </p:nvSpPr>
        <p:spPr bwMode="auto">
          <a:xfrm>
            <a:off x="142844" y="428604"/>
            <a:ext cx="914406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CC">
                        <a:alpha val="78000"/>
                      </a:srgbClr>
                    </a:gs>
                    <a:gs pos="50000">
                      <a:srgbClr val="FFFFFF"/>
                    </a:gs>
                    <a:gs pos="100000">
                      <a:srgbClr val="FFFFCC">
                        <a:alpha val="78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square" lIns="18000" rIns="18000">
            <a:spAutoFit/>
          </a:bodyPr>
          <a:lstStyle/>
          <a:p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</a:rPr>
              <a:t>1. External Situation and Internal 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</a:rPr>
              <a:t>ssues</a:t>
            </a:r>
            <a:endParaRPr lang="zh-TW" altLang="en-US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Text Box 53"/>
          <p:cNvSpPr txBox="1">
            <a:spLocks noChangeArrowheads="1"/>
          </p:cNvSpPr>
          <p:nvPr/>
        </p:nvSpPr>
        <p:spPr bwMode="auto">
          <a:xfrm>
            <a:off x="-7937" y="-27384"/>
            <a:ext cx="9136062" cy="338554"/>
          </a:xfrm>
          <a:prstGeom prst="rect">
            <a:avLst/>
          </a:prstGeom>
          <a:solidFill>
            <a:schemeClr val="accent2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536575" indent="-536575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9017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081088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5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en-US" altLang="zh-TW" sz="1600" dirty="0" smtClean="0">
                <a:solidFill>
                  <a:schemeClr val="bg1"/>
                </a:solidFill>
              </a:rPr>
              <a:t>Four-Year National Development Plan (2017-2020) and Plan for National Development in 2017</a:t>
            </a:r>
            <a:endParaRPr lang="zh-TW" altLang="en-US" sz="16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" name="AutoShape 2"/>
          <p:cNvSpPr>
            <a:spLocks noChangeArrowheads="1"/>
          </p:cNvSpPr>
          <p:nvPr/>
        </p:nvSpPr>
        <p:spPr bwMode="auto">
          <a:xfrm>
            <a:off x="102424" y="1244906"/>
            <a:ext cx="4134936" cy="389860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DEFEE"/>
              </a:gs>
              <a:gs pos="50000">
                <a:srgbClr val="FFFFFF"/>
              </a:gs>
              <a:gs pos="100000">
                <a:srgbClr val="BDEFE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tIns="36000" bIns="36000" anchor="ctr"/>
          <a:lstStyle>
            <a:lvl1pPr marL="177800" indent="-177800" algn="l">
              <a:tabLst>
                <a:tab pos="2159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1062038" indent="-342900" algn="l">
              <a:tabLst>
                <a:tab pos="2159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493838" indent="-342900" algn="l">
              <a:tabLst>
                <a:tab pos="2159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2016125" indent="-342900" algn="l">
              <a:tabLst>
                <a:tab pos="2159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538413" indent="-342900" algn="l">
              <a:tabLst>
                <a:tab pos="2159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995613" indent="-342900" fontAlgn="base">
              <a:spcBef>
                <a:spcPct val="0"/>
              </a:spcBef>
              <a:spcAft>
                <a:spcPct val="0"/>
              </a:spcAft>
              <a:tabLst>
                <a:tab pos="2159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3452813" indent="-342900" fontAlgn="base">
              <a:spcBef>
                <a:spcPct val="0"/>
              </a:spcBef>
              <a:spcAft>
                <a:spcPct val="0"/>
              </a:spcAft>
              <a:tabLst>
                <a:tab pos="2159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910013" indent="-342900" fontAlgn="base">
              <a:spcBef>
                <a:spcPct val="0"/>
              </a:spcBef>
              <a:spcAft>
                <a:spcPct val="0"/>
              </a:spcAft>
              <a:tabLst>
                <a:tab pos="2159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4367213" indent="-342900" fontAlgn="base">
              <a:spcBef>
                <a:spcPct val="0"/>
              </a:spcBef>
              <a:spcAft>
                <a:spcPct val="0"/>
              </a:spcAft>
              <a:tabLst>
                <a:tab pos="2159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just">
              <a:buSzPct val="70000"/>
              <a:buFont typeface="Wingdings" pitchFamily="2" charset="2"/>
              <a:buNone/>
            </a:pPr>
            <a:endParaRPr lang="zh-TW" altLang="zh-TW" sz="2000">
              <a:solidFill>
                <a:srgbClr val="0000CC"/>
              </a:solidFill>
              <a:effectLst/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3" name="Line 10"/>
          <p:cNvSpPr>
            <a:spLocks noChangeShapeType="1"/>
          </p:cNvSpPr>
          <p:nvPr/>
        </p:nvSpPr>
        <p:spPr bwMode="auto">
          <a:xfrm>
            <a:off x="4582319" y="3087571"/>
            <a:ext cx="179387" cy="0"/>
          </a:xfrm>
          <a:prstGeom prst="line">
            <a:avLst/>
          </a:prstGeom>
          <a:noFill/>
          <a:ln w="31750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TW" altLang="en-US"/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102424" y="1610646"/>
            <a:ext cx="4102748" cy="3593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182563" indent="-365125" algn="just" hangingPunct="0">
              <a:lnSpc>
                <a:spcPts val="2400"/>
              </a:lnSpc>
              <a:spcBef>
                <a:spcPts val="300"/>
              </a:spcBef>
              <a:buClr>
                <a:srgbClr val="000099"/>
              </a:buClr>
              <a:buSzPct val="100000"/>
              <a:defRPr/>
            </a:pPr>
            <a:r>
              <a:rPr lang="zh-TW" altLang="en-US" sz="2000" b="1" dirty="0" smtClean="0">
                <a:solidFill>
                  <a:srgbClr val="CC99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◎</a:t>
            </a:r>
            <a:r>
              <a:rPr lang="en-US" sz="1600" b="1" dirty="0" smtClean="0">
                <a:solidFill>
                  <a:srgbClr val="660066"/>
                </a:solidFill>
                <a:latin typeface="+mj-lt"/>
                <a:cs typeface="Times New Roman" pitchFamily="18" charset="0"/>
              </a:rPr>
              <a:t>Sluggish global economic</a:t>
            </a:r>
            <a:r>
              <a:rPr lang="en-US" altLang="zh-TW" sz="1600" b="1" dirty="0"/>
              <a:t> </a:t>
            </a:r>
            <a:r>
              <a:rPr lang="en-US" altLang="zh-TW" sz="1600" b="1" dirty="0">
                <a:solidFill>
                  <a:srgbClr val="660066"/>
                </a:solidFill>
                <a:latin typeface="+mj-lt"/>
                <a:cs typeface="Times New Roman" pitchFamily="18" charset="0"/>
              </a:rPr>
              <a:t>growth</a:t>
            </a:r>
            <a:r>
              <a:rPr lang="zh-TW" altLang="zh-TW" sz="1600" dirty="0"/>
              <a:t> </a:t>
            </a:r>
            <a:r>
              <a:rPr lang="en-US" altLang="zh-TW" sz="16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zh-TW" altLang="en-US" sz="16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1600" dirty="0" smtClean="0">
                <a:solidFill>
                  <a:srgbClr val="000099"/>
                </a:solidFill>
              </a:rPr>
              <a:t>2017-2020 average global economic growth will be 3.6%, below the 2000-2008 average of 4.3%. It remains to be seen if the Trump administration can lead the global economy out of this new mediocre predicament.</a:t>
            </a:r>
            <a:endParaRPr lang="en-US" altLang="zh-TW" sz="1600" kern="0" spc="-10" dirty="0" smtClean="0">
              <a:solidFill>
                <a:srgbClr val="000099"/>
              </a:solidFill>
              <a:latin typeface="Times New Roman" pitchFamily="18" charset="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182563" indent="-365125" algn="just" hangingPunct="0">
              <a:lnSpc>
                <a:spcPts val="2400"/>
              </a:lnSpc>
              <a:spcBef>
                <a:spcPts val="300"/>
              </a:spcBef>
              <a:buClr>
                <a:srgbClr val="000099"/>
              </a:buClr>
              <a:buSzPct val="100000"/>
              <a:defRPr/>
            </a:pPr>
            <a:r>
              <a:rPr lang="zh-TW" altLang="en-US" sz="1600" b="1" dirty="0" smtClean="0">
                <a:solidFill>
                  <a:srgbClr val="CC9900"/>
                </a:solidFill>
                <a:latin typeface="Times New Roman" pitchFamily="18" charset="0"/>
                <a:ea typeface="微軟正黑體" panose="020B0604030504040204" pitchFamily="34" charset="-120"/>
                <a:cs typeface="Times New Roman" pitchFamily="18" charset="0"/>
              </a:rPr>
              <a:t>◎</a:t>
            </a:r>
            <a:r>
              <a:rPr lang="en-US" sz="1600" b="1" dirty="0" smtClean="0">
                <a:solidFill>
                  <a:srgbClr val="660066"/>
                </a:solidFill>
                <a:latin typeface="+mj-lt"/>
                <a:cs typeface="Times New Roman" pitchFamily="18" charset="0"/>
              </a:rPr>
              <a:t>Slow world trade growth: </a:t>
            </a:r>
            <a:r>
              <a:rPr lang="en-US" altLang="zh-TW" sz="1600" dirty="0" smtClean="0">
                <a:solidFill>
                  <a:srgbClr val="000099"/>
                </a:solidFill>
              </a:rPr>
              <a:t>2017-2020 average global trade growth rate will be 4.10%, just 60% of the 2000-2008 average of 6.83%.</a:t>
            </a:r>
          </a:p>
          <a:p>
            <a:pPr marL="182563" indent="-365125" algn="just" hangingPunct="0">
              <a:lnSpc>
                <a:spcPts val="2400"/>
              </a:lnSpc>
              <a:spcBef>
                <a:spcPts val="300"/>
              </a:spcBef>
              <a:buClr>
                <a:srgbClr val="000099"/>
              </a:buClr>
              <a:buSzPct val="100000"/>
              <a:defRPr/>
            </a:pPr>
            <a:endParaRPr lang="zh-TW" alt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82563" indent="-365125" algn="just" hangingPunct="0">
              <a:lnSpc>
                <a:spcPts val="2400"/>
              </a:lnSpc>
              <a:spcBef>
                <a:spcPts val="300"/>
              </a:spcBef>
              <a:buClr>
                <a:srgbClr val="000099"/>
              </a:buClr>
              <a:buSzPct val="100000"/>
              <a:defRPr/>
            </a:pPr>
            <a:endParaRPr lang="zh-TW" altLang="en-US" b="1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41" name="AutoShape 25"/>
          <p:cNvSpPr>
            <a:spLocks noChangeArrowheads="1"/>
          </p:cNvSpPr>
          <p:nvPr/>
        </p:nvSpPr>
        <p:spPr bwMode="auto">
          <a:xfrm>
            <a:off x="4394200" y="1241086"/>
            <a:ext cx="4608000" cy="38930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DEFEE"/>
              </a:gs>
              <a:gs pos="50000">
                <a:srgbClr val="FFFFFF"/>
              </a:gs>
              <a:gs pos="100000">
                <a:srgbClr val="BDEFE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tIns="36000" bIns="36000" anchor="ctr"/>
          <a:lstStyle>
            <a:lvl1pPr marL="177800" indent="-177800" algn="l">
              <a:tabLst>
                <a:tab pos="2159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1062038" indent="-342900" algn="l">
              <a:tabLst>
                <a:tab pos="2159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493838" indent="-342900" algn="l">
              <a:tabLst>
                <a:tab pos="2159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2016125" indent="-342900" algn="l">
              <a:tabLst>
                <a:tab pos="2159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538413" indent="-342900" algn="l">
              <a:tabLst>
                <a:tab pos="2159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995613" indent="-342900" fontAlgn="base">
              <a:spcBef>
                <a:spcPct val="0"/>
              </a:spcBef>
              <a:spcAft>
                <a:spcPct val="0"/>
              </a:spcAft>
              <a:tabLst>
                <a:tab pos="2159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3452813" indent="-342900" fontAlgn="base">
              <a:spcBef>
                <a:spcPct val="0"/>
              </a:spcBef>
              <a:spcAft>
                <a:spcPct val="0"/>
              </a:spcAft>
              <a:tabLst>
                <a:tab pos="2159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910013" indent="-342900" fontAlgn="base">
              <a:spcBef>
                <a:spcPct val="0"/>
              </a:spcBef>
              <a:spcAft>
                <a:spcPct val="0"/>
              </a:spcAft>
              <a:tabLst>
                <a:tab pos="2159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4367213" indent="-342900" fontAlgn="base">
              <a:spcBef>
                <a:spcPct val="0"/>
              </a:spcBef>
              <a:spcAft>
                <a:spcPct val="0"/>
              </a:spcAft>
              <a:tabLst>
                <a:tab pos="2159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just">
              <a:buSzPct val="70000"/>
              <a:buFont typeface="Wingdings" pitchFamily="2" charset="2"/>
              <a:buNone/>
            </a:pPr>
            <a:endParaRPr lang="zh-TW" altLang="zh-TW" sz="2000">
              <a:solidFill>
                <a:srgbClr val="0000CC"/>
              </a:solidFill>
              <a:effectLst/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44" name="Text Box 28"/>
          <p:cNvSpPr txBox="1">
            <a:spLocks noChangeArrowheads="1"/>
          </p:cNvSpPr>
          <p:nvPr/>
        </p:nvSpPr>
        <p:spPr bwMode="auto">
          <a:xfrm>
            <a:off x="4417869" y="1508774"/>
            <a:ext cx="4474656" cy="322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82563" indent="-182563" algn="l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algn="l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algn="l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algn="l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algn="l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indent="-365125" algn="just" hangingPunct="0">
              <a:lnSpc>
                <a:spcPts val="1800"/>
              </a:lnSpc>
              <a:buClr>
                <a:srgbClr val="000099"/>
              </a:buClr>
              <a:buSzPct val="100000"/>
              <a:defRPr/>
            </a:pPr>
            <a:r>
              <a:rPr lang="zh-TW" altLang="en-US" sz="1600" b="1" dirty="0" smtClean="0">
                <a:solidFill>
                  <a:srgbClr val="CC99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◎</a:t>
            </a:r>
            <a:r>
              <a:rPr lang="en-US" altLang="zh-TW" sz="1600" b="1" dirty="0" smtClean="0">
                <a:solidFill>
                  <a:srgbClr val="660066"/>
                </a:solidFill>
                <a:latin typeface="+mj-lt"/>
                <a:cs typeface="Times New Roman" pitchFamily="18" charset="0"/>
              </a:rPr>
              <a:t>Shortage of manpower and talent: </a:t>
            </a:r>
            <a:r>
              <a:rPr lang="en-US" altLang="zh-TW" sz="1600" dirty="0" smtClean="0">
                <a:solidFill>
                  <a:srgbClr val="000099"/>
                </a:solidFill>
                <a:latin typeface="+mj-lt"/>
                <a:cs typeface="Times New Roman" pitchFamily="18" charset="0"/>
              </a:rPr>
              <a:t>population aging ; talent loss</a:t>
            </a:r>
          </a:p>
          <a:p>
            <a:pPr indent="-365125" algn="just" hangingPunct="0">
              <a:lnSpc>
                <a:spcPts val="1800"/>
              </a:lnSpc>
              <a:buClr>
                <a:srgbClr val="000099"/>
              </a:buClr>
              <a:buSzPct val="100000"/>
              <a:defRPr/>
            </a:pPr>
            <a:r>
              <a:rPr lang="zh-TW" altLang="en-US" sz="1600" b="1" dirty="0" smtClean="0">
                <a:solidFill>
                  <a:srgbClr val="CC9900"/>
                </a:solidFill>
                <a:latin typeface="Times New Roman" pitchFamily="18" charset="0"/>
                <a:ea typeface="微軟正黑體" panose="020B0604030504040204" pitchFamily="34" charset="-120"/>
                <a:cs typeface="Times New Roman" pitchFamily="18" charset="0"/>
              </a:rPr>
              <a:t>◎</a:t>
            </a:r>
            <a:r>
              <a:rPr lang="en-US" altLang="zh-TW" sz="1600" b="1" dirty="0" smtClean="0">
                <a:solidFill>
                  <a:srgbClr val="660066"/>
                </a:solidFill>
                <a:latin typeface="+mj-lt"/>
              </a:rPr>
              <a:t>Investment stimulation and industrial upgrading: </a:t>
            </a:r>
            <a:r>
              <a:rPr lang="en-US" altLang="zh-TW" sz="1600" dirty="0" smtClean="0">
                <a:solidFill>
                  <a:srgbClr val="000099"/>
                </a:solidFill>
                <a:latin typeface="+mj-lt"/>
              </a:rPr>
              <a:t>With re-industrialization in Europe and North America and the rise of China’s autonomous supply chain, industrial transformation is urgently required. </a:t>
            </a:r>
            <a:endParaRPr lang="zh-TW" altLang="en-US" sz="1600" b="1" spc="-10" dirty="0" smtClean="0">
              <a:solidFill>
                <a:srgbClr val="000099"/>
              </a:solidFill>
              <a:latin typeface="Times New Roman" pitchFamily="18" charset="0"/>
              <a:ea typeface="微軟正黑體" panose="020B0604030504040204" pitchFamily="34" charset="-120"/>
              <a:cs typeface="Times New Roman" pitchFamily="18" charset="0"/>
            </a:endParaRPr>
          </a:p>
          <a:p>
            <a:pPr indent="-365125" algn="just" hangingPunct="0">
              <a:lnSpc>
                <a:spcPts val="1800"/>
              </a:lnSpc>
              <a:buClr>
                <a:srgbClr val="000099"/>
              </a:buClr>
              <a:buSzPct val="100000"/>
              <a:defRPr/>
            </a:pPr>
            <a:r>
              <a:rPr lang="zh-TW" altLang="en-US" sz="1600" b="1" dirty="0" smtClean="0">
                <a:solidFill>
                  <a:srgbClr val="CC9900"/>
                </a:solidFill>
                <a:latin typeface="Times New Roman" pitchFamily="18" charset="0"/>
                <a:ea typeface="微軟正黑體" panose="020B0604030504040204" pitchFamily="34" charset="-120"/>
                <a:cs typeface="Times New Roman" pitchFamily="18" charset="0"/>
              </a:rPr>
              <a:t>◎</a:t>
            </a:r>
            <a:r>
              <a:rPr lang="en-US" altLang="zh-TW" sz="1600" b="1" dirty="0" smtClean="0">
                <a:solidFill>
                  <a:srgbClr val="660066"/>
                </a:solidFill>
                <a:latin typeface="+mj-lt"/>
              </a:rPr>
              <a:t>Salary level and income distribution: </a:t>
            </a:r>
            <a:r>
              <a:rPr lang="en-US" altLang="zh-TW" sz="1600" dirty="0" smtClean="0">
                <a:solidFill>
                  <a:srgbClr val="000099"/>
                </a:solidFill>
                <a:latin typeface="+mj-lt"/>
              </a:rPr>
              <a:t>Employee remuneration as a percentage of GDP continues to fall. Attention needs to be paid to issues regarding low salaries for young people and wealth concentration</a:t>
            </a:r>
            <a:r>
              <a:rPr lang="en-US" altLang="zh-TW" sz="1600" dirty="0" smtClean="0">
                <a:solidFill>
                  <a:srgbClr val="000099"/>
                </a:solidFill>
              </a:rPr>
              <a:t>.</a:t>
            </a:r>
          </a:p>
          <a:p>
            <a:pPr indent="-365125" algn="just" fontAlgn="auto" hangingPunct="0">
              <a:lnSpc>
                <a:spcPts val="2500"/>
              </a:lnSpc>
              <a:spcBef>
                <a:spcPts val="300"/>
              </a:spcBef>
              <a:buClr>
                <a:srgbClr val="000099"/>
              </a:buClr>
              <a:buSzPct val="100000"/>
              <a:defRPr/>
            </a:pPr>
            <a:endParaRPr lang="en-US" altLang="zh-TW" sz="1600" dirty="0" smtClean="0">
              <a:solidFill>
                <a:srgbClr val="006600"/>
              </a:solidFill>
              <a:effectLst/>
              <a:latin typeface="Times New Roman" pitchFamily="18" charset="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46" name="AutoShape 20"/>
          <p:cNvSpPr>
            <a:spLocks noChangeArrowheads="1"/>
          </p:cNvSpPr>
          <p:nvPr/>
        </p:nvSpPr>
        <p:spPr bwMode="auto">
          <a:xfrm>
            <a:off x="1042687" y="923911"/>
            <a:ext cx="2171991" cy="504825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chemeClr val="bg1"/>
              </a:gs>
              <a:gs pos="100000">
                <a:srgbClr val="FDE1B3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External </a:t>
            </a:r>
            <a:r>
              <a:rPr lang="en-US" altLang="zh-TW" sz="2000" b="1" dirty="0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ituation</a:t>
            </a:r>
            <a:endParaRPr lang="zh-TW" alt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7" name="AutoShape 20"/>
          <p:cNvSpPr>
            <a:spLocks noChangeArrowheads="1"/>
          </p:cNvSpPr>
          <p:nvPr/>
        </p:nvSpPr>
        <p:spPr bwMode="auto">
          <a:xfrm>
            <a:off x="5940152" y="928168"/>
            <a:ext cx="1685925" cy="504825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chemeClr val="bg1"/>
              </a:gs>
              <a:gs pos="100000">
                <a:srgbClr val="FDE1B3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altLang="zh-TW" sz="2000" b="1" dirty="0" smtClean="0">
                <a:solidFill>
                  <a:schemeClr val="accent2">
                    <a:lumMod val="75000"/>
                  </a:schemeClr>
                </a:solidFill>
              </a:rPr>
              <a:t>Internal Issues</a:t>
            </a:r>
            <a:endParaRPr lang="zh-TW" altLang="en-US" sz="2000" b="1" dirty="0">
              <a:solidFill>
                <a:schemeClr val="accent2">
                  <a:lumMod val="75000"/>
                </a:schemeClr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9" name="AutoShape 2"/>
          <p:cNvSpPr>
            <a:spLocks noChangeArrowheads="1"/>
          </p:cNvSpPr>
          <p:nvPr/>
        </p:nvSpPr>
        <p:spPr bwMode="auto">
          <a:xfrm>
            <a:off x="1619672" y="5366426"/>
            <a:ext cx="5302051" cy="1332116"/>
          </a:xfrm>
          <a:prstGeom prst="roundRect">
            <a:avLst>
              <a:gd name="adj" fmla="val 16667"/>
            </a:avLst>
          </a:prstGeom>
          <a:solidFill>
            <a:srgbClr val="FFFFE7"/>
          </a:solidFill>
          <a:ln w="19050">
            <a:solidFill>
              <a:srgbClr val="C0C0C0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tIns="36000" bIns="36000" anchor="ctr"/>
          <a:lstStyle>
            <a:lvl1pPr marL="177800" indent="-177800" algn="l">
              <a:tabLst>
                <a:tab pos="2159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1062038" indent="-342900" algn="l">
              <a:tabLst>
                <a:tab pos="2159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493838" indent="-342900" algn="l">
              <a:tabLst>
                <a:tab pos="2159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2016125" indent="-342900" algn="l">
              <a:tabLst>
                <a:tab pos="2159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538413" indent="-342900" algn="l">
              <a:tabLst>
                <a:tab pos="2159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995613" indent="-342900" fontAlgn="base">
              <a:spcBef>
                <a:spcPct val="0"/>
              </a:spcBef>
              <a:spcAft>
                <a:spcPct val="0"/>
              </a:spcAft>
              <a:tabLst>
                <a:tab pos="2159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3452813" indent="-342900" fontAlgn="base">
              <a:spcBef>
                <a:spcPct val="0"/>
              </a:spcBef>
              <a:spcAft>
                <a:spcPct val="0"/>
              </a:spcAft>
              <a:tabLst>
                <a:tab pos="2159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910013" indent="-342900" fontAlgn="base">
              <a:spcBef>
                <a:spcPct val="0"/>
              </a:spcBef>
              <a:spcAft>
                <a:spcPct val="0"/>
              </a:spcAft>
              <a:tabLst>
                <a:tab pos="2159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4367213" indent="-342900" fontAlgn="base">
              <a:spcBef>
                <a:spcPct val="0"/>
              </a:spcBef>
              <a:spcAft>
                <a:spcPct val="0"/>
              </a:spcAft>
              <a:tabLst>
                <a:tab pos="2159000" algn="l"/>
              </a:tabLs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just">
              <a:buSzPct val="70000"/>
              <a:buFont typeface="Wingdings" pitchFamily="2" charset="2"/>
              <a:buNone/>
            </a:pPr>
            <a:endParaRPr lang="zh-TW" altLang="zh-TW" sz="2000">
              <a:solidFill>
                <a:srgbClr val="0000CC"/>
              </a:solidFill>
              <a:effectLst/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50" name="Text Box 24"/>
          <p:cNvSpPr txBox="1">
            <a:spLocks noChangeArrowheads="1"/>
          </p:cNvSpPr>
          <p:nvPr/>
        </p:nvSpPr>
        <p:spPr bwMode="auto">
          <a:xfrm>
            <a:off x="1629136" y="5607403"/>
            <a:ext cx="547260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82563" indent="-182563" algn="just" hangingPunct="0">
              <a:lnSpc>
                <a:spcPts val="2200"/>
              </a:lnSpc>
              <a:buClr>
                <a:srgbClr val="000099"/>
              </a:buClr>
              <a:buSzPct val="100000"/>
              <a:defRPr/>
            </a:pPr>
            <a:r>
              <a:rPr lang="zh-TW" altLang="en-US" sz="1600" b="1" dirty="0" smtClean="0">
                <a:solidFill>
                  <a:srgbClr val="CC99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◎ </a:t>
            </a:r>
            <a:r>
              <a:rPr lang="en-US" altLang="zh-TW" sz="1600" b="1" dirty="0" smtClean="0">
                <a:latin typeface="+mj-lt"/>
              </a:rPr>
              <a:t>Anti-globalization wave</a:t>
            </a:r>
            <a:endParaRPr lang="en-US" altLang="zh-TW" sz="1600" b="1" dirty="0" smtClean="0">
              <a:solidFill>
                <a:srgbClr val="660066"/>
              </a:solidFill>
              <a:latin typeface="+mj-lt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82563" indent="-182563" algn="just" hangingPunct="0">
              <a:lnSpc>
                <a:spcPts val="2200"/>
              </a:lnSpc>
              <a:buClr>
                <a:srgbClr val="000099"/>
              </a:buClr>
              <a:buSzPct val="100000"/>
              <a:defRPr/>
            </a:pPr>
            <a:r>
              <a:rPr lang="zh-TW" altLang="en-US" sz="1600" b="1" dirty="0" smtClean="0">
                <a:solidFill>
                  <a:srgbClr val="CC9900"/>
                </a:solidFill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</a:rPr>
              <a:t>◎ </a:t>
            </a:r>
            <a:r>
              <a:rPr lang="en-US" altLang="zh-TW" sz="1600" b="1" dirty="0" smtClean="0">
                <a:latin typeface="+mj-lt"/>
              </a:rPr>
              <a:t>Spillover effect of China’s structural reforms</a:t>
            </a:r>
            <a:endParaRPr kumimoji="1" lang="zh-TW" altLang="en-US" sz="1600" b="1" spc="-10" dirty="0" smtClean="0">
              <a:solidFill>
                <a:srgbClr val="000099"/>
              </a:solidFill>
              <a:latin typeface="+mj-lt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82563" indent="-182563" algn="just" hangingPunct="0">
              <a:lnSpc>
                <a:spcPts val="2200"/>
              </a:lnSpc>
              <a:buClr>
                <a:srgbClr val="000099"/>
              </a:buClr>
              <a:buSzPct val="100000"/>
              <a:defRPr/>
            </a:pPr>
            <a:r>
              <a:rPr lang="zh-TW" altLang="en-US" sz="1600" b="1" dirty="0" smtClean="0">
                <a:solidFill>
                  <a:srgbClr val="CC9900"/>
                </a:solidFill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</a:rPr>
              <a:t>◎</a:t>
            </a:r>
            <a:r>
              <a:rPr lang="en-US" altLang="zh-TW" sz="1600" b="1" dirty="0" smtClean="0">
                <a:latin typeface="+mj-lt"/>
              </a:rPr>
              <a:t> Worries over end of quantitative easing monetary policy</a:t>
            </a:r>
          </a:p>
          <a:p>
            <a:pPr marL="182563" indent="-182563" algn="just" hangingPunct="0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SzPct val="100000"/>
              <a:defRPr/>
            </a:pPr>
            <a:endParaRPr kumimoji="1" lang="zh-TW" altLang="en-US" sz="2000" b="1" spc="-10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向右箭號 2"/>
          <p:cNvSpPr/>
          <p:nvPr/>
        </p:nvSpPr>
        <p:spPr>
          <a:xfrm rot="16200000">
            <a:off x="4133510" y="4419270"/>
            <a:ext cx="463860" cy="698872"/>
          </a:xfrm>
          <a:prstGeom prst="stripedRightArrow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1" name="投影片編號版面配置區 1"/>
          <p:cNvSpPr txBox="1">
            <a:spLocks/>
          </p:cNvSpPr>
          <p:nvPr/>
        </p:nvSpPr>
        <p:spPr>
          <a:xfrm>
            <a:off x="8775292" y="6525830"/>
            <a:ext cx="370384" cy="431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7AA5636-49A0-4169-9B4C-780C34003C5F}" type="slidenum">
              <a:rPr lang="en-US" altLang="zh-TW" sz="140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pPr>
                <a:defRPr/>
              </a:pPr>
              <a:t>1</a:t>
            </a:fld>
            <a:endParaRPr lang="en-US" altLang="zh-TW" sz="14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0" name="AutoShape 20"/>
          <p:cNvSpPr>
            <a:spLocks noChangeArrowheads="1"/>
          </p:cNvSpPr>
          <p:nvPr/>
        </p:nvSpPr>
        <p:spPr bwMode="auto">
          <a:xfrm>
            <a:off x="3143240" y="4995877"/>
            <a:ext cx="2500330" cy="504825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chemeClr val="bg1"/>
              </a:gs>
              <a:gs pos="100000">
                <a:srgbClr val="FDE1B3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TW" sz="2000" b="1" dirty="0" smtClean="0">
                <a:solidFill>
                  <a:schemeClr val="accent2">
                    <a:lumMod val="75000"/>
                  </a:schemeClr>
                </a:solidFill>
              </a:rPr>
              <a:t>Global Economic Risk</a:t>
            </a:r>
          </a:p>
        </p:txBody>
      </p:sp>
    </p:spTree>
    <p:extLst>
      <p:ext uri="{BB962C8B-B14F-4D97-AF65-F5344CB8AC3E}">
        <p14:creationId xmlns:p14="http://schemas.microsoft.com/office/powerpoint/2010/main" val="205180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74591" y="6525830"/>
            <a:ext cx="370384" cy="431562"/>
          </a:xfrm>
        </p:spPr>
        <p:txBody>
          <a:bodyPr/>
          <a:lstStyle/>
          <a:p>
            <a:pPr>
              <a:defRPr/>
            </a:pPr>
            <a:fld id="{F7AA5636-49A0-4169-9B4C-780C34003C5F}" type="slidenum">
              <a:rPr lang="en-US" altLang="zh-TW" sz="14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pPr>
                <a:defRPr/>
              </a:pPr>
              <a:t>2</a:t>
            </a:fld>
            <a:endParaRPr lang="en-US" altLang="zh-TW" sz="14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cxnSp>
        <p:nvCxnSpPr>
          <p:cNvPr id="15" name="直線接點 14"/>
          <p:cNvCxnSpPr/>
          <p:nvPr/>
        </p:nvCxnSpPr>
        <p:spPr bwMode="auto">
          <a:xfrm>
            <a:off x="0" y="1071546"/>
            <a:ext cx="9136063" cy="0"/>
          </a:xfrm>
          <a:prstGeom prst="lin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8100" cap="flat" cmpd="sng" algn="ctr"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0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49"/>
          <p:cNvSpPr>
            <a:spLocks noChangeArrowheads="1"/>
          </p:cNvSpPr>
          <p:nvPr/>
        </p:nvSpPr>
        <p:spPr bwMode="auto">
          <a:xfrm>
            <a:off x="62799" y="470083"/>
            <a:ext cx="9144001" cy="45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CC">
                        <a:alpha val="78000"/>
                      </a:srgbClr>
                    </a:gs>
                    <a:gs pos="50000">
                      <a:srgbClr val="FFFFFF"/>
                    </a:gs>
                    <a:gs pos="100000">
                      <a:srgbClr val="FFFFCC">
                        <a:alpha val="78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square" lIns="18000" rIns="18000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SzPct val="60000"/>
            </a:pPr>
            <a:r>
              <a:rPr lang="en-US" altLang="zh-TW" sz="2800" dirty="0">
                <a:solidFill>
                  <a:srgbClr val="8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</a:t>
            </a:r>
            <a:r>
              <a:rPr lang="en-US" altLang="zh-TW" sz="2800" b="1" dirty="0" smtClean="0">
                <a:solidFill>
                  <a:srgbClr val="800000"/>
                </a:solidFill>
                <a:latin typeface="+mj-lt"/>
                <a:ea typeface="微軟正黑體" panose="020B0604030504040204" pitchFamily="34" charset="-120"/>
                <a:cs typeface="Times New Roman" pitchFamily="18" charset="0"/>
              </a:rPr>
              <a:t>2. </a:t>
            </a:r>
            <a:r>
              <a:rPr lang="en-US" altLang="zh-TW" sz="2800" b="1" dirty="0" smtClean="0">
                <a:solidFill>
                  <a:schemeClr val="accent2">
                    <a:lumMod val="75000"/>
                  </a:schemeClr>
                </a:solidFill>
              </a:rPr>
              <a:t>Development Strategy</a:t>
            </a:r>
            <a:endParaRPr lang="zh-TW" altLang="en-US" sz="2800" b="1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31" name="AutoShape 4"/>
          <p:cNvSpPr>
            <a:spLocks noChangeArrowheads="1"/>
          </p:cNvSpPr>
          <p:nvPr/>
        </p:nvSpPr>
        <p:spPr bwMode="auto">
          <a:xfrm>
            <a:off x="527034" y="923911"/>
            <a:ext cx="1687512" cy="504825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chemeClr val="bg1"/>
              </a:gs>
              <a:gs pos="100000">
                <a:srgbClr val="FDE1B3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TW" sz="2400" b="1" dirty="0" smtClean="0">
                <a:solidFill>
                  <a:schemeClr val="accent2">
                    <a:lumMod val="75000"/>
                  </a:schemeClr>
                </a:solidFill>
              </a:rPr>
              <a:t>Core Ideas</a:t>
            </a:r>
          </a:p>
        </p:txBody>
      </p:sp>
      <p:sp>
        <p:nvSpPr>
          <p:cNvPr id="34" name="AutoShape 54"/>
          <p:cNvSpPr>
            <a:spLocks noChangeArrowheads="1"/>
          </p:cNvSpPr>
          <p:nvPr/>
        </p:nvSpPr>
        <p:spPr bwMode="auto">
          <a:xfrm>
            <a:off x="7007869" y="857232"/>
            <a:ext cx="1452563" cy="504825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chemeClr val="bg1"/>
              </a:gs>
              <a:gs pos="100000">
                <a:srgbClr val="FDE1B3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TW" sz="2400" b="1" dirty="0" smtClean="0">
                <a:solidFill>
                  <a:srgbClr val="660066"/>
                </a:solidFill>
              </a:rPr>
              <a:t>   </a:t>
            </a:r>
            <a:r>
              <a:rPr lang="en-US" altLang="zh-TW" sz="2400" b="1" dirty="0" smtClean="0">
                <a:solidFill>
                  <a:schemeClr val="accent2">
                    <a:lumMod val="75000"/>
                  </a:schemeClr>
                </a:solidFill>
              </a:rPr>
              <a:t>Vision</a:t>
            </a:r>
          </a:p>
        </p:txBody>
      </p:sp>
      <p:sp>
        <p:nvSpPr>
          <p:cNvPr id="32" name="AutoShape 5"/>
          <p:cNvSpPr>
            <a:spLocks noChangeArrowheads="1"/>
          </p:cNvSpPr>
          <p:nvPr/>
        </p:nvSpPr>
        <p:spPr bwMode="auto">
          <a:xfrm>
            <a:off x="3762380" y="864290"/>
            <a:ext cx="1452562" cy="564446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chemeClr val="bg1"/>
              </a:gs>
              <a:gs pos="100000">
                <a:srgbClr val="FDE1B3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TW" sz="2400" b="1" dirty="0" smtClean="0">
                <a:solidFill>
                  <a:schemeClr val="accent2">
                    <a:lumMod val="75000"/>
                  </a:schemeClr>
                </a:solidFill>
              </a:rPr>
              <a:t>Strategy</a:t>
            </a:r>
          </a:p>
        </p:txBody>
      </p:sp>
      <p:sp>
        <p:nvSpPr>
          <p:cNvPr id="29" name="圓角矩形 28"/>
          <p:cNvSpPr/>
          <p:nvPr/>
        </p:nvSpPr>
        <p:spPr bwMode="auto">
          <a:xfrm>
            <a:off x="201413" y="1571612"/>
            <a:ext cx="2313736" cy="3929090"/>
          </a:xfrm>
          <a:prstGeom prst="roundRect">
            <a:avLst/>
          </a:prstGeom>
          <a:solidFill>
            <a:srgbClr val="FFEFEF"/>
          </a:solidFill>
          <a:ln w="25400" cap="flat" cmpd="sng" algn="ctr">
            <a:solidFill>
              <a:srgbClr val="FFB7B7"/>
            </a:solidFill>
            <a:prstDash val="solid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rtlCol="0" anchor="ctr">
            <a:flatTx/>
          </a:bodyPr>
          <a:lstStyle/>
          <a:p>
            <a:pPr marR="0" lvl="0" algn="just" defTabSz="91440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4327A"/>
              </a:buClr>
              <a:buSzPct val="75000"/>
              <a:tabLst>
                <a:tab pos="2159000" algn="l"/>
              </a:tabLst>
              <a:defRPr/>
            </a:pPr>
            <a:endParaRPr kumimoji="0" lang="zh-TW" altLang="en-US" sz="2400" i="0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" name="圓角矩形 29"/>
          <p:cNvSpPr/>
          <p:nvPr/>
        </p:nvSpPr>
        <p:spPr bwMode="auto">
          <a:xfrm>
            <a:off x="6429388" y="1428736"/>
            <a:ext cx="2571768" cy="5214974"/>
          </a:xfrm>
          <a:prstGeom prst="roundRect">
            <a:avLst/>
          </a:prstGeom>
          <a:gradFill flip="none" rotWithShape="1">
            <a:gsLst>
              <a:gs pos="0">
                <a:sysClr val="window" lastClr="FFFFFF"/>
              </a:gs>
              <a:gs pos="50000">
                <a:srgbClr val="FFFFCC">
                  <a:lumMod val="26000"/>
                  <a:lumOff val="74000"/>
                </a:srgbClr>
              </a:gs>
              <a:gs pos="100000">
                <a:srgbClr val="FFFFCC"/>
              </a:gs>
            </a:gsLst>
            <a:lin ang="2700000" scaled="1"/>
            <a:tileRect/>
          </a:gradFill>
          <a:ln w="25400" cap="flat" cmpd="sng" algn="ctr">
            <a:solidFill>
              <a:srgbClr val="B0DAE6"/>
            </a:solidFill>
            <a:prstDash val="solid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rtlCol="0" anchor="ctr">
            <a:flatTx/>
          </a:bodyPr>
          <a:lstStyle/>
          <a:p>
            <a:pPr marL="177800" indent="-177800" hangingPunct="0">
              <a:spcBef>
                <a:spcPts val="1200"/>
              </a:spcBef>
              <a:buClr>
                <a:srgbClr val="24327A"/>
              </a:buClr>
              <a:buSzPct val="75000"/>
              <a:buBlip>
                <a:blip r:embed="rId4"/>
              </a:buBlip>
              <a:tabLst>
                <a:tab pos="2159000" algn="l"/>
              </a:tabLst>
              <a:defRPr/>
            </a:pPr>
            <a:r>
              <a:rPr lang="en-US" altLang="zh-TW" sz="2000" b="1" dirty="0" smtClean="0">
                <a:solidFill>
                  <a:srgbClr val="000099"/>
                </a:solidFill>
              </a:rPr>
              <a:t>Developing a new economic model</a:t>
            </a:r>
          </a:p>
          <a:p>
            <a:pPr marL="177800" indent="-177800" hangingPunct="0">
              <a:spcBef>
                <a:spcPts val="1200"/>
              </a:spcBef>
              <a:buClr>
                <a:srgbClr val="24327A"/>
              </a:buClr>
              <a:buSzPct val="75000"/>
              <a:buBlip>
                <a:blip r:embed="rId4"/>
              </a:buBlip>
              <a:tabLst>
                <a:tab pos="2159000" algn="l"/>
              </a:tabLst>
              <a:defRPr/>
            </a:pPr>
            <a:r>
              <a:rPr lang="en-US" altLang="zh-TW" sz="2000" b="1" dirty="0" smtClean="0">
                <a:solidFill>
                  <a:srgbClr val="000099"/>
                </a:solidFill>
              </a:rPr>
              <a:t>Completing social security net</a:t>
            </a:r>
          </a:p>
          <a:p>
            <a:pPr marL="177800" lvl="0" indent="-177800" hangingPunct="0">
              <a:spcBef>
                <a:spcPts val="1200"/>
              </a:spcBef>
              <a:buClr>
                <a:srgbClr val="24327A"/>
              </a:buClr>
              <a:buSzPct val="75000"/>
              <a:buBlip>
                <a:blip r:embed="rId4"/>
              </a:buBlip>
              <a:tabLst>
                <a:tab pos="2159000" algn="l"/>
              </a:tabLst>
              <a:defRPr/>
            </a:pPr>
            <a:r>
              <a:rPr lang="en-US" altLang="zh-TW" sz="2000" b="1" dirty="0">
                <a:solidFill>
                  <a:srgbClr val="000099"/>
                </a:solidFill>
              </a:rPr>
              <a:t>Protection of social fairness and justice</a:t>
            </a:r>
          </a:p>
          <a:p>
            <a:pPr marL="177800" lvl="0" indent="-177800" hangingPunct="0">
              <a:spcBef>
                <a:spcPts val="1200"/>
              </a:spcBef>
              <a:buClr>
                <a:srgbClr val="24327A"/>
              </a:buClr>
              <a:buSzPct val="75000"/>
              <a:buBlip>
                <a:blip r:embed="rId4"/>
              </a:buBlip>
              <a:tabLst>
                <a:tab pos="2159000" algn="l"/>
              </a:tabLst>
              <a:defRPr/>
            </a:pPr>
            <a:r>
              <a:rPr lang="en-US" altLang="zh-TW" sz="2000" b="1" dirty="0">
                <a:solidFill>
                  <a:srgbClr val="000099"/>
                </a:solidFill>
              </a:rPr>
              <a:t>Promotion of regional </a:t>
            </a:r>
            <a:r>
              <a:rPr lang="en-US" altLang="zh-TW" sz="2000" b="1" dirty="0" smtClean="0">
                <a:solidFill>
                  <a:srgbClr val="000099"/>
                </a:solidFill>
              </a:rPr>
              <a:t>peace</a:t>
            </a:r>
          </a:p>
          <a:p>
            <a:pPr marL="177800" lvl="0" indent="-177800" hangingPunct="0">
              <a:spcBef>
                <a:spcPts val="1200"/>
              </a:spcBef>
              <a:buClr>
                <a:srgbClr val="24327A"/>
              </a:buClr>
              <a:buSzPct val="75000"/>
              <a:buBlip>
                <a:blip r:embed="rId4"/>
              </a:buBlip>
              <a:tabLst>
                <a:tab pos="2159000" algn="l"/>
              </a:tabLst>
              <a:defRPr/>
            </a:pPr>
            <a:r>
              <a:rPr lang="en-US" altLang="zh-TW" sz="2000" b="1" dirty="0" smtClean="0">
                <a:solidFill>
                  <a:srgbClr val="000099"/>
                </a:solidFill>
              </a:rPr>
              <a:t>Model </a:t>
            </a:r>
            <a:r>
              <a:rPr lang="en-US" altLang="zh-TW" sz="2000" b="1" dirty="0">
                <a:solidFill>
                  <a:srgbClr val="000099"/>
                </a:solidFill>
              </a:rPr>
              <a:t>for global </a:t>
            </a:r>
            <a:r>
              <a:rPr lang="en-US" altLang="zh-TW" sz="2000" b="1" dirty="0" smtClean="0">
                <a:solidFill>
                  <a:srgbClr val="000099"/>
                </a:solidFill>
              </a:rPr>
              <a:t>civil society </a:t>
            </a:r>
          </a:p>
        </p:txBody>
      </p:sp>
      <p:sp>
        <p:nvSpPr>
          <p:cNvPr id="35" name="矩形 34"/>
          <p:cNvSpPr/>
          <p:nvPr/>
        </p:nvSpPr>
        <p:spPr>
          <a:xfrm>
            <a:off x="6084271" y="4395779"/>
            <a:ext cx="2808312" cy="71366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91440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4327A"/>
              </a:buClr>
              <a:buSzPct val="75000"/>
              <a:buFontTx/>
              <a:buNone/>
              <a:tabLst>
                <a:tab pos="2159000" algn="l"/>
              </a:tabLst>
              <a:defRPr/>
            </a:pPr>
            <a:endParaRPr kumimoji="0" lang="zh-TW" altLang="en-US" sz="2400" b="0" i="0" strike="noStrike" kern="0" cap="none" spc="-15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8" name="群組 9"/>
          <p:cNvGrpSpPr>
            <a:grpSpLocks/>
          </p:cNvGrpSpPr>
          <p:nvPr/>
        </p:nvGrpSpPr>
        <p:grpSpPr bwMode="auto">
          <a:xfrm>
            <a:off x="357159" y="1928802"/>
            <a:ext cx="2714643" cy="811212"/>
            <a:chOff x="856744" y="2481263"/>
            <a:chExt cx="2119897" cy="811212"/>
          </a:xfrm>
        </p:grpSpPr>
        <p:sp>
          <p:nvSpPr>
            <p:cNvPr id="41" name="Oval 2"/>
            <p:cNvSpPr/>
            <p:nvPr/>
          </p:nvSpPr>
          <p:spPr>
            <a:xfrm>
              <a:off x="856744" y="2481263"/>
              <a:ext cx="1512931" cy="811212"/>
            </a:xfrm>
            <a:prstGeom prst="ellipse">
              <a:avLst/>
            </a:prstGeom>
            <a:solidFill>
              <a:srgbClr val="CAD8D0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6000" tIns="0" rIns="3600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1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8" name="Rounded Rectangle 50"/>
            <p:cNvSpPr/>
            <p:nvPr/>
          </p:nvSpPr>
          <p:spPr>
            <a:xfrm>
              <a:off x="995067" y="2514600"/>
              <a:ext cx="1981574" cy="731838"/>
            </a:xfrm>
            <a:prstGeom prst="roundRect">
              <a:avLst/>
            </a:prstGeom>
            <a:noFill/>
            <a:ln w="381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6000" tIns="0" rIns="36000" bIns="0" anchor="ctr"/>
            <a:lstStyle/>
            <a:p>
              <a:r>
                <a:rPr lang="en-US" altLang="zh-TW" sz="2600" dirty="0" smtClean="0"/>
                <a:t>Innovation</a:t>
              </a:r>
            </a:p>
          </p:txBody>
        </p:sp>
      </p:grpSp>
      <p:sp>
        <p:nvSpPr>
          <p:cNvPr id="63" name="圓角矩形 62"/>
          <p:cNvSpPr/>
          <p:nvPr/>
        </p:nvSpPr>
        <p:spPr bwMode="auto">
          <a:xfrm>
            <a:off x="2714612" y="1500174"/>
            <a:ext cx="3571899" cy="1714512"/>
          </a:xfrm>
          <a:prstGeom prst="roundRect">
            <a:avLst/>
          </a:prstGeom>
          <a:gradFill rotWithShape="1">
            <a:gsLst>
              <a:gs pos="0">
                <a:srgbClr val="CCFFCC"/>
              </a:gs>
              <a:gs pos="100000">
                <a:srgbClr val="CCFFCC">
                  <a:lumMod val="50000"/>
                  <a:lumOff val="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rtlCol="0" anchor="ctr">
            <a:flatTx/>
          </a:bodyPr>
          <a:lstStyle/>
          <a:p>
            <a:pPr marL="177800" marR="0" lvl="0" indent="-177800" algn="just" defTabSz="91440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4327A"/>
              </a:buClr>
              <a:buSzPct val="75000"/>
              <a:buFontTx/>
              <a:buBlip>
                <a:blip r:embed="rId4"/>
              </a:buBlip>
              <a:tabLst>
                <a:tab pos="2159000" algn="l"/>
              </a:tabLst>
              <a:defRPr/>
            </a:pPr>
            <a:endParaRPr kumimoji="0" lang="zh-TW" altLang="en-US" sz="2000" b="0" i="0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2714612" y="2207144"/>
            <a:ext cx="3500462" cy="93610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73050" lvl="0" indent="-273050">
              <a:lnSpc>
                <a:spcPct val="120000"/>
              </a:lnSpc>
              <a:buBlip>
                <a:blip r:embed="rId5"/>
              </a:buBlip>
              <a:defRPr/>
            </a:pPr>
            <a:r>
              <a:rPr lang="en-US" altLang="zh-TW" sz="1600" b="1" dirty="0" smtClean="0">
                <a:solidFill>
                  <a:srgbClr val="000066"/>
                </a:solidFill>
              </a:rPr>
              <a:t>Stimulate </a:t>
            </a:r>
            <a:r>
              <a:rPr lang="en-US" altLang="zh-TW" sz="1600" b="1" dirty="0">
                <a:solidFill>
                  <a:srgbClr val="000066"/>
                </a:solidFill>
              </a:rPr>
              <a:t>investment</a:t>
            </a:r>
            <a:r>
              <a:rPr lang="zh-TW" altLang="zh-TW" sz="1600" b="1" dirty="0">
                <a:solidFill>
                  <a:srgbClr val="000066"/>
                </a:solidFill>
              </a:rPr>
              <a:t> </a:t>
            </a:r>
            <a:r>
              <a:rPr lang="en-US" altLang="zh-TW" sz="1600" b="1" dirty="0">
                <a:solidFill>
                  <a:srgbClr val="000066"/>
                </a:solidFill>
              </a:rPr>
              <a:t>in </a:t>
            </a:r>
            <a:r>
              <a:rPr lang="en-US" altLang="zh-TW" sz="1600" b="1" dirty="0" smtClean="0">
                <a:solidFill>
                  <a:srgbClr val="000066"/>
                </a:solidFill>
              </a:rPr>
              <a:t>Taiwan</a:t>
            </a:r>
          </a:p>
          <a:p>
            <a:pPr marL="273050" lvl="0" indent="-273050">
              <a:lnSpc>
                <a:spcPct val="120000"/>
              </a:lnSpc>
              <a:buBlip>
                <a:blip r:embed="rId5"/>
              </a:buBlip>
              <a:defRPr/>
            </a:pPr>
            <a:r>
              <a:rPr lang="en-US" altLang="zh-TW" sz="1600" b="1" dirty="0" smtClean="0">
                <a:solidFill>
                  <a:srgbClr val="000066"/>
                </a:solidFill>
              </a:rPr>
              <a:t>Implement structural reform</a:t>
            </a:r>
            <a:endParaRPr kumimoji="0" lang="zh-TW" altLang="en-US" sz="1600" b="1" i="0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5" name="直線接點 64"/>
          <p:cNvCxnSpPr/>
          <p:nvPr/>
        </p:nvCxnSpPr>
        <p:spPr>
          <a:xfrm>
            <a:off x="2714612" y="2214554"/>
            <a:ext cx="3571900" cy="1588"/>
          </a:xfrm>
          <a:prstGeom prst="line">
            <a:avLst/>
          </a:prstGeom>
          <a:noFill/>
          <a:ln w="25400" cap="flat" cmpd="dbl" algn="ctr">
            <a:solidFill>
              <a:srgbClr val="003300"/>
            </a:solidFill>
            <a:prstDash val="solid"/>
          </a:ln>
          <a:effectLst/>
        </p:spPr>
      </p:cxnSp>
      <p:sp>
        <p:nvSpPr>
          <p:cNvPr id="66" name="矩形 65"/>
          <p:cNvSpPr/>
          <p:nvPr/>
        </p:nvSpPr>
        <p:spPr>
          <a:xfrm>
            <a:off x="2987824" y="1500890"/>
            <a:ext cx="3542217" cy="71366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r>
              <a:rPr lang="en-US" altLang="zh-TW" sz="1600" b="1" dirty="0" smtClean="0">
                <a:solidFill>
                  <a:srgbClr val="000099"/>
                </a:solidFill>
              </a:rPr>
              <a:t>All-out effort to reinvigorate the domestic economy</a:t>
            </a:r>
          </a:p>
        </p:txBody>
      </p:sp>
      <p:sp>
        <p:nvSpPr>
          <p:cNvPr id="67" name="圓角矩形 66"/>
          <p:cNvSpPr/>
          <p:nvPr/>
        </p:nvSpPr>
        <p:spPr bwMode="auto">
          <a:xfrm>
            <a:off x="2684930" y="3286124"/>
            <a:ext cx="3571899" cy="1571636"/>
          </a:xfrm>
          <a:prstGeom prst="roundRect">
            <a:avLst/>
          </a:prstGeom>
          <a:gradFill rotWithShape="1">
            <a:gsLst>
              <a:gs pos="0">
                <a:srgbClr val="CCC1DA"/>
              </a:gs>
              <a:gs pos="100000">
                <a:srgbClr val="E6E0EC"/>
              </a:gs>
            </a:gsLst>
            <a:lin ang="16200000" scaled="1"/>
          </a:gradFill>
          <a:ln w="9525" cap="flat" cmpd="sng" algn="ctr">
            <a:noFill/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rtlCol="0" anchor="ctr">
            <a:flatTx/>
          </a:bodyPr>
          <a:lstStyle/>
          <a:p>
            <a:pPr marL="177800" marR="0" lvl="0" indent="-177800" algn="just" defTabSz="91440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4327A"/>
              </a:buClr>
              <a:buSzPct val="75000"/>
              <a:buFontTx/>
              <a:buBlip>
                <a:blip r:embed="rId4"/>
              </a:buBlip>
              <a:tabLst>
                <a:tab pos="2159000" algn="l"/>
              </a:tabLst>
              <a:defRPr/>
            </a:pPr>
            <a:endParaRPr kumimoji="0" lang="zh-TW" altLang="en-US" sz="2000" b="0" i="0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2643175" y="3357562"/>
            <a:ext cx="3571899" cy="71366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hangingPunct="0">
              <a:lnSpc>
                <a:spcPct val="120000"/>
              </a:lnSpc>
              <a:buClr>
                <a:srgbClr val="24327A"/>
              </a:buClr>
              <a:buSzPct val="75000"/>
              <a:tabLst>
                <a:tab pos="2159000" algn="l"/>
              </a:tabLst>
              <a:defRPr/>
            </a:pPr>
            <a:r>
              <a:rPr lang="en-US" altLang="zh-TW" sz="1900" b="1" dirty="0">
                <a:solidFill>
                  <a:srgbClr val="000099"/>
                </a:solidFill>
              </a:rPr>
              <a:t>Ensure social </a:t>
            </a:r>
            <a:r>
              <a:rPr lang="en-US" altLang="zh-TW" sz="1900" b="1" dirty="0" smtClean="0">
                <a:solidFill>
                  <a:srgbClr val="000099"/>
                </a:solidFill>
              </a:rPr>
              <a:t>security and justice</a:t>
            </a:r>
          </a:p>
          <a:p>
            <a:pPr marL="0" marR="0" lvl="0" indent="0" algn="ctr" defTabSz="91440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4327A"/>
              </a:buClr>
              <a:buSzPct val="75000"/>
              <a:buFontTx/>
              <a:buNone/>
              <a:tabLst>
                <a:tab pos="2159000" algn="l"/>
              </a:tabLst>
              <a:defRPr/>
            </a:pPr>
            <a:endParaRPr kumimoji="0" lang="zh-TW" altLang="en-US" b="1" i="0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2714612" y="3802516"/>
            <a:ext cx="3571900" cy="98380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73050" indent="-273050">
              <a:lnSpc>
                <a:spcPct val="120000"/>
              </a:lnSpc>
              <a:buBlip>
                <a:blip r:embed="rId5"/>
              </a:buBlip>
              <a:defRPr/>
            </a:pPr>
            <a:r>
              <a:rPr lang="en-US" altLang="zh-TW" sz="1600" b="1" dirty="0" smtClean="0">
                <a:solidFill>
                  <a:srgbClr val="000066"/>
                </a:solidFill>
              </a:rPr>
              <a:t>Enhance social security</a:t>
            </a:r>
          </a:p>
          <a:p>
            <a:pPr marL="273050" indent="-273050">
              <a:lnSpc>
                <a:spcPct val="120000"/>
              </a:lnSpc>
              <a:buBlip>
                <a:blip r:embed="rId5"/>
              </a:buBlip>
              <a:defRPr/>
            </a:pPr>
            <a:r>
              <a:rPr lang="en-US" altLang="zh-TW" sz="1600" b="1" dirty="0" smtClean="0">
                <a:solidFill>
                  <a:srgbClr val="000066"/>
                </a:solidFill>
              </a:rPr>
              <a:t>Promote transitional justice</a:t>
            </a:r>
            <a:endParaRPr lang="zh-TW" altLang="en-US" sz="1600" b="1" kern="0" dirty="0">
              <a:solidFill>
                <a:srgbClr val="00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1" name="圓角矩形 70"/>
          <p:cNvSpPr/>
          <p:nvPr/>
        </p:nvSpPr>
        <p:spPr bwMode="auto">
          <a:xfrm>
            <a:off x="2714612" y="4935763"/>
            <a:ext cx="3571899" cy="1707947"/>
          </a:xfrm>
          <a:prstGeom prst="roundRect">
            <a:avLst/>
          </a:prstGeom>
          <a:solidFill>
            <a:srgbClr val="F79646">
              <a:lumMod val="20000"/>
              <a:lumOff val="80000"/>
            </a:srgbClr>
          </a:solidFill>
          <a:ln w="9525" cap="flat" cmpd="sng" algn="ctr">
            <a:noFill/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rtlCol="0" anchor="ctr">
            <a:flatTx/>
          </a:bodyPr>
          <a:lstStyle/>
          <a:p>
            <a:pPr marL="177800" marR="0" lvl="0" indent="-177800" algn="just" defTabSz="914400" eaLnBrk="1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4327A"/>
              </a:buClr>
              <a:buSzPct val="75000"/>
              <a:buFontTx/>
              <a:buBlip>
                <a:blip r:embed="rId4"/>
              </a:buBlip>
              <a:tabLst>
                <a:tab pos="2159000" algn="l"/>
              </a:tabLst>
              <a:defRPr/>
            </a:pPr>
            <a:endParaRPr kumimoji="0" lang="zh-TW" altLang="en-US" sz="2000" b="0" i="0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2786050" y="4873651"/>
            <a:ext cx="3329152" cy="71366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hangingPunct="0">
              <a:lnSpc>
                <a:spcPct val="120000"/>
              </a:lnSpc>
              <a:buClr>
                <a:srgbClr val="24327A"/>
              </a:buClr>
              <a:buSzPct val="75000"/>
              <a:tabLst>
                <a:tab pos="2159000" algn="l"/>
              </a:tabLst>
              <a:defRPr/>
            </a:pPr>
            <a:r>
              <a:rPr lang="en-US" altLang="zh-TW" sz="1900" b="1" dirty="0" smtClean="0">
                <a:solidFill>
                  <a:srgbClr val="000099"/>
                </a:solidFill>
              </a:rPr>
              <a:t>Maintain peace and stability</a:t>
            </a:r>
            <a:endParaRPr kumimoji="0" lang="zh-TW" altLang="en-US" sz="1900" b="1" i="0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2714612" y="5493348"/>
            <a:ext cx="3571900" cy="107892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73050" marR="0" lvl="0" indent="-2730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Blip>
                <a:blip r:embed="rId5"/>
              </a:buBlip>
              <a:tabLst/>
              <a:defRPr/>
            </a:pPr>
            <a:r>
              <a:rPr lang="en-US" altLang="zh-TW" sz="1600" b="1" dirty="0" smtClean="0">
                <a:solidFill>
                  <a:srgbClr val="000066"/>
                </a:solidFill>
              </a:rPr>
              <a:t>Maintain cross-strait stability</a:t>
            </a:r>
          </a:p>
          <a:p>
            <a:pPr marL="273050" marR="0" lvl="0" indent="-2730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Blip>
                <a:blip r:embed="rId5"/>
              </a:buBlip>
              <a:tabLst/>
              <a:defRPr/>
            </a:pPr>
            <a:r>
              <a:rPr lang="en-US" altLang="zh-TW" sz="1600" b="1" dirty="0" smtClean="0">
                <a:solidFill>
                  <a:srgbClr val="000066"/>
                </a:solidFill>
              </a:rPr>
              <a:t>Expand international cooperation</a:t>
            </a:r>
            <a:endParaRPr lang="zh-TW" altLang="en-US" sz="1600" b="1" kern="0" dirty="0">
              <a:solidFill>
                <a:srgbClr val="00006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62798" y="5357826"/>
            <a:ext cx="2651813" cy="150017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r>
              <a:rPr lang="en-US" altLang="zh-TW" sz="2000" b="1" dirty="0" smtClean="0">
                <a:solidFill>
                  <a:srgbClr val="000099"/>
                </a:solidFill>
              </a:rPr>
              <a:t>New economic model for sustainable development </a:t>
            </a:r>
          </a:p>
        </p:txBody>
      </p:sp>
      <p:grpSp>
        <p:nvGrpSpPr>
          <p:cNvPr id="37" name="群組 9"/>
          <p:cNvGrpSpPr>
            <a:grpSpLocks/>
          </p:cNvGrpSpPr>
          <p:nvPr/>
        </p:nvGrpSpPr>
        <p:grpSpPr bwMode="auto">
          <a:xfrm>
            <a:off x="348594" y="3000372"/>
            <a:ext cx="2580332" cy="811212"/>
            <a:chOff x="850056" y="2481263"/>
            <a:chExt cx="2015012" cy="811212"/>
          </a:xfrm>
        </p:grpSpPr>
        <p:sp>
          <p:nvSpPr>
            <p:cNvPr id="39" name="Oval 2"/>
            <p:cNvSpPr/>
            <p:nvPr/>
          </p:nvSpPr>
          <p:spPr>
            <a:xfrm>
              <a:off x="850056" y="2481263"/>
              <a:ext cx="1512931" cy="811212"/>
            </a:xfrm>
            <a:prstGeom prst="ellipse">
              <a:avLst/>
            </a:prstGeom>
            <a:solidFill>
              <a:srgbClr val="CAD8D0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6000" tIns="0" rIns="3600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1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0" name="Rounded Rectangle 50"/>
            <p:cNvSpPr/>
            <p:nvPr/>
          </p:nvSpPr>
          <p:spPr>
            <a:xfrm>
              <a:off x="883494" y="2514600"/>
              <a:ext cx="1981574" cy="731838"/>
            </a:xfrm>
            <a:prstGeom prst="roundRect">
              <a:avLst/>
            </a:prstGeom>
            <a:noFill/>
            <a:ln w="381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6000" tIns="0" rIns="36000" bIns="0" anchor="ctr"/>
            <a:lstStyle/>
            <a:p>
              <a:r>
                <a:rPr lang="en-US" altLang="zh-TW" sz="2600" dirty="0" smtClean="0"/>
                <a:t>Employment</a:t>
              </a:r>
            </a:p>
          </p:txBody>
        </p:sp>
      </p:grpSp>
      <p:grpSp>
        <p:nvGrpSpPr>
          <p:cNvPr id="42" name="群組 9"/>
          <p:cNvGrpSpPr>
            <a:grpSpLocks/>
          </p:cNvGrpSpPr>
          <p:nvPr/>
        </p:nvGrpSpPr>
        <p:grpSpPr bwMode="auto">
          <a:xfrm>
            <a:off x="357158" y="4214818"/>
            <a:ext cx="2643206" cy="811212"/>
            <a:chOff x="829969" y="2481263"/>
            <a:chExt cx="2064111" cy="811212"/>
          </a:xfrm>
        </p:grpSpPr>
        <p:sp>
          <p:nvSpPr>
            <p:cNvPr id="43" name="Oval 2"/>
            <p:cNvSpPr/>
            <p:nvPr/>
          </p:nvSpPr>
          <p:spPr>
            <a:xfrm>
              <a:off x="829969" y="2481263"/>
              <a:ext cx="1512931" cy="811212"/>
            </a:xfrm>
            <a:prstGeom prst="ellipse">
              <a:avLst/>
            </a:prstGeom>
            <a:solidFill>
              <a:srgbClr val="CAD8D0"/>
            </a:solidFill>
            <a:ln w="38100" cap="flat" cmpd="sng" algn="ctr">
              <a:solidFill>
                <a:sysClr val="window" lastClr="FFFFFF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6000" tIns="0" rIns="3600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800" b="1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4" name="Rounded Rectangle 50"/>
            <p:cNvSpPr/>
            <p:nvPr/>
          </p:nvSpPr>
          <p:spPr>
            <a:xfrm>
              <a:off x="912506" y="2514600"/>
              <a:ext cx="1981574" cy="731838"/>
            </a:xfrm>
            <a:prstGeom prst="roundRect">
              <a:avLst/>
            </a:prstGeom>
            <a:noFill/>
            <a:ln w="38100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36000" tIns="0" rIns="36000" bIns="0" anchor="ctr"/>
            <a:lstStyle/>
            <a:p>
              <a:r>
                <a:rPr lang="en-US" altLang="zh-TW" sz="2600" dirty="0" smtClean="0"/>
                <a:t>Distribution</a:t>
              </a:r>
            </a:p>
          </p:txBody>
        </p:sp>
      </p:grpSp>
      <p:cxnSp>
        <p:nvCxnSpPr>
          <p:cNvPr id="54" name="直線接點 53"/>
          <p:cNvCxnSpPr/>
          <p:nvPr/>
        </p:nvCxnSpPr>
        <p:spPr>
          <a:xfrm>
            <a:off x="2714612" y="3856040"/>
            <a:ext cx="3571900" cy="1588"/>
          </a:xfrm>
          <a:prstGeom prst="line">
            <a:avLst/>
          </a:prstGeom>
          <a:noFill/>
          <a:ln w="25400" cap="flat" cmpd="dbl" algn="ctr">
            <a:solidFill>
              <a:srgbClr val="003300"/>
            </a:solidFill>
            <a:prstDash val="solid"/>
          </a:ln>
          <a:effectLst/>
        </p:spPr>
      </p:cxnSp>
      <p:cxnSp>
        <p:nvCxnSpPr>
          <p:cNvPr id="55" name="直線接點 54"/>
          <p:cNvCxnSpPr/>
          <p:nvPr/>
        </p:nvCxnSpPr>
        <p:spPr>
          <a:xfrm>
            <a:off x="2714612" y="5500702"/>
            <a:ext cx="3571900" cy="1588"/>
          </a:xfrm>
          <a:prstGeom prst="line">
            <a:avLst/>
          </a:prstGeom>
          <a:noFill/>
          <a:ln w="25400" cap="flat" cmpd="dbl" algn="ctr">
            <a:solidFill>
              <a:srgbClr val="003300"/>
            </a:solidFill>
            <a:prstDash val="solid"/>
          </a:ln>
          <a:effectLst/>
        </p:spPr>
      </p:cxnSp>
      <p:sp>
        <p:nvSpPr>
          <p:cNvPr id="45" name="Text Box 53"/>
          <p:cNvSpPr txBox="1">
            <a:spLocks noChangeArrowheads="1"/>
          </p:cNvSpPr>
          <p:nvPr/>
        </p:nvSpPr>
        <p:spPr bwMode="auto">
          <a:xfrm>
            <a:off x="-7937" y="-27384"/>
            <a:ext cx="9136062" cy="338554"/>
          </a:xfrm>
          <a:prstGeom prst="rect">
            <a:avLst/>
          </a:prstGeom>
          <a:solidFill>
            <a:schemeClr val="accent2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536575" indent="-536575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9017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081088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5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en-US" altLang="zh-TW" sz="1600" dirty="0" smtClean="0">
                <a:solidFill>
                  <a:schemeClr val="bg1"/>
                </a:solidFill>
              </a:rPr>
              <a:t>Four-Year National Development Plan (2017-2020) and Plan for National Development in 2017</a:t>
            </a:r>
            <a:endParaRPr lang="zh-TW" altLang="en-US" sz="16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66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75292" y="6545410"/>
            <a:ext cx="370384" cy="431562"/>
          </a:xfrm>
        </p:spPr>
        <p:txBody>
          <a:bodyPr/>
          <a:lstStyle/>
          <a:p>
            <a:pPr>
              <a:defRPr/>
            </a:pPr>
            <a:fld id="{F7AA5636-49A0-4169-9B4C-780C34003C5F}" type="slidenum">
              <a:rPr lang="en-US" altLang="zh-TW" sz="14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pPr>
                <a:defRPr/>
              </a:pPr>
              <a:t>3</a:t>
            </a:fld>
            <a:endParaRPr lang="en-US" altLang="zh-TW" sz="14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cxnSp>
        <p:nvCxnSpPr>
          <p:cNvPr id="15" name="直線接點 14"/>
          <p:cNvCxnSpPr/>
          <p:nvPr/>
        </p:nvCxnSpPr>
        <p:spPr bwMode="auto">
          <a:xfrm>
            <a:off x="0" y="714356"/>
            <a:ext cx="9136063" cy="0"/>
          </a:xfrm>
          <a:prstGeom prst="lin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8100" cap="flat" cmpd="sng" algn="ctr"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0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49"/>
          <p:cNvSpPr>
            <a:spLocks noChangeArrowheads="1"/>
          </p:cNvSpPr>
          <p:nvPr/>
        </p:nvSpPr>
        <p:spPr bwMode="auto">
          <a:xfrm>
            <a:off x="-81217" y="262574"/>
            <a:ext cx="93337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CC">
                        <a:alpha val="78000"/>
                      </a:srgbClr>
                    </a:gs>
                    <a:gs pos="50000">
                      <a:srgbClr val="FFFFFF"/>
                    </a:gs>
                    <a:gs pos="100000">
                      <a:srgbClr val="FFFFCC">
                        <a:alpha val="78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square" lIns="18000" rIns="18000">
            <a:spAutoFit/>
          </a:bodyPr>
          <a:lstStyle/>
          <a:p>
            <a:r>
              <a:rPr lang="en-US" altLang="zh-TW" sz="2800" b="1" dirty="0">
                <a:solidFill>
                  <a:srgbClr val="8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</a:t>
            </a:r>
            <a:r>
              <a:rPr lang="en-US" altLang="zh-TW" sz="2200" b="1" dirty="0" smtClean="0">
                <a:solidFill>
                  <a:srgbClr val="8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2. </a:t>
            </a:r>
            <a:r>
              <a:rPr lang="en-US" altLang="zh-TW" sz="2200" b="1" dirty="0" smtClean="0">
                <a:solidFill>
                  <a:schemeClr val="accent2">
                    <a:lumMod val="75000"/>
                  </a:schemeClr>
                </a:solidFill>
              </a:rPr>
              <a:t>Development </a:t>
            </a:r>
            <a:r>
              <a:rPr lang="en-US" altLang="zh-TW" sz="2200" b="1" dirty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en-US" altLang="zh-TW" sz="2200" b="1" dirty="0" smtClean="0">
                <a:solidFill>
                  <a:schemeClr val="accent2">
                    <a:lumMod val="75000"/>
                  </a:schemeClr>
                </a:solidFill>
              </a:rPr>
              <a:t>trategy: All-out Effort to Reinvigorate the Domestic </a:t>
            </a:r>
            <a:r>
              <a:rPr lang="en-US" altLang="zh-TW" sz="2200" b="1" dirty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altLang="zh-TW" sz="2200" b="1" dirty="0" smtClean="0">
                <a:solidFill>
                  <a:schemeClr val="accent2">
                    <a:lumMod val="75000"/>
                  </a:schemeClr>
                </a:solidFill>
              </a:rPr>
              <a:t>conomy</a:t>
            </a:r>
          </a:p>
        </p:txBody>
      </p:sp>
      <p:grpSp>
        <p:nvGrpSpPr>
          <p:cNvPr id="51" name="群組 50"/>
          <p:cNvGrpSpPr/>
          <p:nvPr/>
        </p:nvGrpSpPr>
        <p:grpSpPr>
          <a:xfrm>
            <a:off x="3214678" y="1689502"/>
            <a:ext cx="475148" cy="4812369"/>
            <a:chOff x="4351215" y="1196683"/>
            <a:chExt cx="750302" cy="6129560"/>
          </a:xfrm>
        </p:grpSpPr>
        <p:grpSp>
          <p:nvGrpSpPr>
            <p:cNvPr id="60" name="群組 59"/>
            <p:cNvGrpSpPr/>
            <p:nvPr/>
          </p:nvGrpSpPr>
          <p:grpSpPr>
            <a:xfrm>
              <a:off x="4765387" y="1196683"/>
              <a:ext cx="336130" cy="6129560"/>
              <a:chOff x="4765387" y="1547959"/>
              <a:chExt cx="336130" cy="6129560"/>
            </a:xfrm>
          </p:grpSpPr>
          <p:cxnSp>
            <p:nvCxnSpPr>
              <p:cNvPr id="62" name="直線接點 61"/>
              <p:cNvCxnSpPr/>
              <p:nvPr/>
            </p:nvCxnSpPr>
            <p:spPr>
              <a:xfrm>
                <a:off x="4765387" y="1547959"/>
                <a:ext cx="0" cy="1451979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3" name="直線接點 62"/>
              <p:cNvCxnSpPr/>
              <p:nvPr/>
            </p:nvCxnSpPr>
            <p:spPr>
              <a:xfrm flipH="1">
                <a:off x="4782175" y="1547959"/>
                <a:ext cx="287999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4" name="直線接點 63"/>
              <p:cNvCxnSpPr/>
              <p:nvPr/>
            </p:nvCxnSpPr>
            <p:spPr>
              <a:xfrm flipH="1">
                <a:off x="4765387" y="2999938"/>
                <a:ext cx="287999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4" name="直線接點 103"/>
              <p:cNvCxnSpPr/>
              <p:nvPr/>
            </p:nvCxnSpPr>
            <p:spPr>
              <a:xfrm>
                <a:off x="4805496" y="4229684"/>
                <a:ext cx="0" cy="3447835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5" name="直線接點 104"/>
              <p:cNvCxnSpPr/>
              <p:nvPr/>
            </p:nvCxnSpPr>
            <p:spPr>
              <a:xfrm flipH="1">
                <a:off x="4813518" y="4238679"/>
                <a:ext cx="287999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6" name="直線接點 105"/>
              <p:cNvCxnSpPr/>
              <p:nvPr/>
            </p:nvCxnSpPr>
            <p:spPr>
              <a:xfrm flipH="1">
                <a:off x="4790409" y="7677519"/>
                <a:ext cx="255813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7" name="直線接點 106"/>
              <p:cNvCxnSpPr/>
              <p:nvPr/>
            </p:nvCxnSpPr>
            <p:spPr>
              <a:xfrm flipH="1">
                <a:off x="4790409" y="6572372"/>
                <a:ext cx="255813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08" name="直線接點 107"/>
              <p:cNvCxnSpPr/>
              <p:nvPr/>
            </p:nvCxnSpPr>
            <p:spPr>
              <a:xfrm flipH="1">
                <a:off x="4823512" y="5476304"/>
                <a:ext cx="255813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</a:ln>
              <a:effectLst/>
            </p:spPr>
          </p:cxnSp>
        </p:grpSp>
        <p:cxnSp>
          <p:nvCxnSpPr>
            <p:cNvPr id="61" name="直線接點 60"/>
            <p:cNvCxnSpPr/>
            <p:nvPr/>
          </p:nvCxnSpPr>
          <p:spPr>
            <a:xfrm flipH="1">
              <a:off x="4351215" y="1823207"/>
              <a:ext cx="430959" cy="0"/>
            </a:xfrm>
            <a:prstGeom prst="line">
              <a:avLst/>
            </a:prstGeom>
            <a:noFill/>
            <a:ln w="190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</a:ln>
            <a:effectLst/>
          </p:spPr>
        </p:cxnSp>
        <p:cxnSp>
          <p:nvCxnSpPr>
            <p:cNvPr id="103" name="直線接點 102"/>
            <p:cNvCxnSpPr/>
            <p:nvPr/>
          </p:nvCxnSpPr>
          <p:spPr>
            <a:xfrm flipH="1">
              <a:off x="4375501" y="5466257"/>
              <a:ext cx="430959" cy="0"/>
            </a:xfrm>
            <a:prstGeom prst="line">
              <a:avLst/>
            </a:prstGeom>
            <a:noFill/>
            <a:ln w="190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</a:ln>
            <a:effectLst/>
          </p:spPr>
        </p:cxnSp>
      </p:grpSp>
      <p:grpSp>
        <p:nvGrpSpPr>
          <p:cNvPr id="65" name="群組 64"/>
          <p:cNvGrpSpPr/>
          <p:nvPr/>
        </p:nvGrpSpPr>
        <p:grpSpPr>
          <a:xfrm>
            <a:off x="928662" y="2153007"/>
            <a:ext cx="576000" cy="2946994"/>
            <a:chOff x="1768942" y="2536859"/>
            <a:chExt cx="560806" cy="3210499"/>
          </a:xfrm>
        </p:grpSpPr>
        <p:cxnSp>
          <p:nvCxnSpPr>
            <p:cNvPr id="66" name="直線接點 65"/>
            <p:cNvCxnSpPr/>
            <p:nvPr/>
          </p:nvCxnSpPr>
          <p:spPr>
            <a:xfrm>
              <a:off x="2098010" y="2536859"/>
              <a:ext cx="0" cy="3204000"/>
            </a:xfrm>
            <a:prstGeom prst="line">
              <a:avLst/>
            </a:prstGeom>
            <a:noFill/>
            <a:ln w="190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</a:ln>
            <a:effectLst/>
          </p:spPr>
        </p:cxnSp>
        <p:cxnSp>
          <p:nvCxnSpPr>
            <p:cNvPr id="67" name="直線接點 66"/>
            <p:cNvCxnSpPr/>
            <p:nvPr/>
          </p:nvCxnSpPr>
          <p:spPr>
            <a:xfrm flipH="1">
              <a:off x="2097220" y="2540508"/>
              <a:ext cx="232528" cy="0"/>
            </a:xfrm>
            <a:prstGeom prst="line">
              <a:avLst/>
            </a:prstGeom>
            <a:noFill/>
            <a:ln w="190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</a:ln>
            <a:effectLst/>
          </p:spPr>
        </p:cxnSp>
        <p:cxnSp>
          <p:nvCxnSpPr>
            <p:cNvPr id="68" name="直線接點 67"/>
            <p:cNvCxnSpPr/>
            <p:nvPr/>
          </p:nvCxnSpPr>
          <p:spPr>
            <a:xfrm flipH="1">
              <a:off x="1768942" y="3899559"/>
              <a:ext cx="324000" cy="0"/>
            </a:xfrm>
            <a:prstGeom prst="line">
              <a:avLst/>
            </a:prstGeom>
            <a:noFill/>
            <a:ln w="190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</a:ln>
            <a:effectLst/>
          </p:spPr>
        </p:cxnSp>
        <p:cxnSp>
          <p:nvCxnSpPr>
            <p:cNvPr id="69" name="直線接點 68"/>
            <p:cNvCxnSpPr/>
            <p:nvPr/>
          </p:nvCxnSpPr>
          <p:spPr>
            <a:xfrm flipH="1">
              <a:off x="2094274" y="5747358"/>
              <a:ext cx="232528" cy="0"/>
            </a:xfrm>
            <a:prstGeom prst="line">
              <a:avLst/>
            </a:prstGeom>
            <a:noFill/>
            <a:ln w="190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</a:ln>
            <a:effectLst/>
          </p:spPr>
        </p:cxnSp>
      </p:grpSp>
      <p:sp>
        <p:nvSpPr>
          <p:cNvPr id="70" name="AutoShape 2"/>
          <p:cNvSpPr>
            <a:spLocks noChangeArrowheads="1"/>
          </p:cNvSpPr>
          <p:nvPr/>
        </p:nvSpPr>
        <p:spPr bwMode="auto">
          <a:xfrm>
            <a:off x="142844" y="5954596"/>
            <a:ext cx="1143008" cy="68911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ysClr val="window" lastClr="FFFFFF"/>
              </a:gs>
              <a:gs pos="100000">
                <a:srgbClr val="EBFFEB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800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1" i="0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</a:rPr>
              <a:t>Real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1" i="0" strike="noStrike" kern="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微軟正黑體" panose="020B0604030504040204" pitchFamily="34" charset="-120"/>
                <a:cs typeface="Times New Roman" panose="02020603050405020304" pitchFamily="18" charset="0"/>
              </a:rPr>
              <a:t> GDP</a:t>
            </a:r>
            <a:endParaRPr kumimoji="0" lang="zh-TW" altLang="en-US" sz="2000" b="1" i="0" strike="noStrike" kern="0" cap="none" spc="0" normalizeH="0" baseline="0" noProof="0" dirty="0" smtClean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71" name="AutoShape 2"/>
          <p:cNvSpPr>
            <a:spLocks noChangeArrowheads="1"/>
          </p:cNvSpPr>
          <p:nvPr/>
        </p:nvSpPr>
        <p:spPr bwMode="auto">
          <a:xfrm>
            <a:off x="71406" y="1285860"/>
            <a:ext cx="1214446" cy="68911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ysClr val="window" lastClr="FFFFFF"/>
              </a:gs>
              <a:gs pos="100000">
                <a:srgbClr val="EBFFEB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800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n-US" altLang="zh-TW" sz="2000" b="1" dirty="0" smtClean="0">
                <a:solidFill>
                  <a:srgbClr val="660066"/>
                </a:solidFill>
              </a:rPr>
              <a:t>Potential </a:t>
            </a:r>
          </a:p>
          <a:p>
            <a:pPr algn="ctr"/>
            <a:r>
              <a:rPr lang="en-US" altLang="zh-TW" sz="2000" b="1" dirty="0" smtClean="0">
                <a:solidFill>
                  <a:srgbClr val="660066"/>
                </a:solidFill>
              </a:rPr>
              <a:t>GDP</a:t>
            </a:r>
          </a:p>
        </p:txBody>
      </p:sp>
      <p:sp>
        <p:nvSpPr>
          <p:cNvPr id="72" name="AutoShape 2"/>
          <p:cNvSpPr>
            <a:spLocks noChangeArrowheads="1"/>
          </p:cNvSpPr>
          <p:nvPr/>
        </p:nvSpPr>
        <p:spPr bwMode="auto">
          <a:xfrm rot="16200000">
            <a:off x="1464447" y="2178835"/>
            <a:ext cx="857256" cy="292895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ysClr val="window" lastClr="FFFFFF"/>
              </a:gs>
              <a:gs pos="100000">
                <a:srgbClr val="EBFFEB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800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eaVert" wrap="none" anchor="ctr"/>
          <a:lstStyle/>
          <a:p>
            <a:pPr algn="ctr"/>
            <a:r>
              <a:rPr lang="en-US" altLang="zh-TW" sz="1700" b="1" dirty="0" smtClean="0"/>
              <a:t>All-out effort to reinvigorate the </a:t>
            </a:r>
          </a:p>
          <a:p>
            <a:pPr algn="ctr"/>
            <a:r>
              <a:rPr lang="en-US" altLang="zh-TW" sz="1700" b="1" dirty="0" smtClean="0"/>
              <a:t>domestic economy</a:t>
            </a:r>
          </a:p>
        </p:txBody>
      </p:sp>
      <p:sp>
        <p:nvSpPr>
          <p:cNvPr id="73" name="AutoShape 2"/>
          <p:cNvSpPr>
            <a:spLocks noChangeArrowheads="1"/>
          </p:cNvSpPr>
          <p:nvPr/>
        </p:nvSpPr>
        <p:spPr bwMode="auto">
          <a:xfrm>
            <a:off x="1500166" y="1629813"/>
            <a:ext cx="1857388" cy="112764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ysClr val="window" lastClr="FFFFFF"/>
              </a:gs>
              <a:gs pos="100000">
                <a:srgbClr val="EBFFEB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800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lvl="0" algn="ctr">
              <a:spcAft>
                <a:spcPts val="600"/>
              </a:spcAft>
              <a:defRPr/>
            </a:pPr>
            <a:r>
              <a:rPr lang="en-US" altLang="zh-TW" sz="1600" b="1" dirty="0" smtClean="0">
                <a:solidFill>
                  <a:srgbClr val="660066"/>
                </a:solidFill>
              </a:rPr>
              <a:t>Stimulate </a:t>
            </a:r>
            <a:r>
              <a:rPr lang="en-US" altLang="zh-TW" sz="1600" b="1" dirty="0">
                <a:solidFill>
                  <a:srgbClr val="660066"/>
                </a:solidFill>
              </a:rPr>
              <a:t>investment</a:t>
            </a:r>
          </a:p>
          <a:p>
            <a:pPr lvl="0" algn="ctr">
              <a:spcAft>
                <a:spcPts val="600"/>
              </a:spcAft>
              <a:defRPr/>
            </a:pPr>
            <a:r>
              <a:rPr lang="en-US" altLang="zh-TW" sz="1600" b="1" dirty="0">
                <a:solidFill>
                  <a:srgbClr val="660066"/>
                </a:solidFill>
              </a:rPr>
              <a:t> in Taiwan</a:t>
            </a:r>
            <a:endParaRPr lang="zh-TW" altLang="en-US" sz="1600" b="1" kern="0" dirty="0">
              <a:solidFill>
                <a:srgbClr val="660066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74" name="AutoShape 2"/>
          <p:cNvSpPr>
            <a:spLocks noChangeArrowheads="1"/>
          </p:cNvSpPr>
          <p:nvPr/>
        </p:nvSpPr>
        <p:spPr bwMode="auto">
          <a:xfrm>
            <a:off x="1500166" y="4485647"/>
            <a:ext cx="1857388" cy="112764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ysClr val="window" lastClr="FFFFFF"/>
              </a:gs>
              <a:gs pos="100000">
                <a:srgbClr val="EBFFEB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8000"/>
            </a:solidFill>
            <a:round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spcAft>
                <a:spcPts val="600"/>
              </a:spcAft>
              <a:defRPr/>
            </a:pPr>
            <a:r>
              <a:rPr lang="en-US" altLang="zh-TW" sz="1600" b="1" dirty="0" smtClean="0">
                <a:solidFill>
                  <a:srgbClr val="660066"/>
                </a:solidFill>
              </a:rPr>
              <a:t>Implement structural</a:t>
            </a:r>
          </a:p>
          <a:p>
            <a:pPr algn="ctr">
              <a:spcAft>
                <a:spcPts val="600"/>
              </a:spcAft>
              <a:defRPr/>
            </a:pPr>
            <a:r>
              <a:rPr lang="en-US" altLang="zh-TW" sz="1600" b="1" dirty="0" smtClean="0">
                <a:solidFill>
                  <a:srgbClr val="660066"/>
                </a:solidFill>
              </a:rPr>
              <a:t> reform</a:t>
            </a:r>
            <a:endParaRPr lang="zh-TW" altLang="en-US" sz="1600" b="1" kern="0" dirty="0">
              <a:solidFill>
                <a:srgbClr val="660066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cxnSp>
        <p:nvCxnSpPr>
          <p:cNvPr id="76" name="直線單箭頭接點 75"/>
          <p:cNvCxnSpPr/>
          <p:nvPr/>
        </p:nvCxnSpPr>
        <p:spPr>
          <a:xfrm rot="5400000">
            <a:off x="-1571671" y="4000502"/>
            <a:ext cx="3713983" cy="797"/>
          </a:xfrm>
          <a:prstGeom prst="straightConnector1">
            <a:avLst/>
          </a:prstGeom>
          <a:noFill/>
          <a:ln w="15875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  <a:miter lim="800000"/>
            <a:headEnd type="arrow"/>
            <a:tailEnd type="arrow"/>
          </a:ln>
          <a:effectLst/>
        </p:spPr>
      </p:cxnSp>
      <p:sp>
        <p:nvSpPr>
          <p:cNvPr id="80" name="AutoShape 2"/>
          <p:cNvSpPr>
            <a:spLocks noChangeArrowheads="1"/>
          </p:cNvSpPr>
          <p:nvPr/>
        </p:nvSpPr>
        <p:spPr bwMode="auto">
          <a:xfrm>
            <a:off x="3670726" y="3295651"/>
            <a:ext cx="5221754" cy="857256"/>
          </a:xfrm>
          <a:prstGeom prst="roundRect">
            <a:avLst>
              <a:gd name="adj" fmla="val 13895"/>
            </a:avLst>
          </a:prstGeom>
          <a:gradFill rotWithShape="1">
            <a:gsLst>
              <a:gs pos="0">
                <a:sysClr val="window" lastClr="FFFFFF"/>
              </a:gs>
              <a:gs pos="100000">
                <a:srgbClr val="EBFFEB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8000"/>
            </a:solidFill>
            <a:round/>
            <a:headEnd/>
            <a:tailEnd/>
          </a:ln>
          <a:effectLst/>
        </p:spPr>
        <p:txBody>
          <a:bodyPr wrap="square" anchor="b">
            <a:noAutofit/>
          </a:bodyPr>
          <a:lstStyle/>
          <a:p>
            <a:pPr>
              <a:lnSpc>
                <a:spcPts val="1600"/>
              </a:lnSpc>
              <a:defRPr/>
            </a:pPr>
            <a:endParaRPr lang="en-US" altLang="zh-TW" sz="1400" b="1" kern="0" dirty="0" smtClean="0">
              <a:solidFill>
                <a:prstClr val="black">
                  <a:lumMod val="85000"/>
                  <a:lumOff val="1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  <a:sym typeface="Wingdings"/>
            </a:endParaRPr>
          </a:p>
        </p:txBody>
      </p:sp>
      <p:sp>
        <p:nvSpPr>
          <p:cNvPr id="81" name="AutoShape 2"/>
          <p:cNvSpPr>
            <a:spLocks noChangeArrowheads="1"/>
          </p:cNvSpPr>
          <p:nvPr/>
        </p:nvSpPr>
        <p:spPr bwMode="auto">
          <a:xfrm>
            <a:off x="3643306" y="6215081"/>
            <a:ext cx="5249174" cy="571505"/>
          </a:xfrm>
          <a:prstGeom prst="roundRect">
            <a:avLst>
              <a:gd name="adj" fmla="val 13895"/>
            </a:avLst>
          </a:prstGeom>
          <a:gradFill rotWithShape="1">
            <a:gsLst>
              <a:gs pos="0">
                <a:sysClr val="window" lastClr="FFFFFF"/>
              </a:gs>
              <a:gs pos="100000">
                <a:srgbClr val="EBFFEB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8000"/>
            </a:solidFill>
            <a:round/>
            <a:headEnd/>
            <a:tailEnd/>
          </a:ln>
          <a:effectLst/>
        </p:spPr>
        <p:txBody>
          <a:bodyPr wrap="square" anchor="b">
            <a:noAutofit/>
          </a:bodyPr>
          <a:lstStyle/>
          <a:p>
            <a:pPr>
              <a:lnSpc>
                <a:spcPts val="1600"/>
              </a:lnSpc>
              <a:defRPr/>
            </a:pPr>
            <a:endParaRPr lang="en-US" altLang="zh-TW" sz="1400" b="1" kern="0" dirty="0" smtClean="0">
              <a:solidFill>
                <a:prstClr val="black">
                  <a:lumMod val="85000"/>
                  <a:lumOff val="1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  <a:sym typeface="Wingdings"/>
            </a:endParaRPr>
          </a:p>
        </p:txBody>
      </p:sp>
      <p:sp>
        <p:nvSpPr>
          <p:cNvPr id="82" name="AutoShape 2"/>
          <p:cNvSpPr>
            <a:spLocks noChangeArrowheads="1"/>
          </p:cNvSpPr>
          <p:nvPr/>
        </p:nvSpPr>
        <p:spPr bwMode="auto">
          <a:xfrm>
            <a:off x="3643306" y="5429264"/>
            <a:ext cx="5249174" cy="714380"/>
          </a:xfrm>
          <a:prstGeom prst="roundRect">
            <a:avLst>
              <a:gd name="adj" fmla="val 13895"/>
            </a:avLst>
          </a:prstGeom>
          <a:gradFill rotWithShape="1">
            <a:gsLst>
              <a:gs pos="0">
                <a:sysClr val="window" lastClr="FFFFFF"/>
              </a:gs>
              <a:gs pos="100000">
                <a:srgbClr val="EBFFEB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8000"/>
            </a:solidFill>
            <a:round/>
            <a:headEnd/>
            <a:tailEnd/>
          </a:ln>
          <a:effectLst/>
        </p:spPr>
        <p:txBody>
          <a:bodyPr wrap="square" anchor="b">
            <a:noAutofit/>
          </a:bodyPr>
          <a:lstStyle/>
          <a:p>
            <a:pPr>
              <a:lnSpc>
                <a:spcPts val="1600"/>
              </a:lnSpc>
              <a:defRPr/>
            </a:pPr>
            <a:endParaRPr lang="en-US" altLang="zh-TW" sz="1400" b="1" kern="0" dirty="0" smtClean="0">
              <a:solidFill>
                <a:prstClr val="black">
                  <a:lumMod val="85000"/>
                  <a:lumOff val="1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  <a:sym typeface="Wingdings"/>
            </a:endParaRPr>
          </a:p>
        </p:txBody>
      </p:sp>
      <p:sp>
        <p:nvSpPr>
          <p:cNvPr id="83" name="AutoShape 2"/>
          <p:cNvSpPr>
            <a:spLocks noChangeArrowheads="1"/>
          </p:cNvSpPr>
          <p:nvPr/>
        </p:nvSpPr>
        <p:spPr bwMode="auto">
          <a:xfrm>
            <a:off x="3643306" y="4227051"/>
            <a:ext cx="5249174" cy="1130775"/>
          </a:xfrm>
          <a:prstGeom prst="roundRect">
            <a:avLst>
              <a:gd name="adj" fmla="val 13895"/>
            </a:avLst>
          </a:prstGeom>
          <a:gradFill rotWithShape="1">
            <a:gsLst>
              <a:gs pos="0">
                <a:sysClr val="window" lastClr="FFFFFF"/>
              </a:gs>
              <a:gs pos="100000">
                <a:srgbClr val="EBFFEB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8000"/>
            </a:solidFill>
            <a:round/>
            <a:headEnd/>
            <a:tailEnd/>
          </a:ln>
          <a:effectLst/>
        </p:spPr>
        <p:txBody>
          <a:bodyPr wrap="square" anchor="b">
            <a:noAutofit/>
          </a:bodyPr>
          <a:lstStyle/>
          <a:p>
            <a:pPr>
              <a:lnSpc>
                <a:spcPts val="1600"/>
              </a:lnSpc>
              <a:defRPr/>
            </a:pPr>
            <a:endParaRPr lang="en-US" altLang="zh-TW" sz="1400" b="1" kern="0" dirty="0" smtClean="0">
              <a:solidFill>
                <a:prstClr val="black">
                  <a:lumMod val="85000"/>
                  <a:lumOff val="1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  <a:sym typeface="Wingdings"/>
            </a:endParaRPr>
          </a:p>
        </p:txBody>
      </p:sp>
      <p:sp>
        <p:nvSpPr>
          <p:cNvPr id="84" name="AutoShape 2"/>
          <p:cNvSpPr>
            <a:spLocks noChangeArrowheads="1"/>
          </p:cNvSpPr>
          <p:nvPr/>
        </p:nvSpPr>
        <p:spPr bwMode="auto">
          <a:xfrm>
            <a:off x="3643306" y="2143116"/>
            <a:ext cx="5249174" cy="1082634"/>
          </a:xfrm>
          <a:prstGeom prst="roundRect">
            <a:avLst>
              <a:gd name="adj" fmla="val 13895"/>
            </a:avLst>
          </a:prstGeom>
          <a:gradFill rotWithShape="1">
            <a:gsLst>
              <a:gs pos="0">
                <a:sysClr val="window" lastClr="FFFFFF"/>
              </a:gs>
              <a:gs pos="100000">
                <a:srgbClr val="EBFFEB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8000"/>
            </a:solidFill>
            <a:round/>
            <a:headEnd/>
            <a:tailEnd/>
          </a:ln>
          <a:effectLst/>
        </p:spPr>
        <p:txBody>
          <a:bodyPr wrap="square" anchor="b">
            <a:noAutofit/>
          </a:bodyPr>
          <a:lstStyle/>
          <a:p>
            <a:pPr>
              <a:lnSpc>
                <a:spcPts val="1600"/>
              </a:lnSpc>
              <a:defRPr/>
            </a:pPr>
            <a:endParaRPr lang="en-US" altLang="zh-TW" sz="1400" b="1" kern="0" dirty="0" smtClean="0">
              <a:solidFill>
                <a:prstClr val="black">
                  <a:lumMod val="85000"/>
                  <a:lumOff val="1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  <a:sym typeface="Wingdings"/>
            </a:endParaRPr>
          </a:p>
        </p:txBody>
      </p:sp>
      <p:sp>
        <p:nvSpPr>
          <p:cNvPr id="85" name="AutoShape 2"/>
          <p:cNvSpPr>
            <a:spLocks noChangeArrowheads="1"/>
          </p:cNvSpPr>
          <p:nvPr/>
        </p:nvSpPr>
        <p:spPr bwMode="auto">
          <a:xfrm>
            <a:off x="3643306" y="785795"/>
            <a:ext cx="5249174" cy="1285883"/>
          </a:xfrm>
          <a:prstGeom prst="roundRect">
            <a:avLst>
              <a:gd name="adj" fmla="val 13895"/>
            </a:avLst>
          </a:prstGeom>
          <a:gradFill rotWithShape="1">
            <a:gsLst>
              <a:gs pos="0">
                <a:sysClr val="window" lastClr="FFFFFF"/>
              </a:gs>
              <a:gs pos="100000">
                <a:srgbClr val="EBFFEB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8000"/>
            </a:solidFill>
            <a:round/>
            <a:headEnd/>
            <a:tailEnd/>
          </a:ln>
          <a:effectLst/>
        </p:spPr>
        <p:txBody>
          <a:bodyPr wrap="square" anchor="b">
            <a:noAutofit/>
          </a:bodyPr>
          <a:lstStyle/>
          <a:p>
            <a:pPr>
              <a:lnSpc>
                <a:spcPts val="1600"/>
              </a:lnSpc>
              <a:defRPr/>
            </a:pPr>
            <a:endParaRPr lang="en-US" altLang="zh-TW" sz="1400" b="1" kern="0" dirty="0" smtClean="0">
              <a:solidFill>
                <a:prstClr val="black">
                  <a:lumMod val="85000"/>
                  <a:lumOff val="1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  <a:sym typeface="Wingdings"/>
            </a:endParaRPr>
          </a:p>
        </p:txBody>
      </p:sp>
      <p:sp>
        <p:nvSpPr>
          <p:cNvPr id="86" name="AutoShape 2"/>
          <p:cNvSpPr>
            <a:spLocks noChangeAspect="1" noChangeArrowheads="1"/>
          </p:cNvSpPr>
          <p:nvPr/>
        </p:nvSpPr>
        <p:spPr bwMode="auto">
          <a:xfrm>
            <a:off x="3643307" y="714357"/>
            <a:ext cx="5357850" cy="1357321"/>
          </a:xfrm>
          <a:prstGeom prst="rect">
            <a:avLst/>
          </a:prstGeom>
          <a:noFill/>
          <a:ln w="12700">
            <a:noFill/>
            <a:round/>
            <a:headEnd/>
            <a:tailEnd/>
          </a:ln>
          <a:effectLst/>
        </p:spPr>
        <p:txBody>
          <a:bodyPr wrap="square" lIns="0" anchor="b">
            <a:spAutoFit/>
          </a:bodyPr>
          <a:lstStyle/>
          <a:p>
            <a:pPr marL="376238" indent="-285750">
              <a:spcBef>
                <a:spcPts val="500"/>
              </a:spcBef>
              <a:buFontTx/>
              <a:buBlip>
                <a:blip r:embed="rId4"/>
              </a:buBlip>
              <a:defRPr/>
            </a:pPr>
            <a:r>
              <a:rPr lang="en-US" altLang="zh-TW" sz="1400" b="1" dirty="0" smtClean="0"/>
              <a:t>Investment in industrial innovation</a:t>
            </a:r>
          </a:p>
          <a:p>
            <a:pPr marL="376238" indent="-285750">
              <a:spcBef>
                <a:spcPts val="500"/>
              </a:spcBef>
              <a:defRPr/>
            </a:pPr>
            <a:r>
              <a:rPr lang="zh-TW" altLang="en-US" sz="1400" kern="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itchFamily="34" charset="-120"/>
                <a:sym typeface="Wingdings"/>
              </a:rPr>
              <a:t>  </a:t>
            </a:r>
            <a:r>
              <a:rPr lang="en-US" altLang="zh-TW" sz="1400" dirty="0" smtClean="0"/>
              <a:t>5+2 industrial innovation</a:t>
            </a:r>
            <a:endParaRPr lang="en-US" altLang="zh-TW" sz="1400" kern="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itchFamily="34" charset="-120"/>
            </a:endParaRPr>
          </a:p>
          <a:p>
            <a:pPr marL="90488">
              <a:spcBef>
                <a:spcPts val="200"/>
              </a:spcBef>
              <a:defRPr/>
            </a:pPr>
            <a:r>
              <a:rPr lang="zh-TW" altLang="en-US" sz="1400" kern="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itchFamily="34" charset="-120"/>
                <a:sym typeface="Wingdings"/>
              </a:rPr>
              <a:t>  </a:t>
            </a:r>
            <a:r>
              <a:rPr lang="en-US" altLang="zh-TW" sz="1400" dirty="0" smtClean="0"/>
              <a:t>Digital economy innovation</a:t>
            </a:r>
            <a:endParaRPr lang="en-US" altLang="zh-TW" sz="1400" kern="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itchFamily="34" charset="-120"/>
              <a:sym typeface="Wingdings"/>
            </a:endParaRPr>
          </a:p>
          <a:p>
            <a:pPr marL="90488">
              <a:spcBef>
                <a:spcPts val="200"/>
              </a:spcBef>
              <a:defRPr/>
            </a:pPr>
            <a:r>
              <a:rPr lang="zh-TW" altLang="en-US" sz="1400" kern="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itchFamily="34" charset="-120"/>
                <a:sym typeface="Wingdings"/>
              </a:rPr>
              <a:t>  </a:t>
            </a:r>
            <a:r>
              <a:rPr lang="en-US" altLang="zh-TW" sz="1400" dirty="0" smtClean="0"/>
              <a:t>Chip design and semi-conductor industry innovation</a:t>
            </a:r>
            <a:endParaRPr lang="en-US" altLang="zh-TW" sz="1400" kern="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itchFamily="34" charset="-120"/>
              <a:sym typeface="Wingdings"/>
            </a:endParaRPr>
          </a:p>
          <a:p>
            <a:pPr marL="90488">
              <a:spcBef>
                <a:spcPts val="200"/>
              </a:spcBef>
              <a:defRPr/>
            </a:pPr>
            <a:r>
              <a:rPr lang="zh-TW" altLang="en-US" sz="1400" kern="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itchFamily="34" charset="-120"/>
                <a:sym typeface="Wingdings"/>
              </a:rPr>
              <a:t>  </a:t>
            </a:r>
            <a:r>
              <a:rPr lang="en-US" altLang="zh-TW" sz="1400" dirty="0" smtClean="0"/>
              <a:t>Cultural and creative industries’ technology innovation</a:t>
            </a:r>
          </a:p>
        </p:txBody>
      </p:sp>
      <p:sp>
        <p:nvSpPr>
          <p:cNvPr id="88" name="矩形 87"/>
          <p:cNvSpPr/>
          <p:nvPr/>
        </p:nvSpPr>
        <p:spPr>
          <a:xfrm>
            <a:off x="3707904" y="2101785"/>
            <a:ext cx="6000792" cy="1831271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376238" indent="-285750">
              <a:spcBef>
                <a:spcPts val="600"/>
              </a:spcBef>
              <a:buFontTx/>
              <a:buBlip>
                <a:blip r:embed="rId4"/>
              </a:buBlip>
              <a:defRPr/>
            </a:pPr>
            <a:r>
              <a:rPr lang="en-US" altLang="zh-TW" sz="1400" b="1" dirty="0"/>
              <a:t>Investment in next-generation </a:t>
            </a:r>
            <a:r>
              <a:rPr lang="en-US" altLang="zh-TW" sz="1400" b="1" dirty="0" smtClean="0"/>
              <a:t>infrastructure</a:t>
            </a:r>
          </a:p>
          <a:p>
            <a:pPr marL="376238" indent="-285750">
              <a:spcBef>
                <a:spcPts val="600"/>
              </a:spcBef>
              <a:defRPr/>
            </a:pPr>
            <a:r>
              <a:rPr lang="zh-TW" altLang="en-US" sz="1600" kern="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itchFamily="34" charset="-120"/>
                <a:sym typeface="Wingdings"/>
              </a:rPr>
              <a:t> </a:t>
            </a:r>
            <a:r>
              <a:rPr lang="zh-TW" altLang="en-US" sz="1400" kern="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itchFamily="34" charset="-120"/>
                <a:sym typeface="Wingdings"/>
              </a:rPr>
              <a:t></a:t>
            </a:r>
            <a:r>
              <a:rPr lang="en-US" altLang="zh-TW" sz="1400" dirty="0" smtClean="0">
                <a:sym typeface="Wingdings"/>
              </a:rPr>
              <a:t>Railway</a:t>
            </a:r>
            <a:r>
              <a:rPr lang="en-US" altLang="zh-TW" sz="1400" dirty="0" smtClean="0"/>
              <a:t>   </a:t>
            </a:r>
            <a:r>
              <a:rPr lang="zh-TW" altLang="en-US" sz="1400" kern="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itchFamily="34" charset="-120"/>
                <a:sym typeface="Wingdings"/>
              </a:rPr>
              <a:t></a:t>
            </a:r>
            <a:r>
              <a:rPr lang="en-US" altLang="zh-TW" sz="1400" dirty="0" smtClean="0"/>
              <a:t>Water resources</a:t>
            </a:r>
            <a:endParaRPr lang="en-US" altLang="zh-TW" sz="1400" kern="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itchFamily="34" charset="-120"/>
              <a:sym typeface="Wingdings"/>
            </a:endParaRPr>
          </a:p>
          <a:p>
            <a:pPr marL="376238" indent="-285750">
              <a:spcBef>
                <a:spcPts val="600"/>
              </a:spcBef>
              <a:defRPr/>
            </a:pPr>
            <a:r>
              <a:rPr lang="zh-TW" altLang="en-US" sz="1400" kern="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itchFamily="34" charset="-120"/>
                <a:sym typeface="Wingdings"/>
              </a:rPr>
              <a:t> </a:t>
            </a:r>
            <a:r>
              <a:rPr lang="en-US" altLang="zh-TW" sz="1400" dirty="0" smtClean="0"/>
              <a:t>Digital     </a:t>
            </a:r>
            <a:r>
              <a:rPr lang="zh-TW" altLang="en-US" sz="1400" kern="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itchFamily="34" charset="-120"/>
                <a:sym typeface="Wingdings"/>
              </a:rPr>
              <a:t></a:t>
            </a:r>
            <a:r>
              <a:rPr lang="en-US" altLang="zh-TW" sz="1400" dirty="0"/>
              <a:t> Green energy </a:t>
            </a:r>
            <a:endParaRPr lang="en-US" altLang="zh-TW" sz="1400" dirty="0" smtClean="0"/>
          </a:p>
          <a:p>
            <a:pPr marL="376238" indent="-285750">
              <a:spcBef>
                <a:spcPts val="600"/>
              </a:spcBef>
              <a:defRPr/>
            </a:pPr>
            <a:r>
              <a:rPr lang="en-US" altLang="zh-TW" sz="1400" dirty="0" smtClean="0"/>
              <a:t> </a:t>
            </a:r>
            <a:r>
              <a:rPr lang="zh-TW" altLang="en-US" sz="1400" kern="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itchFamily="34" charset="-120"/>
                <a:sym typeface="Wingdings"/>
              </a:rPr>
              <a:t></a:t>
            </a:r>
            <a:r>
              <a:rPr lang="en-US" altLang="zh-TW" sz="1400" dirty="0" smtClean="0">
                <a:sym typeface="Wingdings"/>
              </a:rPr>
              <a:t>Urban and rural development</a:t>
            </a:r>
            <a:endParaRPr lang="en-US" altLang="zh-TW" sz="1400" dirty="0"/>
          </a:p>
          <a:p>
            <a:pPr marL="376238" indent="-285750">
              <a:spcBef>
                <a:spcPts val="600"/>
              </a:spcBef>
              <a:defRPr/>
            </a:pPr>
            <a:r>
              <a:rPr lang="zh-TW" altLang="en-US" sz="1400" kern="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itchFamily="34" charset="-120"/>
                <a:sym typeface="Wingdings"/>
              </a:rPr>
              <a:t> </a:t>
            </a:r>
            <a:endParaRPr lang="en-US" altLang="zh-TW" sz="1400" dirty="0" smtClean="0"/>
          </a:p>
          <a:p>
            <a:pPr marL="376238" indent="-285750">
              <a:spcBef>
                <a:spcPts val="600"/>
              </a:spcBef>
              <a:defRPr/>
            </a:pPr>
            <a:endParaRPr lang="zh-TW" altLang="en-US" sz="1600" kern="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itchFamily="34" charset="-120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3643306" y="3225750"/>
            <a:ext cx="4818836" cy="92333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376238" indent="-285750">
              <a:spcBef>
                <a:spcPts val="600"/>
              </a:spcBef>
              <a:buBlip>
                <a:blip r:embed="rId4"/>
              </a:buBlip>
              <a:defRPr/>
            </a:pPr>
            <a:r>
              <a:rPr lang="en-US" altLang="zh-TW" sz="1400" b="1" dirty="0"/>
              <a:t>Regulatory reform</a:t>
            </a:r>
          </a:p>
          <a:p>
            <a:pPr marL="376238" indent="-285750">
              <a:spcBef>
                <a:spcPts val="600"/>
              </a:spcBef>
              <a:defRPr/>
            </a:pPr>
            <a:r>
              <a:rPr lang="zh-TW" altLang="en-US" sz="1600" kern="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itchFamily="34" charset="-120"/>
                <a:sym typeface="Wingdings"/>
              </a:rPr>
              <a:t>  </a:t>
            </a:r>
            <a:r>
              <a:rPr lang="zh-TW" altLang="en-US" sz="1400" kern="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itchFamily="34" charset="-120"/>
                <a:sym typeface="Wingdings"/>
              </a:rPr>
              <a:t></a:t>
            </a:r>
            <a:r>
              <a:rPr lang="en-US" altLang="zh-TW" sz="1400" dirty="0"/>
              <a:t>Reform aimed at the </a:t>
            </a:r>
            <a:r>
              <a:rPr lang="en-US" altLang="zh-TW" sz="1400" dirty="0" smtClean="0"/>
              <a:t>financial </a:t>
            </a:r>
            <a:r>
              <a:rPr lang="en-US" altLang="zh-TW" sz="1400" dirty="0"/>
              <a:t>and economic legal systems   </a:t>
            </a:r>
          </a:p>
          <a:p>
            <a:pPr marL="376238" indent="-285750">
              <a:spcBef>
                <a:spcPts val="600"/>
              </a:spcBef>
              <a:defRPr/>
            </a:pPr>
            <a:r>
              <a:rPr lang="zh-TW" altLang="en-US" sz="1400" kern="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itchFamily="34" charset="-120"/>
                <a:sym typeface="Wingdings"/>
              </a:rPr>
              <a:t>  </a:t>
            </a:r>
            <a:r>
              <a:rPr lang="en-US" altLang="zh-TW" sz="1400" dirty="0" smtClean="0"/>
              <a:t>Harmonization of digital economy regulations</a:t>
            </a:r>
            <a:endParaRPr lang="zh-TW" altLang="en-US" sz="1400" kern="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itchFamily="34" charset="-120"/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3643306" y="4206911"/>
            <a:ext cx="5500694" cy="1508105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376238" indent="-285750">
              <a:spcBef>
                <a:spcPts val="600"/>
              </a:spcBef>
              <a:buBlip>
                <a:blip r:embed="rId4"/>
              </a:buBlip>
              <a:defRPr/>
            </a:pPr>
            <a:r>
              <a:rPr lang="en-US" altLang="zh-TW" sz="1400" b="1" dirty="0" smtClean="0"/>
              <a:t>Increase quality of manpower</a:t>
            </a:r>
          </a:p>
          <a:p>
            <a:pPr marL="376238" indent="-285750">
              <a:spcBef>
                <a:spcPts val="600"/>
              </a:spcBef>
              <a:defRPr/>
            </a:pPr>
            <a:r>
              <a:rPr lang="zh-TW" altLang="en-US" sz="1400" kern="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itchFamily="34" charset="-120"/>
                <a:sym typeface="Wingdings"/>
              </a:rPr>
              <a:t>  </a:t>
            </a:r>
            <a:r>
              <a:rPr lang="en-US" altLang="zh-TW" sz="1400" dirty="0" smtClean="0"/>
              <a:t>Draft a special law for </a:t>
            </a:r>
            <a:r>
              <a:rPr lang="en-US" altLang="zh-TW" sz="1400" dirty="0"/>
              <a:t>recruiting </a:t>
            </a:r>
            <a:r>
              <a:rPr lang="en-US" altLang="zh-TW" sz="1400" dirty="0" smtClean="0"/>
              <a:t>and retaining foreign professionals</a:t>
            </a:r>
          </a:p>
          <a:p>
            <a:pPr marL="376238" indent="-285750">
              <a:spcBef>
                <a:spcPts val="600"/>
              </a:spcBef>
              <a:defRPr/>
            </a:pPr>
            <a:r>
              <a:rPr lang="zh-TW" altLang="en-US" sz="1400" kern="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itchFamily="34" charset="-120"/>
                <a:sym typeface="Wingdings"/>
              </a:rPr>
              <a:t>   </a:t>
            </a:r>
            <a:r>
              <a:rPr lang="en-US" altLang="zh-TW" sz="1400" dirty="0" smtClean="0"/>
              <a:t>Narrowing the gap between school </a:t>
            </a:r>
            <a:r>
              <a:rPr lang="en-US" altLang="zh-TW" sz="1400" dirty="0"/>
              <a:t>curricula </a:t>
            </a:r>
            <a:r>
              <a:rPr lang="en-US" altLang="zh-TW" sz="1400" dirty="0" smtClean="0"/>
              <a:t>and job markets</a:t>
            </a:r>
          </a:p>
          <a:p>
            <a:pPr marL="376238" indent="-285750">
              <a:spcBef>
                <a:spcPts val="600"/>
              </a:spcBef>
              <a:defRPr/>
            </a:pPr>
            <a:r>
              <a:rPr lang="zh-TW" altLang="en-US" sz="1400" kern="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itchFamily="34" charset="-120"/>
                <a:sym typeface="Wingdings"/>
              </a:rPr>
              <a:t>   </a:t>
            </a:r>
            <a:r>
              <a:rPr lang="en-US" altLang="zh-TW" sz="1400" dirty="0" smtClean="0"/>
              <a:t>Increase labor participation of women and seniors</a:t>
            </a:r>
            <a:endParaRPr lang="en-US" altLang="zh-TW" sz="1400" kern="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itchFamily="34" charset="-120"/>
              <a:sym typeface="Wingdings"/>
            </a:endParaRPr>
          </a:p>
          <a:p>
            <a:pPr marL="376238" indent="-285750">
              <a:spcBef>
                <a:spcPts val="600"/>
              </a:spcBef>
              <a:defRPr/>
            </a:pPr>
            <a:endParaRPr lang="en-US" altLang="zh-TW" sz="1400" dirty="0" smtClean="0"/>
          </a:p>
        </p:txBody>
      </p:sp>
      <p:sp>
        <p:nvSpPr>
          <p:cNvPr id="109" name="矩形 108"/>
          <p:cNvSpPr/>
          <p:nvPr/>
        </p:nvSpPr>
        <p:spPr>
          <a:xfrm>
            <a:off x="3643306" y="5357827"/>
            <a:ext cx="6357982" cy="785818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376238" indent="-285750">
              <a:spcBef>
                <a:spcPts val="600"/>
              </a:spcBef>
              <a:buBlip>
                <a:blip r:embed="rId4"/>
              </a:buBlip>
              <a:defRPr/>
            </a:pPr>
            <a:r>
              <a:rPr lang="en-US" altLang="zh-TW" sz="1400" b="1" dirty="0" smtClean="0"/>
              <a:t>Improve national land planning </a:t>
            </a:r>
            <a:endParaRPr lang="en-US" altLang="zh-TW" sz="1400" b="1" kern="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itchFamily="34" charset="-120"/>
            </a:endParaRPr>
          </a:p>
          <a:p>
            <a:r>
              <a:rPr lang="zh-TW" altLang="en-US" sz="1600" kern="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itchFamily="34" charset="-120"/>
                <a:sym typeface="Wingdings"/>
              </a:rPr>
              <a:t>    </a:t>
            </a:r>
            <a:r>
              <a:rPr lang="zh-TW" altLang="en-US" sz="1400" kern="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itchFamily="34" charset="-120"/>
                <a:sym typeface="Wingdings"/>
              </a:rPr>
              <a:t></a:t>
            </a:r>
            <a:r>
              <a:rPr lang="en-US" altLang="zh-TW" sz="1400" dirty="0" smtClean="0"/>
              <a:t> Industrial </a:t>
            </a:r>
            <a:r>
              <a:rPr lang="en-US" altLang="zh-TW" sz="1400" dirty="0"/>
              <a:t>development </a:t>
            </a:r>
            <a:r>
              <a:rPr lang="en-US" altLang="zh-TW" sz="1400" dirty="0" smtClean="0"/>
              <a:t>oriented zoning </a:t>
            </a:r>
            <a:br>
              <a:rPr lang="en-US" altLang="zh-TW" sz="1400" dirty="0" smtClean="0"/>
            </a:br>
            <a:r>
              <a:rPr lang="en-US" altLang="zh-TW" sz="1400" dirty="0" smtClean="0"/>
              <a:t>     </a:t>
            </a:r>
            <a:r>
              <a:rPr lang="zh-TW" altLang="en-US" sz="1400" kern="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itchFamily="34" charset="-120"/>
                <a:sym typeface="Wingdings"/>
              </a:rPr>
              <a:t></a:t>
            </a:r>
            <a:r>
              <a:rPr lang="en-US" altLang="zh-TW" sz="1400" dirty="0" smtClean="0"/>
              <a:t> Smart city and smart country</a:t>
            </a:r>
          </a:p>
        </p:txBody>
      </p:sp>
      <p:sp>
        <p:nvSpPr>
          <p:cNvPr id="110" name="矩形 109"/>
          <p:cNvSpPr/>
          <p:nvPr/>
        </p:nvSpPr>
        <p:spPr>
          <a:xfrm>
            <a:off x="3714744" y="6232588"/>
            <a:ext cx="4961712" cy="553998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376238" indent="-285750">
              <a:spcBef>
                <a:spcPts val="600"/>
              </a:spcBef>
              <a:buBlip>
                <a:blip r:embed="rId4"/>
              </a:buBlip>
              <a:defRPr/>
            </a:pPr>
            <a:r>
              <a:rPr lang="en-US" altLang="zh-TW" sz="1400" b="1" dirty="0" smtClean="0"/>
              <a:t>Finance innovation and tax system reform</a:t>
            </a:r>
            <a:endParaRPr lang="en-US" altLang="zh-TW" b="1" kern="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 Unicode MS" pitchFamily="34" charset="-120"/>
            </a:endParaRPr>
          </a:p>
          <a:p>
            <a:r>
              <a:rPr lang="zh-TW" altLang="en-US" sz="1600" kern="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itchFamily="34" charset="-120"/>
                <a:sym typeface="Wingdings"/>
              </a:rPr>
              <a:t>    </a:t>
            </a:r>
            <a:r>
              <a:rPr lang="zh-TW" altLang="en-US" sz="1400" kern="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itchFamily="34" charset="-120"/>
                <a:sym typeface="Wingdings"/>
              </a:rPr>
              <a:t></a:t>
            </a:r>
            <a:r>
              <a:rPr lang="en-US" altLang="zh-TW" sz="1400" dirty="0" smtClean="0"/>
              <a:t> Development of Fintech </a:t>
            </a:r>
            <a:r>
              <a:rPr lang="zh-TW" altLang="en-US" sz="1400" kern="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itchFamily="34" charset="-120"/>
                <a:sym typeface="Wingdings"/>
              </a:rPr>
              <a:t>　</a:t>
            </a:r>
            <a:r>
              <a:rPr lang="en-US" altLang="zh-TW" sz="1400" dirty="0" smtClean="0"/>
              <a:t> Rationalization of tax system</a:t>
            </a:r>
          </a:p>
        </p:txBody>
      </p:sp>
      <p:sp>
        <p:nvSpPr>
          <p:cNvPr id="46" name="文字方塊 45"/>
          <p:cNvSpPr txBox="1"/>
          <p:nvPr/>
        </p:nvSpPr>
        <p:spPr>
          <a:xfrm>
            <a:off x="285720" y="4500570"/>
            <a:ext cx="12144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/>
              <a:t>Narrow the </a:t>
            </a:r>
            <a:r>
              <a:rPr lang="en-US" altLang="zh-TW" b="1" dirty="0" smtClean="0">
                <a:solidFill>
                  <a:srgbClr val="FF0000"/>
                </a:solidFill>
              </a:rPr>
              <a:t> </a:t>
            </a:r>
            <a:r>
              <a:rPr lang="en-US" altLang="zh-TW" b="1" dirty="0" smtClean="0"/>
              <a:t>growth gap</a:t>
            </a:r>
          </a:p>
          <a:p>
            <a:endParaRPr lang="zh-TW" altLang="en-US" dirty="0"/>
          </a:p>
        </p:txBody>
      </p:sp>
      <p:sp>
        <p:nvSpPr>
          <p:cNvPr id="42" name="Text Box 53"/>
          <p:cNvSpPr txBox="1">
            <a:spLocks noChangeArrowheads="1"/>
          </p:cNvSpPr>
          <p:nvPr/>
        </p:nvSpPr>
        <p:spPr bwMode="auto">
          <a:xfrm>
            <a:off x="-7937" y="-27384"/>
            <a:ext cx="9136062" cy="338554"/>
          </a:xfrm>
          <a:prstGeom prst="rect">
            <a:avLst/>
          </a:prstGeom>
          <a:solidFill>
            <a:schemeClr val="accent2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536575" indent="-536575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9017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081088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5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en-US" altLang="zh-TW" sz="1600" dirty="0" smtClean="0">
                <a:solidFill>
                  <a:schemeClr val="bg1"/>
                </a:solidFill>
              </a:rPr>
              <a:t>Four-Year National Development Plan (2017-2020) and Plan for National Development in 2017</a:t>
            </a:r>
            <a:endParaRPr lang="zh-TW" altLang="en-US" sz="16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478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接點 2"/>
          <p:cNvCxnSpPr/>
          <p:nvPr/>
        </p:nvCxnSpPr>
        <p:spPr bwMode="auto">
          <a:xfrm>
            <a:off x="0" y="1000108"/>
            <a:ext cx="9136063" cy="0"/>
          </a:xfrm>
          <a:prstGeom prst="lin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8100" cap="flat" cmpd="sng" algn="ctr"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0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Rectangle 49"/>
          <p:cNvSpPr>
            <a:spLocks noChangeArrowheads="1"/>
          </p:cNvSpPr>
          <p:nvPr/>
        </p:nvSpPr>
        <p:spPr bwMode="auto">
          <a:xfrm>
            <a:off x="62799" y="500042"/>
            <a:ext cx="9144001" cy="45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CC">
                        <a:alpha val="78000"/>
                      </a:srgbClr>
                    </a:gs>
                    <a:gs pos="50000">
                      <a:srgbClr val="FFFFFF"/>
                    </a:gs>
                    <a:gs pos="100000">
                      <a:srgbClr val="FFFFCC">
                        <a:alpha val="78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square" lIns="18000" rIns="18000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SzPct val="60000"/>
            </a:pPr>
            <a:r>
              <a:rPr lang="en-US" altLang="zh-TW" sz="2800" b="1" dirty="0" smtClean="0">
                <a:solidFill>
                  <a:schemeClr val="accent2">
                    <a:lumMod val="75000"/>
                  </a:schemeClr>
                </a:solidFill>
              </a:rPr>
              <a:t>3. Setting Macroeconomic </a:t>
            </a:r>
            <a:r>
              <a:rPr lang="en-US" altLang="zh-TW" sz="2800" b="1" dirty="0">
                <a:solidFill>
                  <a:schemeClr val="accent2">
                    <a:lumMod val="75000"/>
                  </a:schemeClr>
                </a:solidFill>
              </a:rPr>
              <a:t>Targets</a:t>
            </a:r>
            <a:endParaRPr lang="zh-TW" alt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4828" y="1029798"/>
            <a:ext cx="8736594" cy="442035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 lvl="1"/>
            <a:r>
              <a:rPr lang="en-US" sz="2400" dirty="0" smtClean="0"/>
              <a:t>I.</a:t>
            </a:r>
            <a:r>
              <a:rPr lang="en-US" altLang="zh-TW" sz="2400" b="1" dirty="0" smtClean="0"/>
              <a:t> </a:t>
            </a:r>
            <a:r>
              <a:rPr lang="en-US" altLang="zh-TW" sz="2400" b="1" dirty="0"/>
              <a:t>E</a:t>
            </a:r>
            <a:r>
              <a:rPr lang="en-US" altLang="zh-TW" sz="2400" b="1" dirty="0" smtClean="0"/>
              <a:t>conomic growth rate targets</a:t>
            </a:r>
            <a:endParaRPr lang="en-US" altLang="zh-TW" sz="2400" b="1" dirty="0"/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200049"/>
              </p:ext>
            </p:extLst>
          </p:nvPr>
        </p:nvGraphicFramePr>
        <p:xfrm>
          <a:off x="71406" y="1627357"/>
          <a:ext cx="9001188" cy="4572033"/>
        </p:xfrm>
        <a:graphic>
          <a:graphicData uri="http://schemas.openxmlformats.org/drawingml/2006/table">
            <a:tbl>
              <a:tblPr firstRow="1" bandRow="1"/>
              <a:tblGrid>
                <a:gridCol w="1495529"/>
                <a:gridCol w="1092053"/>
                <a:gridCol w="990506"/>
                <a:gridCol w="876216"/>
                <a:gridCol w="876216"/>
                <a:gridCol w="833860"/>
                <a:gridCol w="833860"/>
                <a:gridCol w="897647"/>
                <a:gridCol w="1105301"/>
              </a:tblGrid>
              <a:tr h="476867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l" fontAlgn="ctr"/>
                      <a:endParaRPr lang="zh-TW" altLang="en-US" sz="19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/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標楷體"/>
                          <a:cs typeface="+mn-cs"/>
                        </a:rPr>
                        <a:t>2009-2012 average</a:t>
                      </a:r>
                    </a:p>
                  </a:txBody>
                  <a:tcPr marL="9915" marR="9915" marT="991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2013-2016 average</a:t>
                      </a:r>
                    </a:p>
                    <a:p>
                      <a:pPr algn="ctr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40000"/>
                        <a:lumOff val="60000"/>
                      </a:srgb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2017-2020 average</a:t>
                      </a: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0561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700" b="1" i="0" u="none" strike="noStrike" dirty="0" smtClean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900" b="1" i="0" u="none" strike="noStrike" dirty="0" smtClean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700" b="1" i="0" u="none" strike="noStrike" dirty="0" smtClean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700" b="1" i="0" u="none" strike="noStrike" dirty="0" smtClean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endParaRPr 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</a:tr>
              <a:tr h="4215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</a:tr>
              <a:tr h="5617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r>
                        <a:rPr lang="en-US" altLang="zh-TW" sz="1600" b="0" kern="1200" dirty="0" smtClean="0">
                          <a:solidFill>
                            <a:schemeClr val="tx1"/>
                          </a:solidFill>
                          <a:latin typeface="+mj-lt"/>
                          <a:ea typeface="標楷體"/>
                          <a:cs typeface="+mn-cs"/>
                        </a:rPr>
                        <a:t>GDP growth rate</a:t>
                      </a:r>
                    </a:p>
                  </a:txBody>
                  <a:tcPr marL="9915" marR="9915" marT="991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3.73</a:t>
                      </a:r>
                    </a:p>
                  </a:txBody>
                  <a:tcPr marL="9915" marR="9915" marT="991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2.07</a:t>
                      </a: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2.37</a:t>
                      </a: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1.87</a:t>
                      </a:r>
                      <a:endParaRPr lang="en-US" altLang="zh-TW" sz="15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3.00</a:t>
                      </a:r>
                      <a:endParaRPr lang="en-US" altLang="zh-TW" sz="15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2.50</a:t>
                      </a:r>
                      <a:endParaRPr lang="en-US" altLang="zh-TW" sz="15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2.50</a:t>
                      </a:r>
                      <a:endParaRPr lang="en-US" altLang="zh-TW" sz="15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2.00</a:t>
                      </a:r>
                      <a:endParaRPr lang="en-US" altLang="zh-TW" sz="15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</a:tr>
              <a:tr h="561776">
                <a:tc gridSpan="9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+mj-lt"/>
                          <a:ea typeface="標楷體"/>
                          <a:cs typeface="+mn-cs"/>
                        </a:rPr>
                        <a:t>Real growth</a:t>
                      </a:r>
                    </a:p>
                  </a:txBody>
                  <a:tcPr marL="9915" marR="9915" marT="991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23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/>
                      <a:r>
                        <a:rPr lang="en-US" altLang="zh-TW" sz="1600" u="none" kern="1200" dirty="0" smtClean="0">
                          <a:solidFill>
                            <a:schemeClr val="tx1"/>
                          </a:solidFill>
                          <a:latin typeface="+mj-lt"/>
                          <a:ea typeface="標楷體"/>
                          <a:cs typeface="+mn-cs"/>
                        </a:rPr>
                        <a:t>Private Final C</a:t>
                      </a:r>
                      <a:r>
                        <a:rPr lang="en-US" altLang="zh-TW" sz="1600" kern="1200" dirty="0" smtClean="0">
                          <a:solidFill>
                            <a:schemeClr val="tx1"/>
                          </a:solidFill>
                          <a:latin typeface="+mj-lt"/>
                          <a:ea typeface="標楷體"/>
                          <a:cs typeface="+mn-cs"/>
                        </a:rPr>
                        <a:t>onsumption</a:t>
                      </a:r>
                    </a:p>
                  </a:txBody>
                  <a:tcPr marL="9915" marR="9915" marT="991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2.18</a:t>
                      </a:r>
                    </a:p>
                  </a:txBody>
                  <a:tcPr marL="9915" marR="9915" marT="991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2.60</a:t>
                      </a: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2.19</a:t>
                      </a: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1.74</a:t>
                      </a:r>
                      <a:endParaRPr lang="en-US" altLang="zh-TW" sz="15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2.64</a:t>
                      </a:r>
                      <a:endParaRPr lang="en-US" altLang="zh-TW" sz="15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2.13</a:t>
                      </a:r>
                      <a:endParaRPr lang="en-US" altLang="zh-TW" sz="15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2.49</a:t>
                      </a:r>
                      <a:endParaRPr lang="en-US" altLang="zh-TW" sz="15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2.08</a:t>
                      </a:r>
                      <a:endParaRPr lang="en-US" altLang="zh-TW" sz="15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</a:tr>
              <a:tr h="5123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/>
                      <a:r>
                        <a:rPr lang="en-US" altLang="zh-TW" sz="1600" u="none" kern="1200" dirty="0" smtClean="0">
                          <a:solidFill>
                            <a:schemeClr val="tx1"/>
                          </a:solidFill>
                          <a:latin typeface="+mj-lt"/>
                          <a:ea typeface="標楷體"/>
                          <a:cs typeface="+mn-cs"/>
                        </a:rPr>
                        <a:t>Gross</a:t>
                      </a:r>
                      <a:r>
                        <a:rPr lang="en-US" altLang="zh-TW" sz="1600" u="non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標楷體"/>
                          <a:cs typeface="+mn-cs"/>
                        </a:rPr>
                        <a:t> </a:t>
                      </a:r>
                      <a:r>
                        <a:rPr lang="en-US" altLang="zh-TW" sz="1600" u="none" kern="1200" dirty="0" smtClean="0">
                          <a:solidFill>
                            <a:schemeClr val="tx1"/>
                          </a:solidFill>
                          <a:latin typeface="+mj-lt"/>
                          <a:ea typeface="標楷體"/>
                          <a:cs typeface="+mn-cs"/>
                        </a:rPr>
                        <a:t>Fixed Capital Formation</a:t>
                      </a:r>
                    </a:p>
                  </a:txBody>
                  <a:tcPr marL="9915" marR="9915" marT="991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1.69</a:t>
                      </a:r>
                      <a:endParaRPr lang="en-US" altLang="zh-TW" sz="15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2.73</a:t>
                      </a:r>
                      <a:endParaRPr lang="en-US" altLang="zh-TW" sz="15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2.61</a:t>
                      </a:r>
                      <a:endParaRPr lang="en-US" altLang="zh-TW" sz="15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1.88</a:t>
                      </a:r>
                      <a:endParaRPr lang="en-US" altLang="zh-TW" sz="15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4.35</a:t>
                      </a:r>
                      <a:endParaRPr lang="en-US" altLang="zh-TW" sz="15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3.33</a:t>
                      </a:r>
                      <a:endParaRPr lang="en-US" altLang="zh-TW" sz="15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3.36</a:t>
                      </a:r>
                      <a:endParaRPr lang="en-US" altLang="zh-TW" sz="15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2.25</a:t>
                      </a:r>
                      <a:endParaRPr lang="en-US" altLang="zh-TW" sz="15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</a:tr>
              <a:tr h="5123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l"/>
                      <a:r>
                        <a:rPr lang="zh-TW" altLang="en-US" sz="1400" b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</a:t>
                      </a: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latin typeface="+mj-lt"/>
                          <a:ea typeface="標楷體"/>
                          <a:cs typeface="+mn-cs"/>
                        </a:rPr>
                        <a:t>Exports of Goods and Services</a:t>
                      </a:r>
                    </a:p>
                  </a:txBody>
                  <a:tcPr marL="9915" marR="9915" marT="991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5.46</a:t>
                      </a: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2.64</a:t>
                      </a: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3.45</a:t>
                      </a: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3.83</a:t>
                      </a:r>
                      <a:endParaRPr lang="en-US" altLang="zh-TW" sz="15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3.94</a:t>
                      </a:r>
                      <a:endParaRPr lang="en-US" altLang="zh-TW" sz="15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4.33</a:t>
                      </a:r>
                      <a:endParaRPr lang="en-US" altLang="zh-TW" sz="15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2.92</a:t>
                      </a:r>
                      <a:endParaRPr lang="en-US" altLang="zh-TW" sz="15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3.23</a:t>
                      </a:r>
                      <a:endParaRPr lang="en-US" altLang="zh-TW" sz="15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</a:tr>
              <a:tr h="5123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r>
                        <a:rPr lang="zh-TW" altLang="en-US" sz="1400" b="0" u="none" strike="noStrike" dirty="0" smtClean="0">
                          <a:effectLst/>
                          <a:latin typeface="+mj-lt"/>
                          <a:ea typeface="微軟正黑體" panose="020B0604030504040204" pitchFamily="34" charset="-120"/>
                        </a:rPr>
                        <a:t>      </a:t>
                      </a: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latin typeface="+mj-lt"/>
                          <a:ea typeface="標楷體"/>
                          <a:cs typeface="+mn-cs"/>
                        </a:rPr>
                        <a:t>Imports of Goods and Services</a:t>
                      </a:r>
                    </a:p>
                  </a:txBody>
                  <a:tcPr marL="9915" marR="9915" marT="991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3.14</a:t>
                      </a:r>
                    </a:p>
                  </a:txBody>
                  <a:tcPr marL="9915" marR="9915" marT="991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3.18</a:t>
                      </a: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3.59</a:t>
                      </a: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3.85</a:t>
                      </a:r>
                      <a:endParaRPr lang="en-US" altLang="zh-TW" sz="15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4.14</a:t>
                      </a: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4.26</a:t>
                      </a:r>
                      <a:endParaRPr lang="en-US" altLang="zh-TW" sz="15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3.30</a:t>
                      </a:r>
                      <a:endParaRPr lang="en-US" altLang="zh-TW" sz="15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3.39</a:t>
                      </a:r>
                      <a:endParaRPr lang="en-US" altLang="zh-TW" sz="15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915" marR="9915" marT="991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>
                        <a:lumMod val="20000"/>
                        <a:lumOff val="8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5" name="文字方塊 24"/>
          <p:cNvSpPr txBox="1"/>
          <p:nvPr/>
        </p:nvSpPr>
        <p:spPr>
          <a:xfrm>
            <a:off x="7643834" y="1142984"/>
            <a:ext cx="9252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Unit</a:t>
            </a:r>
            <a:r>
              <a:rPr lang="zh-TW" altLang="en-US" sz="16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16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%</a:t>
            </a:r>
            <a:endParaRPr lang="zh-TW" altLang="en-US" sz="16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26" name="群組 25"/>
          <p:cNvGrpSpPr/>
          <p:nvPr/>
        </p:nvGrpSpPr>
        <p:grpSpPr>
          <a:xfrm>
            <a:off x="3786182" y="2071678"/>
            <a:ext cx="5357850" cy="533103"/>
            <a:chOff x="3853196" y="3211493"/>
            <a:chExt cx="5357850" cy="533103"/>
          </a:xfrm>
        </p:grpSpPr>
        <p:sp>
          <p:nvSpPr>
            <p:cNvPr id="27" name="矩形 26"/>
            <p:cNvSpPr/>
            <p:nvPr/>
          </p:nvSpPr>
          <p:spPr>
            <a:xfrm>
              <a:off x="3853196" y="3211493"/>
              <a:ext cx="1685407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ctr">
                <a:defRPr/>
              </a:pPr>
              <a:r>
                <a:rPr lang="en-US" altLang="zh-TW" sz="1400" b="1" dirty="0" smtClean="0"/>
                <a:t>Baseline</a:t>
              </a:r>
            </a:p>
            <a:p>
              <a:pPr algn="ctr" fontAlgn="ctr">
                <a:defRPr/>
              </a:pPr>
              <a:r>
                <a:rPr lang="en-US" altLang="zh-TW" sz="1400" b="1" dirty="0" smtClean="0"/>
                <a:t>(trend estimation)</a:t>
              </a:r>
              <a:endParaRPr lang="en-US" altLang="zh-TW" sz="1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5531611" y="3211493"/>
              <a:ext cx="1679171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400" b="1" dirty="0" smtClean="0"/>
                <a:t>Positive policy effects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7196279" y="3282931"/>
              <a:ext cx="2014767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200" b="1" dirty="0" smtClean="0"/>
                <a:t>Positive policy effects + Global downside risks </a:t>
              </a:r>
            </a:p>
          </p:txBody>
        </p:sp>
      </p:grpSp>
      <p:sp>
        <p:nvSpPr>
          <p:cNvPr id="30" name="橢圓 29"/>
          <p:cNvSpPr/>
          <p:nvPr/>
        </p:nvSpPr>
        <p:spPr>
          <a:xfrm>
            <a:off x="5532198" y="3143248"/>
            <a:ext cx="540000" cy="288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TW" altLang="en-US" kern="0" smtClean="0">
              <a:solidFill>
                <a:prstClr val="white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6263366"/>
            <a:ext cx="89297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dirty="0" smtClean="0"/>
              <a:t>＊</a:t>
            </a:r>
            <a:r>
              <a:rPr lang="en-US" altLang="zh-TW" sz="1400" dirty="0" smtClean="0"/>
              <a:t>The estimation of Global downside risks was based on the IMF’s 50% confidence interval of its forecast for world GDP growth in the </a:t>
            </a:r>
            <a:r>
              <a:rPr lang="en-US" altLang="zh-TW" sz="1400" dirty="0"/>
              <a:t>2016 World Economic Outlook </a:t>
            </a:r>
            <a:r>
              <a:rPr lang="en-US" altLang="zh-TW" sz="1400" dirty="0" smtClean="0"/>
              <a:t>report, which was published </a:t>
            </a:r>
            <a:r>
              <a:rPr lang="en-US" altLang="zh-TW" sz="1400" dirty="0"/>
              <a:t>i</a:t>
            </a:r>
            <a:r>
              <a:rPr lang="en-US" altLang="zh-TW" sz="1400" dirty="0" smtClean="0"/>
              <a:t>n Oct, 2016.</a:t>
            </a:r>
          </a:p>
        </p:txBody>
      </p:sp>
      <p:sp>
        <p:nvSpPr>
          <p:cNvPr id="32" name="橢圓 31"/>
          <p:cNvSpPr/>
          <p:nvPr/>
        </p:nvSpPr>
        <p:spPr>
          <a:xfrm>
            <a:off x="7215206" y="3143248"/>
            <a:ext cx="540000" cy="288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TW" altLang="en-US" kern="0" smtClean="0">
              <a:solidFill>
                <a:prstClr val="white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4" name="橢圓 33"/>
          <p:cNvSpPr/>
          <p:nvPr/>
        </p:nvSpPr>
        <p:spPr>
          <a:xfrm>
            <a:off x="6357950" y="3143248"/>
            <a:ext cx="540000" cy="288000"/>
          </a:xfrm>
          <a:prstGeom prst="ellipse">
            <a:avLst/>
          </a:prstGeom>
          <a:noFill/>
          <a:ln w="12700" cap="flat" cmpd="sng" algn="ctr">
            <a:solidFill>
              <a:srgbClr val="0000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TW" altLang="en-US" kern="0" smtClean="0">
              <a:solidFill>
                <a:prstClr val="white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5" name="橢圓 34"/>
          <p:cNvSpPr/>
          <p:nvPr/>
        </p:nvSpPr>
        <p:spPr>
          <a:xfrm>
            <a:off x="8246842" y="3143248"/>
            <a:ext cx="540000" cy="288000"/>
          </a:xfrm>
          <a:prstGeom prst="ellipse">
            <a:avLst/>
          </a:prstGeom>
          <a:noFill/>
          <a:ln w="12700" cap="flat" cmpd="sng" algn="ctr">
            <a:solidFill>
              <a:srgbClr val="0000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zh-TW" altLang="en-US" kern="0" smtClean="0">
              <a:solidFill>
                <a:prstClr val="white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6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75292" y="6525830"/>
            <a:ext cx="370384" cy="431562"/>
          </a:xfrm>
        </p:spPr>
        <p:txBody>
          <a:bodyPr/>
          <a:lstStyle/>
          <a:p>
            <a:pPr>
              <a:defRPr/>
            </a:pPr>
            <a:fld id="{F7AA5636-49A0-4169-9B4C-780C34003C5F}" type="slidenum">
              <a:rPr lang="en-US" altLang="zh-TW" sz="14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pPr>
                <a:defRPr/>
              </a:pPr>
              <a:t>4</a:t>
            </a:fld>
            <a:endParaRPr lang="en-US" altLang="zh-TW" sz="14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9" name="Text Box 53"/>
          <p:cNvSpPr txBox="1">
            <a:spLocks noChangeArrowheads="1"/>
          </p:cNvSpPr>
          <p:nvPr/>
        </p:nvSpPr>
        <p:spPr bwMode="auto">
          <a:xfrm>
            <a:off x="-7937" y="-27384"/>
            <a:ext cx="9136062" cy="338554"/>
          </a:xfrm>
          <a:prstGeom prst="rect">
            <a:avLst/>
          </a:prstGeom>
          <a:solidFill>
            <a:schemeClr val="accent2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536575" indent="-536575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9017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081088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5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en-US" altLang="zh-TW" sz="1600" dirty="0" smtClean="0">
                <a:solidFill>
                  <a:schemeClr val="bg1"/>
                </a:solidFill>
              </a:rPr>
              <a:t>Four-Year National Development Plan (2017-2020) and Plan for National Development in 2017</a:t>
            </a:r>
            <a:endParaRPr lang="zh-TW" altLang="en-US" sz="16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178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接點 1"/>
          <p:cNvCxnSpPr/>
          <p:nvPr/>
        </p:nvCxnSpPr>
        <p:spPr bwMode="auto">
          <a:xfrm>
            <a:off x="7969" y="836712"/>
            <a:ext cx="9136063" cy="0"/>
          </a:xfrm>
          <a:prstGeom prst="lin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8100" cap="flat" cmpd="sng" algn="ctr"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0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Rectangle 49"/>
          <p:cNvSpPr>
            <a:spLocks noChangeArrowheads="1"/>
          </p:cNvSpPr>
          <p:nvPr/>
        </p:nvSpPr>
        <p:spPr bwMode="auto">
          <a:xfrm>
            <a:off x="62799" y="378125"/>
            <a:ext cx="9144001" cy="45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CC">
                        <a:alpha val="78000"/>
                      </a:srgbClr>
                    </a:gs>
                    <a:gs pos="50000">
                      <a:srgbClr val="FFFFFF"/>
                    </a:gs>
                    <a:gs pos="100000">
                      <a:srgbClr val="FFFFCC">
                        <a:alpha val="78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square" lIns="18000" rIns="18000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SzPct val="60000"/>
            </a:pPr>
            <a:r>
              <a:rPr lang="en-US" altLang="zh-TW" sz="2800" b="1" dirty="0" smtClean="0">
                <a:solidFill>
                  <a:schemeClr val="accent2">
                    <a:lumMod val="75000"/>
                  </a:schemeClr>
                </a:solidFill>
              </a:rPr>
              <a:t>3. Setting Macroeconomic Targets</a:t>
            </a:r>
            <a:endParaRPr lang="zh-TW" altLang="en-US" sz="2800" b="1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422968"/>
              </p:ext>
            </p:extLst>
          </p:nvPr>
        </p:nvGraphicFramePr>
        <p:xfrm>
          <a:off x="936104" y="1809296"/>
          <a:ext cx="7632847" cy="4284000"/>
        </p:xfrm>
        <a:graphic>
          <a:graphicData uri="http://schemas.openxmlformats.org/drawingml/2006/table">
            <a:tbl>
              <a:tblPr firstRow="1" bandRow="1"/>
              <a:tblGrid>
                <a:gridCol w="3134435"/>
                <a:gridCol w="2249206"/>
                <a:gridCol w="2249206"/>
              </a:tblGrid>
              <a:tr h="7883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endParaRPr lang="zh-TW" altLang="en-US" sz="2200" b="1" dirty="0">
                        <a:solidFill>
                          <a:srgbClr val="A5002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C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/>
                      <a:r>
                        <a:rPr lang="en-US" altLang="zh-TW" sz="2200" b="1" dirty="0" smtClean="0">
                          <a:solidFill>
                            <a:srgbClr val="A5002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2017</a:t>
                      </a:r>
                      <a:endParaRPr lang="zh-TW" altLang="en-US" sz="2200" b="1" dirty="0">
                        <a:solidFill>
                          <a:srgbClr val="A5002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C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/>
                      <a:r>
                        <a:rPr lang="en-US" altLang="zh-TW" sz="2200" b="1" dirty="0" smtClean="0">
                          <a:solidFill>
                            <a:srgbClr val="A5002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2017-2020 average</a:t>
                      </a:r>
                      <a:endParaRPr lang="zh-TW" altLang="en-US" sz="2200" b="1" dirty="0">
                        <a:solidFill>
                          <a:srgbClr val="A5002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C5"/>
                    </a:solidFill>
                  </a:tcPr>
                </a:tc>
              </a:tr>
              <a:tr h="5746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j-lt"/>
                          <a:ea typeface="標楷體"/>
                          <a:cs typeface="+mn-cs"/>
                        </a:rPr>
                        <a:t>Economic growth rate</a:t>
                      </a:r>
                      <a:r>
                        <a:rPr lang="en-US" altLang="zh-TW" sz="1800" b="1" u="non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標楷體"/>
                          <a:cs typeface="+mn-cs"/>
                        </a:rPr>
                        <a:t> </a:t>
                      </a:r>
                      <a:r>
                        <a:rPr lang="en-US" altLang="zh-TW" sz="1800" b="1" u="none" dirty="0" smtClean="0">
                          <a:latin typeface="+mj-lt"/>
                          <a:ea typeface="微軟正黑體" panose="020B0604030504040204" pitchFamily="34" charset="-120"/>
                        </a:rPr>
                        <a:t>(%)</a:t>
                      </a:r>
                      <a:endParaRPr lang="zh-TW" altLang="en-US" sz="1800" b="1" u="none" dirty="0">
                        <a:latin typeface="+mj-lt"/>
                        <a:ea typeface="微軟正黑體" panose="020B0604030504040204" pitchFamily="34" charset="-12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2.0~2.5</a:t>
                      </a:r>
                      <a:endParaRPr lang="en-US" altLang="zh-TW" sz="1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2.5~3.0</a:t>
                      </a:r>
                      <a:endParaRPr lang="en-US" altLang="zh-TW" sz="1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FFDD"/>
                    </a:solidFill>
                  </a:tcPr>
                </a:tc>
              </a:tr>
              <a:tr h="5746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latin typeface="+mj-lt"/>
                          <a:ea typeface="標楷體"/>
                          <a:cs typeface="+mn-cs"/>
                        </a:rPr>
                        <a:t>Per capita GDP (US$)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23,100~23,300 </a:t>
                      </a:r>
                      <a:endParaRPr lang="en-US" altLang="zh-TW" sz="1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25,000~26,000</a:t>
                      </a:r>
                      <a:endParaRPr lang="en-US" altLang="zh-TW" sz="1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746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latin typeface="+mj-lt"/>
                          <a:ea typeface="標楷體"/>
                          <a:cs typeface="+mn-cs"/>
                        </a:rPr>
                        <a:t>CPI increase rate </a:t>
                      </a:r>
                      <a:r>
                        <a:rPr lang="en-US" altLang="zh-TW" sz="1800" b="1" dirty="0" smtClean="0">
                          <a:latin typeface="+mj-lt"/>
                          <a:ea typeface="微軟正黑體" panose="020B0604030504040204" pitchFamily="34" charset="-120"/>
                        </a:rPr>
                        <a:t>(%)</a:t>
                      </a:r>
                      <a:endParaRPr lang="zh-TW" altLang="en-US" sz="1800" b="1" dirty="0" smtClean="0">
                        <a:latin typeface="+mj-lt"/>
                        <a:ea typeface="微軟正黑體" panose="020B0604030504040204" pitchFamily="34" charset="-12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/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j-lt"/>
                          <a:ea typeface="標楷體"/>
                          <a:cs typeface="+mn-cs"/>
                        </a:rPr>
                        <a:t>No more than 2.0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/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+mj-lt"/>
                          <a:ea typeface="標楷體"/>
                          <a:cs typeface="+mn-cs"/>
                        </a:rPr>
                        <a:t>No more than 2.0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FFDD"/>
                    </a:solidFill>
                  </a:tcPr>
                </a:tc>
              </a:tr>
              <a:tr h="5746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latin typeface="+mj-lt"/>
                          <a:ea typeface="標楷體"/>
                          <a:cs typeface="+mn-cs"/>
                        </a:rPr>
                        <a:t>Labor participation rate </a:t>
                      </a:r>
                      <a:r>
                        <a:rPr lang="en-US" altLang="zh-TW" sz="1800" b="1" dirty="0" smtClean="0">
                          <a:latin typeface="+mj-lt"/>
                          <a:ea typeface="微軟正黑體" panose="020B0604030504040204" pitchFamily="34" charset="-120"/>
                        </a:rPr>
                        <a:t>(%)</a:t>
                      </a:r>
                      <a:endParaRPr lang="zh-TW" altLang="en-US" sz="1800" b="1" dirty="0" smtClean="0">
                        <a:latin typeface="+mj-lt"/>
                        <a:ea typeface="微軟正黑體" panose="020B0604030504040204" pitchFamily="34" charset="-12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58.81~58.93</a:t>
                      </a:r>
                      <a:endParaRPr lang="en-US" altLang="zh-TW" sz="1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58.89~59.20</a:t>
                      </a:r>
                      <a:endParaRPr lang="en-US" altLang="zh-TW" sz="1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746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latin typeface="+mj-lt"/>
                          <a:ea typeface="標楷體"/>
                          <a:cs typeface="+mn-cs"/>
                        </a:rPr>
                        <a:t>Employment growth rate </a:t>
                      </a:r>
                      <a:r>
                        <a:rPr lang="en-US" altLang="zh-TW" sz="1800" b="1" dirty="0" smtClean="0">
                          <a:latin typeface="+mj-lt"/>
                          <a:ea typeface="微軟正黑體" panose="020B0604030504040204" pitchFamily="34" charset="-120"/>
                        </a:rPr>
                        <a:t>(%)</a:t>
                      </a:r>
                      <a:endParaRPr lang="zh-TW" altLang="en-US" sz="1800" b="1" dirty="0" smtClean="0">
                        <a:latin typeface="+mj-lt"/>
                        <a:ea typeface="微軟正黑體" panose="020B0604030504040204" pitchFamily="34" charset="-12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0.54~0.75</a:t>
                      </a:r>
                      <a:endParaRPr lang="en-US" altLang="zh-TW" sz="1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FFD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0.48~0.72</a:t>
                      </a:r>
                      <a:endParaRPr lang="en-US" altLang="zh-TW" sz="1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FFDD"/>
                    </a:solidFill>
                  </a:tcPr>
                </a:tc>
              </a:tr>
              <a:tr h="6224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latin typeface="+mj-lt"/>
                          <a:ea typeface="標楷體"/>
                          <a:cs typeface="+mn-cs"/>
                        </a:rPr>
                        <a:t>Unemployment rate </a:t>
                      </a:r>
                      <a:r>
                        <a:rPr lang="en-US" altLang="zh-TW" sz="1800" b="1" dirty="0" smtClean="0">
                          <a:latin typeface="+mj-lt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en-US" altLang="zh-TW" sz="1800" b="1" dirty="0" smtClean="0">
                          <a:latin typeface="+mj-lt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altLang="zh-TW" sz="1800" b="1" dirty="0" smtClean="0">
                          <a:latin typeface="+mj-lt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800" b="1" dirty="0" smtClean="0">
                        <a:latin typeface="+mj-lt"/>
                        <a:ea typeface="微軟正黑體" panose="020B0604030504040204" pitchFamily="34" charset="-12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3.90~3.93</a:t>
                      </a:r>
                      <a:endParaRPr lang="en-US" altLang="zh-TW" sz="1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  <a:ea typeface="標楷體"/>
                        </a:defRPr>
                      </a:lvl9pPr>
                    </a:lstStyle>
                    <a:p>
                      <a:pPr algn="ctr" fontAlgn="ctr"/>
                      <a:r>
                        <a:rPr lang="en-US" altLang="zh-TW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3.75~3.82</a:t>
                      </a:r>
                      <a:endParaRPr lang="en-US" altLang="zh-TW" sz="1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-32" y="100010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>
                <a:latin typeface="+mj-lt"/>
              </a:rPr>
              <a:t>II. </a:t>
            </a:r>
            <a:r>
              <a:rPr lang="en-US" altLang="zh-TW" sz="2400" b="1" dirty="0" smtClean="0">
                <a:latin typeface="+mj-lt"/>
              </a:rPr>
              <a:t>Macroeconomic </a:t>
            </a:r>
            <a:r>
              <a:rPr lang="en-US" altLang="zh-TW" sz="2400" b="1" dirty="0">
                <a:latin typeface="+mj-lt"/>
              </a:rPr>
              <a:t>Targets</a:t>
            </a:r>
            <a:r>
              <a:rPr lang="en-US" altLang="zh-TW" sz="2400" b="1" dirty="0" smtClean="0">
                <a:solidFill>
                  <a:srgbClr val="FF0000"/>
                </a:solidFill>
                <a:latin typeface="+mj-lt"/>
              </a:rPr>
              <a:t> </a:t>
            </a:r>
          </a:p>
        </p:txBody>
      </p:sp>
      <p:sp>
        <p:nvSpPr>
          <p:cNvPr id="8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75292" y="6525830"/>
            <a:ext cx="370384" cy="431562"/>
          </a:xfrm>
        </p:spPr>
        <p:txBody>
          <a:bodyPr/>
          <a:lstStyle/>
          <a:p>
            <a:pPr>
              <a:defRPr/>
            </a:pPr>
            <a:fld id="{F7AA5636-49A0-4169-9B4C-780C34003C5F}" type="slidenum">
              <a:rPr lang="en-US" altLang="zh-TW" sz="14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pPr>
                <a:defRPr/>
              </a:pPr>
              <a:t>5</a:t>
            </a:fld>
            <a:endParaRPr lang="en-US" altLang="zh-TW" sz="14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0" name="Text Box 53"/>
          <p:cNvSpPr txBox="1">
            <a:spLocks noChangeArrowheads="1"/>
          </p:cNvSpPr>
          <p:nvPr/>
        </p:nvSpPr>
        <p:spPr bwMode="auto">
          <a:xfrm>
            <a:off x="-7937" y="-27384"/>
            <a:ext cx="9136062" cy="338554"/>
          </a:xfrm>
          <a:prstGeom prst="rect">
            <a:avLst/>
          </a:prstGeom>
          <a:solidFill>
            <a:schemeClr val="accent2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536575" indent="-536575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9017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081088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5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en-US" altLang="zh-TW" sz="1600" dirty="0" smtClean="0">
                <a:solidFill>
                  <a:schemeClr val="bg1"/>
                </a:solidFill>
              </a:rPr>
              <a:t>Four-Year National Development Plan (2017-2020) and Plan for National Development in 2017</a:t>
            </a:r>
            <a:endParaRPr lang="zh-TW" altLang="en-US" sz="16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401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108262" y="1268761"/>
            <a:ext cx="8857610" cy="497261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ECFF"/>
              </a:gs>
              <a:gs pos="50000">
                <a:schemeClr val="bg1"/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50800" dir="5400000" algn="ctr" rotWithShape="0">
              <a:srgbClr val="CCECFF"/>
            </a:outerShdw>
          </a:effectLst>
          <a:scene3d>
            <a:camera prst="legacyObliqueTopRight"/>
            <a:lightRig rig="legacyFlat3" dir="b"/>
          </a:scene3d>
          <a:sp3d extrusionH="2270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lIns="36000" tIns="36000" rIns="36000" bIns="36000" anchor="t">
            <a:flatTx/>
          </a:bodyPr>
          <a:lstStyle>
            <a:defPPr>
              <a:defRPr lang="zh-TW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Verdana" pitchFamily="34" charset="0"/>
                <a:ea typeface="Arial Unicode MS" pitchFamily="34" charset="-120"/>
                <a:cs typeface="Arial Unicode MS" pitchFamily="34" charset="-12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Verdana" pitchFamily="34" charset="0"/>
                <a:ea typeface="Arial Unicode MS" pitchFamily="34" charset="-120"/>
                <a:cs typeface="Arial Unicode MS" pitchFamily="34" charset="-12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Verdana" pitchFamily="34" charset="0"/>
                <a:ea typeface="Arial Unicode MS" pitchFamily="34" charset="-120"/>
                <a:cs typeface="Arial Unicode MS" pitchFamily="34" charset="-12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Verdana" pitchFamily="34" charset="0"/>
                <a:ea typeface="Arial Unicode MS" pitchFamily="34" charset="-120"/>
                <a:cs typeface="Arial Unicode MS" pitchFamily="34" charset="-12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Verdana" pitchFamily="34" charset="0"/>
                <a:ea typeface="Arial Unicode MS" pitchFamily="34" charset="-120"/>
                <a:cs typeface="Arial Unicode MS" pitchFamily="34" charset="-120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Verdana" pitchFamily="34" charset="0"/>
                <a:ea typeface="Arial Unicode MS" pitchFamily="34" charset="-120"/>
                <a:cs typeface="Arial Unicode MS" pitchFamily="34" charset="-120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Verdana" pitchFamily="34" charset="0"/>
                <a:ea typeface="Arial Unicode MS" pitchFamily="34" charset="-120"/>
                <a:cs typeface="Arial Unicode MS" pitchFamily="34" charset="-120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Verdana" pitchFamily="34" charset="0"/>
                <a:ea typeface="Arial Unicode MS" pitchFamily="34" charset="-120"/>
                <a:cs typeface="Arial Unicode MS" pitchFamily="34" charset="-120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Verdana" pitchFamily="34" charset="0"/>
                <a:ea typeface="Arial Unicode MS" pitchFamily="34" charset="-120"/>
                <a:cs typeface="Arial Unicode MS" pitchFamily="34" charset="-120"/>
              </a:defRPr>
            </a:lvl9pPr>
          </a:lstStyle>
          <a:p>
            <a:pPr algn="just" hangingPunct="0">
              <a:lnSpc>
                <a:spcPts val="3000"/>
              </a:lnSpc>
            </a:pPr>
            <a:endParaRPr lang="zh-TW" altLang="zh-TW" sz="2300" dirty="0">
              <a:solidFill>
                <a:srgbClr val="0033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3" name="Oval 222"/>
          <p:cNvSpPr>
            <a:spLocks noChangeArrowheads="1"/>
          </p:cNvSpPr>
          <p:nvPr/>
        </p:nvSpPr>
        <p:spPr bwMode="auto">
          <a:xfrm flipH="1">
            <a:off x="4788024" y="1711925"/>
            <a:ext cx="3456000" cy="1188000"/>
          </a:xfrm>
          <a:prstGeom prst="homePlate">
            <a:avLst/>
          </a:prstGeom>
          <a:solidFill>
            <a:srgbClr val="E1FFE1"/>
          </a:solidFill>
          <a:ln w="28575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 dirty="0">
                <a:solidFill>
                  <a:srgbClr val="7030A0"/>
                </a:solidFill>
              </a:rPr>
              <a:t>g</a:t>
            </a:r>
            <a:r>
              <a:rPr lang="en-US" altLang="zh-TW" sz="2000" b="1" dirty="0" smtClean="0">
                <a:solidFill>
                  <a:srgbClr val="7030A0"/>
                </a:solidFill>
              </a:rPr>
              <a:t>overnment effectiveness and </a:t>
            </a:r>
          </a:p>
          <a:p>
            <a:pPr algn="ctr"/>
            <a:r>
              <a:rPr lang="en-US" altLang="zh-TW" sz="2000" b="1" dirty="0" smtClean="0">
                <a:solidFill>
                  <a:srgbClr val="7030A0"/>
                </a:solidFill>
              </a:rPr>
              <a:t>sound finances</a:t>
            </a:r>
          </a:p>
        </p:txBody>
      </p:sp>
      <p:cxnSp>
        <p:nvCxnSpPr>
          <p:cNvPr id="7" name="直線接點 6"/>
          <p:cNvCxnSpPr/>
          <p:nvPr/>
        </p:nvCxnSpPr>
        <p:spPr bwMode="auto">
          <a:xfrm>
            <a:off x="71406" y="908720"/>
            <a:ext cx="9033892" cy="0"/>
          </a:xfrm>
          <a:prstGeom prst="line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8100" cap="flat" cmpd="sng" algn="ctr"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0" scaled="0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Oval 221"/>
          <p:cNvSpPr>
            <a:spLocks noChangeArrowheads="1"/>
          </p:cNvSpPr>
          <p:nvPr/>
        </p:nvSpPr>
        <p:spPr bwMode="auto">
          <a:xfrm>
            <a:off x="755576" y="1711925"/>
            <a:ext cx="3204000" cy="1188000"/>
          </a:xfrm>
          <a:prstGeom prst="homePlate">
            <a:avLst/>
          </a:prstGeom>
          <a:solidFill>
            <a:srgbClr val="E1FFE1"/>
          </a:solidFill>
          <a:ln w="28575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 dirty="0">
                <a:solidFill>
                  <a:srgbClr val="7030A0"/>
                </a:solidFill>
              </a:rPr>
              <a:t>i</a:t>
            </a:r>
            <a:r>
              <a:rPr lang="en-US" altLang="zh-TW" sz="2000" b="1" dirty="0" smtClean="0">
                <a:solidFill>
                  <a:srgbClr val="7030A0"/>
                </a:solidFill>
              </a:rPr>
              <a:t>ndustrial upgrading and</a:t>
            </a:r>
          </a:p>
          <a:p>
            <a:pPr algn="ctr"/>
            <a:r>
              <a:rPr lang="en-US" altLang="zh-TW" sz="2000" b="1" dirty="0" smtClean="0">
                <a:solidFill>
                  <a:srgbClr val="7030A0"/>
                </a:solidFill>
              </a:rPr>
              <a:t> innovative economy</a:t>
            </a:r>
          </a:p>
        </p:txBody>
      </p:sp>
      <p:sp>
        <p:nvSpPr>
          <p:cNvPr id="25" name="Oval 224"/>
          <p:cNvSpPr>
            <a:spLocks noChangeArrowheads="1"/>
          </p:cNvSpPr>
          <p:nvPr/>
        </p:nvSpPr>
        <p:spPr bwMode="auto">
          <a:xfrm flipH="1">
            <a:off x="5341348" y="3116173"/>
            <a:ext cx="3456000" cy="1188000"/>
          </a:xfrm>
          <a:prstGeom prst="homePlate">
            <a:avLst/>
          </a:prstGeom>
          <a:solidFill>
            <a:srgbClr val="E1FFE1"/>
          </a:solidFill>
          <a:ln w="28575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 dirty="0">
                <a:solidFill>
                  <a:srgbClr val="7030A0"/>
                </a:solidFill>
              </a:rPr>
              <a:t>e</a:t>
            </a:r>
            <a:r>
              <a:rPr lang="en-US" altLang="zh-TW" sz="2000" b="1" dirty="0" smtClean="0">
                <a:solidFill>
                  <a:srgbClr val="7030A0"/>
                </a:solidFill>
              </a:rPr>
              <a:t>ducation</a:t>
            </a:r>
            <a:r>
              <a:rPr lang="en-US" altLang="zh-TW" sz="2000" b="1" dirty="0">
                <a:solidFill>
                  <a:srgbClr val="7030A0"/>
                </a:solidFill>
              </a:rPr>
              <a:t>, culture </a:t>
            </a:r>
            <a:r>
              <a:rPr lang="en-US" altLang="zh-TW" sz="2000" b="1" dirty="0" smtClean="0">
                <a:solidFill>
                  <a:srgbClr val="7030A0"/>
                </a:solidFill>
              </a:rPr>
              <a:t>and</a:t>
            </a:r>
          </a:p>
          <a:p>
            <a:pPr algn="ctr"/>
            <a:r>
              <a:rPr lang="en-US" altLang="zh-TW" sz="2000" b="1" dirty="0" smtClean="0">
                <a:solidFill>
                  <a:srgbClr val="7030A0"/>
                </a:solidFill>
              </a:rPr>
              <a:t> diverse ethnic groups</a:t>
            </a:r>
            <a:endParaRPr lang="ko-KR" altLang="en-US" sz="2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6" name="Oval 227"/>
          <p:cNvSpPr>
            <a:spLocks noChangeArrowheads="1"/>
          </p:cNvSpPr>
          <p:nvPr/>
        </p:nvSpPr>
        <p:spPr bwMode="auto">
          <a:xfrm flipH="1">
            <a:off x="4788024" y="4484365"/>
            <a:ext cx="3456000" cy="1188000"/>
          </a:xfrm>
          <a:prstGeom prst="homePlate">
            <a:avLst/>
          </a:prstGeom>
          <a:solidFill>
            <a:srgbClr val="E1FFE1"/>
          </a:solidFill>
          <a:ln w="28575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 dirty="0">
                <a:solidFill>
                  <a:srgbClr val="7030A0"/>
                </a:solidFill>
              </a:rPr>
              <a:t>n</a:t>
            </a:r>
            <a:r>
              <a:rPr lang="en-US" altLang="zh-TW" sz="2000" b="1" dirty="0" smtClean="0">
                <a:solidFill>
                  <a:srgbClr val="7030A0"/>
                </a:solidFill>
              </a:rPr>
              <a:t>ational </a:t>
            </a:r>
            <a:r>
              <a:rPr lang="en-US" altLang="zh-TW" sz="2000" b="1" dirty="0">
                <a:solidFill>
                  <a:srgbClr val="7030A0"/>
                </a:solidFill>
              </a:rPr>
              <a:t>security and </a:t>
            </a:r>
          </a:p>
          <a:p>
            <a:pPr algn="ctr"/>
            <a:r>
              <a:rPr lang="en-US" altLang="zh-TW" sz="2000" b="1" dirty="0" smtClean="0">
                <a:solidFill>
                  <a:srgbClr val="7030A0"/>
                </a:solidFill>
              </a:rPr>
              <a:t>International and </a:t>
            </a:r>
          </a:p>
          <a:p>
            <a:pPr algn="ctr"/>
            <a:r>
              <a:rPr lang="en-US" altLang="zh-TW" sz="2000" b="1" dirty="0" smtClean="0">
                <a:solidFill>
                  <a:srgbClr val="7030A0"/>
                </a:solidFill>
              </a:rPr>
              <a:t>cross-strait </a:t>
            </a:r>
            <a:r>
              <a:rPr lang="en-US" altLang="zh-TW" sz="2000" b="1" dirty="0">
                <a:solidFill>
                  <a:srgbClr val="7030A0"/>
                </a:solidFill>
              </a:rPr>
              <a:t>relations</a:t>
            </a:r>
          </a:p>
        </p:txBody>
      </p:sp>
      <p:sp>
        <p:nvSpPr>
          <p:cNvPr id="27" name="Oval 222"/>
          <p:cNvSpPr>
            <a:spLocks noChangeArrowheads="1"/>
          </p:cNvSpPr>
          <p:nvPr/>
        </p:nvSpPr>
        <p:spPr bwMode="auto">
          <a:xfrm>
            <a:off x="755576" y="4484365"/>
            <a:ext cx="3204000" cy="1188000"/>
          </a:xfrm>
          <a:prstGeom prst="homePlate">
            <a:avLst/>
          </a:prstGeom>
          <a:solidFill>
            <a:srgbClr val="E1FFE1"/>
          </a:solidFill>
          <a:ln w="28575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 dirty="0">
                <a:solidFill>
                  <a:srgbClr val="7030A0"/>
                </a:solidFill>
              </a:rPr>
              <a:t>i</a:t>
            </a:r>
            <a:r>
              <a:rPr lang="en-US" altLang="zh-TW" sz="2000" b="1" dirty="0" smtClean="0">
                <a:solidFill>
                  <a:srgbClr val="7030A0"/>
                </a:solidFill>
              </a:rPr>
              <a:t>nter-regional balance and</a:t>
            </a:r>
          </a:p>
          <a:p>
            <a:pPr algn="ctr"/>
            <a:r>
              <a:rPr lang="en-US" altLang="zh-TW" sz="2000" b="1" dirty="0" smtClean="0">
                <a:solidFill>
                  <a:srgbClr val="7030A0"/>
                </a:solidFill>
              </a:rPr>
              <a:t> sustainable development</a:t>
            </a:r>
            <a:endParaRPr lang="en-US" altLang="zh-TW" sz="20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4" name="Oval 223"/>
          <p:cNvSpPr>
            <a:spLocks noChangeArrowheads="1"/>
          </p:cNvSpPr>
          <p:nvPr/>
        </p:nvSpPr>
        <p:spPr bwMode="auto">
          <a:xfrm>
            <a:off x="228396" y="3116173"/>
            <a:ext cx="3204000" cy="1188000"/>
          </a:xfrm>
          <a:prstGeom prst="homePlate">
            <a:avLst/>
          </a:prstGeom>
          <a:solidFill>
            <a:srgbClr val="E1FFE1"/>
          </a:solidFill>
          <a:ln w="28575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2000" b="1" dirty="0">
                <a:solidFill>
                  <a:srgbClr val="7030A0"/>
                </a:solidFill>
              </a:rPr>
              <a:t>w</a:t>
            </a:r>
            <a:r>
              <a:rPr lang="en-US" altLang="zh-TW" sz="2000" b="1" dirty="0" smtClean="0">
                <a:solidFill>
                  <a:srgbClr val="7030A0"/>
                </a:solidFill>
              </a:rPr>
              <a:t>orry-free living and</a:t>
            </a:r>
            <a:br>
              <a:rPr lang="en-US" altLang="zh-TW" sz="2000" b="1" dirty="0" smtClean="0">
                <a:solidFill>
                  <a:srgbClr val="7030A0"/>
                </a:solidFill>
              </a:rPr>
            </a:br>
            <a:r>
              <a:rPr lang="en-US" altLang="zh-TW" sz="2000" b="1" dirty="0" smtClean="0">
                <a:solidFill>
                  <a:srgbClr val="7030A0"/>
                </a:solidFill>
              </a:rPr>
              <a:t> just society</a:t>
            </a:r>
          </a:p>
        </p:txBody>
      </p:sp>
      <p:pic>
        <p:nvPicPr>
          <p:cNvPr id="19471" name="Picture 15" descr="C:\Users\leona\AppData\Local\Microsoft\Windows\Temporary Internet Files\Content.IE5\PXD8I3Y1\software-update_2011052015202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834" y="2851420"/>
            <a:ext cx="1720381" cy="172038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投影片編號版面配置區 1"/>
          <p:cNvSpPr txBox="1">
            <a:spLocks/>
          </p:cNvSpPr>
          <p:nvPr/>
        </p:nvSpPr>
        <p:spPr>
          <a:xfrm>
            <a:off x="8774591" y="6525830"/>
            <a:ext cx="370384" cy="431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F7AA5636-49A0-4169-9B4C-780C34003C5F}" type="slidenum">
              <a:rPr lang="en-US" altLang="zh-TW" sz="140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pPr>
                <a:defRPr/>
              </a:pPr>
              <a:t>6</a:t>
            </a:fld>
            <a:endParaRPr lang="en-US" altLang="zh-TW" sz="14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6" name="Rectangle 49"/>
          <p:cNvSpPr>
            <a:spLocks noChangeArrowheads="1"/>
          </p:cNvSpPr>
          <p:nvPr/>
        </p:nvSpPr>
        <p:spPr bwMode="auto">
          <a:xfrm>
            <a:off x="57202" y="415403"/>
            <a:ext cx="9144001" cy="45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CC">
                        <a:alpha val="78000"/>
                      </a:srgbClr>
                    </a:gs>
                    <a:gs pos="50000">
                      <a:srgbClr val="FFFFFF"/>
                    </a:gs>
                    <a:gs pos="100000">
                      <a:srgbClr val="FFFFCC">
                        <a:alpha val="78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square" lIns="18000" rIns="18000"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SzPct val="60000"/>
            </a:pPr>
            <a:r>
              <a:rPr lang="en-US" altLang="zh-TW" sz="2800" b="1" dirty="0" smtClean="0">
                <a:solidFill>
                  <a:schemeClr val="accent2">
                    <a:lumMod val="75000"/>
                  </a:schemeClr>
                </a:solidFill>
              </a:rPr>
              <a:t>4. Six Main Policy Directions</a:t>
            </a:r>
            <a:endParaRPr lang="zh-TW" altLang="en-US" sz="2800" b="1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18" name="Text Box 53"/>
          <p:cNvSpPr txBox="1">
            <a:spLocks noChangeArrowheads="1"/>
          </p:cNvSpPr>
          <p:nvPr/>
        </p:nvSpPr>
        <p:spPr bwMode="auto">
          <a:xfrm>
            <a:off x="-7937" y="-27384"/>
            <a:ext cx="9136062" cy="338554"/>
          </a:xfrm>
          <a:prstGeom prst="rect">
            <a:avLst/>
          </a:prstGeom>
          <a:solidFill>
            <a:schemeClr val="accent2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536575" indent="-536575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9017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081088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spcBef>
                <a:spcPct val="5000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lang="en-US" altLang="zh-TW" sz="1600" dirty="0" smtClean="0">
                <a:solidFill>
                  <a:schemeClr val="bg1"/>
                </a:solidFill>
              </a:rPr>
              <a:t>Four-Year National Development Plan (2017-2020) and Plan for National Development in 2017</a:t>
            </a:r>
            <a:endParaRPr lang="zh-TW" altLang="en-US" sz="16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510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755</Words>
  <Application>Microsoft Office PowerPoint</Application>
  <PresentationFormat>如螢幕大小 (4:3)</PresentationFormat>
  <Paragraphs>178</Paragraphs>
  <Slides>6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ACER</dc:creator>
  <cp:lastModifiedBy>ACER</cp:lastModifiedBy>
  <cp:revision>140</cp:revision>
  <cp:lastPrinted>2017-02-16T06:10:39Z</cp:lastPrinted>
  <dcterms:created xsi:type="dcterms:W3CDTF">2017-01-18T06:04:42Z</dcterms:created>
  <dcterms:modified xsi:type="dcterms:W3CDTF">2017-03-07T03:47:40Z</dcterms:modified>
</cp:coreProperties>
</file>