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385" r:id="rId2"/>
    <p:sldId id="386" r:id="rId3"/>
    <p:sldId id="445" r:id="rId4"/>
    <p:sldId id="446" r:id="rId5"/>
    <p:sldId id="412" r:id="rId6"/>
    <p:sldId id="440" r:id="rId7"/>
    <p:sldId id="441" r:id="rId8"/>
    <p:sldId id="442" r:id="rId9"/>
    <p:sldId id="443" r:id="rId10"/>
    <p:sldId id="444" r:id="rId11"/>
    <p:sldId id="428" r:id="rId12"/>
    <p:sldId id="447" r:id="rId13"/>
    <p:sldId id="448" r:id="rId14"/>
    <p:sldId id="451" r:id="rId15"/>
  </p:sldIdLst>
  <p:sldSz cx="9144000" cy="6858000" type="screen4x3"/>
  <p:notesSz cx="6797675" cy="9926638"/>
  <p:defaultTextStyle>
    <a:defPPr>
      <a:defRPr lang="zh-TW"/>
    </a:defPPr>
    <a:lvl1pPr marL="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4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11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81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53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96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67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09B93"/>
    <a:srgbClr val="339966"/>
    <a:srgbClr val="008080"/>
    <a:srgbClr val="FFCCCC"/>
    <a:srgbClr val="21E78D"/>
    <a:srgbClr val="009900"/>
    <a:srgbClr val="0000FF"/>
    <a:srgbClr val="FF99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03" autoAdjust="0"/>
  </p:normalViewPr>
  <p:slideViewPr>
    <p:cSldViewPr snapToGrid="0">
      <p:cViewPr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7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0639FF6-ADC3-4905-90D9-4177FC10C6CC}" type="datetimeFigureOut">
              <a:rPr lang="zh-TW" altLang="en-US" smtClean="0"/>
              <a:pPr/>
              <a:t>2018/7/9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032A32E-EA7A-4741-93A6-D82E43F63A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28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2973065-C0CD-43AB-85EE-67E0186885F7}" type="datetimeFigureOut">
              <a:rPr lang="zh-TW" altLang="en-US" smtClean="0"/>
              <a:pPr/>
              <a:t>2018/7/9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595A05-1221-4F11-BB01-493BC0FF5B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47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70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40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11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81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53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96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67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dirty="0"/>
              <a:t>＊標題雙關</a:t>
            </a:r>
          </a:p>
          <a:p>
            <a:r>
              <a:rPr kumimoji="1" lang="en-US" dirty="0"/>
              <a:t>Investing in Startups and Starting Up Investment</a:t>
            </a:r>
            <a:r>
              <a:rPr kumimoji="1" lang="en-US" baseline="0" dirty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B8-78AF-EC44-9AB7-84B57CA9CE91}" type="slidenum">
              <a:rPr kumimoji="1" lang="zh-TW" altLang="en-US" smtClean="0">
                <a:solidFill>
                  <a:prstClr val="black"/>
                </a:solidFill>
              </a:rPr>
              <a:pPr/>
              <a:t>1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6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大標44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B8-78AF-EC44-9AB7-84B57CA9CE91}" type="slidenum">
              <a:rPr kumimoji="1" lang="zh-TW" altLang="en-US" smtClean="0">
                <a:solidFill>
                  <a:prstClr val="black"/>
                </a:solidFill>
              </a:rPr>
              <a:pPr/>
              <a:t>2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0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B8-78AF-EC44-9AB7-84B57CA9CE91}" type="slidenum">
              <a:rPr kumimoji="1" lang="zh-TW" altLang="en-US" smtClean="0">
                <a:solidFill>
                  <a:prstClr val="black"/>
                </a:solidFill>
              </a:rPr>
              <a:pPr/>
              <a:t>13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9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0" indent="0" algn="ctr">
              <a:buNone/>
              <a:defRPr sz="2000"/>
            </a:lvl2pPr>
            <a:lvl3pPr marL="913740" indent="0" algn="ctr">
              <a:buNone/>
              <a:defRPr sz="1800"/>
            </a:lvl3pPr>
            <a:lvl4pPr marL="1370611" indent="0" algn="ctr">
              <a:buNone/>
              <a:defRPr sz="1600"/>
            </a:lvl4pPr>
            <a:lvl5pPr marL="1827481" indent="0" algn="ctr">
              <a:buNone/>
              <a:defRPr sz="1600"/>
            </a:lvl5pPr>
            <a:lvl6pPr marL="2284353" indent="0" algn="ctr">
              <a:buNone/>
              <a:defRPr sz="1600"/>
            </a:lvl6pPr>
            <a:lvl7pPr marL="2741226" indent="0" algn="ctr">
              <a:buNone/>
              <a:defRPr sz="1600"/>
            </a:lvl7pPr>
            <a:lvl8pPr marL="3198096" indent="0" algn="ctr">
              <a:buNone/>
              <a:defRPr sz="1600"/>
            </a:lvl8pPr>
            <a:lvl9pPr marL="3654967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1C5A-F9A6-A74A-AE98-7C1B45B02906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4A07-F626-A042-B1D9-2A92DB2977E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ADF6-44F3-B242-B89D-F7407059EB29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3D89-1647-5A45-8A88-63F468D7D3CD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2050" y="6414232"/>
            <a:ext cx="2057400" cy="365125"/>
          </a:xfrm>
        </p:spPr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三角形 18"/>
          <p:cNvSpPr/>
          <p:nvPr userDrawn="1"/>
        </p:nvSpPr>
        <p:spPr>
          <a:xfrm rot="16200000" flipV="1">
            <a:off x="-406265" y="569980"/>
            <a:ext cx="1225189" cy="412659"/>
          </a:xfrm>
          <a:prstGeom prst="triangle">
            <a:avLst/>
          </a:prstGeom>
          <a:solidFill>
            <a:srgbClr val="109B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>
              <a:solidFill>
                <a:srgbClr val="109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9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AA2B-EA01-AB44-BD3B-E2F5CB5703BE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201A-F756-E641-8048-712AE70E991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4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2645-A70E-7744-920B-8126AE539EE6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4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6F0-A14F-2D46-B46C-09DAEF16CF1E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4E81-5CFB-274C-A4E9-6905F0E96103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0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0" indent="0">
              <a:buNone/>
              <a:defRPr sz="1400"/>
            </a:lvl2pPr>
            <a:lvl3pPr marL="913740" indent="0">
              <a:buNone/>
              <a:defRPr sz="1200"/>
            </a:lvl3pPr>
            <a:lvl4pPr marL="1370611" indent="0">
              <a:buNone/>
              <a:defRPr sz="1000"/>
            </a:lvl4pPr>
            <a:lvl5pPr marL="1827481" indent="0">
              <a:buNone/>
              <a:defRPr sz="1000"/>
            </a:lvl5pPr>
            <a:lvl6pPr marL="2284353" indent="0">
              <a:buNone/>
              <a:defRPr sz="1000"/>
            </a:lvl6pPr>
            <a:lvl7pPr marL="2741226" indent="0">
              <a:buNone/>
              <a:defRPr sz="1000"/>
            </a:lvl7pPr>
            <a:lvl8pPr marL="3198096" indent="0">
              <a:buNone/>
              <a:defRPr sz="1000"/>
            </a:lvl8pPr>
            <a:lvl9pPr marL="365496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0ED-B24F-554A-A356-8538B4067EFC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4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0" indent="0">
              <a:buNone/>
              <a:defRPr sz="1400"/>
            </a:lvl2pPr>
            <a:lvl3pPr marL="913740" indent="0">
              <a:buNone/>
              <a:defRPr sz="1200"/>
            </a:lvl3pPr>
            <a:lvl4pPr marL="1370611" indent="0">
              <a:buNone/>
              <a:defRPr sz="1000"/>
            </a:lvl4pPr>
            <a:lvl5pPr marL="1827481" indent="0">
              <a:buNone/>
              <a:defRPr sz="1000"/>
            </a:lvl5pPr>
            <a:lvl6pPr marL="2284353" indent="0">
              <a:buNone/>
              <a:defRPr sz="1000"/>
            </a:lvl6pPr>
            <a:lvl7pPr marL="2741226" indent="0">
              <a:buNone/>
              <a:defRPr sz="1000"/>
            </a:lvl7pPr>
            <a:lvl8pPr marL="3198096" indent="0">
              <a:buNone/>
              <a:defRPr sz="1000"/>
            </a:lvl8pPr>
            <a:lvl9pPr marL="365496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5572-87F6-9640-A5E6-1BD054DEA8F4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7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FDFDF"/>
            </a:gs>
            <a:gs pos="46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374" tIns="45690" rIns="91374" bIns="4569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74" tIns="45690" rIns="91374" bIns="4569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972E-7B2D-8B4E-8D29-B7B8DA48710D}" type="datetime1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2018/7/9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5446-3B7C-7642-B92A-DA0CBD8FCE7E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374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5" indent="-228435" algn="l" defTabSz="9137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06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8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8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8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9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9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32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04" indent="-228435" algn="l" defTabSz="9137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179176" y="-66859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109B93">
                  <a:shade val="30000"/>
                  <a:satMod val="115000"/>
                </a:srgbClr>
              </a:gs>
              <a:gs pos="48000">
                <a:srgbClr val="109B93">
                  <a:shade val="67500"/>
                  <a:satMod val="115000"/>
                </a:srgbClr>
              </a:gs>
              <a:gs pos="0">
                <a:srgbClr val="109B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直角三角形 76"/>
          <p:cNvSpPr/>
          <p:nvPr/>
        </p:nvSpPr>
        <p:spPr>
          <a:xfrm rot="11692148">
            <a:off x="-428512" y="4225014"/>
            <a:ext cx="2078910" cy="1981174"/>
          </a:xfrm>
          <a:prstGeom prst="rtTriangle">
            <a:avLst/>
          </a:prstGeom>
          <a:solidFill>
            <a:schemeClr val="bg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9340" y="2045494"/>
            <a:ext cx="8223672" cy="1446489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algn="ctr"/>
            <a:r>
              <a:rPr kumimoji="1" lang="en-US" sz="4400" b="1" dirty="0">
                <a:solidFill>
                  <a:prstClr val="whit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ea typeface="微軟正黑體" panose="020B0604030504040204" pitchFamily="34" charset="-120"/>
                <a:cs typeface="Lantinghei TC Demibold" charset="-120"/>
              </a:rPr>
              <a:t>Action Plan for </a:t>
            </a:r>
            <a:r>
              <a:rPr kumimoji="1" lang="en-US" sz="4400" b="1" dirty="0" smtClean="0">
                <a:solidFill>
                  <a:prstClr val="whit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ea typeface="微軟正黑體" panose="020B0604030504040204" pitchFamily="34" charset="-120"/>
                <a:cs typeface="Lantinghei TC Demibold" charset="-120"/>
              </a:rPr>
              <a:t>Enhancing </a:t>
            </a:r>
            <a:br>
              <a:rPr kumimoji="1" lang="en-US" sz="4400" b="1" dirty="0" smtClean="0">
                <a:solidFill>
                  <a:prstClr val="whit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ea typeface="微軟正黑體" panose="020B0604030504040204" pitchFamily="34" charset="-120"/>
                <a:cs typeface="Lantinghei TC Demibold" charset="-120"/>
              </a:rPr>
            </a:br>
            <a:r>
              <a:rPr kumimoji="1" lang="en-US" sz="4400" b="1" dirty="0" smtClean="0">
                <a:solidFill>
                  <a:prstClr val="white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ea typeface="微軟正黑體" panose="020B0604030504040204" pitchFamily="34" charset="-120"/>
                <a:cs typeface="Lantinghei TC Demibold" charset="-120"/>
              </a:rPr>
              <a:t>Taiwan’s  Startup Ecosystem</a:t>
            </a:r>
            <a:endParaRPr kumimoji="1" lang="en-US" sz="4400" b="1" dirty="0">
              <a:solidFill>
                <a:prstClr val="white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</a:effectLst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77888" y="-17090"/>
            <a:ext cx="2945288" cy="830936"/>
          </a:xfrm>
          <a:prstGeom prst="rect">
            <a:avLst/>
          </a:prstGeom>
        </p:spPr>
        <p:txBody>
          <a:bodyPr wrap="none" lIns="91374" tIns="45690" rIns="91374" bIns="4569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  <a:cs typeface="Times New Roman" pitchFamily="18" charset="0"/>
              </a:rPr>
              <a:t>Approved by EY in its </a:t>
            </a:r>
          </a:p>
          <a:p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  <a:cs typeface="Times New Roman" pitchFamily="18" charset="0"/>
              </a:rPr>
              <a:t>3589th Meeting</a:t>
            </a:r>
            <a:endParaRPr lang="en-US" sz="2400" b="1" dirty="0">
              <a:solidFill>
                <a:schemeClr val="bg1"/>
              </a:solidFill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027" name="Picture 3" descr="D:\Users\rockkane\Downloads\logo去背圖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8"/>
          <a:stretch/>
        </p:blipFill>
        <p:spPr bwMode="auto">
          <a:xfrm>
            <a:off x="1" y="2"/>
            <a:ext cx="1033153" cy="9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副標題 2"/>
          <p:cNvSpPr txBox="1">
            <a:spLocks/>
          </p:cNvSpPr>
          <p:nvPr/>
        </p:nvSpPr>
        <p:spPr bwMode="auto">
          <a:xfrm>
            <a:off x="559558" y="4910124"/>
            <a:ext cx="8303454" cy="17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Unicode MS" panose="020B0604020202020204" pitchFamily="34" charset="-120"/>
              </a:rPr>
              <a:t>National </a:t>
            </a:r>
            <a:r>
              <a:rPr lang="en-US" sz="2800" b="1" dirty="0">
                <a:solidFill>
                  <a:schemeClr val="bg1"/>
                </a:solidFill>
                <a:latin typeface="Arial Unicode MS" panose="020B0604020202020204" pitchFamily="34" charset="-120"/>
              </a:rPr>
              <a:t>Development Council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Arial Unicode MS" panose="020B0604020202020204" pitchFamily="34" charset="-120"/>
              </a:rPr>
              <a:t>　　　　　　　</a:t>
            </a:r>
            <a:r>
              <a:rPr lang="en-US" sz="2800" b="1" dirty="0" smtClean="0">
                <a:solidFill>
                  <a:schemeClr val="bg1"/>
                </a:solidFill>
              </a:rPr>
              <a:t>February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22,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96917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97417" l="2397" r="97686">
                        <a14:foregroundMark x1="57521" y1="88417" x2="57521" y2="88417"/>
                        <a14:foregroundMark x1="41074" y1="90000" x2="41074" y2="90000"/>
                      </a14:backgroundRemoval>
                    </a14:imgEffect>
                  </a14:imgLayer>
                </a14:imgProps>
              </a:ext>
            </a:extLst>
          </a:blip>
          <a:srcRect r="52306"/>
          <a:stretch/>
        </p:blipFill>
        <p:spPr>
          <a:xfrm>
            <a:off x="5439832" y="0"/>
            <a:ext cx="3704168" cy="75031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9395" y="1986523"/>
            <a:ext cx="5840904" cy="992519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微軟正黑體" panose="020B0604030504040204" pitchFamily="34" charset="-120"/>
              </a:rPr>
              <a:t>Attract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global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accelerators to set up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branches in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Taiwan</a:t>
            </a:r>
            <a:r>
              <a:rPr lang="en-US" sz="1400" dirty="0">
                <a:ea typeface="微軟正黑體" panose="020B0604030504040204" pitchFamily="34" charset="-120"/>
              </a:rPr>
              <a:t> and cultivate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world-class startup teams</a:t>
            </a:r>
          </a:p>
          <a:p>
            <a:pPr marL="285401" indent="-285401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Invite foreign startup professionals and overseas-based Taiwanese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business people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to Taiwan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8571" y="240602"/>
            <a:ext cx="8028122" cy="1118194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Helping Startups Tap into </a:t>
            </a: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/>
            </a:r>
            <a:b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</a:b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Global </a:t>
            </a: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Markets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69401" y="1478200"/>
            <a:ext cx="3450569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r>
              <a:rPr lang="en-US" sz="1600" dirty="0">
                <a:latin typeface="+mn-lt"/>
              </a:rPr>
              <a:t>Bringing in Overseas Resources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69396" y="3024126"/>
            <a:ext cx="3373662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r>
              <a:rPr lang="en-US" sz="1600" dirty="0" smtClean="0">
                <a:latin typeface="+mn-lt"/>
              </a:rPr>
              <a:t>Assisting </a:t>
            </a:r>
            <a:r>
              <a:rPr lang="en-US" sz="1600" dirty="0">
                <a:latin typeface="+mn-lt"/>
              </a:rPr>
              <a:t>with Business </a:t>
            </a:r>
            <a:r>
              <a:rPr lang="en-US" sz="1600" dirty="0" smtClean="0">
                <a:latin typeface="+mn-lt"/>
              </a:rPr>
              <a:t>Development</a:t>
            </a:r>
            <a:endParaRPr lang="en-US" sz="1600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396" y="3523885"/>
            <a:ext cx="5840903" cy="992519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微軟正黑體" panose="020B0604030504040204" pitchFamily="34" charset="-120"/>
              </a:rPr>
              <a:t>Send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selected startups to overseas accelerators</a:t>
            </a:r>
            <a:r>
              <a:rPr lang="en-US" sz="1400" dirty="0">
                <a:ea typeface="微軟正黑體" panose="020B0604030504040204" pitchFamily="34" charset="-120"/>
              </a:rPr>
              <a:t> and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major international trade shows</a:t>
            </a:r>
            <a:r>
              <a:rPr lang="en-US" sz="1400" dirty="0">
                <a:ea typeface="微軟正黑體" panose="020B0604030504040204" pitchFamily="34" charset="-120"/>
              </a:rPr>
              <a:t>, and provide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soft-landing consultation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and matchmaking services</a:t>
            </a:r>
          </a:p>
          <a:p>
            <a:pPr marL="285401" indent="-285401" algn="just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Build a startup cluster 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at </a:t>
            </a:r>
            <a:r>
              <a:rPr lang="en-US" altLang="zh-TW" sz="1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Linkou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 as a tech innovation and demo sit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369395" y="4948015"/>
            <a:ext cx="3510395" cy="46170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>
              <a:lnSpc>
                <a:spcPts val="1600"/>
              </a:lnSpc>
            </a:pPr>
            <a:r>
              <a:rPr lang="en-US" sz="1600" dirty="0" smtClean="0">
                <a:latin typeface="+mn-lt"/>
              </a:rPr>
              <a:t>Strengthening </a:t>
            </a:r>
            <a:r>
              <a:rPr lang="en-US" sz="1600" dirty="0">
                <a:latin typeface="+mn-lt"/>
              </a:rPr>
              <a:t>International </a:t>
            </a:r>
            <a:r>
              <a:rPr lang="en-US" sz="1600" dirty="0" smtClean="0">
                <a:latin typeface="+mn-lt"/>
              </a:rPr>
              <a:t>Promotion</a:t>
            </a:r>
            <a:endParaRPr lang="en-US" sz="1600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812" y="5441505"/>
            <a:ext cx="5839487" cy="777075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Arrange</a:t>
            </a:r>
            <a:r>
              <a:rPr lang="en-US" sz="1400" dirty="0">
                <a:ea typeface="微軟正黑體" panose="020B0604030504040204" pitchFamily="34" charset="-120"/>
              </a:rPr>
              <a:t>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international media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tours</a:t>
            </a:r>
            <a:r>
              <a:rPr lang="en-US" sz="1400" dirty="0" smtClean="0">
                <a:ea typeface="微軟正黑體" panose="020B0604030504040204" pitchFamily="34" charset="-120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and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strengthen international promotional through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electronic publications in multiple languages</a:t>
            </a:r>
          </a:p>
          <a:p>
            <a:pPr marL="285401" indent="-285401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Design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 Taiwan startup identity system</a:t>
            </a:r>
            <a:endParaRPr lang="en-US" sz="1400" b="1" dirty="0">
              <a:solidFill>
                <a:srgbClr val="F2477E"/>
              </a:solidFill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10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65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109B93">
                  <a:shade val="30000"/>
                  <a:satMod val="115000"/>
                </a:srgbClr>
              </a:gs>
              <a:gs pos="48000">
                <a:srgbClr val="109B93">
                  <a:shade val="67500"/>
                  <a:satMod val="115000"/>
                </a:srgbClr>
              </a:gs>
              <a:gs pos="0">
                <a:srgbClr val="109B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14437344">
            <a:off x="6131677" y="1046681"/>
            <a:ext cx="2078910" cy="1981174"/>
          </a:xfrm>
          <a:prstGeom prst="rtTriangle">
            <a:avLst/>
          </a:prstGeom>
          <a:solidFill>
            <a:schemeClr val="bg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99937" y="2276975"/>
            <a:ext cx="7391729" cy="1938932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Budget </a:t>
            </a:r>
            <a:r>
              <a:rPr lang="en-US" sz="6000" b="1" dirty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and </a:t>
            </a:r>
            <a:r>
              <a:rPr lang="en-US" sz="6000" b="1" dirty="0" smtClean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Potential </a:t>
            </a:r>
            <a:r>
              <a:rPr lang="en-US" sz="6000" b="1" dirty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Benefits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11</a:t>
            </a:fld>
            <a:endParaRPr lang="zh-TW" altLang="en-US" b="1">
              <a:solidFill>
                <a:schemeClr val="bg1">
                  <a:lumMod val="9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81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0436" y="409738"/>
            <a:ext cx="8028122" cy="707785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Funding Source</a:t>
            </a:r>
            <a:endParaRPr kumimoji="1" lang="en-US" sz="4000" b="1" dirty="0">
              <a:solidFill>
                <a:srgbClr val="109B93"/>
              </a:solidFill>
              <a:ea typeface="微軟正黑體" panose="020B0604030504040204" pitchFamily="34" charset="-120"/>
              <a:cs typeface="Lantinghei TC Demibold" charset="-120"/>
            </a:endParaRPr>
          </a:p>
        </p:txBody>
      </p:sp>
      <p:graphicFrame>
        <p:nvGraphicFramePr>
          <p:cNvPr id="6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952189"/>
              </p:ext>
            </p:extLst>
          </p:nvPr>
        </p:nvGraphicFramePr>
        <p:xfrm>
          <a:off x="729585" y="1717704"/>
          <a:ext cx="7910109" cy="318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1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1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53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kumimoji="1" lang="en-US" sz="2000" b="1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Agency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kumimoji="1" lang="en-US" sz="2000" b="1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Budget (NT$ million)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kumimoji="1" lang="en-US" sz="2000" b="1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Percentage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Ministry of Science and Technology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tabLst/>
                      </a:pPr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546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tabLst/>
                      </a:pPr>
                      <a:endParaRPr kumimoji="1" lang="zh-TW" altLang="en-US" sz="2000" b="0" kern="1200" dirty="0">
                        <a:solidFill>
                          <a:srgbClr val="109B93"/>
                        </a:solidFill>
                        <a:latin typeface="+mn-lt"/>
                        <a:ea typeface="微軟正黑體" panose="020B0604030504040204" pitchFamily="34" charset="-120"/>
                        <a:cs typeface="Lantinghei TC Demibold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34%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Ministry of Education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471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zh-TW" altLang="en-US" sz="2000" b="0" kern="1200" dirty="0">
                        <a:solidFill>
                          <a:srgbClr val="109B93"/>
                        </a:solidFill>
                        <a:latin typeface="+mn-lt"/>
                        <a:ea typeface="微軟正黑體" panose="020B0604030504040204" pitchFamily="34" charset="-120"/>
                        <a:cs typeface="Lantinghei TC Demibold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29%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Ministry of Economic Affairs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318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zh-TW" altLang="en-US" sz="2000" b="0" kern="1200" dirty="0">
                        <a:solidFill>
                          <a:srgbClr val="109B93"/>
                        </a:solidFill>
                        <a:latin typeface="+mn-lt"/>
                        <a:ea typeface="微軟正黑體" panose="020B0604030504040204" pitchFamily="34" charset="-120"/>
                        <a:cs typeface="Lantinghei TC Demibold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20%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Other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288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zh-TW" altLang="en-US" sz="2000" b="0" kern="1200" dirty="0">
                        <a:solidFill>
                          <a:srgbClr val="109B93"/>
                        </a:solidFill>
                        <a:latin typeface="+mn-lt"/>
                        <a:ea typeface="微軟正黑體" panose="020B0604030504040204" pitchFamily="34" charset="-120"/>
                        <a:cs typeface="Lantinghei TC Demibold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0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17%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1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sz="2000" b="1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1,624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zh-TW" altLang="en-US" sz="2000" b="1" kern="1200" dirty="0">
                        <a:solidFill>
                          <a:srgbClr val="109B93"/>
                        </a:solidFill>
                        <a:latin typeface="+mn-lt"/>
                        <a:ea typeface="微軟正黑體" panose="020B0604030504040204" pitchFamily="34" charset="-120"/>
                        <a:cs typeface="Lantinghei TC Demibold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1" dirty="0">
                          <a:solidFill>
                            <a:srgbClr val="109B93"/>
                          </a:solidFill>
                          <a:latin typeface="+mn-lt"/>
                          <a:ea typeface="微軟正黑體" panose="020B0604030504040204" pitchFamily="34" charset="-120"/>
                          <a:cs typeface="Lantinghei TC Demibold" charset="-120"/>
                        </a:rPr>
                        <a:t>100%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61252" y="1117523"/>
            <a:ext cx="8691677" cy="461564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490" lvl="2" indent="-342490" algn="just"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Government Budget: Total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NT$1.624 billion for 2018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5"/>
            <a:ext cx="2057400" cy="365125"/>
          </a:xfrm>
        </p:spPr>
        <p:txBody>
          <a:bodyPr vert="horz" lIns="91330" tIns="45670" rIns="91330" bIns="4567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12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1252" y="5082240"/>
            <a:ext cx="8486142" cy="1323338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490" lvl="2" indent="-342490" algn="just"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Investment Side</a:t>
            </a:r>
          </a:p>
          <a:p>
            <a:pPr marL="799688" lvl="3" indent="-342818" algn="just">
              <a:buClr>
                <a:prstClr val="black"/>
              </a:buClr>
              <a:buFont typeface="微軟正黑體" panose="020B0604030504040204" pitchFamily="34" charset="-120"/>
              <a:buChar char="─"/>
            </a:pP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NDF’s Business 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Angel Investment 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Program: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NT$1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billion </a:t>
            </a:r>
          </a:p>
          <a:p>
            <a:pPr marL="799688" lvl="3" indent="-342818" algn="just">
              <a:buClr>
                <a:prstClr val="black"/>
              </a:buClr>
              <a:buFont typeface="微軟正黑體" panose="020B0604030504040204" pitchFamily="34" charset="-120"/>
              <a:buChar char="─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Industrial  Innovation and Transformation Fund: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NT$100 billion</a:t>
            </a:r>
          </a:p>
          <a:p>
            <a:pPr marL="799688" lvl="3" indent="-342818" algn="just">
              <a:buClr>
                <a:prstClr val="black"/>
              </a:buClr>
              <a:buFont typeface="微軟正黑體" panose="020B0604030504040204" pitchFamily="34" charset="-120"/>
              <a:buChar char="─"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Fund set up by financial peripheral industries: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NT$270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million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</a:endParaRPr>
          </a:p>
          <a:p>
            <a:pPr marL="799688" lvl="3" indent="-342818" algn="just">
              <a:buClr>
                <a:prstClr val="black"/>
              </a:buClr>
              <a:buFont typeface="微軟正黑體" panose="020B0604030504040204" pitchFamily="34" charset="-120"/>
              <a:buChar char="─"/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Taiwania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Capital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Buffalo Fund: NT$4.65 billion</a:t>
            </a:r>
          </a:p>
        </p:txBody>
      </p:sp>
    </p:spTree>
    <p:extLst>
      <p:ext uri="{BB962C8B-B14F-4D97-AF65-F5344CB8AC3E}">
        <p14:creationId xmlns:p14="http://schemas.microsoft.com/office/powerpoint/2010/main" val="151731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495403" y="437510"/>
            <a:ext cx="8028122" cy="631610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pPr>
              <a:lnSpc>
                <a:spcPts val="4200"/>
              </a:lnSpc>
            </a:pP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Potential Benefits</a:t>
            </a:r>
            <a:endParaRPr kumimoji="1" lang="en-US" sz="4000" b="1" dirty="0">
              <a:solidFill>
                <a:srgbClr val="109B93"/>
              </a:solidFill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5"/>
            <a:ext cx="2057400" cy="365125"/>
          </a:xfrm>
        </p:spPr>
        <p:txBody>
          <a:bodyPr vert="horz" lIns="91330" tIns="45670" rIns="91330" bIns="4567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13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4540" y="5174127"/>
            <a:ext cx="3899971" cy="1215616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175" lvl="1">
              <a:spcBef>
                <a:spcPts val="600"/>
              </a:spcBef>
            </a:pPr>
            <a:r>
              <a:rPr lang="en-US" sz="1600" b="1" dirty="0">
                <a:ea typeface="微軟正黑體" panose="020B0604030504040204" pitchFamily="34" charset="-120"/>
              </a:rPr>
              <a:t>Over </a:t>
            </a:r>
            <a:r>
              <a:rPr lang="en-US" sz="1600" b="1" dirty="0" smtClean="0">
                <a:ea typeface="微軟正黑體" panose="020B0604030504040204" pitchFamily="34" charset="-120"/>
              </a:rPr>
              <a:t>the next </a:t>
            </a:r>
            <a:r>
              <a:rPr lang="en-US" sz="1600" b="1" dirty="0">
                <a:ea typeface="微軟正黑體" panose="020B0604030504040204" pitchFamily="34" charset="-120"/>
              </a:rPr>
              <a:t>five years, investment in </a:t>
            </a:r>
            <a:r>
              <a:rPr lang="en-US" sz="16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Taiwan-based startups</a:t>
            </a:r>
            <a:r>
              <a:rPr lang="en-US" sz="1600" b="1" dirty="0">
                <a:ea typeface="微軟正黑體" panose="020B0604030504040204" pitchFamily="34" charset="-120"/>
              </a:rPr>
              <a:t> expected to grow by NT$5 billion each year</a:t>
            </a:r>
          </a:p>
          <a:p>
            <a:pPr marL="3175" lvl="1">
              <a:spcBef>
                <a:spcPts val="600"/>
              </a:spcBef>
            </a:pPr>
            <a:endParaRPr lang="en-US" sz="2000" b="1" dirty="0"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019" y="5157902"/>
            <a:ext cx="4003779" cy="830896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900" indent="-160338"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微軟正黑體" panose="020B0604030504040204" pitchFamily="34" charset="-120"/>
              </a:rPr>
              <a:t>Fostering  </a:t>
            </a:r>
            <a:r>
              <a:rPr lang="en-US" sz="1600" b="1" dirty="0">
                <a:solidFill>
                  <a:srgbClr val="FF0066"/>
                </a:solidFill>
                <a:ea typeface="微軟正黑體" panose="020B0604030504040204" pitchFamily="34" charset="-120"/>
              </a:rPr>
              <a:t>at least one</a:t>
            </a:r>
            <a:r>
              <a:rPr lang="en-US" sz="1600" b="1" dirty="0">
                <a:ea typeface="微軟正黑體" panose="020B0604030504040204" pitchFamily="34" charset="-120"/>
              </a:rPr>
              <a:t> </a:t>
            </a:r>
            <a:r>
              <a:rPr lang="en-US" sz="1600" b="1" dirty="0" smtClean="0">
                <a:ea typeface="微軟正黑體" panose="020B0604030504040204" pitchFamily="34" charset="-120"/>
              </a:rPr>
              <a:t>unicorn </a:t>
            </a:r>
            <a:r>
              <a:rPr lang="en-US" sz="1600" b="1" dirty="0">
                <a:ea typeface="微軟正黑體" panose="020B0604030504040204" pitchFamily="34" charset="-120"/>
              </a:rPr>
              <a:t>startup </a:t>
            </a:r>
            <a:r>
              <a:rPr lang="en-US" sz="1600" b="1" dirty="0" smtClean="0">
                <a:ea typeface="微軟正黑體" panose="020B0604030504040204" pitchFamily="34" charset="-120"/>
              </a:rPr>
              <a:t>company </a:t>
            </a:r>
            <a:r>
              <a:rPr lang="en-US" sz="1600" b="1" dirty="0" smtClean="0">
                <a:solidFill>
                  <a:srgbClr val="FF0066"/>
                </a:solidFill>
                <a:ea typeface="微軟正黑體" panose="020B0604030504040204" pitchFamily="34" charset="-120"/>
              </a:rPr>
              <a:t>within </a:t>
            </a:r>
            <a:r>
              <a:rPr lang="en-US" sz="1600" b="1" dirty="0">
                <a:solidFill>
                  <a:srgbClr val="FF0066"/>
                </a:solidFill>
                <a:ea typeface="微軟正黑體" panose="020B0604030504040204" pitchFamily="34" charset="-120"/>
              </a:rPr>
              <a:t>two </a:t>
            </a:r>
            <a:r>
              <a:rPr lang="en-US" sz="1600" b="1" dirty="0" smtClean="0">
                <a:solidFill>
                  <a:srgbClr val="FF0066"/>
                </a:solidFill>
                <a:ea typeface="微軟正黑體" panose="020B0604030504040204" pitchFamily="34" charset="-120"/>
              </a:rPr>
              <a:t>years and </a:t>
            </a:r>
            <a:r>
              <a:rPr lang="en-US" sz="1600" b="1" dirty="0">
                <a:solidFill>
                  <a:srgbClr val="FF0066"/>
                </a:solidFill>
                <a:ea typeface="微軟正黑體" panose="020B0604030504040204" pitchFamily="34" charset="-120"/>
              </a:rPr>
              <a:t> </a:t>
            </a:r>
            <a:r>
              <a:rPr lang="en-US" sz="1600" b="1" dirty="0" smtClean="0">
                <a:solidFill>
                  <a:srgbClr val="FF0066"/>
                </a:solidFill>
                <a:ea typeface="微軟正黑體" panose="020B0604030504040204" pitchFamily="34" charset="-120"/>
              </a:rPr>
              <a:t>three</a:t>
            </a:r>
            <a:r>
              <a:rPr lang="en-US" sz="1600" b="1" dirty="0" smtClean="0">
                <a:ea typeface="微軟正黑體" panose="020B0604030504040204" pitchFamily="34" charset="-120"/>
              </a:rPr>
              <a:t> unicorns </a:t>
            </a:r>
            <a:r>
              <a:rPr lang="en-US" sz="1600" b="1" dirty="0">
                <a:solidFill>
                  <a:srgbClr val="FF0066"/>
                </a:solidFill>
                <a:ea typeface="微軟正黑體" panose="020B0604030504040204" pitchFamily="34" charset="-120"/>
              </a:rPr>
              <a:t>within six years</a:t>
            </a:r>
          </a:p>
        </p:txBody>
      </p:sp>
      <p:sp>
        <p:nvSpPr>
          <p:cNvPr id="4" name="矩形 3"/>
          <p:cNvSpPr/>
          <p:nvPr/>
        </p:nvSpPr>
        <p:spPr>
          <a:xfrm>
            <a:off x="1743343" y="1927919"/>
            <a:ext cx="6016238" cy="783113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en-US" sz="2400" b="1" dirty="0" smtClean="0">
                <a:ea typeface="微軟正黑體" panose="020B0604030504040204" pitchFamily="34" charset="-120"/>
              </a:rPr>
              <a:t>Making Taiwan an Asian Startup Funding Hub</a:t>
            </a:r>
            <a:endParaRPr lang="en-US" sz="2400" b="1" dirty="0"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60081" y="4242243"/>
            <a:ext cx="2923414" cy="778936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en-US" sz="2400" b="1" dirty="0" smtClean="0">
                <a:ea typeface="微軟正黑體" panose="020B0604030504040204" pitchFamily="34" charset="-120"/>
              </a:rPr>
              <a:t>Setting role models for Startups</a:t>
            </a:r>
            <a:endParaRPr lang="en-US" sz="2400" b="1" dirty="0"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72319" y="4250724"/>
            <a:ext cx="2923414" cy="778936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en-US" sz="2400" b="1" dirty="0" smtClean="0">
                <a:ea typeface="微軟正黑體" panose="020B0604030504040204" pitchFamily="34" charset="-120"/>
              </a:rPr>
              <a:t>Scaling up startup fundraising </a:t>
            </a:r>
            <a:endParaRPr lang="en-US" sz="2400" b="1" dirty="0">
              <a:ea typeface="微軟正黑體" panose="020B0604030504040204" pitchFamily="34" charset="-120"/>
            </a:endParaRPr>
          </a:p>
        </p:txBody>
      </p:sp>
      <p:pic>
        <p:nvPicPr>
          <p:cNvPr id="5122" name="Picture 2" descr="相關圖片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558803"/>
            <a:ext cx="1685714" cy="16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相關圖片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0867" y="2532860"/>
            <a:ext cx="1841398" cy="16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7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109B93">
                  <a:shade val="30000"/>
                  <a:satMod val="115000"/>
                </a:srgbClr>
              </a:gs>
              <a:gs pos="48000">
                <a:srgbClr val="109B93">
                  <a:shade val="67500"/>
                  <a:satMod val="115000"/>
                </a:srgbClr>
              </a:gs>
              <a:gs pos="0">
                <a:srgbClr val="109B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14400" y="365041"/>
            <a:ext cx="7083759" cy="923269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Concluding Remarks</a:t>
            </a:r>
            <a:endParaRPr lang="en-US" sz="5400" b="1" dirty="0">
              <a:solidFill>
                <a:prstClr val="white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14</a:t>
            </a:fld>
            <a:endParaRPr lang="zh-TW" altLang="en-US" b="1">
              <a:solidFill>
                <a:schemeClr val="bg1">
                  <a:lumMod val="9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6430" y="1758524"/>
            <a:ext cx="7855182" cy="4554992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490" lvl="2" indent="-342490" algn="just" hangingPunc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Seizing the opportunities presented by developments in AI, IoT, and even blockchain is crucial to industrial </a:t>
            </a: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transformation </a:t>
            </a:r>
          </a:p>
          <a:p>
            <a:pPr marL="342490" lvl="2" indent="-342490" algn="just" hangingPunc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By </a:t>
            </a:r>
            <a:r>
              <a:rPr lang="en-US" sz="2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putting this plan into action, we can effectively create an environment </a:t>
            </a: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favorable to startups</a:t>
            </a:r>
            <a:endParaRPr lang="en-US" sz="2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  <a:p>
            <a:pPr marL="342490" lvl="2" indent="-342490" algn="just" hangingPunct="0">
              <a:spcBef>
                <a:spcPts val="18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All </a:t>
            </a:r>
            <a:r>
              <a:rPr lang="en-US" sz="2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agencies involved </a:t>
            </a: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need to take initiative to implement </a:t>
            </a:r>
            <a:r>
              <a:rPr lang="en-US" sz="2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this plan to demonstrate the government's commitment and </a:t>
            </a: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capability </a:t>
            </a:r>
            <a:endParaRPr lang="en-US" sz="2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  <a:p>
            <a:pPr marL="342490" lvl="2" indent="-342490" algn="just" hangingPunct="0">
              <a:spcBef>
                <a:spcPts val="18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Progress review </a:t>
            </a:r>
            <a:r>
              <a:rPr lang="en-US" sz="2400" b="1" dirty="0">
                <a:solidFill>
                  <a:schemeClr val="bg1"/>
                </a:solidFill>
                <a:ea typeface="微軟正黑體" panose="020B0604030504040204" pitchFamily="34" charset="-120"/>
              </a:rPr>
              <a:t>will be conducted every 3-6 months to help spur early </a:t>
            </a:r>
            <a:r>
              <a:rPr lang="en-US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accomplishment</a:t>
            </a:r>
            <a:endParaRPr lang="en-US" sz="2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77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字方塊 96"/>
          <p:cNvSpPr txBox="1"/>
          <p:nvPr/>
        </p:nvSpPr>
        <p:spPr>
          <a:xfrm>
            <a:off x="1110598" y="1645747"/>
            <a:ext cx="1202329" cy="132343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374" tIns="45690" rIns="91374" bIns="45690" rtlCol="0">
            <a:spAutoFit/>
          </a:bodyPr>
          <a:lstStyle/>
          <a:p>
            <a:r>
              <a:rPr kumimoji="1" lang="en-US" sz="8000" dirty="0">
                <a:solidFill>
                  <a:prstClr val="white">
                    <a:lumMod val="75000"/>
                  </a:prstClr>
                </a:solidFill>
                <a:latin typeface="Impact" charset="0"/>
                <a:ea typeface="Impact" charset="0"/>
                <a:cs typeface="Impact" charset="0"/>
              </a:rPr>
              <a:t>1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1090892" y="2612129"/>
            <a:ext cx="1202329" cy="132343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374" tIns="45690" rIns="91374" bIns="45690" rtlCol="0">
            <a:spAutoFit/>
          </a:bodyPr>
          <a:lstStyle/>
          <a:p>
            <a:r>
              <a:rPr kumimoji="1" lang="en-US" sz="8000" dirty="0">
                <a:solidFill>
                  <a:prstClr val="white">
                    <a:lumMod val="75000"/>
                  </a:prstClr>
                </a:solidFill>
                <a:latin typeface="Impact" charset="0"/>
                <a:ea typeface="Impact" charset="0"/>
                <a:cs typeface="Impact" charset="0"/>
              </a:rPr>
              <a:t>2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1122563" y="3667374"/>
            <a:ext cx="1202329" cy="132343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374" tIns="45690" rIns="91374" bIns="45690" rtlCol="0">
            <a:spAutoFit/>
          </a:bodyPr>
          <a:lstStyle/>
          <a:p>
            <a:r>
              <a:rPr kumimoji="1" lang="en-US" sz="8000" dirty="0">
                <a:solidFill>
                  <a:prstClr val="white">
                    <a:lumMod val="75000"/>
                  </a:prstClr>
                </a:solidFill>
                <a:latin typeface="Impact" charset="0"/>
                <a:ea typeface="Impact" charset="0"/>
                <a:cs typeface="Impact" charset="0"/>
              </a:rPr>
              <a:t>3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2069684" y="1963689"/>
            <a:ext cx="2502316" cy="64627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Foreword</a:t>
            </a:r>
          </a:p>
        </p:txBody>
      </p:sp>
      <p:sp>
        <p:nvSpPr>
          <p:cNvPr id="58" name="三角形 57"/>
          <p:cNvSpPr/>
          <p:nvPr/>
        </p:nvSpPr>
        <p:spPr>
          <a:xfrm rot="16200000" flipV="1">
            <a:off x="1664843" y="2229169"/>
            <a:ext cx="576942" cy="238479"/>
          </a:xfrm>
          <a:prstGeom prst="triangle">
            <a:avLst/>
          </a:prstGeom>
          <a:solidFill>
            <a:srgbClr val="109B9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65" name="三角形 64"/>
          <p:cNvSpPr/>
          <p:nvPr/>
        </p:nvSpPr>
        <p:spPr>
          <a:xfrm rot="16200000" flipV="1">
            <a:off x="1668630" y="4209855"/>
            <a:ext cx="576942" cy="238479"/>
          </a:xfrm>
          <a:prstGeom prst="triangle">
            <a:avLst/>
          </a:prstGeom>
          <a:solidFill>
            <a:srgbClr val="109B9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66" name="三角形 65"/>
          <p:cNvSpPr/>
          <p:nvPr/>
        </p:nvSpPr>
        <p:spPr>
          <a:xfrm rot="16200000" flipV="1">
            <a:off x="1657211" y="3142736"/>
            <a:ext cx="576942" cy="238479"/>
          </a:xfrm>
          <a:prstGeom prst="triangle">
            <a:avLst/>
          </a:prstGeom>
          <a:solidFill>
            <a:srgbClr val="109B9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064920" y="2913234"/>
            <a:ext cx="6751533" cy="64627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Strategies </a:t>
            </a:r>
            <a:r>
              <a:rPr lang="en-US" sz="36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and </a:t>
            </a:r>
            <a:r>
              <a:rPr lang="en-US" sz="36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Measures</a:t>
            </a:r>
            <a:endParaRPr lang="en-US" sz="3600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079934" y="3908273"/>
            <a:ext cx="6408973" cy="64627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Budget </a:t>
            </a:r>
            <a:r>
              <a:rPr lang="en-US" sz="36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and </a:t>
            </a:r>
            <a:r>
              <a:rPr lang="en-US" sz="36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Potential </a:t>
            </a:r>
            <a:r>
              <a:rPr lang="en-US" sz="36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Benefits</a:t>
            </a:r>
          </a:p>
        </p:txBody>
      </p:sp>
      <p:sp>
        <p:nvSpPr>
          <p:cNvPr id="116" name="文字方塊 115"/>
          <p:cNvSpPr txBox="1"/>
          <p:nvPr/>
        </p:nvSpPr>
        <p:spPr>
          <a:xfrm>
            <a:off x="420348" y="425922"/>
            <a:ext cx="2713206" cy="707826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kumimoji="1" lang="en-US" sz="4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Outline</a:t>
            </a:r>
            <a:endParaRPr kumimoji="1" lang="en-US" sz="4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193" name="Shape 206"/>
          <p:cNvSpPr>
            <a:spLocks noChangeArrowheads="1"/>
          </p:cNvSpPr>
          <p:nvPr/>
        </p:nvSpPr>
        <p:spPr bwMode="auto">
          <a:xfrm>
            <a:off x="677205" y="2210941"/>
            <a:ext cx="413682" cy="3234516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bg1">
                <a:lumMod val="85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4" tIns="45690" rIns="91374" bIns="45690"/>
          <a:lstStyle/>
          <a:p>
            <a:pPr eaLnBrk="0" hangingPunct="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6" name="Shape 207"/>
          <p:cNvSpPr>
            <a:spLocks noChangeArrowheads="1"/>
          </p:cNvSpPr>
          <p:nvPr/>
        </p:nvSpPr>
        <p:spPr bwMode="auto">
          <a:xfrm rot="10800000">
            <a:off x="8309491" y="2210939"/>
            <a:ext cx="347755" cy="3234517"/>
          </a:xfrm>
          <a:custGeom>
            <a:avLst/>
            <a:gdLst>
              <a:gd name="T0" fmla="*/ 20231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bg1">
                <a:lumMod val="85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4" tIns="45690" rIns="91374" bIns="45690"/>
          <a:lstStyle/>
          <a:p>
            <a:pPr eaLnBrk="0" hangingPunct="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111187" y="4652302"/>
            <a:ext cx="1202329" cy="132343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374" tIns="45690" rIns="91374" bIns="45690" rtlCol="0">
            <a:spAutoFit/>
          </a:bodyPr>
          <a:lstStyle/>
          <a:p>
            <a:r>
              <a:rPr kumimoji="1" lang="en-US" sz="8000" dirty="0">
                <a:solidFill>
                  <a:prstClr val="white">
                    <a:lumMod val="75000"/>
                  </a:prstClr>
                </a:solidFill>
                <a:latin typeface="Impact" charset="0"/>
                <a:ea typeface="Impact" charset="0"/>
                <a:cs typeface="Impact" charset="0"/>
              </a:rPr>
              <a:t>4</a:t>
            </a:r>
          </a:p>
        </p:txBody>
      </p:sp>
      <p:sp>
        <p:nvSpPr>
          <p:cNvPr id="16" name="三角形 64"/>
          <p:cNvSpPr/>
          <p:nvPr/>
        </p:nvSpPr>
        <p:spPr>
          <a:xfrm rot="16200000" flipV="1">
            <a:off x="1657255" y="5194783"/>
            <a:ext cx="576942" cy="238479"/>
          </a:xfrm>
          <a:prstGeom prst="triangle">
            <a:avLst/>
          </a:prstGeom>
          <a:solidFill>
            <a:srgbClr val="109B9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 dirty="0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068563" y="4906849"/>
            <a:ext cx="5289366" cy="64627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Concluding Remarks</a:t>
            </a:r>
            <a:endParaRPr lang="en-US" sz="3600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08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3879" y="112018"/>
            <a:ext cx="8704397" cy="1323338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The Fast-growing Startup Ecosystem Needs to Be Reinforced Constantly</a:t>
            </a:r>
            <a:endParaRPr kumimoji="1" lang="en-US" sz="3600" b="1" dirty="0">
              <a:solidFill>
                <a:srgbClr val="109B93"/>
              </a:solidFill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5"/>
            <a:ext cx="2057400" cy="365125"/>
          </a:xfrm>
        </p:spPr>
        <p:txBody>
          <a:bodyPr vert="horz" lIns="91330" tIns="45670" rIns="91330" bIns="4567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9" name="Shape 420"/>
          <p:cNvSpPr>
            <a:spLocks noChangeArrowheads="1"/>
          </p:cNvSpPr>
          <p:nvPr/>
        </p:nvSpPr>
        <p:spPr bwMode="auto">
          <a:xfrm>
            <a:off x="2777970" y="2116089"/>
            <a:ext cx="3486801" cy="3488679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0" tIns="45670" rIns="91330" bIns="45670"/>
          <a:lstStyle/>
          <a:p>
            <a:pPr eaLnBrk="0" hangingPunct="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Shape 406"/>
          <p:cNvSpPr/>
          <p:nvPr/>
        </p:nvSpPr>
        <p:spPr bwMode="auto">
          <a:xfrm>
            <a:off x="3432749" y="2807057"/>
            <a:ext cx="2253164" cy="2254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09B93">
              <a:alpha val="58000"/>
            </a:srgbClr>
          </a:solidFill>
          <a:ln w="12700">
            <a:miter lim="400000"/>
          </a:ln>
        </p:spPr>
        <p:txBody>
          <a:bodyPr lIns="17125" tIns="45670" rIns="17125" bIns="45670"/>
          <a:lstStyle/>
          <a:p>
            <a:pPr defTabSz="34249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600" kern="0" dirty="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4" name="Shape 420"/>
          <p:cNvSpPr>
            <a:spLocks noChangeArrowheads="1"/>
          </p:cNvSpPr>
          <p:nvPr/>
        </p:nvSpPr>
        <p:spPr bwMode="auto">
          <a:xfrm>
            <a:off x="3313979" y="2677826"/>
            <a:ext cx="2456103" cy="2457426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0" tIns="45670" rIns="91330" bIns="45670"/>
          <a:lstStyle/>
          <a:p>
            <a:pPr eaLnBrk="0" hangingPunct="0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2" name="Group 19"/>
          <p:cNvGrpSpPr>
            <a:grpSpLocks noChangeAspect="1"/>
          </p:cNvGrpSpPr>
          <p:nvPr/>
        </p:nvGrpSpPr>
        <p:grpSpPr bwMode="auto">
          <a:xfrm>
            <a:off x="2865442" y="2223611"/>
            <a:ext cx="3301221" cy="3301229"/>
            <a:chOff x="144478" y="144473"/>
            <a:chExt cx="2699044" cy="2699049"/>
          </a:xfrm>
        </p:grpSpPr>
        <p:sp>
          <p:nvSpPr>
            <p:cNvPr id="63" name="饼形 45"/>
            <p:cNvSpPr>
              <a:spLocks noChangeAspect="1"/>
            </p:cNvSpPr>
            <p:nvPr/>
          </p:nvSpPr>
          <p:spPr bwMode="auto">
            <a:xfrm>
              <a:off x="144478" y="144473"/>
              <a:ext cx="2699044" cy="2699044"/>
            </a:xfrm>
            <a:custGeom>
              <a:avLst/>
              <a:gdLst>
                <a:gd name="T0" fmla="*/ 1348283 w 2699044"/>
                <a:gd name="T1" fmla="*/ 1 h 2699044"/>
                <a:gd name="T2" fmla="*/ 1348282 w 2699044"/>
                <a:gd name="T3" fmla="*/ 0 h 2699044"/>
                <a:gd name="T4" fmla="*/ 1349522 w 2699044"/>
                <a:gd name="T5" fmla="*/ 0 h 2699044"/>
                <a:gd name="T6" fmla="*/ 2529699 w 2699044"/>
                <a:gd name="T7" fmla="*/ 695005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1348283" y="1"/>
                  </a:moveTo>
                  <a:lnTo>
                    <a:pt x="1348282" y="0"/>
                  </a:lnTo>
                  <a:cubicBezTo>
                    <a:pt x="1348695" y="0"/>
                    <a:pt x="1349108" y="-1"/>
                    <a:pt x="1349522" y="0"/>
                  </a:cubicBezTo>
                  <a:cubicBezTo>
                    <a:pt x="1839980" y="0"/>
                    <a:pt x="2291827" y="266092"/>
                    <a:pt x="2529699" y="695005"/>
                  </a:cubicBezTo>
                  <a:lnTo>
                    <a:pt x="1349522" y="1349522"/>
                  </a:lnTo>
                  <a:lnTo>
                    <a:pt x="1348283" y="1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64" name="饼形 39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4"/>
            </a:xfrm>
            <a:custGeom>
              <a:avLst/>
              <a:gdLst>
                <a:gd name="T0" fmla="*/ 2527782 w 2699044"/>
                <a:gd name="T1" fmla="*/ 691564 h 2699044"/>
                <a:gd name="T2" fmla="*/ 2527781 w 2699044"/>
                <a:gd name="T3" fmla="*/ 691564 h 2699044"/>
                <a:gd name="T4" fmla="*/ 2699039 w 2699044"/>
                <a:gd name="T5" fmla="*/ 1346855 h 2699044"/>
                <a:gd name="T6" fmla="*/ 1349522 w 2699044"/>
                <a:gd name="T7" fmla="*/ 1349522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266 w 2699044"/>
                <a:gd name="T13" fmla="*/ 395266 h 2699044"/>
                <a:gd name="T14" fmla="*/ 2303778 w 2699044"/>
                <a:gd name="T15" fmla="*/ 2303778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2527784" y="691564"/>
                  </a:moveTo>
                  <a:lnTo>
                    <a:pt x="2527783" y="691564"/>
                  </a:lnTo>
                  <a:cubicBezTo>
                    <a:pt x="2639645" y="891885"/>
                    <a:pt x="2698588" y="1117418"/>
                    <a:pt x="2699041" y="1346855"/>
                  </a:cubicBezTo>
                  <a:lnTo>
                    <a:pt x="1349522" y="1349522"/>
                  </a:lnTo>
                  <a:lnTo>
                    <a:pt x="2527784" y="69156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65" name="饼形 41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0"/>
            </a:xfrm>
            <a:custGeom>
              <a:avLst/>
              <a:gdLst>
                <a:gd name="T0" fmla="*/ 2379822 w 2699044"/>
                <a:gd name="T1" fmla="*/ 2221116 h 2699044"/>
                <a:gd name="T2" fmla="*/ 2379821 w 2699044"/>
                <a:gd name="T3" fmla="*/ 2221115 h 2699044"/>
                <a:gd name="T4" fmla="*/ 1349522 w 2699044"/>
                <a:gd name="T5" fmla="*/ 2699035 h 2699044"/>
                <a:gd name="T6" fmla="*/ 1340171 w 2699044"/>
                <a:gd name="T7" fmla="*/ 2699002 h 2699044"/>
                <a:gd name="T8" fmla="*/ 1349522 w 2699044"/>
                <a:gd name="T9" fmla="*/ 1349518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2379824" y="2221123"/>
                  </a:moveTo>
                  <a:lnTo>
                    <a:pt x="2379823" y="2221122"/>
                  </a:lnTo>
                  <a:cubicBezTo>
                    <a:pt x="2123408" y="2524225"/>
                    <a:pt x="1746536" y="2699043"/>
                    <a:pt x="1349522" y="2699044"/>
                  </a:cubicBezTo>
                  <a:cubicBezTo>
                    <a:pt x="1346404" y="2699044"/>
                    <a:pt x="1343287" y="2699033"/>
                    <a:pt x="1340171" y="2699011"/>
                  </a:cubicBezTo>
                  <a:lnTo>
                    <a:pt x="1349522" y="1349522"/>
                  </a:lnTo>
                  <a:lnTo>
                    <a:pt x="2379824" y="2221123"/>
                  </a:lnTo>
                  <a:close/>
                </a:path>
              </a:pathLst>
            </a:custGeom>
            <a:solidFill>
              <a:schemeClr val="bg1">
                <a:alpha val="59999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66" name="饼形 42"/>
            <p:cNvSpPr>
              <a:spLocks noChangeAspect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1343308 w 2699044"/>
                <a:gd name="T1" fmla="*/ 2699030 h 2699044"/>
                <a:gd name="T2" fmla="*/ 1343308 w 2699044"/>
                <a:gd name="T3" fmla="*/ 2699029 h 2699044"/>
                <a:gd name="T4" fmla="*/ 265268 w 2699044"/>
                <a:gd name="T5" fmla="*/ 2153017 h 2699044"/>
                <a:gd name="T6" fmla="*/ 1349522 w 2699044"/>
                <a:gd name="T7" fmla="*/ 1349522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266 w 2699044"/>
                <a:gd name="T13" fmla="*/ 395266 h 2699044"/>
                <a:gd name="T14" fmla="*/ 2303778 w 2699044"/>
                <a:gd name="T15" fmla="*/ 2303778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1343308" y="2699030"/>
                  </a:moveTo>
                  <a:lnTo>
                    <a:pt x="1343308" y="2699029"/>
                  </a:lnTo>
                  <a:cubicBezTo>
                    <a:pt x="917997" y="2697071"/>
                    <a:pt x="518497" y="2494729"/>
                    <a:pt x="265268" y="2153017"/>
                  </a:cubicBezTo>
                  <a:lnTo>
                    <a:pt x="1349522" y="1349522"/>
                  </a:lnTo>
                  <a:lnTo>
                    <a:pt x="1343308" y="269903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67" name="饼形 43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3"/>
            </a:xfrm>
            <a:custGeom>
              <a:avLst/>
              <a:gdLst>
                <a:gd name="T0" fmla="*/ 268984 w 2699044"/>
                <a:gd name="T1" fmla="*/ 2158005 h 2699044"/>
                <a:gd name="T2" fmla="*/ 268984 w 2699044"/>
                <a:gd name="T3" fmla="*/ 2158004 h 2699044"/>
                <a:gd name="T4" fmla="*/ 0 w 2699044"/>
                <a:gd name="T5" fmla="*/ 1349522 h 2699044"/>
                <a:gd name="T6" fmla="*/ 58395 w 2699044"/>
                <a:gd name="T7" fmla="*/ 956836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268984" y="2158007"/>
                  </a:moveTo>
                  <a:lnTo>
                    <a:pt x="268984" y="2158006"/>
                  </a:lnTo>
                  <a:cubicBezTo>
                    <a:pt x="94366" y="1924631"/>
                    <a:pt x="0" y="1640993"/>
                    <a:pt x="0" y="1349522"/>
                  </a:cubicBezTo>
                  <a:cubicBezTo>
                    <a:pt x="-1" y="1216463"/>
                    <a:pt x="19678" y="1084136"/>
                    <a:pt x="58395" y="956836"/>
                  </a:cubicBezTo>
                  <a:lnTo>
                    <a:pt x="1349522" y="1349522"/>
                  </a:lnTo>
                  <a:lnTo>
                    <a:pt x="268984" y="215800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68" name="饼形 44"/>
            <p:cNvSpPr>
              <a:spLocks noChangeAspect="1"/>
            </p:cNvSpPr>
            <p:nvPr/>
          </p:nvSpPr>
          <p:spPr bwMode="auto">
            <a:xfrm>
              <a:off x="144478" y="144477"/>
              <a:ext cx="2699043" cy="2699044"/>
            </a:xfrm>
            <a:custGeom>
              <a:avLst/>
              <a:gdLst>
                <a:gd name="T0" fmla="*/ 60010 w 2699044"/>
                <a:gd name="T1" fmla="*/ 951566 h 2699044"/>
                <a:gd name="T2" fmla="*/ 60010 w 2699044"/>
                <a:gd name="T3" fmla="*/ 951566 h 2699044"/>
                <a:gd name="T4" fmla="*/ 1349522 w 2699044"/>
                <a:gd name="T5" fmla="*/ 0 h 2699044"/>
                <a:gd name="T6" fmla="*/ 1349522 w 2699044"/>
                <a:gd name="T7" fmla="*/ 0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60010" y="951566"/>
                  </a:moveTo>
                  <a:lnTo>
                    <a:pt x="60010" y="951566"/>
                  </a:lnTo>
                  <a:cubicBezTo>
                    <a:pt x="234591" y="385863"/>
                    <a:pt x="757493" y="-1"/>
                    <a:pt x="1349522" y="0"/>
                  </a:cubicBezTo>
                  <a:cubicBezTo>
                    <a:pt x="1349522" y="0"/>
                    <a:pt x="1349522" y="0"/>
                    <a:pt x="1349522" y="0"/>
                  </a:cubicBezTo>
                  <a:lnTo>
                    <a:pt x="1349522" y="1349522"/>
                  </a:lnTo>
                  <a:lnTo>
                    <a:pt x="60010" y="951566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69" name="饼形 40"/>
            <p:cNvSpPr>
              <a:spLocks noChangeAspect="1"/>
            </p:cNvSpPr>
            <p:nvPr/>
          </p:nvSpPr>
          <p:spPr bwMode="auto">
            <a:xfrm>
              <a:off x="144478" y="144477"/>
              <a:ext cx="2699043" cy="2699043"/>
            </a:xfrm>
            <a:custGeom>
              <a:avLst/>
              <a:gdLst>
                <a:gd name="T0" fmla="*/ 2699040 w 2699044"/>
                <a:gd name="T1" fmla="*/ 1347120 h 2699044"/>
                <a:gd name="T2" fmla="*/ 2699039 w 2699044"/>
                <a:gd name="T3" fmla="*/ 1347120 h 2699044"/>
                <a:gd name="T4" fmla="*/ 2699042 w 2699044"/>
                <a:gd name="T5" fmla="*/ 1349522 h 2699044"/>
                <a:gd name="T6" fmla="*/ 2379769 w 2699044"/>
                <a:gd name="T7" fmla="*/ 2221183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2699042" y="1347120"/>
                  </a:moveTo>
                  <a:lnTo>
                    <a:pt x="2699041" y="1347120"/>
                  </a:lnTo>
                  <a:cubicBezTo>
                    <a:pt x="2699043" y="1347920"/>
                    <a:pt x="2699044" y="1348721"/>
                    <a:pt x="2699044" y="1349522"/>
                  </a:cubicBezTo>
                  <a:cubicBezTo>
                    <a:pt x="2699044" y="1668689"/>
                    <a:pt x="2585922" y="1977527"/>
                    <a:pt x="2379771" y="2221185"/>
                  </a:cubicBezTo>
                  <a:lnTo>
                    <a:pt x="1349522" y="1349522"/>
                  </a:lnTo>
                  <a:lnTo>
                    <a:pt x="2699042" y="1347120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</p:grpSp>
      <p:pic>
        <p:nvPicPr>
          <p:cNvPr id="77" name="pasted-image.pd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866" y="2958325"/>
            <a:ext cx="1389769" cy="18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文字方塊 77"/>
          <p:cNvSpPr txBox="1"/>
          <p:nvPr/>
        </p:nvSpPr>
        <p:spPr>
          <a:xfrm>
            <a:off x="3498190" y="3383416"/>
            <a:ext cx="2224656" cy="1384894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Taiwan Startup </a:t>
            </a:r>
            <a:r>
              <a:rPr lang="en-US" sz="28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Ecosystem</a:t>
            </a:r>
          </a:p>
        </p:txBody>
      </p:sp>
      <p:sp>
        <p:nvSpPr>
          <p:cNvPr id="81" name="矩形 80"/>
          <p:cNvSpPr/>
          <p:nvPr/>
        </p:nvSpPr>
        <p:spPr>
          <a:xfrm>
            <a:off x="5933891" y="4148772"/>
            <a:ext cx="3136269" cy="2308223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490" lvl="2" indent="-342490">
              <a:buClr>
                <a:prstClr val="black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International visibility of startups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comparatively low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j-ea"/>
            </a:endParaRPr>
          </a:p>
          <a:p>
            <a:pPr marL="342490" lvl="2" indent="-342490">
              <a:buClr>
                <a:prstClr val="black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Market expansion experience needs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to be strengthened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anose="020B0604020202020204" pitchFamily="34" charset="0"/>
            </a:endParaRPr>
          </a:p>
          <a:p>
            <a:pPr marL="342490" lvl="2" indent="-342490">
              <a:buClr>
                <a:prstClr val="black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Cooperation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between startups and established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corporates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anose="020B0604020202020204" pitchFamily="34" charset="0"/>
              </a:rPr>
              <a:t>scarce</a:t>
            </a:r>
          </a:p>
        </p:txBody>
      </p:sp>
      <p:sp>
        <p:nvSpPr>
          <p:cNvPr id="82" name="圓角矩形 81"/>
          <p:cNvSpPr/>
          <p:nvPr/>
        </p:nvSpPr>
        <p:spPr>
          <a:xfrm>
            <a:off x="5933892" y="3674369"/>
            <a:ext cx="1883391" cy="45012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kumimoji="1" lang="en-US" sz="2000" b="1" dirty="0" smtClean="0">
                <a:solidFill>
                  <a:prstClr val="white"/>
                </a:solidFill>
                <a:ea typeface="Microsoft JhengHei" charset="-120"/>
                <a:cs typeface="Microsoft JhengHei" charset="-120"/>
              </a:rPr>
              <a:t>Market</a:t>
            </a:r>
            <a:endParaRPr kumimoji="1" lang="en-US" sz="2000" b="1" dirty="0">
              <a:solidFill>
                <a:prstClr val="white"/>
              </a:solidFill>
              <a:ea typeface="Microsoft JhengHei" charset="-120"/>
              <a:cs typeface="Microsoft JhengHei" charset="-120"/>
            </a:endParaRPr>
          </a:p>
        </p:txBody>
      </p:sp>
      <p:sp>
        <p:nvSpPr>
          <p:cNvPr id="84" name="圓角矩形 83"/>
          <p:cNvSpPr/>
          <p:nvPr/>
        </p:nvSpPr>
        <p:spPr>
          <a:xfrm>
            <a:off x="3652577" y="2001896"/>
            <a:ext cx="1726949" cy="54630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kumimoji="1" lang="en-US" sz="2000" b="1" dirty="0" smtClean="0">
                <a:solidFill>
                  <a:prstClr val="white"/>
                </a:solidFill>
                <a:ea typeface="Microsoft JhengHei" charset="-120"/>
                <a:cs typeface="Microsoft JhengHei" charset="-120"/>
              </a:rPr>
              <a:t>Capital</a:t>
            </a:r>
            <a:endParaRPr kumimoji="1" lang="en-US" sz="2000" b="1" dirty="0">
              <a:solidFill>
                <a:prstClr val="white"/>
              </a:solidFill>
              <a:ea typeface="Microsoft JhengHei" charset="-120"/>
              <a:cs typeface="Microsoft JhengHei" charset="-120"/>
            </a:endParaRPr>
          </a:p>
        </p:txBody>
      </p:sp>
      <p:sp>
        <p:nvSpPr>
          <p:cNvPr id="86" name="圓角矩形 85"/>
          <p:cNvSpPr/>
          <p:nvPr/>
        </p:nvSpPr>
        <p:spPr>
          <a:xfrm>
            <a:off x="1265406" y="3687201"/>
            <a:ext cx="1883391" cy="45012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kumimoji="1" lang="en-US" sz="2000" b="1" dirty="0" smtClean="0">
                <a:solidFill>
                  <a:prstClr val="white"/>
                </a:solidFill>
                <a:ea typeface="Microsoft JhengHei" charset="-120"/>
                <a:cs typeface="Microsoft JhengHei" charset="-120"/>
              </a:rPr>
              <a:t>Talent</a:t>
            </a:r>
            <a:endParaRPr kumimoji="1" lang="en-US" sz="2000" b="1" dirty="0">
              <a:solidFill>
                <a:prstClr val="white"/>
              </a:solidFill>
              <a:ea typeface="Microsoft JhengHei" charset="-120"/>
              <a:cs typeface="Microsoft JhengHei" charset="-120"/>
            </a:endParaRPr>
          </a:p>
        </p:txBody>
      </p:sp>
      <p:sp>
        <p:nvSpPr>
          <p:cNvPr id="88" name="圓角矩形 87"/>
          <p:cNvSpPr/>
          <p:nvPr/>
        </p:nvSpPr>
        <p:spPr>
          <a:xfrm>
            <a:off x="3579674" y="5266853"/>
            <a:ext cx="1883391" cy="53969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kumimoji="1" lang="en-US" sz="2000" b="1" dirty="0" smtClean="0">
                <a:solidFill>
                  <a:prstClr val="white"/>
                </a:solidFill>
                <a:ea typeface="Microsoft JhengHei" charset="-120"/>
                <a:cs typeface="Microsoft JhengHei" charset="-120"/>
              </a:rPr>
              <a:t>Regulation</a:t>
            </a:r>
            <a:endParaRPr kumimoji="1" lang="en-US" sz="2000" b="1" dirty="0">
              <a:solidFill>
                <a:prstClr val="white"/>
              </a:solidFill>
              <a:ea typeface="Microsoft JhengHei" charset="-120"/>
              <a:cs typeface="Microsoft JhengHei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933891" y="1951890"/>
            <a:ext cx="2903713" cy="1200228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490" lvl="2" indent="-342490">
              <a:buClr>
                <a:prstClr val="black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Early-stage funding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are difficult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to obtain</a:t>
            </a:r>
          </a:p>
          <a:p>
            <a:pPr marL="342490" lvl="2" indent="-342490">
              <a:buClr>
                <a:prstClr val="black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Exit channels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are insufficiently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diverse</a:t>
            </a:r>
          </a:p>
        </p:txBody>
      </p:sp>
      <p:sp>
        <p:nvSpPr>
          <p:cNvPr id="91" name="矩形 90"/>
          <p:cNvSpPr/>
          <p:nvPr/>
        </p:nvSpPr>
        <p:spPr>
          <a:xfrm>
            <a:off x="81747" y="2205035"/>
            <a:ext cx="3131472" cy="1477227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490" lvl="2" indent="-342490">
              <a:buClr>
                <a:prstClr val="black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People’s level to Internationalization needs to be enhanced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</a:endParaRPr>
          </a:p>
          <a:p>
            <a:pPr marL="342490" lvl="2" indent="-342490">
              <a:buClr>
                <a:prstClr val="black"/>
              </a:buClr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Experienced industrial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talents are inadequate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29040" y="4826776"/>
            <a:ext cx="2869150" cy="2031224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285750" lvl="2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Existing laws and regulations are hard to apply or adapt to 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ew business  models</a:t>
            </a:r>
          </a:p>
          <a:p>
            <a:pPr marL="285750" lvl="2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Regulatory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environment for startups should 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</a:rPr>
              <a:t>more friendly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23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/>
          <p:cNvSpPr txBox="1"/>
          <p:nvPr/>
        </p:nvSpPr>
        <p:spPr>
          <a:xfrm>
            <a:off x="504955" y="236138"/>
            <a:ext cx="8028122" cy="1118154"/>
          </a:xfrm>
          <a:prstGeom prst="rect">
            <a:avLst/>
          </a:prstGeom>
          <a:noFill/>
        </p:spPr>
        <p:txBody>
          <a:bodyPr wrap="square" lIns="91330" tIns="45670" rIns="91330" bIns="45670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Five Major Policies for </a:t>
            </a: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Building </a:t>
            </a: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a </a:t>
            </a: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Sound Environment for Startups</a:t>
            </a:r>
            <a:endParaRPr kumimoji="1" lang="en-US" sz="4000" b="1" dirty="0">
              <a:solidFill>
                <a:srgbClr val="109B93"/>
              </a:solidFill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5"/>
            <a:ext cx="2057400" cy="365125"/>
          </a:xfrm>
        </p:spPr>
        <p:txBody>
          <a:bodyPr vert="horz" lIns="91330" tIns="45670" rIns="91330" bIns="4567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4955" y="1353782"/>
            <a:ext cx="8169026" cy="2015836"/>
          </a:xfrm>
          <a:prstGeom prst="rect">
            <a:avLst/>
          </a:prstGeom>
        </p:spPr>
        <p:txBody>
          <a:bodyPr wrap="square" lIns="91330" tIns="45670" rIns="91330" bIns="45670">
            <a:spAutoFit/>
          </a:bodyPr>
          <a:lstStyle/>
          <a:p>
            <a:pPr marL="342490" lvl="2" indent="-342490">
              <a:lnSpc>
                <a:spcPts val="2500"/>
              </a:lnSpc>
              <a:buClr>
                <a:prstClr val="black"/>
              </a:buClr>
              <a:buFont typeface="Arial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After consulting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with startup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community and discussing with various government agencies, NDC has formulated the Action Plan for Enhancing Taiwan’s Startup Ecosystem</a:t>
            </a:r>
          </a:p>
          <a:p>
            <a:pPr marL="342490" lvl="2" indent="-342490">
              <a:lnSpc>
                <a:spcPts val="2500"/>
              </a:lnSpc>
              <a:buClr>
                <a:prstClr val="black"/>
              </a:buClr>
              <a:buFont typeface="Arial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The Plan was presented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for deliberation in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the 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Inter-ministerial Meetings on Boosting Investment in Taiwan 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more than once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</a:endParaRPr>
          </a:p>
          <a:p>
            <a:pPr marL="342490" lvl="2" indent="-342490">
              <a:lnSpc>
                <a:spcPts val="2500"/>
              </a:lnSpc>
              <a:buClr>
                <a:prstClr val="black"/>
              </a:buClr>
              <a:buFont typeface="Arial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The Plan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proposes 5 major policies jointly promoted by 13 agencies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769121" y="3802879"/>
            <a:ext cx="8290697" cy="2795385"/>
            <a:chOff x="1777293" y="3388309"/>
            <a:chExt cx="7251434" cy="2402795"/>
          </a:xfrm>
        </p:grpSpPr>
        <p:grpSp>
          <p:nvGrpSpPr>
            <p:cNvPr id="25" name="群組 24"/>
            <p:cNvGrpSpPr/>
            <p:nvPr/>
          </p:nvGrpSpPr>
          <p:grpSpPr>
            <a:xfrm>
              <a:off x="3213807" y="3411918"/>
              <a:ext cx="5520035" cy="2314185"/>
              <a:chOff x="3213807" y="3530456"/>
              <a:chExt cx="5520035" cy="2314185"/>
            </a:xfrm>
          </p:grpSpPr>
          <p:cxnSp>
            <p:nvCxnSpPr>
              <p:cNvPr id="45" name="直線接點 44"/>
              <p:cNvCxnSpPr/>
              <p:nvPr/>
            </p:nvCxnSpPr>
            <p:spPr>
              <a:xfrm flipV="1">
                <a:off x="3213807" y="3877796"/>
                <a:ext cx="3829686" cy="6353"/>
              </a:xfrm>
              <a:prstGeom prst="line">
                <a:avLst/>
              </a:prstGeom>
              <a:noFill/>
              <a:ln w="19050" cap="rnd" cmpd="sng" algn="ctr">
                <a:solidFill>
                  <a:srgbClr val="4BACC6">
                    <a:lumMod val="75000"/>
                  </a:srgbClr>
                </a:solidFill>
                <a:prstDash val="sysDot"/>
                <a:tailEnd type="oval"/>
              </a:ln>
              <a:effectLst/>
            </p:spPr>
          </p:cxnSp>
          <p:sp>
            <p:nvSpPr>
              <p:cNvPr id="46" name="橢圓 45"/>
              <p:cNvSpPr/>
              <p:nvPr/>
            </p:nvSpPr>
            <p:spPr>
              <a:xfrm>
                <a:off x="3627787" y="3530456"/>
                <a:ext cx="288000" cy="288000"/>
              </a:xfrm>
              <a:prstGeom prst="ellipse">
                <a:avLst/>
              </a:prstGeom>
              <a:solidFill>
                <a:srgbClr val="109B9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63500" sx="102000" sy="102000" algn="ctr" rotWithShape="0">
                        <a:prstClr val="black">
                          <a:alpha val="33000"/>
                        </a:prstClr>
                      </a:outerShdw>
                    </a:effectLst>
                    <a:latin typeface="Calibri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1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057720" y="5509427"/>
                <a:ext cx="3676122" cy="33521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109B93"/>
                    </a:solidFill>
                    <a:ea typeface="微軟正黑體" panose="020B0604030504040204" pitchFamily="34" charset="-120"/>
                    <a:cs typeface="Source Sans Pro"/>
                    <a:sym typeface="Source Sans Pro"/>
                  </a:rPr>
                  <a:t>Helping startups tap into global markets</a:t>
                </a:r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3771787" y="3388309"/>
              <a:ext cx="4628516" cy="870863"/>
              <a:chOff x="3771787" y="3477213"/>
              <a:chExt cx="4628516" cy="870863"/>
            </a:xfrm>
          </p:grpSpPr>
          <p:cxnSp>
            <p:nvCxnSpPr>
              <p:cNvPr id="42" name="直線接點 41"/>
              <p:cNvCxnSpPr/>
              <p:nvPr/>
            </p:nvCxnSpPr>
            <p:spPr>
              <a:xfrm>
                <a:off x="3771787" y="4348076"/>
                <a:ext cx="3726126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4BACC6">
                    <a:lumMod val="75000"/>
                  </a:srgbClr>
                </a:solidFill>
                <a:prstDash val="sysDot"/>
                <a:tailEnd type="oval"/>
              </a:ln>
              <a:effectLst/>
            </p:spPr>
          </p:cxnSp>
          <p:sp>
            <p:nvSpPr>
              <p:cNvPr id="43" name="橢圓 42"/>
              <p:cNvSpPr/>
              <p:nvPr/>
            </p:nvSpPr>
            <p:spPr>
              <a:xfrm>
                <a:off x="3937043" y="3994386"/>
                <a:ext cx="288000" cy="288000"/>
              </a:xfrm>
              <a:prstGeom prst="ellipse">
                <a:avLst/>
              </a:prstGeom>
              <a:solidFill>
                <a:srgbClr val="109B9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63500" sx="102000" sy="102000" algn="ctr" rotWithShape="0">
                        <a:prstClr val="black">
                          <a:alpha val="33000"/>
                        </a:prstClr>
                      </a:outerShdw>
                    </a:effectLst>
                    <a:latin typeface="Calibri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2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010678" y="3477213"/>
                <a:ext cx="4389625" cy="33521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US" b="1" dirty="0">
                    <a:solidFill>
                      <a:srgbClr val="109B93"/>
                    </a:solidFill>
                    <a:ea typeface="微軟正黑體" panose="020B0604030504040204" pitchFamily="34" charset="-120"/>
                    <a:cs typeface="Source Sans Pro"/>
                    <a:sym typeface="Source Sans Pro"/>
                  </a:rPr>
                  <a:t>Providing ample early-stage funding for startups</a:t>
                </a: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3570637" y="4399046"/>
              <a:ext cx="5308097" cy="806488"/>
              <a:chOff x="3570637" y="4458316"/>
              <a:chExt cx="5308097" cy="806488"/>
            </a:xfrm>
          </p:grpSpPr>
          <p:cxnSp>
            <p:nvCxnSpPr>
              <p:cNvPr id="38" name="直線接點 37"/>
              <p:cNvCxnSpPr/>
              <p:nvPr/>
            </p:nvCxnSpPr>
            <p:spPr>
              <a:xfrm flipV="1">
                <a:off x="3570637" y="4797912"/>
                <a:ext cx="4265222" cy="14095"/>
              </a:xfrm>
              <a:prstGeom prst="line">
                <a:avLst/>
              </a:prstGeom>
              <a:noFill/>
              <a:ln w="19050" cap="rnd" cmpd="sng" algn="ctr">
                <a:solidFill>
                  <a:srgbClr val="4BACC6">
                    <a:lumMod val="75000"/>
                  </a:srgbClr>
                </a:solidFill>
                <a:prstDash val="sysDot"/>
                <a:tailEnd type="oval"/>
              </a:ln>
              <a:effectLst/>
            </p:spPr>
          </p:cxnSp>
          <p:sp>
            <p:nvSpPr>
              <p:cNvPr id="40" name="橢圓 39"/>
              <p:cNvSpPr/>
              <p:nvPr/>
            </p:nvSpPr>
            <p:spPr>
              <a:xfrm>
                <a:off x="4197469" y="4458316"/>
                <a:ext cx="288000" cy="288000"/>
              </a:xfrm>
              <a:prstGeom prst="ellipse">
                <a:avLst/>
              </a:prstGeom>
              <a:solidFill>
                <a:srgbClr val="109B9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63500" sx="102000" sy="102000" algn="ctr" rotWithShape="0">
                        <a:prstClr val="black">
                          <a:alpha val="33000"/>
                        </a:prstClr>
                      </a:outerShdw>
                    </a:effectLst>
                    <a:latin typeface="Calibri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3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791559" y="4929590"/>
                <a:ext cx="4087175" cy="33521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US" b="1" dirty="0" smtClean="0">
                    <a:solidFill>
                      <a:srgbClr val="109B93"/>
                    </a:solidFill>
                    <a:ea typeface="微軟正黑體" panose="020B0604030504040204" pitchFamily="34" charset="-120"/>
                    <a:cs typeface="Source Sans Pro"/>
                    <a:sym typeface="Source Sans Pro"/>
                  </a:rPr>
                  <a:t>Providing startups with various exit channels</a:t>
                </a:r>
                <a:endParaRPr lang="en-US" b="1" dirty="0">
                  <a:solidFill>
                    <a:srgbClr val="109B93"/>
                  </a:solidFill>
                  <a:ea typeface="微軟正黑體" panose="020B0604030504040204" pitchFamily="34" charset="-120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3348231" y="3887964"/>
              <a:ext cx="4924048" cy="1358336"/>
              <a:chOff x="3348231" y="3917600"/>
              <a:chExt cx="4924048" cy="1358336"/>
            </a:xfrm>
          </p:grpSpPr>
          <p:cxnSp>
            <p:nvCxnSpPr>
              <p:cNvPr id="35" name="直線接點 34"/>
              <p:cNvCxnSpPr/>
              <p:nvPr/>
            </p:nvCxnSpPr>
            <p:spPr>
              <a:xfrm>
                <a:off x="3348231" y="5275936"/>
                <a:ext cx="483720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4BACC6">
                    <a:lumMod val="75000"/>
                  </a:srgbClr>
                </a:solidFill>
                <a:prstDash val="sysDot"/>
                <a:tailEnd type="oval"/>
              </a:ln>
              <a:effectLst/>
            </p:spPr>
          </p:cxnSp>
          <p:sp>
            <p:nvSpPr>
              <p:cNvPr id="36" name="橢圓 35"/>
              <p:cNvSpPr/>
              <p:nvPr/>
            </p:nvSpPr>
            <p:spPr>
              <a:xfrm>
                <a:off x="4449575" y="4922246"/>
                <a:ext cx="288000" cy="288000"/>
              </a:xfrm>
              <a:prstGeom prst="ellipse">
                <a:avLst/>
              </a:prstGeom>
              <a:solidFill>
                <a:srgbClr val="109B9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63500" sx="102000" sy="102000" algn="ctr" rotWithShape="0">
                        <a:prstClr val="black">
                          <a:alpha val="33000"/>
                        </a:prstClr>
                      </a:outerShdw>
                    </a:effectLst>
                    <a:latin typeface="Calibri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4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288059" y="3917600"/>
                <a:ext cx="3984220" cy="33521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US" b="1" dirty="0">
                    <a:solidFill>
                      <a:srgbClr val="109B93"/>
                    </a:solidFill>
                    <a:ea typeface="微軟正黑體" panose="020B0604030504040204" pitchFamily="34" charset="-120"/>
                    <a:cs typeface="Source Sans Pro"/>
                    <a:sym typeface="Source Sans Pro"/>
                  </a:rPr>
                  <a:t>Developing talent and adjusting regulations</a:t>
                </a:r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>
              <a:off x="2992478" y="4272416"/>
              <a:ext cx="6036249" cy="1467451"/>
              <a:chOff x="2992478" y="4272416"/>
              <a:chExt cx="6036249" cy="1467451"/>
            </a:xfrm>
          </p:grpSpPr>
          <p:cxnSp>
            <p:nvCxnSpPr>
              <p:cNvPr id="32" name="直線接點 31"/>
              <p:cNvCxnSpPr/>
              <p:nvPr/>
            </p:nvCxnSpPr>
            <p:spPr>
              <a:xfrm flipV="1">
                <a:off x="2992478" y="5729297"/>
                <a:ext cx="5472612" cy="10570"/>
              </a:xfrm>
              <a:prstGeom prst="line">
                <a:avLst/>
              </a:prstGeom>
              <a:noFill/>
              <a:ln w="19050" cap="rnd" cmpd="sng" algn="ctr">
                <a:solidFill>
                  <a:srgbClr val="4BACC6">
                    <a:lumMod val="75000"/>
                  </a:srgbClr>
                </a:solidFill>
                <a:prstDash val="sysDot"/>
                <a:tailEnd type="oval"/>
              </a:ln>
              <a:effectLst/>
            </p:spPr>
          </p:cxnSp>
          <p:sp>
            <p:nvSpPr>
              <p:cNvPr id="33" name="橢圓 32"/>
              <p:cNvSpPr/>
              <p:nvPr/>
            </p:nvSpPr>
            <p:spPr>
              <a:xfrm>
                <a:off x="4718477" y="5386176"/>
                <a:ext cx="288000" cy="288000"/>
              </a:xfrm>
              <a:prstGeom prst="ellipse">
                <a:avLst/>
              </a:prstGeom>
              <a:solidFill>
                <a:srgbClr val="109B9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63500" sx="102000" sy="102000" algn="ctr" rotWithShape="0">
                        <a:prstClr val="black">
                          <a:alpha val="33000"/>
                        </a:prstClr>
                      </a:outerShdw>
                    </a:effectLst>
                    <a:latin typeface="Calibri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5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593574" y="4272416"/>
                <a:ext cx="4435153" cy="50282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b="1" dirty="0" smtClean="0">
                    <a:solidFill>
                      <a:srgbClr val="109B93"/>
                    </a:solidFill>
                    <a:ea typeface="微軟正黑體" panose="020B0604030504040204" pitchFamily="34" charset="-120"/>
                    <a:cs typeface="Source Sans Pro"/>
                    <a:sym typeface="Source Sans Pro"/>
                  </a:rPr>
                  <a:t>Building </a:t>
                </a:r>
                <a:r>
                  <a:rPr lang="en-US" b="1" dirty="0">
                    <a:solidFill>
                      <a:srgbClr val="109B93"/>
                    </a:solidFill>
                    <a:ea typeface="微軟正黑體" panose="020B0604030504040204" pitchFamily="34" charset="-120"/>
                    <a:cs typeface="Source Sans Pro"/>
                    <a:sym typeface="Source Sans Pro"/>
                  </a:rPr>
                  <a:t>partnerships between startups and the </a:t>
                </a:r>
                <a:r>
                  <a:rPr lang="en-US" b="1" dirty="0" smtClean="0">
                    <a:solidFill>
                      <a:srgbClr val="109B93"/>
                    </a:solidFill>
                    <a:ea typeface="微軟正黑體" panose="020B0604030504040204" pitchFamily="34" charset="-120"/>
                    <a:cs typeface="Source Sans Pro"/>
                    <a:sym typeface="Source Sans Pro"/>
                  </a:rPr>
                  <a:t>Government</a:t>
                </a:r>
                <a:endParaRPr lang="en-US" b="1" dirty="0">
                  <a:solidFill>
                    <a:srgbClr val="109B93"/>
                  </a:solidFill>
                  <a:ea typeface="微軟正黑體" panose="020B0604030504040204" pitchFamily="34" charset="-120"/>
                  <a:cs typeface="Source Sans Pro"/>
                  <a:sym typeface="Source Sans Pro"/>
                </a:endParaRP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293" y="3663260"/>
              <a:ext cx="2127844" cy="212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1867548" y="4332108"/>
              <a:ext cx="1947333" cy="82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4BACC6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微軟正黑體" panose="020B0604030504040204" pitchFamily="34" charset="-120"/>
                </a:rPr>
                <a:t>Policy Direction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68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109B93">
                  <a:shade val="30000"/>
                  <a:satMod val="115000"/>
                </a:srgbClr>
              </a:gs>
              <a:gs pos="48000">
                <a:srgbClr val="109B93">
                  <a:shade val="67500"/>
                  <a:satMod val="115000"/>
                </a:srgbClr>
              </a:gs>
              <a:gs pos="0">
                <a:srgbClr val="109B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/>
        </p:nvSpPr>
        <p:spPr>
          <a:xfrm rot="14437344">
            <a:off x="6131677" y="1046681"/>
            <a:ext cx="2078910" cy="1981174"/>
          </a:xfrm>
          <a:prstGeom prst="rtTriangle">
            <a:avLst/>
          </a:prstGeom>
          <a:solidFill>
            <a:schemeClr val="bg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8359" y="2459534"/>
            <a:ext cx="8096250" cy="1938932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Strategies </a:t>
            </a:r>
            <a:r>
              <a:rPr lang="en-US" sz="6000" b="1" dirty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and </a:t>
            </a:r>
            <a:r>
              <a:rPr lang="en-US" sz="6000" b="1" dirty="0" smtClean="0">
                <a:solidFill>
                  <a:prstClr val="white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ntinghei TC Demibold" charset="-120"/>
              </a:rPr>
              <a:t>Measures</a:t>
            </a:r>
            <a:endParaRPr lang="en-US" sz="6000" b="1" dirty="0">
              <a:solidFill>
                <a:prstClr val="white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5</a:t>
            </a:fld>
            <a:endParaRPr lang="zh-TW" altLang="en-US" b="1">
              <a:solidFill>
                <a:schemeClr val="bg1">
                  <a:lumMod val="9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06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投資」的圖片搜尋結果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4"/>
          <a:stretch/>
        </p:blipFill>
        <p:spPr bwMode="auto">
          <a:xfrm>
            <a:off x="6369414" y="0"/>
            <a:ext cx="2774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63065" y="134446"/>
            <a:ext cx="6097556" cy="1323379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Providing </a:t>
            </a: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Ample Early-stage Funding </a:t>
            </a: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for </a:t>
            </a: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Startups</a:t>
            </a:r>
            <a:endParaRPr kumimoji="1" lang="en-US" sz="4000" b="1" dirty="0">
              <a:solidFill>
                <a:srgbClr val="109B93"/>
              </a:solidFill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5383" y="3508991"/>
            <a:ext cx="5882719" cy="1246434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 defTabSz="91330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Cooperate with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tier-one </a:t>
            </a:r>
            <a:r>
              <a:rPr lang="en-US" sz="1400" b="1">
                <a:solidFill>
                  <a:srgbClr val="F2477E"/>
                </a:solidFill>
                <a:ea typeface="微軟正黑體" panose="020B0604030504040204" pitchFamily="34" charset="-120"/>
              </a:rPr>
              <a:t>venture </a:t>
            </a:r>
            <a:r>
              <a:rPr lang="en-US" sz="1400" b="1" smtClean="0">
                <a:solidFill>
                  <a:srgbClr val="F2477E"/>
                </a:solidFill>
                <a:ea typeface="微軟正黑體" panose="020B0604030504040204" pitchFamily="34" charset="-120"/>
              </a:rPr>
              <a:t>capital firms</a:t>
            </a:r>
            <a:r>
              <a:rPr lang="en-US" sz="1400" smtClean="0">
                <a:ea typeface="微軟正黑體" panose="020B0604030504040204" pitchFamily="34" charset="-120"/>
              </a:rPr>
              <a:t> </a:t>
            </a:r>
            <a:r>
              <a:rPr lang="en-US" sz="1400" dirty="0">
                <a:ea typeface="微軟正黑體" panose="020B0604030504040204" pitchFamily="34" charset="-120"/>
              </a:rPr>
              <a:t>and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relax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NDF capital contribution ratio</a:t>
            </a:r>
            <a:r>
              <a:rPr lang="en-US" sz="1400" dirty="0" smtClean="0">
                <a:ea typeface="微軟正黑體" panose="020B0604030504040204" pitchFamily="34" charset="-120"/>
              </a:rPr>
              <a:t> </a:t>
            </a:r>
            <a:r>
              <a:rPr lang="en-US" sz="1400" dirty="0">
                <a:ea typeface="微軟正黑體" panose="020B0604030504040204" pitchFamily="34" charset="-120"/>
              </a:rPr>
              <a:t>to strengthen investment in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forward-looking industries</a:t>
            </a:r>
            <a:r>
              <a:rPr lang="en-US" sz="1400" dirty="0">
                <a:ea typeface="微軟正黑體" panose="020B0604030504040204" pitchFamily="34" charset="-120"/>
              </a:rPr>
              <a:t> such as AI, </a:t>
            </a:r>
            <a:r>
              <a:rPr lang="en-US" sz="1400" dirty="0" err="1" smtClean="0">
                <a:ea typeface="微軟正黑體" panose="020B0604030504040204" pitchFamily="34" charset="-120"/>
              </a:rPr>
              <a:t>IoT</a:t>
            </a:r>
            <a:r>
              <a:rPr lang="en-US" sz="1400" dirty="0" smtClean="0">
                <a:ea typeface="微軟正黑體" panose="020B0604030504040204" pitchFamily="34" charset="-120"/>
              </a:rPr>
              <a:t>, </a:t>
            </a:r>
            <a:r>
              <a:rPr lang="en-US" sz="1400" dirty="0">
                <a:ea typeface="微軟正黑體" panose="020B0604030504040204" pitchFamily="34" charset="-120"/>
              </a:rPr>
              <a:t>AR/VR, and </a:t>
            </a:r>
            <a:r>
              <a:rPr lang="en-US" sz="1400" dirty="0" smtClean="0">
                <a:ea typeface="微軟正黑體" panose="020B0604030504040204" pitchFamily="34" charset="-120"/>
              </a:rPr>
              <a:t>biomedical industry</a:t>
            </a:r>
            <a:endParaRPr lang="en-US" sz="1400" dirty="0">
              <a:ea typeface="微軟正黑體" panose="020B0604030504040204" pitchFamily="34" charset="-120"/>
            </a:endParaRPr>
          </a:p>
          <a:p>
            <a:pPr marL="285401" indent="-285401" algn="just" defTabSz="913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Implement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pass-through taxation for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limited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partnership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venture capital investment</a:t>
            </a:r>
            <a:r>
              <a:rPr lang="en-US" sz="1400" dirty="0" smtClean="0">
                <a:ea typeface="微軟正黑體" panose="020B0604030504040204" pitchFamily="34" charset="-120"/>
              </a:rPr>
              <a:t> under the </a:t>
            </a:r>
            <a:r>
              <a:rPr lang="en-US" sz="1400" dirty="0">
                <a:ea typeface="微軟正黑體" panose="020B0604030504040204" pitchFamily="34" charset="-120"/>
              </a:rPr>
              <a:t>Statute for Industrial Innovation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515436" y="4967691"/>
            <a:ext cx="4569312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r>
              <a:rPr lang="en-US" sz="1600" dirty="0" smtClean="0">
                <a:latin typeface="+mn-lt"/>
              </a:rPr>
              <a:t>Making </a:t>
            </a:r>
            <a:r>
              <a:rPr lang="en-US" sz="1600" dirty="0">
                <a:latin typeface="+mn-lt"/>
              </a:rPr>
              <a:t>Investment and Financing More Convenient</a:t>
            </a:r>
          </a:p>
        </p:txBody>
      </p:sp>
      <p:sp>
        <p:nvSpPr>
          <p:cNvPr id="6" name="矩形 5"/>
          <p:cNvSpPr/>
          <p:nvPr/>
        </p:nvSpPr>
        <p:spPr>
          <a:xfrm>
            <a:off x="515435" y="5442128"/>
            <a:ext cx="5853981" cy="1030991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Amend </a:t>
            </a:r>
            <a:r>
              <a:rPr lang="en-US" sz="1400" dirty="0">
                <a:ea typeface="微軟正黑體" panose="020B0604030504040204" pitchFamily="34" charset="-120"/>
              </a:rPr>
              <a:t>procedures </a:t>
            </a:r>
            <a:r>
              <a:rPr lang="en-US" sz="1400" dirty="0" smtClean="0">
                <a:ea typeface="微軟正黑體" panose="020B0604030504040204" pitchFamily="34" charset="-120"/>
              </a:rPr>
              <a:t>laid out in the Statute for Investment </a:t>
            </a:r>
            <a:r>
              <a:rPr lang="en-US" sz="1400" dirty="0">
                <a:ea typeface="微軟正黑體" panose="020B0604030504040204" pitchFamily="34" charset="-120"/>
              </a:rPr>
              <a:t>by </a:t>
            </a:r>
            <a:r>
              <a:rPr lang="en-US" sz="1400" dirty="0" smtClean="0">
                <a:ea typeface="微軟正黑體" panose="020B0604030504040204" pitchFamily="34" charset="-120"/>
              </a:rPr>
              <a:t>Foreign Nationals </a:t>
            </a:r>
            <a:r>
              <a:rPr lang="en-US" sz="1400" dirty="0">
                <a:ea typeface="微軟正黑體" panose="020B0604030504040204" pitchFamily="34" charset="-120"/>
              </a:rPr>
              <a:t>to require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filing after investment rather than applying prior, with certain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exceptions</a:t>
            </a:r>
            <a:endParaRPr lang="en-US" sz="1400" dirty="0" smtClean="0">
              <a:ea typeface="微軟正黑體" panose="020B0604030504040204" pitchFamily="34" charset="-120"/>
            </a:endParaRPr>
          </a:p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Raise </a:t>
            </a:r>
            <a:r>
              <a:rPr lang="en-US" sz="1400" dirty="0">
                <a:ea typeface="微軟正黑體" panose="020B0604030504040204" pitchFamily="34" charset="-120"/>
              </a:rPr>
              <a:t>credit guarantee </a:t>
            </a:r>
            <a:r>
              <a:rPr lang="en-US" sz="1400" dirty="0" smtClean="0">
                <a:ea typeface="微軟正黑體" panose="020B0604030504040204" pitchFamily="34" charset="-120"/>
              </a:rPr>
              <a:t>level </a:t>
            </a:r>
            <a:r>
              <a:rPr lang="en-US" sz="1400" dirty="0">
                <a:ea typeface="微軟正黑體" panose="020B0604030504040204" pitchFamily="34" charset="-120"/>
              </a:rPr>
              <a:t>for </a:t>
            </a:r>
            <a:r>
              <a:rPr lang="en-US" sz="1400" dirty="0" smtClean="0">
                <a:ea typeface="微軟正黑體" panose="020B0604030504040204" pitchFamily="34" charset="-120"/>
              </a:rPr>
              <a:t>startups when applying for financing</a:t>
            </a:r>
            <a:endParaRPr lang="en-US" sz="1400" dirty="0"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6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05380" y="1585887"/>
            <a:ext cx="2391644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r>
              <a:rPr lang="en-US" sz="1600" dirty="0">
                <a:latin typeface="+mn-lt"/>
              </a:rPr>
              <a:t>Driving Angel Investment</a:t>
            </a:r>
          </a:p>
        </p:txBody>
      </p:sp>
      <p:sp>
        <p:nvSpPr>
          <p:cNvPr id="2" name="矩形 1"/>
          <p:cNvSpPr/>
          <p:nvPr/>
        </p:nvSpPr>
        <p:spPr>
          <a:xfrm>
            <a:off x="505381" y="2087838"/>
            <a:ext cx="5648133" cy="784770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541" indent="-285541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Provide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tax incentives for angel investors</a:t>
            </a:r>
            <a:r>
              <a:rPr lang="en-US" sz="1400" dirty="0">
                <a:ea typeface="微軟正黑體" panose="020B0604030504040204" pitchFamily="34" charset="-120"/>
              </a:rPr>
              <a:t> </a:t>
            </a:r>
            <a:r>
              <a:rPr lang="en-US" sz="1400" dirty="0" smtClean="0">
                <a:ea typeface="微軟正黑體" panose="020B0604030504040204" pitchFamily="34" charset="-120"/>
              </a:rPr>
              <a:t>according to the amendment of the </a:t>
            </a:r>
            <a:r>
              <a:rPr lang="en-US" sz="1400" dirty="0">
                <a:ea typeface="微軟正黑體" panose="020B0604030504040204" pitchFamily="34" charset="-120"/>
              </a:rPr>
              <a:t>Statute for Industrial Innovation</a:t>
            </a:r>
          </a:p>
          <a:p>
            <a:pPr marL="285541" indent="-285541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Adjust mechanism for NT$1 billion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Business Angel Investment Program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05380" y="3009135"/>
            <a:ext cx="4511001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r>
              <a:rPr lang="en-US" sz="1600" dirty="0">
                <a:latin typeface="+mn-lt"/>
              </a:rPr>
              <a:t>Strengthening Cooperation with Venture </a:t>
            </a:r>
            <a:r>
              <a:rPr lang="en-US" sz="1600" dirty="0" smtClean="0">
                <a:latin typeface="+mn-lt"/>
              </a:rPr>
              <a:t>Capitalist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34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2800" r="34697" b="2054"/>
          <a:stretch/>
        </p:blipFill>
        <p:spPr bwMode="auto">
          <a:xfrm>
            <a:off x="6311902" y="0"/>
            <a:ext cx="28320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1781" y="290936"/>
            <a:ext cx="6557494" cy="989954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Developing Talent and Adjusting Regulations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75430" y="1566807"/>
            <a:ext cx="2918274" cy="415499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2">
              <a:lnSpc>
                <a:spcPts val="1800"/>
              </a:lnSpc>
            </a:pPr>
            <a:r>
              <a:rPr lang="en-US" sz="1600" b="1" dirty="0">
                <a:ea typeface="微軟正黑體" panose="020B0604030504040204" pitchFamily="34" charset="-120"/>
              </a:rPr>
              <a:t>Cultivating and Recruiting Talent</a:t>
            </a:r>
          </a:p>
        </p:txBody>
      </p:sp>
      <p:sp>
        <p:nvSpPr>
          <p:cNvPr id="2" name="矩形 1"/>
          <p:cNvSpPr/>
          <p:nvPr/>
        </p:nvSpPr>
        <p:spPr>
          <a:xfrm>
            <a:off x="371781" y="2025106"/>
            <a:ext cx="5843844" cy="1754266"/>
          </a:xfrm>
          <a:prstGeom prst="rect">
            <a:avLst/>
          </a:prstGeom>
          <a:noFill/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Act for the Recruitment and Employment of Foreign Professionals</a:t>
            </a:r>
            <a:r>
              <a:rPr lang="en-US" sz="1400" dirty="0">
                <a:ea typeface="微軟正黑體" panose="020B0604030504040204" pitchFamily="34" charset="-120"/>
              </a:rPr>
              <a:t> has been enacted and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Contact Taiwan</a:t>
            </a:r>
            <a:r>
              <a:rPr lang="en-US" sz="1400" dirty="0">
                <a:ea typeface="微軟正黑體" panose="020B0604030504040204" pitchFamily="34" charset="-120"/>
              </a:rPr>
              <a:t> </a:t>
            </a:r>
            <a:r>
              <a:rPr lang="en-US" sz="1400" dirty="0" smtClean="0">
                <a:ea typeface="微軟正黑體" panose="020B0604030504040204" pitchFamily="34" charset="-120"/>
              </a:rPr>
              <a:t>has been designated </a:t>
            </a:r>
            <a:r>
              <a:rPr lang="en-US" sz="1400" dirty="0">
                <a:ea typeface="微軟正黑體" panose="020B0604030504040204" pitchFamily="34" charset="-120"/>
              </a:rPr>
              <a:t>as </a:t>
            </a:r>
            <a:r>
              <a:rPr lang="en-US" sz="1400" dirty="0" smtClean="0">
                <a:ea typeface="微軟正黑體" panose="020B0604030504040204" pitchFamily="34" charset="-120"/>
              </a:rPr>
              <a:t>the nation’s global </a:t>
            </a:r>
            <a:r>
              <a:rPr lang="en-US" sz="1400" dirty="0">
                <a:ea typeface="微軟正黑體" panose="020B0604030504040204" pitchFamily="34" charset="-120"/>
              </a:rPr>
              <a:t>talent recruitment portal</a:t>
            </a:r>
          </a:p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微軟正黑體" panose="020B0604030504040204" pitchFamily="34" charset="-120"/>
              </a:rPr>
              <a:t>Strategically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attract Southeast Asian students and talent</a:t>
            </a:r>
            <a:r>
              <a:rPr lang="en-US" sz="1400" dirty="0">
                <a:ea typeface="微軟正黑體" panose="020B0604030504040204" pitchFamily="34" charset="-120"/>
              </a:rPr>
              <a:t> to Taiwan, relax restrictions on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employment of foreign nationals in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the 5+2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industries</a:t>
            </a:r>
          </a:p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Establish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mentor database and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encourage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student entrepreneur teams to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intern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at startup companies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75426" y="4309233"/>
            <a:ext cx="3649643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>
              <a:lnSpc>
                <a:spcPts val="1800"/>
              </a:lnSpc>
            </a:pPr>
            <a:r>
              <a:rPr lang="en-US" sz="1600" dirty="0">
                <a:latin typeface="+mn-lt"/>
              </a:rPr>
              <a:t>Preparing a Thorough Legal Environment</a:t>
            </a:r>
          </a:p>
        </p:txBody>
      </p:sp>
      <p:sp>
        <p:nvSpPr>
          <p:cNvPr id="3" name="矩形 2"/>
          <p:cNvSpPr/>
          <p:nvPr/>
        </p:nvSpPr>
        <p:spPr>
          <a:xfrm>
            <a:off x="371781" y="4808994"/>
            <a:ext cx="5843844" cy="1030991"/>
          </a:xfrm>
          <a:prstGeom prst="rect">
            <a:avLst/>
          </a:prstGeom>
          <a:noFill/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Set up </a:t>
            </a:r>
            <a:r>
              <a:rPr lang="en-US" altLang="zh-TW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online startup tax services </a:t>
            </a:r>
            <a:r>
              <a:rPr lang="en-US" altLang="zh-TW" sz="1400" dirty="0">
                <a:ea typeface="微軟正黑體" panose="020B0604030504040204" pitchFamily="34" charset="-120"/>
              </a:rPr>
              <a:t>and</a:t>
            </a:r>
            <a:r>
              <a:rPr lang="en-US" altLang="zh-TW" sz="1400" b="1" dirty="0" smtClean="0"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ea typeface="微軟正黑體" panose="020B0604030504040204" pitchFamily="34" charset="-120"/>
              </a:rPr>
              <a:t>p</a:t>
            </a:r>
            <a:r>
              <a:rPr lang="en-US" sz="1400" dirty="0" smtClean="0">
                <a:ea typeface="微軟正黑體" panose="020B0604030504040204" pitchFamily="34" charset="-120"/>
              </a:rPr>
              <a:t>rovide </a:t>
            </a:r>
            <a:r>
              <a:rPr lang="en-US" sz="1400" dirty="0">
                <a:ea typeface="微軟正黑體" panose="020B0604030504040204" pitchFamily="34" charset="-120"/>
              </a:rPr>
              <a:t>registration, tax incentive, and M&amp;A information </a:t>
            </a:r>
            <a:endParaRPr lang="en-US" sz="1400" dirty="0" smtClean="0">
              <a:ea typeface="微軟正黑體" panose="020B0604030504040204" pitchFamily="34" charset="-120"/>
            </a:endParaRPr>
          </a:p>
          <a:p>
            <a:pPr marL="285401" indent="-285401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Amend Company </a:t>
            </a:r>
            <a:r>
              <a:rPr lang="en-US" sz="1400" dirty="0">
                <a:ea typeface="微軟正黑體" panose="020B0604030504040204" pitchFamily="34" charset="-120"/>
              </a:rPr>
              <a:t>Act and strengthen </a:t>
            </a:r>
            <a:r>
              <a:rPr lang="en-US" sz="1400" dirty="0" smtClean="0">
                <a:ea typeface="微軟正黑體" panose="020B0604030504040204" pitchFamily="34" charset="-120"/>
              </a:rPr>
              <a:t>function of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Startup Regulatory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Adjustment Platform</a:t>
            </a:r>
            <a:r>
              <a:rPr lang="en-US" sz="1400" dirty="0" smtClean="0">
                <a:ea typeface="微軟正黑體" panose="020B0604030504040204" pitchFamily="34" charset="-120"/>
              </a:rPr>
              <a:t> to help clarify gray areas of law for new businesses</a:t>
            </a:r>
            <a:endParaRPr lang="en-US" sz="1400" dirty="0"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7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74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「open data」的圖片搜尋結果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r="66666" b="57154"/>
          <a:stretch/>
        </p:blipFill>
        <p:spPr bwMode="auto">
          <a:xfrm>
            <a:off x="6565902" y="5537835"/>
            <a:ext cx="2578099" cy="1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「open data」的圖片搜尋結果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3" t="1619" r="37992"/>
          <a:stretch/>
        </p:blipFill>
        <p:spPr bwMode="auto">
          <a:xfrm>
            <a:off x="6565901" y="2132856"/>
            <a:ext cx="2578100" cy="34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「open data」的圖片搜尋結果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2" r="66666" b="4425"/>
          <a:stretch/>
        </p:blipFill>
        <p:spPr bwMode="auto">
          <a:xfrm>
            <a:off x="6565901" y="-7620"/>
            <a:ext cx="2578100" cy="21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7123" y="133568"/>
            <a:ext cx="8028122" cy="1118194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Building Partnership </a:t>
            </a: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between Startups and the Government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87123" y="1689887"/>
            <a:ext cx="3595218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>
              <a:lnSpc>
                <a:spcPts val="1800"/>
              </a:lnSpc>
            </a:pPr>
            <a:r>
              <a:rPr lang="en-US" sz="1600" dirty="0">
                <a:latin typeface="+mn-lt"/>
              </a:rPr>
              <a:t>Expanding and Diversifying </a:t>
            </a:r>
            <a:r>
              <a:rPr lang="en-US" sz="1600" dirty="0" smtClean="0">
                <a:latin typeface="+mn-lt"/>
              </a:rPr>
              <a:t>Cooperation</a:t>
            </a:r>
            <a:endParaRPr lang="en-US" sz="1600" dirty="0"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7124" y="2202350"/>
            <a:ext cx="5175476" cy="1107935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a typeface="微軟正黑體" panose="020B0604030504040204" pitchFamily="34" charset="-120"/>
              </a:rPr>
              <a:t>Encourage startups to participate </a:t>
            </a:r>
            <a:r>
              <a:rPr lang="en-US" sz="1400" dirty="0" smtClean="0">
                <a:ea typeface="微軟正黑體" panose="020B0604030504040204" pitchFamily="34" charset="-120"/>
              </a:rPr>
              <a:t>in public affairs through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government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procurement,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hackathons,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and open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data</a:t>
            </a:r>
            <a:endParaRPr lang="en-US" sz="1400" b="1" dirty="0">
              <a:solidFill>
                <a:srgbClr val="F2477E"/>
              </a:solidFill>
              <a:ea typeface="微軟正黑體" panose="020B0604030504040204" pitchFamily="34" charset="-120"/>
            </a:endParaRPr>
          </a:p>
          <a:p>
            <a:pPr marL="285401" indent="-28540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Use Government open data to solve local issues and problems, and assist business to establish data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marts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7123" y="4007977"/>
            <a:ext cx="5398379" cy="501997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>
              <a:lnSpc>
                <a:spcPts val="1600"/>
              </a:lnSpc>
            </a:pPr>
            <a:r>
              <a:rPr lang="en-US" sz="1600" dirty="0">
                <a:latin typeface="+mn-lt"/>
              </a:rPr>
              <a:t>Promoting Cooperation between Businesses Large and Small</a:t>
            </a:r>
          </a:p>
        </p:txBody>
      </p:sp>
      <p:sp>
        <p:nvSpPr>
          <p:cNvPr id="3" name="矩形 2"/>
          <p:cNvSpPr/>
          <p:nvPr/>
        </p:nvSpPr>
        <p:spPr>
          <a:xfrm>
            <a:off x="380719" y="4560772"/>
            <a:ext cx="4941867" cy="1323379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a typeface="微軟正黑體" panose="020B0604030504040204" pitchFamily="34" charset="-120"/>
              </a:rPr>
              <a:t>Assist </a:t>
            </a:r>
            <a:r>
              <a:rPr lang="en-US" sz="1400" dirty="0" smtClean="0">
                <a:ea typeface="微軟正黑體" panose="020B0604030504040204" pitchFamily="34" charset="-120"/>
              </a:rPr>
              <a:t>corporates </a:t>
            </a:r>
            <a:r>
              <a:rPr lang="en-US" sz="1400" dirty="0">
                <a:ea typeface="微軟正黑體" panose="020B0604030504040204" pitchFamily="34" charset="-120"/>
              </a:rPr>
              <a:t>to </a:t>
            </a:r>
            <a:r>
              <a:rPr lang="en-US" sz="1400" dirty="0" smtClean="0">
                <a:ea typeface="微軟正黑體" panose="020B0604030504040204" pitchFamily="34" charset="-120"/>
              </a:rPr>
              <a:t>get involved in startups, and assist the 2</a:t>
            </a:r>
            <a:r>
              <a:rPr lang="en-US" sz="1400" baseline="30000" dirty="0" smtClean="0">
                <a:ea typeface="微軟正黑體" panose="020B0604030504040204" pitchFamily="34" charset="-120"/>
              </a:rPr>
              <a:t>nd</a:t>
            </a:r>
            <a:r>
              <a:rPr lang="en-US" sz="1400" dirty="0" smtClean="0">
                <a:ea typeface="微軟正黑體" panose="020B0604030504040204" pitchFamily="34" charset="-120"/>
              </a:rPr>
              <a:t> generation entrepreneurs to innovate their family business</a:t>
            </a:r>
          </a:p>
          <a:p>
            <a:pPr marL="285401" indent="-28540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Introduce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corporate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mentorship and resources to help university entrepreneur teams to  launch startup companies of their own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8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609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75035" y="241684"/>
            <a:ext cx="6488473" cy="1125376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Providing Startups with  Various </a:t>
            </a:r>
            <a:r>
              <a:rPr kumimoji="1" lang="en-US" sz="4000" b="1" dirty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Exit </a:t>
            </a:r>
            <a:r>
              <a:rPr kumimoji="1" lang="en-US" sz="4000" b="1" dirty="0" smtClean="0">
                <a:solidFill>
                  <a:srgbClr val="109B93"/>
                </a:solidFill>
                <a:ea typeface="微軟正黑體" panose="020B0604030504040204" pitchFamily="34" charset="-120"/>
                <a:cs typeface="Lantinghei TC Demibold" charset="-120"/>
              </a:rPr>
              <a:t>Channels</a:t>
            </a:r>
            <a:endParaRPr kumimoji="1" lang="en-US" sz="4000" b="1" dirty="0">
              <a:solidFill>
                <a:srgbClr val="109B93"/>
              </a:solidFill>
              <a:ea typeface="微軟正黑體" panose="020B0604030504040204" pitchFamily="34" charset="-120"/>
              <a:cs typeface="Lantinghei TC Demibold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48635" y="3906385"/>
            <a:ext cx="4108823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r>
              <a:rPr lang="en-US" sz="1600" dirty="0" smtClean="0">
                <a:latin typeface="+mn-lt"/>
              </a:rPr>
              <a:t>Supporting Corporate Acquisition of Startups</a:t>
            </a:r>
            <a:endParaRPr lang="en-US" sz="1600" dirty="0"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8633" y="4621121"/>
            <a:ext cx="4863626" cy="1461878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微軟正黑體" panose="020B0604030504040204" pitchFamily="34" charset="-120"/>
              </a:rPr>
              <a:t>Assess whether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taxation measures in Business Mergers And Acquisitions Act</a:t>
            </a:r>
            <a:r>
              <a:rPr lang="en-US" sz="1400" dirty="0">
                <a:ea typeface="微軟正黑體" panose="020B0604030504040204" pitchFamily="34" charset="-120"/>
              </a:rPr>
              <a:t> </a:t>
            </a:r>
            <a:r>
              <a:rPr lang="en-US" sz="1400" dirty="0" smtClean="0">
                <a:ea typeface="微軟正黑體" panose="020B0604030504040204" pitchFamily="34" charset="-120"/>
              </a:rPr>
              <a:t>are beneficial to M&amp;A, and </a:t>
            </a:r>
            <a:r>
              <a:rPr lang="en-US" sz="1400" dirty="0">
                <a:ea typeface="微軟正黑體" panose="020B0604030504040204" pitchFamily="34" charset="-120"/>
              </a:rPr>
              <a:t>streamline M&amp;A </a:t>
            </a:r>
            <a:r>
              <a:rPr lang="en-US" sz="1400" dirty="0" smtClean="0">
                <a:ea typeface="微軟正黑體" panose="020B0604030504040204" pitchFamily="34" charset="-120"/>
              </a:rPr>
              <a:t>administrative procedures</a:t>
            </a:r>
            <a:endParaRPr lang="en-US" sz="1400" dirty="0">
              <a:ea typeface="微軟正黑體" panose="020B0604030504040204" pitchFamily="34" charset="-120"/>
            </a:endParaRPr>
          </a:p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Jointly 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invest in business transformation and M&amp;A plans with private sector investors through NT$100 billion Industrial Innovation and Transformation </a:t>
            </a: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Fund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48635" y="1868584"/>
            <a:ext cx="3801174" cy="461665"/>
          </a:xfrm>
          <a:prstGeom prst="rect">
            <a:avLst/>
          </a:prstGeom>
          <a:solidFill>
            <a:srgbClr val="10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>
            <a:defPPr>
              <a:defRPr lang="zh-TW"/>
            </a:defPPr>
            <a:lvl1pPr algn="ctr">
              <a:defRPr sz="2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>
              <a:defRPr sz="24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2"/>
            <a:r>
              <a:rPr lang="en-US" sz="1600" dirty="0" smtClean="0">
                <a:latin typeface="+mn-lt"/>
              </a:rPr>
              <a:t>Relaxing IPO Listing Requirements</a:t>
            </a:r>
            <a:endParaRPr lang="en-US" sz="1600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632" y="2384370"/>
            <a:ext cx="4863629" cy="1030991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Include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e-commerce </a:t>
            </a:r>
            <a:r>
              <a:rPr lang="en-US" sz="1400" b="1" dirty="0">
                <a:solidFill>
                  <a:srgbClr val="F2477E"/>
                </a:solidFill>
                <a:ea typeface="微軟正黑體" panose="020B0604030504040204" pitchFamily="34" charset="-120"/>
              </a:rPr>
              <a:t>as new industry </a:t>
            </a:r>
            <a:r>
              <a:rPr lang="en-US" sz="1400" b="1" dirty="0" smtClean="0">
                <a:solidFill>
                  <a:srgbClr val="F2477E"/>
                </a:solidFill>
                <a:ea typeface="微軟正黑體" panose="020B0604030504040204" pitchFamily="34" charset="-120"/>
              </a:rPr>
              <a:t>category in </a:t>
            </a:r>
            <a:r>
              <a:rPr lang="en-US" sz="1400" dirty="0" smtClean="0">
                <a:ea typeface="微軟正黑體" panose="020B0604030504040204" pitchFamily="34" charset="-120"/>
              </a:rPr>
              <a:t>Over-the Counter Market listing</a:t>
            </a:r>
            <a:endParaRPr lang="en-US" sz="1400" dirty="0">
              <a:ea typeface="微軟正黑體" panose="020B0604030504040204" pitchFamily="34" charset="-120"/>
            </a:endParaRPr>
          </a:p>
          <a:p>
            <a:pPr marL="285401" indent="-28540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微軟正黑體" panose="020B0604030504040204" pitchFamily="34" charset="-120"/>
              </a:rPr>
              <a:t>Provide diversified market listing qualifications</a:t>
            </a:r>
            <a:r>
              <a:rPr lang="en-US" sz="1400" dirty="0">
                <a:ea typeface="微軟正黑體" panose="020B0604030504040204" pitchFamily="34" charset="-120"/>
              </a:rPr>
              <a:t> </a:t>
            </a:r>
            <a:r>
              <a:rPr lang="en-US" sz="1400" dirty="0" smtClean="0">
                <a:ea typeface="微軟正黑體" panose="020B0604030504040204" pitchFamily="34" charset="-120"/>
              </a:rPr>
              <a:t>that help startups not yet profitable access capital markets</a:t>
            </a:r>
            <a:endParaRPr lang="en-US" sz="1400" dirty="0"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26" y="6492881"/>
            <a:ext cx="2057400" cy="365125"/>
          </a:xfrm>
        </p:spPr>
        <p:txBody>
          <a:bodyPr vert="horz" lIns="91374" tIns="45690" rIns="91374" bIns="45690" rtlCol="0" anchor="ctr"/>
          <a:lstStyle/>
          <a:p>
            <a:fld id="{6A382ACD-46F7-4FA2-9C5B-AAC07B510721}" type="slidenum">
              <a:rPr lang="zh-TW" altLang="en-US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9</a:t>
            </a:fld>
            <a:endParaRPr lang="zh-TW" altLang="en-US" b="1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098" name="Picture 2" descr="「上市櫃」的圖片搜尋結果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61769"/>
          <a:stretch/>
        </p:blipFill>
        <p:spPr bwMode="auto">
          <a:xfrm>
            <a:off x="6502400" y="-3431"/>
            <a:ext cx="2641600" cy="68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9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939</Words>
  <Application>Microsoft Office PowerPoint</Application>
  <PresentationFormat>如螢幕大小 (4:3)</PresentationFormat>
  <Paragraphs>143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Ministry of Economic Affairs,R.O.C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黃淑琪</dc:creator>
  <cp:lastModifiedBy>李秀琴</cp:lastModifiedBy>
  <cp:revision>479</cp:revision>
  <cp:lastPrinted>2018-07-05T09:19:32Z</cp:lastPrinted>
  <dcterms:created xsi:type="dcterms:W3CDTF">2016-09-18T07:37:23Z</dcterms:created>
  <dcterms:modified xsi:type="dcterms:W3CDTF">2018-07-09T02:22:37Z</dcterms:modified>
</cp:coreProperties>
</file>