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1" r:id="rId1"/>
    <p:sldMasterId id="2147483717" r:id="rId2"/>
  </p:sldMasterIdLst>
  <p:notesMasterIdLst>
    <p:notesMasterId r:id="rId10"/>
  </p:notesMasterIdLst>
  <p:handoutMasterIdLst>
    <p:handoutMasterId r:id="rId11"/>
  </p:handoutMasterIdLst>
  <p:sldIdLst>
    <p:sldId id="476" r:id="rId3"/>
    <p:sldId id="490" r:id="rId4"/>
    <p:sldId id="499" r:id="rId5"/>
    <p:sldId id="491" r:id="rId6"/>
    <p:sldId id="495" r:id="rId7"/>
    <p:sldId id="493" r:id="rId8"/>
    <p:sldId id="482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FF5"/>
    <a:srgbClr val="006600"/>
    <a:srgbClr val="558ED5"/>
    <a:srgbClr val="4F81BD"/>
    <a:srgbClr val="FF6600"/>
    <a:srgbClr val="0000FF"/>
    <a:srgbClr val="3F9EE4"/>
    <a:srgbClr val="3F99E4"/>
    <a:srgbClr val="E8F0F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8686" autoAdjust="0"/>
  </p:normalViewPr>
  <p:slideViewPr>
    <p:cSldViewPr>
      <p:cViewPr varScale="1">
        <p:scale>
          <a:sx n="106" d="100"/>
          <a:sy n="106" d="100"/>
        </p:scale>
        <p:origin x="18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中華民國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工作表1!$A$2:$A$24</c:f>
              <c:strCache>
                <c:ptCount val="2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  <c:pt idx="12">
                  <c:v>15-19</c:v>
                </c:pt>
                <c:pt idx="13">
                  <c:v>20-24</c:v>
                </c:pt>
                <c:pt idx="14">
                  <c:v>25-29</c:v>
                </c:pt>
                <c:pt idx="15">
                  <c:v>30-34</c:v>
                </c:pt>
                <c:pt idx="16">
                  <c:v>35-39</c:v>
                </c:pt>
                <c:pt idx="17">
                  <c:v>40-44</c:v>
                </c:pt>
                <c:pt idx="18">
                  <c:v>45-49</c:v>
                </c:pt>
                <c:pt idx="19">
                  <c:v>50-54</c:v>
                </c:pt>
                <c:pt idx="20">
                  <c:v>55-59</c:v>
                </c:pt>
                <c:pt idx="21">
                  <c:v>60-64</c:v>
                </c:pt>
                <c:pt idx="22">
                  <c:v>65+</c:v>
                </c:pt>
              </c:strCache>
            </c:strRef>
          </c:cat>
          <c:val>
            <c:numRef>
              <c:f>工作表1!$B$2:$B$24</c:f>
              <c:numCache>
                <c:formatCode>General</c:formatCode>
                <c:ptCount val="23"/>
                <c:pt idx="0">
                  <c:v>10.199999999999999</c:v>
                </c:pt>
                <c:pt idx="1">
                  <c:v>58.8</c:v>
                </c:pt>
                <c:pt idx="2">
                  <c:v>93.6</c:v>
                </c:pt>
                <c:pt idx="3">
                  <c:v>97.7</c:v>
                </c:pt>
                <c:pt idx="4">
                  <c:v>98.1</c:v>
                </c:pt>
                <c:pt idx="5">
                  <c:v>94.9</c:v>
                </c:pt>
                <c:pt idx="6">
                  <c:v>94.8</c:v>
                </c:pt>
                <c:pt idx="7">
                  <c:v>87.9</c:v>
                </c:pt>
                <c:pt idx="8">
                  <c:v>73.400000000000006</c:v>
                </c:pt>
                <c:pt idx="9">
                  <c:v>53.6</c:v>
                </c:pt>
                <c:pt idx="10">
                  <c:v>14.1</c:v>
                </c:pt>
                <c:pt idx="12">
                  <c:v>7.5</c:v>
                </c:pt>
                <c:pt idx="13">
                  <c:v>59.3</c:v>
                </c:pt>
                <c:pt idx="14">
                  <c:v>89.5</c:v>
                </c:pt>
                <c:pt idx="15">
                  <c:v>86.8</c:v>
                </c:pt>
                <c:pt idx="16">
                  <c:v>82.8</c:v>
                </c:pt>
                <c:pt idx="17">
                  <c:v>78.599999999999994</c:v>
                </c:pt>
                <c:pt idx="18">
                  <c:v>75.900000000000006</c:v>
                </c:pt>
                <c:pt idx="19">
                  <c:v>65.3</c:v>
                </c:pt>
                <c:pt idx="20">
                  <c:v>46.6</c:v>
                </c:pt>
                <c:pt idx="21">
                  <c:v>26.5</c:v>
                </c:pt>
                <c:pt idx="22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49-45FE-AAA2-5CAA7EB3616A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韓國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工作表1!$A$2:$A$24</c:f>
              <c:strCache>
                <c:ptCount val="2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  <c:pt idx="12">
                  <c:v>15-19</c:v>
                </c:pt>
                <c:pt idx="13">
                  <c:v>20-24</c:v>
                </c:pt>
                <c:pt idx="14">
                  <c:v>25-29</c:v>
                </c:pt>
                <c:pt idx="15">
                  <c:v>30-34</c:v>
                </c:pt>
                <c:pt idx="16">
                  <c:v>35-39</c:v>
                </c:pt>
                <c:pt idx="17">
                  <c:v>40-44</c:v>
                </c:pt>
                <c:pt idx="18">
                  <c:v>45-49</c:v>
                </c:pt>
                <c:pt idx="19">
                  <c:v>50-54</c:v>
                </c:pt>
                <c:pt idx="20">
                  <c:v>55-59</c:v>
                </c:pt>
                <c:pt idx="21">
                  <c:v>60-64</c:v>
                </c:pt>
                <c:pt idx="22">
                  <c:v>65+</c:v>
                </c:pt>
              </c:strCache>
            </c:strRef>
          </c:cat>
          <c:val>
            <c:numRef>
              <c:f>工作表1!$C$2:$C$24</c:f>
              <c:numCache>
                <c:formatCode>General</c:formatCode>
                <c:ptCount val="23"/>
                <c:pt idx="0">
                  <c:v>6.9</c:v>
                </c:pt>
                <c:pt idx="1">
                  <c:v>44.3</c:v>
                </c:pt>
                <c:pt idx="2">
                  <c:v>73.900000000000006</c:v>
                </c:pt>
                <c:pt idx="3">
                  <c:v>89.6</c:v>
                </c:pt>
                <c:pt idx="4">
                  <c:v>93.1</c:v>
                </c:pt>
                <c:pt idx="5">
                  <c:v>92.6</c:v>
                </c:pt>
                <c:pt idx="6">
                  <c:v>92.6</c:v>
                </c:pt>
                <c:pt idx="7">
                  <c:v>90.5</c:v>
                </c:pt>
                <c:pt idx="8">
                  <c:v>87.2</c:v>
                </c:pt>
                <c:pt idx="9">
                  <c:v>75.3</c:v>
                </c:pt>
                <c:pt idx="10">
                  <c:v>48</c:v>
                </c:pt>
                <c:pt idx="12">
                  <c:v>10.1</c:v>
                </c:pt>
                <c:pt idx="13">
                  <c:v>53.8</c:v>
                </c:pt>
                <c:pt idx="14">
                  <c:v>78.2</c:v>
                </c:pt>
                <c:pt idx="15">
                  <c:v>71</c:v>
                </c:pt>
                <c:pt idx="16">
                  <c:v>62.1</c:v>
                </c:pt>
                <c:pt idx="17">
                  <c:v>65</c:v>
                </c:pt>
                <c:pt idx="18">
                  <c:v>67.599999999999994</c:v>
                </c:pt>
                <c:pt idx="19">
                  <c:v>70</c:v>
                </c:pt>
                <c:pt idx="20">
                  <c:v>65.599999999999994</c:v>
                </c:pt>
                <c:pt idx="21">
                  <c:v>53.7</c:v>
                </c:pt>
                <c:pt idx="22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49-45FE-AAA2-5CAA7EB3616A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日本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lgDashDotDot"/>
              <a:round/>
            </a:ln>
            <a:effectLst/>
          </c:spPr>
          <c:marker>
            <c:symbol val="none"/>
          </c:marker>
          <c:cat>
            <c:strRef>
              <c:f>工作表1!$A$2:$A$24</c:f>
              <c:strCache>
                <c:ptCount val="2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  <c:pt idx="12">
                  <c:v>15-19</c:v>
                </c:pt>
                <c:pt idx="13">
                  <c:v>20-24</c:v>
                </c:pt>
                <c:pt idx="14">
                  <c:v>25-29</c:v>
                </c:pt>
                <c:pt idx="15">
                  <c:v>30-34</c:v>
                </c:pt>
                <c:pt idx="16">
                  <c:v>35-39</c:v>
                </c:pt>
                <c:pt idx="17">
                  <c:v>40-44</c:v>
                </c:pt>
                <c:pt idx="18">
                  <c:v>45-49</c:v>
                </c:pt>
                <c:pt idx="19">
                  <c:v>50-54</c:v>
                </c:pt>
                <c:pt idx="20">
                  <c:v>55-59</c:v>
                </c:pt>
                <c:pt idx="21">
                  <c:v>60-64</c:v>
                </c:pt>
                <c:pt idx="22">
                  <c:v>65+</c:v>
                </c:pt>
              </c:strCache>
            </c:strRef>
          </c:cat>
          <c:val>
            <c:numRef>
              <c:f>工作表1!$D$2:$D$24</c:f>
              <c:numCache>
                <c:formatCode>General</c:formatCode>
                <c:ptCount val="23"/>
                <c:pt idx="0">
                  <c:v>18.7</c:v>
                </c:pt>
                <c:pt idx="1">
                  <c:v>73.599999999999994</c:v>
                </c:pt>
                <c:pt idx="2">
                  <c:v>94.2</c:v>
                </c:pt>
                <c:pt idx="3">
                  <c:v>95.8</c:v>
                </c:pt>
                <c:pt idx="4">
                  <c:v>96.5</c:v>
                </c:pt>
                <c:pt idx="5">
                  <c:v>96</c:v>
                </c:pt>
                <c:pt idx="6">
                  <c:v>95.9</c:v>
                </c:pt>
                <c:pt idx="7">
                  <c:v>94.5</c:v>
                </c:pt>
                <c:pt idx="8">
                  <c:v>93.5</c:v>
                </c:pt>
                <c:pt idx="9">
                  <c:v>86.6</c:v>
                </c:pt>
                <c:pt idx="10">
                  <c:v>34.9</c:v>
                </c:pt>
                <c:pt idx="12">
                  <c:v>20.8</c:v>
                </c:pt>
                <c:pt idx="13">
                  <c:v>75.599999999999994</c:v>
                </c:pt>
                <c:pt idx="14">
                  <c:v>87.7</c:v>
                </c:pt>
                <c:pt idx="15">
                  <c:v>80.599999999999994</c:v>
                </c:pt>
                <c:pt idx="16">
                  <c:v>78.900000000000006</c:v>
                </c:pt>
                <c:pt idx="17">
                  <c:v>81.5</c:v>
                </c:pt>
                <c:pt idx="18">
                  <c:v>81.900000000000006</c:v>
                </c:pt>
                <c:pt idx="19">
                  <c:v>80.7</c:v>
                </c:pt>
                <c:pt idx="20">
                  <c:v>75.8</c:v>
                </c:pt>
                <c:pt idx="21">
                  <c:v>64</c:v>
                </c:pt>
                <c:pt idx="22">
                  <c:v>18.399999999999999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49-45FE-AAA2-5CAA7EB3616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美國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工作表1!$A$2:$A$24</c:f>
              <c:strCache>
                <c:ptCount val="2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  <c:pt idx="12">
                  <c:v>15-19</c:v>
                </c:pt>
                <c:pt idx="13">
                  <c:v>20-24</c:v>
                </c:pt>
                <c:pt idx="14">
                  <c:v>25-29</c:v>
                </c:pt>
                <c:pt idx="15">
                  <c:v>30-34</c:v>
                </c:pt>
                <c:pt idx="16">
                  <c:v>35-39</c:v>
                </c:pt>
                <c:pt idx="17">
                  <c:v>40-44</c:v>
                </c:pt>
                <c:pt idx="18">
                  <c:v>45-49</c:v>
                </c:pt>
                <c:pt idx="19">
                  <c:v>50-54</c:v>
                </c:pt>
                <c:pt idx="20">
                  <c:v>55-59</c:v>
                </c:pt>
                <c:pt idx="21">
                  <c:v>60-64</c:v>
                </c:pt>
                <c:pt idx="22">
                  <c:v>65+</c:v>
                </c:pt>
              </c:strCache>
            </c:strRef>
          </c:cat>
          <c:val>
            <c:numRef>
              <c:f>工作表1!$E$2:$E$24</c:f>
              <c:numCache>
                <c:formatCode>General</c:formatCode>
                <c:ptCount val="23"/>
                <c:pt idx="0">
                  <c:v>36.299999999999997</c:v>
                </c:pt>
                <c:pt idx="1">
                  <c:v>73.2</c:v>
                </c:pt>
                <c:pt idx="2">
                  <c:v>87.2</c:v>
                </c:pt>
                <c:pt idx="3">
                  <c:v>90.2</c:v>
                </c:pt>
                <c:pt idx="4">
                  <c:v>89.8</c:v>
                </c:pt>
                <c:pt idx="5">
                  <c:v>89.7</c:v>
                </c:pt>
                <c:pt idx="6">
                  <c:v>89.1</c:v>
                </c:pt>
                <c:pt idx="7">
                  <c:v>85.3</c:v>
                </c:pt>
                <c:pt idx="8">
                  <c:v>78.7</c:v>
                </c:pt>
                <c:pt idx="9">
                  <c:v>63.4</c:v>
                </c:pt>
                <c:pt idx="10">
                  <c:v>23.7</c:v>
                </c:pt>
                <c:pt idx="12">
                  <c:v>37.200000000000003</c:v>
                </c:pt>
                <c:pt idx="13">
                  <c:v>68.7</c:v>
                </c:pt>
                <c:pt idx="14">
                  <c:v>78.2</c:v>
                </c:pt>
                <c:pt idx="15">
                  <c:v>77.099999999999994</c:v>
                </c:pt>
                <c:pt idx="16">
                  <c:v>76</c:v>
                </c:pt>
                <c:pt idx="17">
                  <c:v>76.5</c:v>
                </c:pt>
                <c:pt idx="18">
                  <c:v>76.2</c:v>
                </c:pt>
                <c:pt idx="19">
                  <c:v>74.3</c:v>
                </c:pt>
                <c:pt idx="20">
                  <c:v>67.599999999999994</c:v>
                </c:pt>
                <c:pt idx="21">
                  <c:v>51.7</c:v>
                </c:pt>
                <c:pt idx="22">
                  <c:v>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49-45FE-AAA2-5CAA7EB36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584207"/>
        <c:axId val="372589199"/>
      </c:lineChart>
      <c:catAx>
        <c:axId val="372584207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72589199"/>
        <c:crosses val="autoZero"/>
        <c:auto val="1"/>
        <c:lblAlgn val="ctr"/>
        <c:lblOffset val="100"/>
        <c:noMultiLvlLbl val="0"/>
      </c:catAx>
      <c:valAx>
        <c:axId val="37258919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7258420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097889311733725"/>
          <c:y val="0.15325240594925635"/>
          <c:w val="0.85403634530249939"/>
          <c:h val="0.5890130565202899"/>
        </c:manualLayout>
      </c:layout>
      <c:barChart>
        <c:barDir val="col"/>
        <c:grouping val="clustered"/>
        <c:varyColors val="0"/>
        <c:ser>
          <c:idx val="0"/>
          <c:order val="0"/>
          <c:tx>
            <c:v>99年</c:v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工作表1!$K$4:$M$4</c:f>
              <c:strCache>
                <c:ptCount val="3"/>
                <c:pt idx="0">
                  <c:v>農業</c:v>
                </c:pt>
                <c:pt idx="1">
                  <c:v>工業</c:v>
                </c:pt>
                <c:pt idx="2">
                  <c:v>服務業</c:v>
                </c:pt>
              </c:strCache>
            </c:strRef>
          </c:cat>
          <c:val>
            <c:numRef>
              <c:f>工作表1!$D$4:$F$4</c:f>
              <c:numCache>
                <c:formatCode>General</c:formatCode>
                <c:ptCount val="3"/>
                <c:pt idx="0" formatCode="0.0_ ">
                  <c:v>5</c:v>
                </c:pt>
                <c:pt idx="1">
                  <c:v>36.1</c:v>
                </c:pt>
                <c:pt idx="2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4A-4440-AD60-45DFBCAD8033}"/>
            </c:ext>
          </c:extLst>
        </c:ser>
        <c:ser>
          <c:idx val="1"/>
          <c:order val="1"/>
          <c:tx>
            <c:v>109年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工作表1!$K$4:$M$4</c:f>
              <c:strCache>
                <c:ptCount val="3"/>
                <c:pt idx="0">
                  <c:v>農業</c:v>
                </c:pt>
                <c:pt idx="1">
                  <c:v>工業</c:v>
                </c:pt>
                <c:pt idx="2">
                  <c:v>服務業</c:v>
                </c:pt>
              </c:strCache>
            </c:strRef>
          </c:cat>
          <c:val>
            <c:numRef>
              <c:f>工作表1!$H$4:$J$4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35.1</c:v>
                </c:pt>
                <c:pt idx="2">
                  <c:v>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4A-4440-AD60-45DFBCAD8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912960"/>
        <c:axId val="77864256"/>
      </c:barChart>
      <c:catAx>
        <c:axId val="23191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77864256"/>
        <c:crosses val="autoZero"/>
        <c:auto val="1"/>
        <c:lblAlgn val="ctr"/>
        <c:lblOffset val="100"/>
        <c:noMultiLvlLbl val="0"/>
      </c:catAx>
      <c:valAx>
        <c:axId val="77864256"/>
        <c:scaling>
          <c:orientation val="minMax"/>
          <c:max val="1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  <a:endParaRPr lang="zh-TW"/>
              </a:p>
            </c:rich>
          </c:tx>
          <c:layout>
            <c:manualLayout>
              <c:xMode val="edge"/>
              <c:yMode val="edge"/>
              <c:x val="9.4407904894241154E-2"/>
              <c:y val="4.4446841405098338E-2"/>
            </c:manualLayout>
          </c:layout>
          <c:overlay val="0"/>
        </c:title>
        <c:numFmt formatCode="0.0_ 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231912960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38518460023741008"/>
          <c:y val="5.3269094787809057E-2"/>
          <c:w val="0.24179297742073466"/>
          <c:h val="0.27907429379546733"/>
        </c:manualLayout>
      </c:layout>
      <c:overlay val="0"/>
      <c:txPr>
        <a:bodyPr/>
        <a:lstStyle/>
        <a:p>
          <a:pPr>
            <a:defRPr sz="1400">
              <a:latin typeface="微軟正黑體" pitchFamily="34" charset="-120"/>
              <a:ea typeface="微軟正黑體" pitchFamily="34" charset="-120"/>
            </a:defRPr>
          </a:pPr>
          <a:endParaRPr lang="zh-TW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233875740448153E-2"/>
          <c:y val="0.13910259052809959"/>
          <c:w val="0.90751558266686216"/>
          <c:h val="0.60334536995049792"/>
        </c:manualLayout>
      </c:layout>
      <c:barChart>
        <c:barDir val="col"/>
        <c:grouping val="clustered"/>
        <c:varyColors val="0"/>
        <c:ser>
          <c:idx val="0"/>
          <c:order val="0"/>
          <c:tx>
            <c:v>99年</c:v>
          </c:tx>
          <c:spPr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[1]工作表1!$B$5:$F$5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cat>
          <c:val>
            <c:numRef>
              <c:f>(工作表3!$M$6,工作表3!$R$6,工作表3!$T$6,工作表3!$X$6,工作表3!$AB$6)</c:f>
              <c:numCache>
                <c:formatCode>0.0_ </c:formatCode>
                <c:ptCount val="5"/>
                <c:pt idx="0">
                  <c:v>27.14</c:v>
                </c:pt>
                <c:pt idx="1">
                  <c:v>16.47</c:v>
                </c:pt>
                <c:pt idx="2">
                  <c:v>7.15</c:v>
                </c:pt>
                <c:pt idx="3">
                  <c:v>3.19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5-428F-808B-8D63E145819B}"/>
            </c:ext>
          </c:extLst>
        </c:ser>
        <c:ser>
          <c:idx val="1"/>
          <c:order val="1"/>
          <c:tx>
            <c:v>109年</c:v>
          </c:tx>
          <c:spPr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4"/>
              <c:layout>
                <c:manualLayout>
                  <c:x val="-1.0534617756542531E-16"/>
                  <c:y val="-6.4852514390424708E-17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altLang="zh-TW" dirty="0">
                        <a:solidFill>
                          <a:schemeClr val="tx1"/>
                        </a:solidFill>
                      </a:rPr>
                      <a:t>4.6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4B5-428F-808B-8D63E145819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[1]工作表1!$B$5:$F$5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cat>
          <c:val>
            <c:numRef>
              <c:f>(工作表3!$M$3,工作表3!$R$3,工作表3!$T$3,工作表3!$X$3,工作表3!$AB$3)</c:f>
              <c:numCache>
                <c:formatCode>0.0_ </c:formatCode>
                <c:ptCount val="5"/>
                <c:pt idx="0">
                  <c:v>26.04</c:v>
                </c:pt>
                <c:pt idx="1">
                  <c:v>15.88</c:v>
                </c:pt>
                <c:pt idx="2">
                  <c:v>7.61</c:v>
                </c:pt>
                <c:pt idx="3">
                  <c:v>3.5</c:v>
                </c:pt>
                <c:pt idx="4">
                  <c:v>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B5-428F-808B-8D63E1458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14048"/>
        <c:axId val="77863104"/>
      </c:barChart>
      <c:catAx>
        <c:axId val="77314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zh-TW"/>
          </a:p>
        </c:txPr>
        <c:crossAx val="77863104"/>
        <c:crosses val="autoZero"/>
        <c:auto val="1"/>
        <c:lblAlgn val="ctr"/>
        <c:lblOffset val="100"/>
        <c:tickMarkSkip val="1"/>
        <c:noMultiLvlLbl val="0"/>
      </c:catAx>
      <c:valAx>
        <c:axId val="77863104"/>
        <c:scaling>
          <c:orientation val="minMax"/>
          <c:max val="1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/>
                  <a:t>%</a:t>
                </a:r>
                <a:endParaRPr lang="zh-TW" b="0"/>
              </a:p>
            </c:rich>
          </c:tx>
          <c:layout>
            <c:manualLayout>
              <c:xMode val="edge"/>
              <c:yMode val="edge"/>
              <c:x val="9.589902292455478E-2"/>
              <c:y val="3.2501630807002538E-2"/>
            </c:manualLayout>
          </c:layout>
          <c:overlay val="0"/>
        </c:title>
        <c:numFmt formatCode="0.0_ " sourceLinked="1"/>
        <c:majorTickMark val="out"/>
        <c:minorTickMark val="none"/>
        <c:tickLblPos val="nextTo"/>
        <c:crossAx val="77314048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29112642169728786"/>
          <c:y val="0.13850503062117236"/>
          <c:w val="0.52831802274715656"/>
          <c:h val="0.167434383202099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329071769254644E-2"/>
          <c:y val="0.13256004113609851"/>
          <c:w val="0.73394603900318911"/>
          <c:h val="0.38453640959236973"/>
        </c:manualLayout>
      </c:layout>
      <c:barChart>
        <c:barDir val="col"/>
        <c:grouping val="clustered"/>
        <c:varyColors val="0"/>
        <c:ser>
          <c:idx val="0"/>
          <c:order val="0"/>
          <c:tx>
            <c:v>99年</c:v>
          </c:tx>
          <c:spPr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工作表2!$E$4:$K$4</c:f>
              <c:strCache>
                <c:ptCount val="7"/>
                <c:pt idx="0">
                  <c:v>民意代表、主管及經理人員</c:v>
                </c:pt>
                <c:pt idx="1">
                  <c:v>專業人員</c:v>
                </c:pt>
                <c:pt idx="2">
                  <c:v>技術員及助理專業人員</c:v>
                </c:pt>
                <c:pt idx="3">
                  <c:v>事務支援人員</c:v>
                </c:pt>
                <c:pt idx="4">
                  <c:v>服務及銷售工作人員</c:v>
                </c:pt>
                <c:pt idx="5">
                  <c:v>農、林、漁、牧業生產人員</c:v>
                </c:pt>
                <c:pt idx="6">
                  <c:v>技藝有關工作人員 、 機械設備操作及勞力工</c:v>
                </c:pt>
              </c:strCache>
            </c:strRef>
          </c:cat>
          <c:val>
            <c:numRef>
              <c:f>工作表2!$E$5:$K$5</c:f>
              <c:numCache>
                <c:formatCode>0.0_ </c:formatCode>
                <c:ptCount val="7"/>
                <c:pt idx="0">
                  <c:v>3.56</c:v>
                </c:pt>
                <c:pt idx="1">
                  <c:v>12.03</c:v>
                </c:pt>
                <c:pt idx="2">
                  <c:v>17.96</c:v>
                </c:pt>
                <c:pt idx="3">
                  <c:v>11.23</c:v>
                </c:pt>
                <c:pt idx="4">
                  <c:v>19.55</c:v>
                </c:pt>
                <c:pt idx="5">
                  <c:v>4.45</c:v>
                </c:pt>
                <c:pt idx="6">
                  <c:v>31.22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1-4D67-9EF9-CF2574D198B6}"/>
            </c:ext>
          </c:extLst>
        </c:ser>
        <c:ser>
          <c:idx val="1"/>
          <c:order val="1"/>
          <c:tx>
            <c:v>109年</c:v>
          </c:tx>
          <c:spPr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工作表2!$E$4:$K$4</c:f>
              <c:strCache>
                <c:ptCount val="7"/>
                <c:pt idx="0">
                  <c:v>民意代表、主管及經理人員</c:v>
                </c:pt>
                <c:pt idx="1">
                  <c:v>專業人員</c:v>
                </c:pt>
                <c:pt idx="2">
                  <c:v>技術員及助理專業人員</c:v>
                </c:pt>
                <c:pt idx="3">
                  <c:v>事務支援人員</c:v>
                </c:pt>
                <c:pt idx="4">
                  <c:v>服務及銷售工作人員</c:v>
                </c:pt>
                <c:pt idx="5">
                  <c:v>農、林、漁、牧業生產人員</c:v>
                </c:pt>
                <c:pt idx="6">
                  <c:v>技藝有關工作人員 、 機械設備操作及勞力工</c:v>
                </c:pt>
              </c:strCache>
            </c:strRef>
          </c:cat>
          <c:val>
            <c:numRef>
              <c:f>工作表2!$E$6:$K$6</c:f>
              <c:numCache>
                <c:formatCode>0.0_ </c:formatCode>
                <c:ptCount val="7"/>
                <c:pt idx="0">
                  <c:v>3.07</c:v>
                </c:pt>
                <c:pt idx="1">
                  <c:v>13.46</c:v>
                </c:pt>
                <c:pt idx="2">
                  <c:v>18.03</c:v>
                </c:pt>
                <c:pt idx="3">
                  <c:v>11.82</c:v>
                </c:pt>
                <c:pt idx="4">
                  <c:v>20.02</c:v>
                </c:pt>
                <c:pt idx="5">
                  <c:v>3.92</c:v>
                </c:pt>
                <c:pt idx="6">
                  <c:v>29.68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1-4D67-9EF9-CF2574D19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321024"/>
        <c:axId val="92577088"/>
      </c:barChart>
      <c:catAx>
        <c:axId val="23232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eaVert"/>
          <a:lstStyle/>
          <a:p>
            <a:pPr>
              <a:defRPr/>
            </a:pPr>
            <a:endParaRPr lang="zh-TW"/>
          </a:p>
        </c:txPr>
        <c:crossAx val="92577088"/>
        <c:crosses val="autoZero"/>
        <c:auto val="1"/>
        <c:lblAlgn val="ctr"/>
        <c:lblOffset val="100"/>
        <c:noMultiLvlLbl val="0"/>
      </c:catAx>
      <c:valAx>
        <c:axId val="92577088"/>
        <c:scaling>
          <c:orientation val="minMax"/>
          <c:max val="4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  <a:endParaRPr lang="zh-TW"/>
              </a:p>
            </c:rich>
          </c:tx>
          <c:layout>
            <c:manualLayout>
              <c:xMode val="edge"/>
              <c:yMode val="edge"/>
              <c:x val="4.8387096774193547E-2"/>
              <c:y val="5.6624560066796802E-2"/>
            </c:manualLayout>
          </c:layout>
          <c:overlay val="0"/>
        </c:title>
        <c:numFmt formatCode="0.0_ " sourceLinked="1"/>
        <c:majorTickMark val="out"/>
        <c:minorTickMark val="none"/>
        <c:tickLblPos val="nextTo"/>
        <c:crossAx val="23232102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28462999502111419"/>
          <c:y val="7.9189013571092544E-3"/>
          <c:w val="0.29067112578669602"/>
          <c:h val="0.113328076176790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2646084379279"/>
          <c:y val="0.27340734852127702"/>
          <c:w val="0.85403634530249939"/>
          <c:h val="0.5890130565202899"/>
        </c:manualLayout>
      </c:layout>
      <c:barChart>
        <c:barDir val="col"/>
        <c:grouping val="clustered"/>
        <c:varyColors val="0"/>
        <c:ser>
          <c:idx val="0"/>
          <c:order val="0"/>
          <c:tx>
            <c:v>99年</c:v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工作表1!$K$4:$M$4</c:f>
              <c:strCache>
                <c:ptCount val="3"/>
                <c:pt idx="0">
                  <c:v>工業及服務業</c:v>
                </c:pt>
                <c:pt idx="1">
                  <c:v>工業</c:v>
                </c:pt>
                <c:pt idx="2">
                  <c:v>服務業</c:v>
                </c:pt>
              </c:strCache>
            </c:strRef>
          </c:cat>
          <c:val>
            <c:numRef>
              <c:f>工作表1!$D$4:$F$4</c:f>
              <c:numCache>
                <c:formatCode>#,##0</c:formatCode>
                <c:ptCount val="3"/>
                <c:pt idx="0">
                  <c:v>46174</c:v>
                </c:pt>
                <c:pt idx="1">
                  <c:v>45434</c:v>
                </c:pt>
                <c:pt idx="2">
                  <c:v>46756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CF-4A4E-A070-410C78544E87}"/>
            </c:ext>
          </c:extLst>
        </c:ser>
        <c:ser>
          <c:idx val="1"/>
          <c:order val="1"/>
          <c:tx>
            <c:v>109年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工作表1!$K$4:$M$4</c:f>
              <c:strCache>
                <c:ptCount val="3"/>
                <c:pt idx="0">
                  <c:v>工業及服務業</c:v>
                </c:pt>
                <c:pt idx="1">
                  <c:v>工業</c:v>
                </c:pt>
                <c:pt idx="2">
                  <c:v>服務業</c:v>
                </c:pt>
              </c:strCache>
            </c:strRef>
          </c:cat>
          <c:val>
            <c:numRef>
              <c:f>工作表1!$H$4:$J$4</c:f>
              <c:numCache>
                <c:formatCode>#,##0</c:formatCode>
                <c:ptCount val="3"/>
                <c:pt idx="0">
                  <c:v>57728</c:v>
                </c:pt>
                <c:pt idx="1">
                  <c:v>58972</c:v>
                </c:pt>
                <c:pt idx="2">
                  <c:v>56832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CF-4A4E-A070-410C78544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912960"/>
        <c:axId val="77864256"/>
      </c:barChart>
      <c:catAx>
        <c:axId val="23191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77864256"/>
        <c:crosses val="autoZero"/>
        <c:auto val="1"/>
        <c:lblAlgn val="ctr"/>
        <c:lblOffset val="100"/>
        <c:noMultiLvlLbl val="0"/>
      </c:catAx>
      <c:valAx>
        <c:axId val="7786425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231912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747003900308024"/>
          <c:y val="2.2032365698953405E-3"/>
          <c:w val="0.24179297742073466"/>
          <c:h val="0.27907429379546733"/>
        </c:manualLayout>
      </c:layout>
      <c:overlay val="0"/>
      <c:txPr>
        <a:bodyPr/>
        <a:lstStyle/>
        <a:p>
          <a:pPr>
            <a:defRPr sz="2000">
              <a:latin typeface="微軟正黑體" pitchFamily="34" charset="-120"/>
              <a:ea typeface="微軟正黑體" pitchFamily="34" charset="-120"/>
            </a:defRPr>
          </a:pPr>
          <a:endParaRPr lang="zh-TW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32A61-488B-40ED-9E02-BC372D707D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7C5CF-7433-4311-B111-F5DB026D0F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054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5659" cy="496331"/>
          </a:xfrm>
          <a:prstGeom prst="rect">
            <a:avLst/>
          </a:prstGeom>
        </p:spPr>
        <p:txBody>
          <a:bodyPr vert="horz" lIns="91362" tIns="45680" rIns="91362" bIns="4568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1" y="1"/>
            <a:ext cx="2945659" cy="496331"/>
          </a:xfrm>
          <a:prstGeom prst="rect">
            <a:avLst/>
          </a:prstGeom>
        </p:spPr>
        <p:txBody>
          <a:bodyPr vert="horz" lIns="91362" tIns="45680" rIns="91362" bIns="45680" rtlCol="0"/>
          <a:lstStyle>
            <a:lvl1pPr algn="r">
              <a:defRPr sz="1200"/>
            </a:lvl1pPr>
          </a:lstStyle>
          <a:p>
            <a:fld id="{24A659AC-AE6D-4450-BFF1-1304F5FB8286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2" tIns="45680" rIns="91362" bIns="4568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0" y="4715161"/>
            <a:ext cx="5438140" cy="4466987"/>
          </a:xfrm>
          <a:prstGeom prst="rect">
            <a:avLst/>
          </a:prstGeom>
        </p:spPr>
        <p:txBody>
          <a:bodyPr vert="horz" lIns="91362" tIns="45680" rIns="91362" bIns="4568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8" y="9428586"/>
            <a:ext cx="2945659" cy="496331"/>
          </a:xfrm>
          <a:prstGeom prst="rect">
            <a:avLst/>
          </a:prstGeom>
        </p:spPr>
        <p:txBody>
          <a:bodyPr vert="horz" lIns="91362" tIns="45680" rIns="91362" bIns="4568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1" y="9428586"/>
            <a:ext cx="2945659" cy="496331"/>
          </a:xfrm>
          <a:prstGeom prst="rect">
            <a:avLst/>
          </a:prstGeom>
        </p:spPr>
        <p:txBody>
          <a:bodyPr vert="horz" lIns="91362" tIns="45680" rIns="91362" bIns="45680" rtlCol="0" anchor="b"/>
          <a:lstStyle>
            <a:lvl1pPr algn="r">
              <a:defRPr sz="1200"/>
            </a:lvl1pPr>
          </a:lstStyle>
          <a:p>
            <a:fld id="{F2DEE4E2-C402-4C08-903A-0E77DC70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43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5426-E44B-4B0B-B3AE-7434D21F49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22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07375" cy="69215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684000"/>
            <a:ext cx="8229600" cy="28394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200"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3684588"/>
            <a:ext cx="8229600" cy="27686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12C9217-ECD6-4DA4-B4FF-BD2243DA9F0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73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2780928"/>
            <a:ext cx="8221920" cy="1362075"/>
          </a:xfrm>
          <a:prstGeom prst="rect">
            <a:avLst/>
          </a:prstGeom>
        </p:spPr>
        <p:txBody>
          <a:bodyPr anchor="b"/>
          <a:lstStyle>
            <a:lvl1pPr marL="892175" indent="-892175" algn="l">
              <a:defRPr sz="4000" b="1" cap="all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文字版面配置區 4"/>
          <p:cNvSpPr>
            <a:spLocks noGrp="1"/>
          </p:cNvSpPr>
          <p:nvPr>
            <p:ph type="body" idx="1"/>
          </p:nvPr>
        </p:nvSpPr>
        <p:spPr>
          <a:xfrm>
            <a:off x="670560" y="4437112"/>
            <a:ext cx="7861880" cy="2304256"/>
          </a:xfrm>
        </p:spPr>
        <p:txBody>
          <a:bodyPr/>
          <a:lstStyle>
            <a:lvl1pPr marL="0" indent="0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zh-TW" alt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20000" y="6480000"/>
            <a:ext cx="2133600" cy="365125"/>
          </a:xfrm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12C9217-ECD6-4DA4-B4FF-BD2243DA9F0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文字方塊 1"/>
          <p:cNvSpPr txBox="1">
            <a:spLocks noChangeArrowheads="1"/>
          </p:cNvSpPr>
          <p:nvPr userDrawn="1"/>
        </p:nvSpPr>
        <p:spPr bwMode="auto">
          <a:xfrm>
            <a:off x="8101013" y="6512492"/>
            <a:ext cx="1042987" cy="338554"/>
          </a:xfrm>
          <a:prstGeom prst="rect">
            <a:avLst/>
          </a:prstGeom>
          <a:noFill/>
          <a:ln>
            <a:noFill/>
          </a:ln>
        </p:spPr>
        <p:txBody>
          <a:bodyPr wrap="square" lIns="108000" rIns="72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r" eaLnBrk="1" hangingPunct="1">
              <a:defRPr/>
            </a:pPr>
            <a:fld id="{A4173583-575D-4801-BAC5-C628D4ABF56A}" type="slidenum">
              <a:rPr lang="zh-TW" altLang="en-US" sz="16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algn="r" eaLnBrk="1" hangingPunct="1">
                <a:defRPr/>
              </a:pPr>
              <a:t>‹#›</a:t>
            </a:fld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8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1052736"/>
            <a:ext cx="8208913" cy="5337178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tx1"/>
              </a:buClr>
              <a:buFont typeface="+mj-ea"/>
              <a:buAutoNum type="ea1ChtPeriod"/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274320" indent="0">
              <a:buFontTx/>
              <a:buNone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548640" indent="0">
              <a:buNone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822960" indent="0">
              <a:buNone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1051560" indent="0">
              <a:buNone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368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4290"/>
            <a:ext cx="8229600" cy="750414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5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AAF977-F678-4E7E-A2D3-E3064E44B25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733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5426-E44B-4B0B-B3AE-7434D21F49B1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42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67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/>
        </p:nvSpPr>
        <p:spPr>
          <a:xfrm>
            <a:off x="1" y="0"/>
            <a:ext cx="9144000" cy="764704"/>
          </a:xfrm>
          <a:prstGeom prst="rect">
            <a:avLst/>
          </a:prstGeom>
          <a:solidFill>
            <a:srgbClr val="4A66AC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429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8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l.gov.tw/1607/2458/2464/2474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052736"/>
            <a:ext cx="7632848" cy="533717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TW" altLang="en-US" dirty="0"/>
              <a:t>勞動市場指標</a:t>
            </a:r>
            <a:endParaRPr lang="en-US" altLang="zh-TW" dirty="0"/>
          </a:p>
          <a:p>
            <a:pPr>
              <a:spcBef>
                <a:spcPts val="1200"/>
              </a:spcBef>
            </a:pPr>
            <a:r>
              <a:rPr lang="en-US" altLang="zh-TW" dirty="0"/>
              <a:t>2022</a:t>
            </a:r>
            <a:r>
              <a:rPr lang="zh-TW" altLang="en-US" dirty="0"/>
              <a:t>年主要國家勞動力參與率</a:t>
            </a:r>
            <a:endParaRPr lang="en-US" altLang="zh-TW" dirty="0"/>
          </a:p>
          <a:p>
            <a:pPr>
              <a:spcBef>
                <a:spcPts val="1200"/>
              </a:spcBef>
            </a:pPr>
            <a:r>
              <a:rPr lang="zh-TW" altLang="en-US" dirty="0"/>
              <a:t>失業者之失業原因 </a:t>
            </a:r>
            <a:endParaRPr lang="en-US" altLang="zh-TW" dirty="0"/>
          </a:p>
          <a:p>
            <a:pPr>
              <a:spcBef>
                <a:spcPts val="1200"/>
              </a:spcBef>
            </a:pPr>
            <a:r>
              <a:rPr lang="en-US" altLang="zh-TW" dirty="0"/>
              <a:t>103</a:t>
            </a:r>
            <a:r>
              <a:rPr lang="zh-TW" altLang="en-US" dirty="0"/>
              <a:t>年及</a:t>
            </a:r>
            <a:r>
              <a:rPr lang="en-US" altLang="zh-TW" dirty="0"/>
              <a:t>112</a:t>
            </a:r>
            <a:r>
              <a:rPr lang="zh-TW" altLang="en-US" dirty="0"/>
              <a:t>年就業者行業結構比較</a:t>
            </a:r>
            <a:endParaRPr lang="en-US" altLang="zh-TW" dirty="0"/>
          </a:p>
          <a:p>
            <a:pPr>
              <a:spcBef>
                <a:spcPts val="1200"/>
              </a:spcBef>
            </a:pPr>
            <a:r>
              <a:rPr lang="en-US" altLang="zh-TW" dirty="0"/>
              <a:t>103</a:t>
            </a:r>
            <a:r>
              <a:rPr lang="zh-TW" altLang="en-US" dirty="0"/>
              <a:t>年及</a:t>
            </a:r>
            <a:r>
              <a:rPr lang="en-US" altLang="zh-TW" dirty="0"/>
              <a:t>112</a:t>
            </a:r>
            <a:r>
              <a:rPr lang="zh-TW" altLang="en-US" dirty="0"/>
              <a:t>年</a:t>
            </a:r>
            <a:r>
              <a:rPr lang="zh-TW" altLang="en-US" dirty="0">
                <a:solidFill>
                  <a:schemeClr val="tx2"/>
                </a:solidFill>
              </a:rPr>
              <a:t>就業者職業結構比較</a:t>
            </a:r>
            <a:endParaRPr lang="en-US" altLang="zh-TW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TW" dirty="0"/>
              <a:t>102</a:t>
            </a:r>
            <a:r>
              <a:rPr lang="zh-TW" altLang="en-US" dirty="0"/>
              <a:t>年及</a:t>
            </a:r>
            <a:r>
              <a:rPr lang="en-US" altLang="zh-TW" dirty="0"/>
              <a:t>111</a:t>
            </a:r>
            <a:r>
              <a:rPr lang="zh-TW" altLang="en-US" dirty="0"/>
              <a:t>年受僱人員平均薪資比較</a:t>
            </a:r>
            <a:r>
              <a:rPr lang="en-US" altLang="zh-TW" dirty="0"/>
              <a:t>-</a:t>
            </a:r>
            <a:r>
              <a:rPr lang="zh-TW" altLang="en-US" dirty="0"/>
              <a:t>按部門別分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勞動統計</a:t>
            </a:r>
            <a:r>
              <a:rPr lang="zh-TW" altLang="en-US" dirty="0">
                <a:latin typeface="+mj-ea"/>
              </a:rPr>
              <a:t>圖表彙編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822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4290"/>
            <a:ext cx="8229600" cy="750414"/>
          </a:xfrm>
          <a:ln>
            <a:noFil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dirty="0">
                <a:latin typeface="+mj-ea"/>
                <a:ea typeface="+mj-ea"/>
              </a:rPr>
              <a:t>一、勞動市場指標</a:t>
            </a:r>
            <a:endParaRPr lang="zh-TW" altLang="en-US" sz="2000" dirty="0">
              <a:latin typeface="+mj-ea"/>
              <a:ea typeface="+mj-ea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4294967295"/>
          </p:nvPr>
        </p:nvSpPr>
        <p:spPr>
          <a:xfrm>
            <a:off x="6445" y="734197"/>
            <a:ext cx="9001000" cy="14401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6700" lvl="0" indent="-266700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年我國勞動力參與率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59.22%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，相較去年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上升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，其中男性勞動力參與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率下降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0.09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個百分點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，女性勞動力參與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率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則上升至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51.82%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，顯示政府近年致力於改善女性職場環境，提升工作意願成效頗佳。</a:t>
            </a:r>
          </a:p>
          <a:p>
            <a:pPr marL="265113" lvl="0" indent="-265113" hangingPunct="0">
              <a:lnSpc>
                <a:spcPts val="2400"/>
              </a:lnSpc>
              <a:spcBef>
                <a:spcPts val="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年我國失業率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3.48%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，失業人數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42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萬人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失業率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年新低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，整體就業市場維持穩定。</a:t>
            </a:r>
          </a:p>
          <a:p>
            <a:pPr marL="265113" indent="-265113" hangingPunct="0">
              <a:lnSpc>
                <a:spcPts val="2400"/>
              </a:lnSpc>
              <a:spcBef>
                <a:spcPts val="0"/>
              </a:spcBef>
            </a:pP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715129" y="6518391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 algn="just"/>
            <a:r>
              <a:rPr lang="zh-TW" altLang="en-US" sz="1600" dirty="0">
                <a:solidFill>
                  <a:prstClr val="black"/>
                </a:solidFill>
                <a:latin typeface="微軟正黑體" panose="020B0604030504040204" pitchFamily="34" charset="-120"/>
                <a:cs typeface="Times New Roman" pitchFamily="18" charset="0"/>
              </a:rPr>
              <a:t>資料來源：行政院主計總處，就業失業統計資料查詢系統，本會整理。</a:t>
            </a:r>
          </a:p>
        </p:txBody>
      </p:sp>
      <p:graphicFrame>
        <p:nvGraphicFramePr>
          <p:cNvPr id="10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337241"/>
              </p:ext>
            </p:extLst>
          </p:nvPr>
        </p:nvGraphicFramePr>
        <p:xfrm>
          <a:off x="431630" y="2314670"/>
          <a:ext cx="8064897" cy="4219337"/>
        </p:xfrm>
        <a:graphic>
          <a:graphicData uri="http://schemas.openxmlformats.org/drawingml/2006/table">
            <a:tbl>
              <a:tblPr/>
              <a:tblGrid>
                <a:gridCol w="59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0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0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0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2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22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055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年別</a:t>
                      </a:r>
                    </a:p>
                  </a:txBody>
                  <a:tcPr marL="18004" marR="18004" marT="18002" marB="18002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15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歲以上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民間人口</a:t>
                      </a:r>
                      <a:b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</a:b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千人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8004" marR="18004" marT="18002" marB="180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勞動力</a:t>
                      </a:r>
                      <a:b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</a:b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千人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8004" marR="18004" marT="18002" marB="180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就業</a:t>
                      </a:r>
                      <a:b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</a:b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千人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8004" marR="18004" marT="18002" marB="1800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失業</a:t>
                      </a:r>
                      <a:b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</a:b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千人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8004" marR="18004" marT="18002" marB="1800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勞動力參與率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(%)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8004" marR="18004" marT="18002" marB="180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失業率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(%)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18004" marR="18004" marT="18002" marB="180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平均</a:t>
                      </a:r>
                    </a:p>
                  </a:txBody>
                  <a:tcPr marL="18004" marR="18004" marT="18002" marB="180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男</a:t>
                      </a:r>
                    </a:p>
                  </a:txBody>
                  <a:tcPr marL="18004" marR="18004" marT="18002" marB="1800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女</a:t>
                      </a:r>
                    </a:p>
                  </a:txBody>
                  <a:tcPr marL="18004" marR="18004" marT="18002" marB="1800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平均</a:t>
                      </a:r>
                    </a:p>
                  </a:txBody>
                  <a:tcPr marL="18004" marR="18004" marT="18002" marB="180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男</a:t>
                      </a:r>
                    </a:p>
                  </a:txBody>
                  <a:tcPr marL="18004" marR="18004" marT="18002" marB="1800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女</a:t>
                      </a:r>
                    </a:p>
                  </a:txBody>
                  <a:tcPr marL="18004" marR="18004" marT="18002" marB="1800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103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19,705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11,535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11,079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457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58.54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66.78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50.64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3.96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4.27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3.56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9438"/>
                  </a:ext>
                </a:extLst>
              </a:tr>
              <a:tr h="371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104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19,842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11,638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11,198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440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58.65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66.91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50.74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3.78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4.05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3.44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88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105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19,962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11,727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11,267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58.75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67.05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50.80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3.92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4.19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3.57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106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20,049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11,795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11,352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443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58.83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67.13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50.92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3.76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4.00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3.45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107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20,129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11,874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11,434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440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58.99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67.24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51.14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3.71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3.89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3.48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108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20,189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11,946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11,500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446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59.17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67.34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51.39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3.73 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3.85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3.58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109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20,231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11,964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11,504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460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59.14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67.24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51.41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3.85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3.92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3.76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9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110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20,193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11,919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11,447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471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59.02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66.93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51.49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3.95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3.98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3.92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111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+mn-ea"/>
                          <a:cs typeface="Times New Roman" pitchFamily="18" charset="0"/>
                        </a:rPr>
                        <a:t>20,028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+mn-ea"/>
                          <a:cs typeface="Times New Roman" pitchFamily="18" charset="0"/>
                        </a:rPr>
                        <a:t>11,853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11,418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434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59.18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67.14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51.61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3.67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3.68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3.64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112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+mn-ea"/>
                          <a:cs typeface="Times New Roman" pitchFamily="18" charset="0"/>
                        </a:rPr>
                        <a:t>20,168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+mn-ea"/>
                          <a:cs typeface="Times New Roman" pitchFamily="18" charset="0"/>
                        </a:rPr>
                        <a:t>11,943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11,528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415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59.22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67.05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51.82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3.48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3.49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3.47</a:t>
                      </a:r>
                      <a:endParaRPr kumimoji="1" 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453573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772915AD-F706-415A-A9C5-367AA302FB2A}"/>
              </a:ext>
            </a:extLst>
          </p:cNvPr>
          <p:cNvSpPr txBox="1"/>
          <p:nvPr/>
        </p:nvSpPr>
        <p:spPr>
          <a:xfrm>
            <a:off x="8675948" y="647437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1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6462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60F23948-7D81-4314-9052-246527BADC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9691945"/>
              </p:ext>
            </p:extLst>
          </p:nvPr>
        </p:nvGraphicFramePr>
        <p:xfrm>
          <a:off x="0" y="4820751"/>
          <a:ext cx="8915400" cy="1877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059F6DE1-A072-4C3C-87D8-22DFF56C72BB}"/>
              </a:ext>
            </a:extLst>
          </p:cNvPr>
          <p:cNvSpPr txBox="1"/>
          <p:nvPr/>
        </p:nvSpPr>
        <p:spPr>
          <a:xfrm>
            <a:off x="2789487" y="5647159"/>
            <a:ext cx="90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/>
              <a:t>男性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9446A1A-FE07-4C64-9334-14B7277190AE}"/>
              </a:ext>
            </a:extLst>
          </p:cNvPr>
          <p:cNvSpPr txBox="1"/>
          <p:nvPr/>
        </p:nvSpPr>
        <p:spPr>
          <a:xfrm>
            <a:off x="6525167" y="5671330"/>
            <a:ext cx="90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/>
              <a:t>女性</a:t>
            </a: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B49E6827-2D46-471B-BAC7-AAB03BF7C160}"/>
              </a:ext>
            </a:extLst>
          </p:cNvPr>
          <p:cNvCxnSpPr>
            <a:cxnSpLocks/>
          </p:cNvCxnSpPr>
          <p:nvPr/>
        </p:nvCxnSpPr>
        <p:spPr>
          <a:xfrm>
            <a:off x="5004048" y="4989108"/>
            <a:ext cx="0" cy="117717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E5F516B0-BBB5-466B-89C8-F0912BDC5110}"/>
              </a:ext>
            </a:extLst>
          </p:cNvPr>
          <p:cNvSpPr txBox="1"/>
          <p:nvPr/>
        </p:nvSpPr>
        <p:spPr>
          <a:xfrm>
            <a:off x="1475656" y="66796"/>
            <a:ext cx="81443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b="1" spc="-100" dirty="0">
                <a:latin typeface="+mj-ea"/>
                <a:ea typeface="微軟正黑體" panose="020B0604030504040204" pitchFamily="34" charset="-120"/>
                <a:cs typeface="+mj-cs"/>
              </a:rPr>
              <a:t>二、 </a:t>
            </a:r>
            <a:r>
              <a:rPr lang="en-US" altLang="zh-TW" sz="3200" b="1" spc="-100" dirty="0">
                <a:latin typeface="+mj-ea"/>
                <a:ea typeface="微軟正黑體" panose="020B0604030504040204" pitchFamily="34" charset="-120"/>
                <a:cs typeface="+mj-cs"/>
              </a:rPr>
              <a:t>2022</a:t>
            </a:r>
            <a:r>
              <a:rPr lang="zh-TW" altLang="en-US" sz="3200" b="1" spc="-100" dirty="0">
                <a:latin typeface="+mj-ea"/>
                <a:ea typeface="微軟正黑體" panose="020B0604030504040204" pitchFamily="34" charset="-120"/>
                <a:cs typeface="+mj-cs"/>
              </a:rPr>
              <a:t>年主要國家勞動力參與率</a:t>
            </a:r>
          </a:p>
        </p:txBody>
      </p:sp>
      <p:sp>
        <p:nvSpPr>
          <p:cNvPr id="12" name="文字版面配置區 4">
            <a:extLst>
              <a:ext uri="{FF2B5EF4-FFF2-40B4-BE49-F238E27FC236}">
                <a16:creationId xmlns:a16="http://schemas.microsoft.com/office/drawing/2014/main" id="{F4B0C8DC-C187-49DB-8F50-2C9AE6B8871E}"/>
              </a:ext>
            </a:extLst>
          </p:cNvPr>
          <p:cNvSpPr txBox="1">
            <a:spLocks/>
          </p:cNvSpPr>
          <p:nvPr/>
        </p:nvSpPr>
        <p:spPr>
          <a:xfrm>
            <a:off x="53752" y="760963"/>
            <a:ext cx="9036496" cy="792592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88000" hangingPunct="0">
              <a:lnSpc>
                <a:spcPts val="1600"/>
              </a:lnSpc>
              <a:spcBef>
                <a:spcPts val="0"/>
              </a:spcBef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隨著高等教育擴張，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年我國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15-24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歲青年勞動力參與率較日本及美國低；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25-39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歲之勞參率較美、日、韓三國高，為我國工作年齡勞工主力。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1463" indent="-271463" hangingPunct="0">
              <a:lnSpc>
                <a:spcPts val="1600"/>
              </a:lnSpc>
              <a:spcBef>
                <a:spcPts val="300"/>
              </a:spcBef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年我國兩性勞參率差距少於日本及南韓，高於美國；兩性勞參率於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歲後均低於美、日、韓三國。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0CE58F4-E94E-4403-B34E-BAEB92EE8F20}"/>
              </a:ext>
            </a:extLst>
          </p:cNvPr>
          <p:cNvSpPr txBox="1"/>
          <p:nvPr/>
        </p:nvSpPr>
        <p:spPr>
          <a:xfrm>
            <a:off x="156561" y="6584696"/>
            <a:ext cx="925251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0238" indent="-630238" algn="just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資料來源：勞動部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「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性別統計專區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」</a:t>
            </a:r>
            <a:r>
              <a:rPr lang="en-US" altLang="zh-TW" sz="1000" dirty="0">
                <a:solidFill>
                  <a:prstClr val="black"/>
                </a:solidFill>
                <a:latin typeface="微軟正黑體" panose="020B0604030504040204" pitchFamily="34" charset="-120"/>
                <a:cs typeface="Times New Roman" pitchFamily="18" charset="0"/>
                <a:hlinkClick r:id="rId3"/>
              </a:rPr>
              <a:t>https://www.mol.gov.tw/1607/2458/2464/2474/</a:t>
            </a:r>
            <a:r>
              <a:rPr lang="zh-TW" altLang="en-US" sz="1000" dirty="0">
                <a:solidFill>
                  <a:prstClr val="black"/>
                </a:solidFill>
                <a:latin typeface="微軟正黑體" panose="020B0604030504040204" pitchFamily="34" charset="-120"/>
                <a:cs typeface="Times New Roman" pitchFamily="18" charset="0"/>
              </a:rPr>
              <a:t>，本會整理；註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  <a:sym typeface="Wingdings" panose="05000000000000000000" pitchFamily="2" charset="2"/>
              </a:rPr>
              <a:t>(1)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16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歲以上之勞參率；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(2)16-19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歲之勞參率</a:t>
            </a:r>
            <a:r>
              <a:rPr lang="zh-TW" altLang="en-US" sz="1000" dirty="0"/>
              <a:t> 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graphicFrame>
        <p:nvGraphicFramePr>
          <p:cNvPr id="14" name="表格 6">
            <a:extLst>
              <a:ext uri="{FF2B5EF4-FFF2-40B4-BE49-F238E27FC236}">
                <a16:creationId xmlns:a16="http://schemas.microsoft.com/office/drawing/2014/main" id="{DB174E97-59C6-410E-B357-98DC2FC95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58715"/>
              </p:ext>
            </p:extLst>
          </p:nvPr>
        </p:nvGraphicFramePr>
        <p:xfrm>
          <a:off x="183720" y="1456442"/>
          <a:ext cx="8783998" cy="338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887">
                  <a:extLst>
                    <a:ext uri="{9D8B030D-6E8A-4147-A177-3AD203B41FA5}">
                      <a16:colId xmlns:a16="http://schemas.microsoft.com/office/drawing/2014/main" val="3142072546"/>
                    </a:ext>
                  </a:extLst>
                </a:gridCol>
                <a:gridCol w="418327">
                  <a:extLst>
                    <a:ext uri="{9D8B030D-6E8A-4147-A177-3AD203B41FA5}">
                      <a16:colId xmlns:a16="http://schemas.microsoft.com/office/drawing/2014/main" val="1957746574"/>
                    </a:ext>
                  </a:extLst>
                </a:gridCol>
                <a:gridCol w="686334">
                  <a:extLst>
                    <a:ext uri="{9D8B030D-6E8A-4147-A177-3AD203B41FA5}">
                      <a16:colId xmlns:a16="http://schemas.microsoft.com/office/drawing/2014/main" val="529951065"/>
                    </a:ext>
                  </a:extLst>
                </a:gridCol>
                <a:gridCol w="628062">
                  <a:extLst>
                    <a:ext uri="{9D8B030D-6E8A-4147-A177-3AD203B41FA5}">
                      <a16:colId xmlns:a16="http://schemas.microsoft.com/office/drawing/2014/main" val="1153733202"/>
                    </a:ext>
                  </a:extLst>
                </a:gridCol>
                <a:gridCol w="568100">
                  <a:extLst>
                    <a:ext uri="{9D8B030D-6E8A-4147-A177-3AD203B41FA5}">
                      <a16:colId xmlns:a16="http://schemas.microsoft.com/office/drawing/2014/main" val="1652822566"/>
                    </a:ext>
                  </a:extLst>
                </a:gridCol>
                <a:gridCol w="488056">
                  <a:extLst>
                    <a:ext uri="{9D8B030D-6E8A-4147-A177-3AD203B41FA5}">
                      <a16:colId xmlns:a16="http://schemas.microsoft.com/office/drawing/2014/main" val="3509731265"/>
                    </a:ext>
                  </a:extLst>
                </a:gridCol>
                <a:gridCol w="418327">
                  <a:extLst>
                    <a:ext uri="{9D8B030D-6E8A-4147-A177-3AD203B41FA5}">
                      <a16:colId xmlns:a16="http://schemas.microsoft.com/office/drawing/2014/main" val="1045689560"/>
                    </a:ext>
                  </a:extLst>
                </a:gridCol>
                <a:gridCol w="488056">
                  <a:extLst>
                    <a:ext uri="{9D8B030D-6E8A-4147-A177-3AD203B41FA5}">
                      <a16:colId xmlns:a16="http://schemas.microsoft.com/office/drawing/2014/main" val="3483621746"/>
                    </a:ext>
                  </a:extLst>
                </a:gridCol>
                <a:gridCol w="488056">
                  <a:extLst>
                    <a:ext uri="{9D8B030D-6E8A-4147-A177-3AD203B41FA5}">
                      <a16:colId xmlns:a16="http://schemas.microsoft.com/office/drawing/2014/main" val="716640309"/>
                    </a:ext>
                  </a:extLst>
                </a:gridCol>
                <a:gridCol w="418327">
                  <a:extLst>
                    <a:ext uri="{9D8B030D-6E8A-4147-A177-3AD203B41FA5}">
                      <a16:colId xmlns:a16="http://schemas.microsoft.com/office/drawing/2014/main" val="2694381902"/>
                    </a:ext>
                  </a:extLst>
                </a:gridCol>
                <a:gridCol w="653755">
                  <a:extLst>
                    <a:ext uri="{9D8B030D-6E8A-4147-A177-3AD203B41FA5}">
                      <a16:colId xmlns:a16="http://schemas.microsoft.com/office/drawing/2014/main" val="1720605709"/>
                    </a:ext>
                  </a:extLst>
                </a:gridCol>
                <a:gridCol w="482460">
                  <a:extLst>
                    <a:ext uri="{9D8B030D-6E8A-4147-A177-3AD203B41FA5}">
                      <a16:colId xmlns:a16="http://schemas.microsoft.com/office/drawing/2014/main" val="2321206299"/>
                    </a:ext>
                  </a:extLst>
                </a:gridCol>
                <a:gridCol w="482460">
                  <a:extLst>
                    <a:ext uri="{9D8B030D-6E8A-4147-A177-3AD203B41FA5}">
                      <a16:colId xmlns:a16="http://schemas.microsoft.com/office/drawing/2014/main" val="1712619805"/>
                    </a:ext>
                  </a:extLst>
                </a:gridCol>
                <a:gridCol w="472988">
                  <a:extLst>
                    <a:ext uri="{9D8B030D-6E8A-4147-A177-3AD203B41FA5}">
                      <a16:colId xmlns:a16="http://schemas.microsoft.com/office/drawing/2014/main" val="1899177110"/>
                    </a:ext>
                  </a:extLst>
                </a:gridCol>
                <a:gridCol w="491883">
                  <a:extLst>
                    <a:ext uri="{9D8B030D-6E8A-4147-A177-3AD203B41FA5}">
                      <a16:colId xmlns:a16="http://schemas.microsoft.com/office/drawing/2014/main" val="44823137"/>
                    </a:ext>
                  </a:extLst>
                </a:gridCol>
                <a:gridCol w="482460">
                  <a:extLst>
                    <a:ext uri="{9D8B030D-6E8A-4147-A177-3AD203B41FA5}">
                      <a16:colId xmlns:a16="http://schemas.microsoft.com/office/drawing/2014/main" val="305209426"/>
                    </a:ext>
                  </a:extLst>
                </a:gridCol>
                <a:gridCol w="482460">
                  <a:extLst>
                    <a:ext uri="{9D8B030D-6E8A-4147-A177-3AD203B41FA5}">
                      <a16:colId xmlns:a16="http://schemas.microsoft.com/office/drawing/2014/main" val="2310491422"/>
                    </a:ext>
                  </a:extLst>
                </a:gridCol>
              </a:tblGrid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lang="zh-TW" altLang="en-US" sz="1000" b="1" spc="-80" baseline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總計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男性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女性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兩性差距</a:t>
                      </a:r>
                      <a:r>
                        <a:rPr lang="en-US" altLang="zh-TW" sz="1000" b="1" spc="-80" baseline="0" dirty="0"/>
                        <a:t>(</a:t>
                      </a:r>
                      <a:r>
                        <a:rPr lang="zh-TW" altLang="en-US" sz="1000" b="1" spc="-80" baseline="0" dirty="0"/>
                        <a:t>男</a:t>
                      </a:r>
                      <a:r>
                        <a:rPr lang="en-US" altLang="zh-TW" sz="1000" b="1" spc="-80" baseline="0" dirty="0"/>
                        <a:t>-</a:t>
                      </a:r>
                      <a:r>
                        <a:rPr lang="zh-TW" altLang="en-US" sz="1000" b="1" spc="-80" baseline="0" dirty="0"/>
                        <a:t>女</a:t>
                      </a:r>
                      <a:r>
                        <a:rPr lang="en-US" altLang="zh-TW" sz="1000" b="1" spc="-80" baseline="0" dirty="0"/>
                        <a:t>)</a:t>
                      </a:r>
                      <a:r>
                        <a:rPr lang="zh-TW" altLang="en-US" sz="1000" b="1" spc="-80" baseline="0" dirty="0"/>
                        <a:t>百分點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103844"/>
                  </a:ext>
                </a:extLst>
              </a:tr>
              <a:tr h="37636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lang="zh-TW" altLang="en-US" sz="1000" b="1" spc="-8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中華民國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南韓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日本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美國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中華民國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南韓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日本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美國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中華民國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南韓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日本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美國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中華民國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南韓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日本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美國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228041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zh-TW" altLang="en-US" sz="1000" b="1" spc="-80" baseline="0" dirty="0"/>
                        <a:t>總計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59.2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63.9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62.5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(1)62.2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67.1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73.5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71.4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68.0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51.6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54.6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54.2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56.8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15.5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18.9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17.2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11.2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5668700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15~19 </a:t>
                      </a:r>
                      <a:r>
                        <a:rPr lang="zh-TW" altLang="en-US" sz="1000" b="1" spc="-80" baseline="0" dirty="0"/>
                        <a:t>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8.9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19.7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(2)36.8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10.2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18.7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36.3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10.1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20.8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37.2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2.7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-3.2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-2.1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-0.9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5403423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20~24 </a:t>
                      </a:r>
                      <a:r>
                        <a:rPr lang="zh-TW" altLang="en-US" sz="1000" b="1" spc="-80" baseline="0" dirty="0"/>
                        <a:t>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59.0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49.5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74.6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70.9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58.8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44.3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73.6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73.2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59.3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53.8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75.6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68.7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-0.5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-9.5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-2.0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4.5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2886504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25~29 </a:t>
                      </a:r>
                      <a:r>
                        <a:rPr lang="zh-TW" altLang="en-US" sz="1000" b="1" spc="-80" baseline="0" dirty="0"/>
                        <a:t>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91.6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75.9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91.2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82.7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93.6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73.9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94.2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87.2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89.5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78.2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87.7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78.2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4.1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-4.3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4947777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30~34 </a:t>
                      </a:r>
                      <a:r>
                        <a:rPr lang="zh-TW" altLang="en-US" sz="1000" b="1" spc="-80" baseline="0" dirty="0"/>
                        <a:t>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92.3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80.8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88.4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83.6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97.7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89.6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95.8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90.2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86.8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71.0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80.6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77.1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10.9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18.6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15.2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13.1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6084509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35~39 </a:t>
                      </a:r>
                      <a:r>
                        <a:rPr lang="zh-TW" altLang="en-US" sz="1000" b="1" spc="-80" baseline="0" dirty="0"/>
                        <a:t>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90.4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78.2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87.8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82.9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98.1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93.1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96.5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89.8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82.8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62.1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78.9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76.0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15.3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31.0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17.6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13.8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1521109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40~44 </a:t>
                      </a:r>
                      <a:r>
                        <a:rPr lang="zh-TW" altLang="en-US" sz="1000" b="1" spc="-80" baseline="0" dirty="0"/>
                        <a:t>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86.5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79.1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88.9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83.0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94.9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92.6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96.0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89.7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78.6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65.0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81.5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76.5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16.3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27.6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14.5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13.2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733998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45~49 </a:t>
                      </a:r>
                      <a:r>
                        <a:rPr lang="zh-TW" altLang="en-US" sz="1000" b="1" spc="-80" baseline="0" dirty="0"/>
                        <a:t>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85.1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80.3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89.1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82.6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94.8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92.6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95.9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89.1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75.9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67.6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81.9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76.2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18.9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25.0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14.0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12.9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5940513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50~54 </a:t>
                      </a:r>
                      <a:r>
                        <a:rPr lang="zh-TW" altLang="en-US" sz="1000" b="1" spc="-80" baseline="0" dirty="0"/>
                        <a:t>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76.3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80.3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87.7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79.8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87.9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90.5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94.5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85.3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65.3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70.0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80.7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74.3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22.6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20.5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13.8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11.0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1142063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55~59 </a:t>
                      </a:r>
                      <a:r>
                        <a:rPr lang="zh-TW" altLang="en-US" sz="1000" b="1" spc="-80" baseline="0" dirty="0"/>
                        <a:t>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59.6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76.4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84.8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73.1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73.4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87.2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93.5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78.7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46.6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65.6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75.8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67.6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26.8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21.6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17.7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11.1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3174200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60~64 </a:t>
                      </a:r>
                      <a:r>
                        <a:rPr lang="zh-TW" altLang="en-US" sz="1000" b="1" spc="-80" baseline="0" dirty="0"/>
                        <a:t>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39.6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64.3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75.1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57.4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53.6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75.3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86.6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63.4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26.5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53.7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64.0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51.7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27.1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21.6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22.6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11.7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6738295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zh-TW" sz="1000" b="1" spc="-80" baseline="0" dirty="0"/>
                        <a:t>65</a:t>
                      </a:r>
                      <a:r>
                        <a:rPr lang="zh-TW" altLang="en-US" sz="1000" b="1" spc="-80" baseline="0" dirty="0"/>
                        <a:t>歲</a:t>
                      </a:r>
                      <a:r>
                        <a:rPr lang="en-US" altLang="zh-TW" sz="1000" b="1" spc="-80" baseline="0" dirty="0"/>
                        <a:t>+</a:t>
                      </a:r>
                      <a:endParaRPr lang="zh-TW" altLang="en-US" sz="1000" b="1" spc="-8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9.6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37.3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25.6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altLang="zh-TW" sz="1000" b="1" kern="1200" spc="-3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19.2</a:t>
                      </a:r>
                      <a:endParaRPr lang="zh-TW" altLang="en-US" sz="1000" b="1" kern="1200" spc="-3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14.1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48.0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34.9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23.7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5.9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29.0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18.4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15.5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8.1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19.0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16.5 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altLang="zh-TW" sz="1000" b="1" spc="-30" baseline="0" dirty="0"/>
                        <a:t>8.2</a:t>
                      </a:r>
                      <a:endParaRPr lang="zh-TW" altLang="en-US" sz="1000" b="1" spc="-3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1384067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2A7D5D5A-7091-472B-994C-191028462840}"/>
              </a:ext>
            </a:extLst>
          </p:cNvPr>
          <p:cNvSpPr/>
          <p:nvPr/>
        </p:nvSpPr>
        <p:spPr>
          <a:xfrm>
            <a:off x="783794" y="2072396"/>
            <a:ext cx="2304256" cy="18289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7F12A35-DF0A-4A8E-A910-02B14C762697}"/>
              </a:ext>
            </a:extLst>
          </p:cNvPr>
          <p:cNvSpPr/>
          <p:nvPr/>
        </p:nvSpPr>
        <p:spPr>
          <a:xfrm>
            <a:off x="789681" y="2308667"/>
            <a:ext cx="2304256" cy="41386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9AD1511-BCF3-45D7-95B2-37A968B22220}"/>
              </a:ext>
            </a:extLst>
          </p:cNvPr>
          <p:cNvSpPr/>
          <p:nvPr/>
        </p:nvSpPr>
        <p:spPr>
          <a:xfrm>
            <a:off x="778598" y="2780793"/>
            <a:ext cx="2337834" cy="673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8638AB3-E24E-4B7E-A855-CFB4C9FD4F43}"/>
              </a:ext>
            </a:extLst>
          </p:cNvPr>
          <p:cNvSpPr/>
          <p:nvPr/>
        </p:nvSpPr>
        <p:spPr>
          <a:xfrm>
            <a:off x="7033077" y="2062446"/>
            <a:ext cx="1915998" cy="24622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67DEFC-1E89-42BE-9C6F-83A5229D7C7C}"/>
              </a:ext>
            </a:extLst>
          </p:cNvPr>
          <p:cNvSpPr/>
          <p:nvPr/>
        </p:nvSpPr>
        <p:spPr>
          <a:xfrm>
            <a:off x="3124136" y="3891026"/>
            <a:ext cx="1811623" cy="673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58C6733-66EE-423C-B97C-8B3CEE14088D}"/>
              </a:ext>
            </a:extLst>
          </p:cNvPr>
          <p:cNvSpPr/>
          <p:nvPr/>
        </p:nvSpPr>
        <p:spPr>
          <a:xfrm>
            <a:off x="5058289" y="3882536"/>
            <a:ext cx="1997416" cy="673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533313B-5B01-497D-AC53-04331B97F942}"/>
              </a:ext>
            </a:extLst>
          </p:cNvPr>
          <p:cNvSpPr/>
          <p:nvPr/>
        </p:nvSpPr>
        <p:spPr>
          <a:xfrm>
            <a:off x="3125879" y="4635185"/>
            <a:ext cx="1819327" cy="21744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60B128C-5005-4DB0-B31C-253B65F73748}"/>
              </a:ext>
            </a:extLst>
          </p:cNvPr>
          <p:cNvSpPr/>
          <p:nvPr/>
        </p:nvSpPr>
        <p:spPr>
          <a:xfrm>
            <a:off x="5058289" y="4631510"/>
            <a:ext cx="1995126" cy="22494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4CECF2BA-B4B6-4CB3-960E-CF487EDF9B89}"/>
              </a:ext>
            </a:extLst>
          </p:cNvPr>
          <p:cNvSpPr txBox="1"/>
          <p:nvPr/>
        </p:nvSpPr>
        <p:spPr>
          <a:xfrm>
            <a:off x="8820472" y="655977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2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3945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4290"/>
            <a:ext cx="8229600" cy="750414"/>
          </a:xfrm>
          <a:ln>
            <a:noFil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dirty="0">
                <a:latin typeface="+mj-ea"/>
                <a:ea typeface="+mj-ea"/>
              </a:rPr>
              <a:t>三、失業者之失業原因</a:t>
            </a:r>
            <a:r>
              <a:rPr lang="en-US" altLang="zh-TW" dirty="0">
                <a:latin typeface="+mj-ea"/>
                <a:ea typeface="+mj-ea"/>
              </a:rPr>
              <a:t> </a:t>
            </a:r>
            <a:endParaRPr lang="zh-TW" altLang="en-US" sz="2000" dirty="0">
              <a:latin typeface="+mj-ea"/>
              <a:ea typeface="+mj-ea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4294967295"/>
          </p:nvPr>
        </p:nvSpPr>
        <p:spPr>
          <a:xfrm>
            <a:off x="251520" y="764704"/>
            <a:ext cx="8352928" cy="1736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13" indent="-265113" hangingPunct="0">
              <a:lnSpc>
                <a:spcPts val="2400"/>
              </a:lnSpc>
              <a:spcBef>
                <a:spcPts val="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年平均失業人數為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41.5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萬人，較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年減少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千人，其中因工作場所業務緊縮或歇業而失業者減少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千人最多；對原有工作不滿意而失業者則減少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千人。</a:t>
            </a:r>
          </a:p>
          <a:p>
            <a:pPr marL="265113" indent="-265113" hangingPunct="0">
              <a:lnSpc>
                <a:spcPts val="2400"/>
              </a:lnSpc>
              <a:spcBef>
                <a:spcPts val="0"/>
              </a:spcBef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5113" indent="-265113" hangingPunct="0">
              <a:lnSpc>
                <a:spcPts val="2400"/>
              </a:lnSpc>
              <a:spcBef>
                <a:spcPts val="0"/>
              </a:spcBef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5113" indent="-265113" hangingPunct="0">
              <a:lnSpc>
                <a:spcPts val="2400"/>
              </a:lnSpc>
              <a:spcBef>
                <a:spcPts val="0"/>
              </a:spcBef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5113" indent="-265113" hangingPunct="0">
              <a:lnSpc>
                <a:spcPts val="2400"/>
              </a:lnSpc>
              <a:spcBef>
                <a:spcPts val="0"/>
              </a:spcBef>
            </a:pP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398873" y="6363327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 algn="just"/>
            <a:r>
              <a:rPr lang="zh-TW" altLang="en-US" sz="1600" dirty="0">
                <a:solidFill>
                  <a:prstClr val="black"/>
                </a:solidFill>
                <a:latin typeface="微軟正黑體" panose="020B0604030504040204" pitchFamily="34" charset="-120"/>
                <a:cs typeface="Times New Roman" pitchFamily="18" charset="0"/>
              </a:rPr>
              <a:t>資料來源：行政院主計總處，就業失業統計資料查詢系統，本會整理。</a:t>
            </a:r>
          </a:p>
        </p:txBody>
      </p:sp>
      <p:sp>
        <p:nvSpPr>
          <p:cNvPr id="17" name="Rectangle 134"/>
          <p:cNvSpPr>
            <a:spLocks noChangeArrowheads="1"/>
          </p:cNvSpPr>
          <p:nvPr/>
        </p:nvSpPr>
        <p:spPr bwMode="auto">
          <a:xfrm>
            <a:off x="3491880" y="4437112"/>
            <a:ext cx="720080" cy="17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zh-TW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102</a:t>
            </a:r>
            <a:r>
              <a:rPr lang="zh-TW" altLang="en-US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1400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</a:t>
            </a:r>
          </a:p>
        </p:txBody>
      </p:sp>
      <p:sp>
        <p:nvSpPr>
          <p:cNvPr id="20" name="Rectangle 134"/>
          <p:cNvSpPr>
            <a:spLocks noChangeArrowheads="1"/>
          </p:cNvSpPr>
          <p:nvPr/>
        </p:nvSpPr>
        <p:spPr bwMode="auto">
          <a:xfrm>
            <a:off x="6156176" y="4255557"/>
            <a:ext cx="720080" cy="17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zh-TW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102</a:t>
            </a:r>
            <a:r>
              <a:rPr lang="zh-TW" altLang="en-US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1400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</a:t>
            </a:r>
          </a:p>
        </p:txBody>
      </p:sp>
      <p:sp>
        <p:nvSpPr>
          <p:cNvPr id="21" name="Rectangle 134"/>
          <p:cNvSpPr>
            <a:spLocks noChangeArrowheads="1"/>
          </p:cNvSpPr>
          <p:nvPr/>
        </p:nvSpPr>
        <p:spPr bwMode="auto">
          <a:xfrm>
            <a:off x="2843808" y="5267373"/>
            <a:ext cx="720080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zh-TW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93</a:t>
            </a:r>
            <a:r>
              <a:rPr lang="zh-TW" altLang="en-US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1400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</a:t>
            </a:r>
          </a:p>
        </p:txBody>
      </p:sp>
      <p:sp>
        <p:nvSpPr>
          <p:cNvPr id="22" name="Rectangle 134"/>
          <p:cNvSpPr>
            <a:spLocks noChangeArrowheads="1"/>
          </p:cNvSpPr>
          <p:nvPr/>
        </p:nvSpPr>
        <p:spPr bwMode="auto">
          <a:xfrm>
            <a:off x="5436096" y="5175567"/>
            <a:ext cx="720080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zh-TW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93</a:t>
            </a:r>
            <a:r>
              <a:rPr lang="zh-TW" altLang="en-US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1400" dirty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</a:t>
            </a:r>
          </a:p>
        </p:txBody>
      </p:sp>
      <p:graphicFrame>
        <p:nvGraphicFramePr>
          <p:cNvPr id="9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217740"/>
              </p:ext>
            </p:extLst>
          </p:nvPr>
        </p:nvGraphicFramePr>
        <p:xfrm>
          <a:off x="425513" y="1919334"/>
          <a:ext cx="7883322" cy="4423897"/>
        </p:xfrm>
        <a:graphic>
          <a:graphicData uri="http://schemas.openxmlformats.org/drawingml/2006/table">
            <a:tbl>
              <a:tblPr firstRow="1" bandRow="1"/>
              <a:tblGrid>
                <a:gridCol w="529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8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5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91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8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81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0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91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045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48314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年別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TW" altLang="en-US" sz="1600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總計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初次尋職者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非初次尋職者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63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小計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工作場所業務</a:t>
                      </a:r>
                      <a:endParaRPr lang="en-US" altLang="zh-TW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緊縮或歇業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對原有工</a:t>
                      </a:r>
                      <a:endParaRPr lang="en-US" altLang="zh-TW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作不滿意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季節性或臨時</a:t>
                      </a:r>
                      <a:endParaRPr lang="en-US" altLang="zh-TW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性工作結束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其他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94">
                <a:tc vMerge="1">
                  <a:txBody>
                    <a:bodyPr/>
                    <a:lstStyle/>
                    <a:p>
                      <a:endParaRPr lang="zh-TW" altLang="en-US" sz="16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千人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千人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千人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千人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千人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千人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千人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28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103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457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105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23.0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352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77.0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128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28.0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161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35.3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42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9.3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4.4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28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104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440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101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22.9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339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77.1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116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26.3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161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36.5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44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9.9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19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4.3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966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105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460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23.7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351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76.3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121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26.3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162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35.2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47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10.2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22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4.8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30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106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23.6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76.5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25.6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36.8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30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107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23.7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76.3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23.4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38.1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30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108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23.9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76.1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23.5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39.0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9.7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30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109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22.1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77.9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28.7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37.2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30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110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20.1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79.9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33.4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30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111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21.8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78.2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32.1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34.5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4.4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30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112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21.9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78.1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27.5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39.8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700"/>
                        </a:lnSpc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1944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8A2D1D85-4C39-450F-AAB8-5C2572B62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32729"/>
              </p:ext>
            </p:extLst>
          </p:nvPr>
        </p:nvGraphicFramePr>
        <p:xfrm>
          <a:off x="3706271" y="5721243"/>
          <a:ext cx="660903" cy="632036"/>
        </p:xfrm>
        <a:graphic>
          <a:graphicData uri="http://schemas.openxmlformats.org/drawingml/2006/table">
            <a:tbl>
              <a:tblPr/>
              <a:tblGrid>
                <a:gridCol w="660903">
                  <a:extLst>
                    <a:ext uri="{9D8B030D-6E8A-4147-A177-3AD203B41FA5}">
                      <a16:colId xmlns:a16="http://schemas.microsoft.com/office/drawing/2014/main" val="3510207422"/>
                    </a:ext>
                  </a:extLst>
                </a:gridCol>
              </a:tblGrid>
              <a:tr h="63203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28575" cmpd="sng">
                      <a:solidFill>
                        <a:srgbClr val="FF0000"/>
                      </a:solidFill>
                      <a:prstDash val="dash"/>
                    </a:lnL>
                    <a:lnR w="28575" cmpd="sng">
                      <a:solidFill>
                        <a:srgbClr val="FF0000"/>
                      </a:solidFill>
                      <a:prstDash val="dash"/>
                    </a:lnR>
                    <a:lnT w="28575" cmpd="sng">
                      <a:solidFill>
                        <a:srgbClr val="FF0000"/>
                      </a:solidFill>
                      <a:prstDash val="dash"/>
                    </a:lnT>
                    <a:lnB w="28575" cmpd="sng">
                      <a:solidFill>
                        <a:srgbClr val="FF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615135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41E0DD2B-7EE5-4F41-B87C-1313F7156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29448"/>
              </p:ext>
            </p:extLst>
          </p:nvPr>
        </p:nvGraphicFramePr>
        <p:xfrm>
          <a:off x="5004048" y="5729585"/>
          <a:ext cx="525101" cy="633742"/>
        </p:xfrm>
        <a:graphic>
          <a:graphicData uri="http://schemas.openxmlformats.org/drawingml/2006/table">
            <a:tbl>
              <a:tblPr/>
              <a:tblGrid>
                <a:gridCol w="525101">
                  <a:extLst>
                    <a:ext uri="{9D8B030D-6E8A-4147-A177-3AD203B41FA5}">
                      <a16:colId xmlns:a16="http://schemas.microsoft.com/office/drawing/2014/main" val="475920324"/>
                    </a:ext>
                  </a:extLst>
                </a:gridCol>
              </a:tblGrid>
              <a:tr h="63374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28575" cmpd="sng">
                      <a:solidFill>
                        <a:srgbClr val="FF0000"/>
                      </a:solidFill>
                      <a:prstDash val="dash"/>
                    </a:lnL>
                    <a:lnR w="28575" cmpd="sng">
                      <a:solidFill>
                        <a:srgbClr val="FF0000"/>
                      </a:solidFill>
                      <a:prstDash val="dash"/>
                    </a:lnR>
                    <a:lnT w="28575" cmpd="sng">
                      <a:solidFill>
                        <a:srgbClr val="FF0000"/>
                      </a:solidFill>
                      <a:prstDash val="dash"/>
                    </a:lnT>
                    <a:lnB w="28575" cmpd="sng">
                      <a:solidFill>
                        <a:srgbClr val="FF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458754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7264558B-29B7-44D5-A53F-DCCD90AB2E7B}"/>
              </a:ext>
            </a:extLst>
          </p:cNvPr>
          <p:cNvSpPr txBox="1"/>
          <p:nvPr/>
        </p:nvSpPr>
        <p:spPr>
          <a:xfrm>
            <a:off x="8675948" y="647437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3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8099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039236" cy="504056"/>
          </a:xfrm>
        </p:spPr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en-US" dirty="0"/>
              <a:t>四、</a:t>
            </a:r>
            <a:r>
              <a:rPr lang="en-US" altLang="zh-TW" dirty="0"/>
              <a:t>103</a:t>
            </a:r>
            <a:r>
              <a:rPr lang="zh-TW" altLang="en-US" dirty="0"/>
              <a:t>年及</a:t>
            </a:r>
            <a:r>
              <a:rPr lang="en-US" altLang="zh-TW" dirty="0"/>
              <a:t>112</a:t>
            </a:r>
            <a:r>
              <a:rPr lang="zh-TW" altLang="en-US" dirty="0"/>
              <a:t>年就業者行業結構比較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文字版面配置區 4"/>
          <p:cNvSpPr txBox="1">
            <a:spLocks/>
          </p:cNvSpPr>
          <p:nvPr/>
        </p:nvSpPr>
        <p:spPr>
          <a:xfrm>
            <a:off x="323528" y="731239"/>
            <a:ext cx="8568952" cy="1154698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just" hangingPunct="0">
              <a:lnSpc>
                <a:spcPts val="2400"/>
              </a:lnSpc>
              <a:spcBef>
                <a:spcPts val="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年服務業部門占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60.5%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最高，較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年上升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1.6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個百分點，工業及農業部門則分別下降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0.6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個百分點，基本上近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年結構差異不大，服務業人數則呈現微幅上升趨勢。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265113" indent="-265113" algn="just" hangingPunct="0">
              <a:lnSpc>
                <a:spcPts val="2400"/>
              </a:lnSpc>
              <a:spcBef>
                <a:spcPts val="0"/>
              </a:spcBef>
              <a:buClr>
                <a:srgbClr val="838D9B"/>
              </a:buClr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年工業部門以製造業占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26.0%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最高；服務業部門以批發及零售業占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15.9%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最高，而以醫療保健社會工作服務業較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年上升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個百分點最多。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5113" indent="-265113" algn="just" hangingPunct="0">
              <a:lnSpc>
                <a:spcPts val="2400"/>
              </a:lnSpc>
              <a:spcBef>
                <a:spcPts val="0"/>
              </a:spcBef>
              <a:buClr>
                <a:srgbClr val="838D9B"/>
              </a:buClr>
            </a:pPr>
            <a:endParaRPr lang="en-US" altLang="zh-TW" sz="2000" dirty="0">
              <a:solidFill>
                <a:srgbClr val="2831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5113" indent="-265113" algn="just" hangingPunct="0">
              <a:lnSpc>
                <a:spcPts val="2400"/>
              </a:lnSpc>
              <a:spcBef>
                <a:spcPts val="0"/>
              </a:spcBef>
              <a:buClr>
                <a:srgbClr val="838D9B"/>
              </a:buClr>
            </a:pPr>
            <a:endParaRPr lang="en-US" altLang="zh-TW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5113" indent="-265113" algn="just" hangingPunct="0">
              <a:lnSpc>
                <a:spcPts val="2600"/>
              </a:lnSpc>
              <a:spcBef>
                <a:spcPts val="0"/>
              </a:spcBef>
              <a:buClr>
                <a:srgbClr val="838D9B"/>
              </a:buClr>
            </a:pPr>
            <a:endParaRPr lang="en-US" altLang="zh-TW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36505" y="6605016"/>
            <a:ext cx="71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 algn="just"/>
            <a:r>
              <a:rPr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cs typeface="Times New Roman" pitchFamily="18" charset="0"/>
              </a:rPr>
              <a:t>資料來源：行政院主計總處，就業失業統計資料查詢系統，本會整理。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189853" y="4437112"/>
            <a:ext cx="7704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prstClr val="black"/>
                </a:solidFill>
              </a:rPr>
              <a:t>圖一、各業別就業人數占全體就業人數比率</a:t>
            </a:r>
            <a:r>
              <a:rPr lang="en-US" altLang="zh-TW" sz="1400" b="1" dirty="0">
                <a:solidFill>
                  <a:prstClr val="black"/>
                </a:solidFill>
              </a:rPr>
              <a:t>-</a:t>
            </a:r>
            <a:r>
              <a:rPr lang="zh-TW" altLang="en-US" sz="1400" b="1" dirty="0">
                <a:solidFill>
                  <a:prstClr val="black"/>
                </a:solidFill>
              </a:rPr>
              <a:t>按部門別分</a:t>
            </a:r>
          </a:p>
        </p:txBody>
      </p:sp>
      <p:graphicFrame>
        <p:nvGraphicFramePr>
          <p:cNvPr id="12" name="圖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638684"/>
              </p:ext>
            </p:extLst>
          </p:nvPr>
        </p:nvGraphicFramePr>
        <p:xfrm>
          <a:off x="-330709" y="2486092"/>
          <a:ext cx="9877425" cy="208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C8A9370C-8B8E-48F3-A2DE-334977E93B88}"/>
              </a:ext>
            </a:extLst>
          </p:cNvPr>
          <p:cNvSpPr txBox="1"/>
          <p:nvPr/>
        </p:nvSpPr>
        <p:spPr>
          <a:xfrm>
            <a:off x="5004048" y="2513410"/>
            <a:ext cx="938333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zh-TW" sz="1400" dirty="0"/>
          </a:p>
          <a:p>
            <a:r>
              <a:rPr lang="en-US" altLang="zh-TW" sz="1400" dirty="0"/>
              <a:t>112</a:t>
            </a:r>
            <a:r>
              <a:rPr lang="zh-TW" altLang="en-US" sz="1400" dirty="0"/>
              <a:t>年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7B1F1FD-5EA1-48EE-9E8C-27477FBA34F6}"/>
              </a:ext>
            </a:extLst>
          </p:cNvPr>
          <p:cNvSpPr txBox="1"/>
          <p:nvPr/>
        </p:nvSpPr>
        <p:spPr>
          <a:xfrm>
            <a:off x="4067944" y="2678775"/>
            <a:ext cx="710742" cy="357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endParaRPr lang="en-US" altLang="zh-TW" sz="1400" dirty="0"/>
          </a:p>
          <a:p>
            <a:pPr>
              <a:lnSpc>
                <a:spcPts val="1000"/>
              </a:lnSpc>
            </a:pPr>
            <a:r>
              <a:rPr lang="en-US" altLang="zh-TW" sz="1400" dirty="0"/>
              <a:t>103</a:t>
            </a:r>
            <a:r>
              <a:rPr lang="zh-TW" altLang="en-US" sz="1400" dirty="0"/>
              <a:t>年</a:t>
            </a:r>
          </a:p>
        </p:txBody>
      </p:sp>
      <p:graphicFrame>
        <p:nvGraphicFramePr>
          <p:cNvPr id="19" name="圖表 18">
            <a:extLst>
              <a:ext uri="{FF2B5EF4-FFF2-40B4-BE49-F238E27FC236}">
                <a16:creationId xmlns:a16="http://schemas.microsoft.com/office/drawing/2014/main" id="{E6BB2227-EC1B-444D-975A-D024FC974C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098459"/>
              </p:ext>
            </p:extLst>
          </p:nvPr>
        </p:nvGraphicFramePr>
        <p:xfrm>
          <a:off x="54145" y="4589596"/>
          <a:ext cx="8840592" cy="1795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9B141D8C-5FC1-4243-86EA-D63B98214C31}"/>
              </a:ext>
            </a:extLst>
          </p:cNvPr>
          <p:cNvSpPr txBox="1"/>
          <p:nvPr/>
        </p:nvSpPr>
        <p:spPr>
          <a:xfrm>
            <a:off x="1189853" y="5991090"/>
            <a:ext cx="790000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1000" dirty="0"/>
              <a:t>製造業	                批發及零售業	          住宿及餐飲業	專業、科學及技術服務業     醫療保健社會工作服務業		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593544" y="6237312"/>
            <a:ext cx="80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prstClr val="black"/>
                </a:solidFill>
              </a:rPr>
              <a:t>圖二、各業別就業人數占全體就業人數比率</a:t>
            </a:r>
            <a:r>
              <a:rPr lang="en-US" altLang="zh-TW" sz="1400" b="1" dirty="0">
                <a:solidFill>
                  <a:prstClr val="black"/>
                </a:solidFill>
              </a:rPr>
              <a:t>-</a:t>
            </a:r>
            <a:r>
              <a:rPr lang="zh-TW" altLang="en-US" sz="1400" b="1" dirty="0">
                <a:solidFill>
                  <a:prstClr val="black"/>
                </a:solidFill>
              </a:rPr>
              <a:t>按主要大業別分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834813B-7D54-4259-8A72-B6C59EEECD3B}"/>
              </a:ext>
            </a:extLst>
          </p:cNvPr>
          <p:cNvSpPr txBox="1"/>
          <p:nvPr/>
        </p:nvSpPr>
        <p:spPr>
          <a:xfrm>
            <a:off x="3981900" y="4792176"/>
            <a:ext cx="710742" cy="357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endParaRPr lang="en-US" altLang="zh-TW" sz="1400" dirty="0"/>
          </a:p>
          <a:p>
            <a:pPr>
              <a:lnSpc>
                <a:spcPts val="1000"/>
              </a:lnSpc>
            </a:pPr>
            <a:r>
              <a:rPr lang="en-US" altLang="zh-TW" sz="1400" dirty="0"/>
              <a:t>103</a:t>
            </a:r>
            <a:r>
              <a:rPr lang="zh-TW" altLang="en-US" sz="1400" dirty="0"/>
              <a:t>年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D515156-98AF-4012-B8C2-895A8C490AE3}"/>
              </a:ext>
            </a:extLst>
          </p:cNvPr>
          <p:cNvSpPr txBox="1"/>
          <p:nvPr/>
        </p:nvSpPr>
        <p:spPr>
          <a:xfrm>
            <a:off x="5724128" y="4733827"/>
            <a:ext cx="681847" cy="416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zh-TW" sz="1400" dirty="0"/>
          </a:p>
          <a:p>
            <a:pPr>
              <a:lnSpc>
                <a:spcPts val="700"/>
              </a:lnSpc>
            </a:pPr>
            <a:r>
              <a:rPr lang="en-US" altLang="zh-TW" sz="1400" dirty="0"/>
              <a:t>112</a:t>
            </a:r>
            <a:r>
              <a:rPr lang="zh-TW" altLang="en-US" sz="1400" dirty="0"/>
              <a:t>年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186ECE2F-CC20-4BAA-B07C-EF0195911DD6}"/>
              </a:ext>
            </a:extLst>
          </p:cNvPr>
          <p:cNvSpPr txBox="1"/>
          <p:nvPr/>
        </p:nvSpPr>
        <p:spPr>
          <a:xfrm>
            <a:off x="8675948" y="647437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4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9670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五、</a:t>
            </a:r>
            <a:r>
              <a:rPr lang="en-US" altLang="zh-TW" dirty="0"/>
              <a:t> 103</a:t>
            </a:r>
            <a:r>
              <a:rPr lang="zh-TW" altLang="en-US" dirty="0"/>
              <a:t>年及</a:t>
            </a:r>
            <a:r>
              <a:rPr lang="en-US" altLang="zh-TW" dirty="0"/>
              <a:t>112</a:t>
            </a:r>
            <a:r>
              <a:rPr lang="zh-TW" altLang="en-US" dirty="0"/>
              <a:t>年就業者職業結構比較</a:t>
            </a:r>
          </a:p>
        </p:txBody>
      </p:sp>
      <p:sp>
        <p:nvSpPr>
          <p:cNvPr id="3" name="文字版面配置區 4"/>
          <p:cNvSpPr txBox="1">
            <a:spLocks/>
          </p:cNvSpPr>
          <p:nvPr/>
        </p:nvSpPr>
        <p:spPr>
          <a:xfrm>
            <a:off x="343996" y="801686"/>
            <a:ext cx="8280920" cy="1154698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just" hangingPunct="0">
              <a:lnSpc>
                <a:spcPts val="2600"/>
              </a:lnSpc>
              <a:spcBef>
                <a:spcPts val="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年就業者職業以技藝人員、機械設備操作及勞力工占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29.7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％最高，較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年下降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個百分點；服務及銷售工作人員占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居次。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5113" indent="-265113" algn="just" hangingPunct="0">
              <a:lnSpc>
                <a:spcPts val="2600"/>
              </a:lnSpc>
              <a:spcBef>
                <a:spcPts val="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年各職業占比較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年增加者主要為：專業人員上升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個百分點最多，事務支援人員上升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0.6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個百分點次之。</a:t>
            </a:r>
          </a:p>
          <a:p>
            <a:pPr marL="265113" indent="-265113" algn="just" hangingPunct="0">
              <a:lnSpc>
                <a:spcPts val="2600"/>
              </a:lnSpc>
              <a:spcBef>
                <a:spcPts val="0"/>
              </a:spcBef>
            </a:pP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 hangingPunct="0">
              <a:lnSpc>
                <a:spcPts val="2600"/>
              </a:lnSpc>
              <a:spcBef>
                <a:spcPts val="0"/>
              </a:spcBef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10988" y="6581001"/>
            <a:ext cx="727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 algn="just"/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cs typeface="Times New Roman" pitchFamily="18" charset="0"/>
              </a:rPr>
              <a:t>資料來源：行政院主計總處，就業失業統計資料查詢系統，本會整理。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2547789" y="2183699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各職業就業人數占全體就業人數比率</a:t>
            </a:r>
          </a:p>
        </p:txBody>
      </p:sp>
      <p:graphicFrame>
        <p:nvGraphicFramePr>
          <p:cNvPr id="10" name="圖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351961"/>
              </p:ext>
            </p:extLst>
          </p:nvPr>
        </p:nvGraphicFramePr>
        <p:xfrm>
          <a:off x="107504" y="2470607"/>
          <a:ext cx="10009112" cy="4139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5D2AFDE8-4FD6-4D95-A0AB-EF2036306981}"/>
              </a:ext>
            </a:extLst>
          </p:cNvPr>
          <p:cNvSpPr txBox="1"/>
          <p:nvPr/>
        </p:nvSpPr>
        <p:spPr>
          <a:xfrm>
            <a:off x="4860032" y="2580101"/>
            <a:ext cx="938333" cy="29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dirty="0"/>
              <a:t>112</a:t>
            </a:r>
            <a:r>
              <a:rPr lang="zh-TW" altLang="en-US" sz="1300" dirty="0"/>
              <a:t>年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8C45ECC-5C0F-41AA-9EA3-957B56C01E01}"/>
              </a:ext>
            </a:extLst>
          </p:cNvPr>
          <p:cNvSpPr txBox="1"/>
          <p:nvPr/>
        </p:nvSpPr>
        <p:spPr>
          <a:xfrm>
            <a:off x="3755342" y="2580101"/>
            <a:ext cx="729114" cy="29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dirty="0"/>
              <a:t>103</a:t>
            </a:r>
            <a:r>
              <a:rPr lang="zh-TW" altLang="en-US" sz="1300" dirty="0"/>
              <a:t>年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5E420F0-6130-424B-92EC-BA57D128E351}"/>
              </a:ext>
            </a:extLst>
          </p:cNvPr>
          <p:cNvSpPr txBox="1"/>
          <p:nvPr/>
        </p:nvSpPr>
        <p:spPr>
          <a:xfrm>
            <a:off x="8675948" y="647437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5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5410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15" y="34195"/>
            <a:ext cx="8798428" cy="750414"/>
          </a:xfrm>
        </p:spPr>
        <p:txBody>
          <a:bodyPr>
            <a:normAutofit fontScale="90000"/>
          </a:bodyPr>
          <a:lstStyle/>
          <a:p>
            <a:r>
              <a:rPr lang="zh-TW" altLang="en-US" sz="3200" dirty="0"/>
              <a:t>六、</a:t>
            </a:r>
            <a:r>
              <a:rPr lang="en-US" altLang="zh-TW" sz="3200" dirty="0"/>
              <a:t>102</a:t>
            </a:r>
            <a:r>
              <a:rPr lang="zh-TW" altLang="en-US" sz="3200" dirty="0"/>
              <a:t>年及</a:t>
            </a:r>
            <a:r>
              <a:rPr lang="en-US" altLang="zh-TW" sz="3200" dirty="0"/>
              <a:t>111</a:t>
            </a:r>
            <a:r>
              <a:rPr lang="zh-TW" altLang="en-US" sz="3200" dirty="0"/>
              <a:t>年受僱人員平均薪資比較</a:t>
            </a:r>
            <a:r>
              <a:rPr lang="en-US" altLang="zh-TW" sz="3200" dirty="0"/>
              <a:t>-</a:t>
            </a:r>
            <a:r>
              <a:rPr lang="zh-TW" altLang="en-US" sz="3200" dirty="0"/>
              <a:t>按部門別分</a:t>
            </a:r>
          </a:p>
        </p:txBody>
      </p:sp>
      <p:sp>
        <p:nvSpPr>
          <p:cNvPr id="3" name="文字版面配置區 4"/>
          <p:cNvSpPr txBox="1">
            <a:spLocks/>
          </p:cNvSpPr>
          <p:nvPr/>
        </p:nvSpPr>
        <p:spPr>
          <a:xfrm>
            <a:off x="392428" y="836712"/>
            <a:ext cx="8352928" cy="1080120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just" hangingPunct="0">
              <a:lnSpc>
                <a:spcPts val="2600"/>
              </a:lnSpc>
              <a:spcBef>
                <a:spcPts val="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年工業及服務業受僱人員平均薪資為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57,728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年前增加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11,554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25%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，其中工業部門平均薪資為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58,972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元，高於服務業部門，且較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年前增加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13,538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30%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09830" y="6242446"/>
            <a:ext cx="59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 algn="just"/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cs typeface="Times New Roman" pitchFamily="18" charset="0"/>
              </a:rPr>
              <a:t>資料來源：勞動部統計處「勞動統計查詢網」，本會整理。</a:t>
            </a:r>
            <a:endParaRPr lang="en-US" altLang="zh-TW" sz="1400" dirty="0">
              <a:solidFill>
                <a:prstClr val="black"/>
              </a:solidFill>
              <a:latin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15616" y="2358018"/>
            <a:ext cx="25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TW" altLang="en-US" sz="1600" dirty="0"/>
              <a:t>元</a:t>
            </a:r>
          </a:p>
        </p:txBody>
      </p:sp>
      <p:graphicFrame>
        <p:nvGraphicFramePr>
          <p:cNvPr id="8" name="圖表 7">
            <a:extLst>
              <a:ext uri="{FF2B5EF4-FFF2-40B4-BE49-F238E27FC236}">
                <a16:creationId xmlns:a16="http://schemas.microsoft.com/office/drawing/2014/main" id="{A0BB820D-A525-4042-BC5A-F016CFC0E2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997960"/>
              </p:ext>
            </p:extLst>
          </p:nvPr>
        </p:nvGraphicFramePr>
        <p:xfrm>
          <a:off x="638912" y="1542717"/>
          <a:ext cx="8165031" cy="4931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7286036A-FC0C-471D-AE59-2120B40A798C}"/>
              </a:ext>
            </a:extLst>
          </p:cNvPr>
          <p:cNvSpPr txBox="1"/>
          <p:nvPr/>
        </p:nvSpPr>
        <p:spPr>
          <a:xfrm>
            <a:off x="4006888" y="2024994"/>
            <a:ext cx="733231" cy="357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endParaRPr lang="en-US" altLang="zh-TW" sz="1400" dirty="0"/>
          </a:p>
          <a:p>
            <a:pPr>
              <a:lnSpc>
                <a:spcPts val="1000"/>
              </a:lnSpc>
            </a:pPr>
            <a:r>
              <a:rPr lang="en-US" altLang="zh-TW" sz="1400" dirty="0"/>
              <a:t>102</a:t>
            </a:r>
            <a:r>
              <a:rPr lang="zh-TW" altLang="en-US" sz="1400" dirty="0"/>
              <a:t>年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A2AAAD0-3BA8-4174-8E8A-6F1F55955238}"/>
              </a:ext>
            </a:extLst>
          </p:cNvPr>
          <p:cNvSpPr txBox="1"/>
          <p:nvPr/>
        </p:nvSpPr>
        <p:spPr>
          <a:xfrm>
            <a:off x="4984062" y="2075072"/>
            <a:ext cx="938333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111</a:t>
            </a:r>
            <a:r>
              <a:rPr lang="zh-TW" altLang="en-US" sz="1400" dirty="0"/>
              <a:t>年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7D4052C-59FE-428B-9AF1-E6CE8419CAED}"/>
              </a:ext>
            </a:extLst>
          </p:cNvPr>
          <p:cNvSpPr txBox="1"/>
          <p:nvPr/>
        </p:nvSpPr>
        <p:spPr>
          <a:xfrm>
            <a:off x="8675948" y="647437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6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7870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訂設計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清晰度">
  <a:themeElements>
    <a:clrScheme name="透視圖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透視圖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  <a:fontScheme name="Office 古典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清晰度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透視圖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  <a:fontScheme name="Office 古典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清晰度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1021210人口相關資料整理</Template>
  <TotalTime>26327</TotalTime>
  <Words>1371</Words>
  <Application>Microsoft Office PowerPoint</Application>
  <PresentationFormat>如螢幕大小 (4:3)</PresentationFormat>
  <Paragraphs>581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標楷體</vt:lpstr>
      <vt:lpstr>Arial</vt:lpstr>
      <vt:lpstr>Calibri</vt:lpstr>
      <vt:lpstr>Times New Roman</vt:lpstr>
      <vt:lpstr>Wingdings</vt:lpstr>
      <vt:lpstr>自訂設計</vt:lpstr>
      <vt:lpstr>清晰度</vt:lpstr>
      <vt:lpstr>勞動統計圖表彙編</vt:lpstr>
      <vt:lpstr>一、勞動市場指標</vt:lpstr>
      <vt:lpstr>PowerPoint 簡報</vt:lpstr>
      <vt:lpstr>三、失業者之失業原因 </vt:lpstr>
      <vt:lpstr> 四、103年及112年就業者行業結構比較 </vt:lpstr>
      <vt:lpstr>五、 103年及112年就業者職業結構比較</vt:lpstr>
      <vt:lpstr>六、102年及111年受僱人員平均薪資比較-按部門別分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人口少子高齡化趨勢下 我國所面臨之衝擊與政策建議</dc:title>
  <dc:creator>Lou</dc:creator>
  <cp:lastModifiedBy>凌澤生</cp:lastModifiedBy>
  <cp:revision>3692</cp:revision>
  <cp:lastPrinted>2023-05-03T03:44:13Z</cp:lastPrinted>
  <dcterms:created xsi:type="dcterms:W3CDTF">2013-05-08T11:29:35Z</dcterms:created>
  <dcterms:modified xsi:type="dcterms:W3CDTF">2024-01-23T09:32:31Z</dcterms:modified>
</cp:coreProperties>
</file>