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9"/>
  </p:notesMasterIdLst>
  <p:sldIdLst>
    <p:sldId id="256" r:id="rId2"/>
    <p:sldId id="264" r:id="rId3"/>
    <p:sldId id="265" r:id="rId4"/>
    <p:sldId id="282" r:id="rId5"/>
    <p:sldId id="260" r:id="rId6"/>
    <p:sldId id="286" r:id="rId7"/>
    <p:sldId id="280" r:id="rId8"/>
    <p:sldId id="279" r:id="rId9"/>
    <p:sldId id="281" r:id="rId10"/>
    <p:sldId id="271" r:id="rId11"/>
    <p:sldId id="270" r:id="rId12"/>
    <p:sldId id="269" r:id="rId13"/>
    <p:sldId id="276" r:id="rId14"/>
    <p:sldId id="272" r:id="rId15"/>
    <p:sldId id="285" r:id="rId16"/>
    <p:sldId id="268" r:id="rId17"/>
    <p:sldId id="267" r:id="rId18"/>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0CF"/>
    <a:srgbClr val="684522"/>
    <a:srgbClr val="996633"/>
    <a:srgbClr val="009E47"/>
    <a:srgbClr val="000000"/>
    <a:srgbClr val="5DF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8841" autoAdjust="0"/>
  </p:normalViewPr>
  <p:slideViewPr>
    <p:cSldViewPr>
      <p:cViewPr>
        <p:scale>
          <a:sx n="76" d="100"/>
          <a:sy n="76" d="100"/>
        </p:scale>
        <p:origin x="-2550" y="-83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A4973A-F9B6-45EF-9641-73A21129376C}" type="datetimeFigureOut">
              <a:rPr lang="zh-TW" altLang="en-US" smtClean="0"/>
              <a:pPr/>
              <a:t>2018/12/14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583C30E-7EC6-43A2-BD5C-BD17270FC47E}" type="slidenum">
              <a:rPr lang="zh-TW" altLang="en-US" smtClean="0"/>
              <a:pPr/>
              <a:t>‹#›</a:t>
            </a:fld>
            <a:endParaRPr lang="zh-TW" altLang="en-US"/>
          </a:p>
        </p:txBody>
      </p:sp>
    </p:spTree>
    <p:extLst>
      <p:ext uri="{BB962C8B-B14F-4D97-AF65-F5344CB8AC3E}">
        <p14:creationId xmlns:p14="http://schemas.microsoft.com/office/powerpoint/2010/main" val="1081262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solidFill>
                  <a:schemeClr val="tx1"/>
                </a:solidFill>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1C3ED34-94AD-4EF9-A93A-B9B66C6A11E4}" type="datetime1">
              <a:rPr lang="zh-TW" altLang="en-US" smtClean="0"/>
              <a:pPr/>
              <a:t>2018/12/14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矩形 5"/>
          <p:cNvSpPr/>
          <p:nvPr/>
        </p:nvSpPr>
        <p:spPr>
          <a:xfrm>
            <a:off x="0" y="1556792"/>
            <a:ext cx="9144000" cy="2304256"/>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868995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3D25852-2CED-4CC2-A0DD-BBC1E93C8AFC}" type="datetime1">
              <a:rPr lang="zh-TW" altLang="en-US" smtClean="0"/>
              <a:pPr/>
              <a:t>2018/12/14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C8CADF-C8A6-4A0D-B5E8-A04033C6F942}" type="slidenum">
              <a:rPr lang="zh-TW" altLang="en-US" smtClean="0"/>
              <a:pPr/>
              <a:t>‹#›</a:t>
            </a:fld>
            <a:endParaRPr lang="zh-TW" altLang="en-US"/>
          </a:p>
        </p:txBody>
      </p:sp>
    </p:spTree>
    <p:extLst>
      <p:ext uri="{BB962C8B-B14F-4D97-AF65-F5344CB8AC3E}">
        <p14:creationId xmlns:p14="http://schemas.microsoft.com/office/powerpoint/2010/main" val="81291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solidFill>
          <a:schemeClr val="bg1"/>
        </a:solid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507E456-A0D1-49AA-ACCE-0FAEC7D75BBA}" type="datetime1">
              <a:rPr lang="zh-TW" altLang="en-US" smtClean="0"/>
              <a:pPr/>
              <a:t>2018/12/14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C8CADF-C8A6-4A0D-B5E8-A04033C6F942}" type="slidenum">
              <a:rPr lang="zh-TW" altLang="en-US" smtClean="0"/>
              <a:pPr/>
              <a:t>‹#›</a:t>
            </a:fld>
            <a:endParaRPr lang="zh-TW" altLang="en-US"/>
          </a:p>
        </p:txBody>
      </p:sp>
    </p:spTree>
    <p:extLst>
      <p:ext uri="{BB962C8B-B14F-4D97-AF65-F5344CB8AC3E}">
        <p14:creationId xmlns:p14="http://schemas.microsoft.com/office/powerpoint/2010/main" val="390856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標題投影片">
    <p:bg>
      <p:bgPr>
        <a:solidFill>
          <a:schemeClr val="bg1"/>
        </a:solidFill>
        <a:effectLst/>
      </p:bgPr>
    </p:bg>
    <p:spTree>
      <p:nvGrpSpPr>
        <p:cNvPr id="1" name=""/>
        <p:cNvGrpSpPr/>
        <p:nvPr/>
      </p:nvGrpSpPr>
      <p:grpSpPr>
        <a:xfrm>
          <a:off x="0" y="0"/>
          <a:ext cx="0" cy="0"/>
          <a:chOff x="0" y="0"/>
          <a:chExt cx="0" cy="0"/>
        </a:xfrm>
      </p:grpSpPr>
      <p:pic>
        <p:nvPicPr>
          <p:cNvPr id="3" name="Picture 2" descr="D:\Users\candy\00業務\102年業務\23.經建會邁向國發會1021119\國發會LOGO定稿"/>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4995"/>
          <a:stretch/>
        </p:blipFill>
        <p:spPr bwMode="auto">
          <a:xfrm>
            <a:off x="187568" y="117230"/>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88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訂版面配置">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a:p>
        </p:txBody>
      </p:sp>
    </p:spTree>
    <p:extLst>
      <p:ext uri="{BB962C8B-B14F-4D97-AF65-F5344CB8AC3E}">
        <p14:creationId xmlns:p14="http://schemas.microsoft.com/office/powerpoint/2010/main" val="3685100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自訂版面配置">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a:p>
        </p:txBody>
      </p:sp>
    </p:spTree>
    <p:extLst>
      <p:ext uri="{BB962C8B-B14F-4D97-AF65-F5344CB8AC3E}">
        <p14:creationId xmlns:p14="http://schemas.microsoft.com/office/powerpoint/2010/main" val="3010116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自訂版面配置">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a:p>
        </p:txBody>
      </p:sp>
    </p:spTree>
    <p:extLst>
      <p:ext uri="{BB962C8B-B14F-4D97-AF65-F5344CB8AC3E}">
        <p14:creationId xmlns:p14="http://schemas.microsoft.com/office/powerpoint/2010/main" val="275958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solidFill>
          <a:schemeClr val="bg1"/>
        </a:solidFill>
        <a:effectLst/>
      </p:bgPr>
    </p:bg>
    <p:spTree>
      <p:nvGrpSpPr>
        <p:cNvPr id="1" name=""/>
        <p:cNvGrpSpPr/>
        <p:nvPr/>
      </p:nvGrpSpPr>
      <p:grpSpPr>
        <a:xfrm>
          <a:off x="0" y="0"/>
          <a:ext cx="0" cy="0"/>
          <a:chOff x="0" y="0"/>
          <a:chExt cx="0" cy="0"/>
        </a:xfrm>
      </p:grpSpPr>
      <p:sp>
        <p:nvSpPr>
          <p:cNvPr id="13" name="矩形 12"/>
          <p:cNvSpPr/>
          <p:nvPr userDrawn="1"/>
        </p:nvSpPr>
        <p:spPr>
          <a:xfrm>
            <a:off x="13715" y="6525384"/>
            <a:ext cx="9144000" cy="360000"/>
          </a:xfrm>
          <a:prstGeom prst="rect">
            <a:avLst/>
          </a:prstGeom>
          <a:gradFill flip="none" rotWithShape="1">
            <a:gsLst>
              <a:gs pos="0">
                <a:srgbClr val="00B050">
                  <a:tint val="66000"/>
                  <a:satMod val="160000"/>
                  <a:alpha val="30000"/>
                </a:srgbClr>
              </a:gs>
              <a:gs pos="18000">
                <a:srgbClr val="00B050">
                  <a:tint val="44500"/>
                  <a:satMod val="160000"/>
                  <a:alpha val="51000"/>
                </a:srgb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日期版面配置區 3"/>
          <p:cNvSpPr>
            <a:spLocks noGrp="1"/>
          </p:cNvSpPr>
          <p:nvPr>
            <p:ph type="dt" sz="half" idx="10"/>
          </p:nvPr>
        </p:nvSpPr>
        <p:spPr/>
        <p:txBody>
          <a:bodyPr/>
          <a:lstStyle/>
          <a:p>
            <a:fld id="{8D7B6326-D419-4D7B-B5D3-5C51D0E161C5}" type="datetime1">
              <a:rPr lang="zh-TW" altLang="en-US" smtClean="0"/>
              <a:pPr/>
              <a:t>2018/12/14</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41" y="6552270"/>
            <a:ext cx="1320065" cy="288032"/>
          </a:xfrm>
          <a:prstGeom prst="rect">
            <a:avLst/>
          </a:prstGeom>
          <a:noFill/>
          <a:ln>
            <a:noFill/>
          </a:ln>
        </p:spPr>
      </p:pic>
      <p:sp>
        <p:nvSpPr>
          <p:cNvPr id="12" name="矩形 11"/>
          <p:cNvSpPr/>
          <p:nvPr userDrawn="1"/>
        </p:nvSpPr>
        <p:spPr>
          <a:xfrm>
            <a:off x="13715" y="0"/>
            <a:ext cx="9144000" cy="1296000"/>
          </a:xfrm>
          <a:prstGeom prst="rect">
            <a:avLst/>
          </a:prstGeom>
          <a:gradFill flip="none" rotWithShape="1">
            <a:gsLst>
              <a:gs pos="0">
                <a:srgbClr val="00B050">
                  <a:tint val="66000"/>
                  <a:satMod val="160000"/>
                  <a:alpha val="30000"/>
                </a:srgbClr>
              </a:gs>
              <a:gs pos="18000">
                <a:srgbClr val="00B050">
                  <a:tint val="44500"/>
                  <a:satMod val="160000"/>
                  <a:alpha val="51000"/>
                </a:srgb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116632"/>
            <a:ext cx="8229600" cy="1143000"/>
          </a:xfrm>
        </p:spPr>
        <p:txBody>
          <a:bodyPr>
            <a:normAutofit/>
          </a:bodyPr>
          <a:lstStyle>
            <a:lvl1pPr>
              <a:defRPr sz="4200" b="1">
                <a:solidFill>
                  <a:schemeClr val="tx1"/>
                </a:solidFill>
              </a:defRPr>
            </a:lvl1pPr>
          </a:lstStyle>
          <a:p>
            <a:r>
              <a:rPr lang="zh-TW" altLang="en-US" smtClean="0"/>
              <a:t>按一下以編輯母片標題樣式</a:t>
            </a:r>
            <a:endParaRPr lang="zh-TW" altLang="en-US" dirty="0"/>
          </a:p>
        </p:txBody>
      </p:sp>
      <p:sp>
        <p:nvSpPr>
          <p:cNvPr id="14" name="投影片編號版面配置區 5"/>
          <p:cNvSpPr>
            <a:spLocks noGrp="1"/>
          </p:cNvSpPr>
          <p:nvPr>
            <p:ph type="sldNum" sz="quarter" idx="4294967295"/>
          </p:nvPr>
        </p:nvSpPr>
        <p:spPr>
          <a:xfrm>
            <a:off x="7010400" y="6520259"/>
            <a:ext cx="2133600" cy="365125"/>
          </a:xfrm>
        </p:spPr>
        <p:txBody>
          <a:bodyPr/>
          <a:lstStyle>
            <a:lvl1pPr>
              <a:defRPr sz="1400" b="1">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stStyle>
          <a:p>
            <a:fld id="{180F489C-B45F-4920-AF54-AC1507EE971A}" type="slidenum">
              <a:rPr lang="zh-TW" altLang="en-US" smtClean="0">
                <a:solidFill>
                  <a:schemeClr val="tx1"/>
                </a:solidFill>
              </a:rPr>
              <a:pPr/>
              <a:t>‹#›</a:t>
            </a:fld>
            <a:endParaRPr lang="zh-TW" altLang="en-US" dirty="0">
              <a:solidFill>
                <a:schemeClr val="tx1"/>
              </a:solidFill>
            </a:endParaRPr>
          </a:p>
        </p:txBody>
      </p:sp>
    </p:spTree>
    <p:extLst>
      <p:ext uri="{BB962C8B-B14F-4D97-AF65-F5344CB8AC3E}">
        <p14:creationId xmlns:p14="http://schemas.microsoft.com/office/powerpoint/2010/main" val="1973442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0145D27-288B-41EF-8976-5AC9C3D5DB8B}" type="datetime1">
              <a:rPr lang="zh-TW" altLang="en-US" smtClean="0"/>
              <a:pPr/>
              <a:t>2018/12/14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a:solidFill>
                  <a:schemeClr val="tx1"/>
                </a:solidFill>
              </a:defRPr>
            </a:lvl1pPr>
          </a:lstStyle>
          <a:p>
            <a:fld id="{21C8CADF-C8A6-4A0D-B5E8-A04033C6F942}" type="slidenum">
              <a:rPr lang="zh-TW" altLang="en-US" smtClean="0"/>
              <a:pPr/>
              <a:t>‹#›</a:t>
            </a:fld>
            <a:endParaRPr lang="zh-TW" altLang="en-US"/>
          </a:p>
        </p:txBody>
      </p:sp>
    </p:spTree>
    <p:extLst>
      <p:ext uri="{BB962C8B-B14F-4D97-AF65-F5344CB8AC3E}">
        <p14:creationId xmlns:p14="http://schemas.microsoft.com/office/powerpoint/2010/main" val="15366070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2578E79-E1DB-4B74-BF78-EC53261CA917}" type="datetime1">
              <a:rPr lang="zh-TW" altLang="en-US" smtClean="0"/>
              <a:pPr/>
              <a:t>2018/12/14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876256" y="6381328"/>
            <a:ext cx="2133600" cy="365125"/>
          </a:xfrm>
        </p:spPr>
        <p:txBody>
          <a:bodyPr/>
          <a:lstStyle>
            <a:lvl1pPr>
              <a:defRPr>
                <a:solidFill>
                  <a:schemeClr val="tx1"/>
                </a:solidFill>
              </a:defRPr>
            </a:lvl1pPr>
          </a:lstStyle>
          <a:p>
            <a:fld id="{21C8CADF-C8A6-4A0D-B5E8-A04033C6F942}" type="slidenum">
              <a:rPr lang="zh-TW" altLang="en-US" smtClean="0"/>
              <a:pPr/>
              <a:t>‹#›</a:t>
            </a:fld>
            <a:endParaRPr lang="zh-TW" altLang="en-US"/>
          </a:p>
        </p:txBody>
      </p:sp>
    </p:spTree>
    <p:extLst>
      <p:ext uri="{BB962C8B-B14F-4D97-AF65-F5344CB8AC3E}">
        <p14:creationId xmlns:p14="http://schemas.microsoft.com/office/powerpoint/2010/main" val="36755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D7221C8-7075-4F57-B76E-7ACFEB8C49FF}" type="datetime1">
              <a:rPr lang="zh-TW" altLang="en-US" smtClean="0"/>
              <a:pPr/>
              <a:t>2018/12/14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a:xfrm>
            <a:off x="6876256" y="6309320"/>
            <a:ext cx="2133600" cy="365125"/>
          </a:xfrm>
        </p:spPr>
        <p:txBody>
          <a:bodyPr/>
          <a:lstStyle/>
          <a:p>
            <a:fld id="{21C8CADF-C8A6-4A0D-B5E8-A04033C6F942}" type="slidenum">
              <a:rPr lang="zh-TW" altLang="en-US" smtClean="0"/>
              <a:pPr/>
              <a:t>‹#›</a:t>
            </a:fld>
            <a:endParaRPr lang="zh-TW" altLang="en-US"/>
          </a:p>
        </p:txBody>
      </p:sp>
    </p:spTree>
    <p:extLst>
      <p:ext uri="{BB962C8B-B14F-4D97-AF65-F5344CB8AC3E}">
        <p14:creationId xmlns:p14="http://schemas.microsoft.com/office/powerpoint/2010/main" val="276048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1093B34-5785-457E-8220-5B209664F57F}" type="datetime1">
              <a:rPr lang="zh-TW" altLang="en-US" smtClean="0"/>
              <a:pPr/>
              <a:t>2018/12/14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1C8CADF-C8A6-4A0D-B5E8-A04033C6F942}" type="slidenum">
              <a:rPr lang="zh-TW" altLang="en-US" smtClean="0"/>
              <a:pPr/>
              <a:t>‹#›</a:t>
            </a:fld>
            <a:endParaRPr lang="zh-TW" altLang="en-US"/>
          </a:p>
        </p:txBody>
      </p:sp>
    </p:spTree>
    <p:extLst>
      <p:ext uri="{BB962C8B-B14F-4D97-AF65-F5344CB8AC3E}">
        <p14:creationId xmlns:p14="http://schemas.microsoft.com/office/powerpoint/2010/main" val="40505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C845825-71A4-4922-9439-54B41C792A59}" type="datetime1">
              <a:rPr lang="zh-TW" altLang="en-US" smtClean="0"/>
              <a:pPr/>
              <a:t>2018/12/14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1C8CADF-C8A6-4A0D-B5E8-A04033C6F942}" type="slidenum">
              <a:rPr lang="zh-TW" altLang="en-US" smtClean="0"/>
              <a:pPr/>
              <a:t>‹#›</a:t>
            </a:fld>
            <a:endParaRPr lang="zh-TW" altLang="en-US"/>
          </a:p>
        </p:txBody>
      </p:sp>
    </p:spTree>
    <p:extLst>
      <p:ext uri="{BB962C8B-B14F-4D97-AF65-F5344CB8AC3E}">
        <p14:creationId xmlns:p14="http://schemas.microsoft.com/office/powerpoint/2010/main" val="127133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5E9A3E7-393D-4C38-96C4-B1032CECC711}" type="datetime1">
              <a:rPr lang="zh-TW" altLang="en-US" smtClean="0"/>
              <a:pPr/>
              <a:t>2018/12/14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C8CADF-C8A6-4A0D-B5E8-A04033C6F942}" type="slidenum">
              <a:rPr lang="zh-TW" altLang="en-US" smtClean="0"/>
              <a:pPr/>
              <a:t>‹#›</a:t>
            </a:fld>
            <a:endParaRPr lang="zh-TW" altLang="en-US"/>
          </a:p>
        </p:txBody>
      </p:sp>
    </p:spTree>
    <p:extLst>
      <p:ext uri="{BB962C8B-B14F-4D97-AF65-F5344CB8AC3E}">
        <p14:creationId xmlns:p14="http://schemas.microsoft.com/office/powerpoint/2010/main" val="129661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4A49259-9814-41ED-9268-33D282D67128}" type="datetime1">
              <a:rPr lang="zh-TW" altLang="en-US" smtClean="0"/>
              <a:pPr/>
              <a:t>2018/12/14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C8CADF-C8A6-4A0D-B5E8-A04033C6F942}" type="slidenum">
              <a:rPr lang="zh-TW" altLang="en-US" smtClean="0"/>
              <a:pPr/>
              <a:t>‹#›</a:t>
            </a:fld>
            <a:endParaRPr lang="zh-TW" altLang="en-US"/>
          </a:p>
        </p:txBody>
      </p:sp>
    </p:spTree>
    <p:extLst>
      <p:ext uri="{BB962C8B-B14F-4D97-AF65-F5344CB8AC3E}">
        <p14:creationId xmlns:p14="http://schemas.microsoft.com/office/powerpoint/2010/main" val="174871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50000">
              <a:srgbClr val="BCF4CF"/>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1AF8E-DA2D-4EEC-8A00-4D85B4BF4D97}" type="datetime1">
              <a:rPr lang="zh-TW" altLang="en-US" smtClean="0"/>
              <a:pPr/>
              <a:t>2018/12/14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10400" y="6484344"/>
            <a:ext cx="2133600" cy="365125"/>
          </a:xfrm>
          <a:prstGeom prst="rect">
            <a:avLst/>
          </a:prstGeom>
        </p:spPr>
        <p:txBody>
          <a:bodyPr vert="horz" lIns="91440" tIns="45720" rIns="91440" bIns="45720" rtlCol="0" anchor="ctr"/>
          <a:lstStyle>
            <a:lvl1pPr algn="r">
              <a:defRPr sz="1400" b="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1pPr>
          </a:lstStyle>
          <a:p>
            <a:fld id="{21C8CADF-C8A6-4A0D-B5E8-A04033C6F942}" type="slidenum">
              <a:rPr lang="zh-TW" altLang="en-US" smtClean="0"/>
              <a:pPr/>
              <a:t>‹#›</a:t>
            </a:fld>
            <a:endParaRPr lang="zh-TW" altLang="en-US" dirty="0"/>
          </a:p>
        </p:txBody>
      </p:sp>
    </p:spTree>
    <p:extLst>
      <p:ext uri="{BB962C8B-B14F-4D97-AF65-F5344CB8AC3E}">
        <p14:creationId xmlns:p14="http://schemas.microsoft.com/office/powerpoint/2010/main" val="956049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3399"/>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3399"/>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3399"/>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3399"/>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3399"/>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3399"/>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7" Type="http://schemas.microsoft.com/office/2007/relationships/hdphoto" Target="../media/hdphoto5.wdp"/><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66.png"/><Relationship Id="rId3" Type="http://schemas.microsoft.com/office/2007/relationships/hdphoto" Target="../media/hdphoto6.wdp"/><Relationship Id="rId7" Type="http://schemas.openxmlformats.org/officeDocument/2006/relationships/image" Target="../media/image61.png"/><Relationship Id="rId12" Type="http://schemas.openxmlformats.org/officeDocument/2006/relationships/image" Target="../media/image65.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4.png"/><Relationship Id="rId5" Type="http://schemas.microsoft.com/office/2007/relationships/hdphoto" Target="../media/hdphoto7.wdp"/><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62.png"/><Relationship Id="rId14" Type="http://schemas.microsoft.com/office/2007/relationships/hdphoto" Target="../media/hdphoto9.wdp"/></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3" Type="http://schemas.microsoft.com/office/2007/relationships/hdphoto" Target="../media/hdphoto10.wdp"/><Relationship Id="rId7" Type="http://schemas.microsoft.com/office/2007/relationships/hdphoto" Target="../media/hdphoto11.wdp"/><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jpeg"/><Relationship Id="rId9"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4.png"/><Relationship Id="rId3" Type="http://schemas.openxmlformats.org/officeDocument/2006/relationships/image" Target="../media/image76.png"/><Relationship Id="rId7" Type="http://schemas.openxmlformats.org/officeDocument/2006/relationships/image" Target="../media/image10.png"/><Relationship Id="rId12" Type="http://schemas.openxmlformats.org/officeDocument/2006/relationships/image" Target="../media/image83.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2.png"/><Relationship Id="rId5" Type="http://schemas.openxmlformats.org/officeDocument/2006/relationships/image" Target="../media/image78.png"/><Relationship Id="rId15" Type="http://schemas.microsoft.com/office/2007/relationships/hdphoto" Target="../media/hdphoto13.wdp"/><Relationship Id="rId10" Type="http://schemas.openxmlformats.org/officeDocument/2006/relationships/image" Target="../media/image81.jpeg"/><Relationship Id="rId4" Type="http://schemas.openxmlformats.org/officeDocument/2006/relationships/image" Target="../media/image77.png"/><Relationship Id="rId9" Type="http://schemas.microsoft.com/office/2007/relationships/hdphoto" Target="../media/hdphoto12.wdp"/><Relationship Id="rId14" Type="http://schemas.openxmlformats.org/officeDocument/2006/relationships/image" Target="../media/image8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microsoft.com/office/2007/relationships/hdphoto" Target="../media/hdphoto2.wdp"/><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3.wdp"/><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gif"/><Relationship Id="rId7" Type="http://schemas.microsoft.com/office/2007/relationships/hdphoto" Target="../media/hdphoto4.wdp"/><Relationship Id="rId12"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7.jpe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jp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988840"/>
            <a:ext cx="7772400" cy="1470025"/>
          </a:xfrm>
        </p:spPr>
        <p:txBody>
          <a:bodyPr>
            <a:normAutofit/>
          </a:bodyPr>
          <a:lstStyle/>
          <a:p>
            <a:r>
              <a:rPr lang="zh-TW" altLang="en-US" sz="5400" b="1" dirty="0">
                <a:solidFill>
                  <a:schemeClr val="bg1"/>
                </a:solidFill>
              </a:rPr>
              <a:t>法規鬆綁成果</a:t>
            </a:r>
          </a:p>
        </p:txBody>
      </p:sp>
      <p:sp>
        <p:nvSpPr>
          <p:cNvPr id="3" name="副標題 2"/>
          <p:cNvSpPr>
            <a:spLocks noGrp="1"/>
          </p:cNvSpPr>
          <p:nvPr>
            <p:ph type="subTitle" idx="1"/>
          </p:nvPr>
        </p:nvSpPr>
        <p:spPr>
          <a:xfrm>
            <a:off x="1331640" y="4941168"/>
            <a:ext cx="6400800" cy="1104528"/>
          </a:xfrm>
        </p:spPr>
        <p:txBody>
          <a:bodyPr/>
          <a:lstStyle/>
          <a:p>
            <a:r>
              <a:rPr lang="zh-TW" altLang="en-US" sz="2400" dirty="0"/>
              <a:t>國家發展</a:t>
            </a:r>
            <a:r>
              <a:rPr lang="zh-TW" altLang="en-US" sz="2400" dirty="0" smtClean="0"/>
              <a:t>委員會</a:t>
            </a:r>
            <a:endParaRPr lang="zh-TW" altLang="en-US" sz="2400" dirty="0"/>
          </a:p>
        </p:txBody>
      </p:sp>
    </p:spTree>
    <p:extLst>
      <p:ext uri="{BB962C8B-B14F-4D97-AF65-F5344CB8AC3E}">
        <p14:creationId xmlns:p14="http://schemas.microsoft.com/office/powerpoint/2010/main" val="4290070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116632"/>
            <a:ext cx="8784976" cy="1143000"/>
          </a:xfrm>
        </p:spPr>
        <p:txBody>
          <a:bodyPr>
            <a:normAutofit/>
          </a:bodyPr>
          <a:lstStyle/>
          <a:p>
            <a:r>
              <a:rPr lang="zh-TW" altLang="en-US" dirty="0" smtClean="0"/>
              <a:t>明確醫療服務業報編產業園區規定</a:t>
            </a:r>
            <a:endParaRPr lang="zh-TW" altLang="en-US" dirty="0"/>
          </a:p>
        </p:txBody>
      </p:sp>
      <p:sp>
        <p:nvSpPr>
          <p:cNvPr id="4" name="投影片編號版面配置區 3"/>
          <p:cNvSpPr>
            <a:spLocks noGrp="1"/>
          </p:cNvSpPr>
          <p:nvPr>
            <p:ph type="sldNum" sz="quarter" idx="4294967295"/>
          </p:nvPr>
        </p:nvSpPr>
        <p:spPr/>
        <p:txBody>
          <a:bodyPr/>
          <a:lstStyle/>
          <a:p>
            <a:fld id="{180F489C-B45F-4920-AF54-AC1507EE971A}" type="slidenum">
              <a:rPr lang="zh-TW" altLang="en-US" smtClean="0">
                <a:solidFill>
                  <a:schemeClr val="tx1"/>
                </a:solidFill>
              </a:rPr>
              <a:pPr/>
              <a:t>9</a:t>
            </a:fld>
            <a:endParaRPr lang="zh-TW" altLang="en-US" dirty="0">
              <a:solidFill>
                <a:schemeClr val="tx1"/>
              </a:solidFill>
            </a:endParaRPr>
          </a:p>
        </p:txBody>
      </p:sp>
      <p:sp>
        <p:nvSpPr>
          <p:cNvPr id="10" name="矩形 9"/>
          <p:cNvSpPr/>
          <p:nvPr/>
        </p:nvSpPr>
        <p:spPr>
          <a:xfrm>
            <a:off x="611560" y="1340768"/>
            <a:ext cx="8136904" cy="432000"/>
          </a:xfrm>
          <a:prstGeom prst="rect">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微軟正黑體" panose="020B0604030504040204" pitchFamily="34" charset="-120"/>
                <a:ea typeface="微軟正黑體" panose="020B0604030504040204" pitchFamily="34" charset="-120"/>
              </a:rPr>
              <a:t>107.10.15</a:t>
            </a:r>
            <a:r>
              <a:rPr lang="zh-TW" altLang="en-US" b="1" dirty="0" smtClean="0">
                <a:solidFill>
                  <a:schemeClr val="tx1"/>
                </a:solidFill>
                <a:latin typeface="微軟正黑體" panose="020B0604030504040204" pitchFamily="34" charset="-120"/>
                <a:ea typeface="微軟正黑體" panose="020B0604030504040204" pitchFamily="34" charset="-120"/>
              </a:rPr>
              <a:t> 訂定醫療服務園區各種用地用途及使用規範辦法</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395537" y="4149080"/>
            <a:ext cx="3960439" cy="2304256"/>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nSpc>
                <a:spcPts val="26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鬆綁</a:t>
            </a:r>
            <a:r>
              <a:rPr lang="zh-TW" altLang="en-US" b="1" dirty="0" smtClean="0">
                <a:solidFill>
                  <a:srgbClr val="FF0000"/>
                </a:solidFill>
                <a:latin typeface="微軟正黑體" panose="020B0604030504040204" pitchFamily="34" charset="-120"/>
                <a:ea typeface="微軟正黑體" panose="020B0604030504040204" pitchFamily="34" charset="-120"/>
              </a:rPr>
              <a:t>前</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600"/>
              </a:lnSpc>
              <a:spcBef>
                <a:spcPts val="300"/>
              </a:spcBef>
              <a:spcAft>
                <a:spcPts val="300"/>
              </a:spcAft>
            </a:pPr>
            <a:r>
              <a:rPr lang="zh-TW" altLang="en-US" dirty="0" smtClean="0">
                <a:solidFill>
                  <a:schemeClr val="tx1"/>
                </a:solidFill>
                <a:latin typeface="微軟正黑體" panose="020B0604030504040204" pitchFamily="34" charset="-120"/>
                <a:ea typeface="微軟正黑體" panose="020B0604030504040204" pitchFamily="34" charset="-120"/>
              </a:rPr>
              <a:t>依產創條例第 </a:t>
            </a:r>
            <a:r>
              <a:rPr lang="en-US" altLang="zh-TW" dirty="0" smtClean="0">
                <a:solidFill>
                  <a:schemeClr val="tx1"/>
                </a:solidFill>
                <a:latin typeface="微軟正黑體" panose="020B0604030504040204" pitchFamily="34" charset="-120"/>
                <a:ea typeface="微軟正黑體" panose="020B0604030504040204" pitchFamily="34" charset="-120"/>
              </a:rPr>
              <a:t>39 </a:t>
            </a:r>
            <a:r>
              <a:rPr lang="zh-TW" altLang="en-US" dirty="0" smtClean="0">
                <a:solidFill>
                  <a:schemeClr val="tx1"/>
                </a:solidFill>
                <a:latin typeface="微軟正黑體" panose="020B0604030504040204" pitchFamily="34" charset="-120"/>
                <a:ea typeface="微軟正黑體" panose="020B0604030504040204" pitchFamily="34" charset="-120"/>
              </a:rPr>
              <a:t>條僅訂定「工業園區各種用地用途及使用規範辦法」，於產業園區僅能規劃工業園區之產業用地</a:t>
            </a:r>
            <a:r>
              <a:rPr lang="zh-TW" altLang="en-US" b="1" dirty="0" smtClean="0">
                <a:solidFill>
                  <a:srgbClr val="FF0000"/>
                </a:solidFill>
                <a:latin typeface="微軟正黑體" panose="020B0604030504040204" pitchFamily="34" charset="-120"/>
                <a:ea typeface="微軟正黑體" panose="020B0604030504040204" pitchFamily="34" charset="-120"/>
              </a:rPr>
              <a:t>，無法作為醫療服務園區之產業用地</a:t>
            </a:r>
            <a:r>
              <a:rPr lang="zh-TW" altLang="en-US" dirty="0" smtClean="0">
                <a:solidFill>
                  <a:schemeClr val="tx1"/>
                </a:solidFill>
                <a:latin typeface="微軟正黑體" panose="020B0604030504040204" pitchFamily="34" charset="-120"/>
                <a:ea typeface="微軟正黑體" panose="020B0604030504040204" pitchFamily="34" charset="-120"/>
              </a:rPr>
              <a:t>。</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4499992" y="4149080"/>
            <a:ext cx="4248472" cy="2304256"/>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pPr>
              <a:lnSpc>
                <a:spcPts val="26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鬆綁</a:t>
            </a:r>
            <a:r>
              <a:rPr lang="zh-TW" altLang="en-US" b="1" dirty="0" smtClean="0">
                <a:solidFill>
                  <a:srgbClr val="FF0000"/>
                </a:solidFill>
                <a:latin typeface="微軟正黑體" panose="020B0604030504040204" pitchFamily="34" charset="-120"/>
                <a:ea typeface="微軟正黑體" panose="020B0604030504040204" pitchFamily="34" charset="-120"/>
              </a:rPr>
              <a:t>後</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gn="just">
              <a:lnSpc>
                <a:spcPts val="2600"/>
              </a:lnSpc>
              <a:spcBef>
                <a:spcPts val="300"/>
              </a:spcBef>
              <a:spcAft>
                <a:spcPts val="300"/>
              </a:spcAft>
            </a:pPr>
            <a:r>
              <a:rPr lang="zh-TW" altLang="en-US" dirty="0" smtClean="0">
                <a:solidFill>
                  <a:schemeClr val="tx1"/>
                </a:solidFill>
                <a:latin typeface="微軟正黑體" panose="020B0604030504040204" pitchFamily="34" charset="-120"/>
                <a:ea typeface="微軟正黑體" panose="020B0604030504040204" pitchFamily="34" charset="-120"/>
              </a:rPr>
              <a:t>依產創條例第 </a:t>
            </a:r>
            <a:r>
              <a:rPr lang="en-US" altLang="zh-TW" dirty="0" smtClean="0">
                <a:solidFill>
                  <a:schemeClr val="tx1"/>
                </a:solidFill>
                <a:latin typeface="微軟正黑體" panose="020B0604030504040204" pitchFamily="34" charset="-120"/>
                <a:ea typeface="微軟正黑體" panose="020B0604030504040204" pitchFamily="34" charset="-120"/>
              </a:rPr>
              <a:t>39</a:t>
            </a:r>
            <a:r>
              <a:rPr lang="zh-TW" altLang="en-US" dirty="0" smtClean="0">
                <a:solidFill>
                  <a:schemeClr val="tx1"/>
                </a:solidFill>
                <a:latin typeface="微軟正黑體" panose="020B0604030504040204" pitchFamily="34" charset="-120"/>
                <a:ea typeface="微軟正黑體" panose="020B0604030504040204" pitchFamily="34" charset="-120"/>
              </a:rPr>
              <a:t> 條</a:t>
            </a:r>
            <a:r>
              <a:rPr lang="zh-TW" altLang="en-US" b="1" dirty="0" smtClean="0">
                <a:solidFill>
                  <a:srgbClr val="FF0000"/>
                </a:solidFill>
                <a:latin typeface="微軟正黑體" panose="020B0604030504040204" pitchFamily="34" charset="-120"/>
                <a:ea typeface="微軟正黑體" panose="020B0604030504040204" pitchFamily="34" charset="-120"/>
              </a:rPr>
              <a:t>新</a:t>
            </a:r>
            <a:r>
              <a:rPr lang="zh-TW" altLang="en-US" b="1" dirty="0">
                <a:solidFill>
                  <a:srgbClr val="FF0000"/>
                </a:solidFill>
                <a:latin typeface="微軟正黑體" panose="020B0604030504040204" pitchFamily="34" charset="-120"/>
                <a:ea typeface="微軟正黑體" panose="020B0604030504040204" pitchFamily="34" charset="-120"/>
              </a:rPr>
              <a:t>訂</a:t>
            </a:r>
            <a:r>
              <a:rPr lang="zh-TW" altLang="en-US" b="1" dirty="0" smtClean="0">
                <a:solidFill>
                  <a:srgbClr val="FF0000"/>
                </a:solidFill>
                <a:latin typeface="微軟正黑體" panose="020B0604030504040204" pitchFamily="34" charset="-120"/>
                <a:ea typeface="微軟正黑體" panose="020B0604030504040204" pitchFamily="34" charset="-120"/>
              </a:rPr>
              <a:t>定「醫療</a:t>
            </a:r>
            <a:r>
              <a:rPr lang="zh-TW" altLang="en-US" b="1" dirty="0">
                <a:solidFill>
                  <a:srgbClr val="FF0000"/>
                </a:solidFill>
                <a:latin typeface="微軟正黑體" panose="020B0604030504040204" pitchFamily="34" charset="-120"/>
                <a:ea typeface="微軟正黑體" panose="020B0604030504040204" pitchFamily="34" charset="-120"/>
              </a:rPr>
              <a:t>服務園區各種用地用途及使用規範</a:t>
            </a:r>
            <a:r>
              <a:rPr lang="zh-TW" altLang="en-US" b="1" dirty="0" smtClean="0">
                <a:solidFill>
                  <a:srgbClr val="FF0000"/>
                </a:solidFill>
                <a:latin typeface="微軟正黑體" panose="020B0604030504040204" pitchFamily="34" charset="-120"/>
                <a:ea typeface="微軟正黑體" panose="020B0604030504040204" pitchFamily="34" charset="-120"/>
              </a:rPr>
              <a:t>辦法」，允許於產業園區，得作為醫療服務園區產業用地之規劃，</a:t>
            </a:r>
            <a:r>
              <a:rPr lang="zh-TW" altLang="en-US" dirty="0" smtClean="0">
                <a:solidFill>
                  <a:schemeClr val="tx1"/>
                </a:solidFill>
                <a:latin typeface="微軟正黑體" panose="020B0604030504040204" pitchFamily="34" charset="-120"/>
                <a:ea typeface="微軟正黑體" panose="020B0604030504040204" pitchFamily="34" charset="-120"/>
              </a:rPr>
              <a:t>以</a:t>
            </a:r>
            <a:r>
              <a:rPr lang="zh-TW" altLang="en-US" dirty="0">
                <a:solidFill>
                  <a:schemeClr val="tx1"/>
                </a:solidFill>
                <a:latin typeface="微軟正黑體" panose="020B0604030504040204" pitchFamily="34" charset="-120"/>
                <a:ea typeface="微軟正黑體" panose="020B0604030504040204" pitchFamily="34" charset="-120"/>
              </a:rPr>
              <a:t>因應我國進入高齡化</a:t>
            </a:r>
            <a:r>
              <a:rPr lang="zh-TW" altLang="en-US" dirty="0" smtClean="0">
                <a:solidFill>
                  <a:schemeClr val="tx1"/>
                </a:solidFill>
                <a:latin typeface="微軟正黑體" panose="020B0604030504040204" pitchFamily="34" charset="-120"/>
                <a:ea typeface="微軟正黑體" panose="020B0604030504040204" pitchFamily="34" charset="-120"/>
              </a:rPr>
              <a:t>社會之健康</a:t>
            </a:r>
            <a:r>
              <a:rPr lang="zh-TW" altLang="en-US" dirty="0">
                <a:solidFill>
                  <a:schemeClr val="tx1"/>
                </a:solidFill>
                <a:latin typeface="微軟正黑體" panose="020B0604030504040204" pitchFamily="34" charset="-120"/>
                <a:ea typeface="微軟正黑體" panose="020B0604030504040204" pitchFamily="34" charset="-120"/>
              </a:rPr>
              <a:t>照護</a:t>
            </a:r>
            <a:r>
              <a:rPr lang="zh-TW" altLang="en-US" dirty="0" smtClean="0">
                <a:solidFill>
                  <a:schemeClr val="tx1"/>
                </a:solidFill>
                <a:latin typeface="微軟正黑體" panose="020B0604030504040204" pitchFamily="34" charset="-120"/>
                <a:ea typeface="微軟正黑體" panose="020B0604030504040204" pitchFamily="34" charset="-120"/>
              </a:rPr>
              <a:t>需求。</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algn="just">
              <a:lnSpc>
                <a:spcPts val="2600"/>
              </a:lnSpc>
              <a:spcBef>
                <a:spcPts val="300"/>
              </a:spcBef>
              <a:spcAft>
                <a:spcPts val="300"/>
              </a:spcAft>
            </a:pPr>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988840"/>
            <a:ext cx="1836814" cy="1671909"/>
          </a:xfrm>
          <a:prstGeom prst="rect">
            <a:avLst/>
          </a:prstGeom>
        </p:spPr>
      </p:pic>
      <p:sp>
        <p:nvSpPr>
          <p:cNvPr id="2" name="橢圓 1"/>
          <p:cNvSpPr/>
          <p:nvPr/>
        </p:nvSpPr>
        <p:spPr>
          <a:xfrm rot="374387">
            <a:off x="787897" y="2565290"/>
            <a:ext cx="3816424" cy="2268000"/>
          </a:xfrm>
          <a:prstGeom prst="ellipse">
            <a:avLst/>
          </a:prstGeom>
          <a:gradFill flip="none" rotWithShape="1">
            <a:gsLst>
              <a:gs pos="0">
                <a:schemeClr val="bg2">
                  <a:lumMod val="25000"/>
                  <a:tint val="66000"/>
                  <a:satMod val="160000"/>
                </a:schemeClr>
              </a:gs>
              <a:gs pos="50000">
                <a:schemeClr val="bg2">
                  <a:lumMod val="25000"/>
                  <a:tint val="44500"/>
                  <a:satMod val="160000"/>
                </a:schemeClr>
              </a:gs>
              <a:gs pos="100000">
                <a:schemeClr val="bg2">
                  <a:lumMod val="25000"/>
                  <a:tint val="23500"/>
                  <a:satMod val="160000"/>
                </a:schemeClr>
              </a:gs>
            </a:gsLst>
            <a:lin ang="2700000" scaled="1"/>
            <a:tileRect/>
          </a:gra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smtClean="0"/>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8007" y="2225697"/>
            <a:ext cx="1236518" cy="618259"/>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2908211"/>
            <a:ext cx="704738" cy="704738"/>
          </a:xfrm>
          <a:prstGeom prst="rect">
            <a:avLst/>
          </a:prstGeom>
        </p:spPr>
      </p:pic>
      <p:sp>
        <p:nvSpPr>
          <p:cNvPr id="13" name="文字方塊 12"/>
          <p:cNvSpPr txBox="1"/>
          <p:nvPr/>
        </p:nvSpPr>
        <p:spPr>
          <a:xfrm>
            <a:off x="4932040" y="1849940"/>
            <a:ext cx="3816424" cy="2236510"/>
          </a:xfrm>
          <a:prstGeom prst="rect">
            <a:avLst/>
          </a:prstGeom>
          <a:noFill/>
        </p:spPr>
        <p:txBody>
          <a:bodyPr wrap="square" rtlCol="0">
            <a:spAutoFit/>
          </a:bodyPr>
          <a:lstStyle/>
          <a:p>
            <a:pPr>
              <a:spcBef>
                <a:spcPts val="200"/>
              </a:spcBef>
              <a:spcAft>
                <a:spcPts val="200"/>
              </a:spcAft>
            </a:pPr>
            <a:r>
              <a:rPr lang="zh-TW" altLang="en-US" dirty="0" smtClean="0">
                <a:latin typeface="微軟正黑體" panose="020B0604030504040204" pitchFamily="34" charset="-120"/>
                <a:ea typeface="微軟正黑體" panose="020B0604030504040204" pitchFamily="34" charset="-120"/>
              </a:rPr>
              <a:t>明定醫療</a:t>
            </a:r>
            <a:r>
              <a:rPr lang="zh-TW" altLang="en-US" dirty="0">
                <a:latin typeface="微軟正黑體" panose="020B0604030504040204" pitchFamily="34" charset="-120"/>
                <a:ea typeface="微軟正黑體" panose="020B0604030504040204" pitchFamily="34" charset="-120"/>
              </a:rPr>
              <a:t>服務園區產業</a:t>
            </a:r>
            <a:r>
              <a:rPr lang="zh-TW" altLang="en-US" dirty="0" smtClean="0">
                <a:latin typeface="微軟正黑體" panose="020B0604030504040204" pitchFamily="34" charset="-120"/>
                <a:ea typeface="微軟正黑體" panose="020B0604030504040204" pitchFamily="34" charset="-120"/>
              </a:rPr>
              <a:t>用地：</a:t>
            </a:r>
            <a:endParaRPr lang="en-US" altLang="zh-TW" dirty="0" smtClean="0">
              <a:latin typeface="微軟正黑體" panose="020B0604030504040204" pitchFamily="34" charset="-120"/>
              <a:ea typeface="微軟正黑體" panose="020B0604030504040204" pitchFamily="34" charset="-120"/>
            </a:endParaRPr>
          </a:p>
          <a:p>
            <a:pPr marL="285750" indent="-285750">
              <a:spcBef>
                <a:spcPts val="200"/>
              </a:spcBef>
              <a:spcAft>
                <a:spcPts val="200"/>
              </a:spcAf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醫療保健</a:t>
            </a:r>
            <a:r>
              <a:rPr lang="zh-TW" altLang="en-US" dirty="0" smtClean="0">
                <a:latin typeface="微軟正黑體" panose="020B0604030504040204" pitchFamily="34" charset="-120"/>
                <a:ea typeface="微軟正黑體" panose="020B0604030504040204" pitchFamily="34" charset="-120"/>
              </a:rPr>
              <a:t>業</a:t>
            </a:r>
            <a:endParaRPr lang="en-US" altLang="zh-TW" dirty="0" smtClean="0">
              <a:latin typeface="微軟正黑體" panose="020B0604030504040204" pitchFamily="34" charset="-120"/>
              <a:ea typeface="微軟正黑體" panose="020B0604030504040204" pitchFamily="34" charset="-120"/>
            </a:endParaRPr>
          </a:p>
          <a:p>
            <a:pPr marL="285750" indent="-285750">
              <a:spcBef>
                <a:spcPts val="200"/>
              </a:spcBef>
              <a:spcAft>
                <a:spcPts val="200"/>
              </a:spcAf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居住照顧</a:t>
            </a:r>
            <a:r>
              <a:rPr lang="zh-TW" altLang="en-US" dirty="0" smtClean="0">
                <a:latin typeface="微軟正黑體" panose="020B0604030504040204" pitchFamily="34" charset="-120"/>
                <a:ea typeface="微軟正黑體" panose="020B0604030504040204" pitchFamily="34" charset="-120"/>
              </a:rPr>
              <a:t>服務業</a:t>
            </a:r>
            <a:endParaRPr lang="en-US" altLang="zh-TW" dirty="0" smtClean="0">
              <a:latin typeface="微軟正黑體" panose="020B0604030504040204" pitchFamily="34" charset="-120"/>
              <a:ea typeface="微軟正黑體" panose="020B0604030504040204" pitchFamily="34" charset="-120"/>
            </a:endParaRPr>
          </a:p>
          <a:p>
            <a:pPr marL="285750" indent="-285750">
              <a:spcBef>
                <a:spcPts val="200"/>
              </a:spcBef>
              <a:spcAft>
                <a:spcPts val="200"/>
              </a:spcAf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附屬</a:t>
            </a:r>
            <a:r>
              <a:rPr lang="zh-TW" altLang="en-US" dirty="0" smtClean="0">
                <a:latin typeface="微軟正黑體" panose="020B0604030504040204" pitchFamily="34" charset="-120"/>
                <a:ea typeface="微軟正黑體" panose="020B0604030504040204" pitchFamily="34" charset="-120"/>
              </a:rPr>
              <a:t>設施（辦公室、倉庫、訓練設施、員工宿舍與餐廳等）</a:t>
            </a:r>
            <a:endParaRPr lang="en-US" altLang="zh-TW" dirty="0" smtClean="0">
              <a:latin typeface="微軟正黑體" panose="020B0604030504040204" pitchFamily="34" charset="-120"/>
              <a:ea typeface="微軟正黑體" panose="020B0604030504040204" pitchFamily="34" charset="-120"/>
            </a:endParaRPr>
          </a:p>
          <a:p>
            <a:pPr marL="285750" indent="-285750">
              <a:spcBef>
                <a:spcPts val="200"/>
              </a:spcBef>
              <a:spcAft>
                <a:spcPts val="200"/>
              </a:spcAf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支援</a:t>
            </a:r>
            <a:r>
              <a:rPr lang="zh-TW" altLang="en-US" dirty="0" smtClean="0">
                <a:latin typeface="微軟正黑體" panose="020B0604030504040204" pitchFamily="34" charset="-120"/>
                <a:ea typeface="微軟正黑體" panose="020B0604030504040204" pitchFamily="34" charset="-120"/>
              </a:rPr>
              <a:t>產業（住宿餐飲、金融保險、批發零售等）</a:t>
            </a:r>
            <a:endParaRPr lang="zh-TW" altLang="en-US" dirty="0">
              <a:latin typeface="微軟正黑體" panose="020B0604030504040204" pitchFamily="34" charset="-120"/>
              <a:ea typeface="微軟正黑體" panose="020B0604030504040204" pitchFamily="34" charset="-120"/>
            </a:endParaRPr>
          </a:p>
        </p:txBody>
      </p:sp>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347864" y="2534826"/>
            <a:ext cx="1283754" cy="1283754"/>
          </a:xfrm>
          <a:prstGeom prst="rect">
            <a:avLst/>
          </a:prstGeom>
        </p:spPr>
      </p:pic>
      <p:sp>
        <p:nvSpPr>
          <p:cNvPr id="5" name="文字方塊 4"/>
          <p:cNvSpPr txBox="1"/>
          <p:nvPr/>
        </p:nvSpPr>
        <p:spPr>
          <a:xfrm>
            <a:off x="1542865" y="3570079"/>
            <a:ext cx="2268495" cy="430887"/>
          </a:xfrm>
          <a:prstGeom prst="rect">
            <a:avLst/>
          </a:prstGeom>
          <a:noFill/>
        </p:spPr>
        <p:txBody>
          <a:bodyPr wrap="square" rtlCol="0">
            <a:spAutoFit/>
          </a:bodyPr>
          <a:lstStyle/>
          <a:p>
            <a:pPr algn="ctr"/>
            <a:r>
              <a:rPr lang="zh-TW" altLang="en-US" sz="2200" b="1" dirty="0" smtClean="0">
                <a:latin typeface="微軟正黑體" panose="020B0604030504040204" pitchFamily="34" charset="-120"/>
                <a:ea typeface="微軟正黑體" panose="020B0604030504040204" pitchFamily="34" charset="-120"/>
              </a:rPr>
              <a:t>醫療服務園區</a:t>
            </a:r>
            <a:endParaRPr lang="zh-TW" altLang="en-US" sz="2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31068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5496" y="116632"/>
            <a:ext cx="8964488" cy="1143000"/>
          </a:xfrm>
        </p:spPr>
        <p:txBody>
          <a:bodyPr>
            <a:noAutofit/>
          </a:bodyPr>
          <a:lstStyle/>
          <a:p>
            <a:r>
              <a:rPr lang="zh-TW" altLang="en-US" sz="3600" dirty="0" smtClean="0"/>
              <a:t>放寬再生能源業者申請市場性評估意見限制</a:t>
            </a:r>
            <a:endParaRPr lang="zh-TW" altLang="en-US" sz="3600" dirty="0"/>
          </a:p>
        </p:txBody>
      </p:sp>
      <p:sp>
        <p:nvSpPr>
          <p:cNvPr id="4" name="投影片編號版面配置區 3"/>
          <p:cNvSpPr>
            <a:spLocks noGrp="1"/>
          </p:cNvSpPr>
          <p:nvPr>
            <p:ph type="sldNum" sz="quarter" idx="4294967295"/>
          </p:nvPr>
        </p:nvSpPr>
        <p:spPr/>
        <p:txBody>
          <a:bodyPr/>
          <a:lstStyle/>
          <a:p>
            <a:fld id="{180F489C-B45F-4920-AF54-AC1507EE971A}" type="slidenum">
              <a:rPr lang="zh-TW" altLang="en-US" smtClean="0">
                <a:solidFill>
                  <a:schemeClr val="tx1"/>
                </a:solidFill>
              </a:rPr>
              <a:pPr/>
              <a:t>10</a:t>
            </a:fld>
            <a:endParaRPr lang="zh-TW" altLang="en-US" dirty="0">
              <a:solidFill>
                <a:schemeClr val="tx1"/>
              </a:solidFill>
            </a:endParaRPr>
          </a:p>
        </p:txBody>
      </p:sp>
      <p:sp>
        <p:nvSpPr>
          <p:cNvPr id="10" name="矩形 9"/>
          <p:cNvSpPr/>
          <p:nvPr/>
        </p:nvSpPr>
        <p:spPr>
          <a:xfrm>
            <a:off x="611560" y="1340768"/>
            <a:ext cx="8136904" cy="432000"/>
          </a:xfrm>
          <a:prstGeom prst="rect">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微軟正黑體" panose="020B0604030504040204" pitchFamily="34" charset="-120"/>
                <a:ea typeface="微軟正黑體" panose="020B0604030504040204" pitchFamily="34" charset="-120"/>
              </a:rPr>
              <a:t>107.10.8</a:t>
            </a:r>
            <a:r>
              <a:rPr lang="zh-TW" altLang="en-US" b="1" dirty="0" smtClean="0">
                <a:solidFill>
                  <a:schemeClr val="tx1"/>
                </a:solidFill>
                <a:latin typeface="微軟正黑體" panose="020B0604030504040204" pitchFamily="34" charset="-120"/>
                <a:ea typeface="微軟正黑體" panose="020B0604030504040204" pitchFamily="34" charset="-120"/>
              </a:rPr>
              <a:t> 修正經濟部提供科技事業或文化創意產業具市場性意見書作業要點</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431512" y="4221088"/>
            <a:ext cx="5148600" cy="2231992"/>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44000" rtlCol="0" anchor="ctr" anchorCtr="0"/>
          <a:lstStyle/>
          <a:p>
            <a:pPr>
              <a:lnSpc>
                <a:spcPts val="20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修正</a:t>
            </a:r>
            <a:r>
              <a:rPr lang="zh-TW" altLang="en-US" b="1" dirty="0" smtClean="0">
                <a:solidFill>
                  <a:srgbClr val="FF0000"/>
                </a:solidFill>
                <a:latin typeface="微軟正黑體" panose="020B0604030504040204" pitchFamily="34" charset="-120"/>
                <a:ea typeface="微軟正黑體" panose="020B0604030504040204" pitchFamily="34" charset="-120"/>
              </a:rPr>
              <a:t>前</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000"/>
              </a:lnSpc>
              <a:spcBef>
                <a:spcPts val="300"/>
              </a:spcBef>
              <a:spcAft>
                <a:spcPts val="300"/>
              </a:spcAft>
            </a:pPr>
            <a:r>
              <a:rPr lang="zh-TW" altLang="en-US" dirty="0" smtClean="0">
                <a:solidFill>
                  <a:schemeClr val="tx1"/>
                </a:solidFill>
                <a:latin typeface="微軟正黑體" panose="020B0604030504040204" pitchFamily="34" charset="-120"/>
                <a:ea typeface="微軟正黑體" panose="020B0604030504040204" pitchFamily="34" charset="-120"/>
              </a:rPr>
              <a:t>再生能源業者申請公司上市或上櫃，經濟部就其主管業者出具是否具市場性評估意見之條件之一為：</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000"/>
              </a:lnSpc>
              <a:spcBef>
                <a:spcPts val="300"/>
              </a:spcBef>
              <a:spcAft>
                <a:spcPts val="300"/>
              </a:spcAft>
              <a:buFont typeface="Arial" panose="020B0604020202020204" pitchFamily="34" charset="0"/>
              <a:buChar char="•"/>
            </a:pPr>
            <a:r>
              <a:rPr lang="zh-TW" altLang="en-US" dirty="0">
                <a:solidFill>
                  <a:schemeClr val="tx1"/>
                </a:solidFill>
                <a:latin typeface="微軟正黑體" panose="020B0604030504040204" pitchFamily="34" charset="-120"/>
                <a:ea typeface="微軟正黑體" panose="020B0604030504040204" pitchFamily="34" charset="-120"/>
              </a:rPr>
              <a:t>實收資本額</a:t>
            </a:r>
            <a:r>
              <a:rPr lang="zh-TW" altLang="en-US" dirty="0" smtClean="0">
                <a:solidFill>
                  <a:schemeClr val="tx1"/>
                </a:solidFill>
                <a:latin typeface="微軟正黑體" panose="020B0604030504040204" pitchFamily="34" charset="-120"/>
                <a:ea typeface="微軟正黑體" panose="020B0604030504040204" pitchFamily="34" charset="-120"/>
              </a:rPr>
              <a:t>達新台幣 </a:t>
            </a:r>
            <a:r>
              <a:rPr lang="en-US" altLang="zh-TW" dirty="0" smtClean="0">
                <a:solidFill>
                  <a:schemeClr val="tx1"/>
                </a:solidFill>
                <a:latin typeface="微軟正黑體" panose="020B0604030504040204" pitchFamily="34" charset="-120"/>
                <a:ea typeface="微軟正黑體" panose="020B0604030504040204" pitchFamily="34" charset="-120"/>
              </a:rPr>
              <a:t>20</a:t>
            </a:r>
            <a:r>
              <a:rPr lang="zh-TW" altLang="en-US" dirty="0" smtClean="0">
                <a:solidFill>
                  <a:schemeClr val="tx1"/>
                </a:solidFill>
                <a:latin typeface="微軟正黑體" panose="020B0604030504040204" pitchFamily="34" charset="-120"/>
                <a:ea typeface="微軟正黑體" panose="020B0604030504040204" pitchFamily="34" charset="-120"/>
              </a:rPr>
              <a:t> 億元以上。</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000"/>
              </a:lnSpc>
              <a:spcBef>
                <a:spcPts val="300"/>
              </a:spcBef>
              <a:spcAft>
                <a:spcPts val="300"/>
              </a:spcAft>
              <a:buFont typeface="Arial" panose="020B0604020202020204"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該業者申請時於國內</a:t>
            </a:r>
            <a:r>
              <a:rPr lang="zh-TW" altLang="en-US" dirty="0">
                <a:solidFill>
                  <a:schemeClr val="tx1"/>
                </a:solidFill>
                <a:latin typeface="微軟正黑體" panose="020B0604030504040204" pitchFamily="34" charset="-120"/>
                <a:ea typeface="微軟正黑體" panose="020B0604030504040204" pitchFamily="34" charset="-120"/>
              </a:rPr>
              <a:t>總設置容量達 </a:t>
            </a:r>
            <a:r>
              <a:rPr lang="en-US" altLang="zh-TW" dirty="0">
                <a:solidFill>
                  <a:schemeClr val="tx1"/>
                </a:solidFill>
                <a:latin typeface="微軟正黑體" panose="020B0604030504040204" pitchFamily="34" charset="-120"/>
                <a:ea typeface="微軟正黑體" panose="020B0604030504040204" pitchFamily="34" charset="-120"/>
              </a:rPr>
              <a:t>4</a:t>
            </a:r>
            <a:r>
              <a:rPr lang="zh-TW" altLang="en-US" dirty="0">
                <a:solidFill>
                  <a:schemeClr val="tx1"/>
                </a:solidFill>
                <a:latin typeface="微軟正黑體" panose="020B0604030504040204" pitchFamily="34" charset="-120"/>
                <a:ea typeface="微軟正黑體" panose="020B0604030504040204" pitchFamily="34" charset="-120"/>
              </a:rPr>
              <a:t> 萬</a:t>
            </a:r>
            <a:r>
              <a:rPr lang="zh-TW" altLang="en-US" dirty="0" smtClean="0">
                <a:solidFill>
                  <a:schemeClr val="tx1"/>
                </a:solidFill>
                <a:latin typeface="微軟正黑體" panose="020B0604030504040204" pitchFamily="34" charset="-120"/>
                <a:ea typeface="微軟正黑體" panose="020B0604030504040204" pitchFamily="34" charset="-120"/>
              </a:rPr>
              <a:t>瓩。</a:t>
            </a:r>
            <a:endParaRPr lang="zh-TW" altLang="en-US" dirty="0">
              <a:solidFill>
                <a:schemeClr val="tx1"/>
              </a:solidFill>
              <a:latin typeface="微軟正黑體" panose="020B0604030504040204" pitchFamily="34" charset="-120"/>
              <a:ea typeface="微軟正黑體" panose="020B0604030504040204" pitchFamily="34" charset="-120"/>
            </a:endParaRPr>
          </a:p>
          <a:p>
            <a:pPr marL="342900" indent="-342900">
              <a:lnSpc>
                <a:spcPts val="2000"/>
              </a:lnSpc>
              <a:spcBef>
                <a:spcPts val="300"/>
              </a:spcBef>
              <a:spcAft>
                <a:spcPts val="300"/>
              </a:spcAft>
              <a:buFont typeface="Arial" panose="020B0604020202020204"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取得躉售證明文件。</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5724128" y="4221088"/>
            <a:ext cx="2844344" cy="2232016"/>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300"/>
              </a:spcBef>
              <a:spcAft>
                <a:spcPts val="300"/>
              </a:spcAft>
            </a:pPr>
            <a:r>
              <a:rPr lang="zh-TW" altLang="en-US" b="1" dirty="0" smtClean="0">
                <a:solidFill>
                  <a:srgbClr val="FF0000"/>
                </a:solidFill>
                <a:latin typeface="微軟正黑體" panose="020B0604030504040204" pitchFamily="34" charset="-120"/>
                <a:ea typeface="微軟正黑體" panose="020B0604030504040204" pitchFamily="34" charset="-120"/>
              </a:rPr>
              <a:t>修正後</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gn="just">
              <a:lnSpc>
                <a:spcPts val="2500"/>
              </a:lnSpc>
              <a:spcBef>
                <a:spcPts val="300"/>
              </a:spcBef>
              <a:spcAft>
                <a:spcPts val="300"/>
              </a:spcAft>
            </a:pPr>
            <a:r>
              <a:rPr lang="zh-TW" altLang="en-US" dirty="0" smtClean="0">
                <a:solidFill>
                  <a:schemeClr val="tx1"/>
                </a:solidFill>
                <a:latin typeface="微軟正黑體" panose="020B0604030504040204" pitchFamily="34" charset="-120"/>
                <a:ea typeface="微軟正黑體" panose="020B0604030504040204" pitchFamily="34" charset="-120"/>
              </a:rPr>
              <a:t>刪除</a:t>
            </a:r>
            <a:r>
              <a:rPr lang="zh-TW" altLang="en-US" dirty="0" smtClean="0">
                <a:solidFill>
                  <a:schemeClr val="tx1"/>
                </a:solidFill>
                <a:latin typeface="微軟正黑體"/>
                <a:ea typeface="微軟正黑體"/>
              </a:rPr>
              <a:t>「實收資本額達新台幣 </a:t>
            </a:r>
            <a:r>
              <a:rPr lang="en-US" altLang="zh-TW" dirty="0" smtClean="0">
                <a:solidFill>
                  <a:schemeClr val="tx1"/>
                </a:solidFill>
                <a:latin typeface="微軟正黑體"/>
                <a:ea typeface="微軟正黑體"/>
              </a:rPr>
              <a:t>20</a:t>
            </a:r>
            <a:r>
              <a:rPr lang="zh-TW" altLang="en-US" dirty="0" smtClean="0">
                <a:solidFill>
                  <a:schemeClr val="tx1"/>
                </a:solidFill>
                <a:latin typeface="微軟正黑體"/>
                <a:ea typeface="微軟正黑體"/>
              </a:rPr>
              <a:t> 億元以上」之條件</a:t>
            </a:r>
            <a:r>
              <a:rPr lang="zh-TW" altLang="en-US" dirty="0" smtClean="0">
                <a:solidFill>
                  <a:schemeClr val="tx1"/>
                </a:solidFill>
                <a:latin typeface="微軟正黑體" panose="020B0604030504040204" pitchFamily="34" charset="-120"/>
                <a:ea typeface="微軟正黑體" panose="020B0604030504040204" pitchFamily="34" charset="-120"/>
              </a:rPr>
              <a:t>。</a:t>
            </a:r>
            <a:endParaRPr lang="zh-TW" altLang="en-US" dirty="0">
              <a:solidFill>
                <a:schemeClr val="tx1"/>
              </a:solidFill>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611560" y="2379551"/>
            <a:ext cx="2952328" cy="1573270"/>
            <a:chOff x="984001" y="2107816"/>
            <a:chExt cx="2952328" cy="1573270"/>
          </a:xfrm>
        </p:grpSpPr>
        <p:pic>
          <p:nvPicPr>
            <p:cNvPr id="20" name="圖片 19"/>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5861" t="44330" r="10441" b="6582"/>
            <a:stretch/>
          </p:blipFill>
          <p:spPr>
            <a:xfrm>
              <a:off x="984001" y="3327582"/>
              <a:ext cx="1205480" cy="353504"/>
            </a:xfrm>
            <a:prstGeom prst="rect">
              <a:avLst/>
            </a:prstGeom>
          </p:spPr>
        </p:pic>
        <p:pic>
          <p:nvPicPr>
            <p:cNvPr id="21" name="圖片 20"/>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84001" y="2107816"/>
              <a:ext cx="2952328" cy="1249176"/>
            </a:xfrm>
            <a:prstGeom prst="rect">
              <a:avLst/>
            </a:prstGeom>
          </p:spPr>
        </p:pic>
        <p:pic>
          <p:nvPicPr>
            <p:cNvPr id="23" name="圖片 22"/>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6374" t="47020" r="12318" b="1940"/>
            <a:stretch/>
          </p:blipFill>
          <p:spPr>
            <a:xfrm>
              <a:off x="3028447" y="3356990"/>
              <a:ext cx="905606" cy="324095"/>
            </a:xfrm>
            <a:prstGeom prst="rect">
              <a:avLst/>
            </a:prstGeom>
          </p:spPr>
        </p:pic>
        <p:pic>
          <p:nvPicPr>
            <p:cNvPr id="26" name="圖片 25"/>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6374" t="47020" r="12318" b="1940"/>
            <a:stretch/>
          </p:blipFill>
          <p:spPr>
            <a:xfrm>
              <a:off x="2132638" y="3356991"/>
              <a:ext cx="905606" cy="324095"/>
            </a:xfrm>
            <a:prstGeom prst="rect">
              <a:avLst/>
            </a:prstGeom>
          </p:spPr>
        </p:pic>
      </p:grpSp>
      <p:pic>
        <p:nvPicPr>
          <p:cNvPr id="5" name="圖片 4"/>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209788" y="2290349"/>
            <a:ext cx="942392" cy="942392"/>
          </a:xfrm>
          <a:prstGeom prst="rect">
            <a:avLst/>
          </a:prstGeom>
        </p:spPr>
      </p:pic>
      <p:cxnSp>
        <p:nvCxnSpPr>
          <p:cNvPr id="14" name="弧形接點 13"/>
          <p:cNvCxnSpPr>
            <a:stCxn id="23" idx="3"/>
            <a:endCxn id="5" idx="1"/>
          </p:cNvCxnSpPr>
          <p:nvPr/>
        </p:nvCxnSpPr>
        <p:spPr>
          <a:xfrm flipV="1">
            <a:off x="3561612" y="2761545"/>
            <a:ext cx="648176" cy="1029228"/>
          </a:xfrm>
          <a:prstGeom prst="curvedConnector3">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直線圖說文字 2 30"/>
          <p:cNvSpPr/>
          <p:nvPr/>
        </p:nvSpPr>
        <p:spPr>
          <a:xfrm>
            <a:off x="6100756" y="1992825"/>
            <a:ext cx="2444316" cy="688506"/>
          </a:xfrm>
          <a:prstGeom prst="borderCallout2">
            <a:avLst>
              <a:gd name="adj1" fmla="val 18750"/>
              <a:gd name="adj2" fmla="val -8333"/>
              <a:gd name="adj3" fmla="val 18750"/>
              <a:gd name="adj4" fmla="val -16667"/>
              <a:gd name="adj5" fmla="val 101617"/>
              <a:gd name="adj6" fmla="val -31199"/>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微軟正黑體" panose="020B0604030504040204" pitchFamily="34" charset="-120"/>
                <a:ea typeface="微軟正黑體" panose="020B0604030504040204" pitchFamily="34" charset="-120"/>
              </a:rPr>
              <a:t>實收資本額達新台幣</a:t>
            </a:r>
            <a:r>
              <a:rPr lang="en-US" altLang="zh-TW" dirty="0" smtClean="0">
                <a:solidFill>
                  <a:schemeClr val="tx1"/>
                </a:solidFill>
                <a:latin typeface="微軟正黑體" panose="020B0604030504040204" pitchFamily="34" charset="-120"/>
                <a:ea typeface="微軟正黑體" panose="020B0604030504040204" pitchFamily="34" charset="-120"/>
              </a:rPr>
              <a:t> 20</a:t>
            </a:r>
            <a:r>
              <a:rPr lang="zh-TW" altLang="en-US" dirty="0" smtClean="0">
                <a:solidFill>
                  <a:schemeClr val="tx1"/>
                </a:solidFill>
                <a:latin typeface="微軟正黑體" panose="020B0604030504040204" pitchFamily="34" charset="-120"/>
                <a:ea typeface="微軟正黑體" panose="020B0604030504040204" pitchFamily="34" charset="-120"/>
              </a:rPr>
              <a:t> 億元以上 </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32" name="直線圖說文字 2 31"/>
          <p:cNvSpPr/>
          <p:nvPr/>
        </p:nvSpPr>
        <p:spPr>
          <a:xfrm>
            <a:off x="6100756" y="2773534"/>
            <a:ext cx="2444316" cy="693170"/>
          </a:xfrm>
          <a:prstGeom prst="borderCallout2">
            <a:avLst>
              <a:gd name="adj1" fmla="val 68225"/>
              <a:gd name="adj2" fmla="val -5884"/>
              <a:gd name="adj3" fmla="val 67047"/>
              <a:gd name="adj4" fmla="val -16395"/>
              <a:gd name="adj5" fmla="val 8499"/>
              <a:gd name="adj6" fmla="val -31045"/>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微軟正黑體" panose="020B0604030504040204" pitchFamily="34" charset="-120"/>
                <a:ea typeface="微軟正黑體" panose="020B0604030504040204" pitchFamily="34" charset="-120"/>
              </a:rPr>
              <a:t>申請時於國內總設置容量達 </a:t>
            </a:r>
            <a:r>
              <a:rPr lang="en-US" altLang="zh-TW" dirty="0" smtClean="0">
                <a:solidFill>
                  <a:schemeClr val="tx1"/>
                </a:solidFill>
                <a:latin typeface="微軟正黑體" panose="020B0604030504040204" pitchFamily="34" charset="-120"/>
                <a:ea typeface="微軟正黑體" panose="020B0604030504040204" pitchFamily="34" charset="-120"/>
              </a:rPr>
              <a:t>4</a:t>
            </a:r>
            <a:r>
              <a:rPr lang="zh-TW" altLang="en-US" dirty="0">
                <a:solidFill>
                  <a:schemeClr val="tx1"/>
                </a:solidFill>
                <a:latin typeface="微軟正黑體" panose="020B0604030504040204" pitchFamily="34" charset="-120"/>
                <a:ea typeface="微軟正黑體" panose="020B0604030504040204" pitchFamily="34" charset="-120"/>
              </a:rPr>
              <a:t> 萬瓩</a:t>
            </a:r>
          </a:p>
        </p:txBody>
      </p:sp>
      <p:sp>
        <p:nvSpPr>
          <p:cNvPr id="33" name="直線圖說文字 2 32"/>
          <p:cNvSpPr/>
          <p:nvPr/>
        </p:nvSpPr>
        <p:spPr>
          <a:xfrm>
            <a:off x="6100756" y="3551512"/>
            <a:ext cx="2444316" cy="545325"/>
          </a:xfrm>
          <a:prstGeom prst="borderCallout2">
            <a:avLst>
              <a:gd name="adj1" fmla="val 68225"/>
              <a:gd name="adj2" fmla="val -5884"/>
              <a:gd name="adj3" fmla="val 67047"/>
              <a:gd name="adj4" fmla="val -16395"/>
              <a:gd name="adj5" fmla="val -118870"/>
              <a:gd name="adj6" fmla="val -32190"/>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微軟正黑體" panose="020B0604030504040204" pitchFamily="34" charset="-120"/>
                <a:ea typeface="微軟正黑體" panose="020B0604030504040204" pitchFamily="34" charset="-120"/>
              </a:rPr>
              <a:t>取得躉售證明文件</a:t>
            </a:r>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30" name="圖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6472" y="2187361"/>
            <a:ext cx="504000" cy="504000"/>
          </a:xfrm>
          <a:prstGeom prst="rect">
            <a:avLst/>
          </a:prstGeom>
        </p:spPr>
      </p:pic>
      <p:sp>
        <p:nvSpPr>
          <p:cNvPr id="34" name="文字方塊 33"/>
          <p:cNvSpPr txBox="1"/>
          <p:nvPr/>
        </p:nvSpPr>
        <p:spPr>
          <a:xfrm>
            <a:off x="3995936" y="3455301"/>
            <a:ext cx="1368152"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申請上市櫃</a:t>
            </a:r>
            <a:endParaRPr lang="zh-TW" altLang="en-US" b="1" dirty="0">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1132964" y="1916832"/>
            <a:ext cx="1710844" cy="369332"/>
          </a:xfrm>
          <a:prstGeom prst="rect">
            <a:avLst/>
          </a:prstGeom>
          <a:noFill/>
        </p:spPr>
        <p:txBody>
          <a:bodyPr wrap="square" rtlCol="0">
            <a:spAutoFit/>
          </a:bodyPr>
          <a:lstStyle/>
          <a:p>
            <a:pPr algn="ctr"/>
            <a:r>
              <a:rPr lang="zh-TW" altLang="en-US" b="1" dirty="0" smtClean="0">
                <a:latin typeface="微軟正黑體" panose="020B0604030504040204" pitchFamily="34" charset="-120"/>
                <a:ea typeface="微軟正黑體" panose="020B0604030504040204" pitchFamily="34" charset="-120"/>
              </a:rPr>
              <a:t>再生能源業者</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93847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116632"/>
            <a:ext cx="8784976" cy="1143000"/>
          </a:xfrm>
        </p:spPr>
        <p:txBody>
          <a:bodyPr>
            <a:normAutofit fontScale="90000"/>
          </a:bodyPr>
          <a:lstStyle/>
          <a:p>
            <a:r>
              <a:rPr lang="zh-TW" altLang="en-US" sz="3800" dirty="0" smtClean="0"/>
              <a:t>提高外籍旅客現場小額退稅上限及方便性</a:t>
            </a:r>
            <a:endParaRPr lang="zh-TW" altLang="en-US" sz="3800" dirty="0"/>
          </a:p>
        </p:txBody>
      </p:sp>
      <p:sp>
        <p:nvSpPr>
          <p:cNvPr id="4" name="投影片編號版面配置區 3"/>
          <p:cNvSpPr>
            <a:spLocks noGrp="1"/>
          </p:cNvSpPr>
          <p:nvPr>
            <p:ph type="sldNum" sz="quarter" idx="4294967295"/>
          </p:nvPr>
        </p:nvSpPr>
        <p:spPr/>
        <p:txBody>
          <a:bodyPr/>
          <a:lstStyle/>
          <a:p>
            <a:fld id="{180F489C-B45F-4920-AF54-AC1507EE971A}" type="slidenum">
              <a:rPr lang="zh-TW" altLang="en-US" smtClean="0">
                <a:solidFill>
                  <a:schemeClr val="tx1"/>
                </a:solidFill>
              </a:rPr>
              <a:pPr/>
              <a:t>11</a:t>
            </a:fld>
            <a:endParaRPr lang="zh-TW" altLang="en-US" dirty="0">
              <a:solidFill>
                <a:schemeClr val="tx1"/>
              </a:solidFill>
            </a:endParaRPr>
          </a:p>
        </p:txBody>
      </p:sp>
      <p:sp>
        <p:nvSpPr>
          <p:cNvPr id="10" name="矩形 9"/>
          <p:cNvSpPr/>
          <p:nvPr/>
        </p:nvSpPr>
        <p:spPr>
          <a:xfrm>
            <a:off x="899592" y="1412824"/>
            <a:ext cx="7416824" cy="432000"/>
          </a:xfrm>
          <a:prstGeom prst="rect">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solidFill>
                  <a:schemeClr val="tx1"/>
                </a:solidFill>
                <a:latin typeface="微軟正黑體" panose="020B0604030504040204" pitchFamily="34" charset="-120"/>
                <a:ea typeface="微軟正黑體" panose="020B0604030504040204" pitchFamily="34" charset="-120"/>
              </a:rPr>
              <a:t>107.11.5</a:t>
            </a:r>
            <a:r>
              <a:rPr lang="zh-TW" altLang="en-US" sz="2000" b="1" dirty="0" smtClean="0">
                <a:solidFill>
                  <a:schemeClr val="tx1"/>
                </a:solidFill>
                <a:latin typeface="微軟正黑體" panose="020B0604030504040204" pitchFamily="34" charset="-120"/>
                <a:ea typeface="微軟正黑體" panose="020B0604030504040204" pitchFamily="34" charset="-120"/>
              </a:rPr>
              <a:t> 修正外籍旅客購買特定貨物申請退還營業稅實施辦法</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432000" y="4437112"/>
            <a:ext cx="4140000" cy="2016223"/>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80000" rtlCol="0" anchor="ctr" anchorCtr="0"/>
          <a:lstStyle/>
          <a:p>
            <a:pPr algn="just">
              <a:lnSpc>
                <a:spcPts val="2400"/>
              </a:lnSpc>
              <a:spcBef>
                <a:spcPts val="200"/>
              </a:spcBef>
              <a:spcAft>
                <a:spcPts val="200"/>
              </a:spcAft>
            </a:pPr>
            <a:r>
              <a:rPr lang="zh-TW" altLang="en-US" b="1" dirty="0">
                <a:solidFill>
                  <a:srgbClr val="FF0000"/>
                </a:solidFill>
                <a:latin typeface="微軟正黑體" panose="020B0604030504040204" pitchFamily="34" charset="-120"/>
                <a:ea typeface="微軟正黑體" panose="020B0604030504040204" pitchFamily="34" charset="-120"/>
              </a:rPr>
              <a:t>修正</a:t>
            </a:r>
            <a:r>
              <a:rPr lang="zh-TW" altLang="en-US" b="1" dirty="0" smtClean="0">
                <a:solidFill>
                  <a:srgbClr val="FF0000"/>
                </a:solidFill>
                <a:latin typeface="微軟正黑體" panose="020B0604030504040204" pitchFamily="34" charset="-120"/>
                <a:ea typeface="微軟正黑體" panose="020B0604030504040204" pitchFamily="34" charset="-120"/>
              </a:rPr>
              <a:t>前</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gn="just">
              <a:lnSpc>
                <a:spcPts val="2600"/>
              </a:lnSpc>
              <a:spcBef>
                <a:spcPts val="200"/>
              </a:spcBef>
              <a:spcAft>
                <a:spcPts val="200"/>
              </a:spcAft>
            </a:pPr>
            <a:r>
              <a:rPr lang="zh-TW" altLang="en-US" dirty="0" smtClean="0">
                <a:solidFill>
                  <a:schemeClr val="tx1"/>
                </a:solidFill>
                <a:latin typeface="微軟正黑體" panose="020B0604030504040204" pitchFamily="34" charset="-120"/>
                <a:ea typeface="微軟正黑體" panose="020B0604030504040204" pitchFamily="34" charset="-120"/>
              </a:rPr>
              <a:t>外籍旅客同一天內向同一特定營業人購買特定貨物，累計含稅消費金額須在新臺幣 </a:t>
            </a:r>
            <a:r>
              <a:rPr lang="en-US" altLang="zh-TW" dirty="0" smtClean="0">
                <a:solidFill>
                  <a:srgbClr val="FF0000"/>
                </a:solidFill>
                <a:latin typeface="微軟正黑體" panose="020B0604030504040204" pitchFamily="34" charset="-120"/>
                <a:ea typeface="微軟正黑體" panose="020B0604030504040204" pitchFamily="34" charset="-120"/>
              </a:rPr>
              <a:t>24,000</a:t>
            </a:r>
            <a:r>
              <a:rPr lang="zh-TW" altLang="en-US" dirty="0" smtClean="0">
                <a:solidFill>
                  <a:schemeClr val="tx1"/>
                </a:solidFill>
                <a:latin typeface="微軟正黑體" panose="020B0604030504040204" pitchFamily="34" charset="-120"/>
                <a:ea typeface="微軟正黑體" panose="020B0604030504040204" pitchFamily="34" charset="-120"/>
              </a:rPr>
              <a:t> 元以下，始可辦理現場小額退稅，且須於退稅表單上</a:t>
            </a:r>
            <a:r>
              <a:rPr lang="zh-TW" altLang="en-US" dirty="0" smtClean="0">
                <a:solidFill>
                  <a:srgbClr val="FF0000"/>
                </a:solidFill>
                <a:latin typeface="微軟正黑體" panose="020B0604030504040204" pitchFamily="34" charset="-120"/>
                <a:ea typeface="微軟正黑體" panose="020B0604030504040204" pitchFamily="34" charset="-120"/>
              </a:rPr>
              <a:t>簽名</a:t>
            </a:r>
            <a:r>
              <a:rPr lang="zh-TW" altLang="en-US" dirty="0" smtClean="0">
                <a:solidFill>
                  <a:schemeClr val="tx1"/>
                </a:solidFill>
                <a:latin typeface="微軟正黑體" panose="020B0604030504040204" pitchFamily="34" charset="-120"/>
                <a:ea typeface="微軟正黑體" panose="020B0604030504040204" pitchFamily="34" charset="-120"/>
              </a:rPr>
              <a:t>。</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4788024" y="4437112"/>
            <a:ext cx="3888000" cy="2016223"/>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nchorCtr="0"/>
          <a:lstStyle/>
          <a:p>
            <a:pPr>
              <a:lnSpc>
                <a:spcPts val="2600"/>
              </a:lnSpc>
              <a:spcBef>
                <a:spcPts val="200"/>
              </a:spcBef>
              <a:spcAft>
                <a:spcPts val="200"/>
              </a:spcAft>
            </a:pPr>
            <a:r>
              <a:rPr lang="zh-TW" altLang="en-US" b="1" dirty="0" smtClean="0">
                <a:solidFill>
                  <a:srgbClr val="FF0000"/>
                </a:solidFill>
                <a:latin typeface="微軟正黑體" panose="020B0604030504040204" pitchFamily="34" charset="-120"/>
                <a:ea typeface="微軟正黑體" panose="020B0604030504040204" pitchFamily="34" charset="-120"/>
              </a:rPr>
              <a:t>修正後</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600"/>
              </a:lnSpc>
              <a:spcBef>
                <a:spcPts val="200"/>
              </a:spcBef>
              <a:spcAft>
                <a:spcPts val="200"/>
              </a:spcAft>
            </a:pPr>
            <a:r>
              <a:rPr lang="zh-TW" altLang="en-US" dirty="0" smtClean="0">
                <a:solidFill>
                  <a:schemeClr val="tx1"/>
                </a:solidFill>
                <a:latin typeface="微軟正黑體" panose="020B0604030504040204" pitchFamily="34" charset="-120"/>
                <a:ea typeface="微軟正黑體" panose="020B0604030504040204" pitchFamily="34" charset="-120"/>
              </a:rPr>
              <a:t>外籍旅客辦理現場小額退稅之含稅消費金額提高至新臺幣 </a:t>
            </a:r>
            <a:r>
              <a:rPr lang="en-US" altLang="zh-TW" dirty="0" smtClean="0">
                <a:solidFill>
                  <a:srgbClr val="FF0000"/>
                </a:solidFill>
                <a:latin typeface="微軟正黑體" panose="020B0604030504040204" pitchFamily="34" charset="-120"/>
                <a:ea typeface="微軟正黑體" panose="020B0604030504040204" pitchFamily="34" charset="-120"/>
              </a:rPr>
              <a:t>48,000</a:t>
            </a:r>
            <a:r>
              <a:rPr lang="zh-TW" altLang="en-US" dirty="0" smtClean="0">
                <a:solidFill>
                  <a:schemeClr val="tx1"/>
                </a:solidFill>
                <a:latin typeface="微軟正黑體" panose="020B0604030504040204" pitchFamily="34" charset="-120"/>
                <a:ea typeface="微軟正黑體" panose="020B0604030504040204" pitchFamily="34" charset="-120"/>
              </a:rPr>
              <a:t> 元，且持財政部核准之載具辦理現場小額退稅者，</a:t>
            </a:r>
            <a:r>
              <a:rPr lang="zh-TW" altLang="en-US" dirty="0" smtClean="0">
                <a:solidFill>
                  <a:srgbClr val="FF0000"/>
                </a:solidFill>
                <a:latin typeface="微軟正黑體" panose="020B0604030504040204" pitchFamily="34" charset="-120"/>
                <a:ea typeface="微軟正黑體" panose="020B0604030504040204" pitchFamily="34" charset="-120"/>
              </a:rPr>
              <a:t>得免簽名，</a:t>
            </a:r>
            <a:r>
              <a:rPr lang="zh-TW" altLang="en-US" dirty="0" smtClean="0">
                <a:solidFill>
                  <a:schemeClr val="tx1"/>
                </a:solidFill>
                <a:latin typeface="微軟正黑體" panose="020B0604030504040204" pitchFamily="34" charset="-120"/>
                <a:ea typeface="微軟正黑體" panose="020B0604030504040204" pitchFamily="34" charset="-120"/>
              </a:rPr>
              <a:t>節能減碳又省時。</a:t>
            </a:r>
            <a:endParaRPr lang="zh-TW" altLang="en-US" dirty="0">
              <a:solidFill>
                <a:schemeClr val="tx1"/>
              </a:solidFill>
              <a:latin typeface="微軟正黑體" panose="020B0604030504040204" pitchFamily="34" charset="-120"/>
              <a:ea typeface="微軟正黑體" panose="020B0604030504040204" pitchFamily="34" charset="-120"/>
            </a:endParaRPr>
          </a:p>
        </p:txBody>
      </p:sp>
      <p:grpSp>
        <p:nvGrpSpPr>
          <p:cNvPr id="22" name="群組 21"/>
          <p:cNvGrpSpPr/>
          <p:nvPr/>
        </p:nvGrpSpPr>
        <p:grpSpPr>
          <a:xfrm>
            <a:off x="899592" y="2072258"/>
            <a:ext cx="2448000" cy="2196000"/>
            <a:chOff x="3494732" y="1844824"/>
            <a:chExt cx="2463676" cy="2292846"/>
          </a:xfrm>
        </p:grpSpPr>
        <p:sp>
          <p:nvSpPr>
            <p:cNvPr id="19" name="橢圓 18"/>
            <p:cNvSpPr/>
            <p:nvPr/>
          </p:nvSpPr>
          <p:spPr>
            <a:xfrm>
              <a:off x="3851920" y="1844824"/>
              <a:ext cx="2106488" cy="2160240"/>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圖片 17"/>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494732" y="2708920"/>
              <a:ext cx="714375" cy="1428750"/>
            </a:xfrm>
            <a:prstGeom prst="rect">
              <a:avLst/>
            </a:prstGeom>
          </p:spPr>
        </p:pic>
        <p:pic>
          <p:nvPicPr>
            <p:cNvPr id="16" name="圖片 15"/>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5066519" y="2250583"/>
              <a:ext cx="828000" cy="1440000"/>
            </a:xfrm>
            <a:prstGeom prst="ellipse">
              <a:avLst/>
            </a:prstGeom>
          </p:spPr>
        </p:pic>
        <p:pic>
          <p:nvPicPr>
            <p:cNvPr id="13" name="圖片 12"/>
            <p:cNvPicPr>
              <a:picLocks noChangeAspect="1"/>
            </p:cNvPicPr>
            <p:nvPr/>
          </p:nvPicPr>
          <p:blipFill rotWithShape="1">
            <a:blip r:embed="rId4" cstate="print">
              <a:extLst>
                <a:ext uri="{28A0092B-C50C-407E-A947-70E740481C1C}">
                  <a14:useLocalDpi xmlns:a14="http://schemas.microsoft.com/office/drawing/2010/main" val="0"/>
                </a:ext>
              </a:extLst>
            </a:blip>
            <a:srcRect b="15337"/>
            <a:stretch/>
          </p:blipFill>
          <p:spPr>
            <a:xfrm>
              <a:off x="4139952" y="2017689"/>
              <a:ext cx="1291078" cy="1987375"/>
            </a:xfrm>
            <a:prstGeom prst="flowChartAlternateProcess">
              <a:avLst/>
            </a:prstGeom>
          </p:spPr>
        </p:pic>
      </p:grpSp>
      <p:sp>
        <p:nvSpPr>
          <p:cNvPr id="24" name="直線圖說文字 2 23"/>
          <p:cNvSpPr/>
          <p:nvPr/>
        </p:nvSpPr>
        <p:spPr>
          <a:xfrm>
            <a:off x="4935996" y="2072258"/>
            <a:ext cx="3668452" cy="984303"/>
          </a:xfrm>
          <a:prstGeom prst="borderCallout2">
            <a:avLst>
              <a:gd name="adj1" fmla="val 18750"/>
              <a:gd name="adj2" fmla="val -8333"/>
              <a:gd name="adj3" fmla="val 18750"/>
              <a:gd name="adj4" fmla="val -16667"/>
              <a:gd name="adj5" fmla="val 101898"/>
              <a:gd name="adj6" fmla="val -37688"/>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lang="zh-TW" altLang="en-US" dirty="0" smtClean="0">
                <a:solidFill>
                  <a:schemeClr val="tx1"/>
                </a:solidFill>
                <a:latin typeface="微軟正黑體" panose="020B0604030504040204" pitchFamily="34" charset="-120"/>
                <a:ea typeface="微軟正黑體" panose="020B0604030504040204" pitchFamily="34" charset="-120"/>
              </a:rPr>
              <a:t>辦理現場小額退稅</a:t>
            </a:r>
            <a:r>
              <a:rPr lang="zh-TW" altLang="en-US" dirty="0">
                <a:solidFill>
                  <a:schemeClr val="tx1"/>
                </a:solidFill>
                <a:latin typeface="微軟正黑體" panose="020B0604030504040204" pitchFamily="34" charset="-120"/>
                <a:ea typeface="微軟正黑體" panose="020B0604030504040204" pitchFamily="34" charset="-120"/>
              </a:rPr>
              <a:t>之</a:t>
            </a:r>
            <a:r>
              <a:rPr lang="zh-TW" altLang="en-US" dirty="0" smtClean="0">
                <a:solidFill>
                  <a:schemeClr val="tx1"/>
                </a:solidFill>
                <a:latin typeface="微軟正黑體" panose="020B0604030504040204" pitchFamily="34" charset="-120"/>
                <a:ea typeface="微軟正黑體" panose="020B0604030504040204" pitchFamily="34" charset="-120"/>
              </a:rPr>
              <a:t>含稅消費金額上限</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a:lnSpc>
                <a:spcPts val="2300"/>
              </a:lnSpc>
            </a:pPr>
            <a:r>
              <a:rPr lang="zh-TW" altLang="en-US" dirty="0" smtClean="0">
                <a:solidFill>
                  <a:schemeClr val="tx1"/>
                </a:solidFill>
                <a:latin typeface="微軟正黑體" panose="020B0604030504040204" pitchFamily="34" charset="-120"/>
                <a:ea typeface="微軟正黑體" panose="020B0604030504040204" pitchFamily="34" charset="-120"/>
              </a:rPr>
              <a:t>新臺幣 </a:t>
            </a:r>
            <a:r>
              <a:rPr lang="en-US" altLang="zh-TW" dirty="0" smtClean="0">
                <a:solidFill>
                  <a:schemeClr val="tx1"/>
                </a:solidFill>
                <a:latin typeface="微軟正黑體" panose="020B0604030504040204" pitchFamily="34" charset="-120"/>
                <a:ea typeface="微軟正黑體" panose="020B0604030504040204" pitchFamily="34" charset="-120"/>
              </a:rPr>
              <a:t>24,000 → 48,000</a:t>
            </a:r>
            <a:r>
              <a:rPr lang="zh-TW" altLang="en-US" dirty="0" smtClean="0">
                <a:solidFill>
                  <a:schemeClr val="tx1"/>
                </a:solidFill>
                <a:latin typeface="微軟正黑體" panose="020B0604030504040204" pitchFamily="34" charset="-120"/>
                <a:ea typeface="微軟正黑體" panose="020B0604030504040204" pitchFamily="34" charset="-120"/>
              </a:rPr>
              <a:t> 元</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37" name="直線圖說文字 2 36"/>
          <p:cNvSpPr/>
          <p:nvPr/>
        </p:nvSpPr>
        <p:spPr>
          <a:xfrm>
            <a:off x="4887010" y="3475872"/>
            <a:ext cx="3717438" cy="619559"/>
          </a:xfrm>
          <a:prstGeom prst="borderCallout2">
            <a:avLst>
              <a:gd name="adj1" fmla="val 68225"/>
              <a:gd name="adj2" fmla="val -5884"/>
              <a:gd name="adj3" fmla="val 67047"/>
              <a:gd name="adj4" fmla="val -16395"/>
              <a:gd name="adj5" fmla="val -22714"/>
              <a:gd name="adj6" fmla="val -35594"/>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微軟正黑體" panose="020B0604030504040204" pitchFamily="34" charset="-120"/>
                <a:ea typeface="微軟正黑體" panose="020B0604030504040204" pitchFamily="34" charset="-120"/>
              </a:rPr>
              <a:t>使用載具退稅</a:t>
            </a:r>
            <a:r>
              <a:rPr lang="zh-TW" altLang="en-US" dirty="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免於退稅單上簽名</a:t>
            </a:r>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25" name="圖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1424">
            <a:off x="3918924" y="3341894"/>
            <a:ext cx="401608" cy="763795"/>
          </a:xfrm>
          <a:prstGeom prst="rect">
            <a:avLst/>
          </a:prstGeom>
        </p:spPr>
      </p:pic>
      <p:pic>
        <p:nvPicPr>
          <p:cNvPr id="27" name="圖片 26"/>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635896" y="2245123"/>
            <a:ext cx="703338" cy="703338"/>
          </a:xfrm>
          <a:prstGeom prst="rect">
            <a:avLst/>
          </a:prstGeom>
        </p:spPr>
      </p:pic>
    </p:spTree>
    <p:extLst>
      <p:ext uri="{BB962C8B-B14F-4D97-AF65-F5344CB8AC3E}">
        <p14:creationId xmlns:p14="http://schemas.microsoft.com/office/powerpoint/2010/main" val="2679016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116632"/>
            <a:ext cx="8784976" cy="1143000"/>
          </a:xfrm>
        </p:spPr>
        <p:txBody>
          <a:bodyPr>
            <a:normAutofit/>
          </a:bodyPr>
          <a:lstStyle/>
          <a:p>
            <a:r>
              <a:rPr lang="zh-TW" altLang="en-US" sz="3600" dirty="0" smtClean="0"/>
              <a:t>核釋換裝</a:t>
            </a:r>
            <a:r>
              <a:rPr lang="en-US" altLang="zh-TW" sz="3600" dirty="0" smtClean="0"/>
              <a:t>(</a:t>
            </a:r>
            <a:r>
              <a:rPr lang="zh-TW" altLang="en-US" sz="3600" dirty="0" smtClean="0"/>
              <a:t>修</a:t>
            </a:r>
            <a:r>
              <a:rPr lang="en-US" altLang="zh-TW" sz="3600" dirty="0" smtClean="0"/>
              <a:t>)</a:t>
            </a:r>
            <a:r>
              <a:rPr lang="zh-TW" altLang="en-US" sz="3600" dirty="0" smtClean="0"/>
              <a:t> 壓縮機課徵貨物稅規定</a:t>
            </a:r>
            <a:endParaRPr lang="zh-TW" altLang="en-US" sz="3600" dirty="0"/>
          </a:p>
        </p:txBody>
      </p:sp>
      <p:sp>
        <p:nvSpPr>
          <p:cNvPr id="4" name="投影片編號版面配置區 3"/>
          <p:cNvSpPr>
            <a:spLocks noGrp="1"/>
          </p:cNvSpPr>
          <p:nvPr>
            <p:ph type="sldNum" sz="quarter" idx="4294967295"/>
          </p:nvPr>
        </p:nvSpPr>
        <p:spPr/>
        <p:txBody>
          <a:bodyPr/>
          <a:lstStyle/>
          <a:p>
            <a:fld id="{180F489C-B45F-4920-AF54-AC1507EE971A}" type="slidenum">
              <a:rPr lang="zh-TW" altLang="en-US" smtClean="0">
                <a:solidFill>
                  <a:schemeClr val="tx1"/>
                </a:solidFill>
              </a:rPr>
              <a:pPr/>
              <a:t>12</a:t>
            </a:fld>
            <a:endParaRPr lang="zh-TW" altLang="en-US" dirty="0">
              <a:solidFill>
                <a:schemeClr val="tx1"/>
              </a:solidFill>
            </a:endParaRPr>
          </a:p>
        </p:txBody>
      </p:sp>
      <p:sp>
        <p:nvSpPr>
          <p:cNvPr id="10" name="矩形 9"/>
          <p:cNvSpPr/>
          <p:nvPr/>
        </p:nvSpPr>
        <p:spPr>
          <a:xfrm>
            <a:off x="899592" y="1340816"/>
            <a:ext cx="7416824" cy="432000"/>
          </a:xfrm>
          <a:prstGeom prst="rect">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solidFill>
                  <a:schemeClr val="tx1"/>
                </a:solidFill>
                <a:latin typeface="微軟正黑體" panose="020B0604030504040204" pitchFamily="34" charset="-120"/>
                <a:ea typeface="微軟正黑體" panose="020B0604030504040204" pitchFamily="34" charset="-120"/>
              </a:rPr>
              <a:t>107.10.18</a:t>
            </a:r>
            <a:r>
              <a:rPr lang="zh-TW" altLang="en-US" sz="2000" b="1" dirty="0" smtClean="0">
                <a:solidFill>
                  <a:schemeClr val="tx1"/>
                </a:solidFill>
                <a:latin typeface="微軟正黑體" panose="020B0604030504040204" pitchFamily="34" charset="-120"/>
                <a:ea typeface="微軟正黑體" panose="020B0604030504040204" pitchFamily="34" charset="-120"/>
              </a:rPr>
              <a:t> 台財稅字第 </a:t>
            </a:r>
            <a:r>
              <a:rPr lang="en-US" altLang="zh-TW" sz="2000" b="1" dirty="0" smtClean="0">
                <a:solidFill>
                  <a:schemeClr val="tx1"/>
                </a:solidFill>
                <a:latin typeface="微軟正黑體" panose="020B0604030504040204" pitchFamily="34" charset="-120"/>
                <a:ea typeface="微軟正黑體" panose="020B0604030504040204" pitchFamily="34" charset="-120"/>
              </a:rPr>
              <a:t>10704635810 </a:t>
            </a:r>
            <a:r>
              <a:rPr lang="zh-TW" altLang="en-US" sz="2000" b="1" dirty="0" smtClean="0">
                <a:solidFill>
                  <a:schemeClr val="tx1"/>
                </a:solidFill>
                <a:latin typeface="微軟正黑體" panose="020B0604030504040204" pitchFamily="34" charset="-120"/>
                <a:ea typeface="微軟正黑體" panose="020B0604030504040204" pitchFamily="34" charset="-120"/>
              </a:rPr>
              <a:t>號令</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70" name="文字方塊 69"/>
          <p:cNvSpPr txBox="1"/>
          <p:nvPr/>
        </p:nvSpPr>
        <p:spPr>
          <a:xfrm>
            <a:off x="5241774" y="2147074"/>
            <a:ext cx="1943596" cy="707886"/>
          </a:xfrm>
          <a:prstGeom prst="rect">
            <a:avLst/>
          </a:prstGeom>
          <a:noFill/>
        </p:spPr>
        <p:txBody>
          <a:bodyPr wrap="square" rtlCol="0">
            <a:spAutoFit/>
          </a:bodyPr>
          <a:lstStyle/>
          <a:p>
            <a:pPr algn="ctr"/>
            <a:r>
              <a:rPr lang="zh-TW" altLang="en-US" sz="2000" b="1" dirty="0">
                <a:latin typeface="微軟正黑體" panose="020B0604030504040204" pitchFamily="34" charset="-120"/>
                <a:ea typeface="微軟正黑體" panose="020B0604030504040204" pitchFamily="34" charset="-120"/>
              </a:rPr>
              <a:t>保固期</a:t>
            </a:r>
            <a:r>
              <a:rPr lang="zh-TW" altLang="en-US" sz="2000" b="1" dirty="0" smtClean="0">
                <a:latin typeface="微軟正黑體" panose="020B0604030504040204" pitchFamily="34" charset="-120"/>
                <a:ea typeface="微軟正黑體" panose="020B0604030504040204" pitchFamily="34" charset="-120"/>
              </a:rPr>
              <a:t>後</a:t>
            </a:r>
            <a:endParaRPr lang="en-US" altLang="zh-TW" sz="2000" b="1" dirty="0" smtClean="0">
              <a:latin typeface="微軟正黑體" panose="020B0604030504040204" pitchFamily="34" charset="-120"/>
              <a:ea typeface="微軟正黑體" panose="020B0604030504040204" pitchFamily="34" charset="-120"/>
            </a:endParaRPr>
          </a:p>
          <a:p>
            <a:pPr algn="ctr"/>
            <a:r>
              <a:rPr lang="zh-TW" altLang="en-US" sz="2000" b="1" dirty="0" smtClean="0">
                <a:latin typeface="微軟正黑體" panose="020B0604030504040204" pitchFamily="34" charset="-120"/>
                <a:ea typeface="微軟正黑體" panose="020B0604030504040204" pitchFamily="34" charset="-120"/>
              </a:rPr>
              <a:t>換裝</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修</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壓縮機</a:t>
            </a:r>
            <a:endParaRPr lang="zh-TW" altLang="en-US" sz="2000" b="1" dirty="0">
              <a:latin typeface="微軟正黑體" panose="020B0604030504040204" pitchFamily="34" charset="-120"/>
              <a:ea typeface="微軟正黑體" panose="020B0604030504040204" pitchFamily="34" charset="-120"/>
            </a:endParaRPr>
          </a:p>
        </p:txBody>
      </p:sp>
      <p:sp>
        <p:nvSpPr>
          <p:cNvPr id="76" name="矩形 75"/>
          <p:cNvSpPr/>
          <p:nvPr/>
        </p:nvSpPr>
        <p:spPr>
          <a:xfrm>
            <a:off x="567815" y="4473328"/>
            <a:ext cx="4428000" cy="1908000"/>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08000" rtlCol="0" anchor="t" anchorCtr="0"/>
          <a:lstStyle/>
          <a:p>
            <a:pPr>
              <a:lnSpc>
                <a:spcPts val="25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核釋前</a:t>
            </a:r>
            <a:endParaRPr lang="en-US" altLang="zh-TW" b="1" dirty="0">
              <a:solidFill>
                <a:srgbClr val="FF0000"/>
              </a:solidFill>
              <a:latin typeface="微軟正黑體" panose="020B0604030504040204" pitchFamily="34" charset="-120"/>
              <a:ea typeface="微軟正黑體" panose="020B0604030504040204" pitchFamily="34" charset="-120"/>
            </a:endParaRPr>
          </a:p>
          <a:p>
            <a:pPr>
              <a:lnSpc>
                <a:spcPts val="2500"/>
              </a:lnSpc>
              <a:spcBef>
                <a:spcPts val="300"/>
              </a:spcBef>
              <a:spcAft>
                <a:spcPts val="300"/>
              </a:spcAft>
            </a:pPr>
            <a:r>
              <a:rPr lang="zh-TW" altLang="en-US" dirty="0">
                <a:solidFill>
                  <a:schemeClr val="tx1"/>
                </a:solidFill>
                <a:latin typeface="微軟正黑體" panose="020B0604030504040204" pitchFamily="34" charset="-120"/>
                <a:ea typeface="微軟正黑體" panose="020B0604030504040204" pitchFamily="34" charset="-120"/>
              </a:rPr>
              <a:t>已課徵貨物稅之中央系統型或汽車冷暖氣機損壞，逾保固期，</a:t>
            </a:r>
            <a:r>
              <a:rPr lang="zh-TW" altLang="en-US" dirty="0">
                <a:solidFill>
                  <a:srgbClr val="FF0000"/>
                </a:solidFill>
                <a:latin typeface="微軟正黑體" panose="020B0604030504040204" pitchFamily="34" charset="-120"/>
                <a:ea typeface="微軟正黑體" panose="020B0604030504040204" pitchFamily="34" charset="-120"/>
              </a:rPr>
              <a:t>僅</a:t>
            </a:r>
            <a:r>
              <a:rPr lang="zh-TW" altLang="en-US" dirty="0">
                <a:solidFill>
                  <a:schemeClr val="tx1"/>
                </a:solidFill>
                <a:latin typeface="微軟正黑體" panose="020B0604030504040204" pitchFamily="34" charset="-120"/>
                <a:ea typeface="微軟正黑體" panose="020B0604030504040204" pitchFamily="34" charset="-120"/>
              </a:rPr>
              <a:t>換裝</a:t>
            </a:r>
            <a:r>
              <a:rPr lang="en-US" altLang="zh-TW"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修</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 壓縮機</a:t>
            </a:r>
            <a:r>
              <a:rPr lang="zh-TW" altLang="en-US" dirty="0">
                <a:solidFill>
                  <a:schemeClr val="tx1"/>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仍</a:t>
            </a:r>
            <a:r>
              <a:rPr lang="zh-TW" altLang="en-US" dirty="0" smtClean="0">
                <a:solidFill>
                  <a:srgbClr val="FF0000"/>
                </a:solidFill>
                <a:latin typeface="微軟正黑體" panose="020B0604030504040204" pitchFamily="34" charset="-120"/>
                <a:ea typeface="微軟正黑體" panose="020B0604030504040204" pitchFamily="34" charset="-120"/>
              </a:rPr>
              <a:t>按壓縮機加</a:t>
            </a:r>
            <a:r>
              <a:rPr lang="zh-TW" altLang="en-US" dirty="0">
                <a:solidFill>
                  <a:srgbClr val="FF0000"/>
                </a:solidFill>
                <a:latin typeface="微軟正黑體" panose="020B0604030504040204" pitchFamily="34" charset="-120"/>
                <a:ea typeface="微軟正黑體" panose="020B0604030504040204" pitchFamily="34" charset="-120"/>
              </a:rPr>
              <a:t>成計算</a:t>
            </a:r>
            <a:r>
              <a:rPr lang="zh-TW" altLang="en-US" dirty="0" smtClean="0">
                <a:solidFill>
                  <a:srgbClr val="FF0000"/>
                </a:solidFill>
                <a:latin typeface="微軟正黑體" panose="020B0604030504040204" pitchFamily="34" charset="-120"/>
                <a:ea typeface="微軟正黑體" panose="020B0604030504040204" pitchFamily="34" charset="-120"/>
              </a:rPr>
              <a:t>整臺冷暖氣機</a:t>
            </a:r>
            <a:r>
              <a:rPr lang="zh-TW" altLang="en-US" dirty="0">
                <a:solidFill>
                  <a:srgbClr val="FF0000"/>
                </a:solidFill>
                <a:latin typeface="微軟正黑體" panose="020B0604030504040204" pitchFamily="34" charset="-120"/>
                <a:ea typeface="微軟正黑體" panose="020B0604030504040204" pitchFamily="34" charset="-120"/>
              </a:rPr>
              <a:t>價格課徵貨物稅</a:t>
            </a:r>
            <a:r>
              <a:rPr lang="zh-TW" altLang="en-US" dirty="0">
                <a:solidFill>
                  <a:schemeClr val="tx1"/>
                </a:solidFill>
                <a:latin typeface="微軟正黑體" panose="020B0604030504040204" pitchFamily="34" charset="-120"/>
                <a:ea typeface="微軟正黑體" panose="020B0604030504040204" pitchFamily="34" charset="-120"/>
              </a:rPr>
              <a:t>。</a:t>
            </a:r>
          </a:p>
        </p:txBody>
      </p:sp>
      <p:sp>
        <p:nvSpPr>
          <p:cNvPr id="77" name="矩形 76"/>
          <p:cNvSpPr/>
          <p:nvPr/>
        </p:nvSpPr>
        <p:spPr>
          <a:xfrm>
            <a:off x="5241773" y="4473328"/>
            <a:ext cx="3362675" cy="1908000"/>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216000" bIns="144000" rtlCol="0" anchor="t" anchorCtr="0"/>
          <a:lstStyle/>
          <a:p>
            <a:pPr>
              <a:lnSpc>
                <a:spcPts val="25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核釋後</a:t>
            </a:r>
            <a:endParaRPr lang="en-US" altLang="zh-TW" b="1" dirty="0">
              <a:solidFill>
                <a:srgbClr val="FF0000"/>
              </a:solidFill>
              <a:latin typeface="微軟正黑體" panose="020B0604030504040204" pitchFamily="34" charset="-120"/>
              <a:ea typeface="微軟正黑體" panose="020B0604030504040204" pitchFamily="34" charset="-120"/>
            </a:endParaRPr>
          </a:p>
          <a:p>
            <a:pPr>
              <a:lnSpc>
                <a:spcPts val="2500"/>
              </a:lnSpc>
              <a:spcBef>
                <a:spcPts val="300"/>
              </a:spcBef>
              <a:spcAft>
                <a:spcPts val="300"/>
              </a:spcAft>
            </a:pPr>
            <a:r>
              <a:rPr lang="zh-TW" altLang="en-US" dirty="0">
                <a:solidFill>
                  <a:schemeClr val="tx1"/>
                </a:solidFill>
                <a:latin typeface="微軟正黑體" panose="020B0604030504040204" pitchFamily="34" charset="-120"/>
                <a:ea typeface="微軟正黑體" panose="020B0604030504040204" pitchFamily="34" charset="-120"/>
              </a:rPr>
              <a:t>僅</a:t>
            </a:r>
            <a:r>
              <a:rPr lang="zh-TW" altLang="en-US" dirty="0" smtClean="0">
                <a:solidFill>
                  <a:schemeClr val="tx1"/>
                </a:solidFill>
                <a:latin typeface="微軟正黑體" panose="020B0604030504040204" pitchFamily="34" charset="-120"/>
                <a:ea typeface="微軟正黑體" panose="020B0604030504040204" pitchFamily="34" charset="-120"/>
              </a:rPr>
              <a:t>以壓縮機</a:t>
            </a:r>
            <a:r>
              <a:rPr lang="zh-TW" altLang="en-US" dirty="0">
                <a:solidFill>
                  <a:schemeClr val="tx1"/>
                </a:solidFill>
                <a:latin typeface="微軟正黑體" panose="020B0604030504040204" pitchFamily="34" charset="-120"/>
                <a:ea typeface="微軟正黑體" panose="020B0604030504040204" pitchFamily="34" charset="-120"/>
              </a:rPr>
              <a:t>課徵貨物稅；無須加成計算</a:t>
            </a:r>
            <a:r>
              <a:rPr lang="zh-TW" altLang="en-US" dirty="0" smtClean="0">
                <a:solidFill>
                  <a:schemeClr val="tx1"/>
                </a:solidFill>
                <a:latin typeface="微軟正黑體" panose="020B0604030504040204" pitchFamily="34" charset="-120"/>
                <a:ea typeface="微軟正黑體" panose="020B0604030504040204" pitchFamily="34" charset="-120"/>
              </a:rPr>
              <a:t>整臺冷暖氣機</a:t>
            </a:r>
            <a:r>
              <a:rPr lang="zh-TW" altLang="en-US" dirty="0">
                <a:solidFill>
                  <a:schemeClr val="tx1"/>
                </a:solidFill>
                <a:latin typeface="微軟正黑體" panose="020B0604030504040204" pitchFamily="34" charset="-120"/>
                <a:ea typeface="微軟正黑體" panose="020B0604030504040204" pitchFamily="34" charset="-120"/>
              </a:rPr>
              <a:t>價格課徵。</a:t>
            </a:r>
          </a:p>
        </p:txBody>
      </p:sp>
      <p:grpSp>
        <p:nvGrpSpPr>
          <p:cNvPr id="8" name="群組 7"/>
          <p:cNvGrpSpPr/>
          <p:nvPr/>
        </p:nvGrpSpPr>
        <p:grpSpPr>
          <a:xfrm>
            <a:off x="755576" y="1969341"/>
            <a:ext cx="8064899" cy="2683795"/>
            <a:chOff x="755576" y="1969341"/>
            <a:chExt cx="8064899" cy="2683795"/>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809655"/>
              <a:ext cx="1428750" cy="1327266"/>
            </a:xfrm>
            <a:prstGeom prst="rect">
              <a:avLst/>
            </a:prstGeom>
          </p:spPr>
        </p:pic>
        <p:pic>
          <p:nvPicPr>
            <p:cNvPr id="29" name="圖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15883" y="3409597"/>
              <a:ext cx="1243539" cy="1243539"/>
            </a:xfrm>
            <a:prstGeom prst="rect">
              <a:avLst/>
            </a:prstGeom>
          </p:spPr>
        </p:pic>
        <p:grpSp>
          <p:nvGrpSpPr>
            <p:cNvPr id="2" name="群組 1"/>
            <p:cNvGrpSpPr>
              <a:grpSpLocks noChangeAspect="1"/>
            </p:cNvGrpSpPr>
            <p:nvPr/>
          </p:nvGrpSpPr>
          <p:grpSpPr>
            <a:xfrm>
              <a:off x="8044224" y="2686764"/>
              <a:ext cx="776251" cy="936000"/>
              <a:chOff x="7574554" y="2060848"/>
              <a:chExt cx="1080121" cy="1302405"/>
            </a:xfrm>
          </p:grpSpPr>
          <p:pic>
            <p:nvPicPr>
              <p:cNvPr id="33" name="圖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6398" y="2132856"/>
                <a:ext cx="1018277" cy="1139579"/>
              </a:xfrm>
              <a:prstGeom prst="rect">
                <a:avLst/>
              </a:prstGeom>
            </p:spPr>
          </p:pic>
          <p:sp>
            <p:nvSpPr>
              <p:cNvPr id="58" name="圓角矩形 57"/>
              <p:cNvSpPr/>
              <p:nvPr/>
            </p:nvSpPr>
            <p:spPr>
              <a:xfrm>
                <a:off x="7574554" y="2060848"/>
                <a:ext cx="1001851" cy="130240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文字方塊 29"/>
            <p:cNvSpPr txBox="1"/>
            <p:nvPr/>
          </p:nvSpPr>
          <p:spPr>
            <a:xfrm>
              <a:off x="991052" y="1969341"/>
              <a:ext cx="1849662" cy="646331"/>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中央系統型、</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汽車冷暖氣機</a:t>
              </a:r>
              <a:endParaRPr lang="zh-TW" altLang="en-US" b="1" dirty="0">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2843808" y="2177820"/>
              <a:ext cx="1548000" cy="1548000"/>
              <a:chOff x="2722578" y="1844824"/>
              <a:chExt cx="1548000" cy="1548000"/>
            </a:xfrm>
          </p:grpSpPr>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2578" y="1844824"/>
                <a:ext cx="1548000" cy="1548000"/>
              </a:xfrm>
              <a:prstGeom prst="rect">
                <a:avLst/>
              </a:prstGeom>
            </p:spPr>
          </p:pic>
          <p:pic>
            <p:nvPicPr>
              <p:cNvPr id="18" name="圖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1273" y="2572345"/>
                <a:ext cx="648000" cy="672465"/>
              </a:xfrm>
              <a:prstGeom prst="rect">
                <a:avLst/>
              </a:prstGeom>
              <a:solidFill>
                <a:schemeClr val="bg1"/>
              </a:solidFill>
            </p:spPr>
          </p:pic>
          <p:pic>
            <p:nvPicPr>
              <p:cNvPr id="27" name="圖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4586" y="2572347"/>
                <a:ext cx="612000" cy="684905"/>
              </a:xfrm>
              <a:prstGeom prst="rect">
                <a:avLst/>
              </a:prstGeom>
            </p:spPr>
          </p:pic>
        </p:grpSp>
        <p:sp>
          <p:nvSpPr>
            <p:cNvPr id="31" name="橢圓 30"/>
            <p:cNvSpPr/>
            <p:nvPr/>
          </p:nvSpPr>
          <p:spPr>
            <a:xfrm>
              <a:off x="5078911" y="2041349"/>
              <a:ext cx="2311183" cy="972000"/>
            </a:xfrm>
            <a:prstGeom prst="ellipse">
              <a:avLst/>
            </a:prstGeom>
            <a:noFill/>
            <a:ln>
              <a:solidFill>
                <a:srgbClr val="009E4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5272588" y="3385035"/>
              <a:ext cx="1972718" cy="661463"/>
            </a:xfrm>
            <a:prstGeom prst="rect">
              <a:avLst/>
            </a:prstGeom>
            <a:solidFill>
              <a:schemeClr val="bg1"/>
            </a:solidFill>
          </p:spPr>
          <p:txBody>
            <a:bodyPr wrap="square" rtlCol="0">
              <a:spAutoFit/>
            </a:bodyPr>
            <a:lstStyle/>
            <a:p>
              <a:pPr algn="ctr">
                <a:lnSpc>
                  <a:spcPts val="2300"/>
                </a:lnSpc>
              </a:pPr>
              <a:r>
                <a:rPr lang="zh-TW" altLang="en-US" b="1" dirty="0" smtClean="0">
                  <a:latin typeface="微軟正黑體" panose="020B0604030504040204" pitchFamily="34" charset="-120"/>
                  <a:ea typeface="微軟正黑體" panose="020B0604030504040204" pitchFamily="34" charset="-120"/>
                </a:rPr>
                <a:t>僅就壓縮機部分課貨物稅</a:t>
              </a:r>
              <a:endParaRPr lang="zh-TW" altLang="en-US" b="1" dirty="0">
                <a:latin typeface="微軟正黑體" panose="020B0604030504040204" pitchFamily="34" charset="-120"/>
                <a:ea typeface="微軟正黑體" panose="020B0604030504040204" pitchFamily="34" charset="-120"/>
              </a:endParaRPr>
            </a:p>
          </p:txBody>
        </p:sp>
      </p:grpSp>
      <p:cxnSp>
        <p:nvCxnSpPr>
          <p:cNvPr id="12" name="直線單箭頭接點 11"/>
          <p:cNvCxnSpPr>
            <a:endCxn id="31" idx="3"/>
          </p:cNvCxnSpPr>
          <p:nvPr/>
        </p:nvCxnSpPr>
        <p:spPr>
          <a:xfrm flipV="1">
            <a:off x="4391808" y="2871003"/>
            <a:ext cx="1025568" cy="35905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31" idx="5"/>
            <a:endCxn id="58" idx="1"/>
          </p:cNvCxnSpPr>
          <p:nvPr/>
        </p:nvCxnSpPr>
        <p:spPr>
          <a:xfrm>
            <a:off x="7051629" y="2871003"/>
            <a:ext cx="992595" cy="283761"/>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011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857798" y="2357433"/>
            <a:ext cx="792088" cy="1577462"/>
          </a:xfrm>
          <a:prstGeom prst="rect">
            <a:avLst/>
          </a:prstGeom>
        </p:spPr>
      </p:pic>
      <p:sp>
        <p:nvSpPr>
          <p:cNvPr id="49" name="弧形箭號 (下彎) 48"/>
          <p:cNvSpPr/>
          <p:nvPr/>
        </p:nvSpPr>
        <p:spPr>
          <a:xfrm>
            <a:off x="2234609" y="1871278"/>
            <a:ext cx="6047245" cy="1207535"/>
          </a:xfrm>
          <a:prstGeom prst="curved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3" name="流程圖: 接點 22"/>
          <p:cNvSpPr/>
          <p:nvPr/>
        </p:nvSpPr>
        <p:spPr>
          <a:xfrm>
            <a:off x="3491880" y="2852936"/>
            <a:ext cx="1152128" cy="1152000"/>
          </a:xfrm>
          <a:prstGeom prst="flowChartConnector">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2"/>
          <p:cNvSpPr>
            <a:spLocks noGrp="1"/>
          </p:cNvSpPr>
          <p:nvPr>
            <p:ph type="title"/>
          </p:nvPr>
        </p:nvSpPr>
        <p:spPr>
          <a:xfrm>
            <a:off x="179512" y="116632"/>
            <a:ext cx="8784976" cy="1143000"/>
          </a:xfrm>
        </p:spPr>
        <p:txBody>
          <a:bodyPr>
            <a:normAutofit/>
          </a:bodyPr>
          <a:lstStyle/>
          <a:p>
            <a:r>
              <a:rPr lang="zh-TW" altLang="en-US" dirty="0"/>
              <a:t>簡化</a:t>
            </a:r>
            <a:r>
              <a:rPr lang="zh-TW" altLang="en-US" dirty="0" smtClean="0"/>
              <a:t>外國公司申請登記規定</a:t>
            </a:r>
            <a:endParaRPr lang="zh-TW" altLang="en-US" dirty="0"/>
          </a:p>
        </p:txBody>
      </p:sp>
      <p:sp>
        <p:nvSpPr>
          <p:cNvPr id="4" name="投影片編號版面配置區 3"/>
          <p:cNvSpPr>
            <a:spLocks noGrp="1"/>
          </p:cNvSpPr>
          <p:nvPr>
            <p:ph type="sldNum" sz="quarter" idx="4294967295"/>
          </p:nvPr>
        </p:nvSpPr>
        <p:spPr/>
        <p:txBody>
          <a:bodyPr/>
          <a:lstStyle/>
          <a:p>
            <a:fld id="{180F489C-B45F-4920-AF54-AC1507EE971A}" type="slidenum">
              <a:rPr lang="zh-TW" altLang="en-US" smtClean="0">
                <a:solidFill>
                  <a:schemeClr val="tx1"/>
                </a:solidFill>
              </a:rPr>
              <a:pPr/>
              <a:t>13</a:t>
            </a:fld>
            <a:endParaRPr lang="zh-TW" altLang="en-US" dirty="0">
              <a:solidFill>
                <a:schemeClr val="tx1"/>
              </a:solidFill>
            </a:endParaRPr>
          </a:p>
        </p:txBody>
      </p:sp>
      <p:sp>
        <p:nvSpPr>
          <p:cNvPr id="10" name="矩形 9"/>
          <p:cNvSpPr/>
          <p:nvPr/>
        </p:nvSpPr>
        <p:spPr>
          <a:xfrm>
            <a:off x="1763688" y="1268760"/>
            <a:ext cx="5472608" cy="432000"/>
          </a:xfrm>
          <a:prstGeom prst="rect">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微軟正黑體" panose="020B0604030504040204" pitchFamily="34" charset="-120"/>
                <a:ea typeface="微軟正黑體" panose="020B0604030504040204" pitchFamily="34" charset="-120"/>
              </a:rPr>
              <a:t>107.11.8</a:t>
            </a:r>
            <a:r>
              <a:rPr lang="zh-TW" altLang="en-US" b="1" dirty="0" smtClean="0">
                <a:solidFill>
                  <a:schemeClr val="tx1"/>
                </a:solidFill>
                <a:latin typeface="微軟正黑體" panose="020B0604030504040204" pitchFamily="34" charset="-120"/>
                <a:ea typeface="微軟正黑體" panose="020B0604030504040204" pitchFamily="34" charset="-120"/>
              </a:rPr>
              <a:t> 修正公司登記辦法</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4550800" y="4149080"/>
            <a:ext cx="4341679" cy="2287578"/>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nSpc>
                <a:spcPts val="23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修正</a:t>
            </a:r>
            <a:r>
              <a:rPr lang="zh-TW" altLang="en-US" b="1" dirty="0" smtClean="0">
                <a:solidFill>
                  <a:srgbClr val="FF0000"/>
                </a:solidFill>
                <a:latin typeface="微軟正黑體" panose="020B0604030504040204" pitchFamily="34" charset="-120"/>
                <a:ea typeface="微軟正黑體" panose="020B0604030504040204" pitchFamily="34" charset="-120"/>
              </a:rPr>
              <a:t>後</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288000" indent="-288000">
              <a:lnSpc>
                <a:spcPts val="2200"/>
              </a:lnSpc>
              <a:spcBef>
                <a:spcPts val="300"/>
              </a:spcBef>
              <a:spcAft>
                <a:spcPts val="300"/>
              </a:spcAft>
              <a:buFont typeface="Arial" panose="020B0604020202020204"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分公司經理人授權書，</a:t>
            </a:r>
            <a:r>
              <a:rPr lang="zh-TW" altLang="en-US" dirty="0" smtClean="0">
                <a:solidFill>
                  <a:srgbClr val="FF0000"/>
                </a:solidFill>
                <a:latin typeface="微軟正黑體" panose="020B0604030504040204" pitchFamily="34" charset="-120"/>
                <a:ea typeface="微軟正黑體" panose="020B0604030504040204" pitchFamily="34" charset="-120"/>
              </a:rPr>
              <a:t>無須驗（公、認）證</a:t>
            </a:r>
            <a:r>
              <a:rPr lang="zh-TW" altLang="en-US" dirty="0" smtClean="0">
                <a:solidFill>
                  <a:schemeClr val="tx1"/>
                </a:solidFill>
                <a:latin typeface="微軟正黑體" panose="020B0604030504040204" pitchFamily="34" charset="-120"/>
                <a:ea typeface="微軟正黑體" panose="020B0604030504040204" pitchFamily="34" charset="-120"/>
              </a:rPr>
              <a:t>。</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288000" indent="-288000">
              <a:lnSpc>
                <a:spcPts val="2200"/>
              </a:lnSpc>
              <a:spcBef>
                <a:spcPts val="300"/>
              </a:spcBef>
              <a:spcAft>
                <a:spcPts val="300"/>
              </a:spcAft>
              <a:buFont typeface="Arial" panose="020B0604020202020204" pitchFamily="34" charset="0"/>
              <a:buChar char="•"/>
            </a:pPr>
            <a:r>
              <a:rPr lang="zh-TW" altLang="en-US" dirty="0">
                <a:solidFill>
                  <a:schemeClr val="tx1"/>
                </a:solidFill>
                <a:latin typeface="微軟正黑體" panose="020B0604030504040204" pitchFamily="34" charset="-120"/>
                <a:ea typeface="微軟正黑體" panose="020B0604030504040204" pitchFamily="34" charset="-120"/>
              </a:rPr>
              <a:t>外國公司申請新設立分公司或辦事處</a:t>
            </a:r>
            <a:r>
              <a:rPr lang="zh-TW" altLang="en-US" dirty="0" smtClean="0">
                <a:solidFill>
                  <a:schemeClr val="tx1"/>
                </a:solidFill>
                <a:latin typeface="微軟正黑體" panose="020B0604030504040204" pitchFamily="34" charset="-120"/>
                <a:ea typeface="微軟正黑體" panose="020B0604030504040204" pitchFamily="34" charset="-120"/>
              </a:rPr>
              <a:t>登記，</a:t>
            </a:r>
            <a:r>
              <a:rPr lang="zh-TW" altLang="en-US" dirty="0" smtClean="0">
                <a:solidFill>
                  <a:srgbClr val="FF0000"/>
                </a:solidFill>
                <a:latin typeface="微軟正黑體" panose="020B0604030504040204" pitchFamily="34" charset="-120"/>
                <a:ea typeface="微軟正黑體" panose="020B0604030504040204" pitchFamily="34" charset="-120"/>
              </a:rPr>
              <a:t>可先登記</a:t>
            </a:r>
            <a:r>
              <a:rPr lang="zh-TW" altLang="en-US" dirty="0" smtClean="0">
                <a:solidFill>
                  <a:schemeClr val="tx1"/>
                </a:solidFill>
                <a:latin typeface="微軟正黑體" panose="020B0604030504040204" pitchFamily="34" charset="-120"/>
                <a:ea typeface="微軟正黑體" panose="020B0604030504040204" pitchFamily="34" charset="-120"/>
              </a:rPr>
              <a:t>，於</a:t>
            </a:r>
            <a:r>
              <a:rPr lang="zh-TW" altLang="en-US" dirty="0" smtClean="0">
                <a:solidFill>
                  <a:srgbClr val="FF0000"/>
                </a:solidFill>
                <a:latin typeface="微軟正黑體" panose="020B0604030504040204" pitchFamily="34" charset="-120"/>
                <a:ea typeface="微軟正黑體" panose="020B0604030504040204" pitchFamily="34" charset="-120"/>
              </a:rPr>
              <a:t>登記後 </a:t>
            </a:r>
            <a:r>
              <a:rPr lang="en-US" altLang="zh-TW" dirty="0" smtClean="0">
                <a:solidFill>
                  <a:srgbClr val="FF0000"/>
                </a:solidFill>
                <a:latin typeface="微軟正黑體" panose="020B0604030504040204" pitchFamily="34" charset="-120"/>
                <a:ea typeface="微軟正黑體" panose="020B0604030504040204" pitchFamily="34" charset="-120"/>
              </a:rPr>
              <a:t>30</a:t>
            </a:r>
            <a:r>
              <a:rPr lang="zh-TW" altLang="en-US" dirty="0" smtClean="0">
                <a:solidFill>
                  <a:srgbClr val="FF0000"/>
                </a:solidFill>
                <a:latin typeface="微軟正黑體" panose="020B0604030504040204" pitchFamily="34" charset="-120"/>
                <a:ea typeface="微軟正黑體" panose="020B0604030504040204" pitchFamily="34" charset="-120"/>
              </a:rPr>
              <a:t> 日內補送</a:t>
            </a:r>
            <a:r>
              <a:rPr lang="zh-TW" altLang="en-US" dirty="0" smtClean="0">
                <a:solidFill>
                  <a:schemeClr val="tx1"/>
                </a:solidFill>
                <a:latin typeface="微軟正黑體" panose="020B0604030504040204" pitchFamily="34" charset="-120"/>
                <a:ea typeface="微軟正黑體" panose="020B0604030504040204" pitchFamily="34" charset="-120"/>
              </a:rPr>
              <a:t>建物所有權人同意書及所有權證明文件。</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323528" y="4149080"/>
            <a:ext cx="4022153" cy="2304025"/>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pPr>
              <a:lnSpc>
                <a:spcPts val="23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修正</a:t>
            </a:r>
            <a:r>
              <a:rPr lang="zh-TW" altLang="en-US" b="1" dirty="0" smtClean="0">
                <a:solidFill>
                  <a:srgbClr val="FF0000"/>
                </a:solidFill>
                <a:latin typeface="微軟正黑體" panose="020B0604030504040204" pitchFamily="34" charset="-120"/>
                <a:ea typeface="微軟正黑體" panose="020B0604030504040204" pitchFamily="34" charset="-120"/>
              </a:rPr>
              <a:t>前</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252000" indent="-252000" algn="just">
              <a:lnSpc>
                <a:spcPts val="2300"/>
              </a:lnSpc>
              <a:spcBef>
                <a:spcPts val="300"/>
              </a:spcBef>
              <a:spcAft>
                <a:spcPts val="300"/>
              </a:spcAft>
              <a:buFont typeface="Arial" panose="020B0604020202020204"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申請設立登記應檢附之分公司經理人授權書</a:t>
            </a:r>
            <a:r>
              <a:rPr lang="zh-TW" altLang="en-US" dirty="0" smtClean="0">
                <a:solidFill>
                  <a:srgbClr val="FF0000"/>
                </a:solidFill>
                <a:latin typeface="微軟正黑體" panose="020B0604030504040204" pitchFamily="34" charset="-120"/>
                <a:ea typeface="微軟正黑體" panose="020B0604030504040204" pitchFamily="34" charset="-120"/>
              </a:rPr>
              <a:t>須驗（公</a:t>
            </a:r>
            <a:r>
              <a:rPr lang="zh-TW" altLang="en-US" dirty="0">
                <a:solidFill>
                  <a:srgbClr val="FF0000"/>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認）證</a:t>
            </a:r>
            <a:r>
              <a:rPr lang="zh-TW" altLang="en-US" dirty="0" smtClean="0">
                <a:solidFill>
                  <a:schemeClr val="tx1"/>
                </a:solidFill>
                <a:latin typeface="微軟正黑體" panose="020B0604030504040204" pitchFamily="34" charset="-120"/>
                <a:ea typeface="微軟正黑體" panose="020B0604030504040204" pitchFamily="34" charset="-120"/>
              </a:rPr>
              <a:t>。</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252000" indent="-252000" algn="just">
              <a:lnSpc>
                <a:spcPts val="2300"/>
              </a:lnSpc>
              <a:spcBef>
                <a:spcPts val="300"/>
              </a:spcBef>
              <a:spcAft>
                <a:spcPts val="300"/>
              </a:spcAft>
              <a:buFont typeface="Arial" panose="020B0604020202020204" pitchFamily="34" charset="0"/>
              <a:buChar char="•"/>
            </a:pPr>
            <a:r>
              <a:rPr lang="zh-TW" altLang="en-US" dirty="0">
                <a:solidFill>
                  <a:schemeClr val="tx1"/>
                </a:solidFill>
                <a:latin typeface="微軟正黑體" panose="020B0604030504040204" pitchFamily="34" charset="-120"/>
                <a:ea typeface="微軟正黑體" panose="020B0604030504040204" pitchFamily="34" charset="-120"/>
              </a:rPr>
              <a:t>外國公司申請新設分公司或辦事處</a:t>
            </a:r>
            <a:r>
              <a:rPr lang="zh-TW" altLang="en-US" dirty="0" smtClean="0">
                <a:solidFill>
                  <a:schemeClr val="tx1"/>
                </a:solidFill>
                <a:latin typeface="微軟正黑體" panose="020B0604030504040204" pitchFamily="34" charset="-120"/>
                <a:ea typeface="微軟正黑體" panose="020B0604030504040204" pitchFamily="34" charset="-120"/>
              </a:rPr>
              <a:t>登記，</a:t>
            </a:r>
            <a:r>
              <a:rPr lang="zh-TW" altLang="en-US" dirty="0" smtClean="0">
                <a:solidFill>
                  <a:srgbClr val="FF0000"/>
                </a:solidFill>
                <a:latin typeface="微軟正黑體" panose="020B0604030504040204" pitchFamily="34" charset="-120"/>
                <a:ea typeface="微軟正黑體" panose="020B0604030504040204" pitchFamily="34" charset="-120"/>
              </a:rPr>
              <a:t>須檢附</a:t>
            </a:r>
            <a:r>
              <a:rPr lang="zh-TW" altLang="en-US" dirty="0" smtClean="0">
                <a:solidFill>
                  <a:schemeClr val="tx1"/>
                </a:solidFill>
                <a:latin typeface="微軟正黑體" panose="020B0604030504040204" pitchFamily="34" charset="-120"/>
                <a:ea typeface="微軟正黑體" panose="020B0604030504040204" pitchFamily="34" charset="-120"/>
              </a:rPr>
              <a:t>建物所有權人同意書及所有權證明文件，</a:t>
            </a:r>
            <a:r>
              <a:rPr lang="zh-TW" altLang="en-US" dirty="0" smtClean="0">
                <a:solidFill>
                  <a:srgbClr val="FF0000"/>
                </a:solidFill>
                <a:latin typeface="微軟正黑體" panose="020B0604030504040204" pitchFamily="34" charset="-120"/>
                <a:ea typeface="微軟正黑體" panose="020B0604030504040204" pitchFamily="34" charset="-120"/>
              </a:rPr>
              <a:t>始可登記</a:t>
            </a:r>
            <a:r>
              <a:rPr lang="zh-TW" altLang="en-US" dirty="0" smtClean="0">
                <a:solidFill>
                  <a:schemeClr val="tx1"/>
                </a:solidFill>
                <a:latin typeface="微軟正黑體" panose="020B0604030504040204" pitchFamily="34" charset="-120"/>
                <a:ea typeface="微軟正黑體" panose="020B0604030504040204" pitchFamily="34" charset="-120"/>
              </a:rPr>
              <a:t>。</a:t>
            </a:r>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17" name="圖片 16"/>
          <p:cNvPicPr>
            <a:picLocks noChangeAspect="1"/>
          </p:cNvPicPr>
          <p:nvPr/>
        </p:nvPicPr>
        <p:blipFill>
          <a:blip r:embed="rId4">
            <a:extLst>
              <a:ext uri="{BEBA8EAE-BF5A-486C-A8C5-ECC9F3942E4B}">
                <a14:imgProps xmlns:a14="http://schemas.microsoft.com/office/drawing/2010/main">
                  <a14:imgLayer r:embed="rId5">
                    <a14:imgEffect>
                      <a14:artisticMarker/>
                    </a14:imgEffect>
                    <a14:imgEffect>
                      <a14:sharpenSoften amount="50000"/>
                    </a14:imgEffect>
                    <a14:imgEffect>
                      <a14:colorTemperature colorTemp="88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703054" y="3068960"/>
            <a:ext cx="734495" cy="734495"/>
          </a:xfrm>
          <a:prstGeom prst="rect">
            <a:avLst/>
          </a:prstGeom>
        </p:spPr>
      </p:pic>
      <p:pic>
        <p:nvPicPr>
          <p:cNvPr id="19" name="圖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33828">
            <a:off x="4292789" y="3533720"/>
            <a:ext cx="457200" cy="457200"/>
          </a:xfrm>
          <a:prstGeom prst="rect">
            <a:avLst/>
          </a:prstGeom>
        </p:spPr>
      </p:pic>
      <p:sp>
        <p:nvSpPr>
          <p:cNvPr id="22" name="流程圖: 接點 21"/>
          <p:cNvSpPr/>
          <p:nvPr/>
        </p:nvSpPr>
        <p:spPr>
          <a:xfrm>
            <a:off x="5756881" y="2924944"/>
            <a:ext cx="1152128" cy="1152000"/>
          </a:xfrm>
          <a:prstGeom prst="flowChartConnector">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6977" y1="92766" x2="23256" y2="92766"/>
                        <a14:foregroundMark x1="27442" y1="94468" x2="39070" y2="92766"/>
                        <a14:foregroundMark x1="44186" y1="95745" x2="54884" y2="95319"/>
                        <a14:foregroundMark x1="65116" y1="92766" x2="59070" y2="98298"/>
                        <a14:foregroundMark x1="63256" y1="91915" x2="73488" y2="95319"/>
                        <a14:foregroundMark x1="79070" y1="96596" x2="91628" y2="95319"/>
                      </a14:backgroundRemoval>
                    </a14:imgEffect>
                  </a14:imgLayer>
                </a14:imgProps>
              </a:ext>
              <a:ext uri="{28A0092B-C50C-407E-A947-70E740481C1C}">
                <a14:useLocalDpi xmlns:a14="http://schemas.microsoft.com/office/drawing/2010/main" val="0"/>
              </a:ext>
            </a:extLst>
          </a:blip>
          <a:stretch>
            <a:fillRect/>
          </a:stretch>
        </p:blipFill>
        <p:spPr>
          <a:xfrm>
            <a:off x="5970035" y="3068960"/>
            <a:ext cx="721764" cy="788905"/>
          </a:xfrm>
          <a:prstGeom prst="rect">
            <a:avLst/>
          </a:prstGeom>
        </p:spPr>
      </p:pic>
      <p:sp>
        <p:nvSpPr>
          <p:cNvPr id="21" name="文字方塊 20"/>
          <p:cNvSpPr txBox="1"/>
          <p:nvPr/>
        </p:nvSpPr>
        <p:spPr>
          <a:xfrm>
            <a:off x="3131840" y="2204864"/>
            <a:ext cx="1872207" cy="646331"/>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申請登記文件免驗</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公、認</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證</a:t>
            </a:r>
            <a:endParaRPr lang="zh-TW" altLang="en-US" b="1" dirty="0">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5292080" y="2060848"/>
            <a:ext cx="2081730" cy="923330"/>
          </a:xfrm>
          <a:prstGeom prst="rect">
            <a:avLst/>
          </a:prstGeom>
          <a:noFill/>
        </p:spPr>
        <p:txBody>
          <a:bodyPr wrap="square" rtlCol="0">
            <a:spAutoFit/>
          </a:bodyPr>
          <a:lstStyle/>
          <a:p>
            <a:pPr algn="ctr"/>
            <a:r>
              <a:rPr lang="zh-TW" altLang="en-US" b="1" dirty="0" smtClean="0">
                <a:latin typeface="微軟正黑體" panose="020B0604030504040204" pitchFamily="34" charset="-120"/>
                <a:ea typeface="微軟正黑體" panose="020B0604030504040204" pitchFamily="34" charset="-120"/>
              </a:rPr>
              <a:t>新設分公司或辦事處，建物文件可於 </a:t>
            </a:r>
            <a:r>
              <a:rPr lang="en-US" altLang="zh-TW" b="1" dirty="0" smtClean="0">
                <a:latin typeface="微軟正黑體" panose="020B0604030504040204" pitchFamily="34" charset="-120"/>
                <a:ea typeface="微軟正黑體" panose="020B0604030504040204" pitchFamily="34" charset="-120"/>
              </a:rPr>
              <a:t>30</a:t>
            </a:r>
            <a:r>
              <a:rPr lang="zh-TW" altLang="en-US" b="1" dirty="0" smtClean="0">
                <a:latin typeface="微軟正黑體" panose="020B0604030504040204" pitchFamily="34" charset="-120"/>
                <a:ea typeface="微軟正黑體" panose="020B0604030504040204" pitchFamily="34" charset="-120"/>
              </a:rPr>
              <a:t> 日內補送</a:t>
            </a:r>
            <a:endParaRPr lang="zh-TW" altLang="en-US" b="1" dirty="0">
              <a:latin typeface="微軟正黑體" panose="020B0604030504040204" pitchFamily="34" charset="-120"/>
              <a:ea typeface="微軟正黑體" panose="020B0604030504040204" pitchFamily="34" charset="-120"/>
            </a:endParaRPr>
          </a:p>
        </p:txBody>
      </p:sp>
      <p:pic>
        <p:nvPicPr>
          <p:cNvPr id="29" name="圖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3056" y="1995715"/>
            <a:ext cx="612780" cy="612780"/>
          </a:xfrm>
          <a:prstGeom prst="rect">
            <a:avLst/>
          </a:prstGeom>
        </p:spPr>
      </p:pic>
      <p:pic>
        <p:nvPicPr>
          <p:cNvPr id="32" name="圖片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96288" y="3284984"/>
            <a:ext cx="775512" cy="775512"/>
          </a:xfrm>
          <a:prstGeom prst="rect">
            <a:avLst/>
          </a:prstGeom>
        </p:spPr>
      </p:pic>
      <p:pic>
        <p:nvPicPr>
          <p:cNvPr id="33" name="圖片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1560" y="2924944"/>
            <a:ext cx="812291" cy="812291"/>
          </a:xfrm>
          <a:prstGeom prst="rect">
            <a:avLst/>
          </a:prstGeom>
        </p:spPr>
      </p:pic>
      <p:pic>
        <p:nvPicPr>
          <p:cNvPr id="34" name="圖片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74107" y="2564904"/>
            <a:ext cx="993637" cy="993637"/>
          </a:xfrm>
          <a:prstGeom prst="rect">
            <a:avLst/>
          </a:prstGeom>
        </p:spPr>
      </p:pic>
      <p:pic>
        <p:nvPicPr>
          <p:cNvPr id="35" name="圖片 34"/>
          <p:cNvPicPr>
            <a:picLocks noChangeAspect="1"/>
          </p:cNvPicPr>
          <p:nvPr/>
        </p:nvPicPr>
        <p:blipFill>
          <a:blip r:embed="rId13">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tretch>
            <a:fillRect/>
          </a:stretch>
        </p:blipFill>
        <p:spPr>
          <a:xfrm>
            <a:off x="2154577" y="1946688"/>
            <a:ext cx="755250" cy="755250"/>
          </a:xfrm>
          <a:prstGeom prst="rect">
            <a:avLst/>
          </a:prstGeom>
        </p:spPr>
      </p:pic>
      <p:sp>
        <p:nvSpPr>
          <p:cNvPr id="50" name="文字方塊 49"/>
          <p:cNvSpPr txBox="1"/>
          <p:nvPr/>
        </p:nvSpPr>
        <p:spPr>
          <a:xfrm>
            <a:off x="333823" y="2140009"/>
            <a:ext cx="761878" cy="707886"/>
          </a:xfrm>
          <a:prstGeom prst="rect">
            <a:avLst/>
          </a:prstGeom>
          <a:noFill/>
        </p:spPr>
        <p:txBody>
          <a:bodyPr wrap="square" rtlCol="0">
            <a:spAutoFit/>
          </a:bodyPr>
          <a:lstStyle/>
          <a:p>
            <a:r>
              <a:rPr lang="zh-TW" altLang="en-US" sz="2000" b="1" dirty="0" smtClean="0">
                <a:latin typeface="微軟正黑體" panose="020B0604030504040204" pitchFamily="34" charset="-120"/>
                <a:ea typeface="微軟正黑體" panose="020B0604030504040204" pitchFamily="34" charset="-120"/>
              </a:rPr>
              <a:t>外國</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smtClean="0">
                <a:latin typeface="微軟正黑體" panose="020B0604030504040204" pitchFamily="34" charset="-120"/>
                <a:ea typeface="微軟正黑體" panose="020B0604030504040204" pitchFamily="34" charset="-120"/>
              </a:rPr>
              <a:t>公司</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78364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116632"/>
            <a:ext cx="8784976" cy="1143000"/>
          </a:xfrm>
        </p:spPr>
        <p:txBody>
          <a:bodyPr>
            <a:normAutofit/>
          </a:bodyPr>
          <a:lstStyle/>
          <a:p>
            <a:r>
              <a:rPr lang="zh-TW" altLang="en-US" dirty="0"/>
              <a:t>擴大</a:t>
            </a:r>
            <a:r>
              <a:rPr lang="zh-TW" altLang="en-US" dirty="0" smtClean="0"/>
              <a:t>電子票證儲值、運用功能</a:t>
            </a:r>
            <a:endParaRPr lang="zh-TW" altLang="en-US" dirty="0"/>
          </a:p>
        </p:txBody>
      </p:sp>
      <p:sp>
        <p:nvSpPr>
          <p:cNvPr id="4" name="投影片編號版面配置區 3"/>
          <p:cNvSpPr>
            <a:spLocks noGrp="1"/>
          </p:cNvSpPr>
          <p:nvPr>
            <p:ph type="sldNum" sz="quarter" idx="4294967295"/>
          </p:nvPr>
        </p:nvSpPr>
        <p:spPr/>
        <p:txBody>
          <a:bodyPr/>
          <a:lstStyle/>
          <a:p>
            <a:fld id="{180F489C-B45F-4920-AF54-AC1507EE971A}" type="slidenum">
              <a:rPr lang="zh-TW" altLang="en-US" smtClean="0">
                <a:solidFill>
                  <a:schemeClr val="tx1"/>
                </a:solidFill>
              </a:rPr>
              <a:pPr/>
              <a:t>14</a:t>
            </a:fld>
            <a:endParaRPr lang="zh-TW" altLang="en-US" dirty="0">
              <a:solidFill>
                <a:schemeClr val="tx1"/>
              </a:solidFill>
            </a:endParaRPr>
          </a:p>
        </p:txBody>
      </p:sp>
      <p:sp>
        <p:nvSpPr>
          <p:cNvPr id="10" name="矩形 9"/>
          <p:cNvSpPr/>
          <p:nvPr/>
        </p:nvSpPr>
        <p:spPr>
          <a:xfrm>
            <a:off x="1619672" y="1340816"/>
            <a:ext cx="6048672" cy="432000"/>
          </a:xfrm>
          <a:prstGeom prst="rect">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微軟正黑體" panose="020B0604030504040204" pitchFamily="34" charset="-120"/>
                <a:ea typeface="微軟正黑體" panose="020B0604030504040204" pitchFamily="34" charset="-120"/>
              </a:rPr>
              <a:t>107.11.5</a:t>
            </a:r>
            <a:r>
              <a:rPr lang="zh-TW" altLang="en-US" b="1" dirty="0" smtClean="0">
                <a:solidFill>
                  <a:schemeClr val="tx1"/>
                </a:solidFill>
                <a:latin typeface="微軟正黑體" panose="020B0604030504040204" pitchFamily="34" charset="-120"/>
                <a:ea typeface="微軟正黑體" panose="020B0604030504040204" pitchFamily="34" charset="-120"/>
              </a:rPr>
              <a:t> 修正電子票證發行機構業務管理規則</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4430341" y="4437112"/>
            <a:ext cx="4390131" cy="1872000"/>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08000" rtlCol="0" anchor="t" anchorCtr="0"/>
          <a:lstStyle/>
          <a:p>
            <a:pPr>
              <a:lnSpc>
                <a:spcPts val="23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修正</a:t>
            </a:r>
            <a:r>
              <a:rPr lang="zh-TW" altLang="en-US" b="1" dirty="0" smtClean="0">
                <a:solidFill>
                  <a:srgbClr val="FF0000"/>
                </a:solidFill>
                <a:latin typeface="微軟正黑體" panose="020B0604030504040204" pitchFamily="34" charset="-120"/>
                <a:ea typeface="微軟正黑體" panose="020B0604030504040204" pitchFamily="34" charset="-120"/>
              </a:rPr>
              <a:t>後</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ts val="2300"/>
              </a:lnSpc>
              <a:spcBef>
                <a:spcPts val="300"/>
              </a:spcBef>
              <a:spcAft>
                <a:spcPts val="300"/>
              </a:spcAft>
              <a:buFont typeface="Arial" panose="020B0604020202020204"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持卡人亦得以非聯名信用卡儲值，故外國人亦得以信用卡儲值。</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300"/>
              </a:lnSpc>
              <a:spcBef>
                <a:spcPts val="300"/>
              </a:spcBef>
              <a:spcAft>
                <a:spcPts val="300"/>
              </a:spcAft>
              <a:buFont typeface="Arial" panose="020B0604020202020204"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開放電子票證之儲存區塊得供他人運用，電子票證可儲存禮券。</a:t>
            </a:r>
            <a:r>
              <a:rPr lang="en-US" altLang="zh-TW" dirty="0" smtClean="0">
                <a:solidFill>
                  <a:schemeClr val="tx1"/>
                </a:solidFill>
                <a:latin typeface="微軟正黑體" panose="020B0604030504040204" pitchFamily="34" charset="-120"/>
                <a:ea typeface="微軟正黑體" panose="020B0604030504040204" pitchFamily="34" charset="-120"/>
              </a:rPr>
              <a:t> </a:t>
            </a:r>
          </a:p>
        </p:txBody>
      </p:sp>
      <p:sp>
        <p:nvSpPr>
          <p:cNvPr id="77" name="矩形 76"/>
          <p:cNvSpPr/>
          <p:nvPr/>
        </p:nvSpPr>
        <p:spPr>
          <a:xfrm>
            <a:off x="465689" y="4437112"/>
            <a:ext cx="3818279" cy="1872000"/>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bIns="108000" rtlCol="0" anchor="t" anchorCtr="0"/>
          <a:lstStyle/>
          <a:p>
            <a:pPr>
              <a:lnSpc>
                <a:spcPts val="23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修正</a:t>
            </a:r>
            <a:r>
              <a:rPr lang="zh-TW" altLang="en-US" b="1" dirty="0" smtClean="0">
                <a:solidFill>
                  <a:srgbClr val="FF0000"/>
                </a:solidFill>
                <a:latin typeface="微軟正黑體" panose="020B0604030504040204" pitchFamily="34" charset="-120"/>
                <a:ea typeface="微軟正黑體" panose="020B0604030504040204" pitchFamily="34" charset="-120"/>
              </a:rPr>
              <a:t>前</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285750" indent="-285750" algn="just">
              <a:lnSpc>
                <a:spcPts val="2300"/>
              </a:lnSpc>
              <a:spcBef>
                <a:spcPts val="300"/>
              </a:spcBef>
              <a:spcAft>
                <a:spcPts val="300"/>
              </a:spcAft>
              <a:buFont typeface="Arial" panose="020B0604020202020204"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持卡人僅得以聯名信用卡儲值，故外國人僅得以現金儲值。</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285750" indent="-285750" algn="just">
              <a:lnSpc>
                <a:spcPts val="2300"/>
              </a:lnSpc>
              <a:spcBef>
                <a:spcPts val="300"/>
              </a:spcBef>
              <a:spcAft>
                <a:spcPts val="300"/>
              </a:spcAft>
              <a:buFont typeface="Arial" panose="020B0604020202020204"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禮券無法儲存於電子票證內。</a:t>
            </a:r>
            <a:endParaRPr lang="zh-TW" altLang="en-US" dirty="0">
              <a:solidFill>
                <a:schemeClr val="tx1"/>
              </a:solidFill>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251520" y="1900461"/>
            <a:ext cx="8712967" cy="2608659"/>
            <a:chOff x="251520" y="1828453"/>
            <a:chExt cx="8712967" cy="2608659"/>
          </a:xfrm>
        </p:grpSpPr>
        <p:grpSp>
          <p:nvGrpSpPr>
            <p:cNvPr id="22" name="群組 21"/>
            <p:cNvGrpSpPr/>
            <p:nvPr/>
          </p:nvGrpSpPr>
          <p:grpSpPr>
            <a:xfrm>
              <a:off x="6658407" y="3325857"/>
              <a:ext cx="1081945" cy="1111255"/>
              <a:chOff x="5508104" y="3138095"/>
              <a:chExt cx="1081945" cy="1111255"/>
            </a:xfrm>
          </p:grpSpPr>
          <p:pic>
            <p:nvPicPr>
              <p:cNvPr id="7" name="圖片 6"/>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508104" y="3138095"/>
                <a:ext cx="948680" cy="948680"/>
              </a:xfrm>
              <a:prstGeom prst="rect">
                <a:avLst/>
              </a:prstGeom>
            </p:spPr>
          </p:pic>
          <p:pic>
            <p:nvPicPr>
              <p:cNvPr id="16" name="圖片 15"/>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699509">
                <a:off x="5641369" y="3300670"/>
                <a:ext cx="948680" cy="948680"/>
              </a:xfrm>
              <a:prstGeom prst="rect">
                <a:avLst/>
              </a:prstGeom>
            </p:spPr>
          </p:pic>
        </p:grpSp>
        <p:grpSp>
          <p:nvGrpSpPr>
            <p:cNvPr id="2" name="群組 1"/>
            <p:cNvGrpSpPr/>
            <p:nvPr/>
          </p:nvGrpSpPr>
          <p:grpSpPr>
            <a:xfrm>
              <a:off x="251520" y="1828453"/>
              <a:ext cx="8712967" cy="2464643"/>
              <a:chOff x="251520" y="1720739"/>
              <a:chExt cx="8712967" cy="2464643"/>
            </a:xfrm>
          </p:grpSpPr>
          <p:pic>
            <p:nvPicPr>
              <p:cNvPr id="18" name="圖片 17"/>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0189" y="2580456"/>
                <a:ext cx="1637555" cy="980525"/>
              </a:xfrm>
              <a:prstGeom prst="rect">
                <a:avLst/>
              </a:prstGeom>
            </p:spPr>
          </p:pic>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20" y="3159287"/>
                <a:ext cx="845777" cy="845777"/>
              </a:xfrm>
              <a:prstGeom prst="rect">
                <a:avLst/>
              </a:prstGeom>
            </p:spPr>
          </p:pic>
          <p:pic>
            <p:nvPicPr>
              <p:cNvPr id="13" name="圖片 12"/>
              <p:cNvPicPr>
                <a:picLocks noChangeAspect="1"/>
              </p:cNvPicPr>
              <p:nvPr/>
            </p:nvPicPr>
            <p:blipFill>
              <a:blip r:embed="rId6" cstate="print">
                <a:duotone>
                  <a:prstClr val="black"/>
                  <a:srgbClr val="684522">
                    <a:tint val="45000"/>
                    <a:satMod val="400000"/>
                  </a:srgbClr>
                </a:duotone>
                <a:extLst>
                  <a:ext uri="{BEBA8EAE-BF5A-486C-A8C5-ECC9F3942E4B}">
                    <a14:imgProps xmlns:a14="http://schemas.microsoft.com/office/drawing/2010/main">
                      <a14:imgLayer r:embed="rId7">
                        <a14:imgEffect>
                          <a14:backgroundRemoval t="0" b="100000" l="0" r="100000">
                            <a14:foregroundMark x1="48113" y1="28931" x2="48113" y2="28931"/>
                            <a14:foregroundMark x1="23899" y1="37107" x2="23899" y2="37107"/>
                            <a14:foregroundMark x1="22013" y1="72956" x2="22013" y2="72956"/>
                            <a14:foregroundMark x1="12264" y1="62893" x2="12264" y2="62893"/>
                            <a14:foregroundMark x1="83019" y1="37107" x2="83019" y2="37107"/>
                            <a14:foregroundMark x1="65094" y1="54717" x2="65094" y2="54717"/>
                            <a14:foregroundMark x1="53774" y1="15723" x2="53774" y2="15723"/>
                            <a14:foregroundMark x1="83019" y1="69811" x2="83019" y2="69811"/>
                            <a14:foregroundMark x1="92767" y1="69811" x2="92767" y2="69811"/>
                          </a14:backgroundRemoval>
                        </a14:imgEffect>
                      </a14:imgLayer>
                    </a14:imgProps>
                  </a:ext>
                  <a:ext uri="{28A0092B-C50C-407E-A947-70E740481C1C}">
                    <a14:useLocalDpi xmlns:a14="http://schemas.microsoft.com/office/drawing/2010/main" val="0"/>
                  </a:ext>
                </a:extLst>
              </a:blip>
              <a:stretch>
                <a:fillRect/>
              </a:stretch>
            </p:blipFill>
            <p:spPr>
              <a:xfrm>
                <a:off x="902728" y="3142536"/>
                <a:ext cx="1148992" cy="574496"/>
              </a:xfrm>
              <a:prstGeom prst="rect">
                <a:avLst/>
              </a:prstGeom>
            </p:spPr>
          </p:pic>
          <p:sp>
            <p:nvSpPr>
              <p:cNvPr id="27" name="直線圖說文字 2 26"/>
              <p:cNvSpPr/>
              <p:nvPr/>
            </p:nvSpPr>
            <p:spPr>
              <a:xfrm>
                <a:off x="251520" y="1964985"/>
                <a:ext cx="2810167" cy="1980000"/>
              </a:xfrm>
              <a:prstGeom prst="borderCallout2">
                <a:avLst>
                  <a:gd name="adj1" fmla="val 18279"/>
                  <a:gd name="adj2" fmla="val 101237"/>
                  <a:gd name="adj3" fmla="val 18279"/>
                  <a:gd name="adj4" fmla="val 114684"/>
                  <a:gd name="adj5" fmla="val 33802"/>
                  <a:gd name="adj6" fmla="val 122669"/>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持卡人可持非聯名信用卡</a:t>
                </a:r>
                <a:r>
                  <a:rPr lang="zh-TW" altLang="en-US" dirty="0">
                    <a:solidFill>
                      <a:schemeClr val="tx1"/>
                    </a:solidFill>
                    <a:latin typeface="微軟正黑體" panose="020B0604030504040204" pitchFamily="34" charset="-120"/>
                    <a:ea typeface="微軟正黑體" panose="020B0604030504040204" pitchFamily="34" charset="-120"/>
                  </a:rPr>
                  <a:t>儲值</a:t>
                </a:r>
              </a:p>
            </p:txBody>
          </p:sp>
          <p:sp>
            <p:nvSpPr>
              <p:cNvPr id="31" name="直線圖說文字 2 30"/>
              <p:cNvSpPr/>
              <p:nvPr/>
            </p:nvSpPr>
            <p:spPr>
              <a:xfrm>
                <a:off x="5868144" y="2996952"/>
                <a:ext cx="3096343" cy="1188430"/>
              </a:xfrm>
              <a:prstGeom prst="borderCallout2">
                <a:avLst>
                  <a:gd name="adj1" fmla="val 15799"/>
                  <a:gd name="adj2" fmla="val -3792"/>
                  <a:gd name="adj3" fmla="val 14972"/>
                  <a:gd name="adj4" fmla="val -20288"/>
                  <a:gd name="adj5" fmla="val -19098"/>
                  <a:gd name="adj6" fmla="val -45956"/>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禮券可儲存於電子票證內</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32" name="直線圖說文字 2 31"/>
              <p:cNvSpPr/>
              <p:nvPr/>
            </p:nvSpPr>
            <p:spPr>
              <a:xfrm>
                <a:off x="6372199" y="1720739"/>
                <a:ext cx="2304257" cy="1188430"/>
              </a:xfrm>
              <a:prstGeom prst="borderCallout2">
                <a:avLst>
                  <a:gd name="adj1" fmla="val 15799"/>
                  <a:gd name="adj2" fmla="val -3792"/>
                  <a:gd name="adj3" fmla="val 14972"/>
                  <a:gd name="adj4" fmla="val -20288"/>
                  <a:gd name="adj5" fmla="val 60984"/>
                  <a:gd name="adj6" fmla="val -7631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結合敬老卡、社福卡</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28" name="圓角矩形 27"/>
              <p:cNvSpPr/>
              <p:nvPr/>
            </p:nvSpPr>
            <p:spPr>
              <a:xfrm>
                <a:off x="6625406" y="2204865"/>
                <a:ext cx="1402978" cy="69818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US" altLang="zh-TW" dirty="0" smtClean="0">
                    <a:solidFill>
                      <a:schemeClr val="tx1"/>
                    </a:solidFill>
                  </a:rPr>
                  <a:t>-----</a:t>
                </a:r>
                <a:r>
                  <a:rPr lang="zh-TW" altLang="en-US" dirty="0" smtClean="0">
                    <a:solidFill>
                      <a:schemeClr val="tx1"/>
                    </a:solidFill>
                  </a:rPr>
                  <a:t>   </a:t>
                </a:r>
                <a:r>
                  <a:rPr lang="en-US" altLang="zh-TW" dirty="0" smtClean="0">
                    <a:solidFill>
                      <a:schemeClr val="tx1"/>
                    </a:solidFill>
                  </a:rPr>
                  <a:t>-------</a:t>
                </a:r>
              </a:p>
              <a:p>
                <a:pPr algn="ctr">
                  <a:lnSpc>
                    <a:spcPts val="1100"/>
                  </a:lnSpc>
                </a:pPr>
                <a:r>
                  <a:rPr lang="zh-TW" altLang="en-US" dirty="0" smtClean="0">
                    <a:solidFill>
                      <a:schemeClr val="tx1"/>
                    </a:solidFill>
                  </a:rPr>
                  <a:t>         </a:t>
                </a:r>
                <a:r>
                  <a:rPr lang="en-US" altLang="zh-TW" dirty="0" smtClean="0">
                    <a:solidFill>
                      <a:schemeClr val="tx1"/>
                    </a:solidFill>
                  </a:rPr>
                  <a:t>-------</a:t>
                </a:r>
              </a:p>
              <a:p>
                <a:pPr algn="ctr">
                  <a:lnSpc>
                    <a:spcPts val="1100"/>
                  </a:lnSpc>
                </a:pPr>
                <a:r>
                  <a:rPr lang="en-US" altLang="zh-TW" dirty="0" smtClean="0">
                    <a:solidFill>
                      <a:schemeClr val="tx1"/>
                    </a:solidFill>
                  </a:rPr>
                  <a:t>-</a:t>
                </a:r>
                <a:r>
                  <a:rPr lang="zh-TW" altLang="en-US" dirty="0" smtClean="0">
                    <a:solidFill>
                      <a:schemeClr val="tx1"/>
                    </a:solidFill>
                  </a:rPr>
                  <a:t>        </a:t>
                </a:r>
                <a:r>
                  <a:rPr lang="en-US" altLang="zh-TW" dirty="0" smtClean="0">
                    <a:solidFill>
                      <a:schemeClr val="tx1"/>
                    </a:solidFill>
                  </a:rPr>
                  <a:t>-------</a:t>
                </a:r>
                <a:endParaRPr lang="zh-TW" altLang="en-US" dirty="0">
                  <a:solidFill>
                    <a:schemeClr val="tx1"/>
                  </a:solidFill>
                </a:endParaRPr>
              </a:p>
            </p:txBody>
          </p:sp>
          <p:pic>
            <p:nvPicPr>
              <p:cNvPr id="30" name="圖片 29"/>
              <p:cNvPicPr>
                <a:picLocks noChangeAspect="1"/>
              </p:cNvPicPr>
              <p:nvPr/>
            </p:nvPicPr>
            <p:blipFill rotWithShape="1">
              <a:blip r:embed="rId8" cstate="print">
                <a:extLst>
                  <a:ext uri="{28A0092B-C50C-407E-A947-70E740481C1C}">
                    <a14:useLocalDpi xmlns:a14="http://schemas.microsoft.com/office/drawing/2010/main" val="0"/>
                  </a:ext>
                </a:extLst>
              </a:blip>
              <a:srcRect l="16571" t="15221" r="20107" b="16736"/>
              <a:stretch/>
            </p:blipFill>
            <p:spPr>
              <a:xfrm>
                <a:off x="6796973" y="2240701"/>
                <a:ext cx="380932" cy="628691"/>
              </a:xfrm>
              <a:prstGeom prst="rect">
                <a:avLst/>
              </a:prstGeom>
            </p:spPr>
          </p:pic>
          <p:cxnSp>
            <p:nvCxnSpPr>
              <p:cNvPr id="34" name="直線單箭頭接點 33"/>
              <p:cNvCxnSpPr/>
              <p:nvPr/>
            </p:nvCxnSpPr>
            <p:spPr>
              <a:xfrm flipV="1">
                <a:off x="2555776" y="2864574"/>
                <a:ext cx="610213" cy="204386"/>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H="1">
                <a:off x="5613855" y="2425623"/>
                <a:ext cx="765647" cy="165649"/>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flipV="1">
                <a:off x="5613856" y="3128093"/>
                <a:ext cx="765646" cy="301691"/>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2" name="群組 41"/>
              <p:cNvGrpSpPr/>
              <p:nvPr/>
            </p:nvGrpSpPr>
            <p:grpSpPr>
              <a:xfrm>
                <a:off x="3711732" y="1988840"/>
                <a:ext cx="1369463" cy="1004284"/>
                <a:chOff x="3704470" y="2553788"/>
                <a:chExt cx="1369463" cy="1004284"/>
              </a:xfrm>
            </p:grpSpPr>
            <p:pic>
              <p:nvPicPr>
                <p:cNvPr id="43" name="圖片 42"/>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85717" y="2553788"/>
                  <a:ext cx="802307" cy="802307"/>
                </a:xfrm>
                <a:prstGeom prst="rect">
                  <a:avLst/>
                </a:prstGeom>
              </p:spPr>
            </p:pic>
            <p:pic>
              <p:nvPicPr>
                <p:cNvPr id="44" name="圖片 43"/>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20868959">
                  <a:off x="4271626" y="2687892"/>
                  <a:ext cx="802307" cy="802307"/>
                </a:xfrm>
                <a:prstGeom prst="rect">
                  <a:avLst/>
                </a:prstGeom>
              </p:spPr>
            </p:pic>
            <p:pic>
              <p:nvPicPr>
                <p:cNvPr id="45" name="圖片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422910">
                  <a:off x="3704470" y="2648608"/>
                  <a:ext cx="909464" cy="909464"/>
                </a:xfrm>
                <a:prstGeom prst="rect">
                  <a:avLst/>
                </a:prstGeom>
              </p:spPr>
            </p:pic>
          </p:grpSp>
          <p:sp>
            <p:nvSpPr>
              <p:cNvPr id="8" name="橢圓 7"/>
              <p:cNvSpPr/>
              <p:nvPr/>
            </p:nvSpPr>
            <p:spPr>
              <a:xfrm>
                <a:off x="3347864" y="1988840"/>
                <a:ext cx="2088000" cy="1440000"/>
              </a:xfrm>
              <a:prstGeom prst="ellipse">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0163" y="2444146"/>
                <a:ext cx="864096" cy="552806"/>
              </a:xfrm>
              <a:prstGeom prst="roundRect">
                <a:avLst/>
              </a:prstGeom>
              <a:effectLst>
                <a:outerShdw blurRad="50800" dist="38100" dir="2700000" algn="tl" rotWithShape="0">
                  <a:prstClr val="black">
                    <a:alpha val="40000"/>
                  </a:prstClr>
                </a:outerShdw>
              </a:effectLst>
            </p:spPr>
          </p:pic>
          <p:pic>
            <p:nvPicPr>
              <p:cNvPr id="14" name="圖片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604522">
                <a:off x="3719449" y="2699245"/>
                <a:ext cx="813462" cy="518582"/>
              </a:xfrm>
              <a:prstGeom prst="rect">
                <a:avLst/>
              </a:prstGeom>
              <a:ln>
                <a:noFill/>
              </a:ln>
              <a:effectLst>
                <a:outerShdw blurRad="50800" dist="38100" dir="2700000" algn="tl" rotWithShape="0">
                  <a:prstClr val="black">
                    <a:alpha val="40000"/>
                  </a:prstClr>
                </a:outerShdw>
              </a:effectLst>
            </p:spPr>
          </p:pic>
        </p:grpSp>
      </p:grpSp>
    </p:spTree>
    <p:extLst>
      <p:ext uri="{BB962C8B-B14F-4D97-AF65-F5344CB8AC3E}">
        <p14:creationId xmlns:p14="http://schemas.microsoft.com/office/powerpoint/2010/main" val="632701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116632"/>
            <a:ext cx="8784976" cy="1143000"/>
          </a:xfrm>
        </p:spPr>
        <p:txBody>
          <a:bodyPr>
            <a:normAutofit/>
          </a:bodyPr>
          <a:lstStyle/>
          <a:p>
            <a:r>
              <a:rPr lang="zh-TW" altLang="en-US" dirty="0" smtClean="0"/>
              <a:t>提升統一發票兌</a:t>
            </a:r>
            <a:r>
              <a:rPr lang="en-US" altLang="zh-TW" dirty="0" smtClean="0"/>
              <a:t>(</a:t>
            </a:r>
            <a:r>
              <a:rPr lang="zh-TW" altLang="en-US" dirty="0" smtClean="0"/>
              <a:t>領</a:t>
            </a:r>
            <a:r>
              <a:rPr lang="en-US" altLang="zh-TW" dirty="0" smtClean="0"/>
              <a:t>)</a:t>
            </a:r>
            <a:r>
              <a:rPr lang="zh-TW" altLang="en-US" dirty="0" smtClean="0"/>
              <a:t>獎方便性</a:t>
            </a:r>
            <a:endParaRPr lang="zh-TW" altLang="en-US" dirty="0"/>
          </a:p>
        </p:txBody>
      </p:sp>
      <p:sp>
        <p:nvSpPr>
          <p:cNvPr id="4" name="投影片編號版面配置區 3"/>
          <p:cNvSpPr>
            <a:spLocks noGrp="1"/>
          </p:cNvSpPr>
          <p:nvPr>
            <p:ph type="sldNum" sz="quarter" idx="4294967295"/>
          </p:nvPr>
        </p:nvSpPr>
        <p:spPr/>
        <p:txBody>
          <a:bodyPr/>
          <a:lstStyle/>
          <a:p>
            <a:fld id="{180F489C-B45F-4920-AF54-AC1507EE971A}" type="slidenum">
              <a:rPr lang="zh-TW" altLang="en-US" smtClean="0">
                <a:solidFill>
                  <a:schemeClr val="tx1"/>
                </a:solidFill>
              </a:rPr>
              <a:pPr/>
              <a:t>15</a:t>
            </a:fld>
            <a:endParaRPr lang="zh-TW" altLang="en-US" dirty="0">
              <a:solidFill>
                <a:schemeClr val="tx1"/>
              </a:solidFill>
            </a:endParaRPr>
          </a:p>
        </p:txBody>
      </p:sp>
      <p:sp>
        <p:nvSpPr>
          <p:cNvPr id="10" name="矩形 9"/>
          <p:cNvSpPr/>
          <p:nvPr/>
        </p:nvSpPr>
        <p:spPr>
          <a:xfrm>
            <a:off x="899592" y="1412824"/>
            <a:ext cx="7416824" cy="432000"/>
          </a:xfrm>
          <a:prstGeom prst="rect">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solidFill>
                  <a:schemeClr val="tx1"/>
                </a:solidFill>
                <a:latin typeface="微軟正黑體" panose="020B0604030504040204" pitchFamily="34" charset="-120"/>
                <a:ea typeface="微軟正黑體" panose="020B0604030504040204" pitchFamily="34" charset="-120"/>
              </a:rPr>
              <a:t>107.10.25</a:t>
            </a:r>
            <a:r>
              <a:rPr lang="zh-TW" altLang="en-US" sz="2000" b="1" dirty="0" smtClean="0">
                <a:solidFill>
                  <a:schemeClr val="tx1"/>
                </a:solidFill>
                <a:latin typeface="微軟正黑體" panose="020B0604030504040204" pitchFamily="34" charset="-120"/>
                <a:ea typeface="微軟正黑體" panose="020B0604030504040204" pitchFamily="34" charset="-120"/>
              </a:rPr>
              <a:t> 修正統一發票給獎辦法</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503976" y="4509120"/>
            <a:ext cx="3852000" cy="1900042"/>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pPr>
              <a:lnSpc>
                <a:spcPts val="2600"/>
              </a:lnSpc>
              <a:spcBef>
                <a:spcPts val="200"/>
              </a:spcBef>
              <a:spcAft>
                <a:spcPts val="200"/>
              </a:spcAft>
            </a:pPr>
            <a:r>
              <a:rPr lang="zh-TW" altLang="en-US" b="1" dirty="0">
                <a:solidFill>
                  <a:srgbClr val="FF0000"/>
                </a:solidFill>
                <a:latin typeface="微軟正黑體" panose="020B0604030504040204" pitchFamily="34" charset="-120"/>
                <a:ea typeface="微軟正黑體" panose="020B0604030504040204" pitchFamily="34" charset="-120"/>
              </a:rPr>
              <a:t>修正</a:t>
            </a:r>
            <a:r>
              <a:rPr lang="zh-TW" altLang="en-US" b="1" dirty="0" smtClean="0">
                <a:solidFill>
                  <a:srgbClr val="FF0000"/>
                </a:solidFill>
                <a:latin typeface="微軟正黑體" panose="020B0604030504040204" pitchFamily="34" charset="-120"/>
                <a:ea typeface="微軟正黑體" panose="020B0604030504040204" pitchFamily="34" charset="-120"/>
              </a:rPr>
              <a:t>前</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500"/>
              </a:lnSpc>
              <a:spcBef>
                <a:spcPts val="200"/>
              </a:spcBef>
              <a:spcAft>
                <a:spcPts val="200"/>
              </a:spcAft>
            </a:pPr>
            <a:r>
              <a:rPr lang="zh-TW" altLang="en-US" dirty="0" smtClean="0">
                <a:solidFill>
                  <a:schemeClr val="tx1"/>
                </a:solidFill>
                <a:latin typeface="微軟正黑體" panose="020B0604030504040204" pitchFamily="34" charset="-120"/>
                <a:ea typeface="微軟正黑體" panose="020B0604030504040204" pitchFamily="34" charset="-120"/>
              </a:rPr>
              <a:t>雲端發票中獎人</a:t>
            </a:r>
            <a:r>
              <a:rPr lang="zh-TW" altLang="en-US" dirty="0" smtClean="0">
                <a:solidFill>
                  <a:srgbClr val="FF0000"/>
                </a:solidFill>
                <a:latin typeface="微軟正黑體" panose="020B0604030504040204" pitchFamily="34" charset="-120"/>
                <a:ea typeface="微軟正黑體" panose="020B0604030504040204" pitchFamily="34" charset="-120"/>
              </a:rPr>
              <a:t>僅於開獎前</a:t>
            </a:r>
            <a:r>
              <a:rPr lang="zh-TW" altLang="en-US" dirty="0" smtClean="0">
                <a:solidFill>
                  <a:schemeClr val="tx1"/>
                </a:solidFill>
                <a:latin typeface="微軟正黑體" panose="020B0604030504040204" pitchFamily="34" charset="-120"/>
                <a:ea typeface="微軟正黑體" panose="020B0604030504040204" pitchFamily="34" charset="-120"/>
              </a:rPr>
              <a:t>已提供個人身分資料及獎金匯款帳戶者，得將中獎獎金直接匯入該指定帳戶。</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4500472" y="4509120"/>
            <a:ext cx="4248000" cy="1900042"/>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marL="252000" indent="-252000">
              <a:lnSpc>
                <a:spcPts val="2500"/>
              </a:lnSpc>
              <a:spcBef>
                <a:spcPts val="200"/>
              </a:spcBef>
              <a:spcAft>
                <a:spcPts val="200"/>
              </a:spcAft>
            </a:pPr>
            <a:r>
              <a:rPr lang="zh-TW" altLang="en-US" b="1" dirty="0" smtClean="0">
                <a:solidFill>
                  <a:srgbClr val="FF0000"/>
                </a:solidFill>
                <a:latin typeface="微軟正黑體" panose="020B0604030504040204" pitchFamily="34" charset="-120"/>
                <a:ea typeface="微軟正黑體" panose="020B0604030504040204" pitchFamily="34" charset="-120"/>
              </a:rPr>
              <a:t>修正後</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500"/>
              </a:lnSpc>
              <a:spcBef>
                <a:spcPts val="200"/>
              </a:spcBef>
              <a:spcAft>
                <a:spcPts val="200"/>
              </a:spcAft>
            </a:pPr>
            <a:r>
              <a:rPr lang="zh-TW" altLang="en-US" dirty="0" smtClean="0">
                <a:solidFill>
                  <a:schemeClr val="tx1"/>
                </a:solidFill>
                <a:latin typeface="微軟正黑體" panose="020B0604030504040204" pitchFamily="34" charset="-120"/>
                <a:ea typeface="微軟正黑體" panose="020B0604030504040204" pitchFamily="34" charset="-120"/>
              </a:rPr>
              <a:t>增加雲端發票中獎人</a:t>
            </a:r>
            <a:r>
              <a:rPr lang="zh-TW" altLang="en-US" dirty="0" smtClean="0">
                <a:solidFill>
                  <a:srgbClr val="FF0000"/>
                </a:solidFill>
                <a:latin typeface="微軟正黑體" panose="020B0604030504040204" pitchFamily="34" charset="-120"/>
                <a:ea typeface="微軟正黑體" panose="020B0604030504040204" pitchFamily="34" charset="-120"/>
              </a:rPr>
              <a:t>如於領獎期限屆滿前</a:t>
            </a:r>
            <a:r>
              <a:rPr lang="zh-TW" altLang="en-US" dirty="0" smtClean="0">
                <a:solidFill>
                  <a:schemeClr val="tx1"/>
                </a:solidFill>
                <a:latin typeface="微軟正黑體" panose="020B0604030504040204" pitchFamily="34" charset="-120"/>
                <a:ea typeface="微軟正黑體" panose="020B0604030504040204" pitchFamily="34" charset="-120"/>
              </a:rPr>
              <a:t>，使用行動裝置下載財政部提供之兌獎</a:t>
            </a:r>
            <a:r>
              <a:rPr lang="en-US" altLang="zh-TW" dirty="0" smtClean="0">
                <a:solidFill>
                  <a:schemeClr val="tx1"/>
                </a:solidFill>
                <a:latin typeface="微軟正黑體" panose="020B0604030504040204" pitchFamily="34" charset="-120"/>
                <a:ea typeface="微軟正黑體" panose="020B0604030504040204" pitchFamily="34" charset="-120"/>
              </a:rPr>
              <a:t>APP</a:t>
            </a:r>
            <a:r>
              <a:rPr lang="zh-TW" altLang="en-US" dirty="0" smtClean="0">
                <a:solidFill>
                  <a:schemeClr val="tx1"/>
                </a:solidFill>
                <a:latin typeface="微軟正黑體" panose="020B0604030504040204" pitchFamily="34" charset="-120"/>
                <a:ea typeface="微軟正黑體" panose="020B0604030504040204" pitchFamily="34" charset="-120"/>
              </a:rPr>
              <a:t>兌獎者，</a:t>
            </a:r>
            <a:r>
              <a:rPr lang="zh-TW" altLang="en-US" dirty="0">
                <a:solidFill>
                  <a:schemeClr val="tx1"/>
                </a:solidFill>
                <a:latin typeface="微軟正黑體" panose="020B0604030504040204" pitchFamily="34" charset="-120"/>
                <a:ea typeface="微軟正黑體" panose="020B0604030504040204" pitchFamily="34" charset="-120"/>
              </a:rPr>
              <a:t>亦</a:t>
            </a:r>
            <a:r>
              <a:rPr lang="zh-TW" altLang="en-US" dirty="0" smtClean="0">
                <a:solidFill>
                  <a:schemeClr val="tx1"/>
                </a:solidFill>
                <a:latin typeface="微軟正黑體" panose="020B0604030504040204" pitchFamily="34" charset="-120"/>
                <a:ea typeface="微軟正黑體" panose="020B0604030504040204" pitchFamily="34" charset="-120"/>
              </a:rPr>
              <a:t>可將中獎獎金直接匯入指定帳戶。</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1074771" y="2078203"/>
            <a:ext cx="7169637" cy="2070877"/>
            <a:chOff x="790237" y="1847837"/>
            <a:chExt cx="7169637" cy="2070877"/>
          </a:xfrm>
        </p:grpSpPr>
        <p:pic>
          <p:nvPicPr>
            <p:cNvPr id="39" name="圖片 38"/>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4759454" y="774225"/>
              <a:ext cx="1012157" cy="4593517"/>
            </a:xfrm>
            <a:prstGeom prst="rect">
              <a:avLst/>
            </a:prstGeom>
          </p:spPr>
        </p:pic>
        <p:sp>
          <p:nvSpPr>
            <p:cNvPr id="45" name="橢圓 44"/>
            <p:cNvSpPr/>
            <p:nvPr/>
          </p:nvSpPr>
          <p:spPr>
            <a:xfrm>
              <a:off x="2339928" y="2924944"/>
              <a:ext cx="1512000" cy="972000"/>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2771800" y="1916832"/>
              <a:ext cx="1944000" cy="111600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群組 5"/>
            <p:cNvGrpSpPr/>
            <p:nvPr/>
          </p:nvGrpSpPr>
          <p:grpSpPr>
            <a:xfrm>
              <a:off x="790237" y="2011345"/>
              <a:ext cx="864000" cy="1800000"/>
              <a:chOff x="1475656" y="1988896"/>
              <a:chExt cx="915618" cy="1867082"/>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25704" t="36816" r="53240"/>
              <a:stretch/>
            </p:blipFill>
            <p:spPr>
              <a:xfrm>
                <a:off x="1475656" y="2276872"/>
                <a:ext cx="915618" cy="1579106"/>
              </a:xfrm>
              <a:prstGeom prst="rect">
                <a:avLst/>
              </a:prstGeom>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512" y="1988896"/>
                <a:ext cx="586904" cy="586904"/>
              </a:xfrm>
              <a:prstGeom prst="flowChartConnector">
                <a:avLst/>
              </a:prstGeom>
              <a:solidFill>
                <a:schemeClr val="bg1"/>
              </a:solidFill>
            </p:spPr>
          </p:pic>
        </p:grpSp>
        <p:pic>
          <p:nvPicPr>
            <p:cNvPr id="7" name="圖片 6"/>
            <p:cNvPicPr>
              <a:picLocks noChangeAspect="1"/>
            </p:cNvPicPr>
            <p:nvPr/>
          </p:nvPicPr>
          <p:blipFill rotWithShape="1">
            <a:blip r:embed="rId5" cstate="print">
              <a:extLst>
                <a:ext uri="{28A0092B-C50C-407E-A947-70E740481C1C}">
                  <a14:useLocalDpi xmlns:a14="http://schemas.microsoft.com/office/drawing/2010/main" val="0"/>
                </a:ext>
              </a:extLst>
            </a:blip>
            <a:srcRect l="28015" t="16245" r="27840" b="14236"/>
            <a:stretch/>
          </p:blipFill>
          <p:spPr>
            <a:xfrm rot="1513654">
              <a:off x="6817073" y="1847837"/>
              <a:ext cx="543945" cy="856590"/>
            </a:xfrm>
            <a:prstGeom prst="rect">
              <a:avLst/>
            </a:prstGeom>
          </p:spPr>
        </p:pic>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1997" y="2684829"/>
              <a:ext cx="457200" cy="457200"/>
            </a:xfrm>
            <a:prstGeom prst="rect">
              <a:avLst/>
            </a:prstGeom>
          </p:spPr>
        </p:pic>
        <p:pic>
          <p:nvPicPr>
            <p:cNvPr id="15" name="圖片 14"/>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347874" y="2529264"/>
              <a:ext cx="612000" cy="653008"/>
            </a:xfrm>
            <a:prstGeom prst="rect">
              <a:avLst/>
            </a:prstGeom>
          </p:spPr>
        </p:pic>
        <p:grpSp>
          <p:nvGrpSpPr>
            <p:cNvPr id="23" name="群組 22"/>
            <p:cNvGrpSpPr/>
            <p:nvPr/>
          </p:nvGrpSpPr>
          <p:grpSpPr>
            <a:xfrm>
              <a:off x="2843807" y="2996952"/>
              <a:ext cx="579887" cy="921762"/>
              <a:chOff x="3591218" y="3028934"/>
              <a:chExt cx="786148" cy="1180994"/>
            </a:xfrm>
          </p:grpSpPr>
          <p:grpSp>
            <p:nvGrpSpPr>
              <p:cNvPr id="14" name="群組 13"/>
              <p:cNvGrpSpPr/>
              <p:nvPr/>
            </p:nvGrpSpPr>
            <p:grpSpPr>
              <a:xfrm rot="503200">
                <a:off x="3933773" y="3028934"/>
                <a:ext cx="443593" cy="1180994"/>
                <a:chOff x="4244261" y="2752347"/>
                <a:chExt cx="605014" cy="1547905"/>
              </a:xfrm>
              <a:effectLst>
                <a:outerShdw blurRad="50800" dist="38100" dir="2700000" algn="tl" rotWithShape="0">
                  <a:prstClr val="black">
                    <a:alpha val="40000"/>
                  </a:prstClr>
                </a:outerShdw>
              </a:effectLst>
            </p:grpSpPr>
            <p:pic>
              <p:nvPicPr>
                <p:cNvPr id="32" name="圖片 31"/>
                <p:cNvPicPr>
                  <a:picLocks noChangeAspect="1"/>
                </p:cNvPicPr>
                <p:nvPr/>
              </p:nvPicPr>
              <p:blipFill rotWithShape="1">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artisticMarker/>
                          </a14:imgEffect>
                          <a14:imgEffect>
                            <a14:sharpenSoften amount="50000"/>
                          </a14:imgEffect>
                        </a14:imgLayer>
                      </a14:imgProps>
                    </a:ext>
                    <a:ext uri="{28A0092B-C50C-407E-A947-70E740481C1C}">
                      <a14:useLocalDpi xmlns:a14="http://schemas.microsoft.com/office/drawing/2010/main" val="0"/>
                    </a:ext>
                  </a:extLst>
                </a:blip>
                <a:srcRect l="33611" t="1632" r="28073" b="3674"/>
                <a:stretch/>
              </p:blipFill>
              <p:spPr>
                <a:xfrm rot="1308205">
                  <a:off x="4522907" y="2866302"/>
                  <a:ext cx="326368" cy="1433950"/>
                </a:xfrm>
                <a:prstGeom prst="rect">
                  <a:avLst/>
                </a:prstGeom>
                <a:ln>
                  <a:solidFill>
                    <a:schemeClr val="bg2">
                      <a:lumMod val="90000"/>
                    </a:schemeClr>
                  </a:solidFill>
                </a:ln>
              </p:spPr>
            </p:pic>
            <p:pic>
              <p:nvPicPr>
                <p:cNvPr id="12" name="圖片 11"/>
                <p:cNvPicPr>
                  <a:picLocks noChangeAspect="1"/>
                </p:cNvPicPr>
                <p:nvPr/>
              </p:nvPicPr>
              <p:blipFill rotWithShape="1">
                <a:blip r:embed="rId8" cstate="print">
                  <a:extLst>
                    <a:ext uri="{BEBA8EAE-BF5A-486C-A8C5-ECC9F3942E4B}">
                      <a14:imgProps xmlns:a14="http://schemas.microsoft.com/office/drawing/2010/main">
                        <a14:imgLayer r:embed="rId9">
                          <a14:imgEffect>
                            <a14:artisticMarker/>
                          </a14:imgEffect>
                          <a14:imgEffect>
                            <a14:sharpenSoften amount="50000"/>
                          </a14:imgEffect>
                        </a14:imgLayer>
                      </a14:imgProps>
                    </a:ext>
                    <a:ext uri="{28A0092B-C50C-407E-A947-70E740481C1C}">
                      <a14:useLocalDpi xmlns:a14="http://schemas.microsoft.com/office/drawing/2010/main" val="0"/>
                    </a:ext>
                  </a:extLst>
                </a:blip>
                <a:srcRect l="33611" t="1632" r="28073" b="3674"/>
                <a:stretch/>
              </p:blipFill>
              <p:spPr>
                <a:xfrm rot="403279">
                  <a:off x="4361626" y="2782670"/>
                  <a:ext cx="326368" cy="1433948"/>
                </a:xfrm>
                <a:prstGeom prst="rect">
                  <a:avLst/>
                </a:prstGeom>
                <a:ln>
                  <a:solidFill>
                    <a:schemeClr val="bg2">
                      <a:lumMod val="90000"/>
                    </a:schemeClr>
                  </a:solidFill>
                </a:ln>
              </p:spPr>
            </p:pic>
            <p:pic>
              <p:nvPicPr>
                <p:cNvPr id="34" name="圖片 33"/>
                <p:cNvPicPr>
                  <a:picLocks noChangeAspect="1"/>
                </p:cNvPicPr>
                <p:nvPr/>
              </p:nvPicPr>
              <p:blipFill rotWithShape="1">
                <a:blip r:embed="rId10" cstate="print">
                  <a:duotone>
                    <a:schemeClr val="accent6">
                      <a:shade val="45000"/>
                      <a:satMod val="135000"/>
                    </a:schemeClr>
                    <a:prstClr val="white"/>
                  </a:duotone>
                  <a:extLst>
                    <a:ext uri="{BEBA8EAE-BF5A-486C-A8C5-ECC9F3942E4B}">
                      <a14:imgProps xmlns:a14="http://schemas.microsoft.com/office/drawing/2010/main">
                        <a14:imgLayer r:embed="rId9">
                          <a14:imgEffect>
                            <a14:artisticPencilGrayscale/>
                          </a14:imgEffect>
                          <a14:imgEffect>
                            <a14:sharpenSoften amount="50000"/>
                          </a14:imgEffect>
                        </a14:imgLayer>
                      </a14:imgProps>
                    </a:ext>
                    <a:ext uri="{28A0092B-C50C-407E-A947-70E740481C1C}">
                      <a14:useLocalDpi xmlns:a14="http://schemas.microsoft.com/office/drawing/2010/main" val="0"/>
                    </a:ext>
                  </a:extLst>
                </a:blip>
                <a:srcRect l="33611" t="1632" r="28073" b="3674"/>
                <a:stretch/>
              </p:blipFill>
              <p:spPr>
                <a:xfrm rot="21096800">
                  <a:off x="4244261" y="2752347"/>
                  <a:ext cx="326368" cy="1433950"/>
                </a:xfrm>
                <a:prstGeom prst="rect">
                  <a:avLst/>
                </a:prstGeom>
                <a:ln>
                  <a:solidFill>
                    <a:schemeClr val="bg2">
                      <a:lumMod val="90000"/>
                    </a:schemeClr>
                  </a:solidFill>
                </a:ln>
              </p:spPr>
            </p:pic>
          </p:grpSp>
          <p:pic>
            <p:nvPicPr>
              <p:cNvPr id="40" name="圖片 39"/>
              <p:cNvPicPr>
                <a:picLocks noChangeAspect="1"/>
              </p:cNvPicPr>
              <p:nvPr/>
            </p:nvPicPr>
            <p:blipFill rotWithShape="1">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artisticMarker/>
                        </a14:imgEffect>
                        <a14:imgEffect>
                          <a14:sharpenSoften amount="50000"/>
                        </a14:imgEffect>
                      </a14:imgLayer>
                    </a14:imgProps>
                  </a:ext>
                  <a:ext uri="{28A0092B-C50C-407E-A947-70E740481C1C}">
                    <a14:useLocalDpi xmlns:a14="http://schemas.microsoft.com/office/drawing/2010/main" val="0"/>
                  </a:ext>
                </a:extLst>
              </a:blip>
              <a:srcRect l="33611" t="1632" r="28073" b="3674"/>
              <a:stretch/>
            </p:blipFill>
            <p:spPr>
              <a:xfrm rot="21031017">
                <a:off x="3733159" y="3050285"/>
                <a:ext cx="239291" cy="1094049"/>
              </a:xfrm>
              <a:prstGeom prst="rect">
                <a:avLst/>
              </a:prstGeom>
              <a:ln>
                <a:solidFill>
                  <a:schemeClr val="bg2">
                    <a:lumMod val="90000"/>
                  </a:schemeClr>
                </a:solidFill>
              </a:ln>
              <a:effectLst>
                <a:outerShdw blurRad="50800" dist="38100" dir="2700000" algn="tl" rotWithShape="0">
                  <a:prstClr val="black">
                    <a:alpha val="40000"/>
                  </a:prstClr>
                </a:outerShdw>
              </a:effectLst>
            </p:spPr>
          </p:pic>
          <p:pic>
            <p:nvPicPr>
              <p:cNvPr id="41" name="圖片 40"/>
              <p:cNvPicPr>
                <a:picLocks noChangeAspect="1"/>
              </p:cNvPicPr>
              <p:nvPr/>
            </p:nvPicPr>
            <p:blipFill rotWithShape="1">
              <a:blip r:embed="rId10" cstate="print">
                <a:extLst>
                  <a:ext uri="{BEBA8EAE-BF5A-486C-A8C5-ECC9F3942E4B}">
                    <a14:imgProps xmlns:a14="http://schemas.microsoft.com/office/drawing/2010/main">
                      <a14:imgLayer r:embed="rId9">
                        <a14:imgEffect>
                          <a14:artisticPencilGrayscale/>
                        </a14:imgEffect>
                        <a14:imgEffect>
                          <a14:sharpenSoften amount="50000"/>
                        </a14:imgEffect>
                      </a14:imgLayer>
                    </a14:imgProps>
                  </a:ext>
                  <a:ext uri="{28A0092B-C50C-407E-A947-70E740481C1C}">
                    <a14:useLocalDpi xmlns:a14="http://schemas.microsoft.com/office/drawing/2010/main" val="0"/>
                  </a:ext>
                </a:extLst>
              </a:blip>
              <a:srcRect l="33611" t="1632" r="28073" b="3674"/>
              <a:stretch/>
            </p:blipFill>
            <p:spPr>
              <a:xfrm rot="20174977">
                <a:off x="3591218" y="3103786"/>
                <a:ext cx="239291" cy="1094050"/>
              </a:xfrm>
              <a:prstGeom prst="rect">
                <a:avLst/>
              </a:prstGeom>
              <a:ln>
                <a:solidFill>
                  <a:schemeClr val="bg2">
                    <a:lumMod val="90000"/>
                  </a:schemeClr>
                </a:solidFill>
              </a:ln>
              <a:effectLst>
                <a:outerShdw blurRad="50800" dist="38100" dir="2700000" algn="tl" rotWithShape="0">
                  <a:prstClr val="black">
                    <a:alpha val="40000"/>
                  </a:prstClr>
                </a:outerShdw>
              </a:effectLst>
            </p:spPr>
          </p:pic>
        </p:grpSp>
        <p:pic>
          <p:nvPicPr>
            <p:cNvPr id="20" name="圖片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5816" y="2031839"/>
              <a:ext cx="684000" cy="684000"/>
            </a:xfrm>
            <a:prstGeom prst="rect">
              <a:avLst/>
            </a:prstGeom>
          </p:spPr>
        </p:pic>
        <p:pic>
          <p:nvPicPr>
            <p:cNvPr id="17" name="圖片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9045" y="3284984"/>
              <a:ext cx="612000" cy="612000"/>
            </a:xfrm>
            <a:prstGeom prst="rect">
              <a:avLst/>
            </a:prstGeom>
          </p:spPr>
        </p:pic>
        <p:pic>
          <p:nvPicPr>
            <p:cNvPr id="9" name="圖片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6626">
              <a:off x="3702128" y="2123289"/>
              <a:ext cx="468000" cy="769463"/>
            </a:xfrm>
            <a:prstGeom prst="rect">
              <a:avLst/>
            </a:prstGeom>
            <a:ln w="127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pic>
          <p:nvPicPr>
            <p:cNvPr id="31" name="圖片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6626">
              <a:off x="3902018" y="2093046"/>
              <a:ext cx="468000" cy="769463"/>
            </a:xfrm>
            <a:prstGeom prst="rect">
              <a:avLst/>
            </a:prstGeom>
            <a:ln w="127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pic>
          <p:nvPicPr>
            <p:cNvPr id="11" name="圖片 10"/>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40367" y1="29004" x2="40367" y2="29004"/>
                          <a14:foregroundMark x1="48624" y1="62338" x2="48624" y2="62338"/>
                          <a14:foregroundMark x1="51376" y1="19048" x2="51376" y2="19048"/>
                          <a14:foregroundMark x1="40367" y1="18182" x2="40367" y2="18182"/>
                          <a14:foregroundMark x1="49083" y1="14719" x2="49083" y2="14719"/>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887025" y="2276872"/>
              <a:ext cx="1384300" cy="1466850"/>
            </a:xfrm>
            <a:prstGeom prst="rect">
              <a:avLst/>
            </a:prstGeom>
          </p:spPr>
        </p:pic>
      </p:grpSp>
    </p:spTree>
    <p:extLst>
      <p:ext uri="{BB962C8B-B14F-4D97-AF65-F5344CB8AC3E}">
        <p14:creationId xmlns:p14="http://schemas.microsoft.com/office/powerpoint/2010/main" val="567995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lstStyle/>
          <a:p>
            <a:r>
              <a:rPr lang="zh-TW" altLang="en-US" dirty="0" smtClean="0"/>
              <a:t>肆、結語</a:t>
            </a:r>
            <a:endParaRPr lang="zh-TW" altLang="en-US" dirty="0"/>
          </a:p>
        </p:txBody>
      </p:sp>
      <p:sp>
        <p:nvSpPr>
          <p:cNvPr id="4" name="內容版面配置區 2"/>
          <p:cNvSpPr>
            <a:spLocks noGrp="1"/>
          </p:cNvSpPr>
          <p:nvPr>
            <p:ph idx="1"/>
          </p:nvPr>
        </p:nvSpPr>
        <p:spPr>
          <a:xfrm>
            <a:off x="611560" y="1556792"/>
            <a:ext cx="7920880" cy="3960440"/>
          </a:xfrm>
        </p:spPr>
        <p:txBody>
          <a:bodyPr vert="horz" lIns="91440" tIns="45720" rIns="91440" bIns="45720" rtlCol="0">
            <a:noAutofit/>
          </a:bodyPr>
          <a:lstStyle/>
          <a:p>
            <a:pPr marL="540000" indent="-540000" algn="just">
              <a:lnSpc>
                <a:spcPts val="3900"/>
              </a:lnSpc>
              <a:spcBef>
                <a:spcPts val="600"/>
              </a:spcBef>
              <a:spcAft>
                <a:spcPts val="600"/>
              </a:spcAft>
              <a:buFont typeface="+mj-ea"/>
              <a:buAutoNum type="ea1ChtPeriod"/>
            </a:pPr>
            <a:r>
              <a:rPr lang="zh-TW" altLang="en-US" sz="2800" dirty="0" smtClean="0"/>
              <a:t>法規</a:t>
            </a:r>
            <a:r>
              <a:rPr lang="zh-TW" altLang="en-US" sz="2800" dirty="0"/>
              <a:t>鬆綁</a:t>
            </a:r>
            <a:r>
              <a:rPr lang="zh-TW" altLang="en-US" sz="2800" dirty="0" smtClean="0"/>
              <a:t>自 </a:t>
            </a:r>
            <a:r>
              <a:rPr lang="en-US" altLang="zh-TW" sz="2800" dirty="0" smtClean="0"/>
              <a:t>106</a:t>
            </a:r>
            <a:r>
              <a:rPr lang="zh-TW" altLang="en-US" sz="2800" dirty="0" smtClean="0"/>
              <a:t> 年 </a:t>
            </a:r>
            <a:r>
              <a:rPr lang="en-US" altLang="zh-TW" sz="2800" dirty="0"/>
              <a:t>10 </a:t>
            </a:r>
            <a:r>
              <a:rPr lang="zh-TW" altLang="en-US" sz="2800" dirty="0"/>
              <a:t>月</a:t>
            </a:r>
            <a:r>
              <a:rPr lang="zh-TW" altLang="en-US" sz="2800" dirty="0" smtClean="0"/>
              <a:t>推動一年</a:t>
            </a:r>
            <a:r>
              <a:rPr lang="zh-TW" altLang="en-US" sz="2800" dirty="0"/>
              <a:t>餘</a:t>
            </a:r>
            <a:r>
              <a:rPr lang="zh-TW" altLang="en-US" sz="2800" dirty="0" smtClean="0"/>
              <a:t>，</a:t>
            </a:r>
            <a:r>
              <a:rPr lang="zh-TW" altLang="en-US" sz="2800" dirty="0"/>
              <a:t>在各部會共同努力下，</a:t>
            </a:r>
            <a:r>
              <a:rPr lang="zh-TW" altLang="en-US" sz="2800" dirty="0" smtClean="0"/>
              <a:t>已展現</a:t>
            </a:r>
            <a:r>
              <a:rPr lang="zh-TW" altLang="en-US" sz="2800" dirty="0"/>
              <a:t>出讓</a:t>
            </a:r>
            <a:r>
              <a:rPr lang="zh-TW" altLang="en-US" sz="2800" dirty="0" smtClean="0"/>
              <a:t>人民</a:t>
            </a:r>
            <a:r>
              <a:rPr lang="zh-TW" altLang="en-US" sz="2800" dirty="0"/>
              <a:t>有感的豐碩成果。</a:t>
            </a:r>
          </a:p>
          <a:p>
            <a:pPr marL="540000" indent="-540000" algn="just">
              <a:lnSpc>
                <a:spcPts val="3900"/>
              </a:lnSpc>
              <a:spcBef>
                <a:spcPts val="600"/>
              </a:spcBef>
              <a:spcAft>
                <a:spcPts val="600"/>
              </a:spcAft>
              <a:buFont typeface="+mj-ea"/>
              <a:buAutoNum type="ea1ChtPeriod"/>
            </a:pPr>
            <a:r>
              <a:rPr lang="zh-TW" altLang="en-US" sz="2800" dirty="0" smtClean="0"/>
              <a:t>法規鬆綁是持續性的工作，請</a:t>
            </a:r>
            <a:r>
              <a:rPr lang="zh-TW" altLang="en-US" sz="2800" dirty="0"/>
              <a:t>各</a:t>
            </a:r>
            <a:r>
              <a:rPr lang="zh-TW" altLang="en-US" sz="2800" dirty="0" smtClean="0"/>
              <a:t>部會</a:t>
            </a:r>
            <a:r>
              <a:rPr lang="zh-TW" altLang="en-US" sz="2800" dirty="0" smtClean="0">
                <a:cs typeface="Times New Roman" panose="02020603050405020304" pitchFamily="18" charset="0"/>
              </a:rPr>
              <a:t>再接再厲，持續</a:t>
            </a:r>
            <a:r>
              <a:rPr lang="zh-TW" altLang="en-US" sz="2800" dirty="0" smtClean="0"/>
              <a:t>檢討、</a:t>
            </a:r>
            <a:r>
              <a:rPr lang="zh-TW" altLang="en-US" sz="2800" dirty="0" smtClean="0">
                <a:cs typeface="Times New Roman" panose="02020603050405020304" pitchFamily="18" charset="0"/>
              </a:rPr>
              <a:t>精進相關法規措施，</a:t>
            </a:r>
            <a:r>
              <a:rPr lang="zh-TW" altLang="en-US" sz="2800" dirty="0" smtClean="0"/>
              <a:t>以循序漸進營造</a:t>
            </a:r>
            <a:r>
              <a:rPr lang="zh-TW" altLang="en-US" sz="2800" dirty="0"/>
              <a:t>友善經商及投資之法制環境。</a:t>
            </a:r>
          </a:p>
          <a:p>
            <a:pPr>
              <a:lnSpc>
                <a:spcPts val="3900"/>
              </a:lnSpc>
              <a:spcBef>
                <a:spcPts val="600"/>
              </a:spcBef>
              <a:spcAft>
                <a:spcPts val="600"/>
              </a:spcAft>
            </a:pPr>
            <a:endParaRPr lang="zh-TW" altLang="en-US" sz="2400" dirty="0"/>
          </a:p>
        </p:txBody>
      </p:sp>
      <p:sp>
        <p:nvSpPr>
          <p:cNvPr id="5" name="投影片編號版面配置區 5"/>
          <p:cNvSpPr>
            <a:spLocks noGrp="1"/>
          </p:cNvSpPr>
          <p:nvPr>
            <p:ph type="sldNum" sz="quarter" idx="4294967295"/>
          </p:nvPr>
        </p:nvSpPr>
        <p:spPr>
          <a:xfrm>
            <a:off x="7010400" y="6520259"/>
            <a:ext cx="2133600" cy="365125"/>
          </a:xfrm>
          <a:prstGeom prst="rect">
            <a:avLst/>
          </a:prstGeom>
        </p:spPr>
        <p:txBody>
          <a:bodyPr/>
          <a:lstStyle>
            <a:lvl1pPr>
              <a:defRPr sz="1400" b="1">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stStyle>
          <a:p>
            <a:fld id="{F2AA265B-B332-4A2C-B8D5-6CDE25482072}" type="slidenum">
              <a:rPr lang="zh-TW" altLang="en-US" smtClean="0">
                <a:solidFill>
                  <a:schemeClr val="tx1"/>
                </a:solidFill>
              </a:rPr>
              <a:pPr/>
              <a:t>16</a:t>
            </a:fld>
            <a:endParaRPr lang="zh-TW" altLang="en-US" dirty="0">
              <a:solidFill>
                <a:schemeClr val="tx1"/>
              </a:solidFill>
            </a:endParaRPr>
          </a:p>
        </p:txBody>
      </p:sp>
      <p:sp>
        <p:nvSpPr>
          <p:cNvPr id="6" name="圓角矩形 5"/>
          <p:cNvSpPr/>
          <p:nvPr/>
        </p:nvSpPr>
        <p:spPr>
          <a:xfrm>
            <a:off x="7164288" y="5877272"/>
            <a:ext cx="1512168" cy="432048"/>
          </a:xfrm>
          <a:prstGeom prst="round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簡報結束</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2386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t>大綱</a:t>
            </a:r>
            <a:endParaRPr lang="zh-TW" altLang="en-US" sz="4400" dirty="0"/>
          </a:p>
        </p:txBody>
      </p:sp>
      <p:sp>
        <p:nvSpPr>
          <p:cNvPr id="4" name="投影片編號版面配置區 5"/>
          <p:cNvSpPr>
            <a:spLocks noGrp="1"/>
          </p:cNvSpPr>
          <p:nvPr>
            <p:ph type="sldNum" sz="quarter" idx="4294967295"/>
          </p:nvPr>
        </p:nvSpPr>
        <p:spPr>
          <a:xfrm>
            <a:off x="7010400" y="6520259"/>
            <a:ext cx="2133600" cy="365125"/>
          </a:xfrm>
          <a:prstGeom prst="rect">
            <a:avLst/>
          </a:prstGeom>
        </p:spPr>
        <p:txBody>
          <a:bodyPr/>
          <a:lstStyle>
            <a:lvl1pPr>
              <a:defRPr sz="1400" b="1">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stStyle>
          <a:p>
            <a:fld id="{180F489C-B45F-4920-AF54-AC1507EE971A}" type="slidenum">
              <a:rPr lang="zh-TW" altLang="en-US" smtClean="0">
                <a:solidFill>
                  <a:schemeClr val="tx1"/>
                </a:solidFill>
              </a:rPr>
              <a:pPr/>
              <a:t>1</a:t>
            </a:fld>
            <a:endParaRPr lang="zh-TW" altLang="en-US" dirty="0">
              <a:solidFill>
                <a:schemeClr val="tx1"/>
              </a:solidFill>
            </a:endParaRPr>
          </a:p>
        </p:txBody>
      </p:sp>
      <p:grpSp>
        <p:nvGrpSpPr>
          <p:cNvPr id="5" name="群組 4"/>
          <p:cNvGrpSpPr/>
          <p:nvPr/>
        </p:nvGrpSpPr>
        <p:grpSpPr>
          <a:xfrm>
            <a:off x="1133508" y="1791928"/>
            <a:ext cx="6912767" cy="3850212"/>
            <a:chOff x="1519089" y="1702933"/>
            <a:chExt cx="6005239" cy="2357424"/>
          </a:xfrm>
        </p:grpSpPr>
        <p:grpSp>
          <p:nvGrpSpPr>
            <p:cNvPr id="6" name="群組 5"/>
            <p:cNvGrpSpPr/>
            <p:nvPr/>
          </p:nvGrpSpPr>
          <p:grpSpPr>
            <a:xfrm>
              <a:off x="1531256" y="1702933"/>
              <a:ext cx="5993072" cy="2357424"/>
              <a:chOff x="1503455" y="1702933"/>
              <a:chExt cx="5993072" cy="2438964"/>
            </a:xfrm>
          </p:grpSpPr>
          <p:sp>
            <p:nvSpPr>
              <p:cNvPr id="9" name="手繪多邊形 8"/>
              <p:cNvSpPr/>
              <p:nvPr/>
            </p:nvSpPr>
            <p:spPr>
              <a:xfrm>
                <a:off x="1846060" y="1702933"/>
                <a:ext cx="5650467" cy="524507"/>
              </a:xfrm>
              <a:custGeom>
                <a:avLst/>
                <a:gdLst>
                  <a:gd name="connsiteX0" fmla="*/ 0 w 5650467"/>
                  <a:gd name="connsiteY0" fmla="*/ 0 h 685211"/>
                  <a:gd name="connsiteX1" fmla="*/ 5307862 w 5650467"/>
                  <a:gd name="connsiteY1" fmla="*/ 0 h 685211"/>
                  <a:gd name="connsiteX2" fmla="*/ 5650467 w 5650467"/>
                  <a:gd name="connsiteY2" fmla="*/ 342606 h 685211"/>
                  <a:gd name="connsiteX3" fmla="*/ 5307862 w 5650467"/>
                  <a:gd name="connsiteY3" fmla="*/ 685211 h 685211"/>
                  <a:gd name="connsiteX4" fmla="*/ 0 w 5650467"/>
                  <a:gd name="connsiteY4" fmla="*/ 685211 h 685211"/>
                  <a:gd name="connsiteX5" fmla="*/ 0 w 5650467"/>
                  <a:gd name="connsiteY5" fmla="*/ 0 h 68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467" h="685211">
                    <a:moveTo>
                      <a:pt x="5650467" y="685210"/>
                    </a:moveTo>
                    <a:lnTo>
                      <a:pt x="342605" y="685210"/>
                    </a:lnTo>
                    <a:lnTo>
                      <a:pt x="0" y="342605"/>
                    </a:lnTo>
                    <a:lnTo>
                      <a:pt x="342605" y="1"/>
                    </a:lnTo>
                    <a:lnTo>
                      <a:pt x="5650467" y="1"/>
                    </a:lnTo>
                    <a:lnTo>
                      <a:pt x="5650467" y="68521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4000" tIns="91441" rIns="170688" bIns="91441" numCol="1" spcCol="1270" anchor="ctr" anchorCtr="0">
                <a:noAutofit/>
              </a:bodyPr>
              <a:lstStyle/>
              <a:p>
                <a:pPr lvl="0" algn="l" defTabSz="10668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壹、前言</a:t>
                </a:r>
                <a:endParaRPr lang="zh-TW" altLang="en-US" sz="3200" b="1" kern="1200" dirty="0">
                  <a:latin typeface="微軟正黑體" panose="020B0604030504040204" pitchFamily="34" charset="-120"/>
                  <a:ea typeface="微軟正黑體" panose="020B0604030504040204" pitchFamily="34" charset="-120"/>
                </a:endParaRPr>
              </a:p>
            </p:txBody>
          </p:sp>
          <p:sp>
            <p:nvSpPr>
              <p:cNvPr id="10" name="橢圓 9"/>
              <p:cNvSpPr/>
              <p:nvPr/>
            </p:nvSpPr>
            <p:spPr>
              <a:xfrm>
                <a:off x="1503455" y="1702934"/>
                <a:ext cx="685211" cy="499421"/>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sp>
          <p:sp>
            <p:nvSpPr>
              <p:cNvPr id="11" name="手繪多邊形 10"/>
              <p:cNvSpPr/>
              <p:nvPr/>
            </p:nvSpPr>
            <p:spPr>
              <a:xfrm>
                <a:off x="1846060" y="2340188"/>
                <a:ext cx="5650467" cy="524507"/>
              </a:xfrm>
              <a:custGeom>
                <a:avLst/>
                <a:gdLst>
                  <a:gd name="connsiteX0" fmla="*/ 0 w 5650467"/>
                  <a:gd name="connsiteY0" fmla="*/ 0 h 685211"/>
                  <a:gd name="connsiteX1" fmla="*/ 5307862 w 5650467"/>
                  <a:gd name="connsiteY1" fmla="*/ 0 h 685211"/>
                  <a:gd name="connsiteX2" fmla="*/ 5650467 w 5650467"/>
                  <a:gd name="connsiteY2" fmla="*/ 342606 h 685211"/>
                  <a:gd name="connsiteX3" fmla="*/ 5307862 w 5650467"/>
                  <a:gd name="connsiteY3" fmla="*/ 685211 h 685211"/>
                  <a:gd name="connsiteX4" fmla="*/ 0 w 5650467"/>
                  <a:gd name="connsiteY4" fmla="*/ 685211 h 685211"/>
                  <a:gd name="connsiteX5" fmla="*/ 0 w 5650467"/>
                  <a:gd name="connsiteY5" fmla="*/ 0 h 68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467" h="685211">
                    <a:moveTo>
                      <a:pt x="5650467" y="685210"/>
                    </a:moveTo>
                    <a:lnTo>
                      <a:pt x="342605" y="685210"/>
                    </a:lnTo>
                    <a:lnTo>
                      <a:pt x="0" y="342605"/>
                    </a:lnTo>
                    <a:lnTo>
                      <a:pt x="342605" y="1"/>
                    </a:lnTo>
                    <a:lnTo>
                      <a:pt x="5650467" y="1"/>
                    </a:lnTo>
                    <a:lnTo>
                      <a:pt x="5650467" y="68521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4000" tIns="91441" rIns="170688" bIns="91441" numCol="1" spcCol="1270" anchor="ctr" anchorCtr="0">
                <a:noAutofit/>
              </a:bodyPr>
              <a:lstStyle/>
              <a:p>
                <a:pPr lvl="0" algn="l" defTabSz="10668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貳、部會鬆綁統計</a:t>
                </a:r>
                <a:endParaRPr lang="zh-TW" altLang="en-US" sz="3200" b="1" kern="1200" dirty="0">
                  <a:latin typeface="微軟正黑體" panose="020B0604030504040204" pitchFamily="34" charset="-120"/>
                  <a:ea typeface="微軟正黑體" panose="020B0604030504040204" pitchFamily="34" charset="-120"/>
                </a:endParaRPr>
              </a:p>
            </p:txBody>
          </p:sp>
          <p:sp>
            <p:nvSpPr>
              <p:cNvPr id="12" name="橢圓 11"/>
              <p:cNvSpPr/>
              <p:nvPr/>
            </p:nvSpPr>
            <p:spPr>
              <a:xfrm>
                <a:off x="1503455" y="2340189"/>
                <a:ext cx="685211" cy="499421"/>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sp>
          <p:sp>
            <p:nvSpPr>
              <p:cNvPr id="13" name="手繪多邊形 12"/>
              <p:cNvSpPr/>
              <p:nvPr/>
            </p:nvSpPr>
            <p:spPr>
              <a:xfrm>
                <a:off x="1846060" y="3617390"/>
                <a:ext cx="5650467" cy="524507"/>
              </a:xfrm>
              <a:custGeom>
                <a:avLst/>
                <a:gdLst>
                  <a:gd name="connsiteX0" fmla="*/ 0 w 5650467"/>
                  <a:gd name="connsiteY0" fmla="*/ 0 h 685211"/>
                  <a:gd name="connsiteX1" fmla="*/ 5307862 w 5650467"/>
                  <a:gd name="connsiteY1" fmla="*/ 0 h 685211"/>
                  <a:gd name="connsiteX2" fmla="*/ 5650467 w 5650467"/>
                  <a:gd name="connsiteY2" fmla="*/ 342606 h 685211"/>
                  <a:gd name="connsiteX3" fmla="*/ 5307862 w 5650467"/>
                  <a:gd name="connsiteY3" fmla="*/ 685211 h 685211"/>
                  <a:gd name="connsiteX4" fmla="*/ 0 w 5650467"/>
                  <a:gd name="connsiteY4" fmla="*/ 685211 h 685211"/>
                  <a:gd name="connsiteX5" fmla="*/ 0 w 5650467"/>
                  <a:gd name="connsiteY5" fmla="*/ 0 h 68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467" h="685211">
                    <a:moveTo>
                      <a:pt x="5650467" y="685210"/>
                    </a:moveTo>
                    <a:lnTo>
                      <a:pt x="342605" y="685210"/>
                    </a:lnTo>
                    <a:lnTo>
                      <a:pt x="0" y="342605"/>
                    </a:lnTo>
                    <a:lnTo>
                      <a:pt x="342605" y="1"/>
                    </a:lnTo>
                    <a:lnTo>
                      <a:pt x="5650467" y="1"/>
                    </a:lnTo>
                    <a:lnTo>
                      <a:pt x="5650467" y="68521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4000" tIns="91441" rIns="170688" bIns="91440" numCol="1" spcCol="1270" anchor="ctr" anchorCtr="0">
                <a:noAutofit/>
              </a:bodyPr>
              <a:lstStyle/>
              <a:p>
                <a:pPr lvl="0" algn="l" defTabSz="10668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肆、結語</a:t>
                </a:r>
                <a:endParaRPr lang="zh-TW" altLang="en-US" sz="3200" b="1" kern="1200" dirty="0">
                  <a:latin typeface="微軟正黑體" panose="020B0604030504040204" pitchFamily="34" charset="-120"/>
                  <a:ea typeface="微軟正黑體" panose="020B0604030504040204" pitchFamily="34" charset="-120"/>
                </a:endParaRPr>
              </a:p>
            </p:txBody>
          </p:sp>
          <p:sp>
            <p:nvSpPr>
              <p:cNvPr id="14" name="橢圓 13"/>
              <p:cNvSpPr/>
              <p:nvPr/>
            </p:nvSpPr>
            <p:spPr>
              <a:xfrm>
                <a:off x="1503455" y="3617391"/>
                <a:ext cx="685211" cy="499421"/>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sp>
        </p:grpSp>
        <p:sp>
          <p:nvSpPr>
            <p:cNvPr id="7" name="手繪多邊形 6"/>
            <p:cNvSpPr/>
            <p:nvPr/>
          </p:nvSpPr>
          <p:spPr>
            <a:xfrm>
              <a:off x="1861694" y="2936135"/>
              <a:ext cx="5650467" cy="506972"/>
            </a:xfrm>
            <a:custGeom>
              <a:avLst/>
              <a:gdLst>
                <a:gd name="connsiteX0" fmla="*/ 0 w 5650467"/>
                <a:gd name="connsiteY0" fmla="*/ 0 h 685211"/>
                <a:gd name="connsiteX1" fmla="*/ 5307862 w 5650467"/>
                <a:gd name="connsiteY1" fmla="*/ 0 h 685211"/>
                <a:gd name="connsiteX2" fmla="*/ 5650467 w 5650467"/>
                <a:gd name="connsiteY2" fmla="*/ 342606 h 685211"/>
                <a:gd name="connsiteX3" fmla="*/ 5307862 w 5650467"/>
                <a:gd name="connsiteY3" fmla="*/ 685211 h 685211"/>
                <a:gd name="connsiteX4" fmla="*/ 0 w 5650467"/>
                <a:gd name="connsiteY4" fmla="*/ 685211 h 685211"/>
                <a:gd name="connsiteX5" fmla="*/ 0 w 5650467"/>
                <a:gd name="connsiteY5" fmla="*/ 0 h 68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467" h="685211">
                  <a:moveTo>
                    <a:pt x="5650467" y="685210"/>
                  </a:moveTo>
                  <a:lnTo>
                    <a:pt x="342605" y="685210"/>
                  </a:lnTo>
                  <a:lnTo>
                    <a:pt x="0" y="342605"/>
                  </a:lnTo>
                  <a:lnTo>
                    <a:pt x="342605" y="1"/>
                  </a:lnTo>
                  <a:lnTo>
                    <a:pt x="5650467" y="1"/>
                  </a:lnTo>
                  <a:lnTo>
                    <a:pt x="5650467" y="68521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4000" tIns="91441" rIns="170688" bIns="91441" numCol="1" spcCol="1270" anchor="ctr" anchorCtr="0">
              <a:noAutofit/>
            </a:bodyPr>
            <a:lstStyle/>
            <a:p>
              <a:pPr lvl="0" algn="l" defTabSz="10668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參、重要鬆綁成果</a:t>
              </a:r>
              <a:endParaRPr lang="zh-TW" altLang="en-US" sz="3200" b="1" kern="1200" dirty="0">
                <a:latin typeface="微軟正黑體" panose="020B0604030504040204" pitchFamily="34" charset="-120"/>
                <a:ea typeface="微軟正黑體" panose="020B0604030504040204" pitchFamily="34" charset="-120"/>
              </a:endParaRPr>
            </a:p>
          </p:txBody>
        </p:sp>
        <p:sp>
          <p:nvSpPr>
            <p:cNvPr id="8" name="橢圓 7"/>
            <p:cNvSpPr/>
            <p:nvPr/>
          </p:nvSpPr>
          <p:spPr>
            <a:xfrm>
              <a:off x="1519089" y="2936135"/>
              <a:ext cx="685211" cy="482725"/>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32084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normAutofit/>
          </a:bodyPr>
          <a:lstStyle/>
          <a:p>
            <a:r>
              <a:rPr lang="zh-TW" altLang="en-US" sz="4000" dirty="0" smtClean="0">
                <a:cs typeface="Times New Roman" panose="02020603050405020304" pitchFamily="18" charset="0"/>
              </a:rPr>
              <a:t>壹、前言</a:t>
            </a:r>
            <a:endParaRPr lang="zh-TW" altLang="en-US" sz="4000" dirty="0">
              <a:cs typeface="Times New Roman" panose="02020603050405020304" pitchFamily="18" charset="0"/>
            </a:endParaRPr>
          </a:p>
        </p:txBody>
      </p:sp>
      <p:sp>
        <p:nvSpPr>
          <p:cNvPr id="3" name="內容版面配置區 2"/>
          <p:cNvSpPr>
            <a:spLocks noGrp="1"/>
          </p:cNvSpPr>
          <p:nvPr>
            <p:ph idx="1"/>
          </p:nvPr>
        </p:nvSpPr>
        <p:spPr>
          <a:xfrm>
            <a:off x="395536" y="1340768"/>
            <a:ext cx="8424936" cy="5112568"/>
          </a:xfrm>
        </p:spPr>
        <p:txBody>
          <a:bodyPr>
            <a:noAutofit/>
          </a:bodyPr>
          <a:lstStyle/>
          <a:p>
            <a:pPr algn="just" hangingPunct="0">
              <a:lnSpc>
                <a:spcPct val="120000"/>
              </a:lnSpc>
              <a:spcBef>
                <a:spcPts val="500"/>
              </a:spcBef>
              <a:spcAft>
                <a:spcPts val="500"/>
              </a:spcAft>
            </a:pPr>
            <a:r>
              <a:rPr lang="zh-TW" altLang="en-US" sz="2800" dirty="0" smtClean="0">
                <a:cs typeface="Times New Roman" panose="02020603050405020304" pitchFamily="18" charset="0"/>
              </a:rPr>
              <a:t>        </a:t>
            </a:r>
            <a:r>
              <a:rPr lang="zh-TW" altLang="en-US" sz="2400" dirty="0" smtClean="0">
                <a:cs typeface="Times New Roman" panose="02020603050405020304" pitchFamily="18" charset="0"/>
              </a:rPr>
              <a:t>依 </a:t>
            </a:r>
            <a:r>
              <a:rPr lang="en-US" altLang="zh-TW" sz="2400" dirty="0" smtClean="0">
                <a:cs typeface="Times New Roman" panose="02020603050405020304" pitchFamily="18" charset="0"/>
              </a:rPr>
              <a:t>106</a:t>
            </a:r>
            <a:r>
              <a:rPr lang="zh-TW" altLang="en-US" sz="2400" dirty="0" smtClean="0">
                <a:cs typeface="Times New Roman" panose="02020603050405020304" pitchFamily="18" charset="0"/>
              </a:rPr>
              <a:t> 年 </a:t>
            </a:r>
            <a:r>
              <a:rPr lang="en-US" altLang="zh-TW" sz="2400" dirty="0" smtClean="0">
                <a:cs typeface="Times New Roman" panose="02020603050405020304" pitchFamily="18" charset="0"/>
              </a:rPr>
              <a:t>10</a:t>
            </a:r>
            <a:r>
              <a:rPr lang="zh-TW" altLang="en-US" sz="2400" dirty="0" smtClean="0">
                <a:cs typeface="Times New Roman" panose="02020603050405020304" pitchFamily="18" charset="0"/>
              </a:rPr>
              <a:t> 月 </a:t>
            </a:r>
            <a:r>
              <a:rPr lang="en-US" altLang="zh-TW" sz="2400" dirty="0" smtClean="0">
                <a:cs typeface="Times New Roman" panose="02020603050405020304" pitchFamily="18" charset="0"/>
              </a:rPr>
              <a:t>26</a:t>
            </a:r>
            <a:r>
              <a:rPr lang="zh-TW" altLang="en-US" sz="2400" dirty="0" smtClean="0">
                <a:cs typeface="Times New Roman" panose="02020603050405020304" pitchFamily="18" charset="0"/>
              </a:rPr>
              <a:t> 日</a:t>
            </a:r>
            <a:r>
              <a:rPr lang="zh-TW" altLang="en-US" sz="2400" dirty="0">
                <a:cs typeface="Times New Roman" panose="02020603050405020304" pitchFamily="18" charset="0"/>
              </a:rPr>
              <a:t>行政院</a:t>
            </a:r>
            <a:r>
              <a:rPr lang="zh-TW" altLang="en-US" sz="2400" dirty="0" smtClean="0">
                <a:cs typeface="Times New Roman" panose="02020603050405020304" pitchFamily="18" charset="0"/>
              </a:rPr>
              <a:t>第 </a:t>
            </a:r>
            <a:r>
              <a:rPr lang="en-US" altLang="zh-TW" sz="2400" dirty="0" smtClean="0">
                <a:cs typeface="Times New Roman" panose="02020603050405020304" pitchFamily="18" charset="0"/>
              </a:rPr>
              <a:t>3573</a:t>
            </a:r>
            <a:r>
              <a:rPr lang="zh-TW" altLang="en-US" sz="2400" dirty="0" smtClean="0">
                <a:cs typeface="Times New Roman" panose="02020603050405020304" pitchFamily="18" charset="0"/>
              </a:rPr>
              <a:t> 次</a:t>
            </a:r>
            <a:r>
              <a:rPr lang="zh-TW" altLang="en-US" sz="2400" dirty="0">
                <a:cs typeface="Times New Roman" panose="02020603050405020304" pitchFamily="18" charset="0"/>
              </a:rPr>
              <a:t>會議，賴院長就國發會推動法規</a:t>
            </a:r>
            <a:r>
              <a:rPr lang="zh-TW" altLang="en-US" sz="2400" dirty="0" smtClean="0">
                <a:cs typeface="Times New Roman" panose="02020603050405020304" pitchFamily="18" charset="0"/>
              </a:rPr>
              <a:t>鬆綁案</a:t>
            </a:r>
            <a:r>
              <a:rPr lang="zh-TW" altLang="en-US" sz="2400" dirty="0">
                <a:cs typeface="Times New Roman" panose="02020603050405020304" pitchFamily="18" charset="0"/>
              </a:rPr>
              <a:t>指示：財經相關部會</a:t>
            </a:r>
            <a:r>
              <a:rPr lang="zh-TW" altLang="en-US" sz="2400" dirty="0" smtClean="0">
                <a:cs typeface="Times New Roman" panose="02020603050405020304" pitchFamily="18" charset="0"/>
              </a:rPr>
              <a:t>每 </a:t>
            </a:r>
            <a:r>
              <a:rPr lang="en-US" altLang="zh-TW" sz="2400" dirty="0" smtClean="0">
                <a:cs typeface="Times New Roman" panose="02020603050405020304" pitchFamily="18" charset="0"/>
              </a:rPr>
              <a:t>2</a:t>
            </a:r>
            <a:r>
              <a:rPr lang="zh-TW" altLang="en-US" sz="2400" dirty="0" smtClean="0">
                <a:cs typeface="Times New Roman" panose="02020603050405020304" pitchFamily="18" charset="0"/>
              </a:rPr>
              <a:t> 週</a:t>
            </a:r>
            <a:r>
              <a:rPr lang="zh-TW" altLang="en-US" sz="2400" dirty="0">
                <a:cs typeface="Times New Roman" panose="02020603050405020304" pitchFamily="18" charset="0"/>
              </a:rPr>
              <a:t>提出讓人民有感的鬆綁成果，於本專案會議報告；其餘部會</a:t>
            </a:r>
            <a:r>
              <a:rPr lang="zh-TW" altLang="en-US" sz="2400" dirty="0" smtClean="0">
                <a:cs typeface="Times New Roman" panose="02020603050405020304" pitchFamily="18" charset="0"/>
              </a:rPr>
              <a:t>以 </a:t>
            </a:r>
            <a:r>
              <a:rPr lang="en-US" altLang="zh-TW" sz="2400" dirty="0" smtClean="0">
                <a:cs typeface="Times New Roman" panose="02020603050405020304" pitchFamily="18" charset="0"/>
              </a:rPr>
              <a:t>3</a:t>
            </a:r>
            <a:r>
              <a:rPr lang="zh-TW" altLang="en-US" sz="2400" dirty="0" smtClean="0">
                <a:cs typeface="Times New Roman" panose="02020603050405020304" pitchFamily="18" charset="0"/>
              </a:rPr>
              <a:t> 個</a:t>
            </a:r>
            <a:r>
              <a:rPr lang="zh-TW" altLang="en-US" sz="2400" dirty="0">
                <a:cs typeface="Times New Roman" panose="02020603050405020304" pitchFamily="18" charset="0"/>
              </a:rPr>
              <a:t>月</a:t>
            </a:r>
            <a:r>
              <a:rPr lang="zh-TW" altLang="en-US" sz="2400" dirty="0" smtClean="0">
                <a:cs typeface="Times New Roman" panose="02020603050405020304" pitchFamily="18" charset="0"/>
              </a:rPr>
              <a:t>為 </a:t>
            </a:r>
            <a:r>
              <a:rPr lang="en-US" altLang="zh-TW" sz="2400" dirty="0" smtClean="0">
                <a:cs typeface="Times New Roman" panose="02020603050405020304" pitchFamily="18" charset="0"/>
              </a:rPr>
              <a:t>1</a:t>
            </a:r>
            <a:r>
              <a:rPr lang="zh-TW" altLang="en-US" sz="2400" dirty="0" smtClean="0">
                <a:cs typeface="Times New Roman" panose="02020603050405020304" pitchFamily="18" charset="0"/>
              </a:rPr>
              <a:t> 期</a:t>
            </a:r>
            <a:r>
              <a:rPr lang="zh-TW" altLang="en-US" sz="2400" dirty="0">
                <a:cs typeface="Times New Roman" panose="02020603050405020304" pitchFamily="18" charset="0"/>
              </a:rPr>
              <a:t>，提出讓人民有感的鬆綁</a:t>
            </a:r>
            <a:r>
              <a:rPr lang="zh-TW" altLang="en-US" sz="2400" dirty="0" smtClean="0">
                <a:cs typeface="Times New Roman" panose="02020603050405020304" pitchFamily="18" charset="0"/>
              </a:rPr>
              <a:t>成果。</a:t>
            </a:r>
            <a:r>
              <a:rPr lang="zh-TW" altLang="en-US" sz="2400" dirty="0">
                <a:cs typeface="Times New Roman" panose="02020603050405020304" pitchFamily="18" charset="0"/>
              </a:rPr>
              <a:t>爰國發會就各部會提報鬆綁事項，經篩選人民有感部分，彙整提出</a:t>
            </a:r>
            <a:r>
              <a:rPr lang="zh-TW" altLang="en-US" sz="2400" dirty="0" smtClean="0">
                <a:cs typeface="Times New Roman" panose="02020603050405020304" pitchFamily="18" charset="0"/>
              </a:rPr>
              <a:t>報告。</a:t>
            </a:r>
            <a:endParaRPr lang="en-US" altLang="zh-TW" sz="2400" dirty="0">
              <a:cs typeface="Times New Roman" panose="02020603050405020304" pitchFamily="18" charset="0"/>
            </a:endParaRPr>
          </a:p>
          <a:p>
            <a:pPr algn="just" hangingPunct="0">
              <a:lnSpc>
                <a:spcPct val="120000"/>
              </a:lnSpc>
              <a:spcBef>
                <a:spcPts val="500"/>
              </a:spcBef>
              <a:spcAft>
                <a:spcPts val="500"/>
              </a:spcAft>
            </a:pPr>
            <a:r>
              <a:rPr lang="en-US" altLang="zh-TW" sz="2400" dirty="0" smtClean="0">
                <a:cs typeface="Times New Roman" panose="02020603050405020304" pitchFamily="18" charset="0"/>
              </a:rPr>
              <a:t>        </a:t>
            </a:r>
            <a:r>
              <a:rPr lang="zh-TW" altLang="en-US" sz="2400" dirty="0" smtClean="0">
                <a:cs typeface="Times New Roman" panose="02020603050405020304" pitchFamily="18" charset="0"/>
              </a:rPr>
              <a:t>各部會已於歷次會議（</a:t>
            </a:r>
            <a:r>
              <a:rPr lang="en-US" altLang="zh-TW" sz="2400" dirty="0" smtClean="0">
                <a:cs typeface="Times New Roman" panose="02020603050405020304" pitchFamily="18" charset="0"/>
              </a:rPr>
              <a:t>106.10.26~</a:t>
            </a:r>
            <a:r>
              <a:rPr lang="en-US" altLang="zh-TW" sz="2400" dirty="0" smtClean="0">
                <a:solidFill>
                  <a:srgbClr val="FF0000"/>
                </a:solidFill>
                <a:cs typeface="Times New Roman" panose="02020603050405020304" pitchFamily="18" charset="0"/>
              </a:rPr>
              <a:t>107.10.04</a:t>
            </a:r>
            <a:r>
              <a:rPr lang="zh-TW" altLang="en-US" sz="2400" dirty="0" smtClean="0">
                <a:cs typeface="Times New Roman" panose="02020603050405020304" pitchFamily="18" charset="0"/>
              </a:rPr>
              <a:t>）提報計 </a:t>
            </a:r>
            <a:r>
              <a:rPr lang="en-US" altLang="zh-TW" sz="2400" dirty="0" smtClean="0">
                <a:solidFill>
                  <a:srgbClr val="FF0000"/>
                </a:solidFill>
                <a:cs typeface="Times New Roman" panose="02020603050405020304" pitchFamily="18" charset="0"/>
              </a:rPr>
              <a:t>388 </a:t>
            </a:r>
            <a:r>
              <a:rPr lang="zh-TW" altLang="en-US" sz="2400" dirty="0" smtClean="0">
                <a:cs typeface="Times New Roman" panose="02020603050405020304" pitchFamily="18" charset="0"/>
              </a:rPr>
              <a:t>件鬆綁成果，本次經國發會篩選後，各部會鬆綁成果計 </a:t>
            </a:r>
            <a:r>
              <a:rPr lang="en-US" altLang="zh-TW" sz="2400" dirty="0">
                <a:solidFill>
                  <a:srgbClr val="FF0000"/>
                </a:solidFill>
                <a:cs typeface="Times New Roman" panose="02020603050405020304" pitchFamily="18" charset="0"/>
              </a:rPr>
              <a:t>3</a:t>
            </a:r>
            <a:r>
              <a:rPr lang="en-US" altLang="zh-TW" sz="2400" dirty="0" smtClean="0">
                <a:solidFill>
                  <a:srgbClr val="FF0000"/>
                </a:solidFill>
                <a:cs typeface="Times New Roman" panose="02020603050405020304" pitchFamily="18" charset="0"/>
              </a:rPr>
              <a:t>9</a:t>
            </a:r>
            <a:r>
              <a:rPr lang="zh-TW" altLang="en-US" sz="2400" dirty="0" smtClean="0">
                <a:solidFill>
                  <a:srgbClr val="FF0000"/>
                </a:solidFill>
                <a:cs typeface="Times New Roman" panose="02020603050405020304" pitchFamily="18" charset="0"/>
              </a:rPr>
              <a:t> </a:t>
            </a:r>
            <a:r>
              <a:rPr lang="zh-TW" altLang="en-US" sz="2400" dirty="0" smtClean="0">
                <a:cs typeface="Times New Roman" panose="02020603050405020304" pitchFamily="18" charset="0"/>
              </a:rPr>
              <a:t>件（財經部會 </a:t>
            </a:r>
            <a:r>
              <a:rPr lang="en-US" altLang="zh-TW" sz="2400" dirty="0" smtClean="0">
                <a:solidFill>
                  <a:srgbClr val="FF0000"/>
                </a:solidFill>
                <a:cs typeface="Times New Roman" panose="02020603050405020304" pitchFamily="18" charset="0"/>
              </a:rPr>
              <a:t>25</a:t>
            </a:r>
            <a:r>
              <a:rPr lang="zh-TW" altLang="en-US" sz="2400" dirty="0" smtClean="0">
                <a:solidFill>
                  <a:srgbClr val="FF0000"/>
                </a:solidFill>
                <a:cs typeface="Times New Roman" panose="02020603050405020304" pitchFamily="18" charset="0"/>
              </a:rPr>
              <a:t> </a:t>
            </a:r>
            <a:r>
              <a:rPr lang="zh-TW" altLang="en-US" sz="2400" dirty="0" smtClean="0">
                <a:cs typeface="Times New Roman" panose="02020603050405020304" pitchFamily="18" charset="0"/>
              </a:rPr>
              <a:t>件，其餘部會本年第 </a:t>
            </a:r>
            <a:r>
              <a:rPr lang="en-US" altLang="zh-TW" sz="2400" dirty="0" smtClean="0">
                <a:solidFill>
                  <a:srgbClr val="FF0000"/>
                </a:solidFill>
                <a:cs typeface="Times New Roman" panose="02020603050405020304" pitchFamily="18" charset="0"/>
              </a:rPr>
              <a:t>4</a:t>
            </a:r>
            <a:r>
              <a:rPr lang="zh-TW" altLang="en-US" sz="2400" dirty="0" smtClean="0">
                <a:solidFill>
                  <a:srgbClr val="FF0000"/>
                </a:solidFill>
                <a:cs typeface="Times New Roman" panose="02020603050405020304" pitchFamily="18" charset="0"/>
              </a:rPr>
              <a:t> </a:t>
            </a:r>
            <a:r>
              <a:rPr lang="zh-TW" altLang="en-US" sz="2400" dirty="0" smtClean="0">
                <a:cs typeface="Times New Roman" panose="02020603050405020304" pitchFamily="18" charset="0"/>
              </a:rPr>
              <a:t>季提報 </a:t>
            </a:r>
            <a:r>
              <a:rPr lang="en-US" altLang="zh-TW" sz="2400" dirty="0" smtClean="0">
                <a:solidFill>
                  <a:srgbClr val="FF0000"/>
                </a:solidFill>
                <a:cs typeface="Times New Roman" panose="02020603050405020304" pitchFamily="18" charset="0"/>
              </a:rPr>
              <a:t>14</a:t>
            </a:r>
            <a:r>
              <a:rPr lang="zh-TW" altLang="en-US" sz="2400" dirty="0" smtClean="0">
                <a:solidFill>
                  <a:srgbClr val="FF0000"/>
                </a:solidFill>
                <a:cs typeface="Times New Roman" panose="02020603050405020304" pitchFamily="18" charset="0"/>
              </a:rPr>
              <a:t> </a:t>
            </a:r>
            <a:r>
              <a:rPr lang="zh-TW" altLang="en-US" sz="2400" dirty="0" smtClean="0">
                <a:cs typeface="Times New Roman" panose="02020603050405020304" pitchFamily="18" charset="0"/>
              </a:rPr>
              <a:t>件</a:t>
            </a:r>
            <a:r>
              <a:rPr lang="zh-TW" altLang="en-US" sz="2400" dirty="0">
                <a:cs typeface="Times New Roman" panose="02020603050405020304" pitchFamily="18" charset="0"/>
              </a:rPr>
              <a:t>）</a:t>
            </a:r>
            <a:r>
              <a:rPr lang="zh-TW" altLang="en-US" sz="2400" dirty="0" smtClean="0">
                <a:cs typeface="Times New Roman" panose="02020603050405020304" pitchFamily="18" charset="0"/>
              </a:rPr>
              <a:t>，總計共 </a:t>
            </a:r>
            <a:r>
              <a:rPr lang="en-US" altLang="zh-TW" sz="2400" dirty="0" smtClean="0">
                <a:solidFill>
                  <a:srgbClr val="FF0000"/>
                </a:solidFill>
                <a:cs typeface="Times New Roman" panose="02020603050405020304" pitchFamily="18" charset="0"/>
              </a:rPr>
              <a:t>427</a:t>
            </a:r>
            <a:r>
              <a:rPr lang="zh-TW" altLang="en-US" sz="2400" dirty="0" smtClean="0">
                <a:solidFill>
                  <a:srgbClr val="FF0000"/>
                </a:solidFill>
                <a:cs typeface="Times New Roman" panose="02020603050405020304" pitchFamily="18" charset="0"/>
              </a:rPr>
              <a:t> </a:t>
            </a:r>
            <a:r>
              <a:rPr lang="zh-TW" altLang="en-US" sz="2400" dirty="0" smtClean="0">
                <a:cs typeface="Times New Roman" panose="02020603050405020304" pitchFamily="18" charset="0"/>
              </a:rPr>
              <a:t>件</a:t>
            </a:r>
            <a:r>
              <a:rPr lang="zh-TW" altLang="en-US" sz="2400" dirty="0">
                <a:cs typeface="Times New Roman" panose="02020603050405020304" pitchFamily="18" charset="0"/>
              </a:rPr>
              <a:t>鬆綁</a:t>
            </a:r>
            <a:r>
              <a:rPr lang="zh-TW" altLang="en-US" sz="2400" dirty="0" smtClean="0">
                <a:cs typeface="Times New Roman" panose="02020603050405020304" pitchFamily="18" charset="0"/>
              </a:rPr>
              <a:t>成果。本次會議就新增 </a:t>
            </a:r>
            <a:r>
              <a:rPr lang="en-US" altLang="zh-TW" sz="2400" dirty="0" smtClean="0">
                <a:solidFill>
                  <a:srgbClr val="FF0000"/>
                </a:solidFill>
                <a:cs typeface="Times New Roman" panose="02020603050405020304" pitchFamily="18" charset="0"/>
              </a:rPr>
              <a:t>39</a:t>
            </a:r>
            <a:r>
              <a:rPr lang="zh-TW" altLang="en-US" sz="2400" dirty="0" smtClean="0">
                <a:solidFill>
                  <a:srgbClr val="FF0000"/>
                </a:solidFill>
                <a:cs typeface="Times New Roman" panose="02020603050405020304" pitchFamily="18" charset="0"/>
              </a:rPr>
              <a:t> </a:t>
            </a:r>
            <a:r>
              <a:rPr lang="zh-TW" altLang="en-US" sz="2400" dirty="0" smtClean="0">
                <a:cs typeface="Times New Roman" panose="02020603050405020304" pitchFamily="18" charset="0"/>
              </a:rPr>
              <a:t>件，臚列重要鬆綁成果。</a:t>
            </a:r>
            <a:endParaRPr lang="zh-TW" altLang="en-US" sz="2400" dirty="0">
              <a:cs typeface="Times New Roman" panose="02020603050405020304" pitchFamily="18" charset="0"/>
            </a:endParaRPr>
          </a:p>
          <a:p>
            <a:pPr algn="just" hangingPunct="0">
              <a:lnSpc>
                <a:spcPct val="120000"/>
              </a:lnSpc>
              <a:spcBef>
                <a:spcPts val="600"/>
              </a:spcBef>
              <a:spcAft>
                <a:spcPts val="600"/>
              </a:spcAft>
            </a:pPr>
            <a:endParaRPr lang="en-US" altLang="zh-TW" sz="2800" dirty="0">
              <a:cs typeface="Times New Roman" panose="02020603050405020304" pitchFamily="18" charset="0"/>
            </a:endParaRPr>
          </a:p>
          <a:p>
            <a:pPr algn="just" hangingPunct="0">
              <a:lnSpc>
                <a:spcPct val="120000"/>
              </a:lnSpc>
              <a:spcBef>
                <a:spcPts val="600"/>
              </a:spcBef>
              <a:spcAft>
                <a:spcPts val="600"/>
              </a:spcAft>
            </a:pPr>
            <a:endParaRPr lang="en-US" altLang="zh-TW" sz="2800" dirty="0" smtClean="0">
              <a:cs typeface="Times New Roman" panose="02020603050405020304" pitchFamily="18" charset="0"/>
            </a:endParaRPr>
          </a:p>
        </p:txBody>
      </p:sp>
      <p:sp>
        <p:nvSpPr>
          <p:cNvPr id="4" name="投影片編號版面配置區 3"/>
          <p:cNvSpPr>
            <a:spLocks noGrp="1"/>
          </p:cNvSpPr>
          <p:nvPr>
            <p:ph type="sldNum" sz="quarter" idx="4294967295"/>
          </p:nvPr>
        </p:nvSpPr>
        <p:spPr>
          <a:xfrm>
            <a:off x="7010400" y="6520259"/>
            <a:ext cx="2133600" cy="365125"/>
          </a:xfrm>
          <a:prstGeom prst="rect">
            <a:avLst/>
          </a:prstGeom>
        </p:spPr>
        <p:txBody>
          <a:bodyPr/>
          <a:lstStyle/>
          <a:p>
            <a:fld id="{11983840-18B5-4699-BD5B-B36ED89B6B64}" type="slidenum">
              <a:rPr lang="zh-TW" altLang="en-US" smtClean="0">
                <a:latin typeface="微軟正黑體" panose="020B0604030504040204" pitchFamily="34" charset="-120"/>
                <a:ea typeface="微軟正黑體" panose="020B0604030504040204" pitchFamily="34" charset="-120"/>
                <a:cs typeface="Times New Roman" panose="02020603050405020304" pitchFamily="18" charset="0"/>
              </a:rPr>
              <a:pPr/>
              <a:t>2</a:t>
            </a:fld>
            <a:endParaRPr lang="zh-TW" altLang="en-US"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402907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6632"/>
            <a:ext cx="8229600" cy="1143000"/>
          </a:xfrm>
        </p:spPr>
        <p:txBody>
          <a:bodyPr>
            <a:normAutofit/>
          </a:bodyPr>
          <a:lstStyle/>
          <a:p>
            <a:r>
              <a:rPr lang="zh-TW" altLang="en-US" dirty="0" smtClean="0">
                <a:cs typeface="Times New Roman" panose="02020603050405020304" pitchFamily="18" charset="0"/>
              </a:rPr>
              <a:t>貳、部會鬆綁統計</a:t>
            </a:r>
            <a:endParaRPr lang="zh-TW" altLang="en-US" dirty="0">
              <a:cs typeface="Times New Roman" panose="02020603050405020304" pitchFamily="18" charset="0"/>
            </a:endParaRPr>
          </a:p>
        </p:txBody>
      </p:sp>
      <p:sp>
        <p:nvSpPr>
          <p:cNvPr id="4" name="投影片編號版面配置區 3"/>
          <p:cNvSpPr>
            <a:spLocks noGrp="1"/>
          </p:cNvSpPr>
          <p:nvPr>
            <p:ph type="sldNum" sz="quarter" idx="4294967295"/>
          </p:nvPr>
        </p:nvSpPr>
        <p:spPr>
          <a:xfrm>
            <a:off x="7010400" y="6520259"/>
            <a:ext cx="2133600" cy="365125"/>
          </a:xfrm>
          <a:prstGeom prst="rect">
            <a:avLst/>
          </a:prstGeom>
        </p:spPr>
        <p:txBody>
          <a:bodyPr/>
          <a:lstStyle/>
          <a:p>
            <a:fld id="{CDFA8818-436F-4D1B-BB46-E472D235EBD6}" type="slidenum">
              <a:rPr lang="zh-TW" altLang="en-US" smtClean="0"/>
              <a:pPr/>
              <a:t>3</a:t>
            </a:fld>
            <a:endParaRPr lang="zh-TW" altLang="en-US" dirty="0"/>
          </a:p>
        </p:txBody>
      </p:sp>
      <p:sp>
        <p:nvSpPr>
          <p:cNvPr id="15" name="文字方塊 14"/>
          <p:cNvSpPr txBox="1"/>
          <p:nvPr/>
        </p:nvSpPr>
        <p:spPr>
          <a:xfrm>
            <a:off x="6569360" y="797076"/>
            <a:ext cx="2555776" cy="369332"/>
          </a:xfrm>
          <a:prstGeom prst="rect">
            <a:avLst/>
          </a:prstGeom>
          <a:noFill/>
        </p:spPr>
        <p:txBody>
          <a:bodyPr wrap="square" rtlCol="0">
            <a:spAutoFit/>
          </a:bodyPr>
          <a:lstStyle/>
          <a:p>
            <a:r>
              <a:rPr lang="en-US" altLang="zh-TW" dirty="0"/>
              <a:t>(</a:t>
            </a:r>
            <a:r>
              <a:rPr lang="en-US" altLang="zh-TW" dirty="0" smtClean="0"/>
              <a:t>106.10.26~107.12.5)</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68089"/>
            <a:ext cx="8644128" cy="5260848"/>
          </a:xfrm>
          <a:prstGeom prst="rect">
            <a:avLst/>
          </a:prstGeom>
        </p:spPr>
      </p:pic>
      <p:sp>
        <p:nvSpPr>
          <p:cNvPr id="10" name="文字方塊 9"/>
          <p:cNvSpPr txBox="1"/>
          <p:nvPr/>
        </p:nvSpPr>
        <p:spPr>
          <a:xfrm>
            <a:off x="7127168" y="1556792"/>
            <a:ext cx="1440160" cy="369332"/>
          </a:xfrm>
          <a:prstGeom prst="rect">
            <a:avLst/>
          </a:prstGeom>
          <a:noFill/>
        </p:spPr>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共計 </a:t>
            </a:r>
            <a:r>
              <a:rPr lang="en-US" altLang="zh-TW" b="1" dirty="0" smtClean="0">
                <a:solidFill>
                  <a:srgbClr val="FF0000"/>
                </a:solidFill>
                <a:latin typeface="微軟正黑體" panose="020B0604030504040204" pitchFamily="34" charset="-120"/>
                <a:ea typeface="微軟正黑體" panose="020B0604030504040204" pitchFamily="34" charset="-120"/>
              </a:rPr>
              <a:t>427</a:t>
            </a:r>
            <a:r>
              <a:rPr lang="zh-TW" altLang="en-US" b="1" dirty="0" smtClean="0">
                <a:solidFill>
                  <a:srgbClr val="FF0000"/>
                </a:solidFill>
                <a:latin typeface="微軟正黑體" panose="020B0604030504040204" pitchFamily="34" charset="-120"/>
                <a:ea typeface="微軟正黑體" panose="020B0604030504040204" pitchFamily="34" charset="-120"/>
              </a:rPr>
              <a:t> 項</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9796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2492896"/>
            <a:ext cx="7772400" cy="1362075"/>
          </a:xfrm>
        </p:spPr>
        <p:txBody>
          <a:bodyPr>
            <a:normAutofit/>
          </a:bodyPr>
          <a:lstStyle/>
          <a:p>
            <a:pPr algn="ctr"/>
            <a:r>
              <a:rPr lang="zh-TW" altLang="en-US" sz="5000" dirty="0"/>
              <a:t>參</a:t>
            </a:r>
            <a:r>
              <a:rPr lang="zh-TW" altLang="en-US" sz="5000" dirty="0" smtClean="0"/>
              <a:t>、重要鬆綁成果</a:t>
            </a:r>
            <a:endParaRPr lang="zh-TW" altLang="en-US" sz="5000" dirty="0"/>
          </a:p>
        </p:txBody>
      </p:sp>
      <p:sp>
        <p:nvSpPr>
          <p:cNvPr id="2" name="投影片編號版面配置區 1"/>
          <p:cNvSpPr>
            <a:spLocks noGrp="1"/>
          </p:cNvSpPr>
          <p:nvPr>
            <p:ph type="sldNum" sz="quarter" idx="12"/>
          </p:nvPr>
        </p:nvSpPr>
        <p:spPr>
          <a:xfrm>
            <a:off x="6994243" y="6469489"/>
            <a:ext cx="2133600" cy="365125"/>
          </a:xfrm>
        </p:spPr>
        <p:txBody>
          <a:bodyPr/>
          <a:lstStyle/>
          <a:p>
            <a:fld id="{21C8CADF-C8A6-4A0D-B5E8-A04033C6F942}" type="slidenum">
              <a:rPr lang="zh-TW" altLang="en-US" sz="1400" smtClean="0">
                <a:latin typeface="Arial Unicode MS" panose="020B0604020202020204" pitchFamily="34" charset="-120"/>
                <a:ea typeface="Arial Unicode MS" panose="020B0604020202020204" pitchFamily="34" charset="-120"/>
                <a:cs typeface="Arial Unicode MS" panose="020B0604020202020204" pitchFamily="34" charset="-120"/>
              </a:rPr>
              <a:pPr/>
              <a:t>4</a:t>
            </a:fld>
            <a:endParaRPr lang="zh-TW" altLang="en-US" sz="1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468750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173395" y="2348880"/>
            <a:ext cx="1254721" cy="1254721"/>
          </a:xfrm>
          <a:prstGeom prst="rect">
            <a:avLst/>
          </a:prstGeom>
        </p:spPr>
      </p:pic>
      <p:sp>
        <p:nvSpPr>
          <p:cNvPr id="3" name="標題 2"/>
          <p:cNvSpPr>
            <a:spLocks noGrp="1"/>
          </p:cNvSpPr>
          <p:nvPr>
            <p:ph type="title"/>
          </p:nvPr>
        </p:nvSpPr>
        <p:spPr>
          <a:xfrm>
            <a:off x="179512" y="116632"/>
            <a:ext cx="8784976" cy="1143000"/>
          </a:xfrm>
        </p:spPr>
        <p:txBody>
          <a:bodyPr>
            <a:normAutofit/>
          </a:bodyPr>
          <a:lstStyle/>
          <a:p>
            <a:r>
              <a:rPr lang="zh-TW" altLang="en-US" dirty="0"/>
              <a:t>開放設立純網路銀行</a:t>
            </a:r>
          </a:p>
        </p:txBody>
      </p:sp>
      <p:sp>
        <p:nvSpPr>
          <p:cNvPr id="4" name="投影片編號版面配置區 3"/>
          <p:cNvSpPr>
            <a:spLocks noGrp="1"/>
          </p:cNvSpPr>
          <p:nvPr>
            <p:ph type="sldNum" sz="quarter" idx="4294967295"/>
          </p:nvPr>
        </p:nvSpPr>
        <p:spPr/>
        <p:txBody>
          <a:bodyPr/>
          <a:lstStyle/>
          <a:p>
            <a:fld id="{180F489C-B45F-4920-AF54-AC1507EE971A}" type="slidenum">
              <a:rPr lang="zh-TW" altLang="en-US" smtClean="0">
                <a:solidFill>
                  <a:schemeClr val="tx1"/>
                </a:solidFill>
              </a:rPr>
              <a:pPr/>
              <a:t>5</a:t>
            </a:fld>
            <a:endParaRPr lang="zh-TW" altLang="en-US" dirty="0">
              <a:solidFill>
                <a:schemeClr val="tx1"/>
              </a:solidFill>
            </a:endParaRPr>
          </a:p>
        </p:txBody>
      </p:sp>
      <p:sp>
        <p:nvSpPr>
          <p:cNvPr id="10" name="矩形 9"/>
          <p:cNvSpPr/>
          <p:nvPr/>
        </p:nvSpPr>
        <p:spPr>
          <a:xfrm>
            <a:off x="1619672" y="1340768"/>
            <a:ext cx="6264000" cy="432000"/>
          </a:xfrm>
          <a:prstGeom prst="rect">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微軟正黑體" panose="020B0604030504040204" pitchFamily="34" charset="-120"/>
                <a:ea typeface="微軟正黑體" panose="020B0604030504040204" pitchFamily="34" charset="-120"/>
              </a:rPr>
              <a:t>107.11.14</a:t>
            </a:r>
            <a:r>
              <a:rPr lang="zh-TW" altLang="en-US" b="1" dirty="0" smtClean="0">
                <a:solidFill>
                  <a:schemeClr val="tx1"/>
                </a:solidFill>
                <a:latin typeface="微軟正黑體" panose="020B0604030504040204" pitchFamily="34" charset="-120"/>
                <a:ea typeface="微軟正黑體" panose="020B0604030504040204" pitchFamily="34" charset="-120"/>
              </a:rPr>
              <a:t>  修正商業銀行設立標準</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4283968" y="4653136"/>
            <a:ext cx="4608511" cy="1872208"/>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36000" rtlCol="0" anchor="t" anchorCtr="0"/>
          <a:lstStyle/>
          <a:p>
            <a:pPr>
              <a:lnSpc>
                <a:spcPts val="2300"/>
              </a:lnSpc>
              <a:spcBef>
                <a:spcPts val="300"/>
              </a:spcBef>
              <a:spcAft>
                <a:spcPts val="300"/>
              </a:spcAft>
            </a:pPr>
            <a:r>
              <a:rPr lang="zh-TW" altLang="en-US" b="1" dirty="0" smtClean="0">
                <a:solidFill>
                  <a:srgbClr val="FF0000"/>
                </a:solidFill>
                <a:latin typeface="微軟正黑體" panose="020B0604030504040204" pitchFamily="34" charset="-120"/>
                <a:ea typeface="微軟正黑體" panose="020B0604030504040204" pitchFamily="34" charset="-120"/>
              </a:rPr>
              <a:t>修正後</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400"/>
              </a:lnSpc>
              <a:spcBef>
                <a:spcPts val="300"/>
              </a:spcBef>
              <a:spcAft>
                <a:spcPts val="300"/>
              </a:spcAft>
            </a:pPr>
            <a:r>
              <a:rPr lang="zh-TW" altLang="en-US" dirty="0" smtClean="0">
                <a:solidFill>
                  <a:schemeClr val="tx1"/>
                </a:solidFill>
                <a:latin typeface="微軟正黑體" panose="020B0604030504040204" pitchFamily="34" charset="-120"/>
                <a:ea typeface="微軟正黑體" panose="020B0604030504040204" pitchFamily="34" charset="-120"/>
              </a:rPr>
              <a:t>開放</a:t>
            </a:r>
            <a:r>
              <a:rPr lang="zh-TW" altLang="en-US" dirty="0">
                <a:solidFill>
                  <a:schemeClr val="tx1"/>
                </a:solidFill>
                <a:latin typeface="微軟正黑體" panose="020B0604030504040204" pitchFamily="34" charset="-120"/>
                <a:ea typeface="微軟正黑體" panose="020B0604030504040204" pitchFamily="34" charset="-120"/>
              </a:rPr>
              <a:t>符合「一定條件」者，得設立純網路銀行，與一般商業銀行適用相同營業範圍與監理規範，以鼓勵金融創新，並利提供民眾即時快速數位金融服務。</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467960" y="4653136"/>
            <a:ext cx="3607098" cy="1872208"/>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36000" rtlCol="0" anchor="t" anchorCtr="0"/>
          <a:lstStyle/>
          <a:p>
            <a:pPr>
              <a:lnSpc>
                <a:spcPts val="2300"/>
              </a:lnSpc>
              <a:spcBef>
                <a:spcPts val="300"/>
              </a:spcBef>
              <a:spcAft>
                <a:spcPts val="300"/>
              </a:spcAft>
            </a:pPr>
            <a:r>
              <a:rPr lang="zh-TW" altLang="en-US" b="1" dirty="0" smtClean="0">
                <a:solidFill>
                  <a:srgbClr val="FF0000"/>
                </a:solidFill>
                <a:latin typeface="微軟正黑體" panose="020B0604030504040204" pitchFamily="34" charset="-120"/>
                <a:ea typeface="微軟正黑體" panose="020B0604030504040204" pitchFamily="34" charset="-120"/>
              </a:rPr>
              <a:t>修正前</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400"/>
              </a:lnSpc>
              <a:spcBef>
                <a:spcPts val="300"/>
              </a:spcBef>
              <a:spcAft>
                <a:spcPts val="300"/>
              </a:spcAft>
            </a:pPr>
            <a:r>
              <a:rPr lang="zh-TW" altLang="en-US" dirty="0" smtClean="0">
                <a:solidFill>
                  <a:schemeClr val="tx1"/>
                </a:solidFill>
                <a:latin typeface="微軟正黑體" panose="020B0604030504040204" pitchFamily="34" charset="-120"/>
                <a:ea typeface="微軟正黑體" panose="020B0604030504040204" pitchFamily="34" charset="-120"/>
              </a:rPr>
              <a:t>目前國內本國銀行均為實體銀行，多已提供數位化服務，惟尚無純粹於網路上辦理銀行業務之純網路銀行。</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564904"/>
            <a:ext cx="732656" cy="732656"/>
          </a:xfrm>
          <a:prstGeom prst="rect">
            <a:avLst/>
          </a:prstGeom>
        </p:spPr>
      </p:pic>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21708">
            <a:off x="5086071" y="2060846"/>
            <a:ext cx="660648" cy="660648"/>
          </a:xfrm>
          <a:prstGeom prst="rect">
            <a:avLst/>
          </a:prstGeom>
        </p:spPr>
      </p:pic>
      <p:sp>
        <p:nvSpPr>
          <p:cNvPr id="25" name="直線圖說文字 2 24"/>
          <p:cNvSpPr/>
          <p:nvPr/>
        </p:nvSpPr>
        <p:spPr>
          <a:xfrm>
            <a:off x="6588223" y="1951194"/>
            <a:ext cx="2088233" cy="1057240"/>
          </a:xfrm>
          <a:prstGeom prst="borderCallout2">
            <a:avLst>
              <a:gd name="adj1" fmla="val 22866"/>
              <a:gd name="adj2" fmla="val -2499"/>
              <a:gd name="adj3" fmla="val 23119"/>
              <a:gd name="adj4" fmla="val -13143"/>
              <a:gd name="adj5" fmla="val 79735"/>
              <a:gd name="adj6" fmla="val -48799"/>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nSpc>
                <a:spcPts val="2400"/>
              </a:lnSpc>
            </a:pPr>
            <a:r>
              <a:rPr lang="zh-TW" altLang="en-US" dirty="0">
                <a:solidFill>
                  <a:schemeClr val="tx1"/>
                </a:solidFill>
                <a:latin typeface="微軟正黑體" panose="020B0604030504040204" pitchFamily="34" charset="-120"/>
                <a:ea typeface="微軟正黑體" panose="020B0604030504040204" pitchFamily="34" charset="-120"/>
              </a:rPr>
              <a:t>比照一般商業銀行最低實收</a:t>
            </a:r>
            <a:r>
              <a:rPr lang="zh-TW" altLang="en-US" dirty="0" smtClean="0">
                <a:solidFill>
                  <a:schemeClr val="tx1"/>
                </a:solidFill>
                <a:latin typeface="微軟正黑體" panose="020B0604030504040204" pitchFamily="34" charset="-120"/>
                <a:ea typeface="微軟正黑體" panose="020B0604030504040204" pitchFamily="34" charset="-120"/>
              </a:rPr>
              <a:t>資本額，</a:t>
            </a:r>
            <a:r>
              <a:rPr lang="en-US" altLang="zh-TW" dirty="0" smtClean="0">
                <a:solidFill>
                  <a:schemeClr val="tx1"/>
                </a:solidFill>
                <a:latin typeface="微軟正黑體" panose="020B0604030504040204" pitchFamily="34" charset="-120"/>
                <a:ea typeface="微軟正黑體" panose="020B0604030504040204" pitchFamily="34" charset="-120"/>
              </a:rPr>
              <a:t>100</a:t>
            </a:r>
            <a:r>
              <a:rPr lang="zh-TW" altLang="en-US" dirty="0" smtClean="0">
                <a:solidFill>
                  <a:schemeClr val="tx1"/>
                </a:solidFill>
                <a:latin typeface="微軟正黑體" panose="020B0604030504040204" pitchFamily="34" charset="-120"/>
                <a:ea typeface="微軟正黑體" panose="020B0604030504040204" pitchFamily="34" charset="-120"/>
              </a:rPr>
              <a:t> 億</a:t>
            </a:r>
            <a:r>
              <a:rPr lang="zh-TW" altLang="en-US" dirty="0">
                <a:solidFill>
                  <a:schemeClr val="tx1"/>
                </a:solidFill>
                <a:latin typeface="微軟正黑體" panose="020B0604030504040204" pitchFamily="34" charset="-120"/>
                <a:ea typeface="微軟正黑體" panose="020B0604030504040204" pitchFamily="34" charset="-120"/>
              </a:rPr>
              <a:t>以上</a:t>
            </a:r>
          </a:p>
        </p:txBody>
      </p:sp>
      <p:sp>
        <p:nvSpPr>
          <p:cNvPr id="26" name="直線圖說文字 2 25"/>
          <p:cNvSpPr/>
          <p:nvPr/>
        </p:nvSpPr>
        <p:spPr>
          <a:xfrm>
            <a:off x="6586400" y="3185547"/>
            <a:ext cx="2090056" cy="1251565"/>
          </a:xfrm>
          <a:prstGeom prst="borderCallout2">
            <a:avLst>
              <a:gd name="adj1" fmla="val 59396"/>
              <a:gd name="adj2" fmla="val -3392"/>
              <a:gd name="adj3" fmla="val 58904"/>
              <a:gd name="adj4" fmla="val -16268"/>
              <a:gd name="adj5" fmla="val 18816"/>
              <a:gd name="adj6" fmla="val -52731"/>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nSpc>
                <a:spcPts val="2500"/>
              </a:lnSpc>
            </a:pPr>
            <a:r>
              <a:rPr lang="zh-TW" altLang="en-US" dirty="0" smtClean="0">
                <a:solidFill>
                  <a:schemeClr val="tx1"/>
                </a:solidFill>
                <a:latin typeface="微軟正黑體" panose="020B0604030504040204" pitchFamily="34" charset="-120"/>
                <a:ea typeface="微軟正黑體" panose="020B0604030504040204" pitchFamily="34" charset="-120"/>
              </a:rPr>
              <a:t>除</a:t>
            </a:r>
            <a:r>
              <a:rPr lang="zh-TW" altLang="en-US" dirty="0">
                <a:solidFill>
                  <a:schemeClr val="tx1"/>
                </a:solidFill>
                <a:latin typeface="微軟正黑體" panose="020B0604030504040204" pitchFamily="34" charset="-120"/>
                <a:ea typeface="微軟正黑體" panose="020B0604030504040204" pitchFamily="34" charset="-120"/>
              </a:rPr>
              <a:t>設置總行及客戶服務中心外，不得設立實體分行</a:t>
            </a:r>
          </a:p>
        </p:txBody>
      </p:sp>
      <p:sp>
        <p:nvSpPr>
          <p:cNvPr id="28" name="直線圖說文字 2 27"/>
          <p:cNvSpPr/>
          <p:nvPr/>
        </p:nvSpPr>
        <p:spPr>
          <a:xfrm flipH="1">
            <a:off x="467960" y="1997414"/>
            <a:ext cx="3023920" cy="2439697"/>
          </a:xfrm>
          <a:prstGeom prst="borderCallout2">
            <a:avLst>
              <a:gd name="adj1" fmla="val 22866"/>
              <a:gd name="adj2" fmla="val -2499"/>
              <a:gd name="adj3" fmla="val 23119"/>
              <a:gd name="adj4" fmla="val -13143"/>
              <a:gd name="adj5" fmla="val 35154"/>
              <a:gd name="adj6" fmla="val -23902"/>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marL="180000" indent="-180000" algn="just">
              <a:lnSpc>
                <a:spcPts val="1800"/>
              </a:lnSpc>
              <a:buFont typeface="+mj-lt"/>
              <a:buAutoNum type="arabicPeriod"/>
            </a:pPr>
            <a:r>
              <a:rPr lang="zh-TW" altLang="en-US" sz="1500" dirty="0" smtClean="0">
                <a:solidFill>
                  <a:schemeClr val="tx1"/>
                </a:solidFill>
                <a:latin typeface="微軟正黑體" panose="020B0604030504040204" pitchFamily="34" charset="-120"/>
                <a:ea typeface="微軟正黑體" panose="020B0604030504040204" pitchFamily="34" charset="-120"/>
              </a:rPr>
              <a:t>應有銀行、金控公司、保險公司及證券商等之專業發起人及股東，其所認股份應達實收資本額</a:t>
            </a:r>
            <a:r>
              <a:rPr lang="en-US" altLang="zh-TW" sz="1500" dirty="0" smtClean="0">
                <a:solidFill>
                  <a:schemeClr val="tx1"/>
                </a:solidFill>
                <a:latin typeface="微軟正黑體" panose="020B0604030504040204" pitchFamily="34" charset="-120"/>
                <a:ea typeface="微軟正黑體" panose="020B0604030504040204" pitchFamily="34" charset="-120"/>
              </a:rPr>
              <a:t>40%</a:t>
            </a:r>
            <a:r>
              <a:rPr lang="zh-TW" altLang="en-US" sz="1500" dirty="0" smtClean="0">
                <a:solidFill>
                  <a:schemeClr val="tx1"/>
                </a:solidFill>
                <a:latin typeface="微軟正黑體" panose="020B0604030504040204" pitchFamily="34" charset="-120"/>
                <a:ea typeface="微軟正黑體" panose="020B0604030504040204" pitchFamily="34" charset="-120"/>
              </a:rPr>
              <a:t> 以上，且其中應至少有一銀行或金控公司所認股份超過 </a:t>
            </a:r>
            <a:r>
              <a:rPr lang="en-US" altLang="zh-TW" sz="1500" dirty="0" smtClean="0">
                <a:solidFill>
                  <a:schemeClr val="tx1"/>
                </a:solidFill>
                <a:latin typeface="微軟正黑體" panose="020B0604030504040204" pitchFamily="34" charset="-120"/>
                <a:ea typeface="微軟正黑體" panose="020B0604030504040204" pitchFamily="34" charset="-120"/>
              </a:rPr>
              <a:t>25%</a:t>
            </a:r>
            <a:r>
              <a:rPr lang="zh-TW" altLang="en-US" sz="1500" dirty="0" smtClean="0">
                <a:solidFill>
                  <a:schemeClr val="tx1"/>
                </a:solidFill>
                <a:latin typeface="微軟正黑體" panose="020B0604030504040204" pitchFamily="34" charset="-120"/>
                <a:ea typeface="微軟正黑體" panose="020B0604030504040204" pitchFamily="34" charset="-120"/>
              </a:rPr>
              <a:t>。</a:t>
            </a:r>
            <a:endParaRPr lang="en-US" altLang="zh-TW" sz="1500" dirty="0" smtClean="0">
              <a:solidFill>
                <a:schemeClr val="tx1"/>
              </a:solidFill>
              <a:latin typeface="微軟正黑體" panose="020B0604030504040204" pitchFamily="34" charset="-120"/>
              <a:ea typeface="微軟正黑體" panose="020B0604030504040204" pitchFamily="34" charset="-120"/>
            </a:endParaRPr>
          </a:p>
          <a:p>
            <a:pPr marL="180000" indent="-180000" algn="just">
              <a:lnSpc>
                <a:spcPts val="1800"/>
              </a:lnSpc>
              <a:buFont typeface="+mj-lt"/>
              <a:buAutoNum type="arabicPeriod"/>
            </a:pPr>
            <a:r>
              <a:rPr lang="zh-TW" altLang="en-US" sz="1500" dirty="0" smtClean="0">
                <a:solidFill>
                  <a:schemeClr val="tx1"/>
                </a:solidFill>
                <a:latin typeface="微軟正黑體" panose="020B0604030504040204" pitchFamily="34" charset="-120"/>
                <a:ea typeface="微軟正黑體" panose="020B0604030504040204" pitchFamily="34" charset="-120"/>
              </a:rPr>
              <a:t>發起人</a:t>
            </a:r>
            <a:r>
              <a:rPr lang="zh-TW" altLang="en-US" sz="1500" dirty="0">
                <a:solidFill>
                  <a:schemeClr val="tx1"/>
                </a:solidFill>
                <a:latin typeface="微軟正黑體" panose="020B0604030504040204" pitchFamily="34" charset="-120"/>
                <a:ea typeface="微軟正黑體" panose="020B0604030504040204" pitchFamily="34" charset="-120"/>
              </a:rPr>
              <a:t>如屬非金融業，除有電信電商等專業並能提出成功之業務經營模式者外，所認股份不得超過實收資本額</a:t>
            </a:r>
            <a:r>
              <a:rPr lang="en-US" altLang="zh-TW" sz="1500" dirty="0">
                <a:solidFill>
                  <a:schemeClr val="tx1"/>
                </a:solidFill>
                <a:latin typeface="微軟正黑體" panose="020B0604030504040204" pitchFamily="34" charset="-120"/>
                <a:ea typeface="微軟正黑體" panose="020B0604030504040204" pitchFamily="34" charset="-120"/>
              </a:rPr>
              <a:t>10%</a:t>
            </a:r>
            <a:r>
              <a:rPr lang="zh-TW" altLang="en-US" sz="1500" dirty="0" smtClean="0">
                <a:solidFill>
                  <a:schemeClr val="tx1"/>
                </a:solidFill>
                <a:latin typeface="微軟正黑體" panose="020B0604030504040204" pitchFamily="34" charset="-120"/>
                <a:ea typeface="微軟正黑體" panose="020B0604030504040204" pitchFamily="34" charset="-120"/>
              </a:rPr>
              <a:t>。</a:t>
            </a:r>
          </a:p>
        </p:txBody>
      </p:sp>
      <p:pic>
        <p:nvPicPr>
          <p:cNvPr id="19" name="圖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6135" y="2198128"/>
            <a:ext cx="733103" cy="733103"/>
          </a:xfrm>
          <a:prstGeom prst="rect">
            <a:avLst/>
          </a:prstGeom>
        </p:spPr>
      </p:pic>
      <p:pic>
        <p:nvPicPr>
          <p:cNvPr id="20" name="圖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0112" y="3416424"/>
            <a:ext cx="732656" cy="732656"/>
          </a:xfrm>
          <a:prstGeom prst="rect">
            <a:avLst/>
          </a:prstGeom>
        </p:spPr>
      </p:pic>
      <p:pic>
        <p:nvPicPr>
          <p:cNvPr id="24" name="圖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2102" y="3205549"/>
            <a:ext cx="605780" cy="605780"/>
          </a:xfrm>
          <a:prstGeom prst="rect">
            <a:avLst/>
          </a:prstGeom>
        </p:spPr>
      </p:pic>
      <p:pic>
        <p:nvPicPr>
          <p:cNvPr id="23" name="圖片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2102" y="3636981"/>
            <a:ext cx="720000" cy="720000"/>
          </a:xfrm>
          <a:prstGeom prst="rect">
            <a:avLst/>
          </a:prstGeom>
        </p:spPr>
      </p:pic>
      <p:pic>
        <p:nvPicPr>
          <p:cNvPr id="31" name="圖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6561" y="3636392"/>
            <a:ext cx="720000" cy="720000"/>
          </a:xfrm>
          <a:prstGeom prst="rect">
            <a:avLst/>
          </a:prstGeom>
        </p:spPr>
      </p:pic>
    </p:spTree>
    <p:extLst>
      <p:ext uri="{BB962C8B-B14F-4D97-AF65-F5344CB8AC3E}">
        <p14:creationId xmlns:p14="http://schemas.microsoft.com/office/powerpoint/2010/main" val="3210285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4499992" y="2420888"/>
            <a:ext cx="2088232" cy="1678177"/>
            <a:chOff x="5777894" y="2326703"/>
            <a:chExt cx="1746250" cy="1678177"/>
          </a:xfrm>
        </p:grpSpPr>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348880"/>
              <a:ext cx="1656000" cy="1656000"/>
            </a:xfrm>
            <a:prstGeom prst="rect">
              <a:avLst/>
            </a:prstGeom>
          </p:spPr>
        </p:pic>
        <p:pic>
          <p:nvPicPr>
            <p:cNvPr id="8" name="圖片 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777894" y="2326703"/>
              <a:ext cx="1746250" cy="1162050"/>
            </a:xfrm>
            <a:prstGeom prst="rect">
              <a:avLst/>
            </a:prstGeom>
          </p:spPr>
        </p:pic>
      </p:grpSp>
      <p:sp>
        <p:nvSpPr>
          <p:cNvPr id="3" name="標題 2"/>
          <p:cNvSpPr>
            <a:spLocks noGrp="1"/>
          </p:cNvSpPr>
          <p:nvPr>
            <p:ph type="title"/>
          </p:nvPr>
        </p:nvSpPr>
        <p:spPr>
          <a:xfrm>
            <a:off x="179512" y="116632"/>
            <a:ext cx="8784976" cy="1143000"/>
          </a:xfrm>
        </p:spPr>
        <p:txBody>
          <a:bodyPr>
            <a:normAutofit/>
          </a:bodyPr>
          <a:lstStyle/>
          <a:p>
            <a:r>
              <a:rPr lang="zh-TW" altLang="en-US" dirty="0" smtClean="0"/>
              <a:t>鬆綁外國人在台工作之認定</a:t>
            </a:r>
            <a:endParaRPr lang="zh-TW" altLang="en-US" dirty="0"/>
          </a:p>
        </p:txBody>
      </p:sp>
      <p:sp>
        <p:nvSpPr>
          <p:cNvPr id="4" name="投影片編號版面配置區 3"/>
          <p:cNvSpPr>
            <a:spLocks noGrp="1"/>
          </p:cNvSpPr>
          <p:nvPr>
            <p:ph type="sldNum" sz="quarter" idx="4294967295"/>
          </p:nvPr>
        </p:nvSpPr>
        <p:spPr/>
        <p:txBody>
          <a:bodyPr/>
          <a:lstStyle/>
          <a:p>
            <a:fld id="{180F489C-B45F-4920-AF54-AC1507EE971A}" type="slidenum">
              <a:rPr lang="zh-TW" altLang="en-US" smtClean="0">
                <a:solidFill>
                  <a:schemeClr val="tx1"/>
                </a:solidFill>
              </a:rPr>
              <a:pPr/>
              <a:t>6</a:t>
            </a:fld>
            <a:endParaRPr lang="zh-TW" altLang="en-US" dirty="0">
              <a:solidFill>
                <a:schemeClr val="tx1"/>
              </a:solidFill>
            </a:endParaRPr>
          </a:p>
        </p:txBody>
      </p:sp>
      <p:sp>
        <p:nvSpPr>
          <p:cNvPr id="10" name="矩形 9"/>
          <p:cNvSpPr/>
          <p:nvPr/>
        </p:nvSpPr>
        <p:spPr>
          <a:xfrm>
            <a:off x="1619672" y="1340767"/>
            <a:ext cx="6264000" cy="468000"/>
          </a:xfrm>
          <a:prstGeom prst="rect">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altLang="zh-TW" b="1" dirty="0" smtClean="0">
                <a:solidFill>
                  <a:schemeClr val="tx1"/>
                </a:solidFill>
                <a:latin typeface="微軟正黑體" panose="020B0604030504040204" pitchFamily="34" charset="-120"/>
                <a:ea typeface="微軟正黑體" panose="020B0604030504040204" pitchFamily="34" charset="-120"/>
              </a:rPr>
              <a:t>107.11.27</a:t>
            </a:r>
            <a:r>
              <a:rPr lang="zh-TW" altLang="en-US" b="1" dirty="0" smtClean="0">
                <a:solidFill>
                  <a:schemeClr val="tx1"/>
                </a:solidFill>
                <a:latin typeface="微軟正黑體" panose="020B0604030504040204" pitchFamily="34" charset="-120"/>
                <a:ea typeface="微軟正黑體" panose="020B0604030504040204" pitchFamily="34" charset="-120"/>
              </a:rPr>
              <a:t>  勞動發管字第 </a:t>
            </a:r>
            <a:r>
              <a:rPr lang="en-US" altLang="zh-TW" b="1" dirty="0" smtClean="0">
                <a:solidFill>
                  <a:schemeClr val="tx1"/>
                </a:solidFill>
                <a:latin typeface="微軟正黑體" panose="020B0604030504040204" pitchFamily="34" charset="-120"/>
                <a:ea typeface="微軟正黑體" panose="020B0604030504040204" pitchFamily="34" charset="-120"/>
              </a:rPr>
              <a:t>1070507378</a:t>
            </a:r>
            <a:r>
              <a:rPr lang="zh-TW" altLang="en-US" b="1" dirty="0" smtClean="0">
                <a:solidFill>
                  <a:schemeClr val="tx1"/>
                </a:solidFill>
                <a:latin typeface="微軟正黑體" panose="020B0604030504040204" pitchFamily="34" charset="-120"/>
                <a:ea typeface="微軟正黑體" panose="020B0604030504040204" pitchFamily="34" charset="-120"/>
              </a:rPr>
              <a:t> 號</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4499992" y="4581128"/>
            <a:ext cx="4464496" cy="1944216"/>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80000" bIns="108000" rtlCol="0" anchor="t" anchorCtr="0"/>
          <a:lstStyle/>
          <a:p>
            <a:pPr>
              <a:lnSpc>
                <a:spcPts val="23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函釋</a:t>
            </a:r>
            <a:r>
              <a:rPr lang="zh-TW" altLang="en-US" b="1" dirty="0" smtClean="0">
                <a:solidFill>
                  <a:srgbClr val="FF0000"/>
                </a:solidFill>
                <a:latin typeface="微軟正黑體" panose="020B0604030504040204" pitchFamily="34" charset="-120"/>
                <a:ea typeface="微軟正黑體" panose="020B0604030504040204" pitchFamily="34" charset="-120"/>
              </a:rPr>
              <a:t>後</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600"/>
              </a:lnSpc>
              <a:spcBef>
                <a:spcPts val="300"/>
              </a:spcBef>
              <a:spcAft>
                <a:spcPts val="300"/>
              </a:spcAft>
            </a:pPr>
            <a:r>
              <a:rPr lang="zh-TW" altLang="en-US" dirty="0" smtClean="0">
                <a:solidFill>
                  <a:schemeClr val="tx1"/>
                </a:solidFill>
                <a:latin typeface="微軟正黑體" panose="020B0604030504040204" pitchFamily="34" charset="-120"/>
                <a:ea typeface="微軟正黑體" panose="020B0604030504040204" pitchFamily="34" charset="-120"/>
              </a:rPr>
              <a:t>外國人在我國從事商務、課程實習或研修、輔助性服務</a:t>
            </a:r>
            <a:r>
              <a:rPr lang="zh-TW" altLang="en-US" dirty="0" smtClean="0">
                <a:solidFill>
                  <a:schemeClr val="tx1"/>
                </a:solidFill>
                <a:latin typeface="微軟正黑體" panose="020B0604030504040204" pitchFamily="34" charset="-120"/>
                <a:ea typeface="微軟正黑體" panose="020B0604030504040204" pitchFamily="34" charset="-120"/>
              </a:rPr>
              <a:t>、工作之餘一般</a:t>
            </a:r>
            <a:r>
              <a:rPr lang="zh-TW" altLang="en-US" dirty="0" smtClean="0">
                <a:solidFill>
                  <a:schemeClr val="tx1"/>
                </a:solidFill>
                <a:latin typeface="微軟正黑體" panose="020B0604030504040204" pitchFamily="34" charset="-120"/>
                <a:ea typeface="微軟正黑體" panose="020B0604030504040204" pitchFamily="34" charset="-120"/>
              </a:rPr>
              <a:t>聯誼，或其他非為境內任何人提供勞務且無妨礙本國人就業機會等行為，無需申請工作許可。</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23528" y="4581128"/>
            <a:ext cx="4032448" cy="1944216"/>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36000" rtlCol="0" anchor="t" anchorCtr="0"/>
          <a:lstStyle/>
          <a:p>
            <a:pPr>
              <a:lnSpc>
                <a:spcPts val="23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函釋</a:t>
            </a:r>
            <a:r>
              <a:rPr lang="zh-TW" altLang="en-US" b="1" dirty="0" smtClean="0">
                <a:solidFill>
                  <a:srgbClr val="FF0000"/>
                </a:solidFill>
                <a:latin typeface="微軟正黑體" panose="020B0604030504040204" pitchFamily="34" charset="-120"/>
                <a:ea typeface="微軟正黑體" panose="020B0604030504040204" pitchFamily="34" charset="-120"/>
              </a:rPr>
              <a:t>前</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500"/>
              </a:lnSpc>
              <a:spcBef>
                <a:spcPts val="300"/>
              </a:spcBef>
              <a:spcAft>
                <a:spcPts val="300"/>
              </a:spcAft>
            </a:pPr>
            <a:r>
              <a:rPr lang="zh-TW" altLang="en-US" dirty="0" smtClean="0">
                <a:solidFill>
                  <a:schemeClr val="tx1"/>
                </a:solidFill>
                <a:latin typeface="微軟正黑體" panose="020B0604030504040204" pitchFamily="34" charset="-120"/>
                <a:ea typeface="微軟正黑體" panose="020B0604030504040204" pitchFamily="34" charset="-120"/>
              </a:rPr>
              <a:t>外國人在我國有提供勞務或工作事實者，即令無償，亦屬工作，需申請工作許可，始得為之。</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78" y="2657579"/>
            <a:ext cx="1839466" cy="1200150"/>
          </a:xfrm>
          <a:prstGeom prst="ellipse">
            <a:avLst/>
          </a:prstGeom>
        </p:spPr>
      </p:pic>
      <p:pic>
        <p:nvPicPr>
          <p:cNvPr id="5" name="圖片 4"/>
          <p:cNvPicPr>
            <a:picLocks noChangeAspect="1"/>
          </p:cNvPicPr>
          <p:nvPr/>
        </p:nvPicPr>
        <p:blipFill rotWithShape="1">
          <a:blip r:embed="rId6">
            <a:extLst>
              <a:ext uri="{28A0092B-C50C-407E-A947-70E740481C1C}">
                <a14:useLocalDpi xmlns:a14="http://schemas.microsoft.com/office/drawing/2010/main" val="0"/>
              </a:ext>
            </a:extLst>
          </a:blip>
          <a:srcRect l="13280" t="16785" r="13539" b="13647"/>
          <a:stretch/>
        </p:blipFill>
        <p:spPr>
          <a:xfrm>
            <a:off x="2465303" y="2060848"/>
            <a:ext cx="1990673" cy="1336509"/>
          </a:xfrm>
          <a:prstGeom prst="ellipse">
            <a:avLst/>
          </a:prstGeom>
        </p:spPr>
      </p:pic>
      <p:grpSp>
        <p:nvGrpSpPr>
          <p:cNvPr id="18" name="群組 17"/>
          <p:cNvGrpSpPr/>
          <p:nvPr/>
        </p:nvGrpSpPr>
        <p:grpSpPr>
          <a:xfrm>
            <a:off x="6904451" y="2118510"/>
            <a:ext cx="1808798" cy="1407576"/>
            <a:chOff x="6578289" y="2087369"/>
            <a:chExt cx="2106765" cy="1699718"/>
          </a:xfrm>
        </p:grpSpPr>
        <p:pic>
          <p:nvPicPr>
            <p:cNvPr id="12" name="圖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2087369"/>
              <a:ext cx="647376" cy="584284"/>
            </a:xfrm>
            <a:prstGeom prst="ellipse">
              <a:avLst/>
            </a:prstGeom>
          </p:spPr>
        </p:pic>
        <p:pic>
          <p:nvPicPr>
            <p:cNvPr id="15" name="圖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1648" y="2278616"/>
              <a:ext cx="647376" cy="584284"/>
            </a:xfrm>
            <a:prstGeom prst="ellipse">
              <a:avLst/>
            </a:prstGeom>
          </p:spPr>
        </p:pic>
        <p:pic>
          <p:nvPicPr>
            <p:cNvPr id="14" name="圖片 13"/>
            <p:cNvPicPr>
              <a:picLocks noChangeAspect="1"/>
            </p:cNvPicPr>
            <p:nvPr/>
          </p:nvPicPr>
          <p:blipFill rotWithShape="1">
            <a:blip r:embed="rId8">
              <a:grayscl/>
              <a:extLst>
                <a:ext uri="{28A0092B-C50C-407E-A947-70E740481C1C}">
                  <a14:useLocalDpi xmlns:a14="http://schemas.microsoft.com/office/drawing/2010/main" val="0"/>
                </a:ext>
              </a:extLst>
            </a:blip>
            <a:srcRect r="7948"/>
            <a:stretch/>
          </p:blipFill>
          <p:spPr>
            <a:xfrm>
              <a:off x="7082289" y="2883032"/>
              <a:ext cx="1602765" cy="904055"/>
            </a:xfrm>
            <a:prstGeom prst="ellipse">
              <a:avLst/>
            </a:prstGeom>
          </p:spPr>
        </p:pic>
        <p:pic>
          <p:nvPicPr>
            <p:cNvPr id="16" name="圖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78289" y="2708658"/>
              <a:ext cx="504000" cy="1008000"/>
            </a:xfrm>
            <a:prstGeom prst="ellipse">
              <a:avLst/>
            </a:prstGeom>
          </p:spPr>
        </p:pic>
      </p:grpSp>
      <p:sp>
        <p:nvSpPr>
          <p:cNvPr id="19" name="文字方塊 18"/>
          <p:cNvSpPr txBox="1"/>
          <p:nvPr/>
        </p:nvSpPr>
        <p:spPr>
          <a:xfrm>
            <a:off x="395536" y="2204053"/>
            <a:ext cx="1872208" cy="369332"/>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課程實習或研修</a:t>
            </a:r>
            <a:endParaRPr lang="zh-TW" altLang="en-US" dirty="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2843807" y="3506154"/>
            <a:ext cx="1296145" cy="369332"/>
          </a:xfrm>
          <a:prstGeom prst="rect">
            <a:avLst/>
          </a:prstGeom>
          <a:noFill/>
        </p:spPr>
        <p:txBody>
          <a:bodyPr wrap="square" rtlCol="0">
            <a:spAutoFit/>
          </a:bodyPr>
          <a:lstStyle/>
          <a:p>
            <a:pPr algn="ctr"/>
            <a:r>
              <a:rPr lang="zh-TW" altLang="en-US" dirty="0" smtClean="0">
                <a:latin typeface="微軟正黑體" panose="020B0604030504040204" pitchFamily="34" charset="-120"/>
                <a:ea typeface="微軟正黑體" panose="020B0604030504040204" pitchFamily="34" charset="-120"/>
              </a:rPr>
              <a:t>商務談判</a:t>
            </a:r>
            <a:endParaRPr lang="zh-TW" altLang="en-US"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4949997" y="2025779"/>
            <a:ext cx="1296145" cy="369332"/>
          </a:xfrm>
          <a:prstGeom prst="rect">
            <a:avLst/>
          </a:prstGeom>
          <a:noFill/>
        </p:spPr>
        <p:txBody>
          <a:bodyPr wrap="square" rtlCol="0">
            <a:spAutoFit/>
          </a:bodyPr>
          <a:lstStyle/>
          <a:p>
            <a:pPr algn="ctr"/>
            <a:r>
              <a:rPr lang="zh-TW" altLang="en-US" dirty="0" smtClean="0">
                <a:latin typeface="微軟正黑體" panose="020B0604030504040204" pitchFamily="34" charset="-120"/>
                <a:ea typeface="微軟正黑體" panose="020B0604030504040204" pitchFamily="34" charset="-120"/>
              </a:rPr>
              <a:t>宗教活動</a:t>
            </a:r>
            <a:endParaRPr lang="zh-TW" altLang="en-US" dirty="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7257384" y="3673063"/>
            <a:ext cx="1296145" cy="646331"/>
          </a:xfrm>
          <a:prstGeom prst="rect">
            <a:avLst/>
          </a:prstGeom>
          <a:noFill/>
        </p:spPr>
        <p:txBody>
          <a:bodyPr wrap="square" rtlCol="0">
            <a:spAutoFit/>
          </a:bodyPr>
          <a:lstStyle/>
          <a:p>
            <a:pPr algn="ctr"/>
            <a:r>
              <a:rPr lang="zh-TW" altLang="en-US" dirty="0" smtClean="0">
                <a:latin typeface="微軟正黑體" panose="020B0604030504040204" pitchFamily="34" charset="-120"/>
                <a:ea typeface="微軟正黑體" panose="020B0604030504040204" pitchFamily="34" charset="-120"/>
              </a:rPr>
              <a:t>工作之餘一般聯誼</a:t>
            </a:r>
            <a:endParaRPr lang="zh-TW" altLang="en-US" dirty="0">
              <a:latin typeface="微軟正黑體" panose="020B0604030504040204" pitchFamily="34" charset="-120"/>
              <a:ea typeface="微軟正黑體" panose="020B0604030504040204" pitchFamily="34" charset="-120"/>
            </a:endParaRPr>
          </a:p>
        </p:txBody>
      </p:sp>
      <p:sp>
        <p:nvSpPr>
          <p:cNvPr id="20" name="矩形 19"/>
          <p:cNvSpPr/>
          <p:nvPr/>
        </p:nvSpPr>
        <p:spPr>
          <a:xfrm>
            <a:off x="2699792" y="4042395"/>
            <a:ext cx="4104456" cy="466725"/>
          </a:xfrm>
          <a:prstGeom prst="rect">
            <a:avLst/>
          </a:prstGeom>
          <a:solidFill>
            <a:schemeClr val="bg1"/>
          </a:solid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rPr>
              <a:t>無需申請工作許可</a:t>
            </a:r>
            <a:endParaRPr lang="zh-TW" altLang="en-US" b="1" dirty="0">
              <a:solidFill>
                <a:schemeClr val="accent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03373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7742">
            <a:off x="8036081" y="3148665"/>
            <a:ext cx="587829" cy="587829"/>
          </a:xfrm>
          <a:prstGeom prst="rect">
            <a:avLst/>
          </a:prstGeom>
        </p:spPr>
      </p:pic>
      <p:pic>
        <p:nvPicPr>
          <p:cNvPr id="43" name="圖片 42"/>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1092261">
            <a:off x="7072030" y="2729110"/>
            <a:ext cx="587829" cy="587829"/>
          </a:xfrm>
          <a:prstGeom prst="rect">
            <a:avLst/>
          </a:prstGeom>
        </p:spPr>
      </p:pic>
      <p:sp>
        <p:nvSpPr>
          <p:cNvPr id="3" name="標題 2"/>
          <p:cNvSpPr>
            <a:spLocks noGrp="1"/>
          </p:cNvSpPr>
          <p:nvPr>
            <p:ph type="title"/>
          </p:nvPr>
        </p:nvSpPr>
        <p:spPr>
          <a:xfrm>
            <a:off x="179512" y="116632"/>
            <a:ext cx="8784976" cy="1143000"/>
          </a:xfrm>
        </p:spPr>
        <p:txBody>
          <a:bodyPr>
            <a:normAutofit fontScale="90000"/>
          </a:bodyPr>
          <a:lstStyle/>
          <a:p>
            <a:r>
              <a:rPr lang="zh-TW" altLang="en-US" dirty="0" smtClean="0"/>
              <a:t>放寬外國專業人才及僑外畢業生覓職期</a:t>
            </a:r>
            <a:endParaRPr lang="zh-TW" altLang="en-US" dirty="0"/>
          </a:p>
        </p:txBody>
      </p:sp>
      <p:sp>
        <p:nvSpPr>
          <p:cNvPr id="4" name="投影片編號版面配置區 3"/>
          <p:cNvSpPr>
            <a:spLocks noGrp="1"/>
          </p:cNvSpPr>
          <p:nvPr>
            <p:ph type="sldNum" sz="quarter" idx="4294967295"/>
          </p:nvPr>
        </p:nvSpPr>
        <p:spPr/>
        <p:txBody>
          <a:bodyPr/>
          <a:lstStyle/>
          <a:p>
            <a:fld id="{180F489C-B45F-4920-AF54-AC1507EE971A}" type="slidenum">
              <a:rPr lang="zh-TW" altLang="en-US" smtClean="0">
                <a:solidFill>
                  <a:schemeClr val="tx1"/>
                </a:solidFill>
              </a:rPr>
              <a:pPr/>
              <a:t>7</a:t>
            </a:fld>
            <a:endParaRPr lang="zh-TW" altLang="en-US" dirty="0">
              <a:solidFill>
                <a:schemeClr val="tx1"/>
              </a:solidFill>
            </a:endParaRPr>
          </a:p>
        </p:txBody>
      </p:sp>
      <p:sp>
        <p:nvSpPr>
          <p:cNvPr id="10" name="矩形 9"/>
          <p:cNvSpPr/>
          <p:nvPr/>
        </p:nvSpPr>
        <p:spPr>
          <a:xfrm>
            <a:off x="1619672" y="1340767"/>
            <a:ext cx="6264000" cy="792089"/>
          </a:xfrm>
          <a:prstGeom prst="rect">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altLang="zh-TW" b="1" dirty="0" smtClean="0">
                <a:solidFill>
                  <a:schemeClr val="tx1"/>
                </a:solidFill>
                <a:latin typeface="微軟正黑體" panose="020B0604030504040204" pitchFamily="34" charset="-120"/>
                <a:ea typeface="微軟正黑體" panose="020B0604030504040204" pitchFamily="34" charset="-120"/>
              </a:rPr>
              <a:t>107.12.5</a:t>
            </a:r>
            <a:r>
              <a:rPr lang="zh-TW" altLang="en-US" b="1" dirty="0" smtClean="0">
                <a:solidFill>
                  <a:schemeClr val="tx1"/>
                </a:solidFill>
                <a:latin typeface="微軟正黑體" panose="020B0604030504040204" pitchFamily="34" charset="-120"/>
                <a:ea typeface="微軟正黑體" panose="020B0604030504040204" pitchFamily="34" charset="-120"/>
              </a:rPr>
              <a:t> 修正外國人停留居留及永久居留辦法、</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algn="ctr">
              <a:lnSpc>
                <a:spcPts val="2300"/>
              </a:lnSpc>
            </a:pPr>
            <a:r>
              <a:rPr lang="zh-TW" altLang="en-US" b="1" dirty="0">
                <a:solidFill>
                  <a:schemeClr val="tx1"/>
                </a:solidFill>
                <a:latin typeface="微軟正黑體" panose="020B0604030504040204" pitchFamily="34" charset="-120"/>
                <a:ea typeface="微軟正黑體" panose="020B0604030504040204" pitchFamily="34" charset="-120"/>
              </a:rPr>
              <a:t>臺</a:t>
            </a:r>
            <a:r>
              <a:rPr lang="zh-TW" altLang="en-US" b="1" dirty="0" smtClean="0">
                <a:solidFill>
                  <a:schemeClr val="tx1"/>
                </a:solidFill>
                <a:latin typeface="微軟正黑體" panose="020B0604030504040204" pitchFamily="34" charset="-120"/>
                <a:ea typeface="微軟正黑體" panose="020B0604030504040204" pitchFamily="34" charset="-120"/>
              </a:rPr>
              <a:t>灣地區無戶籍國民申請入國居留定居許可辦法</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4644008" y="4653136"/>
            <a:ext cx="4032447" cy="1728192"/>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36000" rtlCol="0" anchor="t" anchorCtr="0"/>
          <a:lstStyle/>
          <a:p>
            <a:pPr>
              <a:lnSpc>
                <a:spcPts val="2300"/>
              </a:lnSpc>
              <a:spcBef>
                <a:spcPts val="300"/>
              </a:spcBef>
              <a:spcAft>
                <a:spcPts val="300"/>
              </a:spcAft>
            </a:pPr>
            <a:r>
              <a:rPr lang="zh-TW" altLang="en-US" b="1" dirty="0" smtClean="0">
                <a:solidFill>
                  <a:srgbClr val="FF0000"/>
                </a:solidFill>
                <a:latin typeface="微軟正黑體" panose="020B0604030504040204" pitchFamily="34" charset="-120"/>
                <a:ea typeface="微軟正黑體" panose="020B0604030504040204" pitchFamily="34" charset="-120"/>
              </a:rPr>
              <a:t>修正後</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500"/>
              </a:lnSpc>
              <a:spcBef>
                <a:spcPts val="300"/>
              </a:spcBef>
              <a:spcAft>
                <a:spcPts val="300"/>
              </a:spcAft>
            </a:pPr>
            <a:r>
              <a:rPr lang="zh-TW" altLang="en-US" dirty="0" smtClean="0">
                <a:solidFill>
                  <a:schemeClr val="tx1"/>
                </a:solidFill>
                <a:latin typeface="微軟正黑體" panose="020B0604030504040204" pitchFamily="34" charset="-120"/>
                <a:ea typeface="微軟正黑體" panose="020B0604030504040204" pitchFamily="34" charset="-120"/>
              </a:rPr>
              <a:t>放寬左列之人必要時得申請延期居留 </a:t>
            </a:r>
            <a:r>
              <a:rPr lang="en-US" altLang="zh-TW" dirty="0" smtClean="0">
                <a:solidFill>
                  <a:schemeClr val="tx1"/>
                </a:solidFill>
                <a:latin typeface="微軟正黑體" panose="020B0604030504040204" pitchFamily="34" charset="-120"/>
                <a:ea typeface="微軟正黑體" panose="020B0604030504040204" pitchFamily="34" charset="-120"/>
              </a:rPr>
              <a:t>2</a:t>
            </a:r>
            <a:r>
              <a:rPr lang="zh-TW" altLang="en-US" dirty="0" smtClean="0">
                <a:solidFill>
                  <a:schemeClr val="tx1"/>
                </a:solidFill>
                <a:latin typeface="微軟正黑體" panose="020B0604030504040204" pitchFamily="34" charset="-120"/>
                <a:ea typeface="微軟正黑體" panose="020B0604030504040204" pitchFamily="34" charset="-120"/>
              </a:rPr>
              <a:t> 次，總延長居留期間最長 </a:t>
            </a:r>
            <a:r>
              <a:rPr lang="en-US" altLang="zh-TW" dirty="0" smtClean="0">
                <a:solidFill>
                  <a:schemeClr val="tx1"/>
                </a:solidFill>
                <a:latin typeface="微軟正黑體" panose="020B0604030504040204" pitchFamily="34" charset="-120"/>
                <a:ea typeface="微軟正黑體" panose="020B0604030504040204" pitchFamily="34" charset="-120"/>
              </a:rPr>
              <a:t>1</a:t>
            </a:r>
            <a:r>
              <a:rPr lang="zh-TW" altLang="en-US" dirty="0" smtClean="0">
                <a:solidFill>
                  <a:schemeClr val="tx1"/>
                </a:solidFill>
                <a:latin typeface="微軟正黑體" panose="020B0604030504040204" pitchFamily="34" charset="-120"/>
                <a:ea typeface="微軟正黑體" panose="020B0604030504040204" pitchFamily="34" charset="-120"/>
              </a:rPr>
              <a:t> 年。</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467960" y="4653136"/>
            <a:ext cx="4032032" cy="1728192"/>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36000" rtlCol="0" anchor="t" anchorCtr="0"/>
          <a:lstStyle/>
          <a:p>
            <a:pPr>
              <a:lnSpc>
                <a:spcPts val="2300"/>
              </a:lnSpc>
              <a:spcBef>
                <a:spcPts val="300"/>
              </a:spcBef>
              <a:spcAft>
                <a:spcPts val="300"/>
              </a:spcAft>
            </a:pPr>
            <a:r>
              <a:rPr lang="zh-TW" altLang="en-US" b="1" dirty="0" smtClean="0">
                <a:solidFill>
                  <a:srgbClr val="FF0000"/>
                </a:solidFill>
                <a:latin typeface="微軟正黑體" panose="020B0604030504040204" pitchFamily="34" charset="-120"/>
                <a:ea typeface="微軟正黑體" panose="020B0604030504040204" pitchFamily="34" charset="-120"/>
              </a:rPr>
              <a:t>修正前</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500"/>
              </a:lnSpc>
              <a:spcBef>
                <a:spcPts val="300"/>
              </a:spcBef>
              <a:spcAft>
                <a:spcPts val="300"/>
              </a:spcAft>
            </a:pPr>
            <a:r>
              <a:rPr lang="zh-TW" altLang="en-US" dirty="0" smtClean="0">
                <a:solidFill>
                  <a:schemeClr val="tx1"/>
                </a:solidFill>
                <a:latin typeface="微軟正黑體" panose="020B0604030504040204" pitchFamily="34" charset="-120"/>
                <a:ea typeface="微軟正黑體" panose="020B0604030504040204" pitchFamily="34" charset="-120"/>
              </a:rPr>
              <a:t>外國專業人才離職及僑外生畢業後擬在臺覓職，僅得申請延期居留 </a:t>
            </a:r>
            <a:r>
              <a:rPr lang="en-US" altLang="zh-TW" dirty="0" smtClean="0">
                <a:solidFill>
                  <a:schemeClr val="tx1"/>
                </a:solidFill>
                <a:latin typeface="微軟正黑體" panose="020B0604030504040204" pitchFamily="34" charset="-120"/>
                <a:ea typeface="微軟正黑體" panose="020B0604030504040204" pitchFamily="34" charset="-120"/>
              </a:rPr>
              <a:t>1</a:t>
            </a:r>
            <a:r>
              <a:rPr lang="zh-TW" altLang="en-US" dirty="0" smtClean="0">
                <a:solidFill>
                  <a:schemeClr val="tx1"/>
                </a:solidFill>
                <a:latin typeface="微軟正黑體" panose="020B0604030504040204" pitchFamily="34" charset="-120"/>
                <a:ea typeface="微軟正黑體" panose="020B0604030504040204" pitchFamily="34" charset="-120"/>
              </a:rPr>
              <a:t> 次，最長 </a:t>
            </a:r>
            <a:r>
              <a:rPr lang="en-US" altLang="zh-TW" dirty="0" smtClean="0">
                <a:solidFill>
                  <a:schemeClr val="tx1"/>
                </a:solidFill>
                <a:latin typeface="微軟正黑體" panose="020B0604030504040204" pitchFamily="34" charset="-120"/>
                <a:ea typeface="微軟正黑體" panose="020B0604030504040204" pitchFamily="34" charset="-120"/>
              </a:rPr>
              <a:t>6</a:t>
            </a:r>
            <a:r>
              <a:rPr lang="zh-TW" altLang="en-US" dirty="0" smtClean="0">
                <a:solidFill>
                  <a:schemeClr val="tx1"/>
                </a:solidFill>
                <a:latin typeface="微軟正黑體" panose="020B0604030504040204" pitchFamily="34" charset="-120"/>
                <a:ea typeface="微軟正黑體" panose="020B0604030504040204" pitchFamily="34" charset="-120"/>
              </a:rPr>
              <a:t> 個月。</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6516216" y="2982992"/>
            <a:ext cx="1753136" cy="1008112"/>
            <a:chOff x="4259024" y="2852936"/>
            <a:chExt cx="1537112" cy="817032"/>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852936"/>
              <a:ext cx="792088" cy="792088"/>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024" y="2852936"/>
              <a:ext cx="817032" cy="817032"/>
            </a:xfrm>
            <a:prstGeom prst="rect">
              <a:avLst/>
            </a:prstGeom>
          </p:spPr>
        </p:pic>
      </p:grpSp>
      <p:grpSp>
        <p:nvGrpSpPr>
          <p:cNvPr id="12" name="群組 11"/>
          <p:cNvGrpSpPr/>
          <p:nvPr/>
        </p:nvGrpSpPr>
        <p:grpSpPr>
          <a:xfrm>
            <a:off x="1043608" y="2577010"/>
            <a:ext cx="1813587" cy="948680"/>
            <a:chOff x="1691680" y="3465506"/>
            <a:chExt cx="1813587" cy="948680"/>
          </a:xfrm>
        </p:grpSpPr>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3465506"/>
              <a:ext cx="948680" cy="948680"/>
            </a:xfrm>
            <a:prstGeom prst="rect">
              <a:avLst/>
            </a:prstGeom>
          </p:spPr>
        </p:pic>
        <p:pic>
          <p:nvPicPr>
            <p:cNvPr id="7" name="圖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1171" y="3525749"/>
              <a:ext cx="864096" cy="864096"/>
            </a:xfrm>
            <a:prstGeom prst="rect">
              <a:avLst/>
            </a:prstGeom>
          </p:spPr>
        </p:pic>
      </p:grpSp>
      <p:grpSp>
        <p:nvGrpSpPr>
          <p:cNvPr id="16" name="群組 15"/>
          <p:cNvGrpSpPr/>
          <p:nvPr/>
        </p:nvGrpSpPr>
        <p:grpSpPr>
          <a:xfrm>
            <a:off x="4235185" y="2519262"/>
            <a:ext cx="936104" cy="1725468"/>
            <a:chOff x="3563888" y="2473621"/>
            <a:chExt cx="936104" cy="1725468"/>
          </a:xfrm>
        </p:grpSpPr>
        <p:pic>
          <p:nvPicPr>
            <p:cNvPr id="13" name="圖片 12"/>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63888" y="2564904"/>
              <a:ext cx="936104" cy="1634185"/>
            </a:xfrm>
            <a:prstGeom prst="rect">
              <a:avLst/>
            </a:prstGeom>
          </p:spPr>
        </p:pic>
        <p:pic>
          <p:nvPicPr>
            <p:cNvPr id="15" name="圖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1940" y="2473621"/>
              <a:ext cx="457200" cy="457200"/>
            </a:xfrm>
            <a:prstGeom prst="rect">
              <a:avLst/>
            </a:prstGeom>
          </p:spPr>
        </p:pic>
        <p:pic>
          <p:nvPicPr>
            <p:cNvPr id="29" name="圖片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4740" y="2854621"/>
              <a:ext cx="457200" cy="457200"/>
            </a:xfrm>
            <a:prstGeom prst="rect">
              <a:avLst/>
            </a:prstGeom>
          </p:spPr>
        </p:pic>
        <p:pic>
          <p:nvPicPr>
            <p:cNvPr id="30" name="圖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7140" y="3311821"/>
              <a:ext cx="457200" cy="457200"/>
            </a:xfrm>
            <a:prstGeom prst="rect">
              <a:avLst/>
            </a:prstGeom>
          </p:spPr>
        </p:pic>
        <p:pic>
          <p:nvPicPr>
            <p:cNvPr id="32" name="圖片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4320" y="2900923"/>
              <a:ext cx="457200" cy="457200"/>
            </a:xfrm>
            <a:prstGeom prst="rect">
              <a:avLst/>
            </a:prstGeom>
          </p:spPr>
        </p:pic>
      </p:grpSp>
      <p:grpSp>
        <p:nvGrpSpPr>
          <p:cNvPr id="18" name="群組 17"/>
          <p:cNvGrpSpPr/>
          <p:nvPr/>
        </p:nvGrpSpPr>
        <p:grpSpPr>
          <a:xfrm>
            <a:off x="3131840" y="2841779"/>
            <a:ext cx="936104" cy="253282"/>
            <a:chOff x="3347864" y="2900262"/>
            <a:chExt cx="936104" cy="253282"/>
          </a:xfrm>
        </p:grpSpPr>
        <p:sp>
          <p:nvSpPr>
            <p:cNvPr id="17" name="＞形箭號 16"/>
            <p:cNvSpPr/>
            <p:nvPr/>
          </p:nvSpPr>
          <p:spPr>
            <a:xfrm>
              <a:off x="3347864" y="2900262"/>
              <a:ext cx="216024" cy="228600"/>
            </a:xfrm>
            <a:prstGeom prst="chevron">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形箭號 32"/>
            <p:cNvSpPr/>
            <p:nvPr/>
          </p:nvSpPr>
          <p:spPr>
            <a:xfrm>
              <a:off x="3608276" y="2912368"/>
              <a:ext cx="216024" cy="228600"/>
            </a:xfrm>
            <a:prstGeom prst="chevron">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4" name="＞形箭號 33"/>
            <p:cNvSpPr/>
            <p:nvPr/>
          </p:nvSpPr>
          <p:spPr>
            <a:xfrm>
              <a:off x="3851920" y="2924944"/>
              <a:ext cx="216024" cy="228600"/>
            </a:xfrm>
            <a:prstGeom prst="chevron">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5" name="＞形箭號 34"/>
            <p:cNvSpPr/>
            <p:nvPr/>
          </p:nvSpPr>
          <p:spPr>
            <a:xfrm>
              <a:off x="4067944" y="2924944"/>
              <a:ext cx="216024" cy="228600"/>
            </a:xfrm>
            <a:prstGeom prst="chevron">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grpSp>
        <p:nvGrpSpPr>
          <p:cNvPr id="36" name="群組 35"/>
          <p:cNvGrpSpPr/>
          <p:nvPr/>
        </p:nvGrpSpPr>
        <p:grpSpPr>
          <a:xfrm flipH="1">
            <a:off x="5257226" y="3525690"/>
            <a:ext cx="936104" cy="253282"/>
            <a:chOff x="3347864" y="2900262"/>
            <a:chExt cx="936104" cy="253282"/>
          </a:xfrm>
        </p:grpSpPr>
        <p:sp>
          <p:nvSpPr>
            <p:cNvPr id="37" name="＞形箭號 36"/>
            <p:cNvSpPr/>
            <p:nvPr/>
          </p:nvSpPr>
          <p:spPr>
            <a:xfrm>
              <a:off x="3347864" y="2900262"/>
              <a:ext cx="216024" cy="228600"/>
            </a:xfrm>
            <a:prstGeom prst="chevron">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8" name="＞形箭號 37"/>
            <p:cNvSpPr/>
            <p:nvPr/>
          </p:nvSpPr>
          <p:spPr>
            <a:xfrm>
              <a:off x="3608276" y="2912368"/>
              <a:ext cx="216024" cy="228600"/>
            </a:xfrm>
            <a:prstGeom prst="chevron">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9" name="＞形箭號 38"/>
            <p:cNvSpPr/>
            <p:nvPr/>
          </p:nvSpPr>
          <p:spPr>
            <a:xfrm>
              <a:off x="3851920" y="2924944"/>
              <a:ext cx="216024" cy="228600"/>
            </a:xfrm>
            <a:prstGeom prst="chevron">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0" name="＞形箭號 39"/>
            <p:cNvSpPr/>
            <p:nvPr/>
          </p:nvSpPr>
          <p:spPr>
            <a:xfrm>
              <a:off x="4067944" y="2924944"/>
              <a:ext cx="216024" cy="228600"/>
            </a:xfrm>
            <a:prstGeom prst="chevron">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pic>
        <p:nvPicPr>
          <p:cNvPr id="21" name="圖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7195" y="3212976"/>
            <a:ext cx="961256" cy="961256"/>
          </a:xfrm>
          <a:prstGeom prst="rect">
            <a:avLst/>
          </a:prstGeom>
        </p:spPr>
      </p:pic>
      <p:pic>
        <p:nvPicPr>
          <p:cNvPr id="41" name="圖片 40"/>
          <p:cNvPicPr>
            <a:picLocks noChangeAspect="1"/>
          </p:cNvPicPr>
          <p:nvPr/>
        </p:nvPicPr>
        <p:blipFill>
          <a:blip r:embed="rId10">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a:xfrm flipH="1">
            <a:off x="5357293" y="2096382"/>
            <a:ext cx="961256" cy="961256"/>
          </a:xfrm>
          <a:prstGeom prst="rect">
            <a:avLst/>
          </a:prstGeom>
        </p:spPr>
      </p:pic>
      <p:sp>
        <p:nvSpPr>
          <p:cNvPr id="42" name="文字方塊 41"/>
          <p:cNvSpPr txBox="1"/>
          <p:nvPr/>
        </p:nvSpPr>
        <p:spPr>
          <a:xfrm>
            <a:off x="1115616" y="3751892"/>
            <a:ext cx="1741579" cy="369332"/>
          </a:xfrm>
          <a:prstGeom prst="rect">
            <a:avLst/>
          </a:prstGeom>
          <a:noFill/>
        </p:spPr>
        <p:txBody>
          <a:bodyPr wrap="square" rtlCol="0">
            <a:spAutoFit/>
          </a:bodyPr>
          <a:lstStyle/>
          <a:p>
            <a:pPr algn="ctr"/>
            <a:r>
              <a:rPr lang="zh-TW" altLang="en-US" b="1" dirty="0" smtClean="0">
                <a:solidFill>
                  <a:srgbClr val="684522"/>
                </a:solidFill>
                <a:latin typeface="微軟正黑體" panose="020B0604030504040204" pitchFamily="34" charset="-120"/>
                <a:ea typeface="微軟正黑體" panose="020B0604030504040204" pitchFamily="34" charset="-120"/>
              </a:rPr>
              <a:t>離職後求職</a:t>
            </a:r>
            <a:endParaRPr lang="zh-TW" altLang="en-US" b="1" dirty="0">
              <a:solidFill>
                <a:srgbClr val="684522"/>
              </a:solidFill>
              <a:latin typeface="微軟正黑體" panose="020B0604030504040204" pitchFamily="34" charset="-120"/>
              <a:ea typeface="微軟正黑體" panose="020B0604030504040204" pitchFamily="34" charset="-120"/>
            </a:endParaRPr>
          </a:p>
        </p:txBody>
      </p:sp>
      <p:sp>
        <p:nvSpPr>
          <p:cNvPr id="45" name="文字方塊 44"/>
          <p:cNvSpPr txBox="1"/>
          <p:nvPr/>
        </p:nvSpPr>
        <p:spPr>
          <a:xfrm>
            <a:off x="6512357" y="4060064"/>
            <a:ext cx="1741579" cy="369332"/>
          </a:xfrm>
          <a:prstGeom prst="rect">
            <a:avLst/>
          </a:prstGeom>
          <a:noFill/>
        </p:spPr>
        <p:txBody>
          <a:bodyPr wrap="square" rtlCol="0">
            <a:spAutoFit/>
          </a:bodyPr>
          <a:lstStyle/>
          <a:p>
            <a:pPr algn="ctr"/>
            <a:r>
              <a:rPr lang="zh-TW" altLang="en-US" b="1" dirty="0">
                <a:solidFill>
                  <a:srgbClr val="684522"/>
                </a:solidFill>
                <a:latin typeface="微軟正黑體" panose="020B0604030504040204" pitchFamily="34" charset="-120"/>
                <a:ea typeface="微軟正黑體" panose="020B0604030504040204" pitchFamily="34" charset="-120"/>
              </a:rPr>
              <a:t>畢業</a:t>
            </a:r>
            <a:r>
              <a:rPr lang="zh-TW" altLang="en-US" b="1" dirty="0" smtClean="0">
                <a:solidFill>
                  <a:srgbClr val="684522"/>
                </a:solidFill>
                <a:latin typeface="微軟正黑體" panose="020B0604030504040204" pitchFamily="34" charset="-120"/>
                <a:ea typeface="微軟正黑體" panose="020B0604030504040204" pitchFamily="34" charset="-120"/>
              </a:rPr>
              <a:t>後求職</a:t>
            </a:r>
            <a:endParaRPr lang="zh-TW" altLang="en-US" b="1" dirty="0">
              <a:solidFill>
                <a:srgbClr val="6845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41808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向左箭號 6"/>
          <p:cNvSpPr/>
          <p:nvPr/>
        </p:nvSpPr>
        <p:spPr>
          <a:xfrm>
            <a:off x="1547664" y="2924944"/>
            <a:ext cx="5148000" cy="57606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 name="標題 2"/>
          <p:cNvSpPr>
            <a:spLocks noGrp="1"/>
          </p:cNvSpPr>
          <p:nvPr>
            <p:ph type="title"/>
          </p:nvPr>
        </p:nvSpPr>
        <p:spPr>
          <a:xfrm>
            <a:off x="179512" y="116632"/>
            <a:ext cx="8784976" cy="1143000"/>
          </a:xfrm>
        </p:spPr>
        <p:txBody>
          <a:bodyPr>
            <a:normAutofit/>
          </a:bodyPr>
          <a:lstStyle/>
          <a:p>
            <a:r>
              <a:rPr lang="zh-TW" altLang="en-US" dirty="0" smtClean="0"/>
              <a:t>開放商業實驗電信網路</a:t>
            </a:r>
            <a:endParaRPr lang="zh-TW" altLang="en-US" dirty="0"/>
          </a:p>
        </p:txBody>
      </p:sp>
      <p:sp>
        <p:nvSpPr>
          <p:cNvPr id="4" name="投影片編號版面配置區 3"/>
          <p:cNvSpPr>
            <a:spLocks noGrp="1"/>
          </p:cNvSpPr>
          <p:nvPr>
            <p:ph type="sldNum" sz="quarter" idx="4294967295"/>
          </p:nvPr>
        </p:nvSpPr>
        <p:spPr/>
        <p:txBody>
          <a:bodyPr/>
          <a:lstStyle/>
          <a:p>
            <a:fld id="{180F489C-B45F-4920-AF54-AC1507EE971A}" type="slidenum">
              <a:rPr lang="zh-TW" altLang="en-US" smtClean="0">
                <a:solidFill>
                  <a:schemeClr val="tx1"/>
                </a:solidFill>
              </a:rPr>
              <a:pPr/>
              <a:t>8</a:t>
            </a:fld>
            <a:endParaRPr lang="zh-TW" altLang="en-US" dirty="0">
              <a:solidFill>
                <a:schemeClr val="tx1"/>
              </a:solidFill>
            </a:endParaRPr>
          </a:p>
        </p:txBody>
      </p:sp>
      <p:sp>
        <p:nvSpPr>
          <p:cNvPr id="10" name="矩形 9"/>
          <p:cNvSpPr/>
          <p:nvPr/>
        </p:nvSpPr>
        <p:spPr>
          <a:xfrm>
            <a:off x="539552" y="1340767"/>
            <a:ext cx="8136904" cy="504057"/>
          </a:xfrm>
          <a:prstGeom prst="rect">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altLang="zh-TW" b="1" dirty="0" smtClean="0">
                <a:solidFill>
                  <a:schemeClr val="tx1"/>
                </a:solidFill>
                <a:latin typeface="微軟正黑體" panose="020B0604030504040204" pitchFamily="34" charset="-120"/>
                <a:ea typeface="微軟正黑體" panose="020B0604030504040204" pitchFamily="34" charset="-120"/>
              </a:rPr>
              <a:t>107.12.</a:t>
            </a:r>
            <a:r>
              <a:rPr lang="zh-TW" altLang="en-US" b="1" dirty="0" smtClean="0">
                <a:solidFill>
                  <a:schemeClr val="tx1"/>
                </a:solidFill>
                <a:latin typeface="微軟正黑體" panose="020B0604030504040204" pitchFamily="34" charset="-120"/>
                <a:ea typeface="微軟正黑體" panose="020B0604030504040204" pitchFamily="34" charset="-120"/>
              </a:rPr>
              <a:t>  預定修正學術教育或專為網路研發實驗目的之電信網路設置使用辦法</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4499992" y="4581128"/>
            <a:ext cx="4464496" cy="1944216"/>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80000" bIns="108000" rtlCol="0" anchor="t" anchorCtr="0"/>
          <a:lstStyle/>
          <a:p>
            <a:pPr>
              <a:lnSpc>
                <a:spcPts val="23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修正</a:t>
            </a:r>
            <a:r>
              <a:rPr lang="zh-TW" altLang="en-US" b="1" dirty="0" smtClean="0">
                <a:solidFill>
                  <a:srgbClr val="FF0000"/>
                </a:solidFill>
                <a:latin typeface="微軟正黑體" panose="020B0604030504040204" pitchFamily="34" charset="-120"/>
                <a:ea typeface="微軟正黑體" panose="020B0604030504040204" pitchFamily="34" charset="-120"/>
              </a:rPr>
              <a:t>後</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a:lnSpc>
                <a:spcPts val="2600"/>
              </a:lnSpc>
              <a:spcBef>
                <a:spcPts val="300"/>
              </a:spcBef>
              <a:spcAft>
                <a:spcPts val="300"/>
              </a:spcAft>
            </a:pPr>
            <a:r>
              <a:rPr lang="zh-TW" altLang="en-US" b="1" dirty="0" smtClean="0">
                <a:solidFill>
                  <a:srgbClr val="FF0000"/>
                </a:solidFill>
                <a:latin typeface="微軟正黑體" panose="020B0604030504040204" pitchFamily="34" charset="-120"/>
                <a:ea typeface="微軟正黑體" panose="020B0604030504040204" pitchFamily="34" charset="-120"/>
              </a:rPr>
              <a:t>增加商業實驗研發電信網路，允許業者得向用戶收取費用</a:t>
            </a:r>
            <a:r>
              <a:rPr lang="zh-TW" altLang="en-US" dirty="0" smtClean="0">
                <a:solidFill>
                  <a:schemeClr val="tx1"/>
                </a:solidFill>
                <a:latin typeface="微軟正黑體" panose="020B0604030504040204" pitchFamily="34" charset="-120"/>
                <a:ea typeface="微軟正黑體" panose="020B0604030504040204" pitchFamily="34" charset="-120"/>
              </a:rPr>
              <a:t>，有利業者評估其商業模式可行性，鼓勵服務應用創新，促進 </a:t>
            </a:r>
            <a:r>
              <a:rPr lang="en-US" altLang="zh-TW" dirty="0" smtClean="0">
                <a:solidFill>
                  <a:schemeClr val="tx1"/>
                </a:solidFill>
                <a:latin typeface="微軟正黑體" panose="020B0604030504040204" pitchFamily="34" charset="-120"/>
                <a:ea typeface="微軟正黑體" panose="020B0604030504040204" pitchFamily="34" charset="-120"/>
              </a:rPr>
              <a:t>5G</a:t>
            </a:r>
            <a:r>
              <a:rPr lang="zh-TW" altLang="en-US" dirty="0" smtClean="0">
                <a:solidFill>
                  <a:schemeClr val="tx1"/>
                </a:solidFill>
                <a:latin typeface="微軟正黑體" panose="020B0604030504040204" pitchFamily="34" charset="-120"/>
                <a:ea typeface="微軟正黑體" panose="020B0604030504040204" pitchFamily="34" charset="-120"/>
              </a:rPr>
              <a:t> 發展。</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23528" y="4581128"/>
            <a:ext cx="4032448" cy="1944216"/>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36000" rtlCol="0" anchor="t" anchorCtr="0"/>
          <a:lstStyle/>
          <a:p>
            <a:pPr>
              <a:lnSpc>
                <a:spcPts val="2300"/>
              </a:lnSpc>
              <a:spcBef>
                <a:spcPts val="300"/>
              </a:spcBef>
              <a:spcAft>
                <a:spcPts val="300"/>
              </a:spcAft>
            </a:pPr>
            <a:r>
              <a:rPr lang="zh-TW" altLang="en-US" b="1" dirty="0">
                <a:solidFill>
                  <a:srgbClr val="FF0000"/>
                </a:solidFill>
                <a:latin typeface="微軟正黑體" panose="020B0604030504040204" pitchFamily="34" charset="-120"/>
                <a:ea typeface="微軟正黑體" panose="020B0604030504040204" pitchFamily="34" charset="-120"/>
              </a:rPr>
              <a:t>修正</a:t>
            </a:r>
            <a:r>
              <a:rPr lang="zh-TW" altLang="en-US" b="1" dirty="0" smtClean="0">
                <a:solidFill>
                  <a:srgbClr val="FF0000"/>
                </a:solidFill>
                <a:latin typeface="微軟正黑體" panose="020B0604030504040204" pitchFamily="34" charset="-120"/>
                <a:ea typeface="微軟正黑體" panose="020B0604030504040204" pitchFamily="34" charset="-120"/>
              </a:rPr>
              <a:t>前</a:t>
            </a:r>
          </a:p>
          <a:p>
            <a:pPr>
              <a:lnSpc>
                <a:spcPts val="2500"/>
              </a:lnSpc>
              <a:spcBef>
                <a:spcPts val="300"/>
              </a:spcBef>
              <a:spcAft>
                <a:spcPts val="300"/>
              </a:spcAft>
            </a:pPr>
            <a:r>
              <a:rPr lang="zh-TW" altLang="en-US" dirty="0">
                <a:solidFill>
                  <a:schemeClr val="tx1"/>
                </a:solidFill>
                <a:latin typeface="微軟正黑體" panose="020B0604030504040204" pitchFamily="34" charset="-120"/>
                <a:ea typeface="微軟正黑體" panose="020B0604030504040204" pitchFamily="34" charset="-120"/>
              </a:rPr>
              <a:t>供</a:t>
            </a:r>
            <a:r>
              <a:rPr lang="zh-TW" altLang="en-US" dirty="0" smtClean="0">
                <a:solidFill>
                  <a:schemeClr val="tx1"/>
                </a:solidFill>
                <a:latin typeface="微軟正黑體" panose="020B0604030504040204" pitchFamily="34" charset="-120"/>
                <a:ea typeface="微軟正黑體" panose="020B0604030504040204" pitchFamily="34" charset="-120"/>
              </a:rPr>
              <a:t>實驗研發使用之電信網路僅限於技術實驗電信網路，且其提供之電信服務，原則不得向用戶收取任何費用。</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114803"/>
            <a:ext cx="2916000" cy="1940468"/>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006791"/>
            <a:ext cx="762519" cy="2304256"/>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9161" y="2498601"/>
            <a:ext cx="1428750" cy="1428750"/>
          </a:xfrm>
          <a:prstGeom prst="rect">
            <a:avLst/>
          </a:prstGeom>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7063" y="2259542"/>
            <a:ext cx="526189" cy="526189"/>
          </a:xfrm>
          <a:prstGeom prst="rect">
            <a:avLst/>
          </a:prstGeom>
        </p:spPr>
      </p:pic>
      <p:pic>
        <p:nvPicPr>
          <p:cNvPr id="9" name="圖片 8"/>
          <p:cNvPicPr>
            <a:picLocks noChangeAspect="1"/>
          </p:cNvPicPr>
          <p:nvPr/>
        </p:nvPicPr>
        <p:blipFill>
          <a:blip r:embed="rId6">
            <a:extLst>
              <a:ext uri="{BEBA8EAE-BF5A-486C-A8C5-ECC9F3942E4B}">
                <a14:imgProps xmlns:a14="http://schemas.microsoft.com/office/drawing/2010/main">
                  <a14:imgLayer r:embed="rId7">
                    <a14:imgEffect>
                      <a14:backgroundRemoval t="0" b="98611" l="4167" r="100000"/>
                    </a14:imgEffect>
                  </a14:imgLayer>
                </a14:imgProps>
              </a:ext>
              <a:ext uri="{28A0092B-C50C-407E-A947-70E740481C1C}">
                <a14:useLocalDpi xmlns:a14="http://schemas.microsoft.com/office/drawing/2010/main" val="0"/>
              </a:ext>
            </a:extLst>
          </a:blip>
          <a:stretch>
            <a:fillRect/>
          </a:stretch>
        </p:blipFill>
        <p:spPr>
          <a:xfrm>
            <a:off x="7896944" y="2076700"/>
            <a:ext cx="457200" cy="457200"/>
          </a:xfrm>
          <a:prstGeom prst="rect">
            <a:avLst/>
          </a:prstGeom>
        </p:spPr>
      </p:pic>
      <p:pic>
        <p:nvPicPr>
          <p:cNvPr id="11" name="圖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6215" y="3652934"/>
            <a:ext cx="568153" cy="568153"/>
          </a:xfrm>
          <a:prstGeom prst="rect">
            <a:avLst/>
          </a:prstGeom>
        </p:spPr>
      </p:pic>
      <p:pic>
        <p:nvPicPr>
          <p:cNvPr id="13" name="圖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9712" y="2292223"/>
            <a:ext cx="708493" cy="708493"/>
          </a:xfrm>
          <a:prstGeom prst="rect">
            <a:avLst/>
          </a:prstGeom>
        </p:spPr>
      </p:pic>
      <p:pic>
        <p:nvPicPr>
          <p:cNvPr id="14" name="圖片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8539" y="2736341"/>
            <a:ext cx="528749" cy="528749"/>
          </a:xfrm>
          <a:prstGeom prst="rect">
            <a:avLst/>
          </a:prstGeom>
        </p:spPr>
      </p:pic>
      <p:pic>
        <p:nvPicPr>
          <p:cNvPr id="15" name="圖片 14"/>
          <p:cNvPicPr>
            <a:picLocks noChangeAspect="1"/>
          </p:cNvPicPr>
          <p:nvPr/>
        </p:nvPicPr>
        <p:blipFill rotWithShape="1">
          <a:blip r:embed="rId11" cstate="print">
            <a:extLst>
              <a:ext uri="{28A0092B-C50C-407E-A947-70E740481C1C}">
                <a14:useLocalDpi xmlns:a14="http://schemas.microsoft.com/office/drawing/2010/main" val="0"/>
              </a:ext>
            </a:extLst>
          </a:blip>
          <a:srcRect b="8208"/>
          <a:stretch/>
        </p:blipFill>
        <p:spPr>
          <a:xfrm>
            <a:off x="8028384" y="3385186"/>
            <a:ext cx="692988" cy="927287"/>
          </a:xfrm>
          <a:prstGeom prst="ellipse">
            <a:avLst/>
          </a:prstGeom>
        </p:spPr>
      </p:pic>
      <p:pic>
        <p:nvPicPr>
          <p:cNvPr id="17" name="圖片 16"/>
          <p:cNvPicPr>
            <a:picLocks noChangeAspect="1"/>
          </p:cNvPicPr>
          <p:nvPr/>
        </p:nvPicPr>
        <p:blipFill>
          <a:blip r:embed="rId12">
            <a:extLst>
              <a:ext uri="{BEBA8EAE-BF5A-486C-A8C5-ECC9F3942E4B}">
                <a14:imgProps xmlns:a14="http://schemas.microsoft.com/office/drawing/2010/main">
                  <a14:imgLayer r:embed="rId7">
                    <a14:imgEffect>
                      <a14:backgroundRemoval t="0" b="100000" l="2778" r="100000"/>
                    </a14:imgEffect>
                  </a14:imgLayer>
                </a14:imgProps>
              </a:ext>
              <a:ext uri="{28A0092B-C50C-407E-A947-70E740481C1C}">
                <a14:useLocalDpi xmlns:a14="http://schemas.microsoft.com/office/drawing/2010/main" val="0"/>
              </a:ext>
            </a:extLst>
          </a:blip>
          <a:stretch>
            <a:fillRect/>
          </a:stretch>
        </p:blipFill>
        <p:spPr>
          <a:xfrm>
            <a:off x="7439744" y="1967721"/>
            <a:ext cx="457200" cy="457200"/>
          </a:xfrm>
          <a:prstGeom prst="rect">
            <a:avLst/>
          </a:prstGeom>
          <a:ln>
            <a:solidFill>
              <a:schemeClr val="bg1"/>
            </a:solidFill>
          </a:ln>
        </p:spPr>
      </p:pic>
    </p:spTree>
    <p:extLst>
      <p:ext uri="{BB962C8B-B14F-4D97-AF65-F5344CB8AC3E}">
        <p14:creationId xmlns:p14="http://schemas.microsoft.com/office/powerpoint/2010/main" val="406028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國發會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國發會3</Template>
  <TotalTime>3611</TotalTime>
  <Words>1638</Words>
  <Application>Microsoft Office PowerPoint</Application>
  <PresentationFormat>如螢幕大小 (4:3)</PresentationFormat>
  <Paragraphs>148</Paragraphs>
  <Slides>17</Slides>
  <Notes>0</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國發會3</vt:lpstr>
      <vt:lpstr>法規鬆綁成果</vt:lpstr>
      <vt:lpstr>大綱</vt:lpstr>
      <vt:lpstr>壹、前言</vt:lpstr>
      <vt:lpstr>貳、部會鬆綁統計</vt:lpstr>
      <vt:lpstr>參、重要鬆綁成果</vt:lpstr>
      <vt:lpstr>開放設立純網路銀行</vt:lpstr>
      <vt:lpstr>鬆綁外國人在台工作之認定</vt:lpstr>
      <vt:lpstr>放寬外國專業人才及僑外畢業生覓職期</vt:lpstr>
      <vt:lpstr>開放商業實驗電信網路</vt:lpstr>
      <vt:lpstr>明確醫療服務業報編產業園區規定</vt:lpstr>
      <vt:lpstr>放寬再生能源業者申請市場性評估意見限制</vt:lpstr>
      <vt:lpstr>提高外籍旅客現場小額退稅上限及方便性</vt:lpstr>
      <vt:lpstr>核釋換裝(修) 壓縮機課徵貨物稅規定</vt:lpstr>
      <vt:lpstr>簡化外國公司申請登記規定</vt:lpstr>
      <vt:lpstr>擴大電子票證儲值、運用功能</vt:lpstr>
      <vt:lpstr>提升統一發票兌(領)獎方便性</vt:lpstr>
      <vt:lpstr>肆、結語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法規鬆綁成果</dc:title>
  <dc:creator>陳育靖</dc:creator>
  <cp:lastModifiedBy>李佳甯</cp:lastModifiedBy>
  <cp:revision>284</cp:revision>
  <cp:lastPrinted>2018-12-14T07:27:57Z</cp:lastPrinted>
  <dcterms:created xsi:type="dcterms:W3CDTF">2018-08-30T08:06:21Z</dcterms:created>
  <dcterms:modified xsi:type="dcterms:W3CDTF">2018-12-14T07:35:52Z</dcterms:modified>
</cp:coreProperties>
</file>