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11" r:id="rId1"/>
    <p:sldMasterId id="2147483717" r:id="rId2"/>
  </p:sldMasterIdLst>
  <p:notesMasterIdLst>
    <p:notesMasterId r:id="rId8"/>
  </p:notesMasterIdLst>
  <p:handoutMasterIdLst>
    <p:handoutMasterId r:id="rId9"/>
  </p:handoutMasterIdLst>
  <p:sldIdLst>
    <p:sldId id="482" r:id="rId3"/>
    <p:sldId id="483" r:id="rId4"/>
    <p:sldId id="484" r:id="rId5"/>
    <p:sldId id="489" r:id="rId6"/>
    <p:sldId id="486" r:id="rId7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37"/>
    <a:srgbClr val="7EC234"/>
    <a:srgbClr val="009242"/>
    <a:srgbClr val="336600"/>
    <a:srgbClr val="006600"/>
    <a:srgbClr val="FF6600"/>
    <a:srgbClr val="E6E6E6"/>
    <a:srgbClr val="DEDEDE"/>
    <a:srgbClr val="0000FF"/>
    <a:srgbClr val="CEDF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淺色樣式 1 - 輔色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佈景主題樣式 1 - 輔色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佈景主題樣式 1 - 輔色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27" autoAdjust="0"/>
    <p:restoredTop sz="92964" autoAdjust="0"/>
  </p:normalViewPr>
  <p:slideViewPr>
    <p:cSldViewPr>
      <p:cViewPr varScale="1">
        <p:scale>
          <a:sx n="110" d="100"/>
          <a:sy n="110" d="100"/>
        </p:scale>
        <p:origin x="189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2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34081;&#23452;&#32265;\Desktop\1110818\110&#24180;&#25152;&#24471;&#20998;&#37197;&#20998;&#26512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34081;&#23452;&#32265;\Desktop\1110818\110&#24180;&#25152;&#24471;&#20998;&#37197;&#20998;&#26512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34081;&#23452;&#32265;\Desktop\1110818\110&#24180;&#25152;&#24471;&#20998;&#37197;&#20998;&#26512;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Naip-nas\&#23542;&#24950;&#32178;&#36335;&#30828;&#30879;\&#20154;&#21147;&#34389;\&#20154;&#21147;&#34389;&#36039;&#26009;&#38480;&#38321;&#21312;\06_&#32769;&#24180;&#32147;&#28639;&#23433;&#20840;&#31185;\2.&#25152;&#24471;&#20998;&#37197;\01.&#27599;&#24180;8&#26376;&#23478;&#24237;&#25910;&#25903;&#35519;&#26597;&#22577;&#21578;&#30456;&#38364;&#20998;&#26512;&#21450;&#22238;&#25033;&#36039;&#26009;\110&#24180;&#23478;&#24237;&#25910;&#25903;&#35519;&#26597;&#22577;&#21578;&#30456;&#38364;&#20998;&#26512;&#21450;&#22238;&#25033;&#36039;&#26009;(110-0812&#30332;&#24067;&#24460;)\110&#24180;&#25152;&#24471;&#20998;&#37197;&#20998;&#26512;.xlsx" TargetMode="External"/><Relationship Id="rId1" Type="http://schemas.openxmlformats.org/officeDocument/2006/relationships/image" Target="../media/image4.pn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007695421916972E-2"/>
          <c:y val="2.0872567482736974E-2"/>
          <c:w val="0.91378692548396401"/>
          <c:h val="0.80449995806411301"/>
        </c:manualLayout>
      </c:layout>
      <c:lineChart>
        <c:grouping val="standard"/>
        <c:varyColors val="0"/>
        <c:ser>
          <c:idx val="0"/>
          <c:order val="0"/>
          <c:spPr>
            <a:ln>
              <a:solidFill>
                <a:schemeClr val="bg1">
                  <a:lumMod val="50000"/>
                </a:schemeClr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2916772500211668E-2"/>
                  <c:y val="3.07339561829382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675-4011-A1B3-98D1C696A3E5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675-4011-A1B3-98D1C696A3E5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675-4011-A1B3-98D1C696A3E5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675-4011-A1B3-98D1C696A3E5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675-4011-A1B3-98D1C696A3E5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675-4011-A1B3-98D1C696A3E5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675-4011-A1B3-98D1C696A3E5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675-4011-A1B3-98D1C696A3E5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675-4011-A1B3-98D1C696A3E5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675-4011-A1B3-98D1C696A3E5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675-4011-A1B3-98D1C696A3E5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675-4011-A1B3-98D1C696A3E5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675-4011-A1B3-98D1C696A3E5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675-4011-A1B3-98D1C696A3E5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675-4011-A1B3-98D1C696A3E5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675-4011-A1B3-98D1C696A3E5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6675-4011-A1B3-98D1C696A3E5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675-4011-A1B3-98D1C696A3E5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6675-4011-A1B3-98D1C696A3E5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6675-4011-A1B3-98D1C696A3E5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6675-4011-A1B3-98D1C696A3E5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6675-4011-A1B3-98D1C696A3E5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6675-4011-A1B3-98D1C696A3E5}"/>
                </c:ext>
              </c:extLst>
            </c:dLbl>
            <c:dLbl>
              <c:idx val="24"/>
              <c:layout>
                <c:manualLayout>
                  <c:x val="-4.1877345976914178E-2"/>
                  <c:y val="-4.52591353541947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6675-4011-A1B3-98D1C696A3E5}"/>
                </c:ext>
              </c:extLst>
            </c:dLbl>
            <c:dLbl>
              <c:idx val="25"/>
              <c:layout>
                <c:manualLayout>
                  <c:x val="-2.754042841419016E-2"/>
                  <c:y val="-3.14422096201705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6675-4011-A1B3-98D1C696A3E5}"/>
                </c:ext>
              </c:extLst>
            </c:dLbl>
            <c:dLbl>
              <c:idx val="2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6675-4011-A1B3-98D1C696A3E5}"/>
                </c:ext>
              </c:extLst>
            </c:dLbl>
            <c:dLbl>
              <c:idx val="2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6675-4011-A1B3-98D1C696A3E5}"/>
                </c:ext>
              </c:extLst>
            </c:dLbl>
            <c:dLbl>
              <c:idx val="2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6675-4011-A1B3-98D1C696A3E5}"/>
                </c:ext>
              </c:extLst>
            </c:dLbl>
            <c:dLbl>
              <c:idx val="2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6675-4011-A1B3-98D1C696A3E5}"/>
                </c:ext>
              </c:extLst>
            </c:dLbl>
            <c:dLbl>
              <c:idx val="3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6675-4011-A1B3-98D1C696A3E5}"/>
                </c:ext>
              </c:extLst>
            </c:dLbl>
            <c:dLbl>
              <c:idx val="3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6675-4011-A1B3-98D1C696A3E5}"/>
                </c:ext>
              </c:extLst>
            </c:dLbl>
            <c:dLbl>
              <c:idx val="3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6675-4011-A1B3-98D1C696A3E5}"/>
                </c:ext>
              </c:extLst>
            </c:dLbl>
            <c:dLbl>
              <c:idx val="33"/>
              <c:layout>
                <c:manualLayout>
                  <c:x val="-3.1124657804871166E-2"/>
                  <c:y val="-2.45337467531584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6675-4011-A1B3-98D1C696A3E5}"/>
                </c:ext>
              </c:extLst>
            </c:dLbl>
            <c:dLbl>
              <c:idx val="3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6675-4011-A1B3-98D1C696A3E5}"/>
                </c:ext>
              </c:extLst>
            </c:dLbl>
            <c:dLbl>
              <c:idx val="3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6675-4011-A1B3-98D1C696A3E5}"/>
                </c:ext>
              </c:extLst>
            </c:dLbl>
            <c:dLbl>
              <c:idx val="3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6675-4011-A1B3-98D1C696A3E5}"/>
                </c:ext>
              </c:extLst>
            </c:dLbl>
            <c:dLbl>
              <c:idx val="3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6675-4011-A1B3-98D1C696A3E5}"/>
                </c:ext>
              </c:extLst>
            </c:dLbl>
            <c:dLbl>
              <c:idx val="3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6675-4011-A1B3-98D1C696A3E5}"/>
                </c:ext>
              </c:extLst>
            </c:dLbl>
            <c:dLbl>
              <c:idx val="3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6675-4011-A1B3-98D1C696A3E5}"/>
                </c:ext>
              </c:extLst>
            </c:dLbl>
            <c:dLbl>
              <c:idx val="4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6675-4011-A1B3-98D1C696A3E5}"/>
                </c:ext>
              </c:extLst>
            </c:dLbl>
            <c:dLbl>
              <c:idx val="4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6675-4011-A1B3-98D1C696A3E5}"/>
                </c:ext>
              </c:extLst>
            </c:dLbl>
            <c:dLbl>
              <c:idx val="4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6675-4011-A1B3-98D1C696A3E5}"/>
                </c:ext>
              </c:extLst>
            </c:dLbl>
            <c:dLbl>
              <c:idx val="4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6675-4011-A1B3-98D1C696A3E5}"/>
                </c:ext>
              </c:extLst>
            </c:dLbl>
            <c:dLbl>
              <c:idx val="4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6675-4011-A1B3-98D1C696A3E5}"/>
                </c:ext>
              </c:extLst>
            </c:dLbl>
            <c:dLbl>
              <c:idx val="45"/>
              <c:layout>
                <c:manualLayout>
                  <c:x val="-2.7229638764901084E-2"/>
                  <c:y val="-4.63452842918783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8131884430106774E-2"/>
                      <c:h val="8.075130935745983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88-6675-4011-A1B3-98D1C696A3E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微軟正黑體" panose="020B0604030504040204" pitchFamily="34" charset="-120"/>
                    <a:ea typeface="微軟正黑體" panose="020B0604030504040204" pitchFamily="34" charset="-120"/>
                  </a:defRPr>
                </a:pPr>
                <a:endParaRPr lang="zh-TW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'1.每戶及每人五等分位、吉尼係數長期趨勢'!$A$8:$A$53</c:f>
              <c:numCache>
                <c:formatCode>General</c:formatCode>
                <c:ptCount val="46"/>
                <c:pt idx="0">
                  <c:v>1976</c:v>
                </c:pt>
                <c:pt idx="1">
                  <c:v>1977</c:v>
                </c:pt>
                <c:pt idx="2">
                  <c:v>1978</c:v>
                </c:pt>
                <c:pt idx="3">
                  <c:v>1979</c:v>
                </c:pt>
                <c:pt idx="4">
                  <c:v>1980</c:v>
                </c:pt>
                <c:pt idx="5">
                  <c:v>1981</c:v>
                </c:pt>
                <c:pt idx="6">
                  <c:v>1982</c:v>
                </c:pt>
                <c:pt idx="7">
                  <c:v>1983</c:v>
                </c:pt>
                <c:pt idx="8">
                  <c:v>1984</c:v>
                </c:pt>
                <c:pt idx="9">
                  <c:v>1985</c:v>
                </c:pt>
                <c:pt idx="10">
                  <c:v>1986</c:v>
                </c:pt>
                <c:pt idx="11">
                  <c:v>1987</c:v>
                </c:pt>
                <c:pt idx="12">
                  <c:v>1988</c:v>
                </c:pt>
                <c:pt idx="13">
                  <c:v>1989</c:v>
                </c:pt>
                <c:pt idx="14">
                  <c:v>1990</c:v>
                </c:pt>
                <c:pt idx="15">
                  <c:v>1991</c:v>
                </c:pt>
                <c:pt idx="16">
                  <c:v>1992</c:v>
                </c:pt>
                <c:pt idx="17">
                  <c:v>1993</c:v>
                </c:pt>
                <c:pt idx="18">
                  <c:v>1994</c:v>
                </c:pt>
                <c:pt idx="19">
                  <c:v>1995</c:v>
                </c:pt>
                <c:pt idx="20">
                  <c:v>1996</c:v>
                </c:pt>
                <c:pt idx="21">
                  <c:v>1997</c:v>
                </c:pt>
                <c:pt idx="22">
                  <c:v>1998</c:v>
                </c:pt>
                <c:pt idx="23">
                  <c:v>1999</c:v>
                </c:pt>
                <c:pt idx="24">
                  <c:v>2000</c:v>
                </c:pt>
                <c:pt idx="25">
                  <c:v>2001</c:v>
                </c:pt>
                <c:pt idx="26">
                  <c:v>2002</c:v>
                </c:pt>
                <c:pt idx="27">
                  <c:v>2003</c:v>
                </c:pt>
                <c:pt idx="28">
                  <c:v>2004</c:v>
                </c:pt>
                <c:pt idx="29">
                  <c:v>2005</c:v>
                </c:pt>
                <c:pt idx="30">
                  <c:v>2006</c:v>
                </c:pt>
                <c:pt idx="31">
                  <c:v>2007</c:v>
                </c:pt>
                <c:pt idx="32">
                  <c:v>2008</c:v>
                </c:pt>
                <c:pt idx="33">
                  <c:v>2009</c:v>
                </c:pt>
                <c:pt idx="34">
                  <c:v>2010</c:v>
                </c:pt>
                <c:pt idx="35">
                  <c:v>2011</c:v>
                </c:pt>
                <c:pt idx="36">
                  <c:v>2012</c:v>
                </c:pt>
                <c:pt idx="37">
                  <c:v>2013</c:v>
                </c:pt>
                <c:pt idx="38">
                  <c:v>2014</c:v>
                </c:pt>
                <c:pt idx="39">
                  <c:v>2015</c:v>
                </c:pt>
                <c:pt idx="40">
                  <c:v>2016</c:v>
                </c:pt>
                <c:pt idx="41">
                  <c:v>2017</c:v>
                </c:pt>
                <c:pt idx="42">
                  <c:v>2018</c:v>
                </c:pt>
                <c:pt idx="43">
                  <c:v>2019</c:v>
                </c:pt>
                <c:pt idx="44">
                  <c:v>2020</c:v>
                </c:pt>
                <c:pt idx="45">
                  <c:v>2021</c:v>
                </c:pt>
              </c:numCache>
            </c:numRef>
          </c:cat>
          <c:val>
            <c:numRef>
              <c:f>'1.每戶及每人五等分位、吉尼係數長期趨勢'!$C$8:$C$53</c:f>
              <c:numCache>
                <c:formatCode>General</c:formatCode>
                <c:ptCount val="46"/>
                <c:pt idx="0">
                  <c:v>4.18</c:v>
                </c:pt>
                <c:pt idx="1">
                  <c:v>4.21</c:v>
                </c:pt>
                <c:pt idx="2">
                  <c:v>4.18</c:v>
                </c:pt>
                <c:pt idx="3">
                  <c:v>4.34</c:v>
                </c:pt>
                <c:pt idx="4">
                  <c:v>4.17</c:v>
                </c:pt>
                <c:pt idx="5">
                  <c:v>4.21</c:v>
                </c:pt>
                <c:pt idx="6" formatCode="0.00_);[Red]\(0.00\)">
                  <c:v>4.2880000000000003</c:v>
                </c:pt>
                <c:pt idx="7" formatCode="0.00_);[Red]\(0.00\)">
                  <c:v>4.3579999999999997</c:v>
                </c:pt>
                <c:pt idx="8" formatCode="0.00_);[Red]\(0.00\)">
                  <c:v>4.399</c:v>
                </c:pt>
                <c:pt idx="9" formatCode="0.00_);[Red]\(0.00\)">
                  <c:v>4.4980000000000002</c:v>
                </c:pt>
                <c:pt idx="10" formatCode="0.00_);[Red]\(0.00\)">
                  <c:v>4.5999999999999996</c:v>
                </c:pt>
                <c:pt idx="11" formatCode="0.00_);[Red]\(0.00\)">
                  <c:v>4.6920000000000002</c:v>
                </c:pt>
                <c:pt idx="12" formatCode="0.00_);[Red]\(0.00\)">
                  <c:v>4.8499999999999996</c:v>
                </c:pt>
                <c:pt idx="13" formatCode="0.00_);[Red]\(0.00\)">
                  <c:v>4.9370000000000003</c:v>
                </c:pt>
                <c:pt idx="14" formatCode="0.00_);[Red]\(0.00\)">
                  <c:v>5.1829999999999998</c:v>
                </c:pt>
                <c:pt idx="15" formatCode="0.00_);[Red]\(0.00\)">
                  <c:v>4.9749999999999996</c:v>
                </c:pt>
                <c:pt idx="16" formatCode="0.00_);[Red]\(0.00\)">
                  <c:v>5.2450000000000001</c:v>
                </c:pt>
                <c:pt idx="17" formatCode="0.00_);[Red]\(0.00\)">
                  <c:v>5.4249999999999998</c:v>
                </c:pt>
                <c:pt idx="18" formatCode="0.00_);[Red]\(0.00\)">
                  <c:v>5.3789999999999996</c:v>
                </c:pt>
                <c:pt idx="19" formatCode="0.00_);[Red]\(0.00\)">
                  <c:v>5.34</c:v>
                </c:pt>
                <c:pt idx="20" formatCode="0.00_);[Red]\(0.00\)">
                  <c:v>5.38</c:v>
                </c:pt>
                <c:pt idx="21" formatCode="0.00_);[Red]\(0.00\)">
                  <c:v>5.407</c:v>
                </c:pt>
                <c:pt idx="22" formatCode="0.00_);[Red]\(0.00\)">
                  <c:v>5.5140000000000002</c:v>
                </c:pt>
                <c:pt idx="23" formatCode="0.00_);[Red]\(0.00\)">
                  <c:v>5.5019999999999998</c:v>
                </c:pt>
                <c:pt idx="24" formatCode="0.00_);[Red]\(0.00\)">
                  <c:v>5.548</c:v>
                </c:pt>
                <c:pt idx="25" formatCode="0.00_);[Red]\(0.00\)">
                  <c:v>6.391</c:v>
                </c:pt>
                <c:pt idx="26" formatCode="0.00_);[Red]\(0.00\)">
                  <c:v>6.1609999999999996</c:v>
                </c:pt>
                <c:pt idx="27" formatCode="0.00_);[Red]\(0.00\)">
                  <c:v>6.07</c:v>
                </c:pt>
                <c:pt idx="28" formatCode="0.00_);[Red]\(0.00\)">
                  <c:v>6.0270000000000001</c:v>
                </c:pt>
                <c:pt idx="29" formatCode="0.00_);[Red]\(0.00\)">
                  <c:v>6.0359999999999996</c:v>
                </c:pt>
                <c:pt idx="30" formatCode="0.00_);[Red]\(0.00\)">
                  <c:v>6.0060000000000002</c:v>
                </c:pt>
                <c:pt idx="31" formatCode="0.00_);[Red]\(0.00\)">
                  <c:v>5.9809999999999999</c:v>
                </c:pt>
                <c:pt idx="32" formatCode="0.00_);[Red]\(0.00\)">
                  <c:v>6.0460000000000003</c:v>
                </c:pt>
                <c:pt idx="33" formatCode="0.00_);[Red]\(0.00\)">
                  <c:v>6.343</c:v>
                </c:pt>
                <c:pt idx="34" formatCode="0.00_);[Red]\(0.00\)">
                  <c:v>6.194</c:v>
                </c:pt>
                <c:pt idx="35" formatCode="0.00_);[Red]\(0.00\)">
                  <c:v>6.17</c:v>
                </c:pt>
                <c:pt idx="36" formatCode="#,##0.00_);[Red]\(#,##0.00\)">
                  <c:v>6.13</c:v>
                </c:pt>
                <c:pt idx="37" formatCode="0.00_);[Red]\(0.00\)">
                  <c:v>6.08</c:v>
                </c:pt>
                <c:pt idx="38" formatCode="0.00_);[Red]\(0.00\)">
                  <c:v>6.05</c:v>
                </c:pt>
                <c:pt idx="39" formatCode="0.00_);[Red]\(0.00\)">
                  <c:v>6.06</c:v>
                </c:pt>
                <c:pt idx="40" formatCode="0.00_);[Red]\(0.00\)">
                  <c:v>6.08</c:v>
                </c:pt>
                <c:pt idx="41" formatCode="0.00_);[Red]\(0.00\)">
                  <c:v>6.07</c:v>
                </c:pt>
                <c:pt idx="42" formatCode="0.00_);[Red]\(0.00\)">
                  <c:v>6.09</c:v>
                </c:pt>
                <c:pt idx="43" formatCode="0.00_);[Red]\(0.00\)">
                  <c:v>6.1</c:v>
                </c:pt>
                <c:pt idx="44" formatCode="0.00_);[Red]\(0.00\)">
                  <c:v>6.13</c:v>
                </c:pt>
                <c:pt idx="45" formatCode="0.00_);[Red]\(0.00\)">
                  <c:v>6.15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C-6675-4011-A1B3-98D1C696A3E5}"/>
            </c:ext>
          </c:extLst>
        </c:ser>
        <c:ser>
          <c:idx val="1"/>
          <c:order val="1"/>
          <c:spPr>
            <a:ln>
              <a:solidFill>
                <a:schemeClr val="accent6">
                  <a:lumMod val="75000"/>
                </a:schemeClr>
              </a:solidFill>
              <a:prstDash val="lgDash"/>
            </a:ln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6675-4011-A1B3-98D1C696A3E5}"/>
                </c:ext>
              </c:extLst>
            </c:dLbl>
            <c:dLbl>
              <c:idx val="1"/>
              <c:layout>
                <c:manualLayout>
                  <c:x val="-2.1763575733371461E-2"/>
                  <c:y val="-1.55290789320231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6675-4011-A1B3-98D1C696A3E5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6675-4011-A1B3-98D1C696A3E5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0-6675-4011-A1B3-98D1C696A3E5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1-6675-4011-A1B3-98D1C696A3E5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2-6675-4011-A1B3-98D1C696A3E5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3-6675-4011-A1B3-98D1C696A3E5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4-6675-4011-A1B3-98D1C696A3E5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5-6675-4011-A1B3-98D1C696A3E5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6-6675-4011-A1B3-98D1C696A3E5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7-6675-4011-A1B3-98D1C696A3E5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8-6675-4011-A1B3-98D1C696A3E5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9-6675-4011-A1B3-98D1C696A3E5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A-6675-4011-A1B3-98D1C696A3E5}"/>
                </c:ext>
              </c:extLst>
            </c:dLbl>
            <c:dLbl>
              <c:idx val="14"/>
              <c:layout>
                <c:manualLayout>
                  <c:x val="-2.3598823191192674E-2"/>
                  <c:y val="4.75737392959086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B-6675-4011-A1B3-98D1C696A3E5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C-6675-4011-A1B3-98D1C696A3E5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D-6675-4011-A1B3-98D1C696A3E5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E-6675-4011-A1B3-98D1C696A3E5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F-6675-4011-A1B3-98D1C696A3E5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0-6675-4011-A1B3-98D1C696A3E5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1-6675-4011-A1B3-98D1C696A3E5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2-6675-4011-A1B3-98D1C696A3E5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3-6675-4011-A1B3-98D1C696A3E5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4-6675-4011-A1B3-98D1C696A3E5}"/>
                </c:ext>
              </c:extLst>
            </c:dLbl>
            <c:dLbl>
              <c:idx val="24"/>
              <c:layout>
                <c:manualLayout>
                  <c:x val="-2.3598823191192799E-2"/>
                  <c:y val="4.44021566761812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5-6675-4011-A1B3-98D1C696A3E5}"/>
                </c:ext>
              </c:extLst>
            </c:dLbl>
            <c:dLbl>
              <c:idx val="25"/>
              <c:layout>
                <c:manualLayout>
                  <c:x val="-1.5170672051481005E-2"/>
                  <c:y val="4.44021566761814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6-6675-4011-A1B3-98D1C696A3E5}"/>
                </c:ext>
              </c:extLst>
            </c:dLbl>
            <c:dLbl>
              <c:idx val="2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7-6675-4011-A1B3-98D1C696A3E5}"/>
                </c:ext>
              </c:extLst>
            </c:dLbl>
            <c:dLbl>
              <c:idx val="2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8-6675-4011-A1B3-98D1C696A3E5}"/>
                </c:ext>
              </c:extLst>
            </c:dLbl>
            <c:dLbl>
              <c:idx val="2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9-6675-4011-A1B3-98D1C696A3E5}"/>
                </c:ext>
              </c:extLst>
            </c:dLbl>
            <c:dLbl>
              <c:idx val="2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A-6675-4011-A1B3-98D1C696A3E5}"/>
                </c:ext>
              </c:extLst>
            </c:dLbl>
            <c:dLbl>
              <c:idx val="3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B-6675-4011-A1B3-98D1C696A3E5}"/>
                </c:ext>
              </c:extLst>
            </c:dLbl>
            <c:dLbl>
              <c:idx val="3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C-6675-4011-A1B3-98D1C696A3E5}"/>
                </c:ext>
              </c:extLst>
            </c:dLbl>
            <c:dLbl>
              <c:idx val="3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D-6675-4011-A1B3-98D1C696A3E5}"/>
                </c:ext>
              </c:extLst>
            </c:dLbl>
            <c:dLbl>
              <c:idx val="3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F-6675-4011-A1B3-98D1C696A3E5}"/>
                </c:ext>
              </c:extLst>
            </c:dLbl>
            <c:dLbl>
              <c:idx val="3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0-6675-4011-A1B3-98D1C696A3E5}"/>
                </c:ext>
              </c:extLst>
            </c:dLbl>
            <c:dLbl>
              <c:idx val="3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1-6675-4011-A1B3-98D1C696A3E5}"/>
                </c:ext>
              </c:extLst>
            </c:dLbl>
            <c:dLbl>
              <c:idx val="3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2-6675-4011-A1B3-98D1C696A3E5}"/>
                </c:ext>
              </c:extLst>
            </c:dLbl>
            <c:dLbl>
              <c:idx val="3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3-6675-4011-A1B3-98D1C696A3E5}"/>
                </c:ext>
              </c:extLst>
            </c:dLbl>
            <c:dLbl>
              <c:idx val="3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4-6675-4011-A1B3-98D1C696A3E5}"/>
                </c:ext>
              </c:extLst>
            </c:dLbl>
            <c:dLbl>
              <c:idx val="4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5-6675-4011-A1B3-98D1C696A3E5}"/>
                </c:ext>
              </c:extLst>
            </c:dLbl>
            <c:dLbl>
              <c:idx val="4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6-6675-4011-A1B3-98D1C696A3E5}"/>
                </c:ext>
              </c:extLst>
            </c:dLbl>
            <c:dLbl>
              <c:idx val="4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7-6675-4011-A1B3-98D1C696A3E5}"/>
                </c:ext>
              </c:extLst>
            </c:dLbl>
            <c:dLbl>
              <c:idx val="4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8-6675-4011-A1B3-98D1C696A3E5}"/>
                </c:ext>
              </c:extLst>
            </c:dLbl>
            <c:dLbl>
              <c:idx val="4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9-6675-4011-A1B3-98D1C696A3E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微軟正黑體" panose="020B0604030504040204" pitchFamily="34" charset="-120"/>
                    <a:ea typeface="微軟正黑體" panose="020B0604030504040204" pitchFamily="34" charset="-120"/>
                  </a:defRPr>
                </a:pPr>
                <a:endParaRPr lang="zh-TW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'1.每戶及每人五等分位、吉尼係數長期趨勢'!$A$8:$A$53</c:f>
              <c:numCache>
                <c:formatCode>General</c:formatCode>
                <c:ptCount val="46"/>
                <c:pt idx="0">
                  <c:v>1976</c:v>
                </c:pt>
                <c:pt idx="1">
                  <c:v>1977</c:v>
                </c:pt>
                <c:pt idx="2">
                  <c:v>1978</c:v>
                </c:pt>
                <c:pt idx="3">
                  <c:v>1979</c:v>
                </c:pt>
                <c:pt idx="4">
                  <c:v>1980</c:v>
                </c:pt>
                <c:pt idx="5">
                  <c:v>1981</c:v>
                </c:pt>
                <c:pt idx="6">
                  <c:v>1982</c:v>
                </c:pt>
                <c:pt idx="7">
                  <c:v>1983</c:v>
                </c:pt>
                <c:pt idx="8">
                  <c:v>1984</c:v>
                </c:pt>
                <c:pt idx="9">
                  <c:v>1985</c:v>
                </c:pt>
                <c:pt idx="10">
                  <c:v>1986</c:v>
                </c:pt>
                <c:pt idx="11">
                  <c:v>1987</c:v>
                </c:pt>
                <c:pt idx="12">
                  <c:v>1988</c:v>
                </c:pt>
                <c:pt idx="13">
                  <c:v>1989</c:v>
                </c:pt>
                <c:pt idx="14">
                  <c:v>1990</c:v>
                </c:pt>
                <c:pt idx="15">
                  <c:v>1991</c:v>
                </c:pt>
                <c:pt idx="16">
                  <c:v>1992</c:v>
                </c:pt>
                <c:pt idx="17">
                  <c:v>1993</c:v>
                </c:pt>
                <c:pt idx="18">
                  <c:v>1994</c:v>
                </c:pt>
                <c:pt idx="19">
                  <c:v>1995</c:v>
                </c:pt>
                <c:pt idx="20">
                  <c:v>1996</c:v>
                </c:pt>
                <c:pt idx="21">
                  <c:v>1997</c:v>
                </c:pt>
                <c:pt idx="22">
                  <c:v>1998</c:v>
                </c:pt>
                <c:pt idx="23">
                  <c:v>1999</c:v>
                </c:pt>
                <c:pt idx="24">
                  <c:v>2000</c:v>
                </c:pt>
                <c:pt idx="25">
                  <c:v>2001</c:v>
                </c:pt>
                <c:pt idx="26">
                  <c:v>2002</c:v>
                </c:pt>
                <c:pt idx="27">
                  <c:v>2003</c:v>
                </c:pt>
                <c:pt idx="28">
                  <c:v>2004</c:v>
                </c:pt>
                <c:pt idx="29">
                  <c:v>2005</c:v>
                </c:pt>
                <c:pt idx="30">
                  <c:v>2006</c:v>
                </c:pt>
                <c:pt idx="31">
                  <c:v>2007</c:v>
                </c:pt>
                <c:pt idx="32">
                  <c:v>2008</c:v>
                </c:pt>
                <c:pt idx="33">
                  <c:v>2009</c:v>
                </c:pt>
                <c:pt idx="34">
                  <c:v>2010</c:v>
                </c:pt>
                <c:pt idx="35">
                  <c:v>2011</c:v>
                </c:pt>
                <c:pt idx="36">
                  <c:v>2012</c:v>
                </c:pt>
                <c:pt idx="37">
                  <c:v>2013</c:v>
                </c:pt>
                <c:pt idx="38">
                  <c:v>2014</c:v>
                </c:pt>
                <c:pt idx="39">
                  <c:v>2015</c:v>
                </c:pt>
                <c:pt idx="40">
                  <c:v>2016</c:v>
                </c:pt>
                <c:pt idx="41">
                  <c:v>2017</c:v>
                </c:pt>
                <c:pt idx="42">
                  <c:v>2018</c:v>
                </c:pt>
                <c:pt idx="43">
                  <c:v>2019</c:v>
                </c:pt>
                <c:pt idx="44">
                  <c:v>2020</c:v>
                </c:pt>
                <c:pt idx="45">
                  <c:v>2021</c:v>
                </c:pt>
              </c:numCache>
            </c:numRef>
          </c:cat>
          <c:val>
            <c:numRef>
              <c:f>'1.每戶及每人五等分位、吉尼係數長期趨勢'!$D$8:$D$53</c:f>
              <c:numCache>
                <c:formatCode>#,##0.00_);[Red]\(#,##0.00\)</c:formatCode>
                <c:ptCount val="46"/>
                <c:pt idx="0">
                  <c:v>4.22</c:v>
                </c:pt>
                <c:pt idx="1">
                  <c:v>4.7</c:v>
                </c:pt>
                <c:pt idx="2">
                  <c:v>4.5999999999999996</c:v>
                </c:pt>
                <c:pt idx="3">
                  <c:v>4.37</c:v>
                </c:pt>
                <c:pt idx="4">
                  <c:v>4.2</c:v>
                </c:pt>
                <c:pt idx="5">
                  <c:v>4.3099999999999996</c:v>
                </c:pt>
                <c:pt idx="6">
                  <c:v>4.29</c:v>
                </c:pt>
                <c:pt idx="7">
                  <c:v>4.26</c:v>
                </c:pt>
                <c:pt idx="8">
                  <c:v>4.28</c:v>
                </c:pt>
                <c:pt idx="9">
                  <c:v>4.28</c:v>
                </c:pt>
                <c:pt idx="10">
                  <c:v>4.21</c:v>
                </c:pt>
                <c:pt idx="11">
                  <c:v>4.0999999999999996</c:v>
                </c:pt>
                <c:pt idx="12">
                  <c:v>4.26</c:v>
                </c:pt>
                <c:pt idx="13">
                  <c:v>4.2300000000000004</c:v>
                </c:pt>
                <c:pt idx="14">
                  <c:v>4.37</c:v>
                </c:pt>
                <c:pt idx="15">
                  <c:v>4.41</c:v>
                </c:pt>
                <c:pt idx="16">
                  <c:v>4.29</c:v>
                </c:pt>
                <c:pt idx="17">
                  <c:v>4.2699999999999996</c:v>
                </c:pt>
                <c:pt idx="18">
                  <c:v>4.17</c:v>
                </c:pt>
                <c:pt idx="19">
                  <c:v>4.21</c:v>
                </c:pt>
                <c:pt idx="20">
                  <c:v>4.12</c:v>
                </c:pt>
                <c:pt idx="21">
                  <c:v>4.18</c:v>
                </c:pt>
                <c:pt idx="22">
                  <c:v>4.18</c:v>
                </c:pt>
                <c:pt idx="23">
                  <c:v>4.08</c:v>
                </c:pt>
                <c:pt idx="24">
                  <c:v>4.1500000000000004</c:v>
                </c:pt>
                <c:pt idx="25">
                  <c:v>4.57</c:v>
                </c:pt>
                <c:pt idx="26">
                  <c:v>4.59</c:v>
                </c:pt>
                <c:pt idx="27">
                  <c:v>4.3899999999999997</c:v>
                </c:pt>
                <c:pt idx="28">
                  <c:v>4.28</c:v>
                </c:pt>
                <c:pt idx="29">
                  <c:v>4.24</c:v>
                </c:pt>
                <c:pt idx="30">
                  <c:v>4.18</c:v>
                </c:pt>
                <c:pt idx="31">
                  <c:v>4.16</c:v>
                </c:pt>
                <c:pt idx="32">
                  <c:v>4.2300000000000004</c:v>
                </c:pt>
                <c:pt idx="33">
                  <c:v>4.3499999999999996</c:v>
                </c:pt>
                <c:pt idx="34">
                  <c:v>4.25</c:v>
                </c:pt>
                <c:pt idx="35">
                  <c:v>4.29</c:v>
                </c:pt>
                <c:pt idx="36">
                  <c:v>4.1399999999999997</c:v>
                </c:pt>
                <c:pt idx="37" formatCode="General">
                  <c:v>4.08</c:v>
                </c:pt>
                <c:pt idx="38" formatCode="General">
                  <c:v>3.98</c:v>
                </c:pt>
                <c:pt idx="39" formatCode="General">
                  <c:v>3.91</c:v>
                </c:pt>
                <c:pt idx="40" formatCode="General">
                  <c:v>3.89</c:v>
                </c:pt>
                <c:pt idx="41" formatCode="General">
                  <c:v>3.89</c:v>
                </c:pt>
                <c:pt idx="42" formatCode="0.00_ ">
                  <c:v>3.9</c:v>
                </c:pt>
                <c:pt idx="43" formatCode="0.00_ ">
                  <c:v>3.9</c:v>
                </c:pt>
                <c:pt idx="44" formatCode="0.00_ ">
                  <c:v>3.84</c:v>
                </c:pt>
                <c:pt idx="45" formatCode="General">
                  <c:v>3.91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5A-6675-4011-A1B3-98D1C696A3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1235328"/>
        <c:axId val="200620800"/>
      </c:lineChart>
      <c:lineChart>
        <c:grouping val="standard"/>
        <c:varyColors val="0"/>
        <c:ser>
          <c:idx val="2"/>
          <c:order val="2"/>
          <c:spPr>
            <a:ln>
              <a:solidFill>
                <a:schemeClr val="bg1">
                  <a:lumMod val="50000"/>
                </a:schemeClr>
              </a:solidFill>
              <a:prstDash val="sysDot"/>
            </a:ln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B-6675-4011-A1B3-98D1C696A3E5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C-6675-4011-A1B3-98D1C696A3E5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D-6675-4011-A1B3-98D1C696A3E5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E-6675-4011-A1B3-98D1C696A3E5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F-6675-4011-A1B3-98D1C696A3E5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0-6675-4011-A1B3-98D1C696A3E5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1-6675-4011-A1B3-98D1C696A3E5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2-6675-4011-A1B3-98D1C696A3E5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3-6675-4011-A1B3-98D1C696A3E5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4-6675-4011-A1B3-98D1C696A3E5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5-6675-4011-A1B3-98D1C696A3E5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6-6675-4011-A1B3-98D1C696A3E5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7-6675-4011-A1B3-98D1C696A3E5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8-6675-4011-A1B3-98D1C696A3E5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9-6675-4011-A1B3-98D1C696A3E5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A-6675-4011-A1B3-98D1C696A3E5}"/>
                </c:ext>
              </c:extLst>
            </c:dLbl>
            <c:dLbl>
              <c:idx val="16"/>
              <c:layout>
                <c:manualLayout>
                  <c:x val="-8.2262580080715714E-2"/>
                  <c:y val="-4.52591353541947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B-6675-4011-A1B3-98D1C696A3E5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C-6675-4011-A1B3-98D1C696A3E5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D-6675-4011-A1B3-98D1C696A3E5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E-6675-4011-A1B3-98D1C696A3E5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F-6675-4011-A1B3-98D1C696A3E5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70-6675-4011-A1B3-98D1C696A3E5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71-6675-4011-A1B3-98D1C696A3E5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72-6675-4011-A1B3-98D1C696A3E5}"/>
                </c:ext>
              </c:extLst>
            </c:dLbl>
            <c:dLbl>
              <c:idx val="24"/>
              <c:layout>
                <c:manualLayout>
                  <c:x val="-4.4628171478565182E-2"/>
                  <c:y val="-4.52591353541947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73-6675-4011-A1B3-98D1C696A3E5}"/>
                </c:ext>
              </c:extLst>
            </c:dLbl>
            <c:dLbl>
              <c:idx val="25"/>
              <c:layout>
                <c:manualLayout>
                  <c:x val="-3.5667598001862671E-2"/>
                  <c:y val="-3.14422096201705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74-6675-4011-A1B3-98D1C696A3E5}"/>
                </c:ext>
              </c:extLst>
            </c:dLbl>
            <c:dLbl>
              <c:idx val="2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75-6675-4011-A1B3-98D1C696A3E5}"/>
                </c:ext>
              </c:extLst>
            </c:dLbl>
            <c:dLbl>
              <c:idx val="2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76-6675-4011-A1B3-98D1C696A3E5}"/>
                </c:ext>
              </c:extLst>
            </c:dLbl>
            <c:dLbl>
              <c:idx val="2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77-6675-4011-A1B3-98D1C696A3E5}"/>
                </c:ext>
              </c:extLst>
            </c:dLbl>
            <c:dLbl>
              <c:idx val="2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78-6675-4011-A1B3-98D1C696A3E5}"/>
                </c:ext>
              </c:extLst>
            </c:dLbl>
            <c:dLbl>
              <c:idx val="3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79-6675-4011-A1B3-98D1C696A3E5}"/>
                </c:ext>
              </c:extLst>
            </c:dLbl>
            <c:dLbl>
              <c:idx val="3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7A-6675-4011-A1B3-98D1C696A3E5}"/>
                </c:ext>
              </c:extLst>
            </c:dLbl>
            <c:dLbl>
              <c:idx val="3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7B-6675-4011-A1B3-98D1C696A3E5}"/>
                </c:ext>
              </c:extLst>
            </c:dLbl>
            <c:dLbl>
              <c:idx val="3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7C-6675-4011-A1B3-98D1C696A3E5}"/>
                </c:ext>
              </c:extLst>
            </c:dLbl>
            <c:dLbl>
              <c:idx val="3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7D-6675-4011-A1B3-98D1C696A3E5}"/>
                </c:ext>
              </c:extLst>
            </c:dLbl>
            <c:dLbl>
              <c:idx val="3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7E-6675-4011-A1B3-98D1C696A3E5}"/>
                </c:ext>
              </c:extLst>
            </c:dLbl>
            <c:dLbl>
              <c:idx val="3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7F-6675-4011-A1B3-98D1C696A3E5}"/>
                </c:ext>
              </c:extLst>
            </c:dLbl>
            <c:dLbl>
              <c:idx val="3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80-6675-4011-A1B3-98D1C696A3E5}"/>
                </c:ext>
              </c:extLst>
            </c:dLbl>
            <c:dLbl>
              <c:idx val="3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81-6675-4011-A1B3-98D1C696A3E5}"/>
                </c:ext>
              </c:extLst>
            </c:dLbl>
            <c:dLbl>
              <c:idx val="4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82-6675-4011-A1B3-98D1C696A3E5}"/>
                </c:ext>
              </c:extLst>
            </c:dLbl>
            <c:dLbl>
              <c:idx val="4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83-6675-4011-A1B3-98D1C696A3E5}"/>
                </c:ext>
              </c:extLst>
            </c:dLbl>
            <c:dLbl>
              <c:idx val="4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84-6675-4011-A1B3-98D1C696A3E5}"/>
                </c:ext>
              </c:extLst>
            </c:dLbl>
            <c:dLbl>
              <c:idx val="4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85-6675-4011-A1B3-98D1C696A3E5}"/>
                </c:ext>
              </c:extLst>
            </c:dLbl>
            <c:dLbl>
              <c:idx val="4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86-6675-4011-A1B3-98D1C696A3E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微軟正黑體" panose="020B0604030504040204" pitchFamily="34" charset="-120"/>
                    <a:ea typeface="微軟正黑體" panose="020B0604030504040204" pitchFamily="34" charset="-120"/>
                  </a:defRPr>
                </a:pPr>
                <a:endParaRPr lang="zh-TW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'1.每戶及每人五等分位、吉尼係數長期趨勢'!$A$8:$A$53</c:f>
              <c:numCache>
                <c:formatCode>General</c:formatCode>
                <c:ptCount val="46"/>
                <c:pt idx="0">
                  <c:v>1976</c:v>
                </c:pt>
                <c:pt idx="1">
                  <c:v>1977</c:v>
                </c:pt>
                <c:pt idx="2">
                  <c:v>1978</c:v>
                </c:pt>
                <c:pt idx="3">
                  <c:v>1979</c:v>
                </c:pt>
                <c:pt idx="4">
                  <c:v>1980</c:v>
                </c:pt>
                <c:pt idx="5">
                  <c:v>1981</c:v>
                </c:pt>
                <c:pt idx="6">
                  <c:v>1982</c:v>
                </c:pt>
                <c:pt idx="7">
                  <c:v>1983</c:v>
                </c:pt>
                <c:pt idx="8">
                  <c:v>1984</c:v>
                </c:pt>
                <c:pt idx="9">
                  <c:v>1985</c:v>
                </c:pt>
                <c:pt idx="10">
                  <c:v>1986</c:v>
                </c:pt>
                <c:pt idx="11">
                  <c:v>1987</c:v>
                </c:pt>
                <c:pt idx="12">
                  <c:v>1988</c:v>
                </c:pt>
                <c:pt idx="13">
                  <c:v>1989</c:v>
                </c:pt>
                <c:pt idx="14">
                  <c:v>1990</c:v>
                </c:pt>
                <c:pt idx="15">
                  <c:v>1991</c:v>
                </c:pt>
                <c:pt idx="16">
                  <c:v>1992</c:v>
                </c:pt>
                <c:pt idx="17">
                  <c:v>1993</c:v>
                </c:pt>
                <c:pt idx="18">
                  <c:v>1994</c:v>
                </c:pt>
                <c:pt idx="19">
                  <c:v>1995</c:v>
                </c:pt>
                <c:pt idx="20">
                  <c:v>1996</c:v>
                </c:pt>
                <c:pt idx="21">
                  <c:v>1997</c:v>
                </c:pt>
                <c:pt idx="22">
                  <c:v>1998</c:v>
                </c:pt>
                <c:pt idx="23">
                  <c:v>1999</c:v>
                </c:pt>
                <c:pt idx="24">
                  <c:v>2000</c:v>
                </c:pt>
                <c:pt idx="25">
                  <c:v>2001</c:v>
                </c:pt>
                <c:pt idx="26">
                  <c:v>2002</c:v>
                </c:pt>
                <c:pt idx="27">
                  <c:v>2003</c:v>
                </c:pt>
                <c:pt idx="28">
                  <c:v>2004</c:v>
                </c:pt>
                <c:pt idx="29">
                  <c:v>2005</c:v>
                </c:pt>
                <c:pt idx="30">
                  <c:v>2006</c:v>
                </c:pt>
                <c:pt idx="31">
                  <c:v>2007</c:v>
                </c:pt>
                <c:pt idx="32">
                  <c:v>2008</c:v>
                </c:pt>
                <c:pt idx="33">
                  <c:v>2009</c:v>
                </c:pt>
                <c:pt idx="34">
                  <c:v>2010</c:v>
                </c:pt>
                <c:pt idx="35">
                  <c:v>2011</c:v>
                </c:pt>
                <c:pt idx="36">
                  <c:v>2012</c:v>
                </c:pt>
                <c:pt idx="37">
                  <c:v>2013</c:v>
                </c:pt>
                <c:pt idx="38">
                  <c:v>2014</c:v>
                </c:pt>
                <c:pt idx="39">
                  <c:v>2015</c:v>
                </c:pt>
                <c:pt idx="40">
                  <c:v>2016</c:v>
                </c:pt>
                <c:pt idx="41">
                  <c:v>2017</c:v>
                </c:pt>
                <c:pt idx="42">
                  <c:v>2018</c:v>
                </c:pt>
                <c:pt idx="43">
                  <c:v>2019</c:v>
                </c:pt>
                <c:pt idx="44">
                  <c:v>2020</c:v>
                </c:pt>
                <c:pt idx="45">
                  <c:v>2021</c:v>
                </c:pt>
              </c:numCache>
            </c:numRef>
          </c:cat>
          <c:val>
            <c:numRef>
              <c:f>'1.每戶及每人五等分位、吉尼係數長期趨勢'!$E$8:$E$53</c:f>
              <c:numCache>
                <c:formatCode>#,##0.000_ </c:formatCode>
                <c:ptCount val="46"/>
                <c:pt idx="0">
                  <c:v>0.28000000000000003</c:v>
                </c:pt>
                <c:pt idx="1">
                  <c:v>0.28399999999999997</c:v>
                </c:pt>
                <c:pt idx="2">
                  <c:v>0.28699999999999998</c:v>
                </c:pt>
                <c:pt idx="3">
                  <c:v>0.28499999999999998</c:v>
                </c:pt>
                <c:pt idx="4">
                  <c:v>0.27800000000000002</c:v>
                </c:pt>
                <c:pt idx="5">
                  <c:v>0.28100000000000003</c:v>
                </c:pt>
                <c:pt idx="6">
                  <c:v>0.28299999999999997</c:v>
                </c:pt>
                <c:pt idx="7">
                  <c:v>0.28699999999999998</c:v>
                </c:pt>
                <c:pt idx="8">
                  <c:v>0.28699999999999998</c:v>
                </c:pt>
                <c:pt idx="9">
                  <c:v>0.28999999999999998</c:v>
                </c:pt>
                <c:pt idx="10">
                  <c:v>0.29599999999999999</c:v>
                </c:pt>
                <c:pt idx="11">
                  <c:v>0.29899999999999999</c:v>
                </c:pt>
                <c:pt idx="12">
                  <c:v>0.30299999999999999</c:v>
                </c:pt>
                <c:pt idx="13">
                  <c:v>0.30299999999999999</c:v>
                </c:pt>
                <c:pt idx="14">
                  <c:v>0.312</c:v>
                </c:pt>
                <c:pt idx="15">
                  <c:v>0.308</c:v>
                </c:pt>
                <c:pt idx="16">
                  <c:v>0.312</c:v>
                </c:pt>
                <c:pt idx="17">
                  <c:v>0.316</c:v>
                </c:pt>
                <c:pt idx="18">
                  <c:v>0.318</c:v>
                </c:pt>
                <c:pt idx="19">
                  <c:v>0.317</c:v>
                </c:pt>
                <c:pt idx="20">
                  <c:v>0.317</c:v>
                </c:pt>
                <c:pt idx="21">
                  <c:v>0.32</c:v>
                </c:pt>
                <c:pt idx="22">
                  <c:v>0.32400000000000001</c:v>
                </c:pt>
                <c:pt idx="23">
                  <c:v>0.32500000000000001</c:v>
                </c:pt>
                <c:pt idx="24">
                  <c:v>0.32600000000000001</c:v>
                </c:pt>
                <c:pt idx="25">
                  <c:v>0.35</c:v>
                </c:pt>
                <c:pt idx="26">
                  <c:v>0.34499999999999997</c:v>
                </c:pt>
                <c:pt idx="27">
                  <c:v>0.34300000000000003</c:v>
                </c:pt>
                <c:pt idx="28">
                  <c:v>0.33800000000000002</c:v>
                </c:pt>
                <c:pt idx="29">
                  <c:v>0.34</c:v>
                </c:pt>
                <c:pt idx="30">
                  <c:v>0.33900000000000002</c:v>
                </c:pt>
                <c:pt idx="31">
                  <c:v>0.34</c:v>
                </c:pt>
                <c:pt idx="32">
                  <c:v>0.34100000000000003</c:v>
                </c:pt>
                <c:pt idx="33">
                  <c:v>0.34499999999999997</c:v>
                </c:pt>
                <c:pt idx="34">
                  <c:v>0.34200000000000003</c:v>
                </c:pt>
                <c:pt idx="35">
                  <c:v>0.34200000000000003</c:v>
                </c:pt>
                <c:pt idx="36">
                  <c:v>0.33800000000000002</c:v>
                </c:pt>
                <c:pt idx="37" formatCode="#,##0.000_);[Red]\(#,##0.000\)">
                  <c:v>0.33600000000000002</c:v>
                </c:pt>
                <c:pt idx="38" formatCode="#,##0.000_);[Red]\(#,##0.000\)">
                  <c:v>0.33600000000000002</c:v>
                </c:pt>
                <c:pt idx="39" formatCode="0.000_);[Red]\(0.000\)">
                  <c:v>0.33800000000000002</c:v>
                </c:pt>
                <c:pt idx="40" formatCode="0.000_);[Red]\(0.000\)">
                  <c:v>0.33600000000000002</c:v>
                </c:pt>
                <c:pt idx="41" formatCode="0.000_);[Red]\(0.000\)">
                  <c:v>0.33700000000000002</c:v>
                </c:pt>
                <c:pt idx="42" formatCode="0.000_);[Red]\(0.000\)">
                  <c:v>0.33800000000000002</c:v>
                </c:pt>
                <c:pt idx="43" formatCode="0.000_);[Red]\(0.000\)">
                  <c:v>0.33900000000000002</c:v>
                </c:pt>
                <c:pt idx="44" formatCode="0.000_);[Red]\(0.000\)">
                  <c:v>0.34</c:v>
                </c:pt>
                <c:pt idx="45" formatCode="0.000_);[Red]\(0.000\)">
                  <c:v>0.34100000000000003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87-6675-4011-A1B3-98D1C696A3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1235840"/>
        <c:axId val="200621376"/>
      </c:lineChart>
      <c:dateAx>
        <c:axId val="211235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000">
                <a:latin typeface="微軟正黑體" panose="020B0604030504040204" pitchFamily="34" charset="-120"/>
                <a:ea typeface="微軟正黑體" panose="020B0604030504040204" pitchFamily="34" charset="-120"/>
              </a:defRPr>
            </a:pPr>
            <a:endParaRPr lang="zh-TW"/>
          </a:p>
        </c:txPr>
        <c:crossAx val="200620800"/>
        <c:crosses val="autoZero"/>
        <c:auto val="0"/>
        <c:lblOffset val="100"/>
        <c:baseTimeUnit val="days"/>
        <c:majorUnit val="1"/>
        <c:majorTimeUnit val="days"/>
      </c:dateAx>
      <c:valAx>
        <c:axId val="200620800"/>
        <c:scaling>
          <c:orientation val="minMax"/>
          <c:max val="7"/>
          <c:min val="3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pPr>
            <a:endParaRPr lang="zh-TW"/>
          </a:p>
        </c:txPr>
        <c:crossAx val="211235328"/>
        <c:crosses val="autoZero"/>
        <c:crossBetween val="between"/>
      </c:valAx>
      <c:valAx>
        <c:axId val="200621376"/>
        <c:scaling>
          <c:orientation val="minMax"/>
          <c:max val="0.36000000000000004"/>
          <c:min val="0.2"/>
        </c:scaling>
        <c:delete val="0"/>
        <c:axPos val="r"/>
        <c:numFmt formatCode="#,##0.00_ " sourceLinked="0"/>
        <c:majorTickMark val="out"/>
        <c:minorTickMark val="none"/>
        <c:tickLblPos val="nextTo"/>
        <c:crossAx val="211235840"/>
        <c:crosses val="max"/>
        <c:crossBetween val="between"/>
        <c:majorUnit val="2.0000000000000004E-2"/>
      </c:valAx>
      <c:catAx>
        <c:axId val="2112358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00621376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8866812905753689E-2"/>
          <c:y val="4.4585326626506515E-2"/>
          <c:w val="0.88489524141259157"/>
          <c:h val="0.81294609756318226"/>
        </c:manualLayout>
      </c:layout>
      <c:lineChart>
        <c:grouping val="standard"/>
        <c:varyColors val="0"/>
        <c:ser>
          <c:idx val="0"/>
          <c:order val="0"/>
          <c:tx>
            <c:v>第1等分位</c:v>
          </c:tx>
          <c:spPr>
            <a:ln>
              <a:prstDash val="lgDashDot"/>
            </a:ln>
          </c:spPr>
          <c:marker>
            <c:symbol val="none"/>
          </c:marker>
          <c:cat>
            <c:numRef>
              <c:f>'6.各分位所得變動'!$A$8:$A$53</c:f>
              <c:numCache>
                <c:formatCode>General</c:formatCode>
                <c:ptCount val="46"/>
                <c:pt idx="0">
                  <c:v>1976</c:v>
                </c:pt>
                <c:pt idx="1">
                  <c:v>1977</c:v>
                </c:pt>
                <c:pt idx="2">
                  <c:v>1978</c:v>
                </c:pt>
                <c:pt idx="3">
                  <c:v>1979</c:v>
                </c:pt>
                <c:pt idx="4">
                  <c:v>1980</c:v>
                </c:pt>
                <c:pt idx="5">
                  <c:v>1981</c:v>
                </c:pt>
                <c:pt idx="6">
                  <c:v>1982</c:v>
                </c:pt>
                <c:pt idx="7">
                  <c:v>1983</c:v>
                </c:pt>
                <c:pt idx="8">
                  <c:v>1984</c:v>
                </c:pt>
                <c:pt idx="9">
                  <c:v>1985</c:v>
                </c:pt>
                <c:pt idx="10">
                  <c:v>1986</c:v>
                </c:pt>
                <c:pt idx="11">
                  <c:v>1987</c:v>
                </c:pt>
                <c:pt idx="12">
                  <c:v>1988</c:v>
                </c:pt>
                <c:pt idx="13">
                  <c:v>1989</c:v>
                </c:pt>
                <c:pt idx="14">
                  <c:v>1990</c:v>
                </c:pt>
                <c:pt idx="15">
                  <c:v>1991</c:v>
                </c:pt>
                <c:pt idx="16">
                  <c:v>1992</c:v>
                </c:pt>
                <c:pt idx="17">
                  <c:v>1993</c:v>
                </c:pt>
                <c:pt idx="18">
                  <c:v>1994</c:v>
                </c:pt>
                <c:pt idx="19">
                  <c:v>1995</c:v>
                </c:pt>
                <c:pt idx="20">
                  <c:v>1996</c:v>
                </c:pt>
                <c:pt idx="21">
                  <c:v>1997</c:v>
                </c:pt>
                <c:pt idx="22">
                  <c:v>1998</c:v>
                </c:pt>
                <c:pt idx="23">
                  <c:v>1999</c:v>
                </c:pt>
                <c:pt idx="24">
                  <c:v>2000</c:v>
                </c:pt>
                <c:pt idx="25">
                  <c:v>2001</c:v>
                </c:pt>
                <c:pt idx="26">
                  <c:v>2002</c:v>
                </c:pt>
                <c:pt idx="27">
                  <c:v>2003</c:v>
                </c:pt>
                <c:pt idx="28">
                  <c:v>2004</c:v>
                </c:pt>
                <c:pt idx="29">
                  <c:v>2005</c:v>
                </c:pt>
                <c:pt idx="30">
                  <c:v>2006</c:v>
                </c:pt>
                <c:pt idx="31">
                  <c:v>2007</c:v>
                </c:pt>
                <c:pt idx="32">
                  <c:v>2008</c:v>
                </c:pt>
                <c:pt idx="33">
                  <c:v>2009</c:v>
                </c:pt>
                <c:pt idx="34">
                  <c:v>2010</c:v>
                </c:pt>
                <c:pt idx="35">
                  <c:v>2011</c:v>
                </c:pt>
                <c:pt idx="36">
                  <c:v>2012</c:v>
                </c:pt>
                <c:pt idx="37">
                  <c:v>2013</c:v>
                </c:pt>
                <c:pt idx="38">
                  <c:v>2014</c:v>
                </c:pt>
                <c:pt idx="39">
                  <c:v>2015</c:v>
                </c:pt>
                <c:pt idx="40">
                  <c:v>2016</c:v>
                </c:pt>
                <c:pt idx="41">
                  <c:v>2017</c:v>
                </c:pt>
                <c:pt idx="42">
                  <c:v>2018</c:v>
                </c:pt>
                <c:pt idx="43">
                  <c:v>2019</c:v>
                </c:pt>
                <c:pt idx="44">
                  <c:v>2020</c:v>
                </c:pt>
                <c:pt idx="45">
                  <c:v>2021</c:v>
                </c:pt>
              </c:numCache>
            </c:numRef>
          </c:cat>
          <c:val>
            <c:numRef>
              <c:f>'6.各分位所得變動'!$C$8:$C$53</c:f>
              <c:numCache>
                <c:formatCode>#,##0</c:formatCode>
                <c:ptCount val="46"/>
                <c:pt idx="0">
                  <c:v>51754</c:v>
                </c:pt>
                <c:pt idx="1">
                  <c:v>58596</c:v>
                </c:pt>
                <c:pt idx="2">
                  <c:v>69221</c:v>
                </c:pt>
                <c:pt idx="3">
                  <c:v>81390</c:v>
                </c:pt>
                <c:pt idx="4">
                  <c:v>102772</c:v>
                </c:pt>
                <c:pt idx="5">
                  <c:v>117224</c:v>
                </c:pt>
                <c:pt idx="6">
                  <c:v>119603</c:v>
                </c:pt>
                <c:pt idx="7">
                  <c:v>127440</c:v>
                </c:pt>
                <c:pt idx="8">
                  <c:v>133434</c:v>
                </c:pt>
                <c:pt idx="9">
                  <c:v>134105</c:v>
                </c:pt>
                <c:pt idx="10">
                  <c:v>141750</c:v>
                </c:pt>
                <c:pt idx="11">
                  <c:v>148553</c:v>
                </c:pt>
                <c:pt idx="12">
                  <c:v>161874</c:v>
                </c:pt>
                <c:pt idx="13">
                  <c:v>179029</c:v>
                </c:pt>
                <c:pt idx="14">
                  <c:v>193685</c:v>
                </c:pt>
                <c:pt idx="15">
                  <c:v>227816</c:v>
                </c:pt>
                <c:pt idx="16">
                  <c:v>235752</c:v>
                </c:pt>
                <c:pt idx="17">
                  <c:v>259380</c:v>
                </c:pt>
                <c:pt idx="18">
                  <c:v>280259</c:v>
                </c:pt>
                <c:pt idx="19">
                  <c:v>296166</c:v>
                </c:pt>
                <c:pt idx="20">
                  <c:v>298443</c:v>
                </c:pt>
                <c:pt idx="21">
                  <c:v>312458</c:v>
                </c:pt>
                <c:pt idx="22">
                  <c:v>310865</c:v>
                </c:pt>
                <c:pt idx="23">
                  <c:v>317001</c:v>
                </c:pt>
                <c:pt idx="24">
                  <c:v>315172</c:v>
                </c:pt>
                <c:pt idx="25">
                  <c:v>279404</c:v>
                </c:pt>
                <c:pt idx="26">
                  <c:v>292113</c:v>
                </c:pt>
                <c:pt idx="27">
                  <c:v>296297</c:v>
                </c:pt>
                <c:pt idx="28">
                  <c:v>297305</c:v>
                </c:pt>
                <c:pt idx="29">
                  <c:v>297694</c:v>
                </c:pt>
                <c:pt idx="30">
                  <c:v>304274</c:v>
                </c:pt>
                <c:pt idx="31">
                  <c:v>312145</c:v>
                </c:pt>
                <c:pt idx="32">
                  <c:v>303517</c:v>
                </c:pt>
                <c:pt idx="33">
                  <c:v>282260</c:v>
                </c:pt>
                <c:pt idx="34">
                  <c:v>288553</c:v>
                </c:pt>
                <c:pt idx="35">
                  <c:v>296352</c:v>
                </c:pt>
                <c:pt idx="36">
                  <c:v>301362</c:v>
                </c:pt>
                <c:pt idx="37">
                  <c:v>309459</c:v>
                </c:pt>
                <c:pt idx="38">
                  <c:v>317144</c:v>
                </c:pt>
                <c:pt idx="39">
                  <c:v>320312</c:v>
                </c:pt>
                <c:pt idx="40">
                  <c:v>329400</c:v>
                </c:pt>
                <c:pt idx="41">
                  <c:v>338278</c:v>
                </c:pt>
                <c:pt idx="42">
                  <c:v>344948</c:v>
                </c:pt>
                <c:pt idx="43">
                  <c:v>350189</c:v>
                </c:pt>
                <c:pt idx="44">
                  <c:v>354959</c:v>
                </c:pt>
                <c:pt idx="45">
                  <c:v>358594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1EC-4F76-9396-B9C69B323951}"/>
            </c:ext>
          </c:extLst>
        </c:ser>
        <c:ser>
          <c:idx val="1"/>
          <c:order val="1"/>
          <c:tx>
            <c:v>第2等分位</c:v>
          </c:tx>
          <c:spPr>
            <a:ln>
              <a:prstDash val="sysDash"/>
            </a:ln>
          </c:spPr>
          <c:marker>
            <c:symbol val="none"/>
          </c:marker>
          <c:cat>
            <c:numRef>
              <c:f>'6.各分位所得變動'!$A$8:$A$53</c:f>
              <c:numCache>
                <c:formatCode>General</c:formatCode>
                <c:ptCount val="46"/>
                <c:pt idx="0">
                  <c:v>1976</c:v>
                </c:pt>
                <c:pt idx="1">
                  <c:v>1977</c:v>
                </c:pt>
                <c:pt idx="2">
                  <c:v>1978</c:v>
                </c:pt>
                <c:pt idx="3">
                  <c:v>1979</c:v>
                </c:pt>
                <c:pt idx="4">
                  <c:v>1980</c:v>
                </c:pt>
                <c:pt idx="5">
                  <c:v>1981</c:v>
                </c:pt>
                <c:pt idx="6">
                  <c:v>1982</c:v>
                </c:pt>
                <c:pt idx="7">
                  <c:v>1983</c:v>
                </c:pt>
                <c:pt idx="8">
                  <c:v>1984</c:v>
                </c:pt>
                <c:pt idx="9">
                  <c:v>1985</c:v>
                </c:pt>
                <c:pt idx="10">
                  <c:v>1986</c:v>
                </c:pt>
                <c:pt idx="11">
                  <c:v>1987</c:v>
                </c:pt>
                <c:pt idx="12">
                  <c:v>1988</c:v>
                </c:pt>
                <c:pt idx="13">
                  <c:v>1989</c:v>
                </c:pt>
                <c:pt idx="14">
                  <c:v>1990</c:v>
                </c:pt>
                <c:pt idx="15">
                  <c:v>1991</c:v>
                </c:pt>
                <c:pt idx="16">
                  <c:v>1992</c:v>
                </c:pt>
                <c:pt idx="17">
                  <c:v>1993</c:v>
                </c:pt>
                <c:pt idx="18">
                  <c:v>1994</c:v>
                </c:pt>
                <c:pt idx="19">
                  <c:v>1995</c:v>
                </c:pt>
                <c:pt idx="20">
                  <c:v>1996</c:v>
                </c:pt>
                <c:pt idx="21">
                  <c:v>1997</c:v>
                </c:pt>
                <c:pt idx="22">
                  <c:v>1998</c:v>
                </c:pt>
                <c:pt idx="23">
                  <c:v>1999</c:v>
                </c:pt>
                <c:pt idx="24">
                  <c:v>2000</c:v>
                </c:pt>
                <c:pt idx="25">
                  <c:v>2001</c:v>
                </c:pt>
                <c:pt idx="26">
                  <c:v>2002</c:v>
                </c:pt>
                <c:pt idx="27">
                  <c:v>2003</c:v>
                </c:pt>
                <c:pt idx="28">
                  <c:v>2004</c:v>
                </c:pt>
                <c:pt idx="29">
                  <c:v>2005</c:v>
                </c:pt>
                <c:pt idx="30">
                  <c:v>2006</c:v>
                </c:pt>
                <c:pt idx="31">
                  <c:v>2007</c:v>
                </c:pt>
                <c:pt idx="32">
                  <c:v>2008</c:v>
                </c:pt>
                <c:pt idx="33">
                  <c:v>2009</c:v>
                </c:pt>
                <c:pt idx="34">
                  <c:v>2010</c:v>
                </c:pt>
                <c:pt idx="35">
                  <c:v>2011</c:v>
                </c:pt>
                <c:pt idx="36">
                  <c:v>2012</c:v>
                </c:pt>
                <c:pt idx="37">
                  <c:v>2013</c:v>
                </c:pt>
                <c:pt idx="38">
                  <c:v>2014</c:v>
                </c:pt>
                <c:pt idx="39">
                  <c:v>2015</c:v>
                </c:pt>
                <c:pt idx="40">
                  <c:v>2016</c:v>
                </c:pt>
                <c:pt idx="41">
                  <c:v>2017</c:v>
                </c:pt>
                <c:pt idx="42">
                  <c:v>2018</c:v>
                </c:pt>
                <c:pt idx="43">
                  <c:v>2019</c:v>
                </c:pt>
                <c:pt idx="44">
                  <c:v>2020</c:v>
                </c:pt>
                <c:pt idx="45">
                  <c:v>2021</c:v>
                </c:pt>
              </c:numCache>
            </c:numRef>
          </c:cat>
          <c:val>
            <c:numRef>
              <c:f>'6.各分位所得變動'!$D$8:$D$53</c:f>
              <c:numCache>
                <c:formatCode>#,##0</c:formatCode>
                <c:ptCount val="46"/>
                <c:pt idx="0">
                  <c:v>79335</c:v>
                </c:pt>
                <c:pt idx="1">
                  <c:v>88199</c:v>
                </c:pt>
                <c:pt idx="2">
                  <c:v>106762</c:v>
                </c:pt>
                <c:pt idx="3">
                  <c:v>128869</c:v>
                </c:pt>
                <c:pt idx="4">
                  <c:v>161965</c:v>
                </c:pt>
                <c:pt idx="5">
                  <c:v>183360</c:v>
                </c:pt>
                <c:pt idx="6">
                  <c:v>189876</c:v>
                </c:pt>
                <c:pt idx="7">
                  <c:v>201812</c:v>
                </c:pt>
                <c:pt idx="8">
                  <c:v>215118</c:v>
                </c:pt>
                <c:pt idx="9">
                  <c:v>217705</c:v>
                </c:pt>
                <c:pt idx="10">
                  <c:v>230893</c:v>
                </c:pt>
                <c:pt idx="11">
                  <c:v>247423</c:v>
                </c:pt>
                <c:pt idx="12">
                  <c:v>275655</c:v>
                </c:pt>
                <c:pt idx="13">
                  <c:v>313864</c:v>
                </c:pt>
                <c:pt idx="14">
                  <c:v>343785</c:v>
                </c:pt>
                <c:pt idx="15">
                  <c:v>389205</c:v>
                </c:pt>
                <c:pt idx="16">
                  <c:v>423392</c:v>
                </c:pt>
                <c:pt idx="17">
                  <c:v>477408</c:v>
                </c:pt>
                <c:pt idx="18">
                  <c:v>499105</c:v>
                </c:pt>
                <c:pt idx="19">
                  <c:v>525749</c:v>
                </c:pt>
                <c:pt idx="20">
                  <c:v>537241</c:v>
                </c:pt>
                <c:pt idx="21">
                  <c:v>557429</c:v>
                </c:pt>
                <c:pt idx="22">
                  <c:v>560766</c:v>
                </c:pt>
                <c:pt idx="23">
                  <c:v>573853</c:v>
                </c:pt>
                <c:pt idx="24">
                  <c:v>571355</c:v>
                </c:pt>
                <c:pt idx="25">
                  <c:v>524766</c:v>
                </c:pt>
                <c:pt idx="26">
                  <c:v>538584</c:v>
                </c:pt>
                <c:pt idx="27">
                  <c:v>545465</c:v>
                </c:pt>
                <c:pt idx="28">
                  <c:v>555452</c:v>
                </c:pt>
                <c:pt idx="29">
                  <c:v>556117</c:v>
                </c:pt>
                <c:pt idx="30">
                  <c:v>564865</c:v>
                </c:pt>
                <c:pt idx="31">
                  <c:v>571128</c:v>
                </c:pt>
                <c:pt idx="32">
                  <c:v>564893</c:v>
                </c:pt>
                <c:pt idx="33">
                  <c:v>544532</c:v>
                </c:pt>
                <c:pt idx="34">
                  <c:v>542741</c:v>
                </c:pt>
                <c:pt idx="35">
                  <c:v>546903</c:v>
                </c:pt>
                <c:pt idx="36">
                  <c:v>566814</c:v>
                </c:pt>
                <c:pt idx="37">
                  <c:v>583287</c:v>
                </c:pt>
                <c:pt idx="38">
                  <c:v>587625</c:v>
                </c:pt>
                <c:pt idx="39">
                  <c:v>587763</c:v>
                </c:pt>
                <c:pt idx="40">
                  <c:v>616604</c:v>
                </c:pt>
                <c:pt idx="41">
                  <c:v>627855</c:v>
                </c:pt>
                <c:pt idx="42">
                  <c:v>637775</c:v>
                </c:pt>
                <c:pt idx="43">
                  <c:v>645272</c:v>
                </c:pt>
                <c:pt idx="44">
                  <c:v>657313</c:v>
                </c:pt>
                <c:pt idx="45">
                  <c:v>662440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1EC-4F76-9396-B9C69B323951}"/>
            </c:ext>
          </c:extLst>
        </c:ser>
        <c:ser>
          <c:idx val="2"/>
          <c:order val="2"/>
          <c:tx>
            <c:v>第3等分位</c:v>
          </c:tx>
          <c:spPr>
            <a:ln>
              <a:prstDash val="lgDash"/>
            </a:ln>
          </c:spPr>
          <c:marker>
            <c:symbol val="none"/>
          </c:marker>
          <c:cat>
            <c:numRef>
              <c:f>'6.各分位所得變動'!$A$8:$A$53</c:f>
              <c:numCache>
                <c:formatCode>General</c:formatCode>
                <c:ptCount val="46"/>
                <c:pt idx="0">
                  <c:v>1976</c:v>
                </c:pt>
                <c:pt idx="1">
                  <c:v>1977</c:v>
                </c:pt>
                <c:pt idx="2">
                  <c:v>1978</c:v>
                </c:pt>
                <c:pt idx="3">
                  <c:v>1979</c:v>
                </c:pt>
                <c:pt idx="4">
                  <c:v>1980</c:v>
                </c:pt>
                <c:pt idx="5">
                  <c:v>1981</c:v>
                </c:pt>
                <c:pt idx="6">
                  <c:v>1982</c:v>
                </c:pt>
                <c:pt idx="7">
                  <c:v>1983</c:v>
                </c:pt>
                <c:pt idx="8">
                  <c:v>1984</c:v>
                </c:pt>
                <c:pt idx="9">
                  <c:v>1985</c:v>
                </c:pt>
                <c:pt idx="10">
                  <c:v>1986</c:v>
                </c:pt>
                <c:pt idx="11">
                  <c:v>1987</c:v>
                </c:pt>
                <c:pt idx="12">
                  <c:v>1988</c:v>
                </c:pt>
                <c:pt idx="13">
                  <c:v>1989</c:v>
                </c:pt>
                <c:pt idx="14">
                  <c:v>1990</c:v>
                </c:pt>
                <c:pt idx="15">
                  <c:v>1991</c:v>
                </c:pt>
                <c:pt idx="16">
                  <c:v>1992</c:v>
                </c:pt>
                <c:pt idx="17">
                  <c:v>1993</c:v>
                </c:pt>
                <c:pt idx="18">
                  <c:v>1994</c:v>
                </c:pt>
                <c:pt idx="19">
                  <c:v>1995</c:v>
                </c:pt>
                <c:pt idx="20">
                  <c:v>1996</c:v>
                </c:pt>
                <c:pt idx="21">
                  <c:v>1997</c:v>
                </c:pt>
                <c:pt idx="22">
                  <c:v>1998</c:v>
                </c:pt>
                <c:pt idx="23">
                  <c:v>1999</c:v>
                </c:pt>
                <c:pt idx="24">
                  <c:v>2000</c:v>
                </c:pt>
                <c:pt idx="25">
                  <c:v>2001</c:v>
                </c:pt>
                <c:pt idx="26">
                  <c:v>2002</c:v>
                </c:pt>
                <c:pt idx="27">
                  <c:v>2003</c:v>
                </c:pt>
                <c:pt idx="28">
                  <c:v>2004</c:v>
                </c:pt>
                <c:pt idx="29">
                  <c:v>2005</c:v>
                </c:pt>
                <c:pt idx="30">
                  <c:v>2006</c:v>
                </c:pt>
                <c:pt idx="31">
                  <c:v>2007</c:v>
                </c:pt>
                <c:pt idx="32">
                  <c:v>2008</c:v>
                </c:pt>
                <c:pt idx="33">
                  <c:v>2009</c:v>
                </c:pt>
                <c:pt idx="34">
                  <c:v>2010</c:v>
                </c:pt>
                <c:pt idx="35">
                  <c:v>2011</c:v>
                </c:pt>
                <c:pt idx="36">
                  <c:v>2012</c:v>
                </c:pt>
                <c:pt idx="37">
                  <c:v>2013</c:v>
                </c:pt>
                <c:pt idx="38">
                  <c:v>2014</c:v>
                </c:pt>
                <c:pt idx="39">
                  <c:v>2015</c:v>
                </c:pt>
                <c:pt idx="40">
                  <c:v>2016</c:v>
                </c:pt>
                <c:pt idx="41">
                  <c:v>2017</c:v>
                </c:pt>
                <c:pt idx="42">
                  <c:v>2018</c:v>
                </c:pt>
                <c:pt idx="43">
                  <c:v>2019</c:v>
                </c:pt>
                <c:pt idx="44">
                  <c:v>2020</c:v>
                </c:pt>
                <c:pt idx="45">
                  <c:v>2021</c:v>
                </c:pt>
              </c:numCache>
            </c:numRef>
          </c:cat>
          <c:val>
            <c:numRef>
              <c:f>'6.各分位所得變動'!$E$8:$E$53</c:f>
              <c:numCache>
                <c:formatCode>#,##0</c:formatCode>
                <c:ptCount val="46"/>
                <c:pt idx="0">
                  <c:v>101676</c:v>
                </c:pt>
                <c:pt idx="1">
                  <c:v>113253</c:v>
                </c:pt>
                <c:pt idx="2">
                  <c:v>136514</c:v>
                </c:pt>
                <c:pt idx="3">
                  <c:v>164640</c:v>
                </c:pt>
                <c:pt idx="4">
                  <c:v>206359</c:v>
                </c:pt>
                <c:pt idx="5">
                  <c:v>234699</c:v>
                </c:pt>
                <c:pt idx="6">
                  <c:v>241666</c:v>
                </c:pt>
                <c:pt idx="7">
                  <c:v>258505</c:v>
                </c:pt>
                <c:pt idx="8">
                  <c:v>276900</c:v>
                </c:pt>
                <c:pt idx="9">
                  <c:v>280779</c:v>
                </c:pt>
                <c:pt idx="10">
                  <c:v>297011</c:v>
                </c:pt>
                <c:pt idx="11">
                  <c:v>321168</c:v>
                </c:pt>
                <c:pt idx="12">
                  <c:v>360257</c:v>
                </c:pt>
                <c:pt idx="13">
                  <c:v>411978</c:v>
                </c:pt>
                <c:pt idx="14">
                  <c:v>455426</c:v>
                </c:pt>
                <c:pt idx="15">
                  <c:v>511410</c:v>
                </c:pt>
                <c:pt idx="16">
                  <c:v>560466</c:v>
                </c:pt>
                <c:pt idx="17">
                  <c:v>642257</c:v>
                </c:pt>
                <c:pt idx="18">
                  <c:v>669983</c:v>
                </c:pt>
                <c:pt idx="19">
                  <c:v>704713</c:v>
                </c:pt>
                <c:pt idx="20">
                  <c:v>723067</c:v>
                </c:pt>
                <c:pt idx="21">
                  <c:v>753919</c:v>
                </c:pt>
                <c:pt idx="22">
                  <c:v>765375</c:v>
                </c:pt>
                <c:pt idx="23">
                  <c:v>778496</c:v>
                </c:pt>
                <c:pt idx="24">
                  <c:v>778556</c:v>
                </c:pt>
                <c:pt idx="25">
                  <c:v>740054</c:v>
                </c:pt>
                <c:pt idx="26">
                  <c:v>743888</c:v>
                </c:pt>
                <c:pt idx="27">
                  <c:v>745231</c:v>
                </c:pt>
                <c:pt idx="28">
                  <c:v>775719</c:v>
                </c:pt>
                <c:pt idx="29">
                  <c:v>779044</c:v>
                </c:pt>
                <c:pt idx="30">
                  <c:v>795427</c:v>
                </c:pt>
                <c:pt idx="31">
                  <c:v>799418</c:v>
                </c:pt>
                <c:pt idx="32">
                  <c:v>796225</c:v>
                </c:pt>
                <c:pt idx="33">
                  <c:v>771572</c:v>
                </c:pt>
                <c:pt idx="34">
                  <c:v>773468</c:v>
                </c:pt>
                <c:pt idx="35">
                  <c:v>786324</c:v>
                </c:pt>
                <c:pt idx="36">
                  <c:v>810075</c:v>
                </c:pt>
                <c:pt idx="37">
                  <c:v>823937</c:v>
                </c:pt>
                <c:pt idx="38">
                  <c:v>830741</c:v>
                </c:pt>
                <c:pt idx="39">
                  <c:v>836842</c:v>
                </c:pt>
                <c:pt idx="40">
                  <c:v>861413</c:v>
                </c:pt>
                <c:pt idx="41">
                  <c:v>884183</c:v>
                </c:pt>
                <c:pt idx="42">
                  <c:v>888498</c:v>
                </c:pt>
                <c:pt idx="43">
                  <c:v>911571</c:v>
                </c:pt>
                <c:pt idx="44">
                  <c:v>929551</c:v>
                </c:pt>
                <c:pt idx="45">
                  <c:v>935016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1EC-4F76-9396-B9C69B323951}"/>
            </c:ext>
          </c:extLst>
        </c:ser>
        <c:ser>
          <c:idx val="3"/>
          <c:order val="3"/>
          <c:tx>
            <c:v>第4等分位</c:v>
          </c:tx>
          <c:spPr>
            <a:ln>
              <a:prstDash val="sysDot"/>
            </a:ln>
          </c:spPr>
          <c:marker>
            <c:symbol val="none"/>
          </c:marker>
          <c:cat>
            <c:numRef>
              <c:f>'6.各分位所得變動'!$A$8:$A$53</c:f>
              <c:numCache>
                <c:formatCode>General</c:formatCode>
                <c:ptCount val="46"/>
                <c:pt idx="0">
                  <c:v>1976</c:v>
                </c:pt>
                <c:pt idx="1">
                  <c:v>1977</c:v>
                </c:pt>
                <c:pt idx="2">
                  <c:v>1978</c:v>
                </c:pt>
                <c:pt idx="3">
                  <c:v>1979</c:v>
                </c:pt>
                <c:pt idx="4">
                  <c:v>1980</c:v>
                </c:pt>
                <c:pt idx="5">
                  <c:v>1981</c:v>
                </c:pt>
                <c:pt idx="6">
                  <c:v>1982</c:v>
                </c:pt>
                <c:pt idx="7">
                  <c:v>1983</c:v>
                </c:pt>
                <c:pt idx="8">
                  <c:v>1984</c:v>
                </c:pt>
                <c:pt idx="9">
                  <c:v>1985</c:v>
                </c:pt>
                <c:pt idx="10">
                  <c:v>1986</c:v>
                </c:pt>
                <c:pt idx="11">
                  <c:v>1987</c:v>
                </c:pt>
                <c:pt idx="12">
                  <c:v>1988</c:v>
                </c:pt>
                <c:pt idx="13">
                  <c:v>1989</c:v>
                </c:pt>
                <c:pt idx="14">
                  <c:v>1990</c:v>
                </c:pt>
                <c:pt idx="15">
                  <c:v>1991</c:v>
                </c:pt>
                <c:pt idx="16">
                  <c:v>1992</c:v>
                </c:pt>
                <c:pt idx="17">
                  <c:v>1993</c:v>
                </c:pt>
                <c:pt idx="18">
                  <c:v>1994</c:v>
                </c:pt>
                <c:pt idx="19">
                  <c:v>1995</c:v>
                </c:pt>
                <c:pt idx="20">
                  <c:v>1996</c:v>
                </c:pt>
                <c:pt idx="21">
                  <c:v>1997</c:v>
                </c:pt>
                <c:pt idx="22">
                  <c:v>1998</c:v>
                </c:pt>
                <c:pt idx="23">
                  <c:v>1999</c:v>
                </c:pt>
                <c:pt idx="24">
                  <c:v>2000</c:v>
                </c:pt>
                <c:pt idx="25">
                  <c:v>2001</c:v>
                </c:pt>
                <c:pt idx="26">
                  <c:v>2002</c:v>
                </c:pt>
                <c:pt idx="27">
                  <c:v>2003</c:v>
                </c:pt>
                <c:pt idx="28">
                  <c:v>2004</c:v>
                </c:pt>
                <c:pt idx="29">
                  <c:v>2005</c:v>
                </c:pt>
                <c:pt idx="30">
                  <c:v>2006</c:v>
                </c:pt>
                <c:pt idx="31">
                  <c:v>2007</c:v>
                </c:pt>
                <c:pt idx="32">
                  <c:v>2008</c:v>
                </c:pt>
                <c:pt idx="33">
                  <c:v>2009</c:v>
                </c:pt>
                <c:pt idx="34">
                  <c:v>2010</c:v>
                </c:pt>
                <c:pt idx="35">
                  <c:v>2011</c:v>
                </c:pt>
                <c:pt idx="36">
                  <c:v>2012</c:v>
                </c:pt>
                <c:pt idx="37">
                  <c:v>2013</c:v>
                </c:pt>
                <c:pt idx="38">
                  <c:v>2014</c:v>
                </c:pt>
                <c:pt idx="39">
                  <c:v>2015</c:v>
                </c:pt>
                <c:pt idx="40">
                  <c:v>2016</c:v>
                </c:pt>
                <c:pt idx="41">
                  <c:v>2017</c:v>
                </c:pt>
                <c:pt idx="42">
                  <c:v>2018</c:v>
                </c:pt>
                <c:pt idx="43">
                  <c:v>2019</c:v>
                </c:pt>
                <c:pt idx="44">
                  <c:v>2020</c:v>
                </c:pt>
                <c:pt idx="45">
                  <c:v>2021</c:v>
                </c:pt>
              </c:numCache>
            </c:numRef>
          </c:cat>
          <c:val>
            <c:numRef>
              <c:f>'6.各分位所得變動'!$F$8:$F$53</c:f>
              <c:numCache>
                <c:formatCode>#,##0</c:formatCode>
                <c:ptCount val="46"/>
                <c:pt idx="0">
                  <c:v>132056</c:v>
                </c:pt>
                <c:pt idx="1">
                  <c:v>147637</c:v>
                </c:pt>
                <c:pt idx="2">
                  <c:v>176742</c:v>
                </c:pt>
                <c:pt idx="3">
                  <c:v>213627</c:v>
                </c:pt>
                <c:pt idx="4">
                  <c:v>265552</c:v>
                </c:pt>
                <c:pt idx="5">
                  <c:v>303530</c:v>
                </c:pt>
                <c:pt idx="6">
                  <c:v>312289</c:v>
                </c:pt>
                <c:pt idx="7">
                  <c:v>336226</c:v>
                </c:pt>
                <c:pt idx="8">
                  <c:v>358783</c:v>
                </c:pt>
                <c:pt idx="9">
                  <c:v>366676</c:v>
                </c:pt>
                <c:pt idx="10">
                  <c:v>386991</c:v>
                </c:pt>
                <c:pt idx="11">
                  <c:v>418237</c:v>
                </c:pt>
                <c:pt idx="12">
                  <c:v>469525</c:v>
                </c:pt>
                <c:pt idx="13">
                  <c:v>536296</c:v>
                </c:pt>
                <c:pt idx="14">
                  <c:v>603914</c:v>
                </c:pt>
                <c:pt idx="15">
                  <c:v>674451</c:v>
                </c:pt>
                <c:pt idx="16">
                  <c:v>742466</c:v>
                </c:pt>
                <c:pt idx="17">
                  <c:v>853213</c:v>
                </c:pt>
                <c:pt idx="18">
                  <c:v>892016</c:v>
                </c:pt>
                <c:pt idx="19">
                  <c:v>948484</c:v>
                </c:pt>
                <c:pt idx="20">
                  <c:v>966103</c:v>
                </c:pt>
                <c:pt idx="21">
                  <c:v>1003815</c:v>
                </c:pt>
                <c:pt idx="22">
                  <c:v>1014770</c:v>
                </c:pt>
                <c:pt idx="23">
                  <c:v>1031669</c:v>
                </c:pt>
                <c:pt idx="24">
                  <c:v>1043508</c:v>
                </c:pt>
                <c:pt idx="25">
                  <c:v>1013478</c:v>
                </c:pt>
                <c:pt idx="26">
                  <c:v>1005274</c:v>
                </c:pt>
                <c:pt idx="27">
                  <c:v>1021325</c:v>
                </c:pt>
                <c:pt idx="28">
                  <c:v>1035972</c:v>
                </c:pt>
                <c:pt idx="29">
                  <c:v>1043131</c:v>
                </c:pt>
                <c:pt idx="30">
                  <c:v>1073507</c:v>
                </c:pt>
                <c:pt idx="31">
                  <c:v>1069885</c:v>
                </c:pt>
                <c:pt idx="32">
                  <c:v>1068804</c:v>
                </c:pt>
                <c:pt idx="33">
                  <c:v>1049242</c:v>
                </c:pt>
                <c:pt idx="34">
                  <c:v>1054693</c:v>
                </c:pt>
                <c:pt idx="35">
                  <c:v>1083008</c:v>
                </c:pt>
                <c:pt idx="36">
                  <c:v>1093553</c:v>
                </c:pt>
                <c:pt idx="37">
                  <c:v>1111674</c:v>
                </c:pt>
                <c:pt idx="38">
                  <c:v>1128799</c:v>
                </c:pt>
                <c:pt idx="39">
                  <c:v>1139842</c:v>
                </c:pt>
                <c:pt idx="40">
                  <c:v>1153992</c:v>
                </c:pt>
                <c:pt idx="41">
                  <c:v>1191537</c:v>
                </c:pt>
                <c:pt idx="42">
                  <c:v>1211270</c:v>
                </c:pt>
                <c:pt idx="43">
                  <c:v>1253751</c:v>
                </c:pt>
                <c:pt idx="44">
                  <c:v>1280022</c:v>
                </c:pt>
                <c:pt idx="45">
                  <c:v>1291029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1EC-4F76-9396-B9C69B323951}"/>
            </c:ext>
          </c:extLst>
        </c:ser>
        <c:ser>
          <c:idx val="4"/>
          <c:order val="4"/>
          <c:tx>
            <c:v>第5等分位</c:v>
          </c:tx>
          <c:marker>
            <c:symbol val="none"/>
          </c:marker>
          <c:cat>
            <c:numRef>
              <c:f>'6.各分位所得變動'!$A$8:$A$53</c:f>
              <c:numCache>
                <c:formatCode>General</c:formatCode>
                <c:ptCount val="46"/>
                <c:pt idx="0">
                  <c:v>1976</c:v>
                </c:pt>
                <c:pt idx="1">
                  <c:v>1977</c:v>
                </c:pt>
                <c:pt idx="2">
                  <c:v>1978</c:v>
                </c:pt>
                <c:pt idx="3">
                  <c:v>1979</c:v>
                </c:pt>
                <c:pt idx="4">
                  <c:v>1980</c:v>
                </c:pt>
                <c:pt idx="5">
                  <c:v>1981</c:v>
                </c:pt>
                <c:pt idx="6">
                  <c:v>1982</c:v>
                </c:pt>
                <c:pt idx="7">
                  <c:v>1983</c:v>
                </c:pt>
                <c:pt idx="8">
                  <c:v>1984</c:v>
                </c:pt>
                <c:pt idx="9">
                  <c:v>1985</c:v>
                </c:pt>
                <c:pt idx="10">
                  <c:v>1986</c:v>
                </c:pt>
                <c:pt idx="11">
                  <c:v>1987</c:v>
                </c:pt>
                <c:pt idx="12">
                  <c:v>1988</c:v>
                </c:pt>
                <c:pt idx="13">
                  <c:v>1989</c:v>
                </c:pt>
                <c:pt idx="14">
                  <c:v>1990</c:v>
                </c:pt>
                <c:pt idx="15">
                  <c:v>1991</c:v>
                </c:pt>
                <c:pt idx="16">
                  <c:v>1992</c:v>
                </c:pt>
                <c:pt idx="17">
                  <c:v>1993</c:v>
                </c:pt>
                <c:pt idx="18">
                  <c:v>1994</c:v>
                </c:pt>
                <c:pt idx="19">
                  <c:v>1995</c:v>
                </c:pt>
                <c:pt idx="20">
                  <c:v>1996</c:v>
                </c:pt>
                <c:pt idx="21">
                  <c:v>1997</c:v>
                </c:pt>
                <c:pt idx="22">
                  <c:v>1998</c:v>
                </c:pt>
                <c:pt idx="23">
                  <c:v>1999</c:v>
                </c:pt>
                <c:pt idx="24">
                  <c:v>2000</c:v>
                </c:pt>
                <c:pt idx="25">
                  <c:v>2001</c:v>
                </c:pt>
                <c:pt idx="26">
                  <c:v>2002</c:v>
                </c:pt>
                <c:pt idx="27">
                  <c:v>2003</c:v>
                </c:pt>
                <c:pt idx="28">
                  <c:v>2004</c:v>
                </c:pt>
                <c:pt idx="29">
                  <c:v>2005</c:v>
                </c:pt>
                <c:pt idx="30">
                  <c:v>2006</c:v>
                </c:pt>
                <c:pt idx="31">
                  <c:v>2007</c:v>
                </c:pt>
                <c:pt idx="32">
                  <c:v>2008</c:v>
                </c:pt>
                <c:pt idx="33">
                  <c:v>2009</c:v>
                </c:pt>
                <c:pt idx="34">
                  <c:v>2010</c:v>
                </c:pt>
                <c:pt idx="35">
                  <c:v>2011</c:v>
                </c:pt>
                <c:pt idx="36">
                  <c:v>2012</c:v>
                </c:pt>
                <c:pt idx="37">
                  <c:v>2013</c:v>
                </c:pt>
                <c:pt idx="38">
                  <c:v>2014</c:v>
                </c:pt>
                <c:pt idx="39">
                  <c:v>2015</c:v>
                </c:pt>
                <c:pt idx="40">
                  <c:v>2016</c:v>
                </c:pt>
                <c:pt idx="41">
                  <c:v>2017</c:v>
                </c:pt>
                <c:pt idx="42">
                  <c:v>2018</c:v>
                </c:pt>
                <c:pt idx="43">
                  <c:v>2019</c:v>
                </c:pt>
                <c:pt idx="44">
                  <c:v>2020</c:v>
                </c:pt>
                <c:pt idx="45">
                  <c:v>2021</c:v>
                </c:pt>
              </c:numCache>
            </c:numRef>
          </c:cat>
          <c:val>
            <c:numRef>
              <c:f>'6.各分位所得變動'!$G$8:$G$53</c:f>
              <c:numCache>
                <c:formatCode>#,##0</c:formatCode>
                <c:ptCount val="46"/>
                <c:pt idx="0">
                  <c:v>216666</c:v>
                </c:pt>
                <c:pt idx="1">
                  <c:v>246465</c:v>
                </c:pt>
                <c:pt idx="2">
                  <c:v>289447</c:v>
                </c:pt>
                <c:pt idx="3">
                  <c:v>353510</c:v>
                </c:pt>
                <c:pt idx="4">
                  <c:v>428911</c:v>
                </c:pt>
                <c:pt idx="5">
                  <c:v>493382</c:v>
                </c:pt>
                <c:pt idx="6">
                  <c:v>512814</c:v>
                </c:pt>
                <c:pt idx="7">
                  <c:v>555450</c:v>
                </c:pt>
                <c:pt idx="8">
                  <c:v>586988</c:v>
                </c:pt>
                <c:pt idx="9">
                  <c:v>603196</c:v>
                </c:pt>
                <c:pt idx="10">
                  <c:v>651995</c:v>
                </c:pt>
                <c:pt idx="11">
                  <c:v>697051</c:v>
                </c:pt>
                <c:pt idx="12">
                  <c:v>785101</c:v>
                </c:pt>
                <c:pt idx="13">
                  <c:v>883807</c:v>
                </c:pt>
                <c:pt idx="14">
                  <c:v>1003925</c:v>
                </c:pt>
                <c:pt idx="15">
                  <c:v>1133327</c:v>
                </c:pt>
                <c:pt idx="16">
                  <c:v>1236407</c:v>
                </c:pt>
                <c:pt idx="17">
                  <c:v>1407138</c:v>
                </c:pt>
                <c:pt idx="18">
                  <c:v>1507414</c:v>
                </c:pt>
                <c:pt idx="19">
                  <c:v>1581581</c:v>
                </c:pt>
                <c:pt idx="20">
                  <c:v>1607034</c:v>
                </c:pt>
                <c:pt idx="21">
                  <c:v>1689517</c:v>
                </c:pt>
                <c:pt idx="22">
                  <c:v>1714097</c:v>
                </c:pt>
                <c:pt idx="23">
                  <c:v>1744245</c:v>
                </c:pt>
                <c:pt idx="24">
                  <c:v>1748633</c:v>
                </c:pt>
                <c:pt idx="25">
                  <c:v>1785550</c:v>
                </c:pt>
                <c:pt idx="26">
                  <c:v>1799733</c:v>
                </c:pt>
                <c:pt idx="27">
                  <c:v>1799992</c:v>
                </c:pt>
                <c:pt idx="28">
                  <c:v>1791796</c:v>
                </c:pt>
                <c:pt idx="29">
                  <c:v>1796884</c:v>
                </c:pt>
                <c:pt idx="30">
                  <c:v>1827387</c:v>
                </c:pt>
                <c:pt idx="31">
                  <c:v>1866791</c:v>
                </c:pt>
                <c:pt idx="32">
                  <c:v>1834994</c:v>
                </c:pt>
                <c:pt idx="33">
                  <c:v>1790418</c:v>
                </c:pt>
                <c:pt idx="34">
                  <c:v>1787312</c:v>
                </c:pt>
                <c:pt idx="35">
                  <c:v>1827354</c:v>
                </c:pt>
                <c:pt idx="36">
                  <c:v>1846116</c:v>
                </c:pt>
                <c:pt idx="37">
                  <c:v>1882680</c:v>
                </c:pt>
                <c:pt idx="38">
                  <c:v>1919937</c:v>
                </c:pt>
                <c:pt idx="39">
                  <c:v>1939718</c:v>
                </c:pt>
                <c:pt idx="40">
                  <c:v>2004165</c:v>
                </c:pt>
                <c:pt idx="41">
                  <c:v>2052850</c:v>
                </c:pt>
                <c:pt idx="42">
                  <c:v>2099030</c:v>
                </c:pt>
                <c:pt idx="43">
                  <c:v>2137871</c:v>
                </c:pt>
                <c:pt idx="44">
                  <c:v>2176394</c:v>
                </c:pt>
                <c:pt idx="45">
                  <c:v>2205691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1EC-4F76-9396-B9C69B3239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3976960"/>
        <c:axId val="212021184"/>
      </c:lineChart>
      <c:dateAx>
        <c:axId val="223976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微軟正黑體" panose="020B0604030504040204" pitchFamily="34" charset="-120"/>
                <a:ea typeface="微軟正黑體" panose="020B0604030504040204" pitchFamily="34" charset="-120"/>
              </a:defRPr>
            </a:pPr>
            <a:endParaRPr lang="zh-TW"/>
          </a:p>
        </c:txPr>
        <c:crossAx val="212021184"/>
        <c:crosses val="autoZero"/>
        <c:auto val="0"/>
        <c:lblOffset val="100"/>
        <c:baseTimeUnit val="days"/>
        <c:majorUnit val="1"/>
        <c:majorTimeUnit val="days"/>
      </c:dateAx>
      <c:valAx>
        <c:axId val="212021184"/>
        <c:scaling>
          <c:orientation val="minMax"/>
        </c:scaling>
        <c:delete val="0"/>
        <c:axPos val="l"/>
        <c:numFmt formatCode="#,##0_);[Red]\(#,##0\)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pPr>
            <a:endParaRPr lang="zh-TW"/>
          </a:p>
        </c:txPr>
        <c:crossAx val="22397696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>
              <a:latin typeface="微軟正黑體" panose="020B0604030504040204" pitchFamily="34" charset="-120"/>
              <a:ea typeface="微軟正黑體" panose="020B0604030504040204" pitchFamily="34" charset="-120"/>
            </a:defRPr>
          </a:pPr>
          <a:endParaRPr lang="zh-TW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2"/>
          <c:order val="2"/>
          <c:tx>
            <c:v>社福效果</c:v>
          </c:tx>
          <c:spPr>
            <a:solidFill>
              <a:srgbClr val="7EC234"/>
            </a:solidFill>
            <a:ln>
              <a:solidFill>
                <a:srgbClr val="7EC234"/>
              </a:solidFill>
            </a:ln>
          </c:spPr>
          <c:invertIfNegative val="0"/>
          <c:dLbls>
            <c:dLbl>
              <c:idx val="0"/>
              <c:layout>
                <c:manualLayout>
                  <c:x val="1.4831294030404221E-3"/>
                  <c:y val="-2.61011374546869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F56-4FB8-8025-48E77CA964C7}"/>
                </c:ext>
              </c:extLst>
            </c:dLbl>
            <c:dLbl>
              <c:idx val="1"/>
              <c:layout>
                <c:manualLayout>
                  <c:x val="0"/>
                  <c:y val="-2.17509478789057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F56-4FB8-8025-48E77CA964C7}"/>
                </c:ext>
              </c:extLst>
            </c:dLbl>
            <c:dLbl>
              <c:idx val="2"/>
              <c:layout>
                <c:manualLayout>
                  <c:x val="0"/>
                  <c:y val="-1.74007583031246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F56-4FB8-8025-48E77CA964C7}"/>
                </c:ext>
              </c:extLst>
            </c:dLbl>
            <c:dLbl>
              <c:idx val="3"/>
              <c:layout>
                <c:manualLayout>
                  <c:x val="-2.7190391616683412E-17"/>
                  <c:y val="-2.17509478789057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F56-4FB8-8025-48E77CA964C7}"/>
                </c:ext>
              </c:extLst>
            </c:dLbl>
            <c:dLbl>
              <c:idx val="4"/>
              <c:layout>
                <c:manualLayout>
                  <c:x val="0"/>
                  <c:y val="-1.30505687273434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F56-4FB8-8025-48E77CA964C7}"/>
                </c:ext>
              </c:extLst>
            </c:dLbl>
            <c:dLbl>
              <c:idx val="5"/>
              <c:layout>
                <c:manualLayout>
                  <c:x val="0"/>
                  <c:y val="-1.30505687273433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F56-4FB8-8025-48E77CA964C7}"/>
                </c:ext>
              </c:extLst>
            </c:dLbl>
            <c:dLbl>
              <c:idx val="6"/>
              <c:layout>
                <c:manualLayout>
                  <c:x val="-1.4831294030404152E-3"/>
                  <c:y val="-1.30505687273434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F56-4FB8-8025-48E77CA964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007A37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'5.所得移轉效果'!$A$17:$A$44</c:f>
              <c:numCache>
                <c:formatCode>General</c:formatCode>
                <c:ptCount val="28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  <c:pt idx="23">
                  <c:v>2017</c:v>
                </c:pt>
                <c:pt idx="24">
                  <c:v>2018</c:v>
                </c:pt>
                <c:pt idx="25">
                  <c:v>2019</c:v>
                </c:pt>
                <c:pt idx="26">
                  <c:v>2020</c:v>
                </c:pt>
                <c:pt idx="27">
                  <c:v>2021</c:v>
                </c:pt>
              </c:numCache>
            </c:numRef>
          </c:cat>
          <c:val>
            <c:numRef>
              <c:f>'5.所得移轉效果'!$D$17:$D$44</c:f>
              <c:numCache>
                <c:formatCode>#,##0.00_);[Red]\(#,##0.00\)</c:formatCode>
                <c:ptCount val="28"/>
                <c:pt idx="0">
                  <c:v>0.307</c:v>
                </c:pt>
                <c:pt idx="1">
                  <c:v>0.5</c:v>
                </c:pt>
                <c:pt idx="2">
                  <c:v>0.68300000000000005</c:v>
                </c:pt>
                <c:pt idx="3">
                  <c:v>0.71799999999999997</c:v>
                </c:pt>
                <c:pt idx="4">
                  <c:v>0.83899999999999997</c:v>
                </c:pt>
                <c:pt idx="5">
                  <c:v>0.81799999999999995</c:v>
                </c:pt>
                <c:pt idx="6">
                  <c:v>0.88</c:v>
                </c:pt>
                <c:pt idx="7">
                  <c:v>1.1319999999999999</c:v>
                </c:pt>
                <c:pt idx="8">
                  <c:v>1.1759999999999999</c:v>
                </c:pt>
                <c:pt idx="9">
                  <c:v>1.1200000000000001</c:v>
                </c:pt>
                <c:pt idx="10">
                  <c:v>1.24</c:v>
                </c:pt>
                <c:pt idx="11">
                  <c:v>1.26</c:v>
                </c:pt>
                <c:pt idx="12">
                  <c:v>1.294</c:v>
                </c:pt>
                <c:pt idx="13">
                  <c:v>1.4039999999999999</c:v>
                </c:pt>
                <c:pt idx="14">
                  <c:v>1.5289999999999999</c:v>
                </c:pt>
                <c:pt idx="15">
                  <c:v>1.746</c:v>
                </c:pt>
                <c:pt idx="16">
                  <c:v>1.417</c:v>
                </c:pt>
                <c:pt idx="17">
                  <c:v>1.43</c:v>
                </c:pt>
                <c:pt idx="18">
                  <c:v>1.42</c:v>
                </c:pt>
                <c:pt idx="19" formatCode="General">
                  <c:v>1.31</c:v>
                </c:pt>
                <c:pt idx="20" formatCode="0.00_ ">
                  <c:v>1.2</c:v>
                </c:pt>
                <c:pt idx="21" formatCode="General">
                  <c:v>1.1399999999999999</c:v>
                </c:pt>
                <c:pt idx="22" formatCode="General">
                  <c:v>1.07</c:v>
                </c:pt>
                <c:pt idx="23" formatCode="General">
                  <c:v>1.04</c:v>
                </c:pt>
                <c:pt idx="24" formatCode="General">
                  <c:v>1.02</c:v>
                </c:pt>
                <c:pt idx="25" formatCode="0.00_ ">
                  <c:v>1.02</c:v>
                </c:pt>
                <c:pt idx="26" formatCode="0.00_ ">
                  <c:v>1.1599999999999999</c:v>
                </c:pt>
                <c:pt idx="27">
                  <c:v>1.34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F56-4FB8-8025-48E77CA964C7}"/>
            </c:ext>
          </c:extLst>
        </c:ser>
        <c:ser>
          <c:idx val="3"/>
          <c:order val="3"/>
          <c:tx>
            <c:v>租稅效果</c:v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'5.所得移轉效果'!$A$17:$A$44</c:f>
              <c:numCache>
                <c:formatCode>General</c:formatCode>
                <c:ptCount val="28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  <c:pt idx="23">
                  <c:v>2017</c:v>
                </c:pt>
                <c:pt idx="24">
                  <c:v>2018</c:v>
                </c:pt>
                <c:pt idx="25">
                  <c:v>2019</c:v>
                </c:pt>
                <c:pt idx="26">
                  <c:v>2020</c:v>
                </c:pt>
                <c:pt idx="27">
                  <c:v>2021</c:v>
                </c:pt>
              </c:numCache>
            </c:numRef>
          </c:cat>
          <c:val>
            <c:numRef>
              <c:f>'5.所得移轉效果'!$E$17:$E$44</c:f>
              <c:numCache>
                <c:formatCode>#,##0.00_);[Red]\(#,##0.00\)</c:formatCode>
                <c:ptCount val="28"/>
                <c:pt idx="0">
                  <c:v>0.107</c:v>
                </c:pt>
                <c:pt idx="1">
                  <c:v>9.4E-2</c:v>
                </c:pt>
                <c:pt idx="2">
                  <c:v>0.107</c:v>
                </c:pt>
                <c:pt idx="3">
                  <c:v>0.124</c:v>
                </c:pt>
                <c:pt idx="4">
                  <c:v>0.14099999999999999</c:v>
                </c:pt>
                <c:pt idx="5">
                  <c:v>0.14799999999999999</c:v>
                </c:pt>
                <c:pt idx="6">
                  <c:v>0.14000000000000001</c:v>
                </c:pt>
                <c:pt idx="7">
                  <c:v>0.14499999999999999</c:v>
                </c:pt>
                <c:pt idx="8">
                  <c:v>0.13200000000000001</c:v>
                </c:pt>
                <c:pt idx="9">
                  <c:v>0.123</c:v>
                </c:pt>
                <c:pt idx="10">
                  <c:v>0.15</c:v>
                </c:pt>
                <c:pt idx="11">
                  <c:v>0.15</c:v>
                </c:pt>
                <c:pt idx="12">
                  <c:v>0.154</c:v>
                </c:pt>
                <c:pt idx="13">
                  <c:v>0.13800000000000001</c:v>
                </c:pt>
                <c:pt idx="14">
                  <c:v>0.158</c:v>
                </c:pt>
                <c:pt idx="15">
                  <c:v>0.13</c:v>
                </c:pt>
                <c:pt idx="16">
                  <c:v>0.107</c:v>
                </c:pt>
                <c:pt idx="17">
                  <c:v>0.16</c:v>
                </c:pt>
                <c:pt idx="18">
                  <c:v>0.16</c:v>
                </c:pt>
                <c:pt idx="19" formatCode="General">
                  <c:v>0.14000000000000001</c:v>
                </c:pt>
                <c:pt idx="20" formatCode="0.00_ ">
                  <c:v>0.14000000000000001</c:v>
                </c:pt>
                <c:pt idx="21" formatCode="General">
                  <c:v>0.14000000000000001</c:v>
                </c:pt>
                <c:pt idx="22" formatCode="General">
                  <c:v>0.14000000000000001</c:v>
                </c:pt>
                <c:pt idx="23" formatCode="General">
                  <c:v>0.14000000000000001</c:v>
                </c:pt>
                <c:pt idx="24" formatCode="General">
                  <c:v>0.14000000000000001</c:v>
                </c:pt>
                <c:pt idx="25" formatCode="0.00_ ">
                  <c:v>0.14000000000000001</c:v>
                </c:pt>
                <c:pt idx="26" formatCode="0.00_ ">
                  <c:v>0.14000000000000001</c:v>
                </c:pt>
                <c:pt idx="27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F56-4FB8-8025-48E77CA964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3973888"/>
        <c:axId val="212017152"/>
      </c:barChart>
      <c:lineChart>
        <c:grouping val="standard"/>
        <c:varyColors val="0"/>
        <c:ser>
          <c:idx val="0"/>
          <c:order val="0"/>
          <c:tx>
            <c:v>五等分位差距倍數(政府收支移轉前)</c:v>
          </c:tx>
          <c:spPr>
            <a:ln>
              <a:solidFill>
                <a:schemeClr val="tx2">
                  <a:lumMod val="60000"/>
                  <a:lumOff val="40000"/>
                </a:schemeClr>
              </a:solidFill>
              <a:prstDash val="sysDash"/>
            </a:ln>
          </c:spPr>
          <c:marker>
            <c:symbol val="none"/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F56-4FB8-8025-48E77CA964C7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F56-4FB8-8025-48E77CA964C7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F56-4FB8-8025-48E77CA964C7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F56-4FB8-8025-48E77CA964C7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F56-4FB8-8025-48E77CA964C7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F56-4FB8-8025-48E77CA964C7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F56-4FB8-8025-48E77CA964C7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F56-4FB8-8025-48E77CA964C7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1F56-4FB8-8025-48E77CA964C7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1F56-4FB8-8025-48E77CA964C7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1F56-4FB8-8025-48E77CA964C7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1F56-4FB8-8025-48E77CA964C7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1F56-4FB8-8025-48E77CA964C7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1F56-4FB8-8025-48E77CA964C7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1F56-4FB8-8025-48E77CA964C7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1F56-4FB8-8025-48E77CA964C7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1F56-4FB8-8025-48E77CA964C7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1F56-4FB8-8025-48E77CA964C7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1F56-4FB8-8025-48E77CA964C7}"/>
                </c:ext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1F56-4FB8-8025-48E77CA964C7}"/>
                </c:ext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1F56-4FB8-8025-48E77CA964C7}"/>
                </c:ext>
              </c:extLst>
            </c:dLbl>
            <c:dLbl>
              <c:idx val="2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1F56-4FB8-8025-48E77CA964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zh-TW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'5.所得移轉效果'!$A$17:$A$44</c:f>
              <c:numCache>
                <c:formatCode>General</c:formatCode>
                <c:ptCount val="28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  <c:pt idx="23">
                  <c:v>2017</c:v>
                </c:pt>
                <c:pt idx="24">
                  <c:v>2018</c:v>
                </c:pt>
                <c:pt idx="25">
                  <c:v>2019</c:v>
                </c:pt>
                <c:pt idx="26">
                  <c:v>2020</c:v>
                </c:pt>
                <c:pt idx="27">
                  <c:v>2021</c:v>
                </c:pt>
              </c:numCache>
            </c:numRef>
          </c:cat>
          <c:val>
            <c:numRef>
              <c:f>'5.所得移轉效果'!$B$17:$B$44</c:f>
              <c:numCache>
                <c:formatCode>#,##0.00_);[Red]\(#,##0.00\)</c:formatCode>
                <c:ptCount val="28"/>
                <c:pt idx="0">
                  <c:v>5.7919999999999998</c:v>
                </c:pt>
                <c:pt idx="1">
                  <c:v>5.9340000000000002</c:v>
                </c:pt>
                <c:pt idx="2">
                  <c:v>6.1740000000000004</c:v>
                </c:pt>
                <c:pt idx="3">
                  <c:v>6.2489999999999997</c:v>
                </c:pt>
                <c:pt idx="4">
                  <c:v>6.4939999999999998</c:v>
                </c:pt>
                <c:pt idx="5">
                  <c:v>6.468</c:v>
                </c:pt>
                <c:pt idx="6">
                  <c:v>6.5679999999999996</c:v>
                </c:pt>
                <c:pt idx="7">
                  <c:v>7.6669999999999998</c:v>
                </c:pt>
                <c:pt idx="8">
                  <c:v>7.4690000000000003</c:v>
                </c:pt>
                <c:pt idx="9">
                  <c:v>7.319</c:v>
                </c:pt>
                <c:pt idx="10">
                  <c:v>7.4130000000000003</c:v>
                </c:pt>
                <c:pt idx="11">
                  <c:v>7.4470000000000001</c:v>
                </c:pt>
                <c:pt idx="12">
                  <c:v>7.4539999999999997</c:v>
                </c:pt>
                <c:pt idx="13">
                  <c:v>7.5229999999999997</c:v>
                </c:pt>
                <c:pt idx="14">
                  <c:v>7.7320000000000002</c:v>
                </c:pt>
                <c:pt idx="15">
                  <c:v>8.2189999999999994</c:v>
                </c:pt>
                <c:pt idx="16">
                  <c:v>7.7190000000000003</c:v>
                </c:pt>
                <c:pt idx="17">
                  <c:v>7.75</c:v>
                </c:pt>
                <c:pt idx="18">
                  <c:v>7.7</c:v>
                </c:pt>
                <c:pt idx="19" formatCode="General">
                  <c:v>7.53</c:v>
                </c:pt>
                <c:pt idx="20" formatCode="0.00_ ">
                  <c:v>7.4</c:v>
                </c:pt>
                <c:pt idx="21" formatCode="General">
                  <c:v>7.33</c:v>
                </c:pt>
                <c:pt idx="22" formatCode="General">
                  <c:v>7.29</c:v>
                </c:pt>
                <c:pt idx="23" formatCode="General">
                  <c:v>7.25</c:v>
                </c:pt>
                <c:pt idx="24" formatCode="General">
                  <c:v>7.25</c:v>
                </c:pt>
                <c:pt idx="25" formatCode="0.00_ ">
                  <c:v>7.26</c:v>
                </c:pt>
                <c:pt idx="26" formatCode="0.00_ ">
                  <c:v>7.43</c:v>
                </c:pt>
                <c:pt idx="27" formatCode="General">
                  <c:v>7.63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F-1F56-4FB8-8025-48E77CA964C7}"/>
            </c:ext>
          </c:extLst>
        </c:ser>
        <c:ser>
          <c:idx val="1"/>
          <c:order val="1"/>
          <c:tx>
            <c:v>五等分位差距倍數(政府收支移轉後)</c:v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1F56-4FB8-8025-48E77CA964C7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1F56-4FB8-8025-48E77CA964C7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1F56-4FB8-8025-48E77CA964C7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1F56-4FB8-8025-48E77CA964C7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1F56-4FB8-8025-48E77CA964C7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1F56-4FB8-8025-48E77CA964C7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1F56-4FB8-8025-48E77CA964C7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1F56-4FB8-8025-48E77CA964C7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1F56-4FB8-8025-48E77CA964C7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1F56-4FB8-8025-48E77CA964C7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1F56-4FB8-8025-48E77CA964C7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1F56-4FB8-8025-48E77CA964C7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1F56-4FB8-8025-48E77CA964C7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1F56-4FB8-8025-48E77CA964C7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1F56-4FB8-8025-48E77CA964C7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1F56-4FB8-8025-48E77CA964C7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0-1F56-4FB8-8025-48E77CA964C7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1-1F56-4FB8-8025-48E77CA964C7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2-1F56-4FB8-8025-48E77CA964C7}"/>
                </c:ext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3-1F56-4FB8-8025-48E77CA964C7}"/>
                </c:ext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4-1F56-4FB8-8025-48E77CA964C7}"/>
                </c:ext>
              </c:extLst>
            </c:dLbl>
            <c:dLbl>
              <c:idx val="2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5-1F56-4FB8-8025-48E77CA964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zh-TW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'5.所得移轉效果'!$A$17:$A$44</c:f>
              <c:numCache>
                <c:formatCode>General</c:formatCode>
                <c:ptCount val="28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  <c:pt idx="23">
                  <c:v>2017</c:v>
                </c:pt>
                <c:pt idx="24">
                  <c:v>2018</c:v>
                </c:pt>
                <c:pt idx="25">
                  <c:v>2019</c:v>
                </c:pt>
                <c:pt idx="26">
                  <c:v>2020</c:v>
                </c:pt>
                <c:pt idx="27">
                  <c:v>2021</c:v>
                </c:pt>
              </c:numCache>
            </c:numRef>
          </c:cat>
          <c:val>
            <c:numRef>
              <c:f>'5.所得移轉效果'!$C$17:$C$44</c:f>
              <c:numCache>
                <c:formatCode>#,##0.00_);[Red]\(#,##0.00\)</c:formatCode>
                <c:ptCount val="28"/>
                <c:pt idx="0">
                  <c:v>5.3789999999999996</c:v>
                </c:pt>
                <c:pt idx="1">
                  <c:v>5.34</c:v>
                </c:pt>
                <c:pt idx="2">
                  <c:v>5.3849999999999998</c:v>
                </c:pt>
                <c:pt idx="3">
                  <c:v>5.407</c:v>
                </c:pt>
                <c:pt idx="4">
                  <c:v>5.5140000000000002</c:v>
                </c:pt>
                <c:pt idx="5">
                  <c:v>5.5019999999999998</c:v>
                </c:pt>
                <c:pt idx="6">
                  <c:v>5.548</c:v>
                </c:pt>
                <c:pt idx="7">
                  <c:v>6.391</c:v>
                </c:pt>
                <c:pt idx="8">
                  <c:v>6.1609999999999996</c:v>
                </c:pt>
                <c:pt idx="9">
                  <c:v>6.0750000000000002</c:v>
                </c:pt>
                <c:pt idx="10">
                  <c:v>6.0270000000000001</c:v>
                </c:pt>
                <c:pt idx="11">
                  <c:v>6.0359999999999996</c:v>
                </c:pt>
                <c:pt idx="12">
                  <c:v>6.0060000000000002</c:v>
                </c:pt>
                <c:pt idx="13">
                  <c:v>5.9809999999999999</c:v>
                </c:pt>
                <c:pt idx="14">
                  <c:v>6.0460000000000003</c:v>
                </c:pt>
                <c:pt idx="15">
                  <c:v>6.343</c:v>
                </c:pt>
                <c:pt idx="16">
                  <c:v>6.194</c:v>
                </c:pt>
                <c:pt idx="17">
                  <c:v>6.17</c:v>
                </c:pt>
                <c:pt idx="18">
                  <c:v>6.13</c:v>
                </c:pt>
                <c:pt idx="19" formatCode="General">
                  <c:v>6.08</c:v>
                </c:pt>
                <c:pt idx="20" formatCode="0.00_ ">
                  <c:v>6.05</c:v>
                </c:pt>
                <c:pt idx="21" formatCode="General">
                  <c:v>6.06</c:v>
                </c:pt>
                <c:pt idx="22" formatCode="General">
                  <c:v>6.08</c:v>
                </c:pt>
                <c:pt idx="23" formatCode="General">
                  <c:v>6.07</c:v>
                </c:pt>
                <c:pt idx="24" formatCode="General">
                  <c:v>6.09</c:v>
                </c:pt>
                <c:pt idx="25" formatCode="0.00_ ">
                  <c:v>6.1</c:v>
                </c:pt>
                <c:pt idx="26" formatCode="0.00_ ">
                  <c:v>6.13</c:v>
                </c:pt>
                <c:pt idx="27" formatCode="General">
                  <c:v>6.15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6-1F56-4FB8-8025-48E77CA964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3973888"/>
        <c:axId val="212017152"/>
      </c:lineChart>
      <c:catAx>
        <c:axId val="223973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zh-TW"/>
          </a:p>
        </c:txPr>
        <c:crossAx val="212017152"/>
        <c:crosses val="autoZero"/>
        <c:auto val="1"/>
        <c:lblAlgn val="ctr"/>
        <c:lblOffset val="100"/>
        <c:noMultiLvlLbl val="0"/>
      </c:catAx>
      <c:valAx>
        <c:axId val="212017152"/>
        <c:scaling>
          <c:orientation val="minMax"/>
        </c:scaling>
        <c:delete val="0"/>
        <c:axPos val="l"/>
        <c:numFmt formatCode="#,##0.00_);[Red]\(#,##0.00\)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zh-TW"/>
          </a:p>
        </c:txPr>
        <c:crossAx val="22397388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txPr>
        <a:bodyPr/>
        <a:lstStyle/>
        <a:p>
          <a:pPr>
            <a:defRPr>
              <a:latin typeface="微軟正黑體" panose="020B0604030504040204" pitchFamily="34" charset="-120"/>
              <a:ea typeface="微軟正黑體" panose="020B0604030504040204" pitchFamily="34" charset="-120"/>
            </a:defRPr>
          </a:pPr>
          <a:endParaRPr lang="zh-TW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049172561078193E-2"/>
          <c:y val="0.20867510637521144"/>
          <c:w val="0.93482564734522089"/>
          <c:h val="0.69400131897509443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'8.OECD長期GINI變動趨勢'!$E$28</c:f>
              <c:strCache>
                <c:ptCount val="1"/>
                <c:pt idx="0">
                  <c:v>空白數列</c:v>
                </c:pt>
              </c:strCache>
            </c:strRef>
          </c:tx>
          <c:spPr>
            <a:solidFill>
              <a:schemeClr val="bg1"/>
            </a:solidFill>
            <a:ln w="6350">
              <a:solidFill>
                <a:schemeClr val="tx1">
                  <a:lumMod val="65000"/>
                  <a:lumOff val="35000"/>
                </a:schemeClr>
              </a:solidFill>
            </a:ln>
          </c:spPr>
          <c:invertIfNegative val="0"/>
          <c:cat>
            <c:strRef>
              <c:f>工作表1!$A$29:$A$51</c:f>
              <c:strCache>
                <c:ptCount val="23"/>
                <c:pt idx="0">
                  <c:v>捷克</c:v>
                </c:pt>
                <c:pt idx="1">
                  <c:v>挪威</c:v>
                </c:pt>
                <c:pt idx="2">
                  <c:v>丹麥</c:v>
                </c:pt>
                <c:pt idx="3">
                  <c:v>芬蘭</c:v>
                </c:pt>
                <c:pt idx="4">
                  <c:v>瑞典</c:v>
                </c:pt>
                <c:pt idx="5">
                  <c:v>匈牙利</c:v>
                </c:pt>
                <c:pt idx="6">
                  <c:v>德國</c:v>
                </c:pt>
                <c:pt idx="7">
                  <c:v>法國</c:v>
                </c:pt>
                <c:pt idx="8">
                  <c:v>荷蘭</c:v>
                </c:pt>
                <c:pt idx="9">
                  <c:v>盧森堡</c:v>
                </c:pt>
                <c:pt idx="10">
                  <c:v>紐西蘭</c:v>
                </c:pt>
                <c:pt idx="11">
                  <c:v>澳洲</c:v>
                </c:pt>
                <c:pt idx="12">
                  <c:v>義大利</c:v>
                </c:pt>
                <c:pt idx="13">
                  <c:v>日本</c:v>
                </c:pt>
                <c:pt idx="14">
                  <c:v>以色列</c:v>
                </c:pt>
                <c:pt idx="15">
                  <c:v>英國</c:v>
                </c:pt>
                <c:pt idx="16">
                  <c:v>美國</c:v>
                </c:pt>
                <c:pt idx="18">
                  <c:v>加拿大</c:v>
                </c:pt>
                <c:pt idx="20">
                  <c:v>希臘</c:v>
                </c:pt>
                <c:pt idx="21">
                  <c:v>土耳其</c:v>
                </c:pt>
                <c:pt idx="22">
                  <c:v>墨西哥</c:v>
                </c:pt>
              </c:strCache>
            </c:strRef>
          </c:cat>
          <c:val>
            <c:numRef>
              <c:f>工作表1!$E$29:$E$51</c:f>
              <c:numCache>
                <c:formatCode>General</c:formatCode>
                <c:ptCount val="23"/>
                <c:pt idx="17" formatCode="0.000">
                  <c:v>0.5</c:v>
                </c:pt>
                <c:pt idx="19" formatCode="0.000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89-47D9-857D-3DA3AC363B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11419648"/>
        <c:axId val="233291776"/>
      </c:barChart>
      <c:lineChart>
        <c:grouping val="standard"/>
        <c:varyColors val="0"/>
        <c:ser>
          <c:idx val="0"/>
          <c:order val="0"/>
          <c:tx>
            <c:strRef>
              <c:f>工作表1!$A$28</c:f>
              <c:strCache>
                <c:ptCount val="1"/>
                <c:pt idx="0">
                  <c:v>1983或可取得之最早數據</c:v>
                </c:pt>
              </c:strCache>
            </c:strRef>
          </c:tx>
          <c:spPr>
            <a:ln>
              <a:noFill/>
            </a:ln>
          </c:spPr>
          <c:marker>
            <c:symbol val="dash"/>
            <c:size val="5"/>
            <c:spPr>
              <a:solidFill>
                <a:schemeClr val="tx1"/>
              </a:solidFill>
              <a:ln>
                <a:solidFill>
                  <a:schemeClr val="tx1"/>
                </a:solidFill>
                <a:prstDash val="solid"/>
              </a:ln>
            </c:spPr>
          </c:marker>
          <c:cat>
            <c:strRef>
              <c:f>工作表1!$A$29:$A$51</c:f>
              <c:strCache>
                <c:ptCount val="23"/>
                <c:pt idx="0">
                  <c:v>捷克</c:v>
                </c:pt>
                <c:pt idx="1">
                  <c:v>挪威</c:v>
                </c:pt>
                <c:pt idx="2">
                  <c:v>丹麥</c:v>
                </c:pt>
                <c:pt idx="3">
                  <c:v>芬蘭</c:v>
                </c:pt>
                <c:pt idx="4">
                  <c:v>瑞典</c:v>
                </c:pt>
                <c:pt idx="5">
                  <c:v>匈牙利</c:v>
                </c:pt>
                <c:pt idx="6">
                  <c:v>德國</c:v>
                </c:pt>
                <c:pt idx="7">
                  <c:v>法國</c:v>
                </c:pt>
                <c:pt idx="8">
                  <c:v>荷蘭</c:v>
                </c:pt>
                <c:pt idx="9">
                  <c:v>盧森堡</c:v>
                </c:pt>
                <c:pt idx="10">
                  <c:v>紐西蘭</c:v>
                </c:pt>
                <c:pt idx="11">
                  <c:v>澳洲</c:v>
                </c:pt>
                <c:pt idx="12">
                  <c:v>義大利</c:v>
                </c:pt>
                <c:pt idx="13">
                  <c:v>日本</c:v>
                </c:pt>
                <c:pt idx="14">
                  <c:v>以色列</c:v>
                </c:pt>
                <c:pt idx="15">
                  <c:v>英國</c:v>
                </c:pt>
                <c:pt idx="16">
                  <c:v>美國</c:v>
                </c:pt>
                <c:pt idx="18">
                  <c:v>加拿大</c:v>
                </c:pt>
                <c:pt idx="20">
                  <c:v>希臘</c:v>
                </c:pt>
                <c:pt idx="21">
                  <c:v>土耳其</c:v>
                </c:pt>
                <c:pt idx="22">
                  <c:v>墨西哥</c:v>
                </c:pt>
              </c:strCache>
            </c:strRef>
          </c:cat>
          <c:val>
            <c:numRef>
              <c:f>工作表1!$B$29:$B$51</c:f>
              <c:numCache>
                <c:formatCode>0.000_ </c:formatCode>
                <c:ptCount val="23"/>
                <c:pt idx="0">
                  <c:v>0.23200000000000001</c:v>
                </c:pt>
                <c:pt idx="1">
                  <c:v>0.222</c:v>
                </c:pt>
                <c:pt idx="2">
                  <c:v>0.221</c:v>
                </c:pt>
                <c:pt idx="3">
                  <c:v>0.2085118238</c:v>
                </c:pt>
                <c:pt idx="4">
                  <c:v>0.19800000000000001</c:v>
                </c:pt>
                <c:pt idx="5">
                  <c:v>0.27300000000000002</c:v>
                </c:pt>
                <c:pt idx="6">
                  <c:v>0.251</c:v>
                </c:pt>
                <c:pt idx="7">
                  <c:v>0.27700000000000002</c:v>
                </c:pt>
                <c:pt idx="8">
                  <c:v>0.27200000000000002</c:v>
                </c:pt>
                <c:pt idx="9">
                  <c:v>0.247</c:v>
                </c:pt>
                <c:pt idx="10">
                  <c:v>0.27100000000000002</c:v>
                </c:pt>
                <c:pt idx="11">
                  <c:v>0.309</c:v>
                </c:pt>
                <c:pt idx="12">
                  <c:v>0.29099999999999998</c:v>
                </c:pt>
                <c:pt idx="13">
                  <c:v>0.30399999999999999</c:v>
                </c:pt>
                <c:pt idx="14">
                  <c:v>0.32600000000000001</c:v>
                </c:pt>
                <c:pt idx="15">
                  <c:v>0.309</c:v>
                </c:pt>
                <c:pt idx="16">
                  <c:v>0.36899999999999999</c:v>
                </c:pt>
                <c:pt idx="18">
                  <c:v>0.29899999999999999</c:v>
                </c:pt>
                <c:pt idx="20">
                  <c:v>0.35199999999999998</c:v>
                </c:pt>
                <c:pt idx="21">
                  <c:v>0.434</c:v>
                </c:pt>
                <c:pt idx="22">
                  <c:v>0.45200000000000001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B89-47D9-857D-3DA3AC363B19}"/>
            </c:ext>
          </c:extLst>
        </c:ser>
        <c:ser>
          <c:idx val="1"/>
          <c:order val="1"/>
          <c:tx>
            <c:strRef>
              <c:f>工作表1!$C$28</c:f>
              <c:strCache>
                <c:ptCount val="1"/>
                <c:pt idx="0">
                  <c:v>2020或可取得之最近數據</c:v>
                </c:pt>
              </c:strCache>
            </c:strRef>
          </c:tx>
          <c:spPr>
            <a:ln>
              <a:noFill/>
            </a:ln>
          </c:spPr>
          <c:marker>
            <c:symbol val="triangle"/>
            <c:size val="5"/>
            <c:spPr>
              <a:solidFill>
                <a:srgbClr val="4F81BD"/>
              </a:solidFill>
              <a:ln>
                <a:solidFill>
                  <a:schemeClr val="tx1"/>
                </a:solidFill>
                <a:prstDash val="solid"/>
              </a:ln>
            </c:spPr>
          </c:marker>
          <c:dPt>
            <c:idx val="17"/>
            <c:marker>
              <c:symbol val="diamond"/>
              <c:size val="5"/>
            </c:marker>
            <c:bubble3D val="0"/>
            <c:extLst>
              <c:ext xmlns:c16="http://schemas.microsoft.com/office/drawing/2014/chart" uri="{C3380CC4-5D6E-409C-BE32-E72D297353CC}">
                <c16:uniqueId val="{00000002-3B89-47D9-857D-3DA3AC363B19}"/>
              </c:ext>
            </c:extLst>
          </c:dPt>
          <c:dPt>
            <c:idx val="18"/>
            <c:marker>
              <c:symbol val="diamond"/>
              <c:size val="5"/>
            </c:marker>
            <c:bubble3D val="0"/>
            <c:extLst>
              <c:ext xmlns:c16="http://schemas.microsoft.com/office/drawing/2014/chart" uri="{C3380CC4-5D6E-409C-BE32-E72D297353CC}">
                <c16:uniqueId val="{00000003-3B89-47D9-857D-3DA3AC363B19}"/>
              </c:ext>
            </c:extLst>
          </c:dPt>
          <c:dPt>
            <c:idx val="19"/>
            <c:marker>
              <c:symbol val="diamond"/>
              <c:size val="5"/>
            </c:marker>
            <c:bubble3D val="0"/>
            <c:extLst>
              <c:ext xmlns:c16="http://schemas.microsoft.com/office/drawing/2014/chart" uri="{C3380CC4-5D6E-409C-BE32-E72D297353CC}">
                <c16:uniqueId val="{00000004-3B89-47D9-857D-3DA3AC363B19}"/>
              </c:ext>
            </c:extLst>
          </c:dPt>
          <c:dPt>
            <c:idx val="20"/>
            <c:marker>
              <c:symbol val="dot"/>
              <c:size val="5"/>
            </c:marker>
            <c:bubble3D val="0"/>
            <c:extLst>
              <c:ext xmlns:c16="http://schemas.microsoft.com/office/drawing/2014/chart" uri="{C3380CC4-5D6E-409C-BE32-E72D297353CC}">
                <c16:uniqueId val="{00000005-3B89-47D9-857D-3DA3AC363B19}"/>
              </c:ext>
            </c:extLst>
          </c:dPt>
          <c:dPt>
            <c:idx val="21"/>
            <c:marker>
              <c:symbol val="picture"/>
              <c:spPr>
                <a:blipFill>
                  <a:blip xmlns:r="http://schemas.openxmlformats.org/officeDocument/2006/relationships" r:embed="rId1"/>
                  <a:stretch>
                    <a:fillRect/>
                  </a:stretch>
                </a:blipFill>
                <a:ln>
                  <a:noFill/>
                  <a:prstDash val="solid"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3B89-47D9-857D-3DA3AC363B19}"/>
              </c:ext>
            </c:extLst>
          </c:dPt>
          <c:dPt>
            <c:idx val="22"/>
            <c:marker>
              <c:symbol val="picture"/>
              <c:spPr>
                <a:blipFill>
                  <a:blip xmlns:r="http://schemas.openxmlformats.org/officeDocument/2006/relationships" r:embed="rId1"/>
                  <a:stretch>
                    <a:fillRect/>
                  </a:stretch>
                </a:blipFill>
                <a:ln>
                  <a:noFill/>
                  <a:prstDash val="solid"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3B89-47D9-857D-3DA3AC363B19}"/>
              </c:ext>
            </c:extLst>
          </c:dPt>
          <c:dPt>
            <c:idx val="23"/>
            <c:marker>
              <c:symbol val="picture"/>
              <c:spPr>
                <a:blipFill>
                  <a:blip xmlns:r="http://schemas.openxmlformats.org/officeDocument/2006/relationships" r:embed="rId1"/>
                  <a:stretch>
                    <a:fillRect/>
                  </a:stretch>
                </a:blipFill>
                <a:ln>
                  <a:noFill/>
                  <a:prstDash val="solid"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3B89-47D9-857D-3DA3AC363B19}"/>
              </c:ext>
            </c:extLst>
          </c:dPt>
          <c:cat>
            <c:strRef>
              <c:f>工作表1!$A$29:$A$51</c:f>
              <c:strCache>
                <c:ptCount val="23"/>
                <c:pt idx="0">
                  <c:v>捷克</c:v>
                </c:pt>
                <c:pt idx="1">
                  <c:v>挪威</c:v>
                </c:pt>
                <c:pt idx="2">
                  <c:v>丹麥</c:v>
                </c:pt>
                <c:pt idx="3">
                  <c:v>芬蘭</c:v>
                </c:pt>
                <c:pt idx="4">
                  <c:v>瑞典</c:v>
                </c:pt>
                <c:pt idx="5">
                  <c:v>匈牙利</c:v>
                </c:pt>
                <c:pt idx="6">
                  <c:v>德國</c:v>
                </c:pt>
                <c:pt idx="7">
                  <c:v>法國</c:v>
                </c:pt>
                <c:pt idx="8">
                  <c:v>荷蘭</c:v>
                </c:pt>
                <c:pt idx="9">
                  <c:v>盧森堡</c:v>
                </c:pt>
                <c:pt idx="10">
                  <c:v>紐西蘭</c:v>
                </c:pt>
                <c:pt idx="11">
                  <c:v>澳洲</c:v>
                </c:pt>
                <c:pt idx="12">
                  <c:v>義大利</c:v>
                </c:pt>
                <c:pt idx="13">
                  <c:v>日本</c:v>
                </c:pt>
                <c:pt idx="14">
                  <c:v>以色列</c:v>
                </c:pt>
                <c:pt idx="15">
                  <c:v>英國</c:v>
                </c:pt>
                <c:pt idx="16">
                  <c:v>美國</c:v>
                </c:pt>
                <c:pt idx="18">
                  <c:v>加拿大</c:v>
                </c:pt>
                <c:pt idx="20">
                  <c:v>希臘</c:v>
                </c:pt>
                <c:pt idx="21">
                  <c:v>土耳其</c:v>
                </c:pt>
                <c:pt idx="22">
                  <c:v>墨西哥</c:v>
                </c:pt>
              </c:strCache>
            </c:strRef>
          </c:cat>
          <c:val>
            <c:numRef>
              <c:f>工作表1!$C$29:$C$51</c:f>
              <c:numCache>
                <c:formatCode>0.000_ </c:formatCode>
                <c:ptCount val="23"/>
                <c:pt idx="0">
                  <c:v>0.248</c:v>
                </c:pt>
                <c:pt idx="1">
                  <c:v>0.26100000000000001</c:v>
                </c:pt>
                <c:pt idx="2">
                  <c:v>0.26300000000000001</c:v>
                </c:pt>
                <c:pt idx="3">
                  <c:v>0.26900000000000002</c:v>
                </c:pt>
                <c:pt idx="4">
                  <c:v>0.27800000000000002</c:v>
                </c:pt>
                <c:pt idx="5">
                  <c:v>0.28599999999999998</c:v>
                </c:pt>
                <c:pt idx="6">
                  <c:v>0.28899999999999998</c:v>
                </c:pt>
                <c:pt idx="7">
                  <c:v>0.29199999999999998</c:v>
                </c:pt>
                <c:pt idx="8">
                  <c:v>0.29599999999999999</c:v>
                </c:pt>
                <c:pt idx="9">
                  <c:v>0.30499999999999999</c:v>
                </c:pt>
                <c:pt idx="10">
                  <c:v>0.32</c:v>
                </c:pt>
                <c:pt idx="11">
                  <c:v>0.32500000000000001</c:v>
                </c:pt>
                <c:pt idx="12">
                  <c:v>0.33</c:v>
                </c:pt>
                <c:pt idx="13">
                  <c:v>0.33400000000000002</c:v>
                </c:pt>
                <c:pt idx="14">
                  <c:v>0.34200000000000003</c:v>
                </c:pt>
                <c:pt idx="15">
                  <c:v>0.36599999999999999</c:v>
                </c:pt>
                <c:pt idx="16">
                  <c:v>0.39500000000000002</c:v>
                </c:pt>
                <c:pt idx="18">
                  <c:v>0.30099999999999999</c:v>
                </c:pt>
                <c:pt idx="20">
                  <c:v>0.308</c:v>
                </c:pt>
                <c:pt idx="21">
                  <c:v>0.39700000000000002</c:v>
                </c:pt>
                <c:pt idx="22">
                  <c:v>0.42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3B89-47D9-857D-3DA3AC363B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/>
        <c:marker val="1"/>
        <c:smooth val="0"/>
        <c:axId val="211419648"/>
        <c:axId val="233291776"/>
      </c:lineChart>
      <c:catAx>
        <c:axId val="211419648"/>
        <c:scaling>
          <c:orientation val="minMax"/>
        </c:scaling>
        <c:delete val="0"/>
        <c:axPos val="b"/>
        <c:majorGridlines>
          <c:spPr>
            <a:ln w="9525" cmpd="sng">
              <a:solidFill>
                <a:srgbClr val="FFFFFF"/>
              </a:solidFill>
              <a:prstDash val="solid"/>
            </a:ln>
          </c:spPr>
        </c:majorGridlines>
        <c:numFmt formatCode="General" sourceLinked="1"/>
        <c:majorTickMark val="none"/>
        <c:minorTickMark val="none"/>
        <c:tickLblPos val="low"/>
        <c:spPr>
          <a:noFill/>
          <a:ln w="9525">
            <a:solidFill>
              <a:srgbClr val="000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2700000" vert="horz"/>
          <a:lstStyle/>
          <a:p>
            <a:pPr>
              <a:defRPr sz="900" b="0" i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  <a:cs typeface="Arial Narrow"/>
              </a:defRPr>
            </a:pPr>
            <a:endParaRPr lang="zh-TW"/>
          </a:p>
        </c:txPr>
        <c:crossAx val="233291776"/>
        <c:crosses val="autoZero"/>
        <c:auto val="1"/>
        <c:lblAlgn val="ctr"/>
        <c:lblOffset val="100"/>
        <c:noMultiLvlLbl val="0"/>
      </c:catAx>
      <c:valAx>
        <c:axId val="233291776"/>
        <c:scaling>
          <c:orientation val="minMax"/>
          <c:max val="0.5"/>
          <c:min val="0.15000000000000002"/>
        </c:scaling>
        <c:delete val="0"/>
        <c:axPos val="l"/>
        <c:majorGridlines>
          <c:spPr>
            <a:ln w="9525" cmpd="sng">
              <a:solidFill>
                <a:srgbClr val="FFFFFF"/>
              </a:solidFill>
              <a:prstDash val="solid"/>
            </a:ln>
          </c:spPr>
        </c:majorGridlines>
        <c:numFmt formatCode="#\ ##0.00" sourceLinked="0"/>
        <c:majorTickMark val="none"/>
        <c:minorTickMark val="none"/>
        <c:tickLblPos val="nextTo"/>
        <c:spPr>
          <a:noFill/>
          <a:ln w="9525">
            <a:solidFill>
              <a:srgbClr val="000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60000000" vert="horz"/>
          <a:lstStyle/>
          <a:p>
            <a:pPr>
              <a:defRPr sz="900" b="0" i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  <a:cs typeface="Arial Narrow"/>
              </a:defRPr>
            </a:pPr>
            <a:endParaRPr lang="zh-TW"/>
          </a:p>
        </c:txPr>
        <c:crossAx val="211419648"/>
        <c:crosses val="autoZero"/>
        <c:crossBetween val="between"/>
      </c:valAx>
      <c:spPr>
        <a:solidFill>
          <a:srgbClr val="FFC9F9"/>
        </a:solidFill>
        <a:ln w="3175">
          <a:solidFill>
            <a:srgbClr val="000000"/>
          </a:solidFill>
        </a:ln>
      </c:spPr>
    </c:plotArea>
    <c:legend>
      <c:legendPos val="r"/>
      <c:legendEntry>
        <c:idx val="0"/>
        <c:delete val="1"/>
      </c:legendEntry>
      <c:legendEntry>
        <c:idx val="1"/>
        <c:txPr>
          <a:bodyPr/>
          <a:lstStyle/>
          <a:p>
            <a:pPr>
              <a:defRPr sz="1200" b="0" i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  <a:cs typeface="Arial Narrow"/>
              </a:defRPr>
            </a:pPr>
            <a:endParaRPr lang="zh-TW"/>
          </a:p>
        </c:txPr>
      </c:legendEntry>
      <c:legendEntry>
        <c:idx val="2"/>
        <c:txPr>
          <a:bodyPr/>
          <a:lstStyle/>
          <a:p>
            <a:pPr>
              <a:defRPr sz="1200" b="0" i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  <a:cs typeface="Arial Narrow"/>
              </a:defRPr>
            </a:pPr>
            <a:endParaRPr lang="zh-TW"/>
          </a:p>
        </c:txPr>
      </c:legendEntry>
      <c:layout>
        <c:manualLayout>
          <c:xMode val="edge"/>
          <c:yMode val="edge"/>
          <c:x val="5.7827698008337196E-2"/>
          <c:y val="1.9920728711609194E-2"/>
          <c:w val="0.9316460921924401"/>
          <c:h val="8.7978485638839421E-2"/>
        </c:manualLayout>
      </c:layout>
      <c:overlay val="1"/>
      <c:spPr>
        <a:solidFill>
          <a:schemeClr val="accent2">
            <a:lumMod val="20000"/>
            <a:lumOff val="80000"/>
          </a:schemeClr>
        </a:solidFill>
        <a:ln w="25400">
          <a:noFill/>
        </a:ln>
      </c:spPr>
      <c:txPr>
        <a:bodyPr/>
        <a:lstStyle/>
        <a:p>
          <a:pPr>
            <a:defRPr sz="900" b="0" i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  <a:cs typeface="Arial Narrow"/>
            </a:defRPr>
          </a:pPr>
          <a:endParaRPr lang="zh-TW"/>
        </a:p>
      </c:txPr>
    </c:legend>
    <c:plotVisOnly val="1"/>
    <c:dispBlanksAs val="gap"/>
    <c:showDLblsOverMax val="0"/>
  </c:chart>
  <c:spPr>
    <a:noFill/>
    <a:ln w="9525">
      <a:noFill/>
    </a:ln>
  </c:sp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0.9125</cdr:x>
      <cdr:y>0.08475</cdr:y>
    </cdr:from>
    <cdr:to>
      <cdr:x>0.91299</cdr:x>
      <cdr:y>0.09699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029200" y="242896"/>
          <a:ext cx="522937" cy="1762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endParaRPr lang="en-GB" sz="750">
            <a:latin typeface="Arial Narrow" panose="020B0606020202030204" pitchFamily="34" charset="0"/>
          </a:endParaRPr>
        </a:p>
      </cdr:txBody>
    </cdr:sp>
  </cdr:relSizeAnchor>
  <cdr:relSizeAnchor xmlns:cdr="http://schemas.openxmlformats.org/drawingml/2006/chartDrawing">
    <cdr:from>
      <cdr:x>0.9125</cdr:x>
      <cdr:y>0.08475</cdr:y>
    </cdr:from>
    <cdr:to>
      <cdr:x>0.91299</cdr:x>
      <cdr:y>0.09699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29200" y="242896"/>
          <a:ext cx="522937" cy="1762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endParaRPr lang="en-GB" sz="750">
            <a:latin typeface="Arial Narrow" panose="020B0606020202030204" pitchFamily="34" charset="0"/>
          </a:endParaRPr>
        </a:p>
      </cdr:txBody>
    </cdr:sp>
  </cdr:relSizeAnchor>
  <cdr:relSizeAnchor xmlns:cdr="http://schemas.openxmlformats.org/drawingml/2006/chartDrawing">
    <cdr:from>
      <cdr:x>0.87902</cdr:x>
      <cdr:y>0.58599</cdr:y>
    </cdr:from>
    <cdr:to>
      <cdr:x>0.88441</cdr:x>
      <cdr:y>0.59963</cdr:y>
    </cdr:to>
    <cdr:sp macro="" textlink="">
      <cdr:nvSpPr>
        <cdr:cNvPr id="7" name="Isosceles Triangle 4">
          <a:extLst xmlns:a="http://schemas.openxmlformats.org/drawingml/2006/main">
            <a:ext uri="{FF2B5EF4-FFF2-40B4-BE49-F238E27FC236}">
              <a16:creationId xmlns:a16="http://schemas.microsoft.com/office/drawing/2014/main" id="{6E42DDD4-3237-47E5-8764-EEDF7B72FB84}"/>
            </a:ext>
          </a:extLst>
        </cdr:cNvPr>
        <cdr:cNvSpPr/>
      </cdr:nvSpPr>
      <cdr:spPr bwMode="auto">
        <a:xfrm xmlns:a="http://schemas.openxmlformats.org/drawingml/2006/main" rot="10800000">
          <a:off x="7465981" y="2889305"/>
          <a:ext cx="45719" cy="67281"/>
        </a:xfrm>
        <a:prstGeom xmlns:a="http://schemas.openxmlformats.org/drawingml/2006/main" prst="triangle">
          <a:avLst/>
        </a:prstGeom>
        <a:solidFill xmlns:a="http://schemas.openxmlformats.org/drawingml/2006/main">
          <a:srgbClr val="4F81BD"/>
        </a:solidFill>
        <a:ln xmlns:a="http://schemas.openxmlformats.org/drawingml/2006/main" w="6350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zh-TW" altLang="en-US" sz="900" dirty="0"/>
        </a:p>
      </cdr:txBody>
    </cdr:sp>
  </cdr:relSizeAnchor>
  <cdr:relSizeAnchor xmlns:cdr="http://schemas.openxmlformats.org/drawingml/2006/chartDrawing">
    <cdr:from>
      <cdr:x>0.58498</cdr:x>
      <cdr:y>0.05593</cdr:y>
    </cdr:from>
    <cdr:to>
      <cdr:x>0.59306</cdr:x>
      <cdr:y>0.07216</cdr:y>
    </cdr:to>
    <cdr:sp macro="" textlink="">
      <cdr:nvSpPr>
        <cdr:cNvPr id="6" name="Diamond 5">
          <a:extLst xmlns:a="http://schemas.openxmlformats.org/drawingml/2006/main">
            <a:ext uri="{FF2B5EF4-FFF2-40B4-BE49-F238E27FC236}">
              <a16:creationId xmlns:a16="http://schemas.microsoft.com/office/drawing/2014/main" id="{7E1FCE4F-5664-4B92-A0D2-853DFE74F6EC}"/>
            </a:ext>
          </a:extLst>
        </cdr:cNvPr>
        <cdr:cNvSpPr/>
      </cdr:nvSpPr>
      <cdr:spPr bwMode="auto">
        <a:xfrm xmlns:a="http://schemas.openxmlformats.org/drawingml/2006/main">
          <a:off x="4968553" y="275780"/>
          <a:ext cx="68580" cy="80010"/>
        </a:xfrm>
        <a:prstGeom xmlns:a="http://schemas.openxmlformats.org/drawingml/2006/main" prst="diamond">
          <a:avLst/>
        </a:prstGeom>
        <a:solidFill xmlns:a="http://schemas.openxmlformats.org/drawingml/2006/main">
          <a:srgbClr val="4F81BD"/>
        </a:solidFill>
        <a:ln xmlns:a="http://schemas.openxmlformats.org/drawingml/2006/main" w="6350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t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zh-TW" altLang="en-US" sz="1000" dirty="0">
            <a:ln w="3175">
              <a:solidFill>
                <a:schemeClr val="tx1"/>
              </a:solidFill>
            </a:ln>
          </a:endParaRPr>
        </a:p>
      </cdr:txBody>
    </cdr:sp>
  </cdr:relSizeAnchor>
  <cdr:relSizeAnchor xmlns:cdr="http://schemas.openxmlformats.org/drawingml/2006/chartDrawing">
    <cdr:from>
      <cdr:x>0.60194</cdr:x>
      <cdr:y>0.05733</cdr:y>
    </cdr:from>
    <cdr:to>
      <cdr:x>0.60732</cdr:x>
      <cdr:y>0.07124</cdr:y>
    </cdr:to>
    <cdr:sp macro="" textlink="">
      <cdr:nvSpPr>
        <cdr:cNvPr id="8" name="Isosceles Triangle 4">
          <a:extLst xmlns:a="http://schemas.openxmlformats.org/drawingml/2006/main">
            <a:ext uri="{FF2B5EF4-FFF2-40B4-BE49-F238E27FC236}">
              <a16:creationId xmlns:a16="http://schemas.microsoft.com/office/drawing/2014/main" id="{6E42DDD4-3237-47E5-8764-EEDF7B72FB84}"/>
            </a:ext>
          </a:extLst>
        </cdr:cNvPr>
        <cdr:cNvSpPr/>
      </cdr:nvSpPr>
      <cdr:spPr bwMode="auto">
        <a:xfrm xmlns:a="http://schemas.openxmlformats.org/drawingml/2006/main" rot="10800000">
          <a:off x="5112569" y="282689"/>
          <a:ext cx="45719" cy="68580"/>
        </a:xfrm>
        <a:prstGeom xmlns:a="http://schemas.openxmlformats.org/drawingml/2006/main" prst="triangle">
          <a:avLst/>
        </a:prstGeom>
        <a:solidFill xmlns:a="http://schemas.openxmlformats.org/drawingml/2006/main">
          <a:srgbClr val="4F81BD"/>
        </a:solidFill>
        <a:ln xmlns:a="http://schemas.openxmlformats.org/drawingml/2006/main" w="6350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zh-TW" altLang="en-U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91DDDE-FF01-46FF-BDC6-CFA5CB4D3C21}" type="datetimeFigureOut">
              <a:rPr lang="zh-TW" altLang="en-US" smtClean="0"/>
              <a:t>2022/8/24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5B079D-0E06-4236-88EB-371F83E6C4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678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7" y="1"/>
            <a:ext cx="2945659" cy="496331"/>
          </a:xfrm>
          <a:prstGeom prst="rect">
            <a:avLst/>
          </a:prstGeom>
        </p:spPr>
        <p:txBody>
          <a:bodyPr vert="horz" lIns="91369" tIns="45684" rIns="91369" bIns="45684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50" y="1"/>
            <a:ext cx="2945659" cy="496331"/>
          </a:xfrm>
          <a:prstGeom prst="rect">
            <a:avLst/>
          </a:prstGeom>
        </p:spPr>
        <p:txBody>
          <a:bodyPr vert="horz" lIns="91369" tIns="45684" rIns="91369" bIns="45684" rtlCol="0"/>
          <a:lstStyle>
            <a:lvl1pPr algn="r">
              <a:defRPr sz="1200"/>
            </a:lvl1pPr>
          </a:lstStyle>
          <a:p>
            <a:fld id="{24A659AC-AE6D-4450-BFF1-1304F5FB8286}" type="datetimeFigureOut">
              <a:rPr lang="zh-TW" altLang="en-US" smtClean="0"/>
              <a:t>2022/8/24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2950"/>
            <a:ext cx="4962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69" tIns="45684" rIns="91369" bIns="45684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70" y="4715160"/>
            <a:ext cx="5438140" cy="4466987"/>
          </a:xfrm>
          <a:prstGeom prst="rect">
            <a:avLst/>
          </a:prstGeom>
        </p:spPr>
        <p:txBody>
          <a:bodyPr vert="horz" lIns="91369" tIns="45684" rIns="91369" bIns="45684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7" y="9428586"/>
            <a:ext cx="2945659" cy="496331"/>
          </a:xfrm>
          <a:prstGeom prst="rect">
            <a:avLst/>
          </a:prstGeom>
        </p:spPr>
        <p:txBody>
          <a:bodyPr vert="horz" lIns="91369" tIns="45684" rIns="91369" bIns="45684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50" y="9428586"/>
            <a:ext cx="2945659" cy="496331"/>
          </a:xfrm>
          <a:prstGeom prst="rect">
            <a:avLst/>
          </a:prstGeom>
        </p:spPr>
        <p:txBody>
          <a:bodyPr vert="horz" lIns="91369" tIns="45684" rIns="91369" bIns="45684" rtlCol="0" anchor="b"/>
          <a:lstStyle>
            <a:lvl1pPr algn="r">
              <a:defRPr sz="1200"/>
            </a:lvl1pPr>
          </a:lstStyle>
          <a:p>
            <a:fld id="{F2DEE4E2-C402-4C08-903A-0E77DC70086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3439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5426-E44B-4B0B-B3AE-7434D21F49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8225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空白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9525" y="-19050"/>
            <a:ext cx="9144000" cy="147638"/>
            <a:chOff x="0" y="3268345"/>
            <a:chExt cx="9144000" cy="146304"/>
          </a:xfrm>
        </p:grpSpPr>
        <p:sp>
          <p:nvSpPr>
            <p:cNvPr id="5" name="Rectangle 11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6" name="Rectangle 12"/>
            <p:cNvSpPr/>
            <p:nvPr userDrawn="1"/>
          </p:nvSpPr>
          <p:spPr>
            <a:xfrm>
              <a:off x="5495925" y="3268345"/>
              <a:ext cx="1096963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7" name="Rectangle 13"/>
            <p:cNvSpPr/>
            <p:nvPr userDrawn="1"/>
          </p:nvSpPr>
          <p:spPr>
            <a:xfrm>
              <a:off x="6592888" y="3268345"/>
              <a:ext cx="1096962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8" name="Rectangle 14"/>
            <p:cNvSpPr/>
            <p:nvPr userDrawn="1"/>
          </p:nvSpPr>
          <p:spPr>
            <a:xfrm>
              <a:off x="7689850" y="3268345"/>
              <a:ext cx="1096963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</p:grpSp>
      <p:sp>
        <p:nvSpPr>
          <p:cNvPr id="16" name="Title 6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/>
          <a:lstStyle>
            <a:lvl1pPr algn="ctr">
              <a:defRPr>
                <a:ea typeface="文鼎粗魏碑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1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528" y="1268760"/>
            <a:ext cx="8496944" cy="5017760"/>
          </a:xfrm>
          <a:prstGeom prst="rect">
            <a:avLst/>
          </a:prstGeom>
        </p:spPr>
        <p:txBody>
          <a:bodyPr/>
          <a:lstStyle>
            <a:lvl1pPr>
              <a:defRPr sz="2600">
                <a:ea typeface="文鼎粗魏碑"/>
              </a:defRPr>
            </a:lvl1pPr>
            <a:lvl2pPr>
              <a:defRPr sz="2600">
                <a:ea typeface="文鼎粗魏碑"/>
              </a:defRPr>
            </a:lvl2pPr>
            <a:lvl3pPr>
              <a:defRPr>
                <a:ea typeface="文鼎粗魏碑"/>
              </a:defRPr>
            </a:lvl3pPr>
            <a:lvl4pPr>
              <a:defRPr>
                <a:ea typeface="文鼎粗魏碑"/>
              </a:defRPr>
            </a:lvl4pPr>
            <a:lvl5pPr>
              <a:defRPr>
                <a:ea typeface="文鼎粗魏碑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>
          <a:xfrm>
            <a:off x="3498850" y="64801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23850" y="6480175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9925" y="65166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lang="en-US" altLang="zh-TW" b="1" smtClean="0">
                <a:latin typeface="文鼎粗魏碑" pitchFamily="65" charset="-120"/>
                <a:ea typeface="文鼎粗魏碑" pitchFamily="65" charset="-120"/>
              </a:defRPr>
            </a:lvl1pPr>
          </a:lstStyle>
          <a:p>
            <a:pPr>
              <a:defRPr/>
            </a:pPr>
            <a:fld id="{782BCD1C-B3D7-499C-AD99-4A9579C3363D}" type="slidenum">
              <a:rPr/>
              <a:pPr>
                <a:defRPr/>
              </a:pPr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630131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空白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9525" y="-19050"/>
            <a:ext cx="9144000" cy="147638"/>
            <a:chOff x="0" y="3268345"/>
            <a:chExt cx="9144000" cy="146304"/>
          </a:xfrm>
        </p:grpSpPr>
        <p:sp>
          <p:nvSpPr>
            <p:cNvPr id="5" name="Rectangle 11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6" name="Rectangle 12"/>
            <p:cNvSpPr/>
            <p:nvPr userDrawn="1"/>
          </p:nvSpPr>
          <p:spPr>
            <a:xfrm>
              <a:off x="5495925" y="3268345"/>
              <a:ext cx="1096963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7" name="Rectangle 13"/>
            <p:cNvSpPr/>
            <p:nvPr userDrawn="1"/>
          </p:nvSpPr>
          <p:spPr>
            <a:xfrm>
              <a:off x="6592888" y="3268345"/>
              <a:ext cx="1096962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8" name="Rectangle 14"/>
            <p:cNvSpPr/>
            <p:nvPr userDrawn="1"/>
          </p:nvSpPr>
          <p:spPr>
            <a:xfrm>
              <a:off x="7689850" y="3268345"/>
              <a:ext cx="1096963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</p:grpSp>
      <p:sp>
        <p:nvSpPr>
          <p:cNvPr id="1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528" y="1268760"/>
            <a:ext cx="8496944" cy="5017760"/>
          </a:xfrm>
          <a:prstGeom prst="rect">
            <a:avLst/>
          </a:prstGeom>
        </p:spPr>
        <p:txBody>
          <a:bodyPr/>
          <a:lstStyle>
            <a:lvl1pPr>
              <a:defRPr sz="2600">
                <a:ea typeface="文鼎粗魏碑"/>
              </a:defRPr>
            </a:lvl1pPr>
            <a:lvl2pPr>
              <a:defRPr sz="2600">
                <a:ea typeface="文鼎粗魏碑"/>
              </a:defRPr>
            </a:lvl2pPr>
            <a:lvl3pPr>
              <a:defRPr>
                <a:ea typeface="文鼎粗魏碑"/>
              </a:defRPr>
            </a:lvl3pPr>
            <a:lvl4pPr>
              <a:defRPr>
                <a:ea typeface="文鼎粗魏碑"/>
              </a:defRPr>
            </a:lvl4pPr>
            <a:lvl5pPr>
              <a:defRPr>
                <a:ea typeface="文鼎粗魏碑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0131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標題及文字在物件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8313" y="0"/>
            <a:ext cx="8207375" cy="692150"/>
          </a:xfrm>
        </p:spPr>
        <p:txBody>
          <a:bodyPr/>
          <a:lstStyle>
            <a:lvl1pPr algn="ctr">
              <a:defRPr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684000"/>
            <a:ext cx="8229600" cy="283949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200"/>
            </a:lvl3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3684588"/>
            <a:ext cx="8229600" cy="2768600"/>
          </a:xfrm>
        </p:spPr>
        <p:txBody>
          <a:bodyPr/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fld id="{212C9217-ECD6-4DA4-B4FF-BD2243DA9F09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1737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2780928"/>
            <a:ext cx="8221920" cy="1362075"/>
          </a:xfrm>
          <a:prstGeom prst="rect">
            <a:avLst/>
          </a:prstGeom>
        </p:spPr>
        <p:txBody>
          <a:bodyPr anchor="b"/>
          <a:lstStyle>
            <a:lvl1pPr marL="892175" indent="-892175" algn="l">
              <a:defRPr sz="4000" b="1" cap="all"/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grpSp>
        <p:nvGrpSpPr>
          <p:cNvPr id="7" name="Group 12"/>
          <p:cNvGrpSpPr/>
          <p:nvPr/>
        </p:nvGrpSpPr>
        <p:grpSpPr>
          <a:xfrm flipH="1">
            <a:off x="0" y="4228465"/>
            <a:ext cx="9144000" cy="146304"/>
            <a:chOff x="0" y="3268345"/>
            <a:chExt cx="9144000" cy="146304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文字版面配置區 4"/>
          <p:cNvSpPr>
            <a:spLocks noGrp="1"/>
          </p:cNvSpPr>
          <p:nvPr>
            <p:ph type="body" idx="1"/>
          </p:nvPr>
        </p:nvSpPr>
        <p:spPr>
          <a:xfrm>
            <a:off x="670560" y="4437112"/>
            <a:ext cx="7861880" cy="2304256"/>
          </a:xfrm>
        </p:spPr>
        <p:txBody>
          <a:bodyPr/>
          <a:lstStyle>
            <a:lvl1pPr marL="0" indent="0">
              <a:buNone/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endParaRPr lang="zh-TW" altLang="en-US" dirty="0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20000" y="6480000"/>
            <a:ext cx="2133600" cy="365125"/>
          </a:xfrm>
          <a:ln/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fld id="{212C9217-ECD6-4DA4-B4FF-BD2243DA9F09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1801368" y="685800"/>
            <a:ext cx="5495544" cy="3886200"/>
          </a:xfrm>
          <a:solidFill>
            <a:schemeClr val="accent1"/>
          </a:solidFill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contrasting" dir="t"/>
          </a:scene3d>
          <a:sp3d contourW="12700" prstMaterial="softEdge">
            <a:bevelT prst="cross"/>
            <a:contourClr>
              <a:srgbClr val="FFFFFF"/>
            </a:contourClr>
          </a:sp3d>
        </p:spPr>
        <p:txBody>
          <a:bodyPr/>
          <a:lstStyle/>
          <a:p>
            <a:r>
              <a:rPr lang="zh-TW" altLang="en-US"/>
              <a:t>按一下圖示以新增圖片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5426-E44B-4B0B-B3AE-7434D21F49B1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3" name="Group 15"/>
          <p:cNvGrpSpPr/>
          <p:nvPr/>
        </p:nvGrpSpPr>
        <p:grpSpPr>
          <a:xfrm>
            <a:off x="-9144" y="-18288"/>
            <a:ext cx="9144000" cy="146304"/>
            <a:chOff x="0" y="3268345"/>
            <a:chExt cx="9144000" cy="146304"/>
          </a:xfrm>
        </p:grpSpPr>
        <p:sp>
          <p:nvSpPr>
            <p:cNvPr id="17" name="Rectangle 16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5495544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6592824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7690104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764000" y="4798800"/>
            <a:ext cx="5544000" cy="1656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>
              <a:defRPr lang="en-US" sz="32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marL="342900" lvl="0" indent="-342900" algn="just">
              <a:spcBef>
                <a:spcPct val="20000"/>
              </a:spcBef>
              <a:buClr>
                <a:schemeClr val="tx2"/>
              </a:buClr>
              <a:buSzPct val="70000"/>
              <a:buFont typeface="Wingdings 2" pitchFamily="18" charset="2"/>
              <a:buChar char="¥"/>
            </a:pPr>
            <a:r>
              <a:rPr lang="zh-TW" altLang="en-US" dirty="0"/>
              <a:t>按一下以編輯母片標題樣式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文字方塊 1"/>
          <p:cNvSpPr txBox="1">
            <a:spLocks noChangeArrowheads="1"/>
          </p:cNvSpPr>
          <p:nvPr userDrawn="1"/>
        </p:nvSpPr>
        <p:spPr bwMode="auto">
          <a:xfrm>
            <a:off x="8101013" y="6512492"/>
            <a:ext cx="1042987" cy="338554"/>
          </a:xfrm>
          <a:prstGeom prst="rect">
            <a:avLst/>
          </a:prstGeom>
          <a:noFill/>
          <a:ln>
            <a:noFill/>
          </a:ln>
        </p:spPr>
        <p:txBody>
          <a:bodyPr wrap="square" lIns="108000" rIns="72000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r" eaLnBrk="1" hangingPunct="1">
              <a:defRPr/>
            </a:pPr>
            <a:fld id="{A4173583-575D-4801-BAC5-C628D4ABF56A}" type="slidenum">
              <a:rPr lang="zh-TW" altLang="en-US" sz="16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algn="r" eaLnBrk="1" hangingPunct="1">
                <a:defRPr/>
              </a:pPr>
              <a:t>‹#›</a:t>
            </a:fld>
            <a:endParaRPr lang="en-US" altLang="zh-TW" sz="16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383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1" y="1052736"/>
            <a:ext cx="8136905" cy="5337178"/>
          </a:xfrm>
          <a:prstGeom prst="rect">
            <a:avLst/>
          </a:prstGeom>
        </p:spPr>
        <p:txBody>
          <a:bodyPr/>
          <a:lstStyle>
            <a:lvl1pPr marL="514350" indent="-514350">
              <a:buClr>
                <a:schemeClr val="tx1"/>
              </a:buClr>
              <a:buFont typeface="+mj-ea"/>
              <a:buAutoNum type="ea1ChtPeriod"/>
              <a:defRPr sz="28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274320" indent="0">
              <a:buFontTx/>
              <a:buNone/>
              <a:defRPr sz="24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 marL="548640" indent="0">
              <a:buNone/>
              <a:defRPr sz="24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 marL="822960" indent="0">
              <a:buNone/>
              <a:defRPr sz="24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 marL="1051560" indent="0">
              <a:buNone/>
              <a:defRPr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>
          <a:xfrm>
            <a:off x="457201" y="14290"/>
            <a:ext cx="8229600" cy="750414"/>
          </a:xfrm>
        </p:spPr>
        <p:txBody>
          <a:bodyPr anchor="ctr" anchorCtr="0"/>
          <a:lstStyle/>
          <a:p>
            <a:r>
              <a:rPr lang="zh-TW" altLang="en-US" dirty="0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273688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4290"/>
            <a:ext cx="8229600" cy="750414"/>
          </a:xfrm>
        </p:spPr>
        <p:txBody>
          <a:bodyPr/>
          <a:lstStyle/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459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7AAF977-F678-4E7E-A2D3-E3064E44B250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57330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空白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9525" y="-19050"/>
            <a:ext cx="9144000" cy="147638"/>
            <a:chOff x="0" y="3268345"/>
            <a:chExt cx="9144000" cy="146304"/>
          </a:xfrm>
        </p:grpSpPr>
        <p:sp>
          <p:nvSpPr>
            <p:cNvPr id="5" name="Rectangle 11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6" name="Rectangle 12"/>
            <p:cNvSpPr/>
            <p:nvPr userDrawn="1"/>
          </p:nvSpPr>
          <p:spPr>
            <a:xfrm>
              <a:off x="5495925" y="3268345"/>
              <a:ext cx="1096963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7" name="Rectangle 13"/>
            <p:cNvSpPr/>
            <p:nvPr userDrawn="1"/>
          </p:nvSpPr>
          <p:spPr>
            <a:xfrm>
              <a:off x="6592888" y="3268345"/>
              <a:ext cx="1096962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8" name="Rectangle 14"/>
            <p:cNvSpPr/>
            <p:nvPr userDrawn="1"/>
          </p:nvSpPr>
          <p:spPr>
            <a:xfrm>
              <a:off x="7689850" y="3268345"/>
              <a:ext cx="1096963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</p:grpSp>
      <p:sp>
        <p:nvSpPr>
          <p:cNvPr id="16" name="Title 6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/>
          <a:lstStyle>
            <a:lvl1pPr algn="ctr">
              <a:defRPr>
                <a:ea typeface="文鼎粗魏碑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1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528" y="1268760"/>
            <a:ext cx="8496944" cy="5017760"/>
          </a:xfrm>
          <a:prstGeom prst="rect">
            <a:avLst/>
          </a:prstGeom>
        </p:spPr>
        <p:txBody>
          <a:bodyPr/>
          <a:lstStyle>
            <a:lvl1pPr>
              <a:defRPr sz="2600">
                <a:ea typeface="文鼎粗魏碑"/>
              </a:defRPr>
            </a:lvl1pPr>
            <a:lvl2pPr>
              <a:defRPr sz="2600">
                <a:ea typeface="文鼎粗魏碑"/>
              </a:defRPr>
            </a:lvl2pPr>
            <a:lvl3pPr>
              <a:defRPr>
                <a:ea typeface="文鼎粗魏碑"/>
              </a:defRPr>
            </a:lvl3pPr>
            <a:lvl4pPr>
              <a:defRPr>
                <a:ea typeface="文鼎粗魏碑"/>
              </a:defRPr>
            </a:lvl4pPr>
            <a:lvl5pPr>
              <a:defRPr>
                <a:ea typeface="文鼎粗魏碑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>
          <a:xfrm>
            <a:off x="3498850" y="64801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23850" y="6480175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9925" y="65166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lang="en-US" altLang="zh-TW" b="1" smtClean="0">
                <a:latin typeface="文鼎粗魏碑" pitchFamily="65" charset="-120"/>
                <a:ea typeface="文鼎粗魏碑" pitchFamily="65" charset="-120"/>
              </a:defRPr>
            </a:lvl1pPr>
          </a:lstStyle>
          <a:p>
            <a:pPr>
              <a:defRPr/>
            </a:pPr>
            <a:fld id="{782BCD1C-B3D7-499C-AD99-4A9579C3363D}" type="slidenum">
              <a:rPr/>
              <a:pPr>
                <a:defRPr/>
              </a:pPr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630131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95426-E44B-4B0B-B3AE-7434D21F49B1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b="1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421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675" r:id="rId3"/>
    <p:sldLayoutId id="2147483681" r:id="rId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6"/>
          <p:cNvSpPr/>
          <p:nvPr/>
        </p:nvSpPr>
        <p:spPr>
          <a:xfrm>
            <a:off x="1" y="0"/>
            <a:ext cx="9144000" cy="764704"/>
          </a:xfrm>
          <a:prstGeom prst="rect">
            <a:avLst/>
          </a:prstGeom>
          <a:solidFill>
            <a:srgbClr val="4A66AC">
              <a:lumMod val="20000"/>
              <a:lumOff val="8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180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1" y="1429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688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3" r:id="rId5"/>
    <p:sldLayoutId id="2147483724" r:id="rId6"/>
    <p:sldLayoutId id="2147483727" r:id="rId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 spc="-100" baseline="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標楷體" pitchFamily="65" charset="-120"/>
          <a:ea typeface="標楷體" pitchFamily="65" charset="-120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標楷體" pitchFamily="65" charset="-120"/>
          <a:ea typeface="標楷體" pitchFamily="65" charset="-120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標楷體" pitchFamily="65" charset="-120"/>
          <a:ea typeface="標楷體" pitchFamily="65" charset="-120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標楷體" pitchFamily="65" charset="-120"/>
          <a:ea typeface="標楷體" pitchFamily="65" charset="-120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標楷體" pitchFamily="65" charset="-120"/>
          <a:ea typeface="標楷體" pitchFamily="65" charset="-120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圖表 3">
            <a:extLst>
              <a:ext uri="{FF2B5EF4-FFF2-40B4-BE49-F238E27FC236}">
                <a16:creationId xmlns:a16="http://schemas.microsoft.com/office/drawing/2014/main" id="{00000000-0008-0000-0000-000007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6927107"/>
              </p:ext>
            </p:extLst>
          </p:nvPr>
        </p:nvGraphicFramePr>
        <p:xfrm>
          <a:off x="279917" y="3415004"/>
          <a:ext cx="8556173" cy="31910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b="1" spc="-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一、我國所得分配變動趨勢</a:t>
            </a:r>
          </a:p>
        </p:txBody>
      </p:sp>
      <p:sp>
        <p:nvSpPr>
          <p:cNvPr id="7" name="標題 1"/>
          <p:cNvSpPr txBox="1">
            <a:spLocks/>
          </p:cNvSpPr>
          <p:nvPr/>
        </p:nvSpPr>
        <p:spPr>
          <a:xfrm>
            <a:off x="420862" y="764704"/>
            <a:ext cx="8417024" cy="23762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 spc="-100" baseline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marL="182880" indent="-182880" algn="just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zh-TW" altLang="en-US" sz="1600" b="0" dirty="0">
                <a:cs typeface="+mn-cs"/>
              </a:rPr>
              <a:t>「每戶」五等分位所得差距倍數</a:t>
            </a:r>
            <a:endParaRPr lang="en-US" altLang="zh-TW" sz="1600" b="0" dirty="0">
              <a:cs typeface="+mn-cs"/>
            </a:endParaRPr>
          </a:p>
          <a:p>
            <a:pPr marL="285750" indent="-19050" algn="just"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ü"/>
            </a:pPr>
            <a:r>
              <a:rPr lang="zh-TW" altLang="en-US" sz="1600" b="0" dirty="0"/>
              <a:t> 長期緩步上升：由</a:t>
            </a:r>
            <a:r>
              <a:rPr lang="en-US" altLang="zh-TW" sz="1600" b="0" dirty="0"/>
              <a:t>1976</a:t>
            </a:r>
            <a:r>
              <a:rPr lang="zh-TW" altLang="en-US" sz="1600" b="0" dirty="0"/>
              <a:t>年</a:t>
            </a:r>
            <a:r>
              <a:rPr lang="en-US" altLang="zh-TW" sz="1600" b="0" dirty="0"/>
              <a:t>4.18</a:t>
            </a:r>
            <a:r>
              <a:rPr lang="zh-TW" altLang="en-US" sz="1600" b="0" dirty="0"/>
              <a:t>倍緩步上升，</a:t>
            </a:r>
            <a:r>
              <a:rPr lang="en-US" altLang="zh-TW" sz="1600" b="0" dirty="0"/>
              <a:t>2021</a:t>
            </a:r>
            <a:r>
              <a:rPr lang="zh-TW" altLang="en-US" sz="1600" b="0" dirty="0"/>
              <a:t>年為</a:t>
            </a:r>
            <a:r>
              <a:rPr lang="en-US" altLang="zh-TW" sz="1600" b="0" dirty="0"/>
              <a:t>6.15</a:t>
            </a:r>
            <a:r>
              <a:rPr lang="zh-TW" altLang="en-US" sz="1600" b="0" dirty="0"/>
              <a:t>倍</a:t>
            </a:r>
            <a:endParaRPr lang="en-US" altLang="zh-TW" sz="1600" b="0" dirty="0"/>
          </a:p>
          <a:p>
            <a:pPr marL="285750" indent="-19050" algn="just"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ü"/>
            </a:pPr>
            <a:r>
              <a:rPr lang="zh-TW" altLang="en-US" sz="1600" b="0" dirty="0"/>
              <a:t> 短期受經濟情勢衝擊</a:t>
            </a:r>
            <a:endParaRPr lang="en-US" altLang="zh-TW" sz="1600" b="0" dirty="0"/>
          </a:p>
          <a:p>
            <a:pPr marL="266700" lvl="1" algn="just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en-US" altLang="zh-TW" sz="1600" dirty="0">
                <a:solidFill>
                  <a:schemeClr val="accent6">
                    <a:lumMod val="60000"/>
                    <a:lumOff val="4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2001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年經濟衰退，所得差距倍數達歷年最高之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6.39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倍，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2002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年後逐漸下降</a:t>
            </a:r>
            <a:endParaRPr lang="en-US" altLang="zh-TW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28650" lvl="1" indent="-361950" algn="just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en-US" altLang="zh-TW" sz="1600" dirty="0">
                <a:solidFill>
                  <a:schemeClr val="accent6">
                    <a:lumMod val="60000"/>
                    <a:lumOff val="4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2008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年起受國際金融風暴影響，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2009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年達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6.34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倍，為歷年次高。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2010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年起國內景氣復甦，所得分配狀況已獲改善</a:t>
            </a:r>
            <a:endParaRPr lang="en-US" altLang="zh-TW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82880" indent="-182880" algn="just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zh-TW" altLang="en-US" sz="1600" b="0" dirty="0"/>
              <a:t>「每人」五等分位所得差距倍數相對穩定：</a:t>
            </a:r>
            <a:r>
              <a:rPr lang="en-US" altLang="zh-TW" sz="1600" b="0" dirty="0"/>
              <a:t>2021</a:t>
            </a:r>
            <a:r>
              <a:rPr lang="zh-TW" altLang="en-US" sz="1600" b="0" dirty="0"/>
              <a:t>年為</a:t>
            </a:r>
            <a:r>
              <a:rPr lang="en-US" altLang="zh-TW" sz="1600" b="0" dirty="0"/>
              <a:t>3.91</a:t>
            </a:r>
            <a:r>
              <a:rPr lang="zh-TW" altLang="en-US" sz="1600" b="0" dirty="0"/>
              <a:t>倍</a:t>
            </a:r>
            <a:endParaRPr lang="en-US" altLang="zh-TW" sz="1600" b="0" dirty="0"/>
          </a:p>
          <a:p>
            <a:pPr marL="182563" indent="-182563" algn="just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zh-TW" altLang="en-US" sz="1600" b="0" dirty="0"/>
              <a:t>吉尼係數歷年均在</a:t>
            </a:r>
            <a:r>
              <a:rPr lang="en-US" altLang="zh-TW" sz="1600" b="0" dirty="0"/>
              <a:t>0.35</a:t>
            </a:r>
            <a:r>
              <a:rPr lang="zh-TW" altLang="en-US" sz="1600" b="0" dirty="0"/>
              <a:t>以下：低於國際警戒線</a:t>
            </a:r>
            <a:r>
              <a:rPr lang="en-US" altLang="zh-TW" sz="1600" b="0" dirty="0"/>
              <a:t>0.4</a:t>
            </a:r>
          </a:p>
        </p:txBody>
      </p:sp>
      <p:grpSp>
        <p:nvGrpSpPr>
          <p:cNvPr id="2" name="群組 1"/>
          <p:cNvGrpSpPr/>
          <p:nvPr/>
        </p:nvGrpSpPr>
        <p:grpSpPr>
          <a:xfrm>
            <a:off x="106887" y="3147981"/>
            <a:ext cx="7654012" cy="3710019"/>
            <a:chOff x="106887" y="3147981"/>
            <a:chExt cx="7654012" cy="3710019"/>
          </a:xfrm>
        </p:grpSpPr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396790" y="6574589"/>
              <a:ext cx="5346411" cy="283411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>
              <a:spAutoFit/>
            </a:bodyPr>
            <a:lstStyle/>
            <a:p>
              <a:pPr fontAlgn="auto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1100" kern="0" dirty="0">
                  <a:solidFill>
                    <a:srgbClr val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資料來源：行政院主計總處，歷年家庭收支調查報告，本會自行製圖</a:t>
              </a:r>
              <a:r>
                <a:rPr lang="zh-TW" altLang="en-US" sz="1100" kern="0" dirty="0">
                  <a:solidFill>
                    <a:srgbClr val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。</a:t>
              </a:r>
              <a:endParaRPr kumimoji="0" lang="en-US" altLang="zh-TW" sz="1100" kern="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grpSp>
          <p:nvGrpSpPr>
            <p:cNvPr id="11" name="群組 10"/>
            <p:cNvGrpSpPr/>
            <p:nvPr/>
          </p:nvGrpSpPr>
          <p:grpSpPr>
            <a:xfrm>
              <a:off x="106887" y="3147981"/>
              <a:ext cx="7654012" cy="2868720"/>
              <a:chOff x="123691" y="1287971"/>
              <a:chExt cx="7283453" cy="3234773"/>
            </a:xfrm>
          </p:grpSpPr>
          <p:grpSp>
            <p:nvGrpSpPr>
              <p:cNvPr id="12" name="群組 11"/>
              <p:cNvGrpSpPr/>
              <p:nvPr/>
            </p:nvGrpSpPr>
            <p:grpSpPr>
              <a:xfrm>
                <a:off x="1837323" y="1686045"/>
                <a:ext cx="5569821" cy="2836699"/>
                <a:chOff x="1837323" y="1686045"/>
                <a:chExt cx="5569821" cy="2836699"/>
              </a:xfrm>
            </p:grpSpPr>
            <p:sp>
              <p:nvSpPr>
                <p:cNvPr id="21" name="直線圖說文字 1 20"/>
                <p:cNvSpPr/>
                <p:nvPr/>
              </p:nvSpPr>
              <p:spPr>
                <a:xfrm flipH="1">
                  <a:off x="1837323" y="1686045"/>
                  <a:ext cx="1430781" cy="432048"/>
                </a:xfrm>
                <a:prstGeom prst="borderCallout1">
                  <a:avLst>
                    <a:gd name="adj1" fmla="val 72445"/>
                    <a:gd name="adj2" fmla="val 282"/>
                    <a:gd name="adj3" fmla="val 193331"/>
                    <a:gd name="adj4" fmla="val -15632"/>
                  </a:avLst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 w="190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400" dirty="0">
                      <a:solidFill>
                        <a:schemeClr val="tx1"/>
                      </a:solidFill>
                      <a:latin typeface="+mn-ea"/>
                    </a:rPr>
                    <a:t>吉尼係數</a:t>
                  </a:r>
                  <a:r>
                    <a:rPr lang="en-US" altLang="zh-TW" sz="1400" dirty="0">
                      <a:solidFill>
                        <a:srgbClr val="FF0000"/>
                      </a:solidFill>
                      <a:latin typeface="+mn-ea"/>
                    </a:rPr>
                    <a:t>(</a:t>
                  </a:r>
                  <a:r>
                    <a:rPr lang="zh-TW" altLang="en-US" sz="1400" dirty="0">
                      <a:solidFill>
                        <a:srgbClr val="FF0000"/>
                      </a:solidFill>
                      <a:latin typeface="+mn-ea"/>
                    </a:rPr>
                    <a:t>右軸</a:t>
                  </a:r>
                  <a:r>
                    <a:rPr lang="en-US" altLang="zh-TW" sz="1400" dirty="0">
                      <a:solidFill>
                        <a:srgbClr val="FF0000"/>
                      </a:solidFill>
                      <a:latin typeface="+mn-ea"/>
                    </a:rPr>
                    <a:t>)</a:t>
                  </a:r>
                  <a:endParaRPr lang="zh-TW" altLang="en-US" sz="1400" dirty="0">
                    <a:solidFill>
                      <a:srgbClr val="FF0000"/>
                    </a:solidFill>
                    <a:latin typeface="+mn-ea"/>
                  </a:endParaRPr>
                </a:p>
              </p:txBody>
            </p:sp>
            <p:sp>
              <p:nvSpPr>
                <p:cNvPr id="22" name="直線圖說文字 1 21"/>
                <p:cNvSpPr/>
                <p:nvPr/>
              </p:nvSpPr>
              <p:spPr>
                <a:xfrm flipH="1">
                  <a:off x="2084774" y="4024268"/>
                  <a:ext cx="1663868" cy="498476"/>
                </a:xfrm>
                <a:prstGeom prst="borderCallout1">
                  <a:avLst>
                    <a:gd name="adj1" fmla="val 35987"/>
                    <a:gd name="adj2" fmla="val -1360"/>
                    <a:gd name="adj3" fmla="val -42625"/>
                    <a:gd name="adj4" fmla="val -20515"/>
                  </a:avLst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 w="190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400" dirty="0">
                      <a:solidFill>
                        <a:schemeClr val="tx1"/>
                      </a:solidFill>
                      <a:latin typeface="+mn-ea"/>
                    </a:rPr>
                    <a:t>每人五等分位所得差距倍數</a:t>
                  </a:r>
                  <a:r>
                    <a:rPr lang="en-US" altLang="zh-TW" sz="1400" dirty="0">
                      <a:solidFill>
                        <a:srgbClr val="FF0000"/>
                      </a:solidFill>
                      <a:latin typeface="+mn-ea"/>
                    </a:rPr>
                    <a:t>(</a:t>
                  </a:r>
                  <a:r>
                    <a:rPr lang="zh-TW" altLang="en-US" sz="1400" dirty="0">
                      <a:solidFill>
                        <a:srgbClr val="FF0000"/>
                      </a:solidFill>
                      <a:latin typeface="+mn-ea"/>
                    </a:rPr>
                    <a:t>左軸</a:t>
                  </a:r>
                  <a:r>
                    <a:rPr lang="en-US" altLang="zh-TW" sz="1400" dirty="0">
                      <a:solidFill>
                        <a:srgbClr val="FF0000"/>
                      </a:solidFill>
                      <a:latin typeface="+mn-ea"/>
                    </a:rPr>
                    <a:t>)</a:t>
                  </a:r>
                  <a:endParaRPr lang="zh-TW" altLang="en-US" sz="1400" dirty="0">
                    <a:solidFill>
                      <a:srgbClr val="FF0000"/>
                    </a:solidFill>
                    <a:latin typeface="+mn-ea"/>
                  </a:endParaRPr>
                </a:p>
              </p:txBody>
            </p:sp>
            <p:sp>
              <p:nvSpPr>
                <p:cNvPr id="23" name="直線圖說文字 1 22"/>
                <p:cNvSpPr/>
                <p:nvPr/>
              </p:nvSpPr>
              <p:spPr>
                <a:xfrm>
                  <a:off x="5750960" y="2735567"/>
                  <a:ext cx="1656184" cy="547759"/>
                </a:xfrm>
                <a:prstGeom prst="borderCallout1">
                  <a:avLst>
                    <a:gd name="adj1" fmla="val 14044"/>
                    <a:gd name="adj2" fmla="val -453"/>
                    <a:gd name="adj3" fmla="val -42970"/>
                    <a:gd name="adj4" fmla="val -20090"/>
                  </a:avLst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 w="190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400" dirty="0">
                      <a:solidFill>
                        <a:schemeClr val="tx1"/>
                      </a:solidFill>
                      <a:latin typeface="+mn-ea"/>
                    </a:rPr>
                    <a:t>每戶五等分位所得差距倍數</a:t>
                  </a:r>
                  <a:r>
                    <a:rPr lang="en-US" altLang="zh-TW" sz="1400" dirty="0">
                      <a:solidFill>
                        <a:srgbClr val="FF0000"/>
                      </a:solidFill>
                      <a:latin typeface="+mn-ea"/>
                    </a:rPr>
                    <a:t>(</a:t>
                  </a:r>
                  <a:r>
                    <a:rPr lang="zh-TW" altLang="en-US" sz="1400" dirty="0">
                      <a:solidFill>
                        <a:srgbClr val="FF0000"/>
                      </a:solidFill>
                      <a:latin typeface="+mn-ea"/>
                    </a:rPr>
                    <a:t>左軸</a:t>
                  </a:r>
                  <a:r>
                    <a:rPr lang="en-US" altLang="zh-TW" sz="1400" dirty="0">
                      <a:solidFill>
                        <a:srgbClr val="FF0000"/>
                      </a:solidFill>
                      <a:latin typeface="+mn-ea"/>
                    </a:rPr>
                    <a:t>)</a:t>
                  </a:r>
                  <a:endParaRPr lang="zh-TW" altLang="en-US" sz="1400" dirty="0">
                    <a:solidFill>
                      <a:srgbClr val="FF0000"/>
                    </a:solidFill>
                    <a:latin typeface="+mn-ea"/>
                  </a:endParaRPr>
                </a:p>
              </p:txBody>
            </p:sp>
          </p:grpSp>
          <p:sp>
            <p:nvSpPr>
              <p:cNvPr id="13" name="文字方塊 3"/>
              <p:cNvSpPr txBox="1">
                <a:spLocks noChangeArrowheads="1"/>
              </p:cNvSpPr>
              <p:nvPr/>
            </p:nvSpPr>
            <p:spPr bwMode="auto">
              <a:xfrm>
                <a:off x="123691" y="1287971"/>
                <a:ext cx="597548" cy="3123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rgbClr val="FF3300"/>
                  </a:buClr>
                  <a:buFont typeface="Wingdings" pitchFamily="2" charset="2"/>
                  <a:buChar char="u"/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標楷體" pitchFamily="65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Blip>
                    <a:blip r:embed="rId3"/>
                  </a:buBlip>
                  <a:defRPr kumimoji="1" sz="2800">
                    <a:solidFill>
                      <a:schemeClr val="tx1"/>
                    </a:solidFill>
                    <a:latin typeface="Times New Roman" pitchFamily="18" charset="0"/>
                    <a:ea typeface="標楷體" pitchFamily="65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Blip>
                    <a:blip r:embed="rId4"/>
                  </a:buBlip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標楷體" pitchFamily="65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Times New Roman" pitchFamily="18" charset="0"/>
                    <a:ea typeface="標楷體" pitchFamily="65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Times New Roman" pitchFamily="18" charset="0"/>
                    <a:ea typeface="標楷體" pitchFamily="65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itchFamily="18" charset="0"/>
                    <a:ea typeface="標楷體" pitchFamily="65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itchFamily="18" charset="0"/>
                    <a:ea typeface="標楷體" pitchFamily="65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itchFamily="18" charset="0"/>
                    <a:ea typeface="標楷體" pitchFamily="65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itchFamily="18" charset="0"/>
                    <a:ea typeface="標楷體" pitchFamily="65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TW" sz="1200" dirty="0">
                    <a:latin typeface="+mn-ea"/>
                    <a:ea typeface="+mn-ea"/>
                  </a:rPr>
                  <a:t> (</a:t>
                </a:r>
                <a:r>
                  <a:rPr lang="zh-TW" altLang="en-US" sz="1200" dirty="0">
                    <a:latin typeface="+mn-ea"/>
                    <a:ea typeface="+mn-ea"/>
                  </a:rPr>
                  <a:t>倍</a:t>
                </a:r>
                <a:r>
                  <a:rPr lang="en-US" altLang="zh-TW" sz="1200" dirty="0">
                    <a:latin typeface="+mn-ea"/>
                    <a:ea typeface="+mn-ea"/>
                  </a:rPr>
                  <a:t>)</a:t>
                </a:r>
                <a:endParaRPr lang="zh-TW" altLang="en-US" sz="1200" dirty="0">
                  <a:latin typeface="+mn-ea"/>
                  <a:ea typeface="+mn-ea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34562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2"/>
          <p:cNvSpPr>
            <a:spLocks noGrp="1"/>
          </p:cNvSpPr>
          <p:nvPr>
            <p:ph type="title"/>
          </p:nvPr>
        </p:nvSpPr>
        <p:spPr>
          <a:xfrm>
            <a:off x="338708" y="28810"/>
            <a:ext cx="8229600" cy="750414"/>
          </a:xfrm>
        </p:spPr>
        <p:txBody>
          <a:bodyPr>
            <a:normAutofit/>
          </a:bodyPr>
          <a:lstStyle/>
          <a:p>
            <a:r>
              <a:rPr lang="zh-TW" altLang="en-US" sz="3200" b="1" spc="-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二、</a:t>
            </a:r>
            <a:r>
              <a:rPr lang="en-US" altLang="zh-TW" sz="3200" b="1" spc="-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z="3200" b="1" spc="-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等分位家庭可支配所得變動趨勢</a:t>
            </a:r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377277" y="781492"/>
            <a:ext cx="8417024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 spc="-100" baseline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marL="182880" indent="-182880" algn="just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zh-TW" altLang="en-US" sz="1800" b="0" dirty="0"/>
              <a:t>家庭所得差距倍數擴大，源於所得成長幅度差異：最高所得家庭可支配所得上升趨勢明顯，最低所得家庭成長幅度有限</a:t>
            </a:r>
            <a:endParaRPr lang="en-US" altLang="zh-TW" sz="1800" b="0" dirty="0">
              <a:cs typeface="+mn-cs"/>
            </a:endParaRPr>
          </a:p>
        </p:txBody>
      </p:sp>
      <p:grpSp>
        <p:nvGrpSpPr>
          <p:cNvPr id="2" name="群組 1"/>
          <p:cNvGrpSpPr/>
          <p:nvPr/>
        </p:nvGrpSpPr>
        <p:grpSpPr>
          <a:xfrm>
            <a:off x="323528" y="1674089"/>
            <a:ext cx="8695117" cy="5080588"/>
            <a:chOff x="323528" y="1674089"/>
            <a:chExt cx="8695117" cy="5080588"/>
          </a:xfrm>
        </p:grpSpPr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827584" y="6471266"/>
              <a:ext cx="5489560" cy="283411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>
              <a:spAutoFit/>
            </a:bodyPr>
            <a:lstStyle/>
            <a:p>
              <a:pPr fontAlgn="auto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1100" kern="0" dirty="0">
                  <a:solidFill>
                    <a:srgbClr val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資料來源：行政院主計總處，歷年家庭收支調查報告，本會自行製圖</a:t>
              </a:r>
              <a:r>
                <a:rPr lang="zh-TW" altLang="en-US" sz="1100" kern="0" dirty="0">
                  <a:solidFill>
                    <a:srgbClr val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。</a:t>
              </a:r>
              <a:endParaRPr lang="en-US" altLang="zh-TW" sz="1100" kern="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9" name="文字方塊 8"/>
            <p:cNvSpPr txBox="1"/>
            <p:nvPr/>
          </p:nvSpPr>
          <p:spPr>
            <a:xfrm>
              <a:off x="3433661" y="1707763"/>
              <a:ext cx="23042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400" b="1" dirty="0">
                  <a:solidFill>
                    <a:srgbClr val="0033CC"/>
                  </a:solidFill>
                </a:rPr>
                <a:t>家庭可支配所得變動趨勢</a:t>
              </a:r>
            </a:p>
          </p:txBody>
        </p:sp>
        <p:sp>
          <p:nvSpPr>
            <p:cNvPr id="10" name="文字方塊 9"/>
            <p:cNvSpPr txBox="1"/>
            <p:nvPr/>
          </p:nvSpPr>
          <p:spPr>
            <a:xfrm>
              <a:off x="323528" y="1704066"/>
              <a:ext cx="4804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175" lvl="1"/>
              <a:r>
                <a:rPr lang="en-US" altLang="zh-TW" sz="1200" dirty="0">
                  <a:latin typeface="+mn-ea"/>
                </a:rPr>
                <a:t>(</a:t>
              </a:r>
              <a:r>
                <a:rPr lang="zh-TW" altLang="en-US" sz="1200" dirty="0">
                  <a:latin typeface="+mn-ea"/>
                </a:rPr>
                <a:t>元</a:t>
              </a:r>
              <a:r>
                <a:rPr lang="en-US" altLang="zh-TW" sz="1200" dirty="0">
                  <a:latin typeface="+mn-ea"/>
                </a:rPr>
                <a:t>)</a:t>
              </a:r>
            </a:p>
          </p:txBody>
        </p:sp>
        <p:sp>
          <p:nvSpPr>
            <p:cNvPr id="11" name="文字方塊 10"/>
            <p:cNvSpPr txBox="1"/>
            <p:nvPr/>
          </p:nvSpPr>
          <p:spPr>
            <a:xfrm>
              <a:off x="7740352" y="2257514"/>
              <a:ext cx="1259632" cy="45140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zh-TW" altLang="en-US" sz="1300" b="1" dirty="0"/>
                <a:t>最高所得家庭</a:t>
              </a:r>
              <a:endParaRPr lang="en-US" altLang="zh-TW" sz="1300" b="1" dirty="0"/>
            </a:p>
            <a:p>
              <a:pPr algn="ctr">
                <a:lnSpc>
                  <a:spcPts val="1400"/>
                </a:lnSpc>
              </a:pPr>
              <a:r>
                <a:rPr lang="en-US" altLang="zh-TW" sz="1300" b="1" dirty="0"/>
                <a:t>2,205,691</a:t>
              </a:r>
              <a:r>
                <a:rPr lang="zh-TW" altLang="en-US" sz="1300" b="1" dirty="0"/>
                <a:t>元</a:t>
              </a:r>
            </a:p>
          </p:txBody>
        </p:sp>
        <p:sp>
          <p:nvSpPr>
            <p:cNvPr id="12" name="文字方塊 11"/>
            <p:cNvSpPr txBox="1"/>
            <p:nvPr/>
          </p:nvSpPr>
          <p:spPr>
            <a:xfrm>
              <a:off x="7731022" y="3602948"/>
              <a:ext cx="1259632" cy="451406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zh-TW" altLang="en-US" sz="1300" b="1" dirty="0"/>
                <a:t>第</a:t>
              </a:r>
              <a:r>
                <a:rPr lang="en-US" altLang="zh-TW" sz="1300" b="1" dirty="0"/>
                <a:t>4</a:t>
              </a:r>
              <a:r>
                <a:rPr lang="zh-TW" altLang="en-US" sz="1300" b="1" dirty="0"/>
                <a:t>分位家庭</a:t>
              </a:r>
              <a:endParaRPr lang="en-US" altLang="zh-TW" sz="1300" b="1" dirty="0"/>
            </a:p>
            <a:p>
              <a:pPr algn="ctr">
                <a:lnSpc>
                  <a:spcPts val="1400"/>
                </a:lnSpc>
              </a:pPr>
              <a:r>
                <a:rPr lang="en-US" altLang="zh-TW" sz="1300" b="1" dirty="0"/>
                <a:t>1,291,029</a:t>
              </a:r>
              <a:r>
                <a:rPr lang="zh-TW" altLang="en-US" sz="1300" b="1" dirty="0"/>
                <a:t>元</a:t>
              </a:r>
            </a:p>
          </p:txBody>
        </p:sp>
        <p:sp>
          <p:nvSpPr>
            <p:cNvPr id="13" name="文字方塊 12"/>
            <p:cNvSpPr txBox="1"/>
            <p:nvPr/>
          </p:nvSpPr>
          <p:spPr>
            <a:xfrm>
              <a:off x="7731021" y="4107004"/>
              <a:ext cx="1259632" cy="451406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zh-TW" altLang="en-US" sz="1300" b="1" dirty="0"/>
                <a:t>第</a:t>
              </a:r>
              <a:r>
                <a:rPr lang="en-US" altLang="zh-TW" sz="1300" b="1" dirty="0"/>
                <a:t>3</a:t>
              </a:r>
              <a:r>
                <a:rPr lang="zh-TW" altLang="en-US" sz="1300" b="1" dirty="0"/>
                <a:t>分位家庭</a:t>
              </a:r>
              <a:endParaRPr lang="en-US" altLang="zh-TW" sz="1300" b="1" dirty="0"/>
            </a:p>
            <a:p>
              <a:pPr algn="ctr">
                <a:lnSpc>
                  <a:spcPts val="1400"/>
                </a:lnSpc>
              </a:pPr>
              <a:r>
                <a:rPr lang="en-US" altLang="zh-TW" sz="1300" b="1" dirty="0"/>
                <a:t>935,016</a:t>
              </a:r>
              <a:r>
                <a:rPr lang="zh-TW" altLang="en-US" sz="1300" b="1" dirty="0"/>
                <a:t>元</a:t>
              </a:r>
            </a:p>
          </p:txBody>
        </p:sp>
        <p:sp>
          <p:nvSpPr>
            <p:cNvPr id="14" name="文字方塊 13"/>
            <p:cNvSpPr txBox="1"/>
            <p:nvPr/>
          </p:nvSpPr>
          <p:spPr>
            <a:xfrm>
              <a:off x="7740352" y="4601729"/>
              <a:ext cx="1259632" cy="451406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zh-TW" altLang="en-US" sz="1300" b="1" dirty="0"/>
                <a:t>第</a:t>
              </a:r>
              <a:r>
                <a:rPr lang="en-US" altLang="zh-TW" sz="1300" b="1" dirty="0"/>
                <a:t>2</a:t>
              </a:r>
              <a:r>
                <a:rPr lang="zh-TW" altLang="en-US" sz="1300" b="1" dirty="0"/>
                <a:t>分位家庭</a:t>
              </a:r>
              <a:endParaRPr lang="en-US" altLang="zh-TW" sz="1300" b="1" dirty="0"/>
            </a:p>
            <a:p>
              <a:pPr algn="ctr">
                <a:lnSpc>
                  <a:spcPts val="1400"/>
                </a:lnSpc>
              </a:pPr>
              <a:r>
                <a:rPr lang="en-US" altLang="zh-TW" sz="1300" b="1" dirty="0"/>
                <a:t>662,440</a:t>
              </a:r>
              <a:r>
                <a:rPr lang="zh-TW" altLang="en-US" sz="1300" b="1" dirty="0"/>
                <a:t>元</a:t>
              </a:r>
            </a:p>
          </p:txBody>
        </p:sp>
        <p:sp>
          <p:nvSpPr>
            <p:cNvPr id="15" name="向下箭號 14"/>
            <p:cNvSpPr/>
            <p:nvPr/>
          </p:nvSpPr>
          <p:spPr>
            <a:xfrm>
              <a:off x="7596336" y="1674089"/>
              <a:ext cx="1403648" cy="437281"/>
            </a:xfrm>
            <a:prstGeom prst="downArrow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b="1" dirty="0"/>
            </a:p>
          </p:txBody>
        </p:sp>
        <p:sp>
          <p:nvSpPr>
            <p:cNvPr id="16" name="文字方塊 15"/>
            <p:cNvSpPr txBox="1"/>
            <p:nvPr/>
          </p:nvSpPr>
          <p:spPr>
            <a:xfrm>
              <a:off x="7759013" y="5127035"/>
              <a:ext cx="1259632" cy="45140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zh-TW" altLang="en-US" sz="1300" b="1" dirty="0"/>
                <a:t>最低所得家庭</a:t>
              </a:r>
              <a:endParaRPr lang="en-US" altLang="zh-TW" sz="1300" b="1" dirty="0"/>
            </a:p>
            <a:p>
              <a:pPr algn="ctr">
                <a:lnSpc>
                  <a:spcPts val="1400"/>
                </a:lnSpc>
              </a:pPr>
              <a:r>
                <a:rPr lang="en-US" altLang="zh-TW" sz="1300" b="1" dirty="0"/>
                <a:t>358,594</a:t>
              </a:r>
              <a:r>
                <a:rPr lang="zh-TW" altLang="en-US" sz="1300" b="1" dirty="0"/>
                <a:t>元</a:t>
              </a:r>
            </a:p>
          </p:txBody>
        </p:sp>
        <p:sp>
          <p:nvSpPr>
            <p:cNvPr id="17" name="文字方塊 16"/>
            <p:cNvSpPr txBox="1"/>
            <p:nvPr/>
          </p:nvSpPr>
          <p:spPr>
            <a:xfrm>
              <a:off x="7884368" y="1722294"/>
              <a:ext cx="936104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zh-TW" sz="1600" b="1" dirty="0"/>
                <a:t>2021</a:t>
              </a:r>
              <a:r>
                <a:rPr lang="zh-TW" altLang="en-US" sz="1600" b="1" dirty="0"/>
                <a:t>年</a:t>
              </a:r>
            </a:p>
          </p:txBody>
        </p:sp>
      </p:grpSp>
      <p:graphicFrame>
        <p:nvGraphicFramePr>
          <p:cNvPr id="7" name="圖表 6">
            <a:extLst>
              <a:ext uri="{FF2B5EF4-FFF2-40B4-BE49-F238E27FC236}">
                <a16:creationId xmlns:a16="http://schemas.microsoft.com/office/drawing/2014/main" id="{00000000-0008-0000-05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3854147"/>
              </p:ext>
            </p:extLst>
          </p:nvPr>
        </p:nvGraphicFramePr>
        <p:xfrm>
          <a:off x="87705" y="1907889"/>
          <a:ext cx="7768671" cy="46422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34077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圖表 3">
            <a:extLst>
              <a:ext uri="{FF2B5EF4-FFF2-40B4-BE49-F238E27FC236}">
                <a16:creationId xmlns:a16="http://schemas.microsoft.com/office/drawing/2014/main" id="{00000000-0008-0000-0400-00000A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0756098"/>
              </p:ext>
            </p:extLst>
          </p:nvPr>
        </p:nvGraphicFramePr>
        <p:xfrm>
          <a:off x="208577" y="2764222"/>
          <a:ext cx="8795464" cy="38978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標題 2"/>
          <p:cNvSpPr>
            <a:spLocks noGrp="1"/>
          </p:cNvSpPr>
          <p:nvPr>
            <p:ph type="title"/>
          </p:nvPr>
        </p:nvSpPr>
        <p:spPr>
          <a:xfrm>
            <a:off x="457201" y="14290"/>
            <a:ext cx="8229600" cy="750414"/>
          </a:xfrm>
        </p:spPr>
        <p:txBody>
          <a:bodyPr>
            <a:normAutofit/>
          </a:bodyPr>
          <a:lstStyle/>
          <a:p>
            <a:r>
              <a:rPr lang="zh-TW" altLang="en-US" sz="3200" b="1" spc="-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三、歷年政府移轉收支效果</a:t>
            </a:r>
          </a:p>
        </p:txBody>
      </p:sp>
      <p:sp>
        <p:nvSpPr>
          <p:cNvPr id="14" name="標題 1"/>
          <p:cNvSpPr txBox="1">
            <a:spLocks/>
          </p:cNvSpPr>
          <p:nvPr/>
        </p:nvSpPr>
        <p:spPr>
          <a:xfrm>
            <a:off x="434629" y="692696"/>
            <a:ext cx="8417024" cy="19442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 spc="-100" baseline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marL="182880" indent="-182880" algn="just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zh-TW" altLang="en-US" sz="1600" b="0" dirty="0">
                <a:cs typeface="+mn-cs"/>
              </a:rPr>
              <a:t>政府「移轉收入」</a:t>
            </a:r>
            <a:r>
              <a:rPr lang="zh-TW" altLang="en-US" sz="1600" b="0" dirty="0"/>
              <a:t>縮小所得差距效果大於「移轉支出」</a:t>
            </a:r>
            <a:endParaRPr lang="en-US" altLang="zh-TW" sz="1600" b="0" dirty="0"/>
          </a:p>
          <a:p>
            <a:pPr marL="542925" indent="-276225" algn="just"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ü"/>
            </a:pPr>
            <a:r>
              <a:rPr lang="en-US" altLang="zh-TW" sz="1600" b="0" dirty="0"/>
              <a:t>「</a:t>
            </a:r>
            <a:r>
              <a:rPr lang="zh-TW" altLang="en-US" sz="1600" b="0" dirty="0"/>
              <a:t>政府移轉收入」為社福現金補助，「政府移轉支出」係各項租稅等，</a:t>
            </a:r>
            <a:r>
              <a:rPr lang="en-US" altLang="zh-TW" sz="1600" b="0" dirty="0"/>
              <a:t>2021</a:t>
            </a:r>
            <a:r>
              <a:rPr lang="zh-TW" altLang="en-US" sz="1600" b="0" dirty="0"/>
              <a:t>年合計縮小所得差距達</a:t>
            </a:r>
            <a:r>
              <a:rPr lang="en-US" altLang="zh-TW" sz="1600" b="0" dirty="0"/>
              <a:t>1.48</a:t>
            </a:r>
            <a:r>
              <a:rPr lang="zh-TW" altLang="en-US" sz="1600" b="0" dirty="0"/>
              <a:t>倍</a:t>
            </a:r>
            <a:endParaRPr lang="en-US" altLang="zh-TW" sz="1600" b="0" dirty="0"/>
          </a:p>
          <a:p>
            <a:pPr marL="542925" indent="-276225" algn="just"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ü"/>
            </a:pPr>
            <a:r>
              <a:rPr lang="zh-TW" altLang="en-US" sz="1600" b="0" dirty="0"/>
              <a:t> </a:t>
            </a:r>
            <a:r>
              <a:rPr lang="en-US" altLang="zh-TW" sz="1600" b="0" dirty="0"/>
              <a:t>2021</a:t>
            </a:r>
            <a:r>
              <a:rPr lang="zh-TW" altLang="en-US" sz="1600" b="0" dirty="0"/>
              <a:t>年社福政策縮小所得差距</a:t>
            </a:r>
            <a:r>
              <a:rPr lang="en-US" altLang="zh-TW" sz="1600" b="0" dirty="0"/>
              <a:t>1.34</a:t>
            </a:r>
            <a:r>
              <a:rPr lang="zh-TW" altLang="en-US" sz="1600" b="0" dirty="0"/>
              <a:t>倍，租稅政策縮小</a:t>
            </a:r>
            <a:r>
              <a:rPr lang="en-US" altLang="zh-TW" sz="1600" b="0" dirty="0"/>
              <a:t>0.14</a:t>
            </a:r>
            <a:r>
              <a:rPr lang="zh-TW" altLang="en-US" sz="1600" b="0" dirty="0"/>
              <a:t>倍</a:t>
            </a:r>
            <a:endParaRPr lang="en-US" altLang="zh-TW" sz="1600" b="0" dirty="0"/>
          </a:p>
          <a:p>
            <a:pPr marL="182563" indent="-182563" algn="just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zh-TW" altLang="en-US" sz="1600" b="0" dirty="0"/>
              <a:t>實物給付亦具成效：</a:t>
            </a:r>
            <a:r>
              <a:rPr lang="en-US" altLang="zh-TW" sz="1600" b="0" dirty="0"/>
              <a:t>2010</a:t>
            </a:r>
            <a:r>
              <a:rPr lang="zh-TW" altLang="en-US" sz="1600" b="0" dirty="0"/>
              <a:t>年起將多項實物給付納入所得調查，最低所得組為主要受益群體，</a:t>
            </a:r>
            <a:r>
              <a:rPr lang="en-US" altLang="zh-TW" sz="1600" b="0" dirty="0"/>
              <a:t>2021</a:t>
            </a:r>
            <a:r>
              <a:rPr lang="zh-TW" altLang="en-US" sz="1600" b="0" dirty="0"/>
              <a:t>年可使所得差距倍數再減</a:t>
            </a:r>
            <a:r>
              <a:rPr lang="en-US" altLang="zh-TW" sz="1600" b="0" dirty="0"/>
              <a:t>0.41</a:t>
            </a:r>
            <a:r>
              <a:rPr lang="zh-TW" altLang="en-US" sz="1600" b="0" dirty="0"/>
              <a:t>倍（</a:t>
            </a:r>
            <a:r>
              <a:rPr lang="en-US" altLang="zh-TW" sz="1600" b="0" dirty="0"/>
              <a:t>6.15→5.74</a:t>
            </a:r>
            <a:r>
              <a:rPr lang="zh-TW" altLang="en-US" sz="1600" b="0" dirty="0"/>
              <a:t>）</a:t>
            </a:r>
            <a:endParaRPr lang="en-US" altLang="zh-TW" sz="1600" b="0" dirty="0">
              <a:solidFill>
                <a:srgbClr val="FF0000"/>
              </a:solidFill>
            </a:endParaRPr>
          </a:p>
        </p:txBody>
      </p:sp>
      <p:grpSp>
        <p:nvGrpSpPr>
          <p:cNvPr id="2" name="群組 1"/>
          <p:cNvGrpSpPr/>
          <p:nvPr/>
        </p:nvGrpSpPr>
        <p:grpSpPr>
          <a:xfrm>
            <a:off x="176875" y="2498412"/>
            <a:ext cx="8662258" cy="4378486"/>
            <a:chOff x="176875" y="2498412"/>
            <a:chExt cx="8662258" cy="4378486"/>
          </a:xfrm>
        </p:grpSpPr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620312" y="6572969"/>
              <a:ext cx="5616575" cy="30392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/>
            <a:p>
              <a:pPr fontAlgn="auto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1100" kern="0" dirty="0">
                  <a:solidFill>
                    <a:srgbClr val="000000"/>
                  </a:solidFill>
                  <a:latin typeface="+mn-ea"/>
                </a:rPr>
                <a:t>資料來源：行政院主計總處，歷年家庭收支調查報告，本會自行製圖。</a:t>
              </a:r>
            </a:p>
          </p:txBody>
        </p:sp>
        <p:grpSp>
          <p:nvGrpSpPr>
            <p:cNvPr id="17" name="群組 16"/>
            <p:cNvGrpSpPr/>
            <p:nvPr/>
          </p:nvGrpSpPr>
          <p:grpSpPr>
            <a:xfrm>
              <a:off x="176875" y="2498412"/>
              <a:ext cx="8614264" cy="1362636"/>
              <a:chOff x="143936" y="2719404"/>
              <a:chExt cx="8614264" cy="1362636"/>
            </a:xfrm>
          </p:grpSpPr>
          <p:sp>
            <p:nvSpPr>
              <p:cNvPr id="19" name="文字方塊 3"/>
              <p:cNvSpPr txBox="1">
                <a:spLocks noChangeArrowheads="1"/>
              </p:cNvSpPr>
              <p:nvPr/>
            </p:nvSpPr>
            <p:spPr bwMode="auto">
              <a:xfrm>
                <a:off x="143936" y="2719404"/>
                <a:ext cx="486236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rgbClr val="FF3300"/>
                  </a:buClr>
                  <a:buFont typeface="Wingdings" pitchFamily="2" charset="2"/>
                  <a:buChar char="u"/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標楷體" pitchFamily="65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Blip>
                    <a:blip r:embed="rId3"/>
                  </a:buBlip>
                  <a:defRPr kumimoji="1" sz="2800">
                    <a:solidFill>
                      <a:schemeClr val="tx1"/>
                    </a:solidFill>
                    <a:latin typeface="Times New Roman" pitchFamily="18" charset="0"/>
                    <a:ea typeface="標楷體" pitchFamily="65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Blip>
                    <a:blip r:embed="rId4"/>
                  </a:buBlip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標楷體" pitchFamily="65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Times New Roman" pitchFamily="18" charset="0"/>
                    <a:ea typeface="標楷體" pitchFamily="65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Times New Roman" pitchFamily="18" charset="0"/>
                    <a:ea typeface="標楷體" pitchFamily="65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itchFamily="18" charset="0"/>
                    <a:ea typeface="標楷體" pitchFamily="65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itchFamily="18" charset="0"/>
                    <a:ea typeface="標楷體" pitchFamily="65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itchFamily="18" charset="0"/>
                    <a:ea typeface="標楷體" pitchFamily="65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itchFamily="18" charset="0"/>
                    <a:ea typeface="標楷體" pitchFamily="65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TW" sz="1200" dirty="0">
                    <a:solidFill>
                      <a:srgbClr val="000000"/>
                    </a:solidFill>
                    <a:latin typeface="+mn-ea"/>
                    <a:ea typeface="+mn-ea"/>
                  </a:rPr>
                  <a:t>(</a:t>
                </a:r>
                <a:r>
                  <a:rPr lang="zh-TW" altLang="en-US" sz="1200" dirty="0">
                    <a:solidFill>
                      <a:srgbClr val="000000"/>
                    </a:solidFill>
                    <a:latin typeface="+mn-ea"/>
                    <a:ea typeface="+mn-ea"/>
                  </a:rPr>
                  <a:t>倍</a:t>
                </a:r>
                <a:r>
                  <a:rPr lang="en-US" altLang="zh-TW" sz="1200" dirty="0">
                    <a:solidFill>
                      <a:srgbClr val="000000"/>
                    </a:solidFill>
                    <a:latin typeface="+mn-ea"/>
                    <a:ea typeface="+mn-ea"/>
                  </a:rPr>
                  <a:t>)</a:t>
                </a:r>
              </a:p>
            </p:txBody>
          </p:sp>
          <p:sp>
            <p:nvSpPr>
              <p:cNvPr id="20" name="文字方塊 2"/>
              <p:cNvSpPr txBox="1">
                <a:spLocks noChangeArrowheads="1"/>
              </p:cNvSpPr>
              <p:nvPr/>
            </p:nvSpPr>
            <p:spPr bwMode="auto">
              <a:xfrm>
                <a:off x="2848478" y="3660637"/>
                <a:ext cx="882041" cy="3372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rgbClr val="FF3300"/>
                  </a:buClr>
                  <a:buFont typeface="Wingdings" pitchFamily="2" charset="2"/>
                  <a:buChar char="u"/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標楷體" pitchFamily="65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Blip>
                    <a:blip r:embed="rId3"/>
                  </a:buBlip>
                  <a:defRPr kumimoji="1" sz="2800">
                    <a:solidFill>
                      <a:schemeClr val="tx1"/>
                    </a:solidFill>
                    <a:latin typeface="Times New Roman" pitchFamily="18" charset="0"/>
                    <a:ea typeface="標楷體" pitchFamily="65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Blip>
                    <a:blip r:embed="rId4"/>
                  </a:buBlip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標楷體" pitchFamily="65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Times New Roman" pitchFamily="18" charset="0"/>
                    <a:ea typeface="標楷體" pitchFamily="65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Times New Roman" pitchFamily="18" charset="0"/>
                    <a:ea typeface="標楷體" pitchFamily="65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itchFamily="18" charset="0"/>
                    <a:ea typeface="標楷體" pitchFamily="65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itchFamily="18" charset="0"/>
                    <a:ea typeface="標楷體" pitchFamily="65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itchFamily="18" charset="0"/>
                    <a:ea typeface="標楷體" pitchFamily="65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itchFamily="18" charset="0"/>
                    <a:ea typeface="標楷體" pitchFamily="65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TW" sz="1600" b="1" dirty="0">
                    <a:latin typeface="+mn-ea"/>
                    <a:ea typeface="+mn-ea"/>
                  </a:rPr>
                  <a:t>1.28</a:t>
                </a:r>
                <a:r>
                  <a:rPr lang="zh-TW" altLang="en-US" sz="1600" b="1" dirty="0">
                    <a:latin typeface="+mn-ea"/>
                    <a:ea typeface="+mn-ea"/>
                  </a:rPr>
                  <a:t>倍</a:t>
                </a:r>
              </a:p>
            </p:txBody>
          </p:sp>
          <p:sp>
            <p:nvSpPr>
              <p:cNvPr id="21" name="文字方塊 2"/>
              <p:cNvSpPr txBox="1">
                <a:spLocks noChangeArrowheads="1"/>
              </p:cNvSpPr>
              <p:nvPr/>
            </p:nvSpPr>
            <p:spPr bwMode="auto">
              <a:xfrm>
                <a:off x="5174154" y="3588572"/>
                <a:ext cx="882041" cy="3372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rgbClr val="FF3300"/>
                  </a:buClr>
                  <a:buFont typeface="Wingdings" pitchFamily="2" charset="2"/>
                  <a:buChar char="u"/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標楷體" pitchFamily="65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Blip>
                    <a:blip r:embed="rId3"/>
                  </a:buBlip>
                  <a:defRPr kumimoji="1" sz="2800">
                    <a:solidFill>
                      <a:schemeClr val="tx1"/>
                    </a:solidFill>
                    <a:latin typeface="Times New Roman" pitchFamily="18" charset="0"/>
                    <a:ea typeface="標楷體" pitchFamily="65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Blip>
                    <a:blip r:embed="rId4"/>
                  </a:buBlip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標楷體" pitchFamily="65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Times New Roman" pitchFamily="18" charset="0"/>
                    <a:ea typeface="標楷體" pitchFamily="65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Times New Roman" pitchFamily="18" charset="0"/>
                    <a:ea typeface="標楷體" pitchFamily="65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itchFamily="18" charset="0"/>
                    <a:ea typeface="標楷體" pitchFamily="65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itchFamily="18" charset="0"/>
                    <a:ea typeface="標楷體" pitchFamily="65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itchFamily="18" charset="0"/>
                    <a:ea typeface="標楷體" pitchFamily="65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itchFamily="18" charset="0"/>
                    <a:ea typeface="標楷體" pitchFamily="65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TW" sz="1600" b="1" dirty="0">
                    <a:latin typeface="+mn-ea"/>
                    <a:ea typeface="+mn-ea"/>
                  </a:rPr>
                  <a:t>1.88</a:t>
                </a:r>
                <a:r>
                  <a:rPr lang="zh-TW" altLang="en-US" sz="1600" b="1" dirty="0">
                    <a:latin typeface="+mn-ea"/>
                    <a:ea typeface="+mn-ea"/>
                  </a:rPr>
                  <a:t>倍</a:t>
                </a:r>
              </a:p>
            </p:txBody>
          </p:sp>
          <p:sp>
            <p:nvSpPr>
              <p:cNvPr id="22" name="文字方塊 2"/>
              <p:cNvSpPr txBox="1">
                <a:spLocks noChangeArrowheads="1"/>
              </p:cNvSpPr>
              <p:nvPr/>
            </p:nvSpPr>
            <p:spPr bwMode="auto">
              <a:xfrm>
                <a:off x="7923437" y="3743486"/>
                <a:ext cx="834763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rgbClr val="FF3300"/>
                  </a:buClr>
                  <a:buFont typeface="Wingdings" pitchFamily="2" charset="2"/>
                  <a:buChar char="u"/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標楷體" pitchFamily="65" charset="-120"/>
                  </a:defRPr>
                </a:lvl1pPr>
                <a:lvl2pPr marL="742950" indent="-285750" eaLnBrk="0" hangingPunct="0">
                  <a:spcBef>
                    <a:spcPct val="20000"/>
                  </a:spcBef>
                  <a:buBlip>
                    <a:blip r:embed="rId3"/>
                  </a:buBlip>
                  <a:defRPr kumimoji="1" sz="2800">
                    <a:solidFill>
                      <a:schemeClr val="tx1"/>
                    </a:solidFill>
                    <a:latin typeface="Times New Roman" pitchFamily="18" charset="0"/>
                    <a:ea typeface="標楷體" pitchFamily="65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Blip>
                    <a:blip r:embed="rId4"/>
                  </a:buBlip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標楷體" pitchFamily="65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Times New Roman" pitchFamily="18" charset="0"/>
                    <a:ea typeface="標楷體" pitchFamily="65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Times New Roman" pitchFamily="18" charset="0"/>
                    <a:ea typeface="標楷體" pitchFamily="65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itchFamily="18" charset="0"/>
                    <a:ea typeface="標楷體" pitchFamily="65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itchFamily="18" charset="0"/>
                    <a:ea typeface="標楷體" pitchFamily="65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itchFamily="18" charset="0"/>
                    <a:ea typeface="標楷體" pitchFamily="65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itchFamily="18" charset="0"/>
                    <a:ea typeface="標楷體" pitchFamily="65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TW" sz="1600" b="1" dirty="0">
                    <a:latin typeface="+mn-ea"/>
                    <a:ea typeface="+mn-ea"/>
                  </a:rPr>
                  <a:t>1.48</a:t>
                </a:r>
                <a:r>
                  <a:rPr lang="zh-TW" altLang="en-US" sz="1600" b="1" dirty="0">
                    <a:latin typeface="+mn-ea"/>
                    <a:ea typeface="+mn-ea"/>
                  </a:rPr>
                  <a:t>倍</a:t>
                </a:r>
              </a:p>
            </p:txBody>
          </p:sp>
          <p:sp>
            <p:nvSpPr>
              <p:cNvPr id="23" name="直線圖說文字 1 22"/>
              <p:cNvSpPr/>
              <p:nvPr/>
            </p:nvSpPr>
            <p:spPr bwMode="auto">
              <a:xfrm>
                <a:off x="826981" y="2885896"/>
                <a:ext cx="1836018" cy="526079"/>
              </a:xfrm>
              <a:prstGeom prst="borderCallout1">
                <a:avLst>
                  <a:gd name="adj1" fmla="val 103038"/>
                  <a:gd name="adj2" fmla="val 52945"/>
                  <a:gd name="adj3" fmla="val 204882"/>
                  <a:gd name="adj4" fmla="val 58370"/>
                </a:avLst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lIns="54000">
                <a:noAutofit/>
              </a:bodyPr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r>
                  <a:rPr lang="zh-TW" altLang="en-US" sz="1300" dirty="0">
                    <a:solidFill>
                      <a:prstClr val="black"/>
                    </a:solidFill>
                    <a:latin typeface="+mn-ea"/>
                  </a:rPr>
                  <a:t>每戶五等分位所得差距倍數</a:t>
                </a:r>
                <a:r>
                  <a:rPr lang="en-US" altLang="zh-TW" sz="1300" dirty="0">
                    <a:solidFill>
                      <a:prstClr val="black"/>
                    </a:solidFill>
                    <a:latin typeface="+mn-ea"/>
                  </a:rPr>
                  <a:t>(</a:t>
                </a:r>
                <a:r>
                  <a:rPr lang="zh-TW" altLang="en-US" sz="1300" dirty="0">
                    <a:solidFill>
                      <a:prstClr val="black"/>
                    </a:solidFill>
                    <a:latin typeface="+mn-ea"/>
                  </a:rPr>
                  <a:t>政府移轉收支</a:t>
                </a:r>
                <a:r>
                  <a:rPr lang="zh-TW" altLang="en-US" sz="1300" b="1" u="sng" dirty="0">
                    <a:solidFill>
                      <a:srgbClr val="FF0000"/>
                    </a:solidFill>
                    <a:latin typeface="+mn-ea"/>
                  </a:rPr>
                  <a:t>前</a:t>
                </a:r>
                <a:r>
                  <a:rPr lang="en-US" altLang="zh-TW" sz="1300" dirty="0">
                    <a:solidFill>
                      <a:prstClr val="black"/>
                    </a:solidFill>
                    <a:latin typeface="+mn-ea"/>
                  </a:rPr>
                  <a:t>)</a:t>
                </a:r>
                <a:endParaRPr lang="zh-TW" altLang="en-US" sz="1300" dirty="0">
                  <a:solidFill>
                    <a:prstClr val="black"/>
                  </a:solidFill>
                  <a:latin typeface="+mn-ea"/>
                </a:endParaRPr>
              </a:p>
            </p:txBody>
          </p:sp>
        </p:grpSp>
        <p:sp>
          <p:nvSpPr>
            <p:cNvPr id="12" name="上-下雙向箭號 11"/>
            <p:cNvSpPr>
              <a:spLocks noChangeArrowheads="1"/>
            </p:cNvSpPr>
            <p:nvPr/>
          </p:nvSpPr>
          <p:spPr bwMode="auto">
            <a:xfrm>
              <a:off x="2766526" y="3402132"/>
              <a:ext cx="171473" cy="387470"/>
            </a:xfrm>
            <a:prstGeom prst="upDownArrow">
              <a:avLst>
                <a:gd name="adj1" fmla="val 50000"/>
                <a:gd name="adj2" fmla="val 49834"/>
              </a:avLst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eaVert" wrap="none" lIns="5400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5" name="直線圖說文字 1 14"/>
            <p:cNvSpPr/>
            <p:nvPr/>
          </p:nvSpPr>
          <p:spPr bwMode="auto">
            <a:xfrm>
              <a:off x="4028772" y="4626801"/>
              <a:ext cx="1944217" cy="504056"/>
            </a:xfrm>
            <a:prstGeom prst="borderCallout1">
              <a:avLst>
                <a:gd name="adj1" fmla="val -1954"/>
                <a:gd name="adj2" fmla="val 20396"/>
                <a:gd name="adj3" fmla="val -121716"/>
                <a:gd name="adj4" fmla="val 13494"/>
              </a:avLst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54000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zh-TW" altLang="en-US" sz="1300" dirty="0">
                  <a:solidFill>
                    <a:prstClr val="black"/>
                  </a:solidFill>
                  <a:latin typeface="+mn-ea"/>
                </a:rPr>
                <a:t>每戶五等分位所得差距倍數</a:t>
              </a:r>
              <a:r>
                <a:rPr lang="en-US" altLang="zh-TW" sz="1300" dirty="0">
                  <a:solidFill>
                    <a:prstClr val="black"/>
                  </a:solidFill>
                  <a:latin typeface="+mn-ea"/>
                </a:rPr>
                <a:t>(</a:t>
              </a:r>
              <a:r>
                <a:rPr lang="zh-TW" altLang="en-US" sz="1300" dirty="0">
                  <a:solidFill>
                    <a:prstClr val="black"/>
                  </a:solidFill>
                  <a:latin typeface="+mn-ea"/>
                </a:rPr>
                <a:t>政府移轉收支</a:t>
              </a:r>
              <a:r>
                <a:rPr lang="zh-TW" altLang="en-US" sz="1300" b="1" u="sng" dirty="0">
                  <a:solidFill>
                    <a:srgbClr val="FF0000"/>
                  </a:solidFill>
                  <a:latin typeface="+mn-ea"/>
                </a:rPr>
                <a:t>後</a:t>
              </a:r>
              <a:r>
                <a:rPr lang="en-US" altLang="zh-TW" sz="1300" dirty="0">
                  <a:solidFill>
                    <a:prstClr val="black"/>
                  </a:solidFill>
                  <a:latin typeface="+mn-ea"/>
                </a:rPr>
                <a:t>)</a:t>
              </a:r>
              <a:endParaRPr lang="zh-TW" altLang="en-US" sz="1300" dirty="0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16" name="上-下雙向箭號 15"/>
            <p:cNvSpPr>
              <a:spLocks noChangeArrowheads="1"/>
            </p:cNvSpPr>
            <p:nvPr/>
          </p:nvSpPr>
          <p:spPr bwMode="auto">
            <a:xfrm>
              <a:off x="8667660" y="3437788"/>
              <a:ext cx="171473" cy="395268"/>
            </a:xfrm>
            <a:prstGeom prst="upDownArrow">
              <a:avLst>
                <a:gd name="adj1" fmla="val 50000"/>
                <a:gd name="adj2" fmla="val 49834"/>
              </a:avLst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eaVert" wrap="none" lIns="5400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24" name="上-下雙向箭號 23"/>
            <p:cNvSpPr>
              <a:spLocks noChangeArrowheads="1"/>
            </p:cNvSpPr>
            <p:nvPr/>
          </p:nvSpPr>
          <p:spPr bwMode="auto">
            <a:xfrm>
              <a:off x="5096137" y="3231637"/>
              <a:ext cx="184591" cy="576064"/>
            </a:xfrm>
            <a:prstGeom prst="upDownArrow">
              <a:avLst>
                <a:gd name="adj1" fmla="val 50000"/>
                <a:gd name="adj2" fmla="val 49834"/>
              </a:avLst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eaVert" wrap="none" lIns="5400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TW" alt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52511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1">
            <a:extLst>
              <a:ext uri="{FF2B5EF4-FFF2-40B4-BE49-F238E27FC236}">
                <a16:creationId xmlns:a16="http://schemas.microsoft.com/office/drawing/2014/main" id="{15FFDD1E-E3C6-4FEF-A9D4-2D40B2D18B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7479926"/>
              </p:ext>
            </p:extLst>
          </p:nvPr>
        </p:nvGraphicFramePr>
        <p:xfrm>
          <a:off x="323527" y="1484784"/>
          <a:ext cx="8493497" cy="493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5411" name="文字方塊 28"/>
          <p:cNvSpPr txBox="1">
            <a:spLocks noChangeArrowheads="1"/>
          </p:cNvSpPr>
          <p:nvPr/>
        </p:nvSpPr>
        <p:spPr bwMode="auto">
          <a:xfrm>
            <a:off x="692610" y="6415444"/>
            <a:ext cx="8055854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lang="zh-TW" altLang="en-US" sz="1050" dirty="0">
                <a:solidFill>
                  <a:srgbClr val="000000"/>
                </a:solidFill>
                <a:latin typeface="+mn-ea"/>
                <a:ea typeface="+mn-ea"/>
                <a:cs typeface="Times New Roman" panose="02020603050405020304" pitchFamily="18" charset="0"/>
              </a:rPr>
              <a:t>資料來源：</a:t>
            </a:r>
            <a:r>
              <a:rPr lang="en-US" altLang="zh-TW" sz="1050" dirty="0">
                <a:solidFill>
                  <a:srgbClr val="000000"/>
                </a:solidFill>
                <a:latin typeface="+mn-ea"/>
                <a:ea typeface="+mn-ea"/>
                <a:cs typeface="Times New Roman" panose="02020603050405020304" pitchFamily="18" charset="0"/>
              </a:rPr>
              <a:t>OECD (https://stats.oecd.org/BrandedView.aspx?oecd_bv_id=socwel-data-en&amp;doi=data-00654-en#)</a:t>
            </a:r>
            <a:r>
              <a:rPr lang="zh-TW" altLang="en-US" sz="1050" dirty="0">
                <a:solidFill>
                  <a:srgbClr val="000000"/>
                </a:solidFill>
                <a:latin typeface="+mn-ea"/>
                <a:ea typeface="+mn-ea"/>
                <a:cs typeface="Times New Roman" panose="02020603050405020304" pitchFamily="18" charset="0"/>
              </a:rPr>
              <a:t>，</a:t>
            </a:r>
            <a:r>
              <a:rPr kumimoji="0" lang="zh-TW" altLang="en-US" sz="1050" kern="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本會自行製圖。</a:t>
            </a:r>
            <a:r>
              <a:rPr kumimoji="0" lang="en-US" altLang="zh-TW" sz="1050" kern="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kumimoji="0" lang="zh-TW" altLang="en-US" sz="1050" kern="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資料下載日期</a:t>
            </a:r>
            <a:r>
              <a:rPr kumimoji="0" lang="en-US" altLang="zh-TW" sz="1050" kern="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2022/08/24</a:t>
            </a:r>
            <a:r>
              <a:rPr lang="en-US" altLang="zh-TW" sz="1050" kern="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2843808" y="2132856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/>
              <a:t>所得差距擴大國家</a:t>
            </a:r>
          </a:p>
        </p:txBody>
      </p:sp>
      <p:sp>
        <p:nvSpPr>
          <p:cNvPr id="28" name="文字方塊 27"/>
          <p:cNvSpPr txBox="1"/>
          <p:nvPr/>
        </p:nvSpPr>
        <p:spPr>
          <a:xfrm>
            <a:off x="6732240" y="2040521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/>
              <a:t>所得差距</a:t>
            </a:r>
            <a:endParaRPr lang="en-US" altLang="zh-TW" sz="1200" dirty="0"/>
          </a:p>
          <a:p>
            <a:r>
              <a:rPr lang="zh-TW" altLang="en-US" sz="1200" dirty="0"/>
              <a:t>持平國家</a:t>
            </a:r>
          </a:p>
        </p:txBody>
      </p:sp>
      <p:sp>
        <p:nvSpPr>
          <p:cNvPr id="29" name="文字方塊 28"/>
          <p:cNvSpPr txBox="1"/>
          <p:nvPr/>
        </p:nvSpPr>
        <p:spPr>
          <a:xfrm>
            <a:off x="7819027" y="2051555"/>
            <a:ext cx="8574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/>
              <a:t>所得差距</a:t>
            </a:r>
            <a:endParaRPr lang="en-US" altLang="zh-TW" sz="1200" dirty="0"/>
          </a:p>
          <a:p>
            <a:r>
              <a:rPr lang="zh-TW" altLang="en-US" sz="1200" dirty="0"/>
              <a:t>縮小國家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179512" y="2132856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/>
              <a:t>吉尼係數</a:t>
            </a:r>
          </a:p>
        </p:txBody>
      </p:sp>
      <p:sp>
        <p:nvSpPr>
          <p:cNvPr id="11" name="標題 2"/>
          <p:cNvSpPr>
            <a:spLocks noGrp="1"/>
          </p:cNvSpPr>
          <p:nvPr>
            <p:ph type="title"/>
          </p:nvPr>
        </p:nvSpPr>
        <p:spPr>
          <a:xfrm>
            <a:off x="457201" y="14290"/>
            <a:ext cx="8229600" cy="750414"/>
          </a:xfrm>
        </p:spPr>
        <p:txBody>
          <a:bodyPr>
            <a:normAutofit/>
          </a:bodyPr>
          <a:lstStyle/>
          <a:p>
            <a:r>
              <a:rPr lang="zh-TW" altLang="en-US" sz="3200" b="1" spc="-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四、</a:t>
            </a:r>
            <a:r>
              <a:rPr lang="en-US" altLang="zh-TW" sz="3200" b="1" spc="-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OECD</a:t>
            </a:r>
            <a:r>
              <a:rPr lang="zh-TW" altLang="en-US" sz="3200" b="1" spc="-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國家所得分配變動趨勢</a:t>
            </a:r>
          </a:p>
        </p:txBody>
      </p:sp>
      <p:sp>
        <p:nvSpPr>
          <p:cNvPr id="12" name="標題 1"/>
          <p:cNvSpPr txBox="1">
            <a:spLocks/>
          </p:cNvSpPr>
          <p:nvPr/>
        </p:nvSpPr>
        <p:spPr>
          <a:xfrm>
            <a:off x="400001" y="692200"/>
            <a:ext cx="8417024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 spc="-100" baseline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marL="182880" indent="-182880" algn="just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zh-TW" altLang="en-US" sz="1800" b="0" dirty="0">
                <a:sym typeface="Wingdings 2" pitchFamily="18" charset="2"/>
              </a:rPr>
              <a:t>多數</a:t>
            </a:r>
            <a:r>
              <a:rPr lang="en-US" altLang="zh-TW" sz="1800" b="0" dirty="0">
                <a:sym typeface="Wingdings 2" pitchFamily="18" charset="2"/>
              </a:rPr>
              <a:t>OECD</a:t>
            </a:r>
            <a:r>
              <a:rPr lang="zh-TW" altLang="en-US" sz="1800" b="0" dirty="0">
                <a:sym typeface="Wingdings 2" pitchFamily="18" charset="2"/>
              </a:rPr>
              <a:t>國家所得差距呈現長期擴大趨勢</a:t>
            </a:r>
            <a:endParaRPr lang="en-US" altLang="zh-TW" sz="1800" b="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535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b="1" spc="-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五、主要國家所得分配狀況</a:t>
            </a:r>
          </a:p>
        </p:txBody>
      </p:sp>
      <p:graphicFrame>
        <p:nvGraphicFramePr>
          <p:cNvPr id="4" name="Group 1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206466"/>
              </p:ext>
            </p:extLst>
          </p:nvPr>
        </p:nvGraphicFramePr>
        <p:xfrm>
          <a:off x="4788024" y="1772817"/>
          <a:ext cx="3960441" cy="4032447"/>
        </p:xfrm>
        <a:graphic>
          <a:graphicData uri="http://schemas.openxmlformats.org/drawingml/2006/table">
            <a:tbl>
              <a:tblPr/>
              <a:tblGrid>
                <a:gridCol w="864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14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83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2047"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sng" strike="noStrike" dirty="0">
                          <a:solidFill>
                            <a:srgbClr val="FF0000"/>
                          </a:solidFill>
                          <a:effectLst/>
                          <a:latin typeface="微軟正黑體"/>
                        </a:rPr>
                        <a:t>每戶</a:t>
                      </a:r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/>
                        </a:rPr>
                        <a:t>可支配所得差距</a:t>
                      </a:r>
                      <a:endParaRPr lang="zh-TW" altLang="en-US" sz="1400" b="1" i="0" u="sng" strike="noStrike" dirty="0">
                        <a:solidFill>
                          <a:srgbClr val="FF0000"/>
                        </a:solidFill>
                        <a:effectLst/>
                        <a:latin typeface="微軟正黑體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/>
                        </a:rPr>
                        <a:t>國  名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/>
                        </a:rPr>
                        <a:t>年別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/>
                        </a:rPr>
                        <a:t>五等分位倍數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/>
                        </a:rPr>
                        <a:t>吉尼係數</a:t>
                      </a:r>
                    </a:p>
                  </a:txBody>
                  <a:tcPr marL="0" marR="0" marT="0" marB="0" anchor="ctr">
                    <a:lnR w="12700" cmpd="sng">
                      <a:noFill/>
                      <a:prstDash val="soli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0788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微軟正黑體"/>
                        </a:rPr>
                        <a:t>我國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TW" sz="14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4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6.15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4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0.341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8605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0" i="0" u="none" strike="noStrike">
                          <a:solidFill>
                            <a:srgbClr val="0033CC"/>
                          </a:solidFill>
                          <a:effectLst/>
                          <a:latin typeface="微軟正黑體"/>
                        </a:rPr>
                        <a:t>日本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6.66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0788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0" i="0" u="none" strike="noStrike">
                          <a:solidFill>
                            <a:srgbClr val="0033CC"/>
                          </a:solidFill>
                          <a:effectLst/>
                          <a:latin typeface="微軟正黑體"/>
                        </a:rPr>
                        <a:t>香港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21.20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0.524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6163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0" i="0" u="none" strike="noStrike">
                          <a:solidFill>
                            <a:srgbClr val="0033CC"/>
                          </a:solidFill>
                          <a:effectLst/>
                          <a:latin typeface="微軟正黑體"/>
                        </a:rPr>
                        <a:t>美國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17.38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0.489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Group 13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3943216"/>
              </p:ext>
            </p:extLst>
          </p:nvPr>
        </p:nvGraphicFramePr>
        <p:xfrm>
          <a:off x="400001" y="1772817"/>
          <a:ext cx="4181574" cy="4066010"/>
        </p:xfrm>
        <a:graphic>
          <a:graphicData uri="http://schemas.openxmlformats.org/drawingml/2006/table">
            <a:tbl>
              <a:tblPr/>
              <a:tblGrid>
                <a:gridCol w="1019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08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6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49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4668"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sng" strike="noStrike" dirty="0">
                          <a:solidFill>
                            <a:srgbClr val="FF0000"/>
                          </a:solidFill>
                          <a:effectLst/>
                          <a:latin typeface="微軟正黑體"/>
                        </a:rPr>
                        <a:t>每人</a:t>
                      </a:r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/>
                        </a:rPr>
                        <a:t>可支配所得差距</a:t>
                      </a:r>
                      <a:endParaRPr lang="zh-TW" altLang="en-US" sz="1400" b="1" i="0" u="sng" strike="noStrike" dirty="0">
                        <a:solidFill>
                          <a:srgbClr val="FF0000"/>
                        </a:solidFill>
                        <a:effectLst/>
                        <a:latin typeface="微軟正黑體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288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/>
                        </a:rPr>
                        <a:t>國  名</a:t>
                      </a:r>
                    </a:p>
                  </a:txBody>
                  <a:tcPr marL="28575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/>
                        </a:rPr>
                        <a:t>年別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/>
                        </a:rPr>
                        <a:t> 五等分位倍數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/>
                        </a:rPr>
                        <a:t>吉尼係數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8722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微軟正黑體"/>
                        </a:rPr>
                        <a:t>我國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4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4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3.91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4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0.277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8722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0" i="0" u="none" strike="noStrike" dirty="0">
                          <a:solidFill>
                            <a:srgbClr val="0033CC"/>
                          </a:solidFill>
                          <a:effectLst/>
                          <a:latin typeface="微軟正黑體"/>
                        </a:rPr>
                        <a:t>韓國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5.85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0.331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8722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0" i="0" u="none" strike="noStrike" dirty="0">
                          <a:solidFill>
                            <a:srgbClr val="0033CC"/>
                          </a:solidFill>
                          <a:effectLst/>
                          <a:latin typeface="微軟正黑體"/>
                        </a:rPr>
                        <a:t>日本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2019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4.54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0.286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8722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0" i="0" u="none" strike="noStrike" dirty="0">
                          <a:solidFill>
                            <a:srgbClr val="0033CC"/>
                          </a:solidFill>
                          <a:effectLst/>
                          <a:latin typeface="微軟正黑體"/>
                        </a:rPr>
                        <a:t>新加坡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0.386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872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1400" b="0" i="0" u="none" strike="noStrike" kern="1200" dirty="0">
                          <a:solidFill>
                            <a:srgbClr val="0033CC"/>
                          </a:solidFill>
                          <a:effectLst/>
                          <a:latin typeface="微軟正黑體"/>
                          <a:ea typeface="+mn-ea"/>
                          <a:cs typeface="+mn-cs"/>
                        </a:rPr>
                        <a:t>中國大陸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2019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6.76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0.382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872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1400" b="0" i="0" u="none" strike="noStrike" kern="1200" dirty="0">
                          <a:solidFill>
                            <a:srgbClr val="0033CC"/>
                          </a:solidFill>
                          <a:effectLst/>
                          <a:latin typeface="微軟正黑體"/>
                          <a:ea typeface="+mn-ea"/>
                          <a:cs typeface="+mn-cs"/>
                        </a:rPr>
                        <a:t>馬來西亞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8.16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0.411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872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1400" b="0" i="0" u="none" strike="noStrike" kern="1200" dirty="0">
                          <a:solidFill>
                            <a:srgbClr val="0033CC"/>
                          </a:solidFill>
                          <a:effectLst/>
                          <a:latin typeface="微軟正黑體"/>
                          <a:ea typeface="+mn-ea"/>
                          <a:cs typeface="+mn-cs"/>
                        </a:rPr>
                        <a:t>英國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4.90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0.380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矩形 12"/>
          <p:cNvSpPr>
            <a:spLocks noChangeArrowheads="1"/>
          </p:cNvSpPr>
          <p:nvPr/>
        </p:nvSpPr>
        <p:spPr bwMode="auto">
          <a:xfrm>
            <a:off x="373063" y="6021288"/>
            <a:ext cx="84709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FF3300"/>
              </a:buClr>
              <a:buFont typeface="Wingdings" pitchFamily="2" charset="2"/>
              <a:buChar char="u"/>
              <a:defRPr kumimoji="1" sz="3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 eaLnBrk="0" hangingPunct="0">
              <a:spcBef>
                <a:spcPct val="20000"/>
              </a:spcBef>
              <a:buBlip>
                <a:blip r:embed="rId2"/>
              </a:buBlip>
              <a:defRPr kumimoji="1"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 eaLnBrk="0" hangingPunct="0">
              <a:spcBef>
                <a:spcPct val="20000"/>
              </a:spcBef>
              <a:buBlip>
                <a:blip r:embed="rId3"/>
              </a:buBlip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pPr marL="228600" indent="-228600" algn="just" eaLnBrk="1" hangingPunct="1">
              <a:lnSpc>
                <a:spcPts val="1600"/>
              </a:lnSpc>
              <a:spcBef>
                <a:spcPct val="0"/>
              </a:spcBef>
              <a:buClrTx/>
              <a:buNone/>
            </a:pPr>
            <a:r>
              <a:rPr lang="zh-TW" altLang="en-US" sz="1100" dirty="0">
                <a:solidFill>
                  <a:srgbClr val="000000"/>
                </a:solidFill>
                <a:latin typeface="+mn-ea"/>
                <a:ea typeface="+mn-ea"/>
              </a:rPr>
              <a:t>註：各國公布之每戶或每人資料不一，且各國調查之樣本範圍及所得內涵相異，不具嚴謹比較基礎，此係以主計總處「家庭收支調查報告」內最新年度資料為準，並選擇</a:t>
            </a:r>
            <a:r>
              <a:rPr lang="en-US" altLang="zh-TW" sz="1100" dirty="0">
                <a:solidFill>
                  <a:srgbClr val="000000"/>
                </a:solidFill>
                <a:latin typeface="+mn-ea"/>
                <a:ea typeface="+mn-ea"/>
              </a:rPr>
              <a:t>2009</a:t>
            </a:r>
            <a:r>
              <a:rPr lang="zh-TW" altLang="en-US" sz="1100" dirty="0">
                <a:solidFill>
                  <a:srgbClr val="000000"/>
                </a:solidFill>
                <a:latin typeface="+mn-ea"/>
                <a:ea typeface="+mn-ea"/>
              </a:rPr>
              <a:t>年之後仍公布數據之鄰近國家及美、英兩國作為我國比較之參考值。</a:t>
            </a:r>
            <a:endParaRPr lang="en-US" altLang="zh-TW" sz="1100" dirty="0">
              <a:solidFill>
                <a:srgbClr val="000000"/>
              </a:solidFill>
              <a:latin typeface="+mn-ea"/>
              <a:ea typeface="+mn-ea"/>
            </a:endParaRPr>
          </a:p>
          <a:p>
            <a:pPr marL="174625" indent="-174625" algn="just" eaLnBrk="1" hangingPunct="1">
              <a:lnSpc>
                <a:spcPts val="1600"/>
              </a:lnSpc>
              <a:spcBef>
                <a:spcPct val="0"/>
              </a:spcBef>
              <a:buClrTx/>
              <a:buNone/>
            </a:pPr>
            <a:r>
              <a:rPr kumimoji="0" lang="zh-TW" altLang="en-US" sz="1100" kern="0" dirty="0">
                <a:solidFill>
                  <a:srgbClr val="000000"/>
                </a:solidFill>
                <a:latin typeface="+mn-ea"/>
                <a:ea typeface="+mn-ea"/>
              </a:rPr>
              <a:t>資料來源：行政院主計總處，</a:t>
            </a:r>
            <a:r>
              <a:rPr kumimoji="0" lang="en-US" altLang="zh-TW" sz="1100" kern="0" dirty="0">
                <a:solidFill>
                  <a:srgbClr val="000000"/>
                </a:solidFill>
                <a:latin typeface="+mn-ea"/>
                <a:ea typeface="+mn-ea"/>
              </a:rPr>
              <a:t>110</a:t>
            </a:r>
            <a:r>
              <a:rPr kumimoji="0" lang="zh-TW" altLang="en-US" sz="1100" kern="0" dirty="0">
                <a:solidFill>
                  <a:srgbClr val="000000"/>
                </a:solidFill>
                <a:latin typeface="+mn-ea"/>
                <a:ea typeface="+mn-ea"/>
              </a:rPr>
              <a:t>年家庭收支調查報告。</a:t>
            </a:r>
          </a:p>
        </p:txBody>
      </p:sp>
      <p:sp>
        <p:nvSpPr>
          <p:cNvPr id="7" name="標題 1"/>
          <p:cNvSpPr txBox="1">
            <a:spLocks/>
          </p:cNvSpPr>
          <p:nvPr/>
        </p:nvSpPr>
        <p:spPr>
          <a:xfrm>
            <a:off x="400001" y="836712"/>
            <a:ext cx="8417024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 spc="-100" baseline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marL="182880" indent="-182880" algn="just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zh-TW" altLang="en-US" sz="1800" b="0" dirty="0"/>
              <a:t>「每人」所得差距：我國所得差距低於韓國、日本、新加坡等鄰近國家</a:t>
            </a:r>
            <a:endParaRPr lang="en-US" altLang="zh-TW" sz="1800" b="0" dirty="0"/>
          </a:p>
          <a:p>
            <a:pPr marL="182880" indent="-182880" algn="just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zh-TW" altLang="en-US" sz="1800" b="0" dirty="0"/>
              <a:t>「每戶」所得差距：我國所得差距低於日本、香港及美國</a:t>
            </a:r>
            <a:endParaRPr lang="en-US" altLang="zh-TW" sz="1800" b="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3919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自訂設計">
  <a:themeElements>
    <a:clrScheme name="自然力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清晰度">
  <a:themeElements>
    <a:clrScheme name="透視圖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古典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清晰度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1021210人口相關資料整理</Template>
  <TotalTime>12589</TotalTime>
  <Words>732</Words>
  <Application>Microsoft Office PowerPoint</Application>
  <PresentationFormat>如螢幕大小 (4:3)</PresentationFormat>
  <Paragraphs>121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5</vt:i4>
      </vt:variant>
    </vt:vector>
  </HeadingPairs>
  <TitlesOfParts>
    <vt:vector size="16" baseType="lpstr">
      <vt:lpstr>文鼎粗魏碑</vt:lpstr>
      <vt:lpstr>微軟正黑體</vt:lpstr>
      <vt:lpstr>標楷體</vt:lpstr>
      <vt:lpstr>Arial</vt:lpstr>
      <vt:lpstr>Arial Narrow</vt:lpstr>
      <vt:lpstr>Calibri</vt:lpstr>
      <vt:lpstr>Times New Roman</vt:lpstr>
      <vt:lpstr>Wingdings</vt:lpstr>
      <vt:lpstr>Wingdings 2</vt:lpstr>
      <vt:lpstr>自訂設計</vt:lpstr>
      <vt:lpstr>清晰度</vt:lpstr>
      <vt:lpstr>一、我國所得分配變動趨勢</vt:lpstr>
      <vt:lpstr>二、5等分位家庭可支配所得變動趨勢</vt:lpstr>
      <vt:lpstr>三、歷年政府移轉收支效果</vt:lpstr>
      <vt:lpstr>四、OECD國家所得分配變動趨勢</vt:lpstr>
      <vt:lpstr>五、主要國家所得分配狀況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人口少子高齡化趨勢下 我國所面臨之衝擊與政策建議</dc:title>
  <dc:creator>Lou</dc:creator>
  <cp:lastModifiedBy>蔡宜縉</cp:lastModifiedBy>
  <cp:revision>3537</cp:revision>
  <cp:lastPrinted>2020-08-21T08:29:43Z</cp:lastPrinted>
  <dcterms:created xsi:type="dcterms:W3CDTF">2013-05-08T11:29:35Z</dcterms:created>
  <dcterms:modified xsi:type="dcterms:W3CDTF">2022-08-24T08:04:27Z</dcterms:modified>
</cp:coreProperties>
</file>