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58" r:id="rId4"/>
    <p:sldId id="270" r:id="rId5"/>
    <p:sldId id="274" r:id="rId6"/>
    <p:sldId id="271" r:id="rId7"/>
    <p:sldId id="268" r:id="rId8"/>
    <p:sldId id="269" r:id="rId9"/>
    <p:sldId id="275" r:id="rId10"/>
    <p:sldId id="266" r:id="rId11"/>
    <p:sldId id="262" r:id="rId12"/>
    <p:sldId id="263" r:id="rId13"/>
    <p:sldId id="267" r:id="rId14"/>
    <p:sldId id="264" r:id="rId1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42" autoAdjust="0"/>
  </p:normalViewPr>
  <p:slideViewPr>
    <p:cSldViewPr>
      <p:cViewPr>
        <p:scale>
          <a:sx n="76" d="100"/>
          <a:sy n="76" d="100"/>
        </p:scale>
        <p:origin x="-2550" y="-8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82F421-0147-4D2B-B002-E9060C65FF09}" type="datetimeFigureOut">
              <a:rPr lang="zh-TW" altLang="en-US" smtClean="0"/>
              <a:t>2019/3/15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725FEE-8AAE-47CD-92A5-C55E8F850F4A}" type="slidenum">
              <a:rPr lang="zh-TW" altLang="en-US" smtClean="0"/>
              <a:t>‹#›</a:t>
            </a:fld>
            <a:endParaRPr lang="zh-TW" altLang="en-US"/>
          </a:p>
        </p:txBody>
      </p:sp>
    </p:spTree>
    <p:extLst>
      <p:ext uri="{BB962C8B-B14F-4D97-AF65-F5344CB8AC3E}">
        <p14:creationId xmlns:p14="http://schemas.microsoft.com/office/powerpoint/2010/main" val="98612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330141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315595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7564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
        <p:nvSpPr>
          <p:cNvPr id="7" name="矩形 6"/>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9" name="投影片編號版面配置區 5"/>
          <p:cNvSpPr txBox="1">
            <a:spLocks/>
          </p:cNvSpPr>
          <p:nvPr userDrawn="1"/>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schemeClr val="tx1"/>
                </a:solidFill>
              </a:rPr>
              <a:pPr/>
              <a:t>‹#›</a:t>
            </a:fld>
            <a:endParaRPr lang="zh-TW" altLang="en-US" dirty="0">
              <a:solidFill>
                <a:schemeClr val="tx1"/>
              </a:solidFill>
            </a:endParaRPr>
          </a:p>
        </p:txBody>
      </p:sp>
    </p:spTree>
    <p:extLst>
      <p:ext uri="{BB962C8B-B14F-4D97-AF65-F5344CB8AC3E}">
        <p14:creationId xmlns:p14="http://schemas.microsoft.com/office/powerpoint/2010/main" val="370437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9073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t>‹#›</a:t>
            </a:fld>
            <a:endParaRPr lang="zh-TW" altLang="en-US"/>
          </a:p>
        </p:txBody>
      </p:sp>
      <p:sp>
        <p:nvSpPr>
          <p:cNvPr id="8" name="矩形 7"/>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10" name="投影片編號版面配置區 5"/>
          <p:cNvSpPr txBox="1">
            <a:spLocks/>
          </p:cNvSpPr>
          <p:nvPr userDrawn="1"/>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schemeClr val="tx1"/>
                </a:solidFill>
              </a:rPr>
              <a:pPr/>
              <a:t>‹#›</a:t>
            </a:fld>
            <a:endParaRPr lang="zh-TW" altLang="en-US" dirty="0">
              <a:solidFill>
                <a:schemeClr val="tx1"/>
              </a:solidFill>
            </a:endParaRPr>
          </a:p>
        </p:txBody>
      </p:sp>
    </p:spTree>
    <p:extLst>
      <p:ext uri="{BB962C8B-B14F-4D97-AF65-F5344CB8AC3E}">
        <p14:creationId xmlns:p14="http://schemas.microsoft.com/office/powerpoint/2010/main" val="10083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232790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321801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208838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110645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019B2E4-6138-4F4D-BF9D-4FCF89E13D60}"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142328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B2E4-6138-4F4D-BF9D-4FCF89E13D60}" type="datetimeFigureOut">
              <a:rPr lang="zh-TW" altLang="en-US" smtClean="0"/>
              <a:t>2019/3/15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405133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microsoft.com/office/2007/relationships/hdphoto" Target="../media/hdphoto8.wdp"/></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9.wdp"/><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2.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microsoft.com/office/2007/relationships/hdphoto" Target="../media/hdphoto11.wdp"/></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7" Type="http://schemas.microsoft.com/office/2007/relationships/hdphoto" Target="../media/hdphoto14.wdp"/><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microsoft.com/office/2007/relationships/hdphoto" Target="../media/hdphoto3.wdp"/><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7.wdp"/><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4"/>
            <a:ext cx="7772400" cy="2016224"/>
          </a:xfrm>
        </p:spPr>
        <p:txBody>
          <a:bodyPr>
            <a:normAutofit/>
          </a:bodyPr>
          <a:lstStyle/>
          <a:p>
            <a:pPr>
              <a:spcBef>
                <a:spcPts val="1800"/>
              </a:spcBef>
            </a:pPr>
            <a:r>
              <a:rPr lang="zh-TW" altLang="en-US" sz="4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法規鬆綁成果</a:t>
            </a:r>
            <a:r>
              <a:rPr lang="en-US" altLang="zh-TW" sz="4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108.01~108.03</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371600" y="5229200"/>
            <a:ext cx="6400800" cy="985664"/>
          </a:xfrm>
        </p:spPr>
        <p:txBody>
          <a:bodyPr>
            <a:noAutofit/>
          </a:bodyPr>
          <a:lstStyle/>
          <a:p>
            <a:r>
              <a:rPr lang="zh-TW" altLang="en-US" sz="2200" b="1" dirty="0" smtClean="0">
                <a:solidFill>
                  <a:schemeClr val="tx1"/>
                </a:solidFill>
                <a:latin typeface="微軟正黑體" panose="020B0604030504040204" pitchFamily="34" charset="-120"/>
                <a:ea typeface="微軟正黑體" panose="020B0604030504040204" pitchFamily="34" charset="-120"/>
              </a:rPr>
              <a:t>國家發展委員會</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r>
              <a:rPr lang="en-US" altLang="zh-TW" sz="2200" b="1" dirty="0" smtClean="0">
                <a:solidFill>
                  <a:schemeClr val="tx1"/>
                </a:solidFill>
                <a:latin typeface="微軟正黑體" panose="020B0604030504040204" pitchFamily="34" charset="-120"/>
                <a:ea typeface="微軟正黑體" panose="020B0604030504040204" pitchFamily="34" charset="-120"/>
              </a:rPr>
              <a:t>108</a:t>
            </a:r>
            <a:r>
              <a:rPr lang="zh-TW" altLang="en-US" sz="2200" b="1" dirty="0" smtClean="0">
                <a:solidFill>
                  <a:schemeClr val="tx1"/>
                </a:solidFill>
                <a:latin typeface="微軟正黑體" panose="020B0604030504040204" pitchFamily="34" charset="-120"/>
                <a:ea typeface="微軟正黑體" panose="020B0604030504040204" pitchFamily="34" charset="-120"/>
              </a:rPr>
              <a:t> </a:t>
            </a:r>
            <a:r>
              <a:rPr lang="en-US" altLang="zh-TW" sz="2200" b="1" dirty="0" smtClean="0">
                <a:solidFill>
                  <a:schemeClr val="tx1"/>
                </a:solidFill>
                <a:latin typeface="微軟正黑體" panose="020B0604030504040204" pitchFamily="34" charset="-120"/>
                <a:ea typeface="微軟正黑體" panose="020B0604030504040204" pitchFamily="34" charset="-120"/>
              </a:rPr>
              <a:t>.</a:t>
            </a:r>
            <a:r>
              <a:rPr lang="zh-TW" altLang="en-US" sz="2200" b="1" dirty="0" smtClean="0">
                <a:solidFill>
                  <a:schemeClr val="tx1"/>
                </a:solidFill>
                <a:latin typeface="微軟正黑體" panose="020B0604030504040204" pitchFamily="34" charset="-120"/>
                <a:ea typeface="微軟正黑體" panose="020B0604030504040204" pitchFamily="34" charset="-120"/>
              </a:rPr>
              <a:t> </a:t>
            </a:r>
            <a:r>
              <a:rPr lang="en-US" altLang="zh-TW" sz="2200" b="1" dirty="0" smtClean="0">
                <a:solidFill>
                  <a:schemeClr val="tx1"/>
                </a:solidFill>
                <a:latin typeface="微軟正黑體" panose="020B0604030504040204" pitchFamily="34" charset="-120"/>
                <a:ea typeface="微軟正黑體" panose="020B0604030504040204" pitchFamily="34" charset="-120"/>
              </a:rPr>
              <a:t>3</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35896" y="2996952"/>
            <a:ext cx="1625397" cy="1625397"/>
          </a:xfrm>
          <a:prstGeom prst="rect">
            <a:avLst/>
          </a:prstGeom>
        </p:spPr>
      </p:pic>
    </p:spTree>
    <p:extLst>
      <p:ext uri="{BB962C8B-B14F-4D97-AF65-F5344CB8AC3E}">
        <p14:creationId xmlns:p14="http://schemas.microsoft.com/office/powerpoint/2010/main" val="241177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8568952" cy="898742"/>
          </a:xfrm>
        </p:spPr>
        <p:txBody>
          <a:bodyPr>
            <a:noAutofit/>
          </a:bodyPr>
          <a:lstStyle/>
          <a:p>
            <a:pPr algn="l"/>
            <a:r>
              <a:rPr lang="zh-TW" altLang="en-US" sz="2800" b="1" dirty="0">
                <a:latin typeface="Adobe 繁黑體 Std B" pitchFamily="34" charset="-120"/>
                <a:ea typeface="Adobe 繁黑體 Std B" pitchFamily="34" charset="-120"/>
              </a:rPr>
              <a:t>開放銀行辦理自</a:t>
            </a:r>
            <a:r>
              <a:rPr lang="zh-TW" altLang="en-US" sz="2800" b="1" dirty="0" smtClean="0">
                <a:latin typeface="Adobe 繁黑體 Std B" pitchFamily="34" charset="-120"/>
                <a:ea typeface="Adobe 繁黑體 Std B" pitchFamily="34" charset="-120"/>
              </a:rPr>
              <a:t>益特定金錢信託受益權自行質借業務</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3347864" y="908720"/>
            <a:ext cx="5591501" cy="1008000"/>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300"/>
              </a:lnSpc>
              <a:buFont typeface="Arial" panose="020B0604020202020204" pitchFamily="34" charset="0"/>
              <a:buChar char="•"/>
            </a:pPr>
            <a:r>
              <a:rPr lang="zh-TW" altLang="en-US" sz="1600" dirty="0" smtClean="0">
                <a:solidFill>
                  <a:schemeClr val="tx1"/>
                </a:solidFill>
                <a:latin typeface="Adobe 繁黑體 Std B" pitchFamily="34" charset="-120"/>
                <a:ea typeface="Adobe 繁黑體 Std B" pitchFamily="34" charset="-120"/>
              </a:rPr>
              <a:t>訂定「中華民國銀行公會會員辦理以自己擔任受託人之特定金錢信託受益權為擔保之質借業務自律規範」</a:t>
            </a:r>
            <a:endParaRPr lang="en-US" altLang="zh-TW" sz="1600" dirty="0" smtClean="0">
              <a:solidFill>
                <a:schemeClr val="tx1"/>
              </a:solidFill>
              <a:latin typeface="Adobe 繁黑體 Std B" pitchFamily="34" charset="-120"/>
              <a:ea typeface="Adobe 繁黑體 Std B" pitchFamily="34" charset="-120"/>
            </a:endParaRPr>
          </a:p>
          <a:p>
            <a:pPr marL="285750" indent="-285750">
              <a:lnSpc>
                <a:spcPts val="2300"/>
              </a:lnSpc>
              <a:buFont typeface="Arial" panose="020B0604020202020204" pitchFamily="34" charset="0"/>
              <a:buChar char="•"/>
            </a:pPr>
            <a:r>
              <a:rPr lang="zh-TW" altLang="en-US" sz="1600" dirty="0" smtClean="0">
                <a:solidFill>
                  <a:schemeClr val="tx1"/>
                </a:solidFill>
                <a:latin typeface="Adobe 繁黑體 Std B" pitchFamily="34" charset="-120"/>
                <a:ea typeface="Adobe 繁黑體 Std B" pitchFamily="34" charset="-120"/>
              </a:rPr>
              <a:t>修正</a:t>
            </a:r>
            <a:r>
              <a:rPr lang="zh-TW" altLang="en-US" sz="1600" dirty="0">
                <a:solidFill>
                  <a:schemeClr val="tx1"/>
                </a:solidFill>
                <a:latin typeface="Adobe 繁黑體 Std B" pitchFamily="34" charset="-120"/>
                <a:ea typeface="Adobe 繁黑體 Std B" pitchFamily="34" charset="-120"/>
              </a:rPr>
              <a:t>「信託業應負之義務及相關行為規範</a:t>
            </a:r>
            <a:r>
              <a:rPr lang="zh-TW" altLang="en-US" sz="1600" dirty="0" smtClean="0">
                <a:solidFill>
                  <a:schemeClr val="tx1"/>
                </a:solidFill>
                <a:latin typeface="Adobe 繁黑體 Std B" pitchFamily="34" charset="-120"/>
                <a:ea typeface="Adobe 繁黑體 Std B" pitchFamily="34" charset="-120"/>
              </a:rPr>
              <a:t>」</a:t>
            </a:r>
          </a:p>
        </p:txBody>
      </p:sp>
      <p:cxnSp>
        <p:nvCxnSpPr>
          <p:cNvPr id="19" name="直線單箭頭接點 18"/>
          <p:cNvCxnSpPr/>
          <p:nvPr/>
        </p:nvCxnSpPr>
        <p:spPr>
          <a:xfrm>
            <a:off x="35496" y="1052736"/>
            <a:ext cx="3132000"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19924" y="5085184"/>
            <a:ext cx="8140344" cy="1296144"/>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t"/>
          <a:lstStyle/>
          <a:p>
            <a:pPr>
              <a:lnSpc>
                <a:spcPts val="2400"/>
              </a:lnSpc>
              <a:spcAft>
                <a:spcPts val="600"/>
              </a:spcAft>
            </a:pPr>
            <a:r>
              <a:rPr lang="zh-TW" altLang="en-US" sz="2200" dirty="0">
                <a:solidFill>
                  <a:schemeClr val="accent6">
                    <a:lumMod val="50000"/>
                  </a:schemeClr>
                </a:solidFill>
                <a:latin typeface="Adobe 繁黑體 Std B" pitchFamily="34" charset="-120"/>
                <a:ea typeface="Adobe 繁黑體 Std B" pitchFamily="34" charset="-120"/>
              </a:rPr>
              <a:t>效益</a:t>
            </a:r>
            <a:endParaRPr lang="en-US" altLang="zh-TW" sz="2200" dirty="0" smtClean="0">
              <a:solidFill>
                <a:schemeClr val="accent6">
                  <a:lumMod val="50000"/>
                </a:schemeClr>
              </a:solidFill>
              <a:latin typeface="Adobe 繁黑體 Std B" pitchFamily="34" charset="-120"/>
              <a:ea typeface="Adobe 繁黑體 Std B" pitchFamily="34" charset="-120"/>
            </a:endParaRPr>
          </a:p>
          <a:p>
            <a:pPr marL="468000" indent="-285750">
              <a:lnSpc>
                <a:spcPts val="2700"/>
              </a:lnSpc>
              <a:buFont typeface="Arial" panose="020B0604020202020204" pitchFamily="34" charset="0"/>
              <a:buChar char="•"/>
            </a:pPr>
            <a:r>
              <a:rPr lang="zh-TW" altLang="en-US" sz="2000" dirty="0">
                <a:solidFill>
                  <a:schemeClr val="tx1"/>
                </a:solidFill>
                <a:latin typeface="Adobe 繁黑體 Std B" pitchFamily="34" charset="-120"/>
                <a:ea typeface="Adobe 繁黑體 Std B" pitchFamily="34" charset="-120"/>
              </a:rPr>
              <a:t>有利專業投資人資金運用之彈性。</a:t>
            </a:r>
          </a:p>
          <a:p>
            <a:pPr marL="468000" indent="-285750">
              <a:lnSpc>
                <a:spcPts val="2700"/>
              </a:lnSpc>
              <a:buFont typeface="Arial" panose="020B0604020202020204" pitchFamily="34" charset="0"/>
              <a:buChar char="•"/>
            </a:pPr>
            <a:r>
              <a:rPr lang="zh-TW" altLang="en-US" sz="2000" dirty="0">
                <a:solidFill>
                  <a:schemeClr val="tx1"/>
                </a:solidFill>
                <a:latin typeface="Adobe 繁黑體 Std B" pitchFamily="34" charset="-120"/>
                <a:ea typeface="Adobe 繁黑體 Std B" pitchFamily="34" charset="-120"/>
              </a:rPr>
              <a:t>於同一銀行辦理質借之便利性</a:t>
            </a:r>
            <a:r>
              <a:rPr lang="zh-TW" altLang="en-US" sz="2000" dirty="0" smtClean="0">
                <a:solidFill>
                  <a:schemeClr val="tx1"/>
                </a:solidFill>
                <a:latin typeface="Adobe 繁黑體 Std B" pitchFamily="34" charset="-120"/>
                <a:ea typeface="Adobe 繁黑體 Std B" pitchFamily="34" charset="-120"/>
              </a:rPr>
              <a:t>。</a:t>
            </a:r>
            <a:endParaRPr lang="en-US" altLang="zh-TW" sz="2000" dirty="0" smtClean="0">
              <a:solidFill>
                <a:schemeClr val="tx1"/>
              </a:solidFill>
              <a:latin typeface="Adobe 繁黑體 Std B" pitchFamily="34" charset="-120"/>
              <a:ea typeface="Adobe 繁黑體 Std B"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296" y="3238419"/>
            <a:ext cx="1633168" cy="1633168"/>
          </a:xfrm>
          <a:prstGeom prst="rect">
            <a:avLst/>
          </a:prstGeom>
        </p:spPr>
      </p:pic>
      <p:sp>
        <p:nvSpPr>
          <p:cNvPr id="44" name="文字方塊 43"/>
          <p:cNvSpPr txBox="1"/>
          <p:nvPr/>
        </p:nvSpPr>
        <p:spPr>
          <a:xfrm>
            <a:off x="373779" y="2060848"/>
            <a:ext cx="5505931" cy="425758"/>
          </a:xfrm>
          <a:prstGeom prst="rect">
            <a:avLst/>
          </a:prstGeom>
          <a:noFill/>
          <a:ln>
            <a:noFill/>
          </a:ln>
        </p:spPr>
        <p:txBody>
          <a:bodyPr wrap="square" rtlCol="0">
            <a:spAutoFit/>
          </a:bodyPr>
          <a:lstStyle/>
          <a:p>
            <a:pPr marL="285750" indent="-285750">
              <a:lnSpc>
                <a:spcPts val="2600"/>
              </a:lnSpc>
              <a:buFont typeface="Wingdings" panose="05000000000000000000" pitchFamily="2" charset="2"/>
              <a:buChar char="n"/>
            </a:pPr>
            <a:r>
              <a:rPr lang="zh-TW" altLang="en-US" sz="2200" dirty="0" smtClean="0">
                <a:latin typeface="Adobe 繁黑體 Std B" pitchFamily="34" charset="-120"/>
                <a:ea typeface="Adobe 繁黑體 Std B" pitchFamily="34" charset="-120"/>
              </a:rPr>
              <a:t>專業投資人得以信託受益權設質借款</a:t>
            </a:r>
            <a:endParaRPr lang="zh-TW" altLang="en-US" sz="2200" dirty="0">
              <a:latin typeface="Adobe 繁黑體 Std B" pitchFamily="34" charset="-120"/>
              <a:ea typeface="Adobe 繁黑體 Std B" pitchFamily="34" charset="-120"/>
            </a:endParaRPr>
          </a:p>
        </p:txBody>
      </p:sp>
      <p:grpSp>
        <p:nvGrpSpPr>
          <p:cNvPr id="7" name="群組 6"/>
          <p:cNvGrpSpPr/>
          <p:nvPr/>
        </p:nvGrpSpPr>
        <p:grpSpPr>
          <a:xfrm>
            <a:off x="520979" y="2911051"/>
            <a:ext cx="6499293" cy="1960514"/>
            <a:chOff x="386558" y="1578562"/>
            <a:chExt cx="6499293" cy="1960514"/>
          </a:xfrm>
        </p:grpSpPr>
        <p:cxnSp>
          <p:nvCxnSpPr>
            <p:cNvPr id="28" name="弧形接點 27"/>
            <p:cNvCxnSpPr/>
            <p:nvPr/>
          </p:nvCxnSpPr>
          <p:spPr>
            <a:xfrm>
              <a:off x="2015904" y="2184435"/>
              <a:ext cx="4788000" cy="455949"/>
            </a:xfrm>
            <a:prstGeom prst="curvedConnector3">
              <a:avLst>
                <a:gd name="adj1" fmla="val 39897"/>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58" y="1578562"/>
              <a:ext cx="1679181" cy="1679181"/>
            </a:xfrm>
            <a:prstGeom prst="rect">
              <a:avLst/>
            </a:prstGeom>
          </p:spPr>
        </p:pic>
        <p:sp>
          <p:nvSpPr>
            <p:cNvPr id="21" name="文字方塊 20"/>
            <p:cNvSpPr txBox="1"/>
            <p:nvPr/>
          </p:nvSpPr>
          <p:spPr>
            <a:xfrm rot="242549">
              <a:off x="2875412" y="1638518"/>
              <a:ext cx="4010439" cy="784830"/>
            </a:xfrm>
            <a:prstGeom prst="rect">
              <a:avLst/>
            </a:prstGeom>
            <a:noFill/>
          </p:spPr>
          <p:txBody>
            <a:bodyPr wrap="square" rtlCol="0">
              <a:spAutoFit/>
            </a:bodyPr>
            <a:lstStyle/>
            <a:p>
              <a:pPr algn="ctr">
                <a:spcAft>
                  <a:spcPts val="600"/>
                </a:spcAft>
              </a:pPr>
              <a:r>
                <a:rPr lang="zh-TW" altLang="en-US" sz="2000" dirty="0" smtClean="0">
                  <a:latin typeface="Adobe 繁黑體 Std B" pitchFamily="34" charset="-120"/>
                  <a:ea typeface="Adobe 繁黑體 Std B" pitchFamily="34" charset="-120"/>
                </a:rPr>
                <a:t>以信託方式委託投資金融商品</a:t>
              </a:r>
              <a:endParaRPr lang="en-US" altLang="zh-TW" sz="2000" dirty="0" smtClean="0">
                <a:latin typeface="Adobe 繁黑體 Std B" pitchFamily="34" charset="-120"/>
                <a:ea typeface="Adobe 繁黑體 Std B" pitchFamily="34" charset="-120"/>
              </a:endParaRPr>
            </a:p>
            <a:p>
              <a:pPr algn="ctr">
                <a:spcAft>
                  <a:spcPts val="600"/>
                </a:spcAft>
              </a:pP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 如基金 </a:t>
              </a:r>
              <a:r>
                <a:rPr lang="en-US" altLang="zh-TW" sz="2000" dirty="0" smtClean="0">
                  <a:latin typeface="Adobe 繁黑體 Std B" pitchFamily="34" charset="-120"/>
                  <a:ea typeface="Adobe 繁黑體 Std B" pitchFamily="34" charset="-120"/>
                </a:rPr>
                <a:t>)</a:t>
              </a:r>
              <a:endParaRPr lang="zh-TW" altLang="en-US" sz="2000" dirty="0">
                <a:latin typeface="Adobe 繁黑體 Std B" pitchFamily="34" charset="-120"/>
                <a:ea typeface="Adobe 繁黑體 Std B" pitchFamily="34" charset="-120"/>
              </a:endParaRPr>
            </a:p>
          </p:txBody>
        </p:sp>
        <p:sp>
          <p:nvSpPr>
            <p:cNvPr id="24" name="文字方塊 23"/>
            <p:cNvSpPr txBox="1"/>
            <p:nvPr/>
          </p:nvSpPr>
          <p:spPr>
            <a:xfrm rot="288948">
              <a:off x="3029075" y="2861227"/>
              <a:ext cx="2978316" cy="400110"/>
            </a:xfrm>
            <a:prstGeom prst="rect">
              <a:avLst/>
            </a:prstGeom>
            <a:noFill/>
          </p:spPr>
          <p:txBody>
            <a:bodyPr wrap="square" rtlCol="0">
              <a:spAutoFit/>
            </a:bodyPr>
            <a:lstStyle/>
            <a:p>
              <a:pPr algn="ctr"/>
              <a:r>
                <a:rPr lang="zh-TW" altLang="en-US" sz="2000" dirty="0" smtClean="0">
                  <a:solidFill>
                    <a:schemeClr val="accent6">
                      <a:lumMod val="50000"/>
                    </a:schemeClr>
                  </a:solidFill>
                  <a:latin typeface="Adobe 繁黑體 Std B" pitchFamily="34" charset="-120"/>
                  <a:ea typeface="Adobe 繁黑體 Std B" pitchFamily="34" charset="-120"/>
                </a:rPr>
                <a:t>以信託受益權設質借款 </a:t>
              </a:r>
              <a:endParaRPr lang="zh-TW" altLang="en-US" sz="2000" dirty="0">
                <a:solidFill>
                  <a:schemeClr val="accent6">
                    <a:lumMod val="50000"/>
                  </a:schemeClr>
                </a:solidFill>
                <a:latin typeface="Adobe 繁黑體 Std B" pitchFamily="34" charset="-120"/>
                <a:ea typeface="Adobe 繁黑體 Std B" pitchFamily="34" charset="-120"/>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352" y="2976409"/>
              <a:ext cx="562667" cy="562667"/>
            </a:xfrm>
            <a:prstGeom prst="rect">
              <a:avLst/>
            </a:prstGeom>
          </p:spPr>
        </p:pic>
      </p:grpSp>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203" y="2911051"/>
            <a:ext cx="1179085" cy="1179085"/>
          </a:xfrm>
          <a:prstGeom prst="rect">
            <a:avLst/>
          </a:prstGeom>
        </p:spPr>
      </p:pic>
      <p:sp>
        <p:nvSpPr>
          <p:cNvPr id="17" name="文字方塊 16"/>
          <p:cNvSpPr txBox="1"/>
          <p:nvPr/>
        </p:nvSpPr>
        <p:spPr>
          <a:xfrm>
            <a:off x="7380311" y="2668850"/>
            <a:ext cx="1152129" cy="400110"/>
          </a:xfrm>
          <a:prstGeom prst="rect">
            <a:avLst/>
          </a:prstGeom>
          <a:noFill/>
          <a:ln w="19050">
            <a:solidFill>
              <a:schemeClr val="accent3">
                <a:lumMod val="50000"/>
              </a:schemeClr>
            </a:solidFill>
          </a:ln>
        </p:spPr>
        <p:txBody>
          <a:bodyPr wrap="square" rtlCol="0">
            <a:spAutoFit/>
          </a:bodyPr>
          <a:lstStyle/>
          <a:p>
            <a:pPr algn="ctr"/>
            <a:r>
              <a:rPr lang="zh-TW" altLang="en-US" sz="2000" dirty="0" smtClean="0">
                <a:latin typeface="Adobe 繁黑體 Std B" pitchFamily="34" charset="-120"/>
                <a:ea typeface="Adobe 繁黑體 Std B" pitchFamily="34" charset="-120"/>
              </a:rPr>
              <a:t>銀行</a:t>
            </a:r>
            <a:endParaRPr lang="zh-TW" altLang="en-US" sz="20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12848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群組 19"/>
          <p:cNvGrpSpPr/>
          <p:nvPr/>
        </p:nvGrpSpPr>
        <p:grpSpPr>
          <a:xfrm>
            <a:off x="755576" y="3080017"/>
            <a:ext cx="7326559" cy="630373"/>
            <a:chOff x="755576" y="3251017"/>
            <a:chExt cx="7326559" cy="630373"/>
          </a:xfrm>
        </p:grpSpPr>
        <p:cxnSp>
          <p:nvCxnSpPr>
            <p:cNvPr id="11" name="直線接點 10"/>
            <p:cNvCxnSpPr/>
            <p:nvPr/>
          </p:nvCxnSpPr>
          <p:spPr>
            <a:xfrm flipV="1">
              <a:off x="755576" y="3615978"/>
              <a:ext cx="5976664" cy="35737"/>
            </a:xfrm>
            <a:prstGeom prst="line">
              <a:avLst/>
            </a:prstGeom>
            <a:ln w="161925">
              <a:solidFill>
                <a:srgbClr val="83A343"/>
              </a:solidFill>
            </a:ln>
          </p:spPr>
          <p:style>
            <a:lnRef idx="1">
              <a:schemeClr val="accent1"/>
            </a:lnRef>
            <a:fillRef idx="0">
              <a:schemeClr val="accent1"/>
            </a:fillRef>
            <a:effectRef idx="0">
              <a:schemeClr val="accent1"/>
            </a:effectRef>
            <a:fontRef idx="minor">
              <a:schemeClr val="tx1"/>
            </a:fontRef>
          </p:style>
        </p:cxnSp>
        <p:pic>
          <p:nvPicPr>
            <p:cNvPr id="8" name="圖片 7"/>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5807409">
              <a:off x="7019993" y="2819248"/>
              <a:ext cx="630373" cy="1493911"/>
            </a:xfrm>
            <a:prstGeom prst="rect">
              <a:avLst/>
            </a:prstGeom>
          </p:spPr>
        </p:pic>
      </p:grpSp>
      <p:sp>
        <p:nvSpPr>
          <p:cNvPr id="2" name="標題 1"/>
          <p:cNvSpPr>
            <a:spLocks noGrp="1"/>
          </p:cNvSpPr>
          <p:nvPr>
            <p:ph type="title"/>
          </p:nvPr>
        </p:nvSpPr>
        <p:spPr>
          <a:xfrm>
            <a:off x="251520" y="116632"/>
            <a:ext cx="5534962" cy="898742"/>
          </a:xfrm>
        </p:spPr>
        <p:txBody>
          <a:bodyPr>
            <a:noAutofit/>
          </a:bodyPr>
          <a:lstStyle/>
          <a:p>
            <a:pPr algn="l"/>
            <a:r>
              <a:rPr lang="zh-TW" altLang="en-US" sz="2800" b="1" dirty="0" smtClean="0">
                <a:latin typeface="Adobe 繁黑體 Std B" pitchFamily="34" charset="-120"/>
                <a:ea typeface="Adobe 繁黑體 Std B" pitchFamily="34" charset="-120"/>
              </a:rPr>
              <a:t>簡化貨物通關出口程序</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3995936" y="908720"/>
            <a:ext cx="5004000" cy="432000"/>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Adobe 繁黑體 Std B" pitchFamily="34" charset="-120"/>
                <a:ea typeface="Adobe 繁黑體 Std B" pitchFamily="34" charset="-120"/>
              </a:rPr>
              <a:t>107.12.19</a:t>
            </a:r>
            <a:r>
              <a:rPr lang="zh-TW" altLang="en-US" dirty="0" smtClean="0">
                <a:solidFill>
                  <a:schemeClr val="tx1"/>
                </a:solidFill>
                <a:latin typeface="Adobe 繁黑體 Std B" pitchFamily="34" charset="-120"/>
                <a:ea typeface="Adobe 繁黑體 Std B" pitchFamily="34" charset="-120"/>
              </a:rPr>
              <a:t> 預報貨物通關報關手冊 </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 出口篇 </a:t>
            </a:r>
            <a:r>
              <a:rPr lang="en-US" altLang="zh-TW" dirty="0" smtClean="0">
                <a:solidFill>
                  <a:schemeClr val="tx1"/>
                </a:solidFill>
                <a:latin typeface="Adobe 繁黑體 Std B" pitchFamily="34" charset="-120"/>
                <a:ea typeface="Adobe 繁黑體 Std B" pitchFamily="34" charset="-120"/>
              </a:rPr>
              <a:t>)</a:t>
            </a:r>
            <a:endParaRPr lang="zh-TW" altLang="en-US" dirty="0" smtClean="0">
              <a:solidFill>
                <a:schemeClr val="tx1"/>
              </a:solidFill>
              <a:latin typeface="Adobe 繁黑體 Std B" pitchFamily="34" charset="-120"/>
              <a:ea typeface="Adobe 繁黑體 Std B" pitchFamily="34" charset="-120"/>
            </a:endParaRPr>
          </a:p>
        </p:txBody>
      </p:sp>
      <p:cxnSp>
        <p:nvCxnSpPr>
          <p:cNvPr id="19" name="直線單箭頭接點 18"/>
          <p:cNvCxnSpPr/>
          <p:nvPr/>
        </p:nvCxnSpPr>
        <p:spPr>
          <a:xfrm>
            <a:off x="35496" y="1039165"/>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7308304" y="1878544"/>
            <a:ext cx="1512168"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不同收貨人</a:t>
            </a:r>
            <a:endParaRPr lang="zh-TW" altLang="en-US" dirty="0">
              <a:latin typeface="Adobe 繁黑體 Std B" pitchFamily="34" charset="-120"/>
              <a:ea typeface="Adobe 繁黑體 Std B" pitchFamily="34" charset="-120"/>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386523"/>
            <a:ext cx="684000" cy="684000"/>
          </a:xfrm>
          <a:prstGeom prst="rect">
            <a:avLst/>
          </a:prstGeom>
        </p:spPr>
      </p:pic>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3186" y="2796715"/>
            <a:ext cx="684000" cy="684000"/>
          </a:xfrm>
          <a:prstGeom prst="rect">
            <a:avLst/>
          </a:prstGeom>
        </p:spPr>
      </p:pic>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8691" y="3416039"/>
            <a:ext cx="684000" cy="684000"/>
          </a:xfrm>
          <a:prstGeom prst="rect">
            <a:avLst/>
          </a:prstGeom>
        </p:spPr>
      </p:pic>
      <p:sp>
        <p:nvSpPr>
          <p:cNvPr id="21" name="文字方塊 20"/>
          <p:cNvSpPr txBox="1"/>
          <p:nvPr/>
        </p:nvSpPr>
        <p:spPr>
          <a:xfrm>
            <a:off x="179512" y="1313689"/>
            <a:ext cx="1728192" cy="1354217"/>
          </a:xfrm>
          <a:prstGeom prst="rect">
            <a:avLst/>
          </a:prstGeom>
          <a:noFill/>
        </p:spPr>
        <p:txBody>
          <a:bodyPr wrap="square" rtlCol="0">
            <a:spAutoFit/>
          </a:bodyPr>
          <a:lstStyle/>
          <a:p>
            <a:pPr marL="285750" indent="-285750">
              <a:buFont typeface="Arial" panose="020B0604020202020204" pitchFamily="34" charset="0"/>
              <a:buChar char="•"/>
            </a:pPr>
            <a:r>
              <a:rPr lang="zh-TW" altLang="en-US" dirty="0" smtClean="0">
                <a:latin typeface="Adobe 繁黑體 Std B" pitchFamily="34" charset="-120"/>
                <a:ea typeface="Adobe 繁黑體 Std B" pitchFamily="34" charset="-120"/>
              </a:rPr>
              <a:t>保稅工廠</a:t>
            </a:r>
            <a:endParaRPr lang="en-US" altLang="zh-TW" dirty="0" smtClean="0">
              <a:latin typeface="Adobe 繁黑體 Std B" pitchFamily="34" charset="-120"/>
              <a:ea typeface="Adobe 繁黑體 Std B" pitchFamily="34" charset="-120"/>
            </a:endParaRPr>
          </a:p>
          <a:p>
            <a:pPr marL="285750" indent="-285750">
              <a:buFont typeface="Arial" panose="020B0604020202020204" pitchFamily="34" charset="0"/>
              <a:buChar char="•"/>
            </a:pPr>
            <a:r>
              <a:rPr lang="zh-TW" altLang="en-US" dirty="0" smtClean="0">
                <a:latin typeface="Adobe 繁黑體 Std B" pitchFamily="34" charset="-120"/>
                <a:ea typeface="Adobe 繁黑體 Std B" pitchFamily="34" charset="-120"/>
              </a:rPr>
              <a:t>科學園區</a:t>
            </a:r>
            <a:endParaRPr lang="en-US" altLang="zh-TW" dirty="0" smtClean="0">
              <a:latin typeface="Adobe 繁黑體 Std B" pitchFamily="34" charset="-120"/>
              <a:ea typeface="Adobe 繁黑體 Std B" pitchFamily="34" charset="-120"/>
            </a:endParaRPr>
          </a:p>
          <a:p>
            <a:pPr marL="285750" indent="-285750">
              <a:buFont typeface="Arial" panose="020B0604020202020204" pitchFamily="34" charset="0"/>
              <a:buChar char="•"/>
            </a:pPr>
            <a:r>
              <a:rPr lang="zh-TW" altLang="en-US" dirty="0" smtClean="0">
                <a:latin typeface="Adobe 繁黑體 Std B" pitchFamily="34" charset="-120"/>
                <a:ea typeface="Adobe 繁黑體 Std B" pitchFamily="34" charset="-120"/>
              </a:rPr>
              <a:t>加工出口區</a:t>
            </a:r>
            <a:endParaRPr lang="en-US" altLang="zh-TW" dirty="0" smtClean="0">
              <a:latin typeface="Adobe 繁黑體 Std B" pitchFamily="34" charset="-120"/>
              <a:ea typeface="Adobe 繁黑體 Std B" pitchFamily="34" charset="-120"/>
            </a:endParaRPr>
          </a:p>
          <a:p>
            <a:pPr algn="ctr">
              <a:spcBef>
                <a:spcPts val="1200"/>
              </a:spcBef>
            </a:pPr>
            <a:r>
              <a:rPr lang="zh-TW" altLang="en-US" dirty="0" smtClean="0">
                <a:latin typeface="Adobe 繁黑體 Std B" pitchFamily="34" charset="-120"/>
                <a:ea typeface="Adobe 繁黑體 Std B" pitchFamily="34" charset="-120"/>
              </a:rPr>
              <a:t>同一出口廠商</a:t>
            </a:r>
            <a:endParaRPr lang="zh-TW" altLang="en-US" dirty="0">
              <a:latin typeface="Adobe 繁黑體 Std B" pitchFamily="34" charset="-120"/>
              <a:ea typeface="Adobe 繁黑體 Std B" pitchFamily="34" charset="-120"/>
            </a:endParaRPr>
          </a:p>
        </p:txBody>
      </p:sp>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927" y="2708358"/>
            <a:ext cx="1152690" cy="1152690"/>
          </a:xfrm>
          <a:prstGeom prst="rect">
            <a:avLst/>
          </a:prstGeom>
        </p:spPr>
      </p:pic>
      <p:sp>
        <p:nvSpPr>
          <p:cNvPr id="25" name="文字方塊 24"/>
          <p:cNvSpPr txBox="1"/>
          <p:nvPr/>
        </p:nvSpPr>
        <p:spPr>
          <a:xfrm>
            <a:off x="5690176" y="2247876"/>
            <a:ext cx="1728192"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同一卸貨港</a:t>
            </a:r>
            <a:endParaRPr lang="zh-TW" altLang="en-US" dirty="0">
              <a:latin typeface="Adobe 繁黑體 Std B" pitchFamily="34" charset="-120"/>
              <a:ea typeface="Adobe 繁黑體 Std B" pitchFamily="34" charset="-120"/>
            </a:endParaRPr>
          </a:p>
        </p:txBody>
      </p:sp>
      <p:grpSp>
        <p:nvGrpSpPr>
          <p:cNvPr id="3" name="群組 2"/>
          <p:cNvGrpSpPr/>
          <p:nvPr/>
        </p:nvGrpSpPr>
        <p:grpSpPr>
          <a:xfrm>
            <a:off x="1979712" y="1556792"/>
            <a:ext cx="3780000" cy="2232000"/>
            <a:chOff x="1619672" y="1320982"/>
            <a:chExt cx="3780000" cy="2232000"/>
          </a:xfrm>
        </p:grpSpPr>
        <p:sp>
          <p:nvSpPr>
            <p:cNvPr id="26" name="橢圓 25"/>
            <p:cNvSpPr/>
            <p:nvPr/>
          </p:nvSpPr>
          <p:spPr>
            <a:xfrm>
              <a:off x="1619672" y="1320982"/>
              <a:ext cx="3780000" cy="2232000"/>
            </a:xfrm>
            <a:prstGeom prst="ellipse">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0552" y="2577746"/>
              <a:ext cx="759994" cy="759994"/>
            </a:xfrm>
            <a:prstGeom prst="rect">
              <a:avLst/>
            </a:prstGeom>
          </p:spPr>
        </p:pic>
        <p:pic>
          <p:nvPicPr>
            <p:cNvPr id="24" name="圖片 23"/>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77287" y="2715048"/>
              <a:ext cx="1348108" cy="829605"/>
            </a:xfrm>
            <a:prstGeom prst="rect">
              <a:avLst/>
            </a:prstGeom>
          </p:spPr>
        </p:pic>
        <p:sp>
          <p:nvSpPr>
            <p:cNvPr id="27" name="文字方塊 26"/>
            <p:cNvSpPr txBox="1"/>
            <p:nvPr/>
          </p:nvSpPr>
          <p:spPr>
            <a:xfrm>
              <a:off x="2173131" y="1569383"/>
              <a:ext cx="2808312" cy="923330"/>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保稅、非保稅貨物得於</a:t>
              </a:r>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保稅區內併櫃，整裝貨櫃</a:t>
              </a:r>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申報</a:t>
              </a:r>
              <a:r>
                <a:rPr lang="zh-TW" altLang="en-US" dirty="0">
                  <a:latin typeface="Adobe 繁黑體 Std B" pitchFamily="34" charset="-120"/>
                  <a:ea typeface="Adobe 繁黑體 Std B" pitchFamily="34" charset="-120"/>
                </a:rPr>
                <a:t>出口</a:t>
              </a:r>
            </a:p>
          </p:txBody>
        </p:sp>
        <p:sp>
          <p:nvSpPr>
            <p:cNvPr id="23" name="弧形箭號 (下彎) 22"/>
            <p:cNvSpPr/>
            <p:nvPr/>
          </p:nvSpPr>
          <p:spPr>
            <a:xfrm rot="722880">
              <a:off x="2789719" y="2535028"/>
              <a:ext cx="1439904" cy="360040"/>
            </a:xfrm>
            <a:prstGeom prst="curved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5" name="矩形 4"/>
          <p:cNvSpPr/>
          <p:nvPr/>
        </p:nvSpPr>
        <p:spPr>
          <a:xfrm>
            <a:off x="323529" y="4100038"/>
            <a:ext cx="4824536" cy="2353297"/>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a:lnSpc>
                <a:spcPts val="2700"/>
              </a:lnSpc>
            </a:pPr>
            <a:r>
              <a:rPr lang="zh-TW" altLang="en-US" dirty="0">
                <a:solidFill>
                  <a:schemeClr val="tx1"/>
                </a:solidFill>
                <a:latin typeface="Adobe 繁黑體 Std B" pitchFamily="34" charset="-120"/>
                <a:ea typeface="Adobe 繁黑體 Std B" pitchFamily="34" charset="-120"/>
              </a:rPr>
              <a:t>保稅</a:t>
            </a:r>
            <a:r>
              <a:rPr lang="zh-TW" altLang="en-US" dirty="0" smtClean="0">
                <a:solidFill>
                  <a:schemeClr val="tx1"/>
                </a:solidFill>
                <a:latin typeface="Adobe 繁黑體 Std B" pitchFamily="34" charset="-120"/>
                <a:ea typeface="Adobe 繁黑體 Std B" pitchFamily="34" charset="-120"/>
              </a:rPr>
              <a:t>工廠、科學園區、加工出口區同一出口廠商，不同收貨人之保稅與非保稅類報單與貨物，須</a:t>
            </a:r>
            <a:r>
              <a:rPr lang="zh-TW" altLang="en-US" dirty="0" smtClean="0">
                <a:solidFill>
                  <a:srgbClr val="FF0000"/>
                </a:solidFill>
                <a:latin typeface="Adobe 繁黑體 Std B" pitchFamily="34" charset="-120"/>
                <a:ea typeface="Adobe 繁黑體 Std B" pitchFamily="34" charset="-120"/>
              </a:rPr>
              <a:t>分別報關後再合併裝櫃</a:t>
            </a:r>
            <a:r>
              <a:rPr lang="zh-TW" altLang="en-US" dirty="0" smtClean="0">
                <a:solidFill>
                  <a:schemeClr val="tx1"/>
                </a:solidFill>
                <a:latin typeface="Adobe 繁黑體 Std B" pitchFamily="34" charset="-120"/>
                <a:ea typeface="Adobe 繁黑體 Std B" pitchFamily="34" charset="-120"/>
              </a:rPr>
              <a:t>，無法於保稅區內整併為同一貨櫃出口，易造成貨物變質損壞。</a:t>
            </a:r>
            <a:endParaRPr lang="zh-TW" altLang="en-US" dirty="0">
              <a:solidFill>
                <a:schemeClr val="tx1"/>
              </a:solidFill>
              <a:latin typeface="Adobe 繁黑體 Std B" pitchFamily="34" charset="-120"/>
              <a:ea typeface="Adobe 繁黑體 Std B" pitchFamily="34" charset="-120"/>
            </a:endParaRPr>
          </a:p>
        </p:txBody>
      </p:sp>
      <p:sp>
        <p:nvSpPr>
          <p:cNvPr id="22" name="矩形 21"/>
          <p:cNvSpPr/>
          <p:nvPr/>
        </p:nvSpPr>
        <p:spPr>
          <a:xfrm>
            <a:off x="5341482" y="4100039"/>
            <a:ext cx="3550469" cy="2353296"/>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修正後</a:t>
            </a:r>
            <a:endParaRPr lang="en-US" altLang="zh-TW" dirty="0" smtClean="0">
              <a:solidFill>
                <a:schemeClr val="accent6">
                  <a:lumMod val="50000"/>
                </a:schemeClr>
              </a:solidFill>
              <a:latin typeface="Adobe 繁黑體 Std B" pitchFamily="34" charset="-120"/>
              <a:ea typeface="Adobe 繁黑體 Std B" pitchFamily="34" charset="-120"/>
            </a:endParaRPr>
          </a:p>
          <a:p>
            <a:pPr>
              <a:lnSpc>
                <a:spcPts val="2700"/>
              </a:lnSpc>
            </a:pPr>
            <a:r>
              <a:rPr lang="zh-TW" altLang="en-US" dirty="0" smtClean="0">
                <a:solidFill>
                  <a:srgbClr val="FF0000"/>
                </a:solidFill>
                <a:latin typeface="Adobe 繁黑體 Std B" pitchFamily="34" charset="-120"/>
                <a:ea typeface="Adobe 繁黑體 Std B" pitchFamily="34" charset="-120"/>
              </a:rPr>
              <a:t>得於保稅區將保稅、非保稅貨物併櫃</a:t>
            </a:r>
            <a:r>
              <a:rPr lang="zh-TW" altLang="en-US" dirty="0" smtClean="0">
                <a:solidFill>
                  <a:schemeClr val="tx1"/>
                </a:solidFill>
                <a:latin typeface="Adobe 繁黑體 Std B" pitchFamily="34" charset="-120"/>
                <a:ea typeface="Adobe 繁黑體 Std B" pitchFamily="34" charset="-120"/>
              </a:rPr>
              <a:t>，以整裝貨櫃方式申報出口，節省運輸成本，並確保貨物品質。</a:t>
            </a:r>
            <a:endParaRPr lang="zh-TW" altLang="en-US" dirty="0">
              <a:solidFill>
                <a:schemeClr val="tx1"/>
              </a:solidFill>
              <a:latin typeface="Adobe 繁黑體 Std B" pitchFamily="34" charset="-120"/>
              <a:ea typeface="Adobe 繁黑體 Std B" pitchFamily="34" charset="-120"/>
            </a:endParaRPr>
          </a:p>
        </p:txBody>
      </p:sp>
      <p:pic>
        <p:nvPicPr>
          <p:cNvPr id="7" name="圖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544" y="2696311"/>
            <a:ext cx="1044000" cy="1031767"/>
          </a:xfrm>
          <a:prstGeom prst="rect">
            <a:avLst/>
          </a:prstGeom>
        </p:spPr>
      </p:pic>
    </p:spTree>
    <p:extLst>
      <p:ext uri="{BB962C8B-B14F-4D97-AF65-F5344CB8AC3E}">
        <p14:creationId xmlns:p14="http://schemas.microsoft.com/office/powerpoint/2010/main" val="18799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鬆綁空運轉口貨物經內陸運輸通關作業規定</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139952" y="980728"/>
            <a:ext cx="4680519" cy="792088"/>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zh-TW" dirty="0" smtClean="0">
                <a:solidFill>
                  <a:schemeClr val="tx1"/>
                </a:solidFill>
                <a:latin typeface="Adobe 繁黑體 Std B" pitchFamily="34" charset="-120"/>
                <a:ea typeface="Adobe 繁黑體 Std B" pitchFamily="34" charset="-120"/>
              </a:rPr>
              <a:t>107.12.20</a:t>
            </a:r>
            <a:r>
              <a:rPr lang="zh-TW" altLang="en-US" dirty="0" smtClean="0">
                <a:solidFill>
                  <a:schemeClr val="tx1"/>
                </a:solidFill>
                <a:latin typeface="Adobe 繁黑體 Std B" pitchFamily="34" charset="-120"/>
                <a:ea typeface="Adobe 繁黑體 Std B" pitchFamily="34" charset="-120"/>
              </a:rPr>
              <a:t>  </a:t>
            </a:r>
            <a:r>
              <a:rPr lang="en-US" altLang="zh-TW" dirty="0" smtClean="0">
                <a:solidFill>
                  <a:schemeClr val="tx1"/>
                </a:solidFill>
                <a:latin typeface="Adobe 繁黑體 Std B" pitchFamily="34" charset="-120"/>
                <a:ea typeface="Adobe 繁黑體 Std B" pitchFamily="34" charset="-120"/>
              </a:rPr>
              <a:t>T2</a:t>
            </a:r>
            <a:r>
              <a:rPr lang="zh-TW" altLang="en-US" dirty="0" smtClean="0">
                <a:solidFill>
                  <a:schemeClr val="tx1"/>
                </a:solidFill>
                <a:latin typeface="Adobe 繁黑體 Std B" pitchFamily="34" charset="-120"/>
                <a:ea typeface="Adobe 繁黑體 Std B" pitchFamily="34" charset="-120"/>
              </a:rPr>
              <a:t> 空運外貨轉口經內陸運輸通關</a:t>
            </a:r>
            <a:endParaRPr lang="en-US" altLang="zh-TW" dirty="0" smtClean="0">
              <a:solidFill>
                <a:schemeClr val="tx1"/>
              </a:solidFill>
              <a:latin typeface="Adobe 繁黑體 Std B" pitchFamily="34" charset="-120"/>
              <a:ea typeface="Adobe 繁黑體 Std B" pitchFamily="34" charset="-120"/>
            </a:endParaRPr>
          </a:p>
          <a:p>
            <a:pPr>
              <a:lnSpc>
                <a:spcPts val="2600"/>
              </a:lnSpc>
            </a:pPr>
            <a:r>
              <a:rPr lang="zh-TW" altLang="en-US" dirty="0" smtClean="0">
                <a:solidFill>
                  <a:schemeClr val="tx1"/>
                </a:solidFill>
                <a:latin typeface="Adobe 繁黑體 Std B" pitchFamily="34" charset="-120"/>
                <a:ea typeface="Adobe 繁黑體 Std B" pitchFamily="34" charset="-120"/>
              </a:rPr>
              <a:t>                      自動化作業規定</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60646" y="4437320"/>
            <a:ext cx="3996000" cy="1872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08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a:lnSpc>
                <a:spcPts val="2700"/>
              </a:lnSpc>
            </a:pPr>
            <a:r>
              <a:rPr lang="zh-TW" altLang="en-US" dirty="0" smtClean="0">
                <a:solidFill>
                  <a:schemeClr val="tx1"/>
                </a:solidFill>
                <a:latin typeface="Adobe 繁黑體 Std B" pitchFamily="34" charset="-120"/>
                <a:ea typeface="Adobe 繁黑體 Std B" pitchFamily="34" charset="-120"/>
              </a:rPr>
              <a:t>空運轉口貨物以內陸運輸至其他空運關區出口，不得於轉口貨棧辦理拆包、加貼航空</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郵</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標籤及重整作業。</a:t>
            </a:r>
            <a:endParaRPr lang="zh-TW" altLang="en-US" dirty="0">
              <a:solidFill>
                <a:schemeClr val="tx1"/>
              </a:solidFill>
              <a:latin typeface="Adobe 繁黑體 Std B" pitchFamily="34" charset="-120"/>
              <a:ea typeface="Adobe 繁黑體 Std B" pitchFamily="34" charset="-120"/>
            </a:endParaRPr>
          </a:p>
        </p:txBody>
      </p:sp>
      <p:sp>
        <p:nvSpPr>
          <p:cNvPr id="22" name="矩形 21"/>
          <p:cNvSpPr/>
          <p:nvPr/>
        </p:nvSpPr>
        <p:spPr>
          <a:xfrm>
            <a:off x="4608456" y="4437320"/>
            <a:ext cx="4068000" cy="1872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08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修正後</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得於轉口貨棧辦理拆包、加貼航空</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郵</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標籤及重整作業。</a:t>
            </a:r>
            <a:endParaRPr lang="en-US" altLang="zh-TW" dirty="0" smtClean="0">
              <a:solidFill>
                <a:schemeClr val="tx1"/>
              </a:solidFill>
              <a:latin typeface="Adobe 繁黑體 Std B" pitchFamily="34" charset="-120"/>
              <a:ea typeface="Adobe 繁黑體 Std B" pitchFamily="34" charset="-120"/>
            </a:endParaRPr>
          </a:p>
          <a:p>
            <a:pPr marL="285750" indent="-285750">
              <a:lnSpc>
                <a:spcPts val="2700"/>
              </a:lnSpc>
              <a:spcBef>
                <a:spcPts val="600"/>
              </a:spcBef>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利於增加貿易便捷性與</a:t>
            </a:r>
            <a:r>
              <a:rPr lang="zh-TW" altLang="en-US" dirty="0">
                <a:solidFill>
                  <a:schemeClr val="tx1"/>
                </a:solidFill>
                <a:latin typeface="Adobe 繁黑體 Std B" pitchFamily="34" charset="-120"/>
                <a:ea typeface="Adobe 繁黑體 Std B" pitchFamily="34" charset="-120"/>
              </a:rPr>
              <a:t>商</a:t>
            </a:r>
            <a:r>
              <a:rPr lang="zh-TW" altLang="en-US" dirty="0" smtClean="0">
                <a:solidFill>
                  <a:schemeClr val="tx1"/>
                </a:solidFill>
                <a:latin typeface="Adobe 繁黑體 Std B" pitchFamily="34" charset="-120"/>
                <a:ea typeface="Adobe 繁黑體 Std B" pitchFamily="34" charset="-120"/>
              </a:rPr>
              <a:t>機。</a:t>
            </a:r>
            <a:endParaRPr lang="zh-TW" altLang="en-US" dirty="0">
              <a:solidFill>
                <a:schemeClr val="tx1"/>
              </a:solidFill>
              <a:latin typeface="Adobe 繁黑體 Std B" pitchFamily="34" charset="-120"/>
              <a:ea typeface="Adobe 繁黑體 Std B" pitchFamily="34" charset="-120"/>
            </a:endParaRPr>
          </a:p>
        </p:txBody>
      </p:sp>
      <p:sp>
        <p:nvSpPr>
          <p:cNvPr id="15" name="向右箭號 14"/>
          <p:cNvSpPr/>
          <p:nvPr/>
        </p:nvSpPr>
        <p:spPr>
          <a:xfrm>
            <a:off x="460646" y="4057287"/>
            <a:ext cx="8316000" cy="23580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4355976" y="2637080"/>
            <a:ext cx="1548000" cy="1512000"/>
            <a:chOff x="1941679" y="2510840"/>
            <a:chExt cx="1188132" cy="1152128"/>
          </a:xfrm>
        </p:grpSpPr>
        <p:sp>
          <p:nvSpPr>
            <p:cNvPr id="9" name="流程圖: 接點 8"/>
            <p:cNvSpPr/>
            <p:nvPr/>
          </p:nvSpPr>
          <p:spPr>
            <a:xfrm>
              <a:off x="1941679" y="2510840"/>
              <a:ext cx="1188132" cy="1152128"/>
            </a:xfrm>
            <a:prstGeom prst="flowChartConnec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2087724" y="2675424"/>
              <a:ext cx="932675" cy="932675"/>
            </a:xfrm>
            <a:prstGeom prst="rect">
              <a:avLst/>
            </a:prstGeom>
          </p:spPr>
        </p:pic>
      </p:grpSp>
      <p:sp>
        <p:nvSpPr>
          <p:cNvPr id="33" name="文字方塊 32"/>
          <p:cNvSpPr txBox="1"/>
          <p:nvPr/>
        </p:nvSpPr>
        <p:spPr>
          <a:xfrm>
            <a:off x="4502474" y="1963273"/>
            <a:ext cx="1260140"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內陸運輸</a:t>
            </a:r>
            <a:endParaRPr lang="zh-TW" altLang="en-US" dirty="0">
              <a:latin typeface="Adobe 繁黑體 Std B" pitchFamily="34" charset="-120"/>
              <a:ea typeface="Adobe 繁黑體 Std B" pitchFamily="34" charset="-120"/>
            </a:endParaRPr>
          </a:p>
        </p:txBody>
      </p:sp>
      <p:sp>
        <p:nvSpPr>
          <p:cNvPr id="35" name="文字方塊 34"/>
          <p:cNvSpPr txBox="1"/>
          <p:nvPr/>
        </p:nvSpPr>
        <p:spPr>
          <a:xfrm>
            <a:off x="541612" y="1700808"/>
            <a:ext cx="3454324" cy="646331"/>
          </a:xfrm>
          <a:prstGeom prst="rect">
            <a:avLst/>
          </a:prstGeom>
          <a:noFill/>
        </p:spPr>
        <p:txBody>
          <a:bodyPr wrap="square" rtlCol="0">
            <a:spAutoFit/>
          </a:bodyPr>
          <a:lstStyle/>
          <a:p>
            <a:r>
              <a:rPr lang="zh-TW" altLang="en-US" dirty="0" smtClean="0">
                <a:solidFill>
                  <a:srgbClr val="FF0000"/>
                </a:solidFill>
                <a:latin typeface="Adobe 繁黑體 Std B" pitchFamily="34" charset="-120"/>
                <a:ea typeface="Adobe 繁黑體 Std B" pitchFamily="34" charset="-120"/>
              </a:rPr>
              <a:t>空運轉口貨物於轉口貨棧拆包、加貼航空</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郵</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標籤</a:t>
            </a:r>
            <a:endParaRPr lang="zh-TW" altLang="en-US" dirty="0">
              <a:solidFill>
                <a:srgbClr val="FF0000"/>
              </a:solidFill>
              <a:latin typeface="Adobe 繁黑體 Std B" pitchFamily="34" charset="-120"/>
              <a:ea typeface="Adobe 繁黑體 Std B" pitchFamily="34" charset="-120"/>
            </a:endParaRPr>
          </a:p>
        </p:txBody>
      </p:sp>
      <p:grpSp>
        <p:nvGrpSpPr>
          <p:cNvPr id="44" name="群組 43"/>
          <p:cNvGrpSpPr/>
          <p:nvPr/>
        </p:nvGrpSpPr>
        <p:grpSpPr>
          <a:xfrm>
            <a:off x="6777048" y="2219030"/>
            <a:ext cx="1794186" cy="1965882"/>
            <a:chOff x="7107239" y="2391163"/>
            <a:chExt cx="1353193" cy="1507015"/>
          </a:xfrm>
        </p:grpSpPr>
        <p:sp>
          <p:nvSpPr>
            <p:cNvPr id="37" name="流程圖: 接點 36"/>
            <p:cNvSpPr/>
            <p:nvPr/>
          </p:nvSpPr>
          <p:spPr>
            <a:xfrm>
              <a:off x="7272300" y="2711505"/>
              <a:ext cx="1188132" cy="1186673"/>
            </a:xfrm>
            <a:prstGeom prst="flowChartConnec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8" name="圖片 37"/>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20709011">
              <a:off x="7107239" y="2391163"/>
              <a:ext cx="928104" cy="928104"/>
            </a:xfrm>
            <a:prstGeom prst="rect">
              <a:avLst/>
            </a:prstGeom>
          </p:spPr>
        </p:pic>
        <p:pic>
          <p:nvPicPr>
            <p:cNvPr id="39" name="圖片 38"/>
            <p:cNvPicPr>
              <a:picLocks noChangeAspect="1"/>
            </p:cNvPicPr>
            <p:nvPr/>
          </p:nvPicPr>
          <p:blipFill>
            <a:blip r:embed="rId5" cstate="print">
              <a:extLst>
                <a:ext uri="{BEBA8EAE-BF5A-486C-A8C5-ECC9F3942E4B}">
                  <a14:imgProps xmlns:a14="http://schemas.microsoft.com/office/drawing/2010/main">
                    <a14:imgLayer r:embed="rId6">
                      <a14:imgEffect>
                        <a14:backgroundRemoval t="391" b="100000" l="391" r="100000"/>
                      </a14:imgEffect>
                    </a14:imgLayer>
                  </a14:imgProps>
                </a:ext>
                <a:ext uri="{28A0092B-C50C-407E-A947-70E740481C1C}">
                  <a14:useLocalDpi xmlns:a14="http://schemas.microsoft.com/office/drawing/2010/main" val="0"/>
                </a:ext>
              </a:extLst>
            </a:blip>
            <a:stretch>
              <a:fillRect/>
            </a:stretch>
          </p:blipFill>
          <p:spPr>
            <a:xfrm rot="583531">
              <a:off x="7723985" y="3052593"/>
              <a:ext cx="720000" cy="720000"/>
            </a:xfrm>
            <a:prstGeom prst="rect">
              <a:avLst/>
            </a:prstGeom>
          </p:spPr>
        </p:pic>
      </p:grpSp>
      <p:grpSp>
        <p:nvGrpSpPr>
          <p:cNvPr id="43" name="群組 42"/>
          <p:cNvGrpSpPr/>
          <p:nvPr/>
        </p:nvGrpSpPr>
        <p:grpSpPr>
          <a:xfrm>
            <a:off x="566464" y="2281333"/>
            <a:ext cx="1773288" cy="1867580"/>
            <a:chOff x="566464" y="2366940"/>
            <a:chExt cx="1377244" cy="1466560"/>
          </a:xfrm>
        </p:grpSpPr>
        <p:sp>
          <p:nvSpPr>
            <p:cNvPr id="29" name="流程圖: 接點 28"/>
            <p:cNvSpPr/>
            <p:nvPr/>
          </p:nvSpPr>
          <p:spPr>
            <a:xfrm>
              <a:off x="755576" y="2646167"/>
              <a:ext cx="1188132" cy="1187333"/>
            </a:xfrm>
            <a:prstGeom prst="flowChartConnec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9011">
              <a:off x="566464" y="2366940"/>
              <a:ext cx="928104" cy="928104"/>
            </a:xfrm>
            <a:prstGeom prst="rect">
              <a:avLst/>
            </a:prstGeom>
          </p:spPr>
        </p:pic>
      </p:grpSp>
      <p:sp>
        <p:nvSpPr>
          <p:cNvPr id="42" name="文字方塊 41"/>
          <p:cNvSpPr txBox="1"/>
          <p:nvPr/>
        </p:nvSpPr>
        <p:spPr>
          <a:xfrm>
            <a:off x="7224231" y="1963273"/>
            <a:ext cx="1260140"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空運出口</a:t>
            </a:r>
            <a:endParaRPr lang="zh-TW" altLang="en-US" dirty="0">
              <a:latin typeface="Adobe 繁黑體 Std B" pitchFamily="34" charset="-120"/>
              <a:ea typeface="Adobe 繁黑體 Std B" pitchFamily="34" charset="-120"/>
            </a:endParaRPr>
          </a:p>
        </p:txBody>
      </p:sp>
      <p:pic>
        <p:nvPicPr>
          <p:cNvPr id="46" name="圖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212" y="1268760"/>
            <a:ext cx="812800" cy="812800"/>
          </a:xfrm>
          <a:prstGeom prst="rect">
            <a:avLst/>
          </a:prstGeom>
        </p:spPr>
      </p:pic>
      <p:pic>
        <p:nvPicPr>
          <p:cNvPr id="7" name="圖片 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2134126" y="2347139"/>
            <a:ext cx="1102531" cy="1158580"/>
          </a:xfrm>
          <a:prstGeom prst="rect">
            <a:avLst/>
          </a:prstGeom>
        </p:spPr>
      </p:pic>
      <p:pic>
        <p:nvPicPr>
          <p:cNvPr id="8" name="圖片 7"/>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100000" l="0" r="73585">
                        <a14:foregroundMark x1="6289" y1="43396" x2="17925" y2="62264"/>
                      </a14:backgroundRemoval>
                    </a14:imgEffect>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r="26403"/>
          <a:stretch/>
        </p:blipFill>
        <p:spPr>
          <a:xfrm>
            <a:off x="1419421" y="3113050"/>
            <a:ext cx="1784427" cy="1212308"/>
          </a:xfrm>
          <a:prstGeom prst="rect">
            <a:avLst/>
          </a:prstGeom>
        </p:spPr>
      </p:pic>
      <p:pic>
        <p:nvPicPr>
          <p:cNvPr id="3" name="圖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592843">
            <a:off x="1547405" y="2982441"/>
            <a:ext cx="648000" cy="648000"/>
          </a:xfrm>
          <a:prstGeom prst="rect">
            <a:avLst/>
          </a:prstGeom>
        </p:spPr>
      </p:pic>
    </p:spTree>
    <p:extLst>
      <p:ext uri="{BB962C8B-B14F-4D97-AF65-F5344CB8AC3E}">
        <p14:creationId xmlns:p14="http://schemas.microsoft.com/office/powerpoint/2010/main" val="148588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開放至超商可刷卡繳納規費、稅費</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258846" y="980728"/>
            <a:ext cx="468051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107.11.29</a:t>
            </a:r>
            <a:r>
              <a:rPr lang="zh-TW" altLang="en-US" dirty="0" smtClean="0">
                <a:solidFill>
                  <a:schemeClr val="tx1"/>
                </a:solidFill>
                <a:latin typeface="Adobe 繁黑體 Std B" pitchFamily="34" charset="-120"/>
                <a:ea typeface="Adobe 繁黑體 Std B" pitchFamily="34" charset="-120"/>
              </a:rPr>
              <a:t>  金管銀票字第 </a:t>
            </a:r>
            <a:r>
              <a:rPr lang="en-US" altLang="zh-TW" dirty="0" smtClean="0">
                <a:solidFill>
                  <a:schemeClr val="tx1"/>
                </a:solidFill>
                <a:latin typeface="Adobe 繁黑體 Std B" pitchFamily="34" charset="-120"/>
                <a:ea typeface="Adobe 繁黑體 Std B" pitchFamily="34" charset="-120"/>
              </a:rPr>
              <a:t>1072741070</a:t>
            </a:r>
            <a:r>
              <a:rPr lang="zh-TW" altLang="en-US" dirty="0" smtClean="0">
                <a:solidFill>
                  <a:schemeClr val="tx1"/>
                </a:solidFill>
                <a:latin typeface="Adobe 繁黑體 Std B" pitchFamily="34" charset="-120"/>
                <a:ea typeface="Adobe 繁黑體 Std B" pitchFamily="34" charset="-120"/>
              </a:rPr>
              <a:t> 號</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23527" y="4221088"/>
            <a:ext cx="4320481" cy="2088232"/>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nSpc>
                <a:spcPts val="2500"/>
              </a:lnSpc>
              <a:spcAft>
                <a:spcPts val="600"/>
              </a:spcAft>
            </a:pPr>
            <a:r>
              <a:rPr lang="zh-TW" altLang="en-US" dirty="0">
                <a:solidFill>
                  <a:schemeClr val="accent6">
                    <a:lumMod val="50000"/>
                  </a:schemeClr>
                </a:solidFill>
                <a:latin typeface="Adobe 繁黑體 Std B" pitchFamily="34" charset="-120"/>
                <a:ea typeface="Adobe 繁黑體 Std B" pitchFamily="34" charset="-120"/>
              </a:rPr>
              <a:t>鬆綁</a:t>
            </a:r>
            <a:r>
              <a:rPr lang="zh-TW" altLang="en-US" dirty="0" smtClean="0">
                <a:solidFill>
                  <a:schemeClr val="accent6">
                    <a:lumMod val="50000"/>
                  </a:schemeClr>
                </a:solidFill>
                <a:latin typeface="Adobe 繁黑體 Std B" pitchFamily="34" charset="-120"/>
                <a:ea typeface="Adobe 繁黑體 Std B" pitchFamily="34" charset="-120"/>
              </a:rPr>
              <a:t>前</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800"/>
              </a:lnSpc>
              <a:spcAft>
                <a:spcPts val="600"/>
              </a:spcAft>
              <a:buFont typeface="Arial" panose="020B0604020202020204" pitchFamily="34" charset="0"/>
              <a:buChar char="•"/>
            </a:pPr>
            <a:r>
              <a:rPr lang="zh-TW" altLang="en-US" dirty="0">
                <a:solidFill>
                  <a:schemeClr val="tx1"/>
                </a:solidFill>
                <a:latin typeface="Adobe 繁黑體 Std B" pitchFamily="34" charset="-120"/>
                <a:ea typeface="Adobe 繁黑體 Std B" pitchFamily="34" charset="-120"/>
              </a:rPr>
              <a:t>於便利</a:t>
            </a:r>
            <a:r>
              <a:rPr lang="zh-TW" altLang="en-US" dirty="0" smtClean="0">
                <a:solidFill>
                  <a:schemeClr val="tx1"/>
                </a:solidFill>
                <a:latin typeface="Adobe 繁黑體 Std B" pitchFamily="34" charset="-120"/>
                <a:ea typeface="Adobe 繁黑體 Std B" pitchFamily="34" charset="-120"/>
              </a:rPr>
              <a:t>商店、超市等信用卡特約商店，</a:t>
            </a:r>
            <a:r>
              <a:rPr lang="zh-TW" altLang="en-US" dirty="0" smtClean="0">
                <a:solidFill>
                  <a:srgbClr val="FF0000"/>
                </a:solidFill>
                <a:latin typeface="Adobe 繁黑體 Std B" pitchFamily="34" charset="-120"/>
                <a:ea typeface="Adobe 繁黑體 Std B" pitchFamily="34" charset="-120"/>
              </a:rPr>
              <a:t>無法使用信用卡</a:t>
            </a:r>
            <a:r>
              <a:rPr lang="zh-TW" altLang="en-US" dirty="0" smtClean="0">
                <a:solidFill>
                  <a:schemeClr val="tx1"/>
                </a:solidFill>
                <a:latin typeface="Adobe 繁黑體 Std B" pitchFamily="34" charset="-120"/>
                <a:ea typeface="Adobe 繁黑體 Std B" pitchFamily="34" charset="-120"/>
              </a:rPr>
              <a:t>繳交政府委託代徵收之規費、稅捐、罰鍰及公用事業委託代收之服務費。</a:t>
            </a:r>
            <a:endParaRPr lang="en-US" altLang="zh-TW" dirty="0" smtClean="0">
              <a:solidFill>
                <a:schemeClr val="tx1"/>
              </a:solidFill>
              <a:latin typeface="Adobe 繁黑體 Std B" pitchFamily="34" charset="-120"/>
              <a:ea typeface="Adobe 繁黑體 Std B" pitchFamily="34" charset="-120"/>
            </a:endParaRPr>
          </a:p>
        </p:txBody>
      </p:sp>
      <p:sp>
        <p:nvSpPr>
          <p:cNvPr id="22" name="矩形 21"/>
          <p:cNvSpPr/>
          <p:nvPr/>
        </p:nvSpPr>
        <p:spPr>
          <a:xfrm>
            <a:off x="4860032" y="4221088"/>
            <a:ext cx="3794315" cy="2088232"/>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nSpc>
                <a:spcPts val="2500"/>
              </a:lnSpc>
              <a:spcAft>
                <a:spcPts val="600"/>
              </a:spcAft>
            </a:pPr>
            <a:r>
              <a:rPr lang="zh-TW" altLang="en-US" dirty="0">
                <a:solidFill>
                  <a:schemeClr val="accent6">
                    <a:lumMod val="50000"/>
                  </a:schemeClr>
                </a:solidFill>
                <a:latin typeface="Adobe 繁黑體 Std B" pitchFamily="34" charset="-120"/>
                <a:ea typeface="Adobe 繁黑體 Std B" pitchFamily="34" charset="-120"/>
              </a:rPr>
              <a:t>鬆綁</a:t>
            </a:r>
            <a:r>
              <a:rPr lang="zh-TW" altLang="en-US" dirty="0" smtClean="0">
                <a:solidFill>
                  <a:schemeClr val="accent6">
                    <a:lumMod val="50000"/>
                  </a:schemeClr>
                </a:solidFill>
                <a:latin typeface="Adobe 繁黑體 Std B" pitchFamily="34" charset="-120"/>
                <a:ea typeface="Adobe 繁黑體 Std B" pitchFamily="34" charset="-120"/>
              </a:rPr>
              <a:t>後</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500"/>
              </a:lnSpc>
              <a:spcAft>
                <a:spcPts val="600"/>
              </a:spcAft>
              <a:buFont typeface="Arial" panose="020B0604020202020204" pitchFamily="34" charset="0"/>
              <a:buChar char="•"/>
            </a:pPr>
            <a:r>
              <a:rPr lang="zh-TW" altLang="en-US" dirty="0">
                <a:solidFill>
                  <a:srgbClr val="FF0000"/>
                </a:solidFill>
                <a:latin typeface="Adobe 繁黑體 Std B" pitchFamily="34" charset="-120"/>
                <a:ea typeface="Adobe 繁黑體 Std B" pitchFamily="34" charset="-120"/>
              </a:rPr>
              <a:t>可使用</a:t>
            </a:r>
            <a:r>
              <a:rPr lang="zh-TW" altLang="en-US" dirty="0" smtClean="0">
                <a:solidFill>
                  <a:srgbClr val="FF0000"/>
                </a:solidFill>
                <a:latin typeface="Adobe 繁黑體 Std B" pitchFamily="34" charset="-120"/>
                <a:ea typeface="Adobe 繁黑體 Std B" pitchFamily="34" charset="-120"/>
              </a:rPr>
              <a:t>信用卡繳交</a:t>
            </a:r>
            <a:r>
              <a:rPr lang="zh-TW" altLang="en-US" dirty="0" smtClean="0">
                <a:solidFill>
                  <a:schemeClr val="tx1"/>
                </a:solidFill>
                <a:latin typeface="Adobe 繁黑體 Std B" pitchFamily="34" charset="-120"/>
                <a:ea typeface="Adobe 繁黑體 Std B" pitchFamily="34" charset="-120"/>
              </a:rPr>
              <a:t>，且未訂定信用卡支付金額上限。</a:t>
            </a:r>
            <a:endParaRPr lang="en-US" altLang="zh-TW" dirty="0" smtClean="0">
              <a:solidFill>
                <a:schemeClr val="tx1"/>
              </a:solidFill>
              <a:latin typeface="Adobe 繁黑體 Std B" pitchFamily="34" charset="-120"/>
              <a:ea typeface="Adobe 繁黑體 Std B" pitchFamily="34" charset="-120"/>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35" y="1893621"/>
            <a:ext cx="1742523" cy="1742523"/>
          </a:xfrm>
          <a:prstGeom prst="rect">
            <a:avLst/>
          </a:prstGeom>
        </p:spPr>
      </p:pic>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176" y="2205856"/>
            <a:ext cx="1286272" cy="1286272"/>
          </a:xfrm>
          <a:prstGeom prst="rect">
            <a:avLst/>
          </a:prstGeom>
        </p:spPr>
      </p:pic>
      <p:sp>
        <p:nvSpPr>
          <p:cNvPr id="16" name="向右箭號 15"/>
          <p:cNvSpPr/>
          <p:nvPr/>
        </p:nvSpPr>
        <p:spPr>
          <a:xfrm>
            <a:off x="1845569" y="3168112"/>
            <a:ext cx="5400600" cy="180000"/>
          </a:xfrm>
          <a:prstGeom prst="rightArrow">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094" y="2357760"/>
            <a:ext cx="1206376" cy="1206376"/>
          </a:xfrm>
          <a:prstGeom prst="rect">
            <a:avLst/>
          </a:prstGeom>
        </p:spPr>
      </p:pic>
      <p:grpSp>
        <p:nvGrpSpPr>
          <p:cNvPr id="28" name="群組 27"/>
          <p:cNvGrpSpPr/>
          <p:nvPr/>
        </p:nvGrpSpPr>
        <p:grpSpPr>
          <a:xfrm>
            <a:off x="1974757" y="1816696"/>
            <a:ext cx="1370258" cy="2116360"/>
            <a:chOff x="1892877" y="1537544"/>
            <a:chExt cx="1370258" cy="2116360"/>
          </a:xfrm>
        </p:grpSpPr>
        <p:pic>
          <p:nvPicPr>
            <p:cNvPr id="23" name="圖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708" y="2681796"/>
              <a:ext cx="972108" cy="972108"/>
            </a:xfrm>
            <a:prstGeom prst="rect">
              <a:avLst/>
            </a:prstGeom>
          </p:spPr>
        </p:pic>
        <p:pic>
          <p:nvPicPr>
            <p:cNvPr id="26" name="圖片 25"/>
            <p:cNvPicPr>
              <a:picLocks noChangeAspect="1"/>
            </p:cNvPicPr>
            <p:nvPr/>
          </p:nvPicPr>
          <p:blipFill rotWithShape="1">
            <a:blip r:embed="rId6">
              <a:extLst>
                <a:ext uri="{28A0092B-C50C-407E-A947-70E740481C1C}">
                  <a14:useLocalDpi xmlns:a14="http://schemas.microsoft.com/office/drawing/2010/main" val="0"/>
                </a:ext>
              </a:extLst>
            </a:blip>
            <a:srcRect l="11974" t="4163" r="20768" b="10756"/>
            <a:stretch/>
          </p:blipFill>
          <p:spPr>
            <a:xfrm rot="661107">
              <a:off x="2118862" y="1999323"/>
              <a:ext cx="772031" cy="955994"/>
            </a:xfrm>
            <a:prstGeom prst="rect">
              <a:avLst/>
            </a:prstGeom>
          </p:spPr>
        </p:pic>
        <p:pic>
          <p:nvPicPr>
            <p:cNvPr id="20" name="圖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7135" y="1593626"/>
              <a:ext cx="576000" cy="576000"/>
            </a:xfrm>
            <a:prstGeom prst="rect">
              <a:avLst/>
            </a:prstGeom>
          </p:spPr>
        </p:pic>
        <p:pic>
          <p:nvPicPr>
            <p:cNvPr id="18" name="圖片 17"/>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892877" y="1537544"/>
              <a:ext cx="612000" cy="614559"/>
            </a:xfrm>
            <a:prstGeom prst="rect">
              <a:avLst/>
            </a:prstGeom>
          </p:spPr>
        </p:pic>
      </p:grpSp>
      <p:sp>
        <p:nvSpPr>
          <p:cNvPr id="29" name="文字方塊 28"/>
          <p:cNvSpPr txBox="1"/>
          <p:nvPr/>
        </p:nvSpPr>
        <p:spPr>
          <a:xfrm>
            <a:off x="2997696" y="2742870"/>
            <a:ext cx="2244938"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規費、稅費、罰鍰等</a:t>
            </a:r>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94318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放寬離島地區免稅商品提領程序</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258846" y="908720"/>
            <a:ext cx="468051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zh-TW" dirty="0" smtClean="0">
                <a:solidFill>
                  <a:schemeClr val="tx1"/>
                </a:solidFill>
                <a:latin typeface="Adobe 繁黑體 Std B" pitchFamily="34" charset="-120"/>
                <a:ea typeface="Adobe 繁黑體 Std B" pitchFamily="34" charset="-120"/>
              </a:rPr>
              <a:t>107.12.20</a:t>
            </a:r>
            <a:r>
              <a:rPr lang="zh-TW" altLang="en-US" dirty="0" smtClean="0">
                <a:solidFill>
                  <a:schemeClr val="tx1"/>
                </a:solidFill>
                <a:latin typeface="Adobe 繁黑體 Std B" pitchFamily="34" charset="-120"/>
                <a:ea typeface="Adobe 繁黑體 Std B" pitchFamily="34" charset="-120"/>
              </a:rPr>
              <a:t>  離島免稅購物商店設置管理辦法</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66874" y="4342704"/>
            <a:ext cx="4493158" cy="2110632"/>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5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離島免稅購物商店與提貨處設於同一離島地區之不同島嶼，其貨物儲存至其自用保稅倉庫後，須先運往離島免稅購物商店銷售，再送至旅客提貨處。若天候不佳，增加提貨風險。</a:t>
            </a:r>
            <a:endParaRPr lang="zh-TW" altLang="en-US" dirty="0">
              <a:solidFill>
                <a:schemeClr val="tx1"/>
              </a:solidFill>
              <a:latin typeface="Adobe 繁黑體 Std B" pitchFamily="34" charset="-120"/>
              <a:ea typeface="Adobe 繁黑體 Std B" pitchFamily="34" charset="-120"/>
            </a:endParaRPr>
          </a:p>
        </p:txBody>
      </p:sp>
      <p:sp>
        <p:nvSpPr>
          <p:cNvPr id="22" name="矩形 21"/>
          <p:cNvSpPr/>
          <p:nvPr/>
        </p:nvSpPr>
        <p:spPr>
          <a:xfrm>
            <a:off x="5040480" y="4342704"/>
            <a:ext cx="3852000" cy="2110528"/>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修正後</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4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離島免稅購物商店與提貨處設於同一離島地區之不同島嶼者，經海關核准，得將貨物由自用保稅倉庫移至提貨處，</a:t>
            </a:r>
            <a:r>
              <a:rPr lang="zh-TW" altLang="en-US" dirty="0" smtClean="0">
                <a:solidFill>
                  <a:srgbClr val="FF0000"/>
                </a:solidFill>
                <a:latin typeface="Adobe 繁黑體 Std B" pitchFamily="34" charset="-120"/>
                <a:ea typeface="Adobe 繁黑體 Std B" pitchFamily="34" charset="-120"/>
              </a:rPr>
              <a:t>無須經送離島免稅購物商店</a:t>
            </a:r>
            <a:r>
              <a:rPr lang="zh-TW" altLang="en-US" dirty="0" smtClean="0">
                <a:solidFill>
                  <a:schemeClr val="tx1"/>
                </a:solidFill>
                <a:latin typeface="Adobe 繁黑體 Std B" pitchFamily="34" charset="-120"/>
                <a:ea typeface="Adobe 繁黑體 Std B" pitchFamily="34" charset="-120"/>
              </a:rPr>
              <a:t>。</a:t>
            </a:r>
            <a:endParaRPr lang="zh-TW" altLang="en-US" dirty="0">
              <a:solidFill>
                <a:schemeClr val="tx1"/>
              </a:solidFill>
              <a:latin typeface="Adobe 繁黑體 Std B" pitchFamily="34" charset="-120"/>
              <a:ea typeface="Adobe 繁黑體 Std B" pitchFamily="34" charset="-120"/>
            </a:endParaRPr>
          </a:p>
        </p:txBody>
      </p:sp>
      <p:grpSp>
        <p:nvGrpSpPr>
          <p:cNvPr id="18" name="群組 17"/>
          <p:cNvGrpSpPr/>
          <p:nvPr/>
        </p:nvGrpSpPr>
        <p:grpSpPr>
          <a:xfrm>
            <a:off x="332010" y="1412776"/>
            <a:ext cx="6832278" cy="2862064"/>
            <a:chOff x="-1355686" y="1402325"/>
            <a:chExt cx="6832278" cy="2862064"/>
          </a:xfrm>
        </p:grpSpPr>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t="16401"/>
            <a:stretch/>
          </p:blipFill>
          <p:spPr>
            <a:xfrm>
              <a:off x="940088" y="1690357"/>
              <a:ext cx="1802397" cy="2520280"/>
            </a:xfrm>
            <a:prstGeom prst="rect">
              <a:avLst/>
            </a:prstGeom>
          </p:spPr>
        </p:pic>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449" y="3058509"/>
              <a:ext cx="1205880" cy="1205880"/>
            </a:xfrm>
            <a:prstGeom prst="rect">
              <a:avLst/>
            </a:prstGeom>
          </p:spPr>
        </p:pic>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343" y="1569900"/>
              <a:ext cx="954056" cy="838292"/>
            </a:xfrm>
            <a:prstGeom prst="rect">
              <a:avLst/>
            </a:prstGeom>
          </p:spPr>
        </p:pic>
        <p:sp>
          <p:nvSpPr>
            <p:cNvPr id="16" name="文字方塊 15"/>
            <p:cNvSpPr txBox="1"/>
            <p:nvPr/>
          </p:nvSpPr>
          <p:spPr>
            <a:xfrm>
              <a:off x="3892416" y="1507903"/>
              <a:ext cx="1584176"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自用保稅倉庫</a:t>
              </a:r>
              <a:endParaRPr lang="zh-TW" altLang="en-US" dirty="0">
                <a:latin typeface="Adobe 繁黑體 Std B" pitchFamily="34" charset="-120"/>
                <a:ea typeface="Adobe 繁黑體 Std B" pitchFamily="34" charset="-120"/>
              </a:endParaRPr>
            </a:p>
          </p:txBody>
        </p:sp>
        <p:sp>
          <p:nvSpPr>
            <p:cNvPr id="40" name="文字方塊 39"/>
            <p:cNvSpPr txBox="1"/>
            <p:nvPr/>
          </p:nvSpPr>
          <p:spPr>
            <a:xfrm>
              <a:off x="-1355686" y="1402325"/>
              <a:ext cx="2095130"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離島免稅購物商店</a:t>
              </a:r>
              <a:endParaRPr lang="zh-TW" altLang="en-US" dirty="0">
                <a:latin typeface="Adobe 繁黑體 Std B" pitchFamily="34" charset="-120"/>
                <a:ea typeface="Adobe 繁黑體 Std B" pitchFamily="34" charset="-120"/>
              </a:endParaRPr>
            </a:p>
          </p:txBody>
        </p:sp>
        <p:sp>
          <p:nvSpPr>
            <p:cNvPr id="41" name="文字方塊 40"/>
            <p:cNvSpPr txBox="1"/>
            <p:nvPr/>
          </p:nvSpPr>
          <p:spPr>
            <a:xfrm>
              <a:off x="2742484" y="3019572"/>
              <a:ext cx="1149931"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提貨處</a:t>
              </a:r>
              <a:endParaRPr lang="zh-TW" altLang="en-US" dirty="0">
                <a:latin typeface="Adobe 繁黑體 Std B" pitchFamily="34" charset="-120"/>
                <a:ea typeface="Adobe 繁黑體 Std B" pitchFamily="34" charset="-120"/>
              </a:endParaRPr>
            </a:p>
          </p:txBody>
        </p:sp>
      </p:grpSp>
      <p:pic>
        <p:nvPicPr>
          <p:cNvPr id="50" name="圖片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29" y="1999497"/>
            <a:ext cx="1330493" cy="1033089"/>
          </a:xfrm>
          <a:prstGeom prst="rect">
            <a:avLst/>
          </a:prstGeom>
        </p:spPr>
      </p:pic>
      <p:pic>
        <p:nvPicPr>
          <p:cNvPr id="51" name="圖片 5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3348" t="26211" r="12411" b="24313"/>
          <a:stretch/>
        </p:blipFill>
        <p:spPr>
          <a:xfrm>
            <a:off x="6182010" y="1826630"/>
            <a:ext cx="1352940" cy="901622"/>
          </a:xfrm>
          <a:prstGeom prst="rect">
            <a:avLst/>
          </a:prstGeom>
        </p:spPr>
      </p:pic>
      <p:sp>
        <p:nvSpPr>
          <p:cNvPr id="52" name="弧形箭號 (上彎) 51"/>
          <p:cNvSpPr/>
          <p:nvPr/>
        </p:nvSpPr>
        <p:spPr>
          <a:xfrm rot="9889093">
            <a:off x="1894667" y="1484810"/>
            <a:ext cx="2271024" cy="504056"/>
          </a:xfrm>
          <a:prstGeom prst="curved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3" name="弧形箭號 (上彎) 52"/>
          <p:cNvSpPr/>
          <p:nvPr/>
        </p:nvSpPr>
        <p:spPr>
          <a:xfrm rot="477002">
            <a:off x="1782789" y="3478676"/>
            <a:ext cx="3492387" cy="504056"/>
          </a:xfrm>
          <a:prstGeom prst="curved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5" name="文字方塊 54"/>
          <p:cNvSpPr txBox="1"/>
          <p:nvPr/>
        </p:nvSpPr>
        <p:spPr>
          <a:xfrm>
            <a:off x="6444208" y="2843070"/>
            <a:ext cx="2293377" cy="830997"/>
          </a:xfrm>
          <a:prstGeom prst="rect">
            <a:avLst/>
          </a:prstGeom>
          <a:noFill/>
        </p:spPr>
        <p:txBody>
          <a:bodyPr wrap="square" rtlCol="0">
            <a:spAutoFit/>
          </a:bodyPr>
          <a:lstStyle/>
          <a:p>
            <a:r>
              <a:rPr lang="zh-TW" altLang="en-US" sz="1600" dirty="0" smtClean="0">
                <a:solidFill>
                  <a:schemeClr val="accent3">
                    <a:lumMod val="50000"/>
                  </a:schemeClr>
                </a:solidFill>
                <a:latin typeface="Adobe 繁黑體 Std B" pitchFamily="34" charset="-120"/>
                <a:ea typeface="Adobe 繁黑體 Std B" pitchFamily="34" charset="-120"/>
              </a:rPr>
              <a:t>貨物可由自用保稅倉庫直接移至提貨處，無須</a:t>
            </a:r>
            <a:r>
              <a:rPr lang="zh-TW" altLang="en-US" sz="1600" dirty="0">
                <a:solidFill>
                  <a:schemeClr val="accent3">
                    <a:lumMod val="50000"/>
                  </a:schemeClr>
                </a:solidFill>
                <a:latin typeface="Adobe 繁黑體 Std B" pitchFamily="34" charset="-120"/>
                <a:ea typeface="Adobe 繁黑體 Std B" pitchFamily="34" charset="-120"/>
              </a:rPr>
              <a:t>經</a:t>
            </a:r>
            <a:r>
              <a:rPr lang="zh-TW" altLang="en-US" sz="1600" dirty="0" smtClean="0">
                <a:solidFill>
                  <a:schemeClr val="accent3">
                    <a:lumMod val="50000"/>
                  </a:schemeClr>
                </a:solidFill>
                <a:latin typeface="Adobe 繁黑體 Std B" pitchFamily="34" charset="-120"/>
                <a:ea typeface="Adobe 繁黑體 Std B" pitchFamily="34" charset="-120"/>
              </a:rPr>
              <a:t>送離島免稅購物商店</a:t>
            </a:r>
            <a:endParaRPr lang="zh-TW" altLang="en-US" sz="1600" dirty="0">
              <a:solidFill>
                <a:schemeClr val="accent3">
                  <a:lumMod val="50000"/>
                </a:schemeClr>
              </a:solidFill>
              <a:latin typeface="Adobe 繁黑體 Std B" pitchFamily="34" charset="-120"/>
              <a:ea typeface="Adobe 繁黑體 Std B" pitchFamily="34" charset="-120"/>
            </a:endParaRPr>
          </a:p>
        </p:txBody>
      </p:sp>
      <p:sp>
        <p:nvSpPr>
          <p:cNvPr id="54" name="弧形箭號 (下彎) 53"/>
          <p:cNvSpPr/>
          <p:nvPr/>
        </p:nvSpPr>
        <p:spPr>
          <a:xfrm rot="3822683">
            <a:off x="5123958" y="2572825"/>
            <a:ext cx="1713061" cy="540490"/>
          </a:xfrm>
          <a:prstGeom prst="curved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57" name="直線單箭頭接點 56"/>
          <p:cNvCxnSpPr/>
          <p:nvPr/>
        </p:nvCxnSpPr>
        <p:spPr>
          <a:xfrm flipH="1">
            <a:off x="1688786" y="3730704"/>
            <a:ext cx="650966" cy="61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a:off x="6017257" y="3643694"/>
            <a:ext cx="455135" cy="612001"/>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856826" y="6498000"/>
            <a:ext cx="1872208" cy="360000"/>
          </a:xfrm>
          <a:prstGeom prst="rect">
            <a:avLst/>
          </a:prstGeom>
          <a:gradFill flip="none" rotWithShape="1">
            <a:gsLst>
              <a:gs pos="0">
                <a:schemeClr val="bg1">
                  <a:lumMod val="75000"/>
                </a:schemeClr>
              </a:gs>
              <a:gs pos="50000">
                <a:schemeClr val="bg1">
                  <a:lumMod val="95000"/>
                </a:schemeClr>
              </a:gs>
              <a:gs pos="100000">
                <a:schemeClr val="bg1"/>
              </a:gs>
            </a:gsLst>
            <a:lin ang="8100000" scaled="1"/>
            <a:tileRect/>
          </a:gradFill>
        </p:spPr>
        <p:txBody>
          <a:bodyPr wrap="square" rtlCol="0">
            <a:spAutoFit/>
          </a:bodyPr>
          <a:lstStyle/>
          <a:p>
            <a:pPr algn="ctr"/>
            <a:r>
              <a:rPr lang="zh-TW" altLang="en-US" sz="2000" b="1" dirty="0" smtClean="0">
                <a:latin typeface="微軟正黑體" panose="020B0604030504040204" pitchFamily="34" charset="-120"/>
                <a:ea typeface="微軟正黑體" panose="020B0604030504040204" pitchFamily="34" charset="-120"/>
              </a:rPr>
              <a:t>簡報結束</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640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395536" y="1052736"/>
            <a:ext cx="8229600" cy="5140652"/>
          </a:xfrm>
        </p:spPr>
        <p:txBody>
          <a:bodyPr/>
          <a:lstStyle/>
          <a:p>
            <a:pPr>
              <a:lnSpc>
                <a:spcPts val="4000"/>
              </a:lnSpc>
              <a:spcBef>
                <a:spcPts val="600"/>
              </a:spcBef>
              <a:spcAft>
                <a:spcPts val="600"/>
              </a:spcAft>
            </a:pPr>
            <a:r>
              <a:rPr lang="en-US" altLang="zh-TW" dirty="0" smtClean="0">
                <a:latin typeface="Adobe 繁黑體 Std B" pitchFamily="34" charset="-120"/>
                <a:ea typeface="Adobe 繁黑體 Std B" pitchFamily="34" charset="-120"/>
              </a:rPr>
              <a:t>108</a:t>
            </a:r>
            <a:r>
              <a:rPr lang="zh-TW" altLang="en-US" dirty="0" smtClean="0">
                <a:latin typeface="Adobe 繁黑體 Std B" pitchFamily="34" charset="-120"/>
                <a:ea typeface="Adobe 繁黑體 Std B" pitchFamily="34" charset="-120"/>
              </a:rPr>
              <a:t> 年 </a:t>
            </a:r>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 月至 </a:t>
            </a:r>
            <a:r>
              <a:rPr lang="en-US" altLang="zh-TW" dirty="0" smtClean="0">
                <a:latin typeface="Adobe 繁黑體 Std B" pitchFamily="34" charset="-120"/>
                <a:ea typeface="Adobe 繁黑體 Std B" pitchFamily="34" charset="-120"/>
              </a:rPr>
              <a:t>3</a:t>
            </a:r>
            <a:r>
              <a:rPr lang="zh-TW" altLang="en-US" dirty="0" smtClean="0">
                <a:latin typeface="Adobe 繁黑體 Std B" pitchFamily="34" charset="-120"/>
                <a:ea typeface="Adobe 繁黑體 Std B" pitchFamily="34" charset="-120"/>
              </a:rPr>
              <a:t> 月，法規鬆綁成果計 </a:t>
            </a:r>
            <a:r>
              <a:rPr lang="en-US" altLang="zh-TW" dirty="0" smtClean="0">
                <a:solidFill>
                  <a:srgbClr val="FF0000"/>
                </a:solidFill>
                <a:latin typeface="Adobe 繁黑體 Std B" pitchFamily="34" charset="-120"/>
                <a:ea typeface="Adobe 繁黑體 Std B" pitchFamily="34" charset="-120"/>
              </a:rPr>
              <a:t>36</a:t>
            </a:r>
            <a:r>
              <a:rPr lang="zh-TW" altLang="en-US" dirty="0" smtClean="0">
                <a:latin typeface="Adobe 繁黑體 Std B" pitchFamily="34" charset="-120"/>
                <a:ea typeface="Adobe 繁黑體 Std B" pitchFamily="34" charset="-120"/>
              </a:rPr>
              <a:t> 件</a:t>
            </a:r>
            <a:endParaRPr lang="en-US" altLang="zh-TW" dirty="0" smtClean="0">
              <a:latin typeface="Adobe 繁黑體 Std B" pitchFamily="34" charset="-120"/>
              <a:ea typeface="Adobe 繁黑體 Std B" pitchFamily="34" charset="-120"/>
            </a:endParaRPr>
          </a:p>
        </p:txBody>
      </p:sp>
      <p:grpSp>
        <p:nvGrpSpPr>
          <p:cNvPr id="9" name="群組 8"/>
          <p:cNvGrpSpPr/>
          <p:nvPr/>
        </p:nvGrpSpPr>
        <p:grpSpPr>
          <a:xfrm>
            <a:off x="2555776" y="2852936"/>
            <a:ext cx="5987799" cy="2016224"/>
            <a:chOff x="2597527" y="2753852"/>
            <a:chExt cx="5987799" cy="2016224"/>
          </a:xfrm>
        </p:grpSpPr>
        <p:sp>
          <p:nvSpPr>
            <p:cNvPr id="6" name="橢圓 5"/>
            <p:cNvSpPr/>
            <p:nvPr/>
          </p:nvSpPr>
          <p:spPr>
            <a:xfrm>
              <a:off x="3101583" y="2753852"/>
              <a:ext cx="4968551" cy="20162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3"/>
            <p:cNvSpPr txBox="1">
              <a:spLocks/>
            </p:cNvSpPr>
            <p:nvPr/>
          </p:nvSpPr>
          <p:spPr>
            <a:xfrm>
              <a:off x="2597527" y="3041884"/>
              <a:ext cx="5987799"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a:lstStyle>
            <a:p>
              <a:pPr>
                <a:spcAft>
                  <a:spcPts val="600"/>
                </a:spcAft>
              </a:pPr>
              <a:r>
                <a:rPr lang="zh-TW" altLang="en-US" sz="3000" dirty="0" smtClean="0">
                  <a:latin typeface="Adobe 繁黑體 Std B" pitchFamily="34" charset="-120"/>
                  <a:ea typeface="Adobe 繁黑體 Std B" pitchFamily="34" charset="-120"/>
                </a:rPr>
                <a:t>臚列 </a:t>
              </a:r>
              <a:r>
                <a:rPr lang="en-US" altLang="zh-TW" sz="3000" dirty="0" smtClean="0">
                  <a:latin typeface="Adobe 繁黑體 Std B" pitchFamily="34" charset="-120"/>
                  <a:ea typeface="Adobe 繁黑體 Std B" pitchFamily="34" charset="-120"/>
                </a:rPr>
                <a:t>11</a:t>
              </a:r>
              <a:r>
                <a:rPr lang="zh-TW" altLang="en-US" sz="3000" dirty="0" smtClean="0">
                  <a:latin typeface="Adobe 繁黑體 Std B" pitchFamily="34" charset="-120"/>
                  <a:ea typeface="Adobe 繁黑體 Std B" pitchFamily="34" charset="-120"/>
                </a:rPr>
                <a:t> 件重要鬆綁成果</a:t>
              </a:r>
              <a:endParaRPr lang="en-US" altLang="zh-TW" sz="3000" dirty="0" smtClean="0">
                <a:latin typeface="Adobe 繁黑體 Std B" pitchFamily="34" charset="-120"/>
                <a:ea typeface="Adobe 繁黑體 Std B" pitchFamily="34" charset="-120"/>
              </a:endParaRPr>
            </a:p>
            <a:p>
              <a:r>
                <a:rPr lang="zh-TW" altLang="en-US" sz="3000" dirty="0" smtClean="0">
                  <a:latin typeface="Adobe 繁黑體 Std B" pitchFamily="34" charset="-120"/>
                  <a:ea typeface="Adobe 繁黑體 Std B" pitchFamily="34" charset="-120"/>
                </a:rPr>
                <a:t>詳第 </a:t>
              </a:r>
              <a:r>
                <a:rPr lang="en-US" altLang="zh-TW" sz="3000" dirty="0" smtClean="0">
                  <a:latin typeface="Adobe 繁黑體 Std B" pitchFamily="34" charset="-120"/>
                  <a:ea typeface="Adobe 繁黑體 Std B" pitchFamily="34" charset="-120"/>
                </a:rPr>
                <a:t>4</a:t>
              </a:r>
              <a:r>
                <a:rPr lang="zh-TW" altLang="en-US" sz="3000" dirty="0" smtClean="0">
                  <a:latin typeface="Adobe 繁黑體 Std B" pitchFamily="34" charset="-120"/>
                  <a:ea typeface="Adobe 繁黑體 Std B" pitchFamily="34" charset="-120"/>
                </a:rPr>
                <a:t> 頁以下圖示</a:t>
              </a:r>
              <a:endParaRPr lang="zh-TW" altLang="en-US" sz="3000" dirty="0">
                <a:latin typeface="Adobe 繁黑體 Std B" pitchFamily="34" charset="-120"/>
                <a:ea typeface="Adobe 繁黑體 Std B" pitchFamily="34" charset="-120"/>
              </a:endParaRPr>
            </a:p>
          </p:txBody>
        </p:sp>
      </p:gr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284984"/>
            <a:ext cx="2043331" cy="2646040"/>
          </a:xfrm>
          <a:prstGeom prst="rect">
            <a:avLst/>
          </a:prstGeom>
        </p:spPr>
      </p:pic>
    </p:spTree>
    <p:extLst>
      <p:ext uri="{BB962C8B-B14F-4D97-AF65-F5344CB8AC3E}">
        <p14:creationId xmlns:p14="http://schemas.microsoft.com/office/powerpoint/2010/main" val="178611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單箭頭接點 3"/>
          <p:cNvCxnSpPr/>
          <p:nvPr/>
        </p:nvCxnSpPr>
        <p:spPr>
          <a:xfrm>
            <a:off x="0" y="908720"/>
            <a:ext cx="3240000"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251520" y="260648"/>
            <a:ext cx="8352928" cy="523220"/>
          </a:xfrm>
          <a:prstGeom prst="rect">
            <a:avLst/>
          </a:prstGeom>
          <a:noFill/>
        </p:spPr>
        <p:txBody>
          <a:bodyPr wrap="square" rtlCol="0">
            <a:spAutoFit/>
          </a:bodyPr>
          <a:lstStyle/>
          <a:p>
            <a:r>
              <a:rPr lang="zh-TW" altLang="en-US" sz="2800" b="1" dirty="0" smtClean="0">
                <a:latin typeface="微軟正黑體" panose="020B0604030504040204" pitchFamily="34" charset="-120"/>
                <a:ea typeface="微軟正黑體" panose="020B0604030504040204" pitchFamily="34" charset="-120"/>
              </a:rPr>
              <a:t>鬆綁成果統計（</a:t>
            </a:r>
            <a:r>
              <a:rPr lang="en-US" altLang="zh-TW" sz="2800" b="1" dirty="0" smtClean="0">
                <a:latin typeface="微軟正黑體" panose="020B0604030504040204" pitchFamily="34" charset="-120"/>
                <a:ea typeface="微軟正黑體" panose="020B0604030504040204" pitchFamily="34" charset="-120"/>
              </a:rPr>
              <a:t>106.10~108.03</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共計 </a:t>
            </a:r>
            <a:r>
              <a:rPr lang="en-US" altLang="zh-TW" sz="2800" b="1" dirty="0" smtClean="0">
                <a:solidFill>
                  <a:srgbClr val="FF0000"/>
                </a:solidFill>
                <a:latin typeface="微軟正黑體" panose="020B0604030504040204" pitchFamily="34" charset="-120"/>
                <a:ea typeface="微軟正黑體" panose="020B0604030504040204" pitchFamily="34" charset="-120"/>
              </a:rPr>
              <a:t>463</a:t>
            </a:r>
            <a:r>
              <a:rPr lang="zh-TW" altLang="en-US" sz="2800" b="1" dirty="0" smtClean="0">
                <a:solidFill>
                  <a:srgbClr val="FF0000"/>
                </a:solidFill>
                <a:latin typeface="微軟正黑體" panose="020B0604030504040204" pitchFamily="34" charset="-120"/>
                <a:ea typeface="微軟正黑體" panose="020B0604030504040204" pitchFamily="34" charset="-120"/>
              </a:rPr>
              <a:t> 項</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 y="980728"/>
            <a:ext cx="8741664" cy="5547360"/>
          </a:xfrm>
          <a:prstGeom prst="rect">
            <a:avLst/>
          </a:prstGeom>
        </p:spPr>
      </p:pic>
    </p:spTree>
    <p:extLst>
      <p:ext uri="{BB962C8B-B14F-4D97-AF65-F5344CB8AC3E}">
        <p14:creationId xmlns:p14="http://schemas.microsoft.com/office/powerpoint/2010/main" val="41662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鬆綁公司獎酬從屬公司員工之費用認列規定</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258846" y="908720"/>
            <a:ext cx="468051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107.12.28</a:t>
            </a:r>
            <a:r>
              <a:rPr lang="zh-TW" altLang="en-US" dirty="0" smtClean="0">
                <a:solidFill>
                  <a:schemeClr val="tx1"/>
                </a:solidFill>
                <a:latin typeface="Adobe 繁黑體 Std B" pitchFamily="34" charset="-120"/>
                <a:ea typeface="Adobe 繁黑體 Std B" pitchFamily="34" charset="-120"/>
              </a:rPr>
              <a:t>  台財稅字第 </a:t>
            </a:r>
            <a:r>
              <a:rPr lang="en-US" altLang="zh-TW" dirty="0" smtClean="0">
                <a:solidFill>
                  <a:schemeClr val="tx1"/>
                </a:solidFill>
                <a:latin typeface="Adobe 繁黑體 Std B" pitchFamily="34" charset="-120"/>
                <a:ea typeface="Adobe 繁黑體 Std B" pitchFamily="34" charset="-120"/>
              </a:rPr>
              <a:t>10701031420 </a:t>
            </a:r>
            <a:r>
              <a:rPr lang="zh-TW" altLang="en-US" dirty="0" smtClean="0">
                <a:solidFill>
                  <a:schemeClr val="tx1"/>
                </a:solidFill>
                <a:latin typeface="Adobe 繁黑體 Std B" pitchFamily="34" charset="-120"/>
                <a:ea typeface="Adobe 繁黑體 Std B" pitchFamily="34" charset="-120"/>
              </a:rPr>
              <a:t>號</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9574" y="4230282"/>
            <a:ext cx="3701070" cy="2295061"/>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08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控制公司以員工酬勞入股等方式獎酬從屬公司員工時，公司及其從屬公司於申報營利事業所得稅時，</a:t>
            </a:r>
            <a:r>
              <a:rPr lang="zh-TW" altLang="en-US" dirty="0" smtClean="0">
                <a:solidFill>
                  <a:srgbClr val="FF0000"/>
                </a:solidFill>
                <a:latin typeface="Adobe 繁黑體 Std B" pitchFamily="34" charset="-120"/>
                <a:ea typeface="Adobe 繁黑體 Std B" pitchFamily="34" charset="-120"/>
              </a:rPr>
              <a:t>不得列為費用</a:t>
            </a:r>
            <a:r>
              <a:rPr lang="zh-TW" altLang="en-US" dirty="0" smtClean="0">
                <a:solidFill>
                  <a:schemeClr val="tx1"/>
                </a:solidFill>
                <a:latin typeface="Adobe 繁黑體 Std B" pitchFamily="34" charset="-120"/>
                <a:ea typeface="Adobe 繁黑體 Std B" pitchFamily="34" charset="-120"/>
              </a:rPr>
              <a:t>。</a:t>
            </a:r>
            <a:endParaRPr lang="en-US" altLang="zh-TW" dirty="0" smtClean="0">
              <a:solidFill>
                <a:schemeClr val="tx1"/>
              </a:solidFill>
              <a:latin typeface="Adobe 繁黑體 Std B" pitchFamily="34" charset="-120"/>
              <a:ea typeface="Adobe 繁黑體 Std B" pitchFamily="34" charset="-120"/>
            </a:endParaRPr>
          </a:p>
        </p:txBody>
      </p:sp>
      <p:sp>
        <p:nvSpPr>
          <p:cNvPr id="22" name="矩形 21"/>
          <p:cNvSpPr/>
          <p:nvPr/>
        </p:nvSpPr>
        <p:spPr>
          <a:xfrm>
            <a:off x="4174680" y="4221088"/>
            <a:ext cx="4752528" cy="2304256"/>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修正後</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控制公司以員工酬勞入股等方式獎酬從屬公司員工時，從屬公司於申報營利事業所得稅時，</a:t>
            </a:r>
            <a:r>
              <a:rPr lang="zh-TW" altLang="en-US" dirty="0" smtClean="0">
                <a:solidFill>
                  <a:srgbClr val="FF0000"/>
                </a:solidFill>
                <a:latin typeface="Adobe 繁黑體 Std B" pitchFamily="34" charset="-120"/>
                <a:ea typeface="Adobe 繁黑體 Std B" pitchFamily="34" charset="-120"/>
              </a:rPr>
              <a:t>得列報薪資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費用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支出</a:t>
            </a:r>
            <a:r>
              <a:rPr lang="zh-TW" altLang="en-US" dirty="0" smtClean="0">
                <a:solidFill>
                  <a:schemeClr val="tx1"/>
                </a:solidFill>
                <a:latin typeface="Adobe 繁黑體 Std B" pitchFamily="34" charset="-120"/>
                <a:ea typeface="Adobe 繁黑體 Std B" pitchFamily="34" charset="-120"/>
              </a:rPr>
              <a:t>。</a:t>
            </a:r>
            <a:endParaRPr lang="en-US" altLang="zh-TW" dirty="0" smtClean="0">
              <a:solidFill>
                <a:schemeClr val="tx1"/>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a:solidFill>
                  <a:srgbClr val="FF0000"/>
                </a:solidFill>
                <a:latin typeface="Adobe 繁黑體 Std B" pitchFamily="34" charset="-120"/>
                <a:ea typeface="Adobe 繁黑體 Std B" pitchFamily="34" charset="-120"/>
              </a:rPr>
              <a:t>有</a:t>
            </a:r>
            <a:r>
              <a:rPr lang="zh-TW" altLang="en-US" dirty="0" smtClean="0">
                <a:solidFill>
                  <a:srgbClr val="FF0000"/>
                </a:solidFill>
                <a:latin typeface="Adobe 繁黑體 Std B" pitchFamily="34" charset="-120"/>
                <a:ea typeface="Adobe 繁黑體 Std B" pitchFamily="34" charset="-120"/>
              </a:rPr>
              <a:t>助</a:t>
            </a:r>
            <a:r>
              <a:rPr lang="zh-TW" altLang="en-US" dirty="0">
                <a:solidFill>
                  <a:srgbClr val="FF0000"/>
                </a:solidFill>
                <a:latin typeface="Adobe 繁黑體 Std B" pitchFamily="34" charset="-120"/>
                <a:ea typeface="Adobe 繁黑體 Std B" pitchFamily="34" charset="-120"/>
              </a:rPr>
              <a:t>集團企業獎酬員工及留</a:t>
            </a:r>
            <a:r>
              <a:rPr lang="zh-TW" altLang="en-US" dirty="0" smtClean="0">
                <a:solidFill>
                  <a:srgbClr val="FF0000"/>
                </a:solidFill>
                <a:latin typeface="Adobe 繁黑體 Std B" pitchFamily="34" charset="-120"/>
                <a:ea typeface="Adobe 繁黑體 Std B" pitchFamily="34" charset="-120"/>
              </a:rPr>
              <a:t>攬人才，提升競爭力。</a:t>
            </a:r>
            <a:endParaRPr lang="zh-TW" altLang="en-US" dirty="0">
              <a:solidFill>
                <a:srgbClr val="FF0000"/>
              </a:solidFill>
              <a:latin typeface="Adobe 繁黑體 Std B" pitchFamily="34" charset="-120"/>
              <a:ea typeface="Adobe 繁黑體 Std B"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72816"/>
            <a:ext cx="817979" cy="1635958"/>
          </a:xfrm>
          <a:prstGeom prst="rect">
            <a:avLst/>
          </a:prstGeom>
        </p:spPr>
      </p:pic>
      <p:sp>
        <p:nvSpPr>
          <p:cNvPr id="7" name="文字方塊 6"/>
          <p:cNvSpPr txBox="1"/>
          <p:nvPr/>
        </p:nvSpPr>
        <p:spPr>
          <a:xfrm>
            <a:off x="539552" y="1381944"/>
            <a:ext cx="1569845" cy="369332"/>
          </a:xfrm>
          <a:prstGeom prst="rect">
            <a:avLst/>
          </a:prstGeom>
          <a:noFill/>
        </p:spPr>
        <p:txBody>
          <a:bodyPr wrap="square" rtlCol="0">
            <a:spAutoFit/>
          </a:bodyPr>
          <a:lstStyle/>
          <a:p>
            <a:pPr algn="ctr"/>
            <a:r>
              <a:rPr lang="zh-TW" altLang="en-US" dirty="0">
                <a:latin typeface="Adobe 繁黑體 Std B" pitchFamily="34" charset="-120"/>
                <a:ea typeface="Adobe 繁黑體 Std B" pitchFamily="34" charset="-120"/>
              </a:rPr>
              <a:t>控制</a:t>
            </a:r>
            <a:r>
              <a:rPr lang="zh-TW" altLang="en-US" dirty="0" smtClean="0">
                <a:latin typeface="Adobe 繁黑體 Std B" pitchFamily="34" charset="-120"/>
                <a:ea typeface="Adobe 繁黑體 Std B" pitchFamily="34" charset="-120"/>
              </a:rPr>
              <a:t>公司</a:t>
            </a:r>
            <a:endParaRPr lang="zh-TW" altLang="en-US" dirty="0">
              <a:latin typeface="Adobe 繁黑體 Std B" pitchFamily="34" charset="-120"/>
              <a:ea typeface="Adobe 繁黑體 Std B" pitchFamily="34" charset="-12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203564"/>
            <a:ext cx="1080120" cy="1080120"/>
          </a:xfrm>
          <a:prstGeom prst="rect">
            <a:avLst/>
          </a:prstGeom>
        </p:spPr>
      </p:pic>
      <p:sp>
        <p:nvSpPr>
          <p:cNvPr id="11" name="文字方塊 10"/>
          <p:cNvSpPr txBox="1"/>
          <p:nvPr/>
        </p:nvSpPr>
        <p:spPr>
          <a:xfrm>
            <a:off x="5724128" y="1602047"/>
            <a:ext cx="1872049" cy="369332"/>
          </a:xfrm>
          <a:prstGeom prst="rect">
            <a:avLst/>
          </a:prstGeom>
          <a:noFill/>
        </p:spPr>
        <p:txBody>
          <a:bodyPr wrap="square" rtlCol="0">
            <a:spAutoFit/>
          </a:bodyPr>
          <a:lstStyle/>
          <a:p>
            <a:pPr algn="ctr"/>
            <a:r>
              <a:rPr lang="zh-TW" altLang="en-US" dirty="0">
                <a:latin typeface="Adobe 繁黑體 Std B" pitchFamily="34" charset="-120"/>
                <a:ea typeface="Adobe 繁黑體 Std B" pitchFamily="34" charset="-120"/>
              </a:rPr>
              <a:t>從屬</a:t>
            </a:r>
            <a:r>
              <a:rPr lang="zh-TW" altLang="en-US" dirty="0" smtClean="0">
                <a:latin typeface="Adobe 繁黑體 Std B" pitchFamily="34" charset="-120"/>
                <a:ea typeface="Adobe 繁黑體 Std B" pitchFamily="34" charset="-120"/>
              </a:rPr>
              <a:t>公司</a:t>
            </a:r>
            <a:endParaRPr lang="zh-TW" altLang="en-US" dirty="0">
              <a:latin typeface="Adobe 繁黑體 Std B" pitchFamily="34" charset="-120"/>
              <a:ea typeface="Adobe 繁黑體 Std B" pitchFamily="34" charset="-120"/>
            </a:endParaRPr>
          </a:p>
        </p:txBody>
      </p:sp>
      <p:pic>
        <p:nvPicPr>
          <p:cNvPr id="9" name="圖片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13438" y1="88960" x2="13438" y2="88960"/>
                        <a14:foregroundMark x1="32500" y1="87200" x2="32500" y2="87200"/>
                        <a14:foregroundMark x1="26563" y1="83840" x2="26563" y2="83840"/>
                        <a14:foregroundMark x1="12604" y1="83360" x2="12604" y2="83360"/>
                        <a14:foregroundMark x1="8229" y1="85600" x2="8229" y2="85600"/>
                        <a14:foregroundMark x1="5000" y1="89440" x2="5000" y2="89440"/>
                        <a14:foregroundMark x1="11146" y1="81600" x2="11146" y2="81600"/>
                        <a14:foregroundMark x1="14896" y1="83360" x2="14896" y2="83360"/>
                        <a14:foregroundMark x1="21771" y1="87840" x2="21771" y2="87840"/>
                        <a14:foregroundMark x1="18542" y1="87200" x2="18542" y2="87200"/>
                        <a14:foregroundMark x1="30208" y1="81600" x2="30208" y2="81600"/>
                        <a14:foregroundMark x1="34271" y1="84480" x2="34271" y2="84480"/>
                        <a14:foregroundMark x1="76146" y1="56320" x2="76146" y2="56320"/>
                        <a14:foregroundMark x1="88229" y1="81120" x2="88229" y2="81120"/>
                        <a14:foregroundMark x1="61458" y1="86720" x2="61458" y2="86720"/>
                        <a14:foregroundMark x1="68438" y1="79360" x2="68438" y2="79360"/>
                        <a14:foregroundMark x1="58854" y1="78720" x2="58854" y2="78720"/>
                        <a14:foregroundMark x1="21458" y1="82720" x2="21458" y2="82720"/>
                        <a14:foregroundMark x1="37188" y1="90560" x2="37188" y2="90560"/>
                        <a14:foregroundMark x1="27292" y1="81120" x2="6042" y2="93440"/>
                        <a14:foregroundMark x1="43125" y1="78720" x2="44167" y2="89440"/>
                        <a14:foregroundMark x1="59271" y1="78720" x2="55208" y2="87200"/>
                        <a14:foregroundMark x1="63958" y1="80480" x2="65833" y2="92800"/>
                        <a14:foregroundMark x1="69896" y1="84480" x2="73854" y2="92800"/>
                        <a14:foregroundMark x1="86771" y1="79360" x2="81979" y2="92800"/>
                        <a14:foregroundMark x1="91875" y1="84960" x2="93750" y2="91680"/>
                        <a14:foregroundMark x1="81563" y1="77120" x2="79792" y2="79360"/>
                        <a14:foregroundMark x1="72396" y1="76000" x2="73854" y2="79360"/>
                        <a14:foregroundMark x1="24063" y1="92320" x2="33542" y2="92800"/>
                        <a14:backgroundMark x1="48958" y1="19680" x2="48958" y2="19680"/>
                        <a14:backgroundMark x1="83854" y1="17920" x2="83854" y2="17920"/>
                      </a14:backgroundRemoval>
                    </a14:imgEffect>
                  </a14:imgLayer>
                </a14:imgProps>
              </a:ext>
              <a:ext uri="{28A0092B-C50C-407E-A947-70E740481C1C}">
                <a14:useLocalDpi xmlns:a14="http://schemas.microsoft.com/office/drawing/2010/main" val="0"/>
              </a:ext>
            </a:extLst>
          </a:blip>
          <a:srcRect l="4948" t="38229" r="4457"/>
          <a:stretch/>
        </p:blipFill>
        <p:spPr>
          <a:xfrm>
            <a:off x="5436096" y="2038519"/>
            <a:ext cx="1811350" cy="804078"/>
          </a:xfrm>
          <a:prstGeom prst="rect">
            <a:avLst/>
          </a:prstGeom>
        </p:spPr>
      </p:pic>
      <p:sp>
        <p:nvSpPr>
          <p:cNvPr id="10" name="文字方塊 9"/>
          <p:cNvSpPr txBox="1"/>
          <p:nvPr/>
        </p:nvSpPr>
        <p:spPr>
          <a:xfrm>
            <a:off x="2348068" y="2202291"/>
            <a:ext cx="3168352" cy="1799723"/>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zh-TW" altLang="en-US" dirty="0" smtClean="0">
                <a:latin typeface="Adobe 繁黑體 Std B" pitchFamily="34" charset="-120"/>
                <a:ea typeface="Adobe 繁黑體 Std B" pitchFamily="34" charset="-120"/>
              </a:rPr>
              <a:t>員工酬勞入股</a:t>
            </a:r>
            <a:endParaRPr lang="en-US" altLang="zh-TW" dirty="0" smtClean="0">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a:latin typeface="Adobe 繁黑體 Std B" pitchFamily="34" charset="-120"/>
                <a:ea typeface="Adobe 繁黑體 Std B" pitchFamily="34" charset="-120"/>
              </a:rPr>
              <a:t>發行員工認股權</a:t>
            </a:r>
            <a:r>
              <a:rPr lang="zh-TW" altLang="en-US" dirty="0" smtClean="0">
                <a:latin typeface="Adobe 繁黑體 Std B" pitchFamily="34" charset="-120"/>
                <a:ea typeface="Adobe 繁黑體 Std B" pitchFamily="34" charset="-120"/>
              </a:rPr>
              <a:t>憑證</a:t>
            </a:r>
            <a:endParaRPr lang="en-US" altLang="zh-TW" dirty="0" smtClean="0">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a:latin typeface="Adobe 繁黑體 Std B" pitchFamily="34" charset="-120"/>
                <a:ea typeface="Adobe 繁黑體 Std B" pitchFamily="34" charset="-120"/>
              </a:rPr>
              <a:t>增資保留股份供員工</a:t>
            </a:r>
            <a:r>
              <a:rPr lang="zh-TW" altLang="en-US" dirty="0" smtClean="0">
                <a:latin typeface="Adobe 繁黑體 Std B" pitchFamily="34" charset="-120"/>
                <a:ea typeface="Adobe 繁黑體 Std B" pitchFamily="34" charset="-120"/>
              </a:rPr>
              <a:t>認購</a:t>
            </a:r>
            <a:endParaRPr lang="en-US" altLang="zh-TW" dirty="0" smtClean="0">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a:latin typeface="Adobe 繁黑體 Std B" pitchFamily="34" charset="-120"/>
                <a:ea typeface="Adobe 繁黑體 Std B" pitchFamily="34" charset="-120"/>
              </a:rPr>
              <a:t>限制員工權利新</a:t>
            </a:r>
            <a:r>
              <a:rPr lang="zh-TW" altLang="en-US" dirty="0" smtClean="0">
                <a:latin typeface="Adobe 繁黑體 Std B" pitchFamily="34" charset="-120"/>
                <a:ea typeface="Adobe 繁黑體 Std B" pitchFamily="34" charset="-120"/>
              </a:rPr>
              <a:t>股</a:t>
            </a:r>
            <a:endParaRPr lang="en-US" altLang="zh-TW" dirty="0" smtClean="0">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a:latin typeface="Adobe 繁黑體 Std B" pitchFamily="34" charset="-120"/>
                <a:ea typeface="Adobe 繁黑體 Std B" pitchFamily="34" charset="-120"/>
              </a:rPr>
              <a:t>買回庫藏股轉讓予員工</a:t>
            </a:r>
          </a:p>
        </p:txBody>
      </p:sp>
      <p:sp>
        <p:nvSpPr>
          <p:cNvPr id="12" name="弧形箭號 (下彎) 11"/>
          <p:cNvSpPr/>
          <p:nvPr/>
        </p:nvSpPr>
        <p:spPr>
          <a:xfrm rot="681063">
            <a:off x="2068043" y="1658870"/>
            <a:ext cx="3292991" cy="557858"/>
          </a:xfrm>
          <a:prstGeom prst="curved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3" name="圖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2243" y="1937799"/>
            <a:ext cx="805825" cy="805825"/>
          </a:xfrm>
          <a:prstGeom prst="rect">
            <a:avLst/>
          </a:prstGeom>
        </p:spPr>
      </p:pic>
      <p:pic>
        <p:nvPicPr>
          <p:cNvPr id="14" name="圖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8651" y="2340711"/>
            <a:ext cx="932734" cy="932734"/>
          </a:xfrm>
          <a:prstGeom prst="rect">
            <a:avLst/>
          </a:prstGeom>
        </p:spPr>
      </p:pic>
      <p:sp>
        <p:nvSpPr>
          <p:cNvPr id="15" name="弧形箭號 (上彎) 14"/>
          <p:cNvSpPr/>
          <p:nvPr/>
        </p:nvSpPr>
        <p:spPr>
          <a:xfrm rot="415290">
            <a:off x="5388719" y="3325475"/>
            <a:ext cx="3209772" cy="502470"/>
          </a:xfrm>
          <a:prstGeom prst="curved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文字方塊 15"/>
          <p:cNvSpPr txBox="1"/>
          <p:nvPr/>
        </p:nvSpPr>
        <p:spPr>
          <a:xfrm>
            <a:off x="6725959" y="3290745"/>
            <a:ext cx="1212692"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認列費用</a:t>
            </a:r>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95420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擴大享有基本生活費不予課稅之範圍</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258846" y="908720"/>
            <a:ext cx="468051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107.12.26</a:t>
            </a:r>
            <a:r>
              <a:rPr lang="zh-TW" altLang="en-US" dirty="0" smtClean="0">
                <a:solidFill>
                  <a:schemeClr val="tx1"/>
                </a:solidFill>
                <a:latin typeface="Adobe 繁黑體 Std B" pitchFamily="34" charset="-120"/>
                <a:ea typeface="Adobe 繁黑體 Std B" pitchFamily="34" charset="-120"/>
              </a:rPr>
              <a:t>  納稅者權利保護法施行細則</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38800" y="4285831"/>
            <a:ext cx="8600566" cy="216724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nSpc>
                <a:spcPts val="2500"/>
              </a:lnSpc>
              <a:spcAft>
                <a:spcPts val="600"/>
              </a:spcAft>
            </a:pPr>
            <a:r>
              <a:rPr lang="zh-TW" altLang="en-US" sz="1600" dirty="0">
                <a:solidFill>
                  <a:schemeClr val="tx1"/>
                </a:solidFill>
                <a:latin typeface="Adobe 繁黑體 Std B" pitchFamily="34" charset="-120"/>
                <a:ea typeface="Adobe 繁黑體 Std B" pitchFamily="34" charset="-120"/>
              </a:rPr>
              <a:t>如：</a:t>
            </a:r>
            <a:r>
              <a:rPr lang="en-US" altLang="zh-TW" sz="1600" dirty="0">
                <a:solidFill>
                  <a:schemeClr val="tx1"/>
                </a:solidFill>
                <a:latin typeface="Adobe 繁黑體 Std B" pitchFamily="34" charset="-120"/>
                <a:ea typeface="Adobe 繁黑體 Std B" pitchFamily="34" charset="-120"/>
              </a:rPr>
              <a:t>1 </a:t>
            </a:r>
            <a:r>
              <a:rPr lang="zh-TW" altLang="en-US" sz="1600" dirty="0">
                <a:solidFill>
                  <a:schemeClr val="tx1"/>
                </a:solidFill>
                <a:latin typeface="Adobe 繁黑體 Std B" pitchFamily="34" charset="-120"/>
                <a:ea typeface="Adobe 繁黑體 Std B" pitchFamily="34" charset="-120"/>
              </a:rPr>
              <a:t>家 </a:t>
            </a:r>
            <a:r>
              <a:rPr lang="en-US" altLang="zh-TW" sz="1600" dirty="0">
                <a:solidFill>
                  <a:schemeClr val="tx1"/>
                </a:solidFill>
                <a:latin typeface="Adobe 繁黑體 Std B" pitchFamily="34" charset="-120"/>
                <a:ea typeface="Adobe 繁黑體 Std B" pitchFamily="34" charset="-120"/>
              </a:rPr>
              <a:t>4 </a:t>
            </a:r>
            <a:r>
              <a:rPr lang="zh-TW" altLang="en-US" sz="1600" dirty="0">
                <a:solidFill>
                  <a:schemeClr val="tx1"/>
                </a:solidFill>
                <a:latin typeface="Adobe 繁黑體 Std B" pitchFamily="34" charset="-120"/>
                <a:ea typeface="Adobe 繁黑體 Std B" pitchFamily="34" charset="-120"/>
              </a:rPr>
              <a:t>口夫妻合併申報所得稅，選擇標準扣除額，夫 </a:t>
            </a:r>
            <a:r>
              <a:rPr lang="en-US" altLang="zh-TW" sz="1600" dirty="0">
                <a:solidFill>
                  <a:schemeClr val="tx1"/>
                </a:solidFill>
                <a:latin typeface="Adobe 繁黑體 Std B" pitchFamily="34" charset="-120"/>
                <a:ea typeface="Adobe 繁黑體 Std B" pitchFamily="34" charset="-120"/>
              </a:rPr>
              <a:t>1 </a:t>
            </a:r>
            <a:r>
              <a:rPr lang="zh-TW" altLang="en-US" sz="1600" dirty="0">
                <a:solidFill>
                  <a:schemeClr val="tx1"/>
                </a:solidFill>
                <a:latin typeface="Adobe 繁黑體 Std B" pitchFamily="34" charset="-120"/>
                <a:ea typeface="Adobe 繁黑體 Std B" pitchFamily="34" charset="-120"/>
              </a:rPr>
              <a:t>人單薪，</a:t>
            </a:r>
            <a:r>
              <a:rPr lang="en-US" altLang="zh-TW" sz="1600" dirty="0">
                <a:solidFill>
                  <a:schemeClr val="tx1"/>
                </a:solidFill>
                <a:latin typeface="Adobe 繁黑體 Std B" pitchFamily="34" charset="-120"/>
                <a:ea typeface="Adobe 繁黑體 Std B" pitchFamily="34" charset="-120"/>
              </a:rPr>
              <a:t>2 </a:t>
            </a:r>
            <a:r>
              <a:rPr lang="zh-TW" altLang="en-US" sz="1600" dirty="0">
                <a:solidFill>
                  <a:schemeClr val="tx1"/>
                </a:solidFill>
                <a:latin typeface="Adobe 繁黑體 Std B" pitchFamily="34" charset="-120"/>
                <a:ea typeface="Adobe 繁黑體 Std B" pitchFamily="34" charset="-120"/>
              </a:rPr>
              <a:t>名大學子女，儲蓄投資特別扣除額 </a:t>
            </a:r>
            <a:r>
              <a:rPr lang="en-US" altLang="zh-TW" sz="1600" dirty="0">
                <a:solidFill>
                  <a:schemeClr val="tx1"/>
                </a:solidFill>
                <a:latin typeface="Adobe 繁黑體 Std B" pitchFamily="34" charset="-120"/>
                <a:ea typeface="Adobe 繁黑體 Std B" pitchFamily="34" charset="-120"/>
              </a:rPr>
              <a:t>1 </a:t>
            </a:r>
            <a:r>
              <a:rPr lang="zh-TW" altLang="en-US" sz="1600" dirty="0">
                <a:solidFill>
                  <a:schemeClr val="tx1"/>
                </a:solidFill>
                <a:latin typeface="Adobe 繁黑體 Std B" pitchFamily="34" charset="-120"/>
                <a:ea typeface="Adobe 繁黑體 Std B" pitchFamily="34" charset="-120"/>
              </a:rPr>
              <a:t>萬元</a:t>
            </a:r>
            <a:r>
              <a:rPr lang="zh-TW" altLang="en-US" sz="1600" dirty="0" smtClean="0">
                <a:solidFill>
                  <a:schemeClr val="tx1"/>
                </a:solidFill>
                <a:latin typeface="Adobe 繁黑體 Std B" pitchFamily="34" charset="-120"/>
                <a:ea typeface="Adobe 繁黑體 Std B" pitchFamily="34" charset="-120"/>
              </a:rPr>
              <a:t>，家</a:t>
            </a:r>
            <a:r>
              <a:rPr lang="zh-TW" altLang="en-US" sz="1600" dirty="0">
                <a:solidFill>
                  <a:schemeClr val="tx1"/>
                </a:solidFill>
                <a:latin typeface="Adobe 繁黑體 Std B" pitchFamily="34" charset="-120"/>
                <a:ea typeface="Adobe 繁黑體 Std B" pitchFamily="34" charset="-120"/>
              </a:rPr>
              <a:t>戶基本生活費 </a:t>
            </a:r>
            <a:r>
              <a:rPr lang="en-US" altLang="zh-TW" sz="1600" dirty="0">
                <a:solidFill>
                  <a:schemeClr val="tx1"/>
                </a:solidFill>
                <a:latin typeface="Adobe 繁黑體 Std B" pitchFamily="34" charset="-120"/>
                <a:ea typeface="Adobe 繁黑體 Std B" pitchFamily="34" charset="-120"/>
              </a:rPr>
              <a:t>68.4 </a:t>
            </a:r>
            <a:r>
              <a:rPr lang="zh-TW" altLang="en-US" sz="1600" dirty="0">
                <a:solidFill>
                  <a:schemeClr val="tx1"/>
                </a:solidFill>
                <a:latin typeface="Adobe 繁黑體 Std B" pitchFamily="34" charset="-120"/>
                <a:ea typeface="Adobe 繁黑體 Std B" pitchFamily="34" charset="-120"/>
              </a:rPr>
              <a:t>萬元</a:t>
            </a:r>
            <a:r>
              <a:rPr lang="en-US" altLang="zh-TW" sz="1600" dirty="0" smtClean="0">
                <a:solidFill>
                  <a:schemeClr val="tx1"/>
                </a:solidFill>
                <a:latin typeface="Adobe 繁黑體 Std B" pitchFamily="34" charset="-120"/>
                <a:ea typeface="Adobe 繁黑體 Std B" pitchFamily="34" charset="-120"/>
              </a:rPr>
              <a:t>(</a:t>
            </a:r>
            <a:r>
              <a:rPr lang="zh-TW" altLang="en-US" sz="1600" dirty="0" smtClean="0">
                <a:solidFill>
                  <a:schemeClr val="tx1"/>
                </a:solidFill>
                <a:latin typeface="Adobe 繁黑體 Std B" pitchFamily="34" charset="-120"/>
                <a:ea typeface="Adobe 繁黑體 Std B" pitchFamily="34" charset="-120"/>
              </a:rPr>
              <a:t> </a:t>
            </a:r>
            <a:r>
              <a:rPr lang="en-US" altLang="zh-TW" sz="1600" dirty="0" smtClean="0">
                <a:solidFill>
                  <a:schemeClr val="tx1"/>
                </a:solidFill>
                <a:latin typeface="Adobe 繁黑體 Std B" pitchFamily="34" charset="-120"/>
                <a:ea typeface="Adobe 繁黑體 Std B" pitchFamily="34" charset="-120"/>
              </a:rPr>
              <a:t>17.1</a:t>
            </a:r>
            <a:r>
              <a:rPr lang="zh-TW" altLang="en-US" sz="1600" dirty="0" smtClean="0">
                <a:solidFill>
                  <a:schemeClr val="tx1"/>
                </a:solidFill>
                <a:latin typeface="Adobe 繁黑體 Std B" pitchFamily="34" charset="-120"/>
                <a:ea typeface="Adobe 繁黑體 Std B" pitchFamily="34" charset="-120"/>
              </a:rPr>
              <a:t> 萬 </a:t>
            </a:r>
            <a:r>
              <a:rPr lang="en-US" altLang="zh-TW" sz="1600" dirty="0" smtClean="0">
                <a:solidFill>
                  <a:schemeClr val="tx1"/>
                </a:solidFill>
                <a:latin typeface="Adobe 繁黑體 Std B" pitchFamily="34" charset="-120"/>
                <a:ea typeface="Adobe 繁黑體 Std B" pitchFamily="34" charset="-120"/>
              </a:rPr>
              <a:t>X</a:t>
            </a:r>
            <a:r>
              <a:rPr lang="zh-TW" altLang="en-US" sz="1600" dirty="0" smtClean="0">
                <a:solidFill>
                  <a:schemeClr val="tx1"/>
                </a:solidFill>
                <a:latin typeface="Adobe 繁黑體 Std B" pitchFamily="34" charset="-120"/>
                <a:ea typeface="Adobe 繁黑體 Std B" pitchFamily="34" charset="-120"/>
              </a:rPr>
              <a:t> </a:t>
            </a:r>
            <a:r>
              <a:rPr lang="en-US" altLang="zh-TW" sz="1600" dirty="0" smtClean="0">
                <a:solidFill>
                  <a:schemeClr val="tx1"/>
                </a:solidFill>
                <a:latin typeface="Adobe 繁黑體 Std B" pitchFamily="34" charset="-120"/>
                <a:ea typeface="Adobe 繁黑體 Std B" pitchFamily="34" charset="-120"/>
              </a:rPr>
              <a:t>4</a:t>
            </a:r>
            <a:r>
              <a:rPr lang="zh-TW" altLang="en-US" sz="1600" dirty="0" smtClean="0">
                <a:solidFill>
                  <a:schemeClr val="tx1"/>
                </a:solidFill>
                <a:latin typeface="Adobe 繁黑體 Std B" pitchFamily="34" charset="-120"/>
                <a:ea typeface="Adobe 繁黑體 Std B" pitchFamily="34" charset="-120"/>
              </a:rPr>
              <a:t> 人</a:t>
            </a:r>
            <a:r>
              <a:rPr lang="en-US" altLang="zh-TW" sz="1600" dirty="0">
                <a:solidFill>
                  <a:schemeClr val="tx1"/>
                </a:solidFill>
                <a:latin typeface="Adobe 繁黑體 Std B" pitchFamily="34" charset="-120"/>
                <a:ea typeface="Adobe 繁黑體 Std B" pitchFamily="34" charset="-120"/>
              </a:rPr>
              <a:t>) </a:t>
            </a:r>
            <a:r>
              <a:rPr lang="zh-TW" altLang="en-US" sz="1600" dirty="0" smtClean="0">
                <a:solidFill>
                  <a:schemeClr val="tx1"/>
                </a:solidFill>
                <a:latin typeface="Adobe 繁黑體 Std B" pitchFamily="34" charset="-120"/>
                <a:ea typeface="Adobe 繁黑體 Std B" pitchFamily="34" charset="-120"/>
              </a:rPr>
              <a:t>：</a:t>
            </a:r>
            <a:endParaRPr lang="zh-TW" altLang="en-US" sz="1600" dirty="0">
              <a:solidFill>
                <a:schemeClr val="tx1"/>
              </a:solidFill>
              <a:latin typeface="Adobe 繁黑體 Std B" pitchFamily="34" charset="-120"/>
              <a:ea typeface="Adobe 繁黑體 Std B" pitchFamily="34" charset="-120"/>
            </a:endParaRPr>
          </a:p>
          <a:p>
            <a:pPr>
              <a:lnSpc>
                <a:spcPts val="2500"/>
              </a:lnSpc>
              <a:spcAft>
                <a:spcPts val="600"/>
              </a:spcAft>
            </a:pPr>
            <a:r>
              <a:rPr lang="en-US" altLang="zh-TW" dirty="0" smtClean="0">
                <a:solidFill>
                  <a:schemeClr val="tx1"/>
                </a:solidFill>
                <a:latin typeface="Adobe 繁黑體 Std B" pitchFamily="34" charset="-120"/>
                <a:ea typeface="Adobe 繁黑體 Std B" pitchFamily="34" charset="-120"/>
              </a:rPr>
              <a:t>68.4</a:t>
            </a:r>
            <a:r>
              <a:rPr lang="zh-TW" altLang="en-US" dirty="0" smtClean="0">
                <a:solidFill>
                  <a:schemeClr val="tx1"/>
                </a:solidFill>
                <a:latin typeface="Adobe 繁黑體 Std B" pitchFamily="34" charset="-120"/>
                <a:ea typeface="Adobe 繁黑體 Std B" pitchFamily="34" charset="-120"/>
              </a:rPr>
              <a:t> </a:t>
            </a:r>
            <a:r>
              <a:rPr lang="zh-TW" altLang="en-US" sz="1200" dirty="0" smtClean="0">
                <a:solidFill>
                  <a:schemeClr val="tx1"/>
                </a:solidFill>
                <a:latin typeface="Adobe 繁黑體 Std B" pitchFamily="34" charset="-120"/>
                <a:ea typeface="Adobe 繁黑體 Std B" pitchFamily="34" charset="-120"/>
              </a:rPr>
              <a:t>萬 </a:t>
            </a:r>
            <a:r>
              <a:rPr lang="en-US" altLang="zh-TW" sz="1200" dirty="0" smtClean="0">
                <a:solidFill>
                  <a:schemeClr val="tx1"/>
                </a:solidFill>
                <a:latin typeface="Adobe 繁黑體 Std B" pitchFamily="34" charset="-120"/>
                <a:ea typeface="Adobe 繁黑體 Std B" pitchFamily="34" charset="-120"/>
              </a:rPr>
              <a:t>(</a:t>
            </a:r>
            <a:r>
              <a:rPr lang="zh-TW" altLang="en-US" sz="1200" dirty="0" smtClean="0">
                <a:solidFill>
                  <a:schemeClr val="tx1"/>
                </a:solidFill>
                <a:latin typeface="Adobe 繁黑體 Std B" pitchFamily="34" charset="-120"/>
                <a:ea typeface="Adobe 繁黑體 Std B" pitchFamily="34" charset="-120"/>
              </a:rPr>
              <a:t> 基本生活費 </a:t>
            </a:r>
            <a:r>
              <a:rPr lang="en-US" altLang="zh-TW" sz="1200" dirty="0" smtClean="0">
                <a:solidFill>
                  <a:schemeClr val="tx1"/>
                </a:solidFill>
                <a:latin typeface="Adobe 繁黑體 Std B" pitchFamily="34" charset="-120"/>
                <a:ea typeface="Adobe 繁黑體 Std B" pitchFamily="34" charset="-120"/>
              </a:rPr>
              <a:t>)</a:t>
            </a:r>
            <a:r>
              <a:rPr lang="zh-TW" altLang="en-US" sz="1200" dirty="0" smtClean="0">
                <a:solidFill>
                  <a:schemeClr val="tx1"/>
                </a:solidFill>
                <a:latin typeface="Adobe 繁黑體 Std B" pitchFamily="34" charset="-120"/>
                <a:ea typeface="Adobe 繁黑體 Std B" pitchFamily="34" charset="-120"/>
              </a:rPr>
              <a:t> </a:t>
            </a:r>
            <a:r>
              <a:rPr lang="zh-TW" altLang="en-US" dirty="0" smtClean="0">
                <a:solidFill>
                  <a:schemeClr val="tx1"/>
                </a:solidFill>
                <a:latin typeface="Adobe 繁黑體 Std B" pitchFamily="34" charset="-120"/>
                <a:ea typeface="Adobe 繁黑體 Std B" pitchFamily="34" charset="-120"/>
              </a:rPr>
              <a:t>－</a:t>
            </a:r>
            <a:r>
              <a:rPr lang="en-US" altLang="zh-TW" dirty="0" smtClean="0">
                <a:solidFill>
                  <a:schemeClr val="tx1"/>
                </a:solidFill>
                <a:latin typeface="Adobe 繁黑體 Std B" pitchFamily="34" charset="-120"/>
                <a:ea typeface="Adobe 繁黑體 Std B" pitchFamily="34" charset="-120"/>
              </a:rPr>
              <a:t>35.2</a:t>
            </a:r>
            <a:r>
              <a:rPr lang="zh-TW" altLang="en-US" dirty="0" smtClean="0">
                <a:solidFill>
                  <a:schemeClr val="tx1"/>
                </a:solidFill>
                <a:latin typeface="Adobe 繁黑體 Std B" pitchFamily="34" charset="-120"/>
                <a:ea typeface="Adobe 繁黑體 Std B" pitchFamily="34" charset="-120"/>
              </a:rPr>
              <a:t>萬 </a:t>
            </a:r>
            <a:r>
              <a:rPr lang="en-US" altLang="zh-TW" sz="1200" dirty="0" smtClean="0">
                <a:solidFill>
                  <a:schemeClr val="tx1"/>
                </a:solidFill>
                <a:latin typeface="Adobe 繁黑體 Std B" pitchFamily="34" charset="-120"/>
                <a:ea typeface="Adobe 繁黑體 Std B" pitchFamily="34" charset="-120"/>
              </a:rPr>
              <a:t>(</a:t>
            </a:r>
            <a:r>
              <a:rPr lang="zh-TW" altLang="en-US" sz="1200" dirty="0">
                <a:solidFill>
                  <a:schemeClr val="tx1"/>
                </a:solidFill>
                <a:latin typeface="Adobe 繁黑體 Std B" pitchFamily="34" charset="-120"/>
                <a:ea typeface="Adobe 繁黑體 Std B" pitchFamily="34" charset="-120"/>
              </a:rPr>
              <a:t>免稅額：</a:t>
            </a:r>
            <a:r>
              <a:rPr lang="en-US" altLang="zh-TW" sz="1200" dirty="0" smtClean="0">
                <a:solidFill>
                  <a:schemeClr val="tx1"/>
                </a:solidFill>
                <a:latin typeface="Adobe 繁黑體 Std B" pitchFamily="34" charset="-120"/>
                <a:ea typeface="Adobe 繁黑體 Std B" pitchFamily="34" charset="-120"/>
              </a:rPr>
              <a:t>8.8</a:t>
            </a:r>
            <a:r>
              <a:rPr lang="zh-TW" altLang="en-US" sz="1200" dirty="0" smtClean="0">
                <a:solidFill>
                  <a:schemeClr val="tx1"/>
                </a:solidFill>
                <a:latin typeface="Adobe 繁黑體 Std B" pitchFamily="34" charset="-120"/>
                <a:ea typeface="Adobe 繁黑體 Std B" pitchFamily="34" charset="-120"/>
              </a:rPr>
              <a:t> 萬</a:t>
            </a:r>
            <a:r>
              <a:rPr lang="en-US" altLang="zh-TW" sz="1200" dirty="0" smtClean="0">
                <a:solidFill>
                  <a:schemeClr val="tx1"/>
                </a:solidFill>
                <a:latin typeface="Adobe 繁黑體 Std B" pitchFamily="34" charset="-120"/>
                <a:ea typeface="Adobe 繁黑體 Std B" pitchFamily="34" charset="-120"/>
              </a:rPr>
              <a:t>X</a:t>
            </a:r>
            <a:r>
              <a:rPr lang="zh-TW" altLang="en-US" sz="1200" dirty="0" smtClean="0">
                <a:solidFill>
                  <a:schemeClr val="tx1"/>
                </a:solidFill>
                <a:latin typeface="Adobe 繁黑體 Std B" pitchFamily="34" charset="-120"/>
                <a:ea typeface="Adobe 繁黑體 Std B" pitchFamily="34" charset="-120"/>
              </a:rPr>
              <a:t> </a:t>
            </a:r>
            <a:r>
              <a:rPr lang="en-US" altLang="zh-TW" sz="1200" dirty="0" smtClean="0">
                <a:solidFill>
                  <a:schemeClr val="tx1"/>
                </a:solidFill>
                <a:latin typeface="Adobe 繁黑體 Std B" pitchFamily="34" charset="-120"/>
                <a:ea typeface="Adobe 繁黑體 Std B" pitchFamily="34" charset="-120"/>
              </a:rPr>
              <a:t>4</a:t>
            </a:r>
            <a:r>
              <a:rPr lang="zh-TW" altLang="en-US" sz="1200" dirty="0" smtClean="0">
                <a:solidFill>
                  <a:schemeClr val="tx1"/>
                </a:solidFill>
                <a:latin typeface="Adobe 繁黑體 Std B" pitchFamily="34" charset="-120"/>
                <a:ea typeface="Adobe 繁黑體 Std B" pitchFamily="34" charset="-120"/>
              </a:rPr>
              <a:t> 人</a:t>
            </a:r>
            <a:r>
              <a:rPr lang="en-US" altLang="zh-TW" sz="1200"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a:t>
            </a:r>
            <a:r>
              <a:rPr lang="en-US" altLang="zh-TW" dirty="0" smtClean="0">
                <a:solidFill>
                  <a:schemeClr val="tx1"/>
                </a:solidFill>
                <a:latin typeface="Adobe 繁黑體 Std B" pitchFamily="34" charset="-120"/>
                <a:ea typeface="Adobe 繁黑體 Std B" pitchFamily="34" charset="-120"/>
              </a:rPr>
              <a:t>24</a:t>
            </a:r>
            <a:r>
              <a:rPr lang="zh-TW" altLang="en-US" dirty="0" smtClean="0">
                <a:solidFill>
                  <a:schemeClr val="tx1"/>
                </a:solidFill>
                <a:latin typeface="Adobe 繁黑體 Std B" pitchFamily="34" charset="-120"/>
                <a:ea typeface="Adobe 繁黑體 Std B" pitchFamily="34" charset="-120"/>
              </a:rPr>
              <a:t> 萬 </a:t>
            </a:r>
            <a:r>
              <a:rPr lang="en-US" altLang="zh-TW" sz="1200" dirty="0">
                <a:solidFill>
                  <a:schemeClr val="tx1"/>
                </a:solidFill>
                <a:latin typeface="Adobe 繁黑體 Std B" pitchFamily="34" charset="-120"/>
                <a:ea typeface="Adobe 繁黑體 Std B" pitchFamily="34" charset="-120"/>
              </a:rPr>
              <a:t>(</a:t>
            </a:r>
            <a:r>
              <a:rPr lang="zh-TW" altLang="en-US" sz="1200" dirty="0">
                <a:solidFill>
                  <a:schemeClr val="tx1"/>
                </a:solidFill>
                <a:latin typeface="Adobe 繁黑體 Std B" pitchFamily="34" charset="-120"/>
                <a:ea typeface="Adobe 繁黑體 Std B" pitchFamily="34" charset="-120"/>
              </a:rPr>
              <a:t> 標準扣除</a:t>
            </a:r>
            <a:r>
              <a:rPr lang="zh-TW" altLang="en-US" sz="1200" dirty="0" smtClean="0">
                <a:solidFill>
                  <a:schemeClr val="tx1"/>
                </a:solidFill>
                <a:latin typeface="Adobe 繁黑體 Std B" pitchFamily="34" charset="-120"/>
                <a:ea typeface="Adobe 繁黑體 Std B" pitchFamily="34" charset="-120"/>
              </a:rPr>
              <a:t>額 </a:t>
            </a:r>
            <a:r>
              <a:rPr lang="en-US" altLang="zh-TW" sz="1200"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a:t>
            </a:r>
            <a:r>
              <a:rPr lang="en-US" altLang="zh-TW" dirty="0" smtClean="0">
                <a:solidFill>
                  <a:schemeClr val="tx1"/>
                </a:solidFill>
                <a:latin typeface="Adobe 繁黑體 Std B" pitchFamily="34" charset="-120"/>
                <a:ea typeface="Adobe 繁黑體 Std B" pitchFamily="34" charset="-120"/>
              </a:rPr>
              <a:t>5</a:t>
            </a:r>
            <a:r>
              <a:rPr lang="zh-TW" altLang="en-US" dirty="0" smtClean="0">
                <a:solidFill>
                  <a:schemeClr val="tx1"/>
                </a:solidFill>
                <a:latin typeface="Adobe 繁黑體 Std B" pitchFamily="34" charset="-120"/>
                <a:ea typeface="Adobe 繁黑體 Std B" pitchFamily="34" charset="-120"/>
              </a:rPr>
              <a:t> 萬 </a:t>
            </a:r>
            <a:r>
              <a:rPr lang="en-US" altLang="zh-TW" sz="1200" dirty="0" smtClean="0">
                <a:solidFill>
                  <a:schemeClr val="tx1"/>
                </a:solidFill>
                <a:latin typeface="Adobe 繁黑體 Std B" pitchFamily="34" charset="-120"/>
                <a:ea typeface="Adobe 繁黑體 Std B" pitchFamily="34" charset="-120"/>
              </a:rPr>
              <a:t>(</a:t>
            </a:r>
            <a:r>
              <a:rPr lang="zh-TW" altLang="en-US" sz="1200" dirty="0" smtClean="0">
                <a:solidFill>
                  <a:schemeClr val="tx1"/>
                </a:solidFill>
                <a:latin typeface="Adobe 繁黑體 Std B" pitchFamily="34" charset="-120"/>
                <a:ea typeface="Adobe 繁黑體 Std B" pitchFamily="34" charset="-120"/>
              </a:rPr>
              <a:t> 教育學費：</a:t>
            </a:r>
            <a:r>
              <a:rPr lang="en-US" altLang="zh-TW" sz="1200" dirty="0" smtClean="0">
                <a:solidFill>
                  <a:schemeClr val="tx1"/>
                </a:solidFill>
                <a:latin typeface="Adobe 繁黑體 Std B" pitchFamily="34" charset="-120"/>
                <a:ea typeface="Adobe 繁黑體 Std B" pitchFamily="34" charset="-120"/>
              </a:rPr>
              <a:t>2.5</a:t>
            </a:r>
            <a:r>
              <a:rPr lang="zh-TW" altLang="en-US" sz="1200" dirty="0" smtClean="0">
                <a:solidFill>
                  <a:schemeClr val="tx1"/>
                </a:solidFill>
                <a:latin typeface="Adobe 繁黑體 Std B" pitchFamily="34" charset="-120"/>
                <a:ea typeface="Adobe 繁黑體 Std B" pitchFamily="34" charset="-120"/>
              </a:rPr>
              <a:t> 萬</a:t>
            </a:r>
            <a:r>
              <a:rPr lang="en-US" altLang="zh-TW" sz="1200" dirty="0" smtClean="0">
                <a:solidFill>
                  <a:schemeClr val="tx1"/>
                </a:solidFill>
                <a:latin typeface="Adobe 繁黑體 Std B" pitchFamily="34" charset="-120"/>
                <a:ea typeface="Adobe 繁黑體 Std B" pitchFamily="34" charset="-120"/>
              </a:rPr>
              <a:t>X</a:t>
            </a:r>
            <a:r>
              <a:rPr lang="zh-TW" altLang="en-US" sz="1200" dirty="0" smtClean="0">
                <a:solidFill>
                  <a:schemeClr val="tx1"/>
                </a:solidFill>
                <a:latin typeface="Adobe 繁黑體 Std B" pitchFamily="34" charset="-120"/>
                <a:ea typeface="Adobe 繁黑體 Std B" pitchFamily="34" charset="-120"/>
              </a:rPr>
              <a:t> </a:t>
            </a:r>
            <a:r>
              <a:rPr lang="en-US" altLang="zh-TW" sz="1200" dirty="0" smtClean="0">
                <a:solidFill>
                  <a:schemeClr val="tx1"/>
                </a:solidFill>
                <a:latin typeface="Adobe 繁黑體 Std B" pitchFamily="34" charset="-120"/>
                <a:ea typeface="Adobe 繁黑體 Std B" pitchFamily="34" charset="-120"/>
              </a:rPr>
              <a:t>2</a:t>
            </a:r>
            <a:r>
              <a:rPr lang="zh-TW" altLang="en-US" sz="1200" dirty="0" smtClean="0">
                <a:solidFill>
                  <a:schemeClr val="tx1"/>
                </a:solidFill>
                <a:latin typeface="Adobe 繁黑體 Std B" pitchFamily="34" charset="-120"/>
                <a:ea typeface="Adobe 繁黑體 Std B" pitchFamily="34" charset="-120"/>
              </a:rPr>
              <a:t>人 </a:t>
            </a:r>
            <a:r>
              <a:rPr lang="en-US" altLang="zh-TW" sz="1200" dirty="0" smtClean="0">
                <a:solidFill>
                  <a:schemeClr val="tx1"/>
                </a:solidFill>
                <a:latin typeface="Adobe 繁黑體 Std B" pitchFamily="34" charset="-120"/>
                <a:ea typeface="Adobe 繁黑體 Std B" pitchFamily="34" charset="-120"/>
              </a:rPr>
              <a:t>) </a:t>
            </a:r>
            <a:r>
              <a:rPr lang="zh-TW" altLang="en-US" dirty="0">
                <a:solidFill>
                  <a:schemeClr val="tx1"/>
                </a:solidFill>
                <a:latin typeface="Adobe 繁黑體 Std B" pitchFamily="34" charset="-120"/>
                <a:ea typeface="Adobe 繁黑體 Std B" pitchFamily="34" charset="-120"/>
              </a:rPr>
              <a:t>－</a:t>
            </a:r>
            <a:r>
              <a:rPr lang="en-US" altLang="zh-TW" dirty="0" smtClean="0">
                <a:solidFill>
                  <a:schemeClr val="tx1"/>
                </a:solidFill>
                <a:latin typeface="Adobe 繁黑體 Std B" pitchFamily="34" charset="-120"/>
                <a:ea typeface="Adobe 繁黑體 Std B" pitchFamily="34" charset="-120"/>
              </a:rPr>
              <a:t>1</a:t>
            </a:r>
            <a:r>
              <a:rPr lang="zh-TW" altLang="en-US" dirty="0" smtClean="0">
                <a:solidFill>
                  <a:schemeClr val="tx1"/>
                </a:solidFill>
                <a:latin typeface="Adobe 繁黑體 Std B" pitchFamily="34" charset="-120"/>
                <a:ea typeface="Adobe 繁黑體 Std B" pitchFamily="34" charset="-120"/>
              </a:rPr>
              <a:t> 萬 </a:t>
            </a:r>
            <a:r>
              <a:rPr lang="en-US" altLang="zh-TW" sz="1200" dirty="0" smtClean="0">
                <a:solidFill>
                  <a:schemeClr val="tx1"/>
                </a:solidFill>
                <a:latin typeface="Adobe 繁黑體 Std B" pitchFamily="34" charset="-120"/>
                <a:ea typeface="Adobe 繁黑體 Std B" pitchFamily="34" charset="-120"/>
              </a:rPr>
              <a:t>(</a:t>
            </a:r>
            <a:r>
              <a:rPr lang="zh-TW" altLang="en-US" sz="1200" dirty="0" smtClean="0">
                <a:solidFill>
                  <a:schemeClr val="tx1"/>
                </a:solidFill>
                <a:latin typeface="Adobe 繁黑體 Std B" pitchFamily="34" charset="-120"/>
                <a:ea typeface="Adobe 繁黑體 Std B" pitchFamily="34" charset="-120"/>
              </a:rPr>
              <a:t> 儲蓄投資 </a:t>
            </a:r>
            <a:r>
              <a:rPr lang="en-US" altLang="zh-TW" sz="1200" dirty="0" smtClean="0">
                <a:solidFill>
                  <a:schemeClr val="tx1"/>
                </a:solidFill>
                <a:latin typeface="Adobe 繁黑體 Std B" pitchFamily="34" charset="-120"/>
                <a:ea typeface="Adobe 繁黑體 Std B" pitchFamily="34" charset="-120"/>
              </a:rPr>
              <a:t>)</a:t>
            </a:r>
            <a:r>
              <a:rPr lang="zh-TW" altLang="en-US" sz="1200" dirty="0" smtClean="0">
                <a:solidFill>
                  <a:schemeClr val="tx1"/>
                </a:solidFill>
                <a:latin typeface="Adobe 繁黑體 Std B" pitchFamily="34" charset="-120"/>
                <a:ea typeface="Adobe 繁黑體 Std B" pitchFamily="34" charset="-120"/>
              </a:rPr>
              <a:t>  </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 </a:t>
            </a:r>
            <a:r>
              <a:rPr lang="en-US" altLang="zh-TW" dirty="0" smtClean="0">
                <a:solidFill>
                  <a:schemeClr val="tx1"/>
                </a:solidFill>
                <a:latin typeface="Adobe 繁黑體 Std B" pitchFamily="34" charset="-120"/>
                <a:ea typeface="Adobe 繁黑體 Std B" pitchFamily="34" charset="-120"/>
              </a:rPr>
              <a:t>3.2</a:t>
            </a:r>
            <a:r>
              <a:rPr lang="zh-TW" altLang="en-US" dirty="0" smtClean="0">
                <a:solidFill>
                  <a:schemeClr val="tx1"/>
                </a:solidFill>
                <a:latin typeface="Adobe 繁黑體 Std B" pitchFamily="34" charset="-120"/>
                <a:ea typeface="Adobe 繁黑體 Std B" pitchFamily="34" charset="-120"/>
              </a:rPr>
              <a:t> 萬</a:t>
            </a:r>
            <a:endParaRPr lang="en-US" altLang="zh-TW" dirty="0" smtClean="0">
              <a:solidFill>
                <a:schemeClr val="tx1"/>
              </a:solidFill>
              <a:latin typeface="Adobe 繁黑體 Std B" pitchFamily="34" charset="-120"/>
              <a:ea typeface="Adobe 繁黑體 Std B" pitchFamily="34" charset="-120"/>
            </a:endParaRPr>
          </a:p>
          <a:p>
            <a:pPr marL="285750" indent="-285750">
              <a:lnSpc>
                <a:spcPts val="2500"/>
              </a:lnSpc>
              <a:buFont typeface="Arial" panose="020B0604020202020204" pitchFamily="34" charset="0"/>
              <a:buChar char="•"/>
            </a:pPr>
            <a:r>
              <a:rPr lang="zh-TW" altLang="en-US" u="sng" dirty="0" smtClean="0">
                <a:solidFill>
                  <a:srgbClr val="FF0000"/>
                </a:solidFill>
                <a:latin typeface="Adobe 繁黑體 Std B" pitchFamily="34" charset="-120"/>
                <a:ea typeface="Adobe 繁黑體 Std B" pitchFamily="34" charset="-120"/>
              </a:rPr>
              <a:t>適用</a:t>
            </a:r>
            <a:r>
              <a:rPr lang="zh-TW" altLang="en-US" dirty="0" smtClean="0">
                <a:solidFill>
                  <a:srgbClr val="FF0000"/>
                </a:solidFill>
                <a:latin typeface="Adobe 繁黑體 Std B" pitchFamily="34" charset="-120"/>
                <a:ea typeface="Adobe 繁黑體 Std B" pitchFamily="34" charset="-120"/>
              </a:rPr>
              <a:t>基本生活費不予課稅，</a:t>
            </a:r>
            <a:r>
              <a:rPr lang="zh-TW" altLang="en-US" u="sng" dirty="0" smtClean="0">
                <a:solidFill>
                  <a:srgbClr val="FF0000"/>
                </a:solidFill>
                <a:latin typeface="Adobe 繁黑體 Std B" pitchFamily="34" charset="-120"/>
                <a:ea typeface="Adobe 繁黑體 Std B" pitchFamily="34" charset="-120"/>
              </a:rPr>
              <a:t>可自綜合所得總額減除 </a:t>
            </a:r>
            <a:r>
              <a:rPr lang="en-US" altLang="zh-TW" u="sng" dirty="0" smtClean="0">
                <a:solidFill>
                  <a:srgbClr val="FF0000"/>
                </a:solidFill>
                <a:latin typeface="Adobe 繁黑體 Std B" pitchFamily="34" charset="-120"/>
                <a:ea typeface="Adobe 繁黑體 Std B" pitchFamily="34" charset="-120"/>
              </a:rPr>
              <a:t>3.2</a:t>
            </a:r>
            <a:r>
              <a:rPr lang="zh-TW" altLang="en-US" u="sng" dirty="0" smtClean="0">
                <a:solidFill>
                  <a:srgbClr val="FF0000"/>
                </a:solidFill>
                <a:latin typeface="Adobe 繁黑體 Std B" pitchFamily="34" charset="-120"/>
                <a:ea typeface="Adobe 繁黑體 Std B" pitchFamily="34" charset="-120"/>
              </a:rPr>
              <a:t> 萬元。</a:t>
            </a:r>
            <a:endParaRPr lang="en-US" altLang="zh-TW" u="sng" dirty="0" smtClean="0">
              <a:solidFill>
                <a:srgbClr val="FF0000"/>
              </a:solidFill>
              <a:latin typeface="Adobe 繁黑體 Std B" pitchFamily="34" charset="-120"/>
              <a:ea typeface="Adobe 繁黑體 Std B" pitchFamily="34" charset="-120"/>
            </a:endParaRPr>
          </a:p>
          <a:p>
            <a:pPr marL="285750" indent="-285750">
              <a:lnSpc>
                <a:spcPts val="2500"/>
              </a:lnSpc>
              <a:buFont typeface="Arial" panose="020B0604020202020204" pitchFamily="34" charset="0"/>
              <a:buChar char="•"/>
            </a:pPr>
            <a:r>
              <a:rPr lang="zh-TW" altLang="en-US" dirty="0" smtClean="0">
                <a:solidFill>
                  <a:srgbClr val="FF0000"/>
                </a:solidFill>
                <a:latin typeface="Adobe 繁黑體 Std B" pitchFamily="34" charset="-120"/>
                <a:ea typeface="Adobe 繁黑體 Std B" pitchFamily="34" charset="-120"/>
              </a:rPr>
              <a:t>受益家戶數 </a:t>
            </a:r>
            <a:r>
              <a:rPr lang="en-US" altLang="zh-TW" dirty="0" smtClean="0">
                <a:solidFill>
                  <a:srgbClr val="FF0000"/>
                </a:solidFill>
                <a:latin typeface="Adobe 繁黑體 Std B" pitchFamily="34" charset="-120"/>
                <a:ea typeface="Adobe 繁黑體 Std B" pitchFamily="34" charset="-120"/>
              </a:rPr>
              <a:t>177 </a:t>
            </a:r>
            <a:r>
              <a:rPr lang="zh-TW" altLang="en-US" dirty="0" smtClean="0">
                <a:solidFill>
                  <a:srgbClr val="FF0000"/>
                </a:solidFill>
                <a:latin typeface="Adobe 繁黑體 Std B" pitchFamily="34" charset="-120"/>
                <a:ea typeface="Adobe 繁黑體 Std B" pitchFamily="34" charset="-120"/>
              </a:rPr>
              <a:t>萬戶，減稅利益 </a:t>
            </a:r>
            <a:r>
              <a:rPr lang="en-US" altLang="zh-TW" dirty="0" smtClean="0">
                <a:solidFill>
                  <a:srgbClr val="FF0000"/>
                </a:solidFill>
                <a:latin typeface="Adobe 繁黑體 Std B" pitchFamily="34" charset="-120"/>
                <a:ea typeface="Adobe 繁黑體 Std B" pitchFamily="34" charset="-120"/>
              </a:rPr>
              <a:t>55 </a:t>
            </a:r>
            <a:r>
              <a:rPr lang="zh-TW" altLang="en-US" dirty="0" smtClean="0">
                <a:solidFill>
                  <a:srgbClr val="FF0000"/>
                </a:solidFill>
                <a:latin typeface="Adobe 繁黑體 Std B" pitchFamily="34" charset="-120"/>
                <a:ea typeface="Adobe 繁黑體 Std B" pitchFamily="34" charset="-120"/>
              </a:rPr>
              <a:t>億元。</a:t>
            </a:r>
            <a:endParaRPr lang="en-US" altLang="zh-TW" dirty="0" smtClean="0">
              <a:solidFill>
                <a:srgbClr val="FF0000"/>
              </a:solidFill>
              <a:latin typeface="Adobe 繁黑體 Std B" pitchFamily="34" charset="-120"/>
              <a:ea typeface="Adobe 繁黑體 Std B" pitchFamily="34" charset="-120"/>
            </a:endParaRPr>
          </a:p>
        </p:txBody>
      </p:sp>
      <p:grpSp>
        <p:nvGrpSpPr>
          <p:cNvPr id="89" name="群組 88"/>
          <p:cNvGrpSpPr/>
          <p:nvPr/>
        </p:nvGrpSpPr>
        <p:grpSpPr>
          <a:xfrm>
            <a:off x="338800" y="2411779"/>
            <a:ext cx="1935023" cy="1802822"/>
            <a:chOff x="507925" y="1412776"/>
            <a:chExt cx="1846158" cy="1702587"/>
          </a:xfrm>
        </p:grpSpPr>
        <p:pic>
          <p:nvPicPr>
            <p:cNvPr id="6" name="圖片 5"/>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5814" y="1952030"/>
              <a:ext cx="1170380" cy="1094967"/>
            </a:xfrm>
            <a:prstGeom prst="rect">
              <a:avLst/>
            </a:prstGeom>
          </p:spPr>
        </p:pic>
        <p:pic>
          <p:nvPicPr>
            <p:cNvPr id="17" name="圖片 16"/>
            <p:cNvPicPr>
              <a:picLocks noChangeAspect="1"/>
            </p:cNvPicPr>
            <p:nvPr/>
          </p:nvPicPr>
          <p:blipFill rotWithShape="1">
            <a:blip r:embed="rId4">
              <a:extLst>
                <a:ext uri="{BEBA8EAE-BF5A-486C-A8C5-ECC9F3942E4B}">
                  <a14:imgProps xmlns:a14="http://schemas.microsoft.com/office/drawing/2010/main">
                    <a14:imgLayer r:embed="rId5">
                      <a14:imgEffect>
                        <a14:backgroundRemoval t="4889" b="95111" l="4000" r="96000">
                          <a14:foregroundMark x1="36000" y1="25333" x2="36000" y2="25333"/>
                          <a14:foregroundMark x1="20000" y1="53333" x2="20000" y2="53333"/>
                          <a14:foregroundMark x1="81333" y1="57333" x2="81333" y2="57333"/>
                          <a14:foregroundMark x1="64889" y1="88000" x2="64889" y2="88000"/>
                        </a14:backgroundRemoval>
                      </a14:imgEffect>
                      <a14:imgEffect>
                        <a14:saturation sat="66000"/>
                      </a14:imgEffect>
                    </a14:imgLayer>
                  </a14:imgProps>
                </a:ext>
                <a:ext uri="{28A0092B-C50C-407E-A947-70E740481C1C}">
                  <a14:useLocalDpi xmlns:a14="http://schemas.microsoft.com/office/drawing/2010/main" val="0"/>
                </a:ext>
              </a:extLst>
            </a:blip>
            <a:srcRect l="4486" t="4951" r="4640" b="5470"/>
            <a:stretch/>
          </p:blipFill>
          <p:spPr>
            <a:xfrm>
              <a:off x="507925" y="1412776"/>
              <a:ext cx="1846158" cy="1702587"/>
            </a:xfrm>
            <a:prstGeom prst="rect">
              <a:avLst/>
            </a:prstGeom>
          </p:spPr>
        </p:pic>
      </p:grpSp>
      <p:pic>
        <p:nvPicPr>
          <p:cNvPr id="10" name="圖片 9"/>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29578" y="2453491"/>
            <a:ext cx="396000" cy="396000"/>
          </a:xfrm>
          <a:prstGeom prst="rect">
            <a:avLst/>
          </a:prstGeom>
          <a:solidFill>
            <a:schemeClr val="bg1"/>
          </a:solidFill>
        </p:spPr>
      </p:pic>
      <p:sp>
        <p:nvSpPr>
          <p:cNvPr id="24" name="文字方塊 23"/>
          <p:cNvSpPr txBox="1"/>
          <p:nvPr/>
        </p:nvSpPr>
        <p:spPr>
          <a:xfrm>
            <a:off x="5741727" y="2466825"/>
            <a:ext cx="1350376" cy="369332"/>
          </a:xfrm>
          <a:prstGeom prst="rect">
            <a:avLst/>
          </a:prstGeom>
          <a:noFill/>
        </p:spPr>
        <p:txBody>
          <a:bodyPr wrap="square" rtlCol="0">
            <a:spAutoFit/>
          </a:bodyPr>
          <a:lstStyle/>
          <a:p>
            <a:r>
              <a:rPr lang="zh-TW" altLang="en-US" dirty="0" smtClean="0">
                <a:solidFill>
                  <a:srgbClr val="FF0000"/>
                </a:solidFill>
                <a:latin typeface="Adobe 繁黑體 Std B" pitchFamily="34" charset="-120"/>
                <a:ea typeface="Adobe 繁黑體 Std B" pitchFamily="34" charset="-120"/>
              </a:rPr>
              <a:t>薪資所得</a:t>
            </a:r>
            <a:endParaRPr lang="zh-TW" altLang="en-US" dirty="0">
              <a:solidFill>
                <a:srgbClr val="FF0000"/>
              </a:solidFill>
              <a:latin typeface="Adobe 繁黑體 Std B" pitchFamily="34" charset="-120"/>
              <a:ea typeface="Adobe 繁黑體 Std B" pitchFamily="34" charset="-120"/>
            </a:endParaRPr>
          </a:p>
        </p:txBody>
      </p:sp>
      <p:cxnSp>
        <p:nvCxnSpPr>
          <p:cNvPr id="27" name="肘形接點 26"/>
          <p:cNvCxnSpPr>
            <a:stCxn id="17" idx="3"/>
          </p:cNvCxnSpPr>
          <p:nvPr/>
        </p:nvCxnSpPr>
        <p:spPr>
          <a:xfrm flipV="1">
            <a:off x="2273823" y="2636912"/>
            <a:ext cx="2658217" cy="676278"/>
          </a:xfrm>
          <a:prstGeom prst="bentConnector3">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 name="圖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019" y="2849491"/>
            <a:ext cx="396000" cy="396000"/>
          </a:xfrm>
          <a:prstGeom prst="rect">
            <a:avLst/>
          </a:prstGeom>
        </p:spPr>
      </p:pic>
      <p:grpSp>
        <p:nvGrpSpPr>
          <p:cNvPr id="78" name="群組 77"/>
          <p:cNvGrpSpPr/>
          <p:nvPr/>
        </p:nvGrpSpPr>
        <p:grpSpPr>
          <a:xfrm>
            <a:off x="5084453" y="2924945"/>
            <a:ext cx="3791247" cy="1191104"/>
            <a:chOff x="4448943" y="2733335"/>
            <a:chExt cx="3951892" cy="1276184"/>
          </a:xfrm>
        </p:grpSpPr>
        <p:pic>
          <p:nvPicPr>
            <p:cNvPr id="8" name="圖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0217" y="3329394"/>
              <a:ext cx="600407" cy="600406"/>
            </a:xfrm>
            <a:prstGeom prst="rect">
              <a:avLst/>
            </a:prstGeom>
          </p:spPr>
        </p:pic>
        <p:pic>
          <p:nvPicPr>
            <p:cNvPr id="11" name="圖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1057" y="2803048"/>
              <a:ext cx="525356" cy="525354"/>
            </a:xfrm>
            <a:prstGeom prst="rect">
              <a:avLst/>
            </a:prstGeom>
          </p:spPr>
        </p:pic>
        <p:sp>
          <p:nvSpPr>
            <p:cNvPr id="69" name="文字方塊 68"/>
            <p:cNvSpPr txBox="1"/>
            <p:nvPr/>
          </p:nvSpPr>
          <p:spPr>
            <a:xfrm>
              <a:off x="5220752" y="2954833"/>
              <a:ext cx="961809" cy="395713"/>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身障</a:t>
              </a:r>
              <a:endParaRPr lang="zh-TW" altLang="en-US" dirty="0">
                <a:latin typeface="Adobe 繁黑體 Std B" pitchFamily="34" charset="-120"/>
                <a:ea typeface="Adobe 繁黑體 Std B" pitchFamily="34" charset="-120"/>
              </a:endParaRPr>
            </a:p>
          </p:txBody>
        </p:sp>
        <p:pic>
          <p:nvPicPr>
            <p:cNvPr id="15" name="圖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4769" y="2827158"/>
              <a:ext cx="375254" cy="437652"/>
            </a:xfrm>
            <a:prstGeom prst="rect">
              <a:avLst/>
            </a:prstGeom>
          </p:spPr>
        </p:pic>
        <p:pic>
          <p:nvPicPr>
            <p:cNvPr id="12" name="圖片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59482" y="3374355"/>
              <a:ext cx="487830" cy="487829"/>
            </a:xfrm>
            <a:prstGeom prst="rect">
              <a:avLst/>
            </a:prstGeom>
          </p:spPr>
        </p:pic>
        <p:sp>
          <p:nvSpPr>
            <p:cNvPr id="73" name="文字方塊 72"/>
            <p:cNvSpPr txBox="1"/>
            <p:nvPr/>
          </p:nvSpPr>
          <p:spPr>
            <a:xfrm>
              <a:off x="5273548" y="3540727"/>
              <a:ext cx="1193238"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教育學費</a:t>
              </a:r>
              <a:endParaRPr lang="zh-TW" altLang="en-US" dirty="0">
                <a:latin typeface="Adobe 繁黑體 Std B" pitchFamily="34" charset="-120"/>
                <a:ea typeface="Adobe 繁黑體 Std B" pitchFamily="34" charset="-120"/>
              </a:endParaRPr>
            </a:p>
          </p:txBody>
        </p:sp>
        <p:sp>
          <p:nvSpPr>
            <p:cNvPr id="74" name="文字方塊 73"/>
            <p:cNvSpPr txBox="1"/>
            <p:nvPr/>
          </p:nvSpPr>
          <p:spPr>
            <a:xfrm>
              <a:off x="7142320" y="3534086"/>
              <a:ext cx="1183456" cy="395713"/>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儲蓄投資</a:t>
              </a:r>
              <a:endParaRPr lang="zh-TW" altLang="en-US" dirty="0">
                <a:latin typeface="Adobe 繁黑體 Std B" pitchFamily="34" charset="-120"/>
                <a:ea typeface="Adobe 繁黑體 Std B" pitchFamily="34" charset="-120"/>
              </a:endParaRPr>
            </a:p>
          </p:txBody>
        </p:sp>
        <p:sp>
          <p:nvSpPr>
            <p:cNvPr id="75" name="文字方塊 74"/>
            <p:cNvSpPr txBox="1"/>
            <p:nvPr/>
          </p:nvSpPr>
          <p:spPr>
            <a:xfrm>
              <a:off x="7142320" y="2980585"/>
              <a:ext cx="1169840"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幼兒學前</a:t>
              </a:r>
              <a:endParaRPr lang="zh-TW" altLang="en-US" dirty="0">
                <a:latin typeface="Adobe 繁黑體 Std B" pitchFamily="34" charset="-120"/>
                <a:ea typeface="Adobe 繁黑體 Std B" pitchFamily="34" charset="-120"/>
              </a:endParaRPr>
            </a:p>
          </p:txBody>
        </p:sp>
        <p:sp>
          <p:nvSpPr>
            <p:cNvPr id="77" name="矩形 76"/>
            <p:cNvSpPr/>
            <p:nvPr/>
          </p:nvSpPr>
          <p:spPr>
            <a:xfrm>
              <a:off x="4448943" y="2733335"/>
              <a:ext cx="3951892" cy="12761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82" name="肘形接點 81"/>
          <p:cNvCxnSpPr/>
          <p:nvPr/>
        </p:nvCxnSpPr>
        <p:spPr>
          <a:xfrm flipV="1">
            <a:off x="2286805" y="3640812"/>
            <a:ext cx="2658217" cy="257686"/>
          </a:xfrm>
          <a:prstGeom prst="bentConnector3">
            <a:avLst>
              <a:gd name="adj1" fmla="val 5820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85" name="圖片 8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01568" y="3540573"/>
            <a:ext cx="504000" cy="504000"/>
          </a:xfrm>
          <a:prstGeom prst="rect">
            <a:avLst/>
          </a:prstGeom>
        </p:spPr>
      </p:pic>
      <p:sp>
        <p:nvSpPr>
          <p:cNvPr id="96" name="文字方塊 95"/>
          <p:cNvSpPr txBox="1"/>
          <p:nvPr/>
        </p:nvSpPr>
        <p:spPr>
          <a:xfrm>
            <a:off x="107504" y="1268759"/>
            <a:ext cx="8928992" cy="984885"/>
          </a:xfrm>
          <a:prstGeom prst="rect">
            <a:avLst/>
          </a:prstGeom>
          <a:noFill/>
        </p:spPr>
        <p:txBody>
          <a:bodyPr wrap="square" rtlCol="0">
            <a:spAutoFit/>
          </a:bodyPr>
          <a:lstStyle/>
          <a:p>
            <a:pPr>
              <a:spcBef>
                <a:spcPts val="300"/>
              </a:spcBef>
              <a:spcAft>
                <a:spcPts val="300"/>
              </a:spcAft>
            </a:pPr>
            <a:r>
              <a:rPr lang="zh-TW" altLang="en-US" sz="1600" dirty="0" smtClean="0">
                <a:latin typeface="Adobe 繁黑體 Std B" pitchFamily="34" charset="-120"/>
                <a:ea typeface="Adobe 繁黑體 Std B" pitchFamily="34" charset="-120"/>
              </a:rPr>
              <a:t>家戶基本生活費得不予課稅範圍</a:t>
            </a:r>
            <a:endParaRPr lang="en-US" altLang="zh-TW" sz="1600" dirty="0" smtClean="0">
              <a:latin typeface="Adobe 繁黑體 Std B" pitchFamily="34" charset="-120"/>
              <a:ea typeface="Adobe 繁黑體 Std B" pitchFamily="34" charset="-120"/>
            </a:endParaRPr>
          </a:p>
          <a:p>
            <a:pPr marL="108000" indent="-108000">
              <a:spcBef>
                <a:spcPts val="300"/>
              </a:spcBef>
              <a:spcAft>
                <a:spcPts val="300"/>
              </a:spcAft>
              <a:buFont typeface="Arial" panose="020B0604020202020204" pitchFamily="34" charset="0"/>
              <a:buChar char="•"/>
            </a:pPr>
            <a:r>
              <a:rPr lang="zh-TW" altLang="en-US" sz="1600" dirty="0">
                <a:latin typeface="Adobe 繁黑體 Std B" pitchFamily="34" charset="-120"/>
                <a:ea typeface="Adobe 繁黑體 Std B" pitchFamily="34" charset="-120"/>
              </a:rPr>
              <a:t>修正</a:t>
            </a:r>
            <a:r>
              <a:rPr lang="zh-TW" altLang="en-US" sz="1600" dirty="0" smtClean="0">
                <a:latin typeface="Adobe 繁黑體 Std B" pitchFamily="34" charset="-120"/>
                <a:ea typeface="Adobe 繁黑體 Std B" pitchFamily="34" charset="-120"/>
              </a:rPr>
              <a:t>前：基本生活費－免稅額－標準</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列舉扣除額</a:t>
            </a:r>
            <a:r>
              <a:rPr lang="zh-TW" altLang="en-US" sz="1600" dirty="0" smtClean="0">
                <a:solidFill>
                  <a:srgbClr val="FF0000"/>
                </a:solidFill>
                <a:latin typeface="Adobe 繁黑體 Std B" pitchFamily="34" charset="-120"/>
                <a:ea typeface="Adobe 繁黑體 Std B" pitchFamily="34" charset="-120"/>
              </a:rPr>
              <a:t>－薪資所得特別扣除額</a:t>
            </a:r>
            <a:endParaRPr lang="en-US" altLang="zh-TW" sz="1600" dirty="0" smtClean="0">
              <a:solidFill>
                <a:srgbClr val="FF0000"/>
              </a:solidFill>
              <a:latin typeface="Adobe 繁黑體 Std B" pitchFamily="34" charset="-120"/>
              <a:ea typeface="Adobe 繁黑體 Std B" pitchFamily="34" charset="-120"/>
            </a:endParaRPr>
          </a:p>
          <a:p>
            <a:pPr marL="108000" indent="-108000">
              <a:spcBef>
                <a:spcPts val="300"/>
              </a:spcBef>
              <a:spcAft>
                <a:spcPts val="300"/>
              </a:spcAft>
              <a:buFont typeface="Arial" panose="020B0604020202020204" pitchFamily="34" charset="0"/>
              <a:buChar char="•"/>
            </a:pPr>
            <a:r>
              <a:rPr lang="zh-TW" altLang="en-US" sz="1600" dirty="0">
                <a:latin typeface="Adobe 繁黑體 Std B" pitchFamily="34" charset="-120"/>
                <a:ea typeface="Adobe 繁黑體 Std B" pitchFamily="34" charset="-120"/>
              </a:rPr>
              <a:t>修正</a:t>
            </a:r>
            <a:r>
              <a:rPr lang="zh-TW" altLang="en-US" sz="1600" dirty="0" smtClean="0">
                <a:latin typeface="Adobe 繁黑體 Std B" pitchFamily="34" charset="-120"/>
                <a:ea typeface="Adobe 繁黑體 Std B" pitchFamily="34" charset="-120"/>
              </a:rPr>
              <a:t>後：基本生活費－免稅額－標準</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列舉扣除額</a:t>
            </a:r>
            <a:r>
              <a:rPr lang="zh-TW" altLang="en-US" sz="1600" dirty="0" smtClean="0">
                <a:solidFill>
                  <a:srgbClr val="00B050"/>
                </a:solidFill>
                <a:latin typeface="Adobe 繁黑體 Std B" pitchFamily="34" charset="-120"/>
                <a:ea typeface="Adobe 繁黑體 Std B" pitchFamily="34" charset="-120"/>
              </a:rPr>
              <a:t>－身障－教育學費－幼兒學前－儲蓄投資扣除額</a:t>
            </a:r>
            <a:endParaRPr lang="zh-TW" altLang="en-US" sz="1600" dirty="0">
              <a:solidFill>
                <a:srgbClr val="00B050"/>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426090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直線圖說文字 1 14"/>
          <p:cNvSpPr/>
          <p:nvPr/>
        </p:nvSpPr>
        <p:spPr>
          <a:xfrm>
            <a:off x="666949" y="3123734"/>
            <a:ext cx="2553517" cy="558997"/>
          </a:xfrm>
          <a:prstGeom prst="borderCallout1">
            <a:avLst>
              <a:gd name="adj1" fmla="val -24648"/>
              <a:gd name="adj2" fmla="val 41361"/>
              <a:gd name="adj3" fmla="val -96396"/>
              <a:gd name="adj4" fmla="val 9040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r"/>
            <a:r>
              <a:rPr lang="zh-TW" altLang="en-US" dirty="0" smtClean="0">
                <a:solidFill>
                  <a:schemeClr val="tx1"/>
                </a:solidFill>
                <a:latin typeface="Adobe 繁黑體 Std B" pitchFamily="34" charset="-120"/>
                <a:ea typeface="Adobe 繁黑體 Std B" pitchFamily="34" charset="-120"/>
              </a:rPr>
              <a:t>國內重大公共建設</a:t>
            </a:r>
            <a:endParaRPr lang="zh-TW" altLang="en-US" dirty="0">
              <a:solidFill>
                <a:schemeClr val="tx1"/>
              </a:solidFill>
              <a:latin typeface="Adobe 繁黑體 Std B" pitchFamily="34" charset="-120"/>
              <a:ea typeface="Adobe 繁黑體 Std B" pitchFamily="34" charset="-120"/>
            </a:endParaRPr>
          </a:p>
        </p:txBody>
      </p:sp>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放寬外國發行人來台發行外國債券之規定</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258846" y="980728"/>
            <a:ext cx="468051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107.11.30</a:t>
            </a:r>
            <a:r>
              <a:rPr lang="zh-TW" altLang="en-US" dirty="0" smtClean="0">
                <a:solidFill>
                  <a:schemeClr val="tx1"/>
                </a:solidFill>
                <a:latin typeface="Adobe 繁黑體 Std B" pitchFamily="34" charset="-120"/>
                <a:ea typeface="Adobe 繁黑體 Std B" pitchFamily="34" charset="-120"/>
              </a:rPr>
              <a:t>  金管證發字第 </a:t>
            </a:r>
            <a:r>
              <a:rPr lang="en-US" altLang="zh-TW" dirty="0" smtClean="0">
                <a:solidFill>
                  <a:schemeClr val="tx1"/>
                </a:solidFill>
                <a:latin typeface="Adobe 繁黑體 Std B" pitchFamily="34" charset="-120"/>
                <a:ea typeface="Adobe 繁黑體 Std B" pitchFamily="34" charset="-120"/>
              </a:rPr>
              <a:t>1070118946</a:t>
            </a:r>
            <a:r>
              <a:rPr lang="zh-TW" altLang="en-US" dirty="0" smtClean="0">
                <a:solidFill>
                  <a:schemeClr val="tx1"/>
                </a:solidFill>
                <a:latin typeface="Adobe 繁黑體 Std B" pitchFamily="34" charset="-120"/>
                <a:ea typeface="Adobe 繁黑體 Std B" pitchFamily="34" charset="-120"/>
              </a:rPr>
              <a:t> 號</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1520" y="4005064"/>
            <a:ext cx="3996000" cy="2484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nSpc>
                <a:spcPts val="2500"/>
              </a:lnSpc>
              <a:spcAft>
                <a:spcPts val="4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a:lnSpc>
                <a:spcPts val="2300"/>
              </a:lnSpc>
            </a:pPr>
            <a:r>
              <a:rPr lang="zh-TW" altLang="en-US" sz="1700" dirty="0" smtClean="0">
                <a:solidFill>
                  <a:schemeClr val="tx1"/>
                </a:solidFill>
                <a:latin typeface="Adobe 繁黑體 Std B" pitchFamily="34" charset="-120"/>
                <a:ea typeface="Adobe 繁黑體 Std B" pitchFamily="34" charset="-120"/>
              </a:rPr>
              <a:t>外國發行人於我國募集與發行新台幣計價之外國債券，</a:t>
            </a:r>
            <a:r>
              <a:rPr lang="zh-TW" altLang="en-US" sz="1700" dirty="0" smtClean="0">
                <a:solidFill>
                  <a:srgbClr val="FF0000"/>
                </a:solidFill>
                <a:latin typeface="Adobe 繁黑體 Std B" pitchFamily="34" charset="-120"/>
                <a:ea typeface="Adobe 繁黑體 Std B" pitchFamily="34" charset="-120"/>
              </a:rPr>
              <a:t>應向主管機關申報，且僅限</a:t>
            </a:r>
            <a:r>
              <a:rPr lang="zh-TW" altLang="en-US" sz="1700" dirty="0" smtClean="0">
                <a:solidFill>
                  <a:schemeClr val="tx1"/>
                </a:solidFill>
                <a:latin typeface="Adobe 繁黑體 Std B" pitchFamily="34" charset="-120"/>
                <a:ea typeface="Adobe 繁黑體 Std B" pitchFamily="34" charset="-120"/>
              </a:rPr>
              <a:t>：</a:t>
            </a:r>
            <a:endParaRPr lang="en-US" altLang="zh-TW" sz="1700" dirty="0" smtClean="0">
              <a:solidFill>
                <a:schemeClr val="tx1"/>
              </a:solidFill>
              <a:latin typeface="Adobe 繁黑體 Std B" pitchFamily="34" charset="-120"/>
              <a:ea typeface="Adobe 繁黑體 Std B" pitchFamily="34" charset="-120"/>
            </a:endParaRPr>
          </a:p>
          <a:p>
            <a:pPr marL="252000" indent="-252000">
              <a:lnSpc>
                <a:spcPts val="2300"/>
              </a:lnSpc>
              <a:buFont typeface="Arial" panose="020B0604020202020204" pitchFamily="34" charset="0"/>
              <a:buChar char="•"/>
            </a:pPr>
            <a:r>
              <a:rPr lang="zh-TW" altLang="en-US" sz="1700" dirty="0">
                <a:solidFill>
                  <a:schemeClr val="tx1"/>
                </a:solidFill>
                <a:latin typeface="Adobe 繁黑體 Std B" pitchFamily="34" charset="-120"/>
                <a:ea typeface="Adobe 繁黑體 Std B" pitchFamily="34" charset="-120"/>
              </a:rPr>
              <a:t>第一</a:t>
            </a:r>
            <a:r>
              <a:rPr lang="zh-TW" altLang="en-US" sz="1700" dirty="0" smtClean="0">
                <a:solidFill>
                  <a:schemeClr val="tx1"/>
                </a:solidFill>
                <a:latin typeface="Adobe 繁黑體 Std B" pitchFamily="34" charset="-120"/>
                <a:ea typeface="Adobe 繁黑體 Std B" pitchFamily="34" charset="-120"/>
              </a:rPr>
              <a:t>上市</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櫃</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公司。</a:t>
            </a:r>
            <a:endParaRPr lang="en-US" altLang="zh-TW" sz="1700" dirty="0" smtClean="0">
              <a:solidFill>
                <a:schemeClr val="tx1"/>
              </a:solidFill>
              <a:latin typeface="Adobe 繁黑體 Std B" pitchFamily="34" charset="-120"/>
              <a:ea typeface="Adobe 繁黑體 Std B" pitchFamily="34" charset="-120"/>
            </a:endParaRPr>
          </a:p>
          <a:p>
            <a:pPr marL="252000" indent="-252000">
              <a:lnSpc>
                <a:spcPts val="2300"/>
              </a:lnSpc>
              <a:buFont typeface="Arial" panose="020B0604020202020204" pitchFamily="34" charset="0"/>
              <a:buChar char="•"/>
            </a:pPr>
            <a:r>
              <a:rPr lang="zh-TW" altLang="en-US" sz="1700" dirty="0">
                <a:solidFill>
                  <a:schemeClr val="tx1"/>
                </a:solidFill>
                <a:latin typeface="Adobe 繁黑體 Std B" pitchFamily="34" charset="-120"/>
                <a:ea typeface="Adobe 繁黑體 Std B" pitchFamily="34" charset="-120"/>
              </a:rPr>
              <a:t>外國興櫃</a:t>
            </a:r>
            <a:r>
              <a:rPr lang="zh-TW" altLang="en-US" sz="1700" dirty="0" smtClean="0">
                <a:solidFill>
                  <a:schemeClr val="tx1"/>
                </a:solidFill>
                <a:latin typeface="Adobe 繁黑體 Std B" pitchFamily="34" charset="-120"/>
                <a:ea typeface="Adobe 繁黑體 Std B" pitchFamily="34" charset="-120"/>
              </a:rPr>
              <a:t>公司。</a:t>
            </a:r>
            <a:endParaRPr lang="en-US" altLang="zh-TW" sz="1700" dirty="0" smtClean="0">
              <a:solidFill>
                <a:schemeClr val="tx1"/>
              </a:solidFill>
              <a:latin typeface="Adobe 繁黑體 Std B" pitchFamily="34" charset="-120"/>
              <a:ea typeface="Adobe 繁黑體 Std B" pitchFamily="34" charset="-120"/>
            </a:endParaRPr>
          </a:p>
          <a:p>
            <a:pPr marL="252000" indent="-252000">
              <a:lnSpc>
                <a:spcPts val="2300"/>
              </a:lnSpc>
              <a:buFont typeface="Arial" panose="020B0604020202020204" pitchFamily="34" charset="0"/>
              <a:buChar char="•"/>
            </a:pPr>
            <a:r>
              <a:rPr lang="zh-TW" altLang="en-US" sz="1700" dirty="0">
                <a:solidFill>
                  <a:schemeClr val="tx1"/>
                </a:solidFill>
                <a:latin typeface="Adobe 繁黑體 Std B" pitchFamily="34" charset="-120"/>
                <a:ea typeface="Adobe 繁黑體 Std B" pitchFamily="34" charset="-120"/>
              </a:rPr>
              <a:t>股票於金管會核定</a:t>
            </a:r>
            <a:r>
              <a:rPr lang="zh-TW" altLang="en-US" sz="1700" dirty="0" smtClean="0">
                <a:solidFill>
                  <a:schemeClr val="tx1"/>
                </a:solidFill>
                <a:latin typeface="Adobe 繁黑體 Std B" pitchFamily="34" charset="-120"/>
                <a:ea typeface="Adobe 繁黑體 Std B" pitchFamily="34" charset="-120"/>
              </a:rPr>
              <a:t>之 </a:t>
            </a:r>
            <a:r>
              <a:rPr lang="en-US" altLang="zh-TW" sz="1700" dirty="0" smtClean="0">
                <a:solidFill>
                  <a:schemeClr val="tx1"/>
                </a:solidFill>
                <a:latin typeface="Adobe 繁黑體 Std B" pitchFamily="34" charset="-120"/>
                <a:ea typeface="Adobe 繁黑體 Std B" pitchFamily="34" charset="-120"/>
              </a:rPr>
              <a:t>14</a:t>
            </a:r>
            <a:r>
              <a:rPr lang="zh-TW" altLang="en-US" sz="1700" dirty="0" smtClean="0">
                <a:solidFill>
                  <a:schemeClr val="tx1"/>
                </a:solidFill>
                <a:latin typeface="Adobe 繁黑體 Std B" pitchFamily="34" charset="-120"/>
                <a:ea typeface="Adobe 繁黑體 Std B" pitchFamily="34" charset="-120"/>
              </a:rPr>
              <a:t> 家海外交易所集團掛牌交易。</a:t>
            </a:r>
            <a:endParaRPr lang="en-US" altLang="zh-TW" sz="1700" dirty="0" smtClean="0">
              <a:solidFill>
                <a:schemeClr val="tx1"/>
              </a:solidFill>
              <a:latin typeface="Adobe 繁黑體 Std B" pitchFamily="34" charset="-120"/>
              <a:ea typeface="Adobe 繁黑體 Std B" pitchFamily="34" charset="-120"/>
            </a:endParaRPr>
          </a:p>
        </p:txBody>
      </p:sp>
      <p:sp>
        <p:nvSpPr>
          <p:cNvPr id="22" name="矩形 21"/>
          <p:cNvSpPr/>
          <p:nvPr/>
        </p:nvSpPr>
        <p:spPr>
          <a:xfrm>
            <a:off x="4355976" y="4005064"/>
            <a:ext cx="4572000" cy="2484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nSpc>
                <a:spcPts val="2500"/>
              </a:lnSpc>
              <a:spcAft>
                <a:spcPts val="400"/>
              </a:spcAft>
            </a:pPr>
            <a:r>
              <a:rPr lang="zh-TW" altLang="en-US" dirty="0" smtClean="0">
                <a:solidFill>
                  <a:schemeClr val="accent6">
                    <a:lumMod val="50000"/>
                  </a:schemeClr>
                </a:solidFill>
                <a:latin typeface="Adobe 繁黑體 Std B" pitchFamily="34" charset="-120"/>
                <a:ea typeface="Adobe 繁黑體 Std B" pitchFamily="34" charset="-120"/>
              </a:rPr>
              <a:t>修正後</a:t>
            </a:r>
            <a:endParaRPr lang="en-US" altLang="zh-TW" dirty="0" smtClean="0">
              <a:solidFill>
                <a:schemeClr val="accent6">
                  <a:lumMod val="50000"/>
                </a:schemeClr>
              </a:solidFill>
              <a:latin typeface="Adobe 繁黑體 Std B" pitchFamily="34" charset="-120"/>
              <a:ea typeface="Adobe 繁黑體 Std B" pitchFamily="34" charset="-120"/>
            </a:endParaRPr>
          </a:p>
          <a:p>
            <a:pPr>
              <a:lnSpc>
                <a:spcPts val="2400"/>
              </a:lnSpc>
              <a:spcBef>
                <a:spcPts val="100"/>
              </a:spcBef>
              <a:spcAft>
                <a:spcPts val="100"/>
              </a:spcAft>
            </a:pPr>
            <a:r>
              <a:rPr lang="zh-TW" altLang="en-US" sz="1700" dirty="0" smtClean="0">
                <a:solidFill>
                  <a:schemeClr val="tx1"/>
                </a:solidFill>
                <a:latin typeface="Adobe 繁黑體 Std B" pitchFamily="34" charset="-120"/>
                <a:ea typeface="Adobe 繁黑體 Std B" pitchFamily="34" charset="-120"/>
              </a:rPr>
              <a:t>如符合下列條件，</a:t>
            </a:r>
            <a:r>
              <a:rPr lang="zh-TW" altLang="en-US" sz="1700" dirty="0" smtClean="0">
                <a:solidFill>
                  <a:srgbClr val="FF0000"/>
                </a:solidFill>
                <a:latin typeface="Adobe 繁黑體 Std B" pitchFamily="34" charset="-120"/>
                <a:ea typeface="Adobe 繁黑體 Std B" pitchFamily="34" charset="-120"/>
              </a:rPr>
              <a:t>亦</a:t>
            </a:r>
            <a:r>
              <a:rPr lang="zh-TW" altLang="en-US" sz="1700" dirty="0">
                <a:solidFill>
                  <a:srgbClr val="FF0000"/>
                </a:solidFill>
                <a:latin typeface="Adobe 繁黑體 Std B" pitchFamily="34" charset="-120"/>
                <a:ea typeface="Adobe 繁黑體 Std B" pitchFamily="34" charset="-120"/>
              </a:rPr>
              <a:t>得發行，並免依規定申報</a:t>
            </a:r>
            <a:r>
              <a:rPr lang="zh-TW" altLang="en-US" sz="1700" dirty="0">
                <a:solidFill>
                  <a:schemeClr val="tx1"/>
                </a:solidFill>
                <a:latin typeface="Adobe 繁黑體 Std B" pitchFamily="34" charset="-120"/>
                <a:ea typeface="Adobe 繁黑體 Std B" pitchFamily="34" charset="-120"/>
              </a:rPr>
              <a:t>：</a:t>
            </a:r>
            <a:endParaRPr lang="en-US" altLang="zh-TW" sz="1700" dirty="0" smtClean="0">
              <a:solidFill>
                <a:schemeClr val="tx1"/>
              </a:solidFill>
              <a:latin typeface="Adobe 繁黑體 Std B" pitchFamily="34" charset="-120"/>
              <a:ea typeface="Adobe 繁黑體 Std B" pitchFamily="34" charset="-120"/>
            </a:endParaRPr>
          </a:p>
          <a:p>
            <a:pPr marL="252000" indent="-252000">
              <a:lnSpc>
                <a:spcPts val="2400"/>
              </a:lnSpc>
              <a:spcBef>
                <a:spcPts val="100"/>
              </a:spcBef>
              <a:spcAft>
                <a:spcPts val="100"/>
              </a:spcAft>
              <a:buFont typeface="Arial" panose="020B0604020202020204" pitchFamily="34" charset="0"/>
              <a:buChar char="•"/>
            </a:pPr>
            <a:r>
              <a:rPr lang="zh-TW" altLang="en-US" sz="1700" dirty="0" smtClean="0">
                <a:solidFill>
                  <a:schemeClr val="tx1"/>
                </a:solidFill>
                <a:latin typeface="Adobe 繁黑體 Std B" pitchFamily="34" charset="-120"/>
                <a:ea typeface="Adobe 繁黑體 Std B" pitchFamily="34" charset="-120"/>
              </a:rPr>
              <a:t>所募資金使用於國內重大公共建設、離岸風電建設及其他綠能產業建設。</a:t>
            </a:r>
            <a:endParaRPr lang="en-US" altLang="zh-TW" sz="1700" dirty="0" smtClean="0">
              <a:solidFill>
                <a:schemeClr val="tx1"/>
              </a:solidFill>
              <a:latin typeface="Adobe 繁黑體 Std B" pitchFamily="34" charset="-120"/>
              <a:ea typeface="Adobe 繁黑體 Std B" pitchFamily="34" charset="-120"/>
            </a:endParaRPr>
          </a:p>
          <a:p>
            <a:pPr marL="252000" indent="-252000">
              <a:lnSpc>
                <a:spcPts val="2400"/>
              </a:lnSpc>
              <a:spcBef>
                <a:spcPts val="100"/>
              </a:spcBef>
              <a:spcAft>
                <a:spcPts val="100"/>
              </a:spcAft>
              <a:buFont typeface="Arial" panose="020B0604020202020204" pitchFamily="34" charset="0"/>
              <a:buChar char="•"/>
            </a:pPr>
            <a:r>
              <a:rPr lang="zh-TW" altLang="en-US" sz="1700" dirty="0">
                <a:solidFill>
                  <a:schemeClr val="tx1"/>
                </a:solidFill>
                <a:latin typeface="Adobe 繁黑體 Std B" pitchFamily="34" charset="-120"/>
                <a:ea typeface="Adobe 繁黑體 Std B" pitchFamily="34" charset="-120"/>
              </a:rPr>
              <a:t>不得轉換外幣</a:t>
            </a:r>
            <a:r>
              <a:rPr lang="zh-TW" altLang="en-US" sz="1700" dirty="0" smtClean="0">
                <a:solidFill>
                  <a:schemeClr val="tx1"/>
                </a:solidFill>
                <a:latin typeface="Adobe 繁黑體 Std B" pitchFamily="34" charset="-120"/>
                <a:ea typeface="Adobe 繁黑體 Std B" pitchFamily="34" charset="-120"/>
              </a:rPr>
              <a:t>使用。</a:t>
            </a:r>
            <a:endParaRPr lang="en-US" altLang="zh-TW" sz="1700" dirty="0" smtClean="0">
              <a:solidFill>
                <a:schemeClr val="tx1"/>
              </a:solidFill>
              <a:latin typeface="Adobe 繁黑體 Std B" pitchFamily="34" charset="-120"/>
              <a:ea typeface="Adobe 繁黑體 Std B" pitchFamily="34" charset="-120"/>
            </a:endParaRPr>
          </a:p>
          <a:p>
            <a:pPr marL="252000" indent="-252000">
              <a:lnSpc>
                <a:spcPts val="2400"/>
              </a:lnSpc>
              <a:spcBef>
                <a:spcPts val="100"/>
              </a:spcBef>
              <a:spcAft>
                <a:spcPts val="100"/>
              </a:spcAft>
              <a:buFont typeface="Arial" panose="020B0604020202020204" pitchFamily="34" charset="0"/>
              <a:buChar char="•"/>
            </a:pPr>
            <a:r>
              <a:rPr lang="zh-TW" altLang="en-US" sz="1700" dirty="0" smtClean="0">
                <a:solidFill>
                  <a:schemeClr val="tx1"/>
                </a:solidFill>
                <a:latin typeface="Adobe 繁黑體 Std B" pitchFamily="34" charset="-120"/>
                <a:ea typeface="Adobe 繁黑體 Std B" pitchFamily="34" charset="-120"/>
              </a:rPr>
              <a:t>符合資格條件之外國發行人且僅</a:t>
            </a:r>
            <a:r>
              <a:rPr lang="zh-TW" altLang="en-US" sz="1700" dirty="0">
                <a:solidFill>
                  <a:schemeClr val="tx1"/>
                </a:solidFill>
                <a:latin typeface="Adobe 繁黑體 Std B" pitchFamily="34" charset="-120"/>
                <a:ea typeface="Adobe 繁黑體 Std B" pitchFamily="34" charset="-120"/>
              </a:rPr>
              <a:t>銷售予專業</a:t>
            </a:r>
            <a:r>
              <a:rPr lang="zh-TW" altLang="en-US" sz="1700" dirty="0" smtClean="0">
                <a:solidFill>
                  <a:schemeClr val="tx1"/>
                </a:solidFill>
                <a:latin typeface="Adobe 繁黑體 Std B" pitchFamily="34" charset="-120"/>
                <a:ea typeface="Adobe 繁黑體 Std B" pitchFamily="34" charset="-120"/>
              </a:rPr>
              <a:t>投資人。</a:t>
            </a:r>
            <a:endParaRPr lang="en-US" altLang="zh-TW" sz="1700" dirty="0">
              <a:solidFill>
                <a:schemeClr val="tx1"/>
              </a:solidFill>
              <a:latin typeface="Adobe 繁黑體 Std B" pitchFamily="34" charset="-120"/>
              <a:ea typeface="Adobe 繁黑體 Std B"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47" y="1423317"/>
            <a:ext cx="1391927" cy="1391927"/>
          </a:xfrm>
          <a:prstGeom prst="rect">
            <a:avLst/>
          </a:prstGeom>
        </p:spPr>
      </p:pic>
      <p:sp>
        <p:nvSpPr>
          <p:cNvPr id="27" name="直線圖說文字 1 26"/>
          <p:cNvSpPr/>
          <p:nvPr/>
        </p:nvSpPr>
        <p:spPr>
          <a:xfrm>
            <a:off x="3746085" y="3303822"/>
            <a:ext cx="2227893" cy="558997"/>
          </a:xfrm>
          <a:prstGeom prst="borderCallout1">
            <a:avLst>
              <a:gd name="adj1" fmla="val -16303"/>
              <a:gd name="adj2" fmla="val 21153"/>
              <a:gd name="adj3" fmla="val -113087"/>
              <a:gd name="adj4" fmla="val 1803"/>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zh-TW" altLang="en-US" dirty="0" smtClean="0">
                <a:solidFill>
                  <a:schemeClr val="tx1"/>
                </a:solidFill>
                <a:latin typeface="Adobe 繁黑體 Std B" pitchFamily="34" charset="-120"/>
                <a:ea typeface="Adobe 繁黑體 Std B" pitchFamily="34" charset="-120"/>
              </a:rPr>
              <a:t>離岸風電建設</a:t>
            </a:r>
            <a:endParaRPr lang="zh-TW" altLang="en-US" dirty="0">
              <a:solidFill>
                <a:schemeClr val="tx1"/>
              </a:solidFill>
              <a:latin typeface="Adobe 繁黑體 Std B" pitchFamily="34" charset="-120"/>
              <a:ea typeface="Adobe 繁黑體 Std B" pitchFamily="34" charset="-120"/>
            </a:endParaRPr>
          </a:p>
        </p:txBody>
      </p:sp>
      <p:sp>
        <p:nvSpPr>
          <p:cNvPr id="30" name="直線圖說文字 1 29"/>
          <p:cNvSpPr/>
          <p:nvPr/>
        </p:nvSpPr>
        <p:spPr>
          <a:xfrm>
            <a:off x="6374234" y="3007118"/>
            <a:ext cx="2505062" cy="558997"/>
          </a:xfrm>
          <a:prstGeom prst="borderCallout1">
            <a:avLst>
              <a:gd name="adj1" fmla="val 388"/>
              <a:gd name="adj2" fmla="val -15081"/>
              <a:gd name="adj3" fmla="val -81376"/>
              <a:gd name="adj4" fmla="val -99982"/>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r"/>
            <a:r>
              <a:rPr lang="zh-TW" altLang="en-US" dirty="0" smtClean="0">
                <a:solidFill>
                  <a:schemeClr val="tx1"/>
                </a:solidFill>
                <a:latin typeface="Adobe 繁黑體 Std B" pitchFamily="34" charset="-120"/>
                <a:ea typeface="Adobe 繁黑體 Std B" pitchFamily="34" charset="-120"/>
              </a:rPr>
              <a:t>其他綠能產業建設</a:t>
            </a:r>
            <a:endParaRPr lang="zh-TW" altLang="en-US" dirty="0">
              <a:solidFill>
                <a:schemeClr val="tx1"/>
              </a:solidFill>
              <a:latin typeface="Adobe 繁黑體 Std B" pitchFamily="34" charset="-120"/>
              <a:ea typeface="Adobe 繁黑體 Std B" pitchFamily="34" charset="-120"/>
            </a:endParaRPr>
          </a:p>
        </p:txBody>
      </p:sp>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270" y="3192366"/>
            <a:ext cx="740690" cy="740690"/>
          </a:xfrm>
          <a:prstGeom prst="rect">
            <a:avLst/>
          </a:prstGeom>
        </p:spPr>
      </p:pic>
      <p:pic>
        <p:nvPicPr>
          <p:cNvPr id="32" name="圖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279" y="2927965"/>
            <a:ext cx="692327" cy="695223"/>
          </a:xfrm>
          <a:prstGeom prst="rect">
            <a:avLst/>
          </a:prstGeom>
        </p:spPr>
      </p:pic>
      <p:grpSp>
        <p:nvGrpSpPr>
          <p:cNvPr id="34" name="群組 33"/>
          <p:cNvGrpSpPr/>
          <p:nvPr/>
        </p:nvGrpSpPr>
        <p:grpSpPr>
          <a:xfrm>
            <a:off x="344968" y="3006283"/>
            <a:ext cx="764704" cy="720080"/>
            <a:chOff x="2123728" y="1556792"/>
            <a:chExt cx="764704" cy="720080"/>
          </a:xfrm>
        </p:grpSpPr>
        <p:sp>
          <p:nvSpPr>
            <p:cNvPr id="33" name="流程圖: 接點 32"/>
            <p:cNvSpPr/>
            <p:nvPr/>
          </p:nvSpPr>
          <p:spPr>
            <a:xfrm>
              <a:off x="2123728" y="1556792"/>
              <a:ext cx="720080" cy="720080"/>
            </a:xfrm>
            <a:prstGeom prst="flowChartConnector">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36" y="1584176"/>
              <a:ext cx="692696" cy="692696"/>
            </a:xfrm>
            <a:prstGeom prst="rect">
              <a:avLst/>
            </a:prstGeom>
          </p:spPr>
        </p:pic>
      </p:grpSp>
      <p:pic>
        <p:nvPicPr>
          <p:cNvPr id="38" name="圖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4946" y="1423317"/>
            <a:ext cx="1277741" cy="1277741"/>
          </a:xfrm>
          <a:prstGeom prst="rect">
            <a:avLst/>
          </a:prstGeom>
        </p:spPr>
      </p:pic>
      <p:sp>
        <p:nvSpPr>
          <p:cNvPr id="39" name="文字方塊 38"/>
          <p:cNvSpPr txBox="1"/>
          <p:nvPr/>
        </p:nvSpPr>
        <p:spPr>
          <a:xfrm>
            <a:off x="1979712" y="1581903"/>
            <a:ext cx="3672408"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募集、發行新台幣計價之外國</a:t>
            </a:r>
            <a:r>
              <a:rPr lang="zh-TW" altLang="en-US" dirty="0">
                <a:latin typeface="Adobe 繁黑體 Std B" pitchFamily="34" charset="-120"/>
                <a:ea typeface="Adobe 繁黑體 Std B" pitchFamily="34" charset="-120"/>
              </a:rPr>
              <a:t>債券</a:t>
            </a:r>
          </a:p>
        </p:txBody>
      </p:sp>
      <p:sp>
        <p:nvSpPr>
          <p:cNvPr id="40" name="文字方塊 39"/>
          <p:cNvSpPr txBox="1"/>
          <p:nvPr/>
        </p:nvSpPr>
        <p:spPr>
          <a:xfrm>
            <a:off x="7322687" y="1951235"/>
            <a:ext cx="1430958"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專業投資人</a:t>
            </a:r>
            <a:endParaRPr lang="zh-TW" altLang="en-US" dirty="0">
              <a:latin typeface="Adobe 繁黑體 Std B" pitchFamily="34" charset="-120"/>
              <a:ea typeface="Adobe 繁黑體 Std B" pitchFamily="34" charset="-120"/>
            </a:endParaRPr>
          </a:p>
        </p:txBody>
      </p:sp>
      <p:cxnSp>
        <p:nvCxnSpPr>
          <p:cNvPr id="43" name="直線單箭頭接點 42"/>
          <p:cNvCxnSpPr/>
          <p:nvPr/>
        </p:nvCxnSpPr>
        <p:spPr>
          <a:xfrm flipV="1">
            <a:off x="1747474" y="2348879"/>
            <a:ext cx="4265626" cy="1"/>
          </a:xfrm>
          <a:prstGeom prst="straightConnector1">
            <a:avLst/>
          </a:prstGeom>
          <a:ln w="57150">
            <a:solidFill>
              <a:schemeClr val="accent3">
                <a:lumMod val="7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915816" y="1895320"/>
            <a:ext cx="1044000" cy="1116000"/>
            <a:chOff x="2427166" y="2294374"/>
            <a:chExt cx="989185" cy="1029623"/>
          </a:xfrm>
        </p:grpSpPr>
        <p:pic>
          <p:nvPicPr>
            <p:cNvPr id="8" name="圖片 7"/>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390069">
              <a:off x="2427166" y="2294374"/>
              <a:ext cx="732656" cy="732656"/>
            </a:xfrm>
            <a:prstGeom prst="rect">
              <a:avLst/>
            </a:prstGeom>
          </p:spPr>
        </p:pic>
        <p:pic>
          <p:nvPicPr>
            <p:cNvPr id="24" name="圖片 23"/>
            <p:cNvPicPr>
              <a:picLocks noChangeAspect="1"/>
            </p:cNvPicPr>
            <p:nvPr/>
          </p:nvPicPr>
          <p:blipFill>
            <a:blip r:embed="rId9">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811687">
              <a:off x="2683695" y="2424409"/>
              <a:ext cx="732656" cy="732656"/>
            </a:xfrm>
            <a:prstGeom prst="rect">
              <a:avLst/>
            </a:prstGeom>
          </p:spPr>
        </p:pic>
        <p:pic>
          <p:nvPicPr>
            <p:cNvPr id="21" name="圖片 20"/>
            <p:cNvPicPr>
              <a:picLocks noChangeAspect="1"/>
            </p:cNvPicPr>
            <p:nvPr/>
          </p:nvPicPr>
          <p:blipFill>
            <a:blip r:embed="rId10">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99183" y="2591341"/>
              <a:ext cx="732656" cy="732656"/>
            </a:xfrm>
            <a:prstGeom prst="rect">
              <a:avLst/>
            </a:prstGeom>
          </p:spPr>
        </p:pic>
      </p:grpSp>
    </p:spTree>
    <p:extLst>
      <p:ext uri="{BB962C8B-B14F-4D97-AF65-F5344CB8AC3E}">
        <p14:creationId xmlns:p14="http://schemas.microsoft.com/office/powerpoint/2010/main" val="193899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放寬保險業得辦理之業務範圍</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4258846" y="980728"/>
            <a:ext cx="468051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107.12.7</a:t>
            </a:r>
            <a:r>
              <a:rPr lang="zh-TW" altLang="en-US" dirty="0" smtClean="0">
                <a:solidFill>
                  <a:schemeClr val="tx1"/>
                </a:solidFill>
                <a:latin typeface="Adobe 繁黑體 Std B" pitchFamily="34" charset="-120"/>
                <a:ea typeface="Adobe 繁黑體 Std B" pitchFamily="34" charset="-120"/>
              </a:rPr>
              <a:t>  金管保財字第 </a:t>
            </a:r>
            <a:r>
              <a:rPr lang="en-US" altLang="zh-TW" dirty="0" smtClean="0">
                <a:solidFill>
                  <a:schemeClr val="tx1"/>
                </a:solidFill>
                <a:latin typeface="Adobe 繁黑體 Std B" pitchFamily="34" charset="-120"/>
                <a:ea typeface="Adobe 繁黑體 Std B" pitchFamily="34" charset="-120"/>
              </a:rPr>
              <a:t>10704505101</a:t>
            </a:r>
            <a:r>
              <a:rPr lang="zh-TW" altLang="en-US" dirty="0" smtClean="0">
                <a:solidFill>
                  <a:schemeClr val="tx1"/>
                </a:solidFill>
                <a:latin typeface="Adobe 繁黑體 Std B" pitchFamily="34" charset="-120"/>
                <a:ea typeface="Adobe 繁黑體 Std B" pitchFamily="34" charset="-120"/>
              </a:rPr>
              <a:t> 號</a:t>
            </a:r>
          </a:p>
        </p:txBody>
      </p:sp>
      <p:cxnSp>
        <p:nvCxnSpPr>
          <p:cNvPr id="19" name="直線單箭頭接點 18"/>
          <p:cNvCxnSpPr/>
          <p:nvPr/>
        </p:nvCxnSpPr>
        <p:spPr>
          <a:xfrm>
            <a:off x="35496" y="1124744"/>
            <a:ext cx="3816424"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23528" y="4365104"/>
            <a:ext cx="3935318" cy="1944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nSpc>
                <a:spcPts val="2500"/>
              </a:lnSpc>
              <a:spcAft>
                <a:spcPts val="600"/>
              </a:spcAft>
            </a:pPr>
            <a:r>
              <a:rPr lang="zh-TW" altLang="en-US" dirty="0">
                <a:solidFill>
                  <a:schemeClr val="accent6">
                    <a:lumMod val="50000"/>
                  </a:schemeClr>
                </a:solidFill>
                <a:latin typeface="Adobe 繁黑體 Std B" pitchFamily="34" charset="-120"/>
                <a:ea typeface="Adobe 繁黑體 Std B" pitchFamily="34" charset="-120"/>
              </a:rPr>
              <a:t>函釋</a:t>
            </a:r>
            <a:r>
              <a:rPr lang="zh-TW" altLang="en-US" dirty="0" smtClean="0">
                <a:solidFill>
                  <a:schemeClr val="accent6">
                    <a:lumMod val="50000"/>
                  </a:schemeClr>
                </a:solidFill>
                <a:latin typeface="Adobe 繁黑體 Std B" pitchFamily="34" charset="-120"/>
                <a:ea typeface="Adobe 繁黑體 Std B" pitchFamily="34" charset="-120"/>
              </a:rPr>
              <a:t>前</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800"/>
              </a:lnSpc>
              <a:spcAft>
                <a:spcPts val="600"/>
              </a:spcAft>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保險業不得辦理經外國中央政府所設立信用保證機構保證之放款業務。</a:t>
            </a:r>
            <a:endParaRPr lang="en-US" altLang="zh-TW" dirty="0" smtClean="0">
              <a:solidFill>
                <a:schemeClr val="tx1"/>
              </a:solidFill>
              <a:latin typeface="Adobe 繁黑體 Std B" pitchFamily="34" charset="-120"/>
              <a:ea typeface="Adobe 繁黑體 Std B" pitchFamily="34" charset="-120"/>
            </a:endParaRPr>
          </a:p>
        </p:txBody>
      </p:sp>
      <p:sp>
        <p:nvSpPr>
          <p:cNvPr id="22" name="矩形 21"/>
          <p:cNvSpPr/>
          <p:nvPr/>
        </p:nvSpPr>
        <p:spPr>
          <a:xfrm>
            <a:off x="4499992" y="4365104"/>
            <a:ext cx="4370379" cy="1944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nSpc>
                <a:spcPts val="2500"/>
              </a:lnSpc>
              <a:spcAft>
                <a:spcPts val="600"/>
              </a:spcAft>
            </a:pPr>
            <a:r>
              <a:rPr lang="zh-TW" altLang="en-US" dirty="0">
                <a:solidFill>
                  <a:schemeClr val="accent6">
                    <a:lumMod val="50000"/>
                  </a:schemeClr>
                </a:solidFill>
                <a:latin typeface="Adobe 繁黑體 Std B" pitchFamily="34" charset="-120"/>
                <a:ea typeface="Adobe 繁黑體 Std B" pitchFamily="34" charset="-120"/>
              </a:rPr>
              <a:t>函釋</a:t>
            </a:r>
            <a:r>
              <a:rPr lang="zh-TW" altLang="en-US" dirty="0" smtClean="0">
                <a:solidFill>
                  <a:schemeClr val="accent6">
                    <a:lumMod val="50000"/>
                  </a:schemeClr>
                </a:solidFill>
                <a:latin typeface="Adobe 繁黑體 Std B" pitchFamily="34" charset="-120"/>
                <a:ea typeface="Adobe 繁黑體 Std B" pitchFamily="34" charset="-120"/>
              </a:rPr>
              <a:t>後</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500"/>
              </a:lnSpc>
              <a:spcAft>
                <a:spcPts val="600"/>
              </a:spcAft>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保險業</a:t>
            </a:r>
            <a:r>
              <a:rPr lang="zh-TW" altLang="en-US" dirty="0" smtClean="0">
                <a:solidFill>
                  <a:srgbClr val="FF0000"/>
                </a:solidFill>
                <a:latin typeface="Adobe 繁黑體 Std B" pitchFamily="34" charset="-120"/>
                <a:ea typeface="Adobe 繁黑體 Std B" pitchFamily="34" charset="-120"/>
              </a:rPr>
              <a:t>擔任</a:t>
            </a:r>
            <a:r>
              <a:rPr lang="zh-TW" altLang="en-US" dirty="0">
                <a:solidFill>
                  <a:srgbClr val="FF0000"/>
                </a:solidFill>
                <a:latin typeface="Adobe 繁黑體 Std B" pitchFamily="34" charset="-120"/>
                <a:ea typeface="Adobe 繁黑體 Std B" pitchFamily="34" charset="-120"/>
              </a:rPr>
              <a:t>聯合貸款案之參加</a:t>
            </a:r>
            <a:r>
              <a:rPr lang="zh-TW" altLang="en-US" dirty="0" smtClean="0">
                <a:solidFill>
                  <a:srgbClr val="FF0000"/>
                </a:solidFill>
                <a:latin typeface="Adobe 繁黑體 Std B" pitchFamily="34" charset="-120"/>
                <a:ea typeface="Adobe 繁黑體 Std B" pitchFamily="34" charset="-120"/>
              </a:rPr>
              <a:t>行並符合放款</a:t>
            </a:r>
            <a:r>
              <a:rPr lang="zh-TW" altLang="en-US" dirty="0">
                <a:solidFill>
                  <a:srgbClr val="FF0000"/>
                </a:solidFill>
                <a:latin typeface="Adobe 繁黑體 Std B" pitchFamily="34" charset="-120"/>
                <a:ea typeface="Adobe 繁黑體 Std B" pitchFamily="34" charset="-120"/>
              </a:rPr>
              <a:t>用於</a:t>
            </a:r>
            <a:r>
              <a:rPr lang="zh-TW" altLang="en-US" dirty="0" smtClean="0">
                <a:solidFill>
                  <a:srgbClr val="FF0000"/>
                </a:solidFill>
                <a:latin typeface="Adobe 繁黑體 Std B" pitchFamily="34" charset="-120"/>
                <a:ea typeface="Adobe 繁黑體 Std B" pitchFamily="34" charset="-120"/>
              </a:rPr>
              <a:t>投資 </a:t>
            </a:r>
            <a:r>
              <a:rPr lang="en-US" altLang="zh-TW" dirty="0" smtClean="0">
                <a:solidFill>
                  <a:srgbClr val="FF0000"/>
                </a:solidFill>
                <a:latin typeface="Adobe 繁黑體 Std B" pitchFamily="34" charset="-120"/>
                <a:ea typeface="Adobe 繁黑體 Std B" pitchFamily="34" charset="-120"/>
              </a:rPr>
              <a:t>5</a:t>
            </a:r>
            <a:r>
              <a:rPr lang="zh-TW" altLang="en-US" dirty="0" smtClean="0">
                <a:solidFill>
                  <a:srgbClr val="FF0000"/>
                </a:solidFill>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2</a:t>
            </a:r>
            <a:r>
              <a:rPr lang="zh-TW" altLang="en-US" dirty="0" smtClean="0">
                <a:solidFill>
                  <a:srgbClr val="FF0000"/>
                </a:solidFill>
                <a:latin typeface="Adobe 繁黑體 Std B" pitchFamily="34" charset="-120"/>
                <a:ea typeface="Adobe 繁黑體 Std B" pitchFamily="34" charset="-120"/>
              </a:rPr>
              <a:t> 產業等一定條件，</a:t>
            </a:r>
            <a:r>
              <a:rPr lang="zh-TW" altLang="en-US" dirty="0" smtClean="0">
                <a:solidFill>
                  <a:schemeClr val="tx1"/>
                </a:solidFill>
                <a:latin typeface="Adobe 繁黑體 Std B" pitchFamily="34" charset="-120"/>
                <a:ea typeface="Adobe 繁黑體 Std B" pitchFamily="34" charset="-120"/>
              </a:rPr>
              <a:t>得辦理經外國中央政府所設立信用保證機構保證之放款業務。</a:t>
            </a:r>
            <a:endParaRPr lang="en-US" altLang="zh-TW" dirty="0" smtClean="0">
              <a:solidFill>
                <a:schemeClr val="tx1"/>
              </a:solidFill>
              <a:latin typeface="Adobe 繁黑體 Std B" pitchFamily="34" charset="-120"/>
              <a:ea typeface="Adobe 繁黑體 Std B" pitchFamily="34" charset="-120"/>
            </a:endParaRPr>
          </a:p>
        </p:txBody>
      </p:sp>
      <p:pic>
        <p:nvPicPr>
          <p:cNvPr id="8" name="圖片 7"/>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2431" y="2391421"/>
            <a:ext cx="1376847" cy="1428000"/>
          </a:xfrm>
          <a:prstGeom prst="rect">
            <a:avLst/>
          </a:prstGeom>
        </p:spPr>
      </p:pic>
      <p:pic>
        <p:nvPicPr>
          <p:cNvPr id="13" name="圖片 12"/>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71800" y="1628800"/>
            <a:ext cx="1190059" cy="1190059"/>
          </a:xfrm>
          <a:prstGeom prst="rect">
            <a:avLst/>
          </a:prstGeom>
        </p:spPr>
      </p:pic>
      <p:sp>
        <p:nvSpPr>
          <p:cNvPr id="18" name="文字方塊 17"/>
          <p:cNvSpPr txBox="1"/>
          <p:nvPr/>
        </p:nvSpPr>
        <p:spPr>
          <a:xfrm>
            <a:off x="3961859" y="2114172"/>
            <a:ext cx="2988809"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擔任聯合貸款案之參加行</a:t>
            </a:r>
            <a:endParaRPr lang="zh-TW" altLang="en-US" dirty="0">
              <a:latin typeface="Adobe 繁黑體 Std B" pitchFamily="34" charset="-120"/>
              <a:ea typeface="Adobe 繁黑體 Std B" pitchFamily="34" charset="-120"/>
            </a:endParaRPr>
          </a:p>
        </p:txBody>
      </p:sp>
      <p:pic>
        <p:nvPicPr>
          <p:cNvPr id="24" name="圖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874" y="3088878"/>
            <a:ext cx="988194" cy="988194"/>
          </a:xfrm>
          <a:prstGeom prst="rect">
            <a:avLst/>
          </a:prstGeom>
        </p:spPr>
      </p:pic>
      <p:sp>
        <p:nvSpPr>
          <p:cNvPr id="25" name="文字方塊 24"/>
          <p:cNvSpPr txBox="1"/>
          <p:nvPr/>
        </p:nvSpPr>
        <p:spPr>
          <a:xfrm>
            <a:off x="3961859" y="3370237"/>
            <a:ext cx="2637246"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放款用於投資 </a:t>
            </a:r>
            <a:r>
              <a:rPr lang="en-US" altLang="zh-TW" dirty="0" smtClean="0">
                <a:latin typeface="Adobe 繁黑體 Std B" pitchFamily="34" charset="-120"/>
                <a:ea typeface="Adobe 繁黑體 Std B" pitchFamily="34" charset="-120"/>
              </a:rPr>
              <a:t>5 + 2 </a:t>
            </a:r>
            <a:r>
              <a:rPr lang="zh-TW" altLang="en-US" dirty="0" smtClean="0">
                <a:latin typeface="Adobe 繁黑體 Std B" pitchFamily="34" charset="-120"/>
                <a:ea typeface="Adobe 繁黑體 Std B" pitchFamily="34" charset="-120"/>
              </a:rPr>
              <a:t>產業</a:t>
            </a:r>
            <a:endParaRPr lang="zh-TW" altLang="en-US" dirty="0">
              <a:latin typeface="Adobe 繁黑體 Std B" pitchFamily="34" charset="-120"/>
              <a:ea typeface="Adobe 繁黑體 Std B" pitchFamily="34" charset="-120"/>
            </a:endParaRPr>
          </a:p>
        </p:txBody>
      </p:sp>
      <p:sp>
        <p:nvSpPr>
          <p:cNvPr id="3" name="文字方塊 2"/>
          <p:cNvSpPr txBox="1"/>
          <p:nvPr/>
        </p:nvSpPr>
        <p:spPr>
          <a:xfrm>
            <a:off x="323528" y="1895511"/>
            <a:ext cx="2160240" cy="400110"/>
          </a:xfrm>
          <a:prstGeom prst="rect">
            <a:avLst/>
          </a:prstGeom>
          <a:noFill/>
        </p:spPr>
        <p:txBody>
          <a:bodyPr wrap="square" rtlCol="0">
            <a:spAutoFit/>
          </a:bodyPr>
          <a:lstStyle/>
          <a:p>
            <a:pPr algn="ctr"/>
            <a:r>
              <a:rPr lang="zh-TW" altLang="en-US" sz="2000" dirty="0" smtClean="0">
                <a:latin typeface="Adobe 繁黑體 Std B" pitchFamily="34" charset="-120"/>
                <a:ea typeface="Adobe 繁黑體 Std B" pitchFamily="34" charset="-120"/>
              </a:rPr>
              <a:t>保險業</a:t>
            </a:r>
            <a:endParaRPr lang="zh-TW" altLang="en-US" sz="2000" dirty="0">
              <a:latin typeface="Adobe 繁黑體 Std B" pitchFamily="34" charset="-120"/>
              <a:ea typeface="Adobe 繁黑體 Std B" pitchFamily="34" charset="-120"/>
            </a:endParaRPr>
          </a:p>
        </p:txBody>
      </p:sp>
      <p:sp>
        <p:nvSpPr>
          <p:cNvPr id="10" name="文字方塊 9"/>
          <p:cNvSpPr txBox="1"/>
          <p:nvPr/>
        </p:nvSpPr>
        <p:spPr>
          <a:xfrm>
            <a:off x="2959426" y="2611559"/>
            <a:ext cx="864096" cy="553998"/>
          </a:xfrm>
          <a:prstGeom prst="rect">
            <a:avLst/>
          </a:prstGeom>
          <a:noFill/>
        </p:spPr>
        <p:txBody>
          <a:bodyPr wrap="square" rtlCol="0">
            <a:spAutoFit/>
          </a:bodyPr>
          <a:lstStyle/>
          <a:p>
            <a:pPr algn="ctr"/>
            <a:r>
              <a:rPr lang="en-US" altLang="zh-TW" sz="3000" b="1" dirty="0" smtClean="0">
                <a:latin typeface="Adobe 繁黑體 Std B" pitchFamily="34" charset="-120"/>
                <a:ea typeface="Adobe 繁黑體 Std B" pitchFamily="34" charset="-120"/>
              </a:rPr>
              <a:t>+</a:t>
            </a:r>
            <a:endParaRPr lang="zh-TW" altLang="en-US" sz="3000" b="1" dirty="0">
              <a:latin typeface="Adobe 繁黑體 Std B" pitchFamily="34" charset="-120"/>
              <a:ea typeface="Adobe 繁黑體 Std B" pitchFamily="34" charset="-120"/>
            </a:endParaRPr>
          </a:p>
        </p:txBody>
      </p:sp>
      <p:sp>
        <p:nvSpPr>
          <p:cNvPr id="11" name="燕尾形向右箭號 10"/>
          <p:cNvSpPr/>
          <p:nvPr/>
        </p:nvSpPr>
        <p:spPr>
          <a:xfrm>
            <a:off x="1943708" y="2708919"/>
            <a:ext cx="828092" cy="456637"/>
          </a:xfrm>
          <a:prstGeom prst="notch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燕尾形向右箭號 19"/>
          <p:cNvSpPr/>
          <p:nvPr/>
        </p:nvSpPr>
        <p:spPr>
          <a:xfrm>
            <a:off x="5940152" y="2716672"/>
            <a:ext cx="828092" cy="456637"/>
          </a:xfrm>
          <a:prstGeom prst="notch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804248" y="2611558"/>
            <a:ext cx="2066123" cy="1465513"/>
          </a:xfrm>
          <a:prstGeom prst="rect">
            <a:avLst/>
          </a:prstGeom>
          <a:solidFill>
            <a:schemeClr val="bg1"/>
          </a:solidFill>
          <a:ln w="12700">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dirty="0">
                <a:solidFill>
                  <a:schemeClr val="tx1"/>
                </a:solidFill>
                <a:latin typeface="Adobe 繁黑體 Std B" pitchFamily="34" charset="-120"/>
                <a:ea typeface="Adobe 繁黑體 Std B" pitchFamily="34" charset="-120"/>
              </a:rPr>
              <a:t>得辦理經外國中央政府所設立信用保證機構保證之放款業務</a:t>
            </a:r>
          </a:p>
        </p:txBody>
      </p:sp>
    </p:spTree>
    <p:extLst>
      <p:ext uri="{BB962C8B-B14F-4D97-AF65-F5344CB8AC3E}">
        <p14:creationId xmlns:p14="http://schemas.microsoft.com/office/powerpoint/2010/main" val="226843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擴大保險業網路投保業務及其服務</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3707496" y="980728"/>
            <a:ext cx="5231869" cy="504056"/>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108.1.11</a:t>
            </a:r>
            <a:r>
              <a:rPr lang="zh-TW" altLang="en-US" dirty="0" smtClean="0">
                <a:solidFill>
                  <a:schemeClr val="tx1"/>
                </a:solidFill>
                <a:latin typeface="Adobe 繁黑體 Std B" pitchFamily="34" charset="-120"/>
                <a:ea typeface="Adobe 繁黑體 Std B" pitchFamily="34" charset="-120"/>
              </a:rPr>
              <a:t>  修正「保險業辦理電子商務應注意事項」</a:t>
            </a:r>
          </a:p>
        </p:txBody>
      </p:sp>
      <p:cxnSp>
        <p:nvCxnSpPr>
          <p:cNvPr id="19" name="直線單箭頭接點 18"/>
          <p:cNvCxnSpPr/>
          <p:nvPr/>
        </p:nvCxnSpPr>
        <p:spPr>
          <a:xfrm>
            <a:off x="35496" y="1124744"/>
            <a:ext cx="3564000"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74931" y="1691516"/>
            <a:ext cx="3432565" cy="1296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nSpc>
                <a:spcPts val="25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800"/>
              </a:lnSpc>
              <a:spcAft>
                <a:spcPts val="600"/>
              </a:spcAft>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網路投保險種、金額、身分驗證方式等皆有限制規定。</a:t>
            </a:r>
            <a:endParaRPr lang="en-US" altLang="zh-TW" dirty="0" smtClean="0">
              <a:solidFill>
                <a:schemeClr val="tx1"/>
              </a:solidFill>
              <a:latin typeface="Adobe 繁黑體 Std B" pitchFamily="34" charset="-120"/>
              <a:ea typeface="Adobe 繁黑體 Std B" pitchFamily="34" charset="-120"/>
            </a:endParaRPr>
          </a:p>
        </p:txBody>
      </p:sp>
      <p:grpSp>
        <p:nvGrpSpPr>
          <p:cNvPr id="11" name="群組 10"/>
          <p:cNvGrpSpPr/>
          <p:nvPr/>
        </p:nvGrpSpPr>
        <p:grpSpPr>
          <a:xfrm>
            <a:off x="539552" y="2386276"/>
            <a:ext cx="8341419" cy="3839065"/>
            <a:chOff x="539552" y="2314196"/>
            <a:chExt cx="8341419" cy="3839065"/>
          </a:xfrm>
        </p:grpSpPr>
        <p:sp>
          <p:nvSpPr>
            <p:cNvPr id="10" name="直線圖說文字 2 9"/>
            <p:cNvSpPr/>
            <p:nvPr/>
          </p:nvSpPr>
          <p:spPr>
            <a:xfrm>
              <a:off x="3804971" y="2314196"/>
              <a:ext cx="5076000" cy="648000"/>
            </a:xfrm>
            <a:prstGeom prst="borderCallout2">
              <a:avLst>
                <a:gd name="adj1" fmla="val 74907"/>
                <a:gd name="adj2" fmla="val -1564"/>
                <a:gd name="adj3" fmla="val 74907"/>
                <a:gd name="adj4" fmla="val -9511"/>
                <a:gd name="adj5" fmla="val 282434"/>
                <a:gd name="adj6" fmla="val -30465"/>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新增投保險種：微型、長期照護、實物給付等</a:t>
              </a:r>
              <a:endParaRPr lang="en-US" altLang="zh-TW" dirty="0" smtClean="0">
                <a:solidFill>
                  <a:schemeClr val="tx1"/>
                </a:solidFill>
                <a:latin typeface="Adobe 繁黑體 Std B" pitchFamily="34" charset="-120"/>
                <a:ea typeface="Adobe 繁黑體 Std B"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89040"/>
              <a:ext cx="1368152" cy="1368152"/>
            </a:xfrm>
            <a:prstGeom prst="rect">
              <a:avLst/>
            </a:prstGeom>
          </p:spPr>
        </p:pic>
        <p:sp>
          <p:nvSpPr>
            <p:cNvPr id="16" name="直線圖說文字 2 15"/>
            <p:cNvSpPr/>
            <p:nvPr/>
          </p:nvSpPr>
          <p:spPr>
            <a:xfrm>
              <a:off x="3786919" y="3050298"/>
              <a:ext cx="5076000" cy="648000"/>
            </a:xfrm>
            <a:prstGeom prst="borderCallout2">
              <a:avLst>
                <a:gd name="adj1" fmla="val 47548"/>
                <a:gd name="adj2" fmla="val -2918"/>
                <a:gd name="adj3" fmla="val 47548"/>
                <a:gd name="adj4" fmla="val -10865"/>
                <a:gd name="adj5" fmla="val 178870"/>
                <a:gd name="adj6" fmla="val -32555"/>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新增</a:t>
              </a:r>
              <a:r>
                <a:rPr lang="zh-TW" altLang="en-US" dirty="0">
                  <a:solidFill>
                    <a:schemeClr val="tx1"/>
                  </a:solidFill>
                  <a:latin typeface="Adobe 繁黑體 Std B" pitchFamily="34" charset="-120"/>
                  <a:ea typeface="Adobe 繁黑體 Std B" pitchFamily="34" charset="-120"/>
                </a:rPr>
                <a:t>網路保險服務項目：身故理賠線上</a:t>
              </a:r>
              <a:r>
                <a:rPr lang="zh-TW" altLang="en-US" dirty="0" smtClean="0">
                  <a:solidFill>
                    <a:schemeClr val="tx1"/>
                  </a:solidFill>
                  <a:latin typeface="Adobe 繁黑體 Std B" pitchFamily="34" charset="-120"/>
                  <a:ea typeface="Adobe 繁黑體 Std B" pitchFamily="34" charset="-120"/>
                </a:rPr>
                <a:t>申請</a:t>
              </a:r>
              <a:endParaRPr lang="zh-TW" altLang="en-US" dirty="0">
                <a:solidFill>
                  <a:schemeClr val="tx1"/>
                </a:solidFill>
                <a:latin typeface="Adobe 繁黑體 Std B" pitchFamily="34" charset="-120"/>
                <a:ea typeface="Adobe 繁黑體 Std B" pitchFamily="34" charset="-120"/>
              </a:endParaRPr>
            </a:p>
          </p:txBody>
        </p:sp>
        <p:sp>
          <p:nvSpPr>
            <p:cNvPr id="17" name="直線圖說文字 2 16"/>
            <p:cNvSpPr/>
            <p:nvPr/>
          </p:nvSpPr>
          <p:spPr>
            <a:xfrm>
              <a:off x="3786919" y="3806466"/>
              <a:ext cx="5076000" cy="828000"/>
            </a:xfrm>
            <a:prstGeom prst="borderCallout2">
              <a:avLst>
                <a:gd name="adj1" fmla="val 55937"/>
                <a:gd name="adj2" fmla="val -3885"/>
                <a:gd name="adj3" fmla="val 57064"/>
                <a:gd name="adj4" fmla="val -15313"/>
                <a:gd name="adj5" fmla="val 50784"/>
                <a:gd name="adj6" fmla="val -29055"/>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新增</a:t>
              </a:r>
              <a:r>
                <a:rPr lang="zh-TW" altLang="en-US" dirty="0">
                  <a:solidFill>
                    <a:schemeClr val="tx1"/>
                  </a:solidFill>
                  <a:latin typeface="Adobe 繁黑體 Std B" pitchFamily="34" charset="-120"/>
                  <a:ea typeface="Adobe 繁黑體 Std B" pitchFamily="34" charset="-120"/>
                </a:rPr>
                <a:t>消費者身分驗證方式：同一金控開設網路銀行帳戶同時</a:t>
              </a:r>
              <a:r>
                <a:rPr lang="zh-TW" altLang="en-US" dirty="0" smtClean="0">
                  <a:solidFill>
                    <a:schemeClr val="tx1"/>
                  </a:solidFill>
                  <a:latin typeface="Adobe 繁黑體 Std B" pitchFamily="34" charset="-120"/>
                  <a:ea typeface="Adobe 繁黑體 Std B" pitchFamily="34" charset="-120"/>
                </a:rPr>
                <a:t>驗證</a:t>
              </a:r>
              <a:endParaRPr lang="zh-TW" altLang="en-US" dirty="0">
                <a:solidFill>
                  <a:schemeClr val="tx1"/>
                </a:solidFill>
                <a:latin typeface="Adobe 繁黑體 Std B" pitchFamily="34" charset="-120"/>
                <a:ea typeface="Adobe 繁黑體 Std B" pitchFamily="34" charset="-120"/>
              </a:endParaRPr>
            </a:p>
          </p:txBody>
        </p:sp>
        <p:sp>
          <p:nvSpPr>
            <p:cNvPr id="18" name="直線圖說文字 2 17"/>
            <p:cNvSpPr/>
            <p:nvPr/>
          </p:nvSpPr>
          <p:spPr>
            <a:xfrm>
              <a:off x="3780632" y="4750497"/>
              <a:ext cx="5076000" cy="648000"/>
            </a:xfrm>
            <a:prstGeom prst="borderCallout2">
              <a:avLst>
                <a:gd name="adj1" fmla="val 48988"/>
                <a:gd name="adj2" fmla="val -4078"/>
                <a:gd name="adj3" fmla="val 47548"/>
                <a:gd name="adj4" fmla="val -13766"/>
                <a:gd name="adj5" fmla="val -70948"/>
                <a:gd name="adj6" fmla="val -28375"/>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開放</a:t>
              </a:r>
              <a:r>
                <a:rPr lang="zh-TW" altLang="en-US" dirty="0">
                  <a:solidFill>
                    <a:schemeClr val="tx1"/>
                  </a:solidFill>
                  <a:latin typeface="Adobe 繁黑體 Std B" pitchFamily="34" charset="-120"/>
                  <a:ea typeface="Adobe 繁黑體 Std B" pitchFamily="34" charset="-120"/>
                </a:rPr>
                <a:t>財產保險商品續保免電</a:t>
              </a:r>
              <a:r>
                <a:rPr lang="zh-TW" altLang="en-US" dirty="0" smtClean="0">
                  <a:solidFill>
                    <a:schemeClr val="tx1"/>
                  </a:solidFill>
                  <a:latin typeface="Adobe 繁黑體 Std B" pitchFamily="34" charset="-120"/>
                  <a:ea typeface="Adobe 繁黑體 Std B" pitchFamily="34" charset="-120"/>
                </a:rPr>
                <a:t>訪</a:t>
              </a:r>
              <a:endParaRPr lang="zh-TW" altLang="en-US" dirty="0">
                <a:solidFill>
                  <a:schemeClr val="tx1"/>
                </a:solidFill>
                <a:latin typeface="Adobe 繁黑體 Std B" pitchFamily="34" charset="-120"/>
                <a:ea typeface="Adobe 繁黑體 Std B" pitchFamily="34" charset="-120"/>
              </a:endParaRPr>
            </a:p>
          </p:txBody>
        </p:sp>
        <p:sp>
          <p:nvSpPr>
            <p:cNvPr id="20" name="直線圖說文字 2 19"/>
            <p:cNvSpPr/>
            <p:nvPr/>
          </p:nvSpPr>
          <p:spPr>
            <a:xfrm>
              <a:off x="3779912" y="5505261"/>
              <a:ext cx="5076000" cy="648000"/>
            </a:xfrm>
            <a:prstGeom prst="borderCallout2">
              <a:avLst>
                <a:gd name="adj1" fmla="val 40349"/>
                <a:gd name="adj2" fmla="val -2724"/>
                <a:gd name="adj3" fmla="val 40349"/>
                <a:gd name="adj4" fmla="val -13379"/>
                <a:gd name="adj5" fmla="val -175238"/>
                <a:gd name="adj6" fmla="val -27728"/>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提高新客戶旅平險投保金額上限至 </a:t>
              </a:r>
              <a:r>
                <a:rPr lang="en-US" altLang="zh-TW" dirty="0" smtClean="0">
                  <a:solidFill>
                    <a:schemeClr val="tx1"/>
                  </a:solidFill>
                  <a:latin typeface="Adobe 繁黑體 Std B" pitchFamily="34" charset="-120"/>
                  <a:ea typeface="Adobe 繁黑體 Std B" pitchFamily="34" charset="-120"/>
                </a:rPr>
                <a:t>1200</a:t>
              </a:r>
              <a:r>
                <a:rPr lang="zh-TW" altLang="en-US" dirty="0" smtClean="0">
                  <a:solidFill>
                    <a:schemeClr val="tx1"/>
                  </a:solidFill>
                  <a:latin typeface="Adobe 繁黑體 Std B" pitchFamily="34" charset="-120"/>
                  <a:ea typeface="Adobe 繁黑體 Std B" pitchFamily="34" charset="-120"/>
                </a:rPr>
                <a:t> 萬</a:t>
              </a:r>
              <a:endParaRPr lang="zh-TW" altLang="en-US" dirty="0">
                <a:solidFill>
                  <a:schemeClr val="tx1"/>
                </a:solidFill>
                <a:latin typeface="Adobe 繁黑體 Std B" pitchFamily="34" charset="-120"/>
                <a:ea typeface="Adobe 繁黑體 Std B" pitchFamily="34" charset="-120"/>
              </a:endParaRPr>
            </a:p>
          </p:txBody>
        </p:sp>
        <p:grpSp>
          <p:nvGrpSpPr>
            <p:cNvPr id="9" name="群組 8"/>
            <p:cNvGrpSpPr/>
            <p:nvPr/>
          </p:nvGrpSpPr>
          <p:grpSpPr>
            <a:xfrm>
              <a:off x="1099898" y="2937317"/>
              <a:ext cx="2104374" cy="1893762"/>
              <a:chOff x="1842204" y="1486513"/>
              <a:chExt cx="2104374" cy="1893762"/>
            </a:xfrm>
          </p:grpSpPr>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8920992">
                <a:off x="1842204" y="1486513"/>
                <a:ext cx="2104374" cy="1619381"/>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4509" y="2348880"/>
                <a:ext cx="1031395" cy="1031395"/>
              </a:xfrm>
              <a:prstGeom prst="rect">
                <a:avLst/>
              </a:prstGeom>
            </p:spPr>
          </p:pic>
        </p:grpSp>
      </p:grpSp>
      <p:sp>
        <p:nvSpPr>
          <p:cNvPr id="12" name="文字方塊 11"/>
          <p:cNvSpPr txBox="1"/>
          <p:nvPr/>
        </p:nvSpPr>
        <p:spPr>
          <a:xfrm>
            <a:off x="4160238" y="1772816"/>
            <a:ext cx="2232248" cy="369332"/>
          </a:xfrm>
          <a:prstGeom prst="rect">
            <a:avLst/>
          </a:prstGeom>
          <a:noFill/>
        </p:spPr>
        <p:txBody>
          <a:bodyPr wrap="square" rtlCol="0">
            <a:spAutoFit/>
          </a:bodyPr>
          <a:lstStyle/>
          <a:p>
            <a:r>
              <a:rPr lang="zh-TW" altLang="en-US" dirty="0" smtClean="0">
                <a:solidFill>
                  <a:schemeClr val="accent6">
                    <a:lumMod val="50000"/>
                  </a:schemeClr>
                </a:solidFill>
                <a:latin typeface="Adobe 繁黑體 Std B" pitchFamily="34" charset="-120"/>
                <a:ea typeface="Adobe 繁黑體 Std B" pitchFamily="34" charset="-120"/>
              </a:rPr>
              <a:t>修正後</a:t>
            </a:r>
            <a:endParaRPr lang="zh-TW" altLang="en-US" dirty="0">
              <a:solidFill>
                <a:schemeClr val="accent6">
                  <a:lumMod val="50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41067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7200800" cy="898742"/>
          </a:xfrm>
        </p:spPr>
        <p:txBody>
          <a:bodyPr>
            <a:noAutofit/>
          </a:bodyPr>
          <a:lstStyle/>
          <a:p>
            <a:pPr algn="l"/>
            <a:r>
              <a:rPr lang="zh-TW" altLang="en-US" sz="2800" b="1" dirty="0" smtClean="0">
                <a:latin typeface="Adobe 繁黑體 Std B" pitchFamily="34" charset="-120"/>
                <a:ea typeface="Adobe 繁黑體 Std B" pitchFamily="34" charset="-120"/>
              </a:rPr>
              <a:t>簡化持有梅花卡之高級專業人才認定程序</a:t>
            </a:r>
            <a:endParaRPr lang="zh-TW" altLang="en-US" sz="2800" b="1" dirty="0">
              <a:latin typeface="Adobe 繁黑體 Std B" pitchFamily="34" charset="-120"/>
              <a:ea typeface="Adobe 繁黑體 Std B" pitchFamily="34" charset="-120"/>
            </a:endParaRPr>
          </a:p>
        </p:txBody>
      </p:sp>
      <p:sp>
        <p:nvSpPr>
          <p:cNvPr id="4" name="矩形 3"/>
          <p:cNvSpPr/>
          <p:nvPr/>
        </p:nvSpPr>
        <p:spPr>
          <a:xfrm>
            <a:off x="3707904" y="908720"/>
            <a:ext cx="5231461" cy="468000"/>
          </a:xfrm>
          <a:prstGeom prst="rect">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altLang="zh-TW" dirty="0" smtClean="0">
                <a:solidFill>
                  <a:schemeClr val="tx1"/>
                </a:solidFill>
                <a:latin typeface="Adobe 繁黑體 Std B" pitchFamily="34" charset="-120"/>
                <a:ea typeface="Adobe 繁黑體 Std B" pitchFamily="34" charset="-120"/>
              </a:rPr>
              <a:t>108.02.21</a:t>
            </a:r>
            <a:r>
              <a:rPr lang="zh-TW" altLang="en-US" dirty="0" smtClean="0">
                <a:solidFill>
                  <a:schemeClr val="tx1"/>
                </a:solidFill>
                <a:latin typeface="Adobe 繁黑體 Std B" pitchFamily="34" charset="-120"/>
                <a:ea typeface="Adobe 繁黑體 Std B" pitchFamily="34" charset="-120"/>
              </a:rPr>
              <a:t> 修正歸化國籍之高級專業人才認定標準</a:t>
            </a:r>
          </a:p>
        </p:txBody>
      </p:sp>
      <p:cxnSp>
        <p:nvCxnSpPr>
          <p:cNvPr id="19" name="直線單箭頭接點 18"/>
          <p:cNvCxnSpPr/>
          <p:nvPr/>
        </p:nvCxnSpPr>
        <p:spPr>
          <a:xfrm>
            <a:off x="35496" y="1124744"/>
            <a:ext cx="3528000" cy="0"/>
          </a:xfrm>
          <a:prstGeom prst="straightConnector1">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59574" y="4158274"/>
            <a:ext cx="3701070" cy="2295061"/>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08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修正前</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持梅花卡之高級專業人才申請歸化我國國籍，應檢附中央目的事業主管機關推薦理由書，並提審查會審查。</a:t>
            </a:r>
            <a:endParaRPr lang="en-US" altLang="zh-TW" dirty="0" smtClean="0">
              <a:solidFill>
                <a:schemeClr val="tx1"/>
              </a:solidFill>
              <a:latin typeface="Adobe 繁黑體 Std B" pitchFamily="34" charset="-120"/>
              <a:ea typeface="Adobe 繁黑體 Std B" pitchFamily="34" charset="-120"/>
            </a:endParaRPr>
          </a:p>
        </p:txBody>
      </p:sp>
      <p:sp>
        <p:nvSpPr>
          <p:cNvPr id="22" name="矩形 21"/>
          <p:cNvSpPr/>
          <p:nvPr/>
        </p:nvSpPr>
        <p:spPr>
          <a:xfrm>
            <a:off x="4174680" y="4149080"/>
            <a:ext cx="4752528" cy="2304256"/>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nSpc>
                <a:spcPts val="2700"/>
              </a:lnSpc>
              <a:spcAft>
                <a:spcPts val="600"/>
              </a:spcAft>
            </a:pPr>
            <a:r>
              <a:rPr lang="zh-TW" altLang="en-US" dirty="0" smtClean="0">
                <a:solidFill>
                  <a:schemeClr val="accent6">
                    <a:lumMod val="50000"/>
                  </a:schemeClr>
                </a:solidFill>
                <a:latin typeface="Adobe 繁黑體 Std B" pitchFamily="34" charset="-120"/>
                <a:ea typeface="Adobe 繁黑體 Std B" pitchFamily="34" charset="-120"/>
              </a:rPr>
              <a:t>修正後</a:t>
            </a:r>
            <a:endParaRPr lang="en-US" altLang="zh-TW" dirty="0" smtClean="0">
              <a:solidFill>
                <a:schemeClr val="accent6">
                  <a:lumMod val="50000"/>
                </a:schemeClr>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smtClean="0">
                <a:solidFill>
                  <a:srgbClr val="FF0000"/>
                </a:solidFill>
                <a:latin typeface="Adobe 繁黑體 Std B" pitchFamily="34" charset="-120"/>
                <a:ea typeface="Adobe 繁黑體 Std B" pitchFamily="34" charset="-120"/>
              </a:rPr>
              <a:t>無須檢附</a:t>
            </a:r>
            <a:r>
              <a:rPr lang="zh-TW" altLang="en-US" dirty="0" smtClean="0">
                <a:solidFill>
                  <a:schemeClr val="tx1"/>
                </a:solidFill>
                <a:latin typeface="Adobe 繁黑體 Std B" pitchFamily="34" charset="-120"/>
                <a:ea typeface="Adobe 繁黑體 Std B" pitchFamily="34" charset="-120"/>
              </a:rPr>
              <a:t>中央目的事業主管機關</a:t>
            </a:r>
            <a:r>
              <a:rPr lang="zh-TW" altLang="en-US" dirty="0" smtClean="0">
                <a:solidFill>
                  <a:srgbClr val="FF0000"/>
                </a:solidFill>
                <a:latin typeface="Adobe 繁黑體 Std B" pitchFamily="34" charset="-120"/>
                <a:ea typeface="Adobe 繁黑體 Std B" pitchFamily="34" charset="-120"/>
              </a:rPr>
              <a:t>推薦理由書</a:t>
            </a:r>
            <a:r>
              <a:rPr lang="zh-TW" altLang="en-US" dirty="0" smtClean="0">
                <a:solidFill>
                  <a:schemeClr val="tx1"/>
                </a:solidFill>
                <a:latin typeface="Adobe 繁黑體 Std B" pitchFamily="34" charset="-120"/>
                <a:ea typeface="Adobe 繁黑體 Std B" pitchFamily="34" charset="-120"/>
              </a:rPr>
              <a:t>，得由</a:t>
            </a:r>
            <a:r>
              <a:rPr lang="zh-TW" altLang="en-US" dirty="0" smtClean="0">
                <a:solidFill>
                  <a:srgbClr val="FF0000"/>
                </a:solidFill>
                <a:latin typeface="Adobe 繁黑體 Std B" pitchFamily="34" charset="-120"/>
                <a:ea typeface="Adobe 繁黑體 Std B" pitchFamily="34" charset="-120"/>
              </a:rPr>
              <a:t>內政部主動向各主管機關函詢</a:t>
            </a:r>
            <a:r>
              <a:rPr lang="zh-TW" altLang="en-US" dirty="0" smtClean="0">
                <a:solidFill>
                  <a:schemeClr val="tx1"/>
                </a:solidFill>
                <a:latin typeface="Adobe 繁黑體 Std B" pitchFamily="34" charset="-120"/>
                <a:ea typeface="Adobe 繁黑體 Std B" pitchFamily="34" charset="-120"/>
              </a:rPr>
              <a:t>，經同意推薦者，免提審查會審查。</a:t>
            </a:r>
            <a:endParaRPr lang="en-US" altLang="zh-TW" dirty="0" smtClean="0">
              <a:solidFill>
                <a:schemeClr val="tx1"/>
              </a:solidFill>
              <a:latin typeface="Adobe 繁黑體 Std B" pitchFamily="34" charset="-120"/>
              <a:ea typeface="Adobe 繁黑體 Std B" pitchFamily="34" charset="-120"/>
            </a:endParaRPr>
          </a:p>
          <a:p>
            <a:pPr marL="285750" indent="-285750">
              <a:lnSpc>
                <a:spcPts val="2700"/>
              </a:lnSpc>
              <a:buFont typeface="Arial" panose="020B0604020202020204" pitchFamily="34" charset="0"/>
              <a:buChar char="•"/>
            </a:pPr>
            <a:r>
              <a:rPr lang="zh-TW" altLang="en-US" dirty="0" smtClean="0">
                <a:solidFill>
                  <a:schemeClr val="tx1"/>
                </a:solidFill>
                <a:latin typeface="Adobe 繁黑體 Std B" pitchFamily="34" charset="-120"/>
                <a:ea typeface="Adobe 繁黑體 Std B" pitchFamily="34" charset="-120"/>
              </a:rPr>
              <a:t>有助於吸引</a:t>
            </a:r>
            <a:r>
              <a:rPr lang="zh-TW" altLang="en-US" dirty="0">
                <a:solidFill>
                  <a:schemeClr val="tx1"/>
                </a:solidFill>
                <a:latin typeface="Adobe 繁黑體 Std B" pitchFamily="34" charset="-120"/>
                <a:ea typeface="Adobe 繁黑體 Std B" pitchFamily="34" charset="-120"/>
              </a:rPr>
              <a:t>外國專業</a:t>
            </a:r>
            <a:r>
              <a:rPr lang="zh-TW" altLang="en-US" dirty="0" smtClean="0">
                <a:solidFill>
                  <a:schemeClr val="tx1"/>
                </a:solidFill>
                <a:latin typeface="Adobe 繁黑體 Std B" pitchFamily="34" charset="-120"/>
                <a:ea typeface="Adobe 繁黑體 Std B" pitchFamily="34" charset="-120"/>
              </a:rPr>
              <a:t>人才，並達簡政便民之效。</a:t>
            </a:r>
            <a:endParaRPr lang="zh-TW" altLang="en-US" dirty="0">
              <a:solidFill>
                <a:schemeClr val="tx1"/>
              </a:solidFill>
              <a:latin typeface="Adobe 繁黑體 Std B" pitchFamily="34" charset="-120"/>
              <a:ea typeface="Adobe 繁黑體 Std B" pitchFamily="34" charset="-120"/>
            </a:endParaRPr>
          </a:p>
        </p:txBody>
      </p:sp>
      <p:pic>
        <p:nvPicPr>
          <p:cNvPr id="17" name="圖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92" y="2471470"/>
            <a:ext cx="1625397" cy="1625397"/>
          </a:xfrm>
          <a:prstGeom prst="rect">
            <a:avLst/>
          </a:prstGeom>
        </p:spPr>
      </p:pic>
      <p:grpSp>
        <p:nvGrpSpPr>
          <p:cNvPr id="23" name="群組 22"/>
          <p:cNvGrpSpPr/>
          <p:nvPr/>
        </p:nvGrpSpPr>
        <p:grpSpPr>
          <a:xfrm>
            <a:off x="651909" y="1453708"/>
            <a:ext cx="1723687" cy="1100729"/>
            <a:chOff x="1839809" y="1675169"/>
            <a:chExt cx="1723687" cy="1100729"/>
          </a:xfrm>
        </p:grpSpPr>
        <p:sp>
          <p:nvSpPr>
            <p:cNvPr id="18" name="圓角矩形 17"/>
            <p:cNvSpPr/>
            <p:nvPr/>
          </p:nvSpPr>
          <p:spPr>
            <a:xfrm>
              <a:off x="1839809" y="1675169"/>
              <a:ext cx="1723687" cy="1100729"/>
            </a:xfrm>
            <a:prstGeom prst="roundRect">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zh-TW" altLang="en-US" sz="1600" dirty="0" smtClean="0">
                  <a:solidFill>
                    <a:schemeClr val="tx1"/>
                  </a:solidFill>
                  <a:latin typeface="Adobe 繁黑體 Std B" pitchFamily="34" charset="-120"/>
                  <a:ea typeface="Adobe 繁黑體 Std B" pitchFamily="34" charset="-120"/>
                </a:rPr>
                <a:t>中華民國居留證</a:t>
              </a:r>
              <a:endParaRPr lang="en-US" altLang="zh-TW" sz="1600" dirty="0" smtClean="0">
                <a:solidFill>
                  <a:schemeClr val="tx1"/>
                </a:solidFill>
                <a:latin typeface="Adobe 繁黑體 Std B" pitchFamily="34" charset="-120"/>
                <a:ea typeface="Adobe 繁黑體 Std B" pitchFamily="34" charset="-120"/>
              </a:endParaRPr>
            </a:p>
            <a:p>
              <a:r>
                <a:rPr lang="zh-TW" altLang="en-US" sz="1200" dirty="0" smtClean="0">
                  <a:solidFill>
                    <a:schemeClr val="tx1"/>
                  </a:solidFill>
                  <a:latin typeface="Adobe 繁黑體 Std B" pitchFamily="34" charset="-120"/>
                  <a:ea typeface="Adobe 繁黑體 Std B" pitchFamily="34" charset="-120"/>
                </a:rPr>
                <a:t>********</a:t>
              </a:r>
              <a:endParaRPr lang="en-US" altLang="zh-TW" sz="1200" dirty="0" smtClean="0">
                <a:solidFill>
                  <a:schemeClr val="tx1"/>
                </a:solidFill>
                <a:latin typeface="Adobe 繁黑體 Std B" pitchFamily="34" charset="-120"/>
                <a:ea typeface="Adobe 繁黑體 Std B" pitchFamily="34" charset="-120"/>
              </a:endParaRPr>
            </a:p>
            <a:p>
              <a:r>
                <a:rPr lang="zh-TW" altLang="en-US" sz="1200" dirty="0" smtClean="0">
                  <a:solidFill>
                    <a:schemeClr val="tx1"/>
                  </a:solidFill>
                  <a:latin typeface="Adobe 繁黑體 Std B" pitchFamily="34" charset="-120"/>
                  <a:ea typeface="Adobe 繁黑體 Std B" pitchFamily="34" charset="-120"/>
                </a:rPr>
                <a:t>********</a:t>
              </a:r>
              <a:endParaRPr lang="en-US" altLang="zh-TW" sz="1200" dirty="0" smtClean="0">
                <a:solidFill>
                  <a:schemeClr val="tx1"/>
                </a:solidFill>
                <a:latin typeface="Adobe 繁黑體 Std B" pitchFamily="34" charset="-120"/>
                <a:ea typeface="Adobe 繁黑體 Std B" pitchFamily="34" charset="-120"/>
              </a:endParaRPr>
            </a:p>
            <a:p>
              <a:r>
                <a:rPr lang="zh-TW" altLang="en-US" sz="1200" dirty="0" smtClean="0">
                  <a:solidFill>
                    <a:schemeClr val="tx1"/>
                  </a:solidFill>
                  <a:latin typeface="Adobe 繁黑體 Std B" pitchFamily="34" charset="-120"/>
                  <a:ea typeface="Adobe 繁黑體 Std B" pitchFamily="34" charset="-120"/>
                </a:rPr>
                <a:t>********</a:t>
              </a:r>
              <a:endParaRPr lang="en-US" altLang="zh-TW" sz="1200" dirty="0" smtClean="0">
                <a:solidFill>
                  <a:schemeClr val="tx1"/>
                </a:solidFill>
                <a:latin typeface="Adobe 繁黑體 Std B" pitchFamily="34" charset="-120"/>
                <a:ea typeface="Adobe 繁黑體 Std B" pitchFamily="34" charset="-120"/>
              </a:endParaRPr>
            </a:p>
            <a:p>
              <a:r>
                <a:rPr lang="zh-TW" altLang="en-US" sz="1200" dirty="0" smtClean="0">
                  <a:solidFill>
                    <a:schemeClr val="tx1"/>
                  </a:solidFill>
                  <a:latin typeface="Adobe 繁黑體 Std B" pitchFamily="34" charset="-120"/>
                  <a:ea typeface="Adobe 繁黑體 Std B" pitchFamily="34" charset="-120"/>
                </a:rPr>
                <a:t>********</a:t>
              </a:r>
              <a:endParaRPr lang="zh-TW" altLang="en-US" sz="1200" dirty="0">
                <a:solidFill>
                  <a:schemeClr val="tx1"/>
                </a:solidFill>
                <a:latin typeface="Adobe 繁黑體 Std B" pitchFamily="34" charset="-120"/>
                <a:ea typeface="Adobe 繁黑體 Std B" pitchFamily="34" charset="-120"/>
              </a:endParaRPr>
            </a:p>
          </p:txBody>
        </p:sp>
        <p:pic>
          <p:nvPicPr>
            <p:cNvPr id="20" name="圖片 19"/>
            <p:cNvPicPr>
              <a:picLocks noChangeAspect="1"/>
            </p:cNvPicPr>
            <p:nvPr/>
          </p:nvPicPr>
          <p:blipFill rotWithShape="1">
            <a:blip r:embed="rId3" cstate="print">
              <a:extLst>
                <a:ext uri="{28A0092B-C50C-407E-A947-70E740481C1C}">
                  <a14:useLocalDpi xmlns:a14="http://schemas.microsoft.com/office/drawing/2010/main" val="0"/>
                </a:ext>
              </a:extLst>
            </a:blip>
            <a:srcRect l="20316" t="9270" r="14541" b="12333"/>
            <a:stretch/>
          </p:blipFill>
          <p:spPr>
            <a:xfrm>
              <a:off x="3027782" y="2052735"/>
              <a:ext cx="419877" cy="569167"/>
            </a:xfrm>
            <a:prstGeom prst="rect">
              <a:avLst/>
            </a:prstGeom>
          </p:spPr>
        </p:pic>
        <p:pic>
          <p:nvPicPr>
            <p:cNvPr id="21" name="圖片 20"/>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09427" y="1987339"/>
              <a:ext cx="418355" cy="418355"/>
            </a:xfrm>
            <a:prstGeom prst="rect">
              <a:avLst/>
            </a:prstGeom>
            <a:noFill/>
            <a:effectLst>
              <a:glow rad="63500">
                <a:schemeClr val="accent5">
                  <a:satMod val="175000"/>
                  <a:alpha val="40000"/>
                </a:schemeClr>
              </a:glow>
            </a:effectLst>
          </p:spPr>
        </p:pic>
      </p:grpSp>
      <p:pic>
        <p:nvPicPr>
          <p:cNvPr id="24" name="圖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2364" y="2656137"/>
            <a:ext cx="1268760" cy="1268760"/>
          </a:xfrm>
          <a:prstGeom prst="flowChartConnector">
            <a:avLst/>
          </a:prstGeom>
        </p:spPr>
      </p:pic>
      <p:sp>
        <p:nvSpPr>
          <p:cNvPr id="25" name="文字方塊 24"/>
          <p:cNvSpPr txBox="1"/>
          <p:nvPr/>
        </p:nvSpPr>
        <p:spPr>
          <a:xfrm>
            <a:off x="4860032" y="2286805"/>
            <a:ext cx="1333424"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內政部</a:t>
            </a:r>
            <a:endParaRPr lang="zh-TW" altLang="en-US" dirty="0">
              <a:latin typeface="Adobe 繁黑體 Std B" pitchFamily="34" charset="-120"/>
              <a:ea typeface="Adobe 繁黑體 Std B" pitchFamily="34" charset="-120"/>
            </a:endParaRPr>
          </a:p>
        </p:txBody>
      </p:sp>
      <p:sp>
        <p:nvSpPr>
          <p:cNvPr id="26" name="弧形箭號 (下彎) 25"/>
          <p:cNvSpPr/>
          <p:nvPr/>
        </p:nvSpPr>
        <p:spPr>
          <a:xfrm rot="21049210">
            <a:off x="2137652" y="2365620"/>
            <a:ext cx="3004566" cy="503792"/>
          </a:xfrm>
          <a:prstGeom prst="curvedDown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7" name="文字方塊 26"/>
          <p:cNvSpPr txBox="1"/>
          <p:nvPr/>
        </p:nvSpPr>
        <p:spPr>
          <a:xfrm>
            <a:off x="2596070" y="1640474"/>
            <a:ext cx="1266385" cy="646331"/>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申請歸化</a:t>
            </a:r>
            <a:endParaRPr lang="en-US" altLang="zh-TW" dirty="0" smtClean="0">
              <a:latin typeface="Adobe 繁黑體 Std B" pitchFamily="34" charset="-120"/>
              <a:ea typeface="Adobe 繁黑體 Std B" pitchFamily="34" charset="-120"/>
            </a:endParaRPr>
          </a:p>
          <a:p>
            <a:pPr algn="ctr"/>
            <a:r>
              <a:rPr lang="zh-TW" altLang="en-US" dirty="0" smtClean="0">
                <a:latin typeface="Adobe 繁黑體 Std B" pitchFamily="34" charset="-120"/>
                <a:ea typeface="Adobe 繁黑體 Std B" pitchFamily="34" charset="-120"/>
              </a:rPr>
              <a:t>我國國籍</a:t>
            </a:r>
            <a:endParaRPr lang="zh-TW" altLang="en-US" dirty="0">
              <a:latin typeface="Adobe 繁黑體 Std B" pitchFamily="34" charset="-120"/>
              <a:ea typeface="Adobe 繁黑體 Std B" pitchFamily="34" charset="-120"/>
            </a:endParaRPr>
          </a:p>
        </p:txBody>
      </p:sp>
      <p:pic>
        <p:nvPicPr>
          <p:cNvPr id="28" name="圖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534" y="2723356"/>
            <a:ext cx="729629" cy="729629"/>
          </a:xfrm>
          <a:prstGeom prst="rect">
            <a:avLst/>
          </a:prstGeom>
        </p:spPr>
      </p:pic>
      <p:sp>
        <p:nvSpPr>
          <p:cNvPr id="29" name="文字方塊 28"/>
          <p:cNvSpPr txBox="1"/>
          <p:nvPr/>
        </p:nvSpPr>
        <p:spPr>
          <a:xfrm>
            <a:off x="3157774" y="2765004"/>
            <a:ext cx="1918282" cy="646331"/>
          </a:xfrm>
          <a:prstGeom prst="rect">
            <a:avLst/>
          </a:prstGeom>
          <a:noFill/>
        </p:spPr>
        <p:txBody>
          <a:bodyPr wrap="square" rtlCol="0">
            <a:spAutoFit/>
          </a:bodyPr>
          <a:lstStyle/>
          <a:p>
            <a:pPr algn="ctr"/>
            <a:r>
              <a:rPr lang="zh-TW" altLang="en-US" dirty="0" smtClean="0">
                <a:solidFill>
                  <a:schemeClr val="accent6">
                    <a:lumMod val="50000"/>
                  </a:schemeClr>
                </a:solidFill>
                <a:latin typeface="Adobe 繁黑體 Std B" pitchFamily="34" charset="-120"/>
                <a:ea typeface="Adobe 繁黑體 Std B" pitchFamily="34" charset="-120"/>
              </a:rPr>
              <a:t>無須檢附</a:t>
            </a:r>
            <a:endParaRPr lang="en-US" altLang="zh-TW" dirty="0" smtClean="0">
              <a:solidFill>
                <a:schemeClr val="accent6">
                  <a:lumMod val="50000"/>
                </a:schemeClr>
              </a:solidFill>
              <a:latin typeface="Adobe 繁黑體 Std B" pitchFamily="34" charset="-120"/>
              <a:ea typeface="Adobe 繁黑體 Std B" pitchFamily="34" charset="-120"/>
            </a:endParaRPr>
          </a:p>
          <a:p>
            <a:pPr algn="ctr"/>
            <a:r>
              <a:rPr lang="zh-TW" altLang="en-US" dirty="0" smtClean="0">
                <a:solidFill>
                  <a:schemeClr val="accent6">
                    <a:lumMod val="50000"/>
                  </a:schemeClr>
                </a:solidFill>
                <a:latin typeface="Adobe 繁黑體 Std B" pitchFamily="34" charset="-120"/>
                <a:ea typeface="Adobe 繁黑體 Std B" pitchFamily="34" charset="-120"/>
              </a:rPr>
              <a:t>推薦理由書</a:t>
            </a:r>
            <a:endParaRPr lang="zh-TW" altLang="en-US" dirty="0">
              <a:solidFill>
                <a:schemeClr val="accent6">
                  <a:lumMod val="50000"/>
                </a:schemeClr>
              </a:solidFill>
              <a:latin typeface="Adobe 繁黑體 Std B" pitchFamily="34" charset="-120"/>
              <a:ea typeface="Adobe 繁黑體 Std B" pitchFamily="34" charset="-120"/>
            </a:endParaRPr>
          </a:p>
        </p:txBody>
      </p:sp>
      <p:pic>
        <p:nvPicPr>
          <p:cNvPr id="30" name="圖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884368" y="2257680"/>
            <a:ext cx="967824" cy="1631927"/>
          </a:xfrm>
          <a:prstGeom prst="rect">
            <a:avLst/>
          </a:prstGeom>
        </p:spPr>
      </p:pic>
      <p:sp>
        <p:nvSpPr>
          <p:cNvPr id="31" name="弧形箭號 (下彎) 30"/>
          <p:cNvSpPr/>
          <p:nvPr/>
        </p:nvSpPr>
        <p:spPr>
          <a:xfrm rot="21049210">
            <a:off x="6012816" y="2106908"/>
            <a:ext cx="1980184" cy="393797"/>
          </a:xfrm>
          <a:prstGeom prst="curvedDown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文字方塊 31"/>
          <p:cNvSpPr txBox="1"/>
          <p:nvPr/>
        </p:nvSpPr>
        <p:spPr>
          <a:xfrm>
            <a:off x="7610201" y="1646608"/>
            <a:ext cx="1333424"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主管機關</a:t>
            </a:r>
            <a:endParaRPr lang="zh-TW" altLang="en-US" dirty="0">
              <a:latin typeface="Adobe 繁黑體 Std B" pitchFamily="34" charset="-120"/>
              <a:ea typeface="Adobe 繁黑體 Std B" pitchFamily="34" charset="-120"/>
            </a:endParaRPr>
          </a:p>
        </p:txBody>
      </p:sp>
      <p:sp>
        <p:nvSpPr>
          <p:cNvPr id="33" name="文字方塊 32"/>
          <p:cNvSpPr txBox="1"/>
          <p:nvPr/>
        </p:nvSpPr>
        <p:spPr>
          <a:xfrm>
            <a:off x="6193456" y="2723356"/>
            <a:ext cx="1618904" cy="923330"/>
          </a:xfrm>
          <a:prstGeom prst="rect">
            <a:avLst/>
          </a:prstGeom>
          <a:noFill/>
        </p:spPr>
        <p:txBody>
          <a:bodyPr wrap="square" rtlCol="0">
            <a:spAutoFit/>
          </a:bodyPr>
          <a:lstStyle/>
          <a:p>
            <a:r>
              <a:rPr lang="zh-TW" altLang="en-US" dirty="0" smtClean="0">
                <a:solidFill>
                  <a:schemeClr val="accent6">
                    <a:lumMod val="50000"/>
                  </a:schemeClr>
                </a:solidFill>
                <a:latin typeface="Adobe 繁黑體 Std B" pitchFamily="34" charset="-120"/>
                <a:ea typeface="Adobe 繁黑體 Std B" pitchFamily="34" charset="-120"/>
              </a:rPr>
              <a:t>主動函詢，經同意推薦者，免提審查會</a:t>
            </a:r>
            <a:endParaRPr lang="zh-TW" altLang="en-US" dirty="0">
              <a:solidFill>
                <a:schemeClr val="accent6">
                  <a:lumMod val="50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67532278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1441</Words>
  <Application>Microsoft Office PowerPoint</Application>
  <PresentationFormat>如螢幕大小 (4:3)</PresentationFormat>
  <Paragraphs>148</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法規鬆綁成果 （108.01~108.03）</vt:lpstr>
      <vt:lpstr>PowerPoint 簡報</vt:lpstr>
      <vt:lpstr>PowerPoint 簡報</vt:lpstr>
      <vt:lpstr>鬆綁公司獎酬從屬公司員工之費用認列規定</vt:lpstr>
      <vt:lpstr>擴大享有基本生活費不予課稅之範圍</vt:lpstr>
      <vt:lpstr>放寬外國發行人來台發行外國債券之規定</vt:lpstr>
      <vt:lpstr>放寬保險業得辦理之業務範圍</vt:lpstr>
      <vt:lpstr>擴大保險業網路投保業務及其服務</vt:lpstr>
      <vt:lpstr>簡化持有梅花卡之高級專業人才認定程序</vt:lpstr>
      <vt:lpstr>開放銀行辦理自益特定金錢信託受益權自行質借業務</vt:lpstr>
      <vt:lpstr>簡化貨物通關出口程序</vt:lpstr>
      <vt:lpstr>鬆綁空運轉口貨物經內陸運輸通關作業規定</vt:lpstr>
      <vt:lpstr>開放至超商可刷卡繳納規費、稅費</vt:lpstr>
      <vt:lpstr>放寬離島地區免稅商品提領程序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法規鬆綁總成果報告</dc:title>
  <dc:creator>陳育靖</dc:creator>
  <cp:lastModifiedBy>李佳甯</cp:lastModifiedBy>
  <cp:revision>230</cp:revision>
  <cp:lastPrinted>2019-03-15T02:10:15Z</cp:lastPrinted>
  <dcterms:created xsi:type="dcterms:W3CDTF">2019-01-02T07:37:06Z</dcterms:created>
  <dcterms:modified xsi:type="dcterms:W3CDTF">2019-03-15T10:07:06Z</dcterms:modified>
</cp:coreProperties>
</file>