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91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1296" r:id="rId4"/>
    <p:sldId id="1298" r:id="rId5"/>
    <p:sldId id="1307" r:id="rId6"/>
    <p:sldId id="1308" r:id="rId7"/>
    <p:sldId id="1309" r:id="rId8"/>
    <p:sldId id="1294" r:id="rId9"/>
    <p:sldId id="1304" r:id="rId10"/>
    <p:sldId id="1303" r:id="rId11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F5089B3-D7CF-4BED-A5F9-E8CE8F4F6E91}">
          <p14:sldIdLst>
            <p14:sldId id="1296"/>
            <p14:sldId id="1298"/>
            <p14:sldId id="1307"/>
            <p14:sldId id="1308"/>
            <p14:sldId id="1309"/>
            <p14:sldId id="1294"/>
            <p14:sldId id="1304"/>
            <p14:sldId id="1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D29"/>
    <a:srgbClr val="F96555"/>
    <a:srgbClr val="C9A6E4"/>
    <a:srgbClr val="FF9797"/>
    <a:srgbClr val="E4D3F1"/>
    <a:srgbClr val="AA72D4"/>
    <a:srgbClr val="FCB2AA"/>
    <a:srgbClr val="FA8376"/>
    <a:srgbClr val="EFB085"/>
    <a:srgbClr val="4FB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深色樣式 2 - 輔色 1/輔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4" autoAdjust="0"/>
    <p:restoredTop sz="98128" autoAdjust="0"/>
  </p:normalViewPr>
  <p:slideViewPr>
    <p:cSldViewPr>
      <p:cViewPr varScale="1">
        <p:scale>
          <a:sx n="63" d="100"/>
          <a:sy n="63" d="100"/>
        </p:scale>
        <p:origin x="122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110" d="100"/>
          <a:sy n="110" d="100"/>
        </p:scale>
        <p:origin x="-1372" y="7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95157738050033"/>
          <c:y val="9.835659502636053E-2"/>
          <c:w val="0.79518032590978083"/>
          <c:h val="0.55221716621882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2023年6月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-9.4305894316314379E-17"/>
                  <c:y val="-2.5891630275674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8B-4D5B-B525-135667D6C9F5}"/>
                </c:ext>
              </c:extLst>
            </c:dLbl>
            <c:dLbl>
              <c:idx val="3"/>
              <c:layout>
                <c:manualLayout>
                  <c:x val="0"/>
                  <c:y val="2.15763585630620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92-402E-9A97-ECA5CAC33677}"/>
                </c:ext>
              </c:extLst>
            </c:dLbl>
            <c:dLbl>
              <c:idx val="4"/>
              <c:layout>
                <c:manualLayout>
                  <c:x val="-1.5432051885717758E-2"/>
                  <c:y val="-8.63054342522483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48-4668-85C4-A93E595FF7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工作表1!$B$2:$B$6</c:f>
              <c:numCache>
                <c:formatCode>0.0_ ;[Red]\-0.0\ </c:formatCode>
                <c:ptCount val="5"/>
                <c:pt idx="0">
                  <c:v>52.7</c:v>
                </c:pt>
                <c:pt idx="1">
                  <c:v>50.9</c:v>
                </c:pt>
                <c:pt idx="2">
                  <c:v>47.2</c:v>
                </c:pt>
                <c:pt idx="3">
                  <c:v>44.1</c:v>
                </c:pt>
                <c:pt idx="4">
                  <c:v>46.7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57-4441-906D-374A54AE242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2023年7月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2853360066021639E-2"/>
                  <c:y val="6.00298467297036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57-4441-906D-374A54AE242C}"/>
                </c:ext>
              </c:extLst>
            </c:dLbl>
            <c:dLbl>
              <c:idx val="1"/>
              <c:layout>
                <c:manualLayout>
                  <c:x val="1.0274870766691476E-2"/>
                  <c:y val="2.50985716790416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57-4441-906D-374A54AE242C}"/>
                </c:ext>
              </c:extLst>
            </c:dLbl>
            <c:dLbl>
              <c:idx val="2"/>
              <c:layout>
                <c:manualLayout>
                  <c:x val="2.3135116525155562E-2"/>
                  <c:y val="-9.8931851326317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57-4441-906D-374A54AE242C}"/>
                </c:ext>
              </c:extLst>
            </c:dLbl>
            <c:dLbl>
              <c:idx val="3"/>
              <c:layout>
                <c:manualLayout>
                  <c:x val="1.5405926758509653E-2"/>
                  <c:y val="2.5454326756451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57-4441-906D-374A54AE242C}"/>
                </c:ext>
              </c:extLst>
            </c:dLbl>
            <c:dLbl>
              <c:idx val="4"/>
              <c:layout>
                <c:manualLayout>
                  <c:x val="1.5418685541564774E-2"/>
                  <c:y val="1.64714872761406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57-4441-906D-374A54AE242C}"/>
                </c:ext>
              </c:extLst>
            </c:dLbl>
            <c:dLbl>
              <c:idx val="5"/>
              <c:layout>
                <c:manualLayout>
                  <c:x val="0"/>
                  <c:y val="3.8407091582163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57-4441-906D-374A54AE2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工作表1!$A$2:$A$6</c:f>
              <c:strCache>
                <c:ptCount val="5"/>
                <c:pt idx="0">
                  <c:v>新增訂單數量</c:v>
                </c:pt>
                <c:pt idx="1">
                  <c:v>生產數量</c:v>
                </c:pt>
                <c:pt idx="2">
                  <c:v>人力僱用數量</c:v>
                </c:pt>
                <c:pt idx="3">
                  <c:v>供應商交貨時間</c:v>
                </c:pt>
                <c:pt idx="4">
                  <c:v>存貨</c:v>
                </c:pt>
              </c:strCache>
            </c:strRef>
          </c:cat>
          <c:val>
            <c:numRef>
              <c:f>工作表1!$C$2:$C$6</c:f>
              <c:numCache>
                <c:formatCode>0.0_ ;[Red]\-0.0\ </c:formatCode>
                <c:ptCount val="5"/>
                <c:pt idx="0">
                  <c:v>48.1</c:v>
                </c:pt>
                <c:pt idx="1">
                  <c:v>47</c:v>
                </c:pt>
                <c:pt idx="2">
                  <c:v>47.4</c:v>
                </c:pt>
                <c:pt idx="3">
                  <c:v>43.8</c:v>
                </c:pt>
                <c:pt idx="4">
                  <c:v>44.4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457-4441-906D-374A54AE2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733504"/>
        <c:axId val="226761472"/>
      </c:barChart>
      <c:catAx>
        <c:axId val="23573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300" kern="800" spc="-300" baseline="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26761472"/>
        <c:crosses val="autoZero"/>
        <c:auto val="1"/>
        <c:lblAlgn val="ctr"/>
        <c:lblOffset val="100"/>
        <c:noMultiLvlLbl val="0"/>
      </c:catAx>
      <c:valAx>
        <c:axId val="226761472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35733504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760782943734779"/>
          <c:y val="0"/>
          <c:w val="0.5813685313729362"/>
          <c:h val="0.11817912626951131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67603246701363E-2"/>
          <c:y val="0.10406794772419585"/>
          <c:w val="0.93486900680022733"/>
          <c:h val="0.78004500207602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2023年2月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59.1</c:v>
                </c:pt>
                <c:pt idx="1">
                  <c:v>44.6</c:v>
                </c:pt>
                <c:pt idx="2">
                  <c:v>47.1</c:v>
                </c:pt>
                <c:pt idx="3">
                  <c:v>42.9</c:v>
                </c:pt>
                <c:pt idx="4">
                  <c:v>43.8</c:v>
                </c:pt>
                <c:pt idx="5">
                  <c:v>60</c:v>
                </c:pt>
                <c:pt idx="6">
                  <c:v>46</c:v>
                </c:pt>
                <c:pt idx="7">
                  <c:v>40.4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F4-4999-80DD-925AE51C5524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63.6</c:v>
                </c:pt>
                <c:pt idx="1">
                  <c:v>43.3</c:v>
                </c:pt>
                <c:pt idx="2">
                  <c:v>50</c:v>
                </c:pt>
                <c:pt idx="3">
                  <c:v>52.5</c:v>
                </c:pt>
                <c:pt idx="4">
                  <c:v>50</c:v>
                </c:pt>
                <c:pt idx="5">
                  <c:v>55.3</c:v>
                </c:pt>
                <c:pt idx="6">
                  <c:v>51.9</c:v>
                </c:pt>
                <c:pt idx="7">
                  <c:v>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F4-4999-80DD-925AE51C5524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4月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65.400000000000006</c:v>
                </c:pt>
                <c:pt idx="1">
                  <c:v>25.8</c:v>
                </c:pt>
                <c:pt idx="2">
                  <c:v>48.5</c:v>
                </c:pt>
                <c:pt idx="3">
                  <c:v>38.799999999999997</c:v>
                </c:pt>
                <c:pt idx="4">
                  <c:v>40</c:v>
                </c:pt>
                <c:pt idx="5">
                  <c:v>61.8</c:v>
                </c:pt>
                <c:pt idx="6">
                  <c:v>53.7</c:v>
                </c:pt>
                <c:pt idx="7">
                  <c:v>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F4-4999-80DD-925AE51C5524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63.6</c:v>
                </c:pt>
                <c:pt idx="1">
                  <c:v>29.7</c:v>
                </c:pt>
                <c:pt idx="2">
                  <c:v>43.9</c:v>
                </c:pt>
                <c:pt idx="3">
                  <c:v>46.3</c:v>
                </c:pt>
                <c:pt idx="4">
                  <c:v>46.7</c:v>
                </c:pt>
                <c:pt idx="5">
                  <c:v>58.8</c:v>
                </c:pt>
                <c:pt idx="6">
                  <c:v>46.2</c:v>
                </c:pt>
                <c:pt idx="7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F4-4999-80DD-925AE51C5524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355829952554137E-3"/>
                  <c:y val="-2.3524347111151363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4549829712542E-2"/>
                      <c:h val="4.33200852051852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8F4-4999-80DD-925AE51C5524}"/>
                </c:ext>
              </c:extLst>
            </c:dLbl>
            <c:dLbl>
              <c:idx val="1"/>
              <c:layout>
                <c:manualLayout>
                  <c:x val="-8.6002775077284911E-3"/>
                  <c:y val="-1.0117190430140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F4-4999-80DD-925AE51C5524}"/>
                </c:ext>
              </c:extLst>
            </c:dLbl>
            <c:dLbl>
              <c:idx val="2"/>
              <c:layout>
                <c:manualLayout>
                  <c:x val="-2.1532894514121538E-3"/>
                  <c:y val="-2.108713104933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F4-4999-80DD-925AE51C5524}"/>
                </c:ext>
              </c:extLst>
            </c:dLbl>
            <c:dLbl>
              <c:idx val="3"/>
              <c:layout>
                <c:manualLayout>
                  <c:x val="-3.2908907872753225E-3"/>
                  <c:y val="9.53818177968737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F4-4999-80DD-925AE51C5524}"/>
                </c:ext>
              </c:extLst>
            </c:dLbl>
            <c:dLbl>
              <c:idx val="4"/>
              <c:layout>
                <c:manualLayout>
                  <c:x val="-8.6856522258009685E-3"/>
                  <c:y val="1.2525924619417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F4-4999-80DD-925AE51C5524}"/>
                </c:ext>
              </c:extLst>
            </c:dLbl>
            <c:dLbl>
              <c:idx val="5"/>
              <c:layout>
                <c:manualLayout>
                  <c:x val="-1.1908006404585661E-3"/>
                  <c:y val="-9.88632700600295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F4-4999-80DD-925AE51C5524}"/>
                </c:ext>
              </c:extLst>
            </c:dLbl>
            <c:dLbl>
              <c:idx val="6"/>
              <c:layout>
                <c:manualLayout>
                  <c:x val="-2.6394352091948458E-3"/>
                  <c:y val="1.7867967408470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F4-4999-80DD-925AE51C5524}"/>
                </c:ext>
              </c:extLst>
            </c:dLbl>
            <c:dLbl>
              <c:idx val="7"/>
              <c:layout>
                <c:manualLayout>
                  <c:x val="1.1353583669332432E-2"/>
                  <c:y val="2.00681389214941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F4-4999-80DD-925AE51C55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70.8</c:v>
                </c:pt>
                <c:pt idx="1">
                  <c:v>32.799999999999997</c:v>
                </c:pt>
                <c:pt idx="2">
                  <c:v>54.7</c:v>
                </c:pt>
                <c:pt idx="3">
                  <c:v>56.3</c:v>
                </c:pt>
                <c:pt idx="4">
                  <c:v>46.2</c:v>
                </c:pt>
                <c:pt idx="5">
                  <c:v>56.3</c:v>
                </c:pt>
                <c:pt idx="6">
                  <c:v>51.9</c:v>
                </c:pt>
                <c:pt idx="7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8F4-4999-80DD-925AE51C5524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7371304451601913E-2"/>
                  <c:y val="9.65521016427541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61-47A8-9C14-6980E17D59A7}"/>
                </c:ext>
              </c:extLst>
            </c:dLbl>
            <c:dLbl>
              <c:idx val="1"/>
              <c:layout>
                <c:manualLayout>
                  <c:x val="1.3028478338701454E-2"/>
                  <c:y val="-1.28736135523672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F4-4999-80DD-925AE51C5524}"/>
                </c:ext>
              </c:extLst>
            </c:dLbl>
            <c:dLbl>
              <c:idx val="2"/>
              <c:layout>
                <c:manualLayout>
                  <c:x val="4.3428261129004313E-3"/>
                  <c:y val="-3.2184033880918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7E-4A63-8050-3E100539A746}"/>
                </c:ext>
              </c:extLst>
            </c:dLbl>
            <c:dLbl>
              <c:idx val="3"/>
              <c:layout>
                <c:manualLayout>
                  <c:x val="1.7371304451601937E-2"/>
                  <c:y val="9.65521016427541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61-47A8-9C14-6980E17D59A7}"/>
                </c:ext>
              </c:extLst>
            </c:dLbl>
            <c:dLbl>
              <c:idx val="4"/>
              <c:layout>
                <c:manualLayout>
                  <c:x val="8.6856522258009685E-3"/>
                  <c:y val="-2.25288237166425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6D-4A33-8132-1860B0B40970}"/>
                </c:ext>
              </c:extLst>
            </c:dLbl>
            <c:dLbl>
              <c:idx val="5"/>
              <c:layout>
                <c:manualLayout>
                  <c:x val="7.238043521500807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0188045510538E-2"/>
                      <c:h val="4.02300423511475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66D-4A33-8132-1860B0B40970}"/>
                </c:ext>
              </c:extLst>
            </c:dLbl>
            <c:dLbl>
              <c:idx val="6"/>
              <c:layout>
                <c:manualLayout>
                  <c:x val="1.3028478338701454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61-47A8-9C14-6980E17D59A7}"/>
                </c:ext>
              </c:extLst>
            </c:dLbl>
            <c:dLbl>
              <c:idx val="7"/>
              <c:layout>
                <c:manualLayout>
                  <c:x val="8.6856522258009685E-3"/>
                  <c:y val="-3.2184033880918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61-47A8-9C14-6980E17D59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70.8</c:v>
                </c:pt>
                <c:pt idx="1">
                  <c:v>39.1</c:v>
                </c:pt>
                <c:pt idx="2">
                  <c:v>51.6</c:v>
                </c:pt>
                <c:pt idx="3">
                  <c:v>56.1</c:v>
                </c:pt>
                <c:pt idx="4">
                  <c:v>53.3</c:v>
                </c:pt>
                <c:pt idx="5">
                  <c:v>60.5</c:v>
                </c:pt>
                <c:pt idx="6">
                  <c:v>53.7</c:v>
                </c:pt>
                <c:pt idx="7">
                  <c:v>39.200000000000003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8F4-4999-80DD-925AE51C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18720"/>
        <c:axId val="130872384"/>
      </c:barChart>
      <c:catAx>
        <c:axId val="161118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0" b="1" spc="-1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2384"/>
        <c:crosses val="autoZero"/>
        <c:auto val="1"/>
        <c:lblAlgn val="ctr"/>
        <c:lblOffset val="100"/>
        <c:noMultiLvlLbl val="0"/>
      </c:catAx>
      <c:valAx>
        <c:axId val="130872384"/>
        <c:scaling>
          <c:orientation val="minMax"/>
          <c:max val="8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118720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2276632369663362"/>
          <c:y val="5.2587501749623317E-2"/>
          <c:w val="0.59364984411541732"/>
          <c:h val="7.56895868301295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67859186598733"/>
          <c:y val="0.13125892806396"/>
          <c:w val="0.80344788406373113"/>
          <c:h val="0.61675350017998221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PMI(季調值)</c:v>
                </c:pt>
              </c:strCache>
            </c:strRef>
          </c:tx>
          <c:spPr>
            <a:ln w="28575">
              <a:solidFill>
                <a:srgbClr val="F96555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F96555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14A7-4513-A3B4-862BCE77340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14A7-4513-A3B4-862BCE773405}"/>
              </c:ext>
            </c:extLst>
          </c:dPt>
          <c:cat>
            <c:numRef>
              <c:f>工作表1!$A$122:$A$134</c:f>
              <c:numCache>
                <c:formatCode>mmm\-yy</c:formatCode>
                <c:ptCount val="13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>
                  <c:v>45047</c:v>
                </c:pt>
                <c:pt idx="11">
                  <c:v>45078</c:v>
                </c:pt>
                <c:pt idx="12">
                  <c:v>45108</c:v>
                </c:pt>
              </c:numCache>
            </c:numRef>
          </c:cat>
          <c:val>
            <c:numRef>
              <c:f>工作表1!$B$122:$B$134</c:f>
              <c:numCache>
                <c:formatCode>0.0_ </c:formatCode>
                <c:ptCount val="13"/>
                <c:pt idx="0">
                  <c:v>47.8</c:v>
                </c:pt>
                <c:pt idx="1">
                  <c:v>47.2</c:v>
                </c:pt>
                <c:pt idx="2">
                  <c:v>44.9</c:v>
                </c:pt>
                <c:pt idx="3">
                  <c:v>45.4</c:v>
                </c:pt>
                <c:pt idx="4">
                  <c:v>43.9</c:v>
                </c:pt>
                <c:pt idx="5">
                  <c:v>43.7</c:v>
                </c:pt>
                <c:pt idx="6">
                  <c:v>40.4</c:v>
                </c:pt>
                <c:pt idx="7">
                  <c:v>51.4</c:v>
                </c:pt>
                <c:pt idx="8">
                  <c:v>47.3</c:v>
                </c:pt>
                <c:pt idx="9">
                  <c:v>42.8</c:v>
                </c:pt>
                <c:pt idx="10">
                  <c:v>41.3</c:v>
                </c:pt>
                <c:pt idx="11">
                  <c:v>48.3</c:v>
                </c:pt>
                <c:pt idx="12">
                  <c:v>46.1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A7-4513-A3B4-862BCE773405}"/>
            </c:ext>
          </c:extLst>
        </c:ser>
        <c:ser>
          <c:idx val="1"/>
          <c:order val="1"/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工作表1!$A$122:$A$134</c:f>
              <c:numCache>
                <c:formatCode>mmm\-yy</c:formatCode>
                <c:ptCount val="13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>
                  <c:v>45047</c:v>
                </c:pt>
                <c:pt idx="11">
                  <c:v>45078</c:v>
                </c:pt>
                <c:pt idx="12">
                  <c:v>45108</c:v>
                </c:pt>
              </c:numCache>
            </c:numRef>
          </c:cat>
          <c:val>
            <c:numRef>
              <c:f>工作表1!$C$99:$C$111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A7-4513-A3B4-862BCE77340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PMI(原始值)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</c:spPr>
          </c:marker>
          <c:cat>
            <c:numRef>
              <c:f>工作表1!$A$122:$A$134</c:f>
              <c:numCache>
                <c:formatCode>mmm\-yy</c:formatCode>
                <c:ptCount val="13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>
                  <c:v>45047</c:v>
                </c:pt>
                <c:pt idx="11">
                  <c:v>45078</c:v>
                </c:pt>
                <c:pt idx="12">
                  <c:v>45108</c:v>
                </c:pt>
              </c:numCache>
            </c:numRef>
          </c:cat>
          <c:val>
            <c:numRef>
              <c:f>工作表1!$D$122:$D$134</c:f>
              <c:numCache>
                <c:formatCode>General</c:formatCode>
                <c:ptCount val="13"/>
                <c:pt idx="0">
                  <c:v>47.5</c:v>
                </c:pt>
                <c:pt idx="1">
                  <c:v>45.6</c:v>
                </c:pt>
                <c:pt idx="2">
                  <c:v>43.4</c:v>
                </c:pt>
                <c:pt idx="3">
                  <c:v>42.7</c:v>
                </c:pt>
                <c:pt idx="4">
                  <c:v>42.6</c:v>
                </c:pt>
                <c:pt idx="5">
                  <c:v>43.8</c:v>
                </c:pt>
                <c:pt idx="6">
                  <c:v>38.1</c:v>
                </c:pt>
                <c:pt idx="7">
                  <c:v>47.9</c:v>
                </c:pt>
                <c:pt idx="8">
                  <c:v>50.8</c:v>
                </c:pt>
                <c:pt idx="9">
                  <c:v>47.2</c:v>
                </c:pt>
                <c:pt idx="10" formatCode="0.0">
                  <c:v>43</c:v>
                </c:pt>
                <c:pt idx="11">
                  <c:v>48</c:v>
                </c:pt>
                <c:pt idx="12">
                  <c:v>46.7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219-4CEA-84B1-4CCD093F6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219136"/>
        <c:axId val="226759168"/>
      </c:lineChart>
      <c:dateAx>
        <c:axId val="240219136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26759168"/>
        <c:crosses val="autoZero"/>
        <c:auto val="1"/>
        <c:lblOffset val="100"/>
        <c:baseTimeUnit val="months"/>
        <c:majorUnit val="3"/>
        <c:majorTimeUnit val="months"/>
      </c:dateAx>
      <c:valAx>
        <c:axId val="226759168"/>
        <c:scaling>
          <c:orientation val="minMax"/>
          <c:max val="70"/>
          <c:min val="3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240219136"/>
        <c:crosses val="autoZero"/>
        <c:crossBetween val="midCat"/>
        <c:majorUnit val="20"/>
        <c:minorUnit val="15"/>
      </c:valAx>
      <c:spPr>
        <a:ln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23960961118440541"/>
          <c:y val="1.8263077127105322E-2"/>
          <c:w val="0.66983817903807197"/>
          <c:h val="0.126158801129151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526530512233062E-2"/>
          <c:y val="7.5483419436427612E-2"/>
          <c:w val="0.92945058878847286"/>
          <c:h val="0.812897835353430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2023年2月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51.6</c:v>
                </c:pt>
                <c:pt idx="1">
                  <c:v>45.7</c:v>
                </c:pt>
                <c:pt idx="2">
                  <c:v>51.7</c:v>
                </c:pt>
                <c:pt idx="3">
                  <c:v>50.7</c:v>
                </c:pt>
                <c:pt idx="4">
                  <c:v>50</c:v>
                </c:pt>
                <c:pt idx="5">
                  <c:v>45.3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0-4D64-B8BF-3FF20C2A1E3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50.8</c:v>
                </c:pt>
                <c:pt idx="1">
                  <c:v>48.9</c:v>
                </c:pt>
                <c:pt idx="2">
                  <c:v>53</c:v>
                </c:pt>
                <c:pt idx="3">
                  <c:v>56.5</c:v>
                </c:pt>
                <c:pt idx="4">
                  <c:v>50</c:v>
                </c:pt>
                <c:pt idx="5">
                  <c:v>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30-4D64-B8BF-3FF20C2A1E35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4月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46.7</c:v>
                </c:pt>
                <c:pt idx="1">
                  <c:v>45.7</c:v>
                </c:pt>
                <c:pt idx="2">
                  <c:v>52.7</c:v>
                </c:pt>
                <c:pt idx="3">
                  <c:v>51.4</c:v>
                </c:pt>
                <c:pt idx="4">
                  <c:v>44.6</c:v>
                </c:pt>
                <c:pt idx="5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30-4D64-B8BF-3FF20C2A1E35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48.5</c:v>
                </c:pt>
                <c:pt idx="1">
                  <c:v>40.799999999999997</c:v>
                </c:pt>
                <c:pt idx="2">
                  <c:v>51.7</c:v>
                </c:pt>
                <c:pt idx="3">
                  <c:v>42.4</c:v>
                </c:pt>
                <c:pt idx="4">
                  <c:v>47.3</c:v>
                </c:pt>
                <c:pt idx="5">
                  <c:v>40.299999999999997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30-4D64-B8BF-3FF20C2A1E35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2.6799862985762102E-17"/>
                  <c:y val="-3.85913840936646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75-4151-A839-65D667B40DCE}"/>
                </c:ext>
              </c:extLst>
            </c:dLbl>
            <c:dLbl>
              <c:idx val="1"/>
              <c:layout>
                <c:manualLayout>
                  <c:x val="1.0232793166934326E-2"/>
                  <c:y val="-6.43182304797540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58-4302-963B-3B2BBA38AD6D}"/>
                </c:ext>
              </c:extLst>
            </c:dLbl>
            <c:dLbl>
              <c:idx val="3"/>
              <c:layout>
                <c:manualLayout>
                  <c:x val="3.6545689881908503E-3"/>
                  <c:y val="-8.77076911219650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320414192158962E-2"/>
                      <c:h val="4.8414645499324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158-4302-963B-3B2BBA38AD6D}"/>
                </c:ext>
              </c:extLst>
            </c:dLbl>
            <c:dLbl>
              <c:idx val="4"/>
              <c:layout>
                <c:manualLayout>
                  <c:x val="-4.385482785828912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E4C-4DC3-BFE9-2F239628EC0E}"/>
                </c:ext>
              </c:extLst>
            </c:dLbl>
            <c:dLbl>
              <c:idx val="5"/>
              <c:layout>
                <c:manualLayout>
                  <c:x val="1.4618275952763401E-2"/>
                  <c:y val="3.50830764487860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58-4302-963B-3B2BBA38AD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48.1</c:v>
                </c:pt>
                <c:pt idx="1">
                  <c:v>48.8</c:v>
                </c:pt>
                <c:pt idx="2">
                  <c:v>53</c:v>
                </c:pt>
                <c:pt idx="3">
                  <c:v>44.4</c:v>
                </c:pt>
                <c:pt idx="4">
                  <c:v>52.7</c:v>
                </c:pt>
                <c:pt idx="5">
                  <c:v>44.3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30-4D64-B8BF-3FF20C2A1E35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255290348312079E-2"/>
                  <c:y val="-9.760553859566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30-4D64-B8BF-3FF20C2A1E35}"/>
                </c:ext>
              </c:extLst>
            </c:dLbl>
            <c:dLbl>
              <c:idx val="1"/>
              <c:layout>
                <c:manualLayout>
                  <c:x val="1.3566868638527343E-2"/>
                  <c:y val="4.36444515757182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630-4D64-B8BF-3FF20C2A1E35}"/>
                </c:ext>
              </c:extLst>
            </c:dLbl>
            <c:dLbl>
              <c:idx val="2"/>
              <c:layout>
                <c:manualLayout>
                  <c:x val="1.7636822404348336E-2"/>
                  <c:y val="1.1067607994814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30-4D64-B8BF-3FF20C2A1E35}"/>
                </c:ext>
              </c:extLst>
            </c:dLbl>
            <c:dLbl>
              <c:idx val="3"/>
              <c:layout>
                <c:manualLayout>
                  <c:x val="6.7834343192636716E-3"/>
                  <c:y val="-9.04161661286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630-4D64-B8BF-3FF20C2A1E35}"/>
                </c:ext>
              </c:extLst>
            </c:dLbl>
            <c:dLbl>
              <c:idx val="4"/>
              <c:layout>
                <c:manualLayout>
                  <c:x val="6.7834343192636716E-3"/>
                  <c:y val="1.0660936653427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30-4D64-B8BF-3FF20C2A1E35}"/>
                </c:ext>
              </c:extLst>
            </c:dLbl>
            <c:dLbl>
              <c:idx val="5"/>
              <c:layout>
                <c:manualLayout>
                  <c:x val="1.4303465049371213E-2"/>
                  <c:y val="2.605871470525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630-4D64-B8BF-3FF20C2A1E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45.8</c:v>
                </c:pt>
                <c:pt idx="1">
                  <c:v>46</c:v>
                </c:pt>
                <c:pt idx="2">
                  <c:v>58</c:v>
                </c:pt>
                <c:pt idx="3">
                  <c:v>46</c:v>
                </c:pt>
                <c:pt idx="4">
                  <c:v>48.6</c:v>
                </c:pt>
                <c:pt idx="5">
                  <c:v>42.8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D630-4D64-B8BF-3FF20C2A1E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229248"/>
        <c:axId val="226765056"/>
      </c:barChart>
      <c:catAx>
        <c:axId val="130229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1" kern="200" spc="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26765056"/>
        <c:crosses val="autoZero"/>
        <c:auto val="1"/>
        <c:lblAlgn val="ctr"/>
        <c:lblOffset val="100"/>
        <c:noMultiLvlLbl val="0"/>
      </c:catAx>
      <c:valAx>
        <c:axId val="226765056"/>
        <c:scaling>
          <c:orientation val="minMax"/>
          <c:max val="70"/>
          <c:min val="2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229248"/>
        <c:crosses val="autoZero"/>
        <c:crossBetween val="between"/>
        <c:majorUnit val="15"/>
      </c:valAx>
    </c:plotArea>
    <c:legend>
      <c:legendPos val="t"/>
      <c:layout>
        <c:manualLayout>
          <c:xMode val="edge"/>
          <c:yMode val="edge"/>
          <c:x val="0.12593115252444392"/>
          <c:y val="6.6091267380280386E-2"/>
          <c:w val="0.76418699204361906"/>
          <c:h val="9.0044531113568888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90146371594495E-2"/>
          <c:y val="6.7358753302973681E-2"/>
          <c:w val="0.79518032590978083"/>
          <c:h val="0.51555092203879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rgbClr val="EFB085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numFmt formatCode="#,##0.0_);[Red]\(#,##0.0\)" sourceLinked="0"/>
              <c:spPr/>
              <c:txPr>
                <a:bodyPr/>
                <a:lstStyle/>
                <a:p>
                  <a:pPr>
                    <a:defRPr sz="1200">
                      <a:latin typeface="Calibri" panose="020F0502020204030204" pitchFamily="34" charset="0"/>
                    </a:defRPr>
                  </a:pPr>
                  <a:endParaRPr lang="zh-TW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83C-47F8-B105-145BA42145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54.8</c:v>
                </c:pt>
                <c:pt idx="1">
                  <c:v>54.8</c:v>
                </c:pt>
                <c:pt idx="2">
                  <c:v>55.9</c:v>
                </c:pt>
                <c:pt idx="3">
                  <c:v>52.7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83C-47F8-B105-145BA4214560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1298974268785138E-3"/>
                  <c:y val="8.22534184031326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3C-47F8-B105-145BA4214560}"/>
                </c:ext>
              </c:extLst>
            </c:dLbl>
            <c:dLbl>
              <c:idx val="1"/>
              <c:layout>
                <c:manualLayout>
                  <c:x val="4.6949742978826831E-3"/>
                  <c:y val="1.59183847521354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3C-47F8-B105-145BA4214560}"/>
                </c:ext>
              </c:extLst>
            </c:dLbl>
            <c:dLbl>
              <c:idx val="2"/>
              <c:layout>
                <c:manualLayout>
                  <c:x val="1.6144857843521113E-2"/>
                  <c:y val="1.845342163809848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3C-47F8-B105-145BA4214560}"/>
                </c:ext>
              </c:extLst>
            </c:dLbl>
            <c:dLbl>
              <c:idx val="3"/>
              <c:layout>
                <c:manualLayout>
                  <c:x val="1.3414395667546868E-2"/>
                  <c:y val="1.00195715434757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3C-47F8-B105-145BA4214560}"/>
                </c:ext>
              </c:extLst>
            </c:dLbl>
            <c:dLbl>
              <c:idx val="4"/>
              <c:layout>
                <c:manualLayout>
                  <c:x val="2.5590473441986453E-3"/>
                  <c:y val="-7.681720734476655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3C-47F8-B105-145BA4214560}"/>
                </c:ext>
              </c:extLst>
            </c:dLbl>
            <c:dLbl>
              <c:idx val="5"/>
              <c:layout>
                <c:manualLayout>
                  <c:x val="0"/>
                  <c:y val="3.84070915821635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3C-47F8-B105-145BA4214560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alibri" panose="020F0502020204030204" pitchFamily="34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工作表1!$A$2:$A$5</c:f>
              <c:strCache>
                <c:ptCount val="4"/>
                <c:pt idx="0">
                  <c:v>商業活動</c:v>
                </c:pt>
                <c:pt idx="1">
                  <c:v>新增訂單</c:v>
                </c:pt>
                <c:pt idx="2">
                  <c:v>人力僱用</c:v>
                </c:pt>
                <c:pt idx="3">
                  <c:v>供應商交貨
時間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60.6</c:v>
                </c:pt>
                <c:pt idx="1">
                  <c:v>55.7</c:v>
                </c:pt>
                <c:pt idx="2">
                  <c:v>54.7</c:v>
                </c:pt>
                <c:pt idx="3">
                  <c:v>51.8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83C-47F8-B105-145BA4214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304000"/>
        <c:axId val="231782016"/>
      </c:barChart>
      <c:catAx>
        <c:axId val="130304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wordArtVert"/>
          <a:lstStyle/>
          <a:p>
            <a:pPr>
              <a:defRPr sz="1200">
                <a:latin typeface="文鼎圓體M" panose="020F0609000000000000" pitchFamily="49" charset="-120"/>
                <a:ea typeface="文鼎圓體M" panose="020F0609000000000000" pitchFamily="49" charset="-120"/>
              </a:defRPr>
            </a:pPr>
            <a:endParaRPr lang="zh-TW"/>
          </a:p>
        </c:txPr>
        <c:crossAx val="231782016"/>
        <c:crosses val="autoZero"/>
        <c:auto val="1"/>
        <c:lblAlgn val="ctr"/>
        <c:lblOffset val="0"/>
        <c:noMultiLvlLbl val="0"/>
      </c:catAx>
      <c:valAx>
        <c:axId val="231782016"/>
        <c:scaling>
          <c:orientation val="minMax"/>
          <c:max val="75"/>
          <c:min val="25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30304000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23012776817130928"/>
          <c:y val="7.4698302672228847E-3"/>
          <c:w val="0.58774278798117385"/>
          <c:h val="9.4622751514919806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9723686615464"/>
          <c:y val="4.2006172755872651E-2"/>
          <c:w val="0.80420679064333367"/>
          <c:h val="0.73195288599369712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NMI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5400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07DA-4534-8CA8-08359A822DA5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07DA-4534-8CA8-08359A822DA5}"/>
              </c:ext>
            </c:extLst>
          </c:dPt>
          <c:cat>
            <c:numRef>
              <c:f>工作表1!$A$97:$A$109</c:f>
              <c:numCache>
                <c:formatCode>mmm\-yy</c:formatCode>
                <c:ptCount val="13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>
                  <c:v>45047</c:v>
                </c:pt>
                <c:pt idx="11">
                  <c:v>45078</c:v>
                </c:pt>
                <c:pt idx="12">
                  <c:v>45108</c:v>
                </c:pt>
              </c:numCache>
            </c:numRef>
          </c:cat>
          <c:val>
            <c:numRef>
              <c:f>工作表1!$B$97:$B$109</c:f>
              <c:numCache>
                <c:formatCode>0.0_ </c:formatCode>
                <c:ptCount val="13"/>
                <c:pt idx="0">
                  <c:v>56.7</c:v>
                </c:pt>
                <c:pt idx="1">
                  <c:v>53.8</c:v>
                </c:pt>
                <c:pt idx="2">
                  <c:v>52.2</c:v>
                </c:pt>
                <c:pt idx="3">
                  <c:v>50</c:v>
                </c:pt>
                <c:pt idx="4">
                  <c:v>52.2</c:v>
                </c:pt>
                <c:pt idx="5">
                  <c:v>53.3</c:v>
                </c:pt>
                <c:pt idx="6">
                  <c:v>50.1</c:v>
                </c:pt>
                <c:pt idx="7">
                  <c:v>50.2</c:v>
                </c:pt>
                <c:pt idx="8">
                  <c:v>53.2</c:v>
                </c:pt>
                <c:pt idx="9">
                  <c:v>55.8</c:v>
                </c:pt>
                <c:pt idx="10">
                  <c:v>52</c:v>
                </c:pt>
                <c:pt idx="11">
                  <c:v>54.6</c:v>
                </c:pt>
                <c:pt idx="12">
                  <c:v>55.7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DA-4534-8CA8-08359A822DA5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工作表1!$A$97:$A$109</c:f>
              <c:numCache>
                <c:formatCode>mmm\-yy</c:formatCode>
                <c:ptCount val="13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>
                  <c:v>45047</c:v>
                </c:pt>
                <c:pt idx="11">
                  <c:v>45078</c:v>
                </c:pt>
                <c:pt idx="12">
                  <c:v>45108</c:v>
                </c:pt>
              </c:numCache>
            </c:numRef>
          </c:cat>
          <c:val>
            <c:numRef>
              <c:f>工作表1!$C$74:$C$86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7DA-4534-8CA8-08359A822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55968"/>
        <c:axId val="240149632"/>
      </c:lineChart>
      <c:dateAx>
        <c:axId val="131155968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240149632"/>
        <c:crosses val="autoZero"/>
        <c:auto val="1"/>
        <c:lblOffset val="100"/>
        <c:baseTimeUnit val="months"/>
        <c:majorUnit val="3"/>
        <c:majorTimeUnit val="months"/>
      </c:dateAx>
      <c:valAx>
        <c:axId val="240149632"/>
        <c:scaling>
          <c:orientation val="minMax"/>
          <c:max val="65"/>
          <c:min val="35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55968"/>
        <c:crosses val="autoZero"/>
        <c:crossBetween val="midCat"/>
        <c:majorUnit val="15"/>
        <c:minorUnit val="1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77095527751259E-2"/>
          <c:y val="8.3869461651852578E-2"/>
          <c:w val="0.93414352849342475"/>
          <c:h val="0.790627134409433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2023年2月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工作表1!$B$2:$B$9</c:f>
              <c:numCache>
                <c:formatCode>0.0_ </c:formatCode>
                <c:ptCount val="8"/>
                <c:pt idx="0">
                  <c:v>34.1</c:v>
                </c:pt>
                <c:pt idx="1">
                  <c:v>57.6</c:v>
                </c:pt>
                <c:pt idx="2">
                  <c:v>54</c:v>
                </c:pt>
                <c:pt idx="3">
                  <c:v>48.8</c:v>
                </c:pt>
                <c:pt idx="4">
                  <c:v>43</c:v>
                </c:pt>
                <c:pt idx="5">
                  <c:v>46.5</c:v>
                </c:pt>
                <c:pt idx="6">
                  <c:v>43</c:v>
                </c:pt>
                <c:pt idx="7">
                  <c:v>46.5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ED-48FE-BCFC-76435573527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工作表1!$C$2:$C$9</c:f>
              <c:numCache>
                <c:formatCode>0.0_ </c:formatCode>
                <c:ptCount val="8"/>
                <c:pt idx="0">
                  <c:v>38.6</c:v>
                </c:pt>
                <c:pt idx="1">
                  <c:v>54.6</c:v>
                </c:pt>
                <c:pt idx="2">
                  <c:v>57.7</c:v>
                </c:pt>
                <c:pt idx="3">
                  <c:v>53.8</c:v>
                </c:pt>
                <c:pt idx="4">
                  <c:v>55.9</c:v>
                </c:pt>
                <c:pt idx="5">
                  <c:v>54.6</c:v>
                </c:pt>
                <c:pt idx="6">
                  <c:v>51.4</c:v>
                </c:pt>
                <c:pt idx="7">
                  <c:v>50.1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ED-48FE-BCFC-76435573527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4月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工作表1!$D$2:$D$9</c:f>
              <c:numCache>
                <c:formatCode>0.0_ </c:formatCode>
                <c:ptCount val="8"/>
                <c:pt idx="0">
                  <c:v>62.5</c:v>
                </c:pt>
                <c:pt idx="1">
                  <c:v>52.4</c:v>
                </c:pt>
                <c:pt idx="2">
                  <c:v>59.6</c:v>
                </c:pt>
                <c:pt idx="3">
                  <c:v>63.1</c:v>
                </c:pt>
                <c:pt idx="4">
                  <c:v>49.2</c:v>
                </c:pt>
                <c:pt idx="5">
                  <c:v>58.1</c:v>
                </c:pt>
                <c:pt idx="6">
                  <c:v>56</c:v>
                </c:pt>
                <c:pt idx="7">
                  <c:v>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ED-48FE-BCFC-764355735271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工作表1!$E$2:$E$9</c:f>
              <c:numCache>
                <c:formatCode>0.0_ </c:formatCode>
                <c:ptCount val="8"/>
                <c:pt idx="0">
                  <c:v>56.8</c:v>
                </c:pt>
                <c:pt idx="1">
                  <c:v>53.9</c:v>
                </c:pt>
                <c:pt idx="2">
                  <c:v>56.8</c:v>
                </c:pt>
                <c:pt idx="3">
                  <c:v>51.2</c:v>
                </c:pt>
                <c:pt idx="4">
                  <c:v>53.3</c:v>
                </c:pt>
                <c:pt idx="5">
                  <c:v>51.9</c:v>
                </c:pt>
                <c:pt idx="6">
                  <c:v>43.8</c:v>
                </c:pt>
                <c:pt idx="7">
                  <c:v>40.200000000000003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ED-48FE-BCFC-764355735271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2"/>
              <c:layout>
                <c:manualLayout>
                  <c:x val="-4.1829037805874835E-3"/>
                  <c:y val="3.28320966576925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91-4957-A5E6-CAE47C21A936}"/>
                </c:ext>
              </c:extLst>
            </c:dLbl>
            <c:dLbl>
              <c:idx val="4"/>
              <c:layout>
                <c:manualLayout>
                  <c:x val="-2.7886025203917582E-3"/>
                  <c:y val="-5.90977739838466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74-4240-86FF-F37572D9E25A}"/>
                </c:ext>
              </c:extLst>
            </c:dLbl>
            <c:dLbl>
              <c:idx val="6"/>
              <c:layout>
                <c:manualLayout>
                  <c:x val="-5.5772050407833116E-3"/>
                  <c:y val="-1.96992579946155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91-4957-A5E6-CAE47C21A936}"/>
                </c:ext>
              </c:extLst>
            </c:dLbl>
            <c:dLbl>
              <c:idx val="7"/>
              <c:layout>
                <c:manualLayout>
                  <c:x val="-2.0914518902937418E-3"/>
                  <c:y val="1.14912338301923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16905189161119E-2"/>
                      <c:h val="7.24604373235274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7CC-4951-BB33-FDBECA7914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工作表1!$F$2:$F$9</c:f>
              <c:numCache>
                <c:formatCode>0.0_ </c:formatCode>
                <c:ptCount val="8"/>
                <c:pt idx="0">
                  <c:v>64.599999999999994</c:v>
                </c:pt>
                <c:pt idx="1">
                  <c:v>52.6</c:v>
                </c:pt>
                <c:pt idx="2">
                  <c:v>57</c:v>
                </c:pt>
                <c:pt idx="3">
                  <c:v>64.7</c:v>
                </c:pt>
                <c:pt idx="4">
                  <c:v>47.1</c:v>
                </c:pt>
                <c:pt idx="5">
                  <c:v>51.4</c:v>
                </c:pt>
                <c:pt idx="6">
                  <c:v>47.2</c:v>
                </c:pt>
                <c:pt idx="7">
                  <c:v>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FED-48FE-BCFC-764355735271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3737709975457004E-2"/>
                  <c:y val="-7.97949209004990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ED-48FE-BCFC-764355735271}"/>
                </c:ext>
              </c:extLst>
            </c:dLbl>
            <c:dLbl>
              <c:idx val="1"/>
              <c:layout>
                <c:manualLayout>
                  <c:x val="1.6526422283349464E-2"/>
                  <c:y val="-1.3900644388064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ED-48FE-BCFC-764355735271}"/>
                </c:ext>
              </c:extLst>
            </c:dLbl>
            <c:dLbl>
              <c:idx val="2"/>
              <c:layout>
                <c:manualLayout>
                  <c:x val="1.7715530704544818E-2"/>
                  <c:y val="-1.27993472875782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ED-48FE-BCFC-764355735271}"/>
                </c:ext>
              </c:extLst>
            </c:dLbl>
            <c:dLbl>
              <c:idx val="3"/>
              <c:layout>
                <c:manualLayout>
                  <c:x val="3.9777511543349561E-3"/>
                  <c:y val="2.662995185341691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ED-48FE-BCFC-764355735271}"/>
                </c:ext>
              </c:extLst>
            </c:dLbl>
            <c:dLbl>
              <c:idx val="4"/>
              <c:layout>
                <c:manualLayout>
                  <c:x val="1.353284649895894E-2"/>
                  <c:y val="-1.04261295921633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FED-48FE-BCFC-764355735271}"/>
                </c:ext>
              </c:extLst>
            </c:dLbl>
            <c:dLbl>
              <c:idx val="5"/>
              <c:layout>
                <c:manualLayout>
                  <c:x val="6.6980256364792103E-3"/>
                  <c:y val="1.1899179094175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FED-48FE-BCFC-764355735271}"/>
                </c:ext>
              </c:extLst>
            </c:dLbl>
            <c:dLbl>
              <c:idx val="6"/>
              <c:layout>
                <c:manualLayout>
                  <c:x val="9.2815451053714013E-3"/>
                  <c:y val="-5.35938736858759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8FED-48FE-BCFC-764355735271}"/>
                </c:ext>
              </c:extLst>
            </c:dLbl>
            <c:dLbl>
              <c:idx val="7"/>
              <c:layout>
                <c:manualLayout>
                  <c:x val="1.0459016051481555E-2"/>
                  <c:y val="-2.1998538842438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FED-48FE-BCFC-7643557352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工作表1!$A$2:$A$9</c:f>
              <c:strCache>
                <c:ptCount val="8"/>
                <c:pt idx="0">
                  <c:v>住宿餐飲</c:v>
                </c:pt>
                <c:pt idx="1">
                  <c:v>營造暨不動產</c:v>
                </c:pt>
                <c:pt idx="2">
                  <c:v>教育暨專業科學</c:v>
                </c:pt>
                <c:pt idx="3">
                  <c:v>金融保險</c:v>
                </c:pt>
                <c:pt idx="4">
                  <c:v>資訊暨通訊傳播</c:v>
                </c:pt>
                <c:pt idx="5">
                  <c:v>零售</c:v>
                </c:pt>
                <c:pt idx="6">
                  <c:v>運輸倉儲</c:v>
                </c:pt>
                <c:pt idx="7">
                  <c:v>批發</c:v>
                </c:pt>
              </c:strCache>
            </c:strRef>
          </c:cat>
          <c:val>
            <c:numRef>
              <c:f>工作表1!$G$2:$G$9</c:f>
              <c:numCache>
                <c:formatCode>0.0_ </c:formatCode>
                <c:ptCount val="8"/>
                <c:pt idx="0">
                  <c:v>65.599999999999994</c:v>
                </c:pt>
                <c:pt idx="1">
                  <c:v>52.7</c:v>
                </c:pt>
                <c:pt idx="2">
                  <c:v>59.7</c:v>
                </c:pt>
                <c:pt idx="3">
                  <c:v>62.2</c:v>
                </c:pt>
                <c:pt idx="4">
                  <c:v>57.5</c:v>
                </c:pt>
                <c:pt idx="5">
                  <c:v>49.9</c:v>
                </c:pt>
                <c:pt idx="6">
                  <c:v>49.1</c:v>
                </c:pt>
                <c:pt idx="7">
                  <c:v>45.2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8FED-48FE-BCFC-764355735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957504"/>
        <c:axId val="231780864"/>
      </c:barChart>
      <c:catAx>
        <c:axId val="263957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50" b="1" spc="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231780864"/>
        <c:crosses val="autoZero"/>
        <c:auto val="1"/>
        <c:lblAlgn val="ctr"/>
        <c:lblOffset val="100"/>
        <c:noMultiLvlLbl val="0"/>
      </c:catAx>
      <c:valAx>
        <c:axId val="231780864"/>
        <c:scaling>
          <c:orientation val="minMax"/>
          <c:max val="8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26395750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20583116039058155"/>
          <c:y val="3.9963651965022301E-2"/>
          <c:w val="0.59084205773110843"/>
          <c:h val="7.4376623340598011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0509589707291"/>
          <c:y val="7.1981544789028212E-2"/>
          <c:w val="0.87798874650780867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F73D29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8"/>
            <c:spPr>
              <a:solidFill>
                <a:schemeClr val="bg1"/>
              </a:solidFill>
              <a:ln w="22225">
                <a:solidFill>
                  <a:srgbClr val="F73D29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A5D0-40E2-842C-67743C97BE7C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A5D0-40E2-842C-67743C97BE7C}"/>
              </c:ext>
            </c:extLst>
          </c:dPt>
          <c:cat>
            <c:numRef>
              <c:f>工作表1!$A$122:$A$134</c:f>
              <c:numCache>
                <c:formatCode>mmm\-yy</c:formatCode>
                <c:ptCount val="13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>
                  <c:v>45047</c:v>
                </c:pt>
                <c:pt idx="11">
                  <c:v>45078</c:v>
                </c:pt>
                <c:pt idx="12">
                  <c:v>45108</c:v>
                </c:pt>
              </c:numCache>
            </c:numRef>
          </c:cat>
          <c:val>
            <c:numRef>
              <c:f>工作表1!$B$122:$B$134</c:f>
              <c:numCache>
                <c:formatCode>0.0_ </c:formatCode>
                <c:ptCount val="13"/>
                <c:pt idx="0">
                  <c:v>30.1</c:v>
                </c:pt>
                <c:pt idx="1">
                  <c:v>28.3</c:v>
                </c:pt>
                <c:pt idx="2">
                  <c:v>28.3</c:v>
                </c:pt>
                <c:pt idx="3">
                  <c:v>24.8</c:v>
                </c:pt>
                <c:pt idx="4">
                  <c:v>25.3</c:v>
                </c:pt>
                <c:pt idx="5">
                  <c:v>29.3</c:v>
                </c:pt>
                <c:pt idx="6">
                  <c:v>38.9</c:v>
                </c:pt>
                <c:pt idx="7">
                  <c:v>44.7</c:v>
                </c:pt>
                <c:pt idx="8">
                  <c:v>46.2</c:v>
                </c:pt>
                <c:pt idx="9">
                  <c:v>44.9</c:v>
                </c:pt>
                <c:pt idx="10">
                  <c:v>38.200000000000003</c:v>
                </c:pt>
                <c:pt idx="11">
                  <c:v>44.9</c:v>
                </c:pt>
                <c:pt idx="12">
                  <c:v>43.2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5D0-40E2-842C-67743C97BE7C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工作表1!$A$122:$A$134</c:f>
              <c:numCache>
                <c:formatCode>mmm\-yy</c:formatCode>
                <c:ptCount val="13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>
                  <c:v>45047</c:v>
                </c:pt>
                <c:pt idx="11">
                  <c:v>45078</c:v>
                </c:pt>
                <c:pt idx="12">
                  <c:v>45108</c:v>
                </c:pt>
              </c:numCache>
            </c:numRef>
          </c:cat>
          <c:val>
            <c:numRef>
              <c:f>工作表1!$C$97:$C$109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A5D0-40E2-842C-67743C97B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786304"/>
        <c:axId val="130872960"/>
      </c:lineChart>
      <c:dateAx>
        <c:axId val="130786304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2960"/>
        <c:crosses val="autoZero"/>
        <c:auto val="1"/>
        <c:lblOffset val="100"/>
        <c:baseTimeUnit val="months"/>
        <c:majorUnit val="3"/>
        <c:majorTimeUnit val="months"/>
      </c:dateAx>
      <c:valAx>
        <c:axId val="13087296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0786304"/>
        <c:crosses val="autoZero"/>
        <c:crossBetween val="between"/>
        <c:majorUnit val="50"/>
        <c:minorUnit val="25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807799102322901E-2"/>
          <c:y val="7.198150070046419E-2"/>
          <c:w val="0.83251202650243628"/>
          <c:h val="0.68893590547614847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未來六個月景氣狀況預期指數</c:v>
                </c:pt>
              </c:strCache>
            </c:strRef>
          </c:tx>
          <c:spPr>
            <a:ln w="28575"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9"/>
            <c:spPr>
              <a:solidFill>
                <a:schemeClr val="bg1"/>
              </a:solidFill>
              <a:ln w="22225">
                <a:solidFill>
                  <a:srgbClr val="0070C0"/>
                </a:solidFill>
              </a:ln>
              <a:scene3d>
                <a:camera prst="orthographicFront"/>
                <a:lightRig rig="threePt" dir="t"/>
              </a:scene3d>
              <a:sp3d/>
            </c:spPr>
          </c:marker>
          <c:dPt>
            <c:idx val="23"/>
            <c:bubble3D val="0"/>
            <c:extLst>
              <c:ext xmlns:c16="http://schemas.microsoft.com/office/drawing/2014/chart" uri="{C3380CC4-5D6E-409C-BE32-E72D297353CC}">
                <c16:uniqueId val="{00000000-2BCD-4391-A640-2C242D1326DD}"/>
              </c:ext>
            </c:extLst>
          </c:dPt>
          <c:dPt>
            <c:idx val="24"/>
            <c:bubble3D val="0"/>
            <c:extLst>
              <c:ext xmlns:c16="http://schemas.microsoft.com/office/drawing/2014/chart" uri="{C3380CC4-5D6E-409C-BE32-E72D297353CC}">
                <c16:uniqueId val="{00000001-2BCD-4391-A640-2C242D1326DD}"/>
              </c:ext>
            </c:extLst>
          </c:dPt>
          <c:cat>
            <c:numRef>
              <c:f>工作表1!$A$97:$A$109</c:f>
              <c:numCache>
                <c:formatCode>mmm\-yy</c:formatCode>
                <c:ptCount val="13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>
                  <c:v>45047</c:v>
                </c:pt>
                <c:pt idx="11">
                  <c:v>45078</c:v>
                </c:pt>
                <c:pt idx="12">
                  <c:v>45108</c:v>
                </c:pt>
              </c:numCache>
            </c:numRef>
          </c:cat>
          <c:val>
            <c:numRef>
              <c:f>工作表1!$B$97:$B$109</c:f>
              <c:numCache>
                <c:formatCode>General</c:formatCode>
                <c:ptCount val="13"/>
                <c:pt idx="0">
                  <c:v>43.7</c:v>
                </c:pt>
                <c:pt idx="1">
                  <c:v>43.9</c:v>
                </c:pt>
                <c:pt idx="2">
                  <c:v>41.1</c:v>
                </c:pt>
                <c:pt idx="3">
                  <c:v>33.6</c:v>
                </c:pt>
                <c:pt idx="4">
                  <c:v>37.4</c:v>
                </c:pt>
                <c:pt idx="5">
                  <c:v>36.200000000000003</c:v>
                </c:pt>
                <c:pt idx="6">
                  <c:v>44.3</c:v>
                </c:pt>
                <c:pt idx="7">
                  <c:v>47.7</c:v>
                </c:pt>
                <c:pt idx="8">
                  <c:v>49.9</c:v>
                </c:pt>
                <c:pt idx="9">
                  <c:v>43.3</c:v>
                </c:pt>
                <c:pt idx="10">
                  <c:v>41.8</c:v>
                </c:pt>
                <c:pt idx="11">
                  <c:v>50.1</c:v>
                </c:pt>
                <c:pt idx="12">
                  <c:v>50.8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BCD-4391-A640-2C242D1326DD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欄1</c:v>
                </c:pt>
              </c:strCache>
            </c:strRef>
          </c:tx>
          <c:spPr>
            <a:ln w="25400"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numRef>
              <c:f>工作表1!$A$97:$A$109</c:f>
              <c:numCache>
                <c:formatCode>mmm\-yy</c:formatCode>
                <c:ptCount val="13"/>
                <c:pt idx="0">
                  <c:v>44743</c:v>
                </c:pt>
                <c:pt idx="1">
                  <c:v>44774</c:v>
                </c:pt>
                <c:pt idx="2">
                  <c:v>44805</c:v>
                </c:pt>
                <c:pt idx="3">
                  <c:v>44835</c:v>
                </c:pt>
                <c:pt idx="4">
                  <c:v>44866</c:v>
                </c:pt>
                <c:pt idx="5">
                  <c:v>44896</c:v>
                </c:pt>
                <c:pt idx="6">
                  <c:v>44927</c:v>
                </c:pt>
                <c:pt idx="7">
                  <c:v>44958</c:v>
                </c:pt>
                <c:pt idx="8">
                  <c:v>44986</c:v>
                </c:pt>
                <c:pt idx="9">
                  <c:v>45017</c:v>
                </c:pt>
                <c:pt idx="10">
                  <c:v>45047</c:v>
                </c:pt>
                <c:pt idx="11">
                  <c:v>45078</c:v>
                </c:pt>
                <c:pt idx="12">
                  <c:v>45108</c:v>
                </c:pt>
              </c:numCache>
            </c:numRef>
          </c:cat>
          <c:val>
            <c:numRef>
              <c:f>工作表1!$C$73:$C$85</c:f>
              <c:numCache>
                <c:formatCode>General</c:formatCode>
                <c:ptCount val="1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BCD-4391-A640-2C242D1326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36000"/>
        <c:axId val="130870080"/>
      </c:lineChart>
      <c:dateAx>
        <c:axId val="131136000"/>
        <c:scaling>
          <c:orientation val="minMax"/>
        </c:scaling>
        <c:delete val="0"/>
        <c:axPos val="b"/>
        <c:numFmt formatCode="mm" sourceLinked="0"/>
        <c:majorTickMark val="in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  <a:ea typeface="文鼎中圓" panose="020F0609000000000000" pitchFamily="49" charset="-120"/>
              </a:defRPr>
            </a:pPr>
            <a:endParaRPr lang="zh-TW"/>
          </a:p>
        </c:txPr>
        <c:crossAx val="130870080"/>
        <c:crosses val="autoZero"/>
        <c:auto val="1"/>
        <c:lblOffset val="100"/>
        <c:baseTimeUnit val="months"/>
        <c:majorUnit val="3"/>
        <c:majorTimeUnit val="months"/>
      </c:dateAx>
      <c:valAx>
        <c:axId val="130870080"/>
        <c:scaling>
          <c:orientation val="minMax"/>
          <c:max val="1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#,##0_ 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anose="020F0502020204030204" pitchFamily="34" charset="0"/>
              </a:defRPr>
            </a:pPr>
            <a:endParaRPr lang="zh-TW"/>
          </a:p>
        </c:txPr>
        <c:crossAx val="131136000"/>
        <c:crosses val="autoZero"/>
        <c:crossBetween val="between"/>
        <c:majorUnit val="50"/>
        <c:minorUnit val="30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zh-TW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683800244701143E-2"/>
          <c:y val="0.1060114693107404"/>
          <c:w val="0.92341395004712679"/>
          <c:h val="0.786694716740089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2023年2月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工作表1!$B$2:$B$7</c:f>
              <c:numCache>
                <c:formatCode>0.0</c:formatCode>
                <c:ptCount val="6"/>
                <c:pt idx="0">
                  <c:v>55.4</c:v>
                </c:pt>
                <c:pt idx="1">
                  <c:v>41.3</c:v>
                </c:pt>
                <c:pt idx="2">
                  <c:v>46.6</c:v>
                </c:pt>
                <c:pt idx="3">
                  <c:v>50</c:v>
                </c:pt>
                <c:pt idx="4">
                  <c:v>34.799999999999997</c:v>
                </c:pt>
                <c:pt idx="5">
                  <c:v>42.5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30-400C-AE7C-EAD084B5EFD7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rgbClr val="4FB7F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工作表1!$C$2:$C$7</c:f>
              <c:numCache>
                <c:formatCode>0.0</c:formatCode>
                <c:ptCount val="6"/>
                <c:pt idx="0">
                  <c:v>52.6</c:v>
                </c:pt>
                <c:pt idx="1">
                  <c:v>45.5</c:v>
                </c:pt>
                <c:pt idx="2">
                  <c:v>38.9</c:v>
                </c:pt>
                <c:pt idx="3">
                  <c:v>48.8</c:v>
                </c:pt>
                <c:pt idx="4">
                  <c:v>39.1</c:v>
                </c:pt>
                <c:pt idx="5">
                  <c:v>45.3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30-400C-AE7C-EAD084B5EFD7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4月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工作表1!$D$2:$D$7</c:f>
              <c:numCache>
                <c:formatCode>0.0</c:formatCode>
                <c:ptCount val="6"/>
                <c:pt idx="0">
                  <c:v>52.8</c:v>
                </c:pt>
                <c:pt idx="1">
                  <c:v>45.6</c:v>
                </c:pt>
                <c:pt idx="2">
                  <c:v>44.2</c:v>
                </c:pt>
                <c:pt idx="3">
                  <c:v>43.2</c:v>
                </c:pt>
                <c:pt idx="4">
                  <c:v>35.4</c:v>
                </c:pt>
                <c:pt idx="5">
                  <c:v>40.200000000000003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30-400C-AE7C-EAD084B5EFD7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rgbClr val="C9A6E4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工作表1!$E$2:$E$7</c:f>
              <c:numCache>
                <c:formatCode>0.0</c:formatCode>
                <c:ptCount val="6"/>
                <c:pt idx="0">
                  <c:v>44.9</c:v>
                </c:pt>
                <c:pt idx="1">
                  <c:v>38.700000000000003</c:v>
                </c:pt>
                <c:pt idx="2">
                  <c:v>43.8</c:v>
                </c:pt>
                <c:pt idx="3">
                  <c:v>30.4</c:v>
                </c:pt>
                <c:pt idx="4">
                  <c:v>43.2</c:v>
                </c:pt>
                <c:pt idx="5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30-400C-AE7C-EAD084B5EFD7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rgbClr val="FF9797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3"/>
              <c:layout>
                <c:manualLayout>
                  <c:x val="1.4549892210503257E-3"/>
                  <c:y val="-1.61085825005492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E7-43F6-AC07-8C9FC4B1D9ED}"/>
                </c:ext>
              </c:extLst>
            </c:dLbl>
            <c:dLbl>
              <c:idx val="4"/>
              <c:layout>
                <c:manualLayout>
                  <c:x val="-8.7299353263020612E-3"/>
                  <c:y val="-1.61085825005492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284708968358797E-2"/>
                      <c:h val="8.9563718703053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FE7-43F6-AC07-8C9FC4B1D9ED}"/>
                </c:ext>
              </c:extLst>
            </c:dLbl>
            <c:dLbl>
              <c:idx val="5"/>
              <c:layout>
                <c:manualLayout>
                  <c:x val="-7.2749461052517353E-3"/>
                  <c:y val="6.44343300021968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E7-43F6-AC07-8C9FC4B1D9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工作表1!$F$2:$F$7</c:f>
              <c:numCache>
                <c:formatCode>0.0</c:formatCode>
                <c:ptCount val="6"/>
                <c:pt idx="0">
                  <c:v>50</c:v>
                </c:pt>
                <c:pt idx="1">
                  <c:v>48.4</c:v>
                </c:pt>
                <c:pt idx="2">
                  <c:v>45.7</c:v>
                </c:pt>
                <c:pt idx="3">
                  <c:v>34.1</c:v>
                </c:pt>
                <c:pt idx="4">
                  <c:v>40.9</c:v>
                </c:pt>
                <c:pt idx="5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30-400C-AE7C-EAD084B5EFD7}"/>
            </c:ext>
          </c:extLst>
        </c:ser>
        <c:ser>
          <c:idx val="5"/>
          <c:order val="5"/>
          <c:tx>
            <c:strRef>
              <c:f>工作表1!$G$1</c:f>
              <c:strCache>
                <c:ptCount val="1"/>
                <c:pt idx="0">
                  <c:v>7月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4389041433624912E-2"/>
                  <c:y val="-4.681203050459155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30-400C-AE7C-EAD084B5EFD7}"/>
                </c:ext>
              </c:extLst>
            </c:dLbl>
            <c:dLbl>
              <c:idx val="1"/>
              <c:layout>
                <c:manualLayout>
                  <c:x val="1.2853557162906187E-2"/>
                  <c:y val="1.4862351564902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30-400C-AE7C-EAD084B5EFD7}"/>
                </c:ext>
              </c:extLst>
            </c:dLbl>
            <c:dLbl>
              <c:idx val="2"/>
              <c:layout>
                <c:manualLayout>
                  <c:x val="1.0050882233287067E-2"/>
                  <c:y val="1.189002168801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30-400C-AE7C-EAD084B5EFD7}"/>
                </c:ext>
              </c:extLst>
            </c:dLbl>
            <c:dLbl>
              <c:idx val="3"/>
              <c:layout>
                <c:manualLayout>
                  <c:x val="1.4389041433624938E-2"/>
                  <c:y val="-1.49568822713760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30-400C-AE7C-EAD084B5EFD7}"/>
                </c:ext>
              </c:extLst>
            </c:dLbl>
            <c:dLbl>
              <c:idx val="4"/>
              <c:layout>
                <c:manualLayout>
                  <c:x val="1.7218479921206141E-2"/>
                  <c:y val="1.7835149562096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30-400C-AE7C-EAD084B5EFD7}"/>
                </c:ext>
              </c:extLst>
            </c:dLbl>
            <c:dLbl>
              <c:idx val="5"/>
              <c:layout>
                <c:manualLayout>
                  <c:x val="1.4335195375838144E-2"/>
                  <c:y val="-1.1890255748166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30-400C-AE7C-EAD084B5EF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zh-TW" altLang="en-US" sz="12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工作表1!$A$2:$A$7</c:f>
              <c:strCache>
                <c:ptCount val="6"/>
                <c:pt idx="0">
                  <c:v>化學暨生技醫療</c:v>
                </c:pt>
                <c:pt idx="1">
                  <c:v>電子暨光學</c:v>
                </c:pt>
                <c:pt idx="2">
                  <c:v>食品暨紡織</c:v>
                </c:pt>
                <c:pt idx="3">
                  <c:v>基礎原物料</c:v>
                </c:pt>
                <c:pt idx="4">
                  <c:v>交通工具</c:v>
                </c:pt>
                <c:pt idx="5">
                  <c:v>電力暨機械設備</c:v>
                </c:pt>
              </c:strCache>
            </c:strRef>
          </c:cat>
          <c:val>
            <c:numRef>
              <c:f>工作表1!$G$2:$G$7</c:f>
              <c:numCache>
                <c:formatCode>0.0</c:formatCode>
                <c:ptCount val="6"/>
                <c:pt idx="0">
                  <c:v>51.3</c:v>
                </c:pt>
                <c:pt idx="1">
                  <c:v>41.3</c:v>
                </c:pt>
                <c:pt idx="2">
                  <c:v>54</c:v>
                </c:pt>
                <c:pt idx="3">
                  <c:v>37.5</c:v>
                </c:pt>
                <c:pt idx="4">
                  <c:v>52.3</c:v>
                </c:pt>
                <c:pt idx="5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330-400C-AE7C-EAD084B5EF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014784"/>
        <c:axId val="130874112"/>
      </c:barChart>
      <c:catAx>
        <c:axId val="161014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300" b="1" spc="-200" baseline="0">
                <a:latin typeface="微軟正黑體" pitchFamily="34" charset="-120"/>
                <a:ea typeface="微軟正黑體" pitchFamily="34" charset="-120"/>
              </a:defRPr>
            </a:pPr>
            <a:endParaRPr lang="zh-TW"/>
          </a:p>
        </c:txPr>
        <c:crossAx val="130874112"/>
        <c:crosses val="autoZero"/>
        <c:auto val="1"/>
        <c:lblAlgn val="ctr"/>
        <c:lblOffset val="100"/>
        <c:noMultiLvlLbl val="0"/>
      </c:catAx>
      <c:valAx>
        <c:axId val="130874112"/>
        <c:scaling>
          <c:orientation val="minMax"/>
          <c:max val="70"/>
          <c:min val="10"/>
        </c:scaling>
        <c:delete val="0"/>
        <c:axPos val="l"/>
        <c:majorGridlines>
          <c:spPr>
            <a:ln>
              <a:noFill/>
            </a:ln>
          </c:spPr>
        </c:majorGridlines>
        <c:numFmt formatCode="0_ ;[Red]\-0\ 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anose="020F0502020204030204" pitchFamily="34" charset="0"/>
              </a:defRPr>
            </a:pPr>
            <a:endParaRPr lang="zh-TW"/>
          </a:p>
        </c:txPr>
        <c:crossAx val="161014784"/>
        <c:crosses val="autoZero"/>
        <c:crossBetween val="between"/>
        <c:majorUnit val="20"/>
      </c:valAx>
    </c:plotArea>
    <c:legend>
      <c:legendPos val="t"/>
      <c:layout>
        <c:manualLayout>
          <c:xMode val="edge"/>
          <c:yMode val="edge"/>
          <c:x val="0.14339823845486102"/>
          <c:y val="5.8976838811667251E-2"/>
          <c:w val="0.69876851002195117"/>
          <c:h val="7.5308854074261675E-2"/>
        </c:manualLayout>
      </c:layout>
      <c:overlay val="0"/>
      <c:txPr>
        <a:bodyPr/>
        <a:lstStyle/>
        <a:p>
          <a:pPr>
            <a:defRPr sz="1600">
              <a:latin typeface="Calibri" panose="020F0502020204030204" pitchFamily="34" charset="0"/>
              <a:ea typeface="文鼎圓體M" panose="020F0609000000000000" pitchFamily="49" charset="-120"/>
            </a:defRPr>
          </a:pPr>
          <a:endParaRPr lang="zh-TW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6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>
              <a:defRPr sz="1200"/>
            </a:lvl1pPr>
          </a:lstStyle>
          <a:p>
            <a:fld id="{01E98358-16CC-4DE5-A917-F19F8AD1AB28}" type="datetimeFigureOut">
              <a:rPr lang="zh-TW" altLang="en-US" smtClean="0"/>
              <a:pPr/>
              <a:t>2023/7/28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36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99"/>
            <a:ext cx="2946400" cy="496887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>
              <a:defRPr sz="1200"/>
            </a:lvl1pPr>
          </a:lstStyle>
          <a:p>
            <a:fld id="{E4D63AB2-AA17-451D-BBC4-CCC53A9C2C7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906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7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79" y="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1269ADC-26EC-42EE-901C-9BDC4F432691}" type="datetimeFigureOut">
              <a:rPr lang="zh-TW" altLang="en-US"/>
              <a:pPr>
                <a:defRPr/>
              </a:pPr>
              <a:t>2023/7/28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2" tIns="45574" rIns="91102" bIns="45574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102" tIns="45574" rIns="91102" bIns="45574" rtlCol="0"/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  <a:endParaRPr lang="zh-TW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79" y="9428620"/>
            <a:ext cx="2945659" cy="496332"/>
          </a:xfrm>
          <a:prstGeom prst="rect">
            <a:avLst/>
          </a:prstGeom>
        </p:spPr>
        <p:txBody>
          <a:bodyPr vert="horz" lIns="91102" tIns="45574" rIns="91102" bIns="455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8788B47-C7B6-41CF-AE3B-C0326C4C90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205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/>
              <a:pPr>
                <a:defRPr/>
              </a:pPr>
              <a:t>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130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788B47-C7B6-41CF-AE3B-C0326C4C9020}" type="slidenum">
              <a:rPr lang="zh-TW" alt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03648" y="6675120"/>
            <a:ext cx="19812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35FB156-8B30-4E14-8BC7-47D67A14A1AA}" type="slidenum">
              <a:rPr lang="en-US" altLang="zh-TW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2915816" y="692696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84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543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44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732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58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964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946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221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40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51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88727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2758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8237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757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94967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01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30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18535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71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0" name="投影片編號版面配置區 8"/>
          <p:cNvSpPr txBox="1">
            <a:spLocks/>
          </p:cNvSpPr>
          <p:nvPr userDrawn="1"/>
        </p:nvSpPr>
        <p:spPr>
          <a:xfrm>
            <a:off x="8316416" y="6482575"/>
            <a:ext cx="827585" cy="365760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88424" y="6468137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67544" y="1196752"/>
            <a:ext cx="8229600" cy="4910328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316416" y="6492240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aseline="0"/>
            </a:lvl1pPr>
          </a:lstStyle>
          <a:p>
            <a:pPr lvl="0"/>
            <a:endParaRPr lang="zh-TW" altLang="en-US" noProof="0" dirty="0"/>
          </a:p>
        </p:txBody>
      </p:sp>
      <p:sp>
        <p:nvSpPr>
          <p:cNvPr id="4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53400" y="6482756"/>
            <a:ext cx="990600" cy="365760"/>
          </a:xfrm>
          <a:prstGeom prst="rect">
            <a:avLst/>
          </a:prstGeom>
        </p:spPr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5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60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546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016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6000" y="-7934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6000" y="1975661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  <p:sp>
        <p:nvSpPr>
          <p:cNvPr id="7" name="投影片編號版面配置區 8"/>
          <p:cNvSpPr txBox="1">
            <a:spLocks/>
          </p:cNvSpPr>
          <p:nvPr userDrawn="1"/>
        </p:nvSpPr>
        <p:spPr>
          <a:xfrm>
            <a:off x="8244408" y="6482574"/>
            <a:ext cx="899593" cy="3754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  <a:cs typeface="+mn-cs"/>
              </a:defRPr>
            </a:lvl9pPr>
          </a:lstStyle>
          <a:p>
            <a:fld id="{F7886C9C-DC18-4195-8FD5-A50AA931D419}" type="slidenum">
              <a:rPr lang="en-US" smtClean="0"/>
              <a:pPr/>
              <a:t>‹#›</a:t>
            </a:fld>
            <a:r>
              <a:rPr lang="en-US" dirty="0"/>
              <a:t>/</a:t>
            </a:r>
            <a:r>
              <a:rPr lang="en-US" altLang="zh-TW" dirty="0"/>
              <a:t>7</a:t>
            </a:r>
            <a:endParaRPr 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6283-6063-46CB-993A-E56992D7D5C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2" r:id="rId2"/>
    <p:sldLayoutId id="2147483773" r:id="rId3"/>
    <p:sldLayoutId id="2147483774" r:id="rId4"/>
    <p:sldLayoutId id="2147483778" r:id="rId5"/>
    <p:sldLayoutId id="2147483724" r:id="rId6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D79F5-FC2D-459E-83DE-A51979B5B961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4F30-108E-493B-AE27-C366EC5B7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26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3609-EE33-4FD7-B4D5-BBD0FE2E533C}" type="datetimeFigureOut">
              <a:rPr lang="zh-TW" altLang="en-US" smtClean="0"/>
              <a:t>2023/7/28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CC1B-C6F4-48EC-8AA8-3E8FC841A2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46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ctrTitle"/>
          </p:nvPr>
        </p:nvSpPr>
        <p:spPr>
          <a:xfrm>
            <a:off x="467544" y="2463031"/>
            <a:ext cx="8424936" cy="1470025"/>
          </a:xfrm>
        </p:spPr>
        <p:txBody>
          <a:bodyPr anchor="ctr">
            <a:noAutofit/>
          </a:bodyPr>
          <a:lstStyle/>
          <a:p>
            <a:pPr algn="ctr"/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2023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年</a:t>
            </a:r>
            <a:r>
              <a:rPr kumimoji="1" lang="en-US" altLang="zh-TW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7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月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台</a:t>
            </a:r>
            <a:r>
              <a:rPr kumimoji="1"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灣採購經理人指數重點簡報</a:t>
            </a:r>
          </a:p>
        </p:txBody>
      </p:sp>
    </p:spTree>
    <p:extLst>
      <p:ext uri="{BB962C8B-B14F-4D97-AF65-F5344CB8AC3E}">
        <p14:creationId xmlns:p14="http://schemas.microsoft.com/office/powerpoint/2010/main" val="282640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接點 19"/>
          <p:cNvCxnSpPr/>
          <p:nvPr/>
        </p:nvCxnSpPr>
        <p:spPr>
          <a:xfrm>
            <a:off x="4963498" y="4392000"/>
            <a:ext cx="4065437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1034177764"/>
              </p:ext>
            </p:extLst>
          </p:nvPr>
        </p:nvGraphicFramePr>
        <p:xfrm>
          <a:off x="4366609" y="3294276"/>
          <a:ext cx="4937775" cy="2943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19526" y="6021288"/>
            <a:ext cx="895260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代表製造業景氣呈現擴張，低於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本次調查使用樣本數：製造業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285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34925">
              <a:lnSpc>
                <a:spcPts val="1200"/>
              </a:lnSpc>
              <a:spcBef>
                <a:spcPts val="200"/>
              </a:spcBef>
            </a:pP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PMI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總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指標、新增訂單、生產與人力僱用均經季節調整，每年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4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月定期檢視季節調整模型。</a:t>
            </a:r>
            <a:endParaRPr lang="en-US" altLang="zh-TW" sz="1200" dirty="0"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PMI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8267" y="692696"/>
            <a:ext cx="9033859" cy="219815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2023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7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月經季節調整後台灣製造業採購經理人指數（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PMI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）回跌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2.2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46.1%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個月緊縮。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新增訂單、生產數量均轉呈緊縮，人力僱用、存貨續呈緊縮，供應商交貨時間續為下降（低於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621093313"/>
              </p:ext>
            </p:extLst>
          </p:nvPr>
        </p:nvGraphicFramePr>
        <p:xfrm>
          <a:off x="44209" y="3319889"/>
          <a:ext cx="4347768" cy="263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221169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2" name="文字方塊 3"/>
          <p:cNvSpPr txBox="1">
            <a:spLocks noChangeArrowheads="1"/>
          </p:cNvSpPr>
          <p:nvPr/>
        </p:nvSpPr>
        <p:spPr bwMode="auto">
          <a:xfrm>
            <a:off x="797233" y="2924944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13" name="文字方塊 3"/>
          <p:cNvSpPr txBox="1">
            <a:spLocks noChangeArrowheads="1"/>
          </p:cNvSpPr>
          <p:nvPr/>
        </p:nvSpPr>
        <p:spPr bwMode="auto">
          <a:xfrm>
            <a:off x="5160013" y="2915652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PMI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之五項指標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(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季調值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4539894" y="323842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4139952" y="5380811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323529" y="5670044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 </a:t>
            </a:r>
            <a:r>
              <a:rPr lang="zh-TW" altLang="en-US" sz="1400" dirty="0">
                <a:ea typeface="文鼎圓體M" panose="020F0609000000000000" pitchFamily="49" charset="-120"/>
              </a:rPr>
              <a:t>年</a:t>
            </a:r>
            <a:r>
              <a:rPr lang="zh-TW" altLang="en-US" sz="1600" dirty="0">
                <a:ea typeface="文鼎圓體M" panose="020F0609000000000000" pitchFamily="49" charset="-120"/>
              </a:rPr>
              <a:t>          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2447765" y="3893890"/>
            <a:ext cx="684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2023.2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51.4</a:t>
            </a: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A9D2664B-F906-46E5-BED3-A311B1DB3C56}"/>
              </a:ext>
            </a:extLst>
          </p:cNvPr>
          <p:cNvSpPr txBox="1"/>
          <p:nvPr/>
        </p:nvSpPr>
        <p:spPr>
          <a:xfrm>
            <a:off x="2174690" y="4866149"/>
            <a:ext cx="75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2023.1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40.4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88106AC-BB75-4194-95D1-64A9FFE0A2D7}"/>
              </a:ext>
            </a:extLst>
          </p:cNvPr>
          <p:cNvSpPr txBox="1"/>
          <p:nvPr/>
        </p:nvSpPr>
        <p:spPr>
          <a:xfrm>
            <a:off x="3803715" y="4762005"/>
            <a:ext cx="75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2023.7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46.1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D88106AC-BB75-4194-95D1-64A9FFE0A2D7}"/>
              </a:ext>
            </a:extLst>
          </p:cNvPr>
          <p:cNvSpPr txBox="1"/>
          <p:nvPr/>
        </p:nvSpPr>
        <p:spPr>
          <a:xfrm>
            <a:off x="3316804" y="4067194"/>
            <a:ext cx="75600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2023.6</a:t>
            </a:r>
          </a:p>
          <a:p>
            <a:pPr algn="ctr"/>
            <a:r>
              <a:rPr lang="en-US" altLang="zh-TW" sz="1200" b="1" dirty="0">
                <a:solidFill>
                  <a:srgbClr val="F73D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48.3</a:t>
            </a:r>
          </a:p>
        </p:txBody>
      </p:sp>
    </p:spTree>
    <p:extLst>
      <p:ext uri="{BB962C8B-B14F-4D97-AF65-F5344CB8AC3E}">
        <p14:creationId xmlns:p14="http://schemas.microsoft.com/office/powerpoint/2010/main" val="419735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1838285279"/>
              </p:ext>
            </p:extLst>
          </p:nvPr>
        </p:nvGraphicFramePr>
        <p:xfrm>
          <a:off x="252920" y="2681752"/>
          <a:ext cx="8687755" cy="3619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/>
          <p:nvPr/>
        </p:nvCxnSpPr>
        <p:spPr>
          <a:xfrm>
            <a:off x="540953" y="4140000"/>
            <a:ext cx="817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540953" y="6434932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：五大產業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PMI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呈現緊縮 </a:t>
            </a:r>
            <a:endParaRPr kumimoji="1" lang="zh-TW" alt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  <a:cs typeface="Arial" pitchFamily="34" charset="0"/>
            </a:endParaRP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191398" y="583070"/>
            <a:ext cx="8749277" cy="2061064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6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六大產業中，五大產業呈現緊縮，依緊縮速度排序為：電力暨機械設備產業、化學暨生技醫療產業、電子暨光學產業、基礎原物料產業、交通工具產業。</a:t>
            </a:r>
            <a:endParaRPr lang="en-US" altLang="zh-TW" sz="2200" kern="100" spc="-6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6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僅食品暨紡織產業續呈擴張。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310975" y="2851317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581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2582321705"/>
              </p:ext>
            </p:extLst>
          </p:nvPr>
        </p:nvGraphicFramePr>
        <p:xfrm>
          <a:off x="4578043" y="3055335"/>
          <a:ext cx="4673934" cy="340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812785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 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 續呈擴張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-36511" y="836712"/>
            <a:ext cx="9180512" cy="1728192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2023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年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7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月未經季節調整之台灣非製造業經理人指數（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NMI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）續揚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1.1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55.7%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9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個月擴張。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商業活動、新增訂單、人力僱用續呈擴張，供應商交貨時間續為上升（高於 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50.0%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）。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23" name="文字方塊 3"/>
          <p:cNvSpPr txBox="1">
            <a:spLocks noChangeArrowheads="1"/>
          </p:cNvSpPr>
          <p:nvPr/>
        </p:nvSpPr>
        <p:spPr bwMode="auto">
          <a:xfrm>
            <a:off x="5211270" y="2780928"/>
            <a:ext cx="3672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組成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之四項指標</a:t>
            </a:r>
          </a:p>
        </p:txBody>
      </p:sp>
      <p:cxnSp>
        <p:nvCxnSpPr>
          <p:cNvPr id="17" name="直線接點 16"/>
          <p:cNvCxnSpPr/>
          <p:nvPr/>
        </p:nvCxnSpPr>
        <p:spPr>
          <a:xfrm>
            <a:off x="4939617" y="4149080"/>
            <a:ext cx="3792717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606625" y="2946429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94921" y="6093296"/>
            <a:ext cx="9491744" cy="733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註：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1.NMI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大於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代表非製造業景氣呈現擴張，低於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50%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則為緊縮。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       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2.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本次調查使用樣本</a:t>
            </a:r>
            <a:r>
              <a:rPr lang="zh-TW" altLang="en-US" sz="1200" dirty="0"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數：非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製造業</a:t>
            </a:r>
            <a:r>
              <a:rPr lang="en-US" altLang="zh-TW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255</a:t>
            </a:r>
            <a:r>
              <a:rPr lang="zh-TW" altLang="en-US" sz="1200" dirty="0"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家。</a:t>
            </a:r>
            <a:endParaRPr lang="en-US" altLang="zh-TW" sz="1200" dirty="0">
              <a:latin typeface="文鼎圓體M" panose="020F0609000000000000" pitchFamily="49" charset="-12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28575">
              <a:lnSpc>
                <a:spcPts val="1100"/>
              </a:lnSpc>
              <a:spcBef>
                <a:spcPts val="200"/>
              </a:spcBef>
            </a:pP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3.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X-13ARIMA-SEATS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最適合季調之序列長度需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5~7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年以上，故非製造業經理人指數（</a:t>
            </a:r>
            <a:r>
              <a:rPr lang="en-US" altLang="zh-TW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NMI</a:t>
            </a:r>
            <a:r>
              <a:rPr lang="zh-TW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文鼎圓體M" panose="020F0609000000000000" pitchFamily="49" charset="-120"/>
                <a:cs typeface="Arial" panose="020B0604020202020204" pitchFamily="34" charset="0"/>
              </a:rPr>
              <a:t>）目前尚未進行季節調整。</a:t>
            </a:r>
            <a:endParaRPr lang="en-US" altLang="zh-TW" sz="1200" dirty="0">
              <a:solidFill>
                <a:srgbClr val="000000"/>
              </a:solidFill>
              <a:latin typeface="Calibri" panose="020F0502020204030204" pitchFamily="34" charset="0"/>
              <a:ea typeface="文鼎圓體M" panose="020F0609000000000000" pitchFamily="49" charset="-120"/>
              <a:cs typeface="Arial" panose="020B0604020202020204" pitchFamily="34" charset="0"/>
            </a:endParaRPr>
          </a:p>
          <a:p>
            <a:pPr marL="273050" indent="-273050">
              <a:lnSpc>
                <a:spcPts val="11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graphicFrame>
        <p:nvGraphicFramePr>
          <p:cNvPr id="16" name="圖表 15"/>
          <p:cNvGraphicFramePr/>
          <p:nvPr>
            <p:extLst>
              <p:ext uri="{D42A27DB-BD31-4B8C-83A1-F6EECF244321}">
                <p14:modId xmlns:p14="http://schemas.microsoft.com/office/powerpoint/2010/main" val="4004270313"/>
              </p:ext>
            </p:extLst>
          </p:nvPr>
        </p:nvGraphicFramePr>
        <p:xfrm>
          <a:off x="115637" y="3022983"/>
          <a:ext cx="432212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文字方塊 3"/>
          <p:cNvSpPr txBox="1">
            <a:spLocks noChangeArrowheads="1"/>
          </p:cNvSpPr>
          <p:nvPr/>
        </p:nvSpPr>
        <p:spPr bwMode="auto">
          <a:xfrm>
            <a:off x="683568" y="2780928"/>
            <a:ext cx="35261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 </a:t>
            </a:r>
            <a:r>
              <a:rPr lang="en-US" altLang="zh-TW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NMI </a:t>
            </a:r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走勢圖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93213" y="280128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3786192" y="3233485"/>
            <a:ext cx="721709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2023.7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55.7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283968" y="5362579"/>
            <a:ext cx="474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279713" y="5661248"/>
            <a:ext cx="4659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年 </a:t>
            </a: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B8BBB27-4EB7-4EF2-AED9-FD65FE2110F6}"/>
              </a:ext>
            </a:extLst>
          </p:cNvPr>
          <p:cNvSpPr txBox="1"/>
          <p:nvPr/>
        </p:nvSpPr>
        <p:spPr>
          <a:xfrm>
            <a:off x="3199220" y="3423486"/>
            <a:ext cx="684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2023.6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54.6</a:t>
            </a:r>
          </a:p>
        </p:txBody>
      </p:sp>
    </p:spTree>
    <p:extLst>
      <p:ext uri="{BB962C8B-B14F-4D97-AF65-F5344CB8AC3E}">
        <p14:creationId xmlns:p14="http://schemas.microsoft.com/office/powerpoint/2010/main" val="364779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11560" y="6570183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/>
                <a:ea typeface="微軟正黑體"/>
                <a:cs typeface="Arial" pitchFamily="34" charset="0"/>
              </a:rPr>
              <a:t>：五大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產業</a:t>
            </a:r>
            <a: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NMI</a:t>
            </a: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呈現擴張 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-35496" y="832840"/>
            <a:ext cx="9144000" cy="187608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八大產業中，五大產業呈現擴張，依擴張速度排序為：住宿餐飲業、金融保險業、教育暨專業科學業、資訊暨通訊傳播業、營造暨不動產業。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12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三大產業呈現緊縮，</a:t>
            </a:r>
            <a:r>
              <a:rPr lang="zh-TW" altLang="en-US" sz="2200" kern="100" spc="-5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依緊縮速度排序為：</a:t>
            </a:r>
            <a:r>
              <a:rPr lang="zh-TW" altLang="en-US" sz="2200" kern="100" spc="-12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批發業、運輸倉儲、零售業。</a:t>
            </a:r>
            <a:endParaRPr lang="en-US" altLang="zh-TW" sz="2200" kern="100" spc="-12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479656350"/>
              </p:ext>
            </p:extLst>
          </p:nvPr>
        </p:nvGraphicFramePr>
        <p:xfrm>
          <a:off x="35496" y="2708920"/>
          <a:ext cx="9108505" cy="3868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219944" y="2700040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cxnSp>
        <p:nvCxnSpPr>
          <p:cNvPr id="20" name="直線接點 19"/>
          <p:cNvCxnSpPr/>
          <p:nvPr/>
        </p:nvCxnSpPr>
        <p:spPr>
          <a:xfrm>
            <a:off x="486711" y="4344963"/>
            <a:ext cx="853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777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92824" y="6392361"/>
            <a:ext cx="424119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120287" y="158249"/>
            <a:ext cx="8933348" cy="90687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未來六個月展望指數</a:t>
            </a:r>
            <a:br>
              <a:rPr kumimoji="1" lang="en-US" altLang="zh-TW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</a:b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製造業續呈緊縮、非製造業續呈擴張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24580" y="1004894"/>
            <a:ext cx="9119419" cy="1560010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製造業已連續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15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個月呈現緊縮，指數回跌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1.7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43.2%</a:t>
            </a: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非製造業已連續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個月呈現擴張，指數續揚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0.7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個百分點至</a:t>
            </a:r>
            <a:r>
              <a:rPr lang="en-US" altLang="zh-TW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50.8%</a:t>
            </a:r>
            <a:r>
              <a:rPr lang="zh-TW" altLang="en-US" sz="2200" kern="100" spc="-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endParaRPr lang="en-US" altLang="zh-TW" sz="2200" kern="100" spc="-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2702511020"/>
              </p:ext>
            </p:extLst>
          </p:nvPr>
        </p:nvGraphicFramePr>
        <p:xfrm>
          <a:off x="24581" y="3172562"/>
          <a:ext cx="4331395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5496" y="290730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0" name="文字方塊 3"/>
          <p:cNvSpPr txBox="1">
            <a:spLocks noChangeArrowheads="1"/>
          </p:cNvSpPr>
          <p:nvPr/>
        </p:nvSpPr>
        <p:spPr bwMode="auto">
          <a:xfrm>
            <a:off x="640687" y="2837617"/>
            <a:ext cx="36644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製造業「未來六個月展望」指數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3868761" y="4783805"/>
            <a:ext cx="87279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2023.7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43.2</a:t>
            </a:r>
          </a:p>
        </p:txBody>
      </p:sp>
      <p:graphicFrame>
        <p:nvGraphicFramePr>
          <p:cNvPr id="13" name="圖表 12"/>
          <p:cNvGraphicFramePr/>
          <p:nvPr>
            <p:extLst>
              <p:ext uri="{D42A27DB-BD31-4B8C-83A1-F6EECF244321}">
                <p14:modId xmlns:p14="http://schemas.microsoft.com/office/powerpoint/2010/main" val="753347092"/>
              </p:ext>
            </p:extLst>
          </p:nvPr>
        </p:nvGraphicFramePr>
        <p:xfrm>
          <a:off x="4572000" y="3181377"/>
          <a:ext cx="4476456" cy="315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4608512" y="2894701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prstClr val="black"/>
                </a:solidFill>
                <a:ea typeface="文鼎中圓" panose="020F0609000000000000" pitchFamily="49" charset="-120"/>
              </a:rPr>
              <a:t>     </a:t>
            </a:r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  <p:sp>
        <p:nvSpPr>
          <p:cNvPr id="19" name="文字方塊 3"/>
          <p:cNvSpPr txBox="1">
            <a:spLocks noChangeArrowheads="1"/>
          </p:cNvSpPr>
          <p:nvPr/>
        </p:nvSpPr>
        <p:spPr bwMode="auto">
          <a:xfrm>
            <a:off x="5018576" y="2837617"/>
            <a:ext cx="39096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800" b="1" dirty="0">
                <a:latin typeface="微軟正黑體" pitchFamily="34" charset="-120"/>
                <a:ea typeface="微軟正黑體" pitchFamily="34" charset="-120"/>
                <a:cs typeface="Arial" panose="020B0604020202020204" pitchFamily="34" charset="0"/>
              </a:rPr>
              <a:t>非製造業「未來六個月展望」指數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8358578" y="3885324"/>
            <a:ext cx="78542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2023.7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50.8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251520" y="5959716"/>
            <a:ext cx="4515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    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4283968" y="5658984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8748464" y="5637498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latin typeface="文鼎圓體M" panose="020F0609000000000000" pitchFamily="49" charset="-120"/>
                <a:ea typeface="文鼎圓體M" panose="020F0609000000000000" pitchFamily="49" charset="-120"/>
              </a:rPr>
              <a:t>月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4875278" y="5984121"/>
            <a:ext cx="430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ea typeface="文鼎圓體M" panose="020F0609000000000000" pitchFamily="49" charset="-120"/>
              </a:rPr>
              <a:t> </a:t>
            </a:r>
            <a:r>
              <a:rPr lang="en-US" altLang="zh-TW" sz="1600" dirty="0">
                <a:ea typeface="文鼎圓體M" panose="020F0609000000000000" pitchFamily="49" charset="-120"/>
              </a:rPr>
              <a:t>2022</a:t>
            </a:r>
            <a:r>
              <a:rPr lang="zh-TW" altLang="en-US" sz="1600" dirty="0">
                <a:ea typeface="文鼎圓體M" panose="020F0609000000000000" pitchFamily="49" charset="-120"/>
              </a:rPr>
              <a:t>                                                                </a:t>
            </a:r>
            <a:r>
              <a:rPr lang="en-US" altLang="zh-TW" sz="1600" dirty="0">
                <a:ea typeface="文鼎圓體M" panose="020F0609000000000000" pitchFamily="49" charset="-120"/>
              </a:rPr>
              <a:t>2023 </a:t>
            </a:r>
            <a:r>
              <a:rPr lang="zh-TW" altLang="en-US" sz="1600" dirty="0">
                <a:ea typeface="文鼎圓體M" panose="020F0609000000000000" pitchFamily="49" charset="-120"/>
              </a:rPr>
              <a:t> 年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417FC833-FB28-4660-B623-25CE2A30A0FF}"/>
              </a:ext>
            </a:extLst>
          </p:cNvPr>
          <p:cNvSpPr txBox="1"/>
          <p:nvPr/>
        </p:nvSpPr>
        <p:spPr>
          <a:xfrm>
            <a:off x="3532869" y="3987692"/>
            <a:ext cx="720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2023.6</a:t>
            </a:r>
          </a:p>
          <a:p>
            <a:pPr algn="ctr"/>
            <a:r>
              <a:rPr lang="en-US" altLang="zh-TW" sz="1400" b="1" dirty="0">
                <a:solidFill>
                  <a:srgbClr val="F73D29"/>
                </a:solidFill>
              </a:rPr>
              <a:t>44.9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1FCCDEA7-9663-47B1-96C5-0E7EC5740B80}"/>
              </a:ext>
            </a:extLst>
          </p:cNvPr>
          <p:cNvSpPr txBox="1"/>
          <p:nvPr/>
        </p:nvSpPr>
        <p:spPr>
          <a:xfrm>
            <a:off x="7829917" y="3987692"/>
            <a:ext cx="78542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2023.6</a:t>
            </a:r>
          </a:p>
          <a:p>
            <a:pPr algn="ctr"/>
            <a:r>
              <a:rPr lang="en-US" altLang="zh-TW" sz="1400" b="1" dirty="0">
                <a:solidFill>
                  <a:srgbClr val="0070C0"/>
                </a:solidFill>
              </a:rPr>
              <a:t>50.1</a:t>
            </a:r>
          </a:p>
        </p:txBody>
      </p:sp>
    </p:spTree>
    <p:extLst>
      <p:ext uri="{BB962C8B-B14F-4D97-AF65-F5344CB8AC3E}">
        <p14:creationId xmlns:p14="http://schemas.microsoft.com/office/powerpoint/2010/main" val="3538188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3313941603"/>
              </p:ext>
            </p:extLst>
          </p:nvPr>
        </p:nvGraphicFramePr>
        <p:xfrm>
          <a:off x="235901" y="2549023"/>
          <a:ext cx="8728587" cy="3941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0" name="直線接點 19"/>
          <p:cNvCxnSpPr>
            <a:cxnSpLocks/>
          </p:cNvCxnSpPr>
          <p:nvPr/>
        </p:nvCxnSpPr>
        <p:spPr>
          <a:xfrm>
            <a:off x="684000" y="4005064"/>
            <a:ext cx="820848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6679" y="6488668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製造業：三大產業未來展望呈現緊縮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35496" y="711970"/>
            <a:ext cx="9036496" cy="1837053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ts val="34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六大產業中，三大產業呈現緊縮，各產業依緊縮速度排序為：基礎原物料產業、電子暨光學產業、電力暨機械設備產業。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ts val="34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三大產業呈現擴張，依擴張速度排序為：食品暨紡織產業、交通工具產業、化學暨生技醫療產業。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11560" y="2549023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977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線接點 19"/>
          <p:cNvCxnSpPr/>
          <p:nvPr/>
        </p:nvCxnSpPr>
        <p:spPr>
          <a:xfrm>
            <a:off x="684997" y="4437112"/>
            <a:ext cx="817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55576" y="6570184"/>
            <a:ext cx="895260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66700" indent="-2667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273050" indent="-273050">
              <a:lnSpc>
                <a:spcPts val="1200"/>
              </a:lnSpc>
              <a:spcBef>
                <a:spcPts val="200"/>
              </a:spcBef>
            </a:pPr>
            <a:r>
              <a:rPr lang="zh-TW" altLang="en-US" sz="1200" dirty="0">
                <a:solidFill>
                  <a:srgbClr val="000000"/>
                </a:solidFill>
                <a:latin typeface="文鼎圓體M" panose="020F0609000000000000" pitchFamily="49" charset="-120"/>
                <a:ea typeface="文鼎圓體M" panose="020F0609000000000000" pitchFamily="49" charset="-120"/>
                <a:cs typeface="Arial" panose="020B0604020202020204" pitchFamily="34" charset="0"/>
              </a:rPr>
              <a:t>資料來源：國發會、中經院。</a:t>
            </a:r>
          </a:p>
        </p:txBody>
      </p:sp>
      <p:sp>
        <p:nvSpPr>
          <p:cNvPr id="14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4704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>
            <a:noAutofit/>
          </a:bodyPr>
          <a:lstStyle/>
          <a:p>
            <a:pPr marL="720725" indent="-720725" algn="ctr" fontAlgn="base">
              <a:lnSpc>
                <a:spcPts val="4000"/>
              </a:lnSpc>
              <a:spcAft>
                <a:spcPct val="0"/>
              </a:spcAft>
            </a:pPr>
            <a:r>
              <a:rPr kumimoji="1"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  <a:cs typeface="Arial" pitchFamily="34" charset="0"/>
              </a:rPr>
              <a:t>非製造業：六大產業未來展望呈現擴張</a:t>
            </a:r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 bwMode="auto">
          <a:xfrm>
            <a:off x="-108520" y="635768"/>
            <a:ext cx="9252519" cy="2016219"/>
          </a:xfrm>
          <a:prstGeom prst="roundRect">
            <a:avLst/>
          </a:prstGeom>
          <a:noFill/>
          <a:ln w="25400" cap="flat" cmpd="sng" algn="ctr">
            <a:noFill/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l"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806450" indent="-34925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Ø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Wingdings" pitchFamily="2" charset="2"/>
              <a:buChar char="ü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–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110000"/>
              </a:lnSpc>
              <a:spcBef>
                <a:spcPts val="300"/>
              </a:spcBef>
              <a:spcAft>
                <a:spcPts val="600"/>
              </a:spcAft>
              <a:buFont typeface="Arial" charset="0"/>
              <a:buChar char="»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lvl="2" indent="-360363" algn="just" eaLnBrk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八大產業中，六大產業呈現擴張，依擴張速度排序為：住宿餐飲業、零售業、金融保險業、運輸倉儲業、資訊暨通訊傳播業、教育暨專業科學業。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450850" lvl="2" indent="-360363" algn="just" eaLnBrk="1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Clr>
                <a:srgbClr val="1F497D">
                  <a:lumMod val="50000"/>
                </a:srgbClr>
              </a:buClr>
              <a:buSzPct val="100000"/>
              <a:buFont typeface="Wingdings" pitchFamily="2" charset="2"/>
              <a:buChar char="n"/>
              <a:defRPr/>
            </a:pPr>
            <a:r>
              <a:rPr lang="zh-TW" altLang="en-US" sz="2200" kern="1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二大產業呈現緊縮，依緊縮速度排序為：營造暨不動產業、批發業。</a:t>
            </a:r>
            <a:endParaRPr lang="en-US" altLang="zh-TW" sz="2200" kern="100" dirty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</p:txBody>
      </p:sp>
      <p:graphicFrame>
        <p:nvGraphicFramePr>
          <p:cNvPr id="17" name="圖表 16"/>
          <p:cNvGraphicFramePr/>
          <p:nvPr>
            <p:extLst>
              <p:ext uri="{D42A27DB-BD31-4B8C-83A1-F6EECF244321}">
                <p14:modId xmlns:p14="http://schemas.microsoft.com/office/powerpoint/2010/main" val="2162765108"/>
              </p:ext>
            </p:extLst>
          </p:nvPr>
        </p:nvGraphicFramePr>
        <p:xfrm>
          <a:off x="191399" y="2708920"/>
          <a:ext cx="8773089" cy="3946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179512" y="267282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prstClr val="black"/>
                </a:solidFill>
                <a:ea typeface="文鼎中圓" panose="020F0609000000000000" pitchFamily="49" charset="-120"/>
              </a:rPr>
              <a:t>%</a:t>
            </a:r>
            <a:endParaRPr lang="zh-TW" altLang="en-US" sz="1600" dirty="0">
              <a:solidFill>
                <a:prstClr val="black"/>
              </a:solidFill>
              <a:ea typeface="文鼎中圓" panose="020F06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8928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50850</TotalTime>
  <Words>761</Words>
  <Application>Microsoft Office PowerPoint</Application>
  <PresentationFormat>如螢幕大小 (4:3)</PresentationFormat>
  <Paragraphs>106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8</vt:i4>
      </vt:variant>
    </vt:vector>
  </HeadingPairs>
  <TitlesOfParts>
    <vt:vector size="20" baseType="lpstr">
      <vt:lpstr>文鼎圓體M</vt:lpstr>
      <vt:lpstr>微軟正黑體</vt:lpstr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原創</vt:lpstr>
      <vt:lpstr>1_自訂設計</vt:lpstr>
      <vt:lpstr>自訂設計</vt:lpstr>
      <vt:lpstr>2023年7月台灣採購經理人指數重點簡報</vt:lpstr>
      <vt:lpstr>製造業 PMI 續呈緊縮</vt:lpstr>
      <vt:lpstr>製造業：五大產業PMI呈現緊縮 </vt:lpstr>
      <vt:lpstr>非製造業 NMI 續呈擴張</vt:lpstr>
      <vt:lpstr>非製造業：五大產業NMI呈現擴張 </vt:lpstr>
      <vt:lpstr>未來六個月展望指數 製造業續呈緊縮、非製造業續呈擴張</vt:lpstr>
      <vt:lpstr>製造業：三大產業未來展望呈現緊縮</vt:lpstr>
      <vt:lpstr>非製造業：六大產業未來展望呈現擴張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aurelia huang</cp:lastModifiedBy>
  <cp:revision>5517</cp:revision>
  <cp:lastPrinted>2023-06-30T07:28:13Z</cp:lastPrinted>
  <dcterms:created xsi:type="dcterms:W3CDTF">2012-02-29T14:54:28Z</dcterms:created>
  <dcterms:modified xsi:type="dcterms:W3CDTF">2023-07-28T02:44:58Z</dcterms:modified>
</cp:coreProperties>
</file>