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78" r:id="rId4"/>
    <p:sldId id="282" r:id="rId5"/>
    <p:sldId id="279" r:id="rId6"/>
    <p:sldId id="274" r:id="rId7"/>
    <p:sldId id="277" r:id="rId8"/>
    <p:sldId id="275" r:id="rId9"/>
    <p:sldId id="276" r:id="rId10"/>
    <p:sldId id="281" r:id="rId11"/>
    <p:sldId id="271" r:id="rId12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9933"/>
    <a:srgbClr val="FFFFAF"/>
    <a:srgbClr val="A57A68"/>
    <a:srgbClr val="CD6209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23" autoAdjust="0"/>
    <p:restoredTop sz="94660"/>
  </p:normalViewPr>
  <p:slideViewPr>
    <p:cSldViewPr>
      <p:cViewPr>
        <p:scale>
          <a:sx n="72" d="100"/>
          <a:sy n="72" d="100"/>
        </p:scale>
        <p:origin x="-1930" y="-4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49667392328306E-2"/>
          <c:y val="1.4350561925867885E-2"/>
          <c:w val="0.93141154655910596"/>
          <c:h val="0.93849609302670078"/>
        </c:manualLayout>
      </c:layout>
      <c:bubbleChart>
        <c:varyColors val="0"/>
        <c:ser>
          <c:idx val="1"/>
          <c:order val="0"/>
          <c:tx>
            <c:strRef>
              <c:f>Sheet1!$C$2</c:f>
              <c:strCache>
                <c:ptCount val="1"/>
                <c:pt idx="0">
                  <c:v>件數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694351683605418E-2"/>
                  <c:y val="-5.643817353627374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9761495738306393E-2"/>
                  <c:y val="-3.29222678961596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727923710955872E-2"/>
                  <c:y val="-5.643817353627374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0494701690629415"/>
                  <c:y val="-1.41095433840684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575974570318687E-2"/>
                  <c:y val="-5.878976410028515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5795067765656893E-2"/>
                  <c:y val="-3.76254490241825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7694351683605404E-2"/>
                  <c:y val="-4.23288128804401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7.5795067765656893E-2"/>
                  <c:y val="-4.70318112802281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0406364398446085E-2"/>
                  <c:y val="-3.99770395881939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9.7659029621134846E-2"/>
                  <c:y val="-2.351590564011406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6.7049597794919022E-2"/>
                  <c:y val="-3.76254490241825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5.2473508453147077E-2"/>
                  <c:y val="-4.46802207162167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9151949140637266E-2"/>
                  <c:y val="-3.99772247528052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8.8913444878943662E-2"/>
                  <c:y val="2.351590564011406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5.9761495738306393E-2"/>
                  <c:y val="-2.35159056401140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5.8303898281274531E-2"/>
                  <c:y val="-3.99770395881939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6.9964677937529432E-2"/>
                  <c:y val="3.05706773321482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3.7897533882828446E-2"/>
                  <c:y val="-4.938340184423952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4.9558313539083458E-2"/>
                  <c:y val="-2.35159056401140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4.081272879689217E-2"/>
                  <c:y val="-1.646113394807984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1.6033572027350604E-2"/>
                  <c:y val="-4.23286301522053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dobe 繁黑體 Std B" pitchFamily="34" charset="-120"/>
                    <a:ea typeface="Adobe 繁黑體 Std B" pitchFamily="34" charset="-120"/>
                  </a:defRPr>
                </a:pPr>
                <a:endParaRPr lang="zh-TW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xVal>
            <c:strRef>
              <c:f>Sheet1!$B$3:$B$26</c:f>
              <c:strCache>
                <c:ptCount val="24"/>
                <c:pt idx="0">
                  <c:v>內政部</c:v>
                </c:pt>
                <c:pt idx="1">
                  <c:v>國防部</c:v>
                </c:pt>
                <c:pt idx="2">
                  <c:v>財政部</c:v>
                </c:pt>
                <c:pt idx="3">
                  <c:v>教育部</c:v>
                </c:pt>
                <c:pt idx="4">
                  <c:v>法務部</c:v>
                </c:pt>
                <c:pt idx="5">
                  <c:v>經濟部</c:v>
                </c:pt>
                <c:pt idx="6">
                  <c:v>交通部</c:v>
                </c:pt>
                <c:pt idx="7">
                  <c:v>勞動部</c:v>
                </c:pt>
                <c:pt idx="8">
                  <c:v>農委會</c:v>
                </c:pt>
                <c:pt idx="9">
                  <c:v>衛福部</c:v>
                </c:pt>
                <c:pt idx="10">
                  <c:v>環保署</c:v>
                </c:pt>
                <c:pt idx="11">
                  <c:v>文化部</c:v>
                </c:pt>
                <c:pt idx="12">
                  <c:v>金管會</c:v>
                </c:pt>
                <c:pt idx="13">
                  <c:v>科技部</c:v>
                </c:pt>
                <c:pt idx="14">
                  <c:v>海委會</c:v>
                </c:pt>
                <c:pt idx="15">
                  <c:v>僑委會</c:v>
                </c:pt>
                <c:pt idx="16">
                  <c:v>退輔會</c:v>
                </c:pt>
                <c:pt idx="17">
                  <c:v>工程會</c:v>
                </c:pt>
                <c:pt idx="18">
                  <c:v>中央銀行</c:v>
                </c:pt>
                <c:pt idx="19">
                  <c:v>主計總處</c:v>
                </c:pt>
                <c:pt idx="20">
                  <c:v>人事總處</c:v>
                </c:pt>
                <c:pt idx="21">
                  <c:v>原能會</c:v>
                </c:pt>
                <c:pt idx="22">
                  <c:v>公平會</c:v>
                </c:pt>
                <c:pt idx="23">
                  <c:v>通傳會</c:v>
                </c:pt>
              </c:strCache>
            </c:strRef>
          </c:xVal>
          <c:yVal>
            <c:numRef>
              <c:f>Sheet1!$C$3:$C$26</c:f>
              <c:numCache>
                <c:formatCode>General</c:formatCode>
                <c:ptCount val="24"/>
                <c:pt idx="0">
                  <c:v>44</c:v>
                </c:pt>
                <c:pt idx="1">
                  <c:v>1</c:v>
                </c:pt>
                <c:pt idx="2">
                  <c:v>126</c:v>
                </c:pt>
                <c:pt idx="3">
                  <c:v>23</c:v>
                </c:pt>
                <c:pt idx="4">
                  <c:v>9</c:v>
                </c:pt>
                <c:pt idx="5">
                  <c:v>53</c:v>
                </c:pt>
                <c:pt idx="6">
                  <c:v>13</c:v>
                </c:pt>
                <c:pt idx="7">
                  <c:v>14</c:v>
                </c:pt>
                <c:pt idx="8">
                  <c:v>28</c:v>
                </c:pt>
                <c:pt idx="9">
                  <c:v>23</c:v>
                </c:pt>
                <c:pt idx="10">
                  <c:v>8</c:v>
                </c:pt>
                <c:pt idx="11">
                  <c:v>11</c:v>
                </c:pt>
                <c:pt idx="12">
                  <c:v>109</c:v>
                </c:pt>
                <c:pt idx="13">
                  <c:v>11</c:v>
                </c:pt>
                <c:pt idx="14">
                  <c:v>7</c:v>
                </c:pt>
                <c:pt idx="15">
                  <c:v>2</c:v>
                </c:pt>
                <c:pt idx="16">
                  <c:v>4</c:v>
                </c:pt>
                <c:pt idx="17">
                  <c:v>12</c:v>
                </c:pt>
                <c:pt idx="18">
                  <c:v>6</c:v>
                </c:pt>
                <c:pt idx="19">
                  <c:v>13</c:v>
                </c:pt>
                <c:pt idx="20">
                  <c:v>4</c:v>
                </c:pt>
                <c:pt idx="21">
                  <c:v>1</c:v>
                </c:pt>
                <c:pt idx="22">
                  <c:v>2</c:v>
                </c:pt>
                <c:pt idx="23">
                  <c:v>13</c:v>
                </c:pt>
              </c:numCache>
            </c:numRef>
          </c:yVal>
          <c:bubbleSize>
            <c:numLit>
              <c:formatCode>General</c:formatCode>
              <c:ptCount val="24"/>
              <c:pt idx="0">
                <c:v>32</c:v>
              </c:pt>
              <c:pt idx="1">
                <c:v>1</c:v>
              </c:pt>
              <c:pt idx="2">
                <c:v>92</c:v>
              </c:pt>
              <c:pt idx="3">
                <c:v>22</c:v>
              </c:pt>
              <c:pt idx="4">
                <c:v>9</c:v>
              </c:pt>
              <c:pt idx="5">
                <c:v>46</c:v>
              </c:pt>
              <c:pt idx="6">
                <c:v>10</c:v>
              </c:pt>
              <c:pt idx="7">
                <c:v>13</c:v>
              </c:pt>
              <c:pt idx="8">
                <c:v>22</c:v>
              </c:pt>
              <c:pt idx="9">
                <c:v>19</c:v>
              </c:pt>
              <c:pt idx="10">
                <c:v>7</c:v>
              </c:pt>
              <c:pt idx="11">
                <c:v>11</c:v>
              </c:pt>
              <c:pt idx="12">
                <c:v>79</c:v>
              </c:pt>
              <c:pt idx="13">
                <c:v>9</c:v>
              </c:pt>
              <c:pt idx="14">
                <c:v>7</c:v>
              </c:pt>
              <c:pt idx="15">
                <c:v>2</c:v>
              </c:pt>
              <c:pt idx="16">
                <c:v>4</c:v>
              </c:pt>
              <c:pt idx="17">
                <c:v>11</c:v>
              </c:pt>
              <c:pt idx="18">
                <c:v>3</c:v>
              </c:pt>
              <c:pt idx="19">
                <c:v>12</c:v>
              </c:pt>
              <c:pt idx="20">
                <c:v>4</c:v>
              </c:pt>
              <c:pt idx="21">
                <c:v>1</c:v>
              </c:pt>
              <c:pt idx="22">
                <c:v>2</c:v>
              </c:pt>
              <c:pt idx="23">
                <c:v>9</c:v>
              </c:pt>
            </c:numLit>
          </c:bubbleSize>
          <c:bubble3D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bubbleScale val="50"/>
        <c:showNegBubbles val="1"/>
        <c:axId val="53761088"/>
        <c:axId val="53763392"/>
      </c:bubbleChart>
      <c:valAx>
        <c:axId val="53761088"/>
        <c:scaling>
          <c:orientation val="minMax"/>
          <c:max val="27"/>
          <c:min val="0"/>
        </c:scaling>
        <c:delete val="0"/>
        <c:axPos val="b"/>
        <c:majorTickMark val="out"/>
        <c:minorTickMark val="none"/>
        <c:tickLblPos val="nextTo"/>
        <c:crossAx val="53763392"/>
        <c:crosses val="autoZero"/>
        <c:crossBetween val="midCat"/>
      </c:valAx>
      <c:valAx>
        <c:axId val="53763392"/>
        <c:scaling>
          <c:orientation val="minMax"/>
          <c:max val="135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53761088"/>
        <c:crosses val="autoZero"/>
        <c:crossBetween val="midCat"/>
        <c:minorUnit val="5"/>
      </c:valAx>
      <c:spPr>
        <a:ln>
          <a:noFill/>
        </a:ln>
      </c:spPr>
    </c:plotArea>
    <c:plotVisOnly val="1"/>
    <c:dispBlanksAs val="span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97152"/>
            <a:ext cx="6400800" cy="84164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dobe 繁黑體 Std B" pitchFamily="34" charset="-120"/>
                <a:ea typeface="Adobe 繁黑體 Std B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A51B-2C8D-4CB9-BA81-0117E8B29B51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6543-7574-4440-8C7A-18A01C9DF1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9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A51B-2C8D-4CB9-BA81-0117E8B29B51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6543-7574-4440-8C7A-18A01C9DF1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35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A51B-2C8D-4CB9-BA81-0117E8B29B51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6543-7574-4440-8C7A-18A01C9DF1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17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641" y="120820"/>
            <a:ext cx="8640960" cy="706090"/>
          </a:xfrm>
        </p:spPr>
        <p:txBody>
          <a:bodyPr>
            <a:normAutofit/>
          </a:bodyPr>
          <a:lstStyle>
            <a:lvl1pPr algn="l">
              <a:defRPr sz="3200" u="none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A51B-2C8D-4CB9-BA81-0117E8B29B51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6543-7574-4440-8C7A-18A01C9DF1D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3715" y="6525384"/>
            <a:ext cx="9144000" cy="360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  <a:alpha val="30000"/>
                </a:srgbClr>
              </a:gs>
              <a:gs pos="18000">
                <a:srgbClr val="00B050">
                  <a:tint val="44500"/>
                  <a:satMod val="160000"/>
                  <a:alpha val="51000"/>
                </a:srgbClr>
              </a:gs>
              <a:gs pos="100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1" y="6552270"/>
            <a:ext cx="1320065" cy="2880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投影片編號版面配置區 5"/>
          <p:cNvSpPr txBox="1">
            <a:spLocks/>
          </p:cNvSpPr>
          <p:nvPr/>
        </p:nvSpPr>
        <p:spPr>
          <a:xfrm>
            <a:off x="70104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0F489C-B45F-4920-AF54-AC1507EE971A}" type="slidenum">
              <a:rPr lang="zh-TW" altLang="en-US" smtClean="0">
                <a:solidFill>
                  <a:schemeClr val="tx1"/>
                </a:solidFill>
              </a:rPr>
              <a:pPr/>
              <a:t>‹#›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8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A51B-2C8D-4CB9-BA81-0117E8B29B51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6543-7574-4440-8C7A-18A01C9DF1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90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A51B-2C8D-4CB9-BA81-0117E8B29B51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6543-7574-4440-8C7A-18A01C9DF1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16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A51B-2C8D-4CB9-BA81-0117E8B29B51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6543-7574-4440-8C7A-18A01C9DF1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24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A51B-2C8D-4CB9-BA81-0117E8B29B51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6543-7574-4440-8C7A-18A01C9DF1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01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A51B-2C8D-4CB9-BA81-0117E8B29B51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6543-7574-4440-8C7A-18A01C9DF1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16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A51B-2C8D-4CB9-BA81-0117E8B29B51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6543-7574-4440-8C7A-18A01C9DF1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412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A51B-2C8D-4CB9-BA81-0117E8B29B51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6543-7574-4440-8C7A-18A01C9DF1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66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CA51B-2C8D-4CB9-BA81-0117E8B29B51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36543-7574-4440-8C7A-18A01C9DF1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501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13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image" Target="../media/image41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20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5.wdp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8.wdp"/><Relationship Id="rId5" Type="http://schemas.microsoft.com/office/2007/relationships/hdphoto" Target="../media/hdphoto6.wdp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11" Type="http://schemas.microsoft.com/office/2007/relationships/hdphoto" Target="../media/hdphoto11.wdp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18.wdp"/><Relationship Id="rId3" Type="http://schemas.microsoft.com/office/2007/relationships/hdphoto" Target="../media/hdphoto13.wdp"/><Relationship Id="rId7" Type="http://schemas.microsoft.com/office/2007/relationships/hdphoto" Target="../media/hdphoto15.wdp"/><Relationship Id="rId12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microsoft.com/office/2007/relationships/hdphoto" Target="../media/hdphoto17.wdp"/><Relationship Id="rId5" Type="http://schemas.microsoft.com/office/2007/relationships/hdphoto" Target="../media/hdphoto14.wdp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zh-TW" alt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法規鬆綁成果</a:t>
            </a:r>
            <a:r>
              <a:rPr lang="en-US" altLang="zh-TW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108.07~108.09</a:t>
            </a:r>
            <a:r>
              <a:rPr lang="zh-TW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31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599" y="5013176"/>
            <a:ext cx="6400800" cy="841648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國家發展委員會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108</a:t>
            </a:r>
            <a:r>
              <a:rPr lang="zh-TW" altLang="en-US" dirty="0" smtClean="0">
                <a:solidFill>
                  <a:schemeClr val="tx1"/>
                </a:solidFill>
              </a:rPr>
              <a:t> 年 </a:t>
            </a:r>
            <a:r>
              <a:rPr lang="en-US" altLang="zh-TW" dirty="0" smtClean="0">
                <a:solidFill>
                  <a:schemeClr val="tx1"/>
                </a:solidFill>
              </a:rPr>
              <a:t>10</a:t>
            </a:r>
            <a:r>
              <a:rPr lang="zh-TW" altLang="en-US" dirty="0" smtClean="0">
                <a:solidFill>
                  <a:schemeClr val="tx1"/>
                </a:solidFill>
              </a:rPr>
              <a:t> 月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01" y="2852936"/>
            <a:ext cx="1625397" cy="16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72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59" y="3580312"/>
            <a:ext cx="1488920" cy="1400704"/>
          </a:xfrm>
          <a:prstGeom prst="rect">
            <a:avLst/>
          </a:prstGeom>
        </p:spPr>
      </p:pic>
      <p:sp>
        <p:nvSpPr>
          <p:cNvPr id="22" name="直線圖說文字 2 21"/>
          <p:cNvSpPr/>
          <p:nvPr/>
        </p:nvSpPr>
        <p:spPr>
          <a:xfrm>
            <a:off x="3995936" y="4435037"/>
            <a:ext cx="4245114" cy="1414461"/>
          </a:xfrm>
          <a:prstGeom prst="borderCallout2">
            <a:avLst>
              <a:gd name="adj1" fmla="val 46085"/>
              <a:gd name="adj2" fmla="val -2328"/>
              <a:gd name="adj3" fmla="val 45962"/>
              <a:gd name="adj4" fmla="val -15542"/>
              <a:gd name="adj5" fmla="val 10256"/>
              <a:gd name="adj6" fmla="val -30201"/>
            </a:avLst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zh-TW" altLang="en-US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放寬再確認之交易金額門檻：</a:t>
            </a:r>
            <a:endParaRPr lang="en-US" altLang="zh-TW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由現行單筆</a:t>
            </a:r>
            <a:r>
              <a:rPr lang="en-US" altLang="zh-TW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1</a:t>
            </a:r>
            <a:r>
              <a:rPr lang="zh-TW" altLang="en-US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 萬元，每月累計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交易金額</a:t>
            </a:r>
            <a:r>
              <a:rPr lang="en-US" altLang="zh-TW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3</a:t>
            </a:r>
            <a:r>
              <a:rPr lang="zh-TW" altLang="en-US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萬元，提高至每筆 </a:t>
            </a:r>
            <a:r>
              <a:rPr lang="en-US" altLang="zh-TW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5</a:t>
            </a:r>
            <a:r>
              <a:rPr lang="zh-TW" altLang="en-US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 萬元，每日</a:t>
            </a:r>
            <a:r>
              <a:rPr lang="en-US" altLang="zh-TW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10</a:t>
            </a:r>
            <a:r>
              <a:rPr lang="zh-TW" altLang="en-US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萬元，每月</a:t>
            </a:r>
            <a:r>
              <a:rPr lang="en-US" altLang="zh-TW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20</a:t>
            </a:r>
            <a:r>
              <a:rPr lang="zh-TW" altLang="en-US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萬元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。</a:t>
            </a:r>
            <a:endParaRPr lang="en-US" altLang="zh-TW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640" y="120820"/>
            <a:ext cx="8885847" cy="70609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放寬電子支付之用途及交易限額，便利民眾支付</a:t>
            </a:r>
            <a:endParaRPr lang="zh-TW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2195736" y="908720"/>
            <a:ext cx="5125312" cy="57606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108.7.2</a:t>
            </a:r>
            <a:r>
              <a:rPr lang="zh-TW" altLang="en-US" sz="20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 修正電子支付機構業務管理規則</a:t>
            </a:r>
            <a:endParaRPr lang="zh-TW" altLang="en-US" sz="2000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9" name="直線圖說文字 2 18"/>
          <p:cNvSpPr/>
          <p:nvPr/>
        </p:nvSpPr>
        <p:spPr>
          <a:xfrm>
            <a:off x="4109367" y="2467933"/>
            <a:ext cx="4218218" cy="955266"/>
          </a:xfrm>
          <a:prstGeom prst="borderCallout2">
            <a:avLst>
              <a:gd name="adj1" fmla="val 17477"/>
              <a:gd name="adj2" fmla="val -2103"/>
              <a:gd name="adj3" fmla="val 18750"/>
              <a:gd name="adj4" fmla="val -16667"/>
              <a:gd name="adj5" fmla="val 140358"/>
              <a:gd name="adj6" fmla="val -34487"/>
            </a:avLst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可至超商 </a:t>
            </a:r>
            <a:r>
              <a:rPr lang="en-US" altLang="zh-TW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 市 </a:t>
            </a:r>
            <a:r>
              <a:rPr lang="en-US" altLang="zh-TW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 繳水電費、規費、稅捐、罰鍰及大眾運輸票價等。</a:t>
            </a:r>
            <a:endParaRPr lang="zh-TW" altLang="en-US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81" y="2463940"/>
            <a:ext cx="818215" cy="818215"/>
          </a:xfrm>
          <a:prstGeom prst="rect">
            <a:avLst/>
          </a:prstGeom>
        </p:spPr>
      </p:pic>
      <p:grpSp>
        <p:nvGrpSpPr>
          <p:cNvPr id="21" name="群組 20"/>
          <p:cNvGrpSpPr/>
          <p:nvPr/>
        </p:nvGrpSpPr>
        <p:grpSpPr>
          <a:xfrm rot="587142">
            <a:off x="7345942" y="3120232"/>
            <a:ext cx="1245817" cy="1062905"/>
            <a:chOff x="3501909" y="2924944"/>
            <a:chExt cx="1307498" cy="1360717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6" t="7453" r="19134" b="11741"/>
            <a:stretch/>
          </p:blipFill>
          <p:spPr>
            <a:xfrm>
              <a:off x="3635896" y="3283791"/>
              <a:ext cx="848804" cy="985032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314" y="2924944"/>
              <a:ext cx="457200" cy="457200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59993" y="3636247"/>
              <a:ext cx="649414" cy="649414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909" y="3037706"/>
              <a:ext cx="457200" cy="457200"/>
            </a:xfrm>
            <a:prstGeom prst="rect">
              <a:avLst/>
            </a:prstGeom>
          </p:spPr>
        </p:pic>
      </p:grpSp>
      <p:pic>
        <p:nvPicPr>
          <p:cNvPr id="23" name="圖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57" y="4614342"/>
            <a:ext cx="930339" cy="930339"/>
          </a:xfrm>
          <a:prstGeom prst="rect">
            <a:avLst/>
          </a:prstGeom>
        </p:spPr>
      </p:pic>
      <p:pic>
        <p:nvPicPr>
          <p:cNvPr id="14" name="圖片 13"/>
          <p:cNvPicPr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9" t="16020" r="13404" b="12461"/>
          <a:stretch/>
        </p:blipFill>
        <p:spPr>
          <a:xfrm>
            <a:off x="2016390" y="1846764"/>
            <a:ext cx="762149" cy="745819"/>
          </a:xfrm>
          <a:prstGeom prst="flowChartConnector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90" y="2504528"/>
            <a:ext cx="814222" cy="814222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3" t="16938" r="12186" b="11395"/>
          <a:stretch/>
        </p:blipFill>
        <p:spPr>
          <a:xfrm>
            <a:off x="745043" y="1816230"/>
            <a:ext cx="827653" cy="806888"/>
          </a:xfrm>
          <a:prstGeom prst="flowChartConnector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10" y="1742838"/>
            <a:ext cx="880280" cy="880280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9" y="2518636"/>
            <a:ext cx="800771" cy="800771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10" y="2467933"/>
            <a:ext cx="845212" cy="887413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59" y="5247456"/>
            <a:ext cx="1204084" cy="120408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55576" y="1484785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使用者</a:t>
            </a:r>
            <a:endParaRPr lang="zh-TW" altLang="en-US" sz="16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191530" y="5053567"/>
            <a:ext cx="1567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電子支付帳戶</a:t>
            </a:r>
            <a:endParaRPr lang="zh-TW" altLang="en-US" sz="16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606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627784" y="2678946"/>
            <a:ext cx="4176464" cy="16141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於信託關係成立</a:t>
            </a:r>
            <a:r>
              <a:rPr lang="zh-TW" altLang="en-US" sz="1600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前</a:t>
            </a:r>
            <a:r>
              <a:rPr lang="zh-TW" altLang="en-US" sz="16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，該廠房已</a:t>
            </a:r>
            <a:r>
              <a:rPr lang="zh-TW" altLang="en-US" sz="1600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設定抵押權予金融機構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抵押權</a:t>
            </a:r>
            <a:r>
              <a:rPr lang="zh-TW" altLang="en-US" sz="16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人即受託人</a:t>
            </a:r>
            <a:endParaRPr lang="zh-TW" altLang="en-US" sz="1600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委託人</a:t>
            </a:r>
            <a:r>
              <a:rPr lang="en-US" altLang="zh-TW" sz="16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6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原房屋所有權人</a:t>
            </a:r>
            <a:r>
              <a:rPr lang="en-US" altLang="zh-TW" sz="16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  <a:r>
              <a:rPr lang="zh-TW" altLang="en-US" sz="16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即</a:t>
            </a:r>
            <a:r>
              <a:rPr lang="zh-TW" altLang="en-US" sz="1600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受益人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廠房使用</a:t>
            </a:r>
            <a:r>
              <a:rPr lang="zh-TW" altLang="en-US" sz="1600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情形未</a:t>
            </a:r>
            <a:r>
              <a:rPr lang="zh-TW" altLang="en-US" sz="16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變更</a:t>
            </a:r>
            <a:endParaRPr lang="zh-TW" altLang="en-US" sz="1600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640" y="120820"/>
            <a:ext cx="8885847" cy="70609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自有廠房作為自益信託財產，享房屋稅減半徵收</a:t>
            </a:r>
            <a:endParaRPr lang="zh-TW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4289858" y="865069"/>
            <a:ext cx="453061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108.7.23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 台財稅字第 </a:t>
            </a:r>
            <a:r>
              <a:rPr lang="en-US" altLang="zh-TW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10804518460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 號令</a:t>
            </a:r>
            <a:endParaRPr lang="zh-TW" altLang="en-US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520" y="4581128"/>
            <a:ext cx="4924780" cy="1800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1900" dirty="0" smtClean="0">
                <a:solidFill>
                  <a:schemeClr val="accent6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修正前</a:t>
            </a:r>
            <a:endParaRPr lang="en-US" altLang="zh-TW" sz="1900" dirty="0" smtClean="0">
              <a:solidFill>
                <a:schemeClr val="accent6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zh-TW" altLang="en-US" sz="17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合法登記工廠供直接生產使用之自有房屋，原可適用房屋稅減半徵收規定。因信託致其房屋稅之納稅義務人變更為受託人，</a:t>
            </a:r>
            <a:r>
              <a:rPr lang="zh-TW" altLang="en-US" sz="1700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而</a:t>
            </a:r>
            <a:r>
              <a:rPr lang="zh-TW" altLang="en-US" sz="17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無法適用減半徵收優惠</a:t>
            </a:r>
            <a:r>
              <a:rPr lang="zh-TW" altLang="en-US" sz="17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。</a:t>
            </a:r>
            <a:endParaRPr lang="en-US" altLang="zh-TW" sz="1700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ts val="2500"/>
              </a:lnSpc>
              <a:spcAft>
                <a:spcPts val="600"/>
              </a:spcAft>
            </a:pPr>
            <a:endParaRPr lang="zh-TW" altLang="en-US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87697" y="4581128"/>
            <a:ext cx="3532775" cy="1800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1900" dirty="0" smtClean="0">
                <a:solidFill>
                  <a:schemeClr val="accent6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修正後</a:t>
            </a:r>
            <a:endParaRPr lang="en-US" altLang="zh-TW" sz="1900" dirty="0" smtClean="0">
              <a:solidFill>
                <a:schemeClr val="accent6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zh-TW" altLang="en-US" sz="1700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以左</a:t>
            </a:r>
            <a:r>
              <a:rPr lang="zh-TW" altLang="en-US" sz="17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列廠房作為</a:t>
            </a:r>
            <a:r>
              <a:rPr lang="zh-TW" altLang="en-US" sz="17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自益信託</a:t>
            </a:r>
            <a:r>
              <a:rPr lang="zh-TW" altLang="en-US" sz="17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財產，並符合上開條件者，</a:t>
            </a:r>
            <a:r>
              <a:rPr lang="zh-TW" altLang="en-US" sz="17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可適用房屋稅減半徵收優惠。</a:t>
            </a:r>
            <a:endParaRPr lang="en-US" altLang="zh-TW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弧形箭號 (下彎) 2"/>
          <p:cNvSpPr/>
          <p:nvPr/>
        </p:nvSpPr>
        <p:spPr>
          <a:xfrm rot="20812220">
            <a:off x="1942385" y="1868647"/>
            <a:ext cx="3199233" cy="673533"/>
          </a:xfrm>
          <a:prstGeom prst="curved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697" y="1599932"/>
            <a:ext cx="648000" cy="6480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24" y="2420888"/>
            <a:ext cx="1556161" cy="155616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179905" y="20515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自益信託</a:t>
            </a:r>
            <a:endParaRPr lang="zh-TW" altLang="en-US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539552" y="1121966"/>
            <a:ext cx="2016224" cy="1051763"/>
          </a:xfrm>
          <a:prstGeom prst="wedgeRectCallout">
            <a:avLst>
              <a:gd name="adj1" fmla="val -8808"/>
              <a:gd name="adj2" fmla="val 74794"/>
            </a:avLst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自有房屋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供合法登記工廠</a:t>
            </a:r>
          </a:p>
          <a:p>
            <a:r>
              <a:rPr lang="zh-TW" altLang="en-US" sz="1600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      直接生產</a:t>
            </a:r>
            <a:r>
              <a:rPr lang="zh-TW" altLang="en-US" sz="16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使用</a:t>
            </a:r>
            <a:endParaRPr lang="zh-TW" altLang="en-US" sz="1600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2627784" y="2420888"/>
            <a:ext cx="6048672" cy="153310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6902182" y="2712073"/>
            <a:ext cx="1918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仍可適用房屋稅減半徵收優惠</a:t>
            </a:r>
            <a:endParaRPr lang="zh-TW" altLang="en-US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向下箭號 7"/>
          <p:cNvSpPr/>
          <p:nvPr/>
        </p:nvSpPr>
        <p:spPr>
          <a:xfrm rot="9570541">
            <a:off x="5799650" y="4274198"/>
            <a:ext cx="429917" cy="313611"/>
          </a:xfrm>
          <a:prstGeom prst="downArrow">
            <a:avLst>
              <a:gd name="adj1" fmla="val 4527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21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706090"/>
          </a:xfrm>
        </p:spPr>
        <p:txBody>
          <a:bodyPr>
            <a:normAutofit/>
          </a:bodyPr>
          <a:lstStyle/>
          <a:p>
            <a:r>
              <a:rPr lang="zh-TW" altLang="en-US" dirty="0"/>
              <a:t>鬆綁成果統計</a:t>
            </a:r>
            <a:r>
              <a:rPr lang="zh-TW" altLang="en-US" sz="2800" dirty="0"/>
              <a:t>（</a:t>
            </a:r>
            <a:r>
              <a:rPr lang="en-US" altLang="zh-TW" sz="2800" dirty="0" smtClean="0"/>
              <a:t>106.10~108.09</a:t>
            </a:r>
            <a:r>
              <a:rPr lang="zh-TW" altLang="en-US" sz="2800" dirty="0" smtClean="0"/>
              <a:t>）</a:t>
            </a:r>
            <a:r>
              <a:rPr lang="zh-TW" altLang="en-US" sz="2800" dirty="0"/>
              <a:t>共計 </a:t>
            </a:r>
            <a:r>
              <a:rPr lang="en-US" altLang="zh-TW" sz="2800" dirty="0"/>
              <a:t>5</a:t>
            </a:r>
            <a:r>
              <a:rPr lang="en-US" altLang="zh-TW" sz="2800" dirty="0" smtClean="0"/>
              <a:t>37 </a:t>
            </a:r>
            <a:r>
              <a:rPr lang="zh-TW" altLang="en-US" sz="2800" dirty="0" smtClean="0"/>
              <a:t>項</a:t>
            </a:r>
            <a:endParaRPr lang="zh-TW" altLang="en-US" sz="2800" dirty="0"/>
          </a:p>
        </p:txBody>
      </p:sp>
      <p:graphicFrame>
        <p:nvGraphicFramePr>
          <p:cNvPr id="4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631699"/>
              </p:ext>
            </p:extLst>
          </p:nvPr>
        </p:nvGraphicFramePr>
        <p:xfrm>
          <a:off x="251520" y="980728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6227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50" y="816446"/>
            <a:ext cx="1008111" cy="16801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41" y="109648"/>
            <a:ext cx="8885847" cy="70609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放寬設立乙種旅行業之資本額門檻，鼓勵地方創生</a:t>
            </a:r>
            <a:endParaRPr lang="zh-TW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4716016" y="865069"/>
            <a:ext cx="410445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108.9.23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 修正旅行業管理規則</a:t>
            </a:r>
            <a:endParaRPr lang="zh-TW" altLang="en-US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1520" y="4139844"/>
            <a:ext cx="4464496" cy="224148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>
              <a:lnSpc>
                <a:spcPts val="2500"/>
              </a:lnSpc>
              <a:spcBef>
                <a:spcPts val="300"/>
              </a:spcBef>
              <a:spcAft>
                <a:spcPts val="300"/>
              </a:spcAft>
            </a:pPr>
            <a:r>
              <a:rPr lang="zh-TW" altLang="en-US" sz="1900" dirty="0" smtClean="0">
                <a:solidFill>
                  <a:schemeClr val="accent6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修正前</a:t>
            </a:r>
            <a:endParaRPr lang="en-US" altLang="zh-TW" sz="1900" dirty="0" smtClean="0">
              <a:solidFill>
                <a:schemeClr val="accent6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marL="285750" indent="-285750">
              <a:lnSpc>
                <a:spcPts val="25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17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申請籌設乙種旅行業，實收資本總額不得少於新台幣 </a:t>
            </a:r>
            <a:r>
              <a:rPr lang="en-US" altLang="zh-TW" sz="17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300</a:t>
            </a:r>
            <a:r>
              <a:rPr lang="zh-TW" altLang="en-US" sz="17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萬元</a:t>
            </a:r>
            <a:r>
              <a:rPr lang="zh-TW" altLang="en-US" sz="1700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；其於</a:t>
            </a:r>
            <a:r>
              <a:rPr lang="zh-TW" altLang="en-US" sz="17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國內每增設分公司</a:t>
            </a:r>
            <a:r>
              <a:rPr lang="en-US" altLang="zh-TW" sz="1700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1</a:t>
            </a:r>
            <a:r>
              <a:rPr lang="zh-TW" altLang="en-US" sz="1700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 家，</a:t>
            </a:r>
            <a:r>
              <a:rPr lang="zh-TW" altLang="en-US" sz="17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須</a:t>
            </a:r>
            <a:r>
              <a:rPr lang="zh-TW" altLang="en-US" sz="17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增資 </a:t>
            </a:r>
            <a:r>
              <a:rPr lang="en-US" altLang="zh-TW" sz="17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75</a:t>
            </a:r>
            <a:r>
              <a:rPr lang="zh-TW" altLang="en-US" sz="17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萬元</a:t>
            </a:r>
            <a:r>
              <a:rPr lang="zh-TW" altLang="en-US" sz="17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。</a:t>
            </a:r>
            <a:endParaRPr lang="en-US" altLang="zh-TW" sz="1700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marL="285750" indent="-285750">
              <a:lnSpc>
                <a:spcPts val="25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1700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在地或新創業者反映門檻</a:t>
            </a:r>
            <a:r>
              <a:rPr lang="zh-TW" altLang="en-US" sz="17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過高，不利其返鄉創業。</a:t>
            </a:r>
            <a:endParaRPr lang="en-US" altLang="zh-TW" sz="1700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ts val="2500"/>
              </a:lnSpc>
              <a:spcAft>
                <a:spcPts val="600"/>
              </a:spcAft>
            </a:pPr>
            <a:endParaRPr lang="zh-TW" altLang="en-US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932040" y="4149080"/>
            <a:ext cx="3888432" cy="223224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>
              <a:lnSpc>
                <a:spcPts val="2500"/>
              </a:lnSpc>
              <a:spcBef>
                <a:spcPts val="300"/>
              </a:spcBef>
              <a:spcAft>
                <a:spcPts val="300"/>
              </a:spcAft>
            </a:pPr>
            <a:r>
              <a:rPr lang="zh-TW" altLang="en-US" sz="1900" dirty="0" smtClean="0">
                <a:solidFill>
                  <a:schemeClr val="accent6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修正後</a:t>
            </a:r>
            <a:endParaRPr lang="en-US" altLang="zh-TW" sz="1900" dirty="0" smtClean="0">
              <a:solidFill>
                <a:schemeClr val="accent6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ts val="2500"/>
              </a:lnSpc>
              <a:spcBef>
                <a:spcPts val="300"/>
              </a:spcBef>
              <a:spcAft>
                <a:spcPts val="300"/>
              </a:spcAft>
            </a:pPr>
            <a:r>
              <a:rPr lang="zh-TW" altLang="en-US" sz="17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調降乙種旅行業之實收資本總額為不得少於新台幣 </a:t>
            </a:r>
            <a:r>
              <a:rPr lang="en-US" altLang="zh-TW" sz="17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120</a:t>
            </a:r>
            <a:r>
              <a:rPr lang="zh-TW" altLang="en-US" sz="17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萬元</a:t>
            </a:r>
            <a:r>
              <a:rPr lang="zh-TW" altLang="en-US" sz="17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，其於國內每增設 分公司</a:t>
            </a:r>
            <a:r>
              <a:rPr lang="en-US" altLang="zh-TW" sz="1700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1</a:t>
            </a:r>
            <a:r>
              <a:rPr lang="zh-TW" altLang="en-US" sz="1700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 家須</a:t>
            </a:r>
            <a:r>
              <a:rPr lang="zh-TW" altLang="en-US" sz="17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增資 </a:t>
            </a:r>
            <a:r>
              <a:rPr lang="en-US" altLang="zh-TW" sz="17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60</a:t>
            </a:r>
            <a:r>
              <a:rPr lang="zh-TW" altLang="en-US" sz="17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萬元</a:t>
            </a:r>
            <a:r>
              <a:rPr lang="zh-TW" altLang="en-US" sz="17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，有利在地或新創業者投入旅行業，助益在地經濟成長。</a:t>
            </a:r>
            <a:endParaRPr lang="en-US" altLang="zh-TW" sz="1700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539552" y="1597330"/>
            <a:ext cx="3407549" cy="2407339"/>
            <a:chOff x="1115616" y="1309693"/>
            <a:chExt cx="3407549" cy="2407339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227" y="1412776"/>
              <a:ext cx="1319938" cy="2304256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4667" l="1778" r="96889">
                          <a14:foregroundMark x1="82667" y1="73778" x2="94222" y2="84889"/>
                          <a14:foregroundMark x1="79111" y1="76000" x2="87556" y2="90222"/>
                          <a14:foregroundMark x1="72444" y1="34667" x2="71111" y2="46222"/>
                          <a14:foregroundMark x1="51111" y1="61333" x2="58222" y2="72000"/>
                          <a14:foregroundMark x1="45333" y1="65778" x2="58222" y2="80889"/>
                          <a14:foregroundMark x1="46667" y1="21778" x2="55111" y2="24444"/>
                          <a14:foregroundMark x1="46222" y1="26222" x2="52889" y2="33778"/>
                          <a14:foregroundMark x1="67111" y1="56889" x2="76889" y2="71556"/>
                          <a14:foregroundMark x1="40889" y1="60889" x2="41778" y2="61778"/>
                          <a14:backgroundMark x1="46222" y1="35556" x2="48444" y2="51556"/>
                          <a14:backgroundMark x1="52000" y1="29333" x2="52000" y2="29333"/>
                          <a14:backgroundMark x1="47111" y1="32444" x2="48000" y2="35111"/>
                          <a14:backgroundMark x1="40889" y1="64889" x2="43111" y2="69333"/>
                          <a14:backgroundMark x1="54222" y1="24889" x2="53333" y2="24889"/>
                          <a14:backgroundMark x1="53333" y1="23111" x2="55556" y2="24444"/>
                          <a14:backgroundMark x1="52889" y1="24000" x2="54667" y2="24889"/>
                          <a14:backgroundMark x1="66667" y1="59556" x2="66667" y2="61333"/>
                        </a14:backgroundRemoval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13"/>
            <a:stretch/>
          </p:blipFill>
          <p:spPr>
            <a:xfrm flipH="1">
              <a:off x="1115616" y="1978632"/>
              <a:ext cx="1319742" cy="1718700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1791" y="2049666"/>
              <a:ext cx="796025" cy="1293540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0029" y="2820700"/>
              <a:ext cx="457200" cy="457200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0489" y="2208993"/>
              <a:ext cx="457200" cy="457200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7689" y="1309693"/>
              <a:ext cx="457200" cy="457200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864" y="1780407"/>
              <a:ext cx="457200" cy="457200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29" y="2466207"/>
              <a:ext cx="457200" cy="457200"/>
            </a:xfrm>
            <a:prstGeom prst="rect">
              <a:avLst/>
            </a:prstGeom>
          </p:spPr>
        </p:pic>
      </p:grpSp>
      <p:sp>
        <p:nvSpPr>
          <p:cNvPr id="22" name="直線圖說文字 2 21"/>
          <p:cNvSpPr/>
          <p:nvPr/>
        </p:nvSpPr>
        <p:spPr>
          <a:xfrm>
            <a:off x="4355976" y="1465890"/>
            <a:ext cx="4392488" cy="7200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768"/>
              <a:gd name="adj6" fmla="val -43489"/>
            </a:avLst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實收資本總額下限</a:t>
            </a:r>
            <a:r>
              <a:rPr lang="en-US" altLang="zh-TW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300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萬元</a:t>
            </a:r>
            <a:r>
              <a:rPr lang="zh-TW" altLang="en-US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降為 </a:t>
            </a:r>
            <a:r>
              <a:rPr lang="en-US" altLang="zh-TW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120</a:t>
            </a:r>
            <a:r>
              <a:rPr lang="zh-TW" altLang="en-US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萬元</a:t>
            </a:r>
            <a:endParaRPr lang="zh-TW" altLang="en-US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251520" y="1205550"/>
            <a:ext cx="139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乙種旅行業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355976" y="2337302"/>
            <a:ext cx="4392488" cy="99963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國內每增設分公司</a:t>
            </a:r>
            <a:r>
              <a:rPr lang="en-US" altLang="zh-TW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1</a:t>
            </a:r>
            <a:r>
              <a:rPr lang="zh-TW" altLang="en-US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 家須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增資 </a:t>
            </a:r>
            <a:r>
              <a:rPr lang="en-US" altLang="zh-TW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75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 萬元</a:t>
            </a:r>
            <a:r>
              <a:rPr lang="zh-TW" altLang="en-US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降為 </a:t>
            </a:r>
            <a:r>
              <a:rPr lang="en-US" altLang="zh-TW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60</a:t>
            </a:r>
            <a:r>
              <a:rPr lang="zh-TW" altLang="en-US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萬元</a:t>
            </a:r>
            <a:endParaRPr lang="zh-TW" altLang="en-US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3512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直線圖說文字 2 21"/>
          <p:cNvSpPr/>
          <p:nvPr/>
        </p:nvSpPr>
        <p:spPr>
          <a:xfrm>
            <a:off x="4970989" y="3842148"/>
            <a:ext cx="2697355" cy="5229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1589"/>
              <a:gd name="adj6" fmla="val -52996"/>
            </a:avLst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b="1" dirty="0">
                <a:solidFill>
                  <a:schemeClr val="tx1"/>
                </a:solidFill>
                <a:latin typeface="Adobe Gothic Std B" pitchFamily="34" charset="-128"/>
              </a:rPr>
              <a:t>教學活動中無</a:t>
            </a:r>
            <a:r>
              <a:rPr lang="zh-TW" altLang="zh-TW" b="1" dirty="0" smtClean="0">
                <a:solidFill>
                  <a:schemeClr val="tx1"/>
                </a:solidFill>
                <a:latin typeface="Adobe Gothic Std B" pitchFamily="34" charset="-128"/>
              </a:rPr>
              <a:t>使用</a:t>
            </a:r>
            <a:r>
              <a:rPr lang="zh-TW" altLang="en-US" b="1" dirty="0" smtClean="0">
                <a:solidFill>
                  <a:schemeClr val="tx1"/>
                </a:solidFill>
                <a:latin typeface="Adobe Gothic Std B" pitchFamily="34" charset="-128"/>
              </a:rPr>
              <a:t>私酒</a:t>
            </a:r>
            <a:endParaRPr lang="zh-TW" altLang="en-US" b="1" dirty="0">
              <a:solidFill>
                <a:schemeClr val="tx1"/>
              </a:solidFill>
              <a:latin typeface="Adobe Gothic Std B" pitchFamily="34" charset="-128"/>
              <a:ea typeface="Adobe 繁黑體 Std B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624736" cy="576064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放寬符合一定條件之製酒教學課程免罰</a:t>
            </a:r>
            <a:endParaRPr lang="zh-TW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4256601" y="1192208"/>
            <a:ext cx="453061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108.9.4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 台財庫字第 </a:t>
            </a:r>
            <a:r>
              <a:rPr lang="en-US" altLang="zh-TW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10803703590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 號令</a:t>
            </a:r>
            <a:endParaRPr lang="zh-TW" altLang="en-US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3528" y="4689328"/>
            <a:ext cx="3816424" cy="169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1900" dirty="0" smtClean="0">
                <a:solidFill>
                  <a:schemeClr val="accent6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修正前</a:t>
            </a:r>
            <a:endParaRPr lang="en-US" altLang="zh-TW" sz="1900" dirty="0" smtClean="0">
              <a:solidFill>
                <a:schemeClr val="accent6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業者舉辦製酒教學活動而有向民眾收取費用，如未取得酒製造業許可執照，以產製私酒處罰。</a:t>
            </a:r>
            <a:endParaRPr lang="en-US" altLang="zh-TW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ts val="2500"/>
              </a:lnSpc>
              <a:spcAft>
                <a:spcPts val="600"/>
              </a:spcAft>
            </a:pPr>
            <a:endParaRPr lang="zh-TW" altLang="en-US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56601" y="4688635"/>
            <a:ext cx="4530614" cy="169269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1900" dirty="0">
                <a:solidFill>
                  <a:schemeClr val="accent6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修正後</a:t>
            </a:r>
            <a:endParaRPr lang="en-US" altLang="zh-TW" sz="1900" dirty="0">
              <a:solidFill>
                <a:schemeClr val="accent6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marL="182563" indent="-182563">
              <a:lnSpc>
                <a:spcPts val="2000"/>
              </a:lnSpc>
              <a:spcAft>
                <a:spcPts val="600"/>
              </a:spcAft>
            </a:pPr>
            <a:r>
              <a:rPr lang="en-US" altLang="zh-TW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1.</a:t>
            </a:r>
            <a:r>
              <a:rPr lang="zh-TW" altLang="en-US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舉辦製酒教學活動之業者</a:t>
            </a:r>
            <a:r>
              <a:rPr lang="zh-TW" altLang="zh-TW" b="1" dirty="0">
                <a:solidFill>
                  <a:schemeClr val="tx1"/>
                </a:solidFill>
              </a:rPr>
              <a:t>，</a:t>
            </a:r>
            <a:r>
              <a:rPr lang="zh-TW" altLang="en-US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如符合上開條件</a:t>
            </a:r>
            <a:r>
              <a:rPr lang="zh-TW" altLang="zh-TW" b="1" dirty="0">
                <a:solidFill>
                  <a:schemeClr val="tx1"/>
                </a:solidFill>
              </a:rPr>
              <a:t>，</a:t>
            </a:r>
            <a:r>
              <a:rPr lang="zh-TW" altLang="zh-TW" b="1" dirty="0" smtClean="0">
                <a:solidFill>
                  <a:schemeClr val="tx1"/>
                </a:solidFill>
              </a:rPr>
              <a:t>不論</a:t>
            </a:r>
            <a:r>
              <a:rPr lang="zh-TW" altLang="zh-TW" b="1" dirty="0">
                <a:solidFill>
                  <a:schemeClr val="tx1"/>
                </a:solidFill>
              </a:rPr>
              <a:t>有無對</a:t>
            </a:r>
            <a:r>
              <a:rPr lang="zh-TW" altLang="zh-TW" b="1" dirty="0" smtClean="0">
                <a:solidFill>
                  <a:schemeClr val="tx1"/>
                </a:solidFill>
              </a:rPr>
              <a:t>價</a:t>
            </a:r>
            <a:r>
              <a:rPr lang="zh-TW" altLang="zh-TW" b="1" dirty="0">
                <a:solidFill>
                  <a:schemeClr val="tx1"/>
                </a:solidFill>
              </a:rPr>
              <a:t>，</a:t>
            </a:r>
            <a:r>
              <a:rPr lang="zh-TW" altLang="en-US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免以產製私酒處罰。</a:t>
            </a:r>
            <a:endParaRPr lang="en-US" altLang="zh-TW" b="1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marL="182563" indent="-182563">
              <a:lnSpc>
                <a:spcPts val="2000"/>
              </a:lnSpc>
              <a:spcAft>
                <a:spcPts val="600"/>
              </a:spcAft>
            </a:pPr>
            <a:r>
              <a:rPr lang="en-US" altLang="zh-TW" b="1" dirty="0" smtClean="0">
                <a:solidFill>
                  <a:schemeClr val="tx1"/>
                </a:solidFill>
              </a:rPr>
              <a:t>2.</a:t>
            </a:r>
            <a:r>
              <a:rPr lang="zh-TW" altLang="zh-TW" b="1" dirty="0" smtClean="0">
                <a:solidFill>
                  <a:schemeClr val="tx1"/>
                </a:solidFill>
              </a:rPr>
              <a:t>用於</a:t>
            </a:r>
            <a:r>
              <a:rPr lang="zh-TW" altLang="zh-TW" b="1" dirty="0">
                <a:solidFill>
                  <a:schemeClr val="tx1"/>
                </a:solidFill>
              </a:rPr>
              <a:t>教學之原材料</a:t>
            </a:r>
            <a:r>
              <a:rPr lang="zh-TW" altLang="zh-TW" b="1" dirty="0" smtClean="0">
                <a:solidFill>
                  <a:schemeClr val="tx1"/>
                </a:solidFill>
              </a:rPr>
              <a:t>，</a:t>
            </a:r>
            <a:r>
              <a:rPr lang="zh-TW" altLang="en-US" b="1" dirty="0" smtClean="0">
                <a:solidFill>
                  <a:schemeClr val="tx1"/>
                </a:solidFill>
              </a:rPr>
              <a:t>仍</a:t>
            </a:r>
            <a:r>
              <a:rPr lang="zh-TW" altLang="zh-TW" b="1" dirty="0" smtClean="0">
                <a:solidFill>
                  <a:schemeClr val="tx1"/>
                </a:solidFill>
              </a:rPr>
              <a:t>應</a:t>
            </a:r>
            <a:r>
              <a:rPr lang="zh-TW" altLang="zh-TW" b="1" dirty="0">
                <a:solidFill>
                  <a:schemeClr val="tx1"/>
                </a:solidFill>
              </a:rPr>
              <a:t>符合食品或酒品衛生安全</a:t>
            </a:r>
            <a:r>
              <a:rPr lang="zh-TW" altLang="zh-TW" b="1" dirty="0" smtClean="0">
                <a:solidFill>
                  <a:schemeClr val="tx1"/>
                </a:solidFill>
              </a:rPr>
              <a:t>規範</a:t>
            </a:r>
            <a:r>
              <a:rPr lang="zh-TW" altLang="en-US" b="1" dirty="0" smtClean="0">
                <a:solidFill>
                  <a:schemeClr val="tx1"/>
                </a:solidFill>
              </a:rPr>
              <a:t>。</a:t>
            </a:r>
            <a:endParaRPr lang="en-US" altLang="zh-TW" b="1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20" name="直線圖說文字 2 19"/>
          <p:cNvSpPr/>
          <p:nvPr/>
        </p:nvSpPr>
        <p:spPr>
          <a:xfrm>
            <a:off x="4970989" y="1920221"/>
            <a:ext cx="2697355" cy="78869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3947"/>
              <a:gd name="adj6" fmla="val -51058"/>
            </a:avLst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300"/>
              </a:lnSpc>
            </a:pP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非以產製酒品為目的</a:t>
            </a:r>
            <a:r>
              <a:rPr lang="zh-TW" altLang="zh-TW" dirty="0">
                <a:solidFill>
                  <a:schemeClr val="tx1"/>
                </a:solidFill>
              </a:rPr>
              <a:t>，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舉辦製酒教學活動</a:t>
            </a:r>
            <a:endParaRPr lang="zh-TW" altLang="en-US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21" name="直線圖說文字 2 20"/>
          <p:cNvSpPr/>
          <p:nvPr/>
        </p:nvSpPr>
        <p:spPr>
          <a:xfrm>
            <a:off x="5292080" y="2862171"/>
            <a:ext cx="3760480" cy="7507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809"/>
              <a:gd name="adj6" fmla="val -49606"/>
            </a:avLst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300"/>
              </a:lnSpc>
            </a:pPr>
            <a:r>
              <a:rPr lang="zh-TW" altLang="zh-TW" b="1" dirty="0">
                <a:solidFill>
                  <a:schemeClr val="tx1"/>
                </a:solidFill>
                <a:latin typeface="Adobe Gothic Std B" pitchFamily="34" charset="-128"/>
              </a:rPr>
              <a:t>教學完畢後</a:t>
            </a:r>
            <a:r>
              <a:rPr lang="zh-TW" altLang="zh-TW" b="1" dirty="0" smtClean="0">
                <a:solidFill>
                  <a:schemeClr val="tx1"/>
                </a:solidFill>
                <a:latin typeface="Adobe Gothic Std B" pitchFamily="34" charset="-128"/>
              </a:rPr>
              <a:t>每</a:t>
            </a:r>
            <a:r>
              <a:rPr lang="zh-TW" altLang="zh-TW" b="1" dirty="0">
                <a:solidFill>
                  <a:schemeClr val="tx1"/>
                </a:solidFill>
                <a:latin typeface="Adobe Gothic Std B" pitchFamily="34" charset="-128"/>
              </a:rPr>
              <a:t>位學員現場製品數量未逾5公升並逕由學員各自全數攜回</a:t>
            </a:r>
            <a:endParaRPr lang="zh-TW" altLang="en-US" b="1" dirty="0">
              <a:solidFill>
                <a:schemeClr val="tx1"/>
              </a:solidFill>
              <a:latin typeface="Adobe Gothic Std B" pitchFamily="34" charset="-128"/>
              <a:ea typeface="Adobe 繁黑體 Std B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392605" y="1783757"/>
            <a:ext cx="3312477" cy="2557295"/>
            <a:chOff x="380013" y="1159737"/>
            <a:chExt cx="3312477" cy="2557295"/>
          </a:xfrm>
        </p:grpSpPr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7532" y="1159737"/>
              <a:ext cx="1092200" cy="186055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t="7383" r="6829" b="8024"/>
            <a:stretch/>
          </p:blipFill>
          <p:spPr>
            <a:xfrm>
              <a:off x="380013" y="2464555"/>
              <a:ext cx="1034472" cy="775855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t="7383" r="6829" b="8024"/>
            <a:stretch/>
          </p:blipFill>
          <p:spPr>
            <a:xfrm rot="5400000">
              <a:off x="767839" y="2460223"/>
              <a:ext cx="1034472" cy="775855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194" y="1272149"/>
              <a:ext cx="435643" cy="435643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t="7383" r="6829" b="8024"/>
            <a:stretch/>
          </p:blipFill>
          <p:spPr>
            <a:xfrm rot="5400000">
              <a:off x="1556619" y="1618979"/>
              <a:ext cx="497498" cy="373124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32000" y1="56444" x2="33778" y2="45333"/>
                          <a14:foregroundMark x1="29333" y1="58222" x2="30667" y2="45333"/>
                          <a14:foregroundMark x1="51111" y1="56444" x2="44889" y2="47111"/>
                          <a14:foregroundMark x1="42667" y1="48000" x2="50667" y2="43556"/>
                          <a14:foregroundMark x1="28444" y1="46667" x2="25333" y2="56889"/>
                        </a14:backgroundRemoval>
                      </a14:imgEffect>
                      <a14:imgEffect>
                        <a14:colorTemperature colorTemp="7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140" y="1543682"/>
              <a:ext cx="2173350" cy="2173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466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759" y="116632"/>
            <a:ext cx="8885847" cy="70609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社會住宅納入促參法之重大公共建設範圍，享租稅優惠</a:t>
            </a:r>
            <a:endParaRPr lang="zh-TW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3779912" y="1032192"/>
            <a:ext cx="4824535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108.6.10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 台財促字第</a:t>
            </a:r>
            <a:r>
              <a:rPr lang="en-US" altLang="zh-TW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10825513790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號公告</a:t>
            </a:r>
            <a:endParaRPr lang="zh-TW" altLang="en-US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7544" y="4797152"/>
            <a:ext cx="3744416" cy="158417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1900" dirty="0" smtClean="0">
                <a:solidFill>
                  <a:schemeClr val="accent6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修正前</a:t>
            </a:r>
            <a:endParaRPr lang="en-US" altLang="zh-TW" sz="1900" dirty="0" smtClean="0">
              <a:solidFill>
                <a:schemeClr val="accent6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社會住宅未納入促參法之重大公共建設範圍，無法適用租稅優惠，影響民間投資意願。</a:t>
            </a:r>
            <a:endParaRPr lang="en-US" altLang="zh-TW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ts val="2500"/>
              </a:lnSpc>
              <a:spcAft>
                <a:spcPts val="600"/>
              </a:spcAft>
            </a:pPr>
            <a:endParaRPr lang="zh-TW" altLang="en-US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603913" y="4797152"/>
            <a:ext cx="3935506" cy="158417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</a:pPr>
            <a:r>
              <a:rPr lang="zh-TW" altLang="en-US" sz="1900" dirty="0" smtClean="0">
                <a:solidFill>
                  <a:schemeClr val="accent6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修正後</a:t>
            </a:r>
          </a:p>
          <a:p>
            <a:pPr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</a:pPr>
            <a:r>
              <a:rPr lang="zh-TW" altLang="en-US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社會住宅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符合上開條件之一者，為促參法重大公共建設範圍，可適用租稅優惠。</a:t>
            </a:r>
            <a:endParaRPr lang="en-US" altLang="zh-TW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lvl="1"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</a:pPr>
            <a:endParaRPr lang="en-US" altLang="zh-TW" sz="1700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326585" y="1670712"/>
            <a:ext cx="6549671" cy="2838408"/>
            <a:chOff x="902649" y="1484784"/>
            <a:chExt cx="6549671" cy="2838408"/>
          </a:xfrm>
        </p:grpSpPr>
        <p:grpSp>
          <p:nvGrpSpPr>
            <p:cNvPr id="7" name="群組 6"/>
            <p:cNvGrpSpPr/>
            <p:nvPr/>
          </p:nvGrpSpPr>
          <p:grpSpPr>
            <a:xfrm>
              <a:off x="902649" y="2106722"/>
              <a:ext cx="2520000" cy="2216470"/>
              <a:chOff x="902649" y="1844824"/>
              <a:chExt cx="2520000" cy="2216470"/>
            </a:xfrm>
          </p:grpSpPr>
          <p:pic>
            <p:nvPicPr>
              <p:cNvPr id="5" name="圖片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5357" y="1844824"/>
                <a:ext cx="1692000" cy="1692000"/>
              </a:xfrm>
              <a:prstGeom prst="rect">
                <a:avLst/>
              </a:prstGeom>
            </p:spPr>
          </p:pic>
          <p:sp>
            <p:nvSpPr>
              <p:cNvPr id="6" name="橢圓 5"/>
              <p:cNvSpPr/>
              <p:nvPr/>
            </p:nvSpPr>
            <p:spPr>
              <a:xfrm rot="386955">
                <a:off x="902649" y="3017294"/>
                <a:ext cx="2520000" cy="1044000"/>
              </a:xfrm>
              <a:prstGeom prst="ellips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" name="文字方塊 7"/>
            <p:cNvSpPr txBox="1"/>
            <p:nvPr/>
          </p:nvSpPr>
          <p:spPr>
            <a:xfrm>
              <a:off x="1182233" y="1484784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Adobe 繁黑體 Std B" pitchFamily="34" charset="-120"/>
                  <a:ea typeface="Adobe 繁黑體 Std B" pitchFamily="34" charset="-120"/>
                </a:rPr>
                <a:t>社會住宅</a:t>
              </a:r>
              <a:endParaRPr lang="zh-TW" altLang="en-US" dirty="0">
                <a:latin typeface="Adobe 繁黑體 Std B" pitchFamily="34" charset="-120"/>
                <a:ea typeface="Adobe 繁黑體 Std B" pitchFamily="34" charset="-120"/>
              </a:endParaRPr>
            </a:p>
          </p:txBody>
        </p:sp>
        <p:cxnSp>
          <p:nvCxnSpPr>
            <p:cNvPr id="10" name="肘形接點 9"/>
            <p:cNvCxnSpPr/>
            <p:nvPr/>
          </p:nvCxnSpPr>
          <p:spPr>
            <a:xfrm flipV="1">
              <a:off x="3085250" y="3411768"/>
              <a:ext cx="1080120" cy="466512"/>
            </a:xfrm>
            <a:prstGeom prst="bentConnector3">
              <a:avLst/>
            </a:prstGeom>
            <a:ln w="190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字方塊 10"/>
            <p:cNvSpPr txBox="1"/>
            <p:nvPr/>
          </p:nvSpPr>
          <p:spPr>
            <a:xfrm>
              <a:off x="4139952" y="3287247"/>
              <a:ext cx="3312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dirty="0" smtClean="0">
                  <a:latin typeface="Adobe 繁黑體 Std B" pitchFamily="34" charset="-120"/>
                  <a:ea typeface="Adobe 繁黑體 Std B" pitchFamily="34" charset="-120"/>
                </a:rPr>
                <a:t>土地面積達 </a:t>
              </a:r>
              <a:r>
                <a:rPr lang="en-US" altLang="zh-TW" dirty="0" smtClean="0">
                  <a:latin typeface="Adobe 繁黑體 Std B" pitchFamily="34" charset="-120"/>
                  <a:ea typeface="Adobe 繁黑體 Std B" pitchFamily="34" charset="-120"/>
                </a:rPr>
                <a:t>0.5</a:t>
              </a:r>
              <a:r>
                <a:rPr lang="zh-TW" altLang="en-US" dirty="0" smtClean="0">
                  <a:latin typeface="Adobe 繁黑體 Std B" pitchFamily="34" charset="-120"/>
                  <a:ea typeface="Adobe 繁黑體 Std B" pitchFamily="34" charset="-120"/>
                </a:rPr>
                <a:t> 公頃以上</a:t>
              </a:r>
              <a:endParaRPr lang="zh-TW" altLang="en-US" dirty="0">
                <a:latin typeface="Adobe 繁黑體 Std B" pitchFamily="34" charset="-120"/>
                <a:ea typeface="Adobe 繁黑體 Std B" pitchFamily="34" charset="-120"/>
              </a:endParaRPr>
            </a:p>
          </p:txBody>
        </p:sp>
        <p:sp>
          <p:nvSpPr>
            <p:cNvPr id="12" name="右大括弧 11"/>
            <p:cNvSpPr/>
            <p:nvPr/>
          </p:nvSpPr>
          <p:spPr>
            <a:xfrm>
              <a:off x="3137356" y="2106722"/>
              <a:ext cx="462535" cy="1538302"/>
            </a:xfrm>
            <a:prstGeom prst="rightBrace">
              <a:avLst>
                <a:gd name="adj1" fmla="val 18892"/>
                <a:gd name="adj2" fmla="val 23582"/>
              </a:avLst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660830" y="2348880"/>
              <a:ext cx="3312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dirty="0" smtClean="0">
                  <a:latin typeface="Adobe 繁黑體 Std B" pitchFamily="34" charset="-120"/>
                  <a:ea typeface="Adobe 繁黑體 Std B" pitchFamily="34" charset="-120"/>
                </a:rPr>
                <a:t>總樓地板面積達 </a:t>
              </a:r>
              <a:r>
                <a:rPr lang="en-US" altLang="zh-TW" dirty="0" smtClean="0">
                  <a:latin typeface="Adobe 繁黑體 Std B" pitchFamily="34" charset="-120"/>
                  <a:ea typeface="Adobe 繁黑體 Std B" pitchFamily="34" charset="-120"/>
                </a:rPr>
                <a:t>5,000</a:t>
              </a:r>
              <a:r>
                <a:rPr lang="zh-TW" altLang="en-US" dirty="0" smtClean="0">
                  <a:latin typeface="Adobe 繁黑體 Std B" pitchFamily="34" charset="-120"/>
                  <a:ea typeface="Adobe 繁黑體 Std B" pitchFamily="34" charset="-120"/>
                </a:rPr>
                <a:t> 平方公尺以上</a:t>
              </a:r>
              <a:endParaRPr lang="zh-TW" altLang="en-US" dirty="0">
                <a:latin typeface="Adobe 繁黑體 Std B" pitchFamily="34" charset="-120"/>
                <a:ea typeface="Adobe 繁黑體 Std B" pitchFamily="34" charset="-120"/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360591"/>
            <a:ext cx="1778091" cy="1143059"/>
          </a:xfrm>
          <a:prstGeom prst="ellipse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222" l="0" r="100000">
                        <a14:foregroundMark x1="3556" y1="33333" x2="3556" y2="33333"/>
                        <a14:foregroundMark x1="22222" y1="27111" x2="22222" y2="27111"/>
                        <a14:foregroundMark x1="33778" y1="24444" x2="33778" y2="24444"/>
                        <a14:foregroundMark x1="46222" y1="27111" x2="46222" y2="27111"/>
                        <a14:foregroundMark x1="44444" y1="95556" x2="44444" y2="95556"/>
                        <a14:foregroundMark x1="20889" y1="95556" x2="20889" y2="95556"/>
                        <a14:foregroundMark x1="63111" y1="34667" x2="63111" y2="34667"/>
                        <a14:backgroundMark x1="92889" y1="6222" x2="83111" y2="35111"/>
                        <a14:backgroundMark x1="46667" y1="43111" x2="44889" y2="37333"/>
                        <a14:backgroundMark x1="56000" y1="48889" x2="53778" y2="5377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0950" y="3152378"/>
            <a:ext cx="1428750" cy="142875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6948264" y="1684227"/>
            <a:ext cx="1778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可適用促參法所定租稅優惠</a:t>
            </a:r>
          </a:p>
          <a:p>
            <a:pPr algn="ctr"/>
            <a:endParaRPr lang="zh-TW" altLang="en-US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20" name="右大括弧 19"/>
          <p:cNvSpPr/>
          <p:nvPr/>
        </p:nvSpPr>
        <p:spPr>
          <a:xfrm>
            <a:off x="6453707" y="1769815"/>
            <a:ext cx="462535" cy="2316408"/>
          </a:xfrm>
          <a:prstGeom prst="rightBrace">
            <a:avLst>
              <a:gd name="adj1" fmla="val 18892"/>
              <a:gd name="adj2" fmla="val 16405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859425" y="313167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或</a:t>
            </a:r>
            <a:endParaRPr lang="zh-TW" altLang="en-US" b="1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9" name="向下箭號 8"/>
          <p:cNvSpPr/>
          <p:nvPr/>
        </p:nvSpPr>
        <p:spPr>
          <a:xfrm rot="8350441">
            <a:off x="5869577" y="4126558"/>
            <a:ext cx="484632" cy="845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5061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759" y="116632"/>
            <a:ext cx="8885847" cy="70609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放寬銀行買賣債券限額</a:t>
            </a:r>
            <a:endParaRPr lang="zh-TW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4289858" y="764704"/>
            <a:ext cx="453061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108.7.10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 金管銀外字第 </a:t>
            </a:r>
            <a:r>
              <a:rPr lang="en-US" altLang="zh-TW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10801097470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 號令</a:t>
            </a:r>
            <a:endParaRPr lang="zh-TW" altLang="en-US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9736" y="4058742"/>
            <a:ext cx="3700216" cy="210656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1900" dirty="0" smtClean="0">
                <a:solidFill>
                  <a:schemeClr val="accent6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修正前</a:t>
            </a:r>
            <a:endParaRPr lang="en-US" altLang="zh-TW" sz="1900" dirty="0" smtClean="0">
              <a:solidFill>
                <a:schemeClr val="accent6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銀行兼營債券自行買賣持有同一債券之限額，係以銀行</a:t>
            </a:r>
            <a:r>
              <a:rPr lang="zh-TW" altLang="en-US" u="sng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指撥營運資金</a:t>
            </a:r>
            <a:r>
              <a:rPr lang="zh-TW" altLang="en-US" u="sng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之</a:t>
            </a:r>
            <a:r>
              <a:rPr lang="en-US" altLang="zh-TW" u="sng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20%</a:t>
            </a:r>
            <a:r>
              <a:rPr lang="zh-TW" altLang="en-US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約新台幣 </a:t>
            </a:r>
            <a:r>
              <a:rPr lang="en-US" altLang="zh-TW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2</a:t>
            </a:r>
            <a:r>
              <a:rPr lang="zh-TW" altLang="en-US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~</a:t>
            </a:r>
            <a:r>
              <a:rPr lang="zh-TW" altLang="en-US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6</a:t>
            </a:r>
            <a:r>
              <a:rPr lang="zh-TW" altLang="en-US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億元 </a:t>
            </a:r>
            <a:r>
              <a:rPr lang="en-US" altLang="zh-TW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計算。</a:t>
            </a:r>
            <a:endParaRPr lang="en-US" altLang="zh-TW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ts val="2500"/>
              </a:lnSpc>
              <a:spcAft>
                <a:spcPts val="600"/>
              </a:spcAft>
            </a:pPr>
            <a:endParaRPr lang="en-US" altLang="zh-TW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ts val="2500"/>
              </a:lnSpc>
              <a:spcAft>
                <a:spcPts val="600"/>
              </a:spcAft>
            </a:pPr>
            <a:endParaRPr lang="zh-TW" altLang="en-US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646952" y="4058742"/>
            <a:ext cx="3957495" cy="210656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修正後</a:t>
            </a:r>
            <a:endParaRPr lang="en-US" altLang="zh-TW" dirty="0" smtClean="0">
              <a:solidFill>
                <a:schemeClr val="accent6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以銀行</a:t>
            </a:r>
            <a:r>
              <a:rPr lang="zh-TW" altLang="en-US" u="sng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核算基數</a:t>
            </a:r>
            <a:r>
              <a:rPr lang="en-US" altLang="zh-TW" u="sng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u="sng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銀行淨值扣除轉投資</a:t>
            </a:r>
            <a:r>
              <a:rPr lang="en-US" altLang="zh-TW" u="sng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  <a:r>
              <a:rPr lang="zh-TW" altLang="en-US" u="sng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之</a:t>
            </a:r>
            <a:r>
              <a:rPr lang="en-US" altLang="zh-TW" u="sng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10%</a:t>
            </a:r>
            <a:r>
              <a:rPr lang="zh-TW" altLang="en-US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約新台幣 </a:t>
            </a:r>
            <a:r>
              <a:rPr lang="en-US" altLang="zh-TW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100~200</a:t>
            </a:r>
            <a:r>
              <a:rPr lang="zh-TW" altLang="en-US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億元 </a:t>
            </a:r>
            <a:r>
              <a:rPr lang="en-US" altLang="zh-TW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計算，有助建立更具規模之債券買賣部位，深化我國債券市場，並提升銀行競爭力。</a:t>
            </a:r>
            <a:endParaRPr lang="en-US" altLang="zh-TW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03" y="1386152"/>
            <a:ext cx="1502081" cy="150208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2201745"/>
            <a:ext cx="1419663" cy="1419663"/>
          </a:xfrm>
          <a:prstGeom prst="rect">
            <a:avLst/>
          </a:prstGeom>
        </p:spPr>
      </p:pic>
      <p:cxnSp>
        <p:nvCxnSpPr>
          <p:cNvPr id="9" name="弧形接點 8"/>
          <p:cNvCxnSpPr/>
          <p:nvPr/>
        </p:nvCxnSpPr>
        <p:spPr>
          <a:xfrm flipV="1">
            <a:off x="1950770" y="2160535"/>
            <a:ext cx="1907125" cy="751041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1890518" y="1584262"/>
            <a:ext cx="1239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銀行兼營</a:t>
            </a:r>
            <a:endParaRPr lang="en-US" altLang="zh-TW" dirty="0" smtClean="0">
              <a:solidFill>
                <a:schemeClr val="accent6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證券業務</a:t>
            </a:r>
            <a:endParaRPr lang="zh-TW" altLang="en-US" dirty="0">
              <a:solidFill>
                <a:schemeClr val="accent6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6760738" y="1670337"/>
            <a:ext cx="1198696" cy="1120509"/>
            <a:chOff x="4471251" y="2827526"/>
            <a:chExt cx="969621" cy="905559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52" t="10636" r="27361" b="15071"/>
            <a:stretch/>
          </p:blipFill>
          <p:spPr>
            <a:xfrm>
              <a:off x="4471251" y="2857231"/>
              <a:ext cx="631631" cy="846148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52" t="10636" r="27361" b="15071"/>
            <a:stretch/>
          </p:blipFill>
          <p:spPr>
            <a:xfrm rot="1596311">
              <a:off x="4764892" y="2827526"/>
              <a:ext cx="675980" cy="905559"/>
            </a:xfrm>
            <a:prstGeom prst="rect">
              <a:avLst/>
            </a:prstGeom>
          </p:spPr>
        </p:pic>
      </p:grpSp>
      <p:cxnSp>
        <p:nvCxnSpPr>
          <p:cNvPr id="21" name="弧形接點 20"/>
          <p:cNvCxnSpPr/>
          <p:nvPr/>
        </p:nvCxnSpPr>
        <p:spPr>
          <a:xfrm>
            <a:off x="5405711" y="2137193"/>
            <a:ext cx="1149454" cy="299773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3889871" y="2975077"/>
            <a:ext cx="1998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自行買賣、持有</a:t>
            </a:r>
            <a:endParaRPr lang="en-US" altLang="zh-TW" dirty="0" smtClean="0">
              <a:solidFill>
                <a:schemeClr val="accent6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同一債券限額</a:t>
            </a:r>
            <a:endParaRPr lang="zh-TW" altLang="en-US" dirty="0">
              <a:solidFill>
                <a:schemeClr val="accent6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301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肘形接點 36"/>
          <p:cNvCxnSpPr/>
          <p:nvPr/>
        </p:nvCxnSpPr>
        <p:spPr>
          <a:xfrm>
            <a:off x="1764613" y="3006874"/>
            <a:ext cx="4103531" cy="975896"/>
          </a:xfrm>
          <a:prstGeom prst="bentConnector3">
            <a:avLst>
              <a:gd name="adj1" fmla="val 35145"/>
            </a:avLst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肘形接點 34"/>
          <p:cNvCxnSpPr/>
          <p:nvPr/>
        </p:nvCxnSpPr>
        <p:spPr>
          <a:xfrm>
            <a:off x="2483768" y="2197000"/>
            <a:ext cx="3079011" cy="725041"/>
          </a:xfrm>
          <a:prstGeom prst="bentConnector3">
            <a:avLst>
              <a:gd name="adj1" fmla="val 32001"/>
            </a:avLst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圖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57" y="1615975"/>
            <a:ext cx="1752600" cy="11620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640" y="120820"/>
            <a:ext cx="8885847" cy="70609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擴大農民職業災害保險承保對象</a:t>
            </a:r>
          </a:p>
        </p:txBody>
      </p:sp>
      <p:sp>
        <p:nvSpPr>
          <p:cNvPr id="4" name="矩形 3"/>
          <p:cNvSpPr/>
          <p:nvPr/>
        </p:nvSpPr>
        <p:spPr>
          <a:xfrm>
            <a:off x="4289858" y="865069"/>
            <a:ext cx="453061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108.8.5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 修正農民職業災害保險試辦辦法</a:t>
            </a:r>
            <a:endParaRPr lang="zh-TW" altLang="en-US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4096" y="4437328"/>
            <a:ext cx="3276000" cy="194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1900" dirty="0" smtClean="0">
                <a:solidFill>
                  <a:schemeClr val="accent6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修正前</a:t>
            </a:r>
            <a:endParaRPr lang="en-US" altLang="zh-TW" sz="1900" dirty="0" smtClean="0">
              <a:solidFill>
                <a:schemeClr val="accent6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zh-TW" altLang="en-US" sz="1700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實際從事農業</a:t>
            </a:r>
            <a:r>
              <a:rPr lang="zh-TW" altLang="en-US" sz="17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工作者投保農民職業災害保險，以農民健康保險之被保險人為限。</a:t>
            </a:r>
            <a:endParaRPr lang="en-US" altLang="zh-TW" sz="1700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ts val="2500"/>
              </a:lnSpc>
              <a:spcAft>
                <a:spcPts val="600"/>
              </a:spcAft>
            </a:pPr>
            <a:endParaRPr lang="zh-TW" altLang="en-US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780480" y="4437328"/>
            <a:ext cx="5039992" cy="194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1900" dirty="0" smtClean="0">
                <a:solidFill>
                  <a:schemeClr val="accent6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修正後</a:t>
            </a:r>
            <a:endParaRPr lang="en-US" altLang="zh-TW" sz="1900" dirty="0" smtClean="0">
              <a:solidFill>
                <a:schemeClr val="accent6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17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將實際從農的健保第三類被保險人中，已</a:t>
            </a:r>
            <a:r>
              <a:rPr lang="zh-TW" altLang="en-US" sz="1700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領取相關</a:t>
            </a:r>
            <a:r>
              <a:rPr lang="zh-TW" altLang="en-US" sz="17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社會保險</a:t>
            </a:r>
            <a:r>
              <a:rPr lang="zh-TW" altLang="en-US" sz="1700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老年</a:t>
            </a:r>
            <a:r>
              <a:rPr lang="zh-TW" altLang="en-US" sz="17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給付者</a:t>
            </a:r>
            <a:r>
              <a:rPr lang="en-US" altLang="zh-TW" sz="17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7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如勞、軍、公、教</a:t>
            </a:r>
            <a:r>
              <a:rPr lang="zh-TW" altLang="en-US" sz="1700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退休</a:t>
            </a:r>
            <a:r>
              <a:rPr lang="zh-TW" altLang="en-US" sz="17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人員</a:t>
            </a:r>
            <a:r>
              <a:rPr lang="en-US" altLang="zh-TW" sz="17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  <a:r>
              <a:rPr lang="zh-TW" altLang="en-US" sz="17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，或陸</a:t>
            </a:r>
            <a:r>
              <a:rPr lang="zh-TW" altLang="en-US" sz="1700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配</a:t>
            </a:r>
            <a:r>
              <a:rPr lang="zh-TW" altLang="en-US" sz="17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、外配，亦納為農民</a:t>
            </a:r>
            <a:r>
              <a:rPr lang="zh-TW" altLang="en-US" sz="1700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職業災害</a:t>
            </a:r>
            <a:r>
              <a:rPr lang="zh-TW" altLang="en-US" sz="17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保險之承保對象。</a:t>
            </a:r>
            <a:endParaRPr lang="en-US" altLang="zh-TW" sz="1700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700" y="1988848"/>
            <a:ext cx="855408" cy="855408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04" y="1997485"/>
            <a:ext cx="855451" cy="855451"/>
          </a:xfrm>
          <a:prstGeom prst="rect">
            <a:avLst/>
          </a:prstGeom>
        </p:spPr>
      </p:pic>
      <p:grpSp>
        <p:nvGrpSpPr>
          <p:cNvPr id="21" name="群組 20"/>
          <p:cNvGrpSpPr/>
          <p:nvPr/>
        </p:nvGrpSpPr>
        <p:grpSpPr>
          <a:xfrm>
            <a:off x="227160" y="1525754"/>
            <a:ext cx="2400624" cy="1927060"/>
            <a:chOff x="1381383" y="1412776"/>
            <a:chExt cx="2400624" cy="1927060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91797" l="8594" r="94531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1" t="5485" r="6415" b="8724"/>
            <a:stretch/>
          </p:blipFill>
          <p:spPr>
            <a:xfrm>
              <a:off x="1381383" y="1412776"/>
              <a:ext cx="2400624" cy="1927060"/>
            </a:xfrm>
            <a:prstGeom prst="rect">
              <a:avLst/>
            </a:prstGeom>
          </p:spPr>
        </p:pic>
        <p:sp>
          <p:nvSpPr>
            <p:cNvPr id="20" name="文字方塊 19"/>
            <p:cNvSpPr txBox="1"/>
            <p:nvPr/>
          </p:nvSpPr>
          <p:spPr>
            <a:xfrm>
              <a:off x="1907704" y="1774557"/>
              <a:ext cx="1313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Adobe 繁黑體 Std B" pitchFamily="34" charset="-120"/>
                  <a:ea typeface="Adobe 繁黑體 Std B" pitchFamily="34" charset="-120"/>
                </a:rPr>
                <a:t>農民職業災害保險</a:t>
              </a:r>
              <a:endParaRPr lang="zh-TW" altLang="en-US" dirty="0">
                <a:latin typeface="Adobe 繁黑體 Std B" pitchFamily="34" charset="-120"/>
                <a:ea typeface="Adobe 繁黑體 Std B" pitchFamily="34" charset="-120"/>
              </a:endParaRPr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6272053" y="3149554"/>
            <a:ext cx="1199319" cy="718313"/>
            <a:chOff x="5893998" y="3084800"/>
            <a:chExt cx="1199319" cy="718313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3998" y="3207505"/>
              <a:ext cx="550210" cy="550210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503" y="3084800"/>
              <a:ext cx="550210" cy="550210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50109" y="3359905"/>
              <a:ext cx="443208" cy="443208"/>
            </a:xfrm>
            <a:prstGeom prst="rect">
              <a:avLst/>
            </a:prstGeom>
          </p:spPr>
        </p:pic>
      </p:grpSp>
      <p:pic>
        <p:nvPicPr>
          <p:cNvPr id="29" name="圖片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32" y="1912670"/>
            <a:ext cx="1089542" cy="725041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9091" y1="61749" x2="29091" y2="61749"/>
                        <a14:foregroundMark x1="73091" y1="80874" x2="78545" y2="87432"/>
                        <a14:foregroundMark x1="81455" y1="71585" x2="77818" y2="78142"/>
                        <a14:foregroundMark x1="59636" y1="66120" x2="71273" y2="66120"/>
                        <a14:foregroundMark x1="84727" y1="29508" x2="84727" y2="29508"/>
                        <a14:foregroundMark x1="67636" y1="27869" x2="67636" y2="27869"/>
                        <a14:foregroundMark x1="69455" y1="18579" x2="69455" y2="18579"/>
                        <a14:foregroundMark x1="31636" y1="82514" x2="32727" y2="92896"/>
                        <a14:foregroundMark x1="18909" y1="66120" x2="23636" y2="90164"/>
                        <a14:foregroundMark x1="69455" y1="3825" x2="67636" y2="9290"/>
                        <a14:foregroundMark x1="78545" y1="3825" x2="78545" y2="3825"/>
                        <a14:foregroundMark x1="4727" y1="26776" x2="4727" y2="26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1134" y="2305632"/>
            <a:ext cx="1024366" cy="681669"/>
          </a:xfrm>
          <a:prstGeom prst="rect">
            <a:avLst/>
          </a:prstGeom>
        </p:spPr>
      </p:pic>
      <p:grpSp>
        <p:nvGrpSpPr>
          <p:cNvPr id="58" name="群組 57"/>
          <p:cNvGrpSpPr/>
          <p:nvPr/>
        </p:nvGrpSpPr>
        <p:grpSpPr>
          <a:xfrm>
            <a:off x="7656841" y="3079671"/>
            <a:ext cx="852497" cy="830301"/>
            <a:chOff x="7431224" y="3207505"/>
            <a:chExt cx="852497" cy="830301"/>
          </a:xfrm>
        </p:grpSpPr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0940" y="3636545"/>
              <a:ext cx="401261" cy="401261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5" y="3207505"/>
              <a:ext cx="401261" cy="401261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224" y="3434379"/>
              <a:ext cx="401261" cy="401261"/>
            </a:xfrm>
            <a:prstGeom prst="rect">
              <a:avLst/>
            </a:prstGeom>
          </p:spPr>
        </p:pic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2484" y="3581509"/>
              <a:ext cx="401261" cy="401261"/>
            </a:xfrm>
            <a:prstGeom prst="rect">
              <a:avLst/>
            </a:prstGeom>
          </p:spPr>
        </p:pic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460" y="3356454"/>
              <a:ext cx="401261" cy="401261"/>
            </a:xfrm>
            <a:prstGeom prst="rect">
              <a:avLst/>
            </a:prstGeom>
          </p:spPr>
        </p:pic>
      </p:grpSp>
      <p:sp>
        <p:nvSpPr>
          <p:cNvPr id="49" name="文字方塊 48"/>
          <p:cNvSpPr txBox="1"/>
          <p:nvPr/>
        </p:nvSpPr>
        <p:spPr>
          <a:xfrm>
            <a:off x="2235617" y="1297117"/>
            <a:ext cx="21923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700" dirty="0" smtClean="0">
                <a:latin typeface="Adobe 繁黑體 Std B" pitchFamily="34" charset="-120"/>
                <a:ea typeface="Adobe 繁黑體 Std B" pitchFamily="34" charset="-120"/>
              </a:rPr>
              <a:t>已領取相關社會保險老年給付之退休人員</a:t>
            </a:r>
            <a:endParaRPr lang="zh-TW" altLang="en-US" sz="17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1776445" y="3239587"/>
            <a:ext cx="14564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700" dirty="0" smtClean="0">
                <a:latin typeface="Adobe 繁黑體 Std B" pitchFamily="34" charset="-120"/>
                <a:ea typeface="Adobe 繁黑體 Std B" pitchFamily="34" charset="-120"/>
              </a:rPr>
              <a:t> 國人之外籍</a:t>
            </a:r>
            <a:endParaRPr lang="en-US" altLang="zh-TW" sz="17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700" dirty="0" smtClean="0"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en-US" altLang="zh-TW" sz="1700" dirty="0" smtClean="0"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700" dirty="0" smtClean="0">
                <a:latin typeface="Adobe 繁黑體 Std B" pitchFamily="34" charset="-120"/>
                <a:ea typeface="Adobe 繁黑體 Std B" pitchFamily="34" charset="-120"/>
              </a:rPr>
              <a:t> 陸籍 </a:t>
            </a:r>
            <a:r>
              <a:rPr lang="en-US" altLang="zh-TW" sz="1700" dirty="0" smtClean="0">
                <a:latin typeface="Adobe 繁黑體 Std B" pitchFamily="34" charset="-120"/>
                <a:ea typeface="Adobe 繁黑體 Std B" pitchFamily="34" charset="-120"/>
              </a:rPr>
              <a:t>)</a:t>
            </a:r>
            <a:r>
              <a:rPr lang="zh-TW" altLang="en-US" sz="1700" dirty="0" smtClean="0">
                <a:latin typeface="Adobe 繁黑體 Std B" pitchFamily="34" charset="-120"/>
                <a:ea typeface="Adobe 繁黑體 Std B" pitchFamily="34" charset="-120"/>
              </a:rPr>
              <a:t> 配偶</a:t>
            </a:r>
            <a:endParaRPr lang="zh-TW" altLang="en-US" sz="17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54" name="圖片 5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54" y="1088844"/>
            <a:ext cx="391321" cy="391321"/>
          </a:xfrm>
          <a:prstGeom prst="rect">
            <a:avLst/>
          </a:prstGeom>
        </p:spPr>
      </p:pic>
      <p:pic>
        <p:nvPicPr>
          <p:cNvPr id="55" name="圖片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2" y="3190188"/>
            <a:ext cx="391321" cy="39132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979" y="3123368"/>
            <a:ext cx="1149450" cy="100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85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640" y="120820"/>
            <a:ext cx="8885847" cy="70609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簡化華僑及</a:t>
            </a:r>
            <a:r>
              <a:rPr lang="zh-TW" altLang="en-US" sz="2800" dirty="0" smtClean="0"/>
              <a:t>外國人投資額審定程序</a:t>
            </a:r>
            <a:endParaRPr lang="zh-TW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3779912" y="865069"/>
            <a:ext cx="5040560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108.7.29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 修正華僑及外國人投資額審定辦法</a:t>
            </a:r>
            <a:endParaRPr lang="zh-TW" altLang="en-US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5536" y="4509120"/>
            <a:ext cx="4320480" cy="187220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修正前</a:t>
            </a:r>
            <a:endParaRPr lang="en-US" altLang="zh-TW" dirty="0" smtClean="0">
              <a:solidFill>
                <a:schemeClr val="accent6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marL="285750" indent="-285750">
              <a:lnSpc>
                <a:spcPts val="2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經核准投資之僑外投資人應於其投資實行後 </a:t>
            </a:r>
            <a:r>
              <a:rPr lang="en-US" altLang="zh-TW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2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 個月內申請審定投資額；分批實行投資者，須</a:t>
            </a:r>
            <a:r>
              <a:rPr lang="zh-TW" altLang="en-US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分批申請審定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。</a:t>
            </a:r>
            <a:endParaRPr lang="en-US" altLang="zh-TW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ts val="2500"/>
              </a:lnSpc>
              <a:spcAft>
                <a:spcPts val="600"/>
              </a:spcAft>
            </a:pPr>
            <a:endParaRPr lang="zh-TW" altLang="en-US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12846" y="4509120"/>
            <a:ext cx="3807626" cy="187220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修正後</a:t>
            </a:r>
            <a:endParaRPr lang="en-US" altLang="zh-TW" dirty="0" smtClean="0">
              <a:solidFill>
                <a:schemeClr val="accent6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marL="285750" indent="-285750">
              <a:lnSpc>
                <a:spcPts val="23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放寬分批實行投資者，得選擇分批申請審定或於全部實行後 </a:t>
            </a:r>
            <a:r>
              <a:rPr lang="en-US" altLang="zh-TW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2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個月內</a:t>
            </a:r>
            <a:r>
              <a:rPr lang="zh-TW" altLang="en-US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一次申請審定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，可降低投資人之行政成本。</a:t>
            </a:r>
            <a:endParaRPr lang="en-US" altLang="zh-TW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grpSp>
        <p:nvGrpSpPr>
          <p:cNvPr id="65" name="群組 64"/>
          <p:cNvGrpSpPr/>
          <p:nvPr/>
        </p:nvGrpSpPr>
        <p:grpSpPr>
          <a:xfrm>
            <a:off x="594570" y="1345937"/>
            <a:ext cx="2087323" cy="2803143"/>
            <a:chOff x="594570" y="1241500"/>
            <a:chExt cx="2087323" cy="2803143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732" y="1241500"/>
              <a:ext cx="1206647" cy="1206647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68" y="2637483"/>
              <a:ext cx="1092696" cy="1092696"/>
            </a:xfrm>
            <a:prstGeom prst="rect">
              <a:avLst/>
            </a:prstGeom>
          </p:spPr>
        </p:pic>
        <p:sp>
          <p:nvSpPr>
            <p:cNvPr id="25" name="文字方塊 24"/>
            <p:cNvSpPr txBox="1"/>
            <p:nvPr/>
          </p:nvSpPr>
          <p:spPr>
            <a:xfrm>
              <a:off x="1320806" y="2444030"/>
              <a:ext cx="1361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>
                  <a:latin typeface="Adobe 繁黑體 Std B" pitchFamily="34" charset="-120"/>
                  <a:ea typeface="Adobe 繁黑體 Std B" pitchFamily="34" charset="-120"/>
                </a:rPr>
                <a:t>10</a:t>
              </a:r>
              <a:r>
                <a:rPr lang="zh-TW" altLang="en-US" dirty="0" smtClean="0">
                  <a:latin typeface="Adobe 繁黑體 Std B" pitchFamily="34" charset="-120"/>
                  <a:ea typeface="Adobe 繁黑體 Std B" pitchFamily="34" charset="-120"/>
                </a:rPr>
                <a:t> 億元</a:t>
              </a:r>
              <a:endParaRPr lang="zh-TW" altLang="en-US" dirty="0">
                <a:latin typeface="Adobe 繁黑體 Std B" pitchFamily="34" charset="-120"/>
                <a:ea typeface="Adobe 繁黑體 Std B" pitchFamily="34" charset="-120"/>
              </a:endParaRPr>
            </a:p>
          </p:txBody>
        </p:sp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268" y="2789883"/>
              <a:ext cx="1092696" cy="1092696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056" y="2715454"/>
              <a:ext cx="1092696" cy="1092696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70" y="2942283"/>
              <a:ext cx="1092696" cy="1092696"/>
            </a:xfrm>
            <a:prstGeom prst="rect">
              <a:avLst/>
            </a:prstGeom>
          </p:spPr>
        </p:pic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806" y="2951947"/>
              <a:ext cx="1092696" cy="1092696"/>
            </a:xfrm>
            <a:prstGeom prst="rect">
              <a:avLst/>
            </a:prstGeom>
          </p:spPr>
        </p:pic>
      </p:grpSp>
      <p:grpSp>
        <p:nvGrpSpPr>
          <p:cNvPr id="66" name="群組 65"/>
          <p:cNvGrpSpPr/>
          <p:nvPr/>
        </p:nvGrpSpPr>
        <p:grpSpPr>
          <a:xfrm>
            <a:off x="2276956" y="1726715"/>
            <a:ext cx="6543516" cy="2494373"/>
            <a:chOff x="2276956" y="1556792"/>
            <a:chExt cx="6543516" cy="2494373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5723" y="1628986"/>
              <a:ext cx="709570" cy="1276980"/>
            </a:xfrm>
            <a:prstGeom prst="rect">
              <a:avLst/>
            </a:prstGeom>
          </p:spPr>
        </p:pic>
        <p:cxnSp>
          <p:nvCxnSpPr>
            <p:cNvPr id="52" name="肘形接點 51"/>
            <p:cNvCxnSpPr/>
            <p:nvPr/>
          </p:nvCxnSpPr>
          <p:spPr>
            <a:xfrm flipV="1">
              <a:off x="2276956" y="1844824"/>
              <a:ext cx="3087132" cy="1116000"/>
            </a:xfrm>
            <a:prstGeom prst="bentConnector3">
              <a:avLst>
                <a:gd name="adj1" fmla="val 30254"/>
              </a:avLst>
            </a:prstGeom>
            <a:ln w="1905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肘形接點 53"/>
            <p:cNvCxnSpPr/>
            <p:nvPr/>
          </p:nvCxnSpPr>
          <p:spPr>
            <a:xfrm flipV="1">
              <a:off x="2429356" y="2024932"/>
              <a:ext cx="3087132" cy="936000"/>
            </a:xfrm>
            <a:prstGeom prst="bentConnector3">
              <a:avLst>
                <a:gd name="adj1" fmla="val 30254"/>
              </a:avLst>
            </a:prstGeom>
            <a:ln w="1905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肘形接點 54"/>
            <p:cNvCxnSpPr/>
            <p:nvPr/>
          </p:nvCxnSpPr>
          <p:spPr>
            <a:xfrm flipV="1">
              <a:off x="2581756" y="2168096"/>
              <a:ext cx="3087132" cy="792000"/>
            </a:xfrm>
            <a:prstGeom prst="bentConnector3">
              <a:avLst>
                <a:gd name="adj1" fmla="val 30254"/>
              </a:avLst>
            </a:prstGeom>
            <a:ln w="1905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肘形接點 55"/>
            <p:cNvCxnSpPr/>
            <p:nvPr/>
          </p:nvCxnSpPr>
          <p:spPr>
            <a:xfrm flipV="1">
              <a:off x="2734156" y="2311260"/>
              <a:ext cx="3087132" cy="648000"/>
            </a:xfrm>
            <a:prstGeom prst="bentConnector3">
              <a:avLst>
                <a:gd name="adj1" fmla="val 30254"/>
              </a:avLst>
            </a:prstGeom>
            <a:ln w="1905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肘形接點 56"/>
            <p:cNvCxnSpPr/>
            <p:nvPr/>
          </p:nvCxnSpPr>
          <p:spPr>
            <a:xfrm flipV="1">
              <a:off x="2886556" y="2454424"/>
              <a:ext cx="3087132" cy="504056"/>
            </a:xfrm>
            <a:prstGeom prst="bentConnector3">
              <a:avLst>
                <a:gd name="adj1" fmla="val 30254"/>
              </a:avLst>
            </a:prstGeom>
            <a:ln w="1905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單箭頭接點 58"/>
            <p:cNvCxnSpPr/>
            <p:nvPr/>
          </p:nvCxnSpPr>
          <p:spPr>
            <a:xfrm>
              <a:off x="4125322" y="2789883"/>
              <a:ext cx="745232" cy="666482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橢圓 59"/>
            <p:cNvSpPr/>
            <p:nvPr/>
          </p:nvSpPr>
          <p:spPr>
            <a:xfrm>
              <a:off x="2429356" y="1556792"/>
              <a:ext cx="5166980" cy="1265357"/>
            </a:xfrm>
            <a:prstGeom prst="ellips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5973688" y="1897082"/>
              <a:ext cx="14150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 smtClean="0">
                  <a:latin typeface="Adobe 繁黑體 Std B" pitchFamily="34" charset="-120"/>
                  <a:ea typeface="Adobe 繁黑體 Std B" pitchFamily="34" charset="-120"/>
                </a:rPr>
                <a:t>分 </a:t>
              </a:r>
              <a:r>
                <a:rPr lang="en-US" altLang="zh-TW" sz="1600" dirty="0">
                  <a:latin typeface="Adobe 繁黑體 Std B" pitchFamily="34" charset="-120"/>
                  <a:ea typeface="Adobe 繁黑體 Std B" pitchFamily="34" charset="-120"/>
                </a:rPr>
                <a:t>5 </a:t>
              </a:r>
              <a:r>
                <a:rPr lang="zh-TW" altLang="en-US" sz="1600" dirty="0" smtClean="0">
                  <a:latin typeface="Adobe 繁黑體 Std B" pitchFamily="34" charset="-120"/>
                  <a:ea typeface="Adobe 繁黑體 Std B" pitchFamily="34" charset="-120"/>
                </a:rPr>
                <a:t>次實行投資，</a:t>
              </a:r>
              <a:r>
                <a:rPr lang="zh-TW" altLang="en-US" sz="1600" dirty="0">
                  <a:latin typeface="Adobe 繁黑體 Std B" pitchFamily="34" charset="-120"/>
                  <a:ea typeface="Adobe 繁黑體 Std B" pitchFamily="34" charset="-120"/>
                </a:rPr>
                <a:t>每次 </a:t>
              </a:r>
              <a:r>
                <a:rPr lang="en-US" altLang="zh-TW" sz="1600" dirty="0">
                  <a:latin typeface="Adobe 繁黑體 Std B" pitchFamily="34" charset="-120"/>
                  <a:ea typeface="Adobe 繁黑體 Std B" pitchFamily="34" charset="-120"/>
                </a:rPr>
                <a:t>2 </a:t>
              </a:r>
              <a:r>
                <a:rPr lang="zh-TW" altLang="en-US" sz="1600" dirty="0">
                  <a:latin typeface="Adobe 繁黑體 Std B" pitchFamily="34" charset="-120"/>
                  <a:ea typeface="Adobe 繁黑體 Std B" pitchFamily="34" charset="-120"/>
                </a:rPr>
                <a:t>億</a:t>
              </a:r>
              <a:r>
                <a:rPr lang="zh-TW" altLang="en-US" sz="1600" dirty="0" smtClean="0">
                  <a:latin typeface="Adobe 繁黑體 Std B" pitchFamily="34" charset="-120"/>
                  <a:ea typeface="Adobe 繁黑體 Std B" pitchFamily="34" charset="-120"/>
                </a:rPr>
                <a:t>元</a:t>
              </a:r>
              <a:endParaRPr lang="zh-TW" altLang="en-US" sz="1600" dirty="0">
                <a:latin typeface="Adobe 繁黑體 Std B" pitchFamily="34" charset="-120"/>
                <a:ea typeface="Adobe 繁黑體 Std B" pitchFamily="34" charset="-120"/>
              </a:endParaRPr>
            </a:p>
          </p:txBody>
        </p:sp>
        <p:sp>
          <p:nvSpPr>
            <p:cNvPr id="64" name="文字方塊 63"/>
            <p:cNvSpPr txBox="1"/>
            <p:nvPr/>
          </p:nvSpPr>
          <p:spPr>
            <a:xfrm>
              <a:off x="5012846" y="3037169"/>
              <a:ext cx="3807626" cy="1013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zh-TW" altLang="en-US" sz="1700" b="1" dirty="0">
                  <a:solidFill>
                    <a:schemeClr val="accent6">
                      <a:lumMod val="50000"/>
                    </a:schemeClr>
                  </a:solidFill>
                  <a:latin typeface="Adobe 繁黑體 Std B" pitchFamily="34" charset="-120"/>
                  <a:ea typeface="Adobe 繁黑體 Std B" pitchFamily="34" charset="-120"/>
                </a:rPr>
                <a:t>僅須 </a:t>
              </a:r>
              <a:r>
                <a:rPr lang="en-US" altLang="zh-TW" sz="1700" b="1" dirty="0">
                  <a:solidFill>
                    <a:schemeClr val="accent6">
                      <a:lumMod val="50000"/>
                    </a:schemeClr>
                  </a:solidFill>
                  <a:latin typeface="Adobe 繁黑體 Std B" pitchFamily="34" charset="-120"/>
                  <a:ea typeface="Adobe 繁黑體 Std B" pitchFamily="34" charset="-120"/>
                </a:rPr>
                <a:t>1 </a:t>
              </a:r>
              <a:r>
                <a:rPr lang="zh-TW" altLang="en-US" sz="1700" b="1" dirty="0">
                  <a:solidFill>
                    <a:schemeClr val="accent6">
                      <a:lumMod val="50000"/>
                    </a:schemeClr>
                  </a:solidFill>
                  <a:latin typeface="Adobe 繁黑體 Std B" pitchFamily="34" charset="-120"/>
                  <a:ea typeface="Adobe 繁黑體 Std B" pitchFamily="34" charset="-120"/>
                </a:rPr>
                <a:t>次</a:t>
              </a:r>
              <a:r>
                <a:rPr lang="zh-TW" altLang="en-US" sz="1700" b="1" dirty="0" smtClean="0">
                  <a:solidFill>
                    <a:schemeClr val="accent6">
                      <a:lumMod val="50000"/>
                    </a:schemeClr>
                  </a:solidFill>
                  <a:latin typeface="Adobe 繁黑體 Std B" pitchFamily="34" charset="-120"/>
                  <a:ea typeface="Adobe 繁黑體 Std B" pitchFamily="34" charset="-120"/>
                </a:rPr>
                <a:t>審定 </a:t>
              </a:r>
              <a:endParaRPr lang="en-US" altLang="zh-TW" sz="1700" b="1" dirty="0" smtClean="0">
                <a:solidFill>
                  <a:schemeClr val="accent6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endParaRPr>
            </a:p>
            <a:p>
              <a:pPr>
                <a:lnSpc>
                  <a:spcPts val="22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zh-TW" altLang="en-US" sz="1700" dirty="0" smtClean="0">
                  <a:latin typeface="Adobe 繁黑體 Std B" pitchFamily="34" charset="-120"/>
                  <a:ea typeface="Adobe 繁黑體 Std B" pitchFamily="34" charset="-120"/>
                </a:rPr>
                <a:t>於 </a:t>
              </a:r>
              <a:r>
                <a:rPr lang="en-US" altLang="zh-TW" sz="1700" dirty="0" smtClean="0">
                  <a:latin typeface="Adobe 繁黑體 Std B" pitchFamily="34" charset="-120"/>
                  <a:ea typeface="Adobe 繁黑體 Std B" pitchFamily="34" charset="-120"/>
                </a:rPr>
                <a:t>10</a:t>
              </a:r>
              <a:r>
                <a:rPr lang="zh-TW" altLang="en-US" sz="1700" dirty="0" smtClean="0">
                  <a:latin typeface="Adobe 繁黑體 Std B" pitchFamily="34" charset="-120"/>
                  <a:ea typeface="Adobe 繁黑體 Std B" pitchFamily="34" charset="-120"/>
                </a:rPr>
                <a:t> 億元全部實行投資後，</a:t>
              </a:r>
              <a:r>
                <a:rPr lang="en-US" altLang="zh-TW" sz="1700" dirty="0" smtClean="0">
                  <a:latin typeface="Adobe 繁黑體 Std B" pitchFamily="34" charset="-120"/>
                  <a:ea typeface="Adobe 繁黑體 Std B" pitchFamily="34" charset="-120"/>
                </a:rPr>
                <a:t>2 </a:t>
              </a:r>
              <a:r>
                <a:rPr lang="zh-TW" altLang="en-US" sz="1700" dirty="0" smtClean="0">
                  <a:latin typeface="Adobe 繁黑體 Std B" pitchFamily="34" charset="-120"/>
                  <a:ea typeface="Adobe 繁黑體 Std B" pitchFamily="34" charset="-120"/>
                </a:rPr>
                <a:t>個月內申請審定即可。</a:t>
              </a:r>
              <a:endParaRPr lang="zh-TW" altLang="en-US" sz="1700" dirty="0">
                <a:latin typeface="Adobe 繁黑體 Std B" pitchFamily="34" charset="-120"/>
                <a:ea typeface="Adobe 繁黑體 Std B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0327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640" y="120820"/>
            <a:ext cx="8885847" cy="70609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放寬都市危老建築物申請重建之規定</a:t>
            </a:r>
            <a:endParaRPr lang="zh-TW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3779912" y="865069"/>
            <a:ext cx="5040560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108.7.12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 台內營字第 </a:t>
            </a:r>
            <a:r>
              <a:rPr lang="en-US" altLang="zh-TW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1080808791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 號令 </a:t>
            </a:r>
            <a:endParaRPr lang="zh-TW" altLang="en-US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3528" y="4149080"/>
            <a:ext cx="5112568" cy="230425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修正前</a:t>
            </a:r>
            <a:endParaRPr lang="en-US" altLang="zh-TW" dirty="0" smtClean="0">
              <a:solidFill>
                <a:schemeClr val="accent6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zh-TW" altLang="en-US" sz="1700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危</a:t>
            </a:r>
            <a:r>
              <a:rPr lang="zh-TW" altLang="en-US" sz="17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老建物合併鄰接之建築物基地或土地辦理重建者，該</a:t>
            </a:r>
            <a:r>
              <a:rPr lang="zh-TW" altLang="en-US" sz="17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鄰接</a:t>
            </a:r>
            <a:r>
              <a:rPr lang="zh-TW" altLang="en-US" sz="17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之建築物基地或土地面積</a:t>
            </a:r>
            <a:r>
              <a:rPr lang="zh-TW" altLang="en-US" sz="17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不得超過危老建物基地面積</a:t>
            </a:r>
            <a:r>
              <a:rPr lang="zh-TW" altLang="en-US" sz="17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；其面積計算</a:t>
            </a:r>
            <a:r>
              <a:rPr lang="zh-TW" altLang="en-US" sz="1700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原</a:t>
            </a:r>
            <a:r>
              <a:rPr lang="zh-TW" altLang="en-US" sz="17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係須</a:t>
            </a:r>
            <a:r>
              <a:rPr lang="zh-TW" altLang="en-US" sz="1700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逐筆檢核合併土地或建築基地鄰接危老建築基地</a:t>
            </a:r>
            <a:r>
              <a:rPr lang="zh-TW" altLang="en-US" sz="17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情形，致部分情形須先辦理地籍合併或分割，因而降低民眾申請意願。</a:t>
            </a:r>
            <a:endParaRPr lang="en-US" altLang="zh-TW" sz="1700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ts val="2500"/>
              </a:lnSpc>
              <a:spcAft>
                <a:spcPts val="600"/>
              </a:spcAft>
            </a:pPr>
            <a:endParaRPr lang="zh-TW" altLang="en-US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80112" y="4149080"/>
            <a:ext cx="3240359" cy="230425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修正後</a:t>
            </a:r>
            <a:endParaRPr lang="en-US" altLang="zh-TW" dirty="0" smtClean="0">
              <a:solidFill>
                <a:schemeClr val="accent6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ts val="2500"/>
              </a:lnSpc>
              <a:spcBef>
                <a:spcPts val="200"/>
              </a:spcBef>
              <a:spcAft>
                <a:spcPts val="200"/>
              </a:spcAft>
            </a:pPr>
            <a:r>
              <a:rPr lang="zh-TW" altLang="en-US" sz="17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無須逐筆檢核，僅須檢核</a:t>
            </a:r>
            <a:r>
              <a:rPr lang="zh-TW" altLang="en-US" sz="17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危老建築物基地面積占重建計畫範圍面積達 </a:t>
            </a:r>
            <a:r>
              <a:rPr lang="en-US" altLang="zh-TW" sz="17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1/2</a:t>
            </a:r>
            <a:r>
              <a:rPr lang="zh-TW" altLang="en-US" sz="17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以上</a:t>
            </a:r>
            <a:r>
              <a:rPr lang="zh-TW" altLang="en-US" sz="17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，即得申請重建，有利加速都市更新。</a:t>
            </a:r>
            <a:endParaRPr lang="en-US" altLang="zh-TW" sz="1700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21269" y="1807003"/>
            <a:ext cx="1746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危老建物基地</a:t>
            </a:r>
            <a:endParaRPr lang="en-US" altLang="zh-TW" sz="20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600</a:t>
            </a:r>
            <a:r>
              <a:rPr lang="zh-TW" altLang="en-US" sz="20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坪</a:t>
            </a:r>
            <a:endParaRPr lang="zh-TW" altLang="en-US" sz="2000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5895776" y="1583954"/>
            <a:ext cx="2868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重建計畫範圍 </a:t>
            </a:r>
            <a:r>
              <a:rPr lang="en-US" altLang="zh-TW" sz="20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1,000 </a:t>
            </a:r>
            <a:r>
              <a:rPr lang="zh-TW" altLang="en-US" sz="20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坪</a:t>
            </a:r>
            <a:endParaRPr lang="zh-TW" altLang="en-US" sz="2000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75" name="文字方塊 74"/>
          <p:cNvSpPr txBox="1"/>
          <p:nvPr/>
        </p:nvSpPr>
        <p:spPr>
          <a:xfrm>
            <a:off x="5923607" y="2201030"/>
            <a:ext cx="2812434" cy="92333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危老建物基地占重建計畫範圍面積 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1/2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 以上，得申請重建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31" name="直線單箭頭接點 30"/>
          <p:cNvCxnSpPr>
            <a:endCxn id="33" idx="1"/>
          </p:cNvCxnSpPr>
          <p:nvPr/>
        </p:nvCxnSpPr>
        <p:spPr>
          <a:xfrm flipV="1">
            <a:off x="5118438" y="1784009"/>
            <a:ext cx="777338" cy="85290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平行四邊形 7"/>
          <p:cNvSpPr/>
          <p:nvPr/>
        </p:nvSpPr>
        <p:spPr>
          <a:xfrm>
            <a:off x="2267745" y="2612568"/>
            <a:ext cx="3001962" cy="1081626"/>
          </a:xfrm>
          <a:prstGeom prst="parallelogram">
            <a:avLst>
              <a:gd name="adj" fmla="val 46318"/>
            </a:avLst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2522353" y="2007058"/>
            <a:ext cx="1617599" cy="1147755"/>
            <a:chOff x="1127864" y="2455362"/>
            <a:chExt cx="1617599" cy="1147755"/>
          </a:xfrm>
        </p:grpSpPr>
        <p:sp>
          <p:nvSpPr>
            <p:cNvPr id="12" name="平行四邊形 11"/>
            <p:cNvSpPr/>
            <p:nvPr/>
          </p:nvSpPr>
          <p:spPr>
            <a:xfrm>
              <a:off x="1127864" y="3085216"/>
              <a:ext cx="1617599" cy="504000"/>
            </a:xfrm>
            <a:prstGeom prst="parallelogram">
              <a:avLst>
                <a:gd name="adj" fmla="val 4296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65" l="0" r="100000">
                          <a14:foregroundMark x1="21402" y1="19251" x2="21402" y2="19251"/>
                          <a14:foregroundMark x1="22509" y1="14973" x2="25092" y2="19251"/>
                          <a14:foregroundMark x1="20295" y1="13904" x2="15129" y2="149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9" t="9071" r="64275" b="32322"/>
            <a:stretch/>
          </p:blipFill>
          <p:spPr>
            <a:xfrm>
              <a:off x="1652364" y="2455362"/>
              <a:ext cx="830408" cy="1147755"/>
            </a:xfrm>
            <a:prstGeom prst="rect">
              <a:avLst/>
            </a:prstGeom>
          </p:spPr>
        </p:pic>
      </p:grpSp>
      <p:grpSp>
        <p:nvGrpSpPr>
          <p:cNvPr id="16" name="群組 15"/>
          <p:cNvGrpSpPr/>
          <p:nvPr/>
        </p:nvGrpSpPr>
        <p:grpSpPr>
          <a:xfrm>
            <a:off x="3962780" y="2901932"/>
            <a:ext cx="1044000" cy="792262"/>
            <a:chOff x="4499992" y="2694730"/>
            <a:chExt cx="1044000" cy="792262"/>
          </a:xfrm>
        </p:grpSpPr>
        <p:sp>
          <p:nvSpPr>
            <p:cNvPr id="35" name="平行四邊形 34"/>
            <p:cNvSpPr/>
            <p:nvPr/>
          </p:nvSpPr>
          <p:spPr>
            <a:xfrm>
              <a:off x="4499992" y="2924944"/>
              <a:ext cx="1044000" cy="562048"/>
            </a:xfrm>
            <a:prstGeom prst="parallelogram">
              <a:avLst>
                <a:gd name="adj" fmla="val 4296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33" t="49984" r="36833" b="8107"/>
            <a:stretch/>
          </p:blipFill>
          <p:spPr>
            <a:xfrm>
              <a:off x="4635347" y="2694730"/>
              <a:ext cx="800653" cy="663537"/>
            </a:xfrm>
            <a:prstGeom prst="rect">
              <a:avLst/>
            </a:prstGeom>
          </p:spPr>
        </p:pic>
      </p:grpSp>
      <p:sp>
        <p:nvSpPr>
          <p:cNvPr id="38" name="平行四邊形 37"/>
          <p:cNvSpPr/>
          <p:nvPr/>
        </p:nvSpPr>
        <p:spPr>
          <a:xfrm>
            <a:off x="3022680" y="3118194"/>
            <a:ext cx="1173971" cy="576000"/>
          </a:xfrm>
          <a:prstGeom prst="parallelogram">
            <a:avLst>
              <a:gd name="adj" fmla="val 4296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5220" y1="11321" x2="74214" y2="11321"/>
                        <a14:foregroundMark x1="10692" y1="86792" x2="48428" y2="94969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11" y="1409042"/>
            <a:ext cx="787877" cy="157575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63636" l="67159" r="922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354" r="6602" b="35911"/>
          <a:stretch/>
        </p:blipFill>
        <p:spPr>
          <a:xfrm>
            <a:off x="2579051" y="2477449"/>
            <a:ext cx="609600" cy="101469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14344" y1="42512" x2="11475" y2="62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22"/>
          <a:stretch/>
        </p:blipFill>
        <p:spPr>
          <a:xfrm>
            <a:off x="3347864" y="3034112"/>
            <a:ext cx="603292" cy="610912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463" r="100000">
                        <a14:foregroundMark x1="50926" y1="19313" x2="74537" y2="61373"/>
                        <a14:foregroundMark x1="42593" y1="29614" x2="21296" y2="66094"/>
                        <a14:foregroundMark x1="50000" y1="33476" x2="48148" y2="55794"/>
                        <a14:foregroundMark x1="50926" y1="29614" x2="54630" y2="29614"/>
                        <a14:foregroundMark x1="46759" y1="70815" x2="52778" y2="70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24" t="7626" r="6827" b="19043"/>
          <a:stretch/>
        </p:blipFill>
        <p:spPr>
          <a:xfrm>
            <a:off x="3260805" y="1752430"/>
            <a:ext cx="491299" cy="45803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463" r="100000">
                        <a14:foregroundMark x1="50926" y1="19313" x2="74537" y2="61373"/>
                        <a14:foregroundMark x1="42593" y1="29614" x2="21296" y2="66094"/>
                        <a14:foregroundMark x1="50000" y1="33476" x2="48148" y2="55794"/>
                        <a14:foregroundMark x1="50926" y1="29614" x2="54630" y2="29614"/>
                        <a14:foregroundMark x1="46759" y1="70815" x2="52778" y2="70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24" t="7626" r="6827" b="19043"/>
          <a:stretch/>
        </p:blipFill>
        <p:spPr>
          <a:xfrm>
            <a:off x="4701309" y="3004685"/>
            <a:ext cx="491299" cy="45803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463" r="100000">
                        <a14:foregroundMark x1="50926" y1="19313" x2="74537" y2="61373"/>
                        <a14:foregroundMark x1="42593" y1="29614" x2="21296" y2="66094"/>
                        <a14:foregroundMark x1="50000" y1="33476" x2="48148" y2="55794"/>
                        <a14:foregroundMark x1="50926" y1="29614" x2="54630" y2="29614"/>
                        <a14:foregroundMark x1="46759" y1="70815" x2="52778" y2="70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24" t="7626" r="6827" b="19043"/>
          <a:stretch/>
        </p:blipFill>
        <p:spPr>
          <a:xfrm>
            <a:off x="3452617" y="2871066"/>
            <a:ext cx="491299" cy="45803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463" r="100000">
                        <a14:foregroundMark x1="50926" y1="19313" x2="74537" y2="61373"/>
                        <a14:foregroundMark x1="42593" y1="29614" x2="21296" y2="66094"/>
                        <a14:foregroundMark x1="50000" y1="33476" x2="48148" y2="55794"/>
                        <a14:foregroundMark x1="50926" y1="29614" x2="54630" y2="29614"/>
                        <a14:foregroundMark x1="46759" y1="70815" x2="52778" y2="70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24" t="7626" r="6827" b="19043"/>
          <a:stretch/>
        </p:blipFill>
        <p:spPr>
          <a:xfrm>
            <a:off x="611560" y="1310889"/>
            <a:ext cx="491299" cy="45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66142"/>
      </p:ext>
    </p:extLst>
  </p:cSld>
  <p:clrMapOvr>
    <a:masterClrMapping/>
  </p:clrMapOvr>
</p:sld>
</file>

<file path=ppt/theme/theme1.xml><?xml version="1.0" encoding="utf-8"?>
<a:theme xmlns:a="http://schemas.openxmlformats.org/drawingml/2006/main" name="國發會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國發會5</Template>
  <TotalTime>4184</TotalTime>
  <Words>1189</Words>
  <Application>Microsoft Office PowerPoint</Application>
  <PresentationFormat>如螢幕大小 (4:3)</PresentationFormat>
  <Paragraphs>118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國發會5</vt:lpstr>
      <vt:lpstr>法規鬆綁成果 （108.07~108.09）</vt:lpstr>
      <vt:lpstr>鬆綁成果統計（106.10~108.09）共計 537 項</vt:lpstr>
      <vt:lpstr>放寬設立乙種旅行業之資本額門檻，鼓勵地方創生</vt:lpstr>
      <vt:lpstr>放寬符合一定條件之製酒教學課程免罰</vt:lpstr>
      <vt:lpstr>社會住宅納入促參法之重大公共建設範圍，享租稅優惠</vt:lpstr>
      <vt:lpstr>放寬銀行買賣債券限額</vt:lpstr>
      <vt:lpstr>擴大農民職業災害保險承保對象</vt:lpstr>
      <vt:lpstr>簡化華僑及外國人投資額審定程序</vt:lpstr>
      <vt:lpstr>放寬都市危老建築物申請重建之規定</vt:lpstr>
      <vt:lpstr>放寬電子支付之用途及交易限額，便利民眾支付</vt:lpstr>
      <vt:lpstr>自有廠房作為自益信託財產，享房屋稅減半徵收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法規鬆綁成果 （108.04~108.06）</dc:title>
  <dc:creator>陳育靖</dc:creator>
  <cp:lastModifiedBy>李佳甯</cp:lastModifiedBy>
  <cp:revision>354</cp:revision>
  <cp:lastPrinted>2019-10-21T01:35:50Z</cp:lastPrinted>
  <dcterms:created xsi:type="dcterms:W3CDTF">2019-06-19T01:11:19Z</dcterms:created>
  <dcterms:modified xsi:type="dcterms:W3CDTF">2019-10-23T09:46:33Z</dcterms:modified>
</cp:coreProperties>
</file>