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31"/>
  </p:notesMasterIdLst>
  <p:handoutMasterIdLst>
    <p:handoutMasterId r:id="rId32"/>
  </p:handoutMasterIdLst>
  <p:sldIdLst>
    <p:sldId id="276" r:id="rId3"/>
    <p:sldId id="293" r:id="rId4"/>
    <p:sldId id="294" r:id="rId5"/>
    <p:sldId id="295" r:id="rId6"/>
    <p:sldId id="296" r:id="rId7"/>
    <p:sldId id="297" r:id="rId8"/>
    <p:sldId id="299" r:id="rId9"/>
    <p:sldId id="307" r:id="rId10"/>
    <p:sldId id="309" r:id="rId11"/>
    <p:sldId id="311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06" r:id="rId29"/>
    <p:sldId id="305" r:id="rId3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4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>
        <p:scale>
          <a:sx n="122" d="100"/>
          <a:sy n="122" d="100"/>
        </p:scale>
        <p:origin x="-96" y="16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>
              <a:solidFill>
                <a:schemeClr val="tx2"/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E973C59C-4E16-4A64-A766-34DB213E11B3}" type="datetimeFigureOut">
              <a:rPr lang="en-US" altLang="zh-TW">
                <a:solidFill>
                  <a:schemeClr val="tx2"/>
                </a:solidFill>
              </a:rPr>
              <a:t>3/24/2017</a:t>
            </a:fld>
            <a:endParaRPr lang="zh-TW">
              <a:solidFill>
                <a:schemeClr val="tx2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>
              <a:solidFill>
                <a:schemeClr val="tx2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CFD77566-CD65-4859-9FA1-43956DC85B8C}" type="slidenum">
              <a:rPr lang="zh-TW">
                <a:solidFill>
                  <a:schemeClr val="tx2"/>
                </a:solidFill>
              </a:rPr>
              <a:t>‹#›</a:t>
            </a:fld>
            <a:endParaRPr lang="zh-TW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>
                <a:solidFill>
                  <a:schemeClr val="tx2"/>
                </a:solidFill>
              </a:defRPr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pPr/>
              <a:t>2017/3/24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錄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>
                <a:solidFill>
                  <a:schemeClr val="tx2"/>
                </a:solidFill>
              </a:defRPr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lang="zh-TW"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lang="zh-TW"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lang="zh-TW"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lang="zh-TW"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lang="zh-TW"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lang="zh-TW"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lang="zh-TW"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lang="zh-TW"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lang="zh-TW"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altLang="zh-TW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3847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  <p:sp>
        <p:nvSpPr>
          <p:cNvPr id="286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615FAA5-FFEE-42EA-8F2A-3E7A77712459}" type="slidenum">
              <a:rPr lang="en-US" altLang="zh-TW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  <p:sp>
        <p:nvSpPr>
          <p:cNvPr id="348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91D8A146-23D5-4ADD-A8EC-BFFD5CD0EC4C}" type="slidenum">
              <a:rPr lang="en-US" altLang="zh-TW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655C528F-55F0-49F7-A1F2-FB48A946910E}" type="slidenum">
              <a:rPr lang="en-US" altLang="zh-TW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  <p:sp>
        <p:nvSpPr>
          <p:cNvPr id="614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9BE0E0D0-72FB-4C51-9EFF-AA038D988DE3}" type="slidenum">
              <a:rPr lang="en-US" altLang="zh-TW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D1010ADB-D895-464F-9A13-A546676F3455}" type="slidenum">
              <a:rPr lang="en-US" altLang="zh-TW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  <p:sp>
        <p:nvSpPr>
          <p:cNvPr id="634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1521AFA7-0065-4684-8015-C31762D64D3C}" type="slidenum">
              <a:rPr lang="en-US" altLang="zh-TW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  <p:sp>
        <p:nvSpPr>
          <p:cNvPr id="634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5DF9444-8CBD-4E8F-98CC-F449232A82D3}" type="slidenum">
              <a:rPr lang="en-US" altLang="zh-TW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  <p:sp>
        <p:nvSpPr>
          <p:cNvPr id="737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D8B66AC0-5C26-4AFA-89FA-D38F903FF37F}" type="slidenum">
              <a:rPr lang="en-US" altLang="zh-TW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  <p:sp>
        <p:nvSpPr>
          <p:cNvPr id="41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49531655-5FE8-419D-B858-7BE23A5E8A5E}" type="slidenum">
              <a:rPr lang="en-US" altLang="zh-TW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  <p:sp>
        <p:nvSpPr>
          <p:cNvPr id="61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EEB4420C-D321-43CF-91E8-DE43B1A0C80D}" type="slidenum">
              <a:rPr lang="en-US" altLang="zh-TW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  <p:sp>
        <p:nvSpPr>
          <p:cNvPr id="348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91A6091-60F8-4707-9722-01CCA93E4C00}" type="slidenum">
              <a:rPr lang="en-US" altLang="zh-TW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804CBECE-8712-4041-B71B-B9E8530FD769}" type="slidenum">
              <a:rPr lang="en-US" altLang="zh-TW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6AE86584-218E-4E9C-83F6-F45C3FE2FAD3}" type="slidenum">
              <a:rPr lang="en-US" altLang="zh-TW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C73D4EC-D8B2-44DB-A92F-A3FF6323BF96}" type="slidenum">
              <a:rPr lang="en-US" altLang="zh-TW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  <p:sp>
        <p:nvSpPr>
          <p:cNvPr id="245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09F7FB5-FA6A-4DA6-82AE-A84774DA22C9}" type="slidenum">
              <a:rPr lang="en-US" altLang="zh-TW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5E260C75-BAD6-4244-8F12-F3D02A610514}" type="slidenum">
              <a:rPr lang="en-US" altLang="zh-TW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 latinLnBrk="0">
              <a:lnSpc>
                <a:spcPct val="90000"/>
              </a:lnSpc>
              <a:defRPr lang="zh-TW" sz="540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zh-TW" sz="2800" b="0">
                <a:solidFill>
                  <a:schemeClr val="tx1"/>
                </a:solidFill>
              </a:defRPr>
            </a:lvl1pPr>
            <a:lvl2pPr marL="609493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3257-7873-4315-9B38-298F85AB5357}" type="datetime1">
              <a:rPr lang="zh-TW" altLang="en-US" smtClean="0"/>
              <a:t>2017/3/24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03B8-EE34-456F-A0CA-409D36223390}" type="datetime1">
              <a:rPr lang="zh-TW" altLang="en-US" smtClean="0"/>
              <a:t>2017/3/24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lang="zh-TW"/>
            </a:lvl5pPr>
            <a:lvl6pPr latinLnBrk="0">
              <a:defRPr lang="zh-TW"/>
            </a:lvl6pPr>
            <a:lvl7pPr latinLnBrk="0">
              <a:defRPr lang="zh-TW" baseline="0"/>
            </a:lvl7pPr>
            <a:lvl8pPr latinLnBrk="0">
              <a:defRPr lang="zh-TW" baseline="0"/>
            </a:lvl8pPr>
            <a:lvl9pPr latinLnBrk="0">
              <a:defRPr lang="zh-TW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B1F9-D2D0-4FC6-856E-30ABFF23AC0C}" type="datetime1">
              <a:rPr lang="zh-TW" altLang="en-US" smtClean="0"/>
              <a:t>2017/3/24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 latinLnBrk="0">
              <a:defRPr lang="zh-TW" sz="54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800">
                <a:solidFill>
                  <a:schemeClr val="tx1"/>
                </a:solidFill>
              </a:defRPr>
            </a:lvl1pPr>
            <a:lvl2pPr marL="609493" indent="0" latinLnBrk="0">
              <a:buNone/>
              <a:defRPr lang="zh-TW"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latinLnBrk="0">
              <a:buNone/>
              <a:defRPr lang="zh-TW"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latinLnBrk="0">
              <a:buNone/>
              <a:defRPr lang="zh-TW"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latinLnBrk="0">
              <a:buNone/>
              <a:defRPr lang="zh-TW"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latinLnBrk="0">
              <a:buNone/>
              <a:defRPr lang="zh-TW"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latinLnBrk="0">
              <a:buNone/>
              <a:defRPr lang="zh-TW"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latinLnBrk="0">
              <a:buNone/>
              <a:defRPr lang="zh-TW"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latinLnBrk="0">
              <a:buNone/>
              <a:defRPr lang="zh-TW"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800"/>
            </a:lvl4pPr>
            <a:lvl5pPr marL="2011328" latinLnBrk="0">
              <a:defRPr lang="zh-TW" sz="1800"/>
            </a:lvl5pPr>
            <a:lvl6pPr marL="2011328" latinLnBrk="0">
              <a:defRPr lang="zh-TW" sz="1800"/>
            </a:lvl6pPr>
            <a:lvl7pPr marL="2011328" latinLnBrk="0">
              <a:defRPr lang="zh-TW" sz="1800"/>
            </a:lvl7pPr>
            <a:lvl8pPr marL="2011328" latinLnBrk="0">
              <a:defRPr lang="zh-TW" sz="1800"/>
            </a:lvl8pPr>
            <a:lvl9pPr marL="2011328" latinLnBrk="0">
              <a:defRPr lang="zh-TW"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800"/>
            </a:lvl4pPr>
            <a:lvl5pPr marL="2011328" latinLnBrk="0">
              <a:defRPr lang="zh-TW" sz="1800"/>
            </a:lvl5pPr>
            <a:lvl6pPr marL="2011328" latinLnBrk="0">
              <a:defRPr lang="zh-TW" sz="1800"/>
            </a:lvl6pPr>
            <a:lvl7pPr marL="2011328" latinLnBrk="0">
              <a:defRPr lang="zh-TW" sz="1800"/>
            </a:lvl7pPr>
            <a:lvl8pPr marL="2011328" latinLnBrk="0">
              <a:defRPr lang="zh-TW" sz="1800"/>
            </a:lvl8pPr>
            <a:lvl9pPr marL="2011328" latinLnBrk="0">
              <a:defRPr lang="zh-TW"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7DF70-C0AC-4DD0-92CB-A188D4F16F14}" type="datetime1">
              <a:rPr lang="zh-TW" altLang="en-US" smtClean="0"/>
              <a:t>2017/3/24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zh-TW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609493" indent="0" latinLnBrk="0">
              <a:buNone/>
              <a:defRPr lang="zh-TW" sz="2700" b="1"/>
            </a:lvl2pPr>
            <a:lvl3pPr marL="1218987" indent="0" latinLnBrk="0">
              <a:buNone/>
              <a:defRPr lang="zh-TW" sz="2400" b="1"/>
            </a:lvl3pPr>
            <a:lvl4pPr marL="1828480" indent="0" latinLnBrk="0">
              <a:buNone/>
              <a:defRPr lang="zh-TW" sz="2100" b="1"/>
            </a:lvl4pPr>
            <a:lvl5pPr marL="2437973" indent="0" latinLnBrk="0">
              <a:buNone/>
              <a:defRPr lang="zh-TW" sz="2100" b="1"/>
            </a:lvl5pPr>
            <a:lvl6pPr marL="3047467" indent="0" latinLnBrk="0">
              <a:buNone/>
              <a:defRPr lang="zh-TW" sz="2100" b="1"/>
            </a:lvl6pPr>
            <a:lvl7pPr marL="3656960" indent="0" latinLnBrk="0">
              <a:buNone/>
              <a:defRPr lang="zh-TW" sz="2100" b="1"/>
            </a:lvl7pPr>
            <a:lvl8pPr marL="4266453" indent="0" latinLnBrk="0">
              <a:buNone/>
              <a:defRPr lang="zh-TW" sz="2100" b="1"/>
            </a:lvl8pPr>
            <a:lvl9pPr marL="4875947" indent="0" latinLnBrk="0">
              <a:buNone/>
              <a:defRPr lang="zh-TW" sz="2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800"/>
            </a:lvl3pPr>
            <a:lvl4pPr latinLnBrk="0">
              <a:defRPr lang="zh-TW" sz="1800"/>
            </a:lvl4pPr>
            <a:lvl5pPr marL="2011328" latinLnBrk="0">
              <a:defRPr lang="zh-TW" sz="1800"/>
            </a:lvl5pPr>
            <a:lvl6pPr marL="2011328" latinLnBrk="0">
              <a:defRPr lang="zh-TW" sz="1800"/>
            </a:lvl6pPr>
            <a:lvl7pPr marL="2011328" latinLnBrk="0">
              <a:defRPr lang="zh-TW" sz="1800"/>
            </a:lvl7pPr>
            <a:lvl8pPr marL="2011328" latinLnBrk="0">
              <a:defRPr lang="zh-TW" sz="1800"/>
            </a:lvl8pPr>
            <a:lvl9pPr marL="2011328" latinLnBrk="0">
              <a:defRPr lang="zh-TW"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609493" indent="0" latinLnBrk="0">
              <a:buNone/>
              <a:defRPr lang="zh-TW" sz="2700" b="1"/>
            </a:lvl2pPr>
            <a:lvl3pPr marL="1218987" indent="0" latinLnBrk="0">
              <a:buNone/>
              <a:defRPr lang="zh-TW" sz="2400" b="1"/>
            </a:lvl3pPr>
            <a:lvl4pPr marL="1828480" indent="0" latinLnBrk="0">
              <a:buNone/>
              <a:defRPr lang="zh-TW" sz="2100" b="1"/>
            </a:lvl4pPr>
            <a:lvl5pPr marL="2437973" indent="0" latinLnBrk="0">
              <a:buNone/>
              <a:defRPr lang="zh-TW" sz="2100" b="1"/>
            </a:lvl5pPr>
            <a:lvl6pPr marL="3047467" indent="0" latinLnBrk="0">
              <a:buNone/>
              <a:defRPr lang="zh-TW" sz="2100" b="1"/>
            </a:lvl6pPr>
            <a:lvl7pPr marL="3656960" indent="0" latinLnBrk="0">
              <a:buNone/>
              <a:defRPr lang="zh-TW" sz="2100" b="1"/>
            </a:lvl7pPr>
            <a:lvl8pPr marL="4266453" indent="0" latinLnBrk="0">
              <a:buNone/>
              <a:defRPr lang="zh-TW" sz="2100" b="1"/>
            </a:lvl8pPr>
            <a:lvl9pPr marL="4875947" indent="0" latinLnBrk="0">
              <a:buNone/>
              <a:defRPr lang="zh-TW" sz="2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800"/>
            </a:lvl3pPr>
            <a:lvl4pPr latinLnBrk="0">
              <a:defRPr lang="zh-TW" sz="1800"/>
            </a:lvl4pPr>
            <a:lvl5pPr marL="2011328" latinLnBrk="0">
              <a:defRPr lang="zh-TW" sz="1800"/>
            </a:lvl5pPr>
            <a:lvl6pPr marL="2011328" latinLnBrk="0">
              <a:defRPr lang="zh-TW" sz="1800"/>
            </a:lvl6pPr>
            <a:lvl7pPr marL="2011328" latinLnBrk="0">
              <a:defRPr lang="zh-TW" sz="1800"/>
            </a:lvl7pPr>
            <a:lvl8pPr marL="2011328" latinLnBrk="0">
              <a:defRPr lang="zh-TW" sz="1800"/>
            </a:lvl8pPr>
            <a:lvl9pPr marL="2011328" latinLnBrk="0">
              <a:defRPr lang="zh-TW"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6436-AAFC-45A9-98B8-F8194D24B79F}" type="datetime1">
              <a:rPr lang="zh-TW" altLang="en-US" smtClean="0"/>
              <a:t>2017/3/24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4E8C-7CD2-47ED-969E-2BE98FB795E9}" type="datetime1">
              <a:rPr lang="zh-TW" altLang="en-US" smtClean="0"/>
              <a:t>2017/3/24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030C-1AC8-4684-9DF5-A5794186A32F}" type="datetime1">
              <a:rPr lang="zh-TW" altLang="en-US" smtClean="0"/>
              <a:t>2017/3/24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 latinLnBrk="0">
              <a:defRPr lang="zh-TW"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800"/>
            </a:lvl4pPr>
            <a:lvl5pPr latinLnBrk="0">
              <a:defRPr lang="zh-TW" sz="1800"/>
            </a:lvl5pPr>
            <a:lvl6pPr latinLnBrk="0">
              <a:defRPr lang="zh-TW" sz="1800"/>
            </a:lvl6pPr>
            <a:lvl7pPr latinLnBrk="0">
              <a:defRPr lang="zh-TW" sz="1800"/>
            </a:lvl7pPr>
            <a:lvl8pPr latinLnBrk="0">
              <a:defRPr lang="zh-TW" sz="1800"/>
            </a:lvl8pPr>
            <a:lvl9pPr latinLnBrk="0">
              <a:defRPr lang="zh-TW"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1600"/>
            </a:lvl1pPr>
            <a:lvl2pPr marL="609493" indent="0" latinLnBrk="0">
              <a:buNone/>
              <a:defRPr lang="zh-TW" sz="1600"/>
            </a:lvl2pPr>
            <a:lvl3pPr marL="1218987" indent="0" latinLnBrk="0">
              <a:buNone/>
              <a:defRPr lang="zh-TW" sz="1300"/>
            </a:lvl3pPr>
            <a:lvl4pPr marL="1828480" indent="0" latinLnBrk="0">
              <a:buNone/>
              <a:defRPr lang="zh-TW" sz="1200"/>
            </a:lvl4pPr>
            <a:lvl5pPr marL="2437973" indent="0" latinLnBrk="0">
              <a:buNone/>
              <a:defRPr lang="zh-TW" sz="1200"/>
            </a:lvl5pPr>
            <a:lvl6pPr marL="3047467" indent="0" latinLnBrk="0">
              <a:buNone/>
              <a:defRPr lang="zh-TW" sz="1200"/>
            </a:lvl6pPr>
            <a:lvl7pPr marL="3656960" indent="0" latinLnBrk="0">
              <a:buNone/>
              <a:defRPr lang="zh-TW" sz="1200"/>
            </a:lvl7pPr>
            <a:lvl8pPr marL="4266453" indent="0" latinLnBrk="0">
              <a:buNone/>
              <a:defRPr lang="zh-TW" sz="1200"/>
            </a:lvl8pPr>
            <a:lvl9pPr marL="4875947" indent="0" latinLnBrk="0">
              <a:buNone/>
              <a:defRPr lang="zh-TW"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D949D-0EA4-4A7C-A200-FD3145A76D3C}" type="datetime1">
              <a:rPr lang="zh-TW" altLang="en-US" smtClean="0"/>
              <a:t>2017/3/24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 latinLnBrk="0">
              <a:defRPr lang="zh-TW"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2800"/>
            </a:lvl1pPr>
            <a:lvl2pPr marL="609493" indent="0" latinLnBrk="0">
              <a:buNone/>
              <a:defRPr lang="zh-TW" sz="3700"/>
            </a:lvl2pPr>
            <a:lvl3pPr marL="1218987" indent="0" latinLnBrk="0">
              <a:buNone/>
              <a:defRPr lang="zh-TW" sz="3200"/>
            </a:lvl3pPr>
            <a:lvl4pPr marL="1828480" indent="0" latinLnBrk="0">
              <a:buNone/>
              <a:defRPr lang="zh-TW" sz="2700"/>
            </a:lvl4pPr>
            <a:lvl5pPr marL="2437973" indent="0" latinLnBrk="0">
              <a:buNone/>
              <a:defRPr lang="zh-TW" sz="2700"/>
            </a:lvl5pPr>
            <a:lvl6pPr marL="3047467" indent="0" latinLnBrk="0">
              <a:buNone/>
              <a:defRPr lang="zh-TW" sz="2700"/>
            </a:lvl6pPr>
            <a:lvl7pPr marL="3656960" indent="0" latinLnBrk="0">
              <a:buNone/>
              <a:defRPr lang="zh-TW" sz="2700"/>
            </a:lvl7pPr>
            <a:lvl8pPr marL="4266453" indent="0" latinLnBrk="0">
              <a:buNone/>
              <a:defRPr lang="zh-TW" sz="2700"/>
            </a:lvl8pPr>
            <a:lvl9pPr marL="4875947" indent="0" latinLnBrk="0">
              <a:buNone/>
              <a:defRPr lang="zh-TW" sz="27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1600"/>
            </a:lvl1pPr>
            <a:lvl2pPr marL="609493" indent="0" latinLnBrk="0">
              <a:buNone/>
              <a:defRPr lang="zh-TW" sz="1600"/>
            </a:lvl2pPr>
            <a:lvl3pPr marL="1218987" indent="0" latinLnBrk="0">
              <a:buNone/>
              <a:defRPr lang="zh-TW" sz="1300"/>
            </a:lvl3pPr>
            <a:lvl4pPr marL="1828480" indent="0" latinLnBrk="0">
              <a:buNone/>
              <a:defRPr lang="zh-TW" sz="1200"/>
            </a:lvl4pPr>
            <a:lvl5pPr marL="2437973" indent="0" latinLnBrk="0">
              <a:buNone/>
              <a:defRPr lang="zh-TW" sz="1200"/>
            </a:lvl5pPr>
            <a:lvl6pPr marL="3047467" indent="0" latinLnBrk="0">
              <a:buNone/>
              <a:defRPr lang="zh-TW" sz="1200"/>
            </a:lvl6pPr>
            <a:lvl7pPr marL="3656960" indent="0" latinLnBrk="0">
              <a:buNone/>
              <a:defRPr lang="zh-TW" sz="1200"/>
            </a:lvl7pPr>
            <a:lvl8pPr marL="4266453" indent="0" latinLnBrk="0">
              <a:buNone/>
              <a:defRPr lang="zh-TW" sz="1200"/>
            </a:lvl8pPr>
            <a:lvl9pPr marL="4875947" indent="0" latinLnBrk="0">
              <a:buNone/>
              <a:defRPr lang="zh-TW"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B516-C06D-411B-9472-76F5ABD774C3}" type="datetime1">
              <a:rPr lang="zh-TW" altLang="en-US" smtClean="0"/>
              <a:t>2017/3/24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04721" y="-17756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TW">
              <a:latin typeface="+mj-ea"/>
              <a:ea typeface="+mj-ea"/>
            </a:endParaRPr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zh-TW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zh-TW" dirty="0"/>
              <a:t>按一下以編輯母片文字樣式</a:t>
            </a:r>
          </a:p>
          <a:p>
            <a:pPr lvl="1"/>
            <a:r>
              <a:rPr lang="zh-TW" dirty="0"/>
              <a:t>第二層</a:t>
            </a:r>
          </a:p>
          <a:p>
            <a:pPr lvl="2"/>
            <a:r>
              <a:rPr lang="zh-TW" dirty="0"/>
              <a:t>第三層</a:t>
            </a:r>
          </a:p>
          <a:p>
            <a:pPr lvl="3"/>
            <a:r>
              <a:rPr lang="zh-TW" dirty="0"/>
              <a:t>第四層</a:t>
            </a:r>
          </a:p>
          <a:p>
            <a:pPr lvl="4"/>
            <a:r>
              <a:rPr lang="zh-TW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latinLnBrk="0">
              <a:defRPr lang="zh-TW" sz="1200">
                <a:solidFill>
                  <a:schemeClr val="tx2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</a:lstStyle>
          <a:p>
            <a:fld id="{BAB7B75F-14AD-490E-B1DD-9007F6E65DC5}" type="datetime1">
              <a:rPr lang="zh-TW" altLang="en-US" smtClean="0"/>
              <a:t>2017/3/24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latinLnBrk="0">
              <a:defRPr lang="zh-TW" sz="1200">
                <a:solidFill>
                  <a:schemeClr val="tx2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latinLnBrk="0">
              <a:defRPr lang="zh-TW" sz="1200">
                <a:solidFill>
                  <a:schemeClr val="tx2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</a:lstStyle>
          <a:p>
            <a:fld id="{EB37DED6-D4C7-42EE-AB49-D2E39E64FDE4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lang="zh-TW" sz="4400" kern="1200" cap="none" baseline="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lang="zh-TW" sz="2400" kern="1200">
          <a:solidFill>
            <a:schemeClr val="tx1"/>
          </a:solidFill>
          <a:latin typeface="+mj-ea"/>
          <a:ea typeface="+mj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lang="zh-TW" sz="2000" kern="1200">
          <a:solidFill>
            <a:schemeClr val="tx1"/>
          </a:solidFill>
          <a:latin typeface="+mj-ea"/>
          <a:ea typeface="+mj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lang="zh-TW" sz="1800" kern="1200">
          <a:solidFill>
            <a:schemeClr val="tx1"/>
          </a:solidFill>
          <a:latin typeface="+mj-ea"/>
          <a:ea typeface="+mj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lang="zh-TW" sz="1800" kern="1200">
          <a:solidFill>
            <a:schemeClr val="tx1"/>
          </a:solidFill>
          <a:latin typeface="+mj-ea"/>
          <a:ea typeface="+mj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lang="zh-TW" sz="1800" kern="1200">
          <a:solidFill>
            <a:schemeClr val="tx1"/>
          </a:solidFill>
          <a:latin typeface="+mj-ea"/>
          <a:ea typeface="+mj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8987" rtl="0" eaLnBrk="1" latinLnBrk="0" hangingPunct="1"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476672"/>
            <a:ext cx="4680520" cy="4680520"/>
          </a:xfrm>
          <a:prstGeom prst="rect">
            <a:avLst/>
          </a:prstGeom>
        </p:spPr>
      </p:pic>
      <p:sp>
        <p:nvSpPr>
          <p:cNvPr id="14" name="內容版面配置區 13"/>
          <p:cNvSpPr>
            <a:spLocks noGrp="1"/>
          </p:cNvSpPr>
          <p:nvPr>
            <p:ph idx="1"/>
          </p:nvPr>
        </p:nvSpPr>
        <p:spPr>
          <a:xfrm>
            <a:off x="765820" y="1340768"/>
            <a:ext cx="10157354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zh-TW" sz="80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altLang="zh-TW" sz="8000" dirty="0">
                <a:solidFill>
                  <a:srgbClr val="0070C0"/>
                </a:solidFill>
              </a:rPr>
              <a:t> </a:t>
            </a:r>
            <a:r>
              <a:rPr lang="en-US" altLang="zh-TW" sz="8000" dirty="0" smtClean="0">
                <a:solidFill>
                  <a:srgbClr val="0070C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zh-TW" altLang="en-US" sz="8000" dirty="0" smtClean="0">
                <a:solidFill>
                  <a:srgbClr val="0070C0"/>
                </a:solidFill>
              </a:rPr>
              <a:t>廉政服務</a:t>
            </a:r>
            <a:endParaRPr lang="en-US" altLang="zh-TW" sz="80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zh-TW" altLang="en-US" sz="4000" dirty="0" smtClean="0">
                <a:solidFill>
                  <a:srgbClr val="FFC000"/>
                </a:solidFill>
              </a:rPr>
              <a:t>報告人</a:t>
            </a:r>
            <a:r>
              <a:rPr lang="en-US" altLang="zh-TW" sz="4000" dirty="0" smtClean="0">
                <a:solidFill>
                  <a:srgbClr val="FFC000"/>
                </a:solidFill>
              </a:rPr>
              <a:t>:</a:t>
            </a:r>
            <a:r>
              <a:rPr lang="zh-TW" altLang="en-US" sz="4000" dirty="0" smtClean="0">
                <a:solidFill>
                  <a:srgbClr val="FFC000"/>
                </a:solidFill>
              </a:rPr>
              <a:t>國家發展委員會</a:t>
            </a:r>
            <a:endParaRPr lang="en-US" altLang="zh-TW" sz="4000" dirty="0" smtClean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zh-TW" altLang="en-US" sz="4000" dirty="0" smtClean="0">
                <a:solidFill>
                  <a:srgbClr val="FFC000"/>
                </a:solidFill>
              </a:rPr>
              <a:t>政風室主任  李寶昌</a:t>
            </a:r>
            <a:endParaRPr lang="zh-TW" sz="4000" dirty="0">
              <a:solidFill>
                <a:srgbClr val="FFC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altLang="zh-TW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                小額</a:t>
            </a:r>
            <a:r>
              <a:rPr lang="zh-TW" altLang="en-US" dirty="0"/>
              <a:t>款項申請案例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3200" b="1" dirty="0" smtClean="0">
                <a:solidFill>
                  <a:srgbClr val="0070C0"/>
                </a:solidFill>
              </a:rPr>
              <a:t>詐</a:t>
            </a:r>
            <a:r>
              <a:rPr lang="zh-TW" altLang="en-US" sz="3200" b="1" dirty="0">
                <a:solidFill>
                  <a:srgbClr val="0070C0"/>
                </a:solidFill>
              </a:rPr>
              <a:t>領鐘點費</a:t>
            </a:r>
            <a:endParaRPr lang="zh-TW" altLang="en-US" sz="3200" dirty="0">
              <a:solidFill>
                <a:srgbClr val="0070C0"/>
              </a:solidFill>
            </a:endParaRPr>
          </a:p>
          <a:p>
            <a:r>
              <a:rPr lang="zh-TW" altLang="en-US" dirty="0" smtClean="0"/>
              <a:t>某</a:t>
            </a:r>
            <a:r>
              <a:rPr lang="zh-TW" altLang="en-US" dirty="0"/>
              <a:t>市衛生所護士，</a:t>
            </a:r>
            <a:r>
              <a:rPr lang="zh-TW" altLang="en-US" dirty="0" smtClean="0"/>
              <a:t>利用慢性病</a:t>
            </a:r>
            <a:r>
              <a:rPr lang="zh-TW" altLang="en-US" dirty="0"/>
              <a:t>防治宣導</a:t>
            </a:r>
            <a:r>
              <a:rPr lang="zh-TW" altLang="en-US" dirty="0" smtClean="0"/>
              <a:t>講座業務機會</a:t>
            </a:r>
            <a:r>
              <a:rPr lang="zh-TW" altLang="en-US" dirty="0"/>
              <a:t>，明知</a:t>
            </a:r>
            <a:r>
              <a:rPr lang="zh-TW" altLang="en-US" dirty="0">
                <a:solidFill>
                  <a:srgbClr val="C00000"/>
                </a:solidFill>
              </a:rPr>
              <a:t>未聘請講師</a:t>
            </a:r>
            <a:r>
              <a:rPr lang="zh-TW" altLang="en-US" dirty="0"/>
              <a:t>辦理該活動不得請領講師費，卻虛偽製作講師鐘點費領據，並偽造醫師簽名</a:t>
            </a:r>
            <a:r>
              <a:rPr lang="zh-TW" altLang="en-US" dirty="0" smtClean="0"/>
              <a:t>，詐</a:t>
            </a:r>
            <a:r>
              <a:rPr lang="zh-TW" altLang="en-US" dirty="0"/>
              <a:t>得講師費</a:t>
            </a:r>
            <a:r>
              <a:rPr lang="en-US" altLang="zh-TW" dirty="0">
                <a:solidFill>
                  <a:srgbClr val="FFC000"/>
                </a:solidFill>
              </a:rPr>
              <a:t>8,000</a:t>
            </a:r>
            <a:r>
              <a:rPr lang="zh-TW" altLang="en-US" dirty="0"/>
              <a:t>元。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違反</a:t>
            </a:r>
            <a:r>
              <a:rPr lang="zh-TW" altLang="en-US" dirty="0"/>
              <a:t>刑法「公務員登載不實公文書罪」、「行使偽造變造或登載不實之文書罪」、「偽造署押罪」及貪污治罪條例「利用職務上機會詐取財物罪</a:t>
            </a:r>
            <a:r>
              <a:rPr lang="zh-TW" altLang="en-US" dirty="0" smtClean="0"/>
              <a:t>」。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altLang="zh-TW" smtClean="0"/>
              <a:t>10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88" y="3284984"/>
            <a:ext cx="3312368" cy="159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1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69A8E6-BEA3-428D-9DC8-D08F2F83DE2E}" type="slidenum">
              <a:rPr lang="zh-TW" altLang="en-US"/>
              <a:pPr>
                <a:defRPr/>
              </a:pPr>
              <a:t>11</a:t>
            </a:fld>
            <a:endParaRPr lang="zh-TW" altLang="en-US"/>
          </a:p>
        </p:txBody>
      </p:sp>
      <p:pic>
        <p:nvPicPr>
          <p:cNvPr id="6147" name="Picture 2" descr="http://www.personalresilience.com/wp-content/uploads/2013/08/Buil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83" y="2133601"/>
            <a:ext cx="8447533" cy="397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文字方塊 5"/>
          <p:cNvSpPr txBox="1">
            <a:spLocks noChangeArrowheads="1"/>
          </p:cNvSpPr>
          <p:nvPr/>
        </p:nvSpPr>
        <p:spPr bwMode="auto">
          <a:xfrm>
            <a:off x="624255" y="765175"/>
            <a:ext cx="1017428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Font typeface="Arial" pitchFamily="34" charset="0"/>
              <a:defRPr sz="1600" b="1">
                <a:solidFill>
                  <a:schemeClr val="tx1"/>
                </a:solidFill>
                <a:latin typeface="Franklin Gothic Book"/>
                <a:ea typeface="新細明體" pitchFamily="18" charset="-12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/>
                <a:ea typeface="新細明體" pitchFamily="18" charset="-12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/>
                <a:ea typeface="新細明體" pitchFamily="18" charset="-12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/>
                <a:ea typeface="新細明體" pitchFamily="18" charset="-12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5400" b="0" dirty="0">
                <a:latin typeface="華康新儷粗黑" pitchFamily="34" charset="-120"/>
                <a:ea typeface="華康新儷粗黑" pitchFamily="34" charset="-120"/>
              </a:rPr>
              <a:t>圖利與便民</a:t>
            </a:r>
          </a:p>
        </p:txBody>
      </p:sp>
    </p:spTree>
    <p:extLst>
      <p:ext uri="{BB962C8B-B14F-4D97-AF65-F5344CB8AC3E}">
        <p14:creationId xmlns:p14="http://schemas.microsoft.com/office/powerpoint/2010/main" val="233100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7DF1B5-B465-4DCF-A377-85A9F8B71D24}" type="slidenum">
              <a:rPr lang="zh-TW" altLang="en-US"/>
              <a:pPr>
                <a:defRPr/>
              </a:pPr>
              <a:t>12</a:t>
            </a:fld>
            <a:endParaRPr lang="zh-TW" altLang="en-US"/>
          </a:p>
        </p:txBody>
      </p:sp>
      <p:sp>
        <p:nvSpPr>
          <p:cNvPr id="7171" name="文字方塊 4"/>
          <p:cNvSpPr txBox="1">
            <a:spLocks noChangeArrowheads="1"/>
          </p:cNvSpPr>
          <p:nvPr/>
        </p:nvSpPr>
        <p:spPr bwMode="auto">
          <a:xfrm>
            <a:off x="9427295" y="357189"/>
            <a:ext cx="1714054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zh-TW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前言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1" y="1214439"/>
            <a:ext cx="11331799" cy="15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圓角矩形 8"/>
          <p:cNvSpPr/>
          <p:nvPr/>
        </p:nvSpPr>
        <p:spPr>
          <a:xfrm>
            <a:off x="6380089" y="1773239"/>
            <a:ext cx="4951710" cy="3023913"/>
          </a:xfrm>
          <a:prstGeom prst="roundRect">
            <a:avLst>
              <a:gd name="adj" fmla="val 952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便民  </a:t>
            </a:r>
            <a:r>
              <a:rPr kumimoji="0"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不等同  </a:t>
            </a:r>
            <a:r>
              <a:rPr kumimoji="0"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圖利</a:t>
            </a:r>
            <a:endParaRPr kumimoji="0" lang="en-US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法務部近幾年來三次修正</a:t>
            </a:r>
            <a:r>
              <a:rPr kumimoji="0"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圖利罪</a:t>
            </a:r>
            <a:r>
              <a:rPr kumimoji="0"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相關法條</a:t>
            </a:r>
            <a:r>
              <a:rPr kumimoji="0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kumimoji="0"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期望公務員</a:t>
            </a:r>
            <a:r>
              <a:rPr kumimoji="0"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勇於任事</a:t>
            </a:r>
            <a:endParaRPr kumimoji="0" lang="en-US" altLang="zh-TW" sz="2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/>
              <a:t>公務員對於主管或監督之事務，直接或間接圖利者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174" name="Picture 9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47" y="2000250"/>
            <a:ext cx="4996148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18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64A4E-FF8B-4EDB-B287-25C83553B768}" type="slidenum">
              <a:rPr lang="zh-TW" altLang="en-US"/>
              <a:pPr>
                <a:defRPr/>
              </a:pPr>
              <a:t>13</a:t>
            </a:fld>
            <a:endParaRPr lang="zh-TW" altLang="en-US"/>
          </a:p>
        </p:txBody>
      </p:sp>
      <p:sp>
        <p:nvSpPr>
          <p:cNvPr id="8195" name="文字方塊 4"/>
          <p:cNvSpPr txBox="1">
            <a:spLocks noChangeArrowheads="1"/>
          </p:cNvSpPr>
          <p:nvPr/>
        </p:nvSpPr>
        <p:spPr bwMode="auto">
          <a:xfrm>
            <a:off x="285677" y="357189"/>
            <a:ext cx="1114134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>
              <a:defRPr/>
            </a:pPr>
            <a:r>
              <a:rPr kumimoji="0"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圖利與便民</a:t>
            </a:r>
            <a:r>
              <a:rPr kumimoji="0"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概述</a:t>
            </a:r>
            <a:endParaRPr kumimoji="0" lang="zh-TW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1" y="1214439"/>
            <a:ext cx="11331799" cy="15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719480" y="1700213"/>
            <a:ext cx="10517094" cy="2308324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kumimoji="0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圖利與便民都是給予人民利益或好處。</a:t>
            </a:r>
            <a:endParaRPr kumimoji="0"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kumimoji="0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圖利的行政行為是不合法，而便民則是合法給予人民利益。</a:t>
            </a:r>
            <a:endParaRPr kumimoji="0"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kumimoji="0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司法實務的見解，圖利與便民的最主要區別是以</a:t>
            </a:r>
            <a:r>
              <a:rPr kumimoji="0"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有無違背法令為判斷</a:t>
            </a:r>
            <a:r>
              <a:rPr kumimoji="0" lang="zh-TW" altLang="en-US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。而從</a:t>
            </a:r>
            <a:r>
              <a:rPr kumimoji="0"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便民的角度看，便民就是依法行政</a:t>
            </a:r>
            <a:r>
              <a:rPr kumimoji="0" lang="zh-TW" altLang="en-US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</a:p>
        </p:txBody>
      </p:sp>
      <p:pic>
        <p:nvPicPr>
          <p:cNvPr id="8198" name="Picture 2" descr="http://www.kalpdeep.com/home/images/servic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447" y="4537075"/>
            <a:ext cx="4435378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45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2656-2F0D-4E99-9482-4BE97E2B8153}" type="slidenum">
              <a:rPr lang="zh-TW" altLang="en-US"/>
              <a:pPr>
                <a:defRPr/>
              </a:pPr>
              <a:t>14</a:t>
            </a:fld>
            <a:endParaRPr lang="zh-TW" altLang="en-US"/>
          </a:p>
        </p:txBody>
      </p:sp>
      <p:sp>
        <p:nvSpPr>
          <p:cNvPr id="12291" name="文字方塊 4"/>
          <p:cNvSpPr txBox="1">
            <a:spLocks noChangeArrowheads="1"/>
          </p:cNvSpPr>
          <p:nvPr/>
        </p:nvSpPr>
        <p:spPr bwMode="auto">
          <a:xfrm>
            <a:off x="3713784" y="357189"/>
            <a:ext cx="742756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>
              <a:defRPr/>
            </a:pPr>
            <a:r>
              <a:rPr kumimoji="0"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認識圖利罪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1" y="1214439"/>
            <a:ext cx="11331799" cy="15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476128" y="1428751"/>
            <a:ext cx="10760446" cy="341632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刑法第</a:t>
            </a:r>
            <a:r>
              <a:rPr kumimoji="0"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131</a:t>
            </a:r>
            <a:r>
              <a:rPr kumimoji="0"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公務員對於主管或監督之事務，</a:t>
            </a:r>
            <a:r>
              <a:rPr kumimoji="0" lang="zh-TW" altLang="en-US" b="1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明知違背法令</a:t>
            </a:r>
            <a:r>
              <a:rPr kumimoji="0"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，直接或間接圖</a:t>
            </a:r>
            <a:r>
              <a:rPr kumimoji="0" lang="zh-TW" altLang="en-US" b="1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自己或其他私人不法</a:t>
            </a:r>
            <a:r>
              <a:rPr kumimoji="0"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利益，</a:t>
            </a:r>
            <a:r>
              <a:rPr kumimoji="0" lang="zh-TW" altLang="en-US" b="1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因而獲得利益者</a:t>
            </a:r>
            <a:r>
              <a:rPr kumimoji="0"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，處一年以上七年以下有期徒刑，得併科 七萬元以下罰金</a:t>
            </a:r>
            <a:r>
              <a:rPr kumimoji="0" lang="zh-TW" altLang="en-US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en-US" altLang="zh-TW" b="1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TW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/>
              <a:t>(</a:t>
            </a:r>
            <a:r>
              <a:rPr lang="zh-TW" altLang="en-US" dirty="0" smtClean="0"/>
              <a:t>公務員</a:t>
            </a:r>
            <a:r>
              <a:rPr lang="zh-TW" altLang="en-US" dirty="0"/>
              <a:t>對於主管或監督之事務，直接或間接圖利</a:t>
            </a:r>
            <a:r>
              <a:rPr lang="zh-TW" altLang="en-US" dirty="0" smtClean="0"/>
              <a:t>者</a:t>
            </a:r>
            <a:r>
              <a:rPr lang="en-US" altLang="zh-TW" dirty="0" smtClean="0"/>
              <a:t>)</a:t>
            </a:r>
            <a:endParaRPr kumimoji="0" lang="zh-TW" altLang="en-US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222" name="Picture 2" descr="http://agapegeek.files.wordpress.com/2011/08/bag-of-mon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605" y="4868865"/>
            <a:ext cx="2952328" cy="180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BD1E7-34C2-4BB4-A10A-EB325E3F1CD8}" type="slidenum">
              <a:rPr lang="zh-TW" altLang="en-US"/>
              <a:pPr>
                <a:defRPr/>
              </a:pPr>
              <a:t>15</a:t>
            </a:fld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476128" y="1428751"/>
            <a:ext cx="10760446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貪污治罪條例第</a:t>
            </a:r>
            <a:r>
              <a:rPr kumimoji="0"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kumimoji="0"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條第</a:t>
            </a:r>
            <a:r>
              <a:rPr kumimoji="0"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kumimoji="0"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endParaRPr kumimoji="0"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（處五年以上有期徒刑，得併科新臺幣三千萬元以下罰金）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kumimoji="0" lang="en-US" altLang="zh-TW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kumimoji="0"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款：</a:t>
            </a:r>
            <a:endParaRPr kumimoji="0" lang="en-US" altLang="zh-TW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對於</a:t>
            </a:r>
            <a:r>
              <a:rPr kumimoji="0"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主管或監督</a:t>
            </a:r>
            <a:r>
              <a:rPr kumimoji="0"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之事務，</a:t>
            </a:r>
            <a:r>
              <a:rPr kumimoji="0"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明知違背</a:t>
            </a:r>
            <a:r>
              <a:rPr kumimoji="0"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法律、法律授權之法規命令、</a:t>
            </a:r>
            <a:r>
              <a:rPr kumimoji="0" lang="zh-TW" altLang="en-US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職權命令</a:t>
            </a:r>
            <a:r>
              <a:rPr kumimoji="0"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、自治條例、</a:t>
            </a:r>
            <a:r>
              <a:rPr kumimoji="0"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自治</a:t>
            </a:r>
            <a:r>
              <a:rPr kumimoji="0"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規則、委辦規則或其他對多數不特定人民就一 般事項所作對外發生法律效果之規定，</a:t>
            </a:r>
            <a:r>
              <a:rPr kumimoji="0"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直接或間接</a:t>
            </a:r>
            <a:r>
              <a:rPr kumimoji="0"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圖自己或其他私人</a:t>
            </a:r>
            <a:r>
              <a:rPr kumimoji="0"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不法利益</a:t>
            </a:r>
            <a:r>
              <a:rPr kumimoji="0"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，因而</a:t>
            </a:r>
            <a:r>
              <a:rPr kumimoji="0"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獲得利益</a:t>
            </a:r>
            <a:r>
              <a:rPr kumimoji="0"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者。</a:t>
            </a:r>
          </a:p>
        </p:txBody>
      </p:sp>
      <p:sp>
        <p:nvSpPr>
          <p:cNvPr id="13316" name="文字方塊 5"/>
          <p:cNvSpPr txBox="1">
            <a:spLocks noChangeArrowheads="1"/>
          </p:cNvSpPr>
          <p:nvPr/>
        </p:nvSpPr>
        <p:spPr bwMode="auto">
          <a:xfrm>
            <a:off x="3713784" y="357189"/>
            <a:ext cx="742756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>
              <a:defRPr/>
            </a:pPr>
            <a:r>
              <a:rPr kumimoji="0"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認識圖利罪</a:t>
            </a:r>
          </a:p>
        </p:txBody>
      </p:sp>
      <p:cxnSp>
        <p:nvCxnSpPr>
          <p:cNvPr id="9" name="直線接點 8"/>
          <p:cNvCxnSpPr/>
          <p:nvPr/>
        </p:nvCxnSpPr>
        <p:spPr>
          <a:xfrm>
            <a:off x="1" y="1214439"/>
            <a:ext cx="11331799" cy="15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46" name="Picture 2" descr="http://agapegeek.files.wordpress.com/2011/08/bag-of-mon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30" y="4777232"/>
            <a:ext cx="2983723" cy="206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47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678E95-C2A4-473F-A943-CAF6D9DDACAE}" type="slidenum">
              <a:rPr lang="zh-TW" altLang="en-US"/>
              <a:pPr>
                <a:defRPr/>
              </a:pPr>
              <a:t>16</a:t>
            </a:fld>
            <a:endParaRPr lang="zh-TW" altLang="en-US"/>
          </a:p>
        </p:txBody>
      </p:sp>
      <p:cxnSp>
        <p:nvCxnSpPr>
          <p:cNvPr id="7" name="直線接點 6"/>
          <p:cNvCxnSpPr/>
          <p:nvPr/>
        </p:nvCxnSpPr>
        <p:spPr>
          <a:xfrm>
            <a:off x="1" y="1214439"/>
            <a:ext cx="11331799" cy="15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476127" y="1428751"/>
            <a:ext cx="11712698" cy="3533147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對於主管或監督之事務，直接或間接圖利</a:t>
            </a:r>
            <a:endParaRPr kumimoji="0"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b="1" dirty="0">
              <a:solidFill>
                <a:srgbClr val="C00000"/>
              </a:solidFill>
              <a:latin typeface="華康中圓體" pitchFamily="49" charset="-120"/>
              <a:ea typeface="華康中圓體" pitchFamily="49" charset="-120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kumimoji="0"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主管事務</a:t>
            </a:r>
            <a:r>
              <a:rPr kumimoji="0" lang="en-US" altLang="zh-TW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kumimoji="0"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依法令職務上對該事務有主持、參與或執行之權責而言，一般承辦人員均屬之。</a:t>
            </a:r>
            <a:endParaRPr kumimoji="0" lang="en-US" altLang="zh-TW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kumimoji="0"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監督事務</a:t>
            </a:r>
            <a:r>
              <a:rPr kumimoji="0" lang="en-US" altLang="zh-TW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kumimoji="0"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雖非直接或執行其事務，但對於掌管該事務之公務員，有監督之權責而言。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kumimoji="0"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直接圖利</a:t>
            </a:r>
            <a:r>
              <a:rPr kumimoji="0" lang="en-US" altLang="zh-TW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kumimoji="0"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行為人所為之行為，直接使自己或第三人等獲得利益。 </a:t>
            </a:r>
            <a:endParaRPr kumimoji="0" lang="en-US" altLang="zh-TW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kumimoji="0"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間接圖利</a:t>
            </a:r>
            <a:r>
              <a:rPr kumimoji="0" lang="en-US" altLang="zh-TW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kumimoji="0"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，則指行為人以迂迴之方式，使自己或第三人等獲得利益。</a:t>
            </a:r>
          </a:p>
        </p:txBody>
      </p:sp>
      <p:sp>
        <p:nvSpPr>
          <p:cNvPr id="2" name="矩形 1"/>
          <p:cNvSpPr/>
          <p:nvPr/>
        </p:nvSpPr>
        <p:spPr>
          <a:xfrm>
            <a:off x="6094413" y="549276"/>
            <a:ext cx="5470159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認識圖利罪</a:t>
            </a:r>
          </a:p>
        </p:txBody>
      </p:sp>
    </p:spTree>
    <p:extLst>
      <p:ext uri="{BB962C8B-B14F-4D97-AF65-F5344CB8AC3E}">
        <p14:creationId xmlns:p14="http://schemas.microsoft.com/office/powerpoint/2010/main" val="246496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495C3-4619-4008-98F7-1348A68D5BF2}" type="slidenum">
              <a:rPr lang="zh-TW" altLang="en-US"/>
              <a:pPr>
                <a:defRPr/>
              </a:pPr>
              <a:t>17</a:t>
            </a:fld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476128" y="1428751"/>
            <a:ext cx="10760446" cy="3902479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貪污治罪條例第</a:t>
            </a:r>
            <a:r>
              <a:rPr kumimoji="0"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kumimoji="0"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條第</a:t>
            </a:r>
            <a:r>
              <a:rPr kumimoji="0"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kumimoji="0"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endParaRPr kumimoji="0"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（處五年以上有期徒刑，得併科新臺幣三千萬元以下罰金）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kumimoji="0" lang="en-US" altLang="zh-TW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kumimoji="0"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款：</a:t>
            </a:r>
            <a:endParaRPr kumimoji="0" lang="en-US" altLang="zh-TW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對於</a:t>
            </a:r>
            <a:r>
              <a:rPr kumimoji="0"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非主管或監督</a:t>
            </a:r>
            <a:r>
              <a:rPr kumimoji="0"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之事務，</a:t>
            </a:r>
            <a:r>
              <a:rPr kumimoji="0"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明知違背</a:t>
            </a:r>
            <a:r>
              <a:rPr kumimoji="0"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法律、法律授權之法規命令、職 權命令、自治條例、自治規則、委辦規則或其他對多數不特定人民就 一般事項所作對外發生法律效果之規定，</a:t>
            </a:r>
            <a:r>
              <a:rPr kumimoji="0"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利用職權機會或身分</a:t>
            </a:r>
            <a:r>
              <a:rPr kumimoji="0"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圖自己 或其他私人</a:t>
            </a:r>
            <a:r>
              <a:rPr kumimoji="0"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不法利益</a:t>
            </a:r>
            <a:r>
              <a:rPr kumimoji="0"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，因而</a:t>
            </a:r>
            <a:r>
              <a:rPr kumimoji="0"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獲得利益</a:t>
            </a:r>
            <a:r>
              <a:rPr kumimoji="0"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者。</a:t>
            </a:r>
          </a:p>
        </p:txBody>
      </p:sp>
      <p:sp>
        <p:nvSpPr>
          <p:cNvPr id="14340" name="文字方塊 5"/>
          <p:cNvSpPr txBox="1">
            <a:spLocks noChangeArrowheads="1"/>
          </p:cNvSpPr>
          <p:nvPr/>
        </p:nvSpPr>
        <p:spPr bwMode="auto">
          <a:xfrm>
            <a:off x="3809009" y="346076"/>
            <a:ext cx="742756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>
              <a:defRPr/>
            </a:pPr>
            <a:r>
              <a:rPr kumimoji="0"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認識圖利罪</a:t>
            </a:r>
          </a:p>
        </p:txBody>
      </p:sp>
      <p:cxnSp>
        <p:nvCxnSpPr>
          <p:cNvPr id="9" name="直線接點 8"/>
          <p:cNvCxnSpPr/>
          <p:nvPr/>
        </p:nvCxnSpPr>
        <p:spPr>
          <a:xfrm>
            <a:off x="1" y="1214439"/>
            <a:ext cx="11331799" cy="15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294" name="Picture 2" descr="http://agapegeek.files.wordpress.com/2011/08/bag-of-mon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297" y="4729164"/>
            <a:ext cx="2712652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12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0370B-4268-4478-B62B-71EFC2E2FA8F}" type="slidenum">
              <a:rPr lang="zh-TW" altLang="en-US"/>
              <a:pPr>
                <a:defRPr/>
              </a:pPr>
              <a:t>18</a:t>
            </a:fld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488824" y="1435100"/>
            <a:ext cx="10760446" cy="446276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對於非主管或監督之事務而利用職權、機會或身分圖利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kumimoji="0"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職權</a:t>
            </a:r>
            <a:r>
              <a:rPr kumimoji="0" lang="en-US" altLang="zh-TW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kumimoji="0"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公務員所掌之權力而言，而所謂「職務」係國家分配於公務員所掌之任務，通常執行於該職務者，即得本於該職權行使公權力。</a:t>
            </a:r>
            <a:endParaRPr kumimoji="0" lang="en-US" altLang="zh-TW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kumimoji="0"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機會</a:t>
            </a:r>
            <a:r>
              <a:rPr kumimoji="0" lang="en-US" altLang="zh-TW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kumimoji="0"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一切與職權或職務有關之現成之事機、機緣而言。</a:t>
            </a:r>
            <a:endParaRPr kumimoji="0" lang="en-US" altLang="zh-TW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kumimoji="0"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身分</a:t>
            </a:r>
            <a:r>
              <a:rPr kumimoji="0" lang="en-US" altLang="zh-TW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kumimoji="0"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基於職權或職務關係所取得一種法律地位與社會地位。</a:t>
            </a:r>
            <a:endParaRPr kumimoji="0" lang="en-US" altLang="zh-TW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kumimoji="0"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換言之</a:t>
            </a:r>
            <a:r>
              <a:rPr kumimoji="0"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kumimoji="0"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具備特定職務上之職權、機會或身分，對於非主管或監督之事務，有某種影響力，藉該影響力之運用，違背法令獲取不法利益。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0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8436" name="文字方塊 7"/>
          <p:cNvSpPr txBox="1">
            <a:spLocks noChangeArrowheads="1"/>
          </p:cNvSpPr>
          <p:nvPr/>
        </p:nvSpPr>
        <p:spPr bwMode="auto">
          <a:xfrm>
            <a:off x="7533371" y="357189"/>
            <a:ext cx="398887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認識圖利罪</a:t>
            </a:r>
          </a:p>
        </p:txBody>
      </p:sp>
      <p:cxnSp>
        <p:nvCxnSpPr>
          <p:cNvPr id="9" name="直線接點 8"/>
          <p:cNvCxnSpPr/>
          <p:nvPr/>
        </p:nvCxnSpPr>
        <p:spPr>
          <a:xfrm>
            <a:off x="1" y="1214439"/>
            <a:ext cx="11331799" cy="15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43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307A19-A619-4FC8-8DBF-3CB75AFFEAA0}" type="slidenum">
              <a:rPr lang="zh-TW" altLang="en-US"/>
              <a:pPr>
                <a:defRPr/>
              </a:pPr>
              <a:t>19</a:t>
            </a:fld>
            <a:endParaRPr lang="zh-TW" altLang="en-US"/>
          </a:p>
        </p:txBody>
      </p:sp>
      <p:sp>
        <p:nvSpPr>
          <p:cNvPr id="16387" name="文字方塊 4"/>
          <p:cNvSpPr txBox="1">
            <a:spLocks noChangeArrowheads="1"/>
          </p:cNvSpPr>
          <p:nvPr/>
        </p:nvSpPr>
        <p:spPr bwMode="auto">
          <a:xfrm>
            <a:off x="3713784" y="357189"/>
            <a:ext cx="742756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>
              <a:defRPr/>
            </a:pPr>
            <a:r>
              <a:rPr kumimoji="0"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認識圖利罪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1" y="1214439"/>
            <a:ext cx="11331799" cy="15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341" name="文字方塊 9"/>
          <p:cNvSpPr txBox="1">
            <a:spLocks noChangeArrowheads="1"/>
          </p:cNvSpPr>
          <p:nvPr/>
        </p:nvSpPr>
        <p:spPr bwMode="auto">
          <a:xfrm>
            <a:off x="476128" y="1428751"/>
            <a:ext cx="1076044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kumimoji="0" lang="zh-TW" altLang="en-US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民國</a:t>
            </a:r>
            <a:r>
              <a:rPr kumimoji="0" lang="en-US" altLang="zh-TW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98</a:t>
            </a:r>
            <a:r>
              <a:rPr kumimoji="0" lang="zh-TW" altLang="en-US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kumimoji="0" lang="en-US" altLang="zh-TW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kumimoji="0" lang="zh-TW" altLang="en-US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kumimoji="0" lang="en-US" altLang="zh-TW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22</a:t>
            </a:r>
            <a:r>
              <a:rPr kumimoji="0" lang="zh-TW" altLang="en-US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日修正「法令」具體臚列其範圍，使公務員圖利罪之犯罪構成要件更加具體明確， </a:t>
            </a:r>
            <a:r>
              <a:rPr kumimoji="0"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單純對內發生效力之「 行政規則」 及契約條款</a:t>
            </a:r>
            <a:r>
              <a:rPr kumimoji="0" lang="zh-TW" altLang="en-US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不包含在內。</a:t>
            </a:r>
          </a:p>
        </p:txBody>
      </p:sp>
      <p:pic>
        <p:nvPicPr>
          <p:cNvPr id="14342" name="Picture 2" descr="http://agapegeek.files.wordpress.com/2011/08/bag-of-mon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353" y="4797426"/>
            <a:ext cx="2746718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96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264568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solidFill>
                  <a:srgbClr val="0070C0"/>
                </a:solidFill>
              </a:rPr>
              <a:t>報告</a:t>
            </a:r>
            <a:r>
              <a:rPr lang="zh-TW" altLang="en-US" sz="6000" dirty="0">
                <a:solidFill>
                  <a:srgbClr val="0070C0"/>
                </a:solidFill>
              </a:rPr>
              <a:t>大綱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7309" y="1196752"/>
            <a:ext cx="10157354" cy="5472608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altLang="zh-TW" sz="4400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sz="44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5700" dirty="0" smtClean="0">
                <a:solidFill>
                  <a:srgbClr val="FF0000"/>
                </a:solidFill>
              </a:rPr>
              <a:t>公務員廉政倫理規範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5700" dirty="0" smtClean="0">
                <a:solidFill>
                  <a:srgbClr val="FF0000"/>
                </a:solidFill>
              </a:rPr>
              <a:t>小額款項申請案例</a:t>
            </a:r>
            <a:endParaRPr lang="en-US" altLang="zh-TW" sz="5700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5700" dirty="0" smtClean="0">
                <a:solidFill>
                  <a:srgbClr val="FF0000"/>
                </a:solidFill>
              </a:rPr>
              <a:t>圖利與便民</a:t>
            </a:r>
            <a:endParaRPr lang="en-US" altLang="zh-TW" sz="5700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5700" dirty="0" smtClean="0">
                <a:solidFill>
                  <a:srgbClr val="FF0000"/>
                </a:solidFill>
              </a:rPr>
              <a:t>結語</a:t>
            </a:r>
          </a:p>
          <a:p>
            <a:pPr marL="0" indent="0">
              <a:buNone/>
            </a:pP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8" y="1484784"/>
            <a:ext cx="3456384" cy="2620954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altLang="zh-TW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771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C1C36C-C699-49B5-9EE0-1CE200F28590}" type="slidenum">
              <a:rPr lang="zh-TW" altLang="en-US"/>
              <a:pPr>
                <a:defRPr/>
              </a:pPr>
              <a:t>20</a:t>
            </a:fld>
            <a:endParaRPr lang="zh-TW" altLang="en-US"/>
          </a:p>
        </p:txBody>
      </p:sp>
      <p:sp>
        <p:nvSpPr>
          <p:cNvPr id="9219" name="文字方塊 4"/>
          <p:cNvSpPr txBox="1">
            <a:spLocks noChangeArrowheads="1"/>
          </p:cNvSpPr>
          <p:nvPr/>
        </p:nvSpPr>
        <p:spPr bwMode="auto">
          <a:xfrm>
            <a:off x="285677" y="357189"/>
            <a:ext cx="1114134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>
              <a:defRPr/>
            </a:pPr>
            <a:r>
              <a:rPr kumimoji="0"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認識圖利罪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1" y="1214439"/>
            <a:ext cx="11331799" cy="15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365" name="Picture 2" descr="http://www.kalpdeep.com/home/images/servic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409" y="4446588"/>
            <a:ext cx="4555997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矩形 1"/>
          <p:cNvSpPr>
            <a:spLocks noChangeArrowheads="1"/>
          </p:cNvSpPr>
          <p:nvPr/>
        </p:nvSpPr>
        <p:spPr bwMode="auto">
          <a:xfrm>
            <a:off x="624255" y="1700213"/>
            <a:ext cx="1094031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ts val="800"/>
              </a:spcBef>
              <a:buFont typeface="Arial" pitchFamily="34" charset="0"/>
              <a:defRPr sz="1600" b="1">
                <a:solidFill>
                  <a:schemeClr val="tx1"/>
                </a:solidFill>
                <a:latin typeface="Franklin Gothic Book"/>
                <a:ea typeface="新細明體" pitchFamily="18" charset="-12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/>
                <a:ea typeface="新細明體" pitchFamily="18" charset="-12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/>
                <a:ea typeface="新細明體" pitchFamily="18" charset="-12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/>
                <a:ea typeface="新細明體" pitchFamily="18" charset="-12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TW" altLang="zh-TW" sz="24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公務員圖利罪之構成要件</a:t>
            </a:r>
            <a:endParaRPr lang="en-US" altLang="zh-TW" sz="2400" b="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Franklin Gothic Medium" pitchFamily="34" charset="0"/>
              <a:buAutoNum type="arabicPeriod"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須有圖利之故意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Franklin Gothic Medium" pitchFamily="34" charset="0"/>
              <a:buAutoNum type="arabicPeriod"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須明知違背法令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Franklin Gothic Medium" pitchFamily="34" charset="0"/>
              <a:buAutoNum type="arabicPeriod"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直接、間接方式或利用職權機會、身分圖自己或他人不法利益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Franklin Gothic Medium" pitchFamily="34" charset="0"/>
              <a:buAutoNum type="arabicPeriod"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須有獲得不法利益之結果</a:t>
            </a:r>
            <a:endParaRPr lang="zh-TW" altLang="zh-TW" sz="2400" b="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820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FCBDE-D0F1-4D0F-ACA1-7BED489A7641}" type="slidenum">
              <a:rPr lang="zh-TW" altLang="en-US"/>
              <a:pPr>
                <a:defRPr/>
              </a:pPr>
              <a:t>21</a:t>
            </a:fld>
            <a:endParaRPr lang="zh-TW" altLang="en-US"/>
          </a:p>
        </p:txBody>
      </p:sp>
      <p:sp>
        <p:nvSpPr>
          <p:cNvPr id="16387" name="文字方塊 9"/>
          <p:cNvSpPr txBox="1">
            <a:spLocks noChangeArrowheads="1"/>
          </p:cNvSpPr>
          <p:nvPr/>
        </p:nvSpPr>
        <p:spPr bwMode="auto">
          <a:xfrm>
            <a:off x="666578" y="1539875"/>
            <a:ext cx="10760446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ts val="800"/>
              </a:spcBef>
              <a:buFont typeface="Arial" pitchFamily="34" charset="0"/>
              <a:defRPr sz="1600" b="1">
                <a:solidFill>
                  <a:schemeClr val="tx1"/>
                </a:solidFill>
                <a:latin typeface="Franklin Gothic Book"/>
                <a:ea typeface="新細明體" pitchFamily="18" charset="-12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/>
                <a:ea typeface="新細明體" pitchFamily="18" charset="-12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/>
                <a:ea typeface="新細明體" pitchFamily="18" charset="-12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/>
                <a:ea typeface="新細明體" pitchFamily="18" charset="-12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Franklin Gothic Medium" pitchFamily="34" charset="0"/>
              <a:buAutoNum type="arabicPeriod"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是否符合 </a:t>
            </a:r>
            <a:r>
              <a:rPr lang="zh-TW" altLang="en-US" sz="2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必要性 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之原則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如綁標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Franklin Gothic Medium" pitchFamily="34" charset="0"/>
              <a:buAutoNum type="arabicPeriod"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是否符合 </a:t>
            </a:r>
            <a:r>
              <a:rPr lang="zh-TW" altLang="en-US" sz="2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一致性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 之原則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如審核案件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Franklin Gothic Medium" pitchFamily="34" charset="0"/>
              <a:buAutoNum type="arabicPeriod"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是否符合 </a:t>
            </a:r>
            <a:r>
              <a:rPr lang="zh-TW" altLang="en-US" sz="2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合理性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 之原則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如價格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Franklin Gothic Medium" pitchFamily="34" charset="0"/>
              <a:buAutoNum type="arabicPeriod"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是否符合 </a:t>
            </a:r>
            <a:r>
              <a:rPr lang="zh-TW" altLang="en-US" sz="2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公平性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 之原則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如少數廠商得標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Franklin Gothic Medium" pitchFamily="34" charset="0"/>
              <a:buAutoNum type="arabicPeriod"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是否符合</a:t>
            </a:r>
            <a:r>
              <a:rPr lang="zh-TW" altLang="en-US" sz="2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生活經驗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如違建拆除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Franklin Gothic Medium" pitchFamily="34" charset="0"/>
              <a:buAutoNum type="arabicPeriod"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是否能為</a:t>
            </a:r>
            <a:r>
              <a:rPr lang="zh-TW" altLang="en-US" sz="2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一般人所接受信服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如與實情有違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19460" name="文字方塊 5"/>
          <p:cNvSpPr txBox="1">
            <a:spLocks noChangeArrowheads="1"/>
          </p:cNvSpPr>
          <p:nvPr/>
        </p:nvSpPr>
        <p:spPr bwMode="auto">
          <a:xfrm>
            <a:off x="285677" y="357188"/>
            <a:ext cx="1114134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檢調機關瞭解圖利成案可能性之考量基準</a:t>
            </a:r>
            <a:endParaRPr kumimoji="0" lang="zh-TW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9" name="直線接點 8"/>
          <p:cNvCxnSpPr/>
          <p:nvPr/>
        </p:nvCxnSpPr>
        <p:spPr>
          <a:xfrm>
            <a:off x="1" y="1214439"/>
            <a:ext cx="11331799" cy="15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390" name="Picture 2" descr="http://www.kalpdeep.com/home/images/servic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623" y="4127501"/>
            <a:ext cx="5074445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57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06403-37A3-46B4-9D41-7D6255F164B8}" type="slidenum">
              <a:rPr lang="zh-TW" altLang="en-US"/>
              <a:pPr>
                <a:defRPr/>
              </a:pPr>
              <a:t>22</a:t>
            </a:fld>
            <a:endParaRPr lang="zh-TW" altLang="en-US"/>
          </a:p>
        </p:txBody>
      </p:sp>
      <p:sp>
        <p:nvSpPr>
          <p:cNvPr id="20483" name="文字方塊 4"/>
          <p:cNvSpPr txBox="1">
            <a:spLocks noChangeArrowheads="1"/>
          </p:cNvSpPr>
          <p:nvPr/>
        </p:nvSpPr>
        <p:spPr bwMode="auto">
          <a:xfrm>
            <a:off x="359739" y="304801"/>
            <a:ext cx="11141349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圖利行為之實例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1" y="1214439"/>
            <a:ext cx="11331799" cy="15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476128" y="1412875"/>
            <a:ext cx="10760446" cy="433965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圖利犯罪最常見之方式如下：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kumimoji="0"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未依招標規定程序，違法決標。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kumimoji="0"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洩漏底價</a:t>
            </a:r>
            <a:r>
              <a:rPr kumimoji="0" lang="zh-TW" altLang="en-US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、評審</a:t>
            </a: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委員名單，便利</a:t>
            </a:r>
            <a:r>
              <a:rPr kumimoji="0"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廠商得標。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kumimoji="0"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高價購買，圖利廠商。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kumimoji="0"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對工程進度未切實查驗（含監工放水）。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 </a:t>
            </a:r>
            <a:r>
              <a:rPr kumimoji="0"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明知不合規定或偷工減料，違法仍予驗收或准予報銷。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 </a:t>
            </a:r>
            <a:r>
              <a:rPr kumimoji="0"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對於不合規定之申請案，違法准許。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7. </a:t>
            </a:r>
            <a:r>
              <a:rPr kumimoji="0"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未依規定違法補助。</a:t>
            </a:r>
          </a:p>
        </p:txBody>
      </p:sp>
      <p:pic>
        <p:nvPicPr>
          <p:cNvPr id="17414" name="Picture 2" descr="https://www.doijerkalff.nl/marktnieuws/wp-content/uploads/2013/03/broken-trus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7" b="15958"/>
          <a:stretch>
            <a:fillRect/>
          </a:stretch>
        </p:blipFill>
        <p:spPr bwMode="auto">
          <a:xfrm>
            <a:off x="7427565" y="9526"/>
            <a:ext cx="466603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8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603833-C6E2-44CB-B053-1722311BB77A}" type="slidenum">
              <a:rPr lang="zh-TW" altLang="en-US"/>
              <a:pPr>
                <a:defRPr/>
              </a:pPr>
              <a:t>23</a:t>
            </a:fld>
            <a:endParaRPr lang="zh-TW" altLang="en-US"/>
          </a:p>
        </p:txBody>
      </p:sp>
      <p:sp>
        <p:nvSpPr>
          <p:cNvPr id="10244" name="文字方塊 5"/>
          <p:cNvSpPr txBox="1">
            <a:spLocks noChangeArrowheads="1"/>
          </p:cNvSpPr>
          <p:nvPr/>
        </p:nvSpPr>
        <p:spPr bwMode="auto">
          <a:xfrm>
            <a:off x="448616" y="333376"/>
            <a:ext cx="11141349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圖利</a:t>
            </a: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V.S.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便民</a:t>
            </a:r>
            <a:endParaRPr kumimoji="0" lang="zh-TW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cxnSp>
        <p:nvCxnSpPr>
          <p:cNvPr id="9" name="直線接點 8"/>
          <p:cNvCxnSpPr/>
          <p:nvPr/>
        </p:nvCxnSpPr>
        <p:spPr>
          <a:xfrm>
            <a:off x="1" y="1214439"/>
            <a:ext cx="11331799" cy="15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7" name="內容版面配置區 5"/>
          <p:cNvGraphicFramePr>
            <a:graphicFrameLocks/>
          </p:cNvGraphicFramePr>
          <p:nvPr/>
        </p:nvGraphicFramePr>
        <p:xfrm>
          <a:off x="586165" y="1628776"/>
          <a:ext cx="10709660" cy="433228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354830"/>
                <a:gridCol w="5354830"/>
              </a:tblGrid>
              <a:tr h="6995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b="1" i="0" baseline="0" dirty="0" smtClean="0">
                          <a:solidFill>
                            <a:schemeClr val="bg1"/>
                          </a:solidFill>
                          <a:ea typeface="微軟正黑體" panose="020B0604030504040204" pitchFamily="34" charset="-120"/>
                        </a:rPr>
                        <a:t>圖利</a:t>
                      </a:r>
                      <a:endParaRPr lang="zh-TW" altLang="en-US" sz="2600" b="1" i="0" baseline="0" dirty="0">
                        <a:solidFill>
                          <a:schemeClr val="bg1"/>
                        </a:solidFill>
                        <a:ea typeface="微軟正黑體" panose="020B0604030504040204" pitchFamily="34" charset="-120"/>
                      </a:endParaRPr>
                    </a:p>
                  </a:txBody>
                  <a:tcPr marL="121900" marR="121900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b="1" i="0" baseline="0" dirty="0" smtClean="0">
                          <a:solidFill>
                            <a:schemeClr val="bg1"/>
                          </a:solidFill>
                          <a:ea typeface="微軟正黑體" panose="020B0604030504040204" pitchFamily="34" charset="-120"/>
                        </a:rPr>
                        <a:t>便民</a:t>
                      </a:r>
                      <a:endParaRPr lang="zh-TW" altLang="en-US" sz="2600" b="1" i="0" baseline="0" dirty="0">
                        <a:solidFill>
                          <a:schemeClr val="bg1"/>
                        </a:solidFill>
                        <a:ea typeface="微軟正黑體" panose="020B0604030504040204" pitchFamily="34" charset="-120"/>
                      </a:endParaRPr>
                    </a:p>
                  </a:txBody>
                  <a:tcPr marL="121900" marR="121900" marT="45724" marB="45724"/>
                </a:tc>
              </a:tr>
              <a:tr h="1009506">
                <a:tc>
                  <a:txBody>
                    <a:bodyPr/>
                    <a:lstStyle/>
                    <a:p>
                      <a:r>
                        <a:rPr lang="zh-TW" altLang="en-US" sz="2000" b="1" i="0" baseline="0" dirty="0" smtClean="0">
                          <a:solidFill>
                            <a:schemeClr val="tx1"/>
                          </a:solidFill>
                          <a:ea typeface="微軟正黑體" panose="020B0604030504040204" pitchFamily="34" charset="-120"/>
                        </a:rPr>
                        <a:t>主觀上明知違背法令，為自己或為其他私人獲取不法利益之意圖</a:t>
                      </a:r>
                      <a:endParaRPr lang="en-US" altLang="zh-TW" sz="2000" b="1" i="0" baseline="0" dirty="0" smtClean="0">
                        <a:solidFill>
                          <a:schemeClr val="tx1"/>
                        </a:solidFill>
                        <a:ea typeface="微軟正黑體" panose="020B0604030504040204" pitchFamily="34" charset="-120"/>
                      </a:endParaRPr>
                    </a:p>
                  </a:txBody>
                  <a:tcPr marL="121900" marR="121900" marT="45724" marB="45724"/>
                </a:tc>
                <a:tc>
                  <a:txBody>
                    <a:bodyPr/>
                    <a:lstStyle/>
                    <a:p>
                      <a:r>
                        <a:rPr lang="zh-TW" altLang="en-US" sz="2000" b="1" i="0" baseline="0" dirty="0" smtClean="0">
                          <a:solidFill>
                            <a:schemeClr val="tx1"/>
                          </a:solidFill>
                          <a:ea typeface="微軟正黑體" panose="020B0604030504040204" pitchFamily="34" charset="-120"/>
                        </a:rPr>
                        <a:t>主觀上無獲取不法利益之意思</a:t>
                      </a:r>
                      <a:endParaRPr lang="en-US" altLang="zh-TW" sz="2000" b="1" i="0" baseline="0" dirty="0" smtClean="0">
                        <a:solidFill>
                          <a:schemeClr val="tx1"/>
                        </a:solidFill>
                        <a:ea typeface="微軟正黑體" panose="020B0604030504040204" pitchFamily="34" charset="-120"/>
                      </a:endParaRPr>
                    </a:p>
                    <a:p>
                      <a:endParaRPr lang="en-US" altLang="zh-TW" sz="2000" b="1" i="0" baseline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900" marR="121900" marT="45724" marB="45724"/>
                </a:tc>
              </a:tr>
              <a:tr h="790888">
                <a:tc>
                  <a:txBody>
                    <a:bodyPr/>
                    <a:lstStyle/>
                    <a:p>
                      <a:r>
                        <a:rPr lang="zh-TW" altLang="en-US" sz="2000" b="1" i="0" baseline="0" dirty="0" smtClean="0">
                          <a:solidFill>
                            <a:schemeClr val="tx1"/>
                          </a:solidFill>
                          <a:ea typeface="微軟正黑體" panose="020B0604030504040204" pitchFamily="34" charset="-120"/>
                        </a:rPr>
                        <a:t>故意違背法令行為</a:t>
                      </a:r>
                      <a:endParaRPr lang="en-US" altLang="zh-TW" sz="2000" b="1" i="0" baseline="0" dirty="0" smtClean="0">
                        <a:solidFill>
                          <a:schemeClr val="tx1"/>
                        </a:solidFill>
                        <a:ea typeface="微軟正黑體" panose="020B0604030504040204" pitchFamily="34" charset="-120"/>
                      </a:endParaRPr>
                    </a:p>
                    <a:p>
                      <a:endParaRPr lang="zh-TW" altLang="en-US" sz="2000" b="1" i="0" baseline="0" dirty="0">
                        <a:solidFill>
                          <a:schemeClr val="tx1"/>
                        </a:solidFill>
                        <a:ea typeface="微軟正黑體" panose="020B0604030504040204" pitchFamily="34" charset="-120"/>
                      </a:endParaRPr>
                    </a:p>
                  </a:txBody>
                  <a:tcPr marL="121900" marR="121900" marT="45724" marB="45724"/>
                </a:tc>
                <a:tc>
                  <a:txBody>
                    <a:bodyPr/>
                    <a:lstStyle/>
                    <a:p>
                      <a:r>
                        <a:rPr lang="zh-TW" altLang="en-US" sz="2000" b="1" i="0" baseline="0" dirty="0" smtClean="0">
                          <a:solidFill>
                            <a:schemeClr val="tx1"/>
                          </a:solidFill>
                          <a:ea typeface="微軟正黑體" panose="020B0604030504040204" pitchFamily="34" charset="-120"/>
                        </a:rPr>
                        <a:t>職務在法令許可之範圍內行為</a:t>
                      </a:r>
                      <a:endParaRPr lang="en-US" altLang="zh-TW" sz="2000" b="1" i="0" baseline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900" marR="121900" marT="45724" marB="45724"/>
                </a:tc>
              </a:tr>
              <a:tr h="969877">
                <a:tc>
                  <a:txBody>
                    <a:bodyPr/>
                    <a:lstStyle/>
                    <a:p>
                      <a:r>
                        <a:rPr lang="zh-TW" altLang="en-US" sz="2000" b="1" i="0" baseline="0" dirty="0" smtClean="0">
                          <a:solidFill>
                            <a:schemeClr val="tx1"/>
                          </a:solidFill>
                          <a:ea typeface="微軟正黑體" panose="020B0604030504040204" pitchFamily="34" charset="-120"/>
                        </a:rPr>
                        <a:t>直接、間接方式或利用職權機會、身分之積極圖利行為</a:t>
                      </a:r>
                      <a:endParaRPr lang="zh-TW" altLang="en-US" sz="2000" b="1" i="0" baseline="0" dirty="0">
                        <a:solidFill>
                          <a:schemeClr val="tx1"/>
                        </a:solidFill>
                        <a:ea typeface="微軟正黑體" panose="020B0604030504040204" pitchFamily="34" charset="-120"/>
                      </a:endParaRPr>
                    </a:p>
                  </a:txBody>
                  <a:tcPr marL="121900" marR="121900" marT="45724" marB="45724"/>
                </a:tc>
                <a:tc>
                  <a:txBody>
                    <a:bodyPr/>
                    <a:lstStyle/>
                    <a:p>
                      <a:r>
                        <a:rPr lang="zh-TW" altLang="en-US" sz="2000" b="1" i="0" baseline="0" dirty="0" smtClean="0">
                          <a:solidFill>
                            <a:schemeClr val="tx1"/>
                          </a:solidFill>
                          <a:ea typeface="微軟正黑體" panose="020B0604030504040204" pitchFamily="34" charset="-120"/>
                        </a:rPr>
                        <a:t>手續或程序上給予他人方便</a:t>
                      </a:r>
                      <a:endParaRPr lang="en-US" altLang="zh-TW" sz="2000" b="1" i="0" baseline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900" marR="121900" marT="45724" marB="45724"/>
                </a:tc>
              </a:tr>
              <a:tr h="862463">
                <a:tc>
                  <a:txBody>
                    <a:bodyPr/>
                    <a:lstStyle/>
                    <a:p>
                      <a:r>
                        <a:rPr lang="zh-TW" altLang="en-US" sz="2000" b="1" i="0" baseline="0" dirty="0" smtClean="0">
                          <a:solidFill>
                            <a:schemeClr val="tx1"/>
                          </a:solidFill>
                          <a:ea typeface="微軟正黑體" panose="020B0604030504040204" pitchFamily="34" charset="-120"/>
                        </a:rPr>
                        <a:t>獲得不法利益之結果</a:t>
                      </a:r>
                      <a:endParaRPr lang="zh-TW" altLang="en-US" sz="2000" b="1" i="0" baseline="0" dirty="0">
                        <a:solidFill>
                          <a:schemeClr val="tx1"/>
                        </a:solidFill>
                        <a:ea typeface="微軟正黑體" panose="020B0604030504040204" pitchFamily="34" charset="-120"/>
                      </a:endParaRPr>
                    </a:p>
                  </a:txBody>
                  <a:tcPr marL="121900" marR="121900" marT="45724" marB="45724"/>
                </a:tc>
                <a:tc>
                  <a:txBody>
                    <a:bodyPr/>
                    <a:lstStyle/>
                    <a:p>
                      <a:r>
                        <a:rPr lang="zh-TW" altLang="en-US" sz="2000" b="1" i="0" baseline="0" dirty="0" smtClean="0">
                          <a:solidFill>
                            <a:schemeClr val="tx1"/>
                          </a:solidFill>
                          <a:ea typeface="微軟正黑體" panose="020B0604030504040204" pitchFamily="34" charset="-120"/>
                        </a:rPr>
                        <a:t>他人所獲得者，為合法的利益</a:t>
                      </a:r>
                      <a:endParaRPr lang="en-US" altLang="zh-TW" sz="2000" b="1" i="0" baseline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900" marR="121900" marT="45724" marB="4572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20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A6C9C-05AC-4614-B0CF-C980EB6327E3}" type="slidenum">
              <a:rPr lang="zh-TW" altLang="en-US"/>
              <a:pPr>
                <a:defRPr/>
              </a:pPr>
              <a:t>24</a:t>
            </a:fld>
            <a:endParaRPr lang="zh-TW" altLang="en-US"/>
          </a:p>
        </p:txBody>
      </p:sp>
      <p:cxnSp>
        <p:nvCxnSpPr>
          <p:cNvPr id="7" name="直線接點 6"/>
          <p:cNvCxnSpPr/>
          <p:nvPr/>
        </p:nvCxnSpPr>
        <p:spPr>
          <a:xfrm>
            <a:off x="1" y="1214439"/>
            <a:ext cx="11331799" cy="15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9460" name="Picture 2" descr="https://www.doijerkalff.nl/marktnieuws/wp-content/uploads/2013/03/broken-trus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7" b="15958"/>
          <a:stretch>
            <a:fillRect/>
          </a:stretch>
        </p:blipFill>
        <p:spPr bwMode="auto">
          <a:xfrm>
            <a:off x="7725939" y="-315913"/>
            <a:ext cx="4666034" cy="170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文字方塊 4"/>
          <p:cNvSpPr txBox="1">
            <a:spLocks noChangeArrowheads="1"/>
          </p:cNvSpPr>
          <p:nvPr/>
        </p:nvSpPr>
        <p:spPr bwMode="auto">
          <a:xfrm>
            <a:off x="380901" y="357189"/>
            <a:ext cx="11141349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「圖利」與「便民」案例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476128" y="1665288"/>
            <a:ext cx="10760446" cy="10156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0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kumimoji="0" lang="zh-TW" altLang="en-US" sz="20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814706" y="1397001"/>
          <a:ext cx="10271625" cy="498475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23875"/>
                <a:gridCol w="3423875"/>
                <a:gridCol w="3423875"/>
              </a:tblGrid>
              <a:tr h="1307185">
                <a:tc>
                  <a:txBody>
                    <a:bodyPr/>
                    <a:lstStyle/>
                    <a:p>
                      <a:r>
                        <a:rPr lang="zh-TW" altLang="en-US" sz="2800" baseline="0" dirty="0" smtClean="0">
                          <a:ea typeface="微軟正黑體" panose="020B0604030504040204" pitchFamily="34" charset="-120"/>
                        </a:rPr>
                        <a:t>案例</a:t>
                      </a:r>
                      <a:endParaRPr lang="zh-TW" altLang="en-US" sz="2800" baseline="0" dirty="0">
                        <a:ea typeface="微軟正黑體" panose="020B0604030504040204" pitchFamily="34" charset="-120"/>
                      </a:endParaRPr>
                    </a:p>
                  </a:txBody>
                  <a:tcPr marL="121902" marR="121902" marT="45724" marB="45724"/>
                </a:tc>
                <a:tc>
                  <a:txBody>
                    <a:bodyPr/>
                    <a:lstStyle/>
                    <a:p>
                      <a:r>
                        <a:rPr lang="zh-TW" altLang="en-US" sz="2800" baseline="0" dirty="0" smtClean="0">
                          <a:ea typeface="微軟正黑體" panose="020B0604030504040204" pitchFamily="34" charset="-120"/>
                        </a:rPr>
                        <a:t>圖利</a:t>
                      </a:r>
                      <a:endParaRPr lang="zh-TW" altLang="en-US" sz="2800" baseline="0" dirty="0">
                        <a:ea typeface="微軟正黑體" panose="020B0604030504040204" pitchFamily="34" charset="-120"/>
                      </a:endParaRPr>
                    </a:p>
                  </a:txBody>
                  <a:tcPr marL="121902" marR="121902" marT="45724" marB="45724"/>
                </a:tc>
                <a:tc>
                  <a:txBody>
                    <a:bodyPr/>
                    <a:lstStyle/>
                    <a:p>
                      <a:r>
                        <a:rPr lang="zh-TW" altLang="en-US" sz="2800" baseline="0" dirty="0" smtClean="0">
                          <a:ea typeface="微軟正黑體" panose="020B0604030504040204" pitchFamily="34" charset="-120"/>
                        </a:rPr>
                        <a:t>便民</a:t>
                      </a:r>
                      <a:endParaRPr lang="zh-TW" altLang="en-US" sz="2800" baseline="0" dirty="0">
                        <a:ea typeface="微軟正黑體" panose="020B0604030504040204" pitchFamily="34" charset="-120"/>
                      </a:endParaRPr>
                    </a:p>
                  </a:txBody>
                  <a:tcPr marL="121902" marR="121902" marT="45724" marB="45724"/>
                </a:tc>
              </a:tr>
              <a:tr h="1838783">
                <a:tc>
                  <a:txBody>
                    <a:bodyPr/>
                    <a:lstStyle/>
                    <a:p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退還押標金、保證金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902" marR="121902"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符合應沒收或不得退還廠商押標金之規定，基於廠商之利益或請求而退還該押標金、保證金</a:t>
                      </a:r>
                      <a:endParaRPr lang="zh-TW" altLang="en-US" sz="18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902" marR="121902"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協助或迅速退還該押標金、保證金</a:t>
                      </a:r>
                    </a:p>
                    <a:p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902" marR="121902" marT="45724" marB="45724"/>
                </a:tc>
              </a:tr>
              <a:tr h="1838783">
                <a:tc>
                  <a:txBody>
                    <a:bodyPr/>
                    <a:lstStyle/>
                    <a:p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提供採購文件資料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902" marR="121902" marT="45724" marB="45724"/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與特定業者勾串，於不符法律規定之情形下，洩漏、提供、交付應保密之採購文件或資料，因而取得對價利益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902" marR="121902"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協助合乎法律程序規定之當事人就採購文件或資料答覆查詢、提供閱覽或製給影本</a:t>
                      </a:r>
                      <a:endParaRPr lang="zh-TW" altLang="en-US" sz="18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902" marR="121902" marT="45724" marB="4572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57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5CA0A-17D9-4F0E-AFE5-902B2E01222A}" type="slidenum">
              <a:rPr lang="zh-TW" altLang="en-US"/>
              <a:pPr>
                <a:defRPr/>
              </a:pPr>
              <a:t>25</a:t>
            </a:fld>
            <a:endParaRPr lang="zh-TW" altLang="en-US"/>
          </a:p>
        </p:txBody>
      </p:sp>
      <p:cxnSp>
        <p:nvCxnSpPr>
          <p:cNvPr id="7" name="直線接點 6"/>
          <p:cNvCxnSpPr/>
          <p:nvPr/>
        </p:nvCxnSpPr>
        <p:spPr>
          <a:xfrm>
            <a:off x="1" y="1214439"/>
            <a:ext cx="11331799" cy="15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484" name="Picture 2" descr="https://www.doijerkalff.nl/marktnieuws/wp-content/uploads/2013/03/broken-trus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7" b="15958"/>
          <a:stretch>
            <a:fillRect/>
          </a:stretch>
        </p:blipFill>
        <p:spPr bwMode="auto">
          <a:xfrm>
            <a:off x="7725939" y="-315913"/>
            <a:ext cx="4666034" cy="170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文字方塊 4"/>
          <p:cNvSpPr txBox="1">
            <a:spLocks noChangeArrowheads="1"/>
          </p:cNvSpPr>
          <p:nvPr/>
        </p:nvSpPr>
        <p:spPr bwMode="auto">
          <a:xfrm>
            <a:off x="380901" y="357189"/>
            <a:ext cx="11141349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「圖利」與「便民」案例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476128" y="1665288"/>
            <a:ext cx="10760446" cy="10156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0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kumimoji="0" lang="zh-TW" altLang="en-US" sz="20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814706" y="1397001"/>
          <a:ext cx="10271625" cy="498475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23875"/>
                <a:gridCol w="3423875"/>
                <a:gridCol w="3423875"/>
              </a:tblGrid>
              <a:tr h="1307185"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案例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902" marR="121902" marT="45724" marB="45724"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圖利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902" marR="121902" marT="45724" marB="45724"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便民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902" marR="121902" marT="45724" marB="45724"/>
                </a:tc>
              </a:tr>
              <a:tr h="1838783">
                <a:tc>
                  <a:txBody>
                    <a:bodyPr/>
                    <a:lstStyle/>
                    <a:p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工程用地徵收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902" marR="121902" marT="45724" marB="45724"/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超估或虛估補償費用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902" marR="121902" marT="45724" marB="45724"/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協助地主地上物之補償清領程序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902" marR="121902" marT="45724" marB="45724"/>
                </a:tc>
              </a:tr>
              <a:tr h="1838783">
                <a:tc>
                  <a:txBody>
                    <a:bodyPr/>
                    <a:lstStyle/>
                    <a:p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賑災補助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902" marR="121902" marT="45724" marB="45724"/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不符災害補助標準卻予救助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902" marR="121902" marT="45724" marB="45724"/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協助災民勘查鑑定災害受損程度並迅速發放救助款項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902" marR="121902" marT="45724" marB="4572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034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62569-2B50-46BE-9A19-731DE85BF3E5}" type="slidenum">
              <a:rPr lang="zh-TW" altLang="en-US"/>
              <a:pPr>
                <a:defRPr/>
              </a:pPr>
              <a:t>26</a:t>
            </a:fld>
            <a:endParaRPr lang="zh-TW" altLang="en-US"/>
          </a:p>
        </p:txBody>
      </p:sp>
      <p:sp>
        <p:nvSpPr>
          <p:cNvPr id="25604" name="文字方塊 4"/>
          <p:cNvSpPr txBox="1">
            <a:spLocks noChangeArrowheads="1"/>
          </p:cNvSpPr>
          <p:nvPr/>
        </p:nvSpPr>
        <p:spPr bwMode="auto">
          <a:xfrm>
            <a:off x="9427295" y="357189"/>
            <a:ext cx="1714054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zh-TW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新儷粗黑" pitchFamily="34" charset="-120"/>
                <a:ea typeface="華康新儷粗黑" pitchFamily="34" charset="-120"/>
              </a:rPr>
              <a:t>小結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1" y="1214439"/>
            <a:ext cx="11331799" cy="15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6094413" y="1682751"/>
            <a:ext cx="495171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Font typeface="Arial" pitchFamily="34" charset="0"/>
              <a:defRPr sz="1600" b="1">
                <a:solidFill>
                  <a:schemeClr val="tx1"/>
                </a:solidFill>
                <a:latin typeface="Franklin Gothic Book"/>
                <a:ea typeface="新細明體" pitchFamily="18" charset="-12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/>
                <a:ea typeface="新細明體" pitchFamily="18" charset="-12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/>
                <a:ea typeface="新細明體" pitchFamily="18" charset="-12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/>
                <a:ea typeface="新細明體" pitchFamily="18" charset="-12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3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鬆綁法令</a:t>
            </a:r>
            <a:endParaRPr kumimoji="0" lang="en-US" altLang="zh-TW" sz="36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3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依法行政</a:t>
            </a:r>
            <a:endParaRPr kumimoji="0" lang="en-US" altLang="zh-TW" sz="36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3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便民服務</a:t>
            </a:r>
            <a:endParaRPr kumimoji="0" lang="en-US" altLang="zh-TW" sz="36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kumimoji="0"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1511" name="Picture 7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42" y="1206500"/>
            <a:ext cx="4509443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55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7309" y="260648"/>
            <a:ext cx="10157354" cy="936104"/>
          </a:xfrm>
        </p:spPr>
        <p:txBody>
          <a:bodyPr/>
          <a:lstStyle/>
          <a:p>
            <a:r>
              <a:rPr lang="zh-TW" altLang="en-US" dirty="0" smtClean="0"/>
              <a:t>                                </a:t>
            </a:r>
            <a:r>
              <a:rPr lang="zh-TW" altLang="en-US" sz="4000" dirty="0" smtClean="0"/>
              <a:t>結語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6000" dirty="0" smtClean="0">
                <a:solidFill>
                  <a:srgbClr val="FF0000"/>
                </a:solidFill>
              </a:rPr>
              <a:t>             </a:t>
            </a:r>
            <a:r>
              <a:rPr lang="zh-TW" altLang="en-US" sz="6000" dirty="0" smtClean="0">
                <a:solidFill>
                  <a:srgbClr val="0070C0"/>
                </a:solidFill>
              </a:rPr>
              <a:t>政風機構角色</a:t>
            </a:r>
            <a:endParaRPr lang="en-US" altLang="zh-TW" sz="6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zh-TW" altLang="en-US" sz="4800" dirty="0" smtClean="0">
                <a:solidFill>
                  <a:srgbClr val="C00000"/>
                </a:solidFill>
              </a:rPr>
              <a:t>                      上工治未病</a:t>
            </a:r>
            <a:endParaRPr lang="en-US" altLang="zh-TW" sz="4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en-US" sz="4000" dirty="0" smtClean="0"/>
              <a:t>                            中工治欲病</a:t>
            </a:r>
            <a:endParaRPr lang="en-US" altLang="zh-TW" sz="4000" dirty="0" smtClean="0"/>
          </a:p>
          <a:p>
            <a:pPr marL="0" indent="0">
              <a:buNone/>
            </a:pPr>
            <a:r>
              <a:rPr lang="zh-TW" altLang="en-US" sz="3600" dirty="0" smtClean="0"/>
              <a:t>                                下工治已病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altLang="zh-TW" smtClean="0"/>
              <a:t>27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644" y="2996952"/>
            <a:ext cx="295232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9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97868" y="548680"/>
            <a:ext cx="10157354" cy="792088"/>
          </a:xfrm>
        </p:spPr>
        <p:txBody>
          <a:bodyPr>
            <a:noAutofit/>
          </a:bodyPr>
          <a:lstStyle/>
          <a:p>
            <a:pPr algn="ctr"/>
            <a:r>
              <a:rPr lang="zh-TW" altLang="en-US" sz="4000" dirty="0" smtClean="0"/>
              <a:t>結語</a:t>
            </a:r>
            <a:r>
              <a:rPr lang="en-US" altLang="zh-TW" sz="4000" dirty="0" smtClean="0"/>
              <a:t>(</a:t>
            </a:r>
            <a:r>
              <a:rPr lang="zh-TW" altLang="en-US" sz="4000" dirty="0" smtClean="0"/>
              <a:t>續</a:t>
            </a:r>
            <a:r>
              <a:rPr lang="en-US" altLang="zh-TW" sz="4000" dirty="0" smtClean="0"/>
              <a:t>)</a:t>
            </a:r>
            <a:endParaRPr lang="en-US" altLang="zh-TW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81844" y="1628800"/>
            <a:ext cx="10009112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endParaRPr lang="en-US" altLang="zh-TW" sz="6600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endParaRPr lang="en-US" altLang="zh-TW" sz="6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altLang="zh-TW" smtClean="0"/>
              <a:t>28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28" y="3313154"/>
            <a:ext cx="6636028" cy="302433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1628800"/>
            <a:ext cx="6218237" cy="165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33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 smtClean="0"/>
              <a:t>公務員</a:t>
            </a:r>
            <a:r>
              <a:rPr lang="zh-TW" altLang="en-US" sz="4000" dirty="0"/>
              <a:t>廉政倫理規範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endParaRPr lang="en-US" altLang="zh-TW" sz="6600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zh-TW" altLang="en-US" sz="6600" dirty="0" smtClean="0">
                <a:solidFill>
                  <a:srgbClr val="FF0000"/>
                </a:solidFill>
              </a:rPr>
              <a:t>八仙</a:t>
            </a:r>
            <a:r>
              <a:rPr lang="zh-TW" altLang="en-US" sz="6600" dirty="0">
                <a:solidFill>
                  <a:srgbClr val="FF0000"/>
                </a:solidFill>
              </a:rPr>
              <a:t>樂園門票？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2" y="2204864"/>
            <a:ext cx="5083002" cy="2519288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altLang="zh-TW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61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36576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 smtClean="0"/>
              <a:t>公務員</a:t>
            </a:r>
            <a:r>
              <a:rPr lang="zh-TW" altLang="en-US" sz="4000" dirty="0"/>
              <a:t>廉政倫理</a:t>
            </a:r>
            <a:r>
              <a:rPr lang="zh-TW" altLang="en-US" sz="4000" dirty="0" smtClean="0"/>
              <a:t>規範</a:t>
            </a:r>
            <a:r>
              <a:rPr lang="en-US" altLang="zh-TW" sz="4000" dirty="0" smtClean="0"/>
              <a:t>(</a:t>
            </a:r>
            <a:r>
              <a:rPr lang="zh-TW" altLang="en-US" sz="4000" dirty="0" smtClean="0"/>
              <a:t>續</a:t>
            </a:r>
            <a:r>
              <a:rPr lang="en-US" altLang="zh-TW" sz="4000" dirty="0" smtClean="0"/>
              <a:t>)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endParaRPr lang="en-US" altLang="zh-TW" sz="6600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endParaRPr lang="en-US" altLang="zh-TW" sz="6600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zh-TW" altLang="en-US" sz="8500" dirty="0" smtClean="0">
                <a:solidFill>
                  <a:srgbClr val="FF0000"/>
                </a:solidFill>
              </a:rPr>
              <a:t>景</a:t>
            </a:r>
            <a:r>
              <a:rPr lang="zh-TW" altLang="en-US" sz="8500" dirty="0">
                <a:solidFill>
                  <a:srgbClr val="FF0000"/>
                </a:solidFill>
              </a:rPr>
              <a:t>文案賄款不見了？</a:t>
            </a:r>
            <a:endParaRPr lang="zh-TW" altLang="zh-TW" sz="85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09" y="1671871"/>
            <a:ext cx="4545055" cy="3413313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altLang="zh-TW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287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120552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 smtClean="0"/>
              <a:t>公務員</a:t>
            </a:r>
            <a:r>
              <a:rPr lang="zh-TW" altLang="en-US" sz="4000" dirty="0"/>
              <a:t>廉政倫理</a:t>
            </a:r>
            <a:r>
              <a:rPr lang="zh-TW" altLang="en-US" sz="4000" dirty="0" smtClean="0"/>
              <a:t>規範</a:t>
            </a:r>
            <a:r>
              <a:rPr lang="en-US" altLang="zh-TW" sz="4000" dirty="0" smtClean="0"/>
              <a:t>(</a:t>
            </a:r>
            <a:r>
              <a:rPr lang="zh-TW" altLang="en-US" sz="4000" dirty="0" smtClean="0"/>
              <a:t>續</a:t>
            </a:r>
            <a:r>
              <a:rPr lang="en-US" altLang="zh-TW" sz="4000" dirty="0" smtClean="0"/>
              <a:t>)</a:t>
            </a:r>
            <a:endParaRPr lang="zh-TW" altLang="en-US" sz="4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596" y="1340768"/>
            <a:ext cx="3127469" cy="2232248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81844" y="2132856"/>
            <a:ext cx="10157354" cy="4470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altLang="zh-TW" sz="4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4000" dirty="0" smtClean="0">
                <a:solidFill>
                  <a:srgbClr val="FF0000"/>
                </a:solidFill>
              </a:rPr>
              <a:t>職務利害關係</a:t>
            </a:r>
            <a:endParaRPr lang="en-US" altLang="zh-TW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3200" dirty="0" smtClean="0">
                <a:solidFill>
                  <a:srgbClr val="C00000"/>
                </a:solidFill>
              </a:rPr>
              <a:t>1</a:t>
            </a:r>
            <a:r>
              <a:rPr lang="zh-TW" altLang="zh-TW" sz="3200" dirty="0">
                <a:solidFill>
                  <a:srgbClr val="C00000"/>
                </a:solidFill>
              </a:rPr>
              <a:t>、業務往來、指揮監督或費用補</a:t>
            </a:r>
            <a:r>
              <a:rPr lang="en-US" altLang="zh-TW" sz="3200" dirty="0">
                <a:solidFill>
                  <a:srgbClr val="C00000"/>
                </a:solidFill>
              </a:rPr>
              <a:t>(</a:t>
            </a:r>
            <a:r>
              <a:rPr lang="zh-TW" altLang="zh-TW" sz="3200" dirty="0">
                <a:solidFill>
                  <a:srgbClr val="C00000"/>
                </a:solidFill>
              </a:rPr>
              <a:t>獎）助等關係。</a:t>
            </a:r>
          </a:p>
          <a:p>
            <a:pPr marL="0" indent="0">
              <a:buNone/>
            </a:pPr>
            <a:r>
              <a:rPr lang="en-US" altLang="zh-TW" sz="3200" dirty="0">
                <a:solidFill>
                  <a:srgbClr val="C00000"/>
                </a:solidFill>
              </a:rPr>
              <a:t>2</a:t>
            </a:r>
            <a:r>
              <a:rPr lang="zh-TW" altLang="zh-TW" sz="3200" dirty="0">
                <a:solidFill>
                  <a:srgbClr val="C00000"/>
                </a:solidFill>
              </a:rPr>
              <a:t>、正在尋求、進行或已訂立承攬、買賣或其他契約</a:t>
            </a:r>
            <a:r>
              <a:rPr lang="zh-TW" altLang="zh-TW" sz="3200" dirty="0" smtClean="0">
                <a:solidFill>
                  <a:srgbClr val="C00000"/>
                </a:solidFill>
              </a:rPr>
              <a:t>關</a:t>
            </a:r>
            <a:r>
              <a:rPr lang="en-US" altLang="zh-TW" sz="3200" dirty="0" smtClean="0">
                <a:solidFill>
                  <a:srgbClr val="C00000"/>
                </a:solidFill>
              </a:rPr>
              <a:t>       </a:t>
            </a:r>
            <a:r>
              <a:rPr lang="zh-TW" altLang="en-US" sz="3200" dirty="0" smtClean="0">
                <a:solidFill>
                  <a:srgbClr val="C00000"/>
                </a:solidFill>
              </a:rPr>
              <a:t> </a:t>
            </a:r>
            <a:r>
              <a:rPr lang="zh-TW" altLang="en-US" sz="3200" dirty="0">
                <a:solidFill>
                  <a:srgbClr val="C00000"/>
                </a:solidFill>
              </a:rPr>
              <a:t> </a:t>
            </a:r>
            <a:r>
              <a:rPr lang="zh-TW" altLang="en-US" sz="3200" dirty="0" smtClean="0">
                <a:solidFill>
                  <a:srgbClr val="C00000"/>
                </a:solidFill>
              </a:rPr>
              <a:t>   </a:t>
            </a:r>
            <a:endParaRPr lang="en-US" altLang="zh-TW" sz="32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zh-TW" sz="3200" dirty="0">
                <a:solidFill>
                  <a:srgbClr val="C00000"/>
                </a:solidFill>
              </a:rPr>
              <a:t> </a:t>
            </a:r>
            <a:r>
              <a:rPr lang="en-US" altLang="zh-TW" sz="3200" dirty="0" smtClean="0">
                <a:solidFill>
                  <a:srgbClr val="C00000"/>
                </a:solidFill>
              </a:rPr>
              <a:t>     </a:t>
            </a:r>
            <a:r>
              <a:rPr lang="zh-TW" altLang="zh-TW" sz="3200" dirty="0" smtClean="0">
                <a:solidFill>
                  <a:srgbClr val="C00000"/>
                </a:solidFill>
              </a:rPr>
              <a:t>係</a:t>
            </a:r>
            <a:r>
              <a:rPr lang="zh-TW" altLang="zh-TW" sz="3200" dirty="0">
                <a:solidFill>
                  <a:srgbClr val="C00000"/>
                </a:solidFill>
              </a:rPr>
              <a:t>。</a:t>
            </a:r>
          </a:p>
          <a:p>
            <a:pPr marL="0" indent="0">
              <a:buNone/>
            </a:pPr>
            <a:r>
              <a:rPr lang="en-US" altLang="zh-TW" sz="3200" dirty="0">
                <a:solidFill>
                  <a:srgbClr val="0070C0"/>
                </a:solidFill>
              </a:rPr>
              <a:t>3</a:t>
            </a:r>
            <a:r>
              <a:rPr lang="zh-TW" altLang="zh-TW" sz="3200" dirty="0">
                <a:solidFill>
                  <a:srgbClr val="0070C0"/>
                </a:solidFill>
              </a:rPr>
              <a:t>、其他因本機關（構）業務之決定、執行或不執行</a:t>
            </a:r>
            <a:r>
              <a:rPr lang="zh-TW" altLang="zh-TW" sz="3200" dirty="0" smtClean="0">
                <a:solidFill>
                  <a:srgbClr val="0070C0"/>
                </a:solidFill>
              </a:rPr>
              <a:t>，</a:t>
            </a:r>
            <a:endParaRPr lang="en-US" altLang="zh-TW" sz="32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TW" sz="3200" dirty="0">
                <a:solidFill>
                  <a:srgbClr val="0070C0"/>
                </a:solidFill>
              </a:rPr>
              <a:t> </a:t>
            </a:r>
            <a:r>
              <a:rPr lang="en-US" altLang="zh-TW" sz="3200" dirty="0" smtClean="0">
                <a:solidFill>
                  <a:srgbClr val="0070C0"/>
                </a:solidFill>
              </a:rPr>
              <a:t>     </a:t>
            </a:r>
            <a:r>
              <a:rPr lang="zh-TW" altLang="zh-TW" sz="3200" dirty="0" smtClean="0">
                <a:solidFill>
                  <a:srgbClr val="0070C0"/>
                </a:solidFill>
              </a:rPr>
              <a:t>將</a:t>
            </a:r>
            <a:r>
              <a:rPr lang="zh-TW" altLang="zh-TW" sz="3200" dirty="0">
                <a:solidFill>
                  <a:srgbClr val="0070C0"/>
                </a:solidFill>
              </a:rPr>
              <a:t>遭受有利或不利之影響。</a:t>
            </a:r>
          </a:p>
          <a:p>
            <a:pPr marL="0" indent="0">
              <a:buNone/>
            </a:pP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endParaRPr lang="en-US" altLang="zh-TW" sz="6600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endParaRPr lang="en-US" altLang="zh-TW" sz="6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altLang="zh-TW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487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120552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 smtClean="0"/>
              <a:t>公務員</a:t>
            </a:r>
            <a:r>
              <a:rPr lang="zh-TW" altLang="en-US" sz="4000" dirty="0"/>
              <a:t>廉政倫理</a:t>
            </a:r>
            <a:r>
              <a:rPr lang="zh-TW" altLang="en-US" sz="4000" dirty="0" smtClean="0"/>
              <a:t>規範</a:t>
            </a:r>
            <a:r>
              <a:rPr lang="en-US" altLang="zh-TW" sz="4000" dirty="0" smtClean="0"/>
              <a:t>(</a:t>
            </a:r>
            <a:r>
              <a:rPr lang="zh-TW" altLang="en-US" sz="4000" dirty="0" smtClean="0"/>
              <a:t>續</a:t>
            </a:r>
            <a:r>
              <a:rPr lang="en-US" altLang="zh-TW" sz="4000" dirty="0" smtClean="0"/>
              <a:t>)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5820" y="1556792"/>
            <a:ext cx="10157354" cy="4470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4800" dirty="0" smtClean="0">
                <a:solidFill>
                  <a:srgbClr val="0070C0"/>
                </a:solidFill>
              </a:rPr>
              <a:t>飲</a:t>
            </a:r>
            <a:r>
              <a:rPr lang="zh-TW" altLang="en-US" sz="4800" dirty="0">
                <a:solidFill>
                  <a:srgbClr val="0070C0"/>
                </a:solidFill>
              </a:rPr>
              <a:t>宴</a:t>
            </a:r>
            <a:r>
              <a:rPr lang="zh-TW" altLang="en-US" sz="4800" dirty="0" smtClean="0">
                <a:solidFill>
                  <a:srgbClr val="0070C0"/>
                </a:solidFill>
              </a:rPr>
              <a:t>應酬               </a:t>
            </a:r>
            <a:r>
              <a:rPr lang="en-US" altLang="zh-TW" sz="4800" dirty="0">
                <a:solidFill>
                  <a:srgbClr val="0070C0"/>
                </a:solidFill>
              </a:rPr>
              <a:t/>
            </a:r>
            <a:br>
              <a:rPr lang="en-US" altLang="zh-TW" sz="4800" dirty="0">
                <a:solidFill>
                  <a:srgbClr val="0070C0"/>
                </a:solidFill>
              </a:rPr>
            </a:br>
            <a:r>
              <a:rPr lang="zh-TW" altLang="en-US" sz="4800" dirty="0">
                <a:solidFill>
                  <a:srgbClr val="0070C0"/>
                </a:solidFill>
              </a:rPr>
              <a:t>受贈財物</a:t>
            </a:r>
            <a:r>
              <a:rPr lang="en-US" altLang="zh-TW" sz="4800" dirty="0">
                <a:solidFill>
                  <a:srgbClr val="FF0000"/>
                </a:solidFill>
              </a:rPr>
              <a:t>(</a:t>
            </a:r>
            <a:r>
              <a:rPr lang="zh-TW" altLang="en-US" sz="4800" dirty="0">
                <a:solidFill>
                  <a:srgbClr val="FF0000"/>
                </a:solidFill>
              </a:rPr>
              <a:t>三日</a:t>
            </a:r>
            <a:r>
              <a:rPr lang="en-US" altLang="zh-TW" sz="4800" dirty="0">
                <a:solidFill>
                  <a:srgbClr val="FF0000"/>
                </a:solidFill>
              </a:rPr>
              <a:t>)</a:t>
            </a:r>
            <a:br>
              <a:rPr lang="en-US" altLang="zh-TW" sz="4800" dirty="0">
                <a:solidFill>
                  <a:srgbClr val="FF0000"/>
                </a:solidFill>
              </a:rPr>
            </a:br>
            <a:r>
              <a:rPr lang="zh-TW" altLang="en-US" sz="4800" dirty="0">
                <a:solidFill>
                  <a:srgbClr val="0070C0"/>
                </a:solidFill>
              </a:rPr>
              <a:t>請託關說</a:t>
            </a:r>
            <a:r>
              <a:rPr lang="en-US" altLang="zh-TW" sz="4000" dirty="0">
                <a:solidFill>
                  <a:srgbClr val="FF0000"/>
                </a:solidFill>
              </a:rPr>
              <a:t/>
            </a:r>
            <a:br>
              <a:rPr lang="en-US" altLang="zh-TW" sz="4000" dirty="0">
                <a:solidFill>
                  <a:srgbClr val="FF0000"/>
                </a:solidFill>
              </a:rPr>
            </a:br>
            <a:r>
              <a:rPr lang="en-US" altLang="zh-TW" sz="4000" dirty="0">
                <a:solidFill>
                  <a:srgbClr val="FF0000"/>
                </a:solidFill>
              </a:rPr>
              <a:t/>
            </a:r>
            <a:br>
              <a:rPr lang="en-US" altLang="zh-TW" sz="4000" dirty="0">
                <a:solidFill>
                  <a:srgbClr val="FF0000"/>
                </a:solidFill>
              </a:rPr>
            </a:br>
            <a:r>
              <a:rPr lang="en-US" altLang="zh-TW" sz="4000" dirty="0">
                <a:solidFill>
                  <a:srgbClr val="FF0000"/>
                </a:solidFill>
              </a:rPr>
              <a:t/>
            </a:r>
            <a:br>
              <a:rPr lang="en-US" altLang="zh-TW" sz="4000" dirty="0">
                <a:solidFill>
                  <a:srgbClr val="FF0000"/>
                </a:solidFill>
              </a:rPr>
            </a:br>
            <a:r>
              <a:rPr lang="zh-TW" altLang="en-US" sz="4800" dirty="0">
                <a:solidFill>
                  <a:srgbClr val="FF0000"/>
                </a:solidFill>
              </a:rPr>
              <a:t>通報政風</a:t>
            </a:r>
            <a:r>
              <a:rPr lang="zh-TW" altLang="en-US" sz="4800" dirty="0" smtClean="0">
                <a:solidFill>
                  <a:srgbClr val="FF0000"/>
                </a:solidFill>
              </a:rPr>
              <a:t>室登錄</a:t>
            </a:r>
            <a:r>
              <a:rPr lang="en-US" altLang="zh-TW" sz="4800" dirty="0">
                <a:solidFill>
                  <a:srgbClr val="FF0000"/>
                </a:solidFill>
              </a:rPr>
              <a:t/>
            </a:r>
            <a:br>
              <a:rPr lang="en-US" altLang="zh-TW" sz="4800" dirty="0">
                <a:solidFill>
                  <a:srgbClr val="FF0000"/>
                </a:solidFill>
              </a:rPr>
            </a:br>
            <a:r>
              <a:rPr lang="zh-TW" altLang="en-US" sz="4800" dirty="0" smtClean="0">
                <a:solidFill>
                  <a:srgbClr val="00B050"/>
                </a:solidFill>
              </a:rPr>
              <a:t>背書   </a:t>
            </a:r>
            <a:r>
              <a:rPr lang="zh-TW" altLang="en-US" sz="4800" dirty="0" smtClean="0">
                <a:solidFill>
                  <a:srgbClr val="0070C0"/>
                </a:solidFill>
              </a:rPr>
              <a:t>保護</a:t>
            </a:r>
            <a:r>
              <a:rPr lang="zh-TW" altLang="en-US" sz="4800" dirty="0">
                <a:solidFill>
                  <a:srgbClr val="0070C0"/>
                </a:solidFill>
              </a:rPr>
              <a:t>自己</a:t>
            </a:r>
            <a:endParaRPr lang="zh-TW" altLang="zh-TW" sz="4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endParaRPr lang="en-US" altLang="zh-TW" sz="6600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endParaRPr lang="en-US" altLang="zh-TW" sz="6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104" y="1772816"/>
            <a:ext cx="2713484" cy="187230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28" y="3140968"/>
            <a:ext cx="2376264" cy="193098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316" y="4587285"/>
            <a:ext cx="2448272" cy="2005511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altLang="zh-TW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113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120552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/>
              <a:t>小額款項申請案例</a:t>
            </a:r>
            <a:endParaRPr lang="en-US" altLang="zh-TW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5820" y="1340768"/>
            <a:ext cx="10157354" cy="51125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sz="4800" dirty="0">
                <a:solidFill>
                  <a:srgbClr val="0070C0"/>
                </a:solidFill>
              </a:rPr>
              <a:t>103</a:t>
            </a:r>
            <a:r>
              <a:rPr lang="zh-TW" altLang="en-US" sz="4800" dirty="0">
                <a:solidFill>
                  <a:srgbClr val="0070C0"/>
                </a:solidFill>
              </a:rPr>
              <a:t>年經檢察官貪瀆起訴、緩</a:t>
            </a:r>
            <a:r>
              <a:rPr lang="zh-TW" altLang="en-US" sz="4800" dirty="0" smtClean="0">
                <a:solidFill>
                  <a:srgbClr val="0070C0"/>
                </a:solidFill>
              </a:rPr>
              <a:t>起訴案件</a:t>
            </a:r>
            <a:r>
              <a:rPr lang="zh-TW" altLang="en-US" sz="4800" dirty="0">
                <a:solidFill>
                  <a:srgbClr val="0070C0"/>
                </a:solidFill>
              </a:rPr>
              <a:t>，小額款項申請類</a:t>
            </a:r>
            <a:r>
              <a:rPr lang="zh-TW" altLang="en-US" sz="4800" dirty="0" smtClean="0">
                <a:solidFill>
                  <a:srgbClr val="0070C0"/>
                </a:solidFill>
              </a:rPr>
              <a:t>案件</a:t>
            </a:r>
            <a:r>
              <a:rPr lang="zh-TW" altLang="en-US" sz="4800" dirty="0" smtClean="0">
                <a:solidFill>
                  <a:srgbClr val="C00000"/>
                </a:solidFill>
              </a:rPr>
              <a:t>幾近十分之一</a:t>
            </a:r>
            <a:r>
              <a:rPr lang="en-US" altLang="zh-TW" sz="4800" dirty="0"/>
              <a:t/>
            </a:r>
            <a:br>
              <a:rPr lang="en-US" altLang="zh-TW" sz="4800" dirty="0"/>
            </a:br>
            <a:endParaRPr lang="en-US" altLang="zh-TW" sz="4800" dirty="0"/>
          </a:p>
          <a:p>
            <a:pPr marL="0" indent="0">
              <a:buNone/>
            </a:pPr>
            <a:r>
              <a:rPr lang="zh-TW" altLang="en-US" sz="4800" dirty="0">
                <a:solidFill>
                  <a:srgbClr val="FF0000"/>
                </a:solidFill>
              </a:rPr>
              <a:t>差旅費</a:t>
            </a:r>
            <a:r>
              <a:rPr lang="en-US" altLang="zh-TW" sz="4800" dirty="0">
                <a:solidFill>
                  <a:srgbClr val="FF0000"/>
                </a:solidFill>
              </a:rPr>
              <a:t/>
            </a:r>
            <a:br>
              <a:rPr lang="en-US" altLang="zh-TW" sz="4800" dirty="0">
                <a:solidFill>
                  <a:srgbClr val="FF0000"/>
                </a:solidFill>
              </a:rPr>
            </a:br>
            <a:r>
              <a:rPr lang="zh-TW" altLang="en-US" sz="4800" dirty="0">
                <a:solidFill>
                  <a:srgbClr val="FF0000"/>
                </a:solidFill>
              </a:rPr>
              <a:t>加班費</a:t>
            </a:r>
            <a:r>
              <a:rPr lang="en-US" altLang="zh-TW" sz="4800" dirty="0">
                <a:solidFill>
                  <a:srgbClr val="FF0000"/>
                </a:solidFill>
              </a:rPr>
              <a:t/>
            </a:r>
            <a:br>
              <a:rPr lang="en-US" altLang="zh-TW" sz="4800" dirty="0">
                <a:solidFill>
                  <a:srgbClr val="FF0000"/>
                </a:solidFill>
              </a:rPr>
            </a:br>
            <a:r>
              <a:rPr lang="zh-TW" altLang="en-US" sz="4800" dirty="0">
                <a:solidFill>
                  <a:srgbClr val="FF0000"/>
                </a:solidFill>
              </a:rPr>
              <a:t>國民旅遊卡休假補助費</a:t>
            </a:r>
            <a:r>
              <a:rPr lang="en-US" altLang="zh-TW" sz="4800" dirty="0">
                <a:solidFill>
                  <a:srgbClr val="FF0000"/>
                </a:solidFill>
              </a:rPr>
              <a:t/>
            </a:r>
            <a:br>
              <a:rPr lang="en-US" altLang="zh-TW" sz="4800" dirty="0">
                <a:solidFill>
                  <a:srgbClr val="FF0000"/>
                </a:solidFill>
              </a:rPr>
            </a:br>
            <a:r>
              <a:rPr lang="zh-TW" altLang="en-US" sz="4800" dirty="0">
                <a:solidFill>
                  <a:srgbClr val="FF0000"/>
                </a:solidFill>
              </a:rPr>
              <a:t>鐘點費</a:t>
            </a:r>
            <a:r>
              <a:rPr lang="en-US" altLang="zh-TW" sz="4800" dirty="0">
                <a:solidFill>
                  <a:srgbClr val="FF0000"/>
                </a:solidFill>
              </a:rPr>
              <a:t/>
            </a:r>
            <a:br>
              <a:rPr lang="en-US" altLang="zh-TW" sz="4800" dirty="0">
                <a:solidFill>
                  <a:srgbClr val="FF0000"/>
                </a:solidFill>
              </a:rPr>
            </a:br>
            <a:r>
              <a:rPr lang="zh-TW" altLang="en-US" sz="4800" dirty="0">
                <a:solidFill>
                  <a:srgbClr val="FF0000"/>
                </a:solidFill>
              </a:rPr>
              <a:t>油料費</a:t>
            </a:r>
            <a:endParaRPr lang="en-US" altLang="zh-TW" sz="4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endParaRPr lang="en-US" altLang="zh-TW" sz="6600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endParaRPr lang="en-US" altLang="zh-TW" sz="6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32" y="2790916"/>
            <a:ext cx="4269655" cy="3650223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altLang="zh-TW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738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              小額款項申請案例</a:t>
            </a:r>
            <a:r>
              <a:rPr lang="en-US" altLang="zh-TW" dirty="0" smtClean="0"/>
              <a:t>(</a:t>
            </a:r>
            <a:r>
              <a:rPr lang="zh-TW" altLang="en-US" dirty="0" smtClean="0"/>
              <a:t>續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3200" dirty="0" smtClean="0">
                <a:solidFill>
                  <a:srgbClr val="0070C0"/>
                </a:solidFill>
              </a:rPr>
              <a:t>詐領差旅費</a:t>
            </a:r>
          </a:p>
          <a:p>
            <a:r>
              <a:rPr lang="zh-TW" altLang="en-US" dirty="0" smtClean="0"/>
              <a:t> 某機關主管，利用出差督導之機會，未依申報出差之日期（共申請</a:t>
            </a:r>
            <a:r>
              <a:rPr lang="en-US" altLang="zh-TW" dirty="0" smtClean="0"/>
              <a:t>10</a:t>
            </a:r>
            <a:r>
              <a:rPr lang="zh-TW" altLang="en-US" dirty="0" smtClean="0"/>
              <a:t>餘次）實際前往出差地點執行公務，而係</a:t>
            </a:r>
            <a:r>
              <a:rPr lang="zh-TW" altLang="en-US" dirty="0" smtClean="0">
                <a:solidFill>
                  <a:srgbClr val="C00000"/>
                </a:solidFill>
              </a:rPr>
              <a:t>留在辦公室或至其他地區演講、參加餐敘及處理其個人之事務</a:t>
            </a:r>
            <a:r>
              <a:rPr lang="zh-TW" altLang="en-US" dirty="0" smtClean="0"/>
              <a:t>，詐領差旅費計新臺幣</a:t>
            </a:r>
            <a:r>
              <a:rPr lang="en-US" altLang="zh-TW" dirty="0" smtClean="0">
                <a:solidFill>
                  <a:srgbClr val="FFC000"/>
                </a:solidFill>
              </a:rPr>
              <a:t>9,000</a:t>
            </a:r>
            <a:r>
              <a:rPr lang="zh-TW" altLang="en-US" dirty="0" smtClean="0"/>
              <a:t>餘元。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違反</a:t>
            </a:r>
            <a:r>
              <a:rPr lang="zh-TW" altLang="en-US" dirty="0"/>
              <a:t>刑法「公務員登載不實公文書罪」及貪污治罪條例「利用職務上機會詐取財物罪」。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altLang="zh-TW" smtClean="0"/>
              <a:pPr/>
              <a:t>8</a:t>
            </a:fld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64" y="3356992"/>
            <a:ext cx="3294112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8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                小額款項申請案例</a:t>
            </a:r>
            <a:r>
              <a:rPr lang="en-US" altLang="zh-TW" dirty="0" smtClean="0"/>
              <a:t>(</a:t>
            </a:r>
            <a:r>
              <a:rPr lang="zh-TW" altLang="en-US" dirty="0" smtClean="0"/>
              <a:t>續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7309" y="1628800"/>
            <a:ext cx="10157354" cy="454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3200" dirty="0">
                <a:solidFill>
                  <a:srgbClr val="0070C0"/>
                </a:solidFill>
              </a:rPr>
              <a:t>詐領加班費</a:t>
            </a:r>
          </a:p>
          <a:p>
            <a:r>
              <a:rPr lang="zh-TW" altLang="en-US" dirty="0" smtClean="0"/>
              <a:t>某市警察局分局員警，明知自己</a:t>
            </a:r>
            <a:r>
              <a:rPr lang="zh-TW" altLang="en-US" dirty="0" smtClean="0">
                <a:solidFill>
                  <a:srgbClr val="C00000"/>
                </a:solidFill>
              </a:rPr>
              <a:t>休假未上班</a:t>
            </a:r>
            <a:r>
              <a:rPr lang="zh-TW" altLang="en-US" dirty="0" smtClean="0"/>
              <a:t>，亦無超勤加班之事實，卻虛偽填寫「員警超勤時數統計表」，交由不知情之承辦人，使其據以登載在職務上所掌之「超勤加班費申請單」等公文書，再送機關主管簽核，而據以核發</a:t>
            </a:r>
            <a:r>
              <a:rPr lang="en-US" altLang="zh-TW" dirty="0" smtClean="0">
                <a:solidFill>
                  <a:srgbClr val="FFC000"/>
                </a:solidFill>
              </a:rPr>
              <a:t>3,000</a:t>
            </a:r>
            <a:r>
              <a:rPr lang="zh-TW" altLang="en-US" dirty="0" smtClean="0"/>
              <a:t>餘元之超勤加班費。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違反</a:t>
            </a:r>
            <a:r>
              <a:rPr lang="zh-TW" altLang="en-US" dirty="0"/>
              <a:t>刑法「公務員登載不實公文書罪」及貪污治罪條例「利用職務上機會詐取財物罪」。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altLang="zh-TW" smtClean="0"/>
              <a:pPr/>
              <a:t>9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68" y="3356992"/>
            <a:ext cx="3808925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3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D69424-34CA-416D-8659-0C355AFC80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藍色書架簡報 (寬螢幕)</Template>
  <TotalTime>0</TotalTime>
  <Words>1655</Words>
  <Application>Microsoft Office PowerPoint</Application>
  <PresentationFormat>自訂</PresentationFormat>
  <Paragraphs>223</Paragraphs>
  <Slides>28</Slides>
  <Notes>17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29" baseType="lpstr">
      <vt:lpstr>Books_16x9</vt:lpstr>
      <vt:lpstr>PowerPoint 簡報</vt:lpstr>
      <vt:lpstr>報告大綱</vt:lpstr>
      <vt:lpstr>公務員廉政倫理規範</vt:lpstr>
      <vt:lpstr>公務員廉政倫理規範(續)</vt:lpstr>
      <vt:lpstr>公務員廉政倫理規範(續)</vt:lpstr>
      <vt:lpstr>公務員廉政倫理規範(續)</vt:lpstr>
      <vt:lpstr>小額款項申請案例</vt:lpstr>
      <vt:lpstr>               小額款項申請案例(續)</vt:lpstr>
      <vt:lpstr>                 小額款項申請案例(續)</vt:lpstr>
      <vt:lpstr>                 小額款項申請案例(續)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                               結語</vt:lpstr>
      <vt:lpstr>結語(續)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2015-08-03T07:23:30Z</dcterms:created>
  <dcterms:modified xsi:type="dcterms:W3CDTF">2017-03-24T08:29:53Z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